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theme/theme3.xml" ContentType="application/vnd.openxmlformats-officedocument.theme+xml"/>
  <Override PartName="/ppt/slideLayouts/slideLayout4.xml" ContentType="application/vnd.openxmlformats-officedocument.presentationml.slideLayout+xml"/>
  <Override PartName="/ppt/theme/theme4.xml" ContentType="application/vnd.openxmlformats-officedocument.theme+xml"/>
  <Override PartName="/ppt/slideLayouts/slideLayout5.xml" ContentType="application/vnd.openxmlformats-officedocument.presentationml.slideLayout+xml"/>
  <Override PartName="/ppt/theme/theme5.xml" ContentType="application/vnd.openxmlformats-officedocument.theme+xml"/>
  <Override PartName="/ppt/slideLayouts/slideLayout6.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notesSlides/notesSlide1.xml" ContentType="application/vnd.openxmlformats-officedocument.presentationml.notesSlide+xml"/>
  <Override PartName="/ppt/tags/tag1.xml" ContentType="application/vnd.openxmlformats-officedocument.presentationml.tags+xml"/>
  <Override PartName="/ppt/tags/tag2.xml" ContentType="application/vnd.openxmlformats-officedocument.presentationml.tags+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 id="2147483650" r:id="rId2"/>
    <p:sldMasterId id="2147483652" r:id="rId3"/>
    <p:sldMasterId id="2147483654" r:id="rId4"/>
    <p:sldMasterId id="2147483656" r:id="rId5"/>
    <p:sldMasterId id="2147483658" r:id="rId6"/>
  </p:sldMasterIdLst>
  <p:notesMasterIdLst>
    <p:notesMasterId r:id="rId17"/>
  </p:notesMasterIdLst>
  <p:handoutMasterIdLst>
    <p:handoutMasterId r:id="rId18"/>
  </p:handoutMasterIdLst>
  <p:sldIdLst>
    <p:sldId id="6106" r:id="rId7"/>
    <p:sldId id="6290" r:id="rId8"/>
    <p:sldId id="6281" r:id="rId9"/>
    <p:sldId id="6284" r:id="rId10"/>
    <p:sldId id="6267" r:id="rId11"/>
    <p:sldId id="6285" r:id="rId12"/>
    <p:sldId id="6271" r:id="rId13"/>
    <p:sldId id="6289" r:id="rId14"/>
    <p:sldId id="6288" r:id="rId15"/>
    <p:sldId id="6287" r:id="rId16"/>
  </p:sldIdLst>
  <p:sldSz cx="12192000" cy="6858000"/>
  <p:notesSz cx="6761163" cy="9942513"/>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478B"/>
    <a:srgbClr val="BA0000"/>
    <a:srgbClr val="FFFFFF"/>
    <a:srgbClr val="4773C0"/>
    <a:srgbClr val="4472C4"/>
    <a:srgbClr val="2358B0"/>
    <a:srgbClr val="34B9E9"/>
    <a:srgbClr val="0099CC"/>
    <a:srgbClr val="003459"/>
    <a:srgbClr val="FAF3E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中度样式 2 - 强调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69012ECD-51FC-41F1-AA8D-1B2483CD663E}" styleName="浅色样式 2 - 强调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2D5ABB26-0587-4C30-8999-92F81FD0307C}" styleName="无样式，无网格">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B301B821-A1FF-4177-AEE7-76D212191A09}" styleName="中度样式 1 - 强调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BDBED569-4797-4DF1-A0F4-6AAB3CD982D8}" styleName="浅色样式 3 - 强调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BC89EF96-8CEA-46FF-86C4-4CE0E7609802}" styleName="浅色样式 3 - 强调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5A111915-BE36-4E01-A7E5-04B1672EAD32}" styleName="浅色样式 2 - 强调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829" autoAdjust="0"/>
    <p:restoredTop sz="96366" autoAdjust="0"/>
  </p:normalViewPr>
  <p:slideViewPr>
    <p:cSldViewPr snapToGrid="0" snapToObjects="1">
      <p:cViewPr varScale="1">
        <p:scale>
          <a:sx n="85" d="100"/>
          <a:sy n="85" d="100"/>
        </p:scale>
        <p:origin x="965" y="202"/>
      </p:cViewPr>
      <p:guideLst>
        <p:guide orient="horz" pos="2160"/>
        <p:guide pos="3840"/>
      </p:guideLst>
    </p:cSldViewPr>
  </p:slideViewPr>
  <p:outlineViewPr>
    <p:cViewPr>
      <p:scale>
        <a:sx n="33" d="100"/>
        <a:sy n="33" d="100"/>
      </p:scale>
      <p:origin x="0" y="-8"/>
    </p:cViewPr>
  </p:outlineViewPr>
  <p:notesTextViewPr>
    <p:cViewPr>
      <p:scale>
        <a:sx n="3" d="2"/>
        <a:sy n="3" d="2"/>
      </p:scale>
      <p:origin x="0" y="0"/>
    </p:cViewPr>
  </p:notesTextViewPr>
  <p:sorterViewPr>
    <p:cViewPr>
      <p:scale>
        <a:sx n="1" d="1"/>
        <a:sy n="1" d="1"/>
      </p:scale>
      <p:origin x="0" y="-32238"/>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handoutMaster" Target="handoutMasters/handoutMaster1.xml"/><Relationship Id="rId3" Type="http://schemas.openxmlformats.org/officeDocument/2006/relationships/slideMaster" Target="slideMasters/slideMaster3.xml"/><Relationship Id="rId21" Type="http://schemas.openxmlformats.org/officeDocument/2006/relationships/theme" Target="theme/theme1.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0.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5.xml"/><Relationship Id="rId5" Type="http://schemas.openxmlformats.org/officeDocument/2006/relationships/slideMaster" Target="slideMasters/slideMaster5.xml"/><Relationship Id="rId15" Type="http://schemas.openxmlformats.org/officeDocument/2006/relationships/slide" Target="slides/slide9.xml"/><Relationship Id="rId10" Type="http://schemas.openxmlformats.org/officeDocument/2006/relationships/slide" Target="slides/slide4.xml"/><Relationship Id="rId19" Type="http://schemas.openxmlformats.org/officeDocument/2006/relationships/presProps" Target="presProps.xml"/><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5207286858539232"/>
          <c:y val="7.842205472305272E-2"/>
          <c:w val="0.73362866549008965"/>
          <c:h val="0.7916714965106032"/>
        </c:manualLayout>
      </c:layout>
      <c:barChart>
        <c:barDir val="col"/>
        <c:grouping val="clustered"/>
        <c:varyColors val="0"/>
        <c:ser>
          <c:idx val="0"/>
          <c:order val="0"/>
          <c:tx>
            <c:strRef>
              <c:f>Sheet1!$B$1</c:f>
              <c:strCache>
                <c:ptCount val="1"/>
                <c:pt idx="0">
                  <c:v>TPC
(N=1907)</c:v>
                </c:pt>
              </c:strCache>
            </c:strRef>
          </c:tx>
          <c:spPr>
            <a:solidFill>
              <a:srgbClr val="949494"/>
            </a:solidFill>
            <a:ln>
              <a:noFill/>
            </a:ln>
            <a:effectLst/>
          </c:spPr>
          <c:invertIfNegative val="0"/>
          <c:dPt>
            <c:idx val="0"/>
            <c:invertIfNegative val="0"/>
            <c:bubble3D val="0"/>
            <c:spPr>
              <a:solidFill>
                <a:srgbClr val="949494"/>
              </a:solidFill>
              <a:ln>
                <a:noFill/>
              </a:ln>
              <a:effectLst/>
            </c:spPr>
            <c:extLst>
              <c:ext xmlns:c16="http://schemas.microsoft.com/office/drawing/2014/chart" uri="{C3380CC4-5D6E-409C-BE32-E72D297353CC}">
                <c16:uniqueId val="{00000001-1D3F-4B4D-838E-19A447B61767}"/>
              </c:ext>
            </c:extLst>
          </c:dPt>
          <c:dLbls>
            <c:spPr>
              <a:noFill/>
              <a:ln>
                <a:noFill/>
              </a:ln>
              <a:effectLst/>
            </c:spPr>
            <c:txPr>
              <a:bodyPr rot="0" spcFirstLastPara="1" vertOverflow="ellipsis" vert="horz" wrap="square" anchor="ctr" anchorCtr="1"/>
              <a:lstStyle/>
              <a:p>
                <a:pPr>
                  <a:defRPr sz="1100" b="0" i="0" u="none" strike="noStrike" kern="1200" baseline="0">
                    <a:solidFill>
                      <a:schemeClr val="tx1"/>
                    </a:solidFill>
                    <a:latin typeface="微软雅黑" panose="020B0503020204020204" pitchFamily="34" charset="-122"/>
                    <a:ea typeface="微软雅黑" panose="020B0503020204020204" pitchFamily="34" charset="-122"/>
                    <a:cs typeface="+mn-cs"/>
                  </a:defRPr>
                </a:pPr>
                <a:endParaRPr lang="zh-CN"/>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c:f>
              <c:numCache>
                <c:formatCode>General</c:formatCode>
                <c:ptCount val="1"/>
              </c:numCache>
            </c:numRef>
          </c:cat>
          <c:val>
            <c:numRef>
              <c:f>Sheet1!$B$2</c:f>
              <c:numCache>
                <c:formatCode>0.00%</c:formatCode>
                <c:ptCount val="1"/>
                <c:pt idx="0">
                  <c:v>0.2732</c:v>
                </c:pt>
              </c:numCache>
            </c:numRef>
          </c:val>
          <c:extLst>
            <c:ext xmlns:c16="http://schemas.microsoft.com/office/drawing/2014/chart" uri="{C3380CC4-5D6E-409C-BE32-E72D297353CC}">
              <c16:uniqueId val="{00000002-1D3F-4B4D-838E-19A447B61767}"/>
            </c:ext>
          </c:extLst>
        </c:ser>
        <c:ser>
          <c:idx val="1"/>
          <c:order val="1"/>
          <c:tx>
            <c:strRef>
              <c:f>Sheet1!$C$1</c:f>
              <c:strCache>
                <c:ptCount val="1"/>
                <c:pt idx="0">
                  <c:v>FDC
(N=527)</c:v>
                </c:pt>
              </c:strCache>
            </c:strRef>
          </c:tx>
          <c:spPr>
            <a:solidFill>
              <a:srgbClr val="4773C0"/>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solidFill>
                    <a:latin typeface="微软雅黑" panose="020B0503020204020204" pitchFamily="34" charset="-122"/>
                    <a:ea typeface="微软雅黑" panose="020B0503020204020204" pitchFamily="34" charset="-122"/>
                    <a:cs typeface="+mn-cs"/>
                  </a:defRPr>
                </a:pPr>
                <a:endParaRPr lang="zh-CN"/>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c:f>
              <c:numCache>
                <c:formatCode>General</c:formatCode>
                <c:ptCount val="1"/>
              </c:numCache>
            </c:numRef>
          </c:cat>
          <c:val>
            <c:numRef>
              <c:f>Sheet1!$C$2</c:f>
              <c:numCache>
                <c:formatCode>0.00%</c:formatCode>
                <c:ptCount val="1"/>
                <c:pt idx="0">
                  <c:v>0.22020000000000001</c:v>
                </c:pt>
              </c:numCache>
            </c:numRef>
          </c:val>
          <c:extLst>
            <c:ext xmlns:c16="http://schemas.microsoft.com/office/drawing/2014/chart" uri="{C3380CC4-5D6E-409C-BE32-E72D297353CC}">
              <c16:uniqueId val="{00000003-1D3F-4B4D-838E-19A447B61767}"/>
            </c:ext>
          </c:extLst>
        </c:ser>
        <c:dLbls>
          <c:dLblPos val="outEnd"/>
          <c:showLegendKey val="0"/>
          <c:showVal val="1"/>
          <c:showCatName val="0"/>
          <c:showSerName val="0"/>
          <c:showPercent val="0"/>
          <c:showBubbleSize val="0"/>
        </c:dLbls>
        <c:gapWidth val="115"/>
        <c:overlap val="-9"/>
        <c:axId val="1965085696"/>
        <c:axId val="1965090976"/>
      </c:barChart>
      <c:catAx>
        <c:axId val="1965085696"/>
        <c:scaling>
          <c:orientation val="minMax"/>
        </c:scaling>
        <c:delete val="0"/>
        <c:axPos val="b"/>
        <c:title>
          <c:tx>
            <c:rich>
              <a:bodyPr rot="0" spcFirstLastPara="1" vertOverflow="ellipsis" vert="horz" wrap="square" anchor="ctr" anchorCtr="1"/>
              <a:lstStyle/>
              <a:p>
                <a:pPr>
                  <a:defRPr sz="1100" b="0" i="0" u="none" strike="noStrike" kern="1200" baseline="0">
                    <a:solidFill>
                      <a:schemeClr val="tx1"/>
                    </a:solidFill>
                    <a:latin typeface="微软雅黑" panose="020B0503020204020204" pitchFamily="34" charset="-122"/>
                    <a:ea typeface="微软雅黑" panose="020B0503020204020204" pitchFamily="34" charset="-122"/>
                    <a:cs typeface="+mn-cs"/>
                  </a:defRPr>
                </a:pPr>
                <a:r>
                  <a:rPr lang="en-US"/>
                  <a:t>Incidence rate</a:t>
                </a:r>
                <a:endParaRPr lang="zh-CN"/>
              </a:p>
            </c:rich>
          </c:tx>
          <c:layout>
            <c:manualLayout>
              <c:xMode val="edge"/>
              <c:yMode val="edge"/>
              <c:x val="0.41214158023615249"/>
              <c:y val="0.88324184417997187"/>
            </c:manualLayout>
          </c:layout>
          <c:overlay val="0"/>
          <c:spPr>
            <a:noFill/>
            <a:ln>
              <a:noFill/>
            </a:ln>
            <a:effectLst/>
          </c:spPr>
          <c:txPr>
            <a:bodyPr rot="0" spcFirstLastPara="1" vertOverflow="ellipsis" vert="horz" wrap="square" anchor="ctr" anchorCtr="1"/>
            <a:lstStyle/>
            <a:p>
              <a:pPr>
                <a:defRPr sz="1100" b="0" i="0" u="none" strike="noStrike" kern="1200" baseline="0">
                  <a:solidFill>
                    <a:schemeClr val="tx1"/>
                  </a:solidFill>
                  <a:latin typeface="微软雅黑" panose="020B0503020204020204" pitchFamily="34" charset="-122"/>
                  <a:ea typeface="微软雅黑" panose="020B0503020204020204" pitchFamily="34" charset="-122"/>
                  <a:cs typeface="+mn-cs"/>
                </a:defRPr>
              </a:pPr>
              <a:endParaRPr lang="zh-CN"/>
            </a:p>
          </c:txPr>
        </c:title>
        <c:numFmt formatCode="General" sourceLinked="1"/>
        <c:majorTickMark val="none"/>
        <c:minorTickMark val="none"/>
        <c:tickLblPos val="nextTo"/>
        <c:spPr>
          <a:solidFill>
            <a:schemeClr val="tx1"/>
          </a:solidFill>
          <a:ln w="9525" cap="flat" cmpd="sng" algn="ctr">
            <a:solidFill>
              <a:schemeClr val="tx1"/>
            </a:solidFill>
            <a:round/>
          </a:ln>
          <a:effectLst/>
        </c:spPr>
        <c:txPr>
          <a:bodyPr rot="-60000000" spcFirstLastPara="1" vertOverflow="ellipsis" vert="horz" wrap="square" anchor="ctr" anchorCtr="1"/>
          <a:lstStyle/>
          <a:p>
            <a:pPr>
              <a:defRPr sz="1100" b="0" i="0" u="none" strike="noStrike" kern="1200" baseline="0">
                <a:solidFill>
                  <a:schemeClr val="tx1"/>
                </a:solidFill>
                <a:latin typeface="微软雅黑" panose="020B0503020204020204" pitchFamily="34" charset="-122"/>
                <a:ea typeface="微软雅黑" panose="020B0503020204020204" pitchFamily="34" charset="-122"/>
                <a:cs typeface="+mn-cs"/>
              </a:defRPr>
            </a:pPr>
            <a:endParaRPr lang="zh-CN"/>
          </a:p>
        </c:txPr>
        <c:crossAx val="1965090976"/>
        <c:crosses val="autoZero"/>
        <c:auto val="1"/>
        <c:lblAlgn val="ctr"/>
        <c:lblOffset val="100"/>
        <c:noMultiLvlLbl val="0"/>
      </c:catAx>
      <c:valAx>
        <c:axId val="1965090976"/>
        <c:scaling>
          <c:orientation val="minMax"/>
          <c:max val="0.5"/>
        </c:scaling>
        <c:delete val="0"/>
        <c:axPos val="l"/>
        <c:numFmt formatCode="0%" sourceLinked="0"/>
        <c:majorTickMark val="out"/>
        <c:minorTickMark val="none"/>
        <c:tickLblPos val="nextTo"/>
        <c:spPr>
          <a:noFill/>
          <a:ln>
            <a:solidFill>
              <a:schemeClr val="tx1"/>
            </a:solidFill>
          </a:ln>
          <a:effectLst/>
        </c:spPr>
        <c:txPr>
          <a:bodyPr rot="-60000000" spcFirstLastPara="1" vertOverflow="ellipsis" vert="horz" wrap="square" anchor="ctr" anchorCtr="1"/>
          <a:lstStyle/>
          <a:p>
            <a:pPr>
              <a:defRPr sz="1100" b="0" i="0" u="none" strike="noStrike" kern="1200" baseline="0">
                <a:solidFill>
                  <a:schemeClr val="tx1"/>
                </a:solidFill>
                <a:latin typeface="微软雅黑" panose="020B0503020204020204" pitchFamily="34" charset="-122"/>
                <a:ea typeface="微软雅黑" panose="020B0503020204020204" pitchFamily="34" charset="-122"/>
                <a:cs typeface="+mn-cs"/>
              </a:defRPr>
            </a:pPr>
            <a:endParaRPr lang="zh-CN"/>
          </a:p>
        </c:txPr>
        <c:crossAx val="1965085696"/>
        <c:crosses val="autoZero"/>
        <c:crossBetween val="between"/>
      </c:valAx>
      <c:spPr>
        <a:noFill/>
        <a:ln>
          <a:noFill/>
        </a:ln>
        <a:effectLst/>
      </c:spPr>
    </c:plotArea>
    <c:legend>
      <c:legendPos val="r"/>
      <c:layout>
        <c:manualLayout>
          <c:xMode val="edge"/>
          <c:yMode val="edge"/>
          <c:x val="0.19700990934482809"/>
          <c:y val="7.0783228664660622E-2"/>
          <c:w val="0.69425311870703177"/>
          <c:h val="0.14386268800057284"/>
        </c:manualLayout>
      </c:layout>
      <c:overlay val="0"/>
      <c:spPr>
        <a:noFill/>
        <a:ln>
          <a:noFill/>
        </a:ln>
        <a:effectLst/>
      </c:spPr>
      <c:txPr>
        <a:bodyPr rot="0" spcFirstLastPara="1" vertOverflow="ellipsis" vert="horz" wrap="square" anchor="ctr" anchorCtr="1"/>
        <a:lstStyle/>
        <a:p>
          <a:pPr>
            <a:defRPr sz="1100" b="0" i="0" u="none" strike="noStrike" kern="1200" baseline="0">
              <a:solidFill>
                <a:schemeClr val="tx1"/>
              </a:solidFill>
              <a:latin typeface="微软雅黑" panose="020B0503020204020204" pitchFamily="34" charset="-122"/>
              <a:ea typeface="微软雅黑" panose="020B0503020204020204" pitchFamily="34" charset="-122"/>
              <a:cs typeface="+mn-cs"/>
            </a:defRPr>
          </a:pPr>
          <a:endParaRPr lang="zh-CN"/>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100">
          <a:solidFill>
            <a:schemeClr val="tx1"/>
          </a:solidFill>
          <a:latin typeface="微软雅黑" panose="020B0503020204020204" pitchFamily="34" charset="-122"/>
          <a:ea typeface="微软雅黑" panose="020B0503020204020204" pitchFamily="34" charset="-122"/>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8.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29837" cy="497126"/>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29761" y="0"/>
            <a:ext cx="2929837" cy="497126"/>
          </a:xfrm>
          <a:prstGeom prst="rect">
            <a:avLst/>
          </a:prstGeom>
        </p:spPr>
        <p:txBody>
          <a:bodyPr vert="horz" lIns="91440" tIns="45720" rIns="91440" bIns="45720" rtlCol="0"/>
          <a:lstStyle>
            <a:lvl1pPr algn="r">
              <a:defRPr sz="1200"/>
            </a:lvl1pPr>
          </a:lstStyle>
          <a:p>
            <a:fld id="{45510061-D924-4C38-8DCF-3F8E816D5DC3}" type="datetimeFigureOut">
              <a:rPr lang="zh-CN" altLang="en-US" smtClean="0"/>
              <a:t>2025/7/18</a:t>
            </a:fld>
            <a:endParaRPr lang="zh-CN" altLang="en-US"/>
          </a:p>
        </p:txBody>
      </p:sp>
      <p:sp>
        <p:nvSpPr>
          <p:cNvPr id="4" name="页脚占位符 3"/>
          <p:cNvSpPr>
            <a:spLocks noGrp="1"/>
          </p:cNvSpPr>
          <p:nvPr>
            <p:ph type="ftr" sz="quarter" idx="2"/>
          </p:nvPr>
        </p:nvSpPr>
        <p:spPr>
          <a:xfrm>
            <a:off x="0" y="9443662"/>
            <a:ext cx="2929837" cy="497126"/>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29761" y="9443662"/>
            <a:ext cx="2929837" cy="497126"/>
          </a:xfrm>
          <a:prstGeom prst="rect">
            <a:avLst/>
          </a:prstGeom>
        </p:spPr>
        <p:txBody>
          <a:bodyPr vert="horz" lIns="91440" tIns="45720" rIns="91440" bIns="45720" rtlCol="0" anchor="b"/>
          <a:lstStyle>
            <a:lvl1pPr algn="r">
              <a:defRPr sz="1200"/>
            </a:lvl1pPr>
          </a:lstStyle>
          <a:p>
            <a:fld id="{0E4F13B4-9E5F-43A2-88C3-83AD0053C30C}" type="slidenum">
              <a:rPr lang="zh-CN" altLang="en-US" smtClean="0"/>
              <a:t>‹#›</a:t>
            </a:fld>
            <a:endParaRPr lang="zh-CN" altLang="en-US"/>
          </a:p>
        </p:txBody>
      </p:sp>
    </p:spTree>
    <p:extLst>
      <p:ext uri="{BB962C8B-B14F-4D97-AF65-F5344CB8AC3E}">
        <p14:creationId xmlns:p14="http://schemas.microsoft.com/office/powerpoint/2010/main" val="331330818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29837" cy="498852"/>
          </a:xfrm>
          <a:prstGeom prst="rect">
            <a:avLst/>
          </a:prstGeom>
        </p:spPr>
        <p:txBody>
          <a:bodyPr vert="horz" lIns="91440" tIns="45720" rIns="91440" bIns="45720" rtlCol="0"/>
          <a:lstStyle>
            <a:lvl1pPr algn="l">
              <a:defRPr sz="1200"/>
            </a:lvl1pPr>
          </a:lstStyle>
          <a:p>
            <a:endParaRPr kumimoji="1" lang="zh-CN" altLang="en-US"/>
          </a:p>
        </p:txBody>
      </p:sp>
      <p:sp>
        <p:nvSpPr>
          <p:cNvPr id="3" name="日期占位符 2"/>
          <p:cNvSpPr>
            <a:spLocks noGrp="1"/>
          </p:cNvSpPr>
          <p:nvPr>
            <p:ph type="dt" idx="1"/>
          </p:nvPr>
        </p:nvSpPr>
        <p:spPr>
          <a:xfrm>
            <a:off x="3829761" y="0"/>
            <a:ext cx="2929837" cy="498852"/>
          </a:xfrm>
          <a:prstGeom prst="rect">
            <a:avLst/>
          </a:prstGeom>
        </p:spPr>
        <p:txBody>
          <a:bodyPr vert="horz" lIns="91440" tIns="45720" rIns="91440" bIns="45720" rtlCol="0"/>
          <a:lstStyle>
            <a:lvl1pPr algn="r">
              <a:defRPr sz="1200"/>
            </a:lvl1pPr>
          </a:lstStyle>
          <a:p>
            <a:fld id="{3721031E-BE95-7448-A31E-8D6CE31C3766}" type="datetimeFigureOut">
              <a:rPr kumimoji="1" lang="zh-CN" altLang="en-US" smtClean="0"/>
              <a:t>2025/7/18</a:t>
            </a:fld>
            <a:endParaRPr kumimoji="1" lang="zh-CN" altLang="en-US"/>
          </a:p>
        </p:txBody>
      </p:sp>
      <p:sp>
        <p:nvSpPr>
          <p:cNvPr id="4" name="幻灯片图像占位符 3"/>
          <p:cNvSpPr>
            <a:spLocks noGrp="1" noRot="1" noChangeAspect="1"/>
          </p:cNvSpPr>
          <p:nvPr>
            <p:ph type="sldImg" idx="2"/>
          </p:nvPr>
        </p:nvSpPr>
        <p:spPr>
          <a:xfrm>
            <a:off x="398463" y="1243013"/>
            <a:ext cx="5964237" cy="3355975"/>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76117" y="4784835"/>
            <a:ext cx="5408930" cy="3914864"/>
          </a:xfrm>
          <a:prstGeom prst="rect">
            <a:avLst/>
          </a:prstGeom>
        </p:spPr>
        <p:txBody>
          <a:bodyPr vert="horz" lIns="91440" tIns="45720" rIns="91440" bIns="45720" rtlCol="0"/>
          <a:lstStyle/>
          <a:p>
            <a:pPr lvl="0"/>
            <a:r>
              <a:rPr kumimoji="1" lang="zh-CN" altLang="en-US"/>
              <a:t>单击此处编辑母版文本样式</a:t>
            </a:r>
          </a:p>
          <a:p>
            <a:pPr lvl="1"/>
            <a:r>
              <a:rPr kumimoji="1" lang="zh-CN" altLang="en-US"/>
              <a:t>二级</a:t>
            </a:r>
          </a:p>
          <a:p>
            <a:pPr lvl="2"/>
            <a:r>
              <a:rPr kumimoji="1" lang="zh-CN" altLang="en-US"/>
              <a:t>三级</a:t>
            </a:r>
          </a:p>
          <a:p>
            <a:pPr lvl="3"/>
            <a:r>
              <a:rPr kumimoji="1" lang="zh-CN" altLang="en-US"/>
              <a:t>四级</a:t>
            </a:r>
          </a:p>
          <a:p>
            <a:pPr lvl="4"/>
            <a:r>
              <a:rPr kumimoji="1" lang="zh-CN" altLang="en-US"/>
              <a:t>五级</a:t>
            </a:r>
          </a:p>
        </p:txBody>
      </p:sp>
      <p:sp>
        <p:nvSpPr>
          <p:cNvPr id="6" name="页脚占位符 5"/>
          <p:cNvSpPr>
            <a:spLocks noGrp="1"/>
          </p:cNvSpPr>
          <p:nvPr>
            <p:ph type="ftr" sz="quarter" idx="4"/>
          </p:nvPr>
        </p:nvSpPr>
        <p:spPr>
          <a:xfrm>
            <a:off x="0" y="9443662"/>
            <a:ext cx="2929837" cy="498851"/>
          </a:xfrm>
          <a:prstGeom prst="rect">
            <a:avLst/>
          </a:prstGeom>
        </p:spPr>
        <p:txBody>
          <a:bodyPr vert="horz" lIns="91440" tIns="45720" rIns="91440" bIns="45720" rtlCol="0" anchor="b"/>
          <a:lstStyle>
            <a:lvl1pPr algn="l">
              <a:defRPr sz="1200"/>
            </a:lvl1pPr>
          </a:lstStyle>
          <a:p>
            <a:endParaRPr kumimoji="1" lang="zh-CN" altLang="en-US"/>
          </a:p>
        </p:txBody>
      </p:sp>
      <p:sp>
        <p:nvSpPr>
          <p:cNvPr id="7" name="灯片编号占位符 6"/>
          <p:cNvSpPr>
            <a:spLocks noGrp="1"/>
          </p:cNvSpPr>
          <p:nvPr>
            <p:ph type="sldNum" sz="quarter" idx="5"/>
          </p:nvPr>
        </p:nvSpPr>
        <p:spPr>
          <a:xfrm>
            <a:off x="3829761" y="9443662"/>
            <a:ext cx="2929837" cy="498851"/>
          </a:xfrm>
          <a:prstGeom prst="rect">
            <a:avLst/>
          </a:prstGeom>
        </p:spPr>
        <p:txBody>
          <a:bodyPr vert="horz" lIns="91440" tIns="45720" rIns="91440" bIns="45720" rtlCol="0" anchor="b"/>
          <a:lstStyle>
            <a:lvl1pPr algn="r">
              <a:defRPr sz="1200"/>
            </a:lvl1pPr>
          </a:lstStyle>
          <a:p>
            <a:fld id="{13DBDD89-F9CB-5D40-9A01-F6F1CF8D239D}" type="slidenum">
              <a:rPr kumimoji="1" lang="zh-CN" altLang="en-US" smtClean="0"/>
              <a:t>‹#›</a:t>
            </a:fld>
            <a:endParaRPr kumimoji="1" lang="zh-CN" altLang="en-US"/>
          </a:p>
        </p:txBody>
      </p:sp>
    </p:spTree>
    <p:extLst>
      <p:ext uri="{BB962C8B-B14F-4D97-AF65-F5344CB8AC3E}">
        <p14:creationId xmlns:p14="http://schemas.microsoft.com/office/powerpoint/2010/main" val="28737185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13DBDD89-F9CB-5D40-9A01-F6F1CF8D239D}" type="slidenum">
              <a:rPr kumimoji="1" lang="zh-CN" altLang="en-US" smtClean="0"/>
              <a:t>1</a:t>
            </a:fld>
            <a:endParaRPr kumimoji="1"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13DBDD89-F9CB-5D40-9A01-F6F1CF8D239D}" type="slidenum">
              <a:rPr kumimoji="1" lang="zh-CN" altLang="en-US" smtClean="0"/>
              <a:t>5</a:t>
            </a:fld>
            <a:endParaRPr kumimoji="1" lang="zh-CN" altLang="en-US"/>
          </a:p>
        </p:txBody>
      </p:sp>
    </p:spTree>
    <p:extLst>
      <p:ext uri="{BB962C8B-B14F-4D97-AF65-F5344CB8AC3E}">
        <p14:creationId xmlns:p14="http://schemas.microsoft.com/office/powerpoint/2010/main" val="13159534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13DBDD89-F9CB-5D40-9A01-F6F1CF8D239D}" type="slidenum">
              <a:rPr kumimoji="1" lang="zh-CN" altLang="en-US" smtClean="0"/>
              <a:t>9</a:t>
            </a:fld>
            <a:endParaRPr kumimoji="1" lang="zh-CN" altLang="en-US"/>
          </a:p>
        </p:txBody>
      </p:sp>
    </p:spTree>
    <p:extLst>
      <p:ext uri="{BB962C8B-B14F-4D97-AF65-F5344CB8AC3E}">
        <p14:creationId xmlns:p14="http://schemas.microsoft.com/office/powerpoint/2010/main" val="30313768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a:xfrm>
            <a:off x="838200" y="6356350"/>
            <a:ext cx="2743200" cy="365125"/>
          </a:xfrm>
          <a:prstGeom prst="rect">
            <a:avLst/>
          </a:prstGeom>
        </p:spPr>
        <p:txBody>
          <a:bodyPr/>
          <a:lstStyle/>
          <a:p>
            <a:fld id="{17A9A842-0BFF-4F20-B3AB-F0599E5A5D17}" type="datetime1">
              <a:rPr kumimoji="1" lang="zh-CN" altLang="en-US" smtClean="0"/>
              <a:t>2025/7/18</a:t>
            </a:fld>
            <a:endParaRPr kumimoji="1" lang="zh-CN" altLang="en-US"/>
          </a:p>
        </p:txBody>
      </p:sp>
      <p:sp>
        <p:nvSpPr>
          <p:cNvPr id="3" name="页脚占位符 2"/>
          <p:cNvSpPr>
            <a:spLocks noGrp="1"/>
          </p:cNvSpPr>
          <p:nvPr>
            <p:ph type="ftr" sz="quarter" idx="11"/>
          </p:nvPr>
        </p:nvSpPr>
        <p:spPr>
          <a:xfrm>
            <a:off x="4038600" y="6356350"/>
            <a:ext cx="4114800" cy="365125"/>
          </a:xfrm>
          <a:prstGeom prst="rect">
            <a:avLst/>
          </a:prstGeom>
        </p:spPr>
        <p:txBody>
          <a:bodyPr/>
          <a:lstStyle/>
          <a:p>
            <a:endParaRPr kumimoji="1" lang="zh-CN" altLang="en-US"/>
          </a:p>
        </p:txBody>
      </p:sp>
      <p:sp>
        <p:nvSpPr>
          <p:cNvPr id="4" name="灯片编号占位符 3"/>
          <p:cNvSpPr>
            <a:spLocks noGrp="1"/>
          </p:cNvSpPr>
          <p:nvPr>
            <p:ph type="sldNum" sz="quarter" idx="12"/>
          </p:nvPr>
        </p:nvSpPr>
        <p:spPr>
          <a:xfrm>
            <a:off x="8610600" y="6356350"/>
            <a:ext cx="2743200" cy="365125"/>
          </a:xfrm>
          <a:prstGeom prst="rect">
            <a:avLst/>
          </a:prstGeom>
        </p:spPr>
        <p:txBody>
          <a:bodyPr/>
          <a:lstStyle/>
          <a:p>
            <a:fld id="{775F848D-0FAB-AE4D-87F9-BB4F105F8EC8}" type="slidenum">
              <a:rPr kumimoji="1" lang="zh-CN" altLang="en-US" smtClean="0"/>
              <a:t>‹#›</a:t>
            </a:fld>
            <a:endParaRPr kumimoji="1"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a:xfrm>
            <a:off x="838200" y="6356350"/>
            <a:ext cx="2743200" cy="365125"/>
          </a:xfrm>
          <a:prstGeom prst="rect">
            <a:avLst/>
          </a:prstGeom>
        </p:spPr>
        <p:txBody>
          <a:bodyPr/>
          <a:lstStyle/>
          <a:p>
            <a:fld id="{841B55FD-383A-4D6C-A7B7-542050333300}" type="datetime1">
              <a:rPr kumimoji="1" lang="zh-CN" altLang="en-US" smtClean="0"/>
              <a:t>2025/7/18</a:t>
            </a:fld>
            <a:endParaRPr kumimoji="1" lang="zh-CN" altLang="en-US"/>
          </a:p>
        </p:txBody>
      </p:sp>
      <p:sp>
        <p:nvSpPr>
          <p:cNvPr id="3" name="页脚占位符 2"/>
          <p:cNvSpPr>
            <a:spLocks noGrp="1"/>
          </p:cNvSpPr>
          <p:nvPr>
            <p:ph type="ftr" sz="quarter" idx="11"/>
          </p:nvPr>
        </p:nvSpPr>
        <p:spPr>
          <a:xfrm>
            <a:off x="4038600" y="6356350"/>
            <a:ext cx="4114800" cy="365125"/>
          </a:xfrm>
          <a:prstGeom prst="rect">
            <a:avLst/>
          </a:prstGeom>
        </p:spPr>
        <p:txBody>
          <a:bodyPr/>
          <a:lstStyle/>
          <a:p>
            <a:endParaRPr kumimoji="1" lang="zh-CN" altLang="en-US"/>
          </a:p>
        </p:txBody>
      </p:sp>
      <p:sp>
        <p:nvSpPr>
          <p:cNvPr id="4" name="灯片编号占位符 3"/>
          <p:cNvSpPr>
            <a:spLocks noGrp="1"/>
          </p:cNvSpPr>
          <p:nvPr>
            <p:ph type="sldNum" sz="quarter" idx="12"/>
          </p:nvPr>
        </p:nvSpPr>
        <p:spPr>
          <a:xfrm>
            <a:off x="8610600" y="6356350"/>
            <a:ext cx="2743200" cy="365125"/>
          </a:xfrm>
          <a:prstGeom prst="rect">
            <a:avLst/>
          </a:prstGeom>
        </p:spPr>
        <p:txBody>
          <a:bodyPr/>
          <a:lstStyle/>
          <a:p>
            <a:fld id="{775F848D-0FAB-AE4D-87F9-BB4F105F8EC8}" type="slidenum">
              <a:rPr kumimoji="1" lang="zh-CN" altLang="en-US" smtClean="0"/>
              <a:t>‹#›</a:t>
            </a:fld>
            <a:endParaRPr kumimoji="1"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a:xfrm>
            <a:off x="838200" y="6356350"/>
            <a:ext cx="2743200" cy="365125"/>
          </a:xfrm>
          <a:prstGeom prst="rect">
            <a:avLst/>
          </a:prstGeom>
        </p:spPr>
        <p:txBody>
          <a:bodyPr/>
          <a:lstStyle/>
          <a:p>
            <a:fld id="{2F4D1E1D-EBCF-402B-8AB9-2BA3ABE181A2}" type="datetime1">
              <a:rPr kumimoji="1" lang="zh-CN" altLang="en-US" smtClean="0"/>
              <a:t>2025/7/18</a:t>
            </a:fld>
            <a:endParaRPr kumimoji="1" lang="zh-CN" altLang="en-US"/>
          </a:p>
        </p:txBody>
      </p:sp>
      <p:sp>
        <p:nvSpPr>
          <p:cNvPr id="3" name="页脚占位符 2"/>
          <p:cNvSpPr>
            <a:spLocks noGrp="1"/>
          </p:cNvSpPr>
          <p:nvPr>
            <p:ph type="ftr" sz="quarter" idx="11"/>
          </p:nvPr>
        </p:nvSpPr>
        <p:spPr>
          <a:xfrm>
            <a:off x="4038600" y="6356350"/>
            <a:ext cx="4114800" cy="365125"/>
          </a:xfrm>
          <a:prstGeom prst="rect">
            <a:avLst/>
          </a:prstGeom>
        </p:spPr>
        <p:txBody>
          <a:bodyPr/>
          <a:lstStyle/>
          <a:p>
            <a:endParaRPr kumimoji="1" lang="zh-CN" altLang="en-US"/>
          </a:p>
        </p:txBody>
      </p:sp>
      <p:sp>
        <p:nvSpPr>
          <p:cNvPr id="4" name="灯片编号占位符 3"/>
          <p:cNvSpPr>
            <a:spLocks noGrp="1"/>
          </p:cNvSpPr>
          <p:nvPr>
            <p:ph type="sldNum" sz="quarter" idx="12"/>
          </p:nvPr>
        </p:nvSpPr>
        <p:spPr>
          <a:xfrm>
            <a:off x="8610600" y="6356350"/>
            <a:ext cx="2743200" cy="365125"/>
          </a:xfrm>
          <a:prstGeom prst="rect">
            <a:avLst/>
          </a:prstGeom>
        </p:spPr>
        <p:txBody>
          <a:bodyPr/>
          <a:lstStyle/>
          <a:p>
            <a:fld id="{775F848D-0FAB-AE4D-87F9-BB4F105F8EC8}" type="slidenum">
              <a:rPr kumimoji="1" lang="zh-CN" altLang="en-US" smtClean="0"/>
              <a:t>‹#›</a:t>
            </a:fld>
            <a:endParaRPr kumimoji="1" lang="zh-CN" alt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a:xfrm>
            <a:off x="838200" y="6356350"/>
            <a:ext cx="2743200" cy="365125"/>
          </a:xfrm>
          <a:prstGeom prst="rect">
            <a:avLst/>
          </a:prstGeom>
        </p:spPr>
        <p:txBody>
          <a:bodyPr/>
          <a:lstStyle/>
          <a:p>
            <a:fld id="{BF3BE5B1-D00E-4E50-AA4A-C8BE95654A5E}" type="datetime1">
              <a:rPr kumimoji="1" lang="zh-CN" altLang="en-US" smtClean="0"/>
              <a:t>2025/7/18</a:t>
            </a:fld>
            <a:endParaRPr kumimoji="1" lang="zh-CN" altLang="en-US"/>
          </a:p>
        </p:txBody>
      </p:sp>
      <p:sp>
        <p:nvSpPr>
          <p:cNvPr id="3" name="页脚占位符 2"/>
          <p:cNvSpPr>
            <a:spLocks noGrp="1"/>
          </p:cNvSpPr>
          <p:nvPr>
            <p:ph type="ftr" sz="quarter" idx="11"/>
          </p:nvPr>
        </p:nvSpPr>
        <p:spPr>
          <a:xfrm>
            <a:off x="4038600" y="6356350"/>
            <a:ext cx="4114800" cy="365125"/>
          </a:xfrm>
          <a:prstGeom prst="rect">
            <a:avLst/>
          </a:prstGeom>
        </p:spPr>
        <p:txBody>
          <a:bodyPr/>
          <a:lstStyle/>
          <a:p>
            <a:endParaRPr kumimoji="1" lang="zh-CN" altLang="en-US"/>
          </a:p>
        </p:txBody>
      </p:sp>
      <p:sp>
        <p:nvSpPr>
          <p:cNvPr id="4" name="灯片编号占位符 3"/>
          <p:cNvSpPr>
            <a:spLocks noGrp="1"/>
          </p:cNvSpPr>
          <p:nvPr>
            <p:ph type="sldNum" sz="quarter" idx="12"/>
          </p:nvPr>
        </p:nvSpPr>
        <p:spPr>
          <a:xfrm>
            <a:off x="8610600" y="6356350"/>
            <a:ext cx="2743200" cy="365125"/>
          </a:xfrm>
          <a:prstGeom prst="rect">
            <a:avLst/>
          </a:prstGeom>
        </p:spPr>
        <p:txBody>
          <a:bodyPr/>
          <a:lstStyle>
            <a:lvl1pPr algn="r">
              <a:defRPr b="0">
                <a:solidFill>
                  <a:schemeClr val="tx1"/>
                </a:solidFill>
                <a:latin typeface="微软雅黑" panose="020B0503020204020204" pitchFamily="34" charset="-122"/>
                <a:ea typeface="微软雅黑" panose="020B0503020204020204" pitchFamily="34" charset="-122"/>
              </a:defRPr>
            </a:lvl1pPr>
          </a:lstStyle>
          <a:p>
            <a:fld id="{2396B4FE-3AE3-41E4-BDCF-1EC65C7E8729}" type="slidenum">
              <a:rPr kumimoji="1" lang="zh-CN" altLang="en-US" smtClean="0"/>
              <a:t>‹#›</a:t>
            </a:fld>
            <a:endParaRPr kumimoji="1" lang="zh-CN" alt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a:xfrm>
            <a:off x="838200" y="6356350"/>
            <a:ext cx="2743200" cy="365125"/>
          </a:xfrm>
          <a:prstGeom prst="rect">
            <a:avLst/>
          </a:prstGeom>
        </p:spPr>
        <p:txBody>
          <a:bodyPr/>
          <a:lstStyle/>
          <a:p>
            <a:fld id="{45054C2D-9519-42DA-B943-3A5ACDFFDDCD}" type="datetime1">
              <a:rPr kumimoji="1" lang="zh-CN" altLang="en-US" smtClean="0"/>
              <a:t>2025/7/18</a:t>
            </a:fld>
            <a:endParaRPr kumimoji="1" lang="zh-CN" altLang="en-US"/>
          </a:p>
        </p:txBody>
      </p:sp>
      <p:sp>
        <p:nvSpPr>
          <p:cNvPr id="3" name="页脚占位符 2"/>
          <p:cNvSpPr>
            <a:spLocks noGrp="1"/>
          </p:cNvSpPr>
          <p:nvPr>
            <p:ph type="ftr" sz="quarter" idx="11"/>
          </p:nvPr>
        </p:nvSpPr>
        <p:spPr>
          <a:xfrm>
            <a:off x="4038600" y="6356350"/>
            <a:ext cx="4114800" cy="365125"/>
          </a:xfrm>
          <a:prstGeom prst="rect">
            <a:avLst/>
          </a:prstGeom>
        </p:spPr>
        <p:txBody>
          <a:bodyPr/>
          <a:lstStyle/>
          <a:p>
            <a:endParaRPr kumimoji="1" lang="zh-CN" altLang="en-US"/>
          </a:p>
        </p:txBody>
      </p:sp>
      <p:sp>
        <p:nvSpPr>
          <p:cNvPr id="4" name="灯片编号占位符 3"/>
          <p:cNvSpPr>
            <a:spLocks noGrp="1"/>
          </p:cNvSpPr>
          <p:nvPr>
            <p:ph type="sldNum" sz="quarter" idx="12"/>
          </p:nvPr>
        </p:nvSpPr>
        <p:spPr>
          <a:xfrm>
            <a:off x="8610600" y="6356350"/>
            <a:ext cx="2743200" cy="365125"/>
          </a:xfrm>
          <a:prstGeom prst="rect">
            <a:avLst/>
          </a:prstGeom>
        </p:spPr>
        <p:txBody>
          <a:bodyPr/>
          <a:lstStyle/>
          <a:p>
            <a:fld id="{775F848D-0FAB-AE4D-87F9-BB4F105F8EC8}" type="slidenum">
              <a:rPr kumimoji="1" lang="zh-CN" altLang="en-US" smtClean="0"/>
              <a:t>‹#›</a:t>
            </a:fld>
            <a:endParaRPr kumimoji="1"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a:xfrm>
            <a:off x="838200" y="6356350"/>
            <a:ext cx="2743200" cy="365125"/>
          </a:xfrm>
          <a:prstGeom prst="rect">
            <a:avLst/>
          </a:prstGeom>
        </p:spPr>
        <p:txBody>
          <a:bodyPr/>
          <a:lstStyle/>
          <a:p>
            <a:fld id="{ECF7B65E-20FC-4237-BC25-360FB5281BD4}" type="datetime1">
              <a:rPr kumimoji="1" lang="zh-CN" altLang="en-US" smtClean="0">
                <a:solidFill>
                  <a:prstClr val="black"/>
                </a:solidFill>
              </a:rPr>
              <a:t>2025/7/18</a:t>
            </a:fld>
            <a:endParaRPr kumimoji="1" lang="zh-CN" altLang="en-US">
              <a:solidFill>
                <a:prstClr val="black"/>
              </a:solidFill>
            </a:endParaRPr>
          </a:p>
        </p:txBody>
      </p:sp>
      <p:sp>
        <p:nvSpPr>
          <p:cNvPr id="3" name="页脚占位符 2"/>
          <p:cNvSpPr>
            <a:spLocks noGrp="1"/>
          </p:cNvSpPr>
          <p:nvPr>
            <p:ph type="ftr" sz="quarter" idx="11"/>
          </p:nvPr>
        </p:nvSpPr>
        <p:spPr>
          <a:xfrm>
            <a:off x="4038600" y="6356350"/>
            <a:ext cx="4114800" cy="365125"/>
          </a:xfrm>
          <a:prstGeom prst="rect">
            <a:avLst/>
          </a:prstGeom>
        </p:spPr>
        <p:txBody>
          <a:bodyPr/>
          <a:lstStyle/>
          <a:p>
            <a:endParaRPr kumimoji="1" lang="zh-CN" altLang="en-US">
              <a:solidFill>
                <a:prstClr val="black"/>
              </a:solidFill>
            </a:endParaRPr>
          </a:p>
        </p:txBody>
      </p:sp>
      <p:sp>
        <p:nvSpPr>
          <p:cNvPr id="4" name="灯片编号占位符 3"/>
          <p:cNvSpPr>
            <a:spLocks noGrp="1"/>
          </p:cNvSpPr>
          <p:nvPr>
            <p:ph type="sldNum" sz="quarter" idx="12"/>
          </p:nvPr>
        </p:nvSpPr>
        <p:spPr>
          <a:xfrm>
            <a:off x="8610600" y="6356350"/>
            <a:ext cx="2743200" cy="365125"/>
          </a:xfrm>
          <a:prstGeom prst="rect">
            <a:avLst/>
          </a:prstGeom>
        </p:spPr>
        <p:txBody>
          <a:bodyPr/>
          <a:lstStyle/>
          <a:p>
            <a:fld id="{775F848D-0FAB-AE4D-87F9-BB4F105F8EC8}" type="slidenum">
              <a:rPr kumimoji="1" lang="zh-CN" altLang="en-US" smtClean="0">
                <a:solidFill>
                  <a:prstClr val="black"/>
                </a:solidFill>
              </a:rPr>
              <a:t>‹#›</a:t>
            </a:fld>
            <a:endParaRPr kumimoji="1" lang="zh-CN" altLang="en-US">
              <a:solidFill>
                <a:prstClr val="black"/>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2.xml"/><Relationship Id="rId1" Type="http://schemas.openxmlformats.org/officeDocument/2006/relationships/slideLayout" Target="../slideLayouts/slideLayout2.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3.xml"/></Relationships>
</file>

<file path=ppt/slideMasters/_rels/slideMaster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theme" Target="../theme/theme4.xml"/><Relationship Id="rId1" Type="http://schemas.openxmlformats.org/officeDocument/2006/relationships/slideLayout" Target="../slideLayouts/slideLayout4.xml"/></Relationships>
</file>

<file path=ppt/slideMasters/_rels/slideMaster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theme" Target="../theme/theme5.xml"/><Relationship Id="rId1" Type="http://schemas.openxmlformats.org/officeDocument/2006/relationships/slideLayout" Target="../slideLayouts/slideLayout5.xml"/></Relationships>
</file>

<file path=ppt/slideMasters/_rels/slideMaster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theme" Target="../theme/theme6.xml"/><Relationship Id="rId1"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图片 6"/>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184" y="0"/>
            <a:ext cx="12189631" cy="6858000"/>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2" name="图片 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184" y="0"/>
            <a:ext cx="12189631" cy="6858000"/>
          </a:xfrm>
          <a:prstGeom prst="rect">
            <a:avLst/>
          </a:prstGeom>
        </p:spPr>
      </p:pic>
    </p:spTree>
  </p:cSld>
  <p:clrMap bg1="lt1" tx1="dk1" bg2="lt2" tx2="dk2" accent1="accent1" accent2="accent2" accent3="accent3" accent4="accent4" accent5="accent5" accent6="accent6" hlink="hlink" folHlink="folHlink"/>
  <p:sldLayoutIdLst>
    <p:sldLayoutId id="2147483651"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53"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2" name="图片 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184" y="0"/>
            <a:ext cx="12189631" cy="6858000"/>
          </a:xfrm>
          <a:prstGeom prst="rect">
            <a:avLst/>
          </a:prstGeom>
        </p:spPr>
      </p:pic>
    </p:spTree>
  </p:cSld>
  <p:clrMap bg1="lt1" tx1="dk1" bg2="lt2" tx2="dk2" accent1="accent1" accent2="accent2" accent3="accent3" accent4="accent4" accent5="accent5" accent6="accent6" hlink="hlink" folHlink="folHlink"/>
  <p:sldLayoutIdLst>
    <p:sldLayoutId id="2147483655"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3" name="图片 2"/>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184" y="0"/>
            <a:ext cx="12189631" cy="6858000"/>
          </a:xfrm>
          <a:prstGeom prst="rect">
            <a:avLst/>
          </a:prstGeom>
        </p:spPr>
      </p:pic>
      <p:sp>
        <p:nvSpPr>
          <p:cNvPr id="5" name="矩形 4"/>
          <p:cNvSpPr/>
          <p:nvPr userDrawn="1"/>
        </p:nvSpPr>
        <p:spPr>
          <a:xfrm rot="19553998">
            <a:off x="3689597" y="2967335"/>
            <a:ext cx="4812806" cy="923330"/>
          </a:xfrm>
          <a:prstGeom prst="rect">
            <a:avLst/>
          </a:prstGeom>
          <a:noFill/>
        </p:spPr>
        <p:txBody>
          <a:bodyPr wrap="square" lIns="91440" tIns="45720" rIns="91440" bIns="4572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zh-CN" altLang="en-US" sz="5400" b="0" cap="none" spc="0" dirty="0">
                <a:ln w="0"/>
                <a:solidFill>
                  <a:schemeClr val="tx1">
                    <a:alpha val="10000"/>
                  </a:schemeClr>
                </a:solidFill>
                <a:effectLst>
                  <a:outerShdw blurRad="38100" dist="19050" dir="2700000" algn="tl" rotWithShape="0">
                    <a:schemeClr val="dk1">
                      <a:alpha val="40000"/>
                    </a:schemeClr>
                  </a:outerShdw>
                </a:effectLst>
                <a:latin typeface="仿宋" panose="02010609060101010101" pitchFamily="49" charset="-122"/>
                <a:ea typeface="仿宋" panose="02010609060101010101" pitchFamily="49" charset="-122"/>
              </a:rPr>
              <a:t>福元医药绝密</a:t>
            </a:r>
          </a:p>
        </p:txBody>
      </p:sp>
    </p:spTree>
  </p:cSld>
  <p:clrMap bg1="lt1" tx1="dk1" bg2="lt2" tx2="dk2" accent1="accent1" accent2="accent2" accent3="accent3" accent4="accent4" accent5="accent5" accent6="accent6" hlink="hlink" folHlink="folHlink"/>
  <p:sldLayoutIdLst>
    <p:sldLayoutId id="2147483657"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2" name="图片 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184" y="0"/>
            <a:ext cx="12189631" cy="6858000"/>
          </a:xfrm>
          <a:prstGeom prst="rect">
            <a:avLst/>
          </a:prstGeom>
        </p:spPr>
      </p:pic>
    </p:spTree>
  </p:cSld>
  <p:clrMap bg1="lt1" tx1="dk1" bg2="lt2" tx2="dk2" accent1="accent1" accent2="accent2" accent3="accent3" accent4="accent4" accent5="accent5" accent6="accent6" hlink="hlink" folHlink="folHlink"/>
  <p:sldLayoutIdLst>
    <p:sldLayoutId id="2147483659"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ags" Target="../tags/tag1.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ags" Target="../tags/tag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4.xml"/><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2398515" y="2219032"/>
            <a:ext cx="7394973" cy="769441"/>
          </a:xfrm>
          <a:prstGeom prst="rect">
            <a:avLst/>
          </a:prstGeom>
          <a:noFill/>
        </p:spPr>
        <p:txBody>
          <a:bodyPr wrap="none" rtlCol="0">
            <a:spAutoFit/>
          </a:bodyPr>
          <a:lstStyle>
            <a:defPPr>
              <a:defRPr lang="zh-CN"/>
            </a:defPPr>
            <a:lvl1pPr algn="ctr">
              <a:defRPr sz="4500" b="1">
                <a:solidFill>
                  <a:schemeClr val="bg1"/>
                </a:solidFill>
                <a:latin typeface="等线（正文）"/>
              </a:defRPr>
            </a:lvl1pPr>
          </a:lstStyle>
          <a:p>
            <a:r>
              <a:rPr lang="zh-CN" altLang="en-US" sz="4400" dirty="0">
                <a:latin typeface="微软雅黑" panose="020B0503020204020204" pitchFamily="34" charset="-122"/>
                <a:ea typeface="微软雅黑" panose="020B0503020204020204" pitchFamily="34" charset="-122"/>
              </a:rPr>
              <a:t>达格列净二甲双胍缓释片</a:t>
            </a:r>
            <a:r>
              <a:rPr lang="en-US" altLang="zh-CN" sz="4400" dirty="0">
                <a:latin typeface="微软雅黑" panose="020B0503020204020204" pitchFamily="34" charset="-122"/>
                <a:ea typeface="微软雅黑" panose="020B0503020204020204" pitchFamily="34" charset="-122"/>
              </a:rPr>
              <a:t>(Ⅲ)</a:t>
            </a:r>
            <a:endParaRPr lang="zh-CN" altLang="en-US" sz="4400" dirty="0">
              <a:latin typeface="微软雅黑" panose="020B0503020204020204" pitchFamily="34" charset="-122"/>
              <a:ea typeface="微软雅黑" panose="020B0503020204020204" pitchFamily="34" charset="-122"/>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组合 4">
            <a:extLst>
              <a:ext uri="{FF2B5EF4-FFF2-40B4-BE49-F238E27FC236}">
                <a16:creationId xmlns:a16="http://schemas.microsoft.com/office/drawing/2014/main" id="{FC46E919-38E9-CEDF-D8C7-21F8420D1EF4}"/>
              </a:ext>
            </a:extLst>
          </p:cNvPr>
          <p:cNvGrpSpPr/>
          <p:nvPr/>
        </p:nvGrpSpPr>
        <p:grpSpPr>
          <a:xfrm>
            <a:off x="693915" y="1556792"/>
            <a:ext cx="3392838" cy="4577308"/>
            <a:chOff x="1262244" y="1290043"/>
            <a:chExt cx="9667512" cy="4386305"/>
          </a:xfrm>
        </p:grpSpPr>
        <p:sp>
          <p:nvSpPr>
            <p:cNvPr id="6" name="矩形: 圆角 5">
              <a:extLst>
                <a:ext uri="{FF2B5EF4-FFF2-40B4-BE49-F238E27FC236}">
                  <a16:creationId xmlns:a16="http://schemas.microsoft.com/office/drawing/2014/main" id="{E408BC34-2F03-F9EE-A35D-4912048FE1E3}"/>
                </a:ext>
              </a:extLst>
            </p:cNvPr>
            <p:cNvSpPr/>
            <p:nvPr/>
          </p:nvSpPr>
          <p:spPr>
            <a:xfrm>
              <a:off x="1262244" y="1290043"/>
              <a:ext cx="9667512" cy="4312116"/>
            </a:xfrm>
            <a:prstGeom prst="roundRect">
              <a:avLst>
                <a:gd name="adj" fmla="val 5337"/>
              </a:avLst>
            </a:prstGeom>
            <a:solidFill>
              <a:srgbClr val="4773C0"/>
            </a:solidFill>
            <a:ln w="12700">
              <a:noFill/>
            </a:ln>
            <a:effectLst>
              <a:outerShdw blurRad="381000" dist="50800" dir="5400000" algn="ctr" rotWithShape="0">
                <a:srgbClr val="4472C4">
                  <a:alpha val="15000"/>
                </a:srgb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dirty="0">
                <a:solidFill>
                  <a:prstClr val="white"/>
                </a:solidFill>
                <a:sym typeface="Arial" panose="020B0604020202020204" pitchFamily="34" charset="0"/>
              </a:endParaRPr>
            </a:p>
          </p:txBody>
        </p:sp>
        <p:sp>
          <p:nvSpPr>
            <p:cNvPr id="7" name="矩形: 圆角 6">
              <a:extLst>
                <a:ext uri="{FF2B5EF4-FFF2-40B4-BE49-F238E27FC236}">
                  <a16:creationId xmlns:a16="http://schemas.microsoft.com/office/drawing/2014/main" id="{136287F7-F555-37A3-8E11-A52398B18E91}"/>
                </a:ext>
              </a:extLst>
            </p:cNvPr>
            <p:cNvSpPr/>
            <p:nvPr/>
          </p:nvSpPr>
          <p:spPr>
            <a:xfrm>
              <a:off x="1262244" y="1364232"/>
              <a:ext cx="9667512" cy="4312116"/>
            </a:xfrm>
            <a:prstGeom prst="roundRect">
              <a:avLst>
                <a:gd name="adj" fmla="val 5337"/>
              </a:avLst>
            </a:prstGeom>
            <a:solidFill>
              <a:schemeClr val="bg1"/>
            </a:solidFill>
            <a:ln w="12700">
              <a:noFill/>
            </a:ln>
            <a:effectLst>
              <a:outerShdw blurRad="381000" dist="50800" dir="5400000" algn="ctr" rotWithShape="0">
                <a:srgbClr val="4472C4">
                  <a:alpha val="15000"/>
                </a:srgb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solidFill>
                  <a:prstClr val="white"/>
                </a:solidFill>
                <a:sym typeface="Arial" panose="020B0604020202020204" pitchFamily="34" charset="0"/>
              </a:endParaRPr>
            </a:p>
          </p:txBody>
        </p:sp>
      </p:grpSp>
      <p:grpSp>
        <p:nvGrpSpPr>
          <p:cNvPr id="8" name="组合 7">
            <a:extLst>
              <a:ext uri="{FF2B5EF4-FFF2-40B4-BE49-F238E27FC236}">
                <a16:creationId xmlns:a16="http://schemas.microsoft.com/office/drawing/2014/main" id="{4C00DFE3-F52E-7E65-01D6-C00AB31CF1CB}"/>
              </a:ext>
            </a:extLst>
          </p:cNvPr>
          <p:cNvGrpSpPr/>
          <p:nvPr/>
        </p:nvGrpSpPr>
        <p:grpSpPr>
          <a:xfrm>
            <a:off x="4381762" y="1556791"/>
            <a:ext cx="3392838" cy="4577309"/>
            <a:chOff x="1262244" y="1290043"/>
            <a:chExt cx="9667512" cy="4386305"/>
          </a:xfrm>
        </p:grpSpPr>
        <p:sp>
          <p:nvSpPr>
            <p:cNvPr id="9" name="矩形: 圆角 8">
              <a:extLst>
                <a:ext uri="{FF2B5EF4-FFF2-40B4-BE49-F238E27FC236}">
                  <a16:creationId xmlns:a16="http://schemas.microsoft.com/office/drawing/2014/main" id="{FB312685-37F2-4AA4-17D1-546FB9052BFD}"/>
                </a:ext>
              </a:extLst>
            </p:cNvPr>
            <p:cNvSpPr/>
            <p:nvPr/>
          </p:nvSpPr>
          <p:spPr>
            <a:xfrm>
              <a:off x="1262244" y="1290043"/>
              <a:ext cx="9667512" cy="4312116"/>
            </a:xfrm>
            <a:prstGeom prst="roundRect">
              <a:avLst>
                <a:gd name="adj" fmla="val 5337"/>
              </a:avLst>
            </a:prstGeom>
            <a:solidFill>
              <a:srgbClr val="4773C0"/>
            </a:solidFill>
            <a:ln w="12700">
              <a:noFill/>
            </a:ln>
            <a:effectLst>
              <a:outerShdw blurRad="381000" dist="50800" dir="5400000" algn="ctr" rotWithShape="0">
                <a:srgbClr val="4472C4">
                  <a:alpha val="15000"/>
                </a:srgb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dirty="0">
                <a:solidFill>
                  <a:prstClr val="white"/>
                </a:solidFill>
                <a:sym typeface="Arial" panose="020B0604020202020204" pitchFamily="34" charset="0"/>
              </a:endParaRPr>
            </a:p>
          </p:txBody>
        </p:sp>
        <p:sp>
          <p:nvSpPr>
            <p:cNvPr id="10" name="矩形: 圆角 9">
              <a:extLst>
                <a:ext uri="{FF2B5EF4-FFF2-40B4-BE49-F238E27FC236}">
                  <a16:creationId xmlns:a16="http://schemas.microsoft.com/office/drawing/2014/main" id="{D94BDD31-785D-B0A5-A6F4-655F3C185225}"/>
                </a:ext>
              </a:extLst>
            </p:cNvPr>
            <p:cNvSpPr/>
            <p:nvPr/>
          </p:nvSpPr>
          <p:spPr>
            <a:xfrm>
              <a:off x="1262244" y="1364232"/>
              <a:ext cx="9667512" cy="4312116"/>
            </a:xfrm>
            <a:prstGeom prst="roundRect">
              <a:avLst>
                <a:gd name="adj" fmla="val 5337"/>
              </a:avLst>
            </a:prstGeom>
            <a:solidFill>
              <a:schemeClr val="bg1"/>
            </a:solidFill>
            <a:ln w="12700">
              <a:noFill/>
            </a:ln>
            <a:effectLst>
              <a:outerShdw blurRad="381000" dist="50800" dir="5400000" algn="ctr" rotWithShape="0">
                <a:srgbClr val="4472C4">
                  <a:alpha val="15000"/>
                </a:srgb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solidFill>
                  <a:prstClr val="white"/>
                </a:solidFill>
                <a:sym typeface="Arial" panose="020B0604020202020204" pitchFamily="34" charset="0"/>
              </a:endParaRPr>
            </a:p>
          </p:txBody>
        </p:sp>
      </p:grpSp>
      <p:grpSp>
        <p:nvGrpSpPr>
          <p:cNvPr id="11" name="组合 10">
            <a:extLst>
              <a:ext uri="{FF2B5EF4-FFF2-40B4-BE49-F238E27FC236}">
                <a16:creationId xmlns:a16="http://schemas.microsoft.com/office/drawing/2014/main" id="{A79FAD1D-359D-134D-A63B-220B88019CF2}"/>
              </a:ext>
            </a:extLst>
          </p:cNvPr>
          <p:cNvGrpSpPr/>
          <p:nvPr/>
        </p:nvGrpSpPr>
        <p:grpSpPr>
          <a:xfrm>
            <a:off x="8103122" y="1556792"/>
            <a:ext cx="3392838" cy="4609059"/>
            <a:chOff x="1262244" y="1290043"/>
            <a:chExt cx="9667512" cy="4386305"/>
          </a:xfrm>
        </p:grpSpPr>
        <p:sp>
          <p:nvSpPr>
            <p:cNvPr id="12" name="矩形: 圆角 11">
              <a:extLst>
                <a:ext uri="{FF2B5EF4-FFF2-40B4-BE49-F238E27FC236}">
                  <a16:creationId xmlns:a16="http://schemas.microsoft.com/office/drawing/2014/main" id="{271ED54D-0F80-CABA-2519-A88D300A0550}"/>
                </a:ext>
              </a:extLst>
            </p:cNvPr>
            <p:cNvSpPr/>
            <p:nvPr/>
          </p:nvSpPr>
          <p:spPr>
            <a:xfrm>
              <a:off x="1262244" y="1290043"/>
              <a:ext cx="9667512" cy="4312116"/>
            </a:xfrm>
            <a:prstGeom prst="roundRect">
              <a:avLst>
                <a:gd name="adj" fmla="val 5337"/>
              </a:avLst>
            </a:prstGeom>
            <a:solidFill>
              <a:srgbClr val="4773C0"/>
            </a:solidFill>
            <a:ln w="12700">
              <a:noFill/>
            </a:ln>
            <a:effectLst>
              <a:outerShdw blurRad="381000" dist="50800" dir="5400000" algn="ctr" rotWithShape="0">
                <a:srgbClr val="4472C4">
                  <a:alpha val="15000"/>
                </a:srgb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dirty="0">
                <a:solidFill>
                  <a:prstClr val="white"/>
                </a:solidFill>
                <a:sym typeface="Arial" panose="020B0604020202020204" pitchFamily="34" charset="0"/>
              </a:endParaRPr>
            </a:p>
          </p:txBody>
        </p:sp>
        <p:sp>
          <p:nvSpPr>
            <p:cNvPr id="13" name="矩形: 圆角 12">
              <a:extLst>
                <a:ext uri="{FF2B5EF4-FFF2-40B4-BE49-F238E27FC236}">
                  <a16:creationId xmlns:a16="http://schemas.microsoft.com/office/drawing/2014/main" id="{F2CF0420-3ABE-ABEE-94B5-BFCBDAECE866}"/>
                </a:ext>
              </a:extLst>
            </p:cNvPr>
            <p:cNvSpPr/>
            <p:nvPr/>
          </p:nvSpPr>
          <p:spPr>
            <a:xfrm>
              <a:off x="1262244" y="1364232"/>
              <a:ext cx="9667512" cy="4312116"/>
            </a:xfrm>
            <a:prstGeom prst="roundRect">
              <a:avLst>
                <a:gd name="adj" fmla="val 5337"/>
              </a:avLst>
            </a:prstGeom>
            <a:solidFill>
              <a:schemeClr val="bg1"/>
            </a:solidFill>
            <a:ln w="12700">
              <a:noFill/>
            </a:ln>
            <a:effectLst>
              <a:outerShdw blurRad="381000" dist="50800" dir="5400000" algn="ctr" rotWithShape="0">
                <a:srgbClr val="4472C4">
                  <a:alpha val="15000"/>
                </a:srgb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solidFill>
                  <a:prstClr val="white"/>
                </a:solidFill>
                <a:sym typeface="Arial" panose="020B0604020202020204" pitchFamily="34" charset="0"/>
              </a:endParaRPr>
            </a:p>
          </p:txBody>
        </p:sp>
      </p:grpSp>
      <p:sp>
        <p:nvSpPr>
          <p:cNvPr id="14" name="矩形: 对角圆角 13">
            <a:extLst>
              <a:ext uri="{FF2B5EF4-FFF2-40B4-BE49-F238E27FC236}">
                <a16:creationId xmlns:a16="http://schemas.microsoft.com/office/drawing/2014/main" id="{C335F759-644A-6865-9C98-9BC0A93375EF}"/>
              </a:ext>
            </a:extLst>
          </p:cNvPr>
          <p:cNvSpPr/>
          <p:nvPr/>
        </p:nvSpPr>
        <p:spPr>
          <a:xfrm>
            <a:off x="1270750" y="1357713"/>
            <a:ext cx="2172139" cy="501505"/>
          </a:xfrm>
          <a:prstGeom prst="round2DiagRect">
            <a:avLst>
              <a:gd name="adj1" fmla="val 30102"/>
              <a:gd name="adj2" fmla="val 0"/>
            </a:avLst>
          </a:prstGeom>
          <a:solidFill>
            <a:srgbClr val="4773C0"/>
          </a:solidFill>
          <a:ln w="28575">
            <a:noFill/>
          </a:ln>
          <a:effectLst>
            <a:outerShdw blurRad="203200" dist="38100" dir="2700000" sx="102000" sy="102000" algn="tl" rotWithShape="0">
              <a:srgbClr val="330CC0">
                <a:alpha val="25000"/>
              </a:srgbClr>
            </a:outerShdw>
          </a:effectLst>
          <a:scene3d>
            <a:camera prst="orthographicFront"/>
            <a:lightRig rig="balanced" dir="t">
              <a:rot lat="0" lon="0" rev="6600000"/>
            </a:lightRig>
          </a:scene3d>
          <a:sp3d>
            <a:bevelT w="127000" h="31750"/>
          </a:sp3d>
        </p:spPr>
        <p:txBody>
          <a:bodyPr vert="horz" wrap="square" lIns="0" tIns="0" rIns="91440" bIns="45720" numCol="1" anchor="ctr" anchorCtr="0" compatLnSpc="1">
            <a:noAutofit/>
          </a:bodyPr>
          <a:lstStyle/>
          <a:p>
            <a:pPr marL="36000" algn="ctr" defTabSz="609585">
              <a:defRPr/>
            </a:pPr>
            <a:r>
              <a:rPr lang="zh-CN" altLang="en-US" b="1" kern="0" dirty="0">
                <a:solidFill>
                  <a:prstClr val="white"/>
                </a:solidFill>
                <a:ea typeface="微软雅黑" panose="020B0503020204020204" pitchFamily="34" charset="-122"/>
                <a:cs typeface="+mn-ea"/>
                <a:sym typeface="Arial" panose="020B0604020202020204" pitchFamily="34" charset="0"/>
              </a:rPr>
              <a:t>弥补目录短板</a:t>
            </a:r>
          </a:p>
        </p:txBody>
      </p:sp>
      <p:sp>
        <p:nvSpPr>
          <p:cNvPr id="15" name="文本框 14">
            <a:extLst>
              <a:ext uri="{FF2B5EF4-FFF2-40B4-BE49-F238E27FC236}">
                <a16:creationId xmlns:a16="http://schemas.microsoft.com/office/drawing/2014/main" id="{DC077039-BC58-D07F-7665-814DEADEAE8E}"/>
              </a:ext>
            </a:extLst>
          </p:cNvPr>
          <p:cNvSpPr txBox="1"/>
          <p:nvPr/>
        </p:nvSpPr>
        <p:spPr>
          <a:xfrm>
            <a:off x="1270750" y="2079805"/>
            <a:ext cx="2520993" cy="2305631"/>
          </a:xfrm>
          <a:prstGeom prst="rect">
            <a:avLst/>
          </a:prstGeom>
          <a:noFill/>
        </p:spPr>
        <p:txBody>
          <a:bodyPr wrap="square">
            <a:spAutoFit/>
          </a:bodyPr>
          <a:lstStyle/>
          <a:p>
            <a:pPr algn="just">
              <a:lnSpc>
                <a:spcPct val="130000"/>
              </a:lnSpc>
            </a:pPr>
            <a:r>
              <a:rPr lang="zh-CN" altLang="en-US" sz="1400" b="1" dirty="0">
                <a:solidFill>
                  <a:srgbClr val="BA0000"/>
                </a:solidFill>
                <a:latin typeface="微软雅黑" panose="020B0503020204020204" pitchFamily="34" charset="-122"/>
                <a:ea typeface="微软雅黑" panose="020B0503020204020204" pitchFamily="34" charset="-122"/>
                <a:cs typeface="Times New Roman" panose="02020603050405020304" pitchFamily="18" charset="0"/>
                <a:sym typeface="Arial" panose="020B0604020202020204" pitchFamily="34" charset="0"/>
              </a:rPr>
              <a:t>目录内只有达格列净二甲双胍缓释片（</a:t>
            </a:r>
            <a:r>
              <a:rPr lang="en-US" altLang="zh-CN" sz="1400" b="1" dirty="0">
                <a:solidFill>
                  <a:srgbClr val="BA0000"/>
                </a:solidFill>
                <a:latin typeface="微软雅黑" panose="020B0503020204020204" pitchFamily="34" charset="-122"/>
                <a:ea typeface="微软雅黑" panose="020B0503020204020204" pitchFamily="34" charset="-122"/>
                <a:cs typeface="Times New Roman" panose="02020603050405020304" pitchFamily="18" charset="0"/>
                <a:sym typeface="Arial" panose="020B0604020202020204" pitchFamily="34" charset="0"/>
              </a:rPr>
              <a:t>Ⅰ</a:t>
            </a:r>
            <a:r>
              <a:rPr lang="zh-CN" altLang="en-US" sz="1400" b="1" dirty="0">
                <a:solidFill>
                  <a:srgbClr val="BA0000"/>
                </a:solidFill>
                <a:latin typeface="微软雅黑" panose="020B0503020204020204" pitchFamily="34" charset="-122"/>
                <a:ea typeface="微软雅黑" panose="020B0503020204020204" pitchFamily="34" charset="-122"/>
                <a:cs typeface="Times New Roman" panose="02020603050405020304" pitchFamily="18" charset="0"/>
                <a:sym typeface="Arial" panose="020B0604020202020204" pitchFamily="34" charset="0"/>
              </a:rPr>
              <a:t>），</a:t>
            </a:r>
            <a:r>
              <a:rPr lang="zh-CN" altLang="en-US" sz="1400" dirty="0">
                <a:solidFill>
                  <a:srgbClr val="333333"/>
                </a:solidFill>
                <a:latin typeface="微软雅黑" panose="020B0503020204020204" pitchFamily="34" charset="-122"/>
                <a:ea typeface="微软雅黑" panose="020B0503020204020204" pitchFamily="34" charset="-122"/>
                <a:cs typeface="Times New Roman" panose="02020603050405020304" pitchFamily="18" charset="0"/>
                <a:sym typeface="Arial" panose="020B0604020202020204" pitchFamily="34" charset="0"/>
              </a:rPr>
              <a:t>医师及患者的临床需求不同。</a:t>
            </a:r>
            <a:endParaRPr lang="en-US" altLang="zh-CN" sz="1400" dirty="0">
              <a:solidFill>
                <a:srgbClr val="333333"/>
              </a:solidFill>
              <a:latin typeface="微软雅黑" panose="020B0503020204020204" pitchFamily="34" charset="-122"/>
              <a:ea typeface="微软雅黑" panose="020B0503020204020204" pitchFamily="34" charset="-122"/>
              <a:cs typeface="Times New Roman" panose="02020603050405020304" pitchFamily="18" charset="0"/>
              <a:sym typeface="Arial" panose="020B0604020202020204" pitchFamily="34" charset="0"/>
            </a:endParaRPr>
          </a:p>
          <a:p>
            <a:pPr algn="just" eaLnBrk="1">
              <a:lnSpc>
                <a:spcPct val="130000"/>
              </a:lnSpc>
            </a:pPr>
            <a:endParaRPr lang="en-US" altLang="zh-CN" sz="1400" dirty="0">
              <a:solidFill>
                <a:srgbClr val="333333"/>
              </a:solidFill>
              <a:latin typeface="微软雅黑" panose="020B0503020204020204" pitchFamily="34" charset="-122"/>
              <a:ea typeface="微软雅黑" panose="020B0503020204020204" pitchFamily="34" charset="-122"/>
              <a:cs typeface="Times New Roman" panose="02020603050405020304" pitchFamily="18" charset="0"/>
              <a:sym typeface="Arial" panose="020B0604020202020204" pitchFamily="34" charset="0"/>
            </a:endParaRPr>
          </a:p>
          <a:p>
            <a:pPr algn="just" eaLnBrk="1">
              <a:lnSpc>
                <a:spcPct val="130000"/>
              </a:lnSpc>
            </a:pPr>
            <a:r>
              <a:rPr lang="en-US" altLang="zh-CN" sz="1400" dirty="0">
                <a:solidFill>
                  <a:srgbClr val="333333"/>
                </a:solidFill>
                <a:latin typeface="微软雅黑" panose="020B0503020204020204" pitchFamily="34" charset="-122"/>
                <a:ea typeface="微软雅黑" panose="020B0503020204020204" pitchFamily="34" charset="-122"/>
                <a:cs typeface="Times New Roman" panose="02020603050405020304" pitchFamily="18" charset="0"/>
                <a:sym typeface="Arial" panose="020B0604020202020204" pitchFamily="34" charset="0"/>
              </a:rPr>
              <a:t>5mg</a:t>
            </a:r>
            <a:r>
              <a:rPr lang="zh-CN" altLang="en-US" sz="1400" dirty="0">
                <a:solidFill>
                  <a:srgbClr val="333333"/>
                </a:solidFill>
                <a:latin typeface="微软雅黑" panose="020B0503020204020204" pitchFamily="34" charset="-122"/>
                <a:ea typeface="微软雅黑" panose="020B0503020204020204" pitchFamily="34" charset="-122"/>
                <a:cs typeface="Times New Roman" panose="02020603050405020304" pitchFamily="18" charset="0"/>
                <a:sym typeface="Arial" panose="020B0604020202020204" pitchFamily="34" charset="0"/>
              </a:rPr>
              <a:t>达格列净和</a:t>
            </a:r>
            <a:r>
              <a:rPr lang="en-US" altLang="zh-CN" sz="1400" dirty="0">
                <a:solidFill>
                  <a:srgbClr val="333333"/>
                </a:solidFill>
                <a:latin typeface="微软雅黑" panose="020B0503020204020204" pitchFamily="34" charset="-122"/>
                <a:ea typeface="微软雅黑" panose="020B0503020204020204" pitchFamily="34" charset="-122"/>
                <a:cs typeface="Times New Roman" panose="02020603050405020304" pitchFamily="18" charset="0"/>
                <a:sym typeface="Arial" panose="020B0604020202020204" pitchFamily="34" charset="0"/>
              </a:rPr>
              <a:t>1000mg</a:t>
            </a:r>
            <a:r>
              <a:rPr lang="zh-CN" altLang="en-US" sz="1400" dirty="0">
                <a:solidFill>
                  <a:srgbClr val="333333"/>
                </a:solidFill>
                <a:latin typeface="微软雅黑" panose="020B0503020204020204" pitchFamily="34" charset="-122"/>
                <a:ea typeface="微软雅黑" panose="020B0503020204020204" pitchFamily="34" charset="-122"/>
                <a:cs typeface="Times New Roman" panose="02020603050405020304" pitchFamily="18" charset="0"/>
                <a:sym typeface="Arial" panose="020B0604020202020204" pitchFamily="34" charset="0"/>
              </a:rPr>
              <a:t>二甲双胍复方制剂，</a:t>
            </a:r>
            <a:r>
              <a:rPr lang="zh-CN" altLang="en-US" sz="1400" b="1" dirty="0">
                <a:solidFill>
                  <a:srgbClr val="C00000"/>
                </a:solidFill>
                <a:latin typeface="微软雅黑" panose="020B0503020204020204" pitchFamily="34" charset="-122"/>
                <a:ea typeface="微软雅黑" panose="020B0503020204020204" pitchFamily="34" charset="-122"/>
                <a:cs typeface="Times New Roman" panose="02020603050405020304" pitchFamily="18" charset="0"/>
                <a:sym typeface="Arial" panose="020B0604020202020204" pitchFamily="34" charset="0"/>
              </a:rPr>
              <a:t>给临床需求不同的</a:t>
            </a:r>
            <a:r>
              <a:rPr lang="en-US" altLang="zh-CN" sz="1400" b="1" dirty="0">
                <a:solidFill>
                  <a:srgbClr val="C00000"/>
                </a:solidFill>
                <a:latin typeface="微软雅黑" panose="020B0503020204020204" pitchFamily="34" charset="-122"/>
                <a:ea typeface="微软雅黑" panose="020B0503020204020204" pitchFamily="34" charset="-122"/>
                <a:cs typeface="Times New Roman" panose="02020603050405020304" pitchFamily="18" charset="0"/>
                <a:sym typeface="Arial" panose="020B0604020202020204" pitchFamily="34" charset="0"/>
              </a:rPr>
              <a:t>T2DM</a:t>
            </a:r>
            <a:r>
              <a:rPr lang="zh-CN" altLang="en-US" sz="1400" b="1" dirty="0">
                <a:solidFill>
                  <a:srgbClr val="C00000"/>
                </a:solidFill>
                <a:latin typeface="微软雅黑" panose="020B0503020204020204" pitchFamily="34" charset="-122"/>
                <a:ea typeface="微软雅黑" panose="020B0503020204020204" pitchFamily="34" charset="-122"/>
                <a:cs typeface="Times New Roman" panose="02020603050405020304" pitchFamily="18" charset="0"/>
                <a:sym typeface="Arial" panose="020B0604020202020204" pitchFamily="34" charset="0"/>
              </a:rPr>
              <a:t>患者多一种选择，帮助患者获得最佳疗效</a:t>
            </a:r>
            <a:r>
              <a:rPr lang="zh-CN" altLang="en-US" sz="1400" dirty="0">
                <a:solidFill>
                  <a:srgbClr val="333333"/>
                </a:solidFill>
                <a:latin typeface="微软雅黑" panose="020B0503020204020204" pitchFamily="34" charset="-122"/>
                <a:ea typeface="微软雅黑" panose="020B0503020204020204" pitchFamily="34" charset="-122"/>
                <a:cs typeface="Times New Roman" panose="02020603050405020304" pitchFamily="18" charset="0"/>
                <a:sym typeface="Arial" panose="020B0604020202020204" pitchFamily="34" charset="0"/>
              </a:rPr>
              <a:t>。</a:t>
            </a:r>
            <a:endParaRPr lang="en-US" altLang="zh-CN" sz="1400" dirty="0">
              <a:solidFill>
                <a:srgbClr val="333333"/>
              </a:solidFill>
              <a:latin typeface="微软雅黑" panose="020B0503020204020204" pitchFamily="34" charset="-122"/>
              <a:ea typeface="微软雅黑" panose="020B0503020204020204" pitchFamily="34" charset="-122"/>
              <a:cs typeface="Times New Roman" panose="02020603050405020304" pitchFamily="18" charset="0"/>
              <a:sym typeface="Arial" panose="020B0604020202020204" pitchFamily="34" charset="0"/>
            </a:endParaRPr>
          </a:p>
        </p:txBody>
      </p:sp>
      <p:sp>
        <p:nvSpPr>
          <p:cNvPr id="16" name="文本框 15">
            <a:extLst>
              <a:ext uri="{FF2B5EF4-FFF2-40B4-BE49-F238E27FC236}">
                <a16:creationId xmlns:a16="http://schemas.microsoft.com/office/drawing/2014/main" id="{F60C18E8-B5F4-C365-2B61-74CF99652859}"/>
              </a:ext>
            </a:extLst>
          </p:cNvPr>
          <p:cNvSpPr txBox="1"/>
          <p:nvPr/>
        </p:nvSpPr>
        <p:spPr>
          <a:xfrm>
            <a:off x="8649789" y="2058296"/>
            <a:ext cx="2423089" cy="2865785"/>
          </a:xfrm>
          <a:prstGeom prst="rect">
            <a:avLst/>
          </a:prstGeom>
          <a:noFill/>
        </p:spPr>
        <p:txBody>
          <a:bodyPr wrap="square">
            <a:spAutoFit/>
          </a:bodyPr>
          <a:lstStyle/>
          <a:p>
            <a:pPr algn="just">
              <a:lnSpc>
                <a:spcPct val="130000"/>
              </a:lnSpc>
            </a:pPr>
            <a:r>
              <a:rPr lang="zh-CN" altLang="en-US" sz="1400" dirty="0">
                <a:latin typeface="微软雅黑" panose="020B0503020204020204" pitchFamily="34" charset="-122"/>
                <a:ea typeface="微软雅黑" panose="020B0503020204020204" pitchFamily="34" charset="-122"/>
              </a:rPr>
              <a:t>本品为固定复方缓释制剂，</a:t>
            </a:r>
            <a:r>
              <a:rPr lang="zh-CN" altLang="en-US" sz="1400" b="1" dirty="0">
                <a:solidFill>
                  <a:srgbClr val="C00000"/>
                </a:solidFill>
                <a:latin typeface="微软雅黑" panose="020B0503020204020204" pitchFamily="34" charset="-122"/>
                <a:ea typeface="微软雅黑" panose="020B0503020204020204" pitchFamily="34" charset="-122"/>
              </a:rPr>
              <a:t>用法简单，用量明确</a:t>
            </a:r>
            <a:r>
              <a:rPr lang="zh-CN" altLang="en-US" sz="1400" dirty="0">
                <a:solidFill>
                  <a:srgbClr val="333333"/>
                </a:solidFill>
                <a:latin typeface="微软雅黑" panose="020B0503020204020204" pitchFamily="34" charset="-122"/>
                <a:ea typeface="微软雅黑" panose="020B0503020204020204" pitchFamily="34" charset="-122"/>
                <a:sym typeface="Arial" panose="020B0604020202020204" pitchFamily="34" charset="0"/>
              </a:rPr>
              <a:t>，简单易掌握，患者依从性高，便于临床管理，无超说明书用药风险</a:t>
            </a:r>
            <a:r>
              <a:rPr lang="zh-CN" altLang="en-US" sz="1400" dirty="0">
                <a:latin typeface="微软雅黑" panose="020B0503020204020204" pitchFamily="34" charset="-122"/>
                <a:ea typeface="微软雅黑" panose="020B0503020204020204" pitchFamily="34" charset="-122"/>
              </a:rPr>
              <a:t>。</a:t>
            </a:r>
            <a:endParaRPr lang="en-US" altLang="zh-CN" sz="1400" dirty="0">
              <a:latin typeface="微软雅黑" panose="020B0503020204020204" pitchFamily="34" charset="-122"/>
              <a:ea typeface="微软雅黑" panose="020B0503020204020204" pitchFamily="34" charset="-122"/>
            </a:endParaRPr>
          </a:p>
          <a:p>
            <a:pPr algn="just">
              <a:lnSpc>
                <a:spcPct val="130000"/>
              </a:lnSpc>
            </a:pPr>
            <a:endParaRPr lang="en-US" altLang="zh-CN" sz="1400" dirty="0">
              <a:latin typeface="微软雅黑" panose="020B0503020204020204" pitchFamily="34" charset="-122"/>
              <a:ea typeface="微软雅黑" panose="020B0503020204020204" pitchFamily="34" charset="-122"/>
            </a:endParaRPr>
          </a:p>
          <a:p>
            <a:pPr algn="just">
              <a:lnSpc>
                <a:spcPct val="130000"/>
              </a:lnSpc>
            </a:pPr>
            <a:r>
              <a:rPr lang="zh-CN" altLang="en-US" sz="1400" dirty="0">
                <a:latin typeface="微软雅黑" panose="020B0503020204020204" pitchFamily="34" charset="-122"/>
                <a:ea typeface="微软雅黑" panose="020B0503020204020204" pitchFamily="34" charset="-122"/>
              </a:rPr>
              <a:t>患者用药需要经过医生专业评估，药物无成瘾性，</a:t>
            </a:r>
            <a:r>
              <a:rPr lang="zh-CN" altLang="en-US" sz="1400" b="1" dirty="0">
                <a:solidFill>
                  <a:srgbClr val="C00000"/>
                </a:solidFill>
                <a:latin typeface="微软雅黑" panose="020B0503020204020204" pitchFamily="34" charset="-122"/>
                <a:ea typeface="微软雅黑" panose="020B0503020204020204" pitchFamily="34" charset="-122"/>
                <a:sym typeface="Arial" panose="020B0604020202020204" pitchFamily="34" charset="0"/>
              </a:rPr>
              <a:t>无临床滥用风险</a:t>
            </a:r>
            <a:r>
              <a:rPr lang="zh-CN" altLang="en-US" sz="1400" dirty="0">
                <a:solidFill>
                  <a:srgbClr val="333333"/>
                </a:solidFill>
                <a:latin typeface="微软雅黑" panose="020B0503020204020204" pitchFamily="34" charset="-122"/>
                <a:ea typeface="微软雅黑" panose="020B0503020204020204" pitchFamily="34" charset="-122"/>
                <a:sym typeface="Arial" panose="020B0604020202020204" pitchFamily="34" charset="0"/>
              </a:rPr>
              <a:t>；</a:t>
            </a:r>
            <a:r>
              <a:rPr lang="zh-CN" altLang="en-US" sz="1400" dirty="0">
                <a:latin typeface="微软雅黑" panose="020B0503020204020204" pitchFamily="34" charset="-122"/>
                <a:ea typeface="微软雅黑" panose="020B0503020204020204" pitchFamily="34" charset="-122"/>
              </a:rPr>
              <a:t>无需特殊储藏，并不增加医院的管理负担。</a:t>
            </a:r>
            <a:endParaRPr lang="en-US" altLang="zh-CN" sz="1400" dirty="0">
              <a:solidFill>
                <a:srgbClr val="333333"/>
              </a:solidFill>
              <a:latin typeface="微软雅黑" panose="020B0503020204020204" pitchFamily="34" charset="-122"/>
              <a:ea typeface="微软雅黑" panose="020B0503020204020204" pitchFamily="34" charset="-122"/>
              <a:sym typeface="Arial" panose="020B0604020202020204" pitchFamily="34" charset="0"/>
            </a:endParaRPr>
          </a:p>
        </p:txBody>
      </p:sp>
      <p:sp>
        <p:nvSpPr>
          <p:cNvPr id="17" name="文本框 16">
            <a:extLst>
              <a:ext uri="{FF2B5EF4-FFF2-40B4-BE49-F238E27FC236}">
                <a16:creationId xmlns:a16="http://schemas.microsoft.com/office/drawing/2014/main" id="{A8586E0E-030F-211A-7C83-7C28B1BED700}"/>
              </a:ext>
            </a:extLst>
          </p:cNvPr>
          <p:cNvSpPr txBox="1"/>
          <p:nvPr/>
        </p:nvSpPr>
        <p:spPr>
          <a:xfrm>
            <a:off x="5004740" y="2079805"/>
            <a:ext cx="2583120" cy="3430042"/>
          </a:xfrm>
          <a:prstGeom prst="rect">
            <a:avLst/>
          </a:prstGeom>
          <a:noFill/>
        </p:spPr>
        <p:txBody>
          <a:bodyPr wrap="square">
            <a:spAutoFit/>
          </a:bodyPr>
          <a:lstStyle/>
          <a:p>
            <a:pPr algn="just" eaLnBrk="1">
              <a:lnSpc>
                <a:spcPct val="130000"/>
              </a:lnSpc>
            </a:pPr>
            <a:r>
              <a:rPr lang="zh-CN" altLang="en-US" sz="1400" dirty="0">
                <a:solidFill>
                  <a:srgbClr val="333333"/>
                </a:solidFill>
                <a:latin typeface="微软雅黑" panose="020B0503020204020204" pitchFamily="34" charset="-122"/>
                <a:ea typeface="微软雅黑" panose="020B0503020204020204" pitchFamily="34" charset="-122"/>
                <a:sym typeface="Arial" panose="020B0604020202020204" pitchFamily="34" charset="0"/>
              </a:rPr>
              <a:t>目前我国糖尿病患者</a:t>
            </a:r>
            <a:r>
              <a:rPr lang="zh-CN" altLang="en-US" sz="1400" b="1" dirty="0">
                <a:solidFill>
                  <a:srgbClr val="C00000"/>
                </a:solidFill>
                <a:latin typeface="微软雅黑" panose="020B0503020204020204" pitchFamily="34" charset="-122"/>
                <a:ea typeface="微软雅黑" panose="020B0503020204020204" pitchFamily="34" charset="-122"/>
                <a:sym typeface="Arial" panose="020B0604020202020204" pitchFamily="34" charset="0"/>
              </a:rPr>
              <a:t>患病率高，达标率不理想</a:t>
            </a:r>
            <a:r>
              <a:rPr lang="zh-CN" altLang="en-US" sz="1400" dirty="0">
                <a:solidFill>
                  <a:srgbClr val="333333"/>
                </a:solidFill>
                <a:latin typeface="微软雅黑" panose="020B0503020204020204" pitchFamily="34" charset="-122"/>
                <a:ea typeface="微软雅黑" panose="020B0503020204020204" pitchFamily="34" charset="-122"/>
                <a:sym typeface="Arial" panose="020B0604020202020204" pitchFamily="34" charset="0"/>
              </a:rPr>
              <a:t>，亟需有效且可保证依从性的管理手段。</a:t>
            </a:r>
            <a:endParaRPr lang="en-US" altLang="zh-CN" sz="1400" dirty="0">
              <a:solidFill>
                <a:srgbClr val="333333"/>
              </a:solidFill>
              <a:latin typeface="微软雅黑" panose="020B0503020204020204" pitchFamily="34" charset="-122"/>
              <a:ea typeface="微软雅黑" panose="020B0503020204020204" pitchFamily="34" charset="-122"/>
              <a:sym typeface="Arial" panose="020B0604020202020204" pitchFamily="34" charset="0"/>
            </a:endParaRPr>
          </a:p>
          <a:p>
            <a:pPr algn="just" eaLnBrk="1">
              <a:lnSpc>
                <a:spcPct val="130000"/>
              </a:lnSpc>
            </a:pPr>
            <a:endParaRPr lang="en-US" altLang="zh-CN" sz="1400" dirty="0">
              <a:solidFill>
                <a:srgbClr val="333333"/>
              </a:solidFill>
              <a:latin typeface="微软雅黑" panose="020B0503020204020204" pitchFamily="34" charset="-122"/>
              <a:ea typeface="微软雅黑" panose="020B0503020204020204" pitchFamily="34" charset="-122"/>
              <a:sym typeface="Arial" panose="020B0604020202020204" pitchFamily="34" charset="0"/>
            </a:endParaRPr>
          </a:p>
          <a:p>
            <a:pPr algn="just" eaLnBrk="1">
              <a:lnSpc>
                <a:spcPct val="130000"/>
              </a:lnSpc>
            </a:pPr>
            <a:r>
              <a:rPr lang="zh-CN" altLang="en-US" sz="1400" dirty="0">
                <a:solidFill>
                  <a:srgbClr val="333333"/>
                </a:solidFill>
                <a:latin typeface="微软雅黑" panose="020B0503020204020204" pitchFamily="34" charset="-122"/>
                <a:ea typeface="微软雅黑" panose="020B0503020204020204" pitchFamily="34" charset="-122"/>
                <a:sym typeface="Arial" panose="020B0604020202020204" pitchFamily="34" charset="0"/>
              </a:rPr>
              <a:t>达格列净和二甲双胍均为</a:t>
            </a:r>
            <a:r>
              <a:rPr lang="en-US" altLang="zh-CN" sz="1400" dirty="0">
                <a:solidFill>
                  <a:srgbClr val="333333"/>
                </a:solidFill>
                <a:latin typeface="微软雅黑" panose="020B0503020204020204" pitchFamily="34" charset="-122"/>
                <a:ea typeface="微软雅黑" panose="020B0503020204020204" pitchFamily="34" charset="-122"/>
                <a:sym typeface="Arial" panose="020B0604020202020204" pitchFamily="34" charset="0"/>
              </a:rPr>
              <a:t>T2DM</a:t>
            </a:r>
            <a:r>
              <a:rPr lang="zh-CN" altLang="en-US" sz="1400" dirty="0">
                <a:solidFill>
                  <a:srgbClr val="333333"/>
                </a:solidFill>
                <a:latin typeface="微软雅黑" panose="020B0503020204020204" pitchFamily="34" charset="-122"/>
                <a:ea typeface="微软雅黑" panose="020B0503020204020204" pitchFamily="34" charset="-122"/>
                <a:sym typeface="Arial" panose="020B0604020202020204" pitchFamily="34" charset="0"/>
              </a:rPr>
              <a:t>的一线治疗药物，且均纳入医保；达格列净二甲双胍缓释片，两种成份机制互补，可</a:t>
            </a:r>
            <a:r>
              <a:rPr lang="zh-CN" altLang="en-US" sz="1400" b="1" dirty="0">
                <a:solidFill>
                  <a:srgbClr val="C00000"/>
                </a:solidFill>
                <a:latin typeface="微软雅黑" panose="020B0503020204020204" pitchFamily="34" charset="-122"/>
                <a:ea typeface="微软雅黑" panose="020B0503020204020204" pitchFamily="34" charset="-122"/>
                <a:sym typeface="Arial" panose="020B0604020202020204" pitchFamily="34" charset="0"/>
              </a:rPr>
              <a:t>提供更强效、持久的降糖作用</a:t>
            </a:r>
            <a:r>
              <a:rPr lang="zh-CN" altLang="en-US" sz="1400" dirty="0">
                <a:solidFill>
                  <a:srgbClr val="333333"/>
                </a:solidFill>
                <a:latin typeface="微软雅黑" panose="020B0503020204020204" pitchFamily="34" charset="-122"/>
                <a:ea typeface="微软雅黑" panose="020B0503020204020204" pitchFamily="34" charset="-122"/>
                <a:sym typeface="Arial" panose="020B0604020202020204" pitchFamily="34" charset="0"/>
              </a:rPr>
              <a:t>，同时可降低心肾并发症风险；</a:t>
            </a:r>
            <a:r>
              <a:rPr lang="zh-CN" altLang="en-US" sz="1400" b="1" dirty="0">
                <a:solidFill>
                  <a:srgbClr val="C00000"/>
                </a:solidFill>
                <a:latin typeface="微软雅黑" panose="020B0503020204020204" pitchFamily="34" charset="-122"/>
                <a:ea typeface="微软雅黑" panose="020B0503020204020204" pitchFamily="34" charset="-122"/>
                <a:sym typeface="Arial" panose="020B0604020202020204" pitchFamily="34" charset="0"/>
              </a:rPr>
              <a:t>每日服药</a:t>
            </a:r>
            <a:r>
              <a:rPr lang="en-US" altLang="zh-CN" sz="1400" b="1" dirty="0">
                <a:solidFill>
                  <a:srgbClr val="C00000"/>
                </a:solidFill>
                <a:latin typeface="微软雅黑" panose="020B0503020204020204" pitchFamily="34" charset="-122"/>
                <a:ea typeface="微软雅黑" panose="020B0503020204020204" pitchFamily="34" charset="-122"/>
                <a:sym typeface="Arial" panose="020B0604020202020204" pitchFamily="34" charset="0"/>
              </a:rPr>
              <a:t>1</a:t>
            </a:r>
            <a:r>
              <a:rPr lang="zh-CN" altLang="en-US" sz="1400" b="1" dirty="0">
                <a:solidFill>
                  <a:srgbClr val="C00000"/>
                </a:solidFill>
                <a:latin typeface="微软雅黑" panose="020B0503020204020204" pitchFamily="34" charset="-122"/>
                <a:ea typeface="微软雅黑" panose="020B0503020204020204" pitchFamily="34" charset="-122"/>
                <a:sym typeface="Arial" panose="020B0604020202020204" pitchFamily="34" charset="0"/>
              </a:rPr>
              <a:t>次</a:t>
            </a:r>
            <a:r>
              <a:rPr lang="zh-CN" altLang="en-US" sz="1400" dirty="0">
                <a:solidFill>
                  <a:srgbClr val="333333"/>
                </a:solidFill>
                <a:latin typeface="微软雅黑" panose="020B0503020204020204" pitchFamily="34" charset="-122"/>
                <a:ea typeface="微软雅黑" panose="020B0503020204020204" pitchFamily="34" charset="-122"/>
                <a:sym typeface="Arial" panose="020B0604020202020204" pitchFamily="34" charset="0"/>
              </a:rPr>
              <a:t>，减少患者服药片数，提高患者依从性。</a:t>
            </a:r>
            <a:endParaRPr lang="en-US" altLang="zh-CN" sz="1400" dirty="0">
              <a:solidFill>
                <a:srgbClr val="333333"/>
              </a:solidFill>
              <a:latin typeface="微软雅黑" panose="020B0503020204020204" pitchFamily="34" charset="-122"/>
              <a:ea typeface="微软雅黑" panose="020B0503020204020204" pitchFamily="34" charset="-122"/>
              <a:sym typeface="Arial" panose="020B0604020202020204" pitchFamily="34" charset="0"/>
            </a:endParaRPr>
          </a:p>
        </p:txBody>
      </p:sp>
      <p:sp>
        <p:nvSpPr>
          <p:cNvPr id="18" name="矩形: 对角圆角 17">
            <a:extLst>
              <a:ext uri="{FF2B5EF4-FFF2-40B4-BE49-F238E27FC236}">
                <a16:creationId xmlns:a16="http://schemas.microsoft.com/office/drawing/2014/main" id="{C1CDE620-CD57-9213-414E-8AEEE715F6C4}"/>
              </a:ext>
            </a:extLst>
          </p:cNvPr>
          <p:cNvSpPr/>
          <p:nvPr/>
        </p:nvSpPr>
        <p:spPr>
          <a:xfrm>
            <a:off x="4992112" y="1357713"/>
            <a:ext cx="2172139" cy="501505"/>
          </a:xfrm>
          <a:prstGeom prst="round2DiagRect">
            <a:avLst>
              <a:gd name="adj1" fmla="val 30102"/>
              <a:gd name="adj2" fmla="val 0"/>
            </a:avLst>
          </a:prstGeom>
          <a:solidFill>
            <a:srgbClr val="4773C0"/>
          </a:solidFill>
          <a:ln w="28575">
            <a:noFill/>
          </a:ln>
          <a:effectLst>
            <a:outerShdw blurRad="203200" dist="38100" dir="2700000" sx="102000" sy="102000" algn="tl" rotWithShape="0">
              <a:srgbClr val="330CC0">
                <a:alpha val="25000"/>
              </a:srgbClr>
            </a:outerShdw>
          </a:effectLst>
          <a:scene3d>
            <a:camera prst="orthographicFront"/>
            <a:lightRig rig="balanced" dir="t">
              <a:rot lat="0" lon="0" rev="6600000"/>
            </a:lightRig>
          </a:scene3d>
          <a:sp3d>
            <a:bevelT w="127000" h="31750"/>
          </a:sp3d>
        </p:spPr>
        <p:txBody>
          <a:bodyPr vert="horz" wrap="square" lIns="0" tIns="0" rIns="91440" bIns="45720" numCol="1" anchor="ctr" anchorCtr="0" compatLnSpc="1">
            <a:noAutofit/>
          </a:bodyPr>
          <a:lstStyle/>
          <a:p>
            <a:pPr marL="36000" algn="ctr" defTabSz="609585">
              <a:defRPr/>
            </a:pPr>
            <a:r>
              <a:rPr lang="zh-CN" altLang="en-US" b="1" kern="0" dirty="0">
                <a:solidFill>
                  <a:prstClr val="white"/>
                </a:solidFill>
                <a:ea typeface="微软雅黑" panose="020B0503020204020204" pitchFamily="34" charset="-122"/>
                <a:cs typeface="+mn-ea"/>
                <a:sym typeface="Arial" panose="020B0604020202020204" pitchFamily="34" charset="0"/>
              </a:rPr>
              <a:t>符合保基本的原则</a:t>
            </a:r>
          </a:p>
        </p:txBody>
      </p:sp>
      <p:sp>
        <p:nvSpPr>
          <p:cNvPr id="19" name="矩形: 对角圆角 18">
            <a:extLst>
              <a:ext uri="{FF2B5EF4-FFF2-40B4-BE49-F238E27FC236}">
                <a16:creationId xmlns:a16="http://schemas.microsoft.com/office/drawing/2014/main" id="{96384F54-B8CF-D8AA-ACFA-E7CF637B883A}"/>
              </a:ext>
            </a:extLst>
          </p:cNvPr>
          <p:cNvSpPr/>
          <p:nvPr/>
        </p:nvSpPr>
        <p:spPr>
          <a:xfrm>
            <a:off x="8713472" y="1357713"/>
            <a:ext cx="2172139" cy="501505"/>
          </a:xfrm>
          <a:prstGeom prst="round2DiagRect">
            <a:avLst>
              <a:gd name="adj1" fmla="val 30102"/>
              <a:gd name="adj2" fmla="val 0"/>
            </a:avLst>
          </a:prstGeom>
          <a:solidFill>
            <a:srgbClr val="4773C0"/>
          </a:solidFill>
          <a:ln w="28575">
            <a:noFill/>
          </a:ln>
          <a:effectLst>
            <a:outerShdw blurRad="203200" dist="38100" dir="2700000" sx="102000" sy="102000" algn="tl" rotWithShape="0">
              <a:srgbClr val="330CC0">
                <a:alpha val="25000"/>
              </a:srgbClr>
            </a:outerShdw>
          </a:effectLst>
          <a:scene3d>
            <a:camera prst="orthographicFront"/>
            <a:lightRig rig="balanced" dir="t">
              <a:rot lat="0" lon="0" rev="6600000"/>
            </a:lightRig>
          </a:scene3d>
          <a:sp3d>
            <a:bevelT w="127000" h="31750"/>
          </a:sp3d>
        </p:spPr>
        <p:txBody>
          <a:bodyPr vert="horz" wrap="square" lIns="0" tIns="0" rIns="91440" bIns="45720" numCol="1" anchor="ctr" anchorCtr="0" compatLnSpc="1">
            <a:noAutofit/>
          </a:bodyPr>
          <a:lstStyle/>
          <a:p>
            <a:pPr marL="36000" algn="ctr" defTabSz="609585">
              <a:defRPr/>
            </a:pPr>
            <a:r>
              <a:rPr lang="zh-CN" altLang="en-US" b="1" kern="0" dirty="0">
                <a:solidFill>
                  <a:prstClr val="white"/>
                </a:solidFill>
                <a:ea typeface="微软雅黑" panose="020B0503020204020204" pitchFamily="34" charset="-122"/>
                <a:cs typeface="+mn-ea"/>
                <a:sym typeface="Arial" panose="020B0604020202020204" pitchFamily="34" charset="0"/>
              </a:rPr>
              <a:t>临床管理难度低</a:t>
            </a:r>
          </a:p>
        </p:txBody>
      </p:sp>
      <p:sp>
        <p:nvSpPr>
          <p:cNvPr id="21" name="object 46">
            <a:extLst>
              <a:ext uri="{FF2B5EF4-FFF2-40B4-BE49-F238E27FC236}">
                <a16:creationId xmlns:a16="http://schemas.microsoft.com/office/drawing/2014/main" id="{92B63E48-BED5-989D-18DE-3D61A4CD0FC4}"/>
              </a:ext>
            </a:extLst>
          </p:cNvPr>
          <p:cNvSpPr/>
          <p:nvPr/>
        </p:nvSpPr>
        <p:spPr>
          <a:xfrm>
            <a:off x="906875" y="2236188"/>
            <a:ext cx="202393" cy="203131"/>
          </a:xfrm>
          <a:custGeom>
            <a:avLst/>
            <a:gdLst/>
            <a:ahLst/>
            <a:cxnLst/>
            <a:rect l="l" t="t" r="r" b="b"/>
            <a:pathLst>
              <a:path w="347980" h="349250">
                <a:moveTo>
                  <a:pt x="49644" y="0"/>
                </a:moveTo>
                <a:lnTo>
                  <a:pt x="12389" y="16923"/>
                </a:lnTo>
                <a:lnTo>
                  <a:pt x="0" y="49911"/>
                </a:lnTo>
                <a:lnTo>
                  <a:pt x="0" y="299085"/>
                </a:lnTo>
                <a:lnTo>
                  <a:pt x="16830" y="336537"/>
                </a:lnTo>
                <a:lnTo>
                  <a:pt x="41751" y="348368"/>
                </a:lnTo>
                <a:lnTo>
                  <a:pt x="49644" y="0"/>
                </a:lnTo>
                <a:close/>
              </a:path>
              <a:path w="347980" h="349250">
                <a:moveTo>
                  <a:pt x="198551" y="0"/>
                </a:moveTo>
                <a:lnTo>
                  <a:pt x="74460" y="0"/>
                </a:lnTo>
                <a:lnTo>
                  <a:pt x="74460" y="348995"/>
                </a:lnTo>
                <a:lnTo>
                  <a:pt x="297827" y="348995"/>
                </a:lnTo>
                <a:lnTo>
                  <a:pt x="312060" y="346914"/>
                </a:lnTo>
                <a:lnTo>
                  <a:pt x="342672" y="320519"/>
                </a:lnTo>
                <a:lnTo>
                  <a:pt x="346988" y="249300"/>
                </a:lnTo>
                <a:lnTo>
                  <a:pt x="124091" y="249300"/>
                </a:lnTo>
                <a:lnTo>
                  <a:pt x="124091" y="224408"/>
                </a:lnTo>
                <a:lnTo>
                  <a:pt x="347048" y="224408"/>
                </a:lnTo>
                <a:lnTo>
                  <a:pt x="347169" y="174498"/>
                </a:lnTo>
                <a:lnTo>
                  <a:pt x="124091" y="174498"/>
                </a:lnTo>
                <a:lnTo>
                  <a:pt x="124091" y="149605"/>
                </a:lnTo>
                <a:lnTo>
                  <a:pt x="347230" y="149605"/>
                </a:lnTo>
                <a:lnTo>
                  <a:pt x="347351" y="99694"/>
                </a:lnTo>
                <a:lnTo>
                  <a:pt x="198551" y="99694"/>
                </a:lnTo>
                <a:lnTo>
                  <a:pt x="198551" y="0"/>
                </a:lnTo>
                <a:close/>
              </a:path>
              <a:path w="347980" h="349250">
                <a:moveTo>
                  <a:pt x="347048" y="224408"/>
                </a:moveTo>
                <a:lnTo>
                  <a:pt x="297827" y="224408"/>
                </a:lnTo>
                <a:lnTo>
                  <a:pt x="297827" y="249300"/>
                </a:lnTo>
                <a:lnTo>
                  <a:pt x="346988" y="249300"/>
                </a:lnTo>
                <a:lnTo>
                  <a:pt x="347048" y="224408"/>
                </a:lnTo>
                <a:close/>
              </a:path>
              <a:path w="347980" h="349250">
                <a:moveTo>
                  <a:pt x="347230" y="149605"/>
                </a:moveTo>
                <a:lnTo>
                  <a:pt x="297827" y="149605"/>
                </a:lnTo>
                <a:lnTo>
                  <a:pt x="297827" y="174498"/>
                </a:lnTo>
                <a:lnTo>
                  <a:pt x="347169" y="174498"/>
                </a:lnTo>
                <a:lnTo>
                  <a:pt x="347230" y="149605"/>
                </a:lnTo>
                <a:close/>
              </a:path>
              <a:path w="347980" h="349250">
                <a:moveTo>
                  <a:pt x="248119" y="49911"/>
                </a:moveTo>
                <a:lnTo>
                  <a:pt x="198551" y="99694"/>
                </a:lnTo>
                <a:lnTo>
                  <a:pt x="347351" y="99694"/>
                </a:lnTo>
                <a:lnTo>
                  <a:pt x="347352" y="99313"/>
                </a:lnTo>
                <a:lnTo>
                  <a:pt x="297827" y="99313"/>
                </a:lnTo>
                <a:lnTo>
                  <a:pt x="248119" y="49911"/>
                </a:lnTo>
                <a:close/>
              </a:path>
              <a:path w="347980" h="349250">
                <a:moveTo>
                  <a:pt x="297827" y="0"/>
                </a:moveTo>
                <a:lnTo>
                  <a:pt x="297827" y="99313"/>
                </a:lnTo>
                <a:lnTo>
                  <a:pt x="347352" y="99313"/>
                </a:lnTo>
                <a:lnTo>
                  <a:pt x="347472" y="49911"/>
                </a:lnTo>
                <a:lnTo>
                  <a:pt x="345401" y="35604"/>
                </a:lnTo>
                <a:lnTo>
                  <a:pt x="319151" y="4826"/>
                </a:lnTo>
                <a:lnTo>
                  <a:pt x="297827" y="0"/>
                </a:lnTo>
                <a:close/>
              </a:path>
            </a:pathLst>
          </a:custGeom>
          <a:solidFill>
            <a:schemeClr val="bg1"/>
          </a:solidFill>
        </p:spPr>
        <p:txBody>
          <a:bodyPr wrap="square" lIns="0" tIns="0" rIns="0" bIns="0" rtlCol="0"/>
          <a:lstStyle/>
          <a:p>
            <a:endParaRPr>
              <a:solidFill>
                <a:srgbClr val="333333"/>
              </a:solidFill>
            </a:endParaRPr>
          </a:p>
        </p:txBody>
      </p:sp>
      <p:grpSp>
        <p:nvGrpSpPr>
          <p:cNvPr id="27" name="组合 26">
            <a:extLst>
              <a:ext uri="{FF2B5EF4-FFF2-40B4-BE49-F238E27FC236}">
                <a16:creationId xmlns:a16="http://schemas.microsoft.com/office/drawing/2014/main" id="{EABEEE22-6987-6951-35A6-CF77462C48B1}"/>
              </a:ext>
            </a:extLst>
          </p:cNvPr>
          <p:cNvGrpSpPr/>
          <p:nvPr/>
        </p:nvGrpSpPr>
        <p:grpSpPr>
          <a:xfrm>
            <a:off x="4598082" y="3298061"/>
            <a:ext cx="314669" cy="313930"/>
            <a:chOff x="4612784" y="3319035"/>
            <a:chExt cx="314669" cy="313930"/>
          </a:xfrm>
        </p:grpSpPr>
        <p:sp>
          <p:nvSpPr>
            <p:cNvPr id="28" name="object 48">
              <a:extLst>
                <a:ext uri="{FF2B5EF4-FFF2-40B4-BE49-F238E27FC236}">
                  <a16:creationId xmlns:a16="http://schemas.microsoft.com/office/drawing/2014/main" id="{F1286544-0B66-B940-0902-E72B088823D8}"/>
                </a:ext>
              </a:extLst>
            </p:cNvPr>
            <p:cNvSpPr/>
            <p:nvPr/>
          </p:nvSpPr>
          <p:spPr>
            <a:xfrm>
              <a:off x="4612784" y="3319035"/>
              <a:ext cx="314669" cy="313930"/>
            </a:xfrm>
            <a:custGeom>
              <a:avLst/>
              <a:gdLst/>
              <a:ahLst/>
              <a:cxnLst/>
              <a:rect l="l" t="t" r="r" b="b"/>
              <a:pathLst>
                <a:path w="539750" h="539750">
                  <a:moveTo>
                    <a:pt x="269748" y="0"/>
                  </a:moveTo>
                  <a:lnTo>
                    <a:pt x="225995" y="3530"/>
                  </a:lnTo>
                  <a:lnTo>
                    <a:pt x="184489" y="13752"/>
                  </a:lnTo>
                  <a:lnTo>
                    <a:pt x="145786" y="30110"/>
                  </a:lnTo>
                  <a:lnTo>
                    <a:pt x="110441" y="52047"/>
                  </a:lnTo>
                  <a:lnTo>
                    <a:pt x="79009" y="79009"/>
                  </a:lnTo>
                  <a:lnTo>
                    <a:pt x="52047" y="110441"/>
                  </a:lnTo>
                  <a:lnTo>
                    <a:pt x="30110" y="145786"/>
                  </a:lnTo>
                  <a:lnTo>
                    <a:pt x="13752" y="184489"/>
                  </a:lnTo>
                  <a:lnTo>
                    <a:pt x="3530" y="225995"/>
                  </a:lnTo>
                  <a:lnTo>
                    <a:pt x="0" y="269747"/>
                  </a:lnTo>
                  <a:lnTo>
                    <a:pt x="894" y="291870"/>
                  </a:lnTo>
                  <a:lnTo>
                    <a:pt x="7839" y="334569"/>
                  </a:lnTo>
                  <a:lnTo>
                    <a:pt x="21199" y="374743"/>
                  </a:lnTo>
                  <a:lnTo>
                    <a:pt x="40416" y="411836"/>
                  </a:lnTo>
                  <a:lnTo>
                    <a:pt x="64935" y="445294"/>
                  </a:lnTo>
                  <a:lnTo>
                    <a:pt x="94201" y="474560"/>
                  </a:lnTo>
                  <a:lnTo>
                    <a:pt x="127659" y="499079"/>
                  </a:lnTo>
                  <a:lnTo>
                    <a:pt x="164752" y="518296"/>
                  </a:lnTo>
                  <a:lnTo>
                    <a:pt x="204926" y="531656"/>
                  </a:lnTo>
                  <a:lnTo>
                    <a:pt x="247625" y="538601"/>
                  </a:lnTo>
                  <a:lnTo>
                    <a:pt x="269748" y="539495"/>
                  </a:lnTo>
                  <a:lnTo>
                    <a:pt x="291870" y="538601"/>
                  </a:lnTo>
                  <a:lnTo>
                    <a:pt x="334569" y="531656"/>
                  </a:lnTo>
                  <a:lnTo>
                    <a:pt x="374743" y="518296"/>
                  </a:lnTo>
                  <a:lnTo>
                    <a:pt x="411836" y="499079"/>
                  </a:lnTo>
                  <a:lnTo>
                    <a:pt x="445294" y="474560"/>
                  </a:lnTo>
                  <a:lnTo>
                    <a:pt x="474560" y="445294"/>
                  </a:lnTo>
                  <a:lnTo>
                    <a:pt x="499079" y="411836"/>
                  </a:lnTo>
                  <a:lnTo>
                    <a:pt x="518296" y="374743"/>
                  </a:lnTo>
                  <a:lnTo>
                    <a:pt x="531656" y="334569"/>
                  </a:lnTo>
                  <a:lnTo>
                    <a:pt x="538601" y="291870"/>
                  </a:lnTo>
                  <a:lnTo>
                    <a:pt x="539496" y="269747"/>
                  </a:lnTo>
                  <a:lnTo>
                    <a:pt x="538601" y="247625"/>
                  </a:lnTo>
                  <a:lnTo>
                    <a:pt x="531656" y="204926"/>
                  </a:lnTo>
                  <a:lnTo>
                    <a:pt x="518296" y="164752"/>
                  </a:lnTo>
                  <a:lnTo>
                    <a:pt x="499079" y="127659"/>
                  </a:lnTo>
                  <a:lnTo>
                    <a:pt x="474560" y="94201"/>
                  </a:lnTo>
                  <a:lnTo>
                    <a:pt x="445294" y="64935"/>
                  </a:lnTo>
                  <a:lnTo>
                    <a:pt x="411836" y="40416"/>
                  </a:lnTo>
                  <a:lnTo>
                    <a:pt x="374743" y="21199"/>
                  </a:lnTo>
                  <a:lnTo>
                    <a:pt x="334569" y="7839"/>
                  </a:lnTo>
                  <a:lnTo>
                    <a:pt x="291870" y="894"/>
                  </a:lnTo>
                  <a:lnTo>
                    <a:pt x="269748" y="0"/>
                  </a:lnTo>
                  <a:close/>
                </a:path>
              </a:pathLst>
            </a:custGeom>
            <a:solidFill>
              <a:schemeClr val="bg2">
                <a:lumMod val="50000"/>
              </a:schemeClr>
            </a:solidFill>
            <a:ln w="28575">
              <a:noFill/>
            </a:ln>
            <a:effectLst>
              <a:outerShdw blurRad="203200" dist="38100" dir="2700000" sx="102000" sy="102000" algn="tl" rotWithShape="0">
                <a:srgbClr val="330CC0">
                  <a:alpha val="25000"/>
                </a:srgbClr>
              </a:outerShdw>
            </a:effectLst>
            <a:scene3d>
              <a:camera prst="orthographicFront"/>
              <a:lightRig rig="balanced" dir="t">
                <a:rot lat="0" lon="0" rev="6600000"/>
              </a:lightRig>
            </a:scene3d>
            <a:sp3d>
              <a:bevelT w="127000" h="31750"/>
            </a:sp3d>
          </p:spPr>
          <p:txBody>
            <a:bodyPr vert="horz" wrap="square" lIns="0" tIns="0" rIns="91440" bIns="45720" numCol="1" anchor="ctr" anchorCtr="0" compatLnSpc="1">
              <a:noAutofit/>
            </a:bodyPr>
            <a:lstStyle/>
            <a:p>
              <a:pPr marL="36000" algn="ctr" defTabSz="609585"/>
              <a:endParaRPr b="1" kern="0" dirty="0">
                <a:solidFill>
                  <a:prstClr val="white"/>
                </a:solidFill>
                <a:ea typeface="微软雅黑" panose="020B0503020204020204" pitchFamily="34" charset="-122"/>
                <a:cs typeface="+mn-ea"/>
              </a:endParaRPr>
            </a:p>
          </p:txBody>
        </p:sp>
        <p:sp>
          <p:nvSpPr>
            <p:cNvPr id="29" name="object 64">
              <a:extLst>
                <a:ext uri="{FF2B5EF4-FFF2-40B4-BE49-F238E27FC236}">
                  <a16:creationId xmlns:a16="http://schemas.microsoft.com/office/drawing/2014/main" id="{6948FA68-EFBD-2E5C-26C8-D9093776E047}"/>
                </a:ext>
              </a:extLst>
            </p:cNvPr>
            <p:cNvSpPr/>
            <p:nvPr/>
          </p:nvSpPr>
          <p:spPr>
            <a:xfrm>
              <a:off x="4676550" y="3382833"/>
              <a:ext cx="191763" cy="190574"/>
            </a:xfrm>
            <a:custGeom>
              <a:avLst/>
              <a:gdLst/>
              <a:ahLst/>
              <a:cxnLst/>
              <a:rect l="l" t="t" r="r" b="b"/>
              <a:pathLst>
                <a:path w="328929" h="327660">
                  <a:moveTo>
                    <a:pt x="218408" y="0"/>
                  </a:moveTo>
                  <a:lnTo>
                    <a:pt x="171410" y="10729"/>
                  </a:lnTo>
                  <a:lnTo>
                    <a:pt x="87046" y="86333"/>
                  </a:lnTo>
                  <a:lnTo>
                    <a:pt x="32794" y="140572"/>
                  </a:lnTo>
                  <a:lnTo>
                    <a:pt x="6173" y="182408"/>
                  </a:lnTo>
                  <a:lnTo>
                    <a:pt x="0" y="217988"/>
                  </a:lnTo>
                  <a:lnTo>
                    <a:pt x="574" y="230024"/>
                  </a:lnTo>
                  <a:lnTo>
                    <a:pt x="16065" y="275918"/>
                  </a:lnTo>
                  <a:lnTo>
                    <a:pt x="44536" y="304606"/>
                  </a:lnTo>
                  <a:lnTo>
                    <a:pt x="78866" y="321901"/>
                  </a:lnTo>
                  <a:lnTo>
                    <a:pt x="114096" y="327280"/>
                  </a:lnTo>
                  <a:lnTo>
                    <a:pt x="125657" y="326501"/>
                  </a:lnTo>
                  <a:lnTo>
                    <a:pt x="168805" y="310944"/>
                  </a:lnTo>
                  <a:lnTo>
                    <a:pt x="106363" y="291451"/>
                  </a:lnTo>
                  <a:lnTo>
                    <a:pt x="94392" y="289826"/>
                  </a:lnTo>
                  <a:lnTo>
                    <a:pt x="52718" y="262848"/>
                  </a:lnTo>
                  <a:lnTo>
                    <a:pt x="37177" y="216602"/>
                  </a:lnTo>
                  <a:lnTo>
                    <a:pt x="38188" y="204834"/>
                  </a:lnTo>
                  <a:lnTo>
                    <a:pt x="41114" y="193415"/>
                  </a:lnTo>
                  <a:lnTo>
                    <a:pt x="45932" y="182557"/>
                  </a:lnTo>
                  <a:lnTo>
                    <a:pt x="52622" y="172477"/>
                  </a:lnTo>
                  <a:lnTo>
                    <a:pt x="99801" y="124603"/>
                  </a:lnTo>
                  <a:lnTo>
                    <a:pt x="150822" y="124603"/>
                  </a:lnTo>
                  <a:lnTo>
                    <a:pt x="125308" y="99094"/>
                  </a:lnTo>
                  <a:lnTo>
                    <a:pt x="166795" y="57603"/>
                  </a:lnTo>
                  <a:lnTo>
                    <a:pt x="210635" y="36525"/>
                  </a:lnTo>
                  <a:lnTo>
                    <a:pt x="222691" y="36180"/>
                  </a:lnTo>
                  <a:lnTo>
                    <a:pt x="299928" y="36180"/>
                  </a:lnTo>
                  <a:lnTo>
                    <a:pt x="296258" y="32094"/>
                  </a:lnTo>
                  <a:lnTo>
                    <a:pt x="254106" y="5826"/>
                  </a:lnTo>
                  <a:lnTo>
                    <a:pt x="230461" y="620"/>
                  </a:lnTo>
                  <a:lnTo>
                    <a:pt x="218408" y="0"/>
                  </a:lnTo>
                  <a:close/>
                </a:path>
                <a:path w="328929" h="327660">
                  <a:moveTo>
                    <a:pt x="150822" y="124603"/>
                  </a:moveTo>
                  <a:lnTo>
                    <a:pt x="99801" y="124603"/>
                  </a:lnTo>
                  <a:lnTo>
                    <a:pt x="203753" y="228542"/>
                  </a:lnTo>
                  <a:lnTo>
                    <a:pt x="162258" y="270028"/>
                  </a:lnTo>
                  <a:lnTo>
                    <a:pt x="118419" y="291106"/>
                  </a:lnTo>
                  <a:lnTo>
                    <a:pt x="106363" y="291451"/>
                  </a:lnTo>
                  <a:lnTo>
                    <a:pt x="191853" y="291451"/>
                  </a:lnTo>
                  <a:lnTo>
                    <a:pt x="280280" y="203029"/>
                  </a:lnTo>
                  <a:lnTo>
                    <a:pt x="229265" y="203029"/>
                  </a:lnTo>
                  <a:lnTo>
                    <a:pt x="150822" y="124603"/>
                  </a:lnTo>
                  <a:close/>
                </a:path>
                <a:path w="328929" h="327660">
                  <a:moveTo>
                    <a:pt x="299928" y="36180"/>
                  </a:moveTo>
                  <a:lnTo>
                    <a:pt x="222691" y="36180"/>
                  </a:lnTo>
                  <a:lnTo>
                    <a:pt x="234662" y="37805"/>
                  </a:lnTo>
                  <a:lnTo>
                    <a:pt x="246286" y="41399"/>
                  </a:lnTo>
                  <a:lnTo>
                    <a:pt x="283209" y="75788"/>
                  </a:lnTo>
                  <a:lnTo>
                    <a:pt x="291891" y="111023"/>
                  </a:lnTo>
                  <a:lnTo>
                    <a:pt x="290883" y="122790"/>
                  </a:lnTo>
                  <a:lnTo>
                    <a:pt x="270760" y="161543"/>
                  </a:lnTo>
                  <a:lnTo>
                    <a:pt x="229265" y="203029"/>
                  </a:lnTo>
                  <a:lnTo>
                    <a:pt x="280280" y="203029"/>
                  </a:lnTo>
                  <a:lnTo>
                    <a:pt x="312038" y="167151"/>
                  </a:lnTo>
                  <a:lnTo>
                    <a:pt x="327742" y="121264"/>
                  </a:lnTo>
                  <a:lnTo>
                    <a:pt x="328364" y="109212"/>
                  </a:lnTo>
                  <a:lnTo>
                    <a:pt x="327665" y="97163"/>
                  </a:lnTo>
                  <a:lnTo>
                    <a:pt x="311651" y="51359"/>
                  </a:lnTo>
                  <a:lnTo>
                    <a:pt x="304343" y="41094"/>
                  </a:lnTo>
                  <a:lnTo>
                    <a:pt x="299928" y="36180"/>
                  </a:lnTo>
                  <a:close/>
                </a:path>
              </a:pathLst>
            </a:custGeom>
            <a:solidFill>
              <a:schemeClr val="bg1"/>
            </a:solidFill>
          </p:spPr>
          <p:txBody>
            <a:bodyPr wrap="square" lIns="0" tIns="0" rIns="0" bIns="0" rtlCol="0"/>
            <a:lstStyle/>
            <a:p>
              <a:endParaRPr dirty="0">
                <a:solidFill>
                  <a:srgbClr val="333333"/>
                </a:solidFill>
              </a:endParaRPr>
            </a:p>
          </p:txBody>
        </p:sp>
      </p:grpSp>
      <p:grpSp>
        <p:nvGrpSpPr>
          <p:cNvPr id="30" name="组合 29">
            <a:extLst>
              <a:ext uri="{FF2B5EF4-FFF2-40B4-BE49-F238E27FC236}">
                <a16:creationId xmlns:a16="http://schemas.microsoft.com/office/drawing/2014/main" id="{AC77A68A-264B-A599-D767-EE7129E86444}"/>
              </a:ext>
            </a:extLst>
          </p:cNvPr>
          <p:cNvGrpSpPr/>
          <p:nvPr/>
        </p:nvGrpSpPr>
        <p:grpSpPr>
          <a:xfrm>
            <a:off x="8351153" y="2135849"/>
            <a:ext cx="314669" cy="313930"/>
            <a:chOff x="4612784" y="3319035"/>
            <a:chExt cx="314669" cy="313930"/>
          </a:xfrm>
        </p:grpSpPr>
        <p:sp>
          <p:nvSpPr>
            <p:cNvPr id="31" name="object 48">
              <a:extLst>
                <a:ext uri="{FF2B5EF4-FFF2-40B4-BE49-F238E27FC236}">
                  <a16:creationId xmlns:a16="http://schemas.microsoft.com/office/drawing/2014/main" id="{E361EA70-B756-8FB7-D91D-D48571A2CB05}"/>
                </a:ext>
              </a:extLst>
            </p:cNvPr>
            <p:cNvSpPr/>
            <p:nvPr/>
          </p:nvSpPr>
          <p:spPr>
            <a:xfrm>
              <a:off x="4612784" y="3319035"/>
              <a:ext cx="314669" cy="313930"/>
            </a:xfrm>
            <a:custGeom>
              <a:avLst/>
              <a:gdLst/>
              <a:ahLst/>
              <a:cxnLst/>
              <a:rect l="l" t="t" r="r" b="b"/>
              <a:pathLst>
                <a:path w="539750" h="539750">
                  <a:moveTo>
                    <a:pt x="269748" y="0"/>
                  </a:moveTo>
                  <a:lnTo>
                    <a:pt x="225995" y="3530"/>
                  </a:lnTo>
                  <a:lnTo>
                    <a:pt x="184489" y="13752"/>
                  </a:lnTo>
                  <a:lnTo>
                    <a:pt x="145786" y="30110"/>
                  </a:lnTo>
                  <a:lnTo>
                    <a:pt x="110441" y="52047"/>
                  </a:lnTo>
                  <a:lnTo>
                    <a:pt x="79009" y="79009"/>
                  </a:lnTo>
                  <a:lnTo>
                    <a:pt x="52047" y="110441"/>
                  </a:lnTo>
                  <a:lnTo>
                    <a:pt x="30110" y="145786"/>
                  </a:lnTo>
                  <a:lnTo>
                    <a:pt x="13752" y="184489"/>
                  </a:lnTo>
                  <a:lnTo>
                    <a:pt x="3530" y="225995"/>
                  </a:lnTo>
                  <a:lnTo>
                    <a:pt x="0" y="269747"/>
                  </a:lnTo>
                  <a:lnTo>
                    <a:pt x="894" y="291870"/>
                  </a:lnTo>
                  <a:lnTo>
                    <a:pt x="7839" y="334569"/>
                  </a:lnTo>
                  <a:lnTo>
                    <a:pt x="21199" y="374743"/>
                  </a:lnTo>
                  <a:lnTo>
                    <a:pt x="40416" y="411836"/>
                  </a:lnTo>
                  <a:lnTo>
                    <a:pt x="64935" y="445294"/>
                  </a:lnTo>
                  <a:lnTo>
                    <a:pt x="94201" y="474560"/>
                  </a:lnTo>
                  <a:lnTo>
                    <a:pt x="127659" y="499079"/>
                  </a:lnTo>
                  <a:lnTo>
                    <a:pt x="164752" y="518296"/>
                  </a:lnTo>
                  <a:lnTo>
                    <a:pt x="204926" y="531656"/>
                  </a:lnTo>
                  <a:lnTo>
                    <a:pt x="247625" y="538601"/>
                  </a:lnTo>
                  <a:lnTo>
                    <a:pt x="269748" y="539495"/>
                  </a:lnTo>
                  <a:lnTo>
                    <a:pt x="291870" y="538601"/>
                  </a:lnTo>
                  <a:lnTo>
                    <a:pt x="334569" y="531656"/>
                  </a:lnTo>
                  <a:lnTo>
                    <a:pt x="374743" y="518296"/>
                  </a:lnTo>
                  <a:lnTo>
                    <a:pt x="411836" y="499079"/>
                  </a:lnTo>
                  <a:lnTo>
                    <a:pt x="445294" y="474560"/>
                  </a:lnTo>
                  <a:lnTo>
                    <a:pt x="474560" y="445294"/>
                  </a:lnTo>
                  <a:lnTo>
                    <a:pt x="499079" y="411836"/>
                  </a:lnTo>
                  <a:lnTo>
                    <a:pt x="518296" y="374743"/>
                  </a:lnTo>
                  <a:lnTo>
                    <a:pt x="531656" y="334569"/>
                  </a:lnTo>
                  <a:lnTo>
                    <a:pt x="538601" y="291870"/>
                  </a:lnTo>
                  <a:lnTo>
                    <a:pt x="539496" y="269747"/>
                  </a:lnTo>
                  <a:lnTo>
                    <a:pt x="538601" y="247625"/>
                  </a:lnTo>
                  <a:lnTo>
                    <a:pt x="531656" y="204926"/>
                  </a:lnTo>
                  <a:lnTo>
                    <a:pt x="518296" y="164752"/>
                  </a:lnTo>
                  <a:lnTo>
                    <a:pt x="499079" y="127659"/>
                  </a:lnTo>
                  <a:lnTo>
                    <a:pt x="474560" y="94201"/>
                  </a:lnTo>
                  <a:lnTo>
                    <a:pt x="445294" y="64935"/>
                  </a:lnTo>
                  <a:lnTo>
                    <a:pt x="411836" y="40416"/>
                  </a:lnTo>
                  <a:lnTo>
                    <a:pt x="374743" y="21199"/>
                  </a:lnTo>
                  <a:lnTo>
                    <a:pt x="334569" y="7839"/>
                  </a:lnTo>
                  <a:lnTo>
                    <a:pt x="291870" y="894"/>
                  </a:lnTo>
                  <a:lnTo>
                    <a:pt x="269748" y="0"/>
                  </a:lnTo>
                  <a:close/>
                </a:path>
              </a:pathLst>
            </a:custGeom>
            <a:solidFill>
              <a:schemeClr val="bg2">
                <a:lumMod val="50000"/>
              </a:schemeClr>
            </a:solidFill>
            <a:ln w="28575">
              <a:noFill/>
            </a:ln>
            <a:effectLst>
              <a:outerShdw blurRad="203200" dist="38100" dir="2700000" sx="102000" sy="102000" algn="tl" rotWithShape="0">
                <a:srgbClr val="330CC0">
                  <a:alpha val="25000"/>
                </a:srgbClr>
              </a:outerShdw>
            </a:effectLst>
            <a:scene3d>
              <a:camera prst="orthographicFront"/>
              <a:lightRig rig="balanced" dir="t">
                <a:rot lat="0" lon="0" rev="6600000"/>
              </a:lightRig>
            </a:scene3d>
            <a:sp3d>
              <a:bevelT w="127000" h="31750"/>
            </a:sp3d>
          </p:spPr>
          <p:txBody>
            <a:bodyPr vert="horz" wrap="square" lIns="0" tIns="0" rIns="91440" bIns="45720" numCol="1" anchor="ctr" anchorCtr="0" compatLnSpc="1">
              <a:noAutofit/>
            </a:bodyPr>
            <a:lstStyle/>
            <a:p>
              <a:pPr marL="36000" algn="ctr" defTabSz="609585"/>
              <a:endParaRPr b="1" kern="0" dirty="0">
                <a:solidFill>
                  <a:prstClr val="white"/>
                </a:solidFill>
                <a:ea typeface="微软雅黑" panose="020B0503020204020204" pitchFamily="34" charset="-122"/>
                <a:cs typeface="+mn-ea"/>
              </a:endParaRPr>
            </a:p>
          </p:txBody>
        </p:sp>
        <p:sp>
          <p:nvSpPr>
            <p:cNvPr id="32" name="object 64">
              <a:extLst>
                <a:ext uri="{FF2B5EF4-FFF2-40B4-BE49-F238E27FC236}">
                  <a16:creationId xmlns:a16="http://schemas.microsoft.com/office/drawing/2014/main" id="{C330DBCC-0C40-4CE1-4D9D-597900ED430A}"/>
                </a:ext>
              </a:extLst>
            </p:cNvPr>
            <p:cNvSpPr/>
            <p:nvPr/>
          </p:nvSpPr>
          <p:spPr>
            <a:xfrm>
              <a:off x="4676550" y="3382833"/>
              <a:ext cx="191763" cy="190574"/>
            </a:xfrm>
            <a:custGeom>
              <a:avLst/>
              <a:gdLst/>
              <a:ahLst/>
              <a:cxnLst/>
              <a:rect l="l" t="t" r="r" b="b"/>
              <a:pathLst>
                <a:path w="328929" h="327660">
                  <a:moveTo>
                    <a:pt x="218408" y="0"/>
                  </a:moveTo>
                  <a:lnTo>
                    <a:pt x="171410" y="10729"/>
                  </a:lnTo>
                  <a:lnTo>
                    <a:pt x="87046" y="86333"/>
                  </a:lnTo>
                  <a:lnTo>
                    <a:pt x="32794" y="140572"/>
                  </a:lnTo>
                  <a:lnTo>
                    <a:pt x="6173" y="182408"/>
                  </a:lnTo>
                  <a:lnTo>
                    <a:pt x="0" y="217988"/>
                  </a:lnTo>
                  <a:lnTo>
                    <a:pt x="574" y="230024"/>
                  </a:lnTo>
                  <a:lnTo>
                    <a:pt x="16065" y="275918"/>
                  </a:lnTo>
                  <a:lnTo>
                    <a:pt x="44536" y="304606"/>
                  </a:lnTo>
                  <a:lnTo>
                    <a:pt x="78866" y="321901"/>
                  </a:lnTo>
                  <a:lnTo>
                    <a:pt x="114096" y="327280"/>
                  </a:lnTo>
                  <a:lnTo>
                    <a:pt x="125657" y="326501"/>
                  </a:lnTo>
                  <a:lnTo>
                    <a:pt x="168805" y="310944"/>
                  </a:lnTo>
                  <a:lnTo>
                    <a:pt x="106363" y="291451"/>
                  </a:lnTo>
                  <a:lnTo>
                    <a:pt x="94392" y="289826"/>
                  </a:lnTo>
                  <a:lnTo>
                    <a:pt x="52718" y="262848"/>
                  </a:lnTo>
                  <a:lnTo>
                    <a:pt x="37177" y="216602"/>
                  </a:lnTo>
                  <a:lnTo>
                    <a:pt x="38188" y="204834"/>
                  </a:lnTo>
                  <a:lnTo>
                    <a:pt x="41114" y="193415"/>
                  </a:lnTo>
                  <a:lnTo>
                    <a:pt x="45932" y="182557"/>
                  </a:lnTo>
                  <a:lnTo>
                    <a:pt x="52622" y="172477"/>
                  </a:lnTo>
                  <a:lnTo>
                    <a:pt x="99801" y="124603"/>
                  </a:lnTo>
                  <a:lnTo>
                    <a:pt x="150822" y="124603"/>
                  </a:lnTo>
                  <a:lnTo>
                    <a:pt x="125308" y="99094"/>
                  </a:lnTo>
                  <a:lnTo>
                    <a:pt x="166795" y="57603"/>
                  </a:lnTo>
                  <a:lnTo>
                    <a:pt x="210635" y="36525"/>
                  </a:lnTo>
                  <a:lnTo>
                    <a:pt x="222691" y="36180"/>
                  </a:lnTo>
                  <a:lnTo>
                    <a:pt x="299928" y="36180"/>
                  </a:lnTo>
                  <a:lnTo>
                    <a:pt x="296258" y="32094"/>
                  </a:lnTo>
                  <a:lnTo>
                    <a:pt x="254106" y="5826"/>
                  </a:lnTo>
                  <a:lnTo>
                    <a:pt x="230461" y="620"/>
                  </a:lnTo>
                  <a:lnTo>
                    <a:pt x="218408" y="0"/>
                  </a:lnTo>
                  <a:close/>
                </a:path>
                <a:path w="328929" h="327660">
                  <a:moveTo>
                    <a:pt x="150822" y="124603"/>
                  </a:moveTo>
                  <a:lnTo>
                    <a:pt x="99801" y="124603"/>
                  </a:lnTo>
                  <a:lnTo>
                    <a:pt x="203753" y="228542"/>
                  </a:lnTo>
                  <a:lnTo>
                    <a:pt x="162258" y="270028"/>
                  </a:lnTo>
                  <a:lnTo>
                    <a:pt x="118419" y="291106"/>
                  </a:lnTo>
                  <a:lnTo>
                    <a:pt x="106363" y="291451"/>
                  </a:lnTo>
                  <a:lnTo>
                    <a:pt x="191853" y="291451"/>
                  </a:lnTo>
                  <a:lnTo>
                    <a:pt x="280280" y="203029"/>
                  </a:lnTo>
                  <a:lnTo>
                    <a:pt x="229265" y="203029"/>
                  </a:lnTo>
                  <a:lnTo>
                    <a:pt x="150822" y="124603"/>
                  </a:lnTo>
                  <a:close/>
                </a:path>
                <a:path w="328929" h="327660">
                  <a:moveTo>
                    <a:pt x="299928" y="36180"/>
                  </a:moveTo>
                  <a:lnTo>
                    <a:pt x="222691" y="36180"/>
                  </a:lnTo>
                  <a:lnTo>
                    <a:pt x="234662" y="37805"/>
                  </a:lnTo>
                  <a:lnTo>
                    <a:pt x="246286" y="41399"/>
                  </a:lnTo>
                  <a:lnTo>
                    <a:pt x="283209" y="75788"/>
                  </a:lnTo>
                  <a:lnTo>
                    <a:pt x="291891" y="111023"/>
                  </a:lnTo>
                  <a:lnTo>
                    <a:pt x="290883" y="122790"/>
                  </a:lnTo>
                  <a:lnTo>
                    <a:pt x="270760" y="161543"/>
                  </a:lnTo>
                  <a:lnTo>
                    <a:pt x="229265" y="203029"/>
                  </a:lnTo>
                  <a:lnTo>
                    <a:pt x="280280" y="203029"/>
                  </a:lnTo>
                  <a:lnTo>
                    <a:pt x="312038" y="167151"/>
                  </a:lnTo>
                  <a:lnTo>
                    <a:pt x="327742" y="121264"/>
                  </a:lnTo>
                  <a:lnTo>
                    <a:pt x="328364" y="109212"/>
                  </a:lnTo>
                  <a:lnTo>
                    <a:pt x="327665" y="97163"/>
                  </a:lnTo>
                  <a:lnTo>
                    <a:pt x="311651" y="51359"/>
                  </a:lnTo>
                  <a:lnTo>
                    <a:pt x="304343" y="41094"/>
                  </a:lnTo>
                  <a:lnTo>
                    <a:pt x="299928" y="36180"/>
                  </a:lnTo>
                  <a:close/>
                </a:path>
              </a:pathLst>
            </a:custGeom>
            <a:solidFill>
              <a:schemeClr val="bg1"/>
            </a:solidFill>
          </p:spPr>
          <p:txBody>
            <a:bodyPr wrap="square" lIns="0" tIns="0" rIns="0" bIns="0" rtlCol="0"/>
            <a:lstStyle/>
            <a:p>
              <a:endParaRPr dirty="0">
                <a:solidFill>
                  <a:srgbClr val="333333"/>
                </a:solidFill>
              </a:endParaRPr>
            </a:p>
          </p:txBody>
        </p:sp>
      </p:grpSp>
      <p:sp>
        <p:nvSpPr>
          <p:cNvPr id="33" name="文本框 32">
            <a:extLst>
              <a:ext uri="{FF2B5EF4-FFF2-40B4-BE49-F238E27FC236}">
                <a16:creationId xmlns:a16="http://schemas.microsoft.com/office/drawing/2014/main" id="{8E6DD31A-C3CC-8C97-C216-E82A8EAB0B0F}"/>
              </a:ext>
            </a:extLst>
          </p:cNvPr>
          <p:cNvSpPr txBox="1"/>
          <p:nvPr/>
        </p:nvSpPr>
        <p:spPr>
          <a:xfrm>
            <a:off x="2610781" y="242691"/>
            <a:ext cx="6970437" cy="523220"/>
          </a:xfrm>
          <a:prstGeom prst="rect">
            <a:avLst/>
          </a:prstGeom>
          <a:noFill/>
        </p:spPr>
        <p:txBody>
          <a:bodyPr wrap="square" rtlCol="0">
            <a:spAutoFit/>
          </a:bodyPr>
          <a:lstStyle/>
          <a:p>
            <a:pPr algn="ctr"/>
            <a:r>
              <a:rPr lang="zh-CN" altLang="en-US" sz="2800" b="1" dirty="0">
                <a:solidFill>
                  <a:srgbClr val="00478B"/>
                </a:solidFill>
                <a:latin typeface="微软雅黑" panose="020B0503020204020204" pitchFamily="34" charset="-122"/>
                <a:ea typeface="微软雅黑" panose="020B0503020204020204" pitchFamily="34" charset="-122"/>
              </a:rPr>
              <a:t>公平性</a:t>
            </a:r>
          </a:p>
        </p:txBody>
      </p:sp>
      <p:grpSp>
        <p:nvGrpSpPr>
          <p:cNvPr id="34" name="组合 33">
            <a:extLst>
              <a:ext uri="{FF2B5EF4-FFF2-40B4-BE49-F238E27FC236}">
                <a16:creationId xmlns:a16="http://schemas.microsoft.com/office/drawing/2014/main" id="{8BCA1CC6-786E-4978-7B35-2A83371FA67C}"/>
              </a:ext>
            </a:extLst>
          </p:cNvPr>
          <p:cNvGrpSpPr/>
          <p:nvPr/>
        </p:nvGrpSpPr>
        <p:grpSpPr>
          <a:xfrm>
            <a:off x="8355575" y="3843740"/>
            <a:ext cx="314669" cy="313930"/>
            <a:chOff x="4612784" y="3319035"/>
            <a:chExt cx="314669" cy="313930"/>
          </a:xfrm>
        </p:grpSpPr>
        <p:sp>
          <p:nvSpPr>
            <p:cNvPr id="35" name="object 48">
              <a:extLst>
                <a:ext uri="{FF2B5EF4-FFF2-40B4-BE49-F238E27FC236}">
                  <a16:creationId xmlns:a16="http://schemas.microsoft.com/office/drawing/2014/main" id="{6C62CCDF-FCA8-CB5C-FD60-C4B630C7D8E7}"/>
                </a:ext>
              </a:extLst>
            </p:cNvPr>
            <p:cNvSpPr/>
            <p:nvPr/>
          </p:nvSpPr>
          <p:spPr>
            <a:xfrm>
              <a:off x="4612784" y="3319035"/>
              <a:ext cx="314669" cy="313930"/>
            </a:xfrm>
            <a:custGeom>
              <a:avLst/>
              <a:gdLst/>
              <a:ahLst/>
              <a:cxnLst/>
              <a:rect l="l" t="t" r="r" b="b"/>
              <a:pathLst>
                <a:path w="539750" h="539750">
                  <a:moveTo>
                    <a:pt x="269748" y="0"/>
                  </a:moveTo>
                  <a:lnTo>
                    <a:pt x="225995" y="3530"/>
                  </a:lnTo>
                  <a:lnTo>
                    <a:pt x="184489" y="13752"/>
                  </a:lnTo>
                  <a:lnTo>
                    <a:pt x="145786" y="30110"/>
                  </a:lnTo>
                  <a:lnTo>
                    <a:pt x="110441" y="52047"/>
                  </a:lnTo>
                  <a:lnTo>
                    <a:pt x="79009" y="79009"/>
                  </a:lnTo>
                  <a:lnTo>
                    <a:pt x="52047" y="110441"/>
                  </a:lnTo>
                  <a:lnTo>
                    <a:pt x="30110" y="145786"/>
                  </a:lnTo>
                  <a:lnTo>
                    <a:pt x="13752" y="184489"/>
                  </a:lnTo>
                  <a:lnTo>
                    <a:pt x="3530" y="225995"/>
                  </a:lnTo>
                  <a:lnTo>
                    <a:pt x="0" y="269747"/>
                  </a:lnTo>
                  <a:lnTo>
                    <a:pt x="894" y="291870"/>
                  </a:lnTo>
                  <a:lnTo>
                    <a:pt x="7839" y="334569"/>
                  </a:lnTo>
                  <a:lnTo>
                    <a:pt x="21199" y="374743"/>
                  </a:lnTo>
                  <a:lnTo>
                    <a:pt x="40416" y="411836"/>
                  </a:lnTo>
                  <a:lnTo>
                    <a:pt x="64935" y="445294"/>
                  </a:lnTo>
                  <a:lnTo>
                    <a:pt x="94201" y="474560"/>
                  </a:lnTo>
                  <a:lnTo>
                    <a:pt x="127659" y="499079"/>
                  </a:lnTo>
                  <a:lnTo>
                    <a:pt x="164752" y="518296"/>
                  </a:lnTo>
                  <a:lnTo>
                    <a:pt x="204926" y="531656"/>
                  </a:lnTo>
                  <a:lnTo>
                    <a:pt x="247625" y="538601"/>
                  </a:lnTo>
                  <a:lnTo>
                    <a:pt x="269748" y="539495"/>
                  </a:lnTo>
                  <a:lnTo>
                    <a:pt x="291870" y="538601"/>
                  </a:lnTo>
                  <a:lnTo>
                    <a:pt x="334569" y="531656"/>
                  </a:lnTo>
                  <a:lnTo>
                    <a:pt x="374743" y="518296"/>
                  </a:lnTo>
                  <a:lnTo>
                    <a:pt x="411836" y="499079"/>
                  </a:lnTo>
                  <a:lnTo>
                    <a:pt x="445294" y="474560"/>
                  </a:lnTo>
                  <a:lnTo>
                    <a:pt x="474560" y="445294"/>
                  </a:lnTo>
                  <a:lnTo>
                    <a:pt x="499079" y="411836"/>
                  </a:lnTo>
                  <a:lnTo>
                    <a:pt x="518296" y="374743"/>
                  </a:lnTo>
                  <a:lnTo>
                    <a:pt x="531656" y="334569"/>
                  </a:lnTo>
                  <a:lnTo>
                    <a:pt x="538601" y="291870"/>
                  </a:lnTo>
                  <a:lnTo>
                    <a:pt x="539496" y="269747"/>
                  </a:lnTo>
                  <a:lnTo>
                    <a:pt x="538601" y="247625"/>
                  </a:lnTo>
                  <a:lnTo>
                    <a:pt x="531656" y="204926"/>
                  </a:lnTo>
                  <a:lnTo>
                    <a:pt x="518296" y="164752"/>
                  </a:lnTo>
                  <a:lnTo>
                    <a:pt x="499079" y="127659"/>
                  </a:lnTo>
                  <a:lnTo>
                    <a:pt x="474560" y="94201"/>
                  </a:lnTo>
                  <a:lnTo>
                    <a:pt x="445294" y="64935"/>
                  </a:lnTo>
                  <a:lnTo>
                    <a:pt x="411836" y="40416"/>
                  </a:lnTo>
                  <a:lnTo>
                    <a:pt x="374743" y="21199"/>
                  </a:lnTo>
                  <a:lnTo>
                    <a:pt x="334569" y="7839"/>
                  </a:lnTo>
                  <a:lnTo>
                    <a:pt x="291870" y="894"/>
                  </a:lnTo>
                  <a:lnTo>
                    <a:pt x="269748" y="0"/>
                  </a:lnTo>
                  <a:close/>
                </a:path>
              </a:pathLst>
            </a:custGeom>
            <a:solidFill>
              <a:schemeClr val="bg2">
                <a:lumMod val="50000"/>
              </a:schemeClr>
            </a:solidFill>
            <a:ln w="28575">
              <a:noFill/>
            </a:ln>
            <a:effectLst>
              <a:outerShdw blurRad="203200" dist="38100" dir="2700000" sx="102000" sy="102000" algn="tl" rotWithShape="0">
                <a:srgbClr val="330CC0">
                  <a:alpha val="25000"/>
                </a:srgbClr>
              </a:outerShdw>
            </a:effectLst>
            <a:scene3d>
              <a:camera prst="orthographicFront"/>
              <a:lightRig rig="balanced" dir="t">
                <a:rot lat="0" lon="0" rev="6600000"/>
              </a:lightRig>
            </a:scene3d>
            <a:sp3d>
              <a:bevelT w="127000" h="31750"/>
            </a:sp3d>
          </p:spPr>
          <p:txBody>
            <a:bodyPr vert="horz" wrap="square" lIns="0" tIns="0" rIns="91440" bIns="45720" numCol="1" anchor="ctr" anchorCtr="0" compatLnSpc="1">
              <a:noAutofit/>
            </a:bodyPr>
            <a:lstStyle/>
            <a:p>
              <a:pPr marL="36000" algn="ctr" defTabSz="609585"/>
              <a:endParaRPr b="1" kern="0" dirty="0">
                <a:solidFill>
                  <a:prstClr val="white"/>
                </a:solidFill>
                <a:ea typeface="微软雅黑" panose="020B0503020204020204" pitchFamily="34" charset="-122"/>
                <a:cs typeface="+mn-ea"/>
              </a:endParaRPr>
            </a:p>
          </p:txBody>
        </p:sp>
        <p:sp>
          <p:nvSpPr>
            <p:cNvPr id="36" name="object 64">
              <a:extLst>
                <a:ext uri="{FF2B5EF4-FFF2-40B4-BE49-F238E27FC236}">
                  <a16:creationId xmlns:a16="http://schemas.microsoft.com/office/drawing/2014/main" id="{051FDB98-9F50-536B-4B68-453EAD9B97E3}"/>
                </a:ext>
              </a:extLst>
            </p:cNvPr>
            <p:cNvSpPr/>
            <p:nvPr/>
          </p:nvSpPr>
          <p:spPr>
            <a:xfrm>
              <a:off x="4676550" y="3382833"/>
              <a:ext cx="191763" cy="190574"/>
            </a:xfrm>
            <a:custGeom>
              <a:avLst/>
              <a:gdLst/>
              <a:ahLst/>
              <a:cxnLst/>
              <a:rect l="l" t="t" r="r" b="b"/>
              <a:pathLst>
                <a:path w="328929" h="327660">
                  <a:moveTo>
                    <a:pt x="218408" y="0"/>
                  </a:moveTo>
                  <a:lnTo>
                    <a:pt x="171410" y="10729"/>
                  </a:lnTo>
                  <a:lnTo>
                    <a:pt x="87046" y="86333"/>
                  </a:lnTo>
                  <a:lnTo>
                    <a:pt x="32794" y="140572"/>
                  </a:lnTo>
                  <a:lnTo>
                    <a:pt x="6173" y="182408"/>
                  </a:lnTo>
                  <a:lnTo>
                    <a:pt x="0" y="217988"/>
                  </a:lnTo>
                  <a:lnTo>
                    <a:pt x="574" y="230024"/>
                  </a:lnTo>
                  <a:lnTo>
                    <a:pt x="16065" y="275918"/>
                  </a:lnTo>
                  <a:lnTo>
                    <a:pt x="44536" y="304606"/>
                  </a:lnTo>
                  <a:lnTo>
                    <a:pt x="78866" y="321901"/>
                  </a:lnTo>
                  <a:lnTo>
                    <a:pt x="114096" y="327280"/>
                  </a:lnTo>
                  <a:lnTo>
                    <a:pt x="125657" y="326501"/>
                  </a:lnTo>
                  <a:lnTo>
                    <a:pt x="168805" y="310944"/>
                  </a:lnTo>
                  <a:lnTo>
                    <a:pt x="106363" y="291451"/>
                  </a:lnTo>
                  <a:lnTo>
                    <a:pt x="94392" y="289826"/>
                  </a:lnTo>
                  <a:lnTo>
                    <a:pt x="52718" y="262848"/>
                  </a:lnTo>
                  <a:lnTo>
                    <a:pt x="37177" y="216602"/>
                  </a:lnTo>
                  <a:lnTo>
                    <a:pt x="38188" y="204834"/>
                  </a:lnTo>
                  <a:lnTo>
                    <a:pt x="41114" y="193415"/>
                  </a:lnTo>
                  <a:lnTo>
                    <a:pt x="45932" y="182557"/>
                  </a:lnTo>
                  <a:lnTo>
                    <a:pt x="52622" y="172477"/>
                  </a:lnTo>
                  <a:lnTo>
                    <a:pt x="99801" y="124603"/>
                  </a:lnTo>
                  <a:lnTo>
                    <a:pt x="150822" y="124603"/>
                  </a:lnTo>
                  <a:lnTo>
                    <a:pt x="125308" y="99094"/>
                  </a:lnTo>
                  <a:lnTo>
                    <a:pt x="166795" y="57603"/>
                  </a:lnTo>
                  <a:lnTo>
                    <a:pt x="210635" y="36525"/>
                  </a:lnTo>
                  <a:lnTo>
                    <a:pt x="222691" y="36180"/>
                  </a:lnTo>
                  <a:lnTo>
                    <a:pt x="299928" y="36180"/>
                  </a:lnTo>
                  <a:lnTo>
                    <a:pt x="296258" y="32094"/>
                  </a:lnTo>
                  <a:lnTo>
                    <a:pt x="254106" y="5826"/>
                  </a:lnTo>
                  <a:lnTo>
                    <a:pt x="230461" y="620"/>
                  </a:lnTo>
                  <a:lnTo>
                    <a:pt x="218408" y="0"/>
                  </a:lnTo>
                  <a:close/>
                </a:path>
                <a:path w="328929" h="327660">
                  <a:moveTo>
                    <a:pt x="150822" y="124603"/>
                  </a:moveTo>
                  <a:lnTo>
                    <a:pt x="99801" y="124603"/>
                  </a:lnTo>
                  <a:lnTo>
                    <a:pt x="203753" y="228542"/>
                  </a:lnTo>
                  <a:lnTo>
                    <a:pt x="162258" y="270028"/>
                  </a:lnTo>
                  <a:lnTo>
                    <a:pt x="118419" y="291106"/>
                  </a:lnTo>
                  <a:lnTo>
                    <a:pt x="106363" y="291451"/>
                  </a:lnTo>
                  <a:lnTo>
                    <a:pt x="191853" y="291451"/>
                  </a:lnTo>
                  <a:lnTo>
                    <a:pt x="280280" y="203029"/>
                  </a:lnTo>
                  <a:lnTo>
                    <a:pt x="229265" y="203029"/>
                  </a:lnTo>
                  <a:lnTo>
                    <a:pt x="150822" y="124603"/>
                  </a:lnTo>
                  <a:close/>
                </a:path>
                <a:path w="328929" h="327660">
                  <a:moveTo>
                    <a:pt x="299928" y="36180"/>
                  </a:moveTo>
                  <a:lnTo>
                    <a:pt x="222691" y="36180"/>
                  </a:lnTo>
                  <a:lnTo>
                    <a:pt x="234662" y="37805"/>
                  </a:lnTo>
                  <a:lnTo>
                    <a:pt x="246286" y="41399"/>
                  </a:lnTo>
                  <a:lnTo>
                    <a:pt x="283209" y="75788"/>
                  </a:lnTo>
                  <a:lnTo>
                    <a:pt x="291891" y="111023"/>
                  </a:lnTo>
                  <a:lnTo>
                    <a:pt x="290883" y="122790"/>
                  </a:lnTo>
                  <a:lnTo>
                    <a:pt x="270760" y="161543"/>
                  </a:lnTo>
                  <a:lnTo>
                    <a:pt x="229265" y="203029"/>
                  </a:lnTo>
                  <a:lnTo>
                    <a:pt x="280280" y="203029"/>
                  </a:lnTo>
                  <a:lnTo>
                    <a:pt x="312038" y="167151"/>
                  </a:lnTo>
                  <a:lnTo>
                    <a:pt x="327742" y="121264"/>
                  </a:lnTo>
                  <a:lnTo>
                    <a:pt x="328364" y="109212"/>
                  </a:lnTo>
                  <a:lnTo>
                    <a:pt x="327665" y="97163"/>
                  </a:lnTo>
                  <a:lnTo>
                    <a:pt x="311651" y="51359"/>
                  </a:lnTo>
                  <a:lnTo>
                    <a:pt x="304343" y="41094"/>
                  </a:lnTo>
                  <a:lnTo>
                    <a:pt x="299928" y="36180"/>
                  </a:lnTo>
                  <a:close/>
                </a:path>
              </a:pathLst>
            </a:custGeom>
            <a:solidFill>
              <a:schemeClr val="bg1"/>
            </a:solidFill>
          </p:spPr>
          <p:txBody>
            <a:bodyPr wrap="square" lIns="0" tIns="0" rIns="0" bIns="0" rtlCol="0"/>
            <a:lstStyle/>
            <a:p>
              <a:endParaRPr dirty="0">
                <a:solidFill>
                  <a:srgbClr val="333333"/>
                </a:solidFill>
              </a:endParaRPr>
            </a:p>
          </p:txBody>
        </p:sp>
      </p:grpSp>
      <p:grpSp>
        <p:nvGrpSpPr>
          <p:cNvPr id="42" name="组合 41">
            <a:extLst>
              <a:ext uri="{FF2B5EF4-FFF2-40B4-BE49-F238E27FC236}">
                <a16:creationId xmlns:a16="http://schemas.microsoft.com/office/drawing/2014/main" id="{86F4685E-6D76-213A-E5CB-66FDA6EA4BA5}"/>
              </a:ext>
            </a:extLst>
          </p:cNvPr>
          <p:cNvGrpSpPr/>
          <p:nvPr/>
        </p:nvGrpSpPr>
        <p:grpSpPr>
          <a:xfrm>
            <a:off x="850736" y="2199647"/>
            <a:ext cx="314669" cy="313930"/>
            <a:chOff x="4612784" y="3319035"/>
            <a:chExt cx="314669" cy="313930"/>
          </a:xfrm>
        </p:grpSpPr>
        <p:sp>
          <p:nvSpPr>
            <p:cNvPr id="43" name="object 48">
              <a:extLst>
                <a:ext uri="{FF2B5EF4-FFF2-40B4-BE49-F238E27FC236}">
                  <a16:creationId xmlns:a16="http://schemas.microsoft.com/office/drawing/2014/main" id="{FE9880A6-969D-0B99-5637-41363C2A32C9}"/>
                </a:ext>
              </a:extLst>
            </p:cNvPr>
            <p:cNvSpPr/>
            <p:nvPr/>
          </p:nvSpPr>
          <p:spPr>
            <a:xfrm>
              <a:off x="4612784" y="3319035"/>
              <a:ext cx="314669" cy="313930"/>
            </a:xfrm>
            <a:custGeom>
              <a:avLst/>
              <a:gdLst/>
              <a:ahLst/>
              <a:cxnLst/>
              <a:rect l="l" t="t" r="r" b="b"/>
              <a:pathLst>
                <a:path w="539750" h="539750">
                  <a:moveTo>
                    <a:pt x="269748" y="0"/>
                  </a:moveTo>
                  <a:lnTo>
                    <a:pt x="225995" y="3530"/>
                  </a:lnTo>
                  <a:lnTo>
                    <a:pt x="184489" y="13752"/>
                  </a:lnTo>
                  <a:lnTo>
                    <a:pt x="145786" y="30110"/>
                  </a:lnTo>
                  <a:lnTo>
                    <a:pt x="110441" y="52047"/>
                  </a:lnTo>
                  <a:lnTo>
                    <a:pt x="79009" y="79009"/>
                  </a:lnTo>
                  <a:lnTo>
                    <a:pt x="52047" y="110441"/>
                  </a:lnTo>
                  <a:lnTo>
                    <a:pt x="30110" y="145786"/>
                  </a:lnTo>
                  <a:lnTo>
                    <a:pt x="13752" y="184489"/>
                  </a:lnTo>
                  <a:lnTo>
                    <a:pt x="3530" y="225995"/>
                  </a:lnTo>
                  <a:lnTo>
                    <a:pt x="0" y="269747"/>
                  </a:lnTo>
                  <a:lnTo>
                    <a:pt x="894" y="291870"/>
                  </a:lnTo>
                  <a:lnTo>
                    <a:pt x="7839" y="334569"/>
                  </a:lnTo>
                  <a:lnTo>
                    <a:pt x="21199" y="374743"/>
                  </a:lnTo>
                  <a:lnTo>
                    <a:pt x="40416" y="411836"/>
                  </a:lnTo>
                  <a:lnTo>
                    <a:pt x="64935" y="445294"/>
                  </a:lnTo>
                  <a:lnTo>
                    <a:pt x="94201" y="474560"/>
                  </a:lnTo>
                  <a:lnTo>
                    <a:pt x="127659" y="499079"/>
                  </a:lnTo>
                  <a:lnTo>
                    <a:pt x="164752" y="518296"/>
                  </a:lnTo>
                  <a:lnTo>
                    <a:pt x="204926" y="531656"/>
                  </a:lnTo>
                  <a:lnTo>
                    <a:pt x="247625" y="538601"/>
                  </a:lnTo>
                  <a:lnTo>
                    <a:pt x="269748" y="539495"/>
                  </a:lnTo>
                  <a:lnTo>
                    <a:pt x="291870" y="538601"/>
                  </a:lnTo>
                  <a:lnTo>
                    <a:pt x="334569" y="531656"/>
                  </a:lnTo>
                  <a:lnTo>
                    <a:pt x="374743" y="518296"/>
                  </a:lnTo>
                  <a:lnTo>
                    <a:pt x="411836" y="499079"/>
                  </a:lnTo>
                  <a:lnTo>
                    <a:pt x="445294" y="474560"/>
                  </a:lnTo>
                  <a:lnTo>
                    <a:pt x="474560" y="445294"/>
                  </a:lnTo>
                  <a:lnTo>
                    <a:pt x="499079" y="411836"/>
                  </a:lnTo>
                  <a:lnTo>
                    <a:pt x="518296" y="374743"/>
                  </a:lnTo>
                  <a:lnTo>
                    <a:pt x="531656" y="334569"/>
                  </a:lnTo>
                  <a:lnTo>
                    <a:pt x="538601" y="291870"/>
                  </a:lnTo>
                  <a:lnTo>
                    <a:pt x="539496" y="269747"/>
                  </a:lnTo>
                  <a:lnTo>
                    <a:pt x="538601" y="247625"/>
                  </a:lnTo>
                  <a:lnTo>
                    <a:pt x="531656" y="204926"/>
                  </a:lnTo>
                  <a:lnTo>
                    <a:pt x="518296" y="164752"/>
                  </a:lnTo>
                  <a:lnTo>
                    <a:pt x="499079" y="127659"/>
                  </a:lnTo>
                  <a:lnTo>
                    <a:pt x="474560" y="94201"/>
                  </a:lnTo>
                  <a:lnTo>
                    <a:pt x="445294" y="64935"/>
                  </a:lnTo>
                  <a:lnTo>
                    <a:pt x="411836" y="40416"/>
                  </a:lnTo>
                  <a:lnTo>
                    <a:pt x="374743" y="21199"/>
                  </a:lnTo>
                  <a:lnTo>
                    <a:pt x="334569" y="7839"/>
                  </a:lnTo>
                  <a:lnTo>
                    <a:pt x="291870" y="894"/>
                  </a:lnTo>
                  <a:lnTo>
                    <a:pt x="269748" y="0"/>
                  </a:lnTo>
                  <a:close/>
                </a:path>
              </a:pathLst>
            </a:custGeom>
            <a:solidFill>
              <a:schemeClr val="bg2">
                <a:lumMod val="50000"/>
              </a:schemeClr>
            </a:solidFill>
            <a:ln w="28575">
              <a:noFill/>
            </a:ln>
            <a:effectLst>
              <a:outerShdw blurRad="203200" dist="38100" dir="2700000" sx="102000" sy="102000" algn="tl" rotWithShape="0">
                <a:srgbClr val="330CC0">
                  <a:alpha val="25000"/>
                </a:srgbClr>
              </a:outerShdw>
            </a:effectLst>
            <a:scene3d>
              <a:camera prst="orthographicFront"/>
              <a:lightRig rig="balanced" dir="t">
                <a:rot lat="0" lon="0" rev="6600000"/>
              </a:lightRig>
            </a:scene3d>
            <a:sp3d>
              <a:bevelT w="127000" h="31750"/>
            </a:sp3d>
          </p:spPr>
          <p:txBody>
            <a:bodyPr vert="horz" wrap="square" lIns="0" tIns="0" rIns="91440" bIns="45720" numCol="1" anchor="ctr" anchorCtr="0" compatLnSpc="1">
              <a:noAutofit/>
            </a:bodyPr>
            <a:lstStyle/>
            <a:p>
              <a:pPr marL="36000" algn="ctr" defTabSz="609585"/>
              <a:endParaRPr b="1" kern="0" dirty="0">
                <a:solidFill>
                  <a:prstClr val="white"/>
                </a:solidFill>
                <a:ea typeface="微软雅黑" panose="020B0503020204020204" pitchFamily="34" charset="-122"/>
                <a:cs typeface="+mn-ea"/>
              </a:endParaRPr>
            </a:p>
          </p:txBody>
        </p:sp>
        <p:sp>
          <p:nvSpPr>
            <p:cNvPr id="44" name="object 64">
              <a:extLst>
                <a:ext uri="{FF2B5EF4-FFF2-40B4-BE49-F238E27FC236}">
                  <a16:creationId xmlns:a16="http://schemas.microsoft.com/office/drawing/2014/main" id="{8367BCD4-BC39-DD58-7F37-9F67D2933015}"/>
                </a:ext>
              </a:extLst>
            </p:cNvPr>
            <p:cNvSpPr/>
            <p:nvPr/>
          </p:nvSpPr>
          <p:spPr>
            <a:xfrm>
              <a:off x="4676550" y="3382833"/>
              <a:ext cx="191763" cy="190574"/>
            </a:xfrm>
            <a:custGeom>
              <a:avLst/>
              <a:gdLst/>
              <a:ahLst/>
              <a:cxnLst/>
              <a:rect l="l" t="t" r="r" b="b"/>
              <a:pathLst>
                <a:path w="328929" h="327660">
                  <a:moveTo>
                    <a:pt x="218408" y="0"/>
                  </a:moveTo>
                  <a:lnTo>
                    <a:pt x="171410" y="10729"/>
                  </a:lnTo>
                  <a:lnTo>
                    <a:pt x="87046" y="86333"/>
                  </a:lnTo>
                  <a:lnTo>
                    <a:pt x="32794" y="140572"/>
                  </a:lnTo>
                  <a:lnTo>
                    <a:pt x="6173" y="182408"/>
                  </a:lnTo>
                  <a:lnTo>
                    <a:pt x="0" y="217988"/>
                  </a:lnTo>
                  <a:lnTo>
                    <a:pt x="574" y="230024"/>
                  </a:lnTo>
                  <a:lnTo>
                    <a:pt x="16065" y="275918"/>
                  </a:lnTo>
                  <a:lnTo>
                    <a:pt x="44536" y="304606"/>
                  </a:lnTo>
                  <a:lnTo>
                    <a:pt x="78866" y="321901"/>
                  </a:lnTo>
                  <a:lnTo>
                    <a:pt x="114096" y="327280"/>
                  </a:lnTo>
                  <a:lnTo>
                    <a:pt x="125657" y="326501"/>
                  </a:lnTo>
                  <a:lnTo>
                    <a:pt x="168805" y="310944"/>
                  </a:lnTo>
                  <a:lnTo>
                    <a:pt x="106363" y="291451"/>
                  </a:lnTo>
                  <a:lnTo>
                    <a:pt x="94392" y="289826"/>
                  </a:lnTo>
                  <a:lnTo>
                    <a:pt x="52718" y="262848"/>
                  </a:lnTo>
                  <a:lnTo>
                    <a:pt x="37177" y="216602"/>
                  </a:lnTo>
                  <a:lnTo>
                    <a:pt x="38188" y="204834"/>
                  </a:lnTo>
                  <a:lnTo>
                    <a:pt x="41114" y="193415"/>
                  </a:lnTo>
                  <a:lnTo>
                    <a:pt x="45932" y="182557"/>
                  </a:lnTo>
                  <a:lnTo>
                    <a:pt x="52622" y="172477"/>
                  </a:lnTo>
                  <a:lnTo>
                    <a:pt x="99801" y="124603"/>
                  </a:lnTo>
                  <a:lnTo>
                    <a:pt x="150822" y="124603"/>
                  </a:lnTo>
                  <a:lnTo>
                    <a:pt x="125308" y="99094"/>
                  </a:lnTo>
                  <a:lnTo>
                    <a:pt x="166795" y="57603"/>
                  </a:lnTo>
                  <a:lnTo>
                    <a:pt x="210635" y="36525"/>
                  </a:lnTo>
                  <a:lnTo>
                    <a:pt x="222691" y="36180"/>
                  </a:lnTo>
                  <a:lnTo>
                    <a:pt x="299928" y="36180"/>
                  </a:lnTo>
                  <a:lnTo>
                    <a:pt x="296258" y="32094"/>
                  </a:lnTo>
                  <a:lnTo>
                    <a:pt x="254106" y="5826"/>
                  </a:lnTo>
                  <a:lnTo>
                    <a:pt x="230461" y="620"/>
                  </a:lnTo>
                  <a:lnTo>
                    <a:pt x="218408" y="0"/>
                  </a:lnTo>
                  <a:close/>
                </a:path>
                <a:path w="328929" h="327660">
                  <a:moveTo>
                    <a:pt x="150822" y="124603"/>
                  </a:moveTo>
                  <a:lnTo>
                    <a:pt x="99801" y="124603"/>
                  </a:lnTo>
                  <a:lnTo>
                    <a:pt x="203753" y="228542"/>
                  </a:lnTo>
                  <a:lnTo>
                    <a:pt x="162258" y="270028"/>
                  </a:lnTo>
                  <a:lnTo>
                    <a:pt x="118419" y="291106"/>
                  </a:lnTo>
                  <a:lnTo>
                    <a:pt x="106363" y="291451"/>
                  </a:lnTo>
                  <a:lnTo>
                    <a:pt x="191853" y="291451"/>
                  </a:lnTo>
                  <a:lnTo>
                    <a:pt x="280280" y="203029"/>
                  </a:lnTo>
                  <a:lnTo>
                    <a:pt x="229265" y="203029"/>
                  </a:lnTo>
                  <a:lnTo>
                    <a:pt x="150822" y="124603"/>
                  </a:lnTo>
                  <a:close/>
                </a:path>
                <a:path w="328929" h="327660">
                  <a:moveTo>
                    <a:pt x="299928" y="36180"/>
                  </a:moveTo>
                  <a:lnTo>
                    <a:pt x="222691" y="36180"/>
                  </a:lnTo>
                  <a:lnTo>
                    <a:pt x="234662" y="37805"/>
                  </a:lnTo>
                  <a:lnTo>
                    <a:pt x="246286" y="41399"/>
                  </a:lnTo>
                  <a:lnTo>
                    <a:pt x="283209" y="75788"/>
                  </a:lnTo>
                  <a:lnTo>
                    <a:pt x="291891" y="111023"/>
                  </a:lnTo>
                  <a:lnTo>
                    <a:pt x="290883" y="122790"/>
                  </a:lnTo>
                  <a:lnTo>
                    <a:pt x="270760" y="161543"/>
                  </a:lnTo>
                  <a:lnTo>
                    <a:pt x="229265" y="203029"/>
                  </a:lnTo>
                  <a:lnTo>
                    <a:pt x="280280" y="203029"/>
                  </a:lnTo>
                  <a:lnTo>
                    <a:pt x="312038" y="167151"/>
                  </a:lnTo>
                  <a:lnTo>
                    <a:pt x="327742" y="121264"/>
                  </a:lnTo>
                  <a:lnTo>
                    <a:pt x="328364" y="109212"/>
                  </a:lnTo>
                  <a:lnTo>
                    <a:pt x="327665" y="97163"/>
                  </a:lnTo>
                  <a:lnTo>
                    <a:pt x="311651" y="51359"/>
                  </a:lnTo>
                  <a:lnTo>
                    <a:pt x="304343" y="41094"/>
                  </a:lnTo>
                  <a:lnTo>
                    <a:pt x="299928" y="36180"/>
                  </a:lnTo>
                  <a:close/>
                </a:path>
              </a:pathLst>
            </a:custGeom>
            <a:solidFill>
              <a:schemeClr val="bg1"/>
            </a:solidFill>
          </p:spPr>
          <p:txBody>
            <a:bodyPr wrap="square" lIns="0" tIns="0" rIns="0" bIns="0" rtlCol="0"/>
            <a:lstStyle/>
            <a:p>
              <a:endParaRPr dirty="0">
                <a:solidFill>
                  <a:srgbClr val="333333"/>
                </a:solidFill>
              </a:endParaRPr>
            </a:p>
          </p:txBody>
        </p:sp>
      </p:grpSp>
      <p:grpSp>
        <p:nvGrpSpPr>
          <p:cNvPr id="45" name="组合 44">
            <a:extLst>
              <a:ext uri="{FF2B5EF4-FFF2-40B4-BE49-F238E27FC236}">
                <a16:creationId xmlns:a16="http://schemas.microsoft.com/office/drawing/2014/main" id="{98A2AD04-2D5F-DB58-68B1-87E2480CF8D4}"/>
              </a:ext>
            </a:extLst>
          </p:cNvPr>
          <p:cNvGrpSpPr/>
          <p:nvPr/>
        </p:nvGrpSpPr>
        <p:grpSpPr>
          <a:xfrm>
            <a:off x="4617759" y="2180788"/>
            <a:ext cx="314669" cy="313930"/>
            <a:chOff x="4612784" y="3319035"/>
            <a:chExt cx="314669" cy="313930"/>
          </a:xfrm>
        </p:grpSpPr>
        <p:sp>
          <p:nvSpPr>
            <p:cNvPr id="46" name="object 48">
              <a:extLst>
                <a:ext uri="{FF2B5EF4-FFF2-40B4-BE49-F238E27FC236}">
                  <a16:creationId xmlns:a16="http://schemas.microsoft.com/office/drawing/2014/main" id="{168EF5A6-F7D6-8A68-B3D6-D3A598AE8A4A}"/>
                </a:ext>
              </a:extLst>
            </p:cNvPr>
            <p:cNvSpPr/>
            <p:nvPr/>
          </p:nvSpPr>
          <p:spPr>
            <a:xfrm>
              <a:off x="4612784" y="3319035"/>
              <a:ext cx="314669" cy="313930"/>
            </a:xfrm>
            <a:custGeom>
              <a:avLst/>
              <a:gdLst/>
              <a:ahLst/>
              <a:cxnLst/>
              <a:rect l="l" t="t" r="r" b="b"/>
              <a:pathLst>
                <a:path w="539750" h="539750">
                  <a:moveTo>
                    <a:pt x="269748" y="0"/>
                  </a:moveTo>
                  <a:lnTo>
                    <a:pt x="225995" y="3530"/>
                  </a:lnTo>
                  <a:lnTo>
                    <a:pt x="184489" y="13752"/>
                  </a:lnTo>
                  <a:lnTo>
                    <a:pt x="145786" y="30110"/>
                  </a:lnTo>
                  <a:lnTo>
                    <a:pt x="110441" y="52047"/>
                  </a:lnTo>
                  <a:lnTo>
                    <a:pt x="79009" y="79009"/>
                  </a:lnTo>
                  <a:lnTo>
                    <a:pt x="52047" y="110441"/>
                  </a:lnTo>
                  <a:lnTo>
                    <a:pt x="30110" y="145786"/>
                  </a:lnTo>
                  <a:lnTo>
                    <a:pt x="13752" y="184489"/>
                  </a:lnTo>
                  <a:lnTo>
                    <a:pt x="3530" y="225995"/>
                  </a:lnTo>
                  <a:lnTo>
                    <a:pt x="0" y="269747"/>
                  </a:lnTo>
                  <a:lnTo>
                    <a:pt x="894" y="291870"/>
                  </a:lnTo>
                  <a:lnTo>
                    <a:pt x="7839" y="334569"/>
                  </a:lnTo>
                  <a:lnTo>
                    <a:pt x="21199" y="374743"/>
                  </a:lnTo>
                  <a:lnTo>
                    <a:pt x="40416" y="411836"/>
                  </a:lnTo>
                  <a:lnTo>
                    <a:pt x="64935" y="445294"/>
                  </a:lnTo>
                  <a:lnTo>
                    <a:pt x="94201" y="474560"/>
                  </a:lnTo>
                  <a:lnTo>
                    <a:pt x="127659" y="499079"/>
                  </a:lnTo>
                  <a:lnTo>
                    <a:pt x="164752" y="518296"/>
                  </a:lnTo>
                  <a:lnTo>
                    <a:pt x="204926" y="531656"/>
                  </a:lnTo>
                  <a:lnTo>
                    <a:pt x="247625" y="538601"/>
                  </a:lnTo>
                  <a:lnTo>
                    <a:pt x="269748" y="539495"/>
                  </a:lnTo>
                  <a:lnTo>
                    <a:pt x="291870" y="538601"/>
                  </a:lnTo>
                  <a:lnTo>
                    <a:pt x="334569" y="531656"/>
                  </a:lnTo>
                  <a:lnTo>
                    <a:pt x="374743" y="518296"/>
                  </a:lnTo>
                  <a:lnTo>
                    <a:pt x="411836" y="499079"/>
                  </a:lnTo>
                  <a:lnTo>
                    <a:pt x="445294" y="474560"/>
                  </a:lnTo>
                  <a:lnTo>
                    <a:pt x="474560" y="445294"/>
                  </a:lnTo>
                  <a:lnTo>
                    <a:pt x="499079" y="411836"/>
                  </a:lnTo>
                  <a:lnTo>
                    <a:pt x="518296" y="374743"/>
                  </a:lnTo>
                  <a:lnTo>
                    <a:pt x="531656" y="334569"/>
                  </a:lnTo>
                  <a:lnTo>
                    <a:pt x="538601" y="291870"/>
                  </a:lnTo>
                  <a:lnTo>
                    <a:pt x="539496" y="269747"/>
                  </a:lnTo>
                  <a:lnTo>
                    <a:pt x="538601" y="247625"/>
                  </a:lnTo>
                  <a:lnTo>
                    <a:pt x="531656" y="204926"/>
                  </a:lnTo>
                  <a:lnTo>
                    <a:pt x="518296" y="164752"/>
                  </a:lnTo>
                  <a:lnTo>
                    <a:pt x="499079" y="127659"/>
                  </a:lnTo>
                  <a:lnTo>
                    <a:pt x="474560" y="94201"/>
                  </a:lnTo>
                  <a:lnTo>
                    <a:pt x="445294" y="64935"/>
                  </a:lnTo>
                  <a:lnTo>
                    <a:pt x="411836" y="40416"/>
                  </a:lnTo>
                  <a:lnTo>
                    <a:pt x="374743" y="21199"/>
                  </a:lnTo>
                  <a:lnTo>
                    <a:pt x="334569" y="7839"/>
                  </a:lnTo>
                  <a:lnTo>
                    <a:pt x="291870" y="894"/>
                  </a:lnTo>
                  <a:lnTo>
                    <a:pt x="269748" y="0"/>
                  </a:lnTo>
                  <a:close/>
                </a:path>
              </a:pathLst>
            </a:custGeom>
            <a:solidFill>
              <a:schemeClr val="bg2">
                <a:lumMod val="50000"/>
              </a:schemeClr>
            </a:solidFill>
            <a:ln w="28575">
              <a:noFill/>
            </a:ln>
            <a:effectLst>
              <a:outerShdw blurRad="203200" dist="38100" dir="2700000" sx="102000" sy="102000" algn="tl" rotWithShape="0">
                <a:srgbClr val="330CC0">
                  <a:alpha val="25000"/>
                </a:srgbClr>
              </a:outerShdw>
            </a:effectLst>
            <a:scene3d>
              <a:camera prst="orthographicFront"/>
              <a:lightRig rig="balanced" dir="t">
                <a:rot lat="0" lon="0" rev="6600000"/>
              </a:lightRig>
            </a:scene3d>
            <a:sp3d>
              <a:bevelT w="127000" h="31750"/>
            </a:sp3d>
          </p:spPr>
          <p:txBody>
            <a:bodyPr vert="horz" wrap="square" lIns="0" tIns="0" rIns="91440" bIns="45720" numCol="1" anchor="ctr" anchorCtr="0" compatLnSpc="1">
              <a:noAutofit/>
            </a:bodyPr>
            <a:lstStyle/>
            <a:p>
              <a:pPr marL="36000" algn="ctr" defTabSz="609585"/>
              <a:endParaRPr b="1" kern="0" dirty="0">
                <a:solidFill>
                  <a:prstClr val="white"/>
                </a:solidFill>
                <a:ea typeface="微软雅黑" panose="020B0503020204020204" pitchFamily="34" charset="-122"/>
                <a:cs typeface="+mn-ea"/>
              </a:endParaRPr>
            </a:p>
          </p:txBody>
        </p:sp>
        <p:sp>
          <p:nvSpPr>
            <p:cNvPr id="47" name="object 64">
              <a:extLst>
                <a:ext uri="{FF2B5EF4-FFF2-40B4-BE49-F238E27FC236}">
                  <a16:creationId xmlns:a16="http://schemas.microsoft.com/office/drawing/2014/main" id="{23CBD7D0-D184-5AC4-F007-33F81B672FE5}"/>
                </a:ext>
              </a:extLst>
            </p:cNvPr>
            <p:cNvSpPr/>
            <p:nvPr/>
          </p:nvSpPr>
          <p:spPr>
            <a:xfrm>
              <a:off x="4676550" y="3382833"/>
              <a:ext cx="191763" cy="190574"/>
            </a:xfrm>
            <a:custGeom>
              <a:avLst/>
              <a:gdLst/>
              <a:ahLst/>
              <a:cxnLst/>
              <a:rect l="l" t="t" r="r" b="b"/>
              <a:pathLst>
                <a:path w="328929" h="327660">
                  <a:moveTo>
                    <a:pt x="218408" y="0"/>
                  </a:moveTo>
                  <a:lnTo>
                    <a:pt x="171410" y="10729"/>
                  </a:lnTo>
                  <a:lnTo>
                    <a:pt x="87046" y="86333"/>
                  </a:lnTo>
                  <a:lnTo>
                    <a:pt x="32794" y="140572"/>
                  </a:lnTo>
                  <a:lnTo>
                    <a:pt x="6173" y="182408"/>
                  </a:lnTo>
                  <a:lnTo>
                    <a:pt x="0" y="217988"/>
                  </a:lnTo>
                  <a:lnTo>
                    <a:pt x="574" y="230024"/>
                  </a:lnTo>
                  <a:lnTo>
                    <a:pt x="16065" y="275918"/>
                  </a:lnTo>
                  <a:lnTo>
                    <a:pt x="44536" y="304606"/>
                  </a:lnTo>
                  <a:lnTo>
                    <a:pt x="78866" y="321901"/>
                  </a:lnTo>
                  <a:lnTo>
                    <a:pt x="114096" y="327280"/>
                  </a:lnTo>
                  <a:lnTo>
                    <a:pt x="125657" y="326501"/>
                  </a:lnTo>
                  <a:lnTo>
                    <a:pt x="168805" y="310944"/>
                  </a:lnTo>
                  <a:lnTo>
                    <a:pt x="106363" y="291451"/>
                  </a:lnTo>
                  <a:lnTo>
                    <a:pt x="94392" y="289826"/>
                  </a:lnTo>
                  <a:lnTo>
                    <a:pt x="52718" y="262848"/>
                  </a:lnTo>
                  <a:lnTo>
                    <a:pt x="37177" y="216602"/>
                  </a:lnTo>
                  <a:lnTo>
                    <a:pt x="38188" y="204834"/>
                  </a:lnTo>
                  <a:lnTo>
                    <a:pt x="41114" y="193415"/>
                  </a:lnTo>
                  <a:lnTo>
                    <a:pt x="45932" y="182557"/>
                  </a:lnTo>
                  <a:lnTo>
                    <a:pt x="52622" y="172477"/>
                  </a:lnTo>
                  <a:lnTo>
                    <a:pt x="99801" y="124603"/>
                  </a:lnTo>
                  <a:lnTo>
                    <a:pt x="150822" y="124603"/>
                  </a:lnTo>
                  <a:lnTo>
                    <a:pt x="125308" y="99094"/>
                  </a:lnTo>
                  <a:lnTo>
                    <a:pt x="166795" y="57603"/>
                  </a:lnTo>
                  <a:lnTo>
                    <a:pt x="210635" y="36525"/>
                  </a:lnTo>
                  <a:lnTo>
                    <a:pt x="222691" y="36180"/>
                  </a:lnTo>
                  <a:lnTo>
                    <a:pt x="299928" y="36180"/>
                  </a:lnTo>
                  <a:lnTo>
                    <a:pt x="296258" y="32094"/>
                  </a:lnTo>
                  <a:lnTo>
                    <a:pt x="254106" y="5826"/>
                  </a:lnTo>
                  <a:lnTo>
                    <a:pt x="230461" y="620"/>
                  </a:lnTo>
                  <a:lnTo>
                    <a:pt x="218408" y="0"/>
                  </a:lnTo>
                  <a:close/>
                </a:path>
                <a:path w="328929" h="327660">
                  <a:moveTo>
                    <a:pt x="150822" y="124603"/>
                  </a:moveTo>
                  <a:lnTo>
                    <a:pt x="99801" y="124603"/>
                  </a:lnTo>
                  <a:lnTo>
                    <a:pt x="203753" y="228542"/>
                  </a:lnTo>
                  <a:lnTo>
                    <a:pt x="162258" y="270028"/>
                  </a:lnTo>
                  <a:lnTo>
                    <a:pt x="118419" y="291106"/>
                  </a:lnTo>
                  <a:lnTo>
                    <a:pt x="106363" y="291451"/>
                  </a:lnTo>
                  <a:lnTo>
                    <a:pt x="191853" y="291451"/>
                  </a:lnTo>
                  <a:lnTo>
                    <a:pt x="280280" y="203029"/>
                  </a:lnTo>
                  <a:lnTo>
                    <a:pt x="229265" y="203029"/>
                  </a:lnTo>
                  <a:lnTo>
                    <a:pt x="150822" y="124603"/>
                  </a:lnTo>
                  <a:close/>
                </a:path>
                <a:path w="328929" h="327660">
                  <a:moveTo>
                    <a:pt x="299928" y="36180"/>
                  </a:moveTo>
                  <a:lnTo>
                    <a:pt x="222691" y="36180"/>
                  </a:lnTo>
                  <a:lnTo>
                    <a:pt x="234662" y="37805"/>
                  </a:lnTo>
                  <a:lnTo>
                    <a:pt x="246286" y="41399"/>
                  </a:lnTo>
                  <a:lnTo>
                    <a:pt x="283209" y="75788"/>
                  </a:lnTo>
                  <a:lnTo>
                    <a:pt x="291891" y="111023"/>
                  </a:lnTo>
                  <a:lnTo>
                    <a:pt x="290883" y="122790"/>
                  </a:lnTo>
                  <a:lnTo>
                    <a:pt x="270760" y="161543"/>
                  </a:lnTo>
                  <a:lnTo>
                    <a:pt x="229265" y="203029"/>
                  </a:lnTo>
                  <a:lnTo>
                    <a:pt x="280280" y="203029"/>
                  </a:lnTo>
                  <a:lnTo>
                    <a:pt x="312038" y="167151"/>
                  </a:lnTo>
                  <a:lnTo>
                    <a:pt x="327742" y="121264"/>
                  </a:lnTo>
                  <a:lnTo>
                    <a:pt x="328364" y="109212"/>
                  </a:lnTo>
                  <a:lnTo>
                    <a:pt x="327665" y="97163"/>
                  </a:lnTo>
                  <a:lnTo>
                    <a:pt x="311651" y="51359"/>
                  </a:lnTo>
                  <a:lnTo>
                    <a:pt x="304343" y="41094"/>
                  </a:lnTo>
                  <a:lnTo>
                    <a:pt x="299928" y="36180"/>
                  </a:lnTo>
                  <a:close/>
                </a:path>
              </a:pathLst>
            </a:custGeom>
            <a:solidFill>
              <a:schemeClr val="bg1"/>
            </a:solidFill>
          </p:spPr>
          <p:txBody>
            <a:bodyPr wrap="square" lIns="0" tIns="0" rIns="0" bIns="0" rtlCol="0"/>
            <a:lstStyle/>
            <a:p>
              <a:endParaRPr dirty="0">
                <a:solidFill>
                  <a:srgbClr val="333333"/>
                </a:solidFill>
              </a:endParaRPr>
            </a:p>
          </p:txBody>
        </p:sp>
      </p:grpSp>
      <p:grpSp>
        <p:nvGrpSpPr>
          <p:cNvPr id="48" name="组合 47">
            <a:extLst>
              <a:ext uri="{FF2B5EF4-FFF2-40B4-BE49-F238E27FC236}">
                <a16:creationId xmlns:a16="http://schemas.microsoft.com/office/drawing/2014/main" id="{6A68836C-642D-D525-C79F-43BA24010187}"/>
              </a:ext>
            </a:extLst>
          </p:cNvPr>
          <p:cNvGrpSpPr/>
          <p:nvPr/>
        </p:nvGrpSpPr>
        <p:grpSpPr>
          <a:xfrm>
            <a:off x="864596" y="3298061"/>
            <a:ext cx="314669" cy="313930"/>
            <a:chOff x="4612784" y="3319035"/>
            <a:chExt cx="314669" cy="313930"/>
          </a:xfrm>
        </p:grpSpPr>
        <p:sp>
          <p:nvSpPr>
            <p:cNvPr id="49" name="object 48">
              <a:extLst>
                <a:ext uri="{FF2B5EF4-FFF2-40B4-BE49-F238E27FC236}">
                  <a16:creationId xmlns:a16="http://schemas.microsoft.com/office/drawing/2014/main" id="{7CB527FD-0312-1700-956F-0CD997A60372}"/>
                </a:ext>
              </a:extLst>
            </p:cNvPr>
            <p:cNvSpPr/>
            <p:nvPr/>
          </p:nvSpPr>
          <p:spPr>
            <a:xfrm>
              <a:off x="4612784" y="3319035"/>
              <a:ext cx="314669" cy="313930"/>
            </a:xfrm>
            <a:custGeom>
              <a:avLst/>
              <a:gdLst/>
              <a:ahLst/>
              <a:cxnLst/>
              <a:rect l="l" t="t" r="r" b="b"/>
              <a:pathLst>
                <a:path w="539750" h="539750">
                  <a:moveTo>
                    <a:pt x="269748" y="0"/>
                  </a:moveTo>
                  <a:lnTo>
                    <a:pt x="225995" y="3530"/>
                  </a:lnTo>
                  <a:lnTo>
                    <a:pt x="184489" y="13752"/>
                  </a:lnTo>
                  <a:lnTo>
                    <a:pt x="145786" y="30110"/>
                  </a:lnTo>
                  <a:lnTo>
                    <a:pt x="110441" y="52047"/>
                  </a:lnTo>
                  <a:lnTo>
                    <a:pt x="79009" y="79009"/>
                  </a:lnTo>
                  <a:lnTo>
                    <a:pt x="52047" y="110441"/>
                  </a:lnTo>
                  <a:lnTo>
                    <a:pt x="30110" y="145786"/>
                  </a:lnTo>
                  <a:lnTo>
                    <a:pt x="13752" y="184489"/>
                  </a:lnTo>
                  <a:lnTo>
                    <a:pt x="3530" y="225995"/>
                  </a:lnTo>
                  <a:lnTo>
                    <a:pt x="0" y="269747"/>
                  </a:lnTo>
                  <a:lnTo>
                    <a:pt x="894" y="291870"/>
                  </a:lnTo>
                  <a:lnTo>
                    <a:pt x="7839" y="334569"/>
                  </a:lnTo>
                  <a:lnTo>
                    <a:pt x="21199" y="374743"/>
                  </a:lnTo>
                  <a:lnTo>
                    <a:pt x="40416" y="411836"/>
                  </a:lnTo>
                  <a:lnTo>
                    <a:pt x="64935" y="445294"/>
                  </a:lnTo>
                  <a:lnTo>
                    <a:pt x="94201" y="474560"/>
                  </a:lnTo>
                  <a:lnTo>
                    <a:pt x="127659" y="499079"/>
                  </a:lnTo>
                  <a:lnTo>
                    <a:pt x="164752" y="518296"/>
                  </a:lnTo>
                  <a:lnTo>
                    <a:pt x="204926" y="531656"/>
                  </a:lnTo>
                  <a:lnTo>
                    <a:pt x="247625" y="538601"/>
                  </a:lnTo>
                  <a:lnTo>
                    <a:pt x="269748" y="539495"/>
                  </a:lnTo>
                  <a:lnTo>
                    <a:pt x="291870" y="538601"/>
                  </a:lnTo>
                  <a:lnTo>
                    <a:pt x="334569" y="531656"/>
                  </a:lnTo>
                  <a:lnTo>
                    <a:pt x="374743" y="518296"/>
                  </a:lnTo>
                  <a:lnTo>
                    <a:pt x="411836" y="499079"/>
                  </a:lnTo>
                  <a:lnTo>
                    <a:pt x="445294" y="474560"/>
                  </a:lnTo>
                  <a:lnTo>
                    <a:pt x="474560" y="445294"/>
                  </a:lnTo>
                  <a:lnTo>
                    <a:pt x="499079" y="411836"/>
                  </a:lnTo>
                  <a:lnTo>
                    <a:pt x="518296" y="374743"/>
                  </a:lnTo>
                  <a:lnTo>
                    <a:pt x="531656" y="334569"/>
                  </a:lnTo>
                  <a:lnTo>
                    <a:pt x="538601" y="291870"/>
                  </a:lnTo>
                  <a:lnTo>
                    <a:pt x="539496" y="269747"/>
                  </a:lnTo>
                  <a:lnTo>
                    <a:pt x="538601" y="247625"/>
                  </a:lnTo>
                  <a:lnTo>
                    <a:pt x="531656" y="204926"/>
                  </a:lnTo>
                  <a:lnTo>
                    <a:pt x="518296" y="164752"/>
                  </a:lnTo>
                  <a:lnTo>
                    <a:pt x="499079" y="127659"/>
                  </a:lnTo>
                  <a:lnTo>
                    <a:pt x="474560" y="94201"/>
                  </a:lnTo>
                  <a:lnTo>
                    <a:pt x="445294" y="64935"/>
                  </a:lnTo>
                  <a:lnTo>
                    <a:pt x="411836" y="40416"/>
                  </a:lnTo>
                  <a:lnTo>
                    <a:pt x="374743" y="21199"/>
                  </a:lnTo>
                  <a:lnTo>
                    <a:pt x="334569" y="7839"/>
                  </a:lnTo>
                  <a:lnTo>
                    <a:pt x="291870" y="894"/>
                  </a:lnTo>
                  <a:lnTo>
                    <a:pt x="269748" y="0"/>
                  </a:lnTo>
                  <a:close/>
                </a:path>
              </a:pathLst>
            </a:custGeom>
            <a:solidFill>
              <a:schemeClr val="bg2">
                <a:lumMod val="50000"/>
              </a:schemeClr>
            </a:solidFill>
            <a:ln w="28575">
              <a:noFill/>
            </a:ln>
            <a:effectLst>
              <a:outerShdw blurRad="203200" dist="38100" dir="2700000" sx="102000" sy="102000" algn="tl" rotWithShape="0">
                <a:srgbClr val="330CC0">
                  <a:alpha val="25000"/>
                </a:srgbClr>
              </a:outerShdw>
            </a:effectLst>
            <a:scene3d>
              <a:camera prst="orthographicFront"/>
              <a:lightRig rig="balanced" dir="t">
                <a:rot lat="0" lon="0" rev="6600000"/>
              </a:lightRig>
            </a:scene3d>
            <a:sp3d>
              <a:bevelT w="127000" h="31750"/>
            </a:sp3d>
          </p:spPr>
          <p:txBody>
            <a:bodyPr vert="horz" wrap="square" lIns="0" tIns="0" rIns="91440" bIns="45720" numCol="1" anchor="ctr" anchorCtr="0" compatLnSpc="1">
              <a:noAutofit/>
            </a:bodyPr>
            <a:lstStyle/>
            <a:p>
              <a:pPr marL="36000" algn="ctr" defTabSz="609585"/>
              <a:endParaRPr b="1" kern="0" dirty="0">
                <a:solidFill>
                  <a:prstClr val="white"/>
                </a:solidFill>
                <a:ea typeface="微软雅黑" panose="020B0503020204020204" pitchFamily="34" charset="-122"/>
                <a:cs typeface="+mn-ea"/>
              </a:endParaRPr>
            </a:p>
          </p:txBody>
        </p:sp>
        <p:sp>
          <p:nvSpPr>
            <p:cNvPr id="50" name="object 64">
              <a:extLst>
                <a:ext uri="{FF2B5EF4-FFF2-40B4-BE49-F238E27FC236}">
                  <a16:creationId xmlns:a16="http://schemas.microsoft.com/office/drawing/2014/main" id="{0D17823C-8C68-F377-1BDA-6B294E8AA281}"/>
                </a:ext>
              </a:extLst>
            </p:cNvPr>
            <p:cNvSpPr/>
            <p:nvPr/>
          </p:nvSpPr>
          <p:spPr>
            <a:xfrm>
              <a:off x="4676550" y="3382833"/>
              <a:ext cx="191763" cy="190574"/>
            </a:xfrm>
            <a:custGeom>
              <a:avLst/>
              <a:gdLst/>
              <a:ahLst/>
              <a:cxnLst/>
              <a:rect l="l" t="t" r="r" b="b"/>
              <a:pathLst>
                <a:path w="328929" h="327660">
                  <a:moveTo>
                    <a:pt x="218408" y="0"/>
                  </a:moveTo>
                  <a:lnTo>
                    <a:pt x="171410" y="10729"/>
                  </a:lnTo>
                  <a:lnTo>
                    <a:pt x="87046" y="86333"/>
                  </a:lnTo>
                  <a:lnTo>
                    <a:pt x="32794" y="140572"/>
                  </a:lnTo>
                  <a:lnTo>
                    <a:pt x="6173" y="182408"/>
                  </a:lnTo>
                  <a:lnTo>
                    <a:pt x="0" y="217988"/>
                  </a:lnTo>
                  <a:lnTo>
                    <a:pt x="574" y="230024"/>
                  </a:lnTo>
                  <a:lnTo>
                    <a:pt x="16065" y="275918"/>
                  </a:lnTo>
                  <a:lnTo>
                    <a:pt x="44536" y="304606"/>
                  </a:lnTo>
                  <a:lnTo>
                    <a:pt x="78866" y="321901"/>
                  </a:lnTo>
                  <a:lnTo>
                    <a:pt x="114096" y="327280"/>
                  </a:lnTo>
                  <a:lnTo>
                    <a:pt x="125657" y="326501"/>
                  </a:lnTo>
                  <a:lnTo>
                    <a:pt x="168805" y="310944"/>
                  </a:lnTo>
                  <a:lnTo>
                    <a:pt x="106363" y="291451"/>
                  </a:lnTo>
                  <a:lnTo>
                    <a:pt x="94392" y="289826"/>
                  </a:lnTo>
                  <a:lnTo>
                    <a:pt x="52718" y="262848"/>
                  </a:lnTo>
                  <a:lnTo>
                    <a:pt x="37177" y="216602"/>
                  </a:lnTo>
                  <a:lnTo>
                    <a:pt x="38188" y="204834"/>
                  </a:lnTo>
                  <a:lnTo>
                    <a:pt x="41114" y="193415"/>
                  </a:lnTo>
                  <a:lnTo>
                    <a:pt x="45932" y="182557"/>
                  </a:lnTo>
                  <a:lnTo>
                    <a:pt x="52622" y="172477"/>
                  </a:lnTo>
                  <a:lnTo>
                    <a:pt x="99801" y="124603"/>
                  </a:lnTo>
                  <a:lnTo>
                    <a:pt x="150822" y="124603"/>
                  </a:lnTo>
                  <a:lnTo>
                    <a:pt x="125308" y="99094"/>
                  </a:lnTo>
                  <a:lnTo>
                    <a:pt x="166795" y="57603"/>
                  </a:lnTo>
                  <a:lnTo>
                    <a:pt x="210635" y="36525"/>
                  </a:lnTo>
                  <a:lnTo>
                    <a:pt x="222691" y="36180"/>
                  </a:lnTo>
                  <a:lnTo>
                    <a:pt x="299928" y="36180"/>
                  </a:lnTo>
                  <a:lnTo>
                    <a:pt x="296258" y="32094"/>
                  </a:lnTo>
                  <a:lnTo>
                    <a:pt x="254106" y="5826"/>
                  </a:lnTo>
                  <a:lnTo>
                    <a:pt x="230461" y="620"/>
                  </a:lnTo>
                  <a:lnTo>
                    <a:pt x="218408" y="0"/>
                  </a:lnTo>
                  <a:close/>
                </a:path>
                <a:path w="328929" h="327660">
                  <a:moveTo>
                    <a:pt x="150822" y="124603"/>
                  </a:moveTo>
                  <a:lnTo>
                    <a:pt x="99801" y="124603"/>
                  </a:lnTo>
                  <a:lnTo>
                    <a:pt x="203753" y="228542"/>
                  </a:lnTo>
                  <a:lnTo>
                    <a:pt x="162258" y="270028"/>
                  </a:lnTo>
                  <a:lnTo>
                    <a:pt x="118419" y="291106"/>
                  </a:lnTo>
                  <a:lnTo>
                    <a:pt x="106363" y="291451"/>
                  </a:lnTo>
                  <a:lnTo>
                    <a:pt x="191853" y="291451"/>
                  </a:lnTo>
                  <a:lnTo>
                    <a:pt x="280280" y="203029"/>
                  </a:lnTo>
                  <a:lnTo>
                    <a:pt x="229265" y="203029"/>
                  </a:lnTo>
                  <a:lnTo>
                    <a:pt x="150822" y="124603"/>
                  </a:lnTo>
                  <a:close/>
                </a:path>
                <a:path w="328929" h="327660">
                  <a:moveTo>
                    <a:pt x="299928" y="36180"/>
                  </a:moveTo>
                  <a:lnTo>
                    <a:pt x="222691" y="36180"/>
                  </a:lnTo>
                  <a:lnTo>
                    <a:pt x="234662" y="37805"/>
                  </a:lnTo>
                  <a:lnTo>
                    <a:pt x="246286" y="41399"/>
                  </a:lnTo>
                  <a:lnTo>
                    <a:pt x="283209" y="75788"/>
                  </a:lnTo>
                  <a:lnTo>
                    <a:pt x="291891" y="111023"/>
                  </a:lnTo>
                  <a:lnTo>
                    <a:pt x="290883" y="122790"/>
                  </a:lnTo>
                  <a:lnTo>
                    <a:pt x="270760" y="161543"/>
                  </a:lnTo>
                  <a:lnTo>
                    <a:pt x="229265" y="203029"/>
                  </a:lnTo>
                  <a:lnTo>
                    <a:pt x="280280" y="203029"/>
                  </a:lnTo>
                  <a:lnTo>
                    <a:pt x="312038" y="167151"/>
                  </a:lnTo>
                  <a:lnTo>
                    <a:pt x="327742" y="121264"/>
                  </a:lnTo>
                  <a:lnTo>
                    <a:pt x="328364" y="109212"/>
                  </a:lnTo>
                  <a:lnTo>
                    <a:pt x="327665" y="97163"/>
                  </a:lnTo>
                  <a:lnTo>
                    <a:pt x="311651" y="51359"/>
                  </a:lnTo>
                  <a:lnTo>
                    <a:pt x="304343" y="41094"/>
                  </a:lnTo>
                  <a:lnTo>
                    <a:pt x="299928" y="36180"/>
                  </a:lnTo>
                  <a:close/>
                </a:path>
              </a:pathLst>
            </a:custGeom>
            <a:solidFill>
              <a:schemeClr val="bg1"/>
            </a:solidFill>
          </p:spPr>
          <p:txBody>
            <a:bodyPr wrap="square" lIns="0" tIns="0" rIns="0" bIns="0" rtlCol="0"/>
            <a:lstStyle/>
            <a:p>
              <a:endParaRPr dirty="0">
                <a:solidFill>
                  <a:srgbClr val="333333"/>
                </a:solidFill>
              </a:endParaRPr>
            </a:p>
          </p:txBody>
        </p:sp>
      </p:grpSp>
      <p:sp>
        <p:nvSpPr>
          <p:cNvPr id="3" name="灯片编号占位符 2">
            <a:extLst>
              <a:ext uri="{FF2B5EF4-FFF2-40B4-BE49-F238E27FC236}">
                <a16:creationId xmlns:a16="http://schemas.microsoft.com/office/drawing/2014/main" id="{AF9A3E7D-54A3-A1D9-123E-CCA48FF7A52A}"/>
              </a:ext>
            </a:extLst>
          </p:cNvPr>
          <p:cNvSpPr>
            <a:spLocks noGrp="1"/>
          </p:cNvSpPr>
          <p:nvPr>
            <p:ph type="sldNum" sz="quarter" idx="12"/>
          </p:nvPr>
        </p:nvSpPr>
        <p:spPr/>
        <p:txBody>
          <a:bodyPr/>
          <a:lstStyle/>
          <a:p>
            <a:fld id="{2396B4FE-3AE3-41E4-BDCF-1EC65C7E8729}" type="slidenum">
              <a:rPr kumimoji="1" lang="zh-CN" altLang="en-US" smtClean="0"/>
              <a:t>10</a:t>
            </a:fld>
            <a:endParaRPr kumimoji="1" lang="zh-CN" altLang="en-US" dirty="0"/>
          </a:p>
        </p:txBody>
      </p:sp>
    </p:spTree>
    <p:extLst>
      <p:ext uri="{BB962C8B-B14F-4D97-AF65-F5344CB8AC3E}">
        <p14:creationId xmlns:p14="http://schemas.microsoft.com/office/powerpoint/2010/main" val="42112601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1C93132-A986-F69E-D140-B49964809265}"/>
            </a:ext>
          </a:extLst>
        </p:cNvPr>
        <p:cNvGrpSpPr/>
        <p:nvPr/>
      </p:nvGrpSpPr>
      <p:grpSpPr>
        <a:xfrm>
          <a:off x="0" y="0"/>
          <a:ext cx="0" cy="0"/>
          <a:chOff x="0" y="0"/>
          <a:chExt cx="0" cy="0"/>
        </a:xfrm>
      </p:grpSpPr>
      <p:sp>
        <p:nvSpPr>
          <p:cNvPr id="2" name="文本框 1">
            <a:extLst>
              <a:ext uri="{FF2B5EF4-FFF2-40B4-BE49-F238E27FC236}">
                <a16:creationId xmlns:a16="http://schemas.microsoft.com/office/drawing/2014/main" id="{8A75D86A-BB6A-29A0-4263-B940AB8DA6C4}"/>
              </a:ext>
            </a:extLst>
          </p:cNvPr>
          <p:cNvSpPr txBox="1"/>
          <p:nvPr/>
        </p:nvSpPr>
        <p:spPr>
          <a:xfrm>
            <a:off x="1164857" y="592684"/>
            <a:ext cx="3004669" cy="646331"/>
          </a:xfrm>
          <a:prstGeom prst="rect">
            <a:avLst/>
          </a:prstGeom>
          <a:noFill/>
        </p:spPr>
        <p:txBody>
          <a:bodyPr wrap="none" rtlCol="0">
            <a:spAutoFit/>
          </a:bodyPr>
          <a:lstStyle/>
          <a:p>
            <a:pPr algn="l"/>
            <a:r>
              <a:rPr sz="3600" dirty="0" err="1">
                <a:solidFill>
                  <a:srgbClr val="00478B"/>
                </a:solidFill>
                <a:latin typeface="微软雅黑" panose="020B0503020204020204" pitchFamily="34" charset="-122"/>
                <a:ea typeface="微软雅黑" panose="020B0503020204020204" pitchFamily="34" charset="-122"/>
              </a:rPr>
              <a:t>目录</a:t>
            </a:r>
            <a:r>
              <a:rPr lang="en-US" sz="3600" dirty="0">
                <a:solidFill>
                  <a:srgbClr val="00478B"/>
                </a:solidFill>
                <a:latin typeface="微软雅黑" panose="020B0503020204020204" pitchFamily="34" charset="-122"/>
                <a:ea typeface="微软雅黑" panose="020B0503020204020204" pitchFamily="34" charset="-122"/>
              </a:rPr>
              <a:t>   </a:t>
            </a:r>
            <a:r>
              <a:rPr sz="2700" dirty="0">
                <a:solidFill>
                  <a:srgbClr val="00478B"/>
                </a:solidFill>
                <a:latin typeface="微软雅黑" panose="020B0503020204020204" pitchFamily="34" charset="-122"/>
                <a:ea typeface="微软雅黑" panose="020B0503020204020204" pitchFamily="34" charset="-122"/>
              </a:rPr>
              <a:t>Contents</a:t>
            </a:r>
          </a:p>
        </p:txBody>
      </p:sp>
      <p:grpSp>
        <p:nvGrpSpPr>
          <p:cNvPr id="30" name="组合 29">
            <a:extLst>
              <a:ext uri="{FF2B5EF4-FFF2-40B4-BE49-F238E27FC236}">
                <a16:creationId xmlns:a16="http://schemas.microsoft.com/office/drawing/2014/main" id="{4A61394A-1302-8DA4-3FCC-792360AA09A8}"/>
              </a:ext>
            </a:extLst>
          </p:cNvPr>
          <p:cNvGrpSpPr/>
          <p:nvPr/>
        </p:nvGrpSpPr>
        <p:grpSpPr>
          <a:xfrm>
            <a:off x="2703005" y="1913102"/>
            <a:ext cx="2765084" cy="2917317"/>
            <a:chOff x="2703005" y="1899343"/>
            <a:chExt cx="2765084" cy="2917317"/>
          </a:xfrm>
        </p:grpSpPr>
        <p:grpSp>
          <p:nvGrpSpPr>
            <p:cNvPr id="3" name="组合 17">
              <a:extLst>
                <a:ext uri="{FF2B5EF4-FFF2-40B4-BE49-F238E27FC236}">
                  <a16:creationId xmlns:a16="http://schemas.microsoft.com/office/drawing/2014/main" id="{2151CB19-7B9A-89A7-F164-74E0BE01A102}"/>
                </a:ext>
              </a:extLst>
            </p:cNvPr>
            <p:cNvGrpSpPr>
              <a:grpSpLocks/>
            </p:cNvGrpSpPr>
            <p:nvPr/>
          </p:nvGrpSpPr>
          <p:grpSpPr bwMode="auto">
            <a:xfrm>
              <a:off x="2703005" y="1899343"/>
              <a:ext cx="655129" cy="647891"/>
              <a:chOff x="1581150" y="2181225"/>
              <a:chExt cx="720000" cy="720000"/>
            </a:xfrm>
          </p:grpSpPr>
          <p:sp>
            <p:nvSpPr>
              <p:cNvPr id="4" name="矩形 15">
                <a:extLst>
                  <a:ext uri="{FF2B5EF4-FFF2-40B4-BE49-F238E27FC236}">
                    <a16:creationId xmlns:a16="http://schemas.microsoft.com/office/drawing/2014/main" id="{F667A499-B7C3-0D36-C307-3015C70B4E20}"/>
                  </a:ext>
                </a:extLst>
              </p:cNvPr>
              <p:cNvSpPr>
                <a:spLocks noChangeArrowheads="1"/>
              </p:cNvSpPr>
              <p:nvPr/>
            </p:nvSpPr>
            <p:spPr bwMode="auto">
              <a:xfrm>
                <a:off x="1581150" y="2181225"/>
                <a:ext cx="720000" cy="720000"/>
              </a:xfrm>
              <a:prstGeom prst="rect">
                <a:avLst/>
              </a:prstGeom>
              <a:noFill/>
              <a:ln w="38100" algn="ctr">
                <a:solidFill>
                  <a:schemeClr val="accent1"/>
                </a:solidFill>
                <a:miter lim="800000"/>
                <a:headEnd/>
                <a:tailEnd/>
              </a:ln>
            </p:spPr>
            <p:txBody>
              <a:bodyPr lIns="72585" tIns="36293" rIns="72585" bIns="36293" anchor="ctr"/>
              <a:lstStyle/>
              <a:p>
                <a:pPr algn="ctr" defTabSz="725488"/>
                <a:endParaRPr lang="zh-CN" altLang="en-US" sz="1400" b="0">
                  <a:solidFill>
                    <a:srgbClr val="FF9201"/>
                  </a:solidFill>
                  <a:latin typeface="微软雅黑" panose="020B0503020204020204" pitchFamily="34" charset="-122"/>
                  <a:ea typeface="微软雅黑" panose="020B0503020204020204" pitchFamily="34" charset="-122"/>
                  <a:cs typeface="Times New Roman" panose="02020603050405020304" pitchFamily="18" charset="0"/>
                </a:endParaRPr>
              </a:p>
            </p:txBody>
          </p:sp>
          <p:sp>
            <p:nvSpPr>
              <p:cNvPr id="5" name="文本框 16">
                <a:extLst>
                  <a:ext uri="{FF2B5EF4-FFF2-40B4-BE49-F238E27FC236}">
                    <a16:creationId xmlns:a16="http://schemas.microsoft.com/office/drawing/2014/main" id="{A8CC98A7-B5BD-0EBC-AB17-D34AA8038617}"/>
                  </a:ext>
                </a:extLst>
              </p:cNvPr>
              <p:cNvSpPr txBox="1">
                <a:spLocks noChangeArrowheads="1"/>
              </p:cNvSpPr>
              <p:nvPr/>
            </p:nvSpPr>
            <p:spPr bwMode="auto">
              <a:xfrm>
                <a:off x="1734636" y="2217426"/>
                <a:ext cx="413032" cy="577398"/>
              </a:xfrm>
              <a:prstGeom prst="rect">
                <a:avLst/>
              </a:prstGeom>
              <a:noFill/>
              <a:ln w="9525">
                <a:noFill/>
                <a:miter lim="800000"/>
                <a:headEnd/>
                <a:tailEnd/>
              </a:ln>
            </p:spPr>
            <p:txBody>
              <a:bodyPr wrap="none" lIns="72585" tIns="36293" rIns="72585" bIns="36293">
                <a:spAutoFit/>
              </a:bodyPr>
              <a:lstStyle/>
              <a:p>
                <a:pPr algn="ctr" defTabSz="725488"/>
                <a:r>
                  <a:rPr lang="en-US" altLang="zh-CN" sz="2900" b="1" dirty="0">
                    <a:solidFill>
                      <a:schemeClr val="accent1"/>
                    </a:solidFill>
                    <a:latin typeface="微软雅黑" panose="020B0503020204020204" pitchFamily="34" charset="-122"/>
                    <a:ea typeface="微软雅黑" panose="020B0503020204020204" pitchFamily="34" charset="-122"/>
                    <a:cs typeface="Times New Roman" panose="02020603050405020304" pitchFamily="18" charset="0"/>
                  </a:rPr>
                  <a:t>1</a:t>
                </a:r>
                <a:endParaRPr lang="zh-CN" altLang="en-US" sz="2900" b="1" dirty="0">
                  <a:solidFill>
                    <a:schemeClr val="accent1"/>
                  </a:solidFill>
                  <a:latin typeface="微软雅黑" panose="020B0503020204020204" pitchFamily="34" charset="-122"/>
                  <a:ea typeface="微软雅黑" panose="020B0503020204020204" pitchFamily="34" charset="-122"/>
                  <a:cs typeface="Times New Roman" panose="02020603050405020304" pitchFamily="18" charset="0"/>
                </a:endParaRPr>
              </a:p>
            </p:txBody>
          </p:sp>
        </p:grpSp>
        <p:sp>
          <p:nvSpPr>
            <p:cNvPr id="6" name="文本框 18">
              <a:extLst>
                <a:ext uri="{FF2B5EF4-FFF2-40B4-BE49-F238E27FC236}">
                  <a16:creationId xmlns:a16="http://schemas.microsoft.com/office/drawing/2014/main" id="{687433E2-A70E-B802-49AD-91D01EE1FAE5}"/>
                </a:ext>
              </a:extLst>
            </p:cNvPr>
            <p:cNvSpPr txBox="1">
              <a:spLocks noChangeArrowheads="1"/>
            </p:cNvSpPr>
            <p:nvPr/>
          </p:nvSpPr>
          <p:spPr bwMode="auto">
            <a:xfrm>
              <a:off x="3383470" y="1970389"/>
              <a:ext cx="2084619" cy="442627"/>
            </a:xfrm>
            <a:prstGeom prst="rect">
              <a:avLst/>
            </a:prstGeom>
            <a:noFill/>
            <a:ln w="9525">
              <a:noFill/>
              <a:miter lim="800000"/>
              <a:headEnd/>
              <a:tailEnd/>
            </a:ln>
          </p:spPr>
          <p:txBody>
            <a:bodyPr wrap="none" lIns="72585" tIns="36293" rIns="72585" bIns="36293">
              <a:spAutoFit/>
            </a:bodyPr>
            <a:lstStyle/>
            <a:p>
              <a:pPr defTabSz="725488"/>
              <a:r>
                <a:rPr lang="zh-CN" altLang="en-US" sz="2400" b="1" dirty="0">
                  <a:solidFill>
                    <a:schemeClr val="accent1"/>
                  </a:solidFill>
                  <a:latin typeface="微软雅黑" panose="020B0503020204020204" pitchFamily="34" charset="-122"/>
                  <a:ea typeface="微软雅黑" panose="020B0503020204020204" pitchFamily="34" charset="-122"/>
                  <a:cs typeface="Times New Roman" panose="02020603050405020304" pitchFamily="18" charset="0"/>
                </a:rPr>
                <a:t> 药品基本信息</a:t>
              </a:r>
            </a:p>
          </p:txBody>
        </p:sp>
        <p:grpSp>
          <p:nvGrpSpPr>
            <p:cNvPr id="7" name="组合 19">
              <a:extLst>
                <a:ext uri="{FF2B5EF4-FFF2-40B4-BE49-F238E27FC236}">
                  <a16:creationId xmlns:a16="http://schemas.microsoft.com/office/drawing/2014/main" id="{33BA6D9B-9A9B-6149-7A8E-68773E921473}"/>
                </a:ext>
              </a:extLst>
            </p:cNvPr>
            <p:cNvGrpSpPr>
              <a:grpSpLocks/>
            </p:cNvGrpSpPr>
            <p:nvPr/>
          </p:nvGrpSpPr>
          <p:grpSpPr bwMode="auto">
            <a:xfrm>
              <a:off x="2703005" y="3034057"/>
              <a:ext cx="655129" cy="647891"/>
              <a:chOff x="1581150" y="2181225"/>
              <a:chExt cx="720000" cy="720000"/>
            </a:xfrm>
          </p:grpSpPr>
          <p:sp>
            <p:nvSpPr>
              <p:cNvPr id="8" name="矩形 20">
                <a:extLst>
                  <a:ext uri="{FF2B5EF4-FFF2-40B4-BE49-F238E27FC236}">
                    <a16:creationId xmlns:a16="http://schemas.microsoft.com/office/drawing/2014/main" id="{4020BDA6-40BB-7947-1F4B-35A1D32B8B5E}"/>
                  </a:ext>
                </a:extLst>
              </p:cNvPr>
              <p:cNvSpPr>
                <a:spLocks noChangeArrowheads="1"/>
              </p:cNvSpPr>
              <p:nvPr/>
            </p:nvSpPr>
            <p:spPr bwMode="auto">
              <a:xfrm>
                <a:off x="1581150" y="2181225"/>
                <a:ext cx="720000" cy="720000"/>
              </a:xfrm>
              <a:prstGeom prst="rect">
                <a:avLst/>
              </a:prstGeom>
              <a:noFill/>
              <a:ln w="38100" algn="ctr">
                <a:solidFill>
                  <a:schemeClr val="accent1"/>
                </a:solidFill>
                <a:miter lim="800000"/>
                <a:headEnd/>
                <a:tailEnd/>
              </a:ln>
            </p:spPr>
            <p:txBody>
              <a:bodyPr lIns="72585" tIns="36293" rIns="72585" bIns="36293" anchor="ctr"/>
              <a:lstStyle/>
              <a:p>
                <a:pPr algn="ctr" defTabSz="725488"/>
                <a:endParaRPr lang="zh-CN" altLang="en-US" sz="1400" b="0">
                  <a:solidFill>
                    <a:srgbClr val="FF9201"/>
                  </a:solidFill>
                  <a:latin typeface="微软雅黑" panose="020B0503020204020204" pitchFamily="34" charset="-122"/>
                  <a:ea typeface="微软雅黑" panose="020B0503020204020204" pitchFamily="34" charset="-122"/>
                  <a:cs typeface="Times New Roman" panose="02020603050405020304" pitchFamily="18" charset="0"/>
                </a:endParaRPr>
              </a:p>
            </p:txBody>
          </p:sp>
          <p:sp>
            <p:nvSpPr>
              <p:cNvPr id="9" name="文本框 21">
                <a:extLst>
                  <a:ext uri="{FF2B5EF4-FFF2-40B4-BE49-F238E27FC236}">
                    <a16:creationId xmlns:a16="http://schemas.microsoft.com/office/drawing/2014/main" id="{C8EAF6FE-FE7E-32DE-A11A-3CEA9747B241}"/>
                  </a:ext>
                </a:extLst>
              </p:cNvPr>
              <p:cNvSpPr txBox="1">
                <a:spLocks noChangeArrowheads="1"/>
              </p:cNvSpPr>
              <p:nvPr/>
            </p:nvSpPr>
            <p:spPr bwMode="auto">
              <a:xfrm>
                <a:off x="1734633" y="2217426"/>
                <a:ext cx="413032" cy="577398"/>
              </a:xfrm>
              <a:prstGeom prst="rect">
                <a:avLst/>
              </a:prstGeom>
              <a:noFill/>
              <a:ln w="9525">
                <a:noFill/>
                <a:miter lim="800000"/>
                <a:headEnd/>
                <a:tailEnd/>
              </a:ln>
            </p:spPr>
            <p:txBody>
              <a:bodyPr wrap="none" lIns="72585" tIns="36293" rIns="72585" bIns="36293">
                <a:spAutoFit/>
              </a:bodyPr>
              <a:lstStyle>
                <a:defPPr>
                  <a:defRPr lang="zh-CN"/>
                </a:defPPr>
                <a:lvl1pPr algn="ctr" defTabSz="725488">
                  <a:defRPr sz="2900" b="1">
                    <a:solidFill>
                      <a:schemeClr val="accent1"/>
                    </a:solidFill>
                    <a:latin typeface="微软雅黑" panose="020B0503020204020204" pitchFamily="34" charset="-122"/>
                    <a:ea typeface="微软雅黑" panose="020B0503020204020204" pitchFamily="34" charset="-122"/>
                    <a:cs typeface="Times New Roman" panose="02020603050405020304" pitchFamily="18" charset="0"/>
                  </a:defRPr>
                </a:lvl1pPr>
              </a:lstStyle>
              <a:p>
                <a:r>
                  <a:rPr lang="en-US" altLang="zh-CN" dirty="0"/>
                  <a:t>2</a:t>
                </a:r>
                <a:endParaRPr lang="zh-CN" altLang="en-US" dirty="0"/>
              </a:p>
            </p:txBody>
          </p:sp>
        </p:grpSp>
        <p:sp>
          <p:nvSpPr>
            <p:cNvPr id="10" name="文本框 22">
              <a:extLst>
                <a:ext uri="{FF2B5EF4-FFF2-40B4-BE49-F238E27FC236}">
                  <a16:creationId xmlns:a16="http://schemas.microsoft.com/office/drawing/2014/main" id="{2C21D452-C054-452A-0DB1-52BB9BDD6721}"/>
                </a:ext>
              </a:extLst>
            </p:cNvPr>
            <p:cNvSpPr txBox="1">
              <a:spLocks noChangeArrowheads="1"/>
            </p:cNvSpPr>
            <p:nvPr/>
          </p:nvSpPr>
          <p:spPr bwMode="auto">
            <a:xfrm>
              <a:off x="3358134" y="3117281"/>
              <a:ext cx="1161289" cy="442627"/>
            </a:xfrm>
            <a:prstGeom prst="rect">
              <a:avLst/>
            </a:prstGeom>
            <a:noFill/>
            <a:ln w="9525">
              <a:noFill/>
              <a:miter lim="800000"/>
              <a:headEnd/>
              <a:tailEnd/>
            </a:ln>
          </p:spPr>
          <p:txBody>
            <a:bodyPr wrap="none" lIns="72585" tIns="36293" rIns="72585" bIns="36293">
              <a:spAutoFit/>
            </a:bodyPr>
            <a:lstStyle/>
            <a:p>
              <a:pPr defTabSz="725488"/>
              <a:r>
                <a:rPr lang="zh-CN" altLang="en-US" sz="2400" b="1" dirty="0">
                  <a:solidFill>
                    <a:schemeClr val="accent1"/>
                  </a:solidFill>
                  <a:latin typeface="微软雅黑" panose="020B0503020204020204" pitchFamily="34" charset="-122"/>
                  <a:ea typeface="微软雅黑" panose="020B0503020204020204" pitchFamily="34" charset="-122"/>
                  <a:cs typeface="Times New Roman" panose="02020603050405020304" pitchFamily="18" charset="0"/>
                </a:rPr>
                <a:t> 安全性</a:t>
              </a:r>
            </a:p>
          </p:txBody>
        </p:sp>
        <p:grpSp>
          <p:nvGrpSpPr>
            <p:cNvPr id="11" name="组合 23">
              <a:extLst>
                <a:ext uri="{FF2B5EF4-FFF2-40B4-BE49-F238E27FC236}">
                  <a16:creationId xmlns:a16="http://schemas.microsoft.com/office/drawing/2014/main" id="{C5B4641F-0929-5420-9657-98E470558FD9}"/>
                </a:ext>
              </a:extLst>
            </p:cNvPr>
            <p:cNvGrpSpPr>
              <a:grpSpLocks/>
            </p:cNvGrpSpPr>
            <p:nvPr/>
          </p:nvGrpSpPr>
          <p:grpSpPr bwMode="auto">
            <a:xfrm>
              <a:off x="2703005" y="4170580"/>
              <a:ext cx="655129" cy="646080"/>
              <a:chOff x="1581150" y="2181225"/>
              <a:chExt cx="720000" cy="720000"/>
            </a:xfrm>
          </p:grpSpPr>
          <p:sp>
            <p:nvSpPr>
              <p:cNvPr id="12" name="矩形 24">
                <a:extLst>
                  <a:ext uri="{FF2B5EF4-FFF2-40B4-BE49-F238E27FC236}">
                    <a16:creationId xmlns:a16="http://schemas.microsoft.com/office/drawing/2014/main" id="{A6BE0D9D-35BF-9527-171B-8C9F2647B0B5}"/>
                  </a:ext>
                </a:extLst>
              </p:cNvPr>
              <p:cNvSpPr>
                <a:spLocks noChangeArrowheads="1"/>
              </p:cNvSpPr>
              <p:nvPr/>
            </p:nvSpPr>
            <p:spPr bwMode="auto">
              <a:xfrm>
                <a:off x="1581150" y="2181225"/>
                <a:ext cx="720000" cy="720000"/>
              </a:xfrm>
              <a:prstGeom prst="rect">
                <a:avLst/>
              </a:prstGeom>
              <a:noFill/>
              <a:ln w="38100" algn="ctr">
                <a:solidFill>
                  <a:schemeClr val="accent1"/>
                </a:solidFill>
                <a:miter lim="800000"/>
                <a:headEnd/>
                <a:tailEnd/>
              </a:ln>
            </p:spPr>
            <p:txBody>
              <a:bodyPr lIns="72585" tIns="36293" rIns="72585" bIns="36293" anchor="ctr"/>
              <a:lstStyle/>
              <a:p>
                <a:pPr algn="ctr" defTabSz="725488"/>
                <a:endParaRPr lang="zh-CN" altLang="en-US" sz="1400" b="0">
                  <a:solidFill>
                    <a:srgbClr val="FF9201"/>
                  </a:solidFill>
                  <a:latin typeface="微软雅黑" panose="020B0503020204020204" pitchFamily="34" charset="-122"/>
                  <a:ea typeface="微软雅黑" panose="020B0503020204020204" pitchFamily="34" charset="-122"/>
                  <a:cs typeface="Times New Roman" panose="02020603050405020304" pitchFamily="18" charset="0"/>
                </a:endParaRPr>
              </a:p>
            </p:txBody>
          </p:sp>
          <p:sp>
            <p:nvSpPr>
              <p:cNvPr id="13" name="文本框 25">
                <a:extLst>
                  <a:ext uri="{FF2B5EF4-FFF2-40B4-BE49-F238E27FC236}">
                    <a16:creationId xmlns:a16="http://schemas.microsoft.com/office/drawing/2014/main" id="{5D31C19D-A36F-F1B8-5524-F58369948E39}"/>
                  </a:ext>
                </a:extLst>
              </p:cNvPr>
              <p:cNvSpPr txBox="1">
                <a:spLocks noChangeArrowheads="1"/>
              </p:cNvSpPr>
              <p:nvPr/>
            </p:nvSpPr>
            <p:spPr bwMode="auto">
              <a:xfrm>
                <a:off x="1733640" y="2217528"/>
                <a:ext cx="413032" cy="579017"/>
              </a:xfrm>
              <a:prstGeom prst="rect">
                <a:avLst/>
              </a:prstGeom>
              <a:noFill/>
              <a:ln w="9525">
                <a:noFill/>
                <a:miter lim="800000"/>
                <a:headEnd/>
                <a:tailEnd/>
              </a:ln>
            </p:spPr>
            <p:txBody>
              <a:bodyPr wrap="none" lIns="72585" tIns="36293" rIns="72585" bIns="36293">
                <a:spAutoFit/>
              </a:bodyPr>
              <a:lstStyle>
                <a:defPPr>
                  <a:defRPr lang="zh-CN"/>
                </a:defPPr>
                <a:lvl1pPr algn="ctr" defTabSz="725488">
                  <a:defRPr sz="2900" b="1">
                    <a:solidFill>
                      <a:schemeClr val="accent1"/>
                    </a:solidFill>
                    <a:latin typeface="微软雅黑" panose="020B0503020204020204" pitchFamily="34" charset="-122"/>
                    <a:ea typeface="微软雅黑" panose="020B0503020204020204" pitchFamily="34" charset="-122"/>
                    <a:cs typeface="Times New Roman" panose="02020603050405020304" pitchFamily="18" charset="0"/>
                  </a:defRPr>
                </a:lvl1pPr>
              </a:lstStyle>
              <a:p>
                <a:r>
                  <a:rPr lang="en-US" altLang="zh-CN" dirty="0"/>
                  <a:t>3</a:t>
                </a:r>
                <a:endParaRPr lang="zh-CN" altLang="en-US" dirty="0"/>
              </a:p>
            </p:txBody>
          </p:sp>
        </p:grpSp>
        <p:sp>
          <p:nvSpPr>
            <p:cNvPr id="14" name="文本框 26">
              <a:extLst>
                <a:ext uri="{FF2B5EF4-FFF2-40B4-BE49-F238E27FC236}">
                  <a16:creationId xmlns:a16="http://schemas.microsoft.com/office/drawing/2014/main" id="{BC647B2B-C54F-31EA-3590-2D5C332CE34C}"/>
                </a:ext>
              </a:extLst>
            </p:cNvPr>
            <p:cNvSpPr txBox="1">
              <a:spLocks noChangeArrowheads="1"/>
            </p:cNvSpPr>
            <p:nvPr/>
          </p:nvSpPr>
          <p:spPr bwMode="auto">
            <a:xfrm>
              <a:off x="3358134" y="4258709"/>
              <a:ext cx="1161289" cy="442627"/>
            </a:xfrm>
            <a:prstGeom prst="rect">
              <a:avLst/>
            </a:prstGeom>
            <a:noFill/>
            <a:ln w="9525">
              <a:noFill/>
              <a:miter lim="800000"/>
              <a:headEnd/>
              <a:tailEnd/>
            </a:ln>
          </p:spPr>
          <p:txBody>
            <a:bodyPr wrap="none" lIns="72585" tIns="36293" rIns="72585" bIns="36293">
              <a:spAutoFit/>
            </a:bodyPr>
            <a:lstStyle/>
            <a:p>
              <a:pPr defTabSz="725488"/>
              <a:r>
                <a:rPr lang="zh-CN" altLang="en-US" sz="2400" b="1" dirty="0">
                  <a:solidFill>
                    <a:schemeClr val="accent1"/>
                  </a:solidFill>
                  <a:latin typeface="微软雅黑" panose="020B0503020204020204" pitchFamily="34" charset="-122"/>
                  <a:ea typeface="微软雅黑" panose="020B0503020204020204" pitchFamily="34" charset="-122"/>
                  <a:cs typeface="Times New Roman" panose="02020603050405020304" pitchFamily="18" charset="0"/>
                </a:rPr>
                <a:t> 有效性</a:t>
              </a:r>
            </a:p>
          </p:txBody>
        </p:sp>
      </p:grpSp>
      <p:grpSp>
        <p:nvGrpSpPr>
          <p:cNvPr id="29" name="组合 28">
            <a:extLst>
              <a:ext uri="{FF2B5EF4-FFF2-40B4-BE49-F238E27FC236}">
                <a16:creationId xmlns:a16="http://schemas.microsoft.com/office/drawing/2014/main" id="{C31134BB-59B0-65A4-F5C3-AA99013BD858}"/>
              </a:ext>
            </a:extLst>
          </p:cNvPr>
          <p:cNvGrpSpPr/>
          <p:nvPr/>
        </p:nvGrpSpPr>
        <p:grpSpPr>
          <a:xfrm>
            <a:off x="6996390" y="1931918"/>
            <a:ext cx="1826525" cy="1782605"/>
            <a:chOff x="7647240" y="1899343"/>
            <a:chExt cx="1826525" cy="1782605"/>
          </a:xfrm>
        </p:grpSpPr>
        <p:grpSp>
          <p:nvGrpSpPr>
            <p:cNvPr id="15" name="组合 27">
              <a:extLst>
                <a:ext uri="{FF2B5EF4-FFF2-40B4-BE49-F238E27FC236}">
                  <a16:creationId xmlns:a16="http://schemas.microsoft.com/office/drawing/2014/main" id="{645E93D9-AEAB-11C0-461D-3A48F1A7E242}"/>
                </a:ext>
              </a:extLst>
            </p:cNvPr>
            <p:cNvGrpSpPr>
              <a:grpSpLocks/>
            </p:cNvGrpSpPr>
            <p:nvPr/>
          </p:nvGrpSpPr>
          <p:grpSpPr bwMode="auto">
            <a:xfrm>
              <a:off x="7647240" y="1899343"/>
              <a:ext cx="655129" cy="647891"/>
              <a:chOff x="1581150" y="2181225"/>
              <a:chExt cx="720000" cy="720000"/>
            </a:xfrm>
          </p:grpSpPr>
          <p:sp>
            <p:nvSpPr>
              <p:cNvPr id="16" name="矩形 28">
                <a:extLst>
                  <a:ext uri="{FF2B5EF4-FFF2-40B4-BE49-F238E27FC236}">
                    <a16:creationId xmlns:a16="http://schemas.microsoft.com/office/drawing/2014/main" id="{F7CFE754-BD73-4A2C-1B03-93E1B272DF91}"/>
                  </a:ext>
                </a:extLst>
              </p:cNvPr>
              <p:cNvSpPr>
                <a:spLocks noChangeArrowheads="1"/>
              </p:cNvSpPr>
              <p:nvPr/>
            </p:nvSpPr>
            <p:spPr bwMode="auto">
              <a:xfrm>
                <a:off x="1581150" y="2181225"/>
                <a:ext cx="720000" cy="720000"/>
              </a:xfrm>
              <a:prstGeom prst="rect">
                <a:avLst/>
              </a:prstGeom>
              <a:noFill/>
              <a:ln w="38100" algn="ctr">
                <a:solidFill>
                  <a:schemeClr val="accent1"/>
                </a:solidFill>
                <a:miter lim="800000"/>
                <a:headEnd/>
                <a:tailEnd/>
              </a:ln>
            </p:spPr>
            <p:txBody>
              <a:bodyPr lIns="72585" tIns="36293" rIns="72585" bIns="36293" anchor="ctr"/>
              <a:lstStyle/>
              <a:p>
                <a:pPr algn="ctr" defTabSz="725488"/>
                <a:endParaRPr lang="zh-CN" altLang="en-US" sz="1400" b="0">
                  <a:solidFill>
                    <a:schemeClr val="accent1"/>
                  </a:solidFill>
                  <a:latin typeface="微软雅黑" panose="020B0503020204020204" pitchFamily="34" charset="-122"/>
                  <a:ea typeface="微软雅黑" panose="020B0503020204020204" pitchFamily="34" charset="-122"/>
                  <a:cs typeface="Times New Roman" panose="02020603050405020304" pitchFamily="18" charset="0"/>
                </a:endParaRPr>
              </a:p>
            </p:txBody>
          </p:sp>
          <p:sp>
            <p:nvSpPr>
              <p:cNvPr id="17" name="文本框 29">
                <a:extLst>
                  <a:ext uri="{FF2B5EF4-FFF2-40B4-BE49-F238E27FC236}">
                    <a16:creationId xmlns:a16="http://schemas.microsoft.com/office/drawing/2014/main" id="{2FF7B0D8-A74B-A78D-12F4-514015CFF598}"/>
                  </a:ext>
                </a:extLst>
              </p:cNvPr>
              <p:cNvSpPr txBox="1">
                <a:spLocks noChangeArrowheads="1"/>
              </p:cNvSpPr>
              <p:nvPr/>
            </p:nvSpPr>
            <p:spPr bwMode="auto">
              <a:xfrm>
                <a:off x="1734633" y="2217426"/>
                <a:ext cx="413032" cy="577398"/>
              </a:xfrm>
              <a:prstGeom prst="rect">
                <a:avLst/>
              </a:prstGeom>
              <a:noFill/>
              <a:ln w="9525">
                <a:noFill/>
                <a:miter lim="800000"/>
                <a:headEnd/>
                <a:tailEnd/>
              </a:ln>
            </p:spPr>
            <p:txBody>
              <a:bodyPr wrap="none" lIns="72585" tIns="36293" rIns="72585" bIns="36293">
                <a:spAutoFit/>
              </a:bodyPr>
              <a:lstStyle>
                <a:defPPr>
                  <a:defRPr lang="zh-CN"/>
                </a:defPPr>
                <a:lvl1pPr algn="ctr" defTabSz="725488">
                  <a:defRPr sz="2900" b="1">
                    <a:solidFill>
                      <a:schemeClr val="accent1"/>
                    </a:solidFill>
                    <a:latin typeface="微软雅黑" panose="020B0503020204020204" pitchFamily="34" charset="-122"/>
                    <a:ea typeface="微软雅黑" panose="020B0503020204020204" pitchFamily="34" charset="-122"/>
                    <a:cs typeface="Times New Roman" panose="02020603050405020304" pitchFamily="18" charset="0"/>
                  </a:defRPr>
                </a:lvl1pPr>
              </a:lstStyle>
              <a:p>
                <a:r>
                  <a:rPr lang="en-US" altLang="zh-CN" dirty="0"/>
                  <a:t>4</a:t>
                </a:r>
                <a:endParaRPr lang="zh-CN" altLang="en-US" dirty="0"/>
              </a:p>
            </p:txBody>
          </p:sp>
        </p:grpSp>
        <p:sp>
          <p:nvSpPr>
            <p:cNvPr id="18" name="文本框 30">
              <a:extLst>
                <a:ext uri="{FF2B5EF4-FFF2-40B4-BE49-F238E27FC236}">
                  <a16:creationId xmlns:a16="http://schemas.microsoft.com/office/drawing/2014/main" id="{EC49A183-7269-CFFE-FCC0-D20C6B9E74C9}"/>
                </a:ext>
              </a:extLst>
            </p:cNvPr>
            <p:cNvSpPr txBox="1">
              <a:spLocks noChangeArrowheads="1"/>
            </p:cNvSpPr>
            <p:nvPr/>
          </p:nvSpPr>
          <p:spPr bwMode="auto">
            <a:xfrm>
              <a:off x="8312476" y="1970389"/>
              <a:ext cx="1161289" cy="442627"/>
            </a:xfrm>
            <a:prstGeom prst="rect">
              <a:avLst/>
            </a:prstGeom>
            <a:noFill/>
            <a:ln w="9525">
              <a:noFill/>
              <a:miter lim="800000"/>
              <a:headEnd/>
              <a:tailEnd/>
            </a:ln>
          </p:spPr>
          <p:txBody>
            <a:bodyPr wrap="none" lIns="72585" tIns="36293" rIns="72585" bIns="36293">
              <a:spAutoFit/>
            </a:bodyPr>
            <a:lstStyle/>
            <a:p>
              <a:pPr defTabSz="725488"/>
              <a:r>
                <a:rPr lang="zh-CN" altLang="en-US" sz="2400" b="1" dirty="0">
                  <a:solidFill>
                    <a:schemeClr val="accent1"/>
                  </a:solidFill>
                  <a:latin typeface="微软雅黑" panose="020B0503020204020204" pitchFamily="34" charset="-122"/>
                  <a:ea typeface="微软雅黑" panose="020B0503020204020204" pitchFamily="34" charset="-122"/>
                  <a:cs typeface="Times New Roman" panose="02020603050405020304" pitchFamily="18" charset="0"/>
                </a:rPr>
                <a:t> 创新性</a:t>
              </a:r>
            </a:p>
          </p:txBody>
        </p:sp>
        <p:grpSp>
          <p:nvGrpSpPr>
            <p:cNvPr id="19" name="组合 31">
              <a:extLst>
                <a:ext uri="{FF2B5EF4-FFF2-40B4-BE49-F238E27FC236}">
                  <a16:creationId xmlns:a16="http://schemas.microsoft.com/office/drawing/2014/main" id="{767F4AD6-47F9-CC48-A170-F191BE5EB945}"/>
                </a:ext>
              </a:extLst>
            </p:cNvPr>
            <p:cNvGrpSpPr>
              <a:grpSpLocks/>
            </p:cNvGrpSpPr>
            <p:nvPr/>
          </p:nvGrpSpPr>
          <p:grpSpPr bwMode="auto">
            <a:xfrm>
              <a:off x="7647240" y="3034057"/>
              <a:ext cx="655129" cy="647891"/>
              <a:chOff x="1581150" y="2181225"/>
              <a:chExt cx="720000" cy="720000"/>
            </a:xfrm>
          </p:grpSpPr>
          <p:sp>
            <p:nvSpPr>
              <p:cNvPr id="20" name="矩形 32">
                <a:extLst>
                  <a:ext uri="{FF2B5EF4-FFF2-40B4-BE49-F238E27FC236}">
                    <a16:creationId xmlns:a16="http://schemas.microsoft.com/office/drawing/2014/main" id="{92FD4D94-48CC-986F-308D-DB65B86BC54F}"/>
                  </a:ext>
                </a:extLst>
              </p:cNvPr>
              <p:cNvSpPr>
                <a:spLocks noChangeArrowheads="1"/>
              </p:cNvSpPr>
              <p:nvPr/>
            </p:nvSpPr>
            <p:spPr bwMode="auto">
              <a:xfrm>
                <a:off x="1581150" y="2181225"/>
                <a:ext cx="720000" cy="720000"/>
              </a:xfrm>
              <a:prstGeom prst="rect">
                <a:avLst/>
              </a:prstGeom>
              <a:noFill/>
              <a:ln w="38100" algn="ctr">
                <a:solidFill>
                  <a:schemeClr val="accent1"/>
                </a:solidFill>
                <a:miter lim="800000"/>
                <a:headEnd/>
                <a:tailEnd/>
              </a:ln>
            </p:spPr>
            <p:txBody>
              <a:bodyPr lIns="72585" tIns="36293" rIns="72585" bIns="36293" anchor="ctr"/>
              <a:lstStyle/>
              <a:p>
                <a:pPr algn="ctr" defTabSz="725488"/>
                <a:endParaRPr lang="zh-CN" altLang="en-US" sz="1400" b="0">
                  <a:solidFill>
                    <a:schemeClr val="accent1"/>
                  </a:solidFill>
                  <a:latin typeface="微软雅黑" panose="020B0503020204020204" pitchFamily="34" charset="-122"/>
                  <a:ea typeface="微软雅黑" panose="020B0503020204020204" pitchFamily="34" charset="-122"/>
                  <a:cs typeface="Times New Roman" panose="02020603050405020304" pitchFamily="18" charset="0"/>
                </a:endParaRPr>
              </a:p>
            </p:txBody>
          </p:sp>
          <p:sp>
            <p:nvSpPr>
              <p:cNvPr id="21" name="文本框 33">
                <a:extLst>
                  <a:ext uri="{FF2B5EF4-FFF2-40B4-BE49-F238E27FC236}">
                    <a16:creationId xmlns:a16="http://schemas.microsoft.com/office/drawing/2014/main" id="{75EBCD4B-7636-4121-518B-0165E2228FE3}"/>
                  </a:ext>
                </a:extLst>
              </p:cNvPr>
              <p:cNvSpPr txBox="1">
                <a:spLocks noChangeArrowheads="1"/>
              </p:cNvSpPr>
              <p:nvPr/>
            </p:nvSpPr>
            <p:spPr bwMode="auto">
              <a:xfrm>
                <a:off x="1734635" y="2217426"/>
                <a:ext cx="413032" cy="577398"/>
              </a:xfrm>
              <a:prstGeom prst="rect">
                <a:avLst/>
              </a:prstGeom>
              <a:noFill/>
              <a:ln w="9525">
                <a:noFill/>
                <a:miter lim="800000"/>
                <a:headEnd/>
                <a:tailEnd/>
              </a:ln>
            </p:spPr>
            <p:txBody>
              <a:bodyPr wrap="none" lIns="72585" tIns="36293" rIns="72585" bIns="36293">
                <a:spAutoFit/>
              </a:bodyPr>
              <a:lstStyle>
                <a:defPPr>
                  <a:defRPr lang="zh-CN"/>
                </a:defPPr>
                <a:lvl1pPr algn="ctr" defTabSz="725488">
                  <a:defRPr sz="2900" b="1">
                    <a:solidFill>
                      <a:schemeClr val="accent1"/>
                    </a:solidFill>
                    <a:latin typeface="微软雅黑" panose="020B0503020204020204" pitchFamily="34" charset="-122"/>
                    <a:ea typeface="微软雅黑" panose="020B0503020204020204" pitchFamily="34" charset="-122"/>
                    <a:cs typeface="Times New Roman" panose="02020603050405020304" pitchFamily="18" charset="0"/>
                  </a:defRPr>
                </a:lvl1pPr>
              </a:lstStyle>
              <a:p>
                <a:r>
                  <a:rPr lang="en-US" altLang="zh-CN" dirty="0"/>
                  <a:t>5</a:t>
                </a:r>
                <a:endParaRPr lang="zh-CN" altLang="en-US" dirty="0"/>
              </a:p>
            </p:txBody>
          </p:sp>
        </p:grpSp>
        <p:sp>
          <p:nvSpPr>
            <p:cNvPr id="22" name="文本框 34">
              <a:extLst>
                <a:ext uri="{FF2B5EF4-FFF2-40B4-BE49-F238E27FC236}">
                  <a16:creationId xmlns:a16="http://schemas.microsoft.com/office/drawing/2014/main" id="{005F0B06-FB35-9A17-2FEA-BAD6BC1EA791}"/>
                </a:ext>
              </a:extLst>
            </p:cNvPr>
            <p:cNvSpPr txBox="1">
              <a:spLocks noChangeArrowheads="1"/>
            </p:cNvSpPr>
            <p:nvPr/>
          </p:nvSpPr>
          <p:spPr bwMode="auto">
            <a:xfrm>
              <a:off x="8327705" y="3114985"/>
              <a:ext cx="1130831" cy="442627"/>
            </a:xfrm>
            <a:prstGeom prst="rect">
              <a:avLst/>
            </a:prstGeom>
            <a:noFill/>
            <a:ln w="9525">
              <a:noFill/>
              <a:miter lim="800000"/>
              <a:headEnd/>
              <a:tailEnd/>
            </a:ln>
          </p:spPr>
          <p:txBody>
            <a:bodyPr wrap="square" lIns="72585" tIns="36293" rIns="72585" bIns="36293">
              <a:spAutoFit/>
            </a:bodyPr>
            <a:lstStyle/>
            <a:p>
              <a:pPr defTabSz="725488"/>
              <a:r>
                <a:rPr lang="zh-CN" altLang="en-US" sz="1600" b="0" dirty="0">
                  <a:solidFill>
                    <a:srgbClr val="404040"/>
                  </a:solidFill>
                  <a:latin typeface="微软雅黑" panose="020B0503020204020204" pitchFamily="34" charset="-122"/>
                  <a:ea typeface="微软雅黑" panose="020B0503020204020204" pitchFamily="34" charset="-122"/>
                  <a:cs typeface="Times New Roman" panose="02020603050405020304" pitchFamily="18" charset="0"/>
                </a:rPr>
                <a:t> </a:t>
              </a:r>
              <a:r>
                <a:rPr lang="zh-CN" altLang="en-US" sz="2400" b="1" dirty="0">
                  <a:solidFill>
                    <a:schemeClr val="accent1"/>
                  </a:solidFill>
                  <a:latin typeface="微软雅黑" panose="020B0503020204020204" pitchFamily="34" charset="-122"/>
                  <a:ea typeface="微软雅黑" panose="020B0503020204020204" pitchFamily="34" charset="-122"/>
                  <a:cs typeface="Times New Roman" panose="02020603050405020304" pitchFamily="18" charset="0"/>
                </a:rPr>
                <a:t>公平性</a:t>
              </a:r>
            </a:p>
          </p:txBody>
        </p:sp>
      </p:grpSp>
    </p:spTree>
    <p:extLst>
      <p:ext uri="{BB962C8B-B14F-4D97-AF65-F5344CB8AC3E}">
        <p14:creationId xmlns:p14="http://schemas.microsoft.com/office/powerpoint/2010/main" val="30946751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文本框 5">
            <a:extLst>
              <a:ext uri="{FF2B5EF4-FFF2-40B4-BE49-F238E27FC236}">
                <a16:creationId xmlns:a16="http://schemas.microsoft.com/office/drawing/2014/main" id="{A523125F-08AB-168B-72A9-A2ADA430C7E7}"/>
              </a:ext>
            </a:extLst>
          </p:cNvPr>
          <p:cNvSpPr txBox="1"/>
          <p:nvPr/>
        </p:nvSpPr>
        <p:spPr>
          <a:xfrm>
            <a:off x="2201535" y="305040"/>
            <a:ext cx="7258536" cy="523220"/>
          </a:xfrm>
          <a:prstGeom prst="rect">
            <a:avLst/>
          </a:prstGeom>
          <a:noFill/>
        </p:spPr>
        <p:txBody>
          <a:bodyPr wrap="square" rtlCol="0">
            <a:spAutoFit/>
          </a:bodyPr>
          <a:lstStyle/>
          <a:p>
            <a:pPr algn="ctr"/>
            <a:r>
              <a:rPr lang="zh-CN" altLang="en-US" sz="2800" b="1" dirty="0">
                <a:solidFill>
                  <a:srgbClr val="00478B"/>
                </a:solidFill>
                <a:latin typeface="微软雅黑" panose="020B0503020204020204" pitchFamily="34" charset="-122"/>
                <a:ea typeface="微软雅黑" panose="020B0503020204020204" pitchFamily="34" charset="-122"/>
              </a:rPr>
              <a:t>药品基本信息</a:t>
            </a:r>
            <a:r>
              <a:rPr lang="en-US" altLang="zh-CN" sz="1600" b="1" baseline="90000" dirty="0">
                <a:solidFill>
                  <a:srgbClr val="00478B"/>
                </a:solidFill>
                <a:latin typeface="微软雅黑" panose="020B0503020204020204" pitchFamily="34" charset="-122"/>
                <a:ea typeface="微软雅黑" panose="020B0503020204020204" pitchFamily="34" charset="-122"/>
              </a:rPr>
              <a:t>[1]</a:t>
            </a:r>
            <a:endParaRPr lang="zh-CN" altLang="en-US" sz="2800" b="1" baseline="90000" dirty="0">
              <a:solidFill>
                <a:srgbClr val="00478B"/>
              </a:solidFill>
              <a:latin typeface="Times New Roman" panose="02020603050405020304" pitchFamily="18" charset="0"/>
              <a:ea typeface="微软雅黑" panose="020B0503020204020204" pitchFamily="34" charset="-122"/>
              <a:cs typeface="Times New Roman" panose="02020603050405020304" pitchFamily="18" charset="0"/>
            </a:endParaRPr>
          </a:p>
        </p:txBody>
      </p:sp>
      <p:graphicFrame>
        <p:nvGraphicFramePr>
          <p:cNvPr id="3" name="内容占位符 3">
            <a:extLst>
              <a:ext uri="{FF2B5EF4-FFF2-40B4-BE49-F238E27FC236}">
                <a16:creationId xmlns:a16="http://schemas.microsoft.com/office/drawing/2014/main" id="{48DA6CF0-88CC-954A-4C95-DA48C5A865BA}"/>
              </a:ext>
            </a:extLst>
          </p:cNvPr>
          <p:cNvGraphicFramePr>
            <a:graphicFrameLocks/>
          </p:cNvGraphicFramePr>
          <p:nvPr>
            <p:custDataLst>
              <p:tags r:id="rId1"/>
            </p:custDataLst>
            <p:extLst>
              <p:ext uri="{D42A27DB-BD31-4B8C-83A1-F6EECF244321}">
                <p14:modId xmlns:p14="http://schemas.microsoft.com/office/powerpoint/2010/main" val="138759926"/>
              </p:ext>
            </p:extLst>
          </p:nvPr>
        </p:nvGraphicFramePr>
        <p:xfrm>
          <a:off x="570450" y="950877"/>
          <a:ext cx="11051100" cy="5474407"/>
        </p:xfrm>
        <a:graphic>
          <a:graphicData uri="http://schemas.openxmlformats.org/drawingml/2006/table">
            <a:tbl>
              <a:tblPr>
                <a:tableStyleId>{BDBED569-4797-4DF1-A0F4-6AAB3CD982D8}</a:tableStyleId>
              </a:tblPr>
              <a:tblGrid>
                <a:gridCol w="1851870">
                  <a:extLst>
                    <a:ext uri="{9D8B030D-6E8A-4147-A177-3AD203B41FA5}">
                      <a16:colId xmlns:a16="http://schemas.microsoft.com/office/drawing/2014/main" val="20000"/>
                    </a:ext>
                  </a:extLst>
                </a:gridCol>
                <a:gridCol w="2827747">
                  <a:extLst>
                    <a:ext uri="{9D8B030D-6E8A-4147-A177-3AD203B41FA5}">
                      <a16:colId xmlns:a16="http://schemas.microsoft.com/office/drawing/2014/main" val="20001"/>
                    </a:ext>
                  </a:extLst>
                </a:gridCol>
                <a:gridCol w="3553735">
                  <a:extLst>
                    <a:ext uri="{9D8B030D-6E8A-4147-A177-3AD203B41FA5}">
                      <a16:colId xmlns:a16="http://schemas.microsoft.com/office/drawing/2014/main" val="628687500"/>
                    </a:ext>
                  </a:extLst>
                </a:gridCol>
                <a:gridCol w="2817748">
                  <a:extLst>
                    <a:ext uri="{9D8B030D-6E8A-4147-A177-3AD203B41FA5}">
                      <a16:colId xmlns:a16="http://schemas.microsoft.com/office/drawing/2014/main" val="2584943283"/>
                    </a:ext>
                  </a:extLst>
                </a:gridCol>
              </a:tblGrid>
              <a:tr h="0">
                <a:tc>
                  <a:txBody>
                    <a:bodyPr/>
                    <a:lstStyle/>
                    <a:p>
                      <a:pPr algn="l">
                        <a:lnSpc>
                          <a:spcPct val="100000"/>
                        </a:lnSpc>
                        <a:spcBef>
                          <a:spcPts val="600"/>
                        </a:spcBef>
                        <a:buNone/>
                      </a:pPr>
                      <a:r>
                        <a:rPr lang="en-US" altLang="zh-CN" sz="1600" b="1" dirty="0">
                          <a:solidFill>
                            <a:srgbClr val="00478B"/>
                          </a:solidFill>
                          <a:latin typeface="微软雅黑" panose="020B0503020204020204" pitchFamily="34" charset="-122"/>
                          <a:ea typeface="微软雅黑" panose="020B0503020204020204" pitchFamily="34" charset="-122"/>
                        </a:rPr>
                        <a:t>【</a:t>
                      </a:r>
                      <a:r>
                        <a:rPr lang="zh-CN" altLang="en-US" sz="1600" b="1" dirty="0">
                          <a:solidFill>
                            <a:srgbClr val="00478B"/>
                          </a:solidFill>
                          <a:latin typeface="微软雅黑" panose="020B0503020204020204" pitchFamily="34" charset="-122"/>
                          <a:ea typeface="微软雅黑" panose="020B0503020204020204" pitchFamily="34" charset="-122"/>
                        </a:rPr>
                        <a:t>通用名称</a:t>
                      </a:r>
                      <a:r>
                        <a:rPr lang="en-US" altLang="zh-CN" sz="1600" b="1" dirty="0">
                          <a:solidFill>
                            <a:srgbClr val="00478B"/>
                          </a:solidFill>
                          <a:latin typeface="微软雅黑" panose="020B0503020204020204" pitchFamily="34" charset="-122"/>
                          <a:ea typeface="微软雅黑" panose="020B0503020204020204" pitchFamily="34" charset="-122"/>
                        </a:rPr>
                        <a:t>】</a:t>
                      </a:r>
                      <a:endParaRPr lang="zh-CN" altLang="en-US" sz="1600" b="1" dirty="0">
                        <a:solidFill>
                          <a:srgbClr val="00478B"/>
                        </a:solidFill>
                        <a:latin typeface="微软雅黑" panose="020B0503020204020204" pitchFamily="34" charset="-122"/>
                        <a:ea typeface="微软雅黑" panose="020B0503020204020204" pitchFamily="34" charset="-122"/>
                        <a:cs typeface="Times New Roman" panose="02020603050405020304" pitchFamily="18" charset="0"/>
                      </a:endParaRPr>
                    </a:p>
                  </a:txBody>
                  <a:tcPr anchor="ctr">
                    <a:lnL w="12700" cap="flat" cmpd="sng" algn="ctr">
                      <a:solidFill>
                        <a:schemeClr val="accent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lnSpc>
                          <a:spcPct val="100000"/>
                        </a:lnSpc>
                        <a:spcBef>
                          <a:spcPts val="600"/>
                        </a:spcBef>
                        <a:buNone/>
                      </a:pPr>
                      <a:r>
                        <a:rPr lang="zh-CN" altLang="en-US" sz="1600" dirty="0">
                          <a:latin typeface="微软雅黑" panose="020B0503020204020204" pitchFamily="34" charset="-122"/>
                          <a:ea typeface="微软雅黑" panose="020B0503020204020204" pitchFamily="34" charset="-122"/>
                        </a:rPr>
                        <a:t>达格列净二甲双胍缓释片</a:t>
                      </a:r>
                      <a:r>
                        <a:rPr lang="en-US" altLang="zh-CN" sz="1600" dirty="0">
                          <a:latin typeface="微软雅黑" panose="020B0503020204020204" pitchFamily="34" charset="-122"/>
                          <a:ea typeface="微软雅黑" panose="020B0503020204020204" pitchFamily="34" charset="-122"/>
                        </a:rPr>
                        <a:t>(Ⅲ)</a:t>
                      </a:r>
                      <a:endParaRPr lang="en-US" altLang="zh-CN" sz="1600" b="1" dirty="0">
                        <a:solidFill>
                          <a:schemeClr val="tx1"/>
                        </a:solidFill>
                        <a:effectLst/>
                        <a:latin typeface="微软雅黑" panose="020B0503020204020204" pitchFamily="34" charset="-122"/>
                        <a:ea typeface="微软雅黑" panose="020B0503020204020204" pitchFamily="34" charset="-122"/>
                        <a:cs typeface="Times New Roman" panose="02020603050405020304" pitchFamily="18" charset="0"/>
                        <a:sym typeface="+mn-ea"/>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lnSpc>
                          <a:spcPct val="100000"/>
                        </a:lnSpc>
                        <a:spcBef>
                          <a:spcPts val="600"/>
                        </a:spcBef>
                        <a:buNone/>
                      </a:pPr>
                      <a:r>
                        <a:rPr lang="en-US" altLang="zh-CN" sz="1600" b="1" kern="1200" dirty="0">
                          <a:solidFill>
                            <a:srgbClr val="00478B"/>
                          </a:solidFill>
                          <a:latin typeface="微软雅黑" panose="020B0503020204020204" pitchFamily="34" charset="-122"/>
                          <a:ea typeface="微软雅黑" panose="020B0503020204020204" pitchFamily="34" charset="-122"/>
                          <a:cs typeface="+mn-cs"/>
                        </a:rPr>
                        <a:t>【</a:t>
                      </a:r>
                      <a:r>
                        <a:rPr lang="zh-CN" altLang="en-US" sz="1600" b="1" kern="1200" dirty="0">
                          <a:solidFill>
                            <a:srgbClr val="00478B"/>
                          </a:solidFill>
                          <a:latin typeface="微软雅黑" panose="020B0503020204020204" pitchFamily="34" charset="-122"/>
                          <a:ea typeface="微软雅黑" panose="020B0503020204020204" pitchFamily="34" charset="-122"/>
                          <a:cs typeface="+mn-cs"/>
                        </a:rPr>
                        <a:t>中国大陆首次上市时间</a:t>
                      </a:r>
                      <a:r>
                        <a:rPr lang="en-US" altLang="zh-CN" sz="1600" b="1" kern="1200" dirty="0">
                          <a:solidFill>
                            <a:srgbClr val="00478B"/>
                          </a:solidFill>
                          <a:latin typeface="微软雅黑" panose="020B0503020204020204" pitchFamily="34" charset="-122"/>
                          <a:ea typeface="微软雅黑" panose="020B0503020204020204" pitchFamily="34" charset="-122"/>
                          <a:cs typeface="+mn-cs"/>
                        </a:rPr>
                        <a:t>】</a:t>
                      </a:r>
                      <a:endParaRPr lang="zh-CN" altLang="en-US" sz="1600" b="1" kern="1200" dirty="0">
                        <a:solidFill>
                          <a:srgbClr val="00478B"/>
                        </a:solidFill>
                        <a:latin typeface="微软雅黑" panose="020B0503020204020204" pitchFamily="34" charset="-122"/>
                        <a:ea typeface="微软雅黑" panose="020B0503020204020204" pitchFamily="34" charset="-122"/>
                        <a:cs typeface="+mn-cs"/>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lnSpc>
                          <a:spcPct val="100000"/>
                        </a:lnSpc>
                        <a:spcBef>
                          <a:spcPts val="600"/>
                        </a:spcBef>
                        <a:buNone/>
                      </a:pPr>
                      <a:r>
                        <a:rPr lang="en-US" altLang="zh-CN" sz="1600" b="0" spc="150" dirty="0">
                          <a:solidFill>
                            <a:schemeClr val="tx1"/>
                          </a:solidFill>
                          <a:uFillTx/>
                          <a:latin typeface="微软雅黑" panose="020B0503020204020204" pitchFamily="34" charset="-122"/>
                          <a:ea typeface="微软雅黑" panose="020B0503020204020204" pitchFamily="34" charset="-122"/>
                          <a:sym typeface="微软雅黑" charset="0"/>
                        </a:rPr>
                        <a:t>2023</a:t>
                      </a:r>
                      <a:r>
                        <a:rPr lang="zh-CN" altLang="en-US" sz="1600" b="0" spc="150" dirty="0">
                          <a:solidFill>
                            <a:schemeClr val="tx1"/>
                          </a:solidFill>
                          <a:uFillTx/>
                          <a:latin typeface="微软雅黑" panose="020B0503020204020204" pitchFamily="34" charset="-122"/>
                          <a:ea typeface="微软雅黑" panose="020B0503020204020204" pitchFamily="34" charset="-122"/>
                          <a:sym typeface="微软雅黑" charset="0"/>
                        </a:rPr>
                        <a:t>年</a:t>
                      </a:r>
                      <a:r>
                        <a:rPr lang="en-US" altLang="zh-CN" sz="1600" b="0" spc="150" dirty="0">
                          <a:solidFill>
                            <a:schemeClr val="tx1"/>
                          </a:solidFill>
                          <a:uFillTx/>
                          <a:latin typeface="微软雅黑" panose="020B0503020204020204" pitchFamily="34" charset="-122"/>
                          <a:ea typeface="微软雅黑" panose="020B0503020204020204" pitchFamily="34" charset="-122"/>
                          <a:sym typeface="微软雅黑" charset="0"/>
                        </a:rPr>
                        <a:t>6</a:t>
                      </a:r>
                      <a:r>
                        <a:rPr lang="zh-CN" altLang="en-US" sz="1600" b="0" spc="150" dirty="0">
                          <a:solidFill>
                            <a:schemeClr val="tx1"/>
                          </a:solidFill>
                          <a:uFillTx/>
                          <a:latin typeface="微软雅黑" panose="020B0503020204020204" pitchFamily="34" charset="-122"/>
                          <a:ea typeface="微软雅黑" panose="020B0503020204020204" pitchFamily="34" charset="-122"/>
                          <a:sym typeface="微软雅黑" charset="0"/>
                        </a:rPr>
                        <a:t>月</a:t>
                      </a:r>
                      <a:endParaRPr lang="zh-CN" altLang="en-US" sz="1600" b="0" spc="150" dirty="0">
                        <a:solidFill>
                          <a:schemeClr val="tx1"/>
                        </a:solidFill>
                        <a:uFillTx/>
                        <a:latin typeface="微软雅黑" panose="020B0503020204020204" pitchFamily="34" charset="-122"/>
                        <a:ea typeface="微软雅黑" panose="020B0503020204020204" pitchFamily="34" charset="-122"/>
                        <a:cs typeface="Times New Roman" panose="02020603050405020304" pitchFamily="18" charset="0"/>
                        <a:sym typeface="微软雅黑" charset="0"/>
                      </a:endParaRPr>
                    </a:p>
                  </a:txBody>
                  <a:tcPr anchor="ctr">
                    <a:lnL w="12700" cap="flat" cmpd="sng" algn="ctr">
                      <a:no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195045">
                <a:tc>
                  <a:txBody>
                    <a:bodyPr/>
                    <a:lstStyle/>
                    <a:p>
                      <a:pPr algn="l">
                        <a:lnSpc>
                          <a:spcPct val="100000"/>
                        </a:lnSpc>
                        <a:spcBef>
                          <a:spcPts val="600"/>
                        </a:spcBef>
                        <a:buNone/>
                      </a:pPr>
                      <a:r>
                        <a:rPr lang="en-US" altLang="zh-CN" sz="1600" b="1" dirty="0">
                          <a:solidFill>
                            <a:srgbClr val="00478B"/>
                          </a:solidFill>
                          <a:latin typeface="微软雅黑" panose="020B0503020204020204" pitchFamily="34" charset="-122"/>
                          <a:ea typeface="微软雅黑" panose="020B0503020204020204" pitchFamily="34" charset="-122"/>
                        </a:rPr>
                        <a:t>【</a:t>
                      </a:r>
                      <a:r>
                        <a:rPr lang="zh-CN" altLang="en-US" sz="1600" b="1" dirty="0">
                          <a:solidFill>
                            <a:srgbClr val="00478B"/>
                          </a:solidFill>
                          <a:latin typeface="微软雅黑" panose="020B0503020204020204" pitchFamily="34" charset="-122"/>
                          <a:ea typeface="微软雅黑" panose="020B0503020204020204" pitchFamily="34" charset="-122"/>
                        </a:rPr>
                        <a:t>注册规格</a:t>
                      </a:r>
                      <a:r>
                        <a:rPr lang="en-US" altLang="zh-CN" sz="1600" b="1" dirty="0">
                          <a:solidFill>
                            <a:srgbClr val="00478B"/>
                          </a:solidFill>
                          <a:latin typeface="微软雅黑" panose="020B0503020204020204" pitchFamily="34" charset="-122"/>
                          <a:ea typeface="微软雅黑" panose="020B0503020204020204" pitchFamily="34" charset="-122"/>
                        </a:rPr>
                        <a:t>】</a:t>
                      </a:r>
                      <a:endParaRPr lang="zh-CN" altLang="en-US" sz="1600" b="1" dirty="0">
                        <a:solidFill>
                          <a:srgbClr val="00478B"/>
                        </a:solidFill>
                        <a:latin typeface="微软雅黑" panose="020B0503020204020204" pitchFamily="34" charset="-122"/>
                        <a:ea typeface="微软雅黑" panose="020B0503020204020204" pitchFamily="34" charset="-122"/>
                        <a:cs typeface="Times New Roman" panose="02020603050405020304" pitchFamily="18" charset="0"/>
                      </a:endParaRPr>
                    </a:p>
                  </a:txBody>
                  <a:tcPr anchor="ctr">
                    <a:lnL w="12700" cap="flat" cmpd="sng" algn="ctr">
                      <a:solidFill>
                        <a:schemeClr val="accent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00000"/>
                        </a:lnSpc>
                        <a:spcBef>
                          <a:spcPts val="600"/>
                        </a:spcBef>
                        <a:buNone/>
                      </a:pPr>
                      <a:r>
                        <a:rPr lang="en-US" altLang="zh-CN" sz="1600" b="0" spc="150" dirty="0">
                          <a:solidFill>
                            <a:schemeClr val="tx1"/>
                          </a:solidFill>
                          <a:uFillTx/>
                          <a:latin typeface="微软雅黑" panose="020B0503020204020204" pitchFamily="34" charset="-122"/>
                          <a:ea typeface="微软雅黑" panose="020B0503020204020204" pitchFamily="34" charset="-122"/>
                          <a:sym typeface="微软雅黑" charset="0"/>
                        </a:rPr>
                        <a:t>5mg/1000mg</a:t>
                      </a:r>
                      <a:endParaRPr lang="zh-CN" altLang="en-US" sz="1600" b="0" spc="150" dirty="0">
                        <a:solidFill>
                          <a:schemeClr val="tx1"/>
                        </a:solidFill>
                        <a:uFillTx/>
                        <a:latin typeface="微软雅黑" panose="020B0503020204020204" pitchFamily="34" charset="-122"/>
                        <a:ea typeface="微软雅黑" panose="020B0503020204020204" pitchFamily="34" charset="-122"/>
                        <a:cs typeface="Times New Roman" panose="02020603050405020304" pitchFamily="18" charset="0"/>
                        <a:sym typeface="微软雅黑"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600"/>
                        </a:spcBef>
                        <a:spcAft>
                          <a:spcPts val="0"/>
                        </a:spcAft>
                        <a:buClrTx/>
                        <a:buSzTx/>
                        <a:buFontTx/>
                        <a:buNone/>
                        <a:tabLst/>
                        <a:defRPr/>
                      </a:pPr>
                      <a:r>
                        <a:rPr lang="en-US" altLang="zh-CN" sz="1600" b="1" kern="1200" dirty="0">
                          <a:solidFill>
                            <a:srgbClr val="00478B"/>
                          </a:solidFill>
                          <a:latin typeface="微软雅黑" panose="020B0503020204020204" pitchFamily="34" charset="-122"/>
                          <a:ea typeface="微软雅黑" panose="020B0503020204020204" pitchFamily="34" charset="-122"/>
                          <a:cs typeface="+mn-cs"/>
                        </a:rPr>
                        <a:t>【</a:t>
                      </a:r>
                      <a:r>
                        <a:rPr lang="zh-CN" altLang="en-US" sz="1600" b="1" kern="1200" dirty="0">
                          <a:solidFill>
                            <a:srgbClr val="00478B"/>
                          </a:solidFill>
                          <a:latin typeface="微软雅黑" panose="020B0503020204020204" pitchFamily="34" charset="-122"/>
                          <a:ea typeface="微软雅黑" panose="020B0503020204020204" pitchFamily="34" charset="-122"/>
                          <a:cs typeface="+mn-cs"/>
                        </a:rPr>
                        <a:t>全球首次上市时间及国家</a:t>
                      </a:r>
                      <a:r>
                        <a:rPr lang="en-US" altLang="zh-CN" sz="1600" b="1" kern="1200" dirty="0">
                          <a:solidFill>
                            <a:srgbClr val="00478B"/>
                          </a:solidFill>
                          <a:latin typeface="微软雅黑" panose="020B0503020204020204" pitchFamily="34" charset="-122"/>
                          <a:ea typeface="微软雅黑" panose="020B0503020204020204" pitchFamily="34" charset="-122"/>
                          <a:cs typeface="+mn-cs"/>
                        </a:rPr>
                        <a:t>】</a:t>
                      </a:r>
                      <a:endParaRPr lang="zh-CN" altLang="en-US" sz="1600" b="1" kern="1200" dirty="0">
                        <a:solidFill>
                          <a:srgbClr val="00478B"/>
                        </a:solidFill>
                        <a:latin typeface="微软雅黑" panose="020B0503020204020204" pitchFamily="34" charset="-122"/>
                        <a:ea typeface="微软雅黑" panose="020B0503020204020204" pitchFamily="34" charset="-122"/>
                        <a:cs typeface="+mn-cs"/>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lnSpc>
                          <a:spcPct val="100000"/>
                        </a:lnSpc>
                        <a:spcBef>
                          <a:spcPts val="600"/>
                        </a:spcBef>
                        <a:buNone/>
                      </a:pPr>
                      <a:r>
                        <a:rPr lang="zh-CN" altLang="en-US" sz="1600" b="0" spc="150" dirty="0">
                          <a:solidFill>
                            <a:schemeClr val="tx1"/>
                          </a:solidFill>
                          <a:uFillTx/>
                          <a:latin typeface="微软雅黑" panose="020B0503020204020204" pitchFamily="34" charset="-122"/>
                          <a:ea typeface="微软雅黑" panose="020B0503020204020204" pitchFamily="34" charset="-122"/>
                          <a:sym typeface="微软雅黑" charset="0"/>
                        </a:rPr>
                        <a:t>澳大利亚，</a:t>
                      </a:r>
                      <a:r>
                        <a:rPr lang="en-US" altLang="zh-CN" sz="1600" b="0" spc="150" dirty="0">
                          <a:solidFill>
                            <a:schemeClr val="tx1"/>
                          </a:solidFill>
                          <a:uFillTx/>
                          <a:latin typeface="微软雅黑" panose="020B0503020204020204" pitchFamily="34" charset="-122"/>
                          <a:ea typeface="微软雅黑" panose="020B0503020204020204" pitchFamily="34" charset="-122"/>
                          <a:sym typeface="微软雅黑" charset="0"/>
                        </a:rPr>
                        <a:t>2014</a:t>
                      </a:r>
                      <a:endParaRPr lang="zh-CN" altLang="en-US" sz="1600" b="0" spc="150" dirty="0">
                        <a:solidFill>
                          <a:schemeClr val="tx1"/>
                        </a:solidFill>
                        <a:uFillTx/>
                        <a:latin typeface="微软雅黑" panose="020B0503020204020204" pitchFamily="34" charset="-122"/>
                        <a:ea typeface="微软雅黑" panose="020B0503020204020204" pitchFamily="34" charset="-122"/>
                        <a:cs typeface="Times New Roman" panose="02020603050405020304" pitchFamily="18" charset="0"/>
                        <a:sym typeface="微软雅黑" charset="0"/>
                      </a:endParaRPr>
                    </a:p>
                  </a:txBody>
                  <a:tcPr anchor="ctr">
                    <a:lnL w="12700" cap="flat" cmpd="sng" algn="ctr">
                      <a:no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1"/>
                  </a:ext>
                </a:extLst>
              </a:tr>
              <a:tr h="195045">
                <a:tc>
                  <a:txBody>
                    <a:bodyPr/>
                    <a:lstStyle/>
                    <a:p>
                      <a:pPr marL="0" marR="0" lvl="0" indent="0" algn="l" defTabSz="914400" rtl="0" eaLnBrk="1" fontAlgn="auto" latinLnBrk="0" hangingPunct="1">
                        <a:lnSpc>
                          <a:spcPct val="100000"/>
                        </a:lnSpc>
                        <a:spcBef>
                          <a:spcPts val="600"/>
                        </a:spcBef>
                        <a:spcAft>
                          <a:spcPts val="0"/>
                        </a:spcAft>
                        <a:buClrTx/>
                        <a:buSzTx/>
                        <a:buFontTx/>
                        <a:buNone/>
                        <a:tabLst/>
                        <a:defRPr/>
                      </a:pPr>
                      <a:r>
                        <a:rPr lang="en-US" altLang="zh-CN" sz="1600" b="1" kern="1200" dirty="0">
                          <a:solidFill>
                            <a:srgbClr val="00478B"/>
                          </a:solidFill>
                          <a:latin typeface="微软雅黑" panose="020B0503020204020204" pitchFamily="34" charset="-122"/>
                          <a:ea typeface="微软雅黑" panose="020B0503020204020204" pitchFamily="34" charset="-122"/>
                          <a:cs typeface="+mn-cs"/>
                        </a:rPr>
                        <a:t>【</a:t>
                      </a:r>
                      <a:r>
                        <a:rPr lang="zh-CN" altLang="en-US" sz="1600" b="1" kern="1200" dirty="0">
                          <a:solidFill>
                            <a:srgbClr val="00478B"/>
                          </a:solidFill>
                          <a:latin typeface="微软雅黑" panose="020B0503020204020204" pitchFamily="34" charset="-122"/>
                          <a:ea typeface="微软雅黑" panose="020B0503020204020204" pitchFamily="34" charset="-122"/>
                          <a:cs typeface="+mn-cs"/>
                        </a:rPr>
                        <a:t>是否为</a:t>
                      </a:r>
                      <a:r>
                        <a:rPr lang="en-US" altLang="zh-CN" sz="1600" b="1" kern="1200" dirty="0">
                          <a:solidFill>
                            <a:srgbClr val="00478B"/>
                          </a:solidFill>
                          <a:latin typeface="微软雅黑" panose="020B0503020204020204" pitchFamily="34" charset="-122"/>
                          <a:ea typeface="微软雅黑" panose="020B0503020204020204" pitchFamily="34" charset="-122"/>
                          <a:cs typeface="+mn-cs"/>
                        </a:rPr>
                        <a:t>OTC</a:t>
                      </a:r>
                      <a:r>
                        <a:rPr lang="zh-CN" altLang="en-US" sz="1600" b="1" kern="1200" dirty="0">
                          <a:solidFill>
                            <a:srgbClr val="00478B"/>
                          </a:solidFill>
                          <a:latin typeface="微软雅黑" panose="020B0503020204020204" pitchFamily="34" charset="-122"/>
                          <a:ea typeface="微软雅黑" panose="020B0503020204020204" pitchFamily="34" charset="-122"/>
                          <a:cs typeface="+mn-cs"/>
                        </a:rPr>
                        <a:t>药品</a:t>
                      </a:r>
                      <a:r>
                        <a:rPr lang="en-US" altLang="zh-CN" sz="1600" b="1" kern="1200" dirty="0">
                          <a:solidFill>
                            <a:srgbClr val="00478B"/>
                          </a:solidFill>
                          <a:latin typeface="微软雅黑" panose="020B0503020204020204" pitchFamily="34" charset="-122"/>
                          <a:ea typeface="微软雅黑" panose="020B0503020204020204" pitchFamily="34" charset="-122"/>
                          <a:cs typeface="+mn-cs"/>
                        </a:rPr>
                        <a:t>】</a:t>
                      </a:r>
                      <a:endParaRPr lang="zh-CN" altLang="en-US" sz="1600" b="1" kern="1200" dirty="0">
                        <a:solidFill>
                          <a:srgbClr val="00478B"/>
                        </a:solidFill>
                        <a:latin typeface="微软雅黑" panose="020B0503020204020204" pitchFamily="34" charset="-122"/>
                        <a:ea typeface="微软雅黑" panose="020B0503020204020204" pitchFamily="34" charset="-122"/>
                        <a:cs typeface="+mn-cs"/>
                      </a:endParaRPr>
                    </a:p>
                  </a:txBody>
                  <a:tcPr anchor="ctr">
                    <a:lnL w="12700" cap="flat" cmpd="sng" algn="ctr">
                      <a:solidFill>
                        <a:schemeClr val="accent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00000"/>
                        </a:lnSpc>
                        <a:spcBef>
                          <a:spcPts val="600"/>
                        </a:spcBef>
                        <a:buNone/>
                      </a:pPr>
                      <a:r>
                        <a:rPr lang="zh-CN" altLang="en-US" sz="1600" b="0" spc="150" dirty="0">
                          <a:solidFill>
                            <a:schemeClr val="tx1"/>
                          </a:solidFill>
                          <a:uFillTx/>
                          <a:latin typeface="微软雅黑" panose="020B0503020204020204" pitchFamily="34" charset="-122"/>
                          <a:ea typeface="微软雅黑" panose="020B0503020204020204" pitchFamily="34" charset="-122"/>
                          <a:sym typeface="微软雅黑" charset="0"/>
                        </a:rPr>
                        <a:t>否</a:t>
                      </a:r>
                      <a:endParaRPr lang="zh-CN" altLang="en-US" sz="1600" b="0" spc="150" dirty="0">
                        <a:solidFill>
                          <a:schemeClr val="tx1"/>
                        </a:solidFill>
                        <a:uFillTx/>
                        <a:latin typeface="微软雅黑" panose="020B0503020204020204" pitchFamily="34" charset="-122"/>
                        <a:ea typeface="微软雅黑" panose="020B0503020204020204" pitchFamily="34" charset="-122"/>
                        <a:cs typeface="Times New Roman" panose="02020603050405020304" pitchFamily="18" charset="0"/>
                        <a:sym typeface="微软雅黑"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lnSpc>
                          <a:spcPct val="100000"/>
                        </a:lnSpc>
                        <a:spcBef>
                          <a:spcPts val="600"/>
                        </a:spcBef>
                        <a:buNone/>
                      </a:pPr>
                      <a:r>
                        <a:rPr lang="en-US" altLang="zh-CN" sz="1600" b="1" kern="1200" dirty="0">
                          <a:solidFill>
                            <a:srgbClr val="00478B"/>
                          </a:solidFill>
                          <a:latin typeface="微软雅黑" panose="020B0503020204020204" pitchFamily="34" charset="-122"/>
                          <a:ea typeface="微软雅黑" panose="020B0503020204020204" pitchFamily="34" charset="-122"/>
                          <a:cs typeface="+mn-cs"/>
                          <a:sym typeface="微软雅黑" charset="0"/>
                        </a:rPr>
                        <a:t>【</a:t>
                      </a:r>
                      <a:r>
                        <a:rPr lang="zh-CN" altLang="en-US" sz="1600" b="1" kern="1200" dirty="0">
                          <a:solidFill>
                            <a:srgbClr val="00478B"/>
                          </a:solidFill>
                          <a:latin typeface="微软雅黑" panose="020B0503020204020204" pitchFamily="34" charset="-122"/>
                          <a:ea typeface="微软雅黑" panose="020B0503020204020204" pitchFamily="34" charset="-122"/>
                          <a:cs typeface="+mn-cs"/>
                          <a:sym typeface="微软雅黑" charset="0"/>
                        </a:rPr>
                        <a:t>大陆地区同通用名药品上市情况</a:t>
                      </a:r>
                      <a:r>
                        <a:rPr lang="en-US" altLang="zh-CN" sz="1600" b="1" kern="1200" dirty="0">
                          <a:solidFill>
                            <a:srgbClr val="00478B"/>
                          </a:solidFill>
                          <a:latin typeface="微软雅黑" panose="020B0503020204020204" pitchFamily="34" charset="-122"/>
                          <a:ea typeface="微软雅黑" panose="020B0503020204020204" pitchFamily="34" charset="-122"/>
                          <a:cs typeface="+mn-cs"/>
                          <a:sym typeface="微软雅黑" charset="0"/>
                        </a:rPr>
                        <a:t>】</a:t>
                      </a:r>
                      <a:endParaRPr lang="zh-CN" altLang="en-US" sz="1600" b="1" kern="1200" dirty="0">
                        <a:solidFill>
                          <a:srgbClr val="00478B"/>
                        </a:solidFill>
                        <a:latin typeface="微软雅黑" panose="020B0503020204020204" pitchFamily="34" charset="-122"/>
                        <a:ea typeface="微软雅黑" panose="020B0503020204020204" pitchFamily="34" charset="-122"/>
                        <a:cs typeface="+mn-cs"/>
                        <a:sym typeface="微软雅黑"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00000"/>
                        </a:lnSpc>
                        <a:spcBef>
                          <a:spcPts val="600"/>
                        </a:spcBef>
                        <a:buNone/>
                      </a:pPr>
                      <a:r>
                        <a:rPr lang="en-US" altLang="zh-CN" sz="1600" b="0" spc="150" dirty="0">
                          <a:solidFill>
                            <a:schemeClr val="tx1"/>
                          </a:solidFill>
                          <a:uFillTx/>
                          <a:latin typeface="微软雅黑" panose="020B0503020204020204" pitchFamily="34" charset="-122"/>
                          <a:ea typeface="微软雅黑" panose="020B0503020204020204" pitchFamily="34" charset="-122"/>
                          <a:sym typeface="微软雅黑" charset="0"/>
                        </a:rPr>
                        <a:t>6</a:t>
                      </a:r>
                      <a:r>
                        <a:rPr lang="zh-CN" altLang="en-US" sz="1600" b="0" spc="150" dirty="0">
                          <a:solidFill>
                            <a:schemeClr val="tx1"/>
                          </a:solidFill>
                          <a:uFillTx/>
                          <a:latin typeface="微软雅黑" panose="020B0503020204020204" pitchFamily="34" charset="-122"/>
                          <a:ea typeface="微软雅黑" panose="020B0503020204020204" pitchFamily="34" charset="-122"/>
                          <a:sym typeface="微软雅黑" charset="0"/>
                        </a:rPr>
                        <a:t>家</a:t>
                      </a:r>
                      <a:endParaRPr lang="zh-CN" altLang="en-US" sz="1600" b="0" spc="150" dirty="0">
                        <a:solidFill>
                          <a:schemeClr val="tx1"/>
                        </a:solidFill>
                        <a:uFillTx/>
                        <a:latin typeface="微软雅黑" panose="020B0503020204020204" pitchFamily="34" charset="-122"/>
                        <a:ea typeface="微软雅黑" panose="020B0503020204020204" pitchFamily="34" charset="-122"/>
                        <a:cs typeface="Times New Roman" panose="02020603050405020304" pitchFamily="18" charset="0"/>
                        <a:sym typeface="微软雅黑" charset="0"/>
                      </a:endParaRPr>
                    </a:p>
                  </a:txBody>
                  <a:tcPr anchor="ctr">
                    <a:lnL w="12700" cap="flat" cmpd="sng" algn="ctr">
                      <a:no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387630688"/>
                  </a:ext>
                </a:extLst>
              </a:tr>
              <a:tr h="643327">
                <a:tc>
                  <a:txBody>
                    <a:bodyPr/>
                    <a:lstStyle/>
                    <a:p>
                      <a:pPr marL="0" algn="l" defTabSz="914400" rtl="0" eaLnBrk="1" latinLnBrk="0" hangingPunct="1">
                        <a:lnSpc>
                          <a:spcPct val="100000"/>
                        </a:lnSpc>
                        <a:spcBef>
                          <a:spcPts val="600"/>
                        </a:spcBef>
                        <a:buNone/>
                      </a:pPr>
                      <a:r>
                        <a:rPr lang="en-US" altLang="zh-CN" sz="1600" b="1" kern="1200" dirty="0">
                          <a:solidFill>
                            <a:srgbClr val="00478B"/>
                          </a:solidFill>
                          <a:latin typeface="微软雅黑" panose="020B0503020204020204" pitchFamily="34" charset="-122"/>
                          <a:ea typeface="微软雅黑" panose="020B0503020204020204" pitchFamily="34" charset="-122"/>
                          <a:cs typeface="+mn-cs"/>
                        </a:rPr>
                        <a:t>【</a:t>
                      </a:r>
                      <a:r>
                        <a:rPr lang="zh-CN" altLang="en-US" sz="1600" b="1" kern="1200" dirty="0">
                          <a:solidFill>
                            <a:srgbClr val="00478B"/>
                          </a:solidFill>
                          <a:latin typeface="微软雅黑" panose="020B0503020204020204" pitchFamily="34" charset="-122"/>
                          <a:ea typeface="微软雅黑" panose="020B0503020204020204" pitchFamily="34" charset="-122"/>
                          <a:cs typeface="+mn-cs"/>
                        </a:rPr>
                        <a:t>适应症</a:t>
                      </a:r>
                      <a:r>
                        <a:rPr lang="en-US" altLang="zh-CN" sz="1600" b="1" kern="1200" dirty="0">
                          <a:solidFill>
                            <a:srgbClr val="00478B"/>
                          </a:solidFill>
                          <a:latin typeface="微软雅黑" panose="020B0503020204020204" pitchFamily="34" charset="-122"/>
                          <a:ea typeface="微软雅黑" panose="020B0503020204020204" pitchFamily="34" charset="-122"/>
                          <a:cs typeface="+mn-cs"/>
                        </a:rPr>
                        <a:t>】</a:t>
                      </a:r>
                      <a:endParaRPr lang="zh-CN" altLang="en-US" sz="1600" b="1" kern="1200" dirty="0">
                        <a:solidFill>
                          <a:srgbClr val="00478B"/>
                        </a:solidFill>
                        <a:latin typeface="微软雅黑" panose="020B0503020204020204" pitchFamily="34" charset="-122"/>
                        <a:ea typeface="微软雅黑" panose="020B0503020204020204" pitchFamily="34" charset="-122"/>
                        <a:cs typeface="+mn-cs"/>
                      </a:endParaRPr>
                    </a:p>
                  </a:txBody>
                  <a:tcPr anchor="ctr">
                    <a:lnL w="12700" cap="flat" cmpd="sng" algn="ctr">
                      <a:solidFill>
                        <a:schemeClr val="accent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tcPr>
                </a:tc>
                <a:tc gridSpan="3">
                  <a:txBody>
                    <a:bodyPr/>
                    <a:lstStyle/>
                    <a:p>
                      <a:pPr algn="just" fontAlgn="auto">
                        <a:lnSpc>
                          <a:spcPct val="100000"/>
                        </a:lnSpc>
                        <a:spcBef>
                          <a:spcPts val="600"/>
                        </a:spcBef>
                      </a:pPr>
                      <a:r>
                        <a:rPr lang="zh-CN" altLang="en-US" sz="1600" b="0" dirty="0">
                          <a:solidFill>
                            <a:schemeClr val="tx1"/>
                          </a:solidFill>
                          <a:latin typeface="微软雅黑" panose="020B0503020204020204" pitchFamily="34" charset="-122"/>
                          <a:ea typeface="微软雅黑" panose="020B0503020204020204" pitchFamily="34" charset="-122"/>
                          <a:sym typeface="+mn-ea"/>
                        </a:rPr>
                        <a:t>本品配合饮食控制和运动，适用于正在接受达格列净和盐酸二甲双胍治疗的</a:t>
                      </a:r>
                      <a:r>
                        <a:rPr lang="en-US" altLang="zh-CN" sz="1600" b="1" dirty="0">
                          <a:solidFill>
                            <a:srgbClr val="C00000"/>
                          </a:solidFill>
                          <a:latin typeface="微软雅黑" panose="020B0503020204020204" pitchFamily="34" charset="-122"/>
                          <a:ea typeface="微软雅黑" panose="020B0503020204020204" pitchFamily="34" charset="-122"/>
                          <a:sym typeface="+mn-ea"/>
                        </a:rPr>
                        <a:t>2</a:t>
                      </a:r>
                      <a:r>
                        <a:rPr lang="zh-CN" altLang="en-US" sz="1600" b="1" dirty="0">
                          <a:solidFill>
                            <a:srgbClr val="C00000"/>
                          </a:solidFill>
                          <a:latin typeface="微软雅黑" panose="020B0503020204020204" pitchFamily="34" charset="-122"/>
                          <a:ea typeface="微软雅黑" panose="020B0503020204020204" pitchFamily="34" charset="-122"/>
                          <a:sym typeface="+mn-ea"/>
                        </a:rPr>
                        <a:t>型糖尿病</a:t>
                      </a:r>
                      <a:r>
                        <a:rPr lang="zh-CN" altLang="en-US" sz="1600" b="0" dirty="0">
                          <a:solidFill>
                            <a:schemeClr val="tx1"/>
                          </a:solidFill>
                          <a:latin typeface="微软雅黑" panose="020B0503020204020204" pitchFamily="34" charset="-122"/>
                          <a:ea typeface="微软雅黑" panose="020B0503020204020204" pitchFamily="34" charset="-122"/>
                          <a:sym typeface="+mn-ea"/>
                        </a:rPr>
                        <a:t>成人患者改善血糖控制。</a:t>
                      </a:r>
                      <a:endParaRPr lang="zh-CN" altLang="en-US" sz="1600" b="0" dirty="0">
                        <a:solidFill>
                          <a:schemeClr val="tx1"/>
                        </a:solidFill>
                        <a:latin typeface="微软雅黑" panose="020B0503020204020204" pitchFamily="34" charset="-122"/>
                        <a:ea typeface="微软雅黑" panose="020B0503020204020204" pitchFamily="34" charset="-122"/>
                        <a:cs typeface="Times New Roman" panose="02020603050405020304" pitchFamily="18" charset="0"/>
                        <a:sym typeface="+mn-ea"/>
                      </a:endParaRPr>
                    </a:p>
                  </a:txBody>
                  <a:tcPr anchor="ctr">
                    <a:lnL w="12700" cap="flat" cmpd="sng" algn="ctr">
                      <a:no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just" fontAlgn="auto">
                        <a:lnSpc>
                          <a:spcPct val="130000"/>
                        </a:lnSpc>
                      </a:pPr>
                      <a:endParaRPr lang="zh-CN" altLang="en-US" sz="1700" dirty="0">
                        <a:solidFill>
                          <a:schemeClr val="tx1"/>
                        </a:solidFill>
                        <a:latin typeface="微软雅黑" charset="0"/>
                        <a:ea typeface="微软雅黑" charset="0"/>
                        <a:cs typeface="微软雅黑" charset="0"/>
                        <a:sym typeface="+mn-ea"/>
                      </a:endParaRPr>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just" fontAlgn="auto">
                        <a:lnSpc>
                          <a:spcPct val="130000"/>
                        </a:lnSpc>
                      </a:pPr>
                      <a:endParaRPr lang="zh-CN" altLang="en-US" sz="1700" dirty="0">
                        <a:solidFill>
                          <a:schemeClr val="tx1"/>
                        </a:solidFill>
                        <a:latin typeface="微软雅黑" charset="0"/>
                        <a:ea typeface="微软雅黑" charset="0"/>
                        <a:cs typeface="微软雅黑" charset="0"/>
                        <a:sym typeface="+mn-ea"/>
                      </a:endParaRPr>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533590433"/>
                  </a:ext>
                </a:extLst>
              </a:tr>
              <a:tr h="302547">
                <a:tc>
                  <a:txBody>
                    <a:bodyPr/>
                    <a:lstStyle/>
                    <a:p>
                      <a:pPr marL="0" algn="l" defTabSz="914400" rtl="0" eaLnBrk="1" latinLnBrk="0" hangingPunct="1">
                        <a:lnSpc>
                          <a:spcPct val="100000"/>
                        </a:lnSpc>
                        <a:spcBef>
                          <a:spcPts val="600"/>
                        </a:spcBef>
                        <a:buNone/>
                      </a:pPr>
                      <a:r>
                        <a:rPr lang="en-US" altLang="zh-CN" sz="1600" b="1" kern="1200" dirty="0">
                          <a:solidFill>
                            <a:srgbClr val="00478B"/>
                          </a:solidFill>
                          <a:latin typeface="微软雅黑" panose="020B0503020204020204" pitchFamily="34" charset="-122"/>
                          <a:ea typeface="微软雅黑" panose="020B0503020204020204" pitchFamily="34" charset="-122"/>
                          <a:cs typeface="+mn-cs"/>
                        </a:rPr>
                        <a:t>【</a:t>
                      </a:r>
                      <a:r>
                        <a:rPr lang="zh-CN" altLang="en-US" sz="1600" b="1" kern="1200" dirty="0">
                          <a:solidFill>
                            <a:srgbClr val="00478B"/>
                          </a:solidFill>
                          <a:latin typeface="微软雅黑" panose="020B0503020204020204" pitchFamily="34" charset="-122"/>
                          <a:ea typeface="微软雅黑" panose="020B0503020204020204" pitchFamily="34" charset="-122"/>
                          <a:cs typeface="+mn-cs"/>
                        </a:rPr>
                        <a:t>用法用量</a:t>
                      </a:r>
                      <a:r>
                        <a:rPr lang="en-US" altLang="zh-CN" sz="1600" b="1" kern="1200" dirty="0">
                          <a:solidFill>
                            <a:srgbClr val="00478B"/>
                          </a:solidFill>
                          <a:latin typeface="微软雅黑" panose="020B0503020204020204" pitchFamily="34" charset="-122"/>
                          <a:ea typeface="微软雅黑" panose="020B0503020204020204" pitchFamily="34" charset="-122"/>
                          <a:cs typeface="+mn-cs"/>
                        </a:rPr>
                        <a:t>】</a:t>
                      </a:r>
                      <a:endParaRPr lang="zh-CN" altLang="en-US" sz="1600" b="1" kern="1200" dirty="0">
                        <a:solidFill>
                          <a:srgbClr val="00478B"/>
                        </a:solidFill>
                        <a:latin typeface="微软雅黑" panose="020B0503020204020204" pitchFamily="34" charset="-122"/>
                        <a:ea typeface="微软雅黑" panose="020B0503020204020204" pitchFamily="34" charset="-122"/>
                        <a:cs typeface="+mn-cs"/>
                      </a:endParaRPr>
                    </a:p>
                  </a:txBody>
                  <a:tcPr anchor="ctr">
                    <a:lnL w="12700" cap="flat" cmpd="sng" algn="ctr">
                      <a:solidFill>
                        <a:schemeClr val="accent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tcPr>
                </a:tc>
                <a:tc gridSpan="3">
                  <a:txBody>
                    <a:bodyPr/>
                    <a:lstStyle/>
                    <a:p>
                      <a:pPr algn="l" fontAlgn="auto">
                        <a:lnSpc>
                          <a:spcPct val="100000"/>
                        </a:lnSpc>
                        <a:spcBef>
                          <a:spcPts val="600"/>
                        </a:spcBef>
                      </a:pPr>
                      <a:r>
                        <a:rPr lang="zh-CN" altLang="en-US" sz="1600" dirty="0">
                          <a:solidFill>
                            <a:schemeClr val="tx1"/>
                          </a:solidFill>
                          <a:latin typeface="微软雅黑" panose="020B0503020204020204" pitchFamily="34" charset="-122"/>
                          <a:ea typeface="微软雅黑" panose="020B0503020204020204" pitchFamily="34" charset="-122"/>
                          <a:sym typeface="+mn-ea"/>
                        </a:rPr>
                        <a:t>用药建议（详见说明书）本品在早晨或晚上随餐服用，每日一次。</a:t>
                      </a:r>
                      <a:endParaRPr lang="zh-CN" altLang="en-US" sz="1600" dirty="0">
                        <a:solidFill>
                          <a:schemeClr val="tx1"/>
                        </a:solidFill>
                        <a:latin typeface="微软雅黑" panose="020B0503020204020204" pitchFamily="34" charset="-122"/>
                        <a:ea typeface="微软雅黑" panose="020B0503020204020204" pitchFamily="34" charset="-122"/>
                        <a:cs typeface="Times New Roman" panose="02020603050405020304" pitchFamily="18" charset="0"/>
                        <a:sym typeface="+mn-ea"/>
                      </a:endParaRPr>
                    </a:p>
                  </a:txBody>
                  <a:tcPr anchor="ctr">
                    <a:lnL w="12700" cap="flat" cmpd="sng" algn="ctr">
                      <a:no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l" fontAlgn="auto">
                        <a:lnSpc>
                          <a:spcPct val="150000"/>
                        </a:lnSpc>
                      </a:pPr>
                      <a:endParaRPr lang="zh-CN" altLang="en-US" sz="1700" dirty="0">
                        <a:solidFill>
                          <a:schemeClr val="tx1"/>
                        </a:solidFill>
                        <a:latin typeface="微软雅黑" charset="0"/>
                        <a:ea typeface="微软雅黑" charset="0"/>
                        <a:cs typeface="微软雅黑" charset="0"/>
                        <a:sym typeface="+mn-ea"/>
                      </a:endParaRPr>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l" fontAlgn="auto">
                        <a:lnSpc>
                          <a:spcPct val="150000"/>
                        </a:lnSpc>
                      </a:pPr>
                      <a:endParaRPr lang="zh-CN" altLang="en-US" sz="1700" dirty="0">
                        <a:solidFill>
                          <a:schemeClr val="tx1"/>
                        </a:solidFill>
                        <a:latin typeface="微软雅黑" charset="0"/>
                        <a:ea typeface="微软雅黑" charset="0"/>
                        <a:cs typeface="微软雅黑" charset="0"/>
                        <a:sym typeface="+mn-ea"/>
                      </a:endParaRPr>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399257994"/>
                  </a:ext>
                </a:extLst>
              </a:tr>
              <a:tr h="195045">
                <a:tc>
                  <a:txBody>
                    <a:bodyPr/>
                    <a:lstStyle/>
                    <a:p>
                      <a:pPr marL="0" algn="l" defTabSz="914400" rtl="0" eaLnBrk="1" latinLnBrk="0" hangingPunct="1">
                        <a:lnSpc>
                          <a:spcPct val="100000"/>
                        </a:lnSpc>
                        <a:spcBef>
                          <a:spcPts val="600"/>
                        </a:spcBef>
                        <a:buNone/>
                      </a:pPr>
                      <a:r>
                        <a:rPr lang="en-US" altLang="zh-CN" sz="1600" b="1" kern="1200" dirty="0">
                          <a:solidFill>
                            <a:srgbClr val="00478B"/>
                          </a:solidFill>
                          <a:latin typeface="微软雅黑" panose="020B0503020204020204" pitchFamily="34" charset="-122"/>
                          <a:ea typeface="微软雅黑" panose="020B0503020204020204" pitchFamily="34" charset="-122"/>
                          <a:cs typeface="+mn-cs"/>
                        </a:rPr>
                        <a:t>【</a:t>
                      </a:r>
                      <a:r>
                        <a:rPr lang="zh-CN" altLang="en-US" sz="1600" b="1" kern="1200" dirty="0">
                          <a:solidFill>
                            <a:srgbClr val="00478B"/>
                          </a:solidFill>
                          <a:latin typeface="微软雅黑" panose="020B0503020204020204" pitchFamily="34" charset="-122"/>
                          <a:ea typeface="微软雅黑" panose="020B0503020204020204" pitchFamily="34" charset="-122"/>
                          <a:cs typeface="+mn-cs"/>
                        </a:rPr>
                        <a:t>疾病基本情况</a:t>
                      </a:r>
                      <a:r>
                        <a:rPr lang="en-US" altLang="zh-CN" sz="1600" b="1" kern="1200" dirty="0">
                          <a:solidFill>
                            <a:srgbClr val="00478B"/>
                          </a:solidFill>
                          <a:latin typeface="微软雅黑" panose="020B0503020204020204" pitchFamily="34" charset="-122"/>
                          <a:ea typeface="微软雅黑" panose="020B0503020204020204" pitchFamily="34" charset="-122"/>
                          <a:cs typeface="+mn-cs"/>
                        </a:rPr>
                        <a:t>】</a:t>
                      </a:r>
                      <a:endParaRPr lang="zh-CN" altLang="en-US" sz="1600" b="1" kern="1200" dirty="0">
                        <a:solidFill>
                          <a:srgbClr val="00478B"/>
                        </a:solidFill>
                        <a:latin typeface="微软雅黑" panose="020B0503020204020204" pitchFamily="34" charset="-122"/>
                        <a:ea typeface="微软雅黑" panose="020B0503020204020204" pitchFamily="34" charset="-122"/>
                        <a:cs typeface="+mn-cs"/>
                      </a:endParaRPr>
                    </a:p>
                  </a:txBody>
                  <a:tcPr anchor="ctr">
                    <a:lnL w="12700" cap="flat" cmpd="sng" algn="ctr">
                      <a:solidFill>
                        <a:schemeClr val="accent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tcPr>
                </a:tc>
                <a:tc gridSpan="3">
                  <a:txBody>
                    <a:bodyPr/>
                    <a:lstStyle/>
                    <a:p>
                      <a:pPr marL="342900" indent="-342900" algn="l" fontAlgn="auto">
                        <a:lnSpc>
                          <a:spcPct val="100000"/>
                        </a:lnSpc>
                        <a:spcBef>
                          <a:spcPts val="600"/>
                        </a:spcBef>
                        <a:buFont typeface="Arial" panose="020B0604020202020204" pitchFamily="34" charset="0"/>
                        <a:buChar char="•"/>
                      </a:pPr>
                      <a:r>
                        <a:rPr lang="zh-CN" altLang="en-US" sz="1600" dirty="0">
                          <a:latin typeface="微软雅黑" panose="020B0503020204020204" pitchFamily="34" charset="-122"/>
                          <a:ea typeface="微软雅黑" panose="020B0503020204020204" pitchFamily="34" charset="-122"/>
                        </a:rPr>
                        <a:t>糖尿病患病率高</a:t>
                      </a:r>
                      <a:r>
                        <a:rPr lang="en-US" altLang="zh-CN" sz="1600" dirty="0">
                          <a:latin typeface="微软雅黑" panose="020B0503020204020204" pitchFamily="34" charset="-122"/>
                          <a:ea typeface="微软雅黑" panose="020B0503020204020204" pitchFamily="34" charset="-122"/>
                        </a:rPr>
                        <a:t>(12.4%)</a:t>
                      </a:r>
                      <a:r>
                        <a:rPr lang="zh-CN" altLang="en-US" sz="1600" dirty="0">
                          <a:latin typeface="微软雅黑" panose="020B0503020204020204" pitchFamily="34" charset="-122"/>
                          <a:ea typeface="微软雅黑" panose="020B0503020204020204" pitchFamily="34" charset="-122"/>
                        </a:rPr>
                        <a:t>，</a:t>
                      </a:r>
                      <a:r>
                        <a:rPr lang="en-US" altLang="zh-CN" sz="1600" dirty="0">
                          <a:latin typeface="微软雅黑" panose="020B0503020204020204" pitchFamily="34" charset="-122"/>
                          <a:ea typeface="微软雅黑" panose="020B0503020204020204" pitchFamily="34" charset="-122"/>
                        </a:rPr>
                        <a:t>2</a:t>
                      </a:r>
                      <a:r>
                        <a:rPr lang="zh-CN" altLang="en-US" sz="1600" dirty="0">
                          <a:latin typeface="微软雅黑" panose="020B0503020204020204" pitchFamily="34" charset="-122"/>
                          <a:ea typeface="微软雅黑" panose="020B0503020204020204" pitchFamily="34" charset="-122"/>
                        </a:rPr>
                        <a:t>型糖尿病占</a:t>
                      </a:r>
                      <a:r>
                        <a:rPr lang="en-US" altLang="zh-CN" sz="1600" dirty="0">
                          <a:latin typeface="微软雅黑" panose="020B0503020204020204" pitchFamily="34" charset="-122"/>
                          <a:ea typeface="微软雅黑" panose="020B0503020204020204" pitchFamily="34" charset="-122"/>
                        </a:rPr>
                        <a:t>90%</a:t>
                      </a:r>
                      <a:r>
                        <a:rPr lang="zh-CN" altLang="en-US" sz="1600" dirty="0">
                          <a:latin typeface="微软雅黑" panose="020B0503020204020204" pitchFamily="34" charset="-122"/>
                          <a:ea typeface="微软雅黑" panose="020B0503020204020204" pitchFamily="34" charset="-122"/>
                        </a:rPr>
                        <a:t>，控制率低</a:t>
                      </a:r>
                      <a:r>
                        <a:rPr lang="en-US" altLang="zh-CN" sz="1600" dirty="0">
                          <a:latin typeface="微软雅黑" panose="020B0503020204020204" pitchFamily="34" charset="-122"/>
                          <a:ea typeface="微软雅黑" panose="020B0503020204020204" pitchFamily="34" charset="-122"/>
                        </a:rPr>
                        <a:t>(50.1%)</a:t>
                      </a:r>
                      <a:r>
                        <a:rPr lang="en-US" altLang="zh-CN" sz="1600" baseline="30000" dirty="0">
                          <a:solidFill>
                            <a:schemeClr val="tx1"/>
                          </a:solidFill>
                          <a:latin typeface="Times New Roman" panose="02020603050405020304" pitchFamily="18" charset="0"/>
                          <a:ea typeface="微软雅黑" panose="020B0503020204020204" pitchFamily="34" charset="-122"/>
                          <a:cs typeface="Times New Roman" panose="02020603050405020304" pitchFamily="18" charset="0"/>
                        </a:rPr>
                        <a:t> [2]</a:t>
                      </a:r>
                      <a:r>
                        <a:rPr lang="zh-CN" altLang="en-US" sz="1600" dirty="0">
                          <a:latin typeface="微软雅黑" panose="020B0503020204020204" pitchFamily="34" charset="-122"/>
                          <a:ea typeface="微软雅黑" panose="020B0503020204020204" pitchFamily="34" charset="-122"/>
                        </a:rPr>
                        <a:t>；</a:t>
                      </a:r>
                      <a:endParaRPr lang="en-US" altLang="zh-CN" sz="1600" dirty="0">
                        <a:latin typeface="微软雅黑" panose="020B0503020204020204" pitchFamily="34" charset="-122"/>
                        <a:ea typeface="微软雅黑" panose="020B0503020204020204" pitchFamily="34" charset="-122"/>
                      </a:endParaRPr>
                    </a:p>
                    <a:p>
                      <a:pPr marL="342900" indent="-342900" algn="l" fontAlgn="auto">
                        <a:lnSpc>
                          <a:spcPct val="100000"/>
                        </a:lnSpc>
                        <a:spcBef>
                          <a:spcPts val="600"/>
                        </a:spcBef>
                        <a:buFont typeface="Arial" panose="020B0604020202020204" pitchFamily="34" charset="0"/>
                        <a:buChar char="•"/>
                      </a:pPr>
                      <a:r>
                        <a:rPr lang="zh-CN" altLang="en-US" sz="1600" dirty="0">
                          <a:latin typeface="微软雅黑" panose="020B0503020204020204" pitchFamily="34" charset="-122"/>
                          <a:ea typeface="微软雅黑" panose="020B0503020204020204" pitchFamily="34" charset="-122"/>
                        </a:rPr>
                        <a:t>糖尿病患者心血管疾病风险增加</a:t>
                      </a:r>
                      <a:r>
                        <a:rPr lang="en-US" altLang="zh-CN" sz="1600" dirty="0">
                          <a:latin typeface="微软雅黑" panose="020B0503020204020204" pitchFamily="34" charset="-122"/>
                          <a:ea typeface="微软雅黑" panose="020B0503020204020204" pitchFamily="34" charset="-122"/>
                        </a:rPr>
                        <a:t>2~4</a:t>
                      </a:r>
                      <a:r>
                        <a:rPr lang="zh-CN" altLang="en-US" sz="1600" dirty="0">
                          <a:latin typeface="微软雅黑" panose="020B0503020204020204" pitchFamily="34" charset="-122"/>
                          <a:ea typeface="微软雅黑" panose="020B0503020204020204" pitchFamily="34" charset="-122"/>
                        </a:rPr>
                        <a:t>倍，心衰住院风险增加</a:t>
                      </a:r>
                      <a:r>
                        <a:rPr lang="en-US" altLang="zh-CN" sz="1600" dirty="0">
                          <a:latin typeface="微软雅黑" panose="020B0503020204020204" pitchFamily="34" charset="-122"/>
                          <a:ea typeface="微软雅黑" panose="020B0503020204020204" pitchFamily="34" charset="-122"/>
                        </a:rPr>
                        <a:t>2</a:t>
                      </a:r>
                      <a:r>
                        <a:rPr lang="zh-CN" altLang="en-US" sz="1600" dirty="0">
                          <a:latin typeface="微软雅黑" panose="020B0503020204020204" pitchFamily="34" charset="-122"/>
                          <a:ea typeface="微软雅黑" panose="020B0503020204020204" pitchFamily="34" charset="-122"/>
                        </a:rPr>
                        <a:t>倍；</a:t>
                      </a:r>
                      <a:endParaRPr lang="en-US" altLang="zh-CN" sz="1600" dirty="0">
                        <a:latin typeface="微软雅黑" panose="020B0503020204020204" pitchFamily="34" charset="-122"/>
                        <a:ea typeface="微软雅黑" panose="020B0503020204020204" pitchFamily="34" charset="-122"/>
                      </a:endParaRPr>
                    </a:p>
                    <a:p>
                      <a:pPr marL="342900" indent="-342900" algn="l" fontAlgn="auto">
                        <a:lnSpc>
                          <a:spcPct val="100000"/>
                        </a:lnSpc>
                        <a:spcBef>
                          <a:spcPts val="600"/>
                        </a:spcBef>
                        <a:buFont typeface="Arial" panose="020B0604020202020204" pitchFamily="34" charset="0"/>
                        <a:buChar char="•"/>
                      </a:pPr>
                      <a:r>
                        <a:rPr lang="zh-CN" altLang="en-US" sz="1600" dirty="0">
                          <a:solidFill>
                            <a:schemeClr val="tx1"/>
                          </a:solidFill>
                          <a:latin typeface="微软雅黑" panose="020B0503020204020204" pitchFamily="34" charset="-122"/>
                          <a:ea typeface="微软雅黑" panose="020B0503020204020204" pitchFamily="34" charset="-122"/>
                          <a:sym typeface="+mn-ea"/>
                        </a:rPr>
                        <a:t>血糖不达标会导致严重并发症，如糖尿病肾脏病、视网膜病变等，影响患者生活质量。</a:t>
                      </a:r>
                      <a:endParaRPr lang="zh-CN" altLang="en-US" sz="1600" dirty="0">
                        <a:solidFill>
                          <a:schemeClr val="tx1"/>
                        </a:solidFill>
                        <a:latin typeface="微软雅黑" panose="020B0503020204020204" pitchFamily="34" charset="-122"/>
                        <a:ea typeface="微软雅黑" panose="020B0503020204020204" pitchFamily="34" charset="-122"/>
                        <a:cs typeface="Times New Roman" panose="02020603050405020304" pitchFamily="18" charset="0"/>
                        <a:sym typeface="+mn-ea"/>
                      </a:endParaRPr>
                    </a:p>
                  </a:txBody>
                  <a:tcPr anchor="ctr">
                    <a:lnL w="12700" cap="flat" cmpd="sng" algn="ctr">
                      <a:no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zh-CN" altLang="en-US"/>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zh-CN" altLang="en-US"/>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089228093"/>
                  </a:ext>
                </a:extLst>
              </a:tr>
              <a:tr h="0">
                <a:tc>
                  <a:txBody>
                    <a:bodyPr/>
                    <a:lstStyle/>
                    <a:p>
                      <a:pPr marL="0" algn="l" defTabSz="914400" rtl="0" eaLnBrk="1" latinLnBrk="0" hangingPunct="1">
                        <a:lnSpc>
                          <a:spcPct val="100000"/>
                        </a:lnSpc>
                        <a:spcBef>
                          <a:spcPts val="600"/>
                        </a:spcBef>
                        <a:buNone/>
                      </a:pPr>
                      <a:r>
                        <a:rPr lang="en-US" altLang="zh-CN" sz="1600" b="1" kern="1200" dirty="0">
                          <a:solidFill>
                            <a:srgbClr val="00478B"/>
                          </a:solidFill>
                          <a:latin typeface="微软雅黑" panose="020B0503020204020204" pitchFamily="34" charset="-122"/>
                          <a:ea typeface="微软雅黑" panose="020B0503020204020204" pitchFamily="34" charset="-122"/>
                          <a:cs typeface="+mn-cs"/>
                        </a:rPr>
                        <a:t>【</a:t>
                      </a:r>
                      <a:r>
                        <a:rPr lang="zh-CN" altLang="en-US" sz="1600" b="1" kern="1200" dirty="0">
                          <a:solidFill>
                            <a:srgbClr val="00478B"/>
                          </a:solidFill>
                          <a:latin typeface="微软雅黑" panose="020B0503020204020204" pitchFamily="34" charset="-122"/>
                          <a:ea typeface="微软雅黑" panose="020B0503020204020204" pitchFamily="34" charset="-122"/>
                          <a:cs typeface="+mn-cs"/>
                        </a:rPr>
                        <a:t>未满足治疗需求</a:t>
                      </a:r>
                      <a:r>
                        <a:rPr lang="en-US" altLang="zh-CN" sz="1600" b="1" kern="1200" dirty="0">
                          <a:solidFill>
                            <a:srgbClr val="00478B"/>
                          </a:solidFill>
                          <a:latin typeface="微软雅黑" panose="020B0503020204020204" pitchFamily="34" charset="-122"/>
                          <a:ea typeface="微软雅黑" panose="020B0503020204020204" pitchFamily="34" charset="-122"/>
                          <a:cs typeface="+mn-cs"/>
                        </a:rPr>
                        <a:t>】</a:t>
                      </a:r>
                      <a:endParaRPr lang="zh-CN" altLang="en-US" sz="1600" b="1" kern="1200" dirty="0">
                        <a:solidFill>
                          <a:srgbClr val="00478B"/>
                        </a:solidFill>
                        <a:latin typeface="微软雅黑" panose="020B0503020204020204" pitchFamily="34" charset="-122"/>
                        <a:ea typeface="微软雅黑" panose="020B0503020204020204" pitchFamily="34" charset="-122"/>
                        <a:cs typeface="+mn-cs"/>
                      </a:endParaRPr>
                    </a:p>
                  </a:txBody>
                  <a:tcPr anchor="ctr">
                    <a:lnL w="12700" cap="flat" cmpd="sng" algn="ctr">
                      <a:solidFill>
                        <a:schemeClr val="accent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tcPr>
                </a:tc>
                <a:tc gridSpan="3">
                  <a:txBody>
                    <a:bodyPr/>
                    <a:lstStyle/>
                    <a:p>
                      <a:pPr marL="285750" indent="-285750" algn="l" fontAlgn="auto">
                        <a:lnSpc>
                          <a:spcPct val="100000"/>
                        </a:lnSpc>
                        <a:spcBef>
                          <a:spcPts val="600"/>
                        </a:spcBef>
                        <a:buFont typeface="Arial" panose="020B0604020202020204" pitchFamily="34" charset="0"/>
                        <a:buChar char="•"/>
                      </a:pPr>
                      <a:r>
                        <a:rPr lang="zh-CN" altLang="en-US" sz="1600" dirty="0">
                          <a:solidFill>
                            <a:schemeClr val="tx1"/>
                          </a:solidFill>
                          <a:latin typeface="微软雅黑" panose="020B0503020204020204" pitchFamily="34" charset="-122"/>
                          <a:ea typeface="微软雅黑" panose="020B0503020204020204" pitchFamily="34" charset="-122"/>
                          <a:sym typeface="+mn-ea"/>
                        </a:rPr>
                        <a:t>糖尿病患者往往合并多种并发症，多重用药导致漏服，患者依从性下降导致血糖控制率下降；</a:t>
                      </a:r>
                      <a:endParaRPr lang="en-US" altLang="zh-CN" sz="1600" dirty="0">
                        <a:solidFill>
                          <a:schemeClr val="tx1"/>
                        </a:solidFill>
                        <a:latin typeface="微软雅黑" panose="020B0503020204020204" pitchFamily="34" charset="-122"/>
                        <a:ea typeface="微软雅黑" panose="020B0503020204020204" pitchFamily="34" charset="-122"/>
                        <a:sym typeface="+mn-ea"/>
                      </a:endParaRPr>
                    </a:p>
                    <a:p>
                      <a:pPr marL="285750" indent="-285750" algn="l" fontAlgn="auto">
                        <a:lnSpc>
                          <a:spcPct val="100000"/>
                        </a:lnSpc>
                        <a:spcBef>
                          <a:spcPts val="600"/>
                        </a:spcBef>
                        <a:buFont typeface="Arial" panose="020B0604020202020204" pitchFamily="34" charset="0"/>
                        <a:buChar char="•"/>
                      </a:pPr>
                      <a:r>
                        <a:rPr lang="zh-CN" altLang="en-US" sz="1600" dirty="0">
                          <a:latin typeface="微软雅黑" panose="020B0503020204020204" pitchFamily="34" charset="-122"/>
                          <a:ea typeface="微软雅黑" panose="020B0503020204020204" pitchFamily="34" charset="-122"/>
                        </a:rPr>
                        <a:t>达格列净二甲双胍缓释片</a:t>
                      </a:r>
                      <a:r>
                        <a:rPr lang="en-US" altLang="zh-CN" sz="1600" dirty="0">
                          <a:latin typeface="微软雅黑" panose="020B0503020204020204" pitchFamily="34" charset="-122"/>
                          <a:ea typeface="微软雅黑" panose="020B0503020204020204" pitchFamily="34" charset="-122"/>
                        </a:rPr>
                        <a:t>(Ⅰ)</a:t>
                      </a:r>
                      <a:r>
                        <a:rPr lang="zh-CN" altLang="en-US" sz="1600" dirty="0">
                          <a:latin typeface="微软雅黑" panose="020B0503020204020204" pitchFamily="34" charset="-122"/>
                          <a:ea typeface="微软雅黑" panose="020B0503020204020204" pitchFamily="34" charset="-122"/>
                        </a:rPr>
                        <a:t>（规格：</a:t>
                      </a:r>
                      <a:r>
                        <a:rPr lang="en-US" altLang="zh-CN" sz="1600" dirty="0">
                          <a:latin typeface="微软雅黑" panose="020B0503020204020204" pitchFamily="34" charset="-122"/>
                          <a:ea typeface="微软雅黑" panose="020B0503020204020204" pitchFamily="34" charset="-122"/>
                        </a:rPr>
                        <a:t>5mg/500mg</a:t>
                      </a:r>
                      <a:r>
                        <a:rPr lang="zh-CN" altLang="en-US" sz="1600" dirty="0">
                          <a:latin typeface="微软雅黑" panose="020B0503020204020204" pitchFamily="34" charset="-122"/>
                          <a:ea typeface="微软雅黑" panose="020B0503020204020204" pitchFamily="34" charset="-122"/>
                        </a:rPr>
                        <a:t>、</a:t>
                      </a:r>
                      <a:r>
                        <a:rPr lang="en-US" altLang="zh-CN" sz="1600" dirty="0">
                          <a:latin typeface="微软雅黑" panose="020B0503020204020204" pitchFamily="34" charset="-122"/>
                          <a:ea typeface="微软雅黑" panose="020B0503020204020204" pitchFamily="34" charset="-122"/>
                        </a:rPr>
                        <a:t>10mg/1000mg</a:t>
                      </a:r>
                      <a:r>
                        <a:rPr lang="zh-CN" altLang="en-US" sz="1600" dirty="0">
                          <a:latin typeface="微软雅黑" panose="020B0503020204020204" pitchFamily="34" charset="-122"/>
                          <a:ea typeface="微软雅黑" panose="020B0503020204020204" pitchFamily="34" charset="-122"/>
                        </a:rPr>
                        <a:t>）已纳入医保，规格较少，</a:t>
                      </a:r>
                      <a:r>
                        <a:rPr lang="zh-CN" altLang="en-US" sz="1600" b="1" dirty="0">
                          <a:solidFill>
                            <a:srgbClr val="C00000"/>
                          </a:solidFill>
                          <a:latin typeface="微软雅黑" panose="020B0503020204020204" pitchFamily="34" charset="-122"/>
                          <a:ea typeface="微软雅黑" panose="020B0503020204020204" pitchFamily="34" charset="-122"/>
                        </a:rPr>
                        <a:t>临床剂量调整受限</a:t>
                      </a:r>
                      <a:r>
                        <a:rPr lang="zh-CN" altLang="en-US" sz="1600" dirty="0">
                          <a:latin typeface="微软雅黑" panose="020B0503020204020204" pitchFamily="34" charset="-122"/>
                          <a:ea typeface="微软雅黑" panose="020B0503020204020204" pitchFamily="34" charset="-122"/>
                        </a:rPr>
                        <a:t>。</a:t>
                      </a:r>
                      <a:endParaRPr lang="zh-CN" altLang="en-US" sz="1600" dirty="0">
                        <a:solidFill>
                          <a:schemeClr val="tx1"/>
                        </a:solidFill>
                        <a:latin typeface="微软雅黑" panose="020B0503020204020204" pitchFamily="34" charset="-122"/>
                        <a:ea typeface="微软雅黑" panose="020B0503020204020204" pitchFamily="34" charset="-122"/>
                        <a:cs typeface="Times New Roman" panose="02020603050405020304" pitchFamily="18" charset="0"/>
                        <a:sym typeface="+mn-ea"/>
                      </a:endParaRPr>
                    </a:p>
                  </a:txBody>
                  <a:tcPr anchor="ctr">
                    <a:lnL w="12700" cap="flat" cmpd="sng" algn="ctr">
                      <a:no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zh-CN" altLang="en-US"/>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zh-CN" altLang="en-US"/>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220755987"/>
                  </a:ext>
                </a:extLst>
              </a:tr>
              <a:tr h="195045">
                <a:tc>
                  <a:txBody>
                    <a:bodyPr/>
                    <a:lstStyle/>
                    <a:p>
                      <a:pPr marL="0" algn="l" defTabSz="914400" rtl="0" eaLnBrk="1" latinLnBrk="0" hangingPunct="1">
                        <a:lnSpc>
                          <a:spcPct val="100000"/>
                        </a:lnSpc>
                        <a:spcBef>
                          <a:spcPts val="600"/>
                        </a:spcBef>
                        <a:buNone/>
                      </a:pPr>
                      <a:r>
                        <a:rPr lang="en-US" altLang="zh-CN" sz="1600" b="1" kern="1200" dirty="0">
                          <a:solidFill>
                            <a:srgbClr val="00478B"/>
                          </a:solidFill>
                          <a:latin typeface="微软雅黑" panose="020B0503020204020204" pitchFamily="34" charset="-122"/>
                          <a:ea typeface="微软雅黑" panose="020B0503020204020204" pitchFamily="34" charset="-122"/>
                          <a:cs typeface="+mn-cs"/>
                        </a:rPr>
                        <a:t>【</a:t>
                      </a:r>
                      <a:r>
                        <a:rPr lang="zh-CN" altLang="en-US" sz="1600" b="1" kern="1200" dirty="0">
                          <a:solidFill>
                            <a:srgbClr val="00478B"/>
                          </a:solidFill>
                          <a:latin typeface="微软雅黑" panose="020B0503020204020204" pitchFamily="34" charset="-122"/>
                          <a:ea typeface="微软雅黑" panose="020B0503020204020204" pitchFamily="34" charset="-122"/>
                          <a:cs typeface="+mn-cs"/>
                        </a:rPr>
                        <a:t>参照药品建议</a:t>
                      </a:r>
                      <a:r>
                        <a:rPr lang="en-US" altLang="zh-CN" sz="1600" b="1" kern="1200" dirty="0">
                          <a:solidFill>
                            <a:srgbClr val="00478B"/>
                          </a:solidFill>
                          <a:latin typeface="微软雅黑" panose="020B0503020204020204" pitchFamily="34" charset="-122"/>
                          <a:ea typeface="微软雅黑" panose="020B0503020204020204" pitchFamily="34" charset="-122"/>
                          <a:cs typeface="+mn-cs"/>
                        </a:rPr>
                        <a:t>】</a:t>
                      </a:r>
                      <a:endParaRPr lang="zh-CN" altLang="en-US" sz="1600" b="1" kern="1200" dirty="0">
                        <a:solidFill>
                          <a:srgbClr val="00478B"/>
                        </a:solidFill>
                        <a:latin typeface="微软雅黑" panose="020B0503020204020204" pitchFamily="34" charset="-122"/>
                        <a:ea typeface="微软雅黑" panose="020B0503020204020204" pitchFamily="34" charset="-122"/>
                        <a:cs typeface="+mn-cs"/>
                      </a:endParaRPr>
                    </a:p>
                  </a:txBody>
                  <a:tcPr anchor="ctr">
                    <a:lnL w="12700" cap="flat" cmpd="sng" algn="ctr">
                      <a:solidFill>
                        <a:schemeClr val="accent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tcPr>
                </a:tc>
                <a:tc gridSpan="3">
                  <a:txBody>
                    <a:bodyPr/>
                    <a:lstStyle/>
                    <a:p>
                      <a:pPr algn="l" fontAlgn="auto">
                        <a:lnSpc>
                          <a:spcPct val="100000"/>
                        </a:lnSpc>
                        <a:spcBef>
                          <a:spcPts val="600"/>
                        </a:spcBef>
                      </a:pPr>
                      <a:r>
                        <a:rPr lang="zh-CN" altLang="en-US" sz="1600" b="1" dirty="0">
                          <a:solidFill>
                            <a:srgbClr val="C00000"/>
                          </a:solidFill>
                          <a:latin typeface="微软雅黑" panose="020B0503020204020204" pitchFamily="34" charset="-122"/>
                          <a:ea typeface="微软雅黑" panose="020B0503020204020204" pitchFamily="34" charset="-122"/>
                        </a:rPr>
                        <a:t>参照药建议选择达格列净二甲双胍缓释片</a:t>
                      </a:r>
                      <a:r>
                        <a:rPr lang="en-US" altLang="zh-CN" sz="1600" b="1" dirty="0">
                          <a:solidFill>
                            <a:srgbClr val="C00000"/>
                          </a:solidFill>
                          <a:latin typeface="微软雅黑" panose="020B0503020204020204" pitchFamily="34" charset="-122"/>
                          <a:ea typeface="微软雅黑" panose="020B0503020204020204" pitchFamily="34" charset="-122"/>
                        </a:rPr>
                        <a:t>(Ⅰ)</a:t>
                      </a:r>
                      <a:r>
                        <a:rPr lang="zh-CN" altLang="en-US" sz="1600" b="1" dirty="0">
                          <a:solidFill>
                            <a:srgbClr val="C00000"/>
                          </a:solidFill>
                          <a:latin typeface="微软雅黑" panose="020B0503020204020204" pitchFamily="34" charset="-122"/>
                          <a:ea typeface="微软雅黑" panose="020B0503020204020204" pitchFamily="34" charset="-122"/>
                        </a:rPr>
                        <a:t>和“达格列净、缓释二甲双胍”自由联合，理由：</a:t>
                      </a:r>
                      <a:endParaRPr lang="en-US" altLang="zh-CN" sz="1600" b="1" dirty="0">
                        <a:solidFill>
                          <a:srgbClr val="C00000"/>
                        </a:solidFill>
                        <a:latin typeface="微软雅黑" panose="020B0503020204020204" pitchFamily="34" charset="-122"/>
                        <a:ea typeface="微软雅黑" panose="020B0503020204020204" pitchFamily="34" charset="-122"/>
                      </a:endParaRPr>
                    </a:p>
                    <a:p>
                      <a:pPr marL="285750" marR="0" lvl="0" indent="-285750" algn="l" defTabSz="914400" rtl="0" eaLnBrk="1" fontAlgn="auto" latinLnBrk="0" hangingPunct="1">
                        <a:lnSpc>
                          <a:spcPct val="100000"/>
                        </a:lnSpc>
                        <a:spcBef>
                          <a:spcPts val="600"/>
                        </a:spcBef>
                        <a:spcAft>
                          <a:spcPts val="0"/>
                        </a:spcAft>
                        <a:buClrTx/>
                        <a:buSzTx/>
                        <a:buFont typeface="Arial" panose="020B0604020202020204" pitchFamily="34" charset="0"/>
                        <a:buChar char="•"/>
                        <a:tabLst/>
                        <a:defRPr/>
                      </a:pPr>
                      <a:r>
                        <a:rPr lang="zh-CN" altLang="en-US" sz="1600" dirty="0">
                          <a:solidFill>
                            <a:schemeClr val="tx1"/>
                          </a:solidFill>
                          <a:latin typeface="微软雅黑" panose="020B0503020204020204" pitchFamily="34" charset="-122"/>
                          <a:ea typeface="微软雅黑" panose="020B0503020204020204" pitchFamily="34" charset="-122"/>
                          <a:cs typeface="Times New Roman" panose="02020603050405020304" pitchFamily="18" charset="0"/>
                          <a:sym typeface="+mn-ea"/>
                        </a:rPr>
                        <a:t>达格列净二甲双胍缓释片</a:t>
                      </a:r>
                      <a:r>
                        <a:rPr lang="en-US" altLang="zh-CN" sz="1600" dirty="0">
                          <a:latin typeface="微软雅黑" panose="020B0503020204020204" pitchFamily="34" charset="-122"/>
                          <a:ea typeface="微软雅黑" panose="020B0503020204020204" pitchFamily="34" charset="-122"/>
                        </a:rPr>
                        <a:t>(Ⅰ)</a:t>
                      </a:r>
                      <a:r>
                        <a:rPr lang="zh-CN" altLang="en-US" sz="1600" dirty="0">
                          <a:solidFill>
                            <a:schemeClr val="tx1"/>
                          </a:solidFill>
                          <a:latin typeface="微软雅黑" panose="020B0503020204020204" pitchFamily="34" charset="-122"/>
                          <a:ea typeface="微软雅黑" panose="020B0503020204020204" pitchFamily="34" charset="-122"/>
                          <a:cs typeface="Times New Roman" panose="02020603050405020304" pitchFamily="18" charset="0"/>
                          <a:sym typeface="+mn-ea"/>
                        </a:rPr>
                        <a:t>已纳入医保目录；</a:t>
                      </a:r>
                    </a:p>
                    <a:p>
                      <a:pPr marL="285750" indent="-285750" algn="l" fontAlgn="auto">
                        <a:lnSpc>
                          <a:spcPct val="100000"/>
                        </a:lnSpc>
                        <a:spcBef>
                          <a:spcPts val="600"/>
                        </a:spcBef>
                        <a:buFont typeface="Arial" panose="020B0604020202020204" pitchFamily="34" charset="0"/>
                        <a:buChar char="•"/>
                      </a:pPr>
                      <a:r>
                        <a:rPr lang="zh-CN" altLang="en-US" sz="1600" kern="1200" dirty="0">
                          <a:solidFill>
                            <a:schemeClr val="dk1"/>
                          </a:solidFill>
                          <a:latin typeface="微软雅黑" panose="020B0503020204020204" pitchFamily="34" charset="-122"/>
                          <a:ea typeface="微软雅黑" panose="020B0503020204020204" pitchFamily="34" charset="-122"/>
                        </a:rPr>
                        <a:t>本品是达格列净与缓释二甲双胍的复方制剂；</a:t>
                      </a:r>
                      <a:endParaRPr lang="en-US" altLang="zh-CN" sz="1600" kern="1200" dirty="0">
                        <a:solidFill>
                          <a:schemeClr val="dk1"/>
                        </a:solidFill>
                        <a:latin typeface="微软雅黑" panose="020B0503020204020204" pitchFamily="34" charset="-122"/>
                        <a:ea typeface="微软雅黑" panose="020B0503020204020204" pitchFamily="34" charset="-122"/>
                      </a:endParaRPr>
                    </a:p>
                    <a:p>
                      <a:pPr marL="285750" indent="-285750" algn="l" fontAlgn="auto">
                        <a:lnSpc>
                          <a:spcPct val="100000"/>
                        </a:lnSpc>
                        <a:spcBef>
                          <a:spcPts val="600"/>
                        </a:spcBef>
                        <a:buFont typeface="Arial" panose="020B0604020202020204" pitchFamily="34" charset="0"/>
                        <a:buChar char="•"/>
                      </a:pPr>
                      <a:r>
                        <a:rPr lang="zh-CN" altLang="en-US" sz="1600" dirty="0">
                          <a:latin typeface="微软雅黑" panose="020B0503020204020204" pitchFamily="34" charset="-122"/>
                          <a:ea typeface="微软雅黑" panose="020B0503020204020204" pitchFamily="34" charset="-122"/>
                        </a:rPr>
                        <a:t>获批适应症明确适用于正在接受达格列净和盐酸二甲双胍治疗的</a:t>
                      </a:r>
                      <a:r>
                        <a:rPr lang="en-US" altLang="zh-CN" sz="1600" dirty="0">
                          <a:latin typeface="微软雅黑" panose="020B0503020204020204" pitchFamily="34" charset="-122"/>
                          <a:ea typeface="微软雅黑" panose="020B0503020204020204" pitchFamily="34" charset="-122"/>
                        </a:rPr>
                        <a:t>2</a:t>
                      </a:r>
                      <a:r>
                        <a:rPr lang="zh-CN" altLang="en-US" sz="1600" dirty="0">
                          <a:latin typeface="微软雅黑" panose="020B0503020204020204" pitchFamily="34" charset="-122"/>
                          <a:ea typeface="微软雅黑" panose="020B0503020204020204" pitchFamily="34" charset="-122"/>
                        </a:rPr>
                        <a:t>型糖尿病成人患者改善血糖控制； </a:t>
                      </a:r>
                      <a:endParaRPr lang="en-US" altLang="zh-CN" sz="1600" dirty="0">
                        <a:latin typeface="微软雅黑" panose="020B0503020204020204" pitchFamily="34" charset="-122"/>
                        <a:ea typeface="微软雅黑" panose="020B0503020204020204" pitchFamily="34" charset="-122"/>
                      </a:endParaRPr>
                    </a:p>
                    <a:p>
                      <a:pPr marL="285750" indent="-285750" algn="l" fontAlgn="auto">
                        <a:lnSpc>
                          <a:spcPct val="100000"/>
                        </a:lnSpc>
                        <a:spcBef>
                          <a:spcPts val="600"/>
                        </a:spcBef>
                        <a:buFont typeface="Arial" panose="020B0604020202020204" pitchFamily="34" charset="0"/>
                        <a:buChar char="•"/>
                      </a:pPr>
                      <a:r>
                        <a:rPr lang="zh-CN" altLang="en-US" sz="1600" dirty="0">
                          <a:latin typeface="微软雅黑" panose="020B0503020204020204" pitchFamily="34" charset="-122"/>
                          <a:ea typeface="微软雅黑" panose="020B0503020204020204" pitchFamily="34" charset="-122"/>
                        </a:rPr>
                        <a:t>达格列净和二甲双胍均在医保目录内，且在</a:t>
                      </a:r>
                      <a:r>
                        <a:rPr lang="en-US" altLang="zh-CN" sz="1600" dirty="0">
                          <a:latin typeface="微软雅黑" panose="020B0503020204020204" pitchFamily="34" charset="-122"/>
                          <a:ea typeface="微软雅黑" panose="020B0503020204020204" pitchFamily="34" charset="-122"/>
                        </a:rPr>
                        <a:t>2018</a:t>
                      </a:r>
                      <a:r>
                        <a:rPr lang="zh-CN" altLang="en-US" sz="1600" dirty="0">
                          <a:latin typeface="微软雅黑" panose="020B0503020204020204" pitchFamily="34" charset="-122"/>
                          <a:ea typeface="微软雅黑" panose="020B0503020204020204" pitchFamily="34" charset="-122"/>
                        </a:rPr>
                        <a:t>版国家基药目录内。</a:t>
                      </a:r>
                      <a:endParaRPr lang="en-US" altLang="zh-CN" sz="1600" dirty="0">
                        <a:latin typeface="微软雅黑" panose="020B0503020204020204" pitchFamily="34" charset="-122"/>
                        <a:ea typeface="微软雅黑" panose="020B0503020204020204" pitchFamily="34" charset="-122"/>
                      </a:endParaRPr>
                    </a:p>
                  </a:txBody>
                  <a:tcPr anchor="ctr">
                    <a:lnL w="12700" cap="flat" cmpd="sng" algn="ctr">
                      <a:no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zh-CN" altLang="en-US"/>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zh-CN" altLang="en-US"/>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973254418"/>
                  </a:ext>
                </a:extLst>
              </a:tr>
            </a:tbl>
          </a:graphicData>
        </a:graphic>
      </p:graphicFrame>
      <p:sp>
        <p:nvSpPr>
          <p:cNvPr id="5" name="文本框 4">
            <a:extLst>
              <a:ext uri="{FF2B5EF4-FFF2-40B4-BE49-F238E27FC236}">
                <a16:creationId xmlns:a16="http://schemas.microsoft.com/office/drawing/2014/main" id="{A46F4A98-9D8B-07D3-4273-283609540DBF}"/>
              </a:ext>
            </a:extLst>
          </p:cNvPr>
          <p:cNvSpPr txBox="1"/>
          <p:nvPr/>
        </p:nvSpPr>
        <p:spPr>
          <a:xfrm>
            <a:off x="570451" y="6409469"/>
            <a:ext cx="11013558" cy="415498"/>
          </a:xfrm>
          <a:prstGeom prst="rect">
            <a:avLst/>
          </a:prstGeom>
          <a:noFill/>
        </p:spPr>
        <p:txBody>
          <a:bodyPr wrap="square">
            <a:spAutoFit/>
          </a:bodyPr>
          <a:lstStyle/>
          <a:p>
            <a:r>
              <a:rPr lang="en-US" altLang="zh-CN" sz="1050" dirty="0">
                <a:latin typeface="微软雅黑" panose="020B0503020204020204" pitchFamily="34" charset="-122"/>
                <a:ea typeface="微软雅黑" panose="020B0503020204020204" pitchFamily="34" charset="-122"/>
              </a:rPr>
              <a:t>[1] </a:t>
            </a:r>
            <a:r>
              <a:rPr lang="zh-CN" altLang="en-US" sz="1050" dirty="0">
                <a:latin typeface="微软雅黑" panose="020B0503020204020204" pitchFamily="34" charset="-122"/>
                <a:ea typeface="微软雅黑" panose="020B0503020204020204" pitchFamily="34" charset="-122"/>
              </a:rPr>
              <a:t>达格列净二甲双胍缓释片说明书 </a:t>
            </a:r>
            <a:endParaRPr lang="en-US" altLang="zh-CN" sz="1050" dirty="0">
              <a:latin typeface="微软雅黑" panose="020B0503020204020204" pitchFamily="34" charset="-122"/>
              <a:ea typeface="微软雅黑" panose="020B0503020204020204" pitchFamily="34" charset="-122"/>
            </a:endParaRPr>
          </a:p>
          <a:p>
            <a:r>
              <a:rPr lang="en-US" altLang="zh-CN" sz="1050" dirty="0">
                <a:latin typeface="微软雅黑" panose="020B0503020204020204" pitchFamily="34" charset="-122"/>
                <a:ea typeface="微软雅黑" panose="020B0503020204020204" pitchFamily="34" charset="-122"/>
              </a:rPr>
              <a:t>[2]</a:t>
            </a:r>
            <a:r>
              <a:rPr lang="zh-CN" altLang="en-US" sz="1050" dirty="0">
                <a:latin typeface="微软雅黑" panose="020B0503020204020204" pitchFamily="34" charset="-122"/>
                <a:ea typeface="微软雅黑" panose="020B0503020204020204" pitchFamily="34" charset="-122"/>
              </a:rPr>
              <a:t>中华医学会糖尿病学分会</a:t>
            </a:r>
            <a:r>
              <a:rPr lang="en-US" altLang="zh-CN" sz="1050" dirty="0">
                <a:latin typeface="微软雅黑" panose="020B0503020204020204" pitchFamily="34" charset="-122"/>
                <a:ea typeface="微软雅黑" panose="020B0503020204020204" pitchFamily="34" charset="-122"/>
              </a:rPr>
              <a:t>. </a:t>
            </a:r>
            <a:r>
              <a:rPr lang="zh-CN" altLang="en-US" sz="1050" dirty="0">
                <a:latin typeface="微软雅黑" panose="020B0503020204020204" pitchFamily="34" charset="-122"/>
                <a:ea typeface="微软雅黑" panose="020B0503020204020204" pitchFamily="34" charset="-122"/>
              </a:rPr>
              <a:t>中国糖尿病防治指南（</a:t>
            </a:r>
            <a:r>
              <a:rPr lang="en-US" altLang="zh-CN" sz="1050" dirty="0">
                <a:latin typeface="微软雅黑" panose="020B0503020204020204" pitchFamily="34" charset="-122"/>
                <a:ea typeface="微软雅黑" panose="020B0503020204020204" pitchFamily="34" charset="-122"/>
              </a:rPr>
              <a:t>2024</a:t>
            </a:r>
            <a:r>
              <a:rPr lang="zh-CN" altLang="en-US" sz="1050" dirty="0">
                <a:latin typeface="微软雅黑" panose="020B0503020204020204" pitchFamily="34" charset="-122"/>
                <a:ea typeface="微软雅黑" panose="020B0503020204020204" pitchFamily="34" charset="-122"/>
              </a:rPr>
              <a:t>版）</a:t>
            </a:r>
            <a:r>
              <a:rPr lang="en-US" altLang="zh-CN" sz="1050" dirty="0">
                <a:latin typeface="微软雅黑" panose="020B0503020204020204" pitchFamily="34" charset="-122"/>
                <a:ea typeface="微软雅黑" panose="020B0503020204020204" pitchFamily="34" charset="-122"/>
              </a:rPr>
              <a:t>. </a:t>
            </a:r>
            <a:r>
              <a:rPr lang="zh-CN" altLang="en-US" sz="1050" dirty="0">
                <a:latin typeface="微软雅黑" panose="020B0503020204020204" pitchFamily="34" charset="-122"/>
                <a:ea typeface="微软雅黑" panose="020B0503020204020204" pitchFamily="34" charset="-122"/>
              </a:rPr>
              <a:t>中华糖尿病杂志，</a:t>
            </a:r>
            <a:r>
              <a:rPr lang="en-US" altLang="zh-CN" sz="1050" dirty="0">
                <a:latin typeface="微软雅黑" panose="020B0503020204020204" pitchFamily="34" charset="-122"/>
                <a:ea typeface="微软雅黑" panose="020B0503020204020204" pitchFamily="34" charset="-122"/>
              </a:rPr>
              <a:t>2025</a:t>
            </a:r>
            <a:r>
              <a:rPr lang="zh-CN" altLang="en-US" sz="1050" dirty="0">
                <a:latin typeface="微软雅黑" panose="020B0503020204020204" pitchFamily="34" charset="-122"/>
                <a:ea typeface="微软雅黑" panose="020B0503020204020204" pitchFamily="34" charset="-122"/>
              </a:rPr>
              <a:t>，</a:t>
            </a:r>
            <a:r>
              <a:rPr lang="en-US" altLang="zh-CN" sz="1050" dirty="0">
                <a:latin typeface="微软雅黑" panose="020B0503020204020204" pitchFamily="34" charset="-122"/>
                <a:ea typeface="微软雅黑" panose="020B0503020204020204" pitchFamily="34" charset="-122"/>
              </a:rPr>
              <a:t>17(01):16-139. </a:t>
            </a:r>
            <a:endParaRPr lang="zh-CN" altLang="en-US" sz="1050" dirty="0">
              <a:latin typeface="微软雅黑" panose="020B0503020204020204" pitchFamily="34" charset="-122"/>
              <a:ea typeface="微软雅黑" panose="020B0503020204020204" pitchFamily="34" charset="-122"/>
            </a:endParaRPr>
          </a:p>
        </p:txBody>
      </p:sp>
      <p:sp>
        <p:nvSpPr>
          <p:cNvPr id="7" name="灯片编号占位符 6">
            <a:extLst>
              <a:ext uri="{FF2B5EF4-FFF2-40B4-BE49-F238E27FC236}">
                <a16:creationId xmlns:a16="http://schemas.microsoft.com/office/drawing/2014/main" id="{2341A8E6-2626-A86D-C258-B51B96BB97B9}"/>
              </a:ext>
            </a:extLst>
          </p:cNvPr>
          <p:cNvSpPr>
            <a:spLocks noGrp="1"/>
          </p:cNvSpPr>
          <p:nvPr>
            <p:ph type="sldNum" sz="quarter" idx="12"/>
          </p:nvPr>
        </p:nvSpPr>
        <p:spPr/>
        <p:txBody>
          <a:bodyPr/>
          <a:lstStyle/>
          <a:p>
            <a:fld id="{2396B4FE-3AE3-41E4-BDCF-1EC65C7E8729}" type="slidenum">
              <a:rPr kumimoji="1" lang="zh-CN" altLang="en-US" smtClean="0"/>
              <a:t>3</a:t>
            </a:fld>
            <a:endParaRPr kumimoji="1" lang="zh-CN" altLang="en-US" dirty="0"/>
          </a:p>
        </p:txBody>
      </p:sp>
    </p:spTree>
    <p:extLst>
      <p:ext uri="{BB962C8B-B14F-4D97-AF65-F5344CB8AC3E}">
        <p14:creationId xmlns:p14="http://schemas.microsoft.com/office/powerpoint/2010/main" val="41077165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E38D2AF-173A-753B-B668-E04261AFD1B9}"/>
            </a:ext>
          </a:extLst>
        </p:cNvPr>
        <p:cNvGrpSpPr/>
        <p:nvPr/>
      </p:nvGrpSpPr>
      <p:grpSpPr>
        <a:xfrm>
          <a:off x="0" y="0"/>
          <a:ext cx="0" cy="0"/>
          <a:chOff x="0" y="0"/>
          <a:chExt cx="0" cy="0"/>
        </a:xfrm>
      </p:grpSpPr>
      <p:sp>
        <p:nvSpPr>
          <p:cNvPr id="3" name="文本框 2">
            <a:extLst>
              <a:ext uri="{FF2B5EF4-FFF2-40B4-BE49-F238E27FC236}">
                <a16:creationId xmlns:a16="http://schemas.microsoft.com/office/drawing/2014/main" id="{391F7C1F-441C-637A-6A44-C0901E92AE33}"/>
              </a:ext>
            </a:extLst>
          </p:cNvPr>
          <p:cNvSpPr txBox="1"/>
          <p:nvPr/>
        </p:nvSpPr>
        <p:spPr>
          <a:xfrm>
            <a:off x="3614056" y="269966"/>
            <a:ext cx="4737463" cy="523220"/>
          </a:xfrm>
          <a:prstGeom prst="rect">
            <a:avLst/>
          </a:prstGeom>
          <a:noFill/>
        </p:spPr>
        <p:txBody>
          <a:bodyPr wrap="square" rtlCol="0">
            <a:spAutoFit/>
          </a:bodyPr>
          <a:lstStyle/>
          <a:p>
            <a:pPr algn="ctr"/>
            <a:r>
              <a:rPr lang="zh-CN" altLang="en-US" sz="2800" b="1" dirty="0">
                <a:solidFill>
                  <a:srgbClr val="00478B"/>
                </a:solidFill>
                <a:latin typeface="微软雅黑" panose="020B0503020204020204" pitchFamily="34" charset="-122"/>
                <a:ea typeface="微软雅黑" panose="020B0503020204020204" pitchFamily="34" charset="-122"/>
              </a:rPr>
              <a:t>安全性</a:t>
            </a:r>
            <a:r>
              <a:rPr kumimoji="0" lang="en-US" altLang="zh-CN" sz="1600" b="1" i="0" u="none" strike="noStrike" kern="1200" cap="none" spc="0" normalizeH="0" baseline="90000" noProof="0" dirty="0">
                <a:ln>
                  <a:noFill/>
                </a:ln>
                <a:solidFill>
                  <a:srgbClr val="00478B"/>
                </a:solidFill>
                <a:effectLst/>
                <a:uLnTx/>
                <a:uFillTx/>
                <a:latin typeface="微软雅黑" panose="020B0503020204020204" pitchFamily="34" charset="-122"/>
                <a:ea typeface="微软雅黑" panose="020B0503020204020204" pitchFamily="34" charset="-122"/>
                <a:cs typeface="+mn-cs"/>
              </a:rPr>
              <a:t>[1]</a:t>
            </a:r>
            <a:endParaRPr lang="zh-CN" altLang="en-US" sz="2800" b="1" dirty="0">
              <a:solidFill>
                <a:srgbClr val="00478B"/>
              </a:solidFill>
              <a:latin typeface="微软雅黑" panose="020B0503020204020204" pitchFamily="34" charset="-122"/>
              <a:ea typeface="微软雅黑" panose="020B0503020204020204" pitchFamily="34" charset="-122"/>
            </a:endParaRPr>
          </a:p>
        </p:txBody>
      </p:sp>
      <p:grpSp>
        <p:nvGrpSpPr>
          <p:cNvPr id="5" name="组合 4">
            <a:extLst>
              <a:ext uri="{FF2B5EF4-FFF2-40B4-BE49-F238E27FC236}">
                <a16:creationId xmlns:a16="http://schemas.microsoft.com/office/drawing/2014/main" id="{7107F6B9-047E-9062-68BF-AC773DD0E7BD}"/>
              </a:ext>
            </a:extLst>
          </p:cNvPr>
          <p:cNvGrpSpPr/>
          <p:nvPr/>
        </p:nvGrpSpPr>
        <p:grpSpPr>
          <a:xfrm>
            <a:off x="720120" y="1119744"/>
            <a:ext cx="3751322" cy="1935852"/>
            <a:chOff x="1262244" y="1290043"/>
            <a:chExt cx="9667512" cy="2220684"/>
          </a:xfrm>
        </p:grpSpPr>
        <p:sp>
          <p:nvSpPr>
            <p:cNvPr id="6" name="矩形: 圆角 5">
              <a:extLst>
                <a:ext uri="{FF2B5EF4-FFF2-40B4-BE49-F238E27FC236}">
                  <a16:creationId xmlns:a16="http://schemas.microsoft.com/office/drawing/2014/main" id="{CDEA68D4-8D20-0592-49CF-908049ED2738}"/>
                </a:ext>
              </a:extLst>
            </p:cNvPr>
            <p:cNvSpPr/>
            <p:nvPr/>
          </p:nvSpPr>
          <p:spPr>
            <a:xfrm>
              <a:off x="1262244" y="1290043"/>
              <a:ext cx="9667512" cy="2083474"/>
            </a:xfrm>
            <a:prstGeom prst="roundRect">
              <a:avLst>
                <a:gd name="adj" fmla="val 5337"/>
              </a:avLst>
            </a:prstGeom>
            <a:solidFill>
              <a:srgbClr val="2358B0"/>
            </a:solidFill>
            <a:ln w="12700">
              <a:noFill/>
            </a:ln>
            <a:effectLst>
              <a:outerShdw blurRad="381000" dist="50800" dir="5400000" algn="ctr" rotWithShape="0">
                <a:srgbClr val="4472C4">
                  <a:alpha val="15000"/>
                </a:srgb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dirty="0">
                <a:sym typeface="Arial" panose="020B0604020202020204" pitchFamily="34" charset="0"/>
              </a:endParaRPr>
            </a:p>
          </p:txBody>
        </p:sp>
        <p:sp>
          <p:nvSpPr>
            <p:cNvPr id="7" name="矩形: 圆角 6">
              <a:extLst>
                <a:ext uri="{FF2B5EF4-FFF2-40B4-BE49-F238E27FC236}">
                  <a16:creationId xmlns:a16="http://schemas.microsoft.com/office/drawing/2014/main" id="{ACFBF65F-5918-3737-9E02-99CE7C344486}"/>
                </a:ext>
              </a:extLst>
            </p:cNvPr>
            <p:cNvSpPr/>
            <p:nvPr/>
          </p:nvSpPr>
          <p:spPr>
            <a:xfrm>
              <a:off x="1262244" y="1364232"/>
              <a:ext cx="9667512" cy="2146495"/>
            </a:xfrm>
            <a:prstGeom prst="roundRect">
              <a:avLst>
                <a:gd name="adj" fmla="val 5337"/>
              </a:avLst>
            </a:prstGeom>
            <a:solidFill>
              <a:schemeClr val="bg1"/>
            </a:solidFill>
            <a:ln w="12700">
              <a:noFill/>
            </a:ln>
            <a:effectLst>
              <a:outerShdw blurRad="381000" dist="50800" dir="5400000" algn="ctr" rotWithShape="0">
                <a:srgbClr val="4472C4">
                  <a:alpha val="15000"/>
                </a:srgb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dirty="0">
                <a:sym typeface="Arial" panose="020B0604020202020204" pitchFamily="34" charset="0"/>
              </a:endParaRPr>
            </a:p>
          </p:txBody>
        </p:sp>
      </p:grpSp>
      <p:sp>
        <p:nvSpPr>
          <p:cNvPr id="8" name="矩形: 对角圆角 7">
            <a:extLst>
              <a:ext uri="{FF2B5EF4-FFF2-40B4-BE49-F238E27FC236}">
                <a16:creationId xmlns:a16="http://schemas.microsoft.com/office/drawing/2014/main" id="{1C6A13A8-2BD5-0A02-BFA3-76C86EAEA3BC}"/>
              </a:ext>
            </a:extLst>
          </p:cNvPr>
          <p:cNvSpPr/>
          <p:nvPr/>
        </p:nvSpPr>
        <p:spPr>
          <a:xfrm>
            <a:off x="1694821" y="947252"/>
            <a:ext cx="1790891" cy="501505"/>
          </a:xfrm>
          <a:prstGeom prst="round2DiagRect">
            <a:avLst>
              <a:gd name="adj1" fmla="val 30102"/>
              <a:gd name="adj2" fmla="val 0"/>
            </a:avLst>
          </a:prstGeom>
          <a:solidFill>
            <a:schemeClr val="accent1"/>
          </a:solidFill>
          <a:ln w="28575">
            <a:noFill/>
          </a:ln>
          <a:effectLst>
            <a:outerShdw blurRad="203200" dist="38100" dir="2700000" sx="102000" sy="102000" algn="tl" rotWithShape="0">
              <a:srgbClr val="330CC0">
                <a:alpha val="25000"/>
              </a:srgbClr>
            </a:outerShdw>
          </a:effectLst>
          <a:scene3d>
            <a:camera prst="orthographicFront"/>
            <a:lightRig rig="balanced" dir="t">
              <a:rot lat="0" lon="0" rev="6600000"/>
            </a:lightRig>
          </a:scene3d>
          <a:sp3d>
            <a:bevelT w="127000" h="31750"/>
          </a:sp3d>
        </p:spPr>
        <p:txBody>
          <a:bodyPr vert="horz" wrap="square" lIns="0" tIns="0" rIns="91440" bIns="45720" numCol="1" anchor="ctr" anchorCtr="0" compatLnSpc="1">
            <a:noAutofit/>
          </a:bodyPr>
          <a:lstStyle/>
          <a:p>
            <a:pPr marL="36000" algn="ctr" defTabSz="609585">
              <a:defRPr/>
            </a:pPr>
            <a:r>
              <a:rPr lang="zh-CN" altLang="en-US" b="1" kern="0" dirty="0">
                <a:solidFill>
                  <a:schemeClr val="bg1"/>
                </a:solidFill>
                <a:latin typeface="Arial" panose="020B0604020202020204" pitchFamily="34" charset="0"/>
                <a:ea typeface="微软雅黑" panose="020B0503020204020204" pitchFamily="34" charset="-122"/>
                <a:cs typeface="+mn-ea"/>
                <a:sym typeface="Arial" panose="020B0604020202020204" pitchFamily="34" charset="0"/>
              </a:rPr>
              <a:t>重要不良反应</a:t>
            </a:r>
          </a:p>
        </p:txBody>
      </p:sp>
      <p:sp>
        <p:nvSpPr>
          <p:cNvPr id="9" name="文本框 8">
            <a:extLst>
              <a:ext uri="{FF2B5EF4-FFF2-40B4-BE49-F238E27FC236}">
                <a16:creationId xmlns:a16="http://schemas.microsoft.com/office/drawing/2014/main" id="{D5B86F42-4533-5D17-0A4C-43D28A8DB7F0}"/>
              </a:ext>
            </a:extLst>
          </p:cNvPr>
          <p:cNvSpPr txBox="1"/>
          <p:nvPr/>
        </p:nvSpPr>
        <p:spPr>
          <a:xfrm>
            <a:off x="884595" y="1506372"/>
            <a:ext cx="3514840" cy="1367169"/>
          </a:xfrm>
          <a:prstGeom prst="rect">
            <a:avLst/>
          </a:prstGeom>
          <a:noFill/>
        </p:spPr>
        <p:txBody>
          <a:bodyPr wrap="square">
            <a:spAutoFit/>
          </a:bodyPr>
          <a:lstStyle/>
          <a:p>
            <a:pPr algn="just">
              <a:lnSpc>
                <a:spcPct val="120000"/>
              </a:lnSpc>
            </a:pPr>
            <a:r>
              <a:rPr lang="zh-CN" altLang="en-US" sz="1400" dirty="0">
                <a:latin typeface="微软雅黑" panose="020B0503020204020204" pitchFamily="34" charset="-122"/>
                <a:ea typeface="微软雅黑" panose="020B0503020204020204" pitchFamily="34" charset="-122"/>
              </a:rPr>
              <a:t>乳酸酸中毒、血容量不足、酮症酸中毒、尿脓毒症和肾盂肾炎、与胰岛素或胰岛素促泌剂合用引起低血糖、会阴坏死性筋膜炎（福尼尔坏疽）、维生素</a:t>
            </a:r>
            <a:r>
              <a:rPr lang="en-US" altLang="zh-CN" sz="1400" dirty="0">
                <a:latin typeface="微软雅黑" panose="020B0503020204020204" pitchFamily="34" charset="-122"/>
                <a:ea typeface="微软雅黑" panose="020B0503020204020204" pitchFamily="34" charset="-122"/>
              </a:rPr>
              <a:t>B</a:t>
            </a:r>
            <a:r>
              <a:rPr lang="en-US" altLang="zh-CN" sz="1400" baseline="-25000" dirty="0">
                <a:latin typeface="微软雅黑" panose="020B0503020204020204" pitchFamily="34" charset="-122"/>
                <a:ea typeface="微软雅黑" panose="020B0503020204020204" pitchFamily="34" charset="-122"/>
              </a:rPr>
              <a:t>12</a:t>
            </a:r>
            <a:r>
              <a:rPr lang="zh-CN" altLang="en-US" sz="1400" dirty="0">
                <a:latin typeface="微软雅黑" panose="020B0503020204020204" pitchFamily="34" charset="-122"/>
                <a:ea typeface="微软雅黑" panose="020B0503020204020204" pitchFamily="34" charset="-122"/>
              </a:rPr>
              <a:t>缺乏、生殖器真菌感染。</a:t>
            </a:r>
            <a:endParaRPr lang="zh-CN" altLang="en-US" sz="1400" dirty="0">
              <a:solidFill>
                <a:schemeClr val="tx2">
                  <a:lumMod val="75000"/>
                </a:schemeClr>
              </a:solidFill>
              <a:ea typeface="微软雅黑" panose="020B0503020204020204" pitchFamily="34" charset="-122"/>
            </a:endParaRPr>
          </a:p>
        </p:txBody>
      </p:sp>
      <p:grpSp>
        <p:nvGrpSpPr>
          <p:cNvPr id="10" name="组合 9">
            <a:extLst>
              <a:ext uri="{FF2B5EF4-FFF2-40B4-BE49-F238E27FC236}">
                <a16:creationId xmlns:a16="http://schemas.microsoft.com/office/drawing/2014/main" id="{EF2BA4DC-5BFB-CBB9-CBCF-FA74426EA7D6}"/>
              </a:ext>
            </a:extLst>
          </p:cNvPr>
          <p:cNvGrpSpPr/>
          <p:nvPr/>
        </p:nvGrpSpPr>
        <p:grpSpPr>
          <a:xfrm>
            <a:off x="688492" y="3709678"/>
            <a:ext cx="3751323" cy="2646672"/>
            <a:chOff x="1262244" y="1290043"/>
            <a:chExt cx="9667512" cy="2285094"/>
          </a:xfrm>
        </p:grpSpPr>
        <p:sp>
          <p:nvSpPr>
            <p:cNvPr id="11" name="矩形: 圆角 10">
              <a:extLst>
                <a:ext uri="{FF2B5EF4-FFF2-40B4-BE49-F238E27FC236}">
                  <a16:creationId xmlns:a16="http://schemas.microsoft.com/office/drawing/2014/main" id="{4983A65D-7262-AD3C-21BC-2F0C80E55E41}"/>
                </a:ext>
              </a:extLst>
            </p:cNvPr>
            <p:cNvSpPr/>
            <p:nvPr/>
          </p:nvSpPr>
          <p:spPr>
            <a:xfrm>
              <a:off x="1262244" y="1290043"/>
              <a:ext cx="9667512" cy="2285094"/>
            </a:xfrm>
            <a:prstGeom prst="roundRect">
              <a:avLst>
                <a:gd name="adj" fmla="val 5337"/>
              </a:avLst>
            </a:prstGeom>
            <a:solidFill>
              <a:srgbClr val="2358B0"/>
            </a:solidFill>
            <a:ln w="12700">
              <a:noFill/>
            </a:ln>
            <a:effectLst>
              <a:outerShdw blurRad="381000" dist="50800" dir="5400000" algn="ctr" rotWithShape="0">
                <a:srgbClr val="4472C4">
                  <a:alpha val="15000"/>
                </a:srgb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dirty="0">
                <a:sym typeface="Arial" panose="020B0604020202020204" pitchFamily="34" charset="0"/>
              </a:endParaRPr>
            </a:p>
          </p:txBody>
        </p:sp>
        <p:sp>
          <p:nvSpPr>
            <p:cNvPr id="12" name="矩形: 圆角 11">
              <a:extLst>
                <a:ext uri="{FF2B5EF4-FFF2-40B4-BE49-F238E27FC236}">
                  <a16:creationId xmlns:a16="http://schemas.microsoft.com/office/drawing/2014/main" id="{C8C1EB81-B165-E410-8190-9D6DB1F4C537}"/>
                </a:ext>
              </a:extLst>
            </p:cNvPr>
            <p:cNvSpPr/>
            <p:nvPr/>
          </p:nvSpPr>
          <p:spPr>
            <a:xfrm>
              <a:off x="1262244" y="1364232"/>
              <a:ext cx="9667512" cy="2210905"/>
            </a:xfrm>
            <a:prstGeom prst="roundRect">
              <a:avLst>
                <a:gd name="adj" fmla="val 5337"/>
              </a:avLst>
            </a:prstGeom>
            <a:solidFill>
              <a:schemeClr val="bg1"/>
            </a:solidFill>
            <a:ln w="12700">
              <a:noFill/>
            </a:ln>
            <a:effectLst>
              <a:outerShdw blurRad="381000" dist="50800" dir="5400000" algn="ctr" rotWithShape="0">
                <a:srgbClr val="4472C4">
                  <a:alpha val="15000"/>
                </a:srgb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dirty="0">
                <a:sym typeface="Arial" panose="020B0604020202020204" pitchFamily="34" charset="0"/>
              </a:endParaRPr>
            </a:p>
          </p:txBody>
        </p:sp>
      </p:grpSp>
      <p:sp>
        <p:nvSpPr>
          <p:cNvPr id="13" name="矩形: 对角圆角 12">
            <a:extLst>
              <a:ext uri="{FF2B5EF4-FFF2-40B4-BE49-F238E27FC236}">
                <a16:creationId xmlns:a16="http://schemas.microsoft.com/office/drawing/2014/main" id="{C8A78D14-E465-C049-AB1C-8A8B38C2C896}"/>
              </a:ext>
            </a:extLst>
          </p:cNvPr>
          <p:cNvSpPr/>
          <p:nvPr/>
        </p:nvSpPr>
        <p:spPr>
          <a:xfrm>
            <a:off x="1143388" y="3568836"/>
            <a:ext cx="2736304" cy="501505"/>
          </a:xfrm>
          <a:prstGeom prst="round2DiagRect">
            <a:avLst>
              <a:gd name="adj1" fmla="val 30102"/>
              <a:gd name="adj2" fmla="val 0"/>
            </a:avLst>
          </a:prstGeom>
          <a:solidFill>
            <a:schemeClr val="accent1"/>
          </a:solidFill>
          <a:ln w="28575">
            <a:noFill/>
          </a:ln>
          <a:effectLst>
            <a:outerShdw blurRad="203200" dist="38100" dir="2700000" sx="102000" sy="102000" algn="tl" rotWithShape="0">
              <a:srgbClr val="330CC0">
                <a:alpha val="25000"/>
              </a:srgbClr>
            </a:outerShdw>
          </a:effectLst>
          <a:scene3d>
            <a:camera prst="orthographicFront"/>
            <a:lightRig rig="balanced" dir="t">
              <a:rot lat="0" lon="0" rev="6600000"/>
            </a:lightRig>
          </a:scene3d>
          <a:sp3d>
            <a:bevelT w="127000" h="31750"/>
          </a:sp3d>
        </p:spPr>
        <p:txBody>
          <a:bodyPr vert="horz" wrap="square" lIns="0" tIns="0" rIns="91440" bIns="45720" numCol="1" anchor="ctr" anchorCtr="0" compatLnSpc="1">
            <a:noAutofit/>
          </a:bodyPr>
          <a:lstStyle/>
          <a:p>
            <a:pPr marL="36000" algn="ctr" defTabSz="609585">
              <a:defRPr/>
            </a:pPr>
            <a:r>
              <a:rPr lang="zh-CN" altLang="en-US" b="1" kern="0" dirty="0">
                <a:solidFill>
                  <a:schemeClr val="bg1"/>
                </a:solidFill>
                <a:latin typeface="Arial" panose="020B0604020202020204" pitchFamily="34" charset="0"/>
                <a:ea typeface="微软雅黑" panose="020B0503020204020204" pitchFamily="34" charset="-122"/>
                <a:cs typeface="+mn-ea"/>
                <a:sym typeface="Arial" panose="020B0604020202020204" pitchFamily="34" charset="0"/>
              </a:rPr>
              <a:t>禁忌</a:t>
            </a:r>
          </a:p>
        </p:txBody>
      </p:sp>
      <p:sp>
        <p:nvSpPr>
          <p:cNvPr id="14" name="文本框 13">
            <a:extLst>
              <a:ext uri="{FF2B5EF4-FFF2-40B4-BE49-F238E27FC236}">
                <a16:creationId xmlns:a16="http://schemas.microsoft.com/office/drawing/2014/main" id="{227B3F1F-968A-A3E9-D35F-47BC23A93CC1}"/>
              </a:ext>
            </a:extLst>
          </p:cNvPr>
          <p:cNvSpPr txBox="1"/>
          <p:nvPr/>
        </p:nvSpPr>
        <p:spPr>
          <a:xfrm>
            <a:off x="852968" y="4169906"/>
            <a:ext cx="3411344" cy="2142766"/>
          </a:xfrm>
          <a:prstGeom prst="rect">
            <a:avLst/>
          </a:prstGeom>
          <a:noFill/>
        </p:spPr>
        <p:txBody>
          <a:bodyPr wrap="square">
            <a:spAutoFit/>
          </a:bodyPr>
          <a:lstStyle>
            <a:defPPr>
              <a:defRPr lang="zh-CN"/>
            </a:defPPr>
            <a:lvl1pPr eaLnBrk="1">
              <a:lnSpc>
                <a:spcPct val="130000"/>
              </a:lnSpc>
              <a:defRPr sz="1600">
                <a:solidFill>
                  <a:schemeClr val="tx2">
                    <a:lumMod val="75000"/>
                  </a:schemeClr>
                </a:solidFill>
                <a:ea typeface="微软雅黑" panose="020B0503020204020204" pitchFamily="34" charset="-122"/>
              </a:defRPr>
            </a:lvl1pPr>
          </a:lstStyle>
          <a:p>
            <a:pPr algn="just">
              <a:lnSpc>
                <a:spcPct val="120000"/>
              </a:lnSpc>
            </a:pPr>
            <a:r>
              <a:rPr lang="zh-CN" altLang="en-US" sz="1400" b="1" dirty="0">
                <a:latin typeface="微软雅黑" panose="020B0503020204020204" pitchFamily="34" charset="-122"/>
              </a:rPr>
              <a:t>本品禁用于下列患者：</a:t>
            </a:r>
            <a:endParaRPr lang="en-US" altLang="zh-CN" sz="1400" b="1" dirty="0">
              <a:latin typeface="微软雅黑" panose="020B0503020204020204" pitchFamily="34" charset="-122"/>
            </a:endParaRPr>
          </a:p>
          <a:p>
            <a:pPr marL="285750" indent="-285750" algn="just">
              <a:lnSpc>
                <a:spcPct val="100000"/>
              </a:lnSpc>
              <a:spcBef>
                <a:spcPts val="600"/>
              </a:spcBef>
              <a:buFont typeface="Arial" panose="020B0604020202020204" pitchFamily="34" charset="0"/>
              <a:buChar char="•"/>
            </a:pPr>
            <a:r>
              <a:rPr lang="en-US" altLang="zh-CN" sz="1400" dirty="0">
                <a:latin typeface="微软雅黑" panose="020B0503020204020204" pitchFamily="34" charset="-122"/>
              </a:rPr>
              <a:t>eGFR</a:t>
            </a:r>
            <a:r>
              <a:rPr lang="zh-CN" altLang="en-US" sz="1400" dirty="0">
                <a:latin typeface="微软雅黑" panose="020B0503020204020204" pitchFamily="34" charset="-122"/>
              </a:rPr>
              <a:t>低于</a:t>
            </a:r>
            <a:r>
              <a:rPr lang="en-US" altLang="zh-CN" sz="1400" dirty="0">
                <a:latin typeface="微软雅黑" panose="020B0503020204020204" pitchFamily="34" charset="-122"/>
              </a:rPr>
              <a:t>45mL/min/1.73m</a:t>
            </a:r>
            <a:r>
              <a:rPr lang="en-US" altLang="zh-CN" sz="1400" baseline="30000" dirty="0">
                <a:latin typeface="微软雅黑" panose="020B0503020204020204" pitchFamily="34" charset="-122"/>
              </a:rPr>
              <a:t>2</a:t>
            </a:r>
            <a:r>
              <a:rPr lang="zh-CN" altLang="en-US" sz="1400" dirty="0">
                <a:latin typeface="微软雅黑" panose="020B0503020204020204" pitchFamily="34" charset="-122"/>
              </a:rPr>
              <a:t>患者；</a:t>
            </a:r>
            <a:endParaRPr lang="en-US" altLang="zh-CN" sz="1400" dirty="0">
              <a:latin typeface="微软雅黑" panose="020B0503020204020204" pitchFamily="34" charset="-122"/>
            </a:endParaRPr>
          </a:p>
          <a:p>
            <a:pPr marL="285750" indent="-285750" algn="just">
              <a:lnSpc>
                <a:spcPct val="100000"/>
              </a:lnSpc>
              <a:spcBef>
                <a:spcPts val="600"/>
              </a:spcBef>
              <a:buFont typeface="Arial" panose="020B0604020202020204" pitchFamily="34" charset="0"/>
              <a:buChar char="•"/>
            </a:pPr>
            <a:r>
              <a:rPr lang="zh-CN" altLang="en-US" sz="1400" dirty="0">
                <a:latin typeface="微软雅黑" panose="020B0503020204020204" pitchFamily="34" charset="-122"/>
              </a:rPr>
              <a:t>对达格列净有严重超敏反应史，如速发严重过敏反应或血管性水肿，或对盐酸二甲双胍有超敏反应史的患者；</a:t>
            </a:r>
            <a:endParaRPr lang="en-US" altLang="zh-CN" sz="1400" dirty="0">
              <a:latin typeface="微软雅黑" panose="020B0503020204020204" pitchFamily="34" charset="-122"/>
            </a:endParaRPr>
          </a:p>
          <a:p>
            <a:pPr marL="285750" indent="-285750" algn="just">
              <a:lnSpc>
                <a:spcPct val="100000"/>
              </a:lnSpc>
              <a:spcBef>
                <a:spcPts val="600"/>
              </a:spcBef>
              <a:buFont typeface="Arial" panose="020B0604020202020204" pitchFamily="34" charset="0"/>
              <a:buChar char="•"/>
            </a:pPr>
            <a:r>
              <a:rPr lang="zh-CN" altLang="en-US" sz="1400" dirty="0">
                <a:latin typeface="微软雅黑" panose="020B0503020204020204" pitchFamily="34" charset="-122"/>
              </a:rPr>
              <a:t>急性或慢性代谢性酸中毒患者，包括伴或不伴昏迷的糖尿病酮症酸中毒。糖尿病酮症酸中毒应使用胰岛素治疗。</a:t>
            </a:r>
            <a:endParaRPr lang="en-US" altLang="zh-CN" sz="1400" dirty="0">
              <a:sym typeface="Arial" panose="020B0604020202020204" pitchFamily="34" charset="0"/>
            </a:endParaRPr>
          </a:p>
        </p:txBody>
      </p:sp>
      <p:grpSp>
        <p:nvGrpSpPr>
          <p:cNvPr id="15" name="组合 14">
            <a:extLst>
              <a:ext uri="{FF2B5EF4-FFF2-40B4-BE49-F238E27FC236}">
                <a16:creationId xmlns:a16="http://schemas.microsoft.com/office/drawing/2014/main" id="{4175E84B-AB1F-BA15-971F-15F878383C30}"/>
              </a:ext>
            </a:extLst>
          </p:cNvPr>
          <p:cNvGrpSpPr/>
          <p:nvPr/>
        </p:nvGrpSpPr>
        <p:grpSpPr>
          <a:xfrm>
            <a:off x="4771242" y="1089266"/>
            <a:ext cx="6747658" cy="5267083"/>
            <a:chOff x="1262244" y="1290043"/>
            <a:chExt cx="9667512" cy="4390584"/>
          </a:xfrm>
        </p:grpSpPr>
        <p:sp>
          <p:nvSpPr>
            <p:cNvPr id="16" name="矩形: 圆角 15">
              <a:extLst>
                <a:ext uri="{FF2B5EF4-FFF2-40B4-BE49-F238E27FC236}">
                  <a16:creationId xmlns:a16="http://schemas.microsoft.com/office/drawing/2014/main" id="{ECEF7776-7A54-88E5-F543-A1AEF7FAA73D}"/>
                </a:ext>
              </a:extLst>
            </p:cNvPr>
            <p:cNvSpPr/>
            <p:nvPr/>
          </p:nvSpPr>
          <p:spPr>
            <a:xfrm>
              <a:off x="1262244" y="1290043"/>
              <a:ext cx="9667512" cy="4312116"/>
            </a:xfrm>
            <a:prstGeom prst="roundRect">
              <a:avLst>
                <a:gd name="adj" fmla="val 5337"/>
              </a:avLst>
            </a:prstGeom>
            <a:solidFill>
              <a:srgbClr val="2358B0"/>
            </a:solidFill>
            <a:ln w="12700">
              <a:noFill/>
            </a:ln>
            <a:effectLst>
              <a:outerShdw blurRad="381000" dist="50800" dir="5400000" algn="ctr" rotWithShape="0">
                <a:srgbClr val="4472C4">
                  <a:alpha val="15000"/>
                </a:srgb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dirty="0">
                <a:sym typeface="Arial" panose="020B0604020202020204" pitchFamily="34" charset="0"/>
              </a:endParaRPr>
            </a:p>
          </p:txBody>
        </p:sp>
        <p:sp>
          <p:nvSpPr>
            <p:cNvPr id="17" name="矩形: 圆角 16">
              <a:extLst>
                <a:ext uri="{FF2B5EF4-FFF2-40B4-BE49-F238E27FC236}">
                  <a16:creationId xmlns:a16="http://schemas.microsoft.com/office/drawing/2014/main" id="{57618C8A-75E2-498E-DB1C-860760D0E26A}"/>
                </a:ext>
              </a:extLst>
            </p:cNvPr>
            <p:cNvSpPr/>
            <p:nvPr/>
          </p:nvSpPr>
          <p:spPr>
            <a:xfrm>
              <a:off x="1262244" y="1368511"/>
              <a:ext cx="9667512" cy="4312116"/>
            </a:xfrm>
            <a:prstGeom prst="roundRect">
              <a:avLst>
                <a:gd name="adj" fmla="val 5337"/>
              </a:avLst>
            </a:prstGeom>
            <a:solidFill>
              <a:schemeClr val="bg1"/>
            </a:solidFill>
            <a:ln w="12700">
              <a:noFill/>
            </a:ln>
            <a:effectLst>
              <a:outerShdw blurRad="381000" dist="50800" dir="5400000" algn="ctr" rotWithShape="0">
                <a:srgbClr val="4472C4">
                  <a:alpha val="15000"/>
                </a:srgb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dirty="0">
                <a:sym typeface="Arial" panose="020B0604020202020204" pitchFamily="34" charset="0"/>
              </a:endParaRPr>
            </a:p>
          </p:txBody>
        </p:sp>
      </p:grpSp>
      <p:graphicFrame>
        <p:nvGraphicFramePr>
          <p:cNvPr id="19" name="object 4">
            <a:extLst>
              <a:ext uri="{FF2B5EF4-FFF2-40B4-BE49-F238E27FC236}">
                <a16:creationId xmlns:a16="http://schemas.microsoft.com/office/drawing/2014/main" id="{A7400CF7-1401-BFC4-E7DF-4E4696588588}"/>
              </a:ext>
            </a:extLst>
          </p:cNvPr>
          <p:cNvGraphicFramePr>
            <a:graphicFrameLocks noGrp="1"/>
          </p:cNvGraphicFramePr>
          <p:nvPr>
            <p:extLst>
              <p:ext uri="{D42A27DB-BD31-4B8C-83A1-F6EECF244321}">
                <p14:modId xmlns:p14="http://schemas.microsoft.com/office/powerpoint/2010/main" val="274797446"/>
              </p:ext>
            </p:extLst>
          </p:nvPr>
        </p:nvGraphicFramePr>
        <p:xfrm>
          <a:off x="4945381" y="1535269"/>
          <a:ext cx="6362024" cy="910590"/>
        </p:xfrm>
        <a:graphic>
          <a:graphicData uri="http://schemas.openxmlformats.org/drawingml/2006/table">
            <a:tbl>
              <a:tblPr firstRow="1" bandRow="1">
                <a:tableStyleId>{2D5ABB26-0587-4C30-8999-92F81FD0307C}</a:tableStyleId>
              </a:tblPr>
              <a:tblGrid>
                <a:gridCol w="6362024">
                  <a:extLst>
                    <a:ext uri="{9D8B030D-6E8A-4147-A177-3AD203B41FA5}">
                      <a16:colId xmlns:a16="http://schemas.microsoft.com/office/drawing/2014/main" val="20000"/>
                    </a:ext>
                  </a:extLst>
                </a:gridCol>
              </a:tblGrid>
              <a:tr h="910590">
                <a:tc>
                  <a:txBody>
                    <a:bodyPr/>
                    <a:lstStyle/>
                    <a:p>
                      <a:pPr marL="217805" indent="0" algn="just">
                        <a:lnSpc>
                          <a:spcPct val="100000"/>
                        </a:lnSpc>
                        <a:buFont typeface="Wingdings" panose="05000000000000000000" pitchFamily="2" charset="2"/>
                        <a:buNone/>
                        <a:tabLst>
                          <a:tab pos="504190" algn="l"/>
                        </a:tabLst>
                      </a:pPr>
                      <a:r>
                        <a:rPr lang="zh-CN" altLang="en-US" sz="1400" b="0" i="0" u="none" kern="1200" baseline="0" dirty="0">
                          <a:solidFill>
                            <a:schemeClr val="tx2">
                              <a:lumMod val="75000"/>
                            </a:schemeClr>
                          </a:solidFill>
                          <a:latin typeface="Arial" panose="020B0604020202020204" pitchFamily="34" charset="0"/>
                          <a:ea typeface="微软雅黑" panose="020B0503020204020204" pitchFamily="34" charset="-122"/>
                          <a:cs typeface="+mn-cs"/>
                        </a:rPr>
                        <a:t>在</a:t>
                      </a:r>
                      <a:r>
                        <a:rPr lang="en-US" altLang="zh-CN" sz="1400" b="0" i="0" u="none" kern="1200" baseline="0" dirty="0">
                          <a:solidFill>
                            <a:schemeClr val="tx2">
                              <a:lumMod val="75000"/>
                            </a:schemeClr>
                          </a:solidFill>
                          <a:latin typeface="Arial" panose="020B0604020202020204" pitchFamily="34" charset="0"/>
                          <a:ea typeface="微软雅黑" panose="020B0503020204020204" pitchFamily="34" charset="-122"/>
                          <a:cs typeface="+mn-cs"/>
                        </a:rPr>
                        <a:t>8</a:t>
                      </a:r>
                      <a:r>
                        <a:rPr lang="zh-CN" altLang="en-US" sz="1400" b="0" i="0" u="none" kern="1200" baseline="0" dirty="0">
                          <a:solidFill>
                            <a:schemeClr val="tx2">
                              <a:lumMod val="75000"/>
                            </a:schemeClr>
                          </a:solidFill>
                          <a:latin typeface="Arial" panose="020B0604020202020204" pitchFamily="34" charset="0"/>
                          <a:ea typeface="微软雅黑" panose="020B0503020204020204" pitchFamily="34" charset="-122"/>
                          <a:cs typeface="+mn-cs"/>
                        </a:rPr>
                        <a:t>项短期、安慰剂对照研究汇总集中，最常报告的导致停药的事件且达格列净</a:t>
                      </a:r>
                      <a:r>
                        <a:rPr lang="en-US" altLang="zh-CN" sz="1400" b="0" i="0" u="none" kern="1200" baseline="0" dirty="0">
                          <a:solidFill>
                            <a:schemeClr val="tx2">
                              <a:lumMod val="75000"/>
                            </a:schemeClr>
                          </a:solidFill>
                          <a:latin typeface="Arial" panose="020B0604020202020204" pitchFamily="34" charset="0"/>
                          <a:ea typeface="微软雅黑" panose="020B0503020204020204" pitchFamily="34" charset="-122"/>
                          <a:cs typeface="+mn-cs"/>
                        </a:rPr>
                        <a:t>10mg</a:t>
                      </a:r>
                      <a:r>
                        <a:rPr lang="zh-CN" altLang="en-US" sz="1400" b="0" i="0" u="none" kern="1200" baseline="0" dirty="0">
                          <a:solidFill>
                            <a:schemeClr val="tx2">
                              <a:lumMod val="75000"/>
                            </a:schemeClr>
                          </a:solidFill>
                          <a:latin typeface="Arial" panose="020B0604020202020204" pitchFamily="34" charset="0"/>
                          <a:ea typeface="微软雅黑" panose="020B0503020204020204" pitchFamily="34" charset="-122"/>
                          <a:cs typeface="+mn-cs"/>
                        </a:rPr>
                        <a:t>和二甲双胍组至少有</a:t>
                      </a:r>
                      <a:r>
                        <a:rPr lang="en-US" altLang="zh-CN" sz="1400" b="0" i="0" u="none" kern="1200" baseline="0" dirty="0">
                          <a:solidFill>
                            <a:schemeClr val="tx2">
                              <a:lumMod val="75000"/>
                            </a:schemeClr>
                          </a:solidFill>
                          <a:latin typeface="Arial" panose="020B0604020202020204" pitchFamily="34" charset="0"/>
                          <a:ea typeface="微软雅黑" panose="020B0503020204020204" pitchFamily="34" charset="-122"/>
                          <a:cs typeface="+mn-cs"/>
                        </a:rPr>
                        <a:t>3</a:t>
                      </a:r>
                      <a:r>
                        <a:rPr lang="zh-CN" altLang="en-US" sz="1400" b="0" i="0" u="none" kern="1200" baseline="0" dirty="0">
                          <a:solidFill>
                            <a:schemeClr val="tx2">
                              <a:lumMod val="75000"/>
                            </a:schemeClr>
                          </a:solidFill>
                          <a:latin typeface="Arial" panose="020B0604020202020204" pitchFamily="34" charset="0"/>
                          <a:ea typeface="微软雅黑" panose="020B0503020204020204" pitchFamily="34" charset="-122"/>
                          <a:cs typeface="+mn-cs"/>
                        </a:rPr>
                        <a:t>例患者报告的事件为肾功能不全（</a:t>
                      </a:r>
                      <a:r>
                        <a:rPr lang="en-US" altLang="zh-CN" sz="1400" b="0" i="0" u="none" kern="1200" baseline="0" dirty="0">
                          <a:solidFill>
                            <a:schemeClr val="tx2">
                              <a:lumMod val="75000"/>
                            </a:schemeClr>
                          </a:solidFill>
                          <a:latin typeface="Arial" panose="020B0604020202020204" pitchFamily="34" charset="0"/>
                          <a:ea typeface="微软雅黑" panose="020B0503020204020204" pitchFamily="34" charset="-122"/>
                          <a:cs typeface="+mn-cs"/>
                        </a:rPr>
                        <a:t>0.7%</a:t>
                      </a:r>
                      <a:r>
                        <a:rPr lang="zh-CN" altLang="en-US" sz="1400" b="0" i="0" u="none" kern="1200" baseline="0" dirty="0">
                          <a:solidFill>
                            <a:schemeClr val="tx2">
                              <a:lumMod val="75000"/>
                            </a:schemeClr>
                          </a:solidFill>
                          <a:latin typeface="Arial" panose="020B0604020202020204" pitchFamily="34" charset="0"/>
                          <a:ea typeface="微软雅黑" panose="020B0503020204020204" pitchFamily="34" charset="-122"/>
                          <a:cs typeface="+mn-cs"/>
                        </a:rPr>
                        <a:t>）、血肌酐升高（</a:t>
                      </a:r>
                      <a:r>
                        <a:rPr lang="en-US" altLang="zh-CN" sz="1400" b="0" i="0" u="none" kern="1200" baseline="0" dirty="0">
                          <a:solidFill>
                            <a:schemeClr val="tx2">
                              <a:lumMod val="75000"/>
                            </a:schemeClr>
                          </a:solidFill>
                          <a:latin typeface="Arial" panose="020B0604020202020204" pitchFamily="34" charset="0"/>
                          <a:ea typeface="微软雅黑" panose="020B0503020204020204" pitchFamily="34" charset="-122"/>
                          <a:cs typeface="+mn-cs"/>
                        </a:rPr>
                        <a:t>0.2%</a:t>
                      </a:r>
                      <a:r>
                        <a:rPr lang="zh-CN" altLang="en-US" sz="1400" b="0" i="0" u="none" kern="1200" baseline="0" dirty="0">
                          <a:solidFill>
                            <a:schemeClr val="tx2">
                              <a:lumMod val="75000"/>
                            </a:schemeClr>
                          </a:solidFill>
                          <a:latin typeface="Arial" panose="020B0604020202020204" pitchFamily="34" charset="0"/>
                          <a:ea typeface="微软雅黑" panose="020B0503020204020204" pitchFamily="34" charset="-122"/>
                          <a:cs typeface="+mn-cs"/>
                        </a:rPr>
                        <a:t>）、肾脏肌酐清除率降低（</a:t>
                      </a:r>
                      <a:r>
                        <a:rPr lang="en-US" altLang="zh-CN" sz="1400" b="0" i="0" u="none" kern="1200" baseline="0" dirty="0">
                          <a:solidFill>
                            <a:schemeClr val="tx2">
                              <a:lumMod val="75000"/>
                            </a:schemeClr>
                          </a:solidFill>
                          <a:latin typeface="Arial" panose="020B0604020202020204" pitchFamily="34" charset="0"/>
                          <a:ea typeface="微软雅黑" panose="020B0503020204020204" pitchFamily="34" charset="-122"/>
                          <a:cs typeface="+mn-cs"/>
                        </a:rPr>
                        <a:t>0.2%</a:t>
                      </a:r>
                      <a:r>
                        <a:rPr lang="zh-CN" altLang="en-US" sz="1400" b="0" i="0" u="none" kern="1200" baseline="0" dirty="0">
                          <a:solidFill>
                            <a:schemeClr val="tx2">
                              <a:lumMod val="75000"/>
                            </a:schemeClr>
                          </a:solidFill>
                          <a:latin typeface="Arial" panose="020B0604020202020204" pitchFamily="34" charset="0"/>
                          <a:ea typeface="微软雅黑" panose="020B0503020204020204" pitchFamily="34" charset="-122"/>
                          <a:cs typeface="+mn-cs"/>
                        </a:rPr>
                        <a:t>）和尿路感染（</a:t>
                      </a:r>
                      <a:r>
                        <a:rPr lang="en-US" altLang="zh-CN" sz="1400" b="0" i="0" u="none" kern="1200" baseline="0" dirty="0">
                          <a:solidFill>
                            <a:schemeClr val="tx2">
                              <a:lumMod val="75000"/>
                            </a:schemeClr>
                          </a:solidFill>
                          <a:latin typeface="Arial" panose="020B0604020202020204" pitchFamily="34" charset="0"/>
                          <a:ea typeface="微软雅黑" panose="020B0503020204020204" pitchFamily="34" charset="-122"/>
                          <a:cs typeface="+mn-cs"/>
                        </a:rPr>
                        <a:t>0.2%</a:t>
                      </a:r>
                      <a:r>
                        <a:rPr lang="zh-CN" altLang="en-US" sz="1400" b="0" i="0" u="none" kern="1200" baseline="0" dirty="0">
                          <a:solidFill>
                            <a:schemeClr val="tx2">
                              <a:lumMod val="75000"/>
                            </a:schemeClr>
                          </a:solidFill>
                          <a:latin typeface="Arial" panose="020B0604020202020204" pitchFamily="34" charset="0"/>
                          <a:ea typeface="微软雅黑" panose="020B0503020204020204" pitchFamily="34" charset="-122"/>
                          <a:cs typeface="+mn-cs"/>
                        </a:rPr>
                        <a:t>）。常见的不良反应见下表：</a:t>
                      </a:r>
                      <a:endParaRPr sz="1400" b="0" i="0" u="none" kern="1200" baseline="0" dirty="0">
                        <a:solidFill>
                          <a:schemeClr val="tx2">
                            <a:lumMod val="75000"/>
                          </a:schemeClr>
                        </a:solidFill>
                        <a:latin typeface="Arial" panose="020B0604020202020204" pitchFamily="34" charset="0"/>
                        <a:ea typeface="微软雅黑" panose="020B0503020204020204" pitchFamily="34" charset="-122"/>
                        <a:cs typeface="+mn-cs"/>
                      </a:endParaRPr>
                    </a:p>
                  </a:txBody>
                  <a:tcPr marL="0" marR="0" marT="0" marB="0" anchor="ctr">
                    <a:lnL w="68579">
                      <a:noFill/>
                      <a:prstDash val="solid"/>
                    </a:lnL>
                    <a:lnR w="68579">
                      <a:noFill/>
                      <a:prstDash val="solid"/>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bl>
          </a:graphicData>
        </a:graphic>
      </p:graphicFrame>
      <p:sp>
        <p:nvSpPr>
          <p:cNvPr id="20" name="矩形: 对角圆角 19">
            <a:extLst>
              <a:ext uri="{FF2B5EF4-FFF2-40B4-BE49-F238E27FC236}">
                <a16:creationId xmlns:a16="http://schemas.microsoft.com/office/drawing/2014/main" id="{6CBA2CB0-C825-28A5-8AB8-06257E853E2B}"/>
              </a:ext>
            </a:extLst>
          </p:cNvPr>
          <p:cNvSpPr/>
          <p:nvPr/>
        </p:nvSpPr>
        <p:spPr>
          <a:xfrm>
            <a:off x="5428825" y="945248"/>
            <a:ext cx="5577841" cy="501505"/>
          </a:xfrm>
          <a:prstGeom prst="round2DiagRect">
            <a:avLst>
              <a:gd name="adj1" fmla="val 30102"/>
              <a:gd name="adj2" fmla="val 0"/>
            </a:avLst>
          </a:prstGeom>
          <a:solidFill>
            <a:srgbClr val="4472C4"/>
          </a:solidFill>
          <a:ln w="28575">
            <a:noFill/>
          </a:ln>
          <a:effectLst>
            <a:outerShdw blurRad="203200" dist="38100" dir="2700000" sx="102000" sy="102000" algn="tl" rotWithShape="0">
              <a:srgbClr val="330CC0">
                <a:alpha val="25000"/>
              </a:srgbClr>
            </a:outerShdw>
          </a:effectLst>
          <a:scene3d>
            <a:camera prst="orthographicFront"/>
            <a:lightRig rig="balanced" dir="t">
              <a:rot lat="0" lon="0" rev="6600000"/>
            </a:lightRig>
          </a:scene3d>
          <a:sp3d>
            <a:bevelT w="127000" h="31750"/>
          </a:sp3d>
        </p:spPr>
        <p:txBody>
          <a:bodyPr vert="horz" wrap="square" lIns="0" tIns="0" rIns="91440" bIns="45720" numCol="1" anchor="ctr" anchorCtr="0" compatLnSpc="1">
            <a:noAutofit/>
          </a:bodyPr>
          <a:lstStyle/>
          <a:p>
            <a:pPr marL="36195" algn="ctr" defTabSz="609600">
              <a:defRPr/>
            </a:pPr>
            <a:r>
              <a:rPr lang="zh-CN" altLang="en-US" b="1" kern="0" dirty="0">
                <a:solidFill>
                  <a:schemeClr val="bg1"/>
                </a:solidFill>
                <a:latin typeface="Arial" panose="020B0604020202020204" pitchFamily="34" charset="0"/>
                <a:ea typeface="微软雅黑" panose="020B0503020204020204" charset="-122"/>
                <a:cs typeface="+mn-ea"/>
                <a:sym typeface="Arial" panose="020B0604020202020204" pitchFamily="34" charset="0"/>
              </a:rPr>
              <a:t>临床试验经验 达格列净联合二甲双胍患者耐受性良好</a:t>
            </a:r>
          </a:p>
        </p:txBody>
      </p:sp>
      <p:graphicFrame>
        <p:nvGraphicFramePr>
          <p:cNvPr id="21" name="object 4">
            <a:extLst>
              <a:ext uri="{FF2B5EF4-FFF2-40B4-BE49-F238E27FC236}">
                <a16:creationId xmlns:a16="http://schemas.microsoft.com/office/drawing/2014/main" id="{2EEF276C-BE96-B1C4-A6F4-4136CE5ECFD8}"/>
              </a:ext>
            </a:extLst>
          </p:cNvPr>
          <p:cNvGraphicFramePr>
            <a:graphicFrameLocks noGrp="1"/>
          </p:cNvGraphicFramePr>
          <p:nvPr>
            <p:custDataLst>
              <p:tags r:id="rId1"/>
            </p:custDataLst>
            <p:extLst>
              <p:ext uri="{D42A27DB-BD31-4B8C-83A1-F6EECF244321}">
                <p14:modId xmlns:p14="http://schemas.microsoft.com/office/powerpoint/2010/main" val="3637110707"/>
              </p:ext>
            </p:extLst>
          </p:nvPr>
        </p:nvGraphicFramePr>
        <p:xfrm>
          <a:off x="5037703" y="2493627"/>
          <a:ext cx="6214735" cy="3638724"/>
        </p:xfrm>
        <a:graphic>
          <a:graphicData uri="http://schemas.openxmlformats.org/drawingml/2006/table">
            <a:tbl>
              <a:tblPr firstRow="1" bandRow="1">
                <a:tableStyleId>{2D5ABB26-0587-4C30-8999-92F81FD0307C}</a:tableStyleId>
              </a:tblPr>
              <a:tblGrid>
                <a:gridCol w="1497862">
                  <a:extLst>
                    <a:ext uri="{9D8B030D-6E8A-4147-A177-3AD203B41FA5}">
                      <a16:colId xmlns:a16="http://schemas.microsoft.com/office/drawing/2014/main" val="20000"/>
                    </a:ext>
                  </a:extLst>
                </a:gridCol>
                <a:gridCol w="1239505">
                  <a:extLst>
                    <a:ext uri="{9D8B030D-6E8A-4147-A177-3AD203B41FA5}">
                      <a16:colId xmlns:a16="http://schemas.microsoft.com/office/drawing/2014/main" val="20001"/>
                    </a:ext>
                  </a:extLst>
                </a:gridCol>
                <a:gridCol w="1692000">
                  <a:extLst>
                    <a:ext uri="{9D8B030D-6E8A-4147-A177-3AD203B41FA5}">
                      <a16:colId xmlns:a16="http://schemas.microsoft.com/office/drawing/2014/main" val="20002"/>
                    </a:ext>
                  </a:extLst>
                </a:gridCol>
                <a:gridCol w="1785368">
                  <a:extLst>
                    <a:ext uri="{9D8B030D-6E8A-4147-A177-3AD203B41FA5}">
                      <a16:colId xmlns:a16="http://schemas.microsoft.com/office/drawing/2014/main" val="3241324132"/>
                    </a:ext>
                  </a:extLst>
                </a:gridCol>
              </a:tblGrid>
              <a:tr h="435564">
                <a:tc>
                  <a:txBody>
                    <a:bodyPr/>
                    <a:lstStyle/>
                    <a:p>
                      <a:pPr algn="ctr">
                        <a:lnSpc>
                          <a:spcPct val="100000"/>
                        </a:lnSpc>
                      </a:pPr>
                      <a:r>
                        <a:rPr lang="zh-CN" altLang="en-US" sz="1200" b="1" dirty="0">
                          <a:solidFill>
                            <a:srgbClr val="FFFFFF"/>
                          </a:solidFill>
                          <a:latin typeface="微软雅黑" panose="020B0503020204020204" pitchFamily="34" charset="-122"/>
                          <a:ea typeface="微软雅黑" panose="020B0503020204020204" pitchFamily="34" charset="-122"/>
                          <a:cs typeface="Times New Roman" panose="02020603050405020304" pitchFamily="18" charset="0"/>
                        </a:rPr>
                        <a:t>不良反应</a:t>
                      </a:r>
                      <a:endParaRPr sz="1200" b="1" dirty="0">
                        <a:solidFill>
                          <a:srgbClr val="FFFFFF"/>
                        </a:solidFill>
                        <a:latin typeface="微软雅黑" panose="020B0503020204020204" pitchFamily="34" charset="-122"/>
                        <a:ea typeface="微软雅黑" panose="020B0503020204020204" pitchFamily="34" charset="-122"/>
                        <a:cs typeface="Times New Roman" panose="02020603050405020304" pitchFamily="18" charset="0"/>
                      </a:endParaRPr>
                    </a:p>
                  </a:txBody>
                  <a:tcPr marL="0" marR="0" marT="0" marB="0" anchor="ctr">
                    <a:lnL w="12700">
                      <a:noFill/>
                      <a:prstDash val="solid"/>
                    </a:lnL>
                    <a:lnR w="12700" cap="flat" cmpd="sng" algn="ctr">
                      <a:no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marL="0" algn="ctr">
                        <a:lnSpc>
                          <a:spcPct val="100000"/>
                        </a:lnSpc>
                      </a:pPr>
                      <a:r>
                        <a:rPr lang="zh-CN" altLang="en-US" sz="1200" b="1" dirty="0">
                          <a:solidFill>
                            <a:srgbClr val="FFFFFF"/>
                          </a:solidFill>
                          <a:latin typeface="微软雅黑" panose="020B0503020204020204" pitchFamily="34" charset="-122"/>
                          <a:ea typeface="微软雅黑" panose="020B0503020204020204" pitchFamily="34" charset="-122"/>
                          <a:cs typeface="Times New Roman" panose="02020603050405020304" pitchFamily="18" charset="0"/>
                        </a:rPr>
                        <a:t>安慰剂</a:t>
                      </a:r>
                      <a:r>
                        <a:rPr lang="en-US" altLang="zh-CN" sz="1200" b="1" dirty="0">
                          <a:solidFill>
                            <a:srgbClr val="FFFFFF"/>
                          </a:solidFill>
                          <a:latin typeface="微软雅黑" panose="020B0503020204020204" pitchFamily="34" charset="-122"/>
                          <a:ea typeface="微软雅黑" panose="020B0503020204020204" pitchFamily="34" charset="-122"/>
                          <a:cs typeface="Times New Roman" panose="02020603050405020304" pitchFamily="18" charset="0"/>
                        </a:rPr>
                        <a:t>+</a:t>
                      </a:r>
                      <a:r>
                        <a:rPr lang="zh-CN" altLang="en-US" sz="1200" b="1" dirty="0">
                          <a:solidFill>
                            <a:srgbClr val="FFFFFF"/>
                          </a:solidFill>
                          <a:latin typeface="微软雅黑" panose="020B0503020204020204" pitchFamily="34" charset="-122"/>
                          <a:ea typeface="微软雅黑" panose="020B0503020204020204" pitchFamily="34" charset="-122"/>
                          <a:cs typeface="Times New Roman" panose="02020603050405020304" pitchFamily="18" charset="0"/>
                        </a:rPr>
                        <a:t>二甲双胍</a:t>
                      </a:r>
                    </a:p>
                    <a:p>
                      <a:pPr marL="0" algn="ctr">
                        <a:lnSpc>
                          <a:spcPct val="100000"/>
                        </a:lnSpc>
                      </a:pPr>
                      <a:r>
                        <a:rPr lang="en-US" altLang="zh-CN" sz="1200" b="1" dirty="0">
                          <a:solidFill>
                            <a:srgbClr val="FFFFFF"/>
                          </a:solidFill>
                          <a:latin typeface="微软雅黑" panose="020B0503020204020204" pitchFamily="34" charset="-122"/>
                          <a:ea typeface="微软雅黑" panose="020B0503020204020204" pitchFamily="34" charset="-122"/>
                          <a:cs typeface="Times New Roman" panose="02020603050405020304" pitchFamily="18" charset="0"/>
                        </a:rPr>
                        <a:t>N=1185</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marL="0" algn="ctr">
                        <a:lnSpc>
                          <a:spcPct val="100000"/>
                        </a:lnSpc>
                      </a:pPr>
                      <a:r>
                        <a:rPr lang="zh-CN" altLang="en-US" sz="1200" b="1" dirty="0">
                          <a:solidFill>
                            <a:srgbClr val="FFFFFF"/>
                          </a:solidFill>
                          <a:latin typeface="微软雅黑" panose="020B0503020204020204" pitchFamily="34" charset="-122"/>
                          <a:ea typeface="微软雅黑" panose="020B0503020204020204" pitchFamily="34" charset="-122"/>
                          <a:cs typeface="Times New Roman" panose="02020603050405020304" pitchFamily="18" charset="0"/>
                        </a:rPr>
                        <a:t>达格列净</a:t>
                      </a:r>
                      <a:r>
                        <a:rPr lang="en-US" altLang="zh-CN" sz="1200" b="1" dirty="0">
                          <a:solidFill>
                            <a:srgbClr val="FFFFFF"/>
                          </a:solidFill>
                          <a:latin typeface="微软雅黑" panose="020B0503020204020204" pitchFamily="34" charset="-122"/>
                          <a:ea typeface="微软雅黑" panose="020B0503020204020204" pitchFamily="34" charset="-122"/>
                          <a:cs typeface="Times New Roman" panose="02020603050405020304" pitchFamily="18" charset="0"/>
                        </a:rPr>
                        <a:t>5mg+</a:t>
                      </a:r>
                      <a:r>
                        <a:rPr lang="zh-CN" altLang="en-US" sz="1200" b="1" dirty="0">
                          <a:solidFill>
                            <a:srgbClr val="FFFFFF"/>
                          </a:solidFill>
                          <a:latin typeface="微软雅黑" panose="020B0503020204020204" pitchFamily="34" charset="-122"/>
                          <a:ea typeface="微软雅黑" panose="020B0503020204020204" pitchFamily="34" charset="-122"/>
                          <a:cs typeface="Times New Roman" panose="02020603050405020304" pitchFamily="18" charset="0"/>
                        </a:rPr>
                        <a:t>二甲双胍</a:t>
                      </a:r>
                    </a:p>
                    <a:p>
                      <a:pPr marL="0" algn="ctr">
                        <a:lnSpc>
                          <a:spcPct val="100000"/>
                        </a:lnSpc>
                      </a:pPr>
                      <a:r>
                        <a:rPr lang="en-US" altLang="zh-CN" sz="1200" b="1" dirty="0">
                          <a:solidFill>
                            <a:srgbClr val="FFFFFF"/>
                          </a:solidFill>
                          <a:latin typeface="微软雅黑" panose="020B0503020204020204" pitchFamily="34" charset="-122"/>
                          <a:ea typeface="微软雅黑" panose="020B0503020204020204" pitchFamily="34" charset="-122"/>
                          <a:cs typeface="Times New Roman" panose="02020603050405020304" pitchFamily="18" charset="0"/>
                        </a:rPr>
                        <a:t>N=410</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marL="0" algn="ctr">
                        <a:lnSpc>
                          <a:spcPct val="100000"/>
                        </a:lnSpc>
                      </a:pPr>
                      <a:r>
                        <a:rPr lang="zh-CN" altLang="en-US" sz="1200" b="1" dirty="0">
                          <a:solidFill>
                            <a:srgbClr val="FFFFFF"/>
                          </a:solidFill>
                          <a:latin typeface="微软雅黑" panose="020B0503020204020204" pitchFamily="34" charset="-122"/>
                          <a:ea typeface="微软雅黑" panose="020B0503020204020204" pitchFamily="34" charset="-122"/>
                          <a:cs typeface="Times New Roman" panose="02020603050405020304" pitchFamily="18" charset="0"/>
                        </a:rPr>
                        <a:t>达格列净</a:t>
                      </a:r>
                      <a:r>
                        <a:rPr lang="en-US" altLang="zh-CN" sz="1200" b="1" dirty="0">
                          <a:solidFill>
                            <a:srgbClr val="FFFFFF"/>
                          </a:solidFill>
                          <a:latin typeface="微软雅黑" panose="020B0503020204020204" pitchFamily="34" charset="-122"/>
                          <a:ea typeface="微软雅黑" panose="020B0503020204020204" pitchFamily="34" charset="-122"/>
                          <a:cs typeface="Times New Roman" panose="02020603050405020304" pitchFamily="18" charset="0"/>
                        </a:rPr>
                        <a:t>10mg+</a:t>
                      </a:r>
                      <a:r>
                        <a:rPr lang="zh-CN" altLang="en-US" sz="1200" b="1" dirty="0">
                          <a:solidFill>
                            <a:srgbClr val="FFFFFF"/>
                          </a:solidFill>
                          <a:latin typeface="微软雅黑" panose="020B0503020204020204" pitchFamily="34" charset="-122"/>
                          <a:ea typeface="微软雅黑" panose="020B0503020204020204" pitchFamily="34" charset="-122"/>
                          <a:cs typeface="Times New Roman" panose="02020603050405020304" pitchFamily="18" charset="0"/>
                        </a:rPr>
                        <a:t>二甲双胍</a:t>
                      </a:r>
                    </a:p>
                    <a:p>
                      <a:pPr marL="0" algn="ctr">
                        <a:lnSpc>
                          <a:spcPct val="100000"/>
                        </a:lnSpc>
                      </a:pPr>
                      <a:r>
                        <a:rPr lang="en-US" altLang="zh-CN" sz="1200" b="1" dirty="0">
                          <a:solidFill>
                            <a:srgbClr val="FFFFFF"/>
                          </a:solidFill>
                          <a:latin typeface="微软雅黑" panose="020B0503020204020204" pitchFamily="34" charset="-122"/>
                          <a:ea typeface="微软雅黑" panose="020B0503020204020204" pitchFamily="34" charset="-122"/>
                          <a:cs typeface="Times New Roman" panose="02020603050405020304" pitchFamily="18" charset="0"/>
                        </a:rPr>
                        <a:t>N=983</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extLst>
                  <a:ext uri="{0D108BD9-81ED-4DB2-BD59-A6C34878D82A}">
                    <a16:rowId xmlns:a16="http://schemas.microsoft.com/office/drawing/2014/main" val="10000"/>
                  </a:ext>
                </a:extLst>
              </a:tr>
              <a:tr h="263877">
                <a:tc>
                  <a:txBody>
                    <a:bodyPr/>
                    <a:lstStyle/>
                    <a:p>
                      <a:pPr algn="ctr">
                        <a:spcBef>
                          <a:spcPts val="600"/>
                        </a:spcBef>
                        <a:buNone/>
                      </a:pPr>
                      <a:r>
                        <a:rPr lang="zh-CN" sz="1200" kern="0" dirty="0">
                          <a:effectLst/>
                          <a:latin typeface="微软雅黑" panose="020B0503020204020204" pitchFamily="34" charset="-122"/>
                          <a:ea typeface="微软雅黑" panose="020B0503020204020204" pitchFamily="34" charset="-122"/>
                          <a:cs typeface="Times New Roman" panose="02020603050405020304" pitchFamily="18" charset="0"/>
                        </a:rPr>
                        <a:t>女性生殖器真菌感染</a:t>
                      </a:r>
                      <a:endParaRPr lang="zh-CN" sz="120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0" marR="0" marT="0" marB="0" anchor="ctr">
                    <a:lnL w="12700">
                      <a:noFill/>
                      <a:prstDash val="solid"/>
                    </a:lnL>
                    <a:lnR w="12700" cap="flat" cmpd="sng" algn="ctr">
                      <a:no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spcBef>
                          <a:spcPts val="600"/>
                        </a:spcBef>
                        <a:buNone/>
                      </a:pPr>
                      <a:r>
                        <a:rPr lang="en-US" sz="1200" kern="0" dirty="0">
                          <a:effectLst/>
                          <a:latin typeface="微软雅黑" panose="020B0503020204020204" pitchFamily="34" charset="-122"/>
                          <a:ea typeface="微软雅黑" panose="020B0503020204020204" pitchFamily="34" charset="-122"/>
                          <a:cs typeface="Times New Roman" panose="02020603050405020304" pitchFamily="18" charset="0"/>
                        </a:rPr>
                        <a:t>1.5%</a:t>
                      </a:r>
                      <a:endParaRPr lang="zh-CN" sz="120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spcBef>
                          <a:spcPts val="600"/>
                        </a:spcBef>
                        <a:buNone/>
                      </a:pPr>
                      <a:r>
                        <a:rPr lang="en-US" sz="1200" kern="0" dirty="0">
                          <a:effectLst/>
                          <a:latin typeface="微软雅黑" panose="020B0503020204020204" pitchFamily="34" charset="-122"/>
                          <a:ea typeface="微软雅黑" panose="020B0503020204020204" pitchFamily="34" charset="-122"/>
                          <a:cs typeface="Times New Roman" panose="02020603050405020304" pitchFamily="18" charset="0"/>
                        </a:rPr>
                        <a:t>9.4%</a:t>
                      </a:r>
                      <a:endParaRPr lang="zh-CN" sz="120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spcBef>
                          <a:spcPts val="600"/>
                        </a:spcBef>
                        <a:buNone/>
                      </a:pPr>
                      <a:r>
                        <a:rPr lang="en-US" sz="1200" kern="0" dirty="0">
                          <a:effectLst/>
                          <a:latin typeface="微软雅黑" panose="020B0503020204020204" pitchFamily="34" charset="-122"/>
                          <a:ea typeface="微软雅黑" panose="020B0503020204020204" pitchFamily="34" charset="-122"/>
                          <a:cs typeface="Times New Roman" panose="02020603050405020304" pitchFamily="18" charset="0"/>
                        </a:rPr>
                        <a:t>9.3%</a:t>
                      </a:r>
                      <a:endParaRPr lang="zh-CN" sz="120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1"/>
                  </a:ext>
                </a:extLst>
              </a:tr>
              <a:tr h="263877">
                <a:tc>
                  <a:txBody>
                    <a:bodyPr/>
                    <a:lstStyle/>
                    <a:p>
                      <a:pPr algn="ctr">
                        <a:spcBef>
                          <a:spcPts val="600"/>
                        </a:spcBef>
                        <a:buNone/>
                      </a:pPr>
                      <a:r>
                        <a:rPr lang="zh-CN" sz="1200" kern="0" dirty="0">
                          <a:effectLst/>
                          <a:latin typeface="微软雅黑" panose="020B0503020204020204" pitchFamily="34" charset="-122"/>
                          <a:ea typeface="微软雅黑" panose="020B0503020204020204" pitchFamily="34" charset="-122"/>
                          <a:cs typeface="Times New Roman" panose="02020603050405020304" pitchFamily="18" charset="0"/>
                        </a:rPr>
                        <a:t>鼻咽炎</a:t>
                      </a:r>
                      <a:endParaRPr lang="zh-CN" sz="120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0" marR="0" marT="0" marB="0" anchor="ctr">
                    <a:lnL w="12700">
                      <a:noFill/>
                      <a:prstDash val="solid"/>
                    </a:lnL>
                    <a:lnR w="12700" cap="flat" cmpd="sng" algn="ctr">
                      <a:no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spcBef>
                          <a:spcPts val="600"/>
                        </a:spcBef>
                        <a:buNone/>
                      </a:pPr>
                      <a:r>
                        <a:rPr lang="en-US" sz="1200" kern="0" dirty="0">
                          <a:effectLst/>
                          <a:latin typeface="微软雅黑" panose="020B0503020204020204" pitchFamily="34" charset="-122"/>
                          <a:ea typeface="微软雅黑" panose="020B0503020204020204" pitchFamily="34" charset="-122"/>
                          <a:cs typeface="Times New Roman" panose="02020603050405020304" pitchFamily="18" charset="0"/>
                        </a:rPr>
                        <a:t>5.9%</a:t>
                      </a:r>
                      <a:endParaRPr lang="zh-CN" sz="120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spcBef>
                          <a:spcPts val="600"/>
                        </a:spcBef>
                        <a:buNone/>
                      </a:pPr>
                      <a:r>
                        <a:rPr lang="en-US" sz="1200" kern="0" dirty="0">
                          <a:effectLst/>
                          <a:latin typeface="微软雅黑" panose="020B0503020204020204" pitchFamily="34" charset="-122"/>
                          <a:ea typeface="微软雅黑" panose="020B0503020204020204" pitchFamily="34" charset="-122"/>
                          <a:cs typeface="Times New Roman" panose="02020603050405020304" pitchFamily="18" charset="0"/>
                        </a:rPr>
                        <a:t>6.3%</a:t>
                      </a:r>
                      <a:endParaRPr lang="zh-CN" sz="120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spcBef>
                          <a:spcPts val="600"/>
                        </a:spcBef>
                        <a:buNone/>
                      </a:pPr>
                      <a:r>
                        <a:rPr lang="en-US" sz="1200" kern="0" dirty="0">
                          <a:effectLst/>
                          <a:latin typeface="微软雅黑" panose="020B0503020204020204" pitchFamily="34" charset="-122"/>
                          <a:ea typeface="微软雅黑" panose="020B0503020204020204" pitchFamily="34" charset="-122"/>
                          <a:cs typeface="Times New Roman" panose="02020603050405020304" pitchFamily="18" charset="0"/>
                        </a:rPr>
                        <a:t>5.2%</a:t>
                      </a:r>
                      <a:endParaRPr lang="zh-CN" sz="120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2"/>
                  </a:ext>
                </a:extLst>
              </a:tr>
              <a:tr h="202403">
                <a:tc>
                  <a:txBody>
                    <a:bodyPr/>
                    <a:lstStyle/>
                    <a:p>
                      <a:pPr algn="ctr">
                        <a:spcBef>
                          <a:spcPts val="600"/>
                        </a:spcBef>
                        <a:buNone/>
                      </a:pPr>
                      <a:r>
                        <a:rPr lang="zh-CN" sz="1200" kern="0" dirty="0">
                          <a:effectLst/>
                          <a:latin typeface="微软雅黑" panose="020B0503020204020204" pitchFamily="34" charset="-122"/>
                          <a:ea typeface="微软雅黑" panose="020B0503020204020204" pitchFamily="34" charset="-122"/>
                          <a:cs typeface="Times New Roman" panose="02020603050405020304" pitchFamily="18" charset="0"/>
                        </a:rPr>
                        <a:t>尿路感染</a:t>
                      </a:r>
                      <a:endParaRPr lang="zh-CN" sz="120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0" marR="0" marT="0" marB="0" anchor="ctr">
                    <a:lnL w="12700">
                      <a:noFill/>
                      <a:prstDash val="solid"/>
                    </a:lnL>
                    <a:lnR w="12700" cap="flat" cmpd="sng" algn="ctr">
                      <a:no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spcBef>
                          <a:spcPts val="600"/>
                        </a:spcBef>
                        <a:buNone/>
                      </a:pPr>
                      <a:r>
                        <a:rPr lang="en-US" sz="1200" kern="0" dirty="0">
                          <a:effectLst/>
                          <a:latin typeface="微软雅黑" panose="020B0503020204020204" pitchFamily="34" charset="-122"/>
                          <a:ea typeface="微软雅黑" panose="020B0503020204020204" pitchFamily="34" charset="-122"/>
                          <a:cs typeface="Times New Roman" panose="02020603050405020304" pitchFamily="18" charset="0"/>
                        </a:rPr>
                        <a:t>3.6%</a:t>
                      </a:r>
                      <a:endParaRPr lang="zh-CN" sz="120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spcBef>
                          <a:spcPts val="600"/>
                        </a:spcBef>
                        <a:buNone/>
                      </a:pPr>
                      <a:r>
                        <a:rPr lang="en-US" sz="1200" kern="0" dirty="0">
                          <a:effectLst/>
                          <a:latin typeface="微软雅黑" panose="020B0503020204020204" pitchFamily="34" charset="-122"/>
                          <a:ea typeface="微软雅黑" panose="020B0503020204020204" pitchFamily="34" charset="-122"/>
                          <a:cs typeface="Times New Roman" panose="02020603050405020304" pitchFamily="18" charset="0"/>
                        </a:rPr>
                        <a:t>6.1%</a:t>
                      </a:r>
                      <a:endParaRPr lang="zh-CN" sz="120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spcBef>
                          <a:spcPts val="600"/>
                        </a:spcBef>
                        <a:buNone/>
                      </a:pPr>
                      <a:r>
                        <a:rPr lang="en-US" sz="1200" kern="0" dirty="0">
                          <a:effectLst/>
                          <a:latin typeface="微软雅黑" panose="020B0503020204020204" pitchFamily="34" charset="-122"/>
                          <a:ea typeface="微软雅黑" panose="020B0503020204020204" pitchFamily="34" charset="-122"/>
                          <a:cs typeface="Times New Roman" panose="02020603050405020304" pitchFamily="18" charset="0"/>
                        </a:rPr>
                        <a:t>5.5%</a:t>
                      </a:r>
                      <a:endParaRPr lang="zh-CN" sz="120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3"/>
                  </a:ext>
                </a:extLst>
              </a:tr>
              <a:tr h="190231">
                <a:tc>
                  <a:txBody>
                    <a:bodyPr/>
                    <a:lstStyle/>
                    <a:p>
                      <a:pPr algn="ctr">
                        <a:spcBef>
                          <a:spcPts val="600"/>
                        </a:spcBef>
                        <a:buNone/>
                      </a:pPr>
                      <a:r>
                        <a:rPr lang="zh-CN" sz="1200" kern="0" dirty="0">
                          <a:effectLst/>
                          <a:latin typeface="微软雅黑" panose="020B0503020204020204" pitchFamily="34" charset="-122"/>
                          <a:ea typeface="微软雅黑" panose="020B0503020204020204" pitchFamily="34" charset="-122"/>
                          <a:cs typeface="Times New Roman" panose="02020603050405020304" pitchFamily="18" charset="0"/>
                        </a:rPr>
                        <a:t>腹泻</a:t>
                      </a:r>
                      <a:endParaRPr lang="zh-CN" sz="120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0" marR="0" marT="0" marB="0" anchor="ctr">
                    <a:lnL w="12700">
                      <a:noFill/>
                      <a:prstDash val="solid"/>
                    </a:lnL>
                    <a:lnR w="12700" cap="flat" cmpd="sng" algn="ctr">
                      <a:no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spcBef>
                          <a:spcPts val="600"/>
                        </a:spcBef>
                        <a:buNone/>
                      </a:pPr>
                      <a:r>
                        <a:rPr lang="en-US" sz="1200" kern="0" dirty="0">
                          <a:effectLst/>
                          <a:latin typeface="微软雅黑" panose="020B0503020204020204" pitchFamily="34" charset="-122"/>
                          <a:ea typeface="微软雅黑" panose="020B0503020204020204" pitchFamily="34" charset="-122"/>
                          <a:cs typeface="Times New Roman" panose="02020603050405020304" pitchFamily="18" charset="0"/>
                        </a:rPr>
                        <a:t>5.6%</a:t>
                      </a:r>
                      <a:endParaRPr lang="zh-CN" sz="120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spcBef>
                          <a:spcPts val="600"/>
                        </a:spcBef>
                        <a:buNone/>
                      </a:pPr>
                      <a:r>
                        <a:rPr lang="en-US" sz="1200" kern="0" dirty="0">
                          <a:effectLst/>
                          <a:latin typeface="微软雅黑" panose="020B0503020204020204" pitchFamily="34" charset="-122"/>
                          <a:ea typeface="微软雅黑" panose="020B0503020204020204" pitchFamily="34" charset="-122"/>
                          <a:cs typeface="Times New Roman" panose="02020603050405020304" pitchFamily="18" charset="0"/>
                        </a:rPr>
                        <a:t>5.9%</a:t>
                      </a:r>
                      <a:endParaRPr lang="zh-CN" sz="120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spcBef>
                          <a:spcPts val="600"/>
                        </a:spcBef>
                        <a:buNone/>
                      </a:pPr>
                      <a:r>
                        <a:rPr lang="en-US" sz="1200" kern="0" dirty="0">
                          <a:effectLst/>
                          <a:latin typeface="微软雅黑" panose="020B0503020204020204" pitchFamily="34" charset="-122"/>
                          <a:ea typeface="微软雅黑" panose="020B0503020204020204" pitchFamily="34" charset="-122"/>
                          <a:cs typeface="Times New Roman" panose="02020603050405020304" pitchFamily="18" charset="0"/>
                        </a:rPr>
                        <a:t>4.2%</a:t>
                      </a:r>
                      <a:endParaRPr lang="zh-CN" sz="120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190231">
                <a:tc>
                  <a:txBody>
                    <a:bodyPr/>
                    <a:lstStyle/>
                    <a:p>
                      <a:pPr algn="ctr">
                        <a:spcBef>
                          <a:spcPts val="600"/>
                        </a:spcBef>
                        <a:buNone/>
                      </a:pPr>
                      <a:r>
                        <a:rPr lang="zh-CN" sz="1200" kern="0" dirty="0">
                          <a:effectLst/>
                          <a:latin typeface="微软雅黑" panose="020B0503020204020204" pitchFamily="34" charset="-122"/>
                          <a:ea typeface="微软雅黑" panose="020B0503020204020204" pitchFamily="34" charset="-122"/>
                          <a:cs typeface="Times New Roman" panose="02020603050405020304" pitchFamily="18" charset="0"/>
                        </a:rPr>
                        <a:t>头痛</a:t>
                      </a:r>
                      <a:endParaRPr lang="zh-CN" sz="120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0" marR="0" marT="0" marB="0" anchor="ctr">
                    <a:lnL w="12700">
                      <a:noFill/>
                      <a:prstDash val="solid"/>
                    </a:lnL>
                    <a:lnR w="12700" cap="flat" cmpd="sng" algn="ctr">
                      <a:no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spcBef>
                          <a:spcPts val="600"/>
                        </a:spcBef>
                        <a:buNone/>
                      </a:pPr>
                      <a:r>
                        <a:rPr lang="en-US" sz="1200" kern="0" dirty="0">
                          <a:effectLst/>
                          <a:latin typeface="微软雅黑" panose="020B0503020204020204" pitchFamily="34" charset="-122"/>
                          <a:ea typeface="微软雅黑" panose="020B0503020204020204" pitchFamily="34" charset="-122"/>
                          <a:cs typeface="Times New Roman" panose="02020603050405020304" pitchFamily="18" charset="0"/>
                        </a:rPr>
                        <a:t>2.8%</a:t>
                      </a:r>
                      <a:endParaRPr lang="zh-CN" sz="120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spcBef>
                          <a:spcPts val="600"/>
                        </a:spcBef>
                        <a:buNone/>
                      </a:pPr>
                      <a:r>
                        <a:rPr lang="en-US" sz="1200" kern="0" dirty="0">
                          <a:effectLst/>
                          <a:latin typeface="微软雅黑" panose="020B0503020204020204" pitchFamily="34" charset="-122"/>
                          <a:ea typeface="微软雅黑" panose="020B0503020204020204" pitchFamily="34" charset="-122"/>
                          <a:cs typeface="Times New Roman" panose="02020603050405020304" pitchFamily="18" charset="0"/>
                        </a:rPr>
                        <a:t>5.4%</a:t>
                      </a:r>
                      <a:endParaRPr lang="zh-CN" sz="120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spcBef>
                          <a:spcPts val="600"/>
                        </a:spcBef>
                        <a:buNone/>
                      </a:pPr>
                      <a:r>
                        <a:rPr lang="en-US" sz="1200" kern="0" dirty="0">
                          <a:effectLst/>
                          <a:latin typeface="微软雅黑" panose="020B0503020204020204" pitchFamily="34" charset="-122"/>
                          <a:ea typeface="微软雅黑" panose="020B0503020204020204" pitchFamily="34" charset="-122"/>
                          <a:cs typeface="Times New Roman" panose="02020603050405020304" pitchFamily="18" charset="0"/>
                        </a:rPr>
                        <a:t>3.3%</a:t>
                      </a:r>
                      <a:endParaRPr lang="zh-CN" sz="120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r h="190231">
                <a:tc>
                  <a:txBody>
                    <a:bodyPr/>
                    <a:lstStyle/>
                    <a:p>
                      <a:pPr algn="ctr">
                        <a:spcBef>
                          <a:spcPts val="600"/>
                        </a:spcBef>
                        <a:buNone/>
                      </a:pPr>
                      <a:r>
                        <a:rPr lang="zh-CN" sz="1200" kern="0" dirty="0">
                          <a:effectLst/>
                          <a:latin typeface="微软雅黑" panose="020B0503020204020204" pitchFamily="34" charset="-122"/>
                          <a:ea typeface="微软雅黑" panose="020B0503020204020204" pitchFamily="34" charset="-122"/>
                          <a:cs typeface="Times New Roman" panose="02020603050405020304" pitchFamily="18" charset="0"/>
                        </a:rPr>
                        <a:t>男性生殖器真菌感染</a:t>
                      </a:r>
                      <a:endParaRPr lang="zh-CN" sz="120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0" marR="0" marT="0" marB="0" anchor="ctr">
                    <a:lnL w="12700">
                      <a:noFill/>
                      <a:prstDash val="solid"/>
                    </a:lnL>
                    <a:lnR w="12700" cap="flat" cmpd="sng" algn="ctr">
                      <a:no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spcBef>
                          <a:spcPts val="600"/>
                        </a:spcBef>
                        <a:buNone/>
                      </a:pPr>
                      <a:r>
                        <a:rPr lang="en-US" sz="1200" kern="0">
                          <a:effectLst/>
                          <a:latin typeface="微软雅黑" panose="020B0503020204020204" pitchFamily="34" charset="-122"/>
                          <a:ea typeface="微软雅黑" panose="020B0503020204020204" pitchFamily="34" charset="-122"/>
                          <a:cs typeface="Times New Roman" panose="02020603050405020304" pitchFamily="18" charset="0"/>
                        </a:rPr>
                        <a:t>0</a:t>
                      </a:r>
                      <a:endParaRPr lang="zh-CN" sz="12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spcBef>
                          <a:spcPts val="600"/>
                        </a:spcBef>
                        <a:buNone/>
                      </a:pPr>
                      <a:r>
                        <a:rPr lang="en-US" sz="1200" kern="0" dirty="0">
                          <a:effectLst/>
                          <a:latin typeface="微软雅黑" panose="020B0503020204020204" pitchFamily="34" charset="-122"/>
                          <a:ea typeface="微软雅黑" panose="020B0503020204020204" pitchFamily="34" charset="-122"/>
                          <a:cs typeface="Times New Roman" panose="02020603050405020304" pitchFamily="18" charset="0"/>
                        </a:rPr>
                        <a:t>4.3%</a:t>
                      </a:r>
                      <a:endParaRPr lang="zh-CN" sz="120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spcBef>
                          <a:spcPts val="600"/>
                        </a:spcBef>
                        <a:buNone/>
                      </a:pPr>
                      <a:r>
                        <a:rPr lang="en-US" sz="1200" kern="0" dirty="0">
                          <a:effectLst/>
                          <a:latin typeface="微软雅黑" panose="020B0503020204020204" pitchFamily="34" charset="-122"/>
                          <a:ea typeface="微软雅黑" panose="020B0503020204020204" pitchFamily="34" charset="-122"/>
                          <a:cs typeface="Times New Roman" panose="02020603050405020304" pitchFamily="18" charset="0"/>
                        </a:rPr>
                        <a:t>3.6%</a:t>
                      </a:r>
                      <a:endParaRPr lang="zh-CN" sz="120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6"/>
                  </a:ext>
                </a:extLst>
              </a:tr>
              <a:tr h="190231">
                <a:tc>
                  <a:txBody>
                    <a:bodyPr/>
                    <a:lstStyle/>
                    <a:p>
                      <a:pPr algn="ctr">
                        <a:spcBef>
                          <a:spcPts val="600"/>
                        </a:spcBef>
                        <a:buNone/>
                      </a:pPr>
                      <a:r>
                        <a:rPr lang="zh-CN" sz="1200" kern="0" dirty="0">
                          <a:effectLst/>
                          <a:latin typeface="微软雅黑" panose="020B0503020204020204" pitchFamily="34" charset="-122"/>
                          <a:ea typeface="微软雅黑" panose="020B0503020204020204" pitchFamily="34" charset="-122"/>
                          <a:cs typeface="Times New Roman" panose="02020603050405020304" pitchFamily="18" charset="0"/>
                        </a:rPr>
                        <a:t>流感</a:t>
                      </a:r>
                      <a:endParaRPr lang="zh-CN" sz="120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0" marR="0" marT="0" marB="0" anchor="ctr">
                    <a:lnL w="12700">
                      <a:noFill/>
                      <a:prstDash val="solid"/>
                    </a:lnL>
                    <a:lnR w="12700" cap="flat" cmpd="sng" algn="ctr">
                      <a:no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spcBef>
                          <a:spcPts val="600"/>
                        </a:spcBef>
                        <a:buNone/>
                      </a:pPr>
                      <a:r>
                        <a:rPr lang="en-US" sz="1200" kern="0" dirty="0">
                          <a:effectLst/>
                          <a:latin typeface="微软雅黑" panose="020B0503020204020204" pitchFamily="34" charset="-122"/>
                          <a:ea typeface="微软雅黑" panose="020B0503020204020204" pitchFamily="34" charset="-122"/>
                          <a:cs typeface="Times New Roman" panose="02020603050405020304" pitchFamily="18" charset="0"/>
                        </a:rPr>
                        <a:t>2.4%</a:t>
                      </a:r>
                      <a:endParaRPr lang="zh-CN" sz="120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spcBef>
                          <a:spcPts val="600"/>
                        </a:spcBef>
                        <a:buNone/>
                      </a:pPr>
                      <a:r>
                        <a:rPr lang="en-US" sz="1200" kern="0" dirty="0">
                          <a:effectLst/>
                          <a:latin typeface="微软雅黑" panose="020B0503020204020204" pitchFamily="34" charset="-122"/>
                          <a:ea typeface="微软雅黑" panose="020B0503020204020204" pitchFamily="34" charset="-122"/>
                          <a:cs typeface="Times New Roman" panose="02020603050405020304" pitchFamily="18" charset="0"/>
                        </a:rPr>
                        <a:t>4.1%</a:t>
                      </a:r>
                      <a:endParaRPr lang="zh-CN" sz="120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spcBef>
                          <a:spcPts val="600"/>
                        </a:spcBef>
                        <a:buNone/>
                      </a:pPr>
                      <a:r>
                        <a:rPr lang="en-US" sz="1200" kern="0" dirty="0">
                          <a:effectLst/>
                          <a:latin typeface="微软雅黑" panose="020B0503020204020204" pitchFamily="34" charset="-122"/>
                          <a:ea typeface="微软雅黑" panose="020B0503020204020204" pitchFamily="34" charset="-122"/>
                          <a:cs typeface="Times New Roman" panose="02020603050405020304" pitchFamily="18" charset="0"/>
                        </a:rPr>
                        <a:t>2.6%</a:t>
                      </a:r>
                      <a:endParaRPr lang="zh-CN" sz="120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7"/>
                  </a:ext>
                </a:extLst>
              </a:tr>
              <a:tr h="190231">
                <a:tc>
                  <a:txBody>
                    <a:bodyPr/>
                    <a:lstStyle/>
                    <a:p>
                      <a:pPr algn="ctr">
                        <a:spcBef>
                          <a:spcPts val="600"/>
                        </a:spcBef>
                        <a:buNone/>
                      </a:pPr>
                      <a:r>
                        <a:rPr lang="zh-CN" sz="1200" kern="0">
                          <a:effectLst/>
                          <a:latin typeface="微软雅黑" panose="020B0503020204020204" pitchFamily="34" charset="-122"/>
                          <a:ea typeface="微软雅黑" panose="020B0503020204020204" pitchFamily="34" charset="-122"/>
                          <a:cs typeface="Times New Roman" panose="02020603050405020304" pitchFamily="18" charset="0"/>
                        </a:rPr>
                        <a:t>恶心</a:t>
                      </a:r>
                      <a:endParaRPr lang="zh-CN" sz="12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0" marR="0" marT="0" marB="0" anchor="ctr">
                    <a:lnL w="12700">
                      <a:noFill/>
                      <a:prstDash val="solid"/>
                    </a:lnL>
                    <a:lnR w="12700" cap="flat" cmpd="sng" algn="ctr">
                      <a:no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spcBef>
                          <a:spcPts val="600"/>
                        </a:spcBef>
                        <a:buNone/>
                      </a:pPr>
                      <a:r>
                        <a:rPr lang="en-US" sz="1200" kern="0" dirty="0">
                          <a:effectLst/>
                          <a:latin typeface="微软雅黑" panose="020B0503020204020204" pitchFamily="34" charset="-122"/>
                          <a:ea typeface="微软雅黑" panose="020B0503020204020204" pitchFamily="34" charset="-122"/>
                          <a:cs typeface="Times New Roman" panose="02020603050405020304" pitchFamily="18" charset="0"/>
                        </a:rPr>
                        <a:t>2.0%</a:t>
                      </a:r>
                      <a:endParaRPr lang="zh-CN" sz="120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spcBef>
                          <a:spcPts val="600"/>
                        </a:spcBef>
                        <a:buNone/>
                      </a:pPr>
                      <a:r>
                        <a:rPr lang="en-US" sz="1200" kern="0" dirty="0">
                          <a:effectLst/>
                          <a:latin typeface="微软雅黑" panose="020B0503020204020204" pitchFamily="34" charset="-122"/>
                          <a:ea typeface="微软雅黑" panose="020B0503020204020204" pitchFamily="34" charset="-122"/>
                          <a:cs typeface="Times New Roman" panose="02020603050405020304" pitchFamily="18" charset="0"/>
                        </a:rPr>
                        <a:t>3.9%</a:t>
                      </a:r>
                      <a:endParaRPr lang="zh-CN" sz="120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spcBef>
                          <a:spcPts val="600"/>
                        </a:spcBef>
                        <a:buNone/>
                      </a:pPr>
                      <a:r>
                        <a:rPr lang="en-US" sz="1200" kern="0" dirty="0">
                          <a:effectLst/>
                          <a:latin typeface="微软雅黑" panose="020B0503020204020204" pitchFamily="34" charset="-122"/>
                          <a:ea typeface="微软雅黑" panose="020B0503020204020204" pitchFamily="34" charset="-122"/>
                          <a:cs typeface="Times New Roman" panose="02020603050405020304" pitchFamily="18" charset="0"/>
                        </a:rPr>
                        <a:t>2.6%</a:t>
                      </a:r>
                      <a:endParaRPr lang="zh-CN" sz="120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8"/>
                  </a:ext>
                </a:extLst>
              </a:tr>
              <a:tr h="190231">
                <a:tc>
                  <a:txBody>
                    <a:bodyPr/>
                    <a:lstStyle/>
                    <a:p>
                      <a:pPr algn="ctr">
                        <a:spcBef>
                          <a:spcPts val="600"/>
                        </a:spcBef>
                        <a:buNone/>
                      </a:pPr>
                      <a:r>
                        <a:rPr lang="zh-CN" sz="1200" kern="0" dirty="0">
                          <a:effectLst/>
                          <a:latin typeface="微软雅黑" panose="020B0503020204020204" pitchFamily="34" charset="-122"/>
                          <a:ea typeface="微软雅黑" panose="020B0503020204020204" pitchFamily="34" charset="-122"/>
                          <a:cs typeface="Times New Roman" panose="02020603050405020304" pitchFamily="18" charset="0"/>
                        </a:rPr>
                        <a:t>背痛</a:t>
                      </a:r>
                      <a:endParaRPr lang="zh-CN" sz="120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0" marR="0" marT="0" marB="0" anchor="ctr">
                    <a:lnL w="12700">
                      <a:noFill/>
                      <a:prstDash val="solid"/>
                    </a:lnL>
                    <a:lnR w="12700" cap="flat" cmpd="sng" algn="ctr">
                      <a:no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spcBef>
                          <a:spcPts val="600"/>
                        </a:spcBef>
                        <a:buNone/>
                      </a:pPr>
                      <a:r>
                        <a:rPr lang="en-US" sz="1200" kern="0" dirty="0">
                          <a:effectLst/>
                          <a:latin typeface="微软雅黑" panose="020B0503020204020204" pitchFamily="34" charset="-122"/>
                          <a:ea typeface="微软雅黑" panose="020B0503020204020204" pitchFamily="34" charset="-122"/>
                          <a:cs typeface="Times New Roman" panose="02020603050405020304" pitchFamily="18" charset="0"/>
                        </a:rPr>
                        <a:t>3.2%</a:t>
                      </a:r>
                      <a:endParaRPr lang="zh-CN" sz="120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spcBef>
                          <a:spcPts val="600"/>
                        </a:spcBef>
                        <a:buNone/>
                      </a:pPr>
                      <a:r>
                        <a:rPr lang="en-US" sz="1200" kern="0" dirty="0">
                          <a:effectLst/>
                          <a:latin typeface="微软雅黑" panose="020B0503020204020204" pitchFamily="34" charset="-122"/>
                          <a:ea typeface="微软雅黑" panose="020B0503020204020204" pitchFamily="34" charset="-122"/>
                          <a:cs typeface="Times New Roman" panose="02020603050405020304" pitchFamily="18" charset="0"/>
                        </a:rPr>
                        <a:t>3.4%</a:t>
                      </a:r>
                      <a:endParaRPr lang="zh-CN" sz="120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spcBef>
                          <a:spcPts val="600"/>
                        </a:spcBef>
                        <a:buNone/>
                      </a:pPr>
                      <a:r>
                        <a:rPr lang="en-US" sz="1200" kern="0" dirty="0">
                          <a:effectLst/>
                          <a:latin typeface="微软雅黑" panose="020B0503020204020204" pitchFamily="34" charset="-122"/>
                          <a:ea typeface="微软雅黑" panose="020B0503020204020204" pitchFamily="34" charset="-122"/>
                          <a:cs typeface="Times New Roman" panose="02020603050405020304" pitchFamily="18" charset="0"/>
                        </a:rPr>
                        <a:t>2.5%</a:t>
                      </a:r>
                      <a:endParaRPr lang="zh-CN" sz="120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9"/>
                  </a:ext>
                </a:extLst>
              </a:tr>
              <a:tr h="190231">
                <a:tc>
                  <a:txBody>
                    <a:bodyPr/>
                    <a:lstStyle/>
                    <a:p>
                      <a:pPr algn="ctr">
                        <a:spcBef>
                          <a:spcPts val="600"/>
                        </a:spcBef>
                        <a:buNone/>
                      </a:pPr>
                      <a:r>
                        <a:rPr lang="zh-CN" sz="1200" kern="0">
                          <a:effectLst/>
                          <a:latin typeface="微软雅黑" panose="020B0503020204020204" pitchFamily="34" charset="-122"/>
                          <a:ea typeface="微软雅黑" panose="020B0503020204020204" pitchFamily="34" charset="-122"/>
                          <a:cs typeface="Times New Roman" panose="02020603050405020304" pitchFamily="18" charset="0"/>
                        </a:rPr>
                        <a:t>头晕</a:t>
                      </a:r>
                      <a:endParaRPr lang="zh-CN" sz="12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0" marR="0" marT="0" marB="0" anchor="ctr">
                    <a:lnL w="12700">
                      <a:noFill/>
                      <a:prstDash val="solid"/>
                    </a:lnL>
                    <a:lnR w="12700" cap="flat" cmpd="sng" algn="ctr">
                      <a:no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spcBef>
                          <a:spcPts val="600"/>
                        </a:spcBef>
                        <a:buNone/>
                      </a:pPr>
                      <a:r>
                        <a:rPr lang="en-US" sz="1200" kern="0" dirty="0">
                          <a:effectLst/>
                          <a:latin typeface="微软雅黑" panose="020B0503020204020204" pitchFamily="34" charset="-122"/>
                          <a:ea typeface="微软雅黑" panose="020B0503020204020204" pitchFamily="34" charset="-122"/>
                          <a:cs typeface="Times New Roman" panose="02020603050405020304" pitchFamily="18" charset="0"/>
                        </a:rPr>
                        <a:t>2.2%</a:t>
                      </a:r>
                      <a:endParaRPr lang="zh-CN" sz="120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spcBef>
                          <a:spcPts val="600"/>
                        </a:spcBef>
                        <a:buNone/>
                      </a:pPr>
                      <a:r>
                        <a:rPr lang="en-US" sz="1200" kern="0" dirty="0">
                          <a:effectLst/>
                          <a:latin typeface="微软雅黑" panose="020B0503020204020204" pitchFamily="34" charset="-122"/>
                          <a:ea typeface="微软雅黑" panose="020B0503020204020204" pitchFamily="34" charset="-122"/>
                          <a:cs typeface="Times New Roman" panose="02020603050405020304" pitchFamily="18" charset="0"/>
                        </a:rPr>
                        <a:t>3.2%</a:t>
                      </a:r>
                      <a:endParaRPr lang="zh-CN" sz="120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spcBef>
                          <a:spcPts val="600"/>
                        </a:spcBef>
                        <a:buNone/>
                      </a:pPr>
                      <a:r>
                        <a:rPr lang="en-US" sz="1200" kern="0" dirty="0">
                          <a:effectLst/>
                          <a:latin typeface="微软雅黑" panose="020B0503020204020204" pitchFamily="34" charset="-122"/>
                          <a:ea typeface="微软雅黑" panose="020B0503020204020204" pitchFamily="34" charset="-122"/>
                          <a:cs typeface="Times New Roman" panose="02020603050405020304" pitchFamily="18" charset="0"/>
                        </a:rPr>
                        <a:t>1.8%</a:t>
                      </a:r>
                      <a:endParaRPr lang="zh-CN" sz="120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0"/>
                  </a:ext>
                </a:extLst>
              </a:tr>
              <a:tr h="190231">
                <a:tc>
                  <a:txBody>
                    <a:bodyPr/>
                    <a:lstStyle/>
                    <a:p>
                      <a:pPr algn="ctr">
                        <a:spcBef>
                          <a:spcPts val="600"/>
                        </a:spcBef>
                        <a:buNone/>
                      </a:pPr>
                      <a:r>
                        <a:rPr lang="zh-CN" sz="1200" kern="0" dirty="0">
                          <a:effectLst/>
                          <a:latin typeface="微软雅黑" panose="020B0503020204020204" pitchFamily="34" charset="-122"/>
                          <a:ea typeface="微软雅黑" panose="020B0503020204020204" pitchFamily="34" charset="-122"/>
                          <a:cs typeface="Times New Roman" panose="02020603050405020304" pitchFamily="18" charset="0"/>
                        </a:rPr>
                        <a:t>咳嗽</a:t>
                      </a:r>
                      <a:endParaRPr lang="zh-CN" sz="120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0" marR="0" marT="0" marB="0" anchor="ctr">
                    <a:lnL w="12700">
                      <a:noFill/>
                      <a:prstDash val="solid"/>
                    </a:lnL>
                    <a:lnR w="12700" cap="flat" cmpd="sng" algn="ctr">
                      <a:no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spcBef>
                          <a:spcPts val="600"/>
                        </a:spcBef>
                        <a:buNone/>
                      </a:pPr>
                      <a:r>
                        <a:rPr lang="en-US" sz="1200" kern="0" dirty="0">
                          <a:effectLst/>
                          <a:latin typeface="微软雅黑" panose="020B0503020204020204" pitchFamily="34" charset="-122"/>
                          <a:ea typeface="微软雅黑" panose="020B0503020204020204" pitchFamily="34" charset="-122"/>
                          <a:cs typeface="Times New Roman" panose="02020603050405020304" pitchFamily="18" charset="0"/>
                        </a:rPr>
                        <a:t>1.9%</a:t>
                      </a:r>
                      <a:endParaRPr lang="zh-CN" sz="120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spcBef>
                          <a:spcPts val="600"/>
                        </a:spcBef>
                        <a:buNone/>
                      </a:pPr>
                      <a:r>
                        <a:rPr lang="en-US" sz="1200" kern="0" dirty="0">
                          <a:effectLst/>
                          <a:latin typeface="微软雅黑" panose="020B0503020204020204" pitchFamily="34" charset="-122"/>
                          <a:ea typeface="微软雅黑" panose="020B0503020204020204" pitchFamily="34" charset="-122"/>
                          <a:cs typeface="Times New Roman" panose="02020603050405020304" pitchFamily="18" charset="0"/>
                        </a:rPr>
                        <a:t>3.2%</a:t>
                      </a:r>
                      <a:endParaRPr lang="zh-CN" sz="120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spcBef>
                          <a:spcPts val="600"/>
                        </a:spcBef>
                        <a:buNone/>
                      </a:pPr>
                      <a:r>
                        <a:rPr lang="en-US" sz="1200" kern="0" dirty="0">
                          <a:effectLst/>
                          <a:latin typeface="微软雅黑" panose="020B0503020204020204" pitchFamily="34" charset="-122"/>
                          <a:ea typeface="微软雅黑" panose="020B0503020204020204" pitchFamily="34" charset="-122"/>
                          <a:cs typeface="Times New Roman" panose="02020603050405020304" pitchFamily="18" charset="0"/>
                        </a:rPr>
                        <a:t>1.4%</a:t>
                      </a:r>
                      <a:endParaRPr lang="zh-CN" sz="120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1"/>
                  </a:ext>
                </a:extLst>
              </a:tr>
              <a:tr h="190231">
                <a:tc>
                  <a:txBody>
                    <a:bodyPr/>
                    <a:lstStyle/>
                    <a:p>
                      <a:pPr algn="ctr">
                        <a:spcBef>
                          <a:spcPts val="600"/>
                        </a:spcBef>
                        <a:buNone/>
                      </a:pPr>
                      <a:r>
                        <a:rPr lang="zh-CN" sz="1200" kern="0" dirty="0">
                          <a:effectLst/>
                          <a:latin typeface="微软雅黑" panose="020B0503020204020204" pitchFamily="34" charset="-122"/>
                          <a:ea typeface="微软雅黑" panose="020B0503020204020204" pitchFamily="34" charset="-122"/>
                          <a:cs typeface="Times New Roman" panose="02020603050405020304" pitchFamily="18" charset="0"/>
                        </a:rPr>
                        <a:t>便秘</a:t>
                      </a:r>
                      <a:endParaRPr lang="zh-CN" sz="120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0" marR="0" marT="0" marB="0" anchor="ctr">
                    <a:lnL w="12700">
                      <a:noFill/>
                      <a:prstDash val="solid"/>
                    </a:lnL>
                    <a:lnR w="12700" cap="flat" cmpd="sng" algn="ctr">
                      <a:no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spcBef>
                          <a:spcPts val="600"/>
                        </a:spcBef>
                        <a:buNone/>
                      </a:pPr>
                      <a:r>
                        <a:rPr lang="en-US" sz="1200" kern="0" dirty="0">
                          <a:effectLst/>
                          <a:latin typeface="微软雅黑" panose="020B0503020204020204" pitchFamily="34" charset="-122"/>
                          <a:ea typeface="微软雅黑" panose="020B0503020204020204" pitchFamily="34" charset="-122"/>
                          <a:cs typeface="Times New Roman" panose="02020603050405020304" pitchFamily="18" charset="0"/>
                        </a:rPr>
                        <a:t>1.6%</a:t>
                      </a:r>
                      <a:endParaRPr lang="zh-CN" sz="120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spcBef>
                          <a:spcPts val="600"/>
                        </a:spcBef>
                        <a:buNone/>
                      </a:pPr>
                      <a:r>
                        <a:rPr lang="en-US" sz="1200" kern="0" dirty="0">
                          <a:effectLst/>
                          <a:latin typeface="微软雅黑" panose="020B0503020204020204" pitchFamily="34" charset="-122"/>
                          <a:ea typeface="微软雅黑" panose="020B0503020204020204" pitchFamily="34" charset="-122"/>
                          <a:cs typeface="Times New Roman" panose="02020603050405020304" pitchFamily="18" charset="0"/>
                        </a:rPr>
                        <a:t>2.9%</a:t>
                      </a:r>
                      <a:endParaRPr lang="zh-CN" sz="120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spcBef>
                          <a:spcPts val="600"/>
                        </a:spcBef>
                        <a:buNone/>
                      </a:pPr>
                      <a:r>
                        <a:rPr lang="en-US" sz="1200" kern="0" dirty="0">
                          <a:effectLst/>
                          <a:latin typeface="微软雅黑" panose="020B0503020204020204" pitchFamily="34" charset="-122"/>
                          <a:ea typeface="微软雅黑" panose="020B0503020204020204" pitchFamily="34" charset="-122"/>
                          <a:cs typeface="Times New Roman" panose="02020603050405020304" pitchFamily="18" charset="0"/>
                        </a:rPr>
                        <a:t>1.9%</a:t>
                      </a:r>
                      <a:endParaRPr lang="zh-CN" sz="120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97339820"/>
                  </a:ext>
                </a:extLst>
              </a:tr>
              <a:tr h="190231">
                <a:tc>
                  <a:txBody>
                    <a:bodyPr/>
                    <a:lstStyle/>
                    <a:p>
                      <a:pPr algn="ctr">
                        <a:spcBef>
                          <a:spcPts val="600"/>
                        </a:spcBef>
                        <a:buNone/>
                      </a:pPr>
                      <a:r>
                        <a:rPr lang="zh-CN" sz="1200" kern="0" dirty="0">
                          <a:effectLst/>
                          <a:latin typeface="微软雅黑" panose="020B0503020204020204" pitchFamily="34" charset="-122"/>
                          <a:ea typeface="微软雅黑" panose="020B0503020204020204" pitchFamily="34" charset="-122"/>
                          <a:cs typeface="Times New Roman" panose="02020603050405020304" pitchFamily="18" charset="0"/>
                        </a:rPr>
                        <a:t>血脂异常</a:t>
                      </a:r>
                      <a:endParaRPr lang="zh-CN" sz="120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0" marR="0" marT="0" marB="0" anchor="ctr">
                    <a:lnL w="12700">
                      <a:noFill/>
                      <a:prstDash val="solid"/>
                    </a:lnL>
                    <a:lnR w="12700" cap="flat" cmpd="sng" algn="ctr">
                      <a:no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spcBef>
                          <a:spcPts val="600"/>
                        </a:spcBef>
                        <a:buNone/>
                      </a:pPr>
                      <a:r>
                        <a:rPr lang="en-US" sz="1200" kern="0" dirty="0">
                          <a:effectLst/>
                          <a:latin typeface="微软雅黑" panose="020B0503020204020204" pitchFamily="34" charset="-122"/>
                          <a:ea typeface="微软雅黑" panose="020B0503020204020204" pitchFamily="34" charset="-122"/>
                          <a:cs typeface="Times New Roman" panose="02020603050405020304" pitchFamily="18" charset="0"/>
                        </a:rPr>
                        <a:t>1.4%</a:t>
                      </a:r>
                      <a:endParaRPr lang="zh-CN" sz="120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spcBef>
                          <a:spcPts val="600"/>
                        </a:spcBef>
                        <a:buNone/>
                      </a:pPr>
                      <a:r>
                        <a:rPr lang="en-US" sz="1200" kern="0" dirty="0">
                          <a:effectLst/>
                          <a:latin typeface="微软雅黑" panose="020B0503020204020204" pitchFamily="34" charset="-122"/>
                          <a:ea typeface="微软雅黑" panose="020B0503020204020204" pitchFamily="34" charset="-122"/>
                          <a:cs typeface="Times New Roman" panose="02020603050405020304" pitchFamily="18" charset="0"/>
                        </a:rPr>
                        <a:t>2.7%</a:t>
                      </a:r>
                      <a:endParaRPr lang="zh-CN" sz="120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spcBef>
                          <a:spcPts val="600"/>
                        </a:spcBef>
                        <a:buNone/>
                      </a:pPr>
                      <a:r>
                        <a:rPr lang="en-US" sz="1200" kern="0" dirty="0">
                          <a:effectLst/>
                          <a:latin typeface="微软雅黑" panose="020B0503020204020204" pitchFamily="34" charset="-122"/>
                          <a:ea typeface="微软雅黑" panose="020B0503020204020204" pitchFamily="34" charset="-122"/>
                          <a:cs typeface="Times New Roman" panose="02020603050405020304" pitchFamily="18" charset="0"/>
                        </a:rPr>
                        <a:t>1.5%</a:t>
                      </a:r>
                      <a:endParaRPr lang="zh-CN" sz="120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562387209"/>
                  </a:ext>
                </a:extLst>
              </a:tr>
              <a:tr h="190231">
                <a:tc>
                  <a:txBody>
                    <a:bodyPr/>
                    <a:lstStyle/>
                    <a:p>
                      <a:pPr algn="ctr">
                        <a:spcBef>
                          <a:spcPts val="600"/>
                        </a:spcBef>
                        <a:buNone/>
                      </a:pPr>
                      <a:r>
                        <a:rPr lang="zh-CN" sz="1200" kern="0" dirty="0">
                          <a:effectLst/>
                          <a:latin typeface="微软雅黑" panose="020B0503020204020204" pitchFamily="34" charset="-122"/>
                          <a:ea typeface="微软雅黑" panose="020B0503020204020204" pitchFamily="34" charset="-122"/>
                          <a:cs typeface="Times New Roman" panose="02020603050405020304" pitchFamily="18" charset="0"/>
                        </a:rPr>
                        <a:t>咽炎</a:t>
                      </a:r>
                      <a:endParaRPr lang="zh-CN" sz="120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0" marR="0" marT="0" marB="0" anchor="ctr">
                    <a:lnL w="12700">
                      <a:noFill/>
                      <a:prstDash val="solid"/>
                    </a:lnL>
                    <a:lnR w="12700" cap="flat" cmpd="sng" algn="ctr">
                      <a:no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spcBef>
                          <a:spcPts val="600"/>
                        </a:spcBef>
                        <a:buNone/>
                      </a:pPr>
                      <a:r>
                        <a:rPr lang="en-US" sz="1200" kern="0" dirty="0">
                          <a:effectLst/>
                          <a:latin typeface="微软雅黑" panose="020B0503020204020204" pitchFamily="34" charset="-122"/>
                          <a:ea typeface="微软雅黑" panose="020B0503020204020204" pitchFamily="34" charset="-122"/>
                          <a:cs typeface="Times New Roman" panose="02020603050405020304" pitchFamily="18" charset="0"/>
                        </a:rPr>
                        <a:t>1.1%</a:t>
                      </a:r>
                      <a:endParaRPr lang="zh-CN" sz="120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spcBef>
                          <a:spcPts val="600"/>
                        </a:spcBef>
                        <a:buNone/>
                      </a:pPr>
                      <a:r>
                        <a:rPr lang="en-US" sz="1200" kern="0" dirty="0">
                          <a:effectLst/>
                          <a:latin typeface="微软雅黑" panose="020B0503020204020204" pitchFamily="34" charset="-122"/>
                          <a:ea typeface="微软雅黑" panose="020B0503020204020204" pitchFamily="34" charset="-122"/>
                          <a:cs typeface="Times New Roman" panose="02020603050405020304" pitchFamily="18" charset="0"/>
                        </a:rPr>
                        <a:t>2.7%</a:t>
                      </a:r>
                      <a:endParaRPr lang="zh-CN" sz="120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spcBef>
                          <a:spcPts val="600"/>
                        </a:spcBef>
                        <a:buNone/>
                      </a:pPr>
                      <a:r>
                        <a:rPr lang="en-US" sz="1200" kern="0" dirty="0">
                          <a:effectLst/>
                          <a:latin typeface="微软雅黑" panose="020B0503020204020204" pitchFamily="34" charset="-122"/>
                          <a:ea typeface="微软雅黑" panose="020B0503020204020204" pitchFamily="34" charset="-122"/>
                          <a:cs typeface="Times New Roman" panose="02020603050405020304" pitchFamily="18" charset="0"/>
                        </a:rPr>
                        <a:t>1.5%</a:t>
                      </a:r>
                      <a:endParaRPr lang="zh-CN" sz="120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786442771"/>
                  </a:ext>
                </a:extLst>
              </a:tr>
              <a:tr h="190231">
                <a:tc>
                  <a:txBody>
                    <a:bodyPr/>
                    <a:lstStyle/>
                    <a:p>
                      <a:pPr algn="ctr">
                        <a:spcBef>
                          <a:spcPts val="600"/>
                        </a:spcBef>
                        <a:buNone/>
                      </a:pPr>
                      <a:r>
                        <a:rPr lang="zh-CN" sz="1200" kern="0" dirty="0">
                          <a:effectLst/>
                          <a:latin typeface="微软雅黑" panose="020B0503020204020204" pitchFamily="34" charset="-122"/>
                          <a:ea typeface="微软雅黑" panose="020B0503020204020204" pitchFamily="34" charset="-122"/>
                          <a:cs typeface="Times New Roman" panose="02020603050405020304" pitchFamily="18" charset="0"/>
                        </a:rPr>
                        <a:t>排尿增加</a:t>
                      </a:r>
                      <a:endParaRPr lang="zh-CN" sz="120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0" marR="0" marT="0" marB="0" anchor="ctr">
                    <a:lnL w="12700">
                      <a:noFill/>
                      <a:prstDash val="solid"/>
                    </a:lnL>
                    <a:lnR w="12700" cap="flat" cmpd="sng" algn="ctr">
                      <a:no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spcBef>
                          <a:spcPts val="600"/>
                        </a:spcBef>
                        <a:buNone/>
                      </a:pPr>
                      <a:r>
                        <a:rPr lang="en-US" sz="1200" kern="0" dirty="0">
                          <a:effectLst/>
                          <a:latin typeface="微软雅黑" panose="020B0503020204020204" pitchFamily="34" charset="-122"/>
                          <a:ea typeface="微软雅黑" panose="020B0503020204020204" pitchFamily="34" charset="-122"/>
                          <a:cs typeface="Times New Roman" panose="02020603050405020304" pitchFamily="18" charset="0"/>
                        </a:rPr>
                        <a:t>1.4%</a:t>
                      </a:r>
                      <a:endParaRPr lang="zh-CN" sz="120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spcBef>
                          <a:spcPts val="600"/>
                        </a:spcBef>
                        <a:buNone/>
                      </a:pPr>
                      <a:r>
                        <a:rPr lang="en-US" sz="1200" kern="0" dirty="0">
                          <a:effectLst/>
                          <a:latin typeface="微软雅黑" panose="020B0503020204020204" pitchFamily="34" charset="-122"/>
                          <a:ea typeface="微软雅黑" panose="020B0503020204020204" pitchFamily="34" charset="-122"/>
                          <a:cs typeface="Times New Roman" panose="02020603050405020304" pitchFamily="18" charset="0"/>
                        </a:rPr>
                        <a:t>2.4%</a:t>
                      </a:r>
                      <a:endParaRPr lang="zh-CN" sz="120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spcBef>
                          <a:spcPts val="600"/>
                        </a:spcBef>
                        <a:buNone/>
                      </a:pPr>
                      <a:r>
                        <a:rPr lang="en-US" sz="1200" kern="0" dirty="0">
                          <a:effectLst/>
                          <a:latin typeface="微软雅黑" panose="020B0503020204020204" pitchFamily="34" charset="-122"/>
                          <a:ea typeface="微软雅黑" panose="020B0503020204020204" pitchFamily="34" charset="-122"/>
                          <a:cs typeface="Times New Roman" panose="02020603050405020304" pitchFamily="18" charset="0"/>
                        </a:rPr>
                        <a:t>2.6%</a:t>
                      </a:r>
                      <a:endParaRPr lang="zh-CN" sz="120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350430431"/>
                  </a:ext>
                </a:extLst>
              </a:tr>
              <a:tr h="190231">
                <a:tc>
                  <a:txBody>
                    <a:bodyPr/>
                    <a:lstStyle/>
                    <a:p>
                      <a:pPr algn="ctr">
                        <a:spcBef>
                          <a:spcPts val="600"/>
                        </a:spcBef>
                        <a:buNone/>
                      </a:pPr>
                      <a:r>
                        <a:rPr lang="zh-CN" sz="1200" kern="0" dirty="0">
                          <a:effectLst/>
                          <a:latin typeface="微软雅黑" panose="020B0503020204020204" pitchFamily="34" charset="-122"/>
                          <a:ea typeface="微软雅黑" panose="020B0503020204020204" pitchFamily="34" charset="-122"/>
                          <a:cs typeface="Times New Roman" panose="02020603050405020304" pitchFamily="18" charset="0"/>
                        </a:rPr>
                        <a:t>排尿不适</a:t>
                      </a:r>
                      <a:endParaRPr lang="zh-CN" sz="120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0" marR="0" marT="0" marB="0" anchor="ctr">
                    <a:lnL w="12700">
                      <a:noFill/>
                      <a:prstDash val="solid"/>
                    </a:lnL>
                    <a:lnR w="12700" cap="flat" cmpd="sng" algn="ctr">
                      <a:no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spcBef>
                          <a:spcPts val="600"/>
                        </a:spcBef>
                        <a:buNone/>
                      </a:pPr>
                      <a:r>
                        <a:rPr lang="en-US" sz="1200" kern="0" dirty="0">
                          <a:effectLst/>
                          <a:latin typeface="微软雅黑" panose="020B0503020204020204" pitchFamily="34" charset="-122"/>
                          <a:ea typeface="微软雅黑" panose="020B0503020204020204" pitchFamily="34" charset="-122"/>
                          <a:cs typeface="Times New Roman" panose="02020603050405020304" pitchFamily="18" charset="0"/>
                        </a:rPr>
                        <a:t>1.1%</a:t>
                      </a:r>
                      <a:endParaRPr lang="zh-CN" sz="120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spcBef>
                          <a:spcPts val="600"/>
                        </a:spcBef>
                        <a:buNone/>
                      </a:pPr>
                      <a:r>
                        <a:rPr lang="en-US" sz="1200" kern="0" dirty="0">
                          <a:effectLst/>
                          <a:latin typeface="微软雅黑" panose="020B0503020204020204" pitchFamily="34" charset="-122"/>
                          <a:ea typeface="微软雅黑" panose="020B0503020204020204" pitchFamily="34" charset="-122"/>
                          <a:cs typeface="Times New Roman" panose="02020603050405020304" pitchFamily="18" charset="0"/>
                        </a:rPr>
                        <a:t>2.2%</a:t>
                      </a:r>
                      <a:endParaRPr lang="zh-CN" sz="120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spcBef>
                          <a:spcPts val="600"/>
                        </a:spcBef>
                        <a:buNone/>
                      </a:pPr>
                      <a:r>
                        <a:rPr lang="en-US" sz="1200" kern="0" dirty="0">
                          <a:effectLst/>
                          <a:latin typeface="微软雅黑" panose="020B0503020204020204" pitchFamily="34" charset="-122"/>
                          <a:ea typeface="微软雅黑" panose="020B0503020204020204" pitchFamily="34" charset="-122"/>
                          <a:cs typeface="Times New Roman" panose="02020603050405020304" pitchFamily="18" charset="0"/>
                        </a:rPr>
                        <a:t>1.6%</a:t>
                      </a:r>
                      <a:endParaRPr lang="zh-CN" sz="120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55264714"/>
                  </a:ext>
                </a:extLst>
              </a:tr>
            </a:tbl>
          </a:graphicData>
        </a:graphic>
      </p:graphicFrame>
      <p:sp>
        <p:nvSpPr>
          <p:cNvPr id="18" name="灯片编号占位符 17">
            <a:extLst>
              <a:ext uri="{FF2B5EF4-FFF2-40B4-BE49-F238E27FC236}">
                <a16:creationId xmlns:a16="http://schemas.microsoft.com/office/drawing/2014/main" id="{DD8A9C4A-8A94-11A6-1709-BD2F9B24140E}"/>
              </a:ext>
            </a:extLst>
          </p:cNvPr>
          <p:cNvSpPr>
            <a:spLocks noGrp="1"/>
          </p:cNvSpPr>
          <p:nvPr>
            <p:ph type="sldNum" sz="quarter" idx="12"/>
          </p:nvPr>
        </p:nvSpPr>
        <p:spPr/>
        <p:txBody>
          <a:bodyPr/>
          <a:lstStyle/>
          <a:p>
            <a:fld id="{2396B4FE-3AE3-41E4-BDCF-1EC65C7E8729}" type="slidenum">
              <a:rPr kumimoji="1" lang="zh-CN" altLang="en-US" smtClean="0"/>
              <a:t>4</a:t>
            </a:fld>
            <a:endParaRPr kumimoji="1" lang="zh-CN" altLang="en-US" dirty="0"/>
          </a:p>
        </p:txBody>
      </p:sp>
      <p:sp>
        <p:nvSpPr>
          <p:cNvPr id="22" name="文本框 21">
            <a:extLst>
              <a:ext uri="{FF2B5EF4-FFF2-40B4-BE49-F238E27FC236}">
                <a16:creationId xmlns:a16="http://schemas.microsoft.com/office/drawing/2014/main" id="{421139AF-7BB0-63EC-E651-960F3664F783}"/>
              </a:ext>
            </a:extLst>
          </p:cNvPr>
          <p:cNvSpPr txBox="1"/>
          <p:nvPr/>
        </p:nvSpPr>
        <p:spPr>
          <a:xfrm>
            <a:off x="589221" y="6476733"/>
            <a:ext cx="11013558" cy="253916"/>
          </a:xfrm>
          <a:prstGeom prst="rect">
            <a:avLst/>
          </a:prstGeom>
          <a:noFill/>
        </p:spPr>
        <p:txBody>
          <a:bodyPr wrap="square">
            <a:spAutoFit/>
          </a:bodyPr>
          <a:lstStyle/>
          <a:p>
            <a:r>
              <a:rPr lang="en-US" altLang="zh-CN" sz="1050" dirty="0">
                <a:latin typeface="微软雅黑" panose="020B0503020204020204" pitchFamily="34" charset="-122"/>
                <a:ea typeface="微软雅黑" panose="020B0503020204020204" pitchFamily="34" charset="-122"/>
              </a:rPr>
              <a:t>[1] </a:t>
            </a:r>
            <a:r>
              <a:rPr lang="zh-CN" altLang="en-US" sz="1050" dirty="0">
                <a:latin typeface="微软雅黑" panose="020B0503020204020204" pitchFamily="34" charset="-122"/>
                <a:ea typeface="微软雅黑" panose="020B0503020204020204" pitchFamily="34" charset="-122"/>
              </a:rPr>
              <a:t>达格列净二甲双胍缓释片说明书 </a:t>
            </a:r>
            <a:endParaRPr lang="en-US" altLang="zh-CN" sz="1050"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7680515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a:extLst>
              <a:ext uri="{FF2B5EF4-FFF2-40B4-BE49-F238E27FC236}">
                <a16:creationId xmlns:a16="http://schemas.microsoft.com/office/drawing/2014/main" id="{359568C8-FA2A-4FAF-4EB1-A31C28839FAB}"/>
              </a:ext>
            </a:extLst>
          </p:cNvPr>
          <p:cNvSpPr txBox="1"/>
          <p:nvPr/>
        </p:nvSpPr>
        <p:spPr>
          <a:xfrm>
            <a:off x="2515032" y="353975"/>
            <a:ext cx="6970437" cy="523220"/>
          </a:xfrm>
          <a:prstGeom prst="rect">
            <a:avLst/>
          </a:prstGeom>
          <a:noFill/>
        </p:spPr>
        <p:txBody>
          <a:bodyPr wrap="square" rtlCol="0">
            <a:spAutoFit/>
          </a:bodyPr>
          <a:lstStyle/>
          <a:p>
            <a:pPr algn="ctr"/>
            <a:r>
              <a:rPr lang="zh-CN" altLang="en-US" sz="2800" b="1" dirty="0">
                <a:solidFill>
                  <a:srgbClr val="00478B"/>
                </a:solidFill>
                <a:latin typeface="微软雅黑" panose="020B0503020204020204" pitchFamily="34" charset="-122"/>
                <a:ea typeface="微软雅黑" panose="020B0503020204020204" pitchFamily="34" charset="-122"/>
              </a:rPr>
              <a:t>有效性</a:t>
            </a:r>
            <a:r>
              <a:rPr kumimoji="0" lang="en-US" altLang="zh-CN" sz="1600" b="1" i="0" u="none" strike="noStrike" kern="1200" cap="none" spc="0" normalizeH="0" baseline="90000" noProof="0" dirty="0">
                <a:ln>
                  <a:noFill/>
                </a:ln>
                <a:solidFill>
                  <a:srgbClr val="00478B"/>
                </a:solidFill>
                <a:effectLst/>
                <a:uLnTx/>
                <a:uFillTx/>
                <a:latin typeface="微软雅黑" panose="020B0503020204020204" pitchFamily="34" charset="-122"/>
                <a:ea typeface="微软雅黑" panose="020B0503020204020204" pitchFamily="34" charset="-122"/>
                <a:cs typeface="+mn-cs"/>
              </a:rPr>
              <a:t>[1]</a:t>
            </a:r>
            <a:endParaRPr lang="zh-CN" altLang="en-US" sz="2800" b="1" dirty="0">
              <a:solidFill>
                <a:srgbClr val="00478B"/>
              </a:solidFill>
              <a:latin typeface="微软雅黑" panose="020B0503020204020204" pitchFamily="34" charset="-122"/>
              <a:ea typeface="微软雅黑" panose="020B0503020204020204" pitchFamily="34" charset="-122"/>
            </a:endParaRPr>
          </a:p>
        </p:txBody>
      </p:sp>
      <p:sp>
        <p:nvSpPr>
          <p:cNvPr id="14" name="文本框 13">
            <a:extLst>
              <a:ext uri="{FF2B5EF4-FFF2-40B4-BE49-F238E27FC236}">
                <a16:creationId xmlns:a16="http://schemas.microsoft.com/office/drawing/2014/main" id="{263CC959-FCB3-9819-918B-617276580D7B}"/>
              </a:ext>
            </a:extLst>
          </p:cNvPr>
          <p:cNvSpPr txBox="1"/>
          <p:nvPr/>
        </p:nvSpPr>
        <p:spPr>
          <a:xfrm>
            <a:off x="976935" y="1827179"/>
            <a:ext cx="4125835" cy="646331"/>
          </a:xfrm>
          <a:prstGeom prst="rect">
            <a:avLst/>
          </a:prstGeom>
          <a:noFill/>
        </p:spPr>
        <p:txBody>
          <a:bodyPr wrap="square" rtlCol="0">
            <a:spAutoFit/>
          </a:bodyPr>
          <a:lstStyle/>
          <a:p>
            <a:pPr algn="ctr"/>
            <a:r>
              <a:rPr lang="zh-CN" altLang="en-US" b="1" dirty="0">
                <a:latin typeface="微软雅黑" panose="020B0503020204020204" pitchFamily="34" charset="-122"/>
                <a:ea typeface="微软雅黑" panose="020B0503020204020204" pitchFamily="34" charset="-122"/>
              </a:rPr>
              <a:t>达格列净联合二甲双胍治疗</a:t>
            </a:r>
            <a:r>
              <a:rPr lang="en-US" altLang="zh-CN" b="1" dirty="0">
                <a:latin typeface="微软雅黑" panose="020B0503020204020204" pitchFamily="34" charset="-122"/>
                <a:ea typeface="微软雅黑" panose="020B0503020204020204" pitchFamily="34" charset="-122"/>
              </a:rPr>
              <a:t>24</a:t>
            </a:r>
            <a:r>
              <a:rPr lang="zh-CN" altLang="en-US" b="1" dirty="0">
                <a:latin typeface="微软雅黑" panose="020B0503020204020204" pitchFamily="34" charset="-122"/>
                <a:ea typeface="微软雅黑" panose="020B0503020204020204" pitchFamily="34" charset="-122"/>
              </a:rPr>
              <a:t>周时</a:t>
            </a:r>
            <a:r>
              <a:rPr lang="en-US" altLang="zh-CN" b="1" dirty="0">
                <a:latin typeface="微软雅黑" panose="020B0503020204020204" pitchFamily="34" charset="-122"/>
                <a:ea typeface="微软雅黑" panose="020B0503020204020204" pitchFamily="34" charset="-122"/>
              </a:rPr>
              <a:t>HbA</a:t>
            </a:r>
            <a:r>
              <a:rPr lang="en-US" altLang="zh-CN" b="1" baseline="-25000" dirty="0">
                <a:latin typeface="微软雅黑" panose="020B0503020204020204" pitchFamily="34" charset="-122"/>
                <a:ea typeface="微软雅黑" panose="020B0503020204020204" pitchFamily="34" charset="-122"/>
              </a:rPr>
              <a:t>1c</a:t>
            </a:r>
            <a:r>
              <a:rPr lang="en-US" altLang="zh-CN" b="1" dirty="0">
                <a:latin typeface="微软雅黑" panose="020B0503020204020204" pitchFamily="34" charset="-122"/>
                <a:ea typeface="微软雅黑" panose="020B0503020204020204" pitchFamily="34" charset="-122"/>
              </a:rPr>
              <a:t> </a:t>
            </a:r>
            <a:r>
              <a:rPr lang="zh-CN" altLang="en-US" b="1" dirty="0">
                <a:latin typeface="微软雅黑" panose="020B0503020204020204" pitchFamily="34" charset="-122"/>
                <a:ea typeface="微软雅黑" panose="020B0503020204020204" pitchFamily="34" charset="-122"/>
              </a:rPr>
              <a:t>较基线降低</a:t>
            </a:r>
            <a:r>
              <a:rPr lang="en-US" altLang="zh-CN" b="1" dirty="0">
                <a:latin typeface="微软雅黑" panose="020B0503020204020204" pitchFamily="34" charset="-122"/>
                <a:ea typeface="微软雅黑" panose="020B0503020204020204" pitchFamily="34" charset="-122"/>
              </a:rPr>
              <a:t>0.7%</a:t>
            </a:r>
          </a:p>
        </p:txBody>
      </p:sp>
      <p:sp>
        <p:nvSpPr>
          <p:cNvPr id="15" name="文本框 14">
            <a:extLst>
              <a:ext uri="{FF2B5EF4-FFF2-40B4-BE49-F238E27FC236}">
                <a16:creationId xmlns:a16="http://schemas.microsoft.com/office/drawing/2014/main" id="{EDBE130A-20F2-70B5-8438-3425BF1BC8A6}"/>
              </a:ext>
            </a:extLst>
          </p:cNvPr>
          <p:cNvSpPr txBox="1"/>
          <p:nvPr/>
        </p:nvSpPr>
        <p:spPr>
          <a:xfrm>
            <a:off x="6773411" y="1827178"/>
            <a:ext cx="3993573" cy="646331"/>
          </a:xfrm>
          <a:prstGeom prst="rect">
            <a:avLst/>
          </a:prstGeom>
          <a:noFill/>
        </p:spPr>
        <p:txBody>
          <a:bodyPr wrap="square" rtlCol="0">
            <a:spAutoFit/>
          </a:bodyPr>
          <a:lstStyle/>
          <a:p>
            <a:pPr algn="ctr"/>
            <a:r>
              <a:rPr lang="zh-CN" altLang="en-US" b="1" dirty="0">
                <a:latin typeface="微软雅黑" panose="020B0503020204020204" pitchFamily="34" charset="-122"/>
                <a:ea typeface="微软雅黑" panose="020B0503020204020204" pitchFamily="34" charset="-122"/>
              </a:rPr>
              <a:t>达格列净联合二甲双胍治疗</a:t>
            </a:r>
            <a:r>
              <a:rPr lang="en-US" altLang="zh-CN" b="1" dirty="0">
                <a:latin typeface="微软雅黑" panose="020B0503020204020204" pitchFamily="34" charset="-122"/>
                <a:ea typeface="微软雅黑" panose="020B0503020204020204" pitchFamily="34" charset="-122"/>
              </a:rPr>
              <a:t>24</a:t>
            </a:r>
            <a:r>
              <a:rPr lang="zh-CN" altLang="en-US" b="1" dirty="0">
                <a:latin typeface="微软雅黑" panose="020B0503020204020204" pitchFamily="34" charset="-122"/>
                <a:ea typeface="微软雅黑" panose="020B0503020204020204" pitchFamily="34" charset="-122"/>
              </a:rPr>
              <a:t>周时</a:t>
            </a:r>
            <a:r>
              <a:rPr lang="en-US" altLang="zh-CN" b="1" dirty="0">
                <a:latin typeface="微软雅黑" panose="020B0503020204020204" pitchFamily="34" charset="-122"/>
                <a:ea typeface="微软雅黑" panose="020B0503020204020204" pitchFamily="34" charset="-122"/>
              </a:rPr>
              <a:t>FPG </a:t>
            </a:r>
            <a:r>
              <a:rPr lang="zh-CN" altLang="en-US" b="1" dirty="0">
                <a:latin typeface="微软雅黑" panose="020B0503020204020204" pitchFamily="34" charset="-122"/>
                <a:ea typeface="微软雅黑" panose="020B0503020204020204" pitchFamily="34" charset="-122"/>
              </a:rPr>
              <a:t>较基线降低</a:t>
            </a:r>
            <a:r>
              <a:rPr lang="en-US" altLang="zh-CN" b="1" dirty="0">
                <a:latin typeface="微软雅黑" panose="020B0503020204020204" pitchFamily="34" charset="-122"/>
                <a:ea typeface="微软雅黑" panose="020B0503020204020204" pitchFamily="34" charset="-122"/>
              </a:rPr>
              <a:t>23.5%</a:t>
            </a:r>
          </a:p>
        </p:txBody>
      </p:sp>
      <p:pic>
        <p:nvPicPr>
          <p:cNvPr id="17" name="图片 16">
            <a:extLst>
              <a:ext uri="{FF2B5EF4-FFF2-40B4-BE49-F238E27FC236}">
                <a16:creationId xmlns:a16="http://schemas.microsoft.com/office/drawing/2014/main" id="{48C07BDE-0BC3-1E80-126A-A1FBBFC3BC47}"/>
              </a:ext>
            </a:extLst>
          </p:cNvPr>
          <p:cNvPicPr>
            <a:picLocks noChangeAspect="1"/>
          </p:cNvPicPr>
          <p:nvPr/>
        </p:nvPicPr>
        <p:blipFill>
          <a:blip r:embed="rId3"/>
          <a:stretch>
            <a:fillRect/>
          </a:stretch>
        </p:blipFill>
        <p:spPr>
          <a:xfrm>
            <a:off x="6032653" y="2218601"/>
            <a:ext cx="5475091" cy="4045998"/>
          </a:xfrm>
          <a:prstGeom prst="rect">
            <a:avLst/>
          </a:prstGeom>
        </p:spPr>
      </p:pic>
      <p:sp>
        <p:nvSpPr>
          <p:cNvPr id="18" name="矩形: 对角圆角 17">
            <a:extLst>
              <a:ext uri="{FF2B5EF4-FFF2-40B4-BE49-F238E27FC236}">
                <a16:creationId xmlns:a16="http://schemas.microsoft.com/office/drawing/2014/main" id="{213BD53A-6F81-AA78-1490-B2694EF34DDC}"/>
              </a:ext>
            </a:extLst>
          </p:cNvPr>
          <p:cNvSpPr/>
          <p:nvPr/>
        </p:nvSpPr>
        <p:spPr>
          <a:xfrm>
            <a:off x="560860" y="1011704"/>
            <a:ext cx="11116615" cy="523220"/>
          </a:xfrm>
          <a:prstGeom prst="round2DiagRect">
            <a:avLst>
              <a:gd name="adj1" fmla="val 30102"/>
              <a:gd name="adj2" fmla="val 0"/>
            </a:avLst>
          </a:prstGeom>
          <a:solidFill>
            <a:srgbClr val="4472C4"/>
          </a:solidFill>
          <a:ln w="28575">
            <a:noFill/>
          </a:ln>
          <a:effectLst>
            <a:outerShdw blurRad="203200" dist="38100" dir="2700000" sx="102000" sy="102000" algn="tl" rotWithShape="0">
              <a:srgbClr val="330CC0">
                <a:alpha val="25000"/>
              </a:srgbClr>
            </a:outerShdw>
          </a:effectLst>
          <a:scene3d>
            <a:camera prst="orthographicFront"/>
            <a:lightRig rig="balanced" dir="t">
              <a:rot lat="0" lon="0" rev="6600000"/>
            </a:lightRig>
          </a:scene3d>
          <a:sp3d>
            <a:bevelT w="127000" h="31750"/>
          </a:sp3d>
        </p:spPr>
        <p:txBody>
          <a:bodyPr vert="horz" wrap="square" lIns="0" tIns="0" rIns="91440" bIns="45720" numCol="1" anchor="ctr" anchorCtr="0" compatLnSpc="1">
            <a:noAutofit/>
          </a:bodyPr>
          <a:lstStyle/>
          <a:p>
            <a:pPr marL="36195" algn="ctr" defTabSz="609600">
              <a:defRPr/>
            </a:pPr>
            <a:r>
              <a:rPr lang="zh-CN" altLang="en-US" sz="1600" b="1" kern="0" dirty="0">
                <a:solidFill>
                  <a:schemeClr val="bg1"/>
                </a:solidFill>
                <a:latin typeface="Arial" panose="020B0604020202020204" pitchFamily="34" charset="0"/>
                <a:ea typeface="微软雅黑" panose="020B0503020204020204" charset="-122"/>
                <a:cs typeface="+mn-ea"/>
                <a:sym typeface="Arial" panose="020B0604020202020204" pitchFamily="34" charset="0"/>
              </a:rPr>
              <a:t>与安慰剂联合二甲双胍相比，达格列净加二甲双胍治疗可改善</a:t>
            </a:r>
            <a:r>
              <a:rPr lang="en-US" altLang="zh-CN" sz="1600" b="1" kern="0" dirty="0">
                <a:solidFill>
                  <a:schemeClr val="bg1"/>
                </a:solidFill>
                <a:latin typeface="Arial" panose="020B0604020202020204" pitchFamily="34" charset="0"/>
                <a:ea typeface="微软雅黑" panose="020B0503020204020204" charset="-122"/>
                <a:cs typeface="+mn-ea"/>
                <a:sym typeface="Arial" panose="020B0604020202020204" pitchFamily="34" charset="0"/>
              </a:rPr>
              <a:t>HbA</a:t>
            </a:r>
            <a:r>
              <a:rPr lang="en-US" altLang="zh-CN" sz="1600" b="1" kern="0" baseline="-25000" dirty="0">
                <a:solidFill>
                  <a:schemeClr val="bg1"/>
                </a:solidFill>
                <a:latin typeface="Arial" panose="020B0604020202020204" pitchFamily="34" charset="0"/>
                <a:ea typeface="微软雅黑" panose="020B0503020204020204" charset="-122"/>
                <a:cs typeface="+mn-ea"/>
                <a:sym typeface="Arial" panose="020B0604020202020204" pitchFamily="34" charset="0"/>
              </a:rPr>
              <a:t>1c</a:t>
            </a:r>
            <a:r>
              <a:rPr lang="zh-CN" altLang="en-US" sz="1600" b="1" kern="0" dirty="0">
                <a:solidFill>
                  <a:schemeClr val="bg1"/>
                </a:solidFill>
                <a:latin typeface="Arial" panose="020B0604020202020204" pitchFamily="34" charset="0"/>
                <a:ea typeface="微软雅黑" panose="020B0503020204020204" charset="-122"/>
                <a:cs typeface="+mn-ea"/>
                <a:sym typeface="Arial" panose="020B0604020202020204" pitchFamily="34" charset="0"/>
              </a:rPr>
              <a:t>和空腹血糖（</a:t>
            </a:r>
            <a:r>
              <a:rPr lang="en-US" altLang="zh-CN" sz="1600" b="1" kern="0" dirty="0">
                <a:solidFill>
                  <a:schemeClr val="bg1"/>
                </a:solidFill>
                <a:latin typeface="Arial" panose="020B0604020202020204" pitchFamily="34" charset="0"/>
                <a:ea typeface="微软雅黑" panose="020B0503020204020204" charset="-122"/>
                <a:cs typeface="+mn-ea"/>
                <a:sym typeface="Arial" panose="020B0604020202020204" pitchFamily="34" charset="0"/>
              </a:rPr>
              <a:t>FPG</a:t>
            </a:r>
            <a:r>
              <a:rPr lang="zh-CN" altLang="en-US" sz="1600" b="1" kern="0" dirty="0">
                <a:solidFill>
                  <a:schemeClr val="bg1"/>
                </a:solidFill>
                <a:latin typeface="Arial" panose="020B0604020202020204" pitchFamily="34" charset="0"/>
                <a:ea typeface="微软雅黑" panose="020B0503020204020204" charset="-122"/>
                <a:cs typeface="+mn-ea"/>
                <a:sym typeface="Arial" panose="020B0604020202020204" pitchFamily="34" charset="0"/>
              </a:rPr>
              <a:t>），且具有临床和统计学意义。</a:t>
            </a:r>
          </a:p>
        </p:txBody>
      </p:sp>
      <p:pic>
        <p:nvPicPr>
          <p:cNvPr id="16" name="图片 15">
            <a:extLst>
              <a:ext uri="{FF2B5EF4-FFF2-40B4-BE49-F238E27FC236}">
                <a16:creationId xmlns:a16="http://schemas.microsoft.com/office/drawing/2014/main" id="{F9DF134A-E0A0-CD4C-8921-6D0A10D1FEFB}"/>
              </a:ext>
            </a:extLst>
          </p:cNvPr>
          <p:cNvPicPr>
            <a:picLocks noChangeAspect="1"/>
          </p:cNvPicPr>
          <p:nvPr/>
        </p:nvPicPr>
        <p:blipFill>
          <a:blip r:embed="rId4"/>
          <a:stretch>
            <a:fillRect/>
          </a:stretch>
        </p:blipFill>
        <p:spPr>
          <a:xfrm>
            <a:off x="334405" y="2224227"/>
            <a:ext cx="5570404" cy="3972116"/>
          </a:xfrm>
          <a:prstGeom prst="rect">
            <a:avLst/>
          </a:prstGeom>
        </p:spPr>
      </p:pic>
      <p:sp>
        <p:nvSpPr>
          <p:cNvPr id="5" name="灯片编号占位符 4">
            <a:extLst>
              <a:ext uri="{FF2B5EF4-FFF2-40B4-BE49-F238E27FC236}">
                <a16:creationId xmlns:a16="http://schemas.microsoft.com/office/drawing/2014/main" id="{5E405B4B-BDD3-6626-E23B-C6AD62DE79E6}"/>
              </a:ext>
            </a:extLst>
          </p:cNvPr>
          <p:cNvSpPr>
            <a:spLocks noGrp="1"/>
          </p:cNvSpPr>
          <p:nvPr>
            <p:ph type="sldNum" sz="quarter" idx="12"/>
          </p:nvPr>
        </p:nvSpPr>
        <p:spPr/>
        <p:txBody>
          <a:bodyPr/>
          <a:lstStyle/>
          <a:p>
            <a:fld id="{2396B4FE-3AE3-41E4-BDCF-1EC65C7E8729}" type="slidenum">
              <a:rPr kumimoji="1" lang="zh-CN" altLang="en-US" smtClean="0"/>
              <a:t>5</a:t>
            </a:fld>
            <a:endParaRPr kumimoji="1" lang="zh-CN" altLang="en-US" dirty="0"/>
          </a:p>
        </p:txBody>
      </p:sp>
      <p:sp>
        <p:nvSpPr>
          <p:cNvPr id="2" name="文本框 1">
            <a:extLst>
              <a:ext uri="{FF2B5EF4-FFF2-40B4-BE49-F238E27FC236}">
                <a16:creationId xmlns:a16="http://schemas.microsoft.com/office/drawing/2014/main" id="{B635A816-E9BC-CCB8-78C8-B82343B8793B}"/>
              </a:ext>
            </a:extLst>
          </p:cNvPr>
          <p:cNvSpPr txBox="1"/>
          <p:nvPr/>
        </p:nvSpPr>
        <p:spPr>
          <a:xfrm>
            <a:off x="570451" y="6466433"/>
            <a:ext cx="11013558" cy="253916"/>
          </a:xfrm>
          <a:prstGeom prst="rect">
            <a:avLst/>
          </a:prstGeom>
          <a:noFill/>
        </p:spPr>
        <p:txBody>
          <a:bodyPr wrap="square">
            <a:spAutoFit/>
          </a:bodyPr>
          <a:lstStyle/>
          <a:p>
            <a:r>
              <a:rPr lang="en-US" altLang="zh-CN" sz="1050" dirty="0">
                <a:latin typeface="微软雅黑" panose="020B0503020204020204" pitchFamily="34" charset="-122"/>
                <a:ea typeface="微软雅黑" panose="020B0503020204020204" pitchFamily="34" charset="-122"/>
              </a:rPr>
              <a:t>[1] </a:t>
            </a:r>
            <a:r>
              <a:rPr lang="zh-CN" altLang="en-US" sz="1050" dirty="0">
                <a:latin typeface="微软雅黑" panose="020B0503020204020204" pitchFamily="34" charset="-122"/>
                <a:ea typeface="微软雅黑" panose="020B0503020204020204" pitchFamily="34" charset="-122"/>
              </a:rPr>
              <a:t>达格列净二甲双胍缓释片说明书 </a:t>
            </a:r>
            <a:endParaRPr lang="en-US" altLang="zh-CN" sz="1050"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24033220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a:extLst>
              <a:ext uri="{FF2B5EF4-FFF2-40B4-BE49-F238E27FC236}">
                <a16:creationId xmlns:a16="http://schemas.microsoft.com/office/drawing/2014/main" id="{F040A77B-41B1-0CDB-7B4C-BB0862C8D9CE}"/>
              </a:ext>
            </a:extLst>
          </p:cNvPr>
          <p:cNvSpPr txBox="1"/>
          <p:nvPr/>
        </p:nvSpPr>
        <p:spPr>
          <a:xfrm>
            <a:off x="2515032" y="353975"/>
            <a:ext cx="6970437" cy="523220"/>
          </a:xfrm>
          <a:prstGeom prst="rect">
            <a:avLst/>
          </a:prstGeom>
          <a:noFill/>
        </p:spPr>
        <p:txBody>
          <a:bodyPr wrap="square" rtlCol="0">
            <a:spAutoFit/>
          </a:bodyPr>
          <a:lstStyle/>
          <a:p>
            <a:pPr algn="ctr"/>
            <a:r>
              <a:rPr lang="zh-CN" altLang="en-US" sz="2800" b="1" dirty="0">
                <a:solidFill>
                  <a:srgbClr val="00478B"/>
                </a:solidFill>
                <a:latin typeface="微软雅黑" panose="020B0503020204020204" pitchFamily="34" charset="-122"/>
                <a:ea typeface="微软雅黑" panose="020B0503020204020204" pitchFamily="34" charset="-122"/>
              </a:rPr>
              <a:t>有效性</a:t>
            </a:r>
          </a:p>
        </p:txBody>
      </p:sp>
      <p:sp>
        <p:nvSpPr>
          <p:cNvPr id="4" name="矩形: 对角圆角 3">
            <a:extLst>
              <a:ext uri="{FF2B5EF4-FFF2-40B4-BE49-F238E27FC236}">
                <a16:creationId xmlns:a16="http://schemas.microsoft.com/office/drawing/2014/main" id="{68CF44AD-A226-01C3-6FF2-68718D1F812A}"/>
              </a:ext>
            </a:extLst>
          </p:cNvPr>
          <p:cNvSpPr/>
          <p:nvPr/>
        </p:nvSpPr>
        <p:spPr>
          <a:xfrm>
            <a:off x="537692" y="902362"/>
            <a:ext cx="11116615" cy="523220"/>
          </a:xfrm>
          <a:prstGeom prst="round2DiagRect">
            <a:avLst>
              <a:gd name="adj1" fmla="val 30102"/>
              <a:gd name="adj2" fmla="val 0"/>
            </a:avLst>
          </a:prstGeom>
          <a:solidFill>
            <a:srgbClr val="4773C0"/>
          </a:solidFill>
          <a:ln w="28575">
            <a:noFill/>
          </a:ln>
          <a:effectLst>
            <a:outerShdw blurRad="203200" dist="38100" dir="2700000" sx="102000" sy="102000" algn="tl" rotWithShape="0">
              <a:srgbClr val="330CC0">
                <a:alpha val="25000"/>
              </a:srgbClr>
            </a:outerShdw>
          </a:effectLst>
          <a:scene3d>
            <a:camera prst="orthographicFront"/>
            <a:lightRig rig="balanced" dir="t">
              <a:rot lat="0" lon="0" rev="6600000"/>
            </a:lightRig>
          </a:scene3d>
          <a:sp3d>
            <a:bevelT w="127000" h="31750"/>
          </a:sp3d>
        </p:spPr>
        <p:txBody>
          <a:bodyPr vert="horz" wrap="square" lIns="0" tIns="0" rIns="91440" bIns="45720" numCol="1" anchor="ctr" anchorCtr="0" compatLnSpc="1">
            <a:noAutofit/>
          </a:bodyPr>
          <a:lstStyle/>
          <a:p>
            <a:pPr marL="36195" algn="ctr" defTabSz="609600">
              <a:defRPr/>
            </a:pPr>
            <a:r>
              <a:rPr lang="zh-CN" altLang="en-US" sz="1600" b="1" kern="0" dirty="0">
                <a:solidFill>
                  <a:schemeClr val="bg1"/>
                </a:solidFill>
                <a:latin typeface="Arial" panose="020B0604020202020204" pitchFamily="34" charset="0"/>
                <a:ea typeface="微软雅黑" panose="020B0503020204020204" charset="-122"/>
                <a:cs typeface="+mn-ea"/>
                <a:sym typeface="Arial" panose="020B0604020202020204" pitchFamily="34" charset="0"/>
              </a:rPr>
              <a:t>固定复方制剂（</a:t>
            </a:r>
            <a:r>
              <a:rPr lang="en-US" altLang="zh-CN" sz="1600" b="1" kern="0" dirty="0">
                <a:solidFill>
                  <a:schemeClr val="bg1"/>
                </a:solidFill>
                <a:latin typeface="Arial" panose="020B0604020202020204" pitchFamily="34" charset="0"/>
                <a:ea typeface="微软雅黑" panose="020B0503020204020204" charset="-122"/>
                <a:cs typeface="+mn-ea"/>
                <a:sym typeface="Arial" panose="020B0604020202020204" pitchFamily="34" charset="0"/>
              </a:rPr>
              <a:t>FDC</a:t>
            </a:r>
            <a:r>
              <a:rPr lang="zh-CN" altLang="en-US" sz="1600" b="1" kern="0" dirty="0">
                <a:solidFill>
                  <a:schemeClr val="bg1"/>
                </a:solidFill>
                <a:latin typeface="Arial" panose="020B0604020202020204" pitchFamily="34" charset="0"/>
                <a:ea typeface="微软雅黑" panose="020B0503020204020204" charset="-122"/>
                <a:cs typeface="+mn-ea"/>
                <a:sym typeface="Arial" panose="020B0604020202020204" pitchFamily="34" charset="0"/>
              </a:rPr>
              <a:t>）较联用方案提高患者依从性，提供更有利的心血管益处。</a:t>
            </a:r>
          </a:p>
        </p:txBody>
      </p:sp>
      <p:sp>
        <p:nvSpPr>
          <p:cNvPr id="13" name="文本框 12">
            <a:extLst>
              <a:ext uri="{FF2B5EF4-FFF2-40B4-BE49-F238E27FC236}">
                <a16:creationId xmlns:a16="http://schemas.microsoft.com/office/drawing/2014/main" id="{8922DA1D-49A5-803F-DE42-0585730D079E}"/>
              </a:ext>
            </a:extLst>
          </p:cNvPr>
          <p:cNvSpPr txBox="1"/>
          <p:nvPr/>
        </p:nvSpPr>
        <p:spPr>
          <a:xfrm>
            <a:off x="538993" y="1661072"/>
            <a:ext cx="5392025" cy="4278094"/>
          </a:xfrm>
          <a:prstGeom prst="rect">
            <a:avLst/>
          </a:prstGeom>
          <a:ln/>
        </p:spPr>
        <p:style>
          <a:lnRef idx="2">
            <a:schemeClr val="accent1"/>
          </a:lnRef>
          <a:fillRef idx="1">
            <a:schemeClr val="lt1"/>
          </a:fillRef>
          <a:effectRef idx="0">
            <a:schemeClr val="accent1"/>
          </a:effectRef>
          <a:fontRef idx="minor">
            <a:schemeClr val="dk1"/>
          </a:fontRef>
        </p:style>
        <p:txBody>
          <a:bodyPr wrap="square">
            <a:spAutoFit/>
          </a:bodyPr>
          <a:lstStyle/>
          <a:p>
            <a:endParaRPr lang="en-US" altLang="zh-CN" sz="1600" dirty="0">
              <a:latin typeface="Times New Roman" panose="02020603050405020304" pitchFamily="18" charset="0"/>
              <a:ea typeface="微软雅黑" panose="020B0503020204020204" pitchFamily="34" charset="-122"/>
              <a:cs typeface="Times New Roman" panose="02020603050405020304" pitchFamily="18" charset="0"/>
            </a:endParaRPr>
          </a:p>
          <a:p>
            <a:r>
              <a:rPr lang="zh-CN" altLang="en-US" sz="1600" dirty="0">
                <a:latin typeface="微软雅黑" panose="020B0503020204020204" pitchFamily="34" charset="-122"/>
                <a:ea typeface="微软雅黑" panose="020B0503020204020204" pitchFamily="34" charset="-122"/>
                <a:cs typeface="Times New Roman" panose="02020603050405020304" pitchFamily="18" charset="0"/>
              </a:rPr>
              <a:t>美国一项 </a:t>
            </a:r>
            <a:r>
              <a:rPr lang="en-US" altLang="zh-CN" sz="1600" dirty="0">
                <a:latin typeface="微软雅黑" panose="020B0503020204020204" pitchFamily="34" charset="-122"/>
                <a:ea typeface="微软雅黑" panose="020B0503020204020204" pitchFamily="34" charset="-122"/>
                <a:cs typeface="Times New Roman" panose="02020603050405020304" pitchFamily="18" charset="0"/>
              </a:rPr>
              <a:t>Meta </a:t>
            </a:r>
            <a:r>
              <a:rPr lang="zh-CN" altLang="en-US" sz="1600" dirty="0">
                <a:latin typeface="微软雅黑" panose="020B0503020204020204" pitchFamily="34" charset="-122"/>
                <a:ea typeface="微软雅黑" panose="020B0503020204020204" pitchFamily="34" charset="-122"/>
                <a:cs typeface="Times New Roman" panose="02020603050405020304" pitchFamily="18" charset="0"/>
              </a:rPr>
              <a:t>分析纳入 </a:t>
            </a:r>
            <a:r>
              <a:rPr lang="en-US" altLang="zh-CN" sz="1600" dirty="0">
                <a:latin typeface="微软雅黑" panose="020B0503020204020204" pitchFamily="34" charset="-122"/>
                <a:ea typeface="微软雅黑" panose="020B0503020204020204" pitchFamily="34" charset="-122"/>
                <a:cs typeface="Times New Roman" panose="02020603050405020304" pitchFamily="18" charset="0"/>
              </a:rPr>
              <a:t>70573</a:t>
            </a:r>
            <a:r>
              <a:rPr lang="zh-CN" altLang="en-US" sz="1600" dirty="0">
                <a:latin typeface="微软雅黑" panose="020B0503020204020204" pitchFamily="34" charset="-122"/>
                <a:ea typeface="微软雅黑" panose="020B0503020204020204" pitchFamily="34" charset="-122"/>
                <a:cs typeface="Times New Roman" panose="02020603050405020304" pitchFamily="18" charset="0"/>
              </a:rPr>
              <a:t>例</a:t>
            </a:r>
            <a:r>
              <a:rPr lang="en-US" altLang="zh-CN" sz="1600" dirty="0">
                <a:latin typeface="微软雅黑" panose="020B0503020204020204" pitchFamily="34" charset="-122"/>
                <a:ea typeface="微软雅黑" panose="020B0503020204020204" pitchFamily="34" charset="-122"/>
                <a:cs typeface="Times New Roman" panose="02020603050405020304" pitchFamily="18" charset="0"/>
              </a:rPr>
              <a:t>T2DM</a:t>
            </a:r>
            <a:r>
              <a:rPr lang="zh-CN" altLang="en-US" sz="1600" dirty="0">
                <a:latin typeface="微软雅黑" panose="020B0503020204020204" pitchFamily="34" charset="-122"/>
                <a:ea typeface="微软雅黑" panose="020B0503020204020204" pitchFamily="34" charset="-122"/>
                <a:cs typeface="Times New Roman" panose="02020603050405020304" pitchFamily="18" charset="0"/>
              </a:rPr>
              <a:t>患者，研究结果显示：固定复方制剂使患者药物持有率（</a:t>
            </a:r>
            <a:r>
              <a:rPr lang="en-US" altLang="zh-CN" sz="1600" dirty="0">
                <a:latin typeface="微软雅黑" panose="020B0503020204020204" pitchFamily="34" charset="-122"/>
                <a:ea typeface="微软雅黑" panose="020B0503020204020204" pitchFamily="34" charset="-122"/>
                <a:cs typeface="Times New Roman" panose="02020603050405020304" pitchFamily="18" charset="0"/>
              </a:rPr>
              <a:t>MRP</a:t>
            </a:r>
            <a:r>
              <a:rPr lang="zh-CN" altLang="en-US" sz="1600" dirty="0">
                <a:latin typeface="微软雅黑" panose="020B0503020204020204" pitchFamily="34" charset="-122"/>
                <a:ea typeface="微软雅黑" panose="020B0503020204020204" pitchFamily="34" charset="-122"/>
                <a:cs typeface="Times New Roman" panose="02020603050405020304" pitchFamily="18" charset="0"/>
              </a:rPr>
              <a:t>）提高 </a:t>
            </a:r>
            <a:r>
              <a:rPr lang="en-US" altLang="zh-CN" sz="1600" dirty="0">
                <a:latin typeface="微软雅黑" panose="020B0503020204020204" pitchFamily="34" charset="-122"/>
                <a:ea typeface="微软雅黑" panose="020B0503020204020204" pitchFamily="34" charset="-122"/>
                <a:cs typeface="Times New Roman" panose="02020603050405020304" pitchFamily="18" charset="0"/>
              </a:rPr>
              <a:t>8.6%</a:t>
            </a:r>
            <a:r>
              <a:rPr lang="zh-CN" altLang="en-US" sz="1600" dirty="0">
                <a:latin typeface="微软雅黑" panose="020B0503020204020204" pitchFamily="34" charset="-122"/>
                <a:ea typeface="微软雅黑" panose="020B0503020204020204" pitchFamily="34" charset="-122"/>
                <a:cs typeface="Times New Roman" panose="02020603050405020304" pitchFamily="18" charset="0"/>
              </a:rPr>
              <a:t>，较两药联用</a:t>
            </a:r>
            <a:r>
              <a:rPr lang="zh-CN" altLang="en-US" sz="1600" b="1" dirty="0">
                <a:solidFill>
                  <a:srgbClr val="C00000"/>
                </a:solidFill>
                <a:latin typeface="微软雅黑" panose="020B0503020204020204" pitchFamily="34" charset="-122"/>
                <a:ea typeface="微软雅黑" panose="020B0503020204020204" pitchFamily="34" charset="-122"/>
                <a:cs typeface="Times New Roman" panose="02020603050405020304" pitchFamily="18" charset="0"/>
              </a:rPr>
              <a:t>进一步降低 </a:t>
            </a:r>
            <a:r>
              <a:rPr lang="en-US" altLang="zh-CN" sz="1600" b="1" dirty="0">
                <a:solidFill>
                  <a:srgbClr val="C00000"/>
                </a:solidFill>
                <a:latin typeface="微软雅黑" panose="020B0503020204020204" pitchFamily="34" charset="-122"/>
                <a:ea typeface="微软雅黑" panose="020B0503020204020204" pitchFamily="34" charset="-122"/>
                <a:cs typeface="Times New Roman" panose="02020603050405020304" pitchFamily="18" charset="0"/>
              </a:rPr>
              <a:t>HbA</a:t>
            </a:r>
            <a:r>
              <a:rPr lang="en-US" altLang="zh-CN" sz="1600" b="1" baseline="-25000" dirty="0">
                <a:solidFill>
                  <a:srgbClr val="C00000"/>
                </a:solidFill>
                <a:latin typeface="微软雅黑" panose="020B0503020204020204" pitchFamily="34" charset="-122"/>
                <a:ea typeface="微软雅黑" panose="020B0503020204020204" pitchFamily="34" charset="-122"/>
                <a:cs typeface="Times New Roman" panose="02020603050405020304" pitchFamily="18" charset="0"/>
              </a:rPr>
              <a:t>1c</a:t>
            </a:r>
            <a:r>
              <a:rPr lang="en-US" altLang="zh-CN" sz="1600" b="1" dirty="0">
                <a:solidFill>
                  <a:srgbClr val="C00000"/>
                </a:solidFill>
                <a:latin typeface="微软雅黑" panose="020B0503020204020204" pitchFamily="34" charset="-122"/>
                <a:ea typeface="微软雅黑" panose="020B0503020204020204" pitchFamily="34" charset="-122"/>
                <a:cs typeface="Times New Roman" panose="02020603050405020304" pitchFamily="18" charset="0"/>
              </a:rPr>
              <a:t> </a:t>
            </a:r>
            <a:r>
              <a:rPr lang="zh-CN" altLang="en-US" sz="1600" b="1" dirty="0">
                <a:solidFill>
                  <a:srgbClr val="C00000"/>
                </a:solidFill>
                <a:latin typeface="微软雅黑" panose="020B0503020204020204" pitchFamily="34" charset="-122"/>
                <a:ea typeface="微软雅黑" panose="020B0503020204020204" pitchFamily="34" charset="-122"/>
                <a:cs typeface="Times New Roman" panose="02020603050405020304" pitchFamily="18" charset="0"/>
              </a:rPr>
              <a:t>达</a:t>
            </a:r>
            <a:r>
              <a:rPr lang="en-US" altLang="zh-CN" sz="1600" b="1" dirty="0">
                <a:solidFill>
                  <a:srgbClr val="C00000"/>
                </a:solidFill>
                <a:latin typeface="微软雅黑" panose="020B0503020204020204" pitchFamily="34" charset="-122"/>
                <a:ea typeface="微软雅黑" panose="020B0503020204020204" pitchFamily="34" charset="-122"/>
                <a:cs typeface="Times New Roman" panose="02020603050405020304" pitchFamily="18" charset="0"/>
              </a:rPr>
              <a:t>0.53%</a:t>
            </a:r>
            <a:r>
              <a:rPr lang="en-US" altLang="zh-CN" sz="1600" baseline="30000" dirty="0">
                <a:solidFill>
                  <a:schemeClr val="tx1"/>
                </a:solidFill>
                <a:latin typeface="微软雅黑" panose="020B0503020204020204" pitchFamily="34" charset="-122"/>
                <a:ea typeface="微软雅黑" panose="020B0503020204020204" pitchFamily="34" charset="-122"/>
                <a:cs typeface="Times New Roman" panose="02020603050405020304" pitchFamily="18" charset="0"/>
              </a:rPr>
              <a:t>[1]</a:t>
            </a:r>
            <a:r>
              <a:rPr lang="zh-CN" altLang="en-US" sz="1600" dirty="0">
                <a:latin typeface="微软雅黑" panose="020B0503020204020204" pitchFamily="34" charset="-122"/>
                <a:ea typeface="微软雅黑" panose="020B0503020204020204" pitchFamily="34" charset="-122"/>
                <a:cs typeface="Times New Roman" panose="02020603050405020304" pitchFamily="18" charset="0"/>
              </a:rPr>
              <a:t>。</a:t>
            </a:r>
            <a:endParaRPr lang="en-US" altLang="zh-CN" sz="1600" dirty="0">
              <a:latin typeface="微软雅黑" panose="020B0503020204020204" pitchFamily="34" charset="-122"/>
              <a:ea typeface="微软雅黑" panose="020B0503020204020204" pitchFamily="34" charset="-122"/>
              <a:cs typeface="Times New Roman" panose="02020603050405020304" pitchFamily="18" charset="0"/>
            </a:endParaRPr>
          </a:p>
          <a:p>
            <a:endParaRPr lang="en-US" altLang="zh-CN" sz="1600" dirty="0">
              <a:latin typeface="Times New Roman" panose="02020603050405020304" pitchFamily="18" charset="0"/>
              <a:ea typeface="微软雅黑" panose="020B0503020204020204" pitchFamily="34" charset="-122"/>
              <a:cs typeface="Times New Roman" panose="02020603050405020304" pitchFamily="18" charset="0"/>
            </a:endParaRPr>
          </a:p>
          <a:p>
            <a:endParaRPr lang="en-US" altLang="zh-CN" sz="1600" dirty="0">
              <a:latin typeface="Times New Roman" panose="02020603050405020304" pitchFamily="18" charset="0"/>
              <a:ea typeface="微软雅黑" panose="020B0503020204020204" pitchFamily="34" charset="-122"/>
              <a:cs typeface="Times New Roman" panose="02020603050405020304" pitchFamily="18" charset="0"/>
            </a:endParaRPr>
          </a:p>
          <a:p>
            <a:endParaRPr lang="en-US" altLang="zh-CN" sz="1600" dirty="0">
              <a:latin typeface="Times New Roman" panose="02020603050405020304" pitchFamily="18" charset="0"/>
              <a:ea typeface="微软雅黑" panose="020B0503020204020204" pitchFamily="34" charset="-122"/>
              <a:cs typeface="Times New Roman" panose="02020603050405020304" pitchFamily="18" charset="0"/>
            </a:endParaRPr>
          </a:p>
          <a:p>
            <a:endParaRPr lang="en-US" altLang="zh-CN" sz="1600" dirty="0">
              <a:latin typeface="Times New Roman" panose="02020603050405020304" pitchFamily="18" charset="0"/>
              <a:ea typeface="微软雅黑" panose="020B0503020204020204" pitchFamily="34" charset="-122"/>
              <a:cs typeface="Times New Roman" panose="02020603050405020304" pitchFamily="18" charset="0"/>
            </a:endParaRPr>
          </a:p>
          <a:p>
            <a:endParaRPr lang="en-US" altLang="zh-CN" sz="1600" dirty="0">
              <a:latin typeface="Times New Roman" panose="02020603050405020304" pitchFamily="18" charset="0"/>
              <a:ea typeface="微软雅黑" panose="020B0503020204020204" pitchFamily="34" charset="-122"/>
              <a:cs typeface="Times New Roman" panose="02020603050405020304" pitchFamily="18" charset="0"/>
            </a:endParaRPr>
          </a:p>
          <a:p>
            <a:endParaRPr lang="en-US" altLang="zh-CN" sz="1600" dirty="0">
              <a:latin typeface="Times New Roman" panose="02020603050405020304" pitchFamily="18" charset="0"/>
              <a:ea typeface="微软雅黑" panose="020B0503020204020204" pitchFamily="34" charset="-122"/>
              <a:cs typeface="Times New Roman" panose="02020603050405020304" pitchFamily="18" charset="0"/>
            </a:endParaRPr>
          </a:p>
          <a:p>
            <a:endParaRPr lang="en-US" altLang="zh-CN" sz="1600" dirty="0">
              <a:latin typeface="Times New Roman" panose="02020603050405020304" pitchFamily="18" charset="0"/>
              <a:ea typeface="微软雅黑" panose="020B0503020204020204" pitchFamily="34" charset="-122"/>
              <a:cs typeface="Times New Roman" panose="02020603050405020304" pitchFamily="18" charset="0"/>
            </a:endParaRPr>
          </a:p>
          <a:p>
            <a:endParaRPr lang="en-US" altLang="zh-CN" sz="1600" dirty="0">
              <a:latin typeface="Times New Roman" panose="02020603050405020304" pitchFamily="18" charset="0"/>
              <a:ea typeface="微软雅黑" panose="020B0503020204020204" pitchFamily="34" charset="-122"/>
              <a:cs typeface="Times New Roman" panose="02020603050405020304" pitchFamily="18" charset="0"/>
            </a:endParaRPr>
          </a:p>
          <a:p>
            <a:endParaRPr lang="en-US" altLang="zh-CN" sz="1600" dirty="0">
              <a:latin typeface="Times New Roman" panose="02020603050405020304" pitchFamily="18" charset="0"/>
              <a:ea typeface="微软雅黑" panose="020B0503020204020204" pitchFamily="34" charset="-122"/>
              <a:cs typeface="Times New Roman" panose="02020603050405020304" pitchFamily="18" charset="0"/>
            </a:endParaRPr>
          </a:p>
          <a:p>
            <a:endParaRPr lang="en-US" altLang="zh-CN" sz="1600" dirty="0">
              <a:latin typeface="Times New Roman" panose="02020603050405020304" pitchFamily="18" charset="0"/>
              <a:ea typeface="微软雅黑" panose="020B0503020204020204" pitchFamily="34" charset="-122"/>
              <a:cs typeface="Times New Roman" panose="02020603050405020304" pitchFamily="18" charset="0"/>
            </a:endParaRPr>
          </a:p>
          <a:p>
            <a:endParaRPr lang="en-US" altLang="zh-CN" sz="1600" dirty="0">
              <a:latin typeface="Times New Roman" panose="02020603050405020304" pitchFamily="18" charset="0"/>
              <a:ea typeface="微软雅黑" panose="020B0503020204020204" pitchFamily="34" charset="-122"/>
              <a:cs typeface="Times New Roman" panose="02020603050405020304" pitchFamily="18" charset="0"/>
            </a:endParaRPr>
          </a:p>
          <a:p>
            <a:endParaRPr lang="en-US" altLang="zh-CN" sz="1600" dirty="0">
              <a:latin typeface="Times New Roman" panose="02020603050405020304" pitchFamily="18" charset="0"/>
              <a:ea typeface="微软雅黑" panose="020B0503020204020204" pitchFamily="34" charset="-122"/>
              <a:cs typeface="Times New Roman" panose="02020603050405020304" pitchFamily="18" charset="0"/>
            </a:endParaRPr>
          </a:p>
          <a:p>
            <a:endParaRPr lang="zh-CN" altLang="en-US" sz="1600" dirty="0">
              <a:latin typeface="Times New Roman" panose="02020603050405020304" pitchFamily="18" charset="0"/>
              <a:ea typeface="微软雅黑" panose="020B0503020204020204" pitchFamily="34" charset="-122"/>
              <a:cs typeface="Times New Roman" panose="02020603050405020304" pitchFamily="18" charset="0"/>
            </a:endParaRPr>
          </a:p>
        </p:txBody>
      </p:sp>
      <p:grpSp>
        <p:nvGrpSpPr>
          <p:cNvPr id="22" name="组合 21">
            <a:extLst>
              <a:ext uri="{FF2B5EF4-FFF2-40B4-BE49-F238E27FC236}">
                <a16:creationId xmlns:a16="http://schemas.microsoft.com/office/drawing/2014/main" id="{F265068D-4E5B-C996-E10D-AB3E984D96B1}"/>
              </a:ext>
            </a:extLst>
          </p:cNvPr>
          <p:cNvGrpSpPr/>
          <p:nvPr/>
        </p:nvGrpSpPr>
        <p:grpSpPr>
          <a:xfrm>
            <a:off x="1283514" y="3006305"/>
            <a:ext cx="3808603" cy="2435210"/>
            <a:chOff x="1283514" y="2704301"/>
            <a:chExt cx="3808603" cy="2435210"/>
          </a:xfrm>
        </p:grpSpPr>
        <p:sp>
          <p:nvSpPr>
            <p:cNvPr id="14" name="箭头: 上 13">
              <a:extLst>
                <a:ext uri="{FF2B5EF4-FFF2-40B4-BE49-F238E27FC236}">
                  <a16:creationId xmlns:a16="http://schemas.microsoft.com/office/drawing/2014/main" id="{2ADD2337-7905-71FC-4783-39212FC93418}"/>
                </a:ext>
              </a:extLst>
            </p:cNvPr>
            <p:cNvSpPr/>
            <p:nvPr/>
          </p:nvSpPr>
          <p:spPr>
            <a:xfrm>
              <a:off x="1409348" y="2704301"/>
              <a:ext cx="1495339" cy="1262761"/>
            </a:xfrm>
            <a:prstGeom prst="upArrow">
              <a:avLst/>
            </a:prstGeom>
            <a:solidFill>
              <a:srgbClr val="4773C0"/>
            </a:solidFill>
          </p:spPr>
          <p:style>
            <a:lnRef idx="3">
              <a:schemeClr val="lt1"/>
            </a:lnRef>
            <a:fillRef idx="1">
              <a:schemeClr val="accent5"/>
            </a:fillRef>
            <a:effectRef idx="1">
              <a:schemeClr val="accent5"/>
            </a:effectRef>
            <a:fontRef idx="minor">
              <a:schemeClr val="lt1"/>
            </a:fontRef>
          </p:style>
          <p:txBody>
            <a:bodyPr rtlCol="0" anchor="ctr"/>
            <a:lstStyle/>
            <a:p>
              <a:pPr algn="ctr"/>
              <a:r>
                <a:rPr lang="en-US" altLang="zh-CN" sz="1200" b="1" dirty="0">
                  <a:latin typeface="微软雅黑" panose="020B0503020204020204" pitchFamily="34" charset="-122"/>
                  <a:ea typeface="微软雅黑" panose="020B0503020204020204" pitchFamily="34" charset="-122"/>
                </a:rPr>
                <a:t>8.6%</a:t>
              </a:r>
            </a:p>
            <a:p>
              <a:pPr algn="ctr"/>
              <a:r>
                <a:rPr lang="en-US" altLang="zh-CN" sz="800" b="1" dirty="0">
                  <a:latin typeface="微软雅黑" panose="020B0503020204020204" pitchFamily="34" charset="-122"/>
                  <a:ea typeface="微软雅黑" panose="020B0503020204020204" pitchFamily="34" charset="-122"/>
                  <a:cs typeface="Times New Roman" panose="02020603050405020304" pitchFamily="18" charset="0"/>
                </a:rPr>
                <a:t>P=0.0162</a:t>
              </a:r>
              <a:endParaRPr lang="zh-CN" altLang="en-US" sz="800" b="1" dirty="0">
                <a:latin typeface="微软雅黑" panose="020B0503020204020204" pitchFamily="34" charset="-122"/>
                <a:ea typeface="微软雅黑" panose="020B0503020204020204" pitchFamily="34" charset="-122"/>
                <a:cs typeface="Times New Roman" panose="02020603050405020304" pitchFamily="18" charset="0"/>
              </a:endParaRPr>
            </a:p>
          </p:txBody>
        </p:sp>
        <p:cxnSp>
          <p:nvCxnSpPr>
            <p:cNvPr id="16" name="直接连接符 15">
              <a:extLst>
                <a:ext uri="{FF2B5EF4-FFF2-40B4-BE49-F238E27FC236}">
                  <a16:creationId xmlns:a16="http://schemas.microsoft.com/office/drawing/2014/main" id="{9F7465C3-832F-D390-5076-3620F876CF1A}"/>
                </a:ext>
              </a:extLst>
            </p:cNvPr>
            <p:cNvCxnSpPr>
              <a:cxnSpLocks/>
            </p:cNvCxnSpPr>
            <p:nvPr/>
          </p:nvCxnSpPr>
          <p:spPr>
            <a:xfrm flipV="1">
              <a:off x="1283514" y="3967062"/>
              <a:ext cx="3808603" cy="1391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箭头: 下 17">
              <a:extLst>
                <a:ext uri="{FF2B5EF4-FFF2-40B4-BE49-F238E27FC236}">
                  <a16:creationId xmlns:a16="http://schemas.microsoft.com/office/drawing/2014/main" id="{3720DCF1-59EF-83C9-A94C-5827AB08065A}"/>
                </a:ext>
              </a:extLst>
            </p:cNvPr>
            <p:cNvSpPr/>
            <p:nvPr/>
          </p:nvSpPr>
          <p:spPr>
            <a:xfrm>
              <a:off x="3395441" y="3990218"/>
              <a:ext cx="1495339" cy="1149293"/>
            </a:xfrm>
            <a:prstGeom prst="downArrow">
              <a:avLst/>
            </a:prstGeom>
            <a:solidFill>
              <a:srgbClr val="4773C0"/>
            </a:solidFill>
          </p:spPr>
          <p:style>
            <a:lnRef idx="3">
              <a:schemeClr val="lt1"/>
            </a:lnRef>
            <a:fillRef idx="1">
              <a:schemeClr val="accent5"/>
            </a:fillRef>
            <a:effectRef idx="1">
              <a:schemeClr val="accent5"/>
            </a:effectRef>
            <a:fontRef idx="minor">
              <a:schemeClr val="lt1"/>
            </a:fontRef>
          </p:style>
          <p:txBody>
            <a:bodyPr rtlCol="0" anchor="ctr"/>
            <a:lstStyle/>
            <a:p>
              <a:pPr algn="ctr"/>
              <a:endParaRPr lang="en-US" altLang="zh-CN" sz="1200" dirty="0">
                <a:latin typeface="微软雅黑" panose="020B0503020204020204" pitchFamily="34" charset="-122"/>
                <a:ea typeface="微软雅黑" panose="020B0503020204020204" pitchFamily="34" charset="-122"/>
              </a:endParaRPr>
            </a:p>
            <a:p>
              <a:pPr algn="ctr"/>
              <a:endParaRPr lang="en-US" altLang="zh-CN" sz="1200" dirty="0">
                <a:latin typeface="微软雅黑" panose="020B0503020204020204" pitchFamily="34" charset="-122"/>
                <a:ea typeface="微软雅黑" panose="020B0503020204020204" pitchFamily="34" charset="-122"/>
              </a:endParaRPr>
            </a:p>
            <a:p>
              <a:pPr algn="ctr"/>
              <a:r>
                <a:rPr lang="en-US" altLang="zh-CN" sz="1200" b="1" dirty="0">
                  <a:latin typeface="微软雅黑" panose="020B0503020204020204" pitchFamily="34" charset="-122"/>
                  <a:ea typeface="微软雅黑" panose="020B0503020204020204" pitchFamily="34" charset="-122"/>
                </a:rPr>
                <a:t>0.53%</a:t>
              </a:r>
            </a:p>
            <a:p>
              <a:pPr algn="ctr"/>
              <a:r>
                <a:rPr lang="en-US" altLang="zh-CN" sz="800" b="1" dirty="0">
                  <a:latin typeface="微软雅黑" panose="020B0503020204020204" pitchFamily="34" charset="-122"/>
                  <a:ea typeface="微软雅黑" panose="020B0503020204020204" pitchFamily="34" charset="-122"/>
                  <a:cs typeface="Times New Roman" panose="02020603050405020304" pitchFamily="18" charset="0"/>
                </a:rPr>
                <a:t>P</a:t>
              </a:r>
              <a:r>
                <a:rPr lang="zh-CN" altLang="en-US" sz="800" b="1" dirty="0">
                  <a:latin typeface="微软雅黑" panose="020B0503020204020204" pitchFamily="34" charset="-122"/>
                  <a:ea typeface="微软雅黑" panose="020B0503020204020204" pitchFamily="34" charset="-122"/>
                  <a:cs typeface="Times New Roman" panose="02020603050405020304" pitchFamily="18" charset="0"/>
                </a:rPr>
                <a:t>＜</a:t>
              </a:r>
              <a:r>
                <a:rPr lang="en-US" altLang="zh-CN" sz="800" b="1" dirty="0">
                  <a:latin typeface="微软雅黑" panose="020B0503020204020204" pitchFamily="34" charset="-122"/>
                  <a:ea typeface="微软雅黑" panose="020B0503020204020204" pitchFamily="34" charset="-122"/>
                  <a:cs typeface="Times New Roman" panose="02020603050405020304" pitchFamily="18" charset="0"/>
                </a:rPr>
                <a:t>0.0001</a:t>
              </a:r>
              <a:endParaRPr lang="zh-CN" altLang="en-US" sz="800" b="1" dirty="0">
                <a:latin typeface="微软雅黑" panose="020B0503020204020204" pitchFamily="34" charset="-122"/>
                <a:ea typeface="微软雅黑" panose="020B0503020204020204" pitchFamily="34" charset="-122"/>
                <a:cs typeface="Times New Roman" panose="02020603050405020304" pitchFamily="18" charset="0"/>
              </a:endParaRPr>
            </a:p>
          </p:txBody>
        </p:sp>
        <p:sp>
          <p:nvSpPr>
            <p:cNvPr id="20" name="文本框 19">
              <a:extLst>
                <a:ext uri="{FF2B5EF4-FFF2-40B4-BE49-F238E27FC236}">
                  <a16:creationId xmlns:a16="http://schemas.microsoft.com/office/drawing/2014/main" id="{DA6D2DC9-7661-50C3-D320-E490190766C6}"/>
                </a:ext>
              </a:extLst>
            </p:cNvPr>
            <p:cNvSpPr txBox="1"/>
            <p:nvPr/>
          </p:nvSpPr>
          <p:spPr>
            <a:xfrm>
              <a:off x="3337767" y="3477015"/>
              <a:ext cx="1610685" cy="492443"/>
            </a:xfrm>
            <a:prstGeom prst="rect">
              <a:avLst/>
            </a:prstGeom>
            <a:noFill/>
          </p:spPr>
          <p:txBody>
            <a:bodyPr wrap="square" rtlCol="0">
              <a:spAutoFit/>
            </a:bodyPr>
            <a:lstStyle/>
            <a:p>
              <a:r>
                <a:rPr lang="zh-CN" altLang="en-US" sz="1400" b="1" dirty="0">
                  <a:latin typeface="微软雅黑" panose="020B0503020204020204" pitchFamily="34" charset="-122"/>
                  <a:ea typeface="微软雅黑" panose="020B0503020204020204" pitchFamily="34" charset="-122"/>
                </a:rPr>
                <a:t>降糖幅度显著增加</a:t>
              </a:r>
              <a:endParaRPr lang="en-US" altLang="zh-CN" sz="1400" b="1" dirty="0">
                <a:latin typeface="微软雅黑" panose="020B0503020204020204" pitchFamily="34" charset="-122"/>
                <a:ea typeface="微软雅黑" panose="020B0503020204020204" pitchFamily="34" charset="-122"/>
              </a:endParaRPr>
            </a:p>
            <a:p>
              <a:pPr algn="ctr"/>
              <a:r>
                <a:rPr lang="zh-CN" altLang="en-US" sz="1200" b="1" dirty="0">
                  <a:latin typeface="微软雅黑" panose="020B0503020204020204" pitchFamily="34" charset="-122"/>
                  <a:ea typeface="微软雅黑" panose="020B0503020204020204" pitchFamily="34" charset="-122"/>
                </a:rPr>
                <a:t>（</a:t>
              </a:r>
              <a:r>
                <a:rPr lang="en-US" altLang="zh-CN" sz="1200" b="1" dirty="0">
                  <a:latin typeface="微软雅黑" panose="020B0503020204020204" pitchFamily="34" charset="-122"/>
                  <a:ea typeface="微软雅黑" panose="020B0503020204020204" pitchFamily="34" charset="-122"/>
                </a:rPr>
                <a:t>HbA</a:t>
              </a:r>
              <a:r>
                <a:rPr lang="en-US" altLang="zh-CN" sz="1200" b="1" baseline="-25000" dirty="0">
                  <a:latin typeface="微软雅黑" panose="020B0503020204020204" pitchFamily="34" charset="-122"/>
                  <a:ea typeface="微软雅黑" panose="020B0503020204020204" pitchFamily="34" charset="-122"/>
                </a:rPr>
                <a:t>1c</a:t>
              </a:r>
              <a:r>
                <a:rPr lang="zh-CN" altLang="en-US" sz="1200" b="1" dirty="0">
                  <a:latin typeface="微软雅黑" panose="020B0503020204020204" pitchFamily="34" charset="-122"/>
                  <a:ea typeface="微软雅黑" panose="020B0503020204020204" pitchFamily="34" charset="-122"/>
                </a:rPr>
                <a:t>）</a:t>
              </a:r>
            </a:p>
          </p:txBody>
        </p:sp>
        <p:sp>
          <p:nvSpPr>
            <p:cNvPr id="21" name="文本框 20">
              <a:extLst>
                <a:ext uri="{FF2B5EF4-FFF2-40B4-BE49-F238E27FC236}">
                  <a16:creationId xmlns:a16="http://schemas.microsoft.com/office/drawing/2014/main" id="{84311612-CAAA-D3D9-2B31-CEE3BF0FB43D}"/>
                </a:ext>
              </a:extLst>
            </p:cNvPr>
            <p:cNvSpPr txBox="1"/>
            <p:nvPr/>
          </p:nvSpPr>
          <p:spPr>
            <a:xfrm>
              <a:off x="1351674" y="4061092"/>
              <a:ext cx="1610685" cy="492443"/>
            </a:xfrm>
            <a:prstGeom prst="rect">
              <a:avLst/>
            </a:prstGeom>
            <a:noFill/>
          </p:spPr>
          <p:txBody>
            <a:bodyPr wrap="square" rtlCol="0">
              <a:spAutoFit/>
            </a:bodyPr>
            <a:lstStyle/>
            <a:p>
              <a:pPr algn="ctr"/>
              <a:r>
                <a:rPr lang="zh-CN" altLang="en-US" sz="1400" b="1" dirty="0">
                  <a:latin typeface="微软雅黑" panose="020B0503020204020204" pitchFamily="34" charset="-122"/>
                  <a:ea typeface="微软雅黑" panose="020B0503020204020204" pitchFamily="34" charset="-122"/>
                </a:rPr>
                <a:t>依从性显著提高</a:t>
              </a:r>
              <a:endParaRPr lang="en-US" altLang="zh-CN" sz="1400" b="1" dirty="0">
                <a:latin typeface="微软雅黑" panose="020B0503020204020204" pitchFamily="34" charset="-122"/>
                <a:ea typeface="微软雅黑" panose="020B0503020204020204" pitchFamily="34" charset="-122"/>
              </a:endParaRPr>
            </a:p>
            <a:p>
              <a:r>
                <a:rPr lang="zh-CN" altLang="en-US" sz="1200" b="1" dirty="0">
                  <a:latin typeface="微软雅黑" panose="020B0503020204020204" pitchFamily="34" charset="-122"/>
                  <a:ea typeface="微软雅黑" panose="020B0503020204020204" pitchFamily="34" charset="-122"/>
                </a:rPr>
                <a:t>（</a:t>
              </a:r>
              <a:r>
                <a:rPr lang="en-US" altLang="zh-CN" sz="1100" b="1" dirty="0">
                  <a:latin typeface="微软雅黑" panose="020B0503020204020204" pitchFamily="34" charset="-122"/>
                  <a:ea typeface="微软雅黑" panose="020B0503020204020204" pitchFamily="34" charset="-122"/>
                </a:rPr>
                <a:t>MRP</a:t>
              </a:r>
              <a:r>
                <a:rPr lang="zh-CN" altLang="en-US" sz="1100" b="1" dirty="0">
                  <a:latin typeface="微软雅黑" panose="020B0503020204020204" pitchFamily="34" charset="-122"/>
                  <a:ea typeface="微软雅黑" panose="020B0503020204020204" pitchFamily="34" charset="-122"/>
                </a:rPr>
                <a:t>，药物持有率</a:t>
              </a:r>
              <a:r>
                <a:rPr lang="zh-CN" altLang="en-US" sz="1200" b="1" dirty="0">
                  <a:latin typeface="微软雅黑" panose="020B0503020204020204" pitchFamily="34" charset="-122"/>
                  <a:ea typeface="微软雅黑" panose="020B0503020204020204" pitchFamily="34" charset="-122"/>
                </a:rPr>
                <a:t>）</a:t>
              </a:r>
            </a:p>
          </p:txBody>
        </p:sp>
      </p:grpSp>
      <p:sp>
        <p:nvSpPr>
          <p:cNvPr id="23" name="文本框 22">
            <a:extLst>
              <a:ext uri="{FF2B5EF4-FFF2-40B4-BE49-F238E27FC236}">
                <a16:creationId xmlns:a16="http://schemas.microsoft.com/office/drawing/2014/main" id="{83B7195D-D543-276A-D565-F21EA72B20E3}"/>
              </a:ext>
            </a:extLst>
          </p:cNvPr>
          <p:cNvSpPr txBox="1"/>
          <p:nvPr/>
        </p:nvSpPr>
        <p:spPr>
          <a:xfrm>
            <a:off x="6260983" y="1669155"/>
            <a:ext cx="5393324" cy="4278094"/>
          </a:xfrm>
          <a:prstGeom prst="rect">
            <a:avLst/>
          </a:prstGeom>
          <a:ln/>
        </p:spPr>
        <p:style>
          <a:lnRef idx="2">
            <a:schemeClr val="accent1"/>
          </a:lnRef>
          <a:fillRef idx="1">
            <a:schemeClr val="lt1"/>
          </a:fillRef>
          <a:effectRef idx="0">
            <a:schemeClr val="accent1"/>
          </a:effectRef>
          <a:fontRef idx="minor">
            <a:schemeClr val="dk1"/>
          </a:fontRef>
        </p:style>
        <p:txBody>
          <a:bodyPr wrap="square">
            <a:spAutoFit/>
          </a:bodyPr>
          <a:lstStyle/>
          <a:p>
            <a:endParaRPr lang="en-US" altLang="zh-CN" sz="1600" dirty="0">
              <a:latin typeface="Times New Roman" panose="02020603050405020304" pitchFamily="18" charset="0"/>
              <a:ea typeface="微软雅黑" panose="020B0503020204020204" pitchFamily="34" charset="-122"/>
              <a:cs typeface="Times New Roman" panose="02020603050405020304" pitchFamily="18" charset="0"/>
            </a:endParaRPr>
          </a:p>
          <a:p>
            <a:r>
              <a:rPr lang="zh-CN" altLang="en-US" sz="1600" dirty="0">
                <a:latin typeface="微软雅黑" panose="020B0503020204020204" pitchFamily="34" charset="-122"/>
                <a:ea typeface="微软雅黑" panose="020B0503020204020204" pitchFamily="34" charset="-122"/>
                <a:cs typeface="Times New Roman" panose="02020603050405020304" pitchFamily="18" charset="0"/>
              </a:rPr>
              <a:t>韩国一项研究纳入</a:t>
            </a:r>
            <a:r>
              <a:rPr lang="en-US" altLang="zh-CN" sz="1600" dirty="0">
                <a:latin typeface="微软雅黑" panose="020B0503020204020204" pitchFamily="34" charset="-122"/>
                <a:ea typeface="微软雅黑" panose="020B0503020204020204" pitchFamily="34" charset="-122"/>
                <a:cs typeface="Times New Roman" panose="02020603050405020304" pitchFamily="18" charset="0"/>
              </a:rPr>
              <a:t>10286</a:t>
            </a:r>
            <a:r>
              <a:rPr lang="zh-CN" altLang="en-US" sz="1600" dirty="0">
                <a:latin typeface="微软雅黑" panose="020B0503020204020204" pitchFamily="34" charset="-122"/>
                <a:ea typeface="微软雅黑" panose="020B0503020204020204" pitchFamily="34" charset="-122"/>
                <a:cs typeface="Times New Roman" panose="02020603050405020304" pitchFamily="18" charset="0"/>
              </a:rPr>
              <a:t>例</a:t>
            </a:r>
            <a:r>
              <a:rPr lang="en-US" altLang="zh-CN" sz="1600" dirty="0">
                <a:latin typeface="微软雅黑" panose="020B0503020204020204" pitchFamily="34" charset="-122"/>
                <a:ea typeface="微软雅黑" panose="020B0503020204020204" pitchFamily="34" charset="-122"/>
                <a:cs typeface="Times New Roman" panose="02020603050405020304" pitchFamily="18" charset="0"/>
              </a:rPr>
              <a:t>T2DM</a:t>
            </a:r>
            <a:r>
              <a:rPr lang="zh-CN" altLang="en-US" sz="1600" dirty="0">
                <a:latin typeface="微软雅黑" panose="020B0503020204020204" pitchFamily="34" charset="-122"/>
                <a:ea typeface="微软雅黑" panose="020B0503020204020204" pitchFamily="34" charset="-122"/>
                <a:cs typeface="Times New Roman" panose="02020603050405020304" pitchFamily="18" charset="0"/>
              </a:rPr>
              <a:t>患者，研究结果显示，相较于两药联用治疗，</a:t>
            </a:r>
            <a:r>
              <a:rPr lang="en-US" altLang="zh-CN" sz="1600" dirty="0">
                <a:latin typeface="微软雅黑" panose="020B0503020204020204" pitchFamily="34" charset="-122"/>
                <a:ea typeface="微软雅黑" panose="020B0503020204020204" pitchFamily="34" charset="-122"/>
                <a:cs typeface="Times New Roman" panose="02020603050405020304" pitchFamily="18" charset="0"/>
              </a:rPr>
              <a:t>FDC</a:t>
            </a:r>
            <a:r>
              <a:rPr lang="zh-CN" altLang="en-US" sz="1600" dirty="0">
                <a:latin typeface="微软雅黑" panose="020B0503020204020204" pitchFamily="34" charset="-122"/>
                <a:ea typeface="微软雅黑" panose="020B0503020204020204" pitchFamily="34" charset="-122"/>
                <a:cs typeface="Times New Roman" panose="02020603050405020304" pitchFamily="18" charset="0"/>
              </a:rPr>
              <a:t>组全因死亡和因卒中、急性心肌梗死或心力衰竭住院的</a:t>
            </a:r>
            <a:r>
              <a:rPr lang="zh-CN" altLang="en-US" sz="1600" b="1" dirty="0">
                <a:solidFill>
                  <a:srgbClr val="C00000"/>
                </a:solidFill>
                <a:latin typeface="微软雅黑" panose="020B0503020204020204" pitchFamily="34" charset="-122"/>
                <a:ea typeface="微软雅黑" panose="020B0503020204020204" pitchFamily="34" charset="-122"/>
                <a:cs typeface="Times New Roman" panose="02020603050405020304" pitchFamily="18" charset="0"/>
              </a:rPr>
              <a:t>复合终点风险下降</a:t>
            </a:r>
            <a:r>
              <a:rPr lang="en-US" altLang="zh-CN" sz="1600" b="1" dirty="0">
                <a:solidFill>
                  <a:srgbClr val="C00000"/>
                </a:solidFill>
                <a:latin typeface="微软雅黑" panose="020B0503020204020204" pitchFamily="34" charset="-122"/>
                <a:ea typeface="微软雅黑" panose="020B0503020204020204" pitchFamily="34" charset="-122"/>
                <a:cs typeface="Times New Roman" panose="02020603050405020304" pitchFamily="18" charset="0"/>
              </a:rPr>
              <a:t>5.3%</a:t>
            </a:r>
            <a:r>
              <a:rPr lang="en-US" altLang="zh-CN" sz="1600" baseline="30000" dirty="0">
                <a:latin typeface="微软雅黑" panose="020B0503020204020204" pitchFamily="34" charset="-122"/>
                <a:ea typeface="微软雅黑" panose="020B0503020204020204" pitchFamily="34" charset="-122"/>
                <a:cs typeface="Times New Roman" panose="02020603050405020304" pitchFamily="18" charset="0"/>
              </a:rPr>
              <a:t>[2]</a:t>
            </a:r>
            <a:r>
              <a:rPr lang="zh-CN" altLang="en-US" sz="1600" dirty="0">
                <a:latin typeface="微软雅黑" panose="020B0503020204020204" pitchFamily="34" charset="-122"/>
                <a:ea typeface="微软雅黑" panose="020B0503020204020204" pitchFamily="34" charset="-122"/>
                <a:cs typeface="Times New Roman" panose="02020603050405020304" pitchFamily="18" charset="0"/>
              </a:rPr>
              <a:t>。</a:t>
            </a:r>
            <a:endParaRPr lang="en-US" altLang="zh-CN" sz="1600" dirty="0">
              <a:latin typeface="微软雅黑" panose="020B0503020204020204" pitchFamily="34" charset="-122"/>
              <a:ea typeface="微软雅黑" panose="020B0503020204020204" pitchFamily="34" charset="-122"/>
              <a:cs typeface="Times New Roman" panose="02020603050405020304" pitchFamily="18" charset="0"/>
            </a:endParaRPr>
          </a:p>
          <a:p>
            <a:endParaRPr lang="en-US" altLang="zh-CN" sz="1600" dirty="0">
              <a:latin typeface="Times New Roman" panose="02020603050405020304" pitchFamily="18" charset="0"/>
              <a:ea typeface="微软雅黑" panose="020B0503020204020204" pitchFamily="34" charset="-122"/>
              <a:cs typeface="Times New Roman" panose="02020603050405020304" pitchFamily="18" charset="0"/>
            </a:endParaRPr>
          </a:p>
          <a:p>
            <a:endParaRPr lang="en-US" altLang="zh-CN" sz="1600" dirty="0">
              <a:latin typeface="Times New Roman" panose="02020603050405020304" pitchFamily="18" charset="0"/>
              <a:ea typeface="微软雅黑" panose="020B0503020204020204" pitchFamily="34" charset="-122"/>
              <a:cs typeface="Times New Roman" panose="02020603050405020304" pitchFamily="18" charset="0"/>
            </a:endParaRPr>
          </a:p>
          <a:p>
            <a:endParaRPr lang="en-US" altLang="zh-CN" sz="1600" dirty="0">
              <a:latin typeface="Times New Roman" panose="02020603050405020304" pitchFamily="18" charset="0"/>
              <a:ea typeface="微软雅黑" panose="020B0503020204020204" pitchFamily="34" charset="-122"/>
              <a:cs typeface="Times New Roman" panose="02020603050405020304" pitchFamily="18" charset="0"/>
            </a:endParaRPr>
          </a:p>
          <a:p>
            <a:endParaRPr lang="en-US" altLang="zh-CN" sz="1600" dirty="0">
              <a:latin typeface="Times New Roman" panose="02020603050405020304" pitchFamily="18" charset="0"/>
              <a:ea typeface="微软雅黑" panose="020B0503020204020204" pitchFamily="34" charset="-122"/>
              <a:cs typeface="Times New Roman" panose="02020603050405020304" pitchFamily="18" charset="0"/>
            </a:endParaRPr>
          </a:p>
          <a:p>
            <a:endParaRPr lang="en-US" altLang="zh-CN" sz="1600" dirty="0">
              <a:latin typeface="Times New Roman" panose="02020603050405020304" pitchFamily="18" charset="0"/>
              <a:ea typeface="微软雅黑" panose="020B0503020204020204" pitchFamily="34" charset="-122"/>
              <a:cs typeface="Times New Roman" panose="02020603050405020304" pitchFamily="18" charset="0"/>
            </a:endParaRPr>
          </a:p>
          <a:p>
            <a:endParaRPr lang="en-US" altLang="zh-CN" sz="1600" dirty="0">
              <a:latin typeface="Times New Roman" panose="02020603050405020304" pitchFamily="18" charset="0"/>
              <a:ea typeface="微软雅黑" panose="020B0503020204020204" pitchFamily="34" charset="-122"/>
              <a:cs typeface="Times New Roman" panose="02020603050405020304" pitchFamily="18" charset="0"/>
            </a:endParaRPr>
          </a:p>
          <a:p>
            <a:endParaRPr lang="en-US" altLang="zh-CN" sz="1600" dirty="0">
              <a:latin typeface="Times New Roman" panose="02020603050405020304" pitchFamily="18" charset="0"/>
              <a:ea typeface="微软雅黑" panose="020B0503020204020204" pitchFamily="34" charset="-122"/>
              <a:cs typeface="Times New Roman" panose="02020603050405020304" pitchFamily="18" charset="0"/>
            </a:endParaRPr>
          </a:p>
          <a:p>
            <a:endParaRPr lang="en-US" altLang="zh-CN" sz="1600" dirty="0">
              <a:latin typeface="Times New Roman" panose="02020603050405020304" pitchFamily="18" charset="0"/>
              <a:ea typeface="微软雅黑" panose="020B0503020204020204" pitchFamily="34" charset="-122"/>
              <a:cs typeface="Times New Roman" panose="02020603050405020304" pitchFamily="18" charset="0"/>
            </a:endParaRPr>
          </a:p>
          <a:p>
            <a:endParaRPr lang="en-US" altLang="zh-CN" sz="1600" dirty="0">
              <a:latin typeface="Times New Roman" panose="02020603050405020304" pitchFamily="18" charset="0"/>
              <a:ea typeface="微软雅黑" panose="020B0503020204020204" pitchFamily="34" charset="-122"/>
              <a:cs typeface="Times New Roman" panose="02020603050405020304" pitchFamily="18" charset="0"/>
            </a:endParaRPr>
          </a:p>
          <a:p>
            <a:endParaRPr lang="en-US" altLang="zh-CN" sz="1600" dirty="0">
              <a:latin typeface="Times New Roman" panose="02020603050405020304" pitchFamily="18" charset="0"/>
              <a:ea typeface="微软雅黑" panose="020B0503020204020204" pitchFamily="34" charset="-122"/>
              <a:cs typeface="Times New Roman" panose="02020603050405020304" pitchFamily="18" charset="0"/>
            </a:endParaRPr>
          </a:p>
          <a:p>
            <a:endParaRPr lang="en-US" altLang="zh-CN" sz="1600" dirty="0">
              <a:latin typeface="Times New Roman" panose="02020603050405020304" pitchFamily="18" charset="0"/>
              <a:ea typeface="微软雅黑" panose="020B0503020204020204" pitchFamily="34" charset="-122"/>
              <a:cs typeface="Times New Roman" panose="02020603050405020304" pitchFamily="18" charset="0"/>
            </a:endParaRPr>
          </a:p>
          <a:p>
            <a:endParaRPr lang="en-US" altLang="zh-CN" sz="1600" dirty="0">
              <a:latin typeface="Times New Roman" panose="02020603050405020304" pitchFamily="18" charset="0"/>
              <a:ea typeface="微软雅黑" panose="020B0503020204020204" pitchFamily="34" charset="-122"/>
              <a:cs typeface="Times New Roman" panose="02020603050405020304" pitchFamily="18" charset="0"/>
            </a:endParaRPr>
          </a:p>
          <a:p>
            <a:endParaRPr lang="zh-CN" altLang="en-US" sz="1600" dirty="0">
              <a:latin typeface="Times New Roman" panose="02020603050405020304" pitchFamily="18" charset="0"/>
              <a:ea typeface="微软雅黑" panose="020B0503020204020204" pitchFamily="34" charset="-122"/>
              <a:cs typeface="Times New Roman" panose="02020603050405020304" pitchFamily="18" charset="0"/>
            </a:endParaRPr>
          </a:p>
        </p:txBody>
      </p:sp>
      <p:sp>
        <p:nvSpPr>
          <p:cNvPr id="12" name="文本框 11">
            <a:extLst>
              <a:ext uri="{FF2B5EF4-FFF2-40B4-BE49-F238E27FC236}">
                <a16:creationId xmlns:a16="http://schemas.microsoft.com/office/drawing/2014/main" id="{B802A348-B0BB-E432-499E-CBFBD98A5B57}"/>
              </a:ext>
            </a:extLst>
          </p:cNvPr>
          <p:cNvSpPr txBox="1"/>
          <p:nvPr/>
        </p:nvSpPr>
        <p:spPr>
          <a:xfrm>
            <a:off x="318782" y="6048079"/>
            <a:ext cx="11492218" cy="553998"/>
          </a:xfrm>
          <a:prstGeom prst="rect">
            <a:avLst/>
          </a:prstGeom>
          <a:noFill/>
        </p:spPr>
        <p:txBody>
          <a:bodyPr wrap="square">
            <a:spAutoFit/>
          </a:bodyPr>
          <a:lstStyle/>
          <a:p>
            <a:r>
              <a:rPr lang="en-US" altLang="zh-CN" sz="1000" dirty="0">
                <a:latin typeface="Times New Roman" panose="02020603050405020304" pitchFamily="18" charset="0"/>
                <a:cs typeface="Times New Roman" panose="02020603050405020304" pitchFamily="18" charset="0"/>
              </a:rPr>
              <a:t>[1]Han S, et al. Glycemic effectiveness and medication adherence with fixed-dose combination or </a:t>
            </a:r>
            <a:r>
              <a:rPr lang="en-US" altLang="zh-CN" sz="1000" dirty="0" err="1">
                <a:latin typeface="Times New Roman" panose="02020603050405020304" pitchFamily="18" charset="0"/>
                <a:cs typeface="Times New Roman" panose="02020603050405020304" pitchFamily="18" charset="0"/>
              </a:rPr>
              <a:t>coadministered</a:t>
            </a:r>
            <a:r>
              <a:rPr lang="en-US" altLang="zh-CN" sz="1000" dirty="0">
                <a:latin typeface="Times New Roman" panose="02020603050405020304" pitchFamily="18" charset="0"/>
                <a:cs typeface="Times New Roman" panose="02020603050405020304" pitchFamily="18" charset="0"/>
              </a:rPr>
              <a:t> dual therapy of antihyperglycemic regimens: a meta-analysis. Curr Med Res </a:t>
            </a:r>
            <a:r>
              <a:rPr lang="en-US" altLang="zh-CN" sz="1000" dirty="0" err="1">
                <a:latin typeface="Times New Roman" panose="02020603050405020304" pitchFamily="18" charset="0"/>
                <a:cs typeface="Times New Roman" panose="02020603050405020304" pitchFamily="18" charset="0"/>
              </a:rPr>
              <a:t>Opin</a:t>
            </a:r>
            <a:r>
              <a:rPr lang="en-US" altLang="zh-CN" sz="1000" dirty="0">
                <a:latin typeface="Times New Roman" panose="02020603050405020304" pitchFamily="18" charset="0"/>
                <a:cs typeface="Times New Roman" panose="02020603050405020304" pitchFamily="18" charset="0"/>
              </a:rPr>
              <a:t>. 2012 Jun;28(6):969-77.</a:t>
            </a:r>
          </a:p>
          <a:p>
            <a:r>
              <a:rPr lang="en-US" altLang="zh-CN" sz="1000" dirty="0">
                <a:latin typeface="Times New Roman" panose="02020603050405020304" pitchFamily="18" charset="0"/>
                <a:cs typeface="Times New Roman" panose="02020603050405020304" pitchFamily="18" charset="0"/>
              </a:rPr>
              <a:t>[2] Cho SJ, Oh IS, Jeong HE, Cho YM, Hwangbo Y, Yu OHY, Shin JY. Long-term clinical outcomes of oral antidiabetic drugs as fixed-dose combinations: A nationwide retrospective cohort study. Diabetes </a:t>
            </a:r>
            <a:r>
              <a:rPr lang="en-US" altLang="zh-CN" sz="1000" dirty="0" err="1">
                <a:latin typeface="Times New Roman" panose="02020603050405020304" pitchFamily="18" charset="0"/>
                <a:cs typeface="Times New Roman" panose="02020603050405020304" pitchFamily="18" charset="0"/>
              </a:rPr>
              <a:t>Obes</a:t>
            </a:r>
            <a:r>
              <a:rPr lang="en-US" altLang="zh-CN" sz="1000" dirty="0">
                <a:latin typeface="Times New Roman" panose="02020603050405020304" pitchFamily="18" charset="0"/>
                <a:cs typeface="Times New Roman" panose="02020603050405020304" pitchFamily="18" charset="0"/>
              </a:rPr>
              <a:t> </a:t>
            </a:r>
            <a:r>
              <a:rPr lang="en-US" altLang="zh-CN" sz="1000" dirty="0" err="1">
                <a:latin typeface="Times New Roman" panose="02020603050405020304" pitchFamily="18" charset="0"/>
                <a:cs typeface="Times New Roman" panose="02020603050405020304" pitchFamily="18" charset="0"/>
              </a:rPr>
              <a:t>Metab</a:t>
            </a:r>
            <a:r>
              <a:rPr lang="en-US" altLang="zh-CN" sz="1000" dirty="0">
                <a:latin typeface="Times New Roman" panose="02020603050405020304" pitchFamily="18" charset="0"/>
                <a:cs typeface="Times New Roman" panose="02020603050405020304" pitchFamily="18" charset="0"/>
              </a:rPr>
              <a:t>. 2022 Oct;24(10):2051-2060. </a:t>
            </a:r>
            <a:endParaRPr lang="zh-CN" altLang="en-US" sz="1000" dirty="0">
              <a:latin typeface="Times New Roman" panose="02020603050405020304" pitchFamily="18" charset="0"/>
              <a:cs typeface="Times New Roman" panose="02020603050405020304" pitchFamily="18" charset="0"/>
            </a:endParaRPr>
          </a:p>
        </p:txBody>
      </p:sp>
      <p:graphicFrame>
        <p:nvGraphicFramePr>
          <p:cNvPr id="5" name="图表 4">
            <a:extLst>
              <a:ext uri="{FF2B5EF4-FFF2-40B4-BE49-F238E27FC236}">
                <a16:creationId xmlns:a16="http://schemas.microsoft.com/office/drawing/2014/main" id="{DABF94D4-0217-1C41-1637-E03FDD9E47AD}"/>
              </a:ext>
            </a:extLst>
          </p:cNvPr>
          <p:cNvGraphicFramePr/>
          <p:nvPr>
            <p:extLst>
              <p:ext uri="{D42A27DB-BD31-4B8C-83A1-F6EECF244321}">
                <p14:modId xmlns:p14="http://schemas.microsoft.com/office/powerpoint/2010/main" val="1445808106"/>
              </p:ext>
            </p:extLst>
          </p:nvPr>
        </p:nvGraphicFramePr>
        <p:xfrm>
          <a:off x="6743699" y="2790341"/>
          <a:ext cx="4529361" cy="3148825"/>
        </p:xfrm>
        <a:graphic>
          <a:graphicData uri="http://schemas.openxmlformats.org/drawingml/2006/chart">
            <c:chart xmlns:c="http://schemas.openxmlformats.org/drawingml/2006/chart" xmlns:r="http://schemas.openxmlformats.org/officeDocument/2006/relationships" r:id="rId2"/>
          </a:graphicData>
        </a:graphic>
      </p:graphicFrame>
      <p:sp>
        <p:nvSpPr>
          <p:cNvPr id="7" name="灯片编号占位符 6">
            <a:extLst>
              <a:ext uri="{FF2B5EF4-FFF2-40B4-BE49-F238E27FC236}">
                <a16:creationId xmlns:a16="http://schemas.microsoft.com/office/drawing/2014/main" id="{B5CD5B6E-EB88-7BF9-4748-3A350325F9B0}"/>
              </a:ext>
            </a:extLst>
          </p:cNvPr>
          <p:cNvSpPr>
            <a:spLocks noGrp="1"/>
          </p:cNvSpPr>
          <p:nvPr>
            <p:ph type="sldNum" sz="quarter" idx="12"/>
          </p:nvPr>
        </p:nvSpPr>
        <p:spPr/>
        <p:txBody>
          <a:bodyPr/>
          <a:lstStyle/>
          <a:p>
            <a:fld id="{2396B4FE-3AE3-41E4-BDCF-1EC65C7E8729}" type="slidenum">
              <a:rPr kumimoji="1" lang="zh-CN" altLang="en-US" smtClean="0"/>
              <a:t>6</a:t>
            </a:fld>
            <a:endParaRPr kumimoji="1" lang="zh-CN" altLang="en-US" dirty="0"/>
          </a:p>
        </p:txBody>
      </p:sp>
    </p:spTree>
    <p:extLst>
      <p:ext uri="{BB962C8B-B14F-4D97-AF65-F5344CB8AC3E}">
        <p14:creationId xmlns:p14="http://schemas.microsoft.com/office/powerpoint/2010/main" val="19355179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a:extLst>
              <a:ext uri="{FF2B5EF4-FFF2-40B4-BE49-F238E27FC236}">
                <a16:creationId xmlns:a16="http://schemas.microsoft.com/office/drawing/2014/main" id="{3DF45156-443F-38BA-994E-17627B309C1D}"/>
              </a:ext>
            </a:extLst>
          </p:cNvPr>
          <p:cNvSpPr txBox="1"/>
          <p:nvPr/>
        </p:nvSpPr>
        <p:spPr>
          <a:xfrm>
            <a:off x="2610781" y="242691"/>
            <a:ext cx="6970437" cy="523220"/>
          </a:xfrm>
          <a:prstGeom prst="rect">
            <a:avLst/>
          </a:prstGeom>
          <a:noFill/>
        </p:spPr>
        <p:txBody>
          <a:bodyPr wrap="square" rtlCol="0">
            <a:spAutoFit/>
          </a:bodyPr>
          <a:lstStyle/>
          <a:p>
            <a:pPr algn="ctr"/>
            <a:r>
              <a:rPr lang="zh-CN" altLang="en-US" sz="2800" b="1" dirty="0">
                <a:solidFill>
                  <a:srgbClr val="00478B"/>
                </a:solidFill>
                <a:latin typeface="微软雅黑" panose="020B0503020204020204" pitchFamily="34" charset="-122"/>
                <a:ea typeface="微软雅黑" panose="020B0503020204020204" pitchFamily="34" charset="-122"/>
              </a:rPr>
              <a:t>有效性</a:t>
            </a:r>
          </a:p>
        </p:txBody>
      </p:sp>
      <p:sp>
        <p:nvSpPr>
          <p:cNvPr id="7" name="矩形: 对角圆角 6">
            <a:extLst>
              <a:ext uri="{FF2B5EF4-FFF2-40B4-BE49-F238E27FC236}">
                <a16:creationId xmlns:a16="http://schemas.microsoft.com/office/drawing/2014/main" id="{63E12FF7-4CB8-85C2-FF24-31E72C3CBEA2}"/>
              </a:ext>
            </a:extLst>
          </p:cNvPr>
          <p:cNvSpPr/>
          <p:nvPr/>
        </p:nvSpPr>
        <p:spPr>
          <a:xfrm>
            <a:off x="564159" y="1038993"/>
            <a:ext cx="5220000" cy="750546"/>
          </a:xfrm>
          <a:prstGeom prst="round2DiagRect">
            <a:avLst>
              <a:gd name="adj1" fmla="val 30102"/>
              <a:gd name="adj2" fmla="val 0"/>
            </a:avLst>
          </a:prstGeom>
          <a:solidFill>
            <a:srgbClr val="4472C4"/>
          </a:solidFill>
          <a:ln w="28575">
            <a:noFill/>
          </a:ln>
          <a:effectLst>
            <a:outerShdw blurRad="203200" dist="38100" dir="2700000" sx="102000" sy="102000" algn="tl" rotWithShape="0">
              <a:srgbClr val="330CC0">
                <a:alpha val="25000"/>
              </a:srgbClr>
            </a:outerShdw>
          </a:effectLst>
          <a:scene3d>
            <a:camera prst="orthographicFront"/>
            <a:lightRig rig="balanced" dir="t">
              <a:rot lat="0" lon="0" rev="6600000"/>
            </a:lightRig>
          </a:scene3d>
          <a:sp3d>
            <a:bevelT w="127000" h="31750"/>
          </a:sp3d>
        </p:spPr>
        <p:txBody>
          <a:bodyPr vert="horz" wrap="square" lIns="0" tIns="0" rIns="91440" bIns="45720" numCol="1" anchor="ctr" anchorCtr="0" compatLnSpc="1">
            <a:noAutofit/>
          </a:bodyPr>
          <a:lstStyle/>
          <a:p>
            <a:pPr marL="36195" algn="ctr" defTabSz="609600">
              <a:defRPr/>
            </a:pPr>
            <a:r>
              <a:rPr lang="en-US" altLang="zh-CN" sz="1600" b="1" kern="0" dirty="0">
                <a:solidFill>
                  <a:schemeClr val="bg1"/>
                </a:solidFill>
                <a:latin typeface="Arial" panose="020B0604020202020204" pitchFamily="34" charset="0"/>
                <a:ea typeface="微软雅黑" panose="020B0503020204020204" charset="-122"/>
                <a:cs typeface="+mn-ea"/>
                <a:sym typeface="Arial" panose="020B0604020202020204" pitchFamily="34" charset="0"/>
              </a:rPr>
              <a:t>T2DM</a:t>
            </a:r>
            <a:r>
              <a:rPr lang="zh-CN" altLang="en-US" sz="1600" b="1" kern="0" dirty="0">
                <a:solidFill>
                  <a:schemeClr val="bg1"/>
                </a:solidFill>
                <a:latin typeface="Arial" panose="020B0604020202020204" pitchFamily="34" charset="0"/>
                <a:ea typeface="微软雅黑" panose="020B0503020204020204" charset="-122"/>
                <a:cs typeface="+mn-ea"/>
                <a:sym typeface="Arial" panose="020B0604020202020204" pitchFamily="34" charset="0"/>
              </a:rPr>
              <a:t>患者合并心肾疾病或心肾风险，</a:t>
            </a:r>
            <a:r>
              <a:rPr lang="en-US" altLang="zh-CN" sz="1600" b="1" kern="0" dirty="0">
                <a:solidFill>
                  <a:schemeClr val="bg1"/>
                </a:solidFill>
                <a:latin typeface="Arial" panose="020B0604020202020204" pitchFamily="34" charset="0"/>
                <a:ea typeface="微软雅黑" panose="020B0503020204020204" charset="-122"/>
                <a:cs typeface="+mn-ea"/>
                <a:sym typeface="Arial" panose="020B0604020202020204" pitchFamily="34" charset="0"/>
              </a:rPr>
              <a:t>SGLT2i</a:t>
            </a:r>
            <a:r>
              <a:rPr lang="zh-CN" altLang="en-US" sz="1600" b="1" kern="0" dirty="0">
                <a:solidFill>
                  <a:schemeClr val="bg1"/>
                </a:solidFill>
                <a:latin typeface="Arial" panose="020B0604020202020204" pitchFamily="34" charset="0"/>
                <a:ea typeface="微软雅黑" panose="020B0503020204020204" charset="-122"/>
                <a:cs typeface="+mn-ea"/>
                <a:sym typeface="Arial" panose="020B0604020202020204" pitchFamily="34" charset="0"/>
              </a:rPr>
              <a:t>和二甲双胍均是国内外权威指南中推荐的初始联合治疗之一</a:t>
            </a:r>
          </a:p>
        </p:txBody>
      </p:sp>
      <p:graphicFrame>
        <p:nvGraphicFramePr>
          <p:cNvPr id="10" name="表格 9">
            <a:extLst>
              <a:ext uri="{FF2B5EF4-FFF2-40B4-BE49-F238E27FC236}">
                <a16:creationId xmlns:a16="http://schemas.microsoft.com/office/drawing/2014/main" id="{7365FC21-C23F-A1B7-4B71-62D0EAD10849}"/>
              </a:ext>
            </a:extLst>
          </p:cNvPr>
          <p:cNvGraphicFramePr>
            <a:graphicFrameLocks noGrp="1"/>
          </p:cNvGraphicFramePr>
          <p:nvPr>
            <p:extLst>
              <p:ext uri="{D42A27DB-BD31-4B8C-83A1-F6EECF244321}">
                <p14:modId xmlns:p14="http://schemas.microsoft.com/office/powerpoint/2010/main" val="1419493937"/>
              </p:ext>
            </p:extLst>
          </p:nvPr>
        </p:nvGraphicFramePr>
        <p:xfrm>
          <a:off x="570451" y="2001804"/>
          <a:ext cx="5220000" cy="3736264"/>
        </p:xfrm>
        <a:graphic>
          <a:graphicData uri="http://schemas.openxmlformats.org/drawingml/2006/table">
            <a:tbl>
              <a:tblPr>
                <a:tableStyleId>{5C22544A-7EE6-4342-B048-85BDC9FD1C3A}</a:tableStyleId>
              </a:tblPr>
              <a:tblGrid>
                <a:gridCol w="4089258">
                  <a:extLst>
                    <a:ext uri="{9D8B030D-6E8A-4147-A177-3AD203B41FA5}">
                      <a16:colId xmlns:a16="http://schemas.microsoft.com/office/drawing/2014/main" val="2121502845"/>
                    </a:ext>
                  </a:extLst>
                </a:gridCol>
                <a:gridCol w="1130742">
                  <a:extLst>
                    <a:ext uri="{9D8B030D-6E8A-4147-A177-3AD203B41FA5}">
                      <a16:colId xmlns:a16="http://schemas.microsoft.com/office/drawing/2014/main" val="193334597"/>
                    </a:ext>
                  </a:extLst>
                </a:gridCol>
              </a:tblGrid>
              <a:tr h="542321">
                <a:tc>
                  <a:txBody>
                    <a:bodyPr/>
                    <a:lstStyle/>
                    <a:p>
                      <a:pPr algn="ctr"/>
                      <a:r>
                        <a:rPr lang="zh-CN" altLang="en-US" sz="1600" b="1" dirty="0">
                          <a:solidFill>
                            <a:schemeClr val="tx1"/>
                          </a:solidFill>
                          <a:latin typeface="微软雅黑" panose="020B0503020204020204" pitchFamily="34" charset="-122"/>
                          <a:ea typeface="微软雅黑" panose="020B0503020204020204" pitchFamily="34" charset="-122"/>
                          <a:cs typeface="Times New Roman" panose="02020603050405020304" pitchFamily="18" charset="0"/>
                        </a:rPr>
                        <a:t>指南名称</a:t>
                      </a:r>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tc>
                  <a:txBody>
                    <a:bodyPr/>
                    <a:lstStyle/>
                    <a:p>
                      <a:pPr algn="ctr"/>
                      <a:r>
                        <a:rPr lang="zh-CN" altLang="en-US" sz="1600" b="1" dirty="0">
                          <a:solidFill>
                            <a:schemeClr val="tx1"/>
                          </a:solidFill>
                          <a:latin typeface="微软雅黑" panose="020B0503020204020204" pitchFamily="34" charset="-122"/>
                          <a:ea typeface="微软雅黑" panose="020B0503020204020204" pitchFamily="34" charset="-122"/>
                          <a:cs typeface="Times New Roman" panose="02020603050405020304" pitchFamily="18" charset="0"/>
                        </a:rPr>
                        <a:t>推荐级别</a:t>
                      </a:r>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extLst>
                  <a:ext uri="{0D108BD9-81ED-4DB2-BD59-A6C34878D82A}">
                    <a16:rowId xmlns:a16="http://schemas.microsoft.com/office/drawing/2014/main" val="3649335209"/>
                  </a:ext>
                </a:extLst>
              </a:tr>
              <a:tr h="726348">
                <a:tc>
                  <a:txBody>
                    <a:bodyPr/>
                    <a:lstStyle/>
                    <a:p>
                      <a:r>
                        <a:rPr lang="zh-CN" altLang="en-US" sz="1600" dirty="0">
                          <a:solidFill>
                            <a:schemeClr val="tx1"/>
                          </a:solidFill>
                          <a:latin typeface="微软雅黑" panose="020B0503020204020204" pitchFamily="34" charset="-122"/>
                          <a:ea typeface="微软雅黑" panose="020B0503020204020204" pitchFamily="34" charset="-122"/>
                          <a:cs typeface="Times New Roman" panose="02020603050405020304" pitchFamily="18" charset="0"/>
                        </a:rPr>
                        <a:t>美国糖尿病协会（</a:t>
                      </a:r>
                      <a:r>
                        <a:rPr lang="en-US" altLang="zh-CN" sz="1600" dirty="0">
                          <a:solidFill>
                            <a:schemeClr val="tx1"/>
                          </a:solidFill>
                          <a:latin typeface="微软雅黑" panose="020B0503020204020204" pitchFamily="34" charset="-122"/>
                          <a:ea typeface="微软雅黑" panose="020B0503020204020204" pitchFamily="34" charset="-122"/>
                          <a:cs typeface="Times New Roman" panose="02020603050405020304" pitchFamily="18" charset="0"/>
                        </a:rPr>
                        <a:t>ADA</a:t>
                      </a:r>
                      <a:r>
                        <a:rPr lang="zh-CN" altLang="en-US" sz="1600" dirty="0">
                          <a:solidFill>
                            <a:schemeClr val="tx1"/>
                          </a:solidFill>
                          <a:latin typeface="微软雅黑" panose="020B0503020204020204" pitchFamily="34" charset="-122"/>
                          <a:ea typeface="微软雅黑" panose="020B0503020204020204" pitchFamily="34" charset="-122"/>
                          <a:cs typeface="Times New Roman" panose="02020603050405020304" pitchFamily="18" charset="0"/>
                        </a:rPr>
                        <a:t>）糖尿病诊疗标准</a:t>
                      </a:r>
                      <a:r>
                        <a:rPr lang="en-US" altLang="zh-CN" sz="1600" dirty="0">
                          <a:solidFill>
                            <a:schemeClr val="tx1"/>
                          </a:solidFill>
                          <a:latin typeface="微软雅黑" panose="020B0503020204020204" pitchFamily="34" charset="-122"/>
                          <a:ea typeface="微软雅黑" panose="020B0503020204020204" pitchFamily="34" charset="-122"/>
                          <a:cs typeface="Times New Roman" panose="02020603050405020304" pitchFamily="18" charset="0"/>
                        </a:rPr>
                        <a:t>(2025</a:t>
                      </a:r>
                      <a:r>
                        <a:rPr lang="zh-CN" altLang="en-US" sz="1600" dirty="0">
                          <a:solidFill>
                            <a:schemeClr val="tx1"/>
                          </a:solidFill>
                          <a:latin typeface="微软雅黑" panose="020B0503020204020204" pitchFamily="34" charset="-122"/>
                          <a:ea typeface="微软雅黑" panose="020B0503020204020204" pitchFamily="34" charset="-122"/>
                          <a:cs typeface="Times New Roman" panose="02020603050405020304" pitchFamily="18" charset="0"/>
                        </a:rPr>
                        <a:t>版</a:t>
                      </a:r>
                      <a:r>
                        <a:rPr lang="en-US" altLang="zh-CN" sz="1600" dirty="0">
                          <a:solidFill>
                            <a:schemeClr val="tx1"/>
                          </a:solidFill>
                          <a:latin typeface="微软雅黑" panose="020B0503020204020204" pitchFamily="34" charset="-122"/>
                          <a:ea typeface="微软雅黑" panose="020B0503020204020204" pitchFamily="34" charset="-122"/>
                          <a:cs typeface="Times New Roman" panose="02020603050405020304" pitchFamily="18" charset="0"/>
                        </a:rPr>
                        <a:t>)</a:t>
                      </a:r>
                      <a:r>
                        <a:rPr lang="en-US" altLang="zh-CN" sz="1600" baseline="30000" dirty="0">
                          <a:solidFill>
                            <a:schemeClr val="tx1"/>
                          </a:solidFill>
                          <a:latin typeface="微软雅黑" panose="020B0503020204020204" pitchFamily="34" charset="-122"/>
                          <a:ea typeface="微软雅黑" panose="020B0503020204020204" pitchFamily="34" charset="-122"/>
                          <a:cs typeface="Times New Roman" panose="02020603050405020304" pitchFamily="18" charset="0"/>
                        </a:rPr>
                        <a:t>[1]</a:t>
                      </a:r>
                      <a:endParaRPr lang="zh-CN" altLang="en-US" sz="1600" baseline="30000" dirty="0">
                        <a:solidFill>
                          <a:schemeClr val="tx1"/>
                        </a:solidFill>
                        <a:latin typeface="微软雅黑" panose="020B0503020204020204" pitchFamily="34" charset="-122"/>
                        <a:ea typeface="微软雅黑" panose="020B0503020204020204" pitchFamily="34" charset="-122"/>
                        <a:cs typeface="Times New Roman" panose="02020603050405020304" pitchFamily="18" charset="0"/>
                      </a:endParaRPr>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tc>
                  <a:txBody>
                    <a:bodyPr/>
                    <a:lstStyle/>
                    <a:p>
                      <a:pPr algn="ctr"/>
                      <a:r>
                        <a:rPr lang="en-US" altLang="zh-CN" sz="1600" dirty="0">
                          <a:solidFill>
                            <a:schemeClr val="tx1"/>
                          </a:solidFill>
                          <a:latin typeface="微软雅黑" panose="020B0503020204020204" pitchFamily="34" charset="-122"/>
                          <a:ea typeface="微软雅黑" panose="020B0503020204020204" pitchFamily="34" charset="-122"/>
                          <a:cs typeface="Times New Roman" panose="02020603050405020304" pitchFamily="18" charset="0"/>
                        </a:rPr>
                        <a:t>A</a:t>
                      </a:r>
                      <a:endParaRPr lang="zh-CN" altLang="en-US" sz="1600" dirty="0">
                        <a:solidFill>
                          <a:schemeClr val="tx1"/>
                        </a:solidFill>
                        <a:latin typeface="微软雅黑" panose="020B0503020204020204" pitchFamily="34" charset="-122"/>
                        <a:ea typeface="微软雅黑" panose="020B0503020204020204" pitchFamily="34" charset="-122"/>
                        <a:cs typeface="Times New Roman" panose="02020603050405020304" pitchFamily="18" charset="0"/>
                      </a:endParaRPr>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extLst>
                  <a:ext uri="{0D108BD9-81ED-4DB2-BD59-A6C34878D82A}">
                    <a16:rowId xmlns:a16="http://schemas.microsoft.com/office/drawing/2014/main" val="2307928532"/>
                  </a:ext>
                </a:extLst>
              </a:tr>
              <a:tr h="1014899">
                <a:tc>
                  <a:txBody>
                    <a:bodyPr/>
                    <a:lstStyle/>
                    <a:p>
                      <a:r>
                        <a:rPr lang="zh-CN" altLang="en-US" sz="1600" dirty="0">
                          <a:solidFill>
                            <a:schemeClr val="tx1"/>
                          </a:solidFill>
                          <a:latin typeface="微软雅黑" panose="020B0503020204020204" pitchFamily="34" charset="-122"/>
                          <a:ea typeface="微软雅黑" panose="020B0503020204020204" pitchFamily="34" charset="-122"/>
                          <a:cs typeface="Times New Roman" panose="02020603050405020304" pitchFamily="18" charset="0"/>
                        </a:rPr>
                        <a:t>改善全球肾脏病预后组织（</a:t>
                      </a:r>
                      <a:r>
                        <a:rPr lang="en-US" altLang="zh-CN" sz="1600" dirty="0">
                          <a:solidFill>
                            <a:schemeClr val="tx1"/>
                          </a:solidFill>
                          <a:latin typeface="微软雅黑" panose="020B0503020204020204" pitchFamily="34" charset="-122"/>
                          <a:ea typeface="微软雅黑" panose="020B0503020204020204" pitchFamily="34" charset="-122"/>
                          <a:cs typeface="Times New Roman" panose="02020603050405020304" pitchFamily="18" charset="0"/>
                        </a:rPr>
                        <a:t>KDIGO</a:t>
                      </a:r>
                      <a:r>
                        <a:rPr lang="zh-CN" altLang="en-US" sz="1600" dirty="0">
                          <a:solidFill>
                            <a:schemeClr val="tx1"/>
                          </a:solidFill>
                          <a:latin typeface="微软雅黑" panose="020B0503020204020204" pitchFamily="34" charset="-122"/>
                          <a:ea typeface="微软雅黑" panose="020B0503020204020204" pitchFamily="34" charset="-122"/>
                          <a:cs typeface="Times New Roman" panose="02020603050405020304" pitchFamily="18" charset="0"/>
                        </a:rPr>
                        <a:t>）</a:t>
                      </a:r>
                      <a:r>
                        <a:rPr lang="en-US" altLang="zh-CN" sz="1600" dirty="0">
                          <a:solidFill>
                            <a:schemeClr val="tx1"/>
                          </a:solidFill>
                          <a:latin typeface="微软雅黑" panose="020B0503020204020204" pitchFamily="34" charset="-122"/>
                          <a:ea typeface="微软雅黑" panose="020B0503020204020204" pitchFamily="34" charset="-122"/>
                          <a:cs typeface="Times New Roman" panose="02020603050405020304" pitchFamily="18" charset="0"/>
                        </a:rPr>
                        <a:t> </a:t>
                      </a:r>
                      <a:r>
                        <a:rPr lang="zh-CN" altLang="en-US" sz="1600" dirty="0">
                          <a:solidFill>
                            <a:schemeClr val="tx1"/>
                          </a:solidFill>
                          <a:latin typeface="微软雅黑" panose="020B0503020204020204" pitchFamily="34" charset="-122"/>
                          <a:ea typeface="微软雅黑" panose="020B0503020204020204" pitchFamily="34" charset="-122"/>
                          <a:cs typeface="Times New Roman" panose="02020603050405020304" pitchFamily="18" charset="0"/>
                        </a:rPr>
                        <a:t>临床实践指南：慢性肾脏病患者的糖尿病管理</a:t>
                      </a:r>
                      <a:r>
                        <a:rPr lang="en-US" altLang="zh-CN" sz="1600" dirty="0">
                          <a:solidFill>
                            <a:schemeClr val="tx1"/>
                          </a:solidFill>
                          <a:latin typeface="微软雅黑" panose="020B0503020204020204" pitchFamily="34" charset="-122"/>
                          <a:ea typeface="微软雅黑" panose="020B0503020204020204" pitchFamily="34" charset="-122"/>
                          <a:cs typeface="Times New Roman" panose="02020603050405020304" pitchFamily="18" charset="0"/>
                        </a:rPr>
                        <a:t>(2024</a:t>
                      </a:r>
                      <a:r>
                        <a:rPr lang="zh-CN" altLang="en-US" sz="1600" dirty="0">
                          <a:solidFill>
                            <a:schemeClr val="tx1"/>
                          </a:solidFill>
                          <a:latin typeface="微软雅黑" panose="020B0503020204020204" pitchFamily="34" charset="-122"/>
                          <a:ea typeface="微软雅黑" panose="020B0503020204020204" pitchFamily="34" charset="-122"/>
                          <a:cs typeface="Times New Roman" panose="02020603050405020304" pitchFamily="18" charset="0"/>
                        </a:rPr>
                        <a:t>版）</a:t>
                      </a:r>
                      <a:r>
                        <a:rPr lang="en-US" altLang="zh-CN" sz="1600" baseline="30000" dirty="0">
                          <a:solidFill>
                            <a:schemeClr val="tx1"/>
                          </a:solidFill>
                          <a:latin typeface="微软雅黑" panose="020B0503020204020204" pitchFamily="34" charset="-122"/>
                          <a:ea typeface="微软雅黑" panose="020B0503020204020204" pitchFamily="34" charset="-122"/>
                          <a:cs typeface="Times New Roman" panose="02020603050405020304" pitchFamily="18" charset="0"/>
                        </a:rPr>
                        <a:t>[2]</a:t>
                      </a:r>
                      <a:endParaRPr lang="zh-CN" altLang="en-US" sz="1600" baseline="30000" dirty="0">
                        <a:solidFill>
                          <a:schemeClr val="tx1"/>
                        </a:solidFill>
                        <a:highlight>
                          <a:srgbClr val="FFFF00"/>
                        </a:highlight>
                        <a:latin typeface="微软雅黑" panose="020B0503020204020204" pitchFamily="34" charset="-122"/>
                        <a:ea typeface="微软雅黑" panose="020B0503020204020204" pitchFamily="34" charset="-122"/>
                        <a:cs typeface="Times New Roman" panose="02020603050405020304" pitchFamily="18" charset="0"/>
                      </a:endParaRPr>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tc>
                  <a:txBody>
                    <a:bodyPr/>
                    <a:lstStyle/>
                    <a:p>
                      <a:pPr algn="ctr"/>
                      <a:r>
                        <a:rPr lang="en-US" altLang="zh-CN" sz="1600" dirty="0">
                          <a:solidFill>
                            <a:schemeClr val="tx1"/>
                          </a:solidFill>
                          <a:latin typeface="微软雅黑" panose="020B0503020204020204" pitchFamily="34" charset="-122"/>
                          <a:ea typeface="微软雅黑" panose="020B0503020204020204" pitchFamily="34" charset="-122"/>
                          <a:cs typeface="Times New Roman" panose="02020603050405020304" pitchFamily="18" charset="0"/>
                        </a:rPr>
                        <a:t>1A</a:t>
                      </a:r>
                      <a:endParaRPr lang="zh-CN" altLang="en-US" sz="1600" dirty="0">
                        <a:solidFill>
                          <a:schemeClr val="tx1"/>
                        </a:solidFill>
                        <a:latin typeface="微软雅黑" panose="020B0503020204020204" pitchFamily="34" charset="-122"/>
                        <a:ea typeface="微软雅黑" panose="020B0503020204020204" pitchFamily="34" charset="-122"/>
                        <a:cs typeface="Times New Roman" panose="02020603050405020304" pitchFamily="18" charset="0"/>
                      </a:endParaRPr>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extLst>
                  <a:ext uri="{0D108BD9-81ED-4DB2-BD59-A6C34878D82A}">
                    <a16:rowId xmlns:a16="http://schemas.microsoft.com/office/drawing/2014/main" val="1917715303"/>
                  </a:ext>
                </a:extLst>
              </a:tr>
              <a:tr h="726348">
                <a:tc>
                  <a:txBody>
                    <a:bodyPr/>
                    <a:lstStyle/>
                    <a:p>
                      <a:r>
                        <a:rPr lang="zh-CN" altLang="en-US" sz="1600" dirty="0">
                          <a:solidFill>
                            <a:schemeClr val="tx1"/>
                          </a:solidFill>
                          <a:latin typeface="微软雅黑" panose="020B0503020204020204" pitchFamily="34" charset="-122"/>
                          <a:ea typeface="微软雅黑" panose="020B0503020204020204" pitchFamily="34" charset="-122"/>
                          <a:cs typeface="Times New Roman" panose="02020603050405020304" pitchFamily="18" charset="0"/>
                        </a:rPr>
                        <a:t>中国</a:t>
                      </a:r>
                      <a:r>
                        <a:rPr lang="en-US" altLang="zh-CN" sz="1600" dirty="0">
                          <a:solidFill>
                            <a:schemeClr val="tx1"/>
                          </a:solidFill>
                          <a:latin typeface="微软雅黑" panose="020B0503020204020204" pitchFamily="34" charset="-122"/>
                          <a:ea typeface="微软雅黑" panose="020B0503020204020204" pitchFamily="34" charset="-122"/>
                          <a:cs typeface="Times New Roman" panose="02020603050405020304" pitchFamily="18" charset="0"/>
                        </a:rPr>
                        <a:t>2</a:t>
                      </a:r>
                      <a:r>
                        <a:rPr lang="zh-CN" altLang="en-US" sz="1600" dirty="0">
                          <a:solidFill>
                            <a:schemeClr val="tx1"/>
                          </a:solidFill>
                          <a:latin typeface="微软雅黑" panose="020B0503020204020204" pitchFamily="34" charset="-122"/>
                          <a:ea typeface="微软雅黑" panose="020B0503020204020204" pitchFamily="34" charset="-122"/>
                          <a:cs typeface="Times New Roman" panose="02020603050405020304" pitchFamily="18" charset="0"/>
                        </a:rPr>
                        <a:t>型糖尿病防治指南（</a:t>
                      </a:r>
                      <a:r>
                        <a:rPr lang="en-US" altLang="zh-CN" sz="1600" dirty="0">
                          <a:solidFill>
                            <a:schemeClr val="tx1"/>
                          </a:solidFill>
                          <a:latin typeface="微软雅黑" panose="020B0503020204020204" pitchFamily="34" charset="-122"/>
                          <a:ea typeface="微软雅黑" panose="020B0503020204020204" pitchFamily="34" charset="-122"/>
                          <a:cs typeface="Times New Roman" panose="02020603050405020304" pitchFamily="18" charset="0"/>
                        </a:rPr>
                        <a:t>2024</a:t>
                      </a:r>
                      <a:r>
                        <a:rPr lang="zh-CN" altLang="en-US" sz="1600" dirty="0">
                          <a:solidFill>
                            <a:schemeClr val="tx1"/>
                          </a:solidFill>
                          <a:latin typeface="微软雅黑" panose="020B0503020204020204" pitchFamily="34" charset="-122"/>
                          <a:ea typeface="微软雅黑" panose="020B0503020204020204" pitchFamily="34" charset="-122"/>
                          <a:cs typeface="Times New Roman" panose="02020603050405020304" pitchFamily="18" charset="0"/>
                        </a:rPr>
                        <a:t>年版）</a:t>
                      </a:r>
                      <a:r>
                        <a:rPr lang="en-US" altLang="zh-CN" sz="1600" baseline="30000" dirty="0">
                          <a:solidFill>
                            <a:schemeClr val="tx1"/>
                          </a:solidFill>
                          <a:latin typeface="微软雅黑" panose="020B0503020204020204" pitchFamily="34" charset="-122"/>
                          <a:ea typeface="微软雅黑" panose="020B0503020204020204" pitchFamily="34" charset="-122"/>
                          <a:cs typeface="Times New Roman" panose="02020603050405020304" pitchFamily="18" charset="0"/>
                        </a:rPr>
                        <a:t>[3]</a:t>
                      </a:r>
                      <a:endParaRPr lang="zh-CN" altLang="en-US" sz="1600" dirty="0">
                        <a:solidFill>
                          <a:schemeClr val="tx1"/>
                        </a:solidFill>
                        <a:latin typeface="微软雅黑" panose="020B0503020204020204" pitchFamily="34" charset="-122"/>
                        <a:ea typeface="微软雅黑" panose="020B0503020204020204" pitchFamily="34" charset="-122"/>
                        <a:cs typeface="Times New Roman" panose="02020603050405020304" pitchFamily="18" charset="0"/>
                      </a:endParaRPr>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tc>
                  <a:txBody>
                    <a:bodyPr/>
                    <a:lstStyle/>
                    <a:p>
                      <a:pPr algn="ctr"/>
                      <a:r>
                        <a:rPr lang="en-US" altLang="zh-CN" sz="1600" dirty="0">
                          <a:solidFill>
                            <a:schemeClr val="tx1"/>
                          </a:solidFill>
                          <a:latin typeface="微软雅黑" panose="020B0503020204020204" pitchFamily="34" charset="-122"/>
                          <a:ea typeface="微软雅黑" panose="020B0503020204020204" pitchFamily="34" charset="-122"/>
                          <a:cs typeface="Times New Roman" panose="02020603050405020304" pitchFamily="18" charset="0"/>
                        </a:rPr>
                        <a:t>A</a:t>
                      </a:r>
                      <a:endParaRPr lang="zh-CN" altLang="en-US" sz="1600" dirty="0">
                        <a:solidFill>
                          <a:schemeClr val="tx1"/>
                        </a:solidFill>
                        <a:latin typeface="微软雅黑" panose="020B0503020204020204" pitchFamily="34" charset="-122"/>
                        <a:ea typeface="微软雅黑" panose="020B0503020204020204" pitchFamily="34" charset="-122"/>
                        <a:cs typeface="Times New Roman" panose="02020603050405020304" pitchFamily="18" charset="0"/>
                      </a:endParaRPr>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extLst>
                  <a:ext uri="{0D108BD9-81ED-4DB2-BD59-A6C34878D82A}">
                    <a16:rowId xmlns:a16="http://schemas.microsoft.com/office/drawing/2014/main" val="1925565840"/>
                  </a:ext>
                </a:extLst>
              </a:tr>
              <a:tr h="726348">
                <a:tc>
                  <a:txBody>
                    <a:bodyPr/>
                    <a:lstStyle/>
                    <a:p>
                      <a:r>
                        <a:rPr lang="zh-CN" altLang="en-US" sz="1600" dirty="0">
                          <a:solidFill>
                            <a:schemeClr val="tx1"/>
                          </a:solidFill>
                          <a:latin typeface="微软雅黑" panose="020B0503020204020204" pitchFamily="34" charset="-122"/>
                          <a:ea typeface="微软雅黑" panose="020B0503020204020204" pitchFamily="34" charset="-122"/>
                          <a:cs typeface="Times New Roman" panose="02020603050405020304" pitchFamily="18" charset="0"/>
                        </a:rPr>
                        <a:t>中国糖尿病肾脏病防治指南（</a:t>
                      </a:r>
                      <a:r>
                        <a:rPr lang="en-US" altLang="zh-CN" sz="1600" dirty="0">
                          <a:solidFill>
                            <a:schemeClr val="tx1"/>
                          </a:solidFill>
                          <a:latin typeface="微软雅黑" panose="020B0503020204020204" pitchFamily="34" charset="-122"/>
                          <a:ea typeface="微软雅黑" panose="020B0503020204020204" pitchFamily="34" charset="-122"/>
                          <a:cs typeface="Times New Roman" panose="02020603050405020304" pitchFamily="18" charset="0"/>
                        </a:rPr>
                        <a:t>2021</a:t>
                      </a:r>
                      <a:r>
                        <a:rPr lang="zh-CN" altLang="en-US" sz="1600" dirty="0">
                          <a:solidFill>
                            <a:schemeClr val="tx1"/>
                          </a:solidFill>
                          <a:latin typeface="微软雅黑" panose="020B0503020204020204" pitchFamily="34" charset="-122"/>
                          <a:ea typeface="微软雅黑" panose="020B0503020204020204" pitchFamily="34" charset="-122"/>
                          <a:cs typeface="Times New Roman" panose="02020603050405020304" pitchFamily="18" charset="0"/>
                        </a:rPr>
                        <a:t>年版）</a:t>
                      </a:r>
                      <a:r>
                        <a:rPr lang="en-US" altLang="zh-CN" sz="1600" baseline="30000" dirty="0">
                          <a:solidFill>
                            <a:schemeClr val="tx1"/>
                          </a:solidFill>
                          <a:latin typeface="微软雅黑" panose="020B0503020204020204" pitchFamily="34" charset="-122"/>
                          <a:ea typeface="微软雅黑" panose="020B0503020204020204" pitchFamily="34" charset="-122"/>
                          <a:cs typeface="Times New Roman" panose="02020603050405020304" pitchFamily="18" charset="0"/>
                        </a:rPr>
                        <a:t>[4]</a:t>
                      </a:r>
                      <a:endParaRPr lang="zh-CN" altLang="en-US" sz="1600" dirty="0">
                        <a:solidFill>
                          <a:schemeClr val="tx1"/>
                        </a:solidFill>
                        <a:latin typeface="微软雅黑" panose="020B0503020204020204" pitchFamily="34" charset="-122"/>
                        <a:ea typeface="微软雅黑" panose="020B0503020204020204" pitchFamily="34" charset="-122"/>
                        <a:cs typeface="Times New Roman" panose="02020603050405020304" pitchFamily="18" charset="0"/>
                      </a:endParaRPr>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tc>
                  <a:txBody>
                    <a:bodyPr/>
                    <a:lstStyle/>
                    <a:p>
                      <a:pPr algn="ctr"/>
                      <a:r>
                        <a:rPr lang="en-US" altLang="zh-CN" sz="1600" dirty="0">
                          <a:solidFill>
                            <a:schemeClr val="tx1"/>
                          </a:solidFill>
                          <a:latin typeface="微软雅黑" panose="020B0503020204020204" pitchFamily="34" charset="-122"/>
                          <a:ea typeface="微软雅黑" panose="020B0503020204020204" pitchFamily="34" charset="-122"/>
                          <a:cs typeface="Times New Roman" panose="02020603050405020304" pitchFamily="18" charset="0"/>
                        </a:rPr>
                        <a:t>A</a:t>
                      </a:r>
                      <a:endParaRPr lang="zh-CN" altLang="en-US" sz="1600" dirty="0">
                        <a:solidFill>
                          <a:schemeClr val="tx1"/>
                        </a:solidFill>
                        <a:latin typeface="微软雅黑" panose="020B0503020204020204" pitchFamily="34" charset="-122"/>
                        <a:ea typeface="微软雅黑" panose="020B0503020204020204" pitchFamily="34" charset="-122"/>
                        <a:cs typeface="Times New Roman" panose="02020603050405020304" pitchFamily="18" charset="0"/>
                      </a:endParaRPr>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extLst>
                  <a:ext uri="{0D108BD9-81ED-4DB2-BD59-A6C34878D82A}">
                    <a16:rowId xmlns:a16="http://schemas.microsoft.com/office/drawing/2014/main" val="4132869795"/>
                  </a:ext>
                </a:extLst>
              </a:tr>
            </a:tbl>
          </a:graphicData>
        </a:graphic>
      </p:graphicFrame>
      <p:sp>
        <p:nvSpPr>
          <p:cNvPr id="12" name="文本框 11">
            <a:extLst>
              <a:ext uri="{FF2B5EF4-FFF2-40B4-BE49-F238E27FC236}">
                <a16:creationId xmlns:a16="http://schemas.microsoft.com/office/drawing/2014/main" id="{0C4149B3-5464-150E-C35E-F14A66798304}"/>
              </a:ext>
            </a:extLst>
          </p:cNvPr>
          <p:cNvSpPr txBox="1"/>
          <p:nvPr/>
        </p:nvSpPr>
        <p:spPr>
          <a:xfrm>
            <a:off x="456499" y="5827882"/>
            <a:ext cx="11116457" cy="784830"/>
          </a:xfrm>
          <a:prstGeom prst="rect">
            <a:avLst/>
          </a:prstGeom>
          <a:noFill/>
        </p:spPr>
        <p:txBody>
          <a:bodyPr wrap="square">
            <a:spAutoFit/>
          </a:bodyPr>
          <a:lstStyle/>
          <a:p>
            <a:r>
              <a:rPr lang="en-US" altLang="zh-CN" sz="900" dirty="0">
                <a:latin typeface="微软雅黑" panose="020B0503020204020204" pitchFamily="34" charset="-122"/>
                <a:ea typeface="微软雅黑" panose="020B0503020204020204" pitchFamily="34" charset="-122"/>
              </a:rPr>
              <a:t>[1] American Diabetes Association Professional Practice Committee. Introduction and Methodology: Standards of Care in Diabetes-2025. Diabetes Care. 2025 Jan 1;48(1 Suppl 1):S1-S5. </a:t>
            </a:r>
          </a:p>
          <a:p>
            <a:r>
              <a:rPr lang="en-US" altLang="zh-CN" sz="900" dirty="0">
                <a:latin typeface="微软雅黑" panose="020B0503020204020204" pitchFamily="34" charset="-122"/>
                <a:ea typeface="微软雅黑" panose="020B0503020204020204" pitchFamily="34" charset="-122"/>
              </a:rPr>
              <a:t>[2]Kidney Disease: Improving Global Outcomes (KDIGO) CKD Work Group. KDIGO 2024 Clinical Practice Guideline for the Evaluation and Management of Chronic Kidney Disease. Kidney Int. 2024 Apr;105(4S):S117-S314. </a:t>
            </a:r>
          </a:p>
          <a:p>
            <a:r>
              <a:rPr lang="en-US" altLang="zh-CN" sz="900" dirty="0">
                <a:latin typeface="微软雅黑" panose="020B0503020204020204" pitchFamily="34" charset="-122"/>
                <a:ea typeface="微软雅黑" panose="020B0503020204020204" pitchFamily="34" charset="-122"/>
              </a:rPr>
              <a:t>[3] </a:t>
            </a:r>
            <a:r>
              <a:rPr lang="zh-CN" altLang="en-US" sz="900" dirty="0">
                <a:latin typeface="微软雅黑" panose="020B0503020204020204" pitchFamily="34" charset="-122"/>
                <a:ea typeface="微软雅黑" panose="020B0503020204020204" pitchFamily="34" charset="-122"/>
              </a:rPr>
              <a:t>中华医学会糖尿病学分会</a:t>
            </a:r>
            <a:r>
              <a:rPr lang="en-US" altLang="zh-CN" sz="900" dirty="0">
                <a:latin typeface="微软雅黑" panose="020B0503020204020204" pitchFamily="34" charset="-122"/>
                <a:ea typeface="微软雅黑" panose="020B0503020204020204" pitchFamily="34" charset="-122"/>
              </a:rPr>
              <a:t>. </a:t>
            </a:r>
            <a:r>
              <a:rPr lang="zh-CN" altLang="en-US" sz="900" dirty="0">
                <a:latin typeface="微软雅黑" panose="020B0503020204020204" pitchFamily="34" charset="-122"/>
                <a:ea typeface="微软雅黑" panose="020B0503020204020204" pitchFamily="34" charset="-122"/>
              </a:rPr>
              <a:t>中国糖尿病防治指南（</a:t>
            </a:r>
            <a:r>
              <a:rPr lang="en-US" altLang="zh-CN" sz="900" dirty="0">
                <a:latin typeface="微软雅黑" panose="020B0503020204020204" pitchFamily="34" charset="-122"/>
                <a:ea typeface="微软雅黑" panose="020B0503020204020204" pitchFamily="34" charset="-122"/>
              </a:rPr>
              <a:t>2024</a:t>
            </a:r>
            <a:r>
              <a:rPr lang="zh-CN" altLang="en-US" sz="900" dirty="0">
                <a:latin typeface="微软雅黑" panose="020B0503020204020204" pitchFamily="34" charset="-122"/>
                <a:ea typeface="微软雅黑" panose="020B0503020204020204" pitchFamily="34" charset="-122"/>
              </a:rPr>
              <a:t>版）</a:t>
            </a:r>
            <a:r>
              <a:rPr lang="en-US" altLang="zh-CN" sz="900" dirty="0">
                <a:latin typeface="微软雅黑" panose="020B0503020204020204" pitchFamily="34" charset="-122"/>
                <a:ea typeface="微软雅黑" panose="020B0503020204020204" pitchFamily="34" charset="-122"/>
              </a:rPr>
              <a:t>. </a:t>
            </a:r>
            <a:r>
              <a:rPr lang="zh-CN" altLang="en-US" sz="900" dirty="0">
                <a:latin typeface="微软雅黑" panose="020B0503020204020204" pitchFamily="34" charset="-122"/>
                <a:ea typeface="微软雅黑" panose="020B0503020204020204" pitchFamily="34" charset="-122"/>
              </a:rPr>
              <a:t>中华糖尿病杂志，</a:t>
            </a:r>
            <a:r>
              <a:rPr lang="en-US" altLang="zh-CN" sz="900" dirty="0">
                <a:latin typeface="微软雅黑" panose="020B0503020204020204" pitchFamily="34" charset="-122"/>
                <a:ea typeface="微软雅黑" panose="020B0503020204020204" pitchFamily="34" charset="-122"/>
              </a:rPr>
              <a:t>2025</a:t>
            </a:r>
            <a:r>
              <a:rPr lang="zh-CN" altLang="en-US" sz="900" dirty="0">
                <a:latin typeface="微软雅黑" panose="020B0503020204020204" pitchFamily="34" charset="-122"/>
                <a:ea typeface="微软雅黑" panose="020B0503020204020204" pitchFamily="34" charset="-122"/>
              </a:rPr>
              <a:t>，</a:t>
            </a:r>
            <a:r>
              <a:rPr lang="en-US" altLang="zh-CN" sz="900" dirty="0">
                <a:latin typeface="微软雅黑" panose="020B0503020204020204" pitchFamily="34" charset="-122"/>
                <a:ea typeface="微软雅黑" panose="020B0503020204020204" pitchFamily="34" charset="-122"/>
              </a:rPr>
              <a:t>17(01):16-139. </a:t>
            </a:r>
            <a:endParaRPr lang="zh-CN" altLang="en-US" sz="900" dirty="0">
              <a:latin typeface="微软雅黑" panose="020B0503020204020204" pitchFamily="34" charset="-122"/>
              <a:ea typeface="微软雅黑" panose="020B0503020204020204" pitchFamily="34" charset="-122"/>
            </a:endParaRPr>
          </a:p>
          <a:p>
            <a:r>
              <a:rPr lang="en-US" altLang="zh-CN" sz="900" dirty="0">
                <a:latin typeface="微软雅黑" panose="020B0503020204020204" pitchFamily="34" charset="-122"/>
                <a:ea typeface="微软雅黑" panose="020B0503020204020204" pitchFamily="34" charset="-122"/>
              </a:rPr>
              <a:t>[4]</a:t>
            </a:r>
            <a:r>
              <a:rPr lang="zh-CN" altLang="en-US" sz="900" dirty="0">
                <a:latin typeface="微软雅黑" panose="020B0503020204020204" pitchFamily="34" charset="-122"/>
                <a:ea typeface="微软雅黑" panose="020B0503020204020204" pitchFamily="34" charset="-122"/>
              </a:rPr>
              <a:t>中华医学会糖尿病学分会微血管并发症学组</a:t>
            </a:r>
            <a:r>
              <a:rPr lang="en-US" altLang="zh-CN" sz="900" dirty="0">
                <a:latin typeface="微软雅黑" panose="020B0503020204020204" pitchFamily="34" charset="-122"/>
                <a:ea typeface="微软雅黑" panose="020B0503020204020204" pitchFamily="34" charset="-122"/>
              </a:rPr>
              <a:t>. </a:t>
            </a:r>
            <a:r>
              <a:rPr lang="zh-CN" altLang="en-US" sz="900" dirty="0">
                <a:latin typeface="微软雅黑" panose="020B0503020204020204" pitchFamily="34" charset="-122"/>
                <a:ea typeface="微软雅黑" panose="020B0503020204020204" pitchFamily="34" charset="-122"/>
              </a:rPr>
              <a:t>中国糖尿病肾脏病防治指南（</a:t>
            </a:r>
            <a:r>
              <a:rPr lang="en-US" altLang="zh-CN" sz="900" dirty="0">
                <a:latin typeface="微软雅黑" panose="020B0503020204020204" pitchFamily="34" charset="-122"/>
                <a:ea typeface="微软雅黑" panose="020B0503020204020204" pitchFamily="34" charset="-122"/>
              </a:rPr>
              <a:t>2021</a:t>
            </a:r>
            <a:r>
              <a:rPr lang="zh-CN" altLang="en-US" sz="900" dirty="0">
                <a:latin typeface="微软雅黑" panose="020B0503020204020204" pitchFamily="34" charset="-122"/>
                <a:ea typeface="微软雅黑" panose="020B0503020204020204" pitchFamily="34" charset="-122"/>
              </a:rPr>
              <a:t>年版）</a:t>
            </a:r>
            <a:r>
              <a:rPr lang="en-US" altLang="zh-CN" sz="900" dirty="0">
                <a:latin typeface="微软雅黑" panose="020B0503020204020204" pitchFamily="34" charset="-122"/>
                <a:ea typeface="微软雅黑" panose="020B0503020204020204" pitchFamily="34" charset="-122"/>
              </a:rPr>
              <a:t>. </a:t>
            </a:r>
            <a:r>
              <a:rPr lang="zh-CN" altLang="en-US" sz="900" dirty="0">
                <a:latin typeface="微软雅黑" panose="020B0503020204020204" pitchFamily="34" charset="-122"/>
                <a:ea typeface="微软雅黑" panose="020B0503020204020204" pitchFamily="34" charset="-122"/>
              </a:rPr>
              <a:t>中华糖尿病杂志，</a:t>
            </a:r>
            <a:r>
              <a:rPr lang="en-US" altLang="zh-CN" sz="900" dirty="0">
                <a:latin typeface="微软雅黑" panose="020B0503020204020204" pitchFamily="34" charset="-122"/>
                <a:ea typeface="微软雅黑" panose="020B0503020204020204" pitchFamily="34" charset="-122"/>
              </a:rPr>
              <a:t>2021</a:t>
            </a:r>
            <a:r>
              <a:rPr lang="zh-CN" altLang="en-US" sz="900" dirty="0">
                <a:latin typeface="微软雅黑" panose="020B0503020204020204" pitchFamily="34" charset="-122"/>
                <a:ea typeface="微软雅黑" panose="020B0503020204020204" pitchFamily="34" charset="-122"/>
              </a:rPr>
              <a:t>，</a:t>
            </a:r>
            <a:r>
              <a:rPr lang="en-US" altLang="zh-CN" sz="900" dirty="0">
                <a:latin typeface="微软雅黑" panose="020B0503020204020204" pitchFamily="34" charset="-122"/>
                <a:ea typeface="微软雅黑" panose="020B0503020204020204" pitchFamily="34" charset="-122"/>
              </a:rPr>
              <a:t>13(08):762-784.</a:t>
            </a:r>
            <a:endParaRPr lang="zh-CN" altLang="en-US" sz="900" dirty="0">
              <a:latin typeface="微软雅黑" panose="020B0503020204020204" pitchFamily="34" charset="-122"/>
              <a:ea typeface="微软雅黑" panose="020B0503020204020204" pitchFamily="34" charset="-122"/>
            </a:endParaRPr>
          </a:p>
        </p:txBody>
      </p:sp>
      <p:sp>
        <p:nvSpPr>
          <p:cNvPr id="13" name="矩形: 对角圆角 12">
            <a:extLst>
              <a:ext uri="{FF2B5EF4-FFF2-40B4-BE49-F238E27FC236}">
                <a16:creationId xmlns:a16="http://schemas.microsoft.com/office/drawing/2014/main" id="{01942511-3F63-E027-563E-E7B0B15CAC8C}"/>
              </a:ext>
            </a:extLst>
          </p:cNvPr>
          <p:cNvSpPr/>
          <p:nvPr/>
        </p:nvSpPr>
        <p:spPr>
          <a:xfrm>
            <a:off x="6336177" y="1055771"/>
            <a:ext cx="5220000" cy="733767"/>
          </a:xfrm>
          <a:prstGeom prst="round2DiagRect">
            <a:avLst>
              <a:gd name="adj1" fmla="val 30102"/>
              <a:gd name="adj2" fmla="val 0"/>
            </a:avLst>
          </a:prstGeom>
          <a:solidFill>
            <a:srgbClr val="4472C4"/>
          </a:solidFill>
          <a:ln w="28575">
            <a:noFill/>
          </a:ln>
          <a:effectLst>
            <a:outerShdw blurRad="203200" dist="38100" dir="2700000" sx="102000" sy="102000" algn="tl" rotWithShape="0">
              <a:srgbClr val="330CC0">
                <a:alpha val="25000"/>
              </a:srgbClr>
            </a:outerShdw>
          </a:effectLst>
          <a:scene3d>
            <a:camera prst="orthographicFront"/>
            <a:lightRig rig="balanced" dir="t">
              <a:rot lat="0" lon="0" rev="6600000"/>
            </a:lightRig>
          </a:scene3d>
          <a:sp3d>
            <a:bevelT w="127000" h="31750"/>
          </a:sp3d>
        </p:spPr>
        <p:txBody>
          <a:bodyPr vert="horz" wrap="square" lIns="0" tIns="0" rIns="91440" bIns="45720" numCol="1" anchor="ctr" anchorCtr="0" compatLnSpc="1">
            <a:noAutofit/>
          </a:bodyPr>
          <a:lstStyle/>
          <a:p>
            <a:pPr marL="36195" algn="ctr" defTabSz="609600">
              <a:defRPr/>
            </a:pPr>
            <a:r>
              <a:rPr lang="zh-CN" altLang="en-US" sz="1600" b="1" kern="0" dirty="0">
                <a:solidFill>
                  <a:schemeClr val="bg1"/>
                </a:solidFill>
                <a:latin typeface="Arial" panose="020B0604020202020204" pitchFamily="34" charset="0"/>
                <a:ea typeface="微软雅黑" panose="020B0503020204020204" charset="-122"/>
                <a:cs typeface="+mn-ea"/>
                <a:sym typeface="Arial" panose="020B0604020202020204" pitchFamily="34" charset="0"/>
              </a:rPr>
              <a:t>国家药监局药品审评中心出具的</a:t>
            </a:r>
            <a:r>
              <a:rPr lang="en-US" altLang="zh-CN" sz="1600" b="1" kern="0" dirty="0">
                <a:solidFill>
                  <a:schemeClr val="bg1"/>
                </a:solidFill>
                <a:latin typeface="Arial" panose="020B0604020202020204" pitchFamily="34" charset="0"/>
                <a:ea typeface="微软雅黑" panose="020B0503020204020204" charset="-122"/>
                <a:cs typeface="+mn-ea"/>
                <a:sym typeface="Arial" panose="020B0604020202020204" pitchFamily="34" charset="0"/>
              </a:rPr>
              <a:t>《</a:t>
            </a:r>
            <a:r>
              <a:rPr lang="zh-CN" altLang="en-US" sz="1600" b="1" kern="0" dirty="0">
                <a:solidFill>
                  <a:schemeClr val="bg1"/>
                </a:solidFill>
                <a:latin typeface="Arial" panose="020B0604020202020204" pitchFamily="34" charset="0"/>
                <a:ea typeface="微软雅黑" panose="020B0503020204020204" charset="-122"/>
                <a:cs typeface="+mn-ea"/>
                <a:sym typeface="Arial" panose="020B0604020202020204" pitchFamily="34" charset="0"/>
              </a:rPr>
              <a:t>技术审评报告</a:t>
            </a:r>
            <a:r>
              <a:rPr lang="en-US" altLang="zh-CN" sz="1600" b="1" kern="0" dirty="0">
                <a:solidFill>
                  <a:schemeClr val="bg1"/>
                </a:solidFill>
                <a:latin typeface="Arial" panose="020B0604020202020204" pitchFamily="34" charset="0"/>
                <a:ea typeface="微软雅黑" panose="020B0503020204020204" charset="-122"/>
                <a:cs typeface="+mn-ea"/>
                <a:sym typeface="Arial" panose="020B0604020202020204" pitchFamily="34" charset="0"/>
              </a:rPr>
              <a:t>》</a:t>
            </a:r>
            <a:r>
              <a:rPr lang="zh-CN" altLang="en-US" sz="1600" b="1" kern="0" dirty="0">
                <a:solidFill>
                  <a:schemeClr val="bg1"/>
                </a:solidFill>
                <a:latin typeface="Arial" panose="020B0604020202020204" pitchFamily="34" charset="0"/>
                <a:ea typeface="微软雅黑" panose="020B0503020204020204" charset="-122"/>
                <a:cs typeface="+mn-ea"/>
                <a:sym typeface="Arial" panose="020B0604020202020204" pitchFamily="34" charset="0"/>
              </a:rPr>
              <a:t>中关于本品有效性的描述</a:t>
            </a:r>
          </a:p>
        </p:txBody>
      </p:sp>
      <p:graphicFrame>
        <p:nvGraphicFramePr>
          <p:cNvPr id="26" name="表格 25">
            <a:extLst>
              <a:ext uri="{FF2B5EF4-FFF2-40B4-BE49-F238E27FC236}">
                <a16:creationId xmlns:a16="http://schemas.microsoft.com/office/drawing/2014/main" id="{BED6CC16-3C42-8301-EAC7-8F9172690B16}"/>
              </a:ext>
            </a:extLst>
          </p:cNvPr>
          <p:cNvGraphicFramePr>
            <a:graphicFrameLocks noGrp="1"/>
          </p:cNvGraphicFramePr>
          <p:nvPr>
            <p:extLst>
              <p:ext uri="{D42A27DB-BD31-4B8C-83A1-F6EECF244321}">
                <p14:modId xmlns:p14="http://schemas.microsoft.com/office/powerpoint/2010/main" val="657082261"/>
              </p:ext>
            </p:extLst>
          </p:nvPr>
        </p:nvGraphicFramePr>
        <p:xfrm>
          <a:off x="6352956" y="2001804"/>
          <a:ext cx="5220000" cy="3736264"/>
        </p:xfrm>
        <a:graphic>
          <a:graphicData uri="http://schemas.openxmlformats.org/drawingml/2006/table">
            <a:tbl>
              <a:tblPr>
                <a:tableStyleId>{5C22544A-7EE6-4342-B048-85BDC9FD1C3A}</a:tableStyleId>
              </a:tblPr>
              <a:tblGrid>
                <a:gridCol w="5220000">
                  <a:extLst>
                    <a:ext uri="{9D8B030D-6E8A-4147-A177-3AD203B41FA5}">
                      <a16:colId xmlns:a16="http://schemas.microsoft.com/office/drawing/2014/main" val="2121502845"/>
                    </a:ext>
                  </a:extLst>
                </a:gridCol>
              </a:tblGrid>
              <a:tr h="3736264">
                <a:tc>
                  <a:txBody>
                    <a:bodyPr/>
                    <a:lstStyle/>
                    <a:p>
                      <a:pPr indent="457200" algn="just">
                        <a:lnSpc>
                          <a:spcPct val="150000"/>
                        </a:lnSpc>
                        <a:spcBef>
                          <a:spcPts val="1200"/>
                        </a:spcBef>
                      </a:pPr>
                      <a:r>
                        <a:rPr lang="zh-CN" altLang="en-US" sz="1600" dirty="0">
                          <a:solidFill>
                            <a:schemeClr val="tx1"/>
                          </a:solidFill>
                          <a:latin typeface="微软雅黑" panose="020B0503020204020204" pitchFamily="34" charset="-122"/>
                          <a:ea typeface="微软雅黑" panose="020B0503020204020204" pitchFamily="34" charset="-122"/>
                          <a:cs typeface="Times New Roman" panose="02020603050405020304" pitchFamily="18" charset="0"/>
                        </a:rPr>
                        <a:t>支持达格列净二甲双胍缓释片有效性的证据来自两项达格列净与二甲双胍联合治疗的数据，其中一项为国际多中心临床试验（</a:t>
                      </a:r>
                      <a:r>
                        <a:rPr lang="en-US" altLang="zh-CN" sz="1600" dirty="0">
                          <a:solidFill>
                            <a:schemeClr val="tx1"/>
                          </a:solidFill>
                          <a:latin typeface="微软雅黑" panose="020B0503020204020204" pitchFamily="34" charset="-122"/>
                          <a:ea typeface="微软雅黑" panose="020B0503020204020204" pitchFamily="34" charset="-122"/>
                          <a:cs typeface="Times New Roman" panose="02020603050405020304" pitchFamily="18" charset="0"/>
                        </a:rPr>
                        <a:t>NCT00528879</a:t>
                      </a:r>
                      <a:r>
                        <a:rPr lang="zh-CN" altLang="en-US" sz="1600" dirty="0">
                          <a:solidFill>
                            <a:schemeClr val="tx1"/>
                          </a:solidFill>
                          <a:latin typeface="微软雅黑" panose="020B0503020204020204" pitchFamily="34" charset="-122"/>
                          <a:ea typeface="微软雅黑" panose="020B0503020204020204" pitchFamily="34" charset="-122"/>
                          <a:cs typeface="Times New Roman" panose="02020603050405020304" pitchFamily="18" charset="0"/>
                        </a:rPr>
                        <a:t>），一项为亚洲临床试验（</a:t>
                      </a:r>
                      <a:r>
                        <a:rPr lang="en-US" altLang="zh-CN" sz="1600" dirty="0">
                          <a:solidFill>
                            <a:schemeClr val="tx1"/>
                          </a:solidFill>
                          <a:latin typeface="微软雅黑" panose="020B0503020204020204" pitchFamily="34" charset="-122"/>
                          <a:ea typeface="微软雅黑" panose="020B0503020204020204" pitchFamily="34" charset="-122"/>
                          <a:cs typeface="Times New Roman" panose="02020603050405020304" pitchFamily="18" charset="0"/>
                        </a:rPr>
                        <a:t>NCT01095666</a:t>
                      </a:r>
                      <a:r>
                        <a:rPr lang="zh-CN" altLang="en-US" sz="1600" dirty="0">
                          <a:solidFill>
                            <a:schemeClr val="tx1"/>
                          </a:solidFill>
                          <a:latin typeface="微软雅黑" panose="020B0503020204020204" pitchFamily="34" charset="-122"/>
                          <a:ea typeface="微软雅黑" panose="020B0503020204020204" pitchFamily="34" charset="-122"/>
                          <a:cs typeface="Times New Roman" panose="02020603050405020304" pitchFamily="18" charset="0"/>
                        </a:rPr>
                        <a:t>），均证实了达格列净与二甲双胍联合治疗的有效性。 </a:t>
                      </a:r>
                    </a:p>
                    <a:p>
                      <a:pPr indent="457200" algn="just">
                        <a:lnSpc>
                          <a:spcPct val="150000"/>
                        </a:lnSpc>
                        <a:spcBef>
                          <a:spcPts val="1200"/>
                        </a:spcBef>
                      </a:pPr>
                      <a:r>
                        <a:rPr lang="zh-CN" altLang="en-US" sz="1600" dirty="0">
                          <a:solidFill>
                            <a:schemeClr val="tx1"/>
                          </a:solidFill>
                          <a:latin typeface="微软雅黑" panose="020B0503020204020204" pitchFamily="34" charset="-122"/>
                          <a:ea typeface="微软雅黑" panose="020B0503020204020204" pitchFamily="34" charset="-122"/>
                          <a:cs typeface="Times New Roman" panose="02020603050405020304" pitchFamily="18" charset="0"/>
                        </a:rPr>
                        <a:t>在中国健康受试者中开展的生物等效性研究结果提供了达格列净二甲双胍缓释片与达格列净、二甲双胍缓释片单药联合用药的桥接证据。 </a:t>
                      </a:r>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649335209"/>
                  </a:ext>
                </a:extLst>
              </a:tr>
            </a:tbl>
          </a:graphicData>
        </a:graphic>
      </p:graphicFrame>
      <p:sp>
        <p:nvSpPr>
          <p:cNvPr id="5" name="灯片编号占位符 4">
            <a:extLst>
              <a:ext uri="{FF2B5EF4-FFF2-40B4-BE49-F238E27FC236}">
                <a16:creationId xmlns:a16="http://schemas.microsoft.com/office/drawing/2014/main" id="{CFEF2C71-7677-6291-8D78-0903EF43C5BC}"/>
              </a:ext>
            </a:extLst>
          </p:cNvPr>
          <p:cNvSpPr>
            <a:spLocks noGrp="1"/>
          </p:cNvSpPr>
          <p:nvPr>
            <p:ph type="sldNum" sz="quarter" idx="12"/>
          </p:nvPr>
        </p:nvSpPr>
        <p:spPr/>
        <p:txBody>
          <a:bodyPr/>
          <a:lstStyle/>
          <a:p>
            <a:fld id="{2396B4FE-3AE3-41E4-BDCF-1EC65C7E8729}" type="slidenum">
              <a:rPr kumimoji="1" lang="zh-CN" altLang="en-US" smtClean="0"/>
              <a:t>7</a:t>
            </a:fld>
            <a:endParaRPr kumimoji="1" lang="zh-CN" altLang="en-US" dirty="0"/>
          </a:p>
        </p:txBody>
      </p:sp>
    </p:spTree>
    <p:extLst>
      <p:ext uri="{BB962C8B-B14F-4D97-AF65-F5344CB8AC3E}">
        <p14:creationId xmlns:p14="http://schemas.microsoft.com/office/powerpoint/2010/main" val="31715289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EEF9FE3-883B-E1DE-7CC4-1E447A3B4D17}"/>
            </a:ext>
          </a:extLst>
        </p:cNvPr>
        <p:cNvGrpSpPr/>
        <p:nvPr/>
      </p:nvGrpSpPr>
      <p:grpSpPr>
        <a:xfrm>
          <a:off x="0" y="0"/>
          <a:ext cx="0" cy="0"/>
          <a:chOff x="0" y="0"/>
          <a:chExt cx="0" cy="0"/>
        </a:xfrm>
      </p:grpSpPr>
      <p:sp>
        <p:nvSpPr>
          <p:cNvPr id="4" name="文本框 3">
            <a:extLst>
              <a:ext uri="{FF2B5EF4-FFF2-40B4-BE49-F238E27FC236}">
                <a16:creationId xmlns:a16="http://schemas.microsoft.com/office/drawing/2014/main" id="{CC60628C-FF70-7323-72B0-04839D5A6042}"/>
              </a:ext>
            </a:extLst>
          </p:cNvPr>
          <p:cNvSpPr txBox="1"/>
          <p:nvPr/>
        </p:nvSpPr>
        <p:spPr>
          <a:xfrm>
            <a:off x="2610781" y="336480"/>
            <a:ext cx="6970437" cy="523220"/>
          </a:xfrm>
          <a:prstGeom prst="rect">
            <a:avLst/>
          </a:prstGeom>
          <a:noFill/>
        </p:spPr>
        <p:txBody>
          <a:bodyPr wrap="square" rtlCol="0">
            <a:spAutoFit/>
          </a:bodyPr>
          <a:lstStyle/>
          <a:p>
            <a:pPr algn="ctr"/>
            <a:r>
              <a:rPr lang="zh-CN" altLang="en-US" sz="2800" b="1" dirty="0">
                <a:solidFill>
                  <a:srgbClr val="00478B"/>
                </a:solidFill>
                <a:latin typeface="微软雅黑" panose="020B0503020204020204" pitchFamily="34" charset="-122"/>
                <a:ea typeface="微软雅黑" panose="020B0503020204020204" pitchFamily="34" charset="-122"/>
              </a:rPr>
              <a:t>价格费用信息</a:t>
            </a:r>
          </a:p>
        </p:txBody>
      </p:sp>
      <p:sp>
        <p:nvSpPr>
          <p:cNvPr id="5" name="灯片编号占位符 4">
            <a:extLst>
              <a:ext uri="{FF2B5EF4-FFF2-40B4-BE49-F238E27FC236}">
                <a16:creationId xmlns:a16="http://schemas.microsoft.com/office/drawing/2014/main" id="{BF6C858A-72C7-C5D4-1525-64AEC1C73972}"/>
              </a:ext>
            </a:extLst>
          </p:cNvPr>
          <p:cNvSpPr>
            <a:spLocks noGrp="1"/>
          </p:cNvSpPr>
          <p:nvPr>
            <p:ph type="sldNum" sz="quarter" idx="12"/>
          </p:nvPr>
        </p:nvSpPr>
        <p:spPr/>
        <p:txBody>
          <a:bodyPr/>
          <a:lstStyle/>
          <a:p>
            <a:fld id="{2396B4FE-3AE3-41E4-BDCF-1EC65C7E8729}" type="slidenum">
              <a:rPr kumimoji="1" lang="zh-CN" altLang="en-US" smtClean="0"/>
              <a:t>8</a:t>
            </a:fld>
            <a:endParaRPr kumimoji="1" lang="zh-CN" altLang="en-US" dirty="0"/>
          </a:p>
        </p:txBody>
      </p:sp>
      <p:graphicFrame>
        <p:nvGraphicFramePr>
          <p:cNvPr id="27" name="表格 26">
            <a:extLst>
              <a:ext uri="{FF2B5EF4-FFF2-40B4-BE49-F238E27FC236}">
                <a16:creationId xmlns:a16="http://schemas.microsoft.com/office/drawing/2014/main" id="{88FEBAC7-F62D-BABE-8E35-745D7F98DF8E}"/>
              </a:ext>
            </a:extLst>
          </p:cNvPr>
          <p:cNvGraphicFramePr>
            <a:graphicFrameLocks noGrp="1"/>
          </p:cNvGraphicFramePr>
          <p:nvPr>
            <p:extLst>
              <p:ext uri="{D42A27DB-BD31-4B8C-83A1-F6EECF244321}">
                <p14:modId xmlns:p14="http://schemas.microsoft.com/office/powerpoint/2010/main" val="2964754332"/>
              </p:ext>
            </p:extLst>
          </p:nvPr>
        </p:nvGraphicFramePr>
        <p:xfrm>
          <a:off x="570451" y="3054329"/>
          <a:ext cx="11039913" cy="3187079"/>
        </p:xfrm>
        <a:graphic>
          <a:graphicData uri="http://schemas.openxmlformats.org/drawingml/2006/table">
            <a:tbl>
              <a:tblPr/>
              <a:tblGrid>
                <a:gridCol w="1577131">
                  <a:extLst>
                    <a:ext uri="{9D8B030D-6E8A-4147-A177-3AD203B41FA5}">
                      <a16:colId xmlns:a16="http://schemas.microsoft.com/office/drawing/2014/main" val="3527144735"/>
                    </a:ext>
                  </a:extLst>
                </a:gridCol>
                <a:gridCol w="864066">
                  <a:extLst>
                    <a:ext uri="{9D8B030D-6E8A-4147-A177-3AD203B41FA5}">
                      <a16:colId xmlns:a16="http://schemas.microsoft.com/office/drawing/2014/main" val="2441293967"/>
                    </a:ext>
                  </a:extLst>
                </a:gridCol>
                <a:gridCol w="780176">
                  <a:extLst>
                    <a:ext uri="{9D8B030D-6E8A-4147-A177-3AD203B41FA5}">
                      <a16:colId xmlns:a16="http://schemas.microsoft.com/office/drawing/2014/main" val="1095333799"/>
                    </a:ext>
                  </a:extLst>
                </a:gridCol>
                <a:gridCol w="1635853">
                  <a:extLst>
                    <a:ext uri="{9D8B030D-6E8A-4147-A177-3AD203B41FA5}">
                      <a16:colId xmlns:a16="http://schemas.microsoft.com/office/drawing/2014/main" val="1366885608"/>
                    </a:ext>
                  </a:extLst>
                </a:gridCol>
                <a:gridCol w="830510">
                  <a:extLst>
                    <a:ext uri="{9D8B030D-6E8A-4147-A177-3AD203B41FA5}">
                      <a16:colId xmlns:a16="http://schemas.microsoft.com/office/drawing/2014/main" val="3707331648"/>
                    </a:ext>
                  </a:extLst>
                </a:gridCol>
                <a:gridCol w="2831285">
                  <a:extLst>
                    <a:ext uri="{9D8B030D-6E8A-4147-A177-3AD203B41FA5}">
                      <a16:colId xmlns:a16="http://schemas.microsoft.com/office/drawing/2014/main" val="2202163870"/>
                    </a:ext>
                  </a:extLst>
                </a:gridCol>
                <a:gridCol w="2520892">
                  <a:extLst>
                    <a:ext uri="{9D8B030D-6E8A-4147-A177-3AD203B41FA5}">
                      <a16:colId xmlns:a16="http://schemas.microsoft.com/office/drawing/2014/main" val="3828086620"/>
                    </a:ext>
                  </a:extLst>
                </a:gridCol>
              </a:tblGrid>
              <a:tr h="488341">
                <a:tc gridSpan="7">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zh-CN" altLang="en-US" sz="1600" b="1" i="0" u="none" strike="noStrike" dirty="0">
                          <a:solidFill>
                            <a:srgbClr val="000000"/>
                          </a:solidFill>
                          <a:effectLst/>
                          <a:latin typeface="微软雅黑" panose="020B0503020204020204" pitchFamily="34" charset="-122"/>
                          <a:ea typeface="微软雅黑" panose="020B0503020204020204" pitchFamily="34" charset="-122"/>
                        </a:rPr>
                        <a:t>达格列净二甲双胍缓释片</a:t>
                      </a:r>
                      <a:r>
                        <a:rPr lang="en-US" altLang="zh-CN" sz="1600" b="1" i="0" u="none" strike="noStrike" dirty="0">
                          <a:solidFill>
                            <a:srgbClr val="000000"/>
                          </a:solidFill>
                          <a:effectLst/>
                          <a:latin typeface="微软雅黑" panose="020B0503020204020204" pitchFamily="34" charset="-122"/>
                          <a:ea typeface="微软雅黑" panose="020B0503020204020204" pitchFamily="34" charset="-122"/>
                        </a:rPr>
                        <a:t>(Ⅰ)</a:t>
                      </a:r>
                      <a:r>
                        <a:rPr lang="zh-CN" altLang="en-US" sz="1600" b="1" i="0" u="none" strike="noStrike" dirty="0">
                          <a:solidFill>
                            <a:srgbClr val="000000"/>
                          </a:solidFill>
                          <a:effectLst/>
                          <a:latin typeface="微软雅黑" panose="020B0503020204020204" pitchFamily="34" charset="-122"/>
                          <a:ea typeface="微软雅黑" panose="020B0503020204020204" pitchFamily="34" charset="-122"/>
                        </a:rPr>
                        <a:t>招投标价信息</a:t>
                      </a:r>
                      <a:endParaRPr lang="en-US" altLang="zh-CN" sz="1600" b="1" i="0" u="none" strike="noStrike" dirty="0">
                        <a:solidFill>
                          <a:srgbClr val="000000"/>
                        </a:solidFill>
                        <a:effectLst/>
                        <a:latin typeface="微软雅黑" panose="020B0503020204020204" pitchFamily="34" charset="-122"/>
                        <a:ea typeface="微软雅黑" panose="020B0503020204020204" pitchFamily="34" charset="-122"/>
                      </a:endParaRPr>
                    </a:p>
                  </a:txBody>
                  <a:tcPr marL="8435" marR="8435" marT="843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fontAlgn="ctr">
                        <a:buNone/>
                      </a:pPr>
                      <a:endParaRPr lang="zh-CN" altLang="en-US" sz="1100" b="1" i="0" u="none" strike="noStrike">
                        <a:solidFill>
                          <a:srgbClr val="000000"/>
                        </a:solidFill>
                        <a:effectLst/>
                        <a:latin typeface="Times New Roman" panose="02020603050405020304" pitchFamily="18" charset="0"/>
                      </a:endParaRPr>
                    </a:p>
                  </a:txBody>
                  <a:tcPr marL="8435" marR="8435" marT="84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pPr algn="ctr" fontAlgn="ctr">
                        <a:buNone/>
                      </a:pPr>
                      <a:endParaRPr lang="zh-CN" altLang="en-US" sz="1100" b="1" i="0" u="none" strike="noStrike">
                        <a:solidFill>
                          <a:srgbClr val="000000"/>
                        </a:solidFill>
                        <a:effectLst/>
                        <a:latin typeface="Times New Roman" panose="02020603050405020304" pitchFamily="18" charset="0"/>
                      </a:endParaRPr>
                    </a:p>
                  </a:txBody>
                  <a:tcPr marL="8435" marR="8435" marT="84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pPr algn="ctr" fontAlgn="ctr">
                        <a:buNone/>
                      </a:pPr>
                      <a:endParaRPr lang="zh-CN" altLang="en-US" sz="1100" b="1" i="0" u="none" strike="noStrike" dirty="0">
                        <a:solidFill>
                          <a:srgbClr val="000000"/>
                        </a:solidFill>
                        <a:effectLst/>
                        <a:latin typeface="Times New Roman" panose="02020603050405020304" pitchFamily="18" charset="0"/>
                      </a:endParaRPr>
                    </a:p>
                  </a:txBody>
                  <a:tcPr marL="8435" marR="8435" marT="84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pPr algn="ctr" fontAlgn="ctr">
                        <a:buNone/>
                      </a:pPr>
                      <a:endParaRPr lang="zh-CN" altLang="en-US" sz="1100" b="1" i="0" u="none" strike="noStrike">
                        <a:solidFill>
                          <a:srgbClr val="000000"/>
                        </a:solidFill>
                        <a:effectLst/>
                        <a:latin typeface="Times New Roman" panose="02020603050405020304" pitchFamily="18" charset="0"/>
                      </a:endParaRPr>
                    </a:p>
                  </a:txBody>
                  <a:tcPr marL="8435" marR="8435" marT="84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pPr algn="ctr" fontAlgn="ctr">
                        <a:buNone/>
                      </a:pPr>
                      <a:endParaRPr lang="zh-CN" altLang="en-US" sz="1100" b="1" i="0" u="none" strike="noStrike">
                        <a:solidFill>
                          <a:srgbClr val="000000"/>
                        </a:solidFill>
                        <a:effectLst/>
                        <a:latin typeface="Times New Roman" panose="02020603050405020304" pitchFamily="18" charset="0"/>
                      </a:endParaRPr>
                    </a:p>
                  </a:txBody>
                  <a:tcPr marL="8435" marR="8435" marT="84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pPr algn="ctr" fontAlgn="ctr">
                        <a:buNone/>
                      </a:pPr>
                      <a:endParaRPr lang="zh-CN" altLang="en-US" sz="1100" b="1" i="0" u="none" strike="noStrike">
                        <a:solidFill>
                          <a:srgbClr val="000000"/>
                        </a:solidFill>
                        <a:effectLst/>
                        <a:latin typeface="Times New Roman" panose="02020603050405020304" pitchFamily="18" charset="0"/>
                      </a:endParaRPr>
                    </a:p>
                  </a:txBody>
                  <a:tcPr marL="8435" marR="8435" marT="84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273050046"/>
                  </a:ext>
                </a:extLst>
              </a:tr>
              <a:tr h="745374">
                <a:tc>
                  <a:txBody>
                    <a:bodyPr/>
                    <a:lstStyle/>
                    <a:p>
                      <a:pPr algn="ctr" fontAlgn="ctr">
                        <a:buNone/>
                      </a:pPr>
                      <a:r>
                        <a:rPr lang="zh-CN" altLang="en-US" sz="1400" b="1" i="0" u="none" strike="noStrike" dirty="0">
                          <a:solidFill>
                            <a:srgbClr val="000000"/>
                          </a:solidFill>
                          <a:effectLst/>
                          <a:latin typeface="微软雅黑" panose="020B0503020204020204" pitchFamily="34" charset="-122"/>
                          <a:ea typeface="微软雅黑" panose="020B0503020204020204" pitchFamily="34" charset="-122"/>
                        </a:rPr>
                        <a:t>药品名称</a:t>
                      </a:r>
                    </a:p>
                  </a:txBody>
                  <a:tcPr marL="8435" marR="8435" marT="843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buNone/>
                      </a:pPr>
                      <a:r>
                        <a:rPr lang="zh-CN" altLang="en-US" sz="1400" b="1" i="0" u="none" strike="noStrike" dirty="0">
                          <a:solidFill>
                            <a:srgbClr val="000000"/>
                          </a:solidFill>
                          <a:effectLst/>
                          <a:latin typeface="微软雅黑" panose="020B0503020204020204" pitchFamily="34" charset="-122"/>
                          <a:ea typeface="微软雅黑" panose="020B0503020204020204" pitchFamily="34" charset="-122"/>
                        </a:rPr>
                        <a:t>规格</a:t>
                      </a:r>
                    </a:p>
                  </a:txBody>
                  <a:tcPr marL="8435" marR="8435" marT="843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buNone/>
                      </a:pPr>
                      <a:r>
                        <a:rPr lang="zh-CN" altLang="en-US" sz="1400" b="1" i="0" u="none" strike="noStrike" dirty="0">
                          <a:solidFill>
                            <a:srgbClr val="000000"/>
                          </a:solidFill>
                          <a:effectLst/>
                          <a:latin typeface="微软雅黑" panose="020B0503020204020204" pitchFamily="34" charset="-122"/>
                          <a:ea typeface="微软雅黑" panose="020B0503020204020204" pitchFamily="34" charset="-122"/>
                        </a:rPr>
                        <a:t>转化系数</a:t>
                      </a:r>
                    </a:p>
                  </a:txBody>
                  <a:tcPr marL="8435" marR="8435" marT="843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buNone/>
                      </a:pPr>
                      <a:r>
                        <a:rPr lang="zh-CN" altLang="en-US" sz="1400" b="1" i="0" u="none" strike="noStrike" dirty="0">
                          <a:solidFill>
                            <a:srgbClr val="000000"/>
                          </a:solidFill>
                          <a:effectLst/>
                          <a:latin typeface="微软雅黑" panose="020B0503020204020204" pitchFamily="34" charset="-122"/>
                          <a:ea typeface="微软雅黑" panose="020B0503020204020204" pitchFamily="34" charset="-122"/>
                        </a:rPr>
                        <a:t>最小制剂单位价格（元）</a:t>
                      </a:r>
                    </a:p>
                  </a:txBody>
                  <a:tcPr marL="8435" marR="8435" marT="843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buNone/>
                      </a:pPr>
                      <a:r>
                        <a:rPr lang="zh-CN" altLang="en-US" sz="1400" b="1" i="0" u="none" strike="noStrike" dirty="0">
                          <a:solidFill>
                            <a:srgbClr val="000000"/>
                          </a:solidFill>
                          <a:effectLst/>
                          <a:latin typeface="微软雅黑" panose="020B0503020204020204" pitchFamily="34" charset="-122"/>
                          <a:ea typeface="微软雅黑" panose="020B0503020204020204" pitchFamily="34" charset="-122"/>
                        </a:rPr>
                        <a:t>价格</a:t>
                      </a:r>
                      <a:endParaRPr lang="en-US" altLang="zh-CN" sz="1400" b="1" i="0" u="none" strike="noStrike" dirty="0">
                        <a:solidFill>
                          <a:srgbClr val="000000"/>
                        </a:solidFill>
                        <a:effectLst/>
                        <a:latin typeface="微软雅黑" panose="020B0503020204020204" pitchFamily="34" charset="-122"/>
                        <a:ea typeface="微软雅黑" panose="020B0503020204020204" pitchFamily="34" charset="-122"/>
                      </a:endParaRPr>
                    </a:p>
                    <a:p>
                      <a:pPr algn="ctr" fontAlgn="ctr">
                        <a:buNone/>
                      </a:pPr>
                      <a:r>
                        <a:rPr lang="zh-CN" altLang="en-US" sz="1400" b="1" i="0" u="none" strike="noStrike" dirty="0">
                          <a:solidFill>
                            <a:srgbClr val="000000"/>
                          </a:solidFill>
                          <a:effectLst/>
                          <a:latin typeface="微软雅黑" panose="020B0503020204020204" pitchFamily="34" charset="-122"/>
                          <a:ea typeface="微软雅黑" panose="020B0503020204020204" pitchFamily="34" charset="-122"/>
                        </a:rPr>
                        <a:t>（元）</a:t>
                      </a:r>
                    </a:p>
                  </a:txBody>
                  <a:tcPr marL="8435" marR="8435" marT="843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buNone/>
                      </a:pPr>
                      <a:r>
                        <a:rPr lang="zh-CN" altLang="en-US" sz="1400" b="1" i="0" u="none" strike="noStrike" dirty="0">
                          <a:solidFill>
                            <a:srgbClr val="000000"/>
                          </a:solidFill>
                          <a:effectLst/>
                          <a:latin typeface="微软雅黑" panose="020B0503020204020204" pitchFamily="34" charset="-122"/>
                          <a:ea typeface="微软雅黑" panose="020B0503020204020204" pitchFamily="34" charset="-122"/>
                        </a:rPr>
                        <a:t>生产企业</a:t>
                      </a:r>
                    </a:p>
                  </a:txBody>
                  <a:tcPr marL="8435" marR="8435" marT="843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buNone/>
                      </a:pPr>
                      <a:r>
                        <a:rPr lang="zh-CN" altLang="en-US" sz="1400" b="1" i="0" u="none" strike="noStrike" dirty="0">
                          <a:solidFill>
                            <a:srgbClr val="000000"/>
                          </a:solidFill>
                          <a:effectLst/>
                          <a:latin typeface="微软雅黑" panose="020B0503020204020204" pitchFamily="34" charset="-122"/>
                          <a:ea typeface="微软雅黑" panose="020B0503020204020204" pitchFamily="34" charset="-122"/>
                        </a:rPr>
                        <a:t>上市许可持有人</a:t>
                      </a:r>
                    </a:p>
                  </a:txBody>
                  <a:tcPr marL="8435" marR="8435" marT="843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61002255"/>
                  </a:ext>
                </a:extLst>
              </a:tr>
              <a:tr h="488341">
                <a:tc rowSpan="4">
                  <a:txBody>
                    <a:bodyPr/>
                    <a:lstStyle/>
                    <a:p>
                      <a:pPr algn="ctr" fontAlgn="ctr">
                        <a:buNone/>
                      </a:pPr>
                      <a:r>
                        <a:rPr lang="zh-CN" altLang="en-US" sz="1400" b="0" i="0" u="none" strike="noStrike" dirty="0">
                          <a:solidFill>
                            <a:srgbClr val="000000"/>
                          </a:solidFill>
                          <a:effectLst/>
                          <a:latin typeface="微软雅黑" panose="020B0503020204020204" pitchFamily="34" charset="-122"/>
                          <a:ea typeface="微软雅黑" panose="020B0503020204020204" pitchFamily="34" charset="-122"/>
                        </a:rPr>
                        <a:t>达格列净二甲双胍缓释片</a:t>
                      </a:r>
                      <a:r>
                        <a:rPr lang="en-US" altLang="zh-CN" sz="1400" b="0" i="0" u="none" strike="noStrike" dirty="0">
                          <a:solidFill>
                            <a:srgbClr val="000000"/>
                          </a:solidFill>
                          <a:effectLst/>
                          <a:latin typeface="微软雅黑" panose="020B0503020204020204" pitchFamily="34" charset="-122"/>
                          <a:ea typeface="微软雅黑" panose="020B0503020204020204" pitchFamily="34" charset="-122"/>
                        </a:rPr>
                        <a:t>(Ⅰ)</a:t>
                      </a:r>
                    </a:p>
                  </a:txBody>
                  <a:tcPr marL="8435" marR="8435" marT="843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noFill/>
                  </a:tcPr>
                </a:tc>
                <a:tc rowSpan="4">
                  <a:txBody>
                    <a:bodyPr/>
                    <a:lstStyle/>
                    <a:p>
                      <a:pPr algn="ctr" fontAlgn="ctr">
                        <a:buNone/>
                      </a:pPr>
                      <a:r>
                        <a:rPr lang="en-US" sz="1400" b="0" i="0" u="none" strike="noStrike" dirty="0">
                          <a:solidFill>
                            <a:srgbClr val="000000"/>
                          </a:solidFill>
                          <a:effectLst/>
                          <a:latin typeface="微软雅黑" panose="020B0503020204020204" pitchFamily="34" charset="-122"/>
                          <a:ea typeface="微软雅黑" panose="020B0503020204020204" pitchFamily="34" charset="-122"/>
                        </a:rPr>
                        <a:t>10mg/1g</a:t>
                      </a:r>
                    </a:p>
                  </a:txBody>
                  <a:tcPr marL="8435" marR="8435" marT="843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buNone/>
                      </a:pPr>
                      <a:r>
                        <a:rPr lang="en-US" altLang="zh-CN" sz="1400" b="0" i="0" u="none" strike="noStrike" dirty="0">
                          <a:solidFill>
                            <a:srgbClr val="000000"/>
                          </a:solidFill>
                          <a:effectLst/>
                          <a:latin typeface="微软雅黑" panose="020B0503020204020204" pitchFamily="34" charset="-122"/>
                          <a:ea typeface="微软雅黑" panose="020B0503020204020204" pitchFamily="34" charset="-122"/>
                        </a:rPr>
                        <a:t>14</a:t>
                      </a:r>
                    </a:p>
                  </a:txBody>
                  <a:tcPr marL="8435" marR="8435" marT="843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buNone/>
                      </a:pPr>
                      <a:r>
                        <a:rPr lang="en-US" altLang="zh-CN" sz="1400" b="0" i="0" u="none" strike="noStrike" dirty="0">
                          <a:solidFill>
                            <a:srgbClr val="000000"/>
                          </a:solidFill>
                          <a:effectLst/>
                          <a:latin typeface="微软雅黑" panose="020B0503020204020204" pitchFamily="34" charset="-122"/>
                          <a:ea typeface="微软雅黑" panose="020B0503020204020204" pitchFamily="34" charset="-122"/>
                        </a:rPr>
                        <a:t>4.16 </a:t>
                      </a:r>
                    </a:p>
                  </a:txBody>
                  <a:tcPr marL="8435" marR="8435" marT="843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buNone/>
                      </a:pPr>
                      <a:r>
                        <a:rPr lang="en-US" altLang="zh-CN" sz="1400" b="0" i="0" u="none" strike="noStrike" dirty="0">
                          <a:solidFill>
                            <a:srgbClr val="000000"/>
                          </a:solidFill>
                          <a:effectLst/>
                          <a:latin typeface="微软雅黑" panose="020B0503020204020204" pitchFamily="34" charset="-122"/>
                          <a:ea typeface="微软雅黑" panose="020B0503020204020204" pitchFamily="34" charset="-122"/>
                        </a:rPr>
                        <a:t>58.24</a:t>
                      </a:r>
                    </a:p>
                  </a:txBody>
                  <a:tcPr marL="8435" marR="8435" marT="843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buNone/>
                      </a:pPr>
                      <a:r>
                        <a:rPr lang="en-US" sz="1400" b="0" i="0" u="none" strike="noStrike" dirty="0">
                          <a:solidFill>
                            <a:srgbClr val="000000"/>
                          </a:solidFill>
                          <a:effectLst/>
                          <a:latin typeface="微软雅黑" panose="020B0503020204020204" pitchFamily="34" charset="-122"/>
                          <a:ea typeface="微软雅黑" panose="020B0503020204020204" pitchFamily="34" charset="-122"/>
                        </a:rPr>
                        <a:t>AstraZeneca Pharmaceuticals LP</a:t>
                      </a:r>
                    </a:p>
                  </a:txBody>
                  <a:tcPr marL="8435" marR="8435" marT="843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buNone/>
                      </a:pPr>
                      <a:r>
                        <a:rPr lang="en-US" sz="1400" b="0" i="0" u="none" strike="noStrike">
                          <a:solidFill>
                            <a:srgbClr val="000000"/>
                          </a:solidFill>
                          <a:effectLst/>
                          <a:latin typeface="微软雅黑" panose="020B0503020204020204" pitchFamily="34" charset="-122"/>
                          <a:ea typeface="微软雅黑" panose="020B0503020204020204" pitchFamily="34" charset="-122"/>
                        </a:rPr>
                        <a:t>AstraZeneca AB</a:t>
                      </a:r>
                    </a:p>
                  </a:txBody>
                  <a:tcPr marL="8435" marR="8435" marT="843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792127641"/>
                  </a:ext>
                </a:extLst>
              </a:tr>
              <a:tr h="488341">
                <a:tc vMerge="1">
                  <a:txBody>
                    <a:bodyPr/>
                    <a:lstStyle/>
                    <a:p>
                      <a:pPr algn="ctr" fontAlgn="ctr">
                        <a:buNone/>
                      </a:pPr>
                      <a:endParaRPr lang="en-US" altLang="zh-CN" sz="1200" b="0" i="0" u="none" strike="noStrike" dirty="0">
                        <a:solidFill>
                          <a:srgbClr val="000000"/>
                        </a:solidFill>
                        <a:effectLst/>
                        <a:latin typeface="微软雅黑" panose="020B0503020204020204" pitchFamily="34" charset="-122"/>
                        <a:ea typeface="微软雅黑" panose="020B0503020204020204" pitchFamily="34" charset="-122"/>
                      </a:endParaRPr>
                    </a:p>
                  </a:txBody>
                  <a:tcPr marL="8435" marR="8435" marT="8435"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tc vMerge="1">
                  <a:txBody>
                    <a:bodyPr/>
                    <a:lstStyle/>
                    <a:p>
                      <a:pPr algn="ctr" fontAlgn="ctr">
                        <a:buNone/>
                      </a:pPr>
                      <a:endParaRPr lang="en-US" sz="1200" b="0" i="0" u="none" strike="noStrike" dirty="0">
                        <a:solidFill>
                          <a:srgbClr val="000000"/>
                        </a:solidFill>
                        <a:effectLst/>
                        <a:latin typeface="微软雅黑" panose="020B0503020204020204" pitchFamily="34" charset="-122"/>
                        <a:ea typeface="微软雅黑" panose="020B0503020204020204" pitchFamily="34" charset="-122"/>
                      </a:endParaRPr>
                    </a:p>
                  </a:txBody>
                  <a:tcPr marL="8435" marR="8435" marT="8435"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tc>
                  <a:txBody>
                    <a:bodyPr/>
                    <a:lstStyle/>
                    <a:p>
                      <a:pPr algn="ctr" fontAlgn="ctr">
                        <a:buNone/>
                      </a:pPr>
                      <a:r>
                        <a:rPr lang="en-US" altLang="zh-CN" sz="1400" b="0" i="0" u="none" strike="noStrike" dirty="0">
                          <a:solidFill>
                            <a:srgbClr val="000000"/>
                          </a:solidFill>
                          <a:effectLst/>
                          <a:latin typeface="微软雅黑" panose="020B0503020204020204" pitchFamily="34" charset="-122"/>
                          <a:ea typeface="微软雅黑" panose="020B0503020204020204" pitchFamily="34" charset="-122"/>
                        </a:rPr>
                        <a:t>15</a:t>
                      </a:r>
                    </a:p>
                  </a:txBody>
                  <a:tcPr marL="8435" marR="8435" marT="843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buNone/>
                      </a:pPr>
                      <a:r>
                        <a:rPr lang="en-US" altLang="zh-CN" sz="1400" b="0" i="0" u="none" strike="noStrike" dirty="0">
                          <a:solidFill>
                            <a:srgbClr val="000000"/>
                          </a:solidFill>
                          <a:effectLst/>
                          <a:latin typeface="微软雅黑" panose="020B0503020204020204" pitchFamily="34" charset="-122"/>
                          <a:ea typeface="微软雅黑" panose="020B0503020204020204" pitchFamily="34" charset="-122"/>
                        </a:rPr>
                        <a:t>3.56 </a:t>
                      </a:r>
                    </a:p>
                  </a:txBody>
                  <a:tcPr marL="8435" marR="8435" marT="843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buNone/>
                      </a:pPr>
                      <a:r>
                        <a:rPr lang="en-US" altLang="zh-CN" sz="1400" b="0" i="0" u="none" strike="noStrike" dirty="0">
                          <a:solidFill>
                            <a:srgbClr val="000000"/>
                          </a:solidFill>
                          <a:effectLst/>
                          <a:latin typeface="微软雅黑" panose="020B0503020204020204" pitchFamily="34" charset="-122"/>
                          <a:ea typeface="微软雅黑" panose="020B0503020204020204" pitchFamily="34" charset="-122"/>
                        </a:rPr>
                        <a:t>53.33</a:t>
                      </a:r>
                    </a:p>
                  </a:txBody>
                  <a:tcPr marL="8435" marR="8435" marT="843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buNone/>
                      </a:pPr>
                      <a:r>
                        <a:rPr lang="zh-CN" altLang="en-US" sz="1400" b="0" i="0" u="none" strike="noStrike" dirty="0">
                          <a:solidFill>
                            <a:srgbClr val="000000"/>
                          </a:solidFill>
                          <a:effectLst/>
                          <a:latin typeface="微软雅黑" panose="020B0503020204020204" pitchFamily="34" charset="-122"/>
                          <a:ea typeface="微软雅黑" panose="020B0503020204020204" pitchFamily="34" charset="-122"/>
                        </a:rPr>
                        <a:t>北京福元医药股份有限公司</a:t>
                      </a:r>
                    </a:p>
                  </a:txBody>
                  <a:tcPr marL="8435" marR="8435" marT="843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buNone/>
                      </a:pPr>
                      <a:r>
                        <a:rPr lang="zh-CN" altLang="en-US" sz="1400" b="0" i="0" u="none" strike="noStrike" dirty="0">
                          <a:solidFill>
                            <a:srgbClr val="000000"/>
                          </a:solidFill>
                          <a:effectLst/>
                          <a:latin typeface="微软雅黑" panose="020B0503020204020204" pitchFamily="34" charset="-122"/>
                          <a:ea typeface="微软雅黑" panose="020B0503020204020204" pitchFamily="34" charset="-122"/>
                        </a:rPr>
                        <a:t>北京福元医药股份有限公司</a:t>
                      </a:r>
                    </a:p>
                  </a:txBody>
                  <a:tcPr marL="8435" marR="8435" marT="843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507750060"/>
                  </a:ext>
                </a:extLst>
              </a:tr>
              <a:tr h="488341">
                <a:tc vMerge="1">
                  <a:txBody>
                    <a:bodyPr/>
                    <a:lstStyle/>
                    <a:p>
                      <a:pPr algn="ctr" fontAlgn="ctr">
                        <a:buNone/>
                      </a:pPr>
                      <a:endParaRPr lang="en-US" altLang="zh-CN" sz="1200" b="0" i="0" u="none" strike="noStrike" dirty="0">
                        <a:solidFill>
                          <a:srgbClr val="000000"/>
                        </a:solidFill>
                        <a:effectLst/>
                        <a:latin typeface="微软雅黑" panose="020B0503020204020204" pitchFamily="34" charset="-122"/>
                        <a:ea typeface="微软雅黑" panose="020B0503020204020204" pitchFamily="34" charset="-122"/>
                      </a:endParaRPr>
                    </a:p>
                  </a:txBody>
                  <a:tcPr marL="8435" marR="8435" marT="8435"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tc vMerge="1">
                  <a:txBody>
                    <a:bodyPr/>
                    <a:lstStyle/>
                    <a:p>
                      <a:pPr algn="ctr" fontAlgn="ctr">
                        <a:buNone/>
                      </a:pPr>
                      <a:endParaRPr lang="en-US" sz="1200" b="0" i="0" u="none" strike="noStrike" dirty="0">
                        <a:solidFill>
                          <a:srgbClr val="000000"/>
                        </a:solidFill>
                        <a:effectLst/>
                        <a:latin typeface="微软雅黑" panose="020B0503020204020204" pitchFamily="34" charset="-122"/>
                        <a:ea typeface="微软雅黑" panose="020B0503020204020204" pitchFamily="34" charset="-122"/>
                      </a:endParaRPr>
                    </a:p>
                  </a:txBody>
                  <a:tcPr marL="8435" marR="8435" marT="8435"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tc>
                  <a:txBody>
                    <a:bodyPr/>
                    <a:lstStyle/>
                    <a:p>
                      <a:pPr algn="ctr" fontAlgn="ctr">
                        <a:buNone/>
                      </a:pPr>
                      <a:r>
                        <a:rPr lang="en-US" altLang="zh-CN" sz="1400" b="0" i="0" u="none" strike="noStrike" dirty="0">
                          <a:solidFill>
                            <a:srgbClr val="000000"/>
                          </a:solidFill>
                          <a:effectLst/>
                          <a:latin typeface="微软雅黑" panose="020B0503020204020204" pitchFamily="34" charset="-122"/>
                          <a:ea typeface="微软雅黑" panose="020B0503020204020204" pitchFamily="34" charset="-122"/>
                        </a:rPr>
                        <a:t>14</a:t>
                      </a:r>
                    </a:p>
                  </a:txBody>
                  <a:tcPr marL="8435" marR="8435" marT="843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buNone/>
                      </a:pPr>
                      <a:r>
                        <a:rPr lang="en-US" altLang="zh-CN" sz="1400" b="0" i="0" u="none" strike="noStrike" dirty="0">
                          <a:solidFill>
                            <a:srgbClr val="000000"/>
                          </a:solidFill>
                          <a:effectLst/>
                          <a:latin typeface="微软雅黑" panose="020B0503020204020204" pitchFamily="34" charset="-122"/>
                          <a:ea typeface="微软雅黑" panose="020B0503020204020204" pitchFamily="34" charset="-122"/>
                        </a:rPr>
                        <a:t>3.95 </a:t>
                      </a:r>
                    </a:p>
                  </a:txBody>
                  <a:tcPr marL="8435" marR="8435" marT="843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buNone/>
                      </a:pPr>
                      <a:r>
                        <a:rPr lang="en-US" altLang="zh-CN" sz="1400" b="0" i="0" u="none" strike="noStrike" dirty="0">
                          <a:solidFill>
                            <a:srgbClr val="000000"/>
                          </a:solidFill>
                          <a:effectLst/>
                          <a:latin typeface="微软雅黑" panose="020B0503020204020204" pitchFamily="34" charset="-122"/>
                          <a:ea typeface="微软雅黑" panose="020B0503020204020204" pitchFamily="34" charset="-122"/>
                        </a:rPr>
                        <a:t>55.30</a:t>
                      </a:r>
                    </a:p>
                  </a:txBody>
                  <a:tcPr marL="8435" marR="8435" marT="843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buNone/>
                      </a:pPr>
                      <a:r>
                        <a:rPr lang="zh-CN" altLang="en-US" sz="1400" b="0" i="0" u="none" strike="noStrike" dirty="0">
                          <a:solidFill>
                            <a:srgbClr val="000000"/>
                          </a:solidFill>
                          <a:effectLst/>
                          <a:latin typeface="微软雅黑" panose="020B0503020204020204" pitchFamily="34" charset="-122"/>
                          <a:ea typeface="微软雅黑" panose="020B0503020204020204" pitchFamily="34" charset="-122"/>
                        </a:rPr>
                        <a:t>江苏宣泰药业有限公司</a:t>
                      </a:r>
                    </a:p>
                  </a:txBody>
                  <a:tcPr marL="8435" marR="8435" marT="843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buNone/>
                      </a:pPr>
                      <a:r>
                        <a:rPr lang="zh-CN" altLang="en-US" sz="1400" b="0" i="0" u="none" strike="noStrike" dirty="0">
                          <a:solidFill>
                            <a:srgbClr val="000000"/>
                          </a:solidFill>
                          <a:effectLst/>
                          <a:latin typeface="微软雅黑" panose="020B0503020204020204" pitchFamily="34" charset="-122"/>
                          <a:ea typeface="微软雅黑" panose="020B0503020204020204" pitchFamily="34" charset="-122"/>
                        </a:rPr>
                        <a:t>上海宣泰医药科技股份有限公司</a:t>
                      </a:r>
                    </a:p>
                  </a:txBody>
                  <a:tcPr marL="8435" marR="8435" marT="843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748961733"/>
                  </a:ext>
                </a:extLst>
              </a:tr>
              <a:tr h="488341">
                <a:tc vMerge="1">
                  <a:txBody>
                    <a:bodyPr/>
                    <a:lstStyle/>
                    <a:p>
                      <a:pPr algn="ctr" fontAlgn="ctr">
                        <a:buNone/>
                      </a:pPr>
                      <a:endParaRPr lang="en-US" altLang="zh-CN" sz="1200" b="0" i="0" u="none" strike="noStrike" dirty="0">
                        <a:solidFill>
                          <a:srgbClr val="000000"/>
                        </a:solidFill>
                        <a:effectLst/>
                        <a:latin typeface="微软雅黑" panose="020B0503020204020204" pitchFamily="34" charset="-122"/>
                        <a:ea typeface="微软雅黑" panose="020B0503020204020204" pitchFamily="34" charset="-122"/>
                      </a:endParaRPr>
                    </a:p>
                  </a:txBody>
                  <a:tcPr marL="8435" marR="8435" marT="8435"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tc vMerge="1">
                  <a:txBody>
                    <a:bodyPr/>
                    <a:lstStyle/>
                    <a:p>
                      <a:pPr algn="ctr" fontAlgn="ctr">
                        <a:buNone/>
                      </a:pPr>
                      <a:endParaRPr lang="en-US" sz="1200" b="0" i="0" u="none" strike="noStrike" dirty="0">
                        <a:solidFill>
                          <a:srgbClr val="000000"/>
                        </a:solidFill>
                        <a:effectLst/>
                        <a:latin typeface="微软雅黑" panose="020B0503020204020204" pitchFamily="34" charset="-122"/>
                        <a:ea typeface="微软雅黑" panose="020B0503020204020204" pitchFamily="34" charset="-122"/>
                      </a:endParaRPr>
                    </a:p>
                  </a:txBody>
                  <a:tcPr marL="8435" marR="8435" marT="8435"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tc>
                  <a:txBody>
                    <a:bodyPr/>
                    <a:lstStyle/>
                    <a:p>
                      <a:pPr algn="ctr" fontAlgn="ctr">
                        <a:buNone/>
                      </a:pPr>
                      <a:r>
                        <a:rPr lang="en-US" altLang="zh-CN" sz="1400" b="0" i="0" u="none" strike="noStrike">
                          <a:solidFill>
                            <a:srgbClr val="000000"/>
                          </a:solidFill>
                          <a:effectLst/>
                          <a:latin typeface="微软雅黑" panose="020B0503020204020204" pitchFamily="34" charset="-122"/>
                          <a:ea typeface="微软雅黑" panose="020B0503020204020204" pitchFamily="34" charset="-122"/>
                        </a:rPr>
                        <a:t>30</a:t>
                      </a:r>
                    </a:p>
                  </a:txBody>
                  <a:tcPr marL="8435" marR="8435" marT="843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buNone/>
                      </a:pPr>
                      <a:r>
                        <a:rPr lang="en-US" altLang="zh-CN" sz="1400" b="0" i="0" u="none" strike="noStrike">
                          <a:solidFill>
                            <a:srgbClr val="000000"/>
                          </a:solidFill>
                          <a:effectLst/>
                          <a:latin typeface="微软雅黑" panose="020B0503020204020204" pitchFamily="34" charset="-122"/>
                          <a:ea typeface="微软雅黑" panose="020B0503020204020204" pitchFamily="34" charset="-122"/>
                        </a:rPr>
                        <a:t>3.54 </a:t>
                      </a:r>
                    </a:p>
                  </a:txBody>
                  <a:tcPr marL="8435" marR="8435" marT="843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buNone/>
                      </a:pPr>
                      <a:r>
                        <a:rPr lang="en-US" altLang="zh-CN" sz="1400" b="0" i="0" u="none" strike="noStrike" dirty="0">
                          <a:solidFill>
                            <a:srgbClr val="000000"/>
                          </a:solidFill>
                          <a:effectLst/>
                          <a:latin typeface="微软雅黑" panose="020B0503020204020204" pitchFamily="34" charset="-122"/>
                          <a:ea typeface="微软雅黑" panose="020B0503020204020204" pitchFamily="34" charset="-122"/>
                        </a:rPr>
                        <a:t>106.30</a:t>
                      </a:r>
                    </a:p>
                  </a:txBody>
                  <a:tcPr marL="8435" marR="8435" marT="843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buNone/>
                      </a:pPr>
                      <a:r>
                        <a:rPr lang="zh-CN" altLang="en-US" sz="1400" b="0" i="0" u="none" strike="noStrike" dirty="0">
                          <a:solidFill>
                            <a:srgbClr val="000000"/>
                          </a:solidFill>
                          <a:effectLst/>
                          <a:latin typeface="微软雅黑" panose="020B0503020204020204" pitchFamily="34" charset="-122"/>
                          <a:ea typeface="微软雅黑" panose="020B0503020204020204" pitchFamily="34" charset="-122"/>
                        </a:rPr>
                        <a:t>以岭万洲国际制药有限公司</a:t>
                      </a:r>
                    </a:p>
                  </a:txBody>
                  <a:tcPr marL="8435" marR="8435" marT="843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buNone/>
                      </a:pPr>
                      <a:r>
                        <a:rPr lang="zh-CN" altLang="en-US" sz="1400" b="0" i="0" u="none" strike="noStrike" dirty="0">
                          <a:solidFill>
                            <a:srgbClr val="000000"/>
                          </a:solidFill>
                          <a:effectLst/>
                          <a:latin typeface="微软雅黑" panose="020B0503020204020204" pitchFamily="34" charset="-122"/>
                          <a:ea typeface="微软雅黑" panose="020B0503020204020204" pitchFamily="34" charset="-122"/>
                        </a:rPr>
                        <a:t>南京方生和医药科技有限公司</a:t>
                      </a:r>
                    </a:p>
                  </a:txBody>
                  <a:tcPr marL="8435" marR="8435" marT="843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7771419"/>
                  </a:ext>
                </a:extLst>
              </a:tr>
            </a:tbl>
          </a:graphicData>
        </a:graphic>
      </p:graphicFrame>
      <p:sp>
        <p:nvSpPr>
          <p:cNvPr id="29" name="文本框 28">
            <a:extLst>
              <a:ext uri="{FF2B5EF4-FFF2-40B4-BE49-F238E27FC236}">
                <a16:creationId xmlns:a16="http://schemas.microsoft.com/office/drawing/2014/main" id="{0826C2A9-0386-EBBB-CDE0-5019F39436B5}"/>
              </a:ext>
            </a:extLst>
          </p:cNvPr>
          <p:cNvSpPr txBox="1"/>
          <p:nvPr/>
        </p:nvSpPr>
        <p:spPr>
          <a:xfrm>
            <a:off x="570452" y="1348620"/>
            <a:ext cx="11039912" cy="1295163"/>
          </a:xfrm>
          <a:prstGeom prst="rect">
            <a:avLst/>
          </a:prstGeom>
          <a:noFill/>
        </p:spPr>
        <p:txBody>
          <a:bodyPr wrap="square">
            <a:spAutoFit/>
          </a:bodyPr>
          <a:lstStyle/>
          <a:p>
            <a:pPr indent="457200" algn="just">
              <a:lnSpc>
                <a:spcPct val="150000"/>
              </a:lnSpc>
              <a:spcBef>
                <a:spcPts val="1200"/>
              </a:spcBef>
            </a:pPr>
            <a:r>
              <a:rPr lang="zh-CN" altLang="zh-CN" sz="1800" kern="1200" dirty="0">
                <a:solidFill>
                  <a:schemeClr val="dk1"/>
                </a:solidFill>
                <a:effectLst/>
                <a:latin typeface="微软雅黑" panose="020B0503020204020204" pitchFamily="34" charset="-122"/>
                <a:ea typeface="微软雅黑" panose="020B0503020204020204" pitchFamily="34" charset="-122"/>
                <a:cs typeface="+mn-cs"/>
              </a:rPr>
              <a:t>达格列净二甲双胍缓释片（</a:t>
            </a:r>
            <a:r>
              <a:rPr lang="en-US" altLang="zh-CN" sz="1800" kern="1200" dirty="0">
                <a:solidFill>
                  <a:schemeClr val="dk1"/>
                </a:solidFill>
                <a:effectLst/>
                <a:latin typeface="微软雅黑" panose="020B0503020204020204" pitchFamily="34" charset="-122"/>
                <a:ea typeface="微软雅黑" panose="020B0503020204020204" pitchFamily="34" charset="-122"/>
                <a:cs typeface="+mn-cs"/>
              </a:rPr>
              <a:t>Ⅰ</a:t>
            </a:r>
            <a:r>
              <a:rPr lang="zh-CN" altLang="zh-CN" sz="1800" kern="1200" dirty="0">
                <a:solidFill>
                  <a:schemeClr val="dk1"/>
                </a:solidFill>
                <a:effectLst/>
                <a:latin typeface="微软雅黑" panose="020B0503020204020204" pitchFamily="34" charset="-122"/>
                <a:ea typeface="微软雅黑" panose="020B0503020204020204" pitchFamily="34" charset="-122"/>
                <a:cs typeface="+mn-cs"/>
              </a:rPr>
              <a:t>）已纳入国家医保目录，原研厂家</a:t>
            </a:r>
            <a:r>
              <a:rPr lang="en-US" altLang="zh-CN" sz="1800" kern="1200" dirty="0">
                <a:solidFill>
                  <a:schemeClr val="dk1"/>
                </a:solidFill>
                <a:effectLst/>
                <a:latin typeface="微软雅黑" panose="020B0503020204020204" pitchFamily="34" charset="-122"/>
                <a:ea typeface="微软雅黑" panose="020B0503020204020204" pitchFamily="34" charset="-122"/>
                <a:cs typeface="+mn-cs"/>
              </a:rPr>
              <a:t>AstraZeneca AB</a:t>
            </a:r>
            <a:r>
              <a:rPr lang="zh-CN" altLang="zh-CN" sz="1800" kern="1200" dirty="0">
                <a:solidFill>
                  <a:schemeClr val="dk1"/>
                </a:solidFill>
                <a:effectLst/>
                <a:latin typeface="微软雅黑" panose="020B0503020204020204" pitchFamily="34" charset="-122"/>
                <a:ea typeface="微软雅黑" panose="020B0503020204020204" pitchFamily="34" charset="-122"/>
                <a:cs typeface="+mn-cs"/>
              </a:rPr>
              <a:t>的挂网价格为每片</a:t>
            </a:r>
            <a:r>
              <a:rPr lang="en-US" altLang="zh-CN" sz="1800" kern="1200" dirty="0">
                <a:solidFill>
                  <a:schemeClr val="dk1"/>
                </a:solidFill>
                <a:effectLst/>
                <a:latin typeface="微软雅黑" panose="020B0503020204020204" pitchFamily="34" charset="-122"/>
                <a:ea typeface="微软雅黑" panose="020B0503020204020204" pitchFamily="34" charset="-122"/>
                <a:cs typeface="+mn-cs"/>
              </a:rPr>
              <a:t>4.16</a:t>
            </a:r>
            <a:r>
              <a:rPr lang="zh-CN" altLang="zh-CN" sz="1800" kern="1200" dirty="0">
                <a:solidFill>
                  <a:schemeClr val="dk1"/>
                </a:solidFill>
                <a:effectLst/>
                <a:latin typeface="微软雅黑" panose="020B0503020204020204" pitchFamily="34" charset="-122"/>
                <a:ea typeface="微软雅黑" panose="020B0503020204020204" pitchFamily="34" charset="-122"/>
                <a:cs typeface="+mn-cs"/>
              </a:rPr>
              <a:t>元人民币，我公司的挂网价格为每片</a:t>
            </a:r>
            <a:r>
              <a:rPr lang="en-US" altLang="zh-CN" sz="1800" kern="1200" dirty="0">
                <a:solidFill>
                  <a:schemeClr val="dk1"/>
                </a:solidFill>
                <a:effectLst/>
                <a:latin typeface="微软雅黑" panose="020B0503020204020204" pitchFamily="34" charset="-122"/>
                <a:ea typeface="微软雅黑" panose="020B0503020204020204" pitchFamily="34" charset="-122"/>
                <a:cs typeface="+mn-cs"/>
              </a:rPr>
              <a:t>3.56</a:t>
            </a:r>
            <a:r>
              <a:rPr lang="zh-CN" altLang="zh-CN" sz="1800" kern="1200" dirty="0">
                <a:solidFill>
                  <a:schemeClr val="dk1"/>
                </a:solidFill>
                <a:effectLst/>
                <a:latin typeface="微软雅黑" panose="020B0503020204020204" pitchFamily="34" charset="-122"/>
                <a:ea typeface="微软雅黑" panose="020B0503020204020204" pitchFamily="34" charset="-122"/>
                <a:cs typeface="+mn-cs"/>
              </a:rPr>
              <a:t>元人民币，参考《药品差比价规则》，拟我公司持有的达格列净二甲双胍缓释片（</a:t>
            </a:r>
            <a:r>
              <a:rPr lang="en-US" altLang="zh-CN" sz="1800" kern="1200" dirty="0">
                <a:solidFill>
                  <a:schemeClr val="dk1"/>
                </a:solidFill>
                <a:effectLst/>
                <a:latin typeface="微软雅黑" panose="020B0503020204020204" pitchFamily="34" charset="-122"/>
                <a:ea typeface="微软雅黑" panose="020B0503020204020204" pitchFamily="34" charset="-122"/>
                <a:cs typeface="+mn-cs"/>
              </a:rPr>
              <a:t>Ⅲ</a:t>
            </a:r>
            <a:r>
              <a:rPr lang="zh-CN" altLang="zh-CN" sz="1800" kern="1200" dirty="0">
                <a:solidFill>
                  <a:schemeClr val="dk1"/>
                </a:solidFill>
                <a:effectLst/>
                <a:latin typeface="微软雅黑" panose="020B0503020204020204" pitchFamily="34" charset="-122"/>
                <a:ea typeface="微软雅黑" panose="020B0503020204020204" pitchFamily="34" charset="-122"/>
                <a:cs typeface="+mn-cs"/>
              </a:rPr>
              <a:t>）的价格为</a:t>
            </a:r>
            <a:r>
              <a:rPr lang="zh-CN" altLang="en-US" sz="1800" kern="1200" dirty="0">
                <a:solidFill>
                  <a:schemeClr val="dk1"/>
                </a:solidFill>
                <a:effectLst/>
                <a:latin typeface="微软雅黑" panose="020B0503020204020204" pitchFamily="34" charset="-122"/>
                <a:ea typeface="微软雅黑" panose="020B0503020204020204" pitchFamily="34" charset="-122"/>
                <a:cs typeface="+mn-cs"/>
              </a:rPr>
              <a:t>每片</a:t>
            </a:r>
            <a:r>
              <a:rPr lang="en-US" altLang="zh-CN" sz="1800" kern="1200" dirty="0">
                <a:solidFill>
                  <a:schemeClr val="dk1"/>
                </a:solidFill>
                <a:effectLst/>
                <a:latin typeface="微软雅黑" panose="020B0503020204020204" pitchFamily="34" charset="-122"/>
                <a:ea typeface="微软雅黑" panose="020B0503020204020204" pitchFamily="34" charset="-122"/>
                <a:cs typeface="+mn-cs"/>
              </a:rPr>
              <a:t>3.00</a:t>
            </a:r>
            <a:r>
              <a:rPr lang="zh-CN" altLang="zh-CN" sz="1800" kern="1200" dirty="0">
                <a:solidFill>
                  <a:schemeClr val="dk1"/>
                </a:solidFill>
                <a:effectLst/>
                <a:latin typeface="微软雅黑" panose="020B0503020204020204" pitchFamily="34" charset="-122"/>
                <a:ea typeface="微软雅黑" panose="020B0503020204020204" pitchFamily="34" charset="-122"/>
                <a:cs typeface="+mn-cs"/>
              </a:rPr>
              <a:t>元人民币</a:t>
            </a:r>
            <a:r>
              <a:rPr lang="zh-CN" altLang="zh-CN" sz="1800" kern="1200" dirty="0">
                <a:solidFill>
                  <a:schemeClr val="dk1"/>
                </a:solidFill>
                <a:effectLst/>
                <a:latin typeface="+mn-lt"/>
                <a:ea typeface="+mn-ea"/>
                <a:cs typeface="+mn-cs"/>
              </a:rPr>
              <a:t>。</a:t>
            </a:r>
            <a:endParaRPr lang="en-US" altLang="zh-CN" sz="1800" kern="1200" dirty="0">
              <a:solidFill>
                <a:schemeClr val="dk1"/>
              </a:solidFill>
              <a:effectLst/>
              <a:latin typeface="+mn-lt"/>
              <a:ea typeface="+mn-ea"/>
              <a:cs typeface="+mn-cs"/>
            </a:endParaRPr>
          </a:p>
        </p:txBody>
      </p:sp>
    </p:spTree>
    <p:extLst>
      <p:ext uri="{BB962C8B-B14F-4D97-AF65-F5344CB8AC3E}">
        <p14:creationId xmlns:p14="http://schemas.microsoft.com/office/powerpoint/2010/main" val="9676734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a:extLst>
              <a:ext uri="{FF2B5EF4-FFF2-40B4-BE49-F238E27FC236}">
                <a16:creationId xmlns:a16="http://schemas.microsoft.com/office/drawing/2014/main" id="{74A247B7-213C-7CF0-BD16-A563556793E7}"/>
              </a:ext>
            </a:extLst>
          </p:cNvPr>
          <p:cNvSpPr/>
          <p:nvPr/>
        </p:nvSpPr>
        <p:spPr>
          <a:xfrm>
            <a:off x="8616158" y="2336120"/>
            <a:ext cx="2520156" cy="284584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endParaRPr>
          </a:p>
        </p:txBody>
      </p:sp>
      <p:sp>
        <p:nvSpPr>
          <p:cNvPr id="17" name="矩形 16">
            <a:extLst>
              <a:ext uri="{FF2B5EF4-FFF2-40B4-BE49-F238E27FC236}">
                <a16:creationId xmlns:a16="http://schemas.microsoft.com/office/drawing/2014/main" id="{D5781292-D475-44E9-3E66-0846FAEB46F0}"/>
              </a:ext>
            </a:extLst>
          </p:cNvPr>
          <p:cNvSpPr/>
          <p:nvPr/>
        </p:nvSpPr>
        <p:spPr>
          <a:xfrm>
            <a:off x="1055688" y="1061118"/>
            <a:ext cx="2520156" cy="744583"/>
          </a:xfrm>
          <a:prstGeom prst="rect">
            <a:avLst/>
          </a:prstGeom>
          <a:solidFill>
            <a:schemeClr val="accent1"/>
          </a:solidFill>
          <a:ln>
            <a:solidFill>
              <a:schemeClr val="bg1">
                <a:lumMod val="9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cs typeface="阿里巴巴普惠体 B" panose="00020600040101010101" pitchFamily="18" charset="-122"/>
            </a:endParaRPr>
          </a:p>
        </p:txBody>
      </p:sp>
      <p:sp>
        <p:nvSpPr>
          <p:cNvPr id="19" name="矩形 18">
            <a:extLst>
              <a:ext uri="{FF2B5EF4-FFF2-40B4-BE49-F238E27FC236}">
                <a16:creationId xmlns:a16="http://schemas.microsoft.com/office/drawing/2014/main" id="{2715DAD8-4C32-53B0-20C6-9A0E612341E4}"/>
              </a:ext>
            </a:extLst>
          </p:cNvPr>
          <p:cNvSpPr/>
          <p:nvPr/>
        </p:nvSpPr>
        <p:spPr>
          <a:xfrm>
            <a:off x="6096001" y="1061118"/>
            <a:ext cx="2520156" cy="744583"/>
          </a:xfrm>
          <a:prstGeom prst="rect">
            <a:avLst/>
          </a:prstGeom>
          <a:solidFill>
            <a:srgbClr val="4773C0"/>
          </a:solidFill>
          <a:ln>
            <a:solidFill>
              <a:schemeClr val="bg1">
                <a:lumMod val="9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noFill/>
              <a:latin typeface="微软雅黑" panose="020B0503020204020204" pitchFamily="34" charset="-122"/>
              <a:ea typeface="微软雅黑" panose="020B0503020204020204" pitchFamily="34" charset="-122"/>
              <a:cs typeface="阿里巴巴普惠体 B" panose="00020600040101010101" pitchFamily="18" charset="-122"/>
            </a:endParaRPr>
          </a:p>
        </p:txBody>
      </p:sp>
      <p:sp>
        <p:nvSpPr>
          <p:cNvPr id="20" name="矩形 19">
            <a:extLst>
              <a:ext uri="{FF2B5EF4-FFF2-40B4-BE49-F238E27FC236}">
                <a16:creationId xmlns:a16="http://schemas.microsoft.com/office/drawing/2014/main" id="{ECC4BB23-2F28-7CB1-E6EA-5663FCBAC85E}"/>
              </a:ext>
            </a:extLst>
          </p:cNvPr>
          <p:cNvSpPr/>
          <p:nvPr/>
        </p:nvSpPr>
        <p:spPr>
          <a:xfrm>
            <a:off x="8616157" y="1061118"/>
            <a:ext cx="2520156" cy="744583"/>
          </a:xfrm>
          <a:prstGeom prst="rect">
            <a:avLst/>
          </a:prstGeom>
          <a:noFill/>
          <a:ln>
            <a:solidFill>
              <a:schemeClr val="bg1">
                <a:lumMod val="9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anose="020B0503020204020204" pitchFamily="34" charset="-122"/>
              <a:ea typeface="微软雅黑" panose="020B0503020204020204" pitchFamily="34" charset="-122"/>
              <a:cs typeface="阿里巴巴普惠体 B" panose="00020600040101010101" pitchFamily="18" charset="-122"/>
            </a:endParaRPr>
          </a:p>
        </p:txBody>
      </p:sp>
      <p:sp>
        <p:nvSpPr>
          <p:cNvPr id="21" name="TextBox 19">
            <a:extLst>
              <a:ext uri="{FF2B5EF4-FFF2-40B4-BE49-F238E27FC236}">
                <a16:creationId xmlns:a16="http://schemas.microsoft.com/office/drawing/2014/main" id="{CB2F9659-8D7A-B390-C1E9-962CD72A313F}"/>
              </a:ext>
            </a:extLst>
          </p:cNvPr>
          <p:cNvSpPr txBox="1"/>
          <p:nvPr/>
        </p:nvSpPr>
        <p:spPr>
          <a:xfrm>
            <a:off x="1055688" y="1233354"/>
            <a:ext cx="2520155" cy="400110"/>
          </a:xfrm>
          <a:prstGeom prst="rect">
            <a:avLst/>
          </a:prstGeom>
          <a:noFill/>
        </p:spPr>
        <p:txBody>
          <a:bodyPr wrap="square" rtlCol="0">
            <a:spAutoFit/>
            <a:scene3d>
              <a:camera prst="orthographicFront"/>
              <a:lightRig rig="threePt" dir="t"/>
            </a:scene3d>
            <a:sp3d/>
          </a:bodyPr>
          <a:lstStyle>
            <a:defPPr>
              <a:defRPr lang="zh-CN"/>
            </a:defPPr>
            <a:lvl1pPr>
              <a:defRPr sz="1200">
                <a:solidFill>
                  <a:schemeClr val="tx1">
                    <a:lumMod val="75000"/>
                    <a:lumOff val="25000"/>
                  </a:schemeClr>
                </a:solidFill>
                <a:latin typeface="EngraversGothic BT" panose="020B0507020203020204" pitchFamily="34" charset="0"/>
              </a:defRPr>
            </a:lvl1pPr>
          </a:lstStyle>
          <a:p>
            <a:pPr algn="ctr"/>
            <a:r>
              <a:rPr lang="zh-CN" altLang="en-US" sz="2000" b="1" dirty="0">
                <a:solidFill>
                  <a:schemeClr val="bg1"/>
                </a:solidFill>
                <a:latin typeface="微软雅黑" panose="020B0503020204020204" pitchFamily="34" charset="-122"/>
                <a:ea typeface="微软雅黑" panose="020B0503020204020204" pitchFamily="34" charset="-122"/>
                <a:cs typeface="阿里巴巴普惠体 B" panose="00020600040101010101" pitchFamily="18" charset="-122"/>
              </a:rPr>
              <a:t>机制互补</a:t>
            </a:r>
          </a:p>
        </p:txBody>
      </p:sp>
      <p:sp>
        <p:nvSpPr>
          <p:cNvPr id="22" name="TextBox 19">
            <a:extLst>
              <a:ext uri="{FF2B5EF4-FFF2-40B4-BE49-F238E27FC236}">
                <a16:creationId xmlns:a16="http://schemas.microsoft.com/office/drawing/2014/main" id="{34724456-D4F7-F9AF-BE7A-FE2428ED8410}"/>
              </a:ext>
            </a:extLst>
          </p:cNvPr>
          <p:cNvSpPr txBox="1"/>
          <p:nvPr/>
        </p:nvSpPr>
        <p:spPr>
          <a:xfrm>
            <a:off x="6095999" y="1233354"/>
            <a:ext cx="2520155" cy="400110"/>
          </a:xfrm>
          <a:prstGeom prst="rect">
            <a:avLst/>
          </a:prstGeom>
          <a:noFill/>
        </p:spPr>
        <p:txBody>
          <a:bodyPr wrap="square" rtlCol="0">
            <a:spAutoFit/>
            <a:scene3d>
              <a:camera prst="orthographicFront"/>
              <a:lightRig rig="threePt" dir="t"/>
            </a:scene3d>
            <a:sp3d/>
          </a:bodyPr>
          <a:lstStyle>
            <a:defPPr>
              <a:defRPr lang="zh-CN"/>
            </a:defPPr>
            <a:lvl1pPr>
              <a:defRPr sz="1200">
                <a:solidFill>
                  <a:schemeClr val="tx1">
                    <a:lumMod val="75000"/>
                    <a:lumOff val="25000"/>
                  </a:schemeClr>
                </a:solidFill>
                <a:latin typeface="EngraversGothic BT" panose="020B0507020203020204" pitchFamily="34" charset="0"/>
              </a:defRPr>
            </a:lvl1pPr>
          </a:lstStyle>
          <a:p>
            <a:pPr algn="ctr"/>
            <a:r>
              <a:rPr lang="zh-CN" altLang="en-US" sz="2000" b="1" dirty="0">
                <a:solidFill>
                  <a:schemeClr val="bg1"/>
                </a:solidFill>
                <a:latin typeface="微软雅黑" panose="020B0503020204020204" pitchFamily="34" charset="-122"/>
                <a:ea typeface="微软雅黑" panose="020B0503020204020204" pitchFamily="34" charset="-122"/>
                <a:cs typeface="阿里巴巴普惠体 B" panose="00020600040101010101" pitchFamily="18" charset="-122"/>
              </a:rPr>
              <a:t>代谢获益</a:t>
            </a:r>
          </a:p>
        </p:txBody>
      </p:sp>
      <p:sp>
        <p:nvSpPr>
          <p:cNvPr id="23" name="TextBox 19">
            <a:extLst>
              <a:ext uri="{FF2B5EF4-FFF2-40B4-BE49-F238E27FC236}">
                <a16:creationId xmlns:a16="http://schemas.microsoft.com/office/drawing/2014/main" id="{78BBE16C-F8EB-E7B3-9E35-6CC74B8FD559}"/>
              </a:ext>
            </a:extLst>
          </p:cNvPr>
          <p:cNvSpPr txBox="1"/>
          <p:nvPr/>
        </p:nvSpPr>
        <p:spPr>
          <a:xfrm>
            <a:off x="8616158" y="1233354"/>
            <a:ext cx="2520155" cy="400110"/>
          </a:xfrm>
          <a:prstGeom prst="rect">
            <a:avLst/>
          </a:prstGeom>
          <a:noFill/>
        </p:spPr>
        <p:txBody>
          <a:bodyPr wrap="square" rtlCol="0">
            <a:spAutoFit/>
            <a:scene3d>
              <a:camera prst="orthographicFront"/>
              <a:lightRig rig="threePt" dir="t"/>
            </a:scene3d>
            <a:sp3d/>
          </a:bodyPr>
          <a:lstStyle>
            <a:defPPr>
              <a:defRPr lang="zh-CN"/>
            </a:defPPr>
            <a:lvl1pPr>
              <a:defRPr sz="1200">
                <a:solidFill>
                  <a:schemeClr val="tx1">
                    <a:lumMod val="75000"/>
                    <a:lumOff val="25000"/>
                  </a:schemeClr>
                </a:solidFill>
                <a:latin typeface="EngraversGothic BT" panose="020B0507020203020204" pitchFamily="34" charset="0"/>
              </a:defRPr>
            </a:lvl1pPr>
          </a:lstStyle>
          <a:p>
            <a:pPr algn="ctr"/>
            <a:r>
              <a:rPr lang="zh-CN" altLang="en-US" sz="2000" b="1" dirty="0">
                <a:solidFill>
                  <a:schemeClr val="tx1"/>
                </a:solidFill>
                <a:latin typeface="微软雅黑" panose="020B0503020204020204" pitchFamily="34" charset="-122"/>
                <a:ea typeface="微软雅黑" panose="020B0503020204020204" pitchFamily="34" charset="-122"/>
                <a:cs typeface="阿里巴巴普惠体 B" panose="00020600040101010101" pitchFamily="18" charset="-122"/>
              </a:rPr>
              <a:t>提高依从性</a:t>
            </a:r>
          </a:p>
        </p:txBody>
      </p:sp>
      <p:sp>
        <p:nvSpPr>
          <p:cNvPr id="24" name="TextBox 19">
            <a:extLst>
              <a:ext uri="{FF2B5EF4-FFF2-40B4-BE49-F238E27FC236}">
                <a16:creationId xmlns:a16="http://schemas.microsoft.com/office/drawing/2014/main" id="{29582FCD-6900-3CFC-CDC2-F4E9C87E1137}"/>
              </a:ext>
            </a:extLst>
          </p:cNvPr>
          <p:cNvSpPr txBox="1"/>
          <p:nvPr/>
        </p:nvSpPr>
        <p:spPr>
          <a:xfrm>
            <a:off x="3575841" y="1233354"/>
            <a:ext cx="2520155" cy="400110"/>
          </a:xfrm>
          <a:prstGeom prst="rect">
            <a:avLst/>
          </a:prstGeom>
          <a:noFill/>
        </p:spPr>
        <p:txBody>
          <a:bodyPr wrap="square" rtlCol="0">
            <a:spAutoFit/>
            <a:scene3d>
              <a:camera prst="orthographicFront"/>
              <a:lightRig rig="threePt" dir="t"/>
            </a:scene3d>
            <a:sp3d/>
          </a:bodyPr>
          <a:lstStyle>
            <a:defPPr>
              <a:defRPr lang="zh-CN"/>
            </a:defPPr>
            <a:lvl1pPr>
              <a:defRPr sz="1200">
                <a:solidFill>
                  <a:schemeClr val="tx1">
                    <a:lumMod val="75000"/>
                    <a:lumOff val="25000"/>
                  </a:schemeClr>
                </a:solidFill>
                <a:latin typeface="EngraversGothic BT" panose="020B0507020203020204" pitchFamily="34" charset="0"/>
              </a:defRPr>
            </a:lvl1pPr>
          </a:lstStyle>
          <a:p>
            <a:pPr algn="ctr"/>
            <a:r>
              <a:rPr lang="zh-CN" altLang="en-US" sz="2000" b="1" dirty="0">
                <a:solidFill>
                  <a:schemeClr val="tx1"/>
                </a:solidFill>
                <a:latin typeface="微软雅黑" panose="020B0503020204020204" pitchFamily="34" charset="-122"/>
                <a:ea typeface="微软雅黑" panose="020B0503020204020204" pitchFamily="34" charset="-122"/>
                <a:cs typeface="阿里巴巴普惠体 B" panose="00020600040101010101" pitchFamily="18" charset="-122"/>
              </a:rPr>
              <a:t>器官保护</a:t>
            </a:r>
          </a:p>
        </p:txBody>
      </p:sp>
      <p:sp>
        <p:nvSpPr>
          <p:cNvPr id="26" name="矩形 25">
            <a:extLst>
              <a:ext uri="{FF2B5EF4-FFF2-40B4-BE49-F238E27FC236}">
                <a16:creationId xmlns:a16="http://schemas.microsoft.com/office/drawing/2014/main" id="{657AFE12-FD7D-AFF4-6D29-1B7B807E5838}"/>
              </a:ext>
            </a:extLst>
          </p:cNvPr>
          <p:cNvSpPr/>
          <p:nvPr/>
        </p:nvSpPr>
        <p:spPr>
          <a:xfrm>
            <a:off x="3566144" y="2321772"/>
            <a:ext cx="2520156" cy="284584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endParaRPr>
          </a:p>
        </p:txBody>
      </p:sp>
      <p:grpSp>
        <p:nvGrpSpPr>
          <p:cNvPr id="4" name="组合 3">
            <a:extLst>
              <a:ext uri="{FF2B5EF4-FFF2-40B4-BE49-F238E27FC236}">
                <a16:creationId xmlns:a16="http://schemas.microsoft.com/office/drawing/2014/main" id="{B7FDDA7C-B11B-06F2-96EB-4DD3BA9C3054}"/>
              </a:ext>
            </a:extLst>
          </p:cNvPr>
          <p:cNvGrpSpPr/>
          <p:nvPr/>
        </p:nvGrpSpPr>
        <p:grpSpPr>
          <a:xfrm>
            <a:off x="-698500" y="-582990"/>
            <a:ext cx="13589000" cy="8023980"/>
            <a:chOff x="-863600" y="-584200"/>
            <a:chExt cx="13335000" cy="7874000"/>
          </a:xfrm>
          <a:solidFill>
            <a:srgbClr val="E6E6E6"/>
          </a:solidFill>
        </p:grpSpPr>
        <p:grpSp>
          <p:nvGrpSpPr>
            <p:cNvPr id="5" name="组合 4">
              <a:extLst>
                <a:ext uri="{FF2B5EF4-FFF2-40B4-BE49-F238E27FC236}">
                  <a16:creationId xmlns:a16="http://schemas.microsoft.com/office/drawing/2014/main" id="{04213E18-7F4F-468A-45A3-E978C2B8681F}"/>
                </a:ext>
              </a:extLst>
            </p:cNvPr>
            <p:cNvGrpSpPr/>
            <p:nvPr/>
          </p:nvGrpSpPr>
          <p:grpSpPr>
            <a:xfrm>
              <a:off x="-863600" y="-584200"/>
              <a:ext cx="165100" cy="7874000"/>
              <a:chOff x="-863600" y="-584200"/>
              <a:chExt cx="165100" cy="7874000"/>
            </a:xfrm>
            <a:grpFill/>
          </p:grpSpPr>
          <p:sp>
            <p:nvSpPr>
              <p:cNvPr id="9" name="椭圆 8">
                <a:extLst>
                  <a:ext uri="{FF2B5EF4-FFF2-40B4-BE49-F238E27FC236}">
                    <a16:creationId xmlns:a16="http://schemas.microsoft.com/office/drawing/2014/main" id="{D6EBE18F-618F-F15B-D9C9-5497D490F7E8}"/>
                  </a:ext>
                </a:extLst>
              </p:cNvPr>
              <p:cNvSpPr/>
              <p:nvPr/>
            </p:nvSpPr>
            <p:spPr>
              <a:xfrm>
                <a:off x="-863600" y="-584200"/>
                <a:ext cx="165100" cy="165100"/>
              </a:xfrm>
              <a:prstGeom prst="ellipse">
                <a:avLst/>
              </a:prstGeom>
              <a:grp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endParaRPr>
              </a:p>
            </p:txBody>
          </p:sp>
          <p:sp>
            <p:nvSpPr>
              <p:cNvPr id="10" name="椭圆 9">
                <a:extLst>
                  <a:ext uri="{FF2B5EF4-FFF2-40B4-BE49-F238E27FC236}">
                    <a16:creationId xmlns:a16="http://schemas.microsoft.com/office/drawing/2014/main" id="{130CA3B7-A03E-18F1-CC7E-B8E776AD6B23}"/>
                  </a:ext>
                </a:extLst>
              </p:cNvPr>
              <p:cNvSpPr/>
              <p:nvPr/>
            </p:nvSpPr>
            <p:spPr>
              <a:xfrm>
                <a:off x="-863600" y="7124700"/>
                <a:ext cx="165100" cy="165100"/>
              </a:xfrm>
              <a:prstGeom prst="ellipse">
                <a:avLst/>
              </a:prstGeom>
              <a:grp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endParaRPr>
              </a:p>
            </p:txBody>
          </p:sp>
        </p:grpSp>
        <p:grpSp>
          <p:nvGrpSpPr>
            <p:cNvPr id="6" name="组合 5">
              <a:extLst>
                <a:ext uri="{FF2B5EF4-FFF2-40B4-BE49-F238E27FC236}">
                  <a16:creationId xmlns:a16="http://schemas.microsoft.com/office/drawing/2014/main" id="{235CD20E-1D2C-0110-1529-D0D6CB49CC71}"/>
                </a:ext>
              </a:extLst>
            </p:cNvPr>
            <p:cNvGrpSpPr/>
            <p:nvPr/>
          </p:nvGrpSpPr>
          <p:grpSpPr>
            <a:xfrm>
              <a:off x="12306300" y="-584200"/>
              <a:ext cx="165100" cy="7874000"/>
              <a:chOff x="-863600" y="-584200"/>
              <a:chExt cx="165100" cy="7874000"/>
            </a:xfrm>
            <a:grpFill/>
          </p:grpSpPr>
          <p:sp>
            <p:nvSpPr>
              <p:cNvPr id="7" name="椭圆 6">
                <a:extLst>
                  <a:ext uri="{FF2B5EF4-FFF2-40B4-BE49-F238E27FC236}">
                    <a16:creationId xmlns:a16="http://schemas.microsoft.com/office/drawing/2014/main" id="{26A4FD37-D226-C2B1-9576-5C37E9761FFA}"/>
                  </a:ext>
                </a:extLst>
              </p:cNvPr>
              <p:cNvSpPr/>
              <p:nvPr/>
            </p:nvSpPr>
            <p:spPr>
              <a:xfrm>
                <a:off x="-863600" y="-584200"/>
                <a:ext cx="165100" cy="165100"/>
              </a:xfrm>
              <a:prstGeom prst="ellipse">
                <a:avLst/>
              </a:prstGeom>
              <a:grp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endParaRPr>
              </a:p>
            </p:txBody>
          </p:sp>
          <p:sp>
            <p:nvSpPr>
              <p:cNvPr id="8" name="椭圆 7">
                <a:extLst>
                  <a:ext uri="{FF2B5EF4-FFF2-40B4-BE49-F238E27FC236}">
                    <a16:creationId xmlns:a16="http://schemas.microsoft.com/office/drawing/2014/main" id="{C4C955F6-F6E2-6120-B0C1-A0BD832DCB11}"/>
                  </a:ext>
                </a:extLst>
              </p:cNvPr>
              <p:cNvSpPr/>
              <p:nvPr/>
            </p:nvSpPr>
            <p:spPr>
              <a:xfrm>
                <a:off x="-863600" y="7124700"/>
                <a:ext cx="165100" cy="165100"/>
              </a:xfrm>
              <a:prstGeom prst="ellipse">
                <a:avLst/>
              </a:prstGeom>
              <a:grp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endParaRPr>
              </a:p>
            </p:txBody>
          </p:sp>
        </p:grpSp>
      </p:grpSp>
      <p:sp>
        <p:nvSpPr>
          <p:cNvPr id="30" name="文本框 29">
            <a:extLst>
              <a:ext uri="{FF2B5EF4-FFF2-40B4-BE49-F238E27FC236}">
                <a16:creationId xmlns:a16="http://schemas.microsoft.com/office/drawing/2014/main" id="{F5118076-CEC2-33F2-799E-F9D85E2BCFF7}"/>
              </a:ext>
            </a:extLst>
          </p:cNvPr>
          <p:cNvSpPr txBox="1"/>
          <p:nvPr/>
        </p:nvSpPr>
        <p:spPr>
          <a:xfrm>
            <a:off x="1014145" y="2321772"/>
            <a:ext cx="2340000" cy="1977849"/>
          </a:xfrm>
          <a:prstGeom prst="rect">
            <a:avLst/>
          </a:prstGeom>
          <a:noFill/>
        </p:spPr>
        <p:txBody>
          <a:bodyPr wrap="square" lIns="0" tIns="0" rIns="0" bIns="0">
            <a:spAutoFit/>
          </a:bodyPr>
          <a:lstStyle/>
          <a:p>
            <a:pPr algn="just" defTabSz="987425" fontAlgn="base">
              <a:lnSpc>
                <a:spcPct val="150000"/>
              </a:lnSpc>
              <a:spcBef>
                <a:spcPts val="600"/>
              </a:spcBef>
              <a:spcAft>
                <a:spcPct val="0"/>
              </a:spcAft>
              <a:defRPr/>
            </a:pPr>
            <a:r>
              <a:rPr lang="zh-CN" altLang="en-US" sz="1400" b="1" dirty="0">
                <a:latin typeface="微软雅黑" panose="020B0503020204020204" pitchFamily="34" charset="-122"/>
                <a:ea typeface="微软雅黑" panose="020B0503020204020204" pitchFamily="34" charset="-122"/>
                <a:cs typeface="微软雅黑"/>
                <a:sym typeface="Arial" panose="020B0604020202020204" pitchFamily="34" charset="0"/>
              </a:rPr>
              <a:t>达格列净：</a:t>
            </a:r>
            <a:r>
              <a:rPr lang="zh-CN" altLang="en-US" sz="1400" dirty="0">
                <a:latin typeface="微软雅黑" panose="020B0503020204020204" pitchFamily="34" charset="-122"/>
                <a:ea typeface="微软雅黑" panose="020B0503020204020204" pitchFamily="34" charset="-122"/>
                <a:cs typeface="微软雅黑"/>
                <a:sym typeface="Arial" panose="020B0604020202020204" pitchFamily="34" charset="0"/>
              </a:rPr>
              <a:t>减少肾脏的葡萄糖重吸</a:t>
            </a:r>
            <a:r>
              <a:rPr lang="zh-CN" altLang="en-US" sz="1400" spc="-15" dirty="0">
                <a:latin typeface="微软雅黑" panose="020B0503020204020204" pitchFamily="34" charset="-122"/>
                <a:ea typeface="微软雅黑" panose="020B0503020204020204" pitchFamily="34" charset="-122"/>
                <a:cs typeface="微软雅黑"/>
                <a:sym typeface="Arial" panose="020B0604020202020204" pitchFamily="34" charset="0"/>
              </a:rPr>
              <a:t>收</a:t>
            </a:r>
            <a:r>
              <a:rPr lang="zh-CN" altLang="en-US" sz="1400" dirty="0">
                <a:latin typeface="微软雅黑" panose="020B0503020204020204" pitchFamily="34" charset="-122"/>
                <a:ea typeface="微软雅黑" panose="020B0503020204020204" pitchFamily="34" charset="-122"/>
                <a:cs typeface="微软雅黑"/>
                <a:sym typeface="Arial" panose="020B0604020202020204" pitchFamily="34" charset="0"/>
              </a:rPr>
              <a:t>从而</a:t>
            </a:r>
            <a:r>
              <a:rPr lang="zh-CN" altLang="en-US" sz="1400" spc="-15" dirty="0">
                <a:latin typeface="微软雅黑" panose="020B0503020204020204" pitchFamily="34" charset="-122"/>
                <a:ea typeface="微软雅黑" panose="020B0503020204020204" pitchFamily="34" charset="-122"/>
                <a:cs typeface="微软雅黑"/>
                <a:sym typeface="Arial" panose="020B0604020202020204" pitchFamily="34" charset="0"/>
              </a:rPr>
              <a:t>降</a:t>
            </a:r>
            <a:r>
              <a:rPr lang="zh-CN" altLang="en-US" sz="1400" dirty="0">
                <a:latin typeface="微软雅黑" panose="020B0503020204020204" pitchFamily="34" charset="-122"/>
                <a:ea typeface="微软雅黑" panose="020B0503020204020204" pitchFamily="34" charset="-122"/>
                <a:cs typeface="微软雅黑"/>
                <a:sym typeface="Arial" panose="020B0604020202020204" pitchFamily="34" charset="0"/>
              </a:rPr>
              <a:t>低血糖</a:t>
            </a:r>
            <a:r>
              <a:rPr lang="zh-CN" altLang="en-US" sz="1400" dirty="0">
                <a:latin typeface="微软雅黑" panose="020B0503020204020204" pitchFamily="34" charset="-122"/>
                <a:ea typeface="微软雅黑" panose="020B0503020204020204" pitchFamily="34" charset="-122"/>
                <a:cs typeface="Open Sans" panose="020B0606030504020204" pitchFamily="34" charset="0"/>
                <a:sym typeface="+mn-lt"/>
              </a:rPr>
              <a:t>。</a:t>
            </a:r>
            <a:endParaRPr lang="en-US" altLang="zh-CN" sz="1400" dirty="0">
              <a:latin typeface="微软雅黑" panose="020B0503020204020204" pitchFamily="34" charset="-122"/>
              <a:ea typeface="微软雅黑" panose="020B0503020204020204" pitchFamily="34" charset="-122"/>
              <a:cs typeface="Open Sans" panose="020B0606030504020204" pitchFamily="34" charset="0"/>
              <a:sym typeface="+mn-lt"/>
            </a:endParaRPr>
          </a:p>
          <a:p>
            <a:pPr algn="just" defTabSz="987425" fontAlgn="base">
              <a:lnSpc>
                <a:spcPct val="150000"/>
              </a:lnSpc>
              <a:spcBef>
                <a:spcPts val="600"/>
              </a:spcBef>
              <a:spcAft>
                <a:spcPct val="0"/>
              </a:spcAft>
              <a:defRPr/>
            </a:pPr>
            <a:r>
              <a:rPr lang="zh-CN" altLang="en-US" sz="1400" b="1" dirty="0">
                <a:latin typeface="微软雅黑" panose="020B0503020204020204" pitchFamily="34" charset="-122"/>
                <a:ea typeface="微软雅黑" panose="020B0503020204020204" pitchFamily="34" charset="-122"/>
                <a:cs typeface="Open Sans" panose="020B0606030504020204" pitchFamily="34" charset="0"/>
                <a:sym typeface="+mn-lt"/>
              </a:rPr>
              <a:t>二甲双胍：</a:t>
            </a:r>
            <a:r>
              <a:rPr lang="zh-CN" altLang="en-US" sz="1400" spc="10" dirty="0">
                <a:latin typeface="微软雅黑" panose="020B0503020204020204" pitchFamily="34" charset="-122"/>
                <a:ea typeface="微软雅黑" panose="020B0503020204020204" pitchFamily="34" charset="-122"/>
                <a:cs typeface="微软雅黑"/>
                <a:sym typeface="Arial" panose="020B0604020202020204" pitchFamily="34" charset="0"/>
              </a:rPr>
              <a:t>抑制糖异生和糖原分解、</a:t>
            </a:r>
            <a:r>
              <a:rPr lang="zh-CN" altLang="en-US" sz="1400" spc="15" dirty="0">
                <a:latin typeface="微软雅黑" panose="020B0503020204020204" pitchFamily="34" charset="-122"/>
                <a:ea typeface="微软雅黑" panose="020B0503020204020204" pitchFamily="34" charset="-122"/>
                <a:cs typeface="微软雅黑"/>
                <a:sym typeface="Arial" panose="020B0604020202020204" pitchFamily="34" charset="0"/>
              </a:rPr>
              <a:t>增加肌肉</a:t>
            </a:r>
            <a:r>
              <a:rPr lang="zh-CN" altLang="en-US" sz="1400" spc="10" dirty="0">
                <a:latin typeface="微软雅黑" panose="020B0503020204020204" pitchFamily="34" charset="-122"/>
                <a:ea typeface="微软雅黑" panose="020B0503020204020204" pitchFamily="34" charset="-122"/>
                <a:cs typeface="微软雅黑"/>
                <a:sym typeface="Arial" panose="020B0604020202020204" pitchFamily="34" charset="0"/>
              </a:rPr>
              <a:t>胰岛素敏感性、延迟肠道吸收葡萄</a:t>
            </a:r>
            <a:r>
              <a:rPr lang="zh-CN" altLang="en-US" sz="1400" dirty="0">
                <a:latin typeface="微软雅黑" panose="020B0503020204020204" pitchFamily="34" charset="-122"/>
                <a:ea typeface="微软雅黑" panose="020B0503020204020204" pitchFamily="34" charset="-122"/>
                <a:cs typeface="微软雅黑"/>
                <a:sym typeface="Arial" panose="020B0604020202020204" pitchFamily="34" charset="0"/>
              </a:rPr>
              <a:t>糖从而降低血糖。</a:t>
            </a:r>
            <a:endParaRPr lang="en-US" altLang="zh-CN" sz="1400" dirty="0">
              <a:latin typeface="微软雅黑" panose="020B0503020204020204" pitchFamily="34" charset="-122"/>
              <a:ea typeface="微软雅黑" panose="020B0503020204020204" pitchFamily="34" charset="-122"/>
              <a:cs typeface="Open Sans" panose="020B0606030504020204" pitchFamily="34" charset="0"/>
              <a:sym typeface="+mn-lt"/>
            </a:endParaRPr>
          </a:p>
        </p:txBody>
      </p:sp>
      <p:sp>
        <p:nvSpPr>
          <p:cNvPr id="31" name="文本框 30">
            <a:extLst>
              <a:ext uri="{FF2B5EF4-FFF2-40B4-BE49-F238E27FC236}">
                <a16:creationId xmlns:a16="http://schemas.microsoft.com/office/drawing/2014/main" id="{2382147F-E3F4-28EC-81BE-B17A032E6B2B}"/>
              </a:ext>
            </a:extLst>
          </p:cNvPr>
          <p:cNvSpPr txBox="1"/>
          <p:nvPr/>
        </p:nvSpPr>
        <p:spPr>
          <a:xfrm>
            <a:off x="3665918" y="2336120"/>
            <a:ext cx="2340000" cy="2301015"/>
          </a:xfrm>
          <a:prstGeom prst="rect">
            <a:avLst/>
          </a:prstGeom>
          <a:noFill/>
        </p:spPr>
        <p:txBody>
          <a:bodyPr wrap="square" lIns="0" tIns="0" rIns="0" bIns="0">
            <a:spAutoFit/>
          </a:bodyPr>
          <a:lstStyle/>
          <a:p>
            <a:pPr algn="just" defTabSz="987425" fontAlgn="base">
              <a:lnSpc>
                <a:spcPct val="150000"/>
              </a:lnSpc>
              <a:spcBef>
                <a:spcPts val="600"/>
              </a:spcBef>
              <a:spcAft>
                <a:spcPct val="0"/>
              </a:spcAft>
              <a:defRPr/>
            </a:pPr>
            <a:r>
              <a:rPr lang="zh-CN" altLang="en-US" sz="1400" b="1" dirty="0">
                <a:latin typeface="微软雅黑" panose="020B0503020204020204" pitchFamily="34" charset="-122"/>
                <a:ea typeface="微软雅黑" panose="020B0503020204020204" pitchFamily="34" charset="-122"/>
                <a:cs typeface="Open Sans" panose="020B0606030504020204" pitchFamily="34" charset="0"/>
                <a:sym typeface="+mn-lt"/>
              </a:rPr>
              <a:t>保护心脏</a:t>
            </a:r>
            <a:r>
              <a:rPr lang="zh-CN" altLang="en-US" sz="1400" dirty="0">
                <a:latin typeface="微软雅黑" panose="020B0503020204020204" pitchFamily="34" charset="-122"/>
                <a:ea typeface="微软雅黑" panose="020B0503020204020204" pitchFamily="34" charset="-122"/>
                <a:cs typeface="Open Sans" panose="020B0606030504020204" pitchFamily="34" charset="0"/>
                <a:sym typeface="+mn-lt"/>
              </a:rPr>
              <a:t>：降低合并</a:t>
            </a:r>
            <a:r>
              <a:rPr lang="es-ES" altLang="zh-CN" sz="1400" dirty="0">
                <a:latin typeface="微软雅黑" panose="020B0503020204020204" pitchFamily="34" charset="-122"/>
                <a:ea typeface="微软雅黑" panose="020B0503020204020204" pitchFamily="34" charset="-122"/>
                <a:cs typeface="Open Sans" panose="020B0606030504020204" pitchFamily="34" charset="0"/>
                <a:sym typeface="+mn-lt"/>
              </a:rPr>
              <a:t>ASCVD</a:t>
            </a:r>
            <a:r>
              <a:rPr lang="zh-CN" altLang="en-US" sz="1400" dirty="0">
                <a:latin typeface="微软雅黑" panose="020B0503020204020204" pitchFamily="34" charset="-122"/>
                <a:ea typeface="微软雅黑" panose="020B0503020204020204" pitchFamily="34" charset="-122"/>
                <a:cs typeface="Open Sans" panose="020B0606030504020204" pitchFamily="34" charset="0"/>
                <a:sym typeface="+mn-lt"/>
              </a:rPr>
              <a:t>或</a:t>
            </a:r>
            <a:r>
              <a:rPr lang="es-ES" altLang="zh-CN" sz="1400" dirty="0">
                <a:latin typeface="微软雅黑" panose="020B0503020204020204" pitchFamily="34" charset="-122"/>
                <a:ea typeface="微软雅黑" panose="020B0503020204020204" pitchFamily="34" charset="-122"/>
                <a:cs typeface="Open Sans" panose="020B0606030504020204" pitchFamily="34" charset="0"/>
                <a:sym typeface="+mn-lt"/>
              </a:rPr>
              <a:t>MRF</a:t>
            </a:r>
            <a:r>
              <a:rPr lang="zh-CN" altLang="en-US" sz="1400" dirty="0">
                <a:latin typeface="微软雅黑" panose="020B0503020204020204" pitchFamily="34" charset="-122"/>
                <a:ea typeface="微软雅黑" panose="020B0503020204020204" pitchFamily="34" charset="-122"/>
                <a:cs typeface="Open Sans" panose="020B0606030504020204" pitchFamily="34" charset="0"/>
                <a:sym typeface="+mn-lt"/>
              </a:rPr>
              <a:t>的</a:t>
            </a:r>
            <a:r>
              <a:rPr lang="en-US" altLang="zh-CN" sz="1400" dirty="0">
                <a:latin typeface="微软雅黑" panose="020B0503020204020204" pitchFamily="34" charset="-122"/>
                <a:ea typeface="微软雅黑" panose="020B0503020204020204" pitchFamily="34" charset="-122"/>
                <a:cs typeface="Open Sans" panose="020B0606030504020204" pitchFamily="34" charset="0"/>
                <a:sym typeface="+mn-lt"/>
              </a:rPr>
              <a:t>2</a:t>
            </a:r>
            <a:r>
              <a:rPr lang="zh-CN" altLang="en-US" sz="1400" dirty="0">
                <a:latin typeface="微软雅黑" panose="020B0503020204020204" pitchFamily="34" charset="-122"/>
                <a:ea typeface="微软雅黑" panose="020B0503020204020204" pitchFamily="34" charset="-122"/>
                <a:cs typeface="Open Sans" panose="020B0606030504020204" pitchFamily="34" charset="0"/>
                <a:sym typeface="+mn-lt"/>
              </a:rPr>
              <a:t>型糖尿病患者心血管死亡或心衰住院风险</a:t>
            </a:r>
            <a:r>
              <a:rPr lang="en-US" altLang="zh-CN" sz="1400" dirty="0">
                <a:latin typeface="微软雅黑" panose="020B0503020204020204" pitchFamily="34" charset="-122"/>
                <a:ea typeface="微软雅黑" panose="020B0503020204020204" pitchFamily="34" charset="-122"/>
                <a:cs typeface="Open Sans" panose="020B0606030504020204" pitchFamily="34" charset="0"/>
                <a:sym typeface="+mn-lt"/>
              </a:rPr>
              <a:t>17%</a:t>
            </a:r>
            <a:r>
              <a:rPr lang="zh-CN" altLang="en-US" sz="1400" dirty="0">
                <a:latin typeface="微软雅黑" panose="020B0503020204020204" pitchFamily="34" charset="-122"/>
                <a:ea typeface="微软雅黑" panose="020B0503020204020204" pitchFamily="34" charset="-122"/>
                <a:cs typeface="Open Sans" panose="020B0606030504020204" pitchFamily="34" charset="0"/>
                <a:sym typeface="+mn-lt"/>
              </a:rPr>
              <a:t>，不增加</a:t>
            </a:r>
            <a:r>
              <a:rPr lang="es-ES" altLang="zh-CN" sz="1400" dirty="0">
                <a:latin typeface="微软雅黑" panose="020B0503020204020204" pitchFamily="34" charset="-122"/>
                <a:ea typeface="微软雅黑" panose="020B0503020204020204" pitchFamily="34" charset="-122"/>
                <a:cs typeface="Open Sans" panose="020B0606030504020204" pitchFamily="34" charset="0"/>
                <a:sym typeface="+mn-lt"/>
              </a:rPr>
              <a:t>MACE</a:t>
            </a:r>
            <a:r>
              <a:rPr lang="zh-CN" altLang="en-US" sz="1400" dirty="0">
                <a:latin typeface="微软雅黑" panose="020B0503020204020204" pitchFamily="34" charset="-122"/>
                <a:ea typeface="微软雅黑" panose="020B0503020204020204" pitchFamily="34" charset="-122"/>
                <a:cs typeface="Open Sans" panose="020B0606030504020204" pitchFamily="34" charset="0"/>
                <a:sym typeface="+mn-lt"/>
              </a:rPr>
              <a:t>风险。</a:t>
            </a:r>
            <a:endParaRPr lang="en-US" altLang="zh-CN" sz="1400" dirty="0">
              <a:latin typeface="微软雅黑" panose="020B0503020204020204" pitchFamily="34" charset="-122"/>
              <a:ea typeface="微软雅黑" panose="020B0503020204020204" pitchFamily="34" charset="-122"/>
              <a:cs typeface="Open Sans" panose="020B0606030504020204" pitchFamily="34" charset="0"/>
              <a:sym typeface="+mn-lt"/>
            </a:endParaRPr>
          </a:p>
          <a:p>
            <a:pPr algn="just" defTabSz="987425" fontAlgn="base">
              <a:lnSpc>
                <a:spcPct val="150000"/>
              </a:lnSpc>
              <a:spcBef>
                <a:spcPts val="600"/>
              </a:spcBef>
              <a:spcAft>
                <a:spcPct val="0"/>
              </a:spcAft>
              <a:defRPr/>
            </a:pPr>
            <a:r>
              <a:rPr lang="zh-CN" altLang="en-US" sz="1400" b="1" dirty="0">
                <a:latin typeface="微软雅黑" panose="020B0503020204020204" pitchFamily="34" charset="-122"/>
                <a:ea typeface="微软雅黑" panose="020B0503020204020204" pitchFamily="34" charset="-122"/>
                <a:cs typeface="Open Sans" panose="020B0606030504020204" pitchFamily="34" charset="0"/>
                <a:sym typeface="+mn-lt"/>
              </a:rPr>
              <a:t>保护肾脏：</a:t>
            </a:r>
            <a:r>
              <a:rPr lang="zh-CN" altLang="en-US" sz="1400" dirty="0">
                <a:latin typeface="微软雅黑" panose="020B0503020204020204" pitchFamily="34" charset="-122"/>
                <a:ea typeface="微软雅黑" panose="020B0503020204020204" pitchFamily="34" charset="-122"/>
                <a:cs typeface="Open Sans" panose="020B0606030504020204" pitchFamily="34" charset="0"/>
                <a:sym typeface="+mn-lt"/>
              </a:rPr>
              <a:t>显著降低</a:t>
            </a:r>
            <a:r>
              <a:rPr lang="en-US" altLang="zh-CN" sz="1400" dirty="0">
                <a:latin typeface="微软雅黑" panose="020B0503020204020204" pitchFamily="34" charset="-122"/>
                <a:ea typeface="微软雅黑" panose="020B0503020204020204" pitchFamily="34" charset="-122"/>
                <a:cs typeface="Open Sans" panose="020B0606030504020204" pitchFamily="34" charset="0"/>
                <a:sym typeface="+mn-lt"/>
              </a:rPr>
              <a:t>CKD</a:t>
            </a:r>
            <a:r>
              <a:rPr lang="zh-CN" altLang="en-US" sz="1400" dirty="0">
                <a:latin typeface="微软雅黑" panose="020B0503020204020204" pitchFamily="34" charset="-122"/>
                <a:ea typeface="微软雅黑" panose="020B0503020204020204" pitchFamily="34" charset="-122"/>
                <a:cs typeface="Open Sans" panose="020B0606030504020204" pitchFamily="34" charset="0"/>
                <a:sym typeface="+mn-lt"/>
              </a:rPr>
              <a:t>患者心肾复合终点</a:t>
            </a:r>
            <a:r>
              <a:rPr lang="en-US" altLang="zh-CN" sz="1400" dirty="0">
                <a:latin typeface="微软雅黑" panose="020B0503020204020204" pitchFamily="34" charset="-122"/>
                <a:ea typeface="微软雅黑" panose="020B0503020204020204" pitchFamily="34" charset="-122"/>
                <a:cs typeface="Open Sans" panose="020B0606030504020204" pitchFamily="34" charset="0"/>
                <a:sym typeface="+mn-lt"/>
              </a:rPr>
              <a:t>39%</a:t>
            </a:r>
            <a:r>
              <a:rPr lang="zh-CN" altLang="en-US" sz="1400" dirty="0">
                <a:latin typeface="微软雅黑" panose="020B0503020204020204" pitchFamily="34" charset="-122"/>
                <a:ea typeface="微软雅黑" panose="020B0503020204020204" pitchFamily="34" charset="-122"/>
                <a:cs typeface="Open Sans" panose="020B0606030504020204" pitchFamily="34" charset="0"/>
                <a:sym typeface="+mn-lt"/>
              </a:rPr>
              <a:t>，延缓进入终末期肾病约</a:t>
            </a:r>
            <a:r>
              <a:rPr lang="en-US" altLang="zh-CN" sz="1400" dirty="0">
                <a:latin typeface="微软雅黑" panose="020B0503020204020204" pitchFamily="34" charset="-122"/>
                <a:ea typeface="微软雅黑" panose="020B0503020204020204" pitchFamily="34" charset="-122"/>
                <a:cs typeface="Open Sans" panose="020B0606030504020204" pitchFamily="34" charset="0"/>
                <a:sym typeface="+mn-lt"/>
              </a:rPr>
              <a:t>7</a:t>
            </a:r>
            <a:r>
              <a:rPr lang="zh-CN" altLang="en-US" sz="1400" dirty="0">
                <a:latin typeface="微软雅黑" panose="020B0503020204020204" pitchFamily="34" charset="-122"/>
                <a:ea typeface="微软雅黑" panose="020B0503020204020204" pitchFamily="34" charset="-122"/>
                <a:cs typeface="Open Sans" panose="020B0606030504020204" pitchFamily="34" charset="0"/>
                <a:sym typeface="+mn-lt"/>
              </a:rPr>
              <a:t>年。</a:t>
            </a:r>
          </a:p>
        </p:txBody>
      </p:sp>
      <p:sp>
        <p:nvSpPr>
          <p:cNvPr id="32" name="文本框 31">
            <a:extLst>
              <a:ext uri="{FF2B5EF4-FFF2-40B4-BE49-F238E27FC236}">
                <a16:creationId xmlns:a16="http://schemas.microsoft.com/office/drawing/2014/main" id="{AEE5182F-38C8-8AC9-07C9-4CC27E0E3210}"/>
              </a:ext>
            </a:extLst>
          </p:cNvPr>
          <p:cNvSpPr txBox="1"/>
          <p:nvPr/>
        </p:nvSpPr>
        <p:spPr>
          <a:xfrm>
            <a:off x="6176377" y="2321772"/>
            <a:ext cx="2340000" cy="2377959"/>
          </a:xfrm>
          <a:prstGeom prst="rect">
            <a:avLst/>
          </a:prstGeom>
          <a:noFill/>
        </p:spPr>
        <p:txBody>
          <a:bodyPr wrap="square" lIns="0" tIns="0" rIns="0" bIns="0">
            <a:spAutoFit/>
          </a:bodyPr>
          <a:lstStyle/>
          <a:p>
            <a:pPr algn="just" defTabSz="987425" fontAlgn="base">
              <a:lnSpc>
                <a:spcPct val="150000"/>
              </a:lnSpc>
              <a:spcBef>
                <a:spcPts val="600"/>
              </a:spcBef>
              <a:spcAft>
                <a:spcPct val="0"/>
              </a:spcAft>
              <a:defRPr/>
            </a:pPr>
            <a:r>
              <a:rPr lang="zh-CN" altLang="en-US" sz="1400" b="1" dirty="0">
                <a:latin typeface="微软雅黑" panose="020B0503020204020204" pitchFamily="34" charset="-122"/>
                <a:ea typeface="微软雅黑" panose="020B0503020204020204" pitchFamily="34" charset="-122"/>
                <a:cs typeface="Open Sans" panose="020B0606030504020204" pitchFamily="34" charset="0"/>
                <a:sym typeface="+mn-lt"/>
              </a:rPr>
              <a:t>降低体重</a:t>
            </a:r>
            <a:r>
              <a:rPr lang="zh-CN" altLang="en-US" sz="1400" dirty="0">
                <a:latin typeface="微软雅黑" panose="020B0503020204020204" pitchFamily="34" charset="-122"/>
                <a:ea typeface="微软雅黑" panose="020B0503020204020204" pitchFamily="34" charset="-122"/>
                <a:cs typeface="Open Sans" panose="020B0606030504020204" pitchFamily="34" charset="0"/>
                <a:sym typeface="+mn-lt"/>
              </a:rPr>
              <a:t>：联合治疗</a:t>
            </a:r>
            <a:r>
              <a:rPr lang="en-US" altLang="zh-CN" sz="1400" dirty="0">
                <a:latin typeface="微软雅黑" panose="020B0503020204020204" pitchFamily="34" charset="-122"/>
                <a:ea typeface="微软雅黑" panose="020B0503020204020204" pitchFamily="34" charset="-122"/>
                <a:cs typeface="Open Sans" panose="020B0606030504020204" pitchFamily="34" charset="0"/>
                <a:sym typeface="+mn-lt"/>
              </a:rPr>
              <a:t>24</a:t>
            </a:r>
            <a:r>
              <a:rPr lang="zh-CN" altLang="en-US" sz="1400" dirty="0">
                <a:latin typeface="微软雅黑" panose="020B0503020204020204" pitchFamily="34" charset="-122"/>
                <a:ea typeface="微软雅黑" panose="020B0503020204020204" pitchFamily="34" charset="-122"/>
                <a:cs typeface="Open Sans" panose="020B0606030504020204" pitchFamily="34" charset="0"/>
                <a:sym typeface="+mn-lt"/>
              </a:rPr>
              <a:t>周，较基线可显著降低体重</a:t>
            </a:r>
            <a:r>
              <a:rPr lang="en-US" altLang="zh-CN" sz="1400">
                <a:latin typeface="微软雅黑" panose="020B0503020204020204" pitchFamily="34" charset="-122"/>
                <a:ea typeface="微软雅黑" panose="020B0503020204020204" pitchFamily="34" charset="-122"/>
                <a:cs typeface="Open Sans" panose="020B0606030504020204" pitchFamily="34" charset="0"/>
                <a:sym typeface="+mn-lt"/>
              </a:rPr>
              <a:t>3kg</a:t>
            </a:r>
            <a:r>
              <a:rPr lang="zh-CN" altLang="en-US" sz="1400" dirty="0">
                <a:latin typeface="微软雅黑" panose="020B0503020204020204" pitchFamily="34" charset="-122"/>
                <a:ea typeface="微软雅黑" panose="020B0503020204020204" pitchFamily="34" charset="-122"/>
                <a:cs typeface="Open Sans" panose="020B0606030504020204" pitchFamily="34" charset="0"/>
                <a:sym typeface="+mn-lt"/>
              </a:rPr>
              <a:t>。</a:t>
            </a:r>
            <a:endParaRPr lang="en-US" altLang="zh-CN" sz="1400" dirty="0">
              <a:latin typeface="微软雅黑" panose="020B0503020204020204" pitchFamily="34" charset="-122"/>
              <a:ea typeface="微软雅黑" panose="020B0503020204020204" pitchFamily="34" charset="-122"/>
              <a:cs typeface="Open Sans" panose="020B0606030504020204" pitchFamily="34" charset="0"/>
              <a:sym typeface="+mn-lt"/>
            </a:endParaRPr>
          </a:p>
          <a:p>
            <a:pPr algn="just" defTabSz="987425" fontAlgn="base">
              <a:lnSpc>
                <a:spcPct val="150000"/>
              </a:lnSpc>
              <a:spcBef>
                <a:spcPts val="600"/>
              </a:spcBef>
              <a:spcAft>
                <a:spcPct val="0"/>
              </a:spcAft>
              <a:defRPr/>
            </a:pPr>
            <a:r>
              <a:rPr lang="zh-CN" altLang="en-US" sz="1400" b="1" dirty="0">
                <a:latin typeface="微软雅黑" panose="020B0503020204020204" pitchFamily="34" charset="-122"/>
                <a:ea typeface="微软雅黑" panose="020B0503020204020204" pitchFamily="34" charset="-122"/>
                <a:cs typeface="Open Sans" panose="020B0606030504020204" pitchFamily="34" charset="0"/>
                <a:sym typeface="+mn-lt"/>
              </a:rPr>
              <a:t>改善血压</a:t>
            </a:r>
            <a:r>
              <a:rPr lang="zh-CN" altLang="en-US" sz="1400" dirty="0">
                <a:latin typeface="微软雅黑" panose="020B0503020204020204" pitchFamily="34" charset="-122"/>
                <a:ea typeface="微软雅黑" panose="020B0503020204020204" pitchFamily="34" charset="-122"/>
                <a:cs typeface="Open Sans" panose="020B0606030504020204" pitchFamily="34" charset="0"/>
                <a:sym typeface="+mn-lt"/>
              </a:rPr>
              <a:t>：</a:t>
            </a:r>
            <a:r>
              <a:rPr lang="zh-CN" altLang="en-US" sz="1400" dirty="0">
                <a:latin typeface="微软雅黑" panose="020B0503020204020204" pitchFamily="34" charset="-122"/>
                <a:ea typeface="微软雅黑" panose="020B0503020204020204" pitchFamily="34" charset="-122"/>
              </a:rPr>
              <a:t>改善</a:t>
            </a:r>
            <a:r>
              <a:rPr lang="en-US" altLang="zh-CN" sz="1400" dirty="0">
                <a:latin typeface="微软雅黑" panose="020B0503020204020204" pitchFamily="34" charset="-122"/>
                <a:ea typeface="微软雅黑" panose="020B0503020204020204" pitchFamily="34" charset="-122"/>
              </a:rPr>
              <a:t>T2DM</a:t>
            </a:r>
            <a:r>
              <a:rPr lang="zh-CN" altLang="en-US" sz="1400" dirty="0">
                <a:latin typeface="微软雅黑" panose="020B0503020204020204" pitchFamily="34" charset="-122"/>
                <a:ea typeface="微软雅黑" panose="020B0503020204020204" pitchFamily="34" charset="-122"/>
              </a:rPr>
              <a:t>合并血压控制不佳患者的血压。</a:t>
            </a:r>
            <a:endParaRPr lang="en-US" altLang="zh-CN" sz="1400" dirty="0">
              <a:latin typeface="微软雅黑" panose="020B0503020204020204" pitchFamily="34" charset="-122"/>
              <a:ea typeface="微软雅黑" panose="020B0503020204020204" pitchFamily="34" charset="-122"/>
            </a:endParaRPr>
          </a:p>
          <a:p>
            <a:pPr algn="just" defTabSz="987425" fontAlgn="base">
              <a:lnSpc>
                <a:spcPct val="150000"/>
              </a:lnSpc>
              <a:spcBef>
                <a:spcPts val="600"/>
              </a:spcBef>
              <a:spcAft>
                <a:spcPct val="0"/>
              </a:spcAft>
              <a:defRPr/>
            </a:pPr>
            <a:r>
              <a:rPr lang="zh-CN" altLang="en-US" sz="1400" b="1" dirty="0">
                <a:latin typeface="微软雅黑" panose="020B0503020204020204" pitchFamily="34" charset="-122"/>
                <a:ea typeface="微软雅黑" panose="020B0503020204020204" pitchFamily="34" charset="-122"/>
                <a:cs typeface="Open Sans" panose="020B0606030504020204" pitchFamily="34" charset="0"/>
                <a:sym typeface="+mn-lt"/>
              </a:rPr>
              <a:t>改善胰岛功能</a:t>
            </a:r>
            <a:r>
              <a:rPr lang="zh-CN" altLang="en-US" sz="1400" dirty="0">
                <a:latin typeface="微软雅黑" panose="020B0503020204020204" pitchFamily="34" charset="-122"/>
                <a:ea typeface="微软雅黑" panose="020B0503020204020204" pitchFamily="34" charset="-122"/>
                <a:cs typeface="Open Sans" panose="020B0606030504020204" pitchFamily="34" charset="0"/>
                <a:sym typeface="+mn-lt"/>
              </a:rPr>
              <a:t>：显著改善胰岛素敏感性，改善</a:t>
            </a:r>
            <a:r>
              <a:rPr lang="en-US" altLang="zh-CN" sz="1400" dirty="0">
                <a:latin typeface="微软雅黑" panose="020B0503020204020204" pitchFamily="34" charset="-122"/>
                <a:ea typeface="微软雅黑" panose="020B0503020204020204" pitchFamily="34" charset="-122"/>
                <a:cs typeface="Open Sans" panose="020B0606030504020204" pitchFamily="34" charset="0"/>
                <a:sym typeface="+mn-lt"/>
              </a:rPr>
              <a:t>T2DM</a:t>
            </a:r>
            <a:r>
              <a:rPr lang="zh-CN" altLang="en-US" sz="1400" dirty="0">
                <a:latin typeface="微软雅黑" panose="020B0503020204020204" pitchFamily="34" charset="-122"/>
                <a:ea typeface="微软雅黑" panose="020B0503020204020204" pitchFamily="34" charset="-122"/>
                <a:cs typeface="Open Sans" panose="020B0606030504020204" pitchFamily="34" charset="0"/>
                <a:sym typeface="+mn-lt"/>
              </a:rPr>
              <a:t>患者胰岛</a:t>
            </a:r>
            <a:r>
              <a:rPr lang="en-US" altLang="zh-CN" sz="1400" dirty="0">
                <a:latin typeface="微软雅黑" panose="020B0503020204020204" pitchFamily="34" charset="-122"/>
                <a:ea typeface="微软雅黑" panose="020B0503020204020204" pitchFamily="34" charset="-122"/>
                <a:cs typeface="Open Sans" panose="020B0606030504020204" pitchFamily="34" charset="0"/>
                <a:sym typeface="+mn-lt"/>
              </a:rPr>
              <a:t>β</a:t>
            </a:r>
            <a:r>
              <a:rPr lang="zh-CN" altLang="en-US" sz="1400" dirty="0">
                <a:latin typeface="微软雅黑" panose="020B0503020204020204" pitchFamily="34" charset="-122"/>
                <a:ea typeface="微软雅黑" panose="020B0503020204020204" pitchFamily="34" charset="-122"/>
                <a:cs typeface="Open Sans" panose="020B0606030504020204" pitchFamily="34" charset="0"/>
                <a:sym typeface="+mn-lt"/>
              </a:rPr>
              <a:t>细胞功能。</a:t>
            </a:r>
          </a:p>
        </p:txBody>
      </p:sp>
      <p:sp>
        <p:nvSpPr>
          <p:cNvPr id="33" name="文本框 32">
            <a:extLst>
              <a:ext uri="{FF2B5EF4-FFF2-40B4-BE49-F238E27FC236}">
                <a16:creationId xmlns:a16="http://schemas.microsoft.com/office/drawing/2014/main" id="{F6206F60-9D76-EFC4-DD49-85C1E70BB9DC}"/>
              </a:ext>
            </a:extLst>
          </p:cNvPr>
          <p:cNvSpPr txBox="1"/>
          <p:nvPr/>
        </p:nvSpPr>
        <p:spPr>
          <a:xfrm>
            <a:off x="8706235" y="2336120"/>
            <a:ext cx="2340000" cy="1331518"/>
          </a:xfrm>
          <a:prstGeom prst="rect">
            <a:avLst/>
          </a:prstGeom>
          <a:noFill/>
        </p:spPr>
        <p:txBody>
          <a:bodyPr wrap="square" lIns="0" tIns="0" rIns="0" bIns="0">
            <a:spAutoFit/>
          </a:bodyPr>
          <a:lstStyle/>
          <a:p>
            <a:pPr algn="just" defTabSz="987425" fontAlgn="base">
              <a:lnSpc>
                <a:spcPct val="150000"/>
              </a:lnSpc>
              <a:spcBef>
                <a:spcPts val="600"/>
              </a:spcBef>
              <a:spcAft>
                <a:spcPct val="0"/>
              </a:spcAft>
              <a:defRPr/>
            </a:pPr>
            <a:r>
              <a:rPr lang="zh-CN" altLang="en-US" sz="1400" spc="15" dirty="0">
                <a:latin typeface="微软雅黑" panose="020B0503020204020204" pitchFamily="34" charset="-122"/>
                <a:ea typeface="微软雅黑" panose="020B0503020204020204" pitchFamily="34" charset="-122"/>
                <a:cs typeface="微软雅黑"/>
              </a:rPr>
              <a:t>“一天一次”用药，提高依从性，降低不良结局事件发生。</a:t>
            </a:r>
            <a:endParaRPr lang="en-US" altLang="zh-CN" sz="1400" spc="15" dirty="0">
              <a:latin typeface="微软雅黑" panose="020B0503020204020204" pitchFamily="34" charset="-122"/>
              <a:ea typeface="微软雅黑" panose="020B0503020204020204" pitchFamily="34" charset="-122"/>
              <a:cs typeface="微软雅黑"/>
            </a:endParaRPr>
          </a:p>
          <a:p>
            <a:pPr algn="just" defTabSz="987425" fontAlgn="base">
              <a:lnSpc>
                <a:spcPct val="150000"/>
              </a:lnSpc>
              <a:spcBef>
                <a:spcPts val="600"/>
              </a:spcBef>
              <a:spcAft>
                <a:spcPct val="0"/>
              </a:spcAft>
              <a:defRPr/>
            </a:pPr>
            <a:r>
              <a:rPr lang="en-US" altLang="zh-CN" sz="1400" spc="15" dirty="0">
                <a:latin typeface="微软雅黑" panose="020B0503020204020204" pitchFamily="34" charset="-122"/>
                <a:ea typeface="微软雅黑" panose="020B0503020204020204" pitchFamily="34" charset="-122"/>
                <a:cs typeface="微软雅黑"/>
              </a:rPr>
              <a:t>1095</a:t>
            </a:r>
            <a:r>
              <a:rPr lang="zh-CN" altLang="en-US" sz="1400" spc="15" dirty="0">
                <a:latin typeface="微软雅黑" panose="020B0503020204020204" pitchFamily="34" charset="-122"/>
                <a:ea typeface="微软雅黑" panose="020B0503020204020204" pitchFamily="34" charset="-122"/>
                <a:cs typeface="微软雅黑"/>
              </a:rPr>
              <a:t>片</a:t>
            </a:r>
            <a:r>
              <a:rPr lang="en-US" altLang="zh-CN" sz="1400" spc="15" dirty="0">
                <a:latin typeface="微软雅黑" panose="020B0503020204020204" pitchFamily="34" charset="-122"/>
                <a:ea typeface="微软雅黑" panose="020B0503020204020204" pitchFamily="34" charset="-122"/>
                <a:cs typeface="微软雅黑"/>
              </a:rPr>
              <a:t>/</a:t>
            </a:r>
            <a:r>
              <a:rPr lang="zh-CN" altLang="en-US" sz="1400" spc="15" dirty="0">
                <a:latin typeface="微软雅黑" panose="020B0503020204020204" pitchFamily="34" charset="-122"/>
                <a:ea typeface="微软雅黑" panose="020B0503020204020204" pitchFamily="34" charset="-122"/>
                <a:cs typeface="微软雅黑"/>
              </a:rPr>
              <a:t>年降低到</a:t>
            </a:r>
            <a:r>
              <a:rPr lang="en-US" altLang="zh-CN" sz="1400" spc="15" dirty="0">
                <a:latin typeface="微软雅黑" panose="020B0503020204020204" pitchFamily="34" charset="-122"/>
                <a:ea typeface="微软雅黑" panose="020B0503020204020204" pitchFamily="34" charset="-122"/>
                <a:cs typeface="微软雅黑"/>
              </a:rPr>
              <a:t>365</a:t>
            </a:r>
            <a:r>
              <a:rPr lang="zh-CN" altLang="en-US" sz="1400" spc="15" dirty="0">
                <a:latin typeface="微软雅黑" panose="020B0503020204020204" pitchFamily="34" charset="-122"/>
                <a:ea typeface="微软雅黑" panose="020B0503020204020204" pitchFamily="34" charset="-122"/>
                <a:cs typeface="微软雅黑"/>
              </a:rPr>
              <a:t>片</a:t>
            </a:r>
            <a:r>
              <a:rPr lang="en-US" altLang="zh-CN" sz="1400" spc="15" dirty="0">
                <a:latin typeface="微软雅黑" panose="020B0503020204020204" pitchFamily="34" charset="-122"/>
                <a:ea typeface="微软雅黑" panose="020B0503020204020204" pitchFamily="34" charset="-122"/>
                <a:cs typeface="微软雅黑"/>
              </a:rPr>
              <a:t>/</a:t>
            </a:r>
            <a:r>
              <a:rPr lang="zh-CN" altLang="en-US" sz="1400" spc="15" dirty="0">
                <a:latin typeface="微软雅黑" panose="020B0503020204020204" pitchFamily="34" charset="-122"/>
                <a:ea typeface="微软雅黑" panose="020B0503020204020204" pitchFamily="34" charset="-122"/>
                <a:cs typeface="微软雅黑"/>
              </a:rPr>
              <a:t>年，全年减少服药</a:t>
            </a:r>
            <a:r>
              <a:rPr lang="en-US" altLang="zh-CN" sz="1400" spc="15" dirty="0">
                <a:latin typeface="微软雅黑" panose="020B0503020204020204" pitchFamily="34" charset="-122"/>
                <a:ea typeface="微软雅黑" panose="020B0503020204020204" pitchFamily="34" charset="-122"/>
                <a:cs typeface="微软雅黑"/>
              </a:rPr>
              <a:t>730</a:t>
            </a:r>
            <a:r>
              <a:rPr lang="zh-CN" altLang="en-US" sz="1400" spc="15" dirty="0">
                <a:latin typeface="微软雅黑" panose="020B0503020204020204" pitchFamily="34" charset="-122"/>
                <a:ea typeface="微软雅黑" panose="020B0503020204020204" pitchFamily="34" charset="-122"/>
                <a:cs typeface="微软雅黑"/>
              </a:rPr>
              <a:t>片。</a:t>
            </a:r>
            <a:endParaRPr lang="zh-CN" altLang="en-US" sz="1400" spc="15" dirty="0">
              <a:latin typeface="微软雅黑" panose="020B0503020204020204" pitchFamily="34" charset="-122"/>
              <a:ea typeface="微软雅黑" panose="020B0503020204020204" pitchFamily="34" charset="-122"/>
              <a:cs typeface="微软雅黑"/>
              <a:sym typeface="+mn-lt"/>
            </a:endParaRPr>
          </a:p>
        </p:txBody>
      </p:sp>
      <p:sp>
        <p:nvSpPr>
          <p:cNvPr id="34" name="文本框 33">
            <a:extLst>
              <a:ext uri="{FF2B5EF4-FFF2-40B4-BE49-F238E27FC236}">
                <a16:creationId xmlns:a16="http://schemas.microsoft.com/office/drawing/2014/main" id="{7EF4F70A-05DA-8692-3200-3F9D9C671FF4}"/>
              </a:ext>
            </a:extLst>
          </p:cNvPr>
          <p:cNvSpPr txBox="1"/>
          <p:nvPr/>
        </p:nvSpPr>
        <p:spPr>
          <a:xfrm>
            <a:off x="2610781" y="285026"/>
            <a:ext cx="6970437" cy="523220"/>
          </a:xfrm>
          <a:prstGeom prst="rect">
            <a:avLst/>
          </a:prstGeom>
          <a:noFill/>
        </p:spPr>
        <p:txBody>
          <a:bodyPr wrap="square" rtlCol="0">
            <a:spAutoFit/>
          </a:bodyPr>
          <a:lstStyle/>
          <a:p>
            <a:pPr algn="ctr"/>
            <a:r>
              <a:rPr lang="zh-CN" altLang="en-US" sz="2800" b="1" dirty="0">
                <a:solidFill>
                  <a:srgbClr val="00478B"/>
                </a:solidFill>
                <a:latin typeface="微软雅黑" panose="020B0503020204020204" pitchFamily="34" charset="-122"/>
                <a:ea typeface="微软雅黑" panose="020B0503020204020204" pitchFamily="34" charset="-122"/>
              </a:rPr>
              <a:t>创新性</a:t>
            </a:r>
          </a:p>
        </p:txBody>
      </p:sp>
      <p:sp>
        <p:nvSpPr>
          <p:cNvPr id="12" name="灯片编号占位符 11">
            <a:extLst>
              <a:ext uri="{FF2B5EF4-FFF2-40B4-BE49-F238E27FC236}">
                <a16:creationId xmlns:a16="http://schemas.microsoft.com/office/drawing/2014/main" id="{D63F4B8A-F175-2263-C207-1EDB05046C4E}"/>
              </a:ext>
            </a:extLst>
          </p:cNvPr>
          <p:cNvSpPr>
            <a:spLocks noGrp="1"/>
          </p:cNvSpPr>
          <p:nvPr>
            <p:ph type="sldNum" sz="quarter" idx="12"/>
          </p:nvPr>
        </p:nvSpPr>
        <p:spPr/>
        <p:txBody>
          <a:bodyPr/>
          <a:lstStyle/>
          <a:p>
            <a:fld id="{2396B4FE-3AE3-41E4-BDCF-1EC65C7E8729}" type="slidenum">
              <a:rPr kumimoji="1" lang="zh-CN" altLang="en-US" smtClean="0"/>
              <a:t>9</a:t>
            </a:fld>
            <a:endParaRPr kumimoji="1" lang="zh-CN" altLang="en-US" dirty="0"/>
          </a:p>
        </p:txBody>
      </p:sp>
      <p:sp>
        <p:nvSpPr>
          <p:cNvPr id="11" name="矩形 10">
            <a:extLst>
              <a:ext uri="{FF2B5EF4-FFF2-40B4-BE49-F238E27FC236}">
                <a16:creationId xmlns:a16="http://schemas.microsoft.com/office/drawing/2014/main" id="{385C7C22-8EF8-2ED7-721B-6435EC98C5E1}"/>
              </a:ext>
            </a:extLst>
          </p:cNvPr>
          <p:cNvSpPr/>
          <p:nvPr/>
        </p:nvSpPr>
        <p:spPr>
          <a:xfrm>
            <a:off x="3575845" y="1058232"/>
            <a:ext cx="2520156" cy="744583"/>
          </a:xfrm>
          <a:prstGeom prst="rect">
            <a:avLst/>
          </a:prstGeom>
          <a:noFill/>
          <a:ln>
            <a:solidFill>
              <a:schemeClr val="bg1">
                <a:lumMod val="9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anose="020B0503020204020204" pitchFamily="34" charset="-122"/>
              <a:ea typeface="微软雅黑" panose="020B0503020204020204" pitchFamily="34" charset="-122"/>
              <a:cs typeface="阿里巴巴普惠体 B" panose="00020600040101010101" pitchFamily="18" charset="-122"/>
            </a:endParaRPr>
          </a:p>
        </p:txBody>
      </p:sp>
    </p:spTree>
    <p:extLst>
      <p:ext uri="{BB962C8B-B14F-4D97-AF65-F5344CB8AC3E}">
        <p14:creationId xmlns:p14="http://schemas.microsoft.com/office/powerpoint/2010/main" val="2081747400"/>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KSO_WM_UNIT_TABLE_BEAUTIFY" val="smartTable{b839a2f5-a3e0-4843-b451-eff76cd2da73}"/>
  <p:tag name="TABLE_ENDDRAG_ORIGIN_RECT" val="368*429"/>
  <p:tag name="TABLE_ENDDRAG_RECT" val="564*71*368*429"/>
</p:tagLst>
</file>

<file path=ppt/tags/tag2.xml><?xml version="1.0" encoding="utf-8"?>
<p:tagLst xmlns:a="http://schemas.openxmlformats.org/drawingml/2006/main" xmlns:r="http://schemas.openxmlformats.org/officeDocument/2006/relationships" xmlns:p="http://schemas.openxmlformats.org/presentationml/2006/main">
  <p:tag name="TABLE_ENDDRAG_ORIGIN_RECT" val="415*237"/>
  <p:tag name="TABLE_ENDDRAG_RECT" val="423*217*415*237"/>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6_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3_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7_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4_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8.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13215</TotalTime>
  <Words>2055</Words>
  <Application>Microsoft Office PowerPoint</Application>
  <PresentationFormat>宽屏</PresentationFormat>
  <Paragraphs>262</Paragraphs>
  <Slides>10</Slides>
  <Notes>3</Notes>
  <HiddenSlides>0</HiddenSlides>
  <MMClips>0</MMClips>
  <ScaleCrop>false</ScaleCrop>
  <HeadingPairs>
    <vt:vector size="6" baseType="variant">
      <vt:variant>
        <vt:lpstr>已用的字体</vt:lpstr>
      </vt:variant>
      <vt:variant>
        <vt:i4>7</vt:i4>
      </vt:variant>
      <vt:variant>
        <vt:lpstr>主题</vt:lpstr>
      </vt:variant>
      <vt:variant>
        <vt:i4>6</vt:i4>
      </vt:variant>
      <vt:variant>
        <vt:lpstr>幻灯片标题</vt:lpstr>
      </vt:variant>
      <vt:variant>
        <vt:i4>10</vt:i4>
      </vt:variant>
    </vt:vector>
  </HeadingPairs>
  <TitlesOfParts>
    <vt:vector size="23" baseType="lpstr">
      <vt:lpstr>等线</vt:lpstr>
      <vt:lpstr>仿宋</vt:lpstr>
      <vt:lpstr>微软雅黑</vt:lpstr>
      <vt:lpstr>Arial</vt:lpstr>
      <vt:lpstr>Calibri</vt:lpstr>
      <vt:lpstr>Times New Roman</vt:lpstr>
      <vt:lpstr>Wingdings</vt:lpstr>
      <vt:lpstr>Office 主题​​</vt:lpstr>
      <vt:lpstr>1_Office 主题​​</vt:lpstr>
      <vt:lpstr>6_Office 主题​​</vt:lpstr>
      <vt:lpstr>3_Office 主题​​</vt:lpstr>
      <vt:lpstr>7_Office 主题​​</vt:lpstr>
      <vt:lpstr>4_Office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黄 宇</dc:creator>
  <cp:lastModifiedBy>pc-20240110002</cp:lastModifiedBy>
  <cp:revision>1511</cp:revision>
  <cp:lastPrinted>2024-07-01T01:14:17Z</cp:lastPrinted>
  <dcterms:created xsi:type="dcterms:W3CDTF">2021-11-16T14:01:00Z</dcterms:created>
  <dcterms:modified xsi:type="dcterms:W3CDTF">2025-07-18T07:03:03Z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2052-11.1.0.8799</vt:lpwstr>
  </property>
  <property fmtid="{D5CDD505-2E9C-101B-9397-08002B2CF9AE}" pid="3" name="ICV">
    <vt:lpwstr>5C0294E054E94DC7BCF3AD8975C76C72</vt:lpwstr>
  </property>
</Properties>
</file>