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handoutMasterIdLst>
    <p:handoutMasterId r:id="rId12"/>
  </p:handoutMasterIdLst>
  <p:sldIdLst>
    <p:sldId id="3866" r:id="rId2"/>
    <p:sldId id="3833" r:id="rId3"/>
    <p:sldId id="3873" r:id="rId4"/>
    <p:sldId id="3868" r:id="rId5"/>
    <p:sldId id="3867" r:id="rId6"/>
    <p:sldId id="3869" r:id="rId7"/>
    <p:sldId id="3874" r:id="rId8"/>
    <p:sldId id="3870" r:id="rId9"/>
    <p:sldId id="3871" r:id="rId10"/>
  </p:sldIdLst>
  <p:sldSz cx="12858750" cy="7232650"/>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81" userDrawn="1">
          <p15:clr>
            <a:srgbClr val="A4A3A4"/>
          </p15:clr>
        </p15:guide>
        <p15:guide id="3" pos="549" userDrawn="1">
          <p15:clr>
            <a:srgbClr val="A4A3A4"/>
          </p15:clr>
        </p15:guide>
        <p15:guide id="5" orient="horz" pos="4166" userDrawn="1">
          <p15:clr>
            <a:srgbClr val="A4A3A4"/>
          </p15:clr>
        </p15:guide>
        <p15:guide id="6" pos="7470" userDrawn="1">
          <p15:clr>
            <a:srgbClr val="A4A3A4"/>
          </p15:clr>
        </p15:guide>
        <p15:guide id="7" pos="685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EB2"/>
    <a:srgbClr val="F08200"/>
    <a:srgbClr val="043A5D"/>
    <a:srgbClr val="0B97F1"/>
    <a:srgbClr val="000000"/>
    <a:srgbClr val="341801"/>
    <a:srgbClr val="682F03"/>
    <a:srgbClr val="E91E21"/>
    <a:srgbClr val="010066"/>
    <a:srgbClr val="DA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7" autoAdjust="0"/>
    <p:restoredTop sz="95228" autoAdjust="0"/>
  </p:normalViewPr>
  <p:slideViewPr>
    <p:cSldViewPr showGuides="1">
      <p:cViewPr varScale="1">
        <p:scale>
          <a:sx n="61" d="100"/>
          <a:sy n="61" d="100"/>
        </p:scale>
        <p:origin x="792" y="56"/>
      </p:cViewPr>
      <p:guideLst>
        <p:guide orient="horz" pos="328"/>
        <p:guide pos="4081"/>
        <p:guide pos="549"/>
        <p:guide orient="horz" pos="4166"/>
        <p:guide pos="7470"/>
        <p:guide pos="68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7-08T12:31:32.229" idx="5">
    <p:pos x="10" y="10"/>
    <p:text>单包独立包装，医院自配磷水不存在污染风险</p:text>
  </p:cm>
</p:cmLst>
</file>

<file path=ppt/diagrams/colors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FD6C62-DD05-A143-8068-47B453D1B2F1}" type="doc">
      <dgm:prSet loTypeId="urn:microsoft.com/office/officeart/2005/8/layout/venn3#12" loCatId="" qsTypeId="urn:microsoft.com/office/officeart/2005/8/quickstyle/simple1#12" qsCatId="simple" csTypeId="urn:microsoft.com/office/officeart/2005/8/colors/colorful1#12" csCatId="colorful" phldr="1"/>
      <dgm:spPr/>
      <dgm:t>
        <a:bodyPr/>
        <a:lstStyle/>
        <a:p>
          <a:endParaRPr lang="zh-CN" altLang="en-US"/>
        </a:p>
      </dgm:t>
    </dgm:pt>
    <dgm:pt modelId="{B55EFD41-E58F-6D4E-B62F-5A8E05799A99}">
      <dgm:prSet phldrT="[文本]" custT="1"/>
      <dgm:spPr>
        <a:solidFill>
          <a:srgbClr val="6F6EB2">
            <a:alpha val="50000"/>
          </a:srgbClr>
        </a:solidFill>
      </dgm:spPr>
      <dgm: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dirty="0"/>
        </a:p>
      </dgm:t>
    </dgm:pt>
    <dgm:pt modelId="{3C351E3F-481E-5B47-8647-FDC2CB942674}" type="parTrans" cxnId="{78313141-9E8B-7A48-85A5-F59C16714F15}">
      <dgm:prSet/>
      <dgm:spPr/>
      <dgm:t>
        <a:bodyPr/>
        <a:lstStyle/>
        <a:p>
          <a:endParaRPr lang="zh-CN" altLang="en-US"/>
        </a:p>
      </dgm:t>
    </dgm:pt>
    <dgm:pt modelId="{AFDFED34-06F9-3745-B5C6-53B0449C2290}" type="sibTrans" cxnId="{78313141-9E8B-7A48-85A5-F59C16714F15}">
      <dgm:prSet/>
      <dgm:spPr/>
      <dgm:t>
        <a:bodyPr/>
        <a:lstStyle/>
        <a:p>
          <a:endParaRPr lang="zh-CN" altLang="en-US"/>
        </a:p>
      </dgm:t>
    </dgm:pt>
    <dgm:pt modelId="{13F2714F-0F81-DC43-B961-0BDD786897CB}">
      <dgm:prSet phldrT="[文本]"/>
      <dgm:spPr/>
      <dgm:t>
        <a:bodyPr/>
        <a:lstStyle/>
        <a:p>
          <a:pPr>
            <a:buFont typeface="Wingdings" panose="05000000000000000000" charset="0"/>
            <a:buChar char="p"/>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a:t>
          </a:r>
          <a:r>
            <a:rPr lang="en-US" altLang="zh-CN" b="1"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b="1" dirty="0">
              <a:latin typeface="微软雅黑" panose="020B0503020204020204" pitchFamily="34" charset="-122"/>
              <a:ea typeface="微软雅黑" panose="020B0503020204020204" pitchFamily="34" charset="-122"/>
            </a:rPr>
            <a:t>，能</a:t>
          </a:r>
          <a:r>
            <a:rPr lang="zh-CN" altLang="en-US" b="1"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b="1" dirty="0">
              <a:latin typeface="微软雅黑" panose="020B0503020204020204" pitchFamily="34" charset="-122"/>
              <a:ea typeface="微软雅黑" panose="020B0503020204020204" pitchFamily="34" charset="-122"/>
            </a:rPr>
            <a:t>，安全性更高</a:t>
          </a:r>
          <a:endParaRPr lang="zh-CN" altLang="en-US" dirty="0"/>
        </a:p>
      </dgm:t>
    </dgm:pt>
    <dgm:pt modelId="{4A4354D4-B9E3-274C-9157-BC41C564BD77}" type="parTrans" cxnId="{57683067-BCF4-DC47-BEF2-5CFFCE9D64CB}">
      <dgm:prSet/>
      <dgm:spPr/>
      <dgm:t>
        <a:bodyPr/>
        <a:lstStyle/>
        <a:p>
          <a:endParaRPr lang="zh-CN" altLang="en-US"/>
        </a:p>
      </dgm:t>
    </dgm:pt>
    <dgm:pt modelId="{EB46D312-B50B-BF46-91D9-169F78674728}" type="sibTrans" cxnId="{57683067-BCF4-DC47-BEF2-5CFFCE9D64CB}">
      <dgm:prSet/>
      <dgm:spPr/>
      <dgm:t>
        <a:bodyPr/>
        <a:lstStyle/>
        <a:p>
          <a:endParaRPr lang="zh-CN" altLang="en-US"/>
        </a:p>
      </dgm:t>
    </dgm:pt>
    <dgm:pt modelId="{C9567313-6115-2C4C-82E1-011D12F1A59A}">
      <dgm:prSet phldrT="[文本]" custT="1"/>
      <dgm:spPr>
        <a:solidFill>
          <a:srgbClr val="6F6EB2">
            <a:alpha val="50000"/>
          </a:srgbClr>
        </a:solidFill>
      </dgm:spPr>
      <dgm:t>
        <a:bodyPr/>
        <a:lstStyle/>
        <a:p>
          <a:pPr>
            <a:buFont typeface="Wingdings" panose="05000000000000000000" charset="0"/>
            <a:buChar char="p"/>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独立包装，与医院自配磷水相比，易于储存、携带，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p>
      </dgm:t>
    </dgm:pt>
    <dgm:pt modelId="{7205773C-A0C8-3741-B833-21F130D93AD5}" type="parTrans" cxnId="{1FCEFF02-D541-F44B-A07E-593171B50D24}">
      <dgm:prSet/>
      <dgm:spPr/>
      <dgm:t>
        <a:bodyPr/>
        <a:lstStyle/>
        <a:p>
          <a:endParaRPr lang="zh-CN" altLang="en-US"/>
        </a:p>
      </dgm:t>
    </dgm:pt>
    <dgm:pt modelId="{ED3D1140-C3CF-E14F-B3ED-276C189EF21E}" type="sibTrans" cxnId="{1FCEFF02-D541-F44B-A07E-593171B50D24}">
      <dgm:prSet/>
      <dgm:spPr/>
      <dgm:t>
        <a:bodyPr/>
        <a:lstStyle/>
        <a:p>
          <a:endParaRPr lang="zh-CN" altLang="en-US"/>
        </a:p>
      </dgm:t>
    </dgm:pt>
    <dgm:pt modelId="{15EAC74A-FCD1-A64B-8FBF-3CF0C455233E}">
      <dgm:prSet phldrT="[文本]" custT="1"/>
      <dgm:spPr>
        <a:solidFill>
          <a:schemeClr val="accent1">
            <a:alpha val="50000"/>
          </a:schemeClr>
        </a:solidFill>
      </dgm:spPr>
      <dgm:t>
        <a:bodyPr/>
        <a:lstStyle/>
        <a:p>
          <a:pPr>
            <a:buFont typeface="Wingdings" panose="05000000000000000000" charset="0"/>
            <a:buChar char="p"/>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早产及小于胎龄儿可用</a:t>
          </a:r>
        </a:p>
      </dgm:t>
    </dgm:pt>
    <dgm:pt modelId="{D90CBA4B-2065-C94F-A8A5-02A9B904FD77}" type="parTrans" cxnId="{95EC68D8-8859-EC45-BA9B-8523FB959653}">
      <dgm:prSet/>
      <dgm:spPr/>
      <dgm:t>
        <a:bodyPr/>
        <a:lstStyle/>
        <a:p>
          <a:endParaRPr lang="zh-CN" altLang="en-US"/>
        </a:p>
      </dgm:t>
    </dgm:pt>
    <dgm:pt modelId="{FE84DC47-940A-4748-9A41-9A98B33D74B4}" type="sibTrans" cxnId="{95EC68D8-8859-EC45-BA9B-8523FB959653}">
      <dgm:prSet/>
      <dgm:spPr/>
      <dgm:t>
        <a:bodyPr/>
        <a:lstStyle/>
        <a:p>
          <a:endParaRPr lang="zh-CN" altLang="en-US"/>
        </a:p>
      </dgm:t>
    </dgm:pt>
    <dgm:pt modelId="{6F2CA1F7-857B-4043-B722-42ACB6206AB8}" type="pres">
      <dgm:prSet presAssocID="{BFFD6C62-DD05-A143-8068-47B453D1B2F1}" presName="Name0" presStyleCnt="0">
        <dgm:presLayoutVars>
          <dgm:dir/>
          <dgm:resizeHandles val="exact"/>
        </dgm:presLayoutVars>
      </dgm:prSet>
      <dgm:spPr/>
      <dgm:t>
        <a:bodyPr/>
        <a:lstStyle/>
        <a:p>
          <a:endParaRPr lang="zh-CN" altLang="en-US"/>
        </a:p>
      </dgm:t>
    </dgm:pt>
    <dgm:pt modelId="{B1813ABA-D5C0-644C-8D12-670DE4894389}" type="pres">
      <dgm:prSet presAssocID="{B55EFD41-E58F-6D4E-B62F-5A8E05799A99}" presName="Name5" presStyleLbl="vennNode1" presStyleIdx="0" presStyleCnt="4">
        <dgm:presLayoutVars>
          <dgm:bulletEnabled val="1"/>
        </dgm:presLayoutVars>
      </dgm:prSet>
      <dgm:spPr/>
      <dgm:t>
        <a:bodyPr/>
        <a:lstStyle/>
        <a:p>
          <a:endParaRPr lang="zh-CN" altLang="en-US"/>
        </a:p>
      </dgm:t>
    </dgm:pt>
    <dgm:pt modelId="{43946507-CFD3-7547-B7D4-5A37D028098E}" type="pres">
      <dgm:prSet presAssocID="{AFDFED34-06F9-3745-B5C6-53B0449C2290}" presName="space" presStyleCnt="0"/>
      <dgm:spPr/>
    </dgm:pt>
    <dgm:pt modelId="{BBB67225-B5F1-8241-BF29-B0B83AE7BCF7}" type="pres">
      <dgm:prSet presAssocID="{13F2714F-0F81-DC43-B961-0BDD786897CB}" presName="Name5" presStyleLbl="vennNode1" presStyleIdx="1" presStyleCnt="4">
        <dgm:presLayoutVars>
          <dgm:bulletEnabled val="1"/>
        </dgm:presLayoutVars>
      </dgm:prSet>
      <dgm:spPr/>
      <dgm:t>
        <a:bodyPr/>
        <a:lstStyle/>
        <a:p>
          <a:endParaRPr lang="zh-CN" altLang="en-US"/>
        </a:p>
      </dgm:t>
    </dgm:pt>
    <dgm:pt modelId="{A6545F5B-0817-774A-8930-4E4B882D1FF5}" type="pres">
      <dgm:prSet presAssocID="{EB46D312-B50B-BF46-91D9-169F78674728}" presName="space" presStyleCnt="0"/>
      <dgm:spPr/>
    </dgm:pt>
    <dgm:pt modelId="{0C75CB97-C5E2-7745-801E-263FBE86DCCB}" type="pres">
      <dgm:prSet presAssocID="{C9567313-6115-2C4C-82E1-011D12F1A59A}" presName="Name5" presStyleLbl="vennNode1" presStyleIdx="2" presStyleCnt="4">
        <dgm:presLayoutVars>
          <dgm:bulletEnabled val="1"/>
        </dgm:presLayoutVars>
      </dgm:prSet>
      <dgm:spPr/>
      <dgm:t>
        <a:bodyPr/>
        <a:lstStyle/>
        <a:p>
          <a:endParaRPr lang="zh-CN" altLang="en-US"/>
        </a:p>
      </dgm:t>
    </dgm:pt>
    <dgm:pt modelId="{2D409336-0F42-134B-95E0-B0CFC95BD9B6}" type="pres">
      <dgm:prSet presAssocID="{ED3D1140-C3CF-E14F-B3ED-276C189EF21E}" presName="space" presStyleCnt="0"/>
      <dgm:spPr/>
    </dgm:pt>
    <dgm:pt modelId="{7FA26325-0715-B04E-959D-F941F875F490}" type="pres">
      <dgm:prSet presAssocID="{15EAC74A-FCD1-A64B-8FBF-3CF0C455233E}" presName="Name5" presStyleLbl="vennNode1" presStyleIdx="3" presStyleCnt="4">
        <dgm:presLayoutVars>
          <dgm:bulletEnabled val="1"/>
        </dgm:presLayoutVars>
      </dgm:prSet>
      <dgm:spPr/>
      <dgm:t>
        <a:bodyPr/>
        <a:lstStyle/>
        <a:p>
          <a:endParaRPr lang="zh-CN" altLang="en-US"/>
        </a:p>
      </dgm:t>
    </dgm:pt>
  </dgm:ptLst>
  <dgm:cxnLst>
    <dgm:cxn modelId="{1FCEFF02-D541-F44B-A07E-593171B50D24}" srcId="{BFFD6C62-DD05-A143-8068-47B453D1B2F1}" destId="{C9567313-6115-2C4C-82E1-011D12F1A59A}" srcOrd="2" destOrd="0" parTransId="{7205773C-A0C8-3741-B833-21F130D93AD5}" sibTransId="{ED3D1140-C3CF-E14F-B3ED-276C189EF21E}"/>
    <dgm:cxn modelId="{FD442685-FCD5-184A-837E-0282C3BC81A8}" type="presOf" srcId="{15EAC74A-FCD1-A64B-8FBF-3CF0C455233E}" destId="{7FA26325-0715-B04E-959D-F941F875F490}" srcOrd="0" destOrd="0" presId="urn:microsoft.com/office/officeart/2005/8/layout/venn3#12"/>
    <dgm:cxn modelId="{AB6253B2-F717-2B48-8939-5065E4EC1EC8}" type="presOf" srcId="{C9567313-6115-2C4C-82E1-011D12F1A59A}" destId="{0C75CB97-C5E2-7745-801E-263FBE86DCCB}" srcOrd="0" destOrd="0" presId="urn:microsoft.com/office/officeart/2005/8/layout/venn3#12"/>
    <dgm:cxn modelId="{3C3C285D-844B-7343-8348-309FB5578619}" type="presOf" srcId="{BFFD6C62-DD05-A143-8068-47B453D1B2F1}" destId="{6F2CA1F7-857B-4043-B722-42ACB6206AB8}" srcOrd="0" destOrd="0" presId="urn:microsoft.com/office/officeart/2005/8/layout/venn3#12"/>
    <dgm:cxn modelId="{2ABD2812-D556-2E4D-AFE0-C6352E4307CE}" type="presOf" srcId="{B55EFD41-E58F-6D4E-B62F-5A8E05799A99}" destId="{B1813ABA-D5C0-644C-8D12-670DE4894389}" srcOrd="0" destOrd="0" presId="urn:microsoft.com/office/officeart/2005/8/layout/venn3#12"/>
    <dgm:cxn modelId="{95EC68D8-8859-EC45-BA9B-8523FB959653}" srcId="{BFFD6C62-DD05-A143-8068-47B453D1B2F1}" destId="{15EAC74A-FCD1-A64B-8FBF-3CF0C455233E}" srcOrd="3" destOrd="0" parTransId="{D90CBA4B-2065-C94F-A8A5-02A9B904FD77}" sibTransId="{FE84DC47-940A-4748-9A41-9A98B33D74B4}"/>
    <dgm:cxn modelId="{A3D1D3DC-75F6-0746-9485-897DA416DAF0}" type="presOf" srcId="{13F2714F-0F81-DC43-B961-0BDD786897CB}" destId="{BBB67225-B5F1-8241-BF29-B0B83AE7BCF7}" srcOrd="0" destOrd="0" presId="urn:microsoft.com/office/officeart/2005/8/layout/venn3#12"/>
    <dgm:cxn modelId="{78313141-9E8B-7A48-85A5-F59C16714F15}" srcId="{BFFD6C62-DD05-A143-8068-47B453D1B2F1}" destId="{B55EFD41-E58F-6D4E-B62F-5A8E05799A99}" srcOrd="0" destOrd="0" parTransId="{3C351E3F-481E-5B47-8647-FDC2CB942674}" sibTransId="{AFDFED34-06F9-3745-B5C6-53B0449C2290}"/>
    <dgm:cxn modelId="{57683067-BCF4-DC47-BEF2-5CFFCE9D64CB}" srcId="{BFFD6C62-DD05-A143-8068-47B453D1B2F1}" destId="{13F2714F-0F81-DC43-B961-0BDD786897CB}" srcOrd="1" destOrd="0" parTransId="{4A4354D4-B9E3-274C-9157-BC41C564BD77}" sibTransId="{EB46D312-B50B-BF46-91D9-169F78674728}"/>
    <dgm:cxn modelId="{907C8A0D-C0BF-F943-86C7-B767FC1386B9}" type="presParOf" srcId="{6F2CA1F7-857B-4043-B722-42ACB6206AB8}" destId="{B1813ABA-D5C0-644C-8D12-670DE4894389}" srcOrd="0" destOrd="0" presId="urn:microsoft.com/office/officeart/2005/8/layout/venn3#12"/>
    <dgm:cxn modelId="{2857BC06-C59C-2B47-BD05-5DD10F127114}" type="presParOf" srcId="{6F2CA1F7-857B-4043-B722-42ACB6206AB8}" destId="{43946507-CFD3-7547-B7D4-5A37D028098E}" srcOrd="1" destOrd="0" presId="urn:microsoft.com/office/officeart/2005/8/layout/venn3#12"/>
    <dgm:cxn modelId="{96050C9A-73E3-5B46-8754-98A73390820A}" type="presParOf" srcId="{6F2CA1F7-857B-4043-B722-42ACB6206AB8}" destId="{BBB67225-B5F1-8241-BF29-B0B83AE7BCF7}" srcOrd="2" destOrd="0" presId="urn:microsoft.com/office/officeart/2005/8/layout/venn3#12"/>
    <dgm:cxn modelId="{4F0BA98C-56AF-8B45-9A91-A012ED2CF117}" type="presParOf" srcId="{6F2CA1F7-857B-4043-B722-42ACB6206AB8}" destId="{A6545F5B-0817-774A-8930-4E4B882D1FF5}" srcOrd="3" destOrd="0" presId="urn:microsoft.com/office/officeart/2005/8/layout/venn3#12"/>
    <dgm:cxn modelId="{3E42D76B-3B30-BC45-9A86-095BF6C0CD00}" type="presParOf" srcId="{6F2CA1F7-857B-4043-B722-42ACB6206AB8}" destId="{0C75CB97-C5E2-7745-801E-263FBE86DCCB}" srcOrd="4" destOrd="0" presId="urn:microsoft.com/office/officeart/2005/8/layout/venn3#12"/>
    <dgm:cxn modelId="{057FC58E-C0E5-A141-8EF9-40181758A834}" type="presParOf" srcId="{6F2CA1F7-857B-4043-B722-42ACB6206AB8}" destId="{2D409336-0F42-134B-95E0-B0CFC95BD9B6}" srcOrd="5" destOrd="0" presId="urn:microsoft.com/office/officeart/2005/8/layout/venn3#12"/>
    <dgm:cxn modelId="{EBAAA039-9E5A-6E40-B562-544806B6FD04}" type="presParOf" srcId="{6F2CA1F7-857B-4043-B722-42ACB6206AB8}" destId="{7FA26325-0715-B04E-959D-F941F875F490}" srcOrd="6" destOrd="0" presId="urn:microsoft.com/office/officeart/2005/8/layout/venn3#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13ABA-D5C0-644C-8D12-670DE4894389}">
      <dsp:nvSpPr>
        <dsp:cNvPr id="0" name=""/>
        <dsp:cNvSpPr/>
      </dsp:nvSpPr>
      <dsp:spPr bwMode="white">
        <a:xfrm>
          <a:off x="896710" y="710"/>
          <a:ext cx="2839956" cy="2839956"/>
        </a:xfrm>
        <a:prstGeom prst="ellipse">
          <a:avLst/>
        </a:prstGeom>
        <a:solidFill>
          <a:srgbClr val="6F6EB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6292" tIns="20320" rIns="156292" bIns="2032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口服安全性高，</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无注射相关不良反应</a:t>
          </a:r>
          <a:r>
            <a:rPr lang="zh-CN" altLang="en-US" sz="16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，对于需长期补磷的患者更安全</a:t>
          </a:r>
          <a:endParaRPr lang="zh-CN" altLang="en-US" sz="1600" kern="1200" dirty="0"/>
        </a:p>
      </dsp:txBody>
      <dsp:txXfrm>
        <a:off x="1312612" y="416612"/>
        <a:ext cx="2008152" cy="2008152"/>
      </dsp:txXfrm>
    </dsp:sp>
    <dsp:sp modelId="{BBB67225-B5F1-8241-BF29-B0B83AE7BCF7}">
      <dsp:nvSpPr>
        <dsp:cNvPr id="0" name=""/>
        <dsp:cNvSpPr/>
      </dsp:nvSpPr>
      <dsp:spPr bwMode="white">
        <a:xfrm>
          <a:off x="3168675" y="710"/>
          <a:ext cx="2839956" cy="283995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6292" tIns="20320" rIns="156292" bIns="20320" numCol="1" spcCol="1270" anchor="ctr" anchorCtr="0">
          <a:noAutofit/>
        </a:bodyPr>
        <a:lstStyle/>
        <a:p>
          <a:pPr lvl="0" algn="ctr" defTabSz="711200">
            <a:lnSpc>
              <a:spcPct val="90000"/>
            </a:lnSpc>
            <a:spcBef>
              <a:spcPct val="0"/>
            </a:spcBef>
            <a:spcAft>
              <a:spcPct val="35000"/>
            </a:spcAft>
            <a:buFont typeface="Wingdings" panose="05000000000000000000" charset="0"/>
            <a:buChar char="p"/>
          </a:pPr>
          <a:r>
            <a:rPr lang="zh-CN" altLang="en-US" sz="16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a:t>
          </a:r>
          <a:r>
            <a:rPr lang="en-US" altLang="zh-CN" sz="1600" b="1" kern="12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b="1" kern="1200" dirty="0">
              <a:latin typeface="微软雅黑" panose="020B0503020204020204" pitchFamily="34" charset="-122"/>
              <a:ea typeface="微软雅黑" panose="020B0503020204020204" pitchFamily="34" charset="-122"/>
              <a:cs typeface="微软雅黑" panose="020B0503020204020204" pitchFamily="34" charset="-122"/>
              <a:sym typeface="+mn-ea"/>
            </a:rPr>
            <a:t>相比</a:t>
          </a:r>
          <a:r>
            <a:rPr lang="zh-CN" altLang="en-US" sz="1600" b="1" kern="1200" dirty="0">
              <a:latin typeface="微软雅黑" panose="020B0503020204020204" pitchFamily="34" charset="-122"/>
              <a:ea typeface="微软雅黑" panose="020B0503020204020204" pitchFamily="34" charset="-122"/>
            </a:rPr>
            <a:t>，能</a:t>
          </a:r>
          <a:r>
            <a:rPr lang="zh-CN" altLang="en-US" sz="1600" b="1" kern="1200" dirty="0">
              <a:solidFill>
                <a:srgbClr val="F08200"/>
              </a:solidFill>
              <a:latin typeface="微软雅黑" panose="020B0503020204020204" pitchFamily="34" charset="-122"/>
              <a:ea typeface="微软雅黑" panose="020B0503020204020204" pitchFamily="34" charset="-122"/>
            </a:rPr>
            <a:t>有效控制重症患者的液体摄入</a:t>
          </a:r>
          <a:r>
            <a:rPr lang="zh-CN" altLang="en-US" sz="1600" b="1" kern="1200" dirty="0">
              <a:latin typeface="微软雅黑" panose="020B0503020204020204" pitchFamily="34" charset="-122"/>
              <a:ea typeface="微软雅黑" panose="020B0503020204020204" pitchFamily="34" charset="-122"/>
            </a:rPr>
            <a:t>，安全性更高</a:t>
          </a:r>
          <a:endParaRPr lang="zh-CN" altLang="en-US" sz="1600" kern="1200" dirty="0"/>
        </a:p>
      </dsp:txBody>
      <dsp:txXfrm>
        <a:off x="3584577" y="416612"/>
        <a:ext cx="2008152" cy="2008152"/>
      </dsp:txXfrm>
    </dsp:sp>
    <dsp:sp modelId="{0C75CB97-C5E2-7745-801E-263FBE86DCCB}">
      <dsp:nvSpPr>
        <dsp:cNvPr id="0" name=""/>
        <dsp:cNvSpPr/>
      </dsp:nvSpPr>
      <dsp:spPr bwMode="white">
        <a:xfrm>
          <a:off x="5440640" y="710"/>
          <a:ext cx="2839956" cy="2839956"/>
        </a:xfrm>
        <a:prstGeom prst="ellipse">
          <a:avLst/>
        </a:prstGeom>
        <a:solidFill>
          <a:srgbClr val="6F6EB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6292" tIns="20320" rIns="156292" bIns="20320" numCol="1" spcCol="1270" anchor="ctr" anchorCtr="0">
          <a:noAutofit/>
        </a:bodyPr>
        <a:lstStyle/>
        <a:p>
          <a:pPr lvl="0" algn="ctr" defTabSz="711200">
            <a:lnSpc>
              <a:spcPct val="90000"/>
            </a:lnSpc>
            <a:spcBef>
              <a:spcPct val="0"/>
            </a:spcBef>
            <a:spcAft>
              <a:spcPct val="35000"/>
            </a:spcAft>
            <a:buFont typeface="Wingdings" panose="05000000000000000000" charset="0"/>
            <a:buChar char="p"/>
          </a:pPr>
          <a:r>
            <a:rPr lang="zh-CN" altLang="en-US" sz="1600" b="1" kern="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独立包装，与医院自配磷水相比，易于储存、携带，</a:t>
          </a: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不存在污染风险</a:t>
          </a:r>
        </a:p>
      </dsp:txBody>
      <dsp:txXfrm>
        <a:off x="5856542" y="416612"/>
        <a:ext cx="2008152" cy="2008152"/>
      </dsp:txXfrm>
    </dsp:sp>
    <dsp:sp modelId="{7FA26325-0715-B04E-959D-F941F875F490}">
      <dsp:nvSpPr>
        <dsp:cNvPr id="0" name=""/>
        <dsp:cNvSpPr/>
      </dsp:nvSpPr>
      <dsp:spPr bwMode="white">
        <a:xfrm>
          <a:off x="7712605" y="710"/>
          <a:ext cx="2839956" cy="283995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6292" tIns="20320" rIns="156292" bIns="20320" numCol="1" spcCol="1270" anchor="ctr" anchorCtr="0">
          <a:noAutofit/>
        </a:bodyPr>
        <a:lstStyle/>
        <a:p>
          <a:pPr lvl="0" algn="ctr" defTabSz="711200">
            <a:lnSpc>
              <a:spcPct val="90000"/>
            </a:lnSpc>
            <a:spcBef>
              <a:spcPct val="0"/>
            </a:spcBef>
            <a:spcAft>
              <a:spcPct val="35000"/>
            </a:spcAft>
            <a:buFont typeface="Wingdings" panose="05000000000000000000" charset="0"/>
            <a:buChar char="p"/>
          </a:pPr>
          <a:r>
            <a:rPr lang="zh-CN" altLang="en-US" sz="1600" b="1" kern="12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早产及小于胎龄儿可用</a:t>
          </a:r>
        </a:p>
      </dsp:txBody>
      <dsp:txXfrm>
        <a:off x="8128507" y="416612"/>
        <a:ext cx="2008152" cy="2008152"/>
      </dsp:txXfrm>
    </dsp:sp>
  </dsp:spTree>
</dsp:drawing>
</file>

<file path=ppt/diagrams/layout1.xml><?xml version="1.0" encoding="utf-8"?>
<dgm:layoutDef xmlns:dgm="http://schemas.openxmlformats.org/drawingml/2006/diagram" xmlns:a="http://schemas.openxmlformats.org/drawingml/2006/main" uniqueId="urn:microsoft.com/office/officeart/2005/8/layout/venn3#12">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2025/7/17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2025/7/17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2025/7/17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00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1.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2.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notesSlide" Target="../notesSlides/notesSlide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7712" r="5075"/>
          <a:stretch>
            <a:fillRect/>
          </a:stretch>
        </p:blipFill>
        <p:spPr>
          <a:xfrm>
            <a:off x="-411385" y="-416123"/>
            <a:ext cx="12387788" cy="8064896"/>
          </a:xfrm>
          <a:prstGeom prst="rect">
            <a:avLst/>
          </a:prstGeom>
          <a:effectLst>
            <a:softEdge rad="406400"/>
          </a:effectLst>
        </p:spPr>
      </p:pic>
      <p:sp>
        <p:nvSpPr>
          <p:cNvPr id="3" name="矩形 259"/>
          <p:cNvSpPr>
            <a:spLocks noChangeArrowheads="1"/>
          </p:cNvSpPr>
          <p:nvPr/>
        </p:nvSpPr>
        <p:spPr bwMode="auto">
          <a:xfrm>
            <a:off x="4917207" y="1960141"/>
            <a:ext cx="8571969" cy="2080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cap="all" dirty="0">
                <a:solidFill>
                  <a:srgbClr val="043A5D"/>
                </a:solidFill>
                <a:cs typeface="微软雅黑" panose="020B0503020204020204" pitchFamily="34" charset="-122"/>
              </a:rPr>
              <a:t>磷酸二氢钠磷酸氢二钠颗粒</a:t>
            </a:r>
            <a:endParaRPr lang="en-US" altLang="zh-CN" sz="4400" b="1" cap="all" dirty="0">
              <a:solidFill>
                <a:srgbClr val="043A5D"/>
              </a:solidFill>
              <a:cs typeface="微软雅黑" panose="020B0503020204020204" pitchFamily="34" charset="-122"/>
            </a:endParaRPr>
          </a:p>
          <a:p>
            <a:pPr algn="ctr">
              <a:buNone/>
            </a:pPr>
            <a:endParaRPr lang="en-US" altLang="zh-CN" sz="2000" b="1" cap="all" dirty="0">
              <a:solidFill>
                <a:srgbClr val="043A5D"/>
              </a:solidFill>
            </a:endParaRPr>
          </a:p>
          <a:p>
            <a:pPr algn="ctr">
              <a:buNone/>
            </a:pPr>
            <a:r>
              <a:rPr lang="zh-CN" altLang="en-US" sz="2000" b="1" cap="all" dirty="0">
                <a:solidFill>
                  <a:srgbClr val="043A5D"/>
                </a:solidFill>
              </a:rPr>
              <a:t>罕见病用药，保障儿童（含早产儿）补磷需求</a:t>
            </a:r>
            <a:endParaRPr lang="en-US" altLang="zh-CN" sz="2000" b="1" cap="all" dirty="0">
              <a:solidFill>
                <a:srgbClr val="043A5D"/>
              </a:solidFill>
            </a:endParaRPr>
          </a:p>
          <a:p>
            <a:pPr algn="ctr">
              <a:buNone/>
            </a:pPr>
            <a:endParaRPr lang="en-US" altLang="zh-CN" sz="3600" b="1" cap="all" dirty="0">
              <a:solidFill>
                <a:srgbClr val="043A5D"/>
              </a:solidFill>
            </a:endParaRPr>
          </a:p>
        </p:txBody>
      </p:sp>
      <p:sp>
        <p:nvSpPr>
          <p:cNvPr id="7" name="矩形 6"/>
          <p:cNvSpPr/>
          <p:nvPr/>
        </p:nvSpPr>
        <p:spPr>
          <a:xfrm>
            <a:off x="7365479" y="3832349"/>
            <a:ext cx="3775393" cy="759182"/>
          </a:xfrm>
          <a:prstGeom prst="rect">
            <a:avLst/>
          </a:prstGeom>
        </p:spPr>
        <p:txBody>
          <a:bodyPr wrap="none">
            <a:spAutoFit/>
          </a:bodyPr>
          <a:lstStyle/>
          <a:p>
            <a:pPr algn="ctr">
              <a:lnSpc>
                <a:spcPts val="2600"/>
              </a:lnSpc>
            </a:pPr>
            <a:r>
              <a:rPr lang="zh-CN" altLang="en-US" sz="2000" b="1" dirty="0">
                <a:solidFill>
                  <a:schemeClr val="tx2"/>
                </a:solidFill>
                <a:latin typeface="微软雅黑" panose="020B0503020204020204" pitchFamily="34" charset="-122"/>
                <a:ea typeface="微软雅黑" panose="020B0503020204020204" pitchFamily="34" charset="-122"/>
              </a:rPr>
              <a:t>嘉实（湖南）医药科技有限公司</a:t>
            </a:r>
            <a:endParaRPr lang="en-US" altLang="zh-CN" sz="2000" b="1" dirty="0">
              <a:solidFill>
                <a:schemeClr val="tx2"/>
              </a:solidFill>
              <a:latin typeface="微软雅黑" panose="020B0503020204020204" pitchFamily="34" charset="-122"/>
              <a:ea typeface="微软雅黑" panose="020B0503020204020204" pitchFamily="34" charset="-122"/>
            </a:endParaRPr>
          </a:p>
          <a:p>
            <a:pPr algn="ctr">
              <a:lnSpc>
                <a:spcPts val="2600"/>
              </a:lnSpc>
            </a:pPr>
            <a:r>
              <a:rPr lang="en-US" altLang="zh-CN" sz="2000" b="1" dirty="0" smtClean="0">
                <a:solidFill>
                  <a:schemeClr val="tx2"/>
                </a:solidFill>
                <a:latin typeface="微软雅黑" panose="020B0503020204020204" pitchFamily="34" charset="-122"/>
                <a:ea typeface="微软雅黑" panose="020B0503020204020204" pitchFamily="34" charset="-122"/>
              </a:rPr>
              <a:t>2025</a:t>
            </a:r>
            <a:r>
              <a:rPr lang="zh-CN" altLang="en-US" sz="2000" b="1" dirty="0" smtClean="0">
                <a:solidFill>
                  <a:schemeClr val="tx2"/>
                </a:solidFill>
                <a:latin typeface="微软雅黑" panose="020B0503020204020204" pitchFamily="34" charset="-122"/>
                <a:ea typeface="微软雅黑" panose="020B0503020204020204" pitchFamily="34" charset="-122"/>
              </a:rPr>
              <a:t>年</a:t>
            </a:r>
            <a:r>
              <a:rPr lang="en-US" altLang="zh-CN" sz="2000" b="1" dirty="0">
                <a:solidFill>
                  <a:schemeClr val="tx2"/>
                </a:solidFill>
                <a:latin typeface="微软雅黑" panose="020B0503020204020204" pitchFamily="34" charset="-122"/>
                <a:ea typeface="微软雅黑" panose="020B0503020204020204" pitchFamily="34" charset="-122"/>
              </a:rPr>
              <a:t>7</a:t>
            </a:r>
            <a:r>
              <a:rPr lang="zh-CN" altLang="en-US" sz="2000" b="1" dirty="0">
                <a:solidFill>
                  <a:schemeClr val="tx2"/>
                </a:solidFill>
                <a:latin typeface="微软雅黑" panose="020B0503020204020204" pitchFamily="34" charset="-122"/>
                <a:ea typeface="微软雅黑" panose="020B0503020204020204" pitchFamily="34" charset="-122"/>
              </a:rPr>
              <a:t>月</a:t>
            </a:r>
          </a:p>
        </p:txBody>
      </p:sp>
      <p:grpSp>
        <p:nvGrpSpPr>
          <p:cNvPr id="9" name="组合 8"/>
          <p:cNvGrpSpPr/>
          <p:nvPr/>
        </p:nvGrpSpPr>
        <p:grpSpPr>
          <a:xfrm>
            <a:off x="6285359" y="3400301"/>
            <a:ext cx="5904656" cy="0"/>
            <a:chOff x="6429375" y="3400301"/>
            <a:chExt cx="5904656" cy="0"/>
          </a:xfrm>
        </p:grpSpPr>
        <p:cxnSp>
          <p:nvCxnSpPr>
            <p:cNvPr id="5" name="直接连接符 4"/>
            <p:cNvCxnSpPr/>
            <p:nvPr/>
          </p:nvCxnSpPr>
          <p:spPr>
            <a:xfrm>
              <a:off x="9381703"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429375" y="3400301"/>
              <a:ext cx="2952328" cy="0"/>
            </a:xfrm>
            <a:prstGeom prst="line">
              <a:avLst/>
            </a:prstGeom>
            <a:ln w="57150">
              <a:gradFill flip="none" rotWithShape="1">
                <a:gsLst>
                  <a:gs pos="0">
                    <a:schemeClr val="accent1">
                      <a:lumMod val="5000"/>
                      <a:lumOff val="95000"/>
                    </a:schemeClr>
                  </a:gs>
                  <a:gs pos="18000">
                    <a:schemeClr val="accent1">
                      <a:lumMod val="45000"/>
                      <a:lumOff val="55000"/>
                    </a:schemeClr>
                  </a:gs>
                  <a:gs pos="32000">
                    <a:schemeClr val="accent1">
                      <a:lumMod val="45000"/>
                      <a:lumOff val="55000"/>
                    </a:schemeClr>
                  </a:gs>
                  <a:gs pos="100000">
                    <a:srgbClr val="6F6EB2"/>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Other_4"/>
          <p:cNvSpPr/>
          <p:nvPr>
            <p:custDataLst>
              <p:tags r:id="rId2"/>
            </p:custDataLst>
          </p:nvPr>
        </p:nvSpPr>
        <p:spPr bwMode="auto">
          <a:xfrm>
            <a:off x="7509495" y="5727762"/>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22" name="MH_Other_7"/>
          <p:cNvPicPr>
            <a:picLocks noChangeAspect="1"/>
          </p:cNvPicPr>
          <p:nvPr>
            <p:custDataLst>
              <p:tags r:id="rId3"/>
            </p:custDataLst>
          </p:nvPr>
        </p:nvPicPr>
        <p:blipFill>
          <a:blip r:embed="rId33">
            <a:extLst>
              <a:ext uri="{28A0092B-C50C-407E-A947-70E740481C1C}">
                <a14:useLocalDpi xmlns:a14="http://schemas.microsoft.com/office/drawing/2010/main" val="0"/>
              </a:ext>
            </a:extLst>
          </a:blip>
          <a:srcRect/>
          <a:stretch>
            <a:fillRect/>
          </a:stretch>
        </p:blipFill>
        <p:spPr bwMode="auto">
          <a:xfrm>
            <a:off x="7291688" y="5562027"/>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H_Other_5"/>
          <p:cNvSpPr/>
          <p:nvPr>
            <p:custDataLst>
              <p:tags r:id="rId4"/>
            </p:custDataLst>
          </p:nvPr>
        </p:nvSpPr>
        <p:spPr bwMode="auto">
          <a:xfrm>
            <a:off x="7509495" y="4547932"/>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17" name="MH_Other_6"/>
          <p:cNvPicPr>
            <a:picLocks noChangeAspect="1"/>
          </p:cNvPicPr>
          <p:nvPr>
            <p:custDataLst>
              <p:tags r:id="rId5"/>
            </p:custDataLst>
          </p:nvPr>
        </p:nvPicPr>
        <p:blipFill>
          <a:blip r:embed="rId33">
            <a:extLst>
              <a:ext uri="{28A0092B-C50C-407E-A947-70E740481C1C}">
                <a14:useLocalDpi xmlns:a14="http://schemas.microsoft.com/office/drawing/2010/main" val="0"/>
              </a:ext>
            </a:extLst>
          </a:blip>
          <a:srcRect/>
          <a:stretch>
            <a:fillRect/>
          </a:stretch>
        </p:blipFill>
        <p:spPr bwMode="auto">
          <a:xfrm>
            <a:off x="7291688" y="4378386"/>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1844253" y="1466593"/>
            <a:ext cx="2897062" cy="1405495"/>
            <a:chOff x="2020145" y="1489589"/>
            <a:chExt cx="2897062" cy="1405495"/>
          </a:xfrm>
        </p:grpSpPr>
        <p:sp>
          <p:nvSpPr>
            <p:cNvPr id="36" name="MH_Others_1"/>
            <p:cNvSpPr txBox="1"/>
            <p:nvPr>
              <p:custDataLst>
                <p:tags r:id="rId29"/>
              </p:custDataLst>
            </p:nvPr>
          </p:nvSpPr>
          <p:spPr>
            <a:xfrm>
              <a:off x="2020145" y="1489589"/>
              <a:ext cx="2897062" cy="1015663"/>
            </a:xfrm>
            <a:prstGeom prst="rect">
              <a:avLst/>
            </a:prstGeom>
            <a:noFill/>
          </p:spPr>
          <p:txBody>
            <a:bodyPr vert="horz" wrap="square" lIns="0" tIns="0" rIns="0" bIns="0" rtlCol="0" anchor="ctr" anchorCtr="0">
              <a:spAutoFit/>
            </a:bodyPr>
            <a:lstStyle/>
            <a:p>
              <a:pPr algn="ctr"/>
              <a:r>
                <a:rPr lang="zh-CN" altLang="en-US" sz="6600" b="1" dirty="0">
                  <a:solidFill>
                    <a:srgbClr val="6F6EB2"/>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37" name="MH_Others_2"/>
            <p:cNvSpPr txBox="1"/>
            <p:nvPr>
              <p:custDataLst>
                <p:tags r:id="rId30"/>
              </p:custDataLst>
            </p:nvPr>
          </p:nvSpPr>
          <p:spPr>
            <a:xfrm>
              <a:off x="2078202" y="2464197"/>
              <a:ext cx="2780948" cy="430887"/>
            </a:xfrm>
            <a:prstGeom prst="rect">
              <a:avLst/>
            </a:prstGeom>
            <a:noFill/>
          </p:spPr>
          <p:txBody>
            <a:bodyPr wrap="square" lIns="0" tIns="0" rIns="0" bIns="0">
              <a:spAutoFit/>
            </a:bodyPr>
            <a:lstStyle/>
            <a:p>
              <a:pPr algn="ctr">
                <a:defRPr/>
              </a:pPr>
              <a:r>
                <a:rPr lang="en-US" altLang="zh-CN"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MH_Other_17"/>
          <p:cNvSpPr txBox="1">
            <a:spLocks noChangeArrowheads="1"/>
          </p:cNvSpPr>
          <p:nvPr>
            <p:custDataLst>
              <p:tags r:id="rId6"/>
            </p:custDataLst>
          </p:nvPr>
        </p:nvSpPr>
        <p:spPr bwMode="auto">
          <a:xfrm>
            <a:off x="8762672" y="4768453"/>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04</a:t>
            </a:r>
          </a:p>
        </p:txBody>
      </p:sp>
      <p:sp>
        <p:nvSpPr>
          <p:cNvPr id="18" name="MH_Other_16"/>
          <p:cNvSpPr>
            <a:spLocks noEditPoints="1"/>
          </p:cNvSpPr>
          <p:nvPr>
            <p:custDataLst>
              <p:tags r:id="rId7"/>
            </p:custDataLst>
          </p:nvPr>
        </p:nvSpPr>
        <p:spPr bwMode="auto">
          <a:xfrm>
            <a:off x="7725519" y="4789867"/>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2"/>
          <p:cNvSpPr txBox="1"/>
          <p:nvPr>
            <p:custDataLst>
              <p:tags r:id="rId8"/>
            </p:custDataLst>
          </p:nvPr>
        </p:nvSpPr>
        <p:spPr>
          <a:xfrm>
            <a:off x="9323377" y="4775531"/>
            <a:ext cx="1967865" cy="368935"/>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创新性</a:t>
            </a:r>
            <a:endParaRPr 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13"/>
          <p:cNvSpPr>
            <a:spLocks noEditPoints="1"/>
          </p:cNvSpPr>
          <p:nvPr>
            <p:custDataLst>
              <p:tags r:id="rId9"/>
            </p:custDataLst>
          </p:nvPr>
        </p:nvSpPr>
        <p:spPr bwMode="auto">
          <a:xfrm>
            <a:off x="7797527" y="5972237"/>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_18"/>
          <p:cNvSpPr txBox="1"/>
          <p:nvPr>
            <p:custDataLst>
              <p:tags r:id="rId10"/>
            </p:custDataLst>
          </p:nvPr>
        </p:nvSpPr>
        <p:spPr>
          <a:xfrm>
            <a:off x="8719492" y="5968427"/>
            <a:ext cx="574040" cy="368935"/>
          </a:xfrm>
          <a:prstGeom prst="rect">
            <a:avLst/>
          </a:prstGeom>
          <a:noFill/>
        </p:spPr>
        <p:txBody>
          <a:bodyPr lIns="0" tIns="0" rIns="0" bIns="0">
            <a:spAutoFit/>
          </a:bodyPr>
          <a:lstStyle/>
          <a:p>
            <a:pPr algn="ctr">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a:t>
            </a:r>
            <a:r>
              <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a:t>
            </a:r>
          </a:p>
        </p:txBody>
      </p:sp>
      <p:sp>
        <p:nvSpPr>
          <p:cNvPr id="31" name="MH_Text_3"/>
          <p:cNvSpPr txBox="1"/>
          <p:nvPr>
            <p:custDataLst>
              <p:tags r:id="rId11"/>
            </p:custDataLst>
          </p:nvPr>
        </p:nvSpPr>
        <p:spPr>
          <a:xfrm>
            <a:off x="9306867" y="5930327"/>
            <a:ext cx="1967865" cy="368935"/>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公平性</a:t>
            </a:r>
          </a:p>
        </p:txBody>
      </p:sp>
      <p:pic>
        <p:nvPicPr>
          <p:cNvPr id="33" name="图片 32"/>
          <p:cNvPicPr>
            <a:picLocks noChangeAspect="1"/>
          </p:cNvPicPr>
          <p:nvPr/>
        </p:nvPicPr>
        <p:blipFill rotWithShape="1">
          <a:blip r:embed="rId34"/>
          <a:srcRect t="7712" r="5075"/>
          <a:stretch>
            <a:fillRect/>
          </a:stretch>
        </p:blipFill>
        <p:spPr>
          <a:xfrm>
            <a:off x="-43832" y="2972209"/>
            <a:ext cx="6673233" cy="4344515"/>
          </a:xfrm>
          <a:prstGeom prst="rect">
            <a:avLst/>
          </a:prstGeom>
          <a:effectLst>
            <a:softEdge rad="406400"/>
          </a:effectLst>
        </p:spPr>
      </p:pic>
      <p:sp>
        <p:nvSpPr>
          <p:cNvPr id="34" name="MH_Other_1"/>
          <p:cNvSpPr/>
          <p:nvPr>
            <p:custDataLst>
              <p:tags r:id="rId12"/>
            </p:custDataLst>
          </p:nvPr>
        </p:nvSpPr>
        <p:spPr bwMode="auto">
          <a:xfrm>
            <a:off x="7554850" y="1045756"/>
            <a:ext cx="3870960" cy="805180"/>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35" name="MH_Other_2"/>
          <p:cNvPicPr>
            <a:picLocks noChangeAspect="1"/>
          </p:cNvPicPr>
          <p:nvPr>
            <p:custDataLst>
              <p:tags r:id="rId13"/>
            </p:custDataLst>
          </p:nvPr>
        </p:nvPicPr>
        <p:blipFill>
          <a:blip r:embed="rId33">
            <a:extLst>
              <a:ext uri="{28A0092B-C50C-407E-A947-70E740481C1C}">
                <a14:useLocalDpi xmlns:a14="http://schemas.microsoft.com/office/drawing/2010/main" val="0"/>
              </a:ext>
            </a:extLst>
          </a:blip>
          <a:srcRect/>
          <a:stretch>
            <a:fillRect/>
          </a:stretch>
        </p:blipFill>
        <p:spPr bwMode="auto">
          <a:xfrm>
            <a:off x="7291688" y="8800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p:cNvGrpSpPr/>
          <p:nvPr>
            <p:custDataLst>
              <p:tags r:id="rId14"/>
            </p:custDataLst>
          </p:nvPr>
        </p:nvGrpSpPr>
        <p:grpSpPr>
          <a:xfrm>
            <a:off x="7719950" y="1293406"/>
            <a:ext cx="515620" cy="309880"/>
            <a:chOff x="5515929" y="2199931"/>
            <a:chExt cx="515662" cy="309732"/>
          </a:xfrm>
        </p:grpSpPr>
        <p:sp>
          <p:nvSpPr>
            <p:cNvPr id="39" name="MH_Other_11"/>
            <p:cNvSpPr>
              <a:spLocks noEditPoints="1"/>
            </p:cNvSpPr>
            <p:nvPr>
              <p:custDataLst>
                <p:tags r:id="rId27"/>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12"/>
            <p:cNvSpPr>
              <a:spLocks noEditPoints="1"/>
            </p:cNvSpPr>
            <p:nvPr>
              <p:custDataLst>
                <p:tags r:id="rId28"/>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MH_Other_17"/>
          <p:cNvSpPr txBox="1">
            <a:spLocks noChangeArrowheads="1"/>
          </p:cNvSpPr>
          <p:nvPr>
            <p:custDataLst>
              <p:tags r:id="rId15"/>
            </p:custDataLst>
          </p:nvPr>
        </p:nvSpPr>
        <p:spPr bwMode="auto">
          <a:xfrm>
            <a:off x="8694040" y="1286421"/>
            <a:ext cx="4870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p>
        </p:txBody>
      </p:sp>
      <p:sp>
        <p:nvSpPr>
          <p:cNvPr id="42" name="MH_Text_1"/>
          <p:cNvSpPr txBox="1"/>
          <p:nvPr>
            <p:custDataLst>
              <p:tags r:id="rId16"/>
            </p:custDataLst>
          </p:nvPr>
        </p:nvSpPr>
        <p:spPr>
          <a:xfrm>
            <a:off x="9217915" y="1262926"/>
            <a:ext cx="1967865" cy="530860"/>
          </a:xfrm>
          <a:prstGeom prst="rect">
            <a:avLst/>
          </a:prstGeom>
          <a:noFill/>
        </p:spPr>
        <p:txBody>
          <a:bodyPr wrap="square" lIns="0" tIns="0" rIns="0" bIns="0" rtlCol="0" anchor="t" anchorCtr="0">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基本信息</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endParaRPr lang="zh-CN" altLang="en-US" sz="105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MH_Other_5"/>
          <p:cNvSpPr/>
          <p:nvPr>
            <p:custDataLst>
              <p:tags r:id="rId17"/>
            </p:custDataLst>
          </p:nvPr>
        </p:nvSpPr>
        <p:spPr bwMode="auto">
          <a:xfrm>
            <a:off x="7554850" y="2228126"/>
            <a:ext cx="3870960" cy="805180"/>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rgbClr val="6F6EB2"/>
          </a:solidFill>
          <a:ln>
            <a:noFill/>
          </a:ln>
        </p:spPr>
        <p:txBody>
          <a:bodyPr lIns="759333"/>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4" name="MH_Other_6"/>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rcRect/>
          <a:stretch>
            <a:fillRect/>
          </a:stretch>
        </p:blipFill>
        <p:spPr bwMode="auto">
          <a:xfrm>
            <a:off x="7291688" y="20484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H_Other_16"/>
          <p:cNvSpPr>
            <a:spLocks noEditPoints="1"/>
          </p:cNvSpPr>
          <p:nvPr>
            <p:custDataLst>
              <p:tags r:id="rId19"/>
            </p:custDataLst>
          </p:nvPr>
        </p:nvSpPr>
        <p:spPr bwMode="auto">
          <a:xfrm>
            <a:off x="7755193" y="2470061"/>
            <a:ext cx="445135" cy="321310"/>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_19"/>
          <p:cNvSpPr txBox="1">
            <a:spLocks noChangeArrowheads="1"/>
          </p:cNvSpPr>
          <p:nvPr>
            <p:custDataLst>
              <p:tags r:id="rId20"/>
            </p:custDataLst>
          </p:nvPr>
        </p:nvSpPr>
        <p:spPr bwMode="auto">
          <a:xfrm>
            <a:off x="8657210" y="2468156"/>
            <a:ext cx="56070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p>
        </p:txBody>
      </p:sp>
      <p:sp>
        <p:nvSpPr>
          <p:cNvPr id="47" name="MH_Text_2"/>
          <p:cNvSpPr txBox="1"/>
          <p:nvPr>
            <p:custDataLst>
              <p:tags r:id="rId21"/>
            </p:custDataLst>
          </p:nvPr>
        </p:nvSpPr>
        <p:spPr>
          <a:xfrm>
            <a:off x="9238235" y="2422436"/>
            <a:ext cx="1967865" cy="530860"/>
          </a:xfrm>
          <a:prstGeom prst="rect">
            <a:avLst/>
          </a:prstGeom>
          <a:noFill/>
        </p:spPr>
        <p:txBody>
          <a:bodyPr wrap="square" lIns="0" tIns="0" rIns="0" bIns="0" rtlCol="0" anchor="t" anchorCtr="0">
            <a:spAutoFit/>
          </a:bodyPr>
          <a:lstStyle/>
          <a:p>
            <a:pPr lvl="0"/>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安全性</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4"/>
          <p:cNvSpPr/>
          <p:nvPr>
            <p:custDataLst>
              <p:tags r:id="rId22"/>
            </p:custDataLst>
          </p:nvPr>
        </p:nvSpPr>
        <p:spPr bwMode="auto">
          <a:xfrm>
            <a:off x="7554850" y="3407956"/>
            <a:ext cx="3870960" cy="805180"/>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759333"/>
          <a:lstStyle/>
          <a:p>
            <a:pPr>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pic>
        <p:nvPicPr>
          <p:cNvPr id="49" name="MH_Other_7"/>
          <p:cNvPicPr>
            <a:picLocks noChangeAspect="1"/>
          </p:cNvPicPr>
          <p:nvPr>
            <p:custDataLst>
              <p:tags r:id="rId23"/>
            </p:custDataLst>
          </p:nvPr>
        </p:nvPicPr>
        <p:blipFill>
          <a:blip r:embed="rId33">
            <a:extLst>
              <a:ext uri="{28A0092B-C50C-407E-A947-70E740481C1C}">
                <a14:useLocalDpi xmlns:a14="http://schemas.microsoft.com/office/drawing/2010/main" val="0"/>
              </a:ext>
            </a:extLst>
          </a:blip>
          <a:srcRect/>
          <a:stretch>
            <a:fillRect/>
          </a:stretch>
        </p:blipFill>
        <p:spPr bwMode="auto">
          <a:xfrm>
            <a:off x="7291688" y="3242221"/>
            <a:ext cx="4339590"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13"/>
          <p:cNvSpPr>
            <a:spLocks noEditPoints="1"/>
          </p:cNvSpPr>
          <p:nvPr>
            <p:custDataLst>
              <p:tags r:id="rId24"/>
            </p:custDataLst>
          </p:nvPr>
        </p:nvSpPr>
        <p:spPr bwMode="auto">
          <a:xfrm>
            <a:off x="7847903" y="3652431"/>
            <a:ext cx="259715" cy="316230"/>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18"/>
          <p:cNvSpPr txBox="1"/>
          <p:nvPr>
            <p:custDataLst>
              <p:tags r:id="rId25"/>
            </p:custDataLst>
          </p:nvPr>
        </p:nvSpPr>
        <p:spPr>
          <a:xfrm>
            <a:off x="8794370" y="3648621"/>
            <a:ext cx="574040" cy="368935"/>
          </a:xfrm>
          <a:prstGeom prst="rect">
            <a:avLst/>
          </a:prstGeom>
          <a:noFill/>
        </p:spPr>
        <p:txBody>
          <a:bodyPr lIns="0" tIns="0" rIns="0" bIns="0">
            <a:spAutoFit/>
          </a:bodyPr>
          <a:lstStyle/>
          <a:p>
            <a:pPr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p>
        </p:txBody>
      </p:sp>
      <p:sp>
        <p:nvSpPr>
          <p:cNvPr id="52" name="MH_Text_3"/>
          <p:cNvSpPr txBox="1"/>
          <p:nvPr>
            <p:custDataLst>
              <p:tags r:id="rId26"/>
            </p:custDataLst>
          </p:nvPr>
        </p:nvSpPr>
        <p:spPr>
          <a:xfrm>
            <a:off x="9296655" y="3606076"/>
            <a:ext cx="1967865" cy="530860"/>
          </a:xfrm>
          <a:prstGeom prst="rect">
            <a:avLst/>
          </a:prstGeom>
          <a:noFill/>
        </p:spPr>
        <p:txBody>
          <a:bodyPr wrap="square" lIns="0" tIns="0" rIns="0" bIns="0" rtlCol="0" anchor="t" anchorCtr="0">
            <a:spAutoFit/>
          </a:bodyPr>
          <a:lstStyle/>
          <a:p>
            <a:pPr lvl="0" algn="l">
              <a:buClrTx/>
              <a:buSzTx/>
              <a:buFontTx/>
            </a:pPr>
            <a:r>
              <a:rPr lang="zh-CN" altLang="en-US"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有效性</a:t>
            </a:r>
          </a:p>
          <a:p>
            <a:pPr lvl="0"/>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6687" y="231949"/>
            <a:ext cx="12385376" cy="6768752"/>
            <a:chOff x="236687" y="231949"/>
            <a:chExt cx="12385376" cy="6768752"/>
          </a:xfrm>
        </p:grpSpPr>
        <p:sp>
          <p:nvSpPr>
            <p:cNvPr id="3" name="圆角矩形 2"/>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4" name="矩形 3"/>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algn="ctr"/>
                      <a:r>
                        <a:rPr lang="zh-CN" altLang="en-US" sz="1200" dirty="0">
                          <a:latin typeface="微软雅黑" panose="020B0503020204020204" pitchFamily="34" charset="-122"/>
                          <a:ea typeface="微软雅黑" panose="020B0503020204020204" pitchFamily="34" charset="-122"/>
                        </a:rPr>
                        <a:t>基本信息</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sp>
        <p:nvSpPr>
          <p:cNvPr id="9" name="矩形 8"/>
          <p:cNvSpPr/>
          <p:nvPr/>
        </p:nvSpPr>
        <p:spPr>
          <a:xfrm>
            <a:off x="2380382" y="704757"/>
            <a:ext cx="7620997"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中国</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endParaRPr lang="zh-CN" altLang="en-US" sz="2800" dirty="0">
              <a:solidFill>
                <a:srgbClr val="F08200"/>
              </a:solidFill>
            </a:endParaRPr>
          </a:p>
        </p:txBody>
      </p:sp>
      <p:graphicFrame>
        <p:nvGraphicFramePr>
          <p:cNvPr id="11" name="表格 10"/>
          <p:cNvGraphicFramePr>
            <a:graphicFrameLocks noGrp="1"/>
          </p:cNvGraphicFramePr>
          <p:nvPr/>
        </p:nvGraphicFramePr>
        <p:xfrm>
          <a:off x="524719" y="1456085"/>
          <a:ext cx="7000960" cy="4896543"/>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344776">
                  <a:extLst>
                    <a:ext uri="{9D8B030D-6E8A-4147-A177-3AD203B41FA5}">
                      <a16:colId xmlns:a16="http://schemas.microsoft.com/office/drawing/2014/main" val="20001"/>
                    </a:ext>
                  </a:extLst>
                </a:gridCol>
              </a:tblGrid>
              <a:tr h="520818">
                <a:tc gridSpan="2">
                  <a:txBody>
                    <a:bodyPr/>
                    <a:lstStyle/>
                    <a:p>
                      <a:pPr algn="ctr"/>
                      <a:r>
                        <a:rPr lang="zh-CN" altLang="en-US" dirty="0">
                          <a:latin typeface="微软雅黑" panose="020B0503020204020204" pitchFamily="34" charset="-122"/>
                          <a:ea typeface="微软雅黑" panose="020B0503020204020204" pitchFamily="34" charset="-122"/>
                        </a:rPr>
                        <a:t>药品基本信息</a:t>
                      </a:r>
                    </a:p>
                  </a:txBody>
                  <a:tcPr anchor="ctr">
                    <a:solidFill>
                      <a:srgbClr val="6F6EB2"/>
                    </a:solidFill>
                  </a:tcPr>
                </a:tc>
                <a:tc hMerge="1">
                  <a:txBody>
                    <a:bodyPr/>
                    <a:lstStyle/>
                    <a:p>
                      <a:endParaRPr lang="zh-CN"/>
                    </a:p>
                  </a:txBody>
                  <a:tcPr/>
                </a:tc>
                <a:extLst>
                  <a:ext uri="{0D108BD9-81ED-4DB2-BD59-A6C34878D82A}">
                    <a16:rowId xmlns:a16="http://schemas.microsoft.com/office/drawing/2014/main" val="10000"/>
                  </a:ext>
                </a:extLst>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通用名</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磷酸二氢钠磷酸氢二钠颗粒</a:t>
                      </a:r>
                      <a:endParaRPr lang="zh-CN" altLang="en-US" sz="1600" b="0" dirty="0"/>
                    </a:p>
                  </a:txBody>
                  <a:tcPr anchor="ctr">
                    <a:solidFill>
                      <a:schemeClr val="bg1"/>
                    </a:solidFill>
                  </a:tcPr>
                </a:tc>
                <a:extLst>
                  <a:ext uri="{0D108BD9-81ED-4DB2-BD59-A6C34878D82A}">
                    <a16:rowId xmlns:a16="http://schemas.microsoft.com/office/drawing/2014/main" val="10001"/>
                  </a:ext>
                </a:extLst>
              </a:tr>
              <a:tr h="622762">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注册规格</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每袋含磷酸二氢钠(按 NaH</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PO</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·H</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O 计)330mg 与磷酸氢二钠(按 Na</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HPO</a:t>
                      </a:r>
                      <a:r>
                        <a:rPr lang="zh-CN" altLang="en-US" sz="1600" b="0" baseline="-25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 计)119mg，含磷(按 P 计)100mg</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600" b="0" baseline="30000" dirty="0"/>
                    </a:p>
                  </a:txBody>
                  <a:tcPr anchor="ctr"/>
                </a:tc>
                <a:extLst>
                  <a:ext uri="{0D108BD9-81ED-4DB2-BD59-A6C34878D82A}">
                    <a16:rowId xmlns:a16="http://schemas.microsoft.com/office/drawing/2014/main" val="10002"/>
                  </a:ext>
                </a:extLst>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说明书适应症</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治疗低磷血症，用于低血磷性佝偻病/骨软化症患者</a:t>
                      </a:r>
                      <a:r>
                        <a:rPr lang="en-US" altLang="zh-CN" sz="1600" b="0" baseline="3000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0" baseline="30000" dirty="0">
                        <a:solidFill>
                          <a:srgbClr val="6F6EB2"/>
                        </a:solidFill>
                      </a:endParaRPr>
                    </a:p>
                  </a:txBody>
                  <a:tcPr anchor="ctr">
                    <a:solidFill>
                      <a:schemeClr val="bg1"/>
                    </a:solidFill>
                  </a:tcPr>
                </a:tc>
                <a:extLst>
                  <a:ext uri="{0D108BD9-81ED-4DB2-BD59-A6C34878D82A}">
                    <a16:rowId xmlns:a16="http://schemas.microsoft.com/office/drawing/2014/main" val="10003"/>
                  </a:ext>
                </a:extLst>
              </a:tr>
              <a:tr h="884978">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用法用量</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sym typeface="+mn-ea"/>
                        </a:rPr>
                        <a:t>口服</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，通常剂量为每天20～40mg/kg</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，分多次给药。之后根据患者情况适当增减。每日最大用量为3000mg</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sym typeface="+mn-ea"/>
                        </a:rPr>
                        <a:t>以磷计</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sz="1600" b="0" baseline="300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tc>
                <a:extLst>
                  <a:ext uri="{0D108BD9-81ED-4DB2-BD59-A6C34878D82A}">
                    <a16:rowId xmlns:a16="http://schemas.microsoft.com/office/drawing/2014/main" val="10004"/>
                  </a:ext>
                </a:extLst>
              </a:tr>
              <a:tr h="557209">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中国大陆首次上市时间</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2024年6月4日</a:t>
                      </a:r>
                      <a:r>
                        <a:rPr lang="en-US" altLang="zh-CN" sz="1600" b="0" baseline="30000" dirty="0">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sz="1600" b="0" baseline="30000" dirty="0"/>
                    </a:p>
                  </a:txBody>
                  <a:tcPr anchor="ctr">
                    <a:solidFill>
                      <a:schemeClr val="bg1"/>
                    </a:solidFill>
                  </a:tcPr>
                </a:tc>
                <a:extLst>
                  <a:ext uri="{0D108BD9-81ED-4DB2-BD59-A6C34878D82A}">
                    <a16:rowId xmlns:a16="http://schemas.microsoft.com/office/drawing/2014/main" val="10005"/>
                  </a:ext>
                </a:extLst>
              </a:tr>
              <a:tr h="557209">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目前大陆地区同通用名药品上市情况</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0家</a:t>
                      </a:r>
                    </a:p>
                  </a:txBody>
                  <a:tcPr anchor="ctr"/>
                </a:tc>
                <a:extLst>
                  <a:ext uri="{0D108BD9-81ED-4DB2-BD59-A6C34878D82A}">
                    <a16:rowId xmlns:a16="http://schemas.microsoft.com/office/drawing/2014/main" val="10006"/>
                  </a:ext>
                </a:extLst>
              </a:tr>
              <a:tr h="557209">
                <a:tc>
                  <a:txBody>
                    <a:bodyPr/>
                    <a:lstStyle/>
                    <a:p>
                      <a:r>
                        <a:rPr lang="zh-CN" altLang="en-US" sz="1400" b="0" i="0" kern="120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全球首个上市国家/地区及上市时间</a:t>
                      </a:r>
                      <a:endParaRPr lang="zh-CN" altLang="en-US" sz="1400" b="0" i="0" kern="1200" dirty="0">
                        <a:solidFill>
                          <a:srgbClr val="002060"/>
                        </a:solidFill>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日本，201</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600" b="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600" b="0" dirty="0">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chemeClr val="bg1"/>
                    </a:solidFill>
                  </a:tcPr>
                </a:tc>
                <a:extLst>
                  <a:ext uri="{0D108BD9-81ED-4DB2-BD59-A6C34878D82A}">
                    <a16:rowId xmlns:a16="http://schemas.microsoft.com/office/drawing/2014/main" val="10007"/>
                  </a:ext>
                </a:extLst>
              </a:tr>
              <a:tr h="398786">
                <a:tc>
                  <a:txBody>
                    <a:bodyPr/>
                    <a:lstStyle/>
                    <a:p>
                      <a:r>
                        <a:rPr lang="zh-CN" altLang="en-US" sz="1400" b="0" i="0" dirty="0">
                          <a:solidFill>
                            <a:srgbClr val="002060"/>
                          </a:solidFill>
                          <a:latin typeface="微软雅黑 Light" panose="020B0502040204020203" pitchFamily="34" charset="-122"/>
                          <a:ea typeface="微软雅黑 Light" panose="020B0502040204020203" pitchFamily="34" charset="-122"/>
                          <a:cs typeface="微软雅黑" panose="020B0503020204020204" pitchFamily="34" charset="-122"/>
                        </a:rPr>
                        <a:t>是否为 OTC 药品</a:t>
                      </a:r>
                      <a:endParaRPr lang="zh-CN" altLang="en-US" sz="1400" b="0" i="0" dirty="0">
                        <a:latin typeface="微软雅黑 Light" panose="020B0502040204020203" pitchFamily="34" charset="-122"/>
                        <a:ea typeface="微软雅黑 Light" panose="020B0502040204020203" pitchFamily="34" charset="-122"/>
                      </a:endParaRPr>
                    </a:p>
                  </a:txBody>
                  <a:tcPr anchor="ctr">
                    <a:solidFill>
                      <a:srgbClr val="6F6EB2">
                        <a:alpha val="21569"/>
                      </a:srgbClr>
                    </a:solidFill>
                  </a:tcPr>
                </a:tc>
                <a:tc>
                  <a:txBody>
                    <a:bodyPr/>
                    <a:lstStyle/>
                    <a:p>
                      <a:r>
                        <a:rPr lang="zh-CN" altLang="en-US" sz="1600" b="0" dirty="0">
                          <a:latin typeface="微软雅黑" panose="020B0503020204020204" pitchFamily="34" charset="-122"/>
                          <a:ea typeface="微软雅黑" panose="020B0503020204020204" pitchFamily="34" charset="-122"/>
                          <a:cs typeface="微软雅黑" panose="020B0503020204020204" pitchFamily="34" charset="-122"/>
                        </a:rPr>
                        <a:t>否</a:t>
                      </a:r>
                      <a:endParaRPr lang="en-US" altLang="zh-CN" sz="1600" b="0" dirty="0"/>
                    </a:p>
                  </a:txBody>
                  <a:tcPr anchor="ctr"/>
                </a:tc>
                <a:extLst>
                  <a:ext uri="{0D108BD9-81ED-4DB2-BD59-A6C34878D82A}">
                    <a16:rowId xmlns:a16="http://schemas.microsoft.com/office/drawing/2014/main" val="10008"/>
                  </a:ext>
                </a:extLst>
              </a:tr>
            </a:tbl>
          </a:graphicData>
        </a:graphic>
      </p:graphicFrame>
      <p:graphicFrame>
        <p:nvGraphicFramePr>
          <p:cNvPr id="13" name="表格 12"/>
          <p:cNvGraphicFramePr>
            <a:graphicFrameLocks noGrp="1"/>
          </p:cNvGraphicFramePr>
          <p:nvPr/>
        </p:nvGraphicFramePr>
        <p:xfrm>
          <a:off x="7653511" y="1452582"/>
          <a:ext cx="4584961" cy="4896543"/>
        </p:xfrm>
        <a:graphic>
          <a:graphicData uri="http://schemas.openxmlformats.org/drawingml/2006/table">
            <a:tbl>
              <a:tblPr firstRow="1" bandRow="1">
                <a:tableStyleId>{5C22544A-7EE6-4342-B048-85BDC9FD1C3A}</a:tableStyleId>
              </a:tblPr>
              <a:tblGrid>
                <a:gridCol w="4584961">
                  <a:extLst>
                    <a:ext uri="{9D8B030D-6E8A-4147-A177-3AD203B41FA5}">
                      <a16:colId xmlns:a16="http://schemas.microsoft.com/office/drawing/2014/main" val="20000"/>
                    </a:ext>
                  </a:extLst>
                </a:gridCol>
              </a:tblGrid>
              <a:tr h="488960">
                <a:tc>
                  <a:txBody>
                    <a:bodyPr/>
                    <a:lstStyle/>
                    <a:p>
                      <a:pPr algn="ctr"/>
                      <a:r>
                        <a:rPr lang="zh-CN" altLang="en-US" sz="1800" b="1" kern="1200" dirty="0">
                          <a:solidFill>
                            <a:schemeClr val="tx1"/>
                          </a:solidFill>
                          <a:latin typeface="微软雅黑" panose="020B0503020204020204" pitchFamily="34" charset="-122"/>
                          <a:ea typeface="微软雅黑" panose="020B0503020204020204" pitchFamily="34" charset="-122"/>
                          <a:cs typeface="+mn-cs"/>
                        </a:rPr>
                        <a:t>参照药品建议：无</a:t>
                      </a:r>
                    </a:p>
                  </a:txBody>
                  <a:tcPr anchor="ctr">
                    <a:solidFill>
                      <a:srgbClr val="FFC000"/>
                    </a:solidFill>
                  </a:tcPr>
                </a:tc>
                <a:extLst>
                  <a:ext uri="{0D108BD9-81ED-4DB2-BD59-A6C34878D82A}">
                    <a16:rowId xmlns:a16="http://schemas.microsoft.com/office/drawing/2014/main" val="10000"/>
                  </a:ext>
                </a:extLst>
              </a:tr>
              <a:tr h="4407583">
                <a:tc>
                  <a:txBody>
                    <a:bodyPr/>
                    <a:lstStyle/>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医保目录内没有与磷酸二氢钠磷酸氢二钠</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适应症相同，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治疗人群相同，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且给药途径相同</a:t>
                      </a: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endParaRPr lang="en-US" altLang="zh-CN" sz="1800" b="0" kern="12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en-US" sz="1800" b="0" kern="1200" dirty="0">
                          <a:solidFill>
                            <a:schemeClr val="dk1"/>
                          </a:solidFill>
                          <a:latin typeface="微软雅黑" panose="020B0503020204020204" pitchFamily="34" charset="-122"/>
                          <a:ea typeface="微软雅黑" panose="020B0503020204020204" pitchFamily="34" charset="-122"/>
                        </a:rPr>
                        <a:t>  的药物作为对照品</a:t>
                      </a:r>
                    </a:p>
                  </a:txBody>
                  <a:tcPr anchor="ctr">
                    <a:solidFill>
                      <a:schemeClr val="bg1"/>
                    </a:solidFill>
                  </a:tcPr>
                </a:tc>
                <a:extLst>
                  <a:ext uri="{0D108BD9-81ED-4DB2-BD59-A6C34878D82A}">
                    <a16:rowId xmlns:a16="http://schemas.microsoft.com/office/drawing/2014/main" val="10001"/>
                  </a:ext>
                </a:extLst>
              </a:tr>
            </a:tbl>
          </a:graphicData>
        </a:graphic>
      </p:graphicFrame>
      <p:pic>
        <p:nvPicPr>
          <p:cNvPr id="15" name="图片 14" descr="图片包含 徽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5601" y="3450282"/>
            <a:ext cx="579998" cy="478319"/>
          </a:xfrm>
          <a:prstGeom prst="rect">
            <a:avLst/>
          </a:prstGeom>
        </p:spPr>
      </p:pic>
      <p:pic>
        <p:nvPicPr>
          <p:cNvPr id="16" name="图片 15" descr="图片包含 徽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5601" y="3947315"/>
            <a:ext cx="579998" cy="478319"/>
          </a:xfrm>
          <a:prstGeom prst="rect">
            <a:avLst/>
          </a:prstGeom>
        </p:spPr>
      </p:pic>
      <p:pic>
        <p:nvPicPr>
          <p:cNvPr id="17" name="图片 16" descr="图片包含 徽标&#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5601" y="4484835"/>
            <a:ext cx="579998" cy="478319"/>
          </a:xfrm>
          <a:prstGeom prst="rect">
            <a:avLst/>
          </a:prstGeom>
        </p:spPr>
      </p:pic>
      <p:sp>
        <p:nvSpPr>
          <p:cNvPr id="6" name="矩形 5"/>
          <p:cNvSpPr/>
          <p:nvPr/>
        </p:nvSpPr>
        <p:spPr>
          <a:xfrm>
            <a:off x="524719" y="6456120"/>
            <a:ext cx="7585731" cy="246221"/>
          </a:xfrm>
          <a:prstGeom prst="rect">
            <a:avLst/>
          </a:prstGeom>
        </p:spPr>
        <p:txBody>
          <a:bodyPr wrap="none">
            <a:spAutoFit/>
          </a:bodyPr>
          <a:lstStyle/>
          <a:p>
            <a:r>
              <a:rPr lang="en-US" altLang="zh-CN" sz="1000" i="1" dirty="0"/>
              <a:t>1.</a:t>
            </a:r>
            <a:r>
              <a:rPr lang="zh-CN" altLang="en-US" sz="1000" i="1" dirty="0"/>
              <a:t>统计截至</a:t>
            </a:r>
            <a:r>
              <a:rPr lang="en-US" altLang="zh-CN" sz="1000" i="1" dirty="0"/>
              <a:t>2024</a:t>
            </a:r>
            <a:r>
              <a:rPr lang="zh-CN" altLang="en-US" sz="1000" i="1" dirty="0"/>
              <a:t>年</a:t>
            </a:r>
            <a:r>
              <a:rPr lang="en-US" altLang="zh-CN" sz="1000" i="1" dirty="0"/>
              <a:t>6</a:t>
            </a:r>
            <a:r>
              <a:rPr lang="zh-CN" altLang="en-US" sz="1000" i="1" dirty="0"/>
              <a:t>月</a:t>
            </a:r>
            <a:r>
              <a:rPr lang="en-US" altLang="zh-CN" sz="1000" i="1" dirty="0"/>
              <a:t>30</a:t>
            </a:r>
            <a:r>
              <a:rPr lang="zh-CN" altLang="en-US" sz="1000" i="1" dirty="0"/>
              <a:t>日；</a:t>
            </a:r>
            <a:r>
              <a:rPr lang="en-US" altLang="zh-CN" sz="1000" i="1" dirty="0"/>
              <a:t>2.</a:t>
            </a:r>
            <a:r>
              <a:rPr lang="zh-CN" altLang="en-US" sz="1000" i="1" dirty="0"/>
              <a:t>磷酸二氢钠磷酸氢二钠颗粒说明书（核准日期：</a:t>
            </a:r>
            <a:r>
              <a:rPr lang="en-US" altLang="zh-CN" sz="1000" i="1" dirty="0"/>
              <a:t>2024.06.04</a:t>
            </a:r>
            <a:r>
              <a:rPr lang="zh-CN" altLang="en-US" sz="1000" i="1" dirty="0"/>
              <a:t>）；</a:t>
            </a:r>
            <a:r>
              <a:rPr lang="en-US" altLang="zh-CN" sz="1000" i="1" dirty="0"/>
              <a:t>3. </a:t>
            </a:r>
            <a:r>
              <a:rPr lang="zh-CN" altLang="en-US" sz="1000" i="1" dirty="0"/>
              <a:t>国家药品监督管理局药品注册证书</a:t>
            </a:r>
            <a:endParaRPr lang="zh-CN" altLang="en-US" sz="1000" dirty="0"/>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algn="ctr"/>
                      <a:r>
                        <a:rPr lang="zh-CN" altLang="en-US" sz="1200" dirty="0">
                          <a:latin typeface="微软雅黑" panose="020B0503020204020204" pitchFamily="34" charset="-122"/>
                          <a:ea typeface="微软雅黑" panose="020B0503020204020204" pitchFamily="34" charset="-122"/>
                        </a:rPr>
                        <a:t>基本信息</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sp>
        <p:nvSpPr>
          <p:cNvPr id="9" name="矩形 8"/>
          <p:cNvSpPr/>
          <p:nvPr/>
        </p:nvSpPr>
        <p:spPr>
          <a:xfrm>
            <a:off x="2380382" y="704757"/>
            <a:ext cx="7473521"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01</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药品基本信息</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填补临床补磷口服制剂空白</a:t>
            </a:r>
          </a:p>
        </p:txBody>
      </p:sp>
      <p:grpSp>
        <p:nvGrpSpPr>
          <p:cNvPr id="18" name="组合 17"/>
          <p:cNvGrpSpPr/>
          <p:nvPr/>
        </p:nvGrpSpPr>
        <p:grpSpPr>
          <a:xfrm>
            <a:off x="552467" y="1466398"/>
            <a:ext cx="3572652" cy="5026041"/>
            <a:chOff x="251514" y="1255868"/>
            <a:chExt cx="2880000" cy="4780545"/>
          </a:xfrm>
        </p:grpSpPr>
        <p:sp>
          <p:nvSpPr>
            <p:cNvPr id="19"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0" name="组合 19"/>
            <p:cNvGrpSpPr/>
            <p:nvPr/>
          </p:nvGrpSpPr>
          <p:grpSpPr>
            <a:xfrm>
              <a:off x="772598" y="1255868"/>
              <a:ext cx="1841500" cy="496794"/>
              <a:chOff x="1447668" y="1649696"/>
              <a:chExt cx="1969982" cy="496794"/>
            </a:xfrm>
          </p:grpSpPr>
          <p:sp>
            <p:nvSpPr>
              <p:cNvPr id="24"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22"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rPr>
                  <a:t>疾病情况</a:t>
                </a:r>
              </a:p>
            </p:txBody>
          </p:sp>
        </p:grpSp>
      </p:grpSp>
      <p:grpSp>
        <p:nvGrpSpPr>
          <p:cNvPr id="26" name="组合 25"/>
          <p:cNvGrpSpPr/>
          <p:nvPr/>
        </p:nvGrpSpPr>
        <p:grpSpPr>
          <a:xfrm>
            <a:off x="4675689" y="1461963"/>
            <a:ext cx="3572652" cy="5026041"/>
            <a:chOff x="251514" y="1255868"/>
            <a:chExt cx="2880000" cy="4780545"/>
          </a:xfrm>
        </p:grpSpPr>
        <p:sp>
          <p:nvSpPr>
            <p:cNvPr id="27"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28" name="组合 27"/>
            <p:cNvGrpSpPr/>
            <p:nvPr/>
          </p:nvGrpSpPr>
          <p:grpSpPr>
            <a:xfrm>
              <a:off x="772598" y="1255868"/>
              <a:ext cx="1841500" cy="496794"/>
              <a:chOff x="1447668" y="1649696"/>
              <a:chExt cx="1969982" cy="496794"/>
            </a:xfrm>
          </p:grpSpPr>
          <p:sp>
            <p:nvSpPr>
              <p:cNvPr id="29"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0"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临床未满足需求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grpSp>
        <p:nvGrpSpPr>
          <p:cNvPr id="31" name="组合 30"/>
          <p:cNvGrpSpPr/>
          <p:nvPr/>
        </p:nvGrpSpPr>
        <p:grpSpPr>
          <a:xfrm>
            <a:off x="8798911" y="1461963"/>
            <a:ext cx="3581133" cy="5026041"/>
            <a:chOff x="251514" y="1255868"/>
            <a:chExt cx="2880000" cy="4780545"/>
          </a:xfrm>
        </p:grpSpPr>
        <p:sp>
          <p:nvSpPr>
            <p:cNvPr id="32" name="圆角矩形 13"/>
            <p:cNvSpPr/>
            <p:nvPr/>
          </p:nvSpPr>
          <p:spPr>
            <a:xfrm>
              <a:off x="251514" y="1498505"/>
              <a:ext cx="2880000" cy="4537908"/>
            </a:xfrm>
            <a:prstGeom prst="roundRect">
              <a:avLst>
                <a:gd name="adj" fmla="val 3792"/>
              </a:avLst>
            </a:prstGeom>
            <a:solidFill>
              <a:schemeClr val="bg1"/>
            </a:solidFill>
            <a:ln>
              <a:solidFill>
                <a:srgbClr val="6F6EB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001965"/>
                </a:buClr>
                <a:buSzTx/>
                <a:buFontTx/>
                <a:buNone/>
                <a:defRPr/>
              </a:pPr>
              <a:endParaRPr kumimoji="0" lang="zh-CN" altLang="en-US" sz="1200" b="0" i="0" u="none" strike="noStrike" kern="0" cap="none" spc="0" normalizeH="0" baseline="0" noProof="0" dirty="0">
                <a:ln>
                  <a:noFill/>
                </a:ln>
                <a:solidFill>
                  <a:srgbClr val="001965"/>
                </a:solidFill>
                <a:effectLst/>
                <a:uLnTx/>
                <a:uFillTx/>
                <a:latin typeface="+mn-lt"/>
                <a:ea typeface="+mn-ea"/>
                <a:cs typeface="+mn-cs"/>
                <a:sym typeface="+mn-lt"/>
              </a:endParaRPr>
            </a:p>
          </p:txBody>
        </p:sp>
        <p:grpSp>
          <p:nvGrpSpPr>
            <p:cNvPr id="33" name="组合 32"/>
            <p:cNvGrpSpPr/>
            <p:nvPr/>
          </p:nvGrpSpPr>
          <p:grpSpPr>
            <a:xfrm>
              <a:off x="772598" y="1255868"/>
              <a:ext cx="1841500" cy="496794"/>
              <a:chOff x="1447668" y="1649696"/>
              <a:chExt cx="1969982" cy="496794"/>
            </a:xfrm>
          </p:grpSpPr>
          <p:sp>
            <p:nvSpPr>
              <p:cNvPr id="34" name="Pentagon 9@|1FFC:4308095|FBC:16777215|LFC:16777215|LBC:16777215"/>
              <p:cNvSpPr/>
              <p:nvPr/>
            </p:nvSpPr>
            <p:spPr>
              <a:xfrm rot="5400000">
                <a:off x="2184262" y="913102"/>
                <a:ext cx="496794" cy="1969982"/>
              </a:xfrm>
              <a:prstGeom prst="homePlate">
                <a:avLst>
                  <a:gd name="adj" fmla="val 24299"/>
                </a:avLst>
              </a:prstGeom>
              <a:solidFill>
                <a:srgbClr val="F08200"/>
              </a:solidFill>
              <a:ln w="12700" cap="flat" cmpd="sng" algn="ctr">
                <a:noFill/>
                <a:prstDash val="solid"/>
                <a:miter lim="800000"/>
              </a:ln>
              <a:effectLst>
                <a:outerShdw blurRad="38100" dist="38100" dir="5400000" algn="t" rotWithShape="0">
                  <a:srgbClr val="C91979">
                    <a:alpha val="44000"/>
                  </a:srgbClr>
                </a:outerShdw>
              </a:effectLst>
            </p:spPr>
            <p:txBody>
              <a:bodyPr lIns="68543" tIns="34289" rIns="68543" bIns="34289"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pis For Office (正文)"/>
                  <a:ea typeface="微软雅黑" panose="020B0503020204020204" pitchFamily="34" charset="-122"/>
                  <a:cs typeface="+mn-cs"/>
                  <a:sym typeface="+mn-lt"/>
                </a:endParaRPr>
              </a:p>
            </p:txBody>
          </p:sp>
          <p:sp>
            <p:nvSpPr>
              <p:cNvPr id="35" name="文本框 11"/>
              <p:cNvSpPr txBox="1"/>
              <p:nvPr/>
            </p:nvSpPr>
            <p:spPr>
              <a:xfrm>
                <a:off x="1582924" y="1707666"/>
                <a:ext cx="1695547" cy="3512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spcBef>
                    <a:spcPts val="0"/>
                  </a:spcBef>
                  <a:spcAft>
                    <a:spcPts val="0"/>
                  </a:spcAft>
                  <a:defRPr/>
                </a:pP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加扶宁</a:t>
                </a:r>
                <a:r>
                  <a:rPr lang="zh-CN" altLang="en-US" b="1" cap="all" baseline="30000" dirty="0">
                    <a:solidFill>
                      <a:schemeClr val="bg1"/>
                    </a:solidFill>
                    <a:sym typeface="+mn-ea"/>
                  </a:rPr>
                  <a:t>®</a:t>
                </a:r>
                <a:r>
                  <a:rPr lang="zh-CN" altLang="en-US" b="1" dirty="0">
                    <a:solidFill>
                      <a:srgbClr val="FFFFFF"/>
                    </a:solidFill>
                    <a:latin typeface="Apis For Office" panose="02010600030101010101" charset="0"/>
                    <a:ea typeface="微软雅黑" panose="020B0503020204020204" pitchFamily="34" charset="-122"/>
                    <a:cs typeface="Apis For Office" panose="02010600030101010101" charset="0"/>
                    <a:sym typeface="Verdana" panose="020B0604030504040204"/>
                  </a:rPr>
                  <a:t>满足需求</a:t>
                </a:r>
                <a:endParaRPr kumimoji="0" lang="zh-CN" altLang="en-US" b="1" i="0" u="none" strike="noStrike" kern="1200" cap="none" spc="0" normalizeH="0" baseline="0" noProof="0" dirty="0">
                  <a:ln>
                    <a:noFill/>
                  </a:ln>
                  <a:solidFill>
                    <a:srgbClr val="FFFFFF"/>
                  </a:solidFill>
                  <a:effectLst/>
                  <a:uLnTx/>
                  <a:uFillTx/>
                  <a:latin typeface="Apis For Office" panose="02010600030101010101" charset="0"/>
                  <a:ea typeface="微软雅黑" panose="020B0503020204020204" pitchFamily="34" charset="-122"/>
                  <a:cs typeface="Apis For Office" panose="02010600030101010101" charset="0"/>
                  <a:sym typeface="Verdana" panose="020B0604030504040204"/>
                </a:endParaRPr>
              </a:p>
            </p:txBody>
          </p:sp>
        </p:grpSp>
      </p:grpSp>
      <p:sp>
        <p:nvSpPr>
          <p:cNvPr id="42" name="文本框 41"/>
          <p:cNvSpPr txBox="1"/>
          <p:nvPr/>
        </p:nvSpPr>
        <p:spPr>
          <a:xfrm>
            <a:off x="812751" y="2171163"/>
            <a:ext cx="3168352" cy="2831544"/>
          </a:xfrm>
          <a:prstGeom prst="rect">
            <a:avLst/>
          </a:prstGeom>
          <a:noFill/>
        </p:spPr>
        <p:txBody>
          <a:bodyPr wrap="square" rtlCol="0">
            <a:spAutoFit/>
          </a:bodyPr>
          <a:lstStyle/>
          <a:p>
            <a:r>
              <a:rPr lang="en-US" altLang="zh-CN" sz="1400" b="1" dirty="0">
                <a:solidFill>
                  <a:srgbClr val="6F6EB2"/>
                </a:solidFill>
                <a:latin typeface="微软雅黑" panose="020B0503020204020204" pitchFamily="34" charset="-122"/>
                <a:ea typeface="微软雅黑" panose="020B0503020204020204" pitchFamily="34" charset="-122"/>
              </a:rPr>
              <a:t>《</a:t>
            </a:r>
            <a:r>
              <a:rPr lang="zh-CN" altLang="en-US" sz="1400" b="1" dirty="0">
                <a:solidFill>
                  <a:srgbClr val="6F6EB2"/>
                </a:solidFill>
                <a:latin typeface="微软雅黑" panose="020B0503020204020204" pitchFamily="34" charset="-122"/>
                <a:ea typeface="微软雅黑" panose="020B0503020204020204" pitchFamily="34" charset="-122"/>
              </a:rPr>
              <a:t>第一批罕见病目录</a:t>
            </a:r>
            <a:r>
              <a:rPr lang="en-US" altLang="zh-CN" sz="1400" b="1" dirty="0">
                <a:solidFill>
                  <a:srgbClr val="6F6EB2"/>
                </a:solidFill>
                <a:latin typeface="微软雅黑" panose="020B0503020204020204" pitchFamily="34" charset="-122"/>
                <a:ea typeface="微软雅黑" panose="020B0503020204020204" pitchFamily="34" charset="-122"/>
              </a:rPr>
              <a:t>》</a:t>
            </a:r>
            <a:r>
              <a:rPr lang="zh-CN" altLang="en-US" sz="1400" b="1" dirty="0">
                <a:solidFill>
                  <a:srgbClr val="6F6EB2"/>
                </a:solidFill>
                <a:latin typeface="微软雅黑" panose="020B0503020204020204" pitchFamily="34" charset="-122"/>
                <a:ea typeface="微软雅黑" panose="020B0503020204020204" pitchFamily="34" charset="-122"/>
              </a:rPr>
              <a:t>第</a:t>
            </a:r>
            <a:r>
              <a:rPr lang="en-US" altLang="zh-CN" sz="1400" b="1" dirty="0">
                <a:solidFill>
                  <a:srgbClr val="6F6EB2"/>
                </a:solidFill>
                <a:latin typeface="微软雅黑" panose="020B0503020204020204" pitchFamily="34" charset="-122"/>
                <a:ea typeface="微软雅黑" panose="020B0503020204020204" pitchFamily="34" charset="-122"/>
              </a:rPr>
              <a:t>51</a:t>
            </a:r>
            <a:r>
              <a:rPr lang="zh-CN" altLang="en-US" sz="1400" b="1" dirty="0">
                <a:solidFill>
                  <a:srgbClr val="6F6EB2"/>
                </a:solidFill>
                <a:latin typeface="微软雅黑" panose="020B0503020204020204" pitchFamily="34" charset="-122"/>
                <a:ea typeface="微软雅黑" panose="020B0503020204020204" pitchFamily="34" charset="-122"/>
              </a:rPr>
              <a:t>号罕见病</a:t>
            </a:r>
            <a:r>
              <a:rPr lang="en-US" altLang="zh-CN" sz="1400" b="1" baseline="30000" dirty="0">
                <a:solidFill>
                  <a:srgbClr val="6F6EB2"/>
                </a:solidFill>
                <a:latin typeface="微软雅黑" panose="020B0503020204020204" pitchFamily="34" charset="-122"/>
                <a:ea typeface="微软雅黑" panose="020B0503020204020204" pitchFamily="34" charset="-122"/>
              </a:rPr>
              <a:t>1</a:t>
            </a:r>
          </a:p>
          <a:p>
            <a:r>
              <a:rPr lang="zh-CN" altLang="en-US" sz="1400" b="1" dirty="0">
                <a:latin typeface="微软雅黑" panose="020B0503020204020204" pitchFamily="34" charset="-122"/>
                <a:ea typeface="微软雅黑" panose="020B0503020204020204" pitchFamily="34" charset="-122"/>
              </a:rPr>
              <a:t> 高致残 致畸率</a:t>
            </a:r>
            <a:endParaRPr lang="en-US" altLang="zh-CN" sz="1400" b="1" dirty="0">
              <a:latin typeface="微软雅黑" panose="020B0503020204020204" pitchFamily="34" charset="-122"/>
              <a:ea typeface="微软雅黑" panose="020B0503020204020204" pitchFamily="34" charset="-122"/>
            </a:endParaRPr>
          </a:p>
          <a:p>
            <a:endParaRPr lang="en-US" altLang="zh-CN" sz="12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血磷性佝偻病／骨软化症是一组由于遗传性或获得性原因导致以低磷血症为主要特征的骨骼矿化障碍性疾病。</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发生在儿童期称为佝偻病，主要表现为方颅、鸡胸、肋骨串珠、 四肢畸形（下肢膝内翻或膝外翻）、生长迟缓等。</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成人起病者称为骨软化症，表现为乏力、骨痛、体型改变、身材变矮、多发骨折、 活动受限，甚至致残等。</a:t>
            </a:r>
          </a:p>
          <a:p>
            <a:endParaRPr kumimoji="1" lang="zh-CN" altLang="en-US" sz="1200" dirty="0"/>
          </a:p>
        </p:txBody>
      </p:sp>
      <p:sp>
        <p:nvSpPr>
          <p:cNvPr id="43" name="矩形 42"/>
          <p:cNvSpPr/>
          <p:nvPr/>
        </p:nvSpPr>
        <p:spPr>
          <a:xfrm>
            <a:off x="835889" y="5039062"/>
            <a:ext cx="2857181" cy="1169551"/>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国外报道，发病率为 3.9/10 万名活产新生儿，患病率从</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10 万名儿童到4.8</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10万名儿童和成人不等</a:t>
            </a:r>
            <a:r>
              <a:rPr lang="en-US" altLang="zh-CN" sz="1400" b="1" baseline="300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。此类疾病在我国的流行病学资料尚有待完善。</a:t>
            </a:r>
            <a:endParaRPr lang="zh-CN" altLang="en-US" sz="1400" dirty="0"/>
          </a:p>
        </p:txBody>
      </p:sp>
      <p:sp>
        <p:nvSpPr>
          <p:cNvPr id="44" name="矩形 43"/>
          <p:cNvSpPr/>
          <p:nvPr/>
        </p:nvSpPr>
        <p:spPr>
          <a:xfrm>
            <a:off x="254836" y="6630751"/>
            <a:ext cx="12253380" cy="677108"/>
          </a:xfrm>
          <a:prstGeom prst="rect">
            <a:avLst/>
          </a:prstGeom>
        </p:spPr>
        <p:txBody>
          <a:bodyPr wrap="square">
            <a:spAutoFit/>
          </a:bodyPr>
          <a:lstStyle/>
          <a:p>
            <a:r>
              <a:rPr lang="en-US" altLang="zh-CN" sz="1000" i="1" dirty="0">
                <a:solidFill>
                  <a:srgbClr val="333333"/>
                </a:solidFill>
                <a:highlight>
                  <a:srgbClr val="FFFFFF"/>
                </a:highlight>
                <a:latin typeface="Helvetica Neue" panose="02000503000000020004" pitchFamily="2" charset="0"/>
              </a:rPr>
              <a:t>1.</a:t>
            </a:r>
            <a:r>
              <a:rPr lang="zh-CN" altLang="en-US" sz="1000" i="1" dirty="0">
                <a:solidFill>
                  <a:srgbClr val="333333"/>
                </a:solidFill>
                <a:highlight>
                  <a:srgbClr val="FFFFFF"/>
                </a:highlight>
                <a:latin typeface="Helvetica Neue" panose="02000503000000020004" pitchFamily="2" charset="0"/>
              </a:rPr>
              <a:t> </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关于公布第一批罕见病目录的通知</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国卫医发</a:t>
            </a:r>
            <a:r>
              <a:rPr lang="en-US" altLang="zh-CN" sz="1000" i="1" dirty="0">
                <a:solidFill>
                  <a:srgbClr val="333333"/>
                </a:solidFill>
                <a:highlight>
                  <a:srgbClr val="FFFFFF"/>
                </a:highlight>
                <a:latin typeface="Helvetica Neue" panose="02000503000000020004" pitchFamily="2" charset="0"/>
              </a:rPr>
              <a:t>〔2018〕10</a:t>
            </a:r>
            <a:r>
              <a:rPr lang="zh-CN" altLang="en-US" sz="1000" i="1" dirty="0">
                <a:solidFill>
                  <a:srgbClr val="333333"/>
                </a:solidFill>
                <a:highlight>
                  <a:srgbClr val="FFFFFF"/>
                </a:highlight>
                <a:latin typeface="Helvetica Neue" panose="02000503000000020004" pitchFamily="2" charset="0"/>
              </a:rPr>
              <a:t>号；</a:t>
            </a:r>
            <a:r>
              <a:rPr lang="en-US" altLang="zh-CN" sz="1000" i="1" dirty="0">
                <a:solidFill>
                  <a:srgbClr val="333333"/>
                </a:solidFill>
                <a:highlight>
                  <a:srgbClr val="FFFFFF"/>
                </a:highlight>
                <a:latin typeface="Helvetica Neue" panose="02000503000000020004" pitchFamily="2" charset="0"/>
              </a:rPr>
              <a:t>2.</a:t>
            </a:r>
            <a:r>
              <a:rPr lang="zh-CN" altLang="en-US" sz="1000" i="1" dirty="0">
                <a:solidFill>
                  <a:srgbClr val="333333"/>
                </a:solidFill>
                <a:highlight>
                  <a:srgbClr val="FFFFFF"/>
                </a:highlight>
                <a:latin typeface="Helvetica Neue" panose="02000503000000020004" pitchFamily="2" charset="0"/>
              </a:rPr>
              <a:t>陈晶</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吴蔚</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杨艳玲等</a:t>
            </a:r>
            <a:r>
              <a:rPr lang="en-US" altLang="zh-CN" sz="1000" i="1" dirty="0">
                <a:solidFill>
                  <a:srgbClr val="333333"/>
                </a:solidFill>
                <a:highlight>
                  <a:srgbClr val="FFFFFF"/>
                </a:highlight>
                <a:latin typeface="Helvetica Neue" panose="02000503000000020004" pitchFamily="2" charset="0"/>
              </a:rPr>
              <a:t>. </a:t>
            </a:r>
            <a:r>
              <a:rPr lang="en-GB" altLang="zh-CN" sz="1000" i="1" dirty="0">
                <a:solidFill>
                  <a:srgbClr val="333333"/>
                </a:solidFill>
                <a:highlight>
                  <a:srgbClr val="FFFFFF"/>
                </a:highlight>
                <a:latin typeface="Helvetica Neue" panose="02000503000000020004" pitchFamily="2" charset="0"/>
              </a:rPr>
              <a:t>X</a:t>
            </a:r>
            <a:r>
              <a:rPr lang="zh-CN" altLang="en-US" sz="1000" i="1" dirty="0">
                <a:solidFill>
                  <a:srgbClr val="333333"/>
                </a:solidFill>
                <a:highlight>
                  <a:srgbClr val="FFFFFF"/>
                </a:highlight>
                <a:latin typeface="Helvetica Neue" panose="02000503000000020004" pitchFamily="2" charset="0"/>
              </a:rPr>
              <a:t>连锁显性遗传性低磷血症性佝偻病诊治专家共识</a:t>
            </a:r>
            <a:r>
              <a:rPr lang="en-US" altLang="zh-CN" sz="1000" i="1" dirty="0">
                <a:solidFill>
                  <a:srgbClr val="333333"/>
                </a:solidFill>
                <a:highlight>
                  <a:srgbClr val="FFFFFF"/>
                </a:highlight>
                <a:latin typeface="Helvetica Neue" panose="02000503000000020004" pitchFamily="2" charset="0"/>
              </a:rPr>
              <a:t>[</a:t>
            </a:r>
            <a:r>
              <a:rPr lang="en-GB" altLang="zh-CN" sz="1000" i="1" dirty="0">
                <a:solidFill>
                  <a:srgbClr val="333333"/>
                </a:solidFill>
                <a:highlight>
                  <a:srgbClr val="FFFFFF"/>
                </a:highlight>
                <a:latin typeface="Helvetica Neue" panose="02000503000000020004" pitchFamily="2" charset="0"/>
              </a:rPr>
              <a:t>J]. </a:t>
            </a:r>
            <a:r>
              <a:rPr lang="zh-CN" altLang="en-US" sz="1000" i="1" dirty="0">
                <a:solidFill>
                  <a:srgbClr val="333333"/>
                </a:solidFill>
                <a:highlight>
                  <a:srgbClr val="FFFFFF"/>
                </a:highlight>
                <a:latin typeface="Helvetica Neue" panose="02000503000000020004" pitchFamily="2" charset="0"/>
              </a:rPr>
              <a:t>中国实用儿科杂志</a:t>
            </a:r>
            <a:r>
              <a:rPr lang="en-US" altLang="zh-CN" sz="1000" i="1" dirty="0">
                <a:solidFill>
                  <a:srgbClr val="333333"/>
                </a:solidFill>
                <a:highlight>
                  <a:srgbClr val="FFFFFF"/>
                </a:highlight>
                <a:latin typeface="Helvetica Neue" panose="02000503000000020004" pitchFamily="2" charset="0"/>
              </a:rPr>
              <a:t>,2022,37(1):1-6</a:t>
            </a:r>
            <a:r>
              <a:rPr lang="zh-CN" altLang="en-US" sz="1000" i="1" dirty="0">
                <a:solidFill>
                  <a:srgbClr val="333333"/>
                </a:solidFill>
                <a:highlight>
                  <a:srgbClr val="FFFFFF"/>
                </a:highlight>
                <a:latin typeface="Helvetica Neue" panose="02000503000000020004" pitchFamily="2" charset="0"/>
              </a:rPr>
              <a:t>；</a:t>
            </a:r>
            <a:r>
              <a:rPr lang="en-US" altLang="zh-CN" sz="1000" i="1" dirty="0">
                <a:solidFill>
                  <a:srgbClr val="333333"/>
                </a:solidFill>
                <a:highlight>
                  <a:srgbClr val="FFFFFF"/>
                </a:highlight>
                <a:latin typeface="Helvetica Neue" panose="02000503000000020004" pitchFamily="2" charset="0"/>
              </a:rPr>
              <a:t>3.</a:t>
            </a:r>
            <a:r>
              <a:rPr lang="zh-CN" altLang="en-US" sz="1000" i="1" dirty="0">
                <a:solidFill>
                  <a:srgbClr val="333333"/>
                </a:solidFill>
                <a:highlight>
                  <a:srgbClr val="FFFFFF"/>
                </a:highlight>
                <a:latin typeface="Helvetica Neue" panose="02000503000000020004" pitchFamily="2" charset="0"/>
              </a:rPr>
              <a:t>湖南省药品监督管理局</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我国首款儿童口服补磷制剂磷酸二氢钠磷酸氢二钠颗粒获批上市；</a:t>
            </a:r>
            <a:r>
              <a:rPr lang="en-US" altLang="zh-CN" sz="1000" i="1" dirty="0">
                <a:solidFill>
                  <a:srgbClr val="333333"/>
                </a:solidFill>
                <a:highlight>
                  <a:srgbClr val="FFFFFF"/>
                </a:highlight>
                <a:latin typeface="Helvetica Neue" panose="02000503000000020004" pitchFamily="2" charset="0"/>
              </a:rPr>
              <a:t>4.</a:t>
            </a:r>
            <a:r>
              <a:rPr lang="zh-CN" altLang="en-US" sz="1000" i="1" dirty="0">
                <a:solidFill>
                  <a:srgbClr val="333333"/>
                </a:solidFill>
                <a:highlight>
                  <a:srgbClr val="FFFFFF"/>
                </a:highlight>
                <a:latin typeface="Helvetica Neue" panose="02000503000000020004" pitchFamily="2" charset="0"/>
              </a:rPr>
              <a:t>徐潮</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赵家军</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夏维波</a:t>
            </a:r>
            <a:r>
              <a:rPr lang="en-US" altLang="zh-CN" sz="1000" i="1" dirty="0">
                <a:solidFill>
                  <a:srgbClr val="333333"/>
                </a:solidFill>
                <a:highlight>
                  <a:srgbClr val="FFFFFF"/>
                </a:highlight>
                <a:latin typeface="Helvetica Neue" panose="02000503000000020004" pitchFamily="2" charset="0"/>
              </a:rPr>
              <a:t>. </a:t>
            </a:r>
            <a:r>
              <a:rPr lang="zh-CN" altLang="en-US" sz="1000" i="1" dirty="0">
                <a:solidFill>
                  <a:srgbClr val="333333"/>
                </a:solidFill>
                <a:highlight>
                  <a:srgbClr val="FFFFFF"/>
                </a:highlight>
                <a:latin typeface="Helvetica Neue" panose="02000503000000020004" pitchFamily="2" charset="0"/>
              </a:rPr>
              <a:t>中国低血磷性佝偻病</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骨软化症诊疗指南</a:t>
            </a:r>
            <a:r>
              <a:rPr lang="en-US" altLang="zh-CN" sz="1000" i="1" dirty="0">
                <a:solidFill>
                  <a:srgbClr val="333333"/>
                </a:solidFill>
                <a:highlight>
                  <a:srgbClr val="FFFFFF"/>
                </a:highlight>
                <a:latin typeface="Helvetica Neue" panose="02000503000000020004" pitchFamily="2" charset="0"/>
              </a:rPr>
              <a:t>[</a:t>
            </a:r>
            <a:r>
              <a:rPr lang="en-GB" altLang="zh-CN" sz="1000" i="1" dirty="0">
                <a:solidFill>
                  <a:srgbClr val="333333"/>
                </a:solidFill>
                <a:highlight>
                  <a:srgbClr val="FFFFFF"/>
                </a:highlight>
                <a:latin typeface="Helvetica Neue" panose="02000503000000020004" pitchFamily="2" charset="0"/>
              </a:rPr>
              <a:t>J]. </a:t>
            </a:r>
            <a:r>
              <a:rPr lang="zh-CN" altLang="en-US" sz="1000" i="1" dirty="0">
                <a:solidFill>
                  <a:srgbClr val="333333"/>
                </a:solidFill>
                <a:highlight>
                  <a:srgbClr val="FFFFFF"/>
                </a:highlight>
                <a:latin typeface="Helvetica Neue" panose="02000503000000020004" pitchFamily="2" charset="0"/>
              </a:rPr>
              <a:t>中华骨质疏松和骨矿盐疾病杂志</a:t>
            </a:r>
            <a:r>
              <a:rPr lang="en-US" altLang="zh-CN" sz="1000" i="1" dirty="0">
                <a:solidFill>
                  <a:srgbClr val="333333"/>
                </a:solidFill>
                <a:highlight>
                  <a:srgbClr val="FFFFFF"/>
                </a:highlight>
                <a:latin typeface="Helvetica Neue" panose="02000503000000020004" pitchFamily="2" charset="0"/>
              </a:rPr>
              <a:t>,2022,15(2):107-125</a:t>
            </a:r>
            <a:r>
              <a:rPr lang="en-US" altLang="zh-CN" dirty="0">
                <a:highlight>
                  <a:srgbClr val="FFFFFF"/>
                </a:highlight>
              </a:rPr>
              <a:t>.</a:t>
            </a:r>
            <a:endParaRPr lang="zh-CN" altLang="en-US" sz="1000" dirty="0">
              <a:highlight>
                <a:srgbClr val="FFFFFF"/>
              </a:highlight>
            </a:endParaRPr>
          </a:p>
          <a:p>
            <a:endParaRPr lang="zh-CN" altLang="en-US" sz="1000" dirty="0"/>
          </a:p>
        </p:txBody>
      </p:sp>
      <p:sp>
        <p:nvSpPr>
          <p:cNvPr id="45" name="文本框 44"/>
          <p:cNvSpPr txBox="1"/>
          <p:nvPr/>
        </p:nvSpPr>
        <p:spPr>
          <a:xfrm>
            <a:off x="4949847" y="2354189"/>
            <a:ext cx="3024336" cy="3600986"/>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国内外最新指南、共识均</a:t>
            </a:r>
            <a:r>
              <a:rPr lang="zh-CN" altLang="en-US" sz="1400" b="1" dirty="0">
                <a:solidFill>
                  <a:srgbClr val="6F6EB2"/>
                </a:solidFill>
                <a:latin typeface="微软雅黑" panose="020B0503020204020204" pitchFamily="34" charset="-122"/>
                <a:ea typeface="微软雅黑" panose="020B0503020204020204" pitchFamily="34" charset="-122"/>
              </a:rPr>
              <a:t>推荐口服中性磷酸盐</a:t>
            </a:r>
            <a:r>
              <a:rPr lang="zh-CN" altLang="en-US" sz="1400" b="1" dirty="0">
                <a:latin typeface="微软雅黑" panose="020B0503020204020204" pitchFamily="34" charset="-122"/>
                <a:ea typeface="微软雅黑" panose="020B0503020204020204" pitchFamily="34" charset="-122"/>
              </a:rPr>
              <a:t>作为低血磷性佝偻病</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骨软化症的一线治疗 </a:t>
            </a:r>
          </a:p>
          <a:p>
            <a:endParaRPr kumimoji="1" lang="en-US" altLang="zh-CN" dirty="0"/>
          </a:p>
          <a:p>
            <a:r>
              <a:rPr lang="zh-CN" altLang="en-US" sz="1400" b="1" dirty="0">
                <a:solidFill>
                  <a:srgbClr val="6F6EB2"/>
                </a:solidFill>
                <a:latin typeface="微软雅黑" panose="020B0503020204020204" pitchFamily="34" charset="-122"/>
                <a:ea typeface="微软雅黑" panose="020B0503020204020204" pitchFamily="34" charset="-122"/>
              </a:rPr>
              <a:t>但现状是口服磷酸盐仅有少量医院有院内制剂或患者自行网购相关组分进行调配。</a:t>
            </a:r>
            <a:endParaRPr lang="en-US" altLang="zh-CN" sz="1400" b="1" dirty="0">
              <a:solidFill>
                <a:srgbClr val="6F6EB2"/>
              </a:solidFill>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临床也会用无该适应症的含磷注射剂为患者进行补磷，但注射剂的固定日剂量使其并不能达到患者的补磷需求。</a:t>
            </a:r>
            <a:endParaRPr lang="en-US" altLang="zh-CN" sz="14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400" b="1" dirty="0">
                <a:solidFill>
                  <a:srgbClr val="6F6EB2"/>
                </a:solidFill>
                <a:latin typeface="微软雅黑" panose="020B0503020204020204" pitchFamily="34" charset="-122"/>
                <a:ea typeface="微软雅黑" panose="020B0503020204020204" pitchFamily="34" charset="-122"/>
              </a:rPr>
              <a:t>中国患者尤其是患儿，急需一款安全、有效、经济、方便的药物来纠正低磷</a:t>
            </a:r>
            <a:r>
              <a:rPr lang="zh-CN" altLang="en-US" sz="1200" dirty="0">
                <a:latin typeface="微软雅黑" panose="020B0503020204020204" pitchFamily="34" charset="-122"/>
                <a:ea typeface="微软雅黑" panose="020B0503020204020204" pitchFamily="34" charset="-122"/>
              </a:rPr>
              <a:t>。</a:t>
            </a:r>
          </a:p>
        </p:txBody>
      </p:sp>
      <p:sp>
        <p:nvSpPr>
          <p:cNvPr id="46" name="文本框 45"/>
          <p:cNvSpPr txBox="1"/>
          <p:nvPr/>
        </p:nvSpPr>
        <p:spPr>
          <a:xfrm>
            <a:off x="9170020" y="2312912"/>
            <a:ext cx="2875977" cy="2646878"/>
          </a:xfrm>
          <a:prstGeom prst="rect">
            <a:avLst/>
          </a:prstGeom>
          <a:noFill/>
        </p:spPr>
        <p:txBody>
          <a:bodyPr wrap="square" rtlCol="0">
            <a:spAutoFit/>
          </a:bodyPr>
          <a:lstStyle>
            <a:defPPr>
              <a:defRPr lang="zh-CN"/>
            </a:defPPr>
            <a:lvl1pPr>
              <a:defRPr sz="1200" b="1">
                <a:latin typeface="微软雅黑" panose="020B0503020204020204" pitchFamily="34" charset="-122"/>
                <a:ea typeface="微软雅黑" panose="020B0503020204020204" pitchFamily="34" charset="-122"/>
              </a:defRPr>
            </a:lvl1pPr>
          </a:lstStyle>
          <a:p>
            <a:r>
              <a:rPr lang="zh-CN" altLang="en-US" sz="1400" dirty="0"/>
              <a:t>是我国</a:t>
            </a:r>
            <a:r>
              <a:rPr lang="zh-CN" altLang="en-US" sz="1400" dirty="0">
                <a:solidFill>
                  <a:srgbClr val="6F6EB2"/>
                </a:solidFill>
              </a:rPr>
              <a:t>首款可用于口服的补磷制剂</a:t>
            </a:r>
            <a:r>
              <a:rPr lang="zh-CN" altLang="en-US" sz="1400" dirty="0"/>
              <a:t>，填补了国内临床需求空白。该药品的上市为我国低磷血症患者提供了新的治疗手段</a:t>
            </a:r>
            <a:r>
              <a:rPr lang="en-US" altLang="zh-CN" sz="1400" baseline="30000" dirty="0"/>
              <a:t>3</a:t>
            </a:r>
            <a:r>
              <a:rPr lang="zh-CN" altLang="en-US" sz="1400" dirty="0"/>
              <a:t>。</a:t>
            </a:r>
            <a:endParaRPr lang="en-US" altLang="zh-CN" sz="1400" baseline="30000" dirty="0"/>
          </a:p>
          <a:p>
            <a:endParaRPr lang="en-US" altLang="zh-CN" sz="1400" b="0" dirty="0"/>
          </a:p>
          <a:p>
            <a:r>
              <a:rPr lang="zh-CN" altLang="en-US" sz="1400" b="0" dirty="0"/>
              <a:t>纠正低磷血症，改善症状，减少或纠正骨骼畸形，提高生活质量和避免远期并发症和合并症</a:t>
            </a:r>
            <a:r>
              <a:rPr lang="zh-CN" altLang="en-US" sz="1400" b="0" baseline="30000" dirty="0"/>
              <a:t> </a:t>
            </a:r>
            <a:r>
              <a:rPr lang="en-US" altLang="zh-CN" sz="1400" b="0" baseline="30000" dirty="0"/>
              <a:t>4</a:t>
            </a:r>
            <a:r>
              <a:rPr lang="zh-CN" altLang="en-US" sz="1400" b="0" dirty="0"/>
              <a:t>。</a:t>
            </a:r>
            <a:br>
              <a:rPr lang="zh-CN" altLang="en-US" sz="1400" b="0" dirty="0"/>
            </a:br>
            <a:endParaRPr lang="zh-CN" altLang="en-US" sz="1400" b="0" dirty="0"/>
          </a:p>
          <a:p>
            <a:r>
              <a:rPr lang="zh-CN" altLang="en-US" sz="1400" b="0" dirty="0"/>
              <a:t>早期诊治可避免严重骨骼畸形的发生</a:t>
            </a:r>
            <a:r>
              <a:rPr lang="en-US" altLang="zh-CN" sz="1400" b="0" baseline="30000" dirty="0"/>
              <a:t>2</a:t>
            </a:r>
            <a:r>
              <a:rPr lang="zh-CN" altLang="en-US" sz="1400" b="0" dirty="0"/>
              <a:t>。 </a:t>
            </a:r>
          </a:p>
          <a:p>
            <a:endParaRPr lang="zh-CN" altLang="en-US" b="0" dirty="0"/>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图示 34"/>
          <p:cNvGraphicFramePr/>
          <p:nvPr/>
        </p:nvGraphicFramePr>
        <p:xfrm>
          <a:off x="704739" y="3151212"/>
          <a:ext cx="11449272" cy="2841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p>
                  </a:txBody>
                  <a:tcPr anchor="ctr">
                    <a:solidFill>
                      <a:schemeClr val="accent1"/>
                    </a:solidFill>
                  </a:tcP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安全性</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sp>
        <p:nvSpPr>
          <p:cNvPr id="6" name="矩形 5"/>
          <p:cNvSpPr/>
          <p:nvPr/>
        </p:nvSpPr>
        <p:spPr>
          <a:xfrm>
            <a:off x="4054359" y="699002"/>
            <a:ext cx="475482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02</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安全性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口服安全性更高</a:t>
            </a:r>
          </a:p>
        </p:txBody>
      </p:sp>
      <p:sp>
        <p:nvSpPr>
          <p:cNvPr id="7" name="对角圆角矩形 6"/>
          <p:cNvSpPr/>
          <p:nvPr/>
        </p:nvSpPr>
        <p:spPr>
          <a:xfrm>
            <a:off x="704739" y="1350290"/>
            <a:ext cx="11449272" cy="178488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a:p>
        </p:txBody>
      </p:sp>
      <p:sp>
        <p:nvSpPr>
          <p:cNvPr id="8" name="文本框 7"/>
          <p:cNvSpPr txBox="1"/>
          <p:nvPr/>
        </p:nvSpPr>
        <p:spPr>
          <a:xfrm>
            <a:off x="908773" y="992467"/>
            <a:ext cx="11245238" cy="1998689"/>
          </a:xfrm>
          <a:prstGeom prst="rect">
            <a:avLst/>
          </a:prstGeom>
          <a:noFill/>
        </p:spPr>
        <p:txBody>
          <a:bodyPr wrap="square" rtlCol="0" anchor="t">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不良反应与安全性信息</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不良反应：</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日本以16例原发性低血磷性佝偻病患者为受试者(3-14岁，平均8.1岁)进行的临床试验中，2例(12.5%)出现不良反应，其中腹痛1例(6.3%)2次，腹泻1例(6.3%)1次，以及过敏性皮炎1例(6.3%)1次。可能会出现过敏性皮炎、腹痛、腹泻等不良反应，应仔细观察并采取适当措施，包括在发现任何异常时停止给药。</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禁忌：</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对本品中任何成分过敏者禁用。</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包括肾功能损害、磷酸盐肾病、胃肠道功能障碍、肾脏钙化、甲状腺功能亢进症患者病情恶化、血清钠上升等方面的注意事项。</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nSpc>
                <a:spcPct val="150000"/>
              </a:lnSpc>
              <a:buClr>
                <a:srgbClr val="6F6EB2"/>
              </a:buClr>
              <a:buFont typeface="Wingdings" panose="05000000000000000000" pitchFamily="2" charset="2"/>
              <a:buChar char="Ø"/>
            </a:pPr>
            <a:r>
              <a:rPr lang="zh-CN" altLang="en-US" sz="1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药物相互作用：</a:t>
            </a:r>
            <a:r>
              <a:rPr lang="zh-CN" altLang="en-US"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与含铝制剂同时服用时需注意。铝在消化道内与磷结合，会阻碍磷的吸收。因此，二者合用可能降低本品的疗效。</a:t>
            </a:r>
            <a:endParaRPr lang="en-US" altLang="zh-CN" sz="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936272" y="3112269"/>
            <a:ext cx="1800493" cy="562783"/>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安全性优势</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1" name="矩形 10"/>
          <p:cNvSpPr/>
          <p:nvPr/>
        </p:nvSpPr>
        <p:spPr>
          <a:xfrm>
            <a:off x="980828" y="5973425"/>
            <a:ext cx="11137179" cy="523220"/>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由于服用磷酸盐后，血磷一过性升高会刺激PTH分泌，长期用药可能引起继发性甲状旁腺功能亢进，加重肾性失磷， 故口服磷酸盐制剂时，常同时使用活性维生素D。</a:t>
            </a:r>
          </a:p>
        </p:txBody>
      </p:sp>
      <p:sp>
        <p:nvSpPr>
          <p:cNvPr id="12" name="矩形 11"/>
          <p:cNvSpPr/>
          <p:nvPr/>
        </p:nvSpPr>
        <p:spPr>
          <a:xfrm>
            <a:off x="884759" y="5416525"/>
            <a:ext cx="1800493" cy="562783"/>
          </a:xfrm>
          <a:prstGeom prst="rect">
            <a:avLst/>
          </a:prstGeom>
        </p:spPr>
        <p:txBody>
          <a:bodyPr wrap="none">
            <a:spAutoFit/>
          </a:bodyPr>
          <a:lstStyle/>
          <a:p>
            <a:pPr>
              <a:lnSpc>
                <a:spcPct val="200000"/>
              </a:lnSpc>
            </a:pP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安全性不足</a:t>
            </a:r>
            <a:r>
              <a:rPr lang="en-US" altLang="zh-CN" b="1" dirty="0">
                <a:solidFill>
                  <a:srgbClr val="6F6EB2"/>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36" name="矩形 35"/>
          <p:cNvSpPr/>
          <p:nvPr/>
        </p:nvSpPr>
        <p:spPr>
          <a:xfrm>
            <a:off x="884759" y="6784677"/>
            <a:ext cx="1829347" cy="246221"/>
          </a:xfrm>
          <a:prstGeom prst="rect">
            <a:avLst/>
          </a:prstGeom>
        </p:spPr>
        <p:txBody>
          <a:bodyPr wrap="none">
            <a:spAutoFit/>
          </a:bodyPr>
          <a:lstStyle/>
          <a:p>
            <a:r>
              <a:rPr lang="en-US" altLang="zh-CN" sz="1000" i="1" dirty="0">
                <a:solidFill>
                  <a:srgbClr val="333333"/>
                </a:solidFill>
                <a:highlight>
                  <a:srgbClr val="FFFFFF"/>
                </a:highlight>
                <a:latin typeface="Helvetica Neue"/>
              </a:rPr>
              <a:t>1.</a:t>
            </a:r>
            <a:r>
              <a:rPr lang="zh-CN" altLang="en-US" sz="1000" i="1" dirty="0">
                <a:solidFill>
                  <a:srgbClr val="333333"/>
                </a:solidFill>
                <a:highlight>
                  <a:srgbClr val="FFFFFF"/>
                </a:highlight>
                <a:latin typeface="Helvetica Neue"/>
              </a:rPr>
              <a:t>复合磷酸氢钾注射液说明书</a:t>
            </a:r>
            <a:endParaRPr lang="zh-CN" altLang="en-US" sz="1000" dirty="0"/>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有效性</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sp>
        <p:nvSpPr>
          <p:cNvPr id="7" name="矩形 6"/>
          <p:cNvSpPr/>
          <p:nvPr/>
        </p:nvSpPr>
        <p:spPr>
          <a:xfrm>
            <a:off x="3692887" y="736004"/>
            <a:ext cx="5472973"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rPr>
              <a:t>国内外指南一线推荐</a:t>
            </a:r>
          </a:p>
        </p:txBody>
      </p:sp>
      <p:graphicFrame>
        <p:nvGraphicFramePr>
          <p:cNvPr id="8" name="表格 7"/>
          <p:cNvGraphicFramePr>
            <a:graphicFrameLocks noGrp="1"/>
          </p:cNvGraphicFramePr>
          <p:nvPr/>
        </p:nvGraphicFramePr>
        <p:xfrm>
          <a:off x="344696" y="1483831"/>
          <a:ext cx="12169353" cy="5156831"/>
        </p:xfrm>
        <a:graphic>
          <a:graphicData uri="http://schemas.openxmlformats.org/drawingml/2006/table">
            <a:tbl>
              <a:tblPr firstRow="1" bandRow="1">
                <a:tableStyleId>{21E4AEA4-8DFA-4A89-87EB-49C32662AFE0}</a:tableStyleId>
              </a:tblPr>
              <a:tblGrid>
                <a:gridCol w="970562">
                  <a:extLst>
                    <a:ext uri="{9D8B030D-6E8A-4147-A177-3AD203B41FA5}">
                      <a16:colId xmlns:a16="http://schemas.microsoft.com/office/drawing/2014/main" val="20000"/>
                    </a:ext>
                  </a:extLst>
                </a:gridCol>
                <a:gridCol w="973654">
                  <a:extLst>
                    <a:ext uri="{9D8B030D-6E8A-4147-A177-3AD203B41FA5}">
                      <a16:colId xmlns:a16="http://schemas.microsoft.com/office/drawing/2014/main" val="20001"/>
                    </a:ext>
                  </a:extLst>
                </a:gridCol>
                <a:gridCol w="3132569">
                  <a:extLst>
                    <a:ext uri="{9D8B030D-6E8A-4147-A177-3AD203B41FA5}">
                      <a16:colId xmlns:a16="http://schemas.microsoft.com/office/drawing/2014/main" val="20002"/>
                    </a:ext>
                  </a:extLst>
                </a:gridCol>
                <a:gridCol w="7092568">
                  <a:extLst>
                    <a:ext uri="{9D8B030D-6E8A-4147-A177-3AD203B41FA5}">
                      <a16:colId xmlns:a16="http://schemas.microsoft.com/office/drawing/2014/main" val="20003"/>
                    </a:ext>
                  </a:extLst>
                </a:gridCol>
              </a:tblGrid>
              <a:tr h="401759">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区域</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发表时间</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指南名称</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tc>
                  <a:txBody>
                    <a:bodyPr/>
                    <a:lstStyle/>
                    <a:p>
                      <a:pPr algn="ctr">
                        <a:spcAft>
                          <a:spcPts val="0"/>
                        </a:spcAft>
                      </a:pPr>
                      <a:r>
                        <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推荐内容</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rgbClr val="6F6EB2"/>
                    </a:solidFill>
                  </a:tcPr>
                </a:tc>
                <a:extLst>
                  <a:ext uri="{0D108BD9-81ED-4DB2-BD59-A6C34878D82A}">
                    <a16:rowId xmlns:a16="http://schemas.microsoft.com/office/drawing/2014/main" val="10000"/>
                  </a:ext>
                </a:extLst>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solidFill>
                      <a:schemeClr val="bg1"/>
                    </a:solidFill>
                  </a:tcP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中国低血磷性佝偻病</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骨软化症诊疗指南</a:t>
                      </a:r>
                    </a:p>
                  </a:txBody>
                  <a:tcPr anchor="ctr">
                    <a:solidFill>
                      <a:schemeClr val="bg1"/>
                    </a:solidFill>
                  </a:tcPr>
                </a:tc>
                <a:tc>
                  <a:txBody>
                    <a:bodyPr/>
                    <a:lstStyle/>
                    <a:p>
                      <a:pPr algn="just">
                        <a:spcAft>
                          <a:spcPts val="0"/>
                        </a:spcAft>
                      </a:pP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磷酸盐补充是低血磷性佝偻病</a:t>
                      </a:r>
                      <a:r>
                        <a:rPr 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骨软化症的基本治疗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，推荐的口服磷酸盐起始剂量（以元素磷计算）为每天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60 mg/kg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体重（每天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0.7</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 mmol/kg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p>
                  </a:txBody>
                  <a:tcPr anchor="ctr">
                    <a:solidFill>
                      <a:schemeClr val="bg1"/>
                    </a:solidFill>
                  </a:tcPr>
                </a:tc>
                <a:extLst>
                  <a:ext uri="{0D108BD9-81ED-4DB2-BD59-A6C34878D82A}">
                    <a16:rowId xmlns:a16="http://schemas.microsoft.com/office/drawing/2014/main" val="10001"/>
                  </a:ext>
                </a:extLst>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p>
                  </a:txBody>
                  <a:tcPr anchor="ctr"/>
                </a:tc>
                <a:tc>
                  <a:txBody>
                    <a:bodyPr/>
                    <a:lstStyle/>
                    <a:p>
                      <a:pPr algn="ctr">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儿童</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X</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连锁低磷性佝偻病诊治与管理专家共识</a:t>
                      </a:r>
                    </a:p>
                  </a:txBody>
                  <a:tcPr anchor="ctr"/>
                </a:tc>
                <a:tc>
                  <a:txBody>
                    <a:bodyPr/>
                    <a:lstStyle/>
                    <a:p>
                      <a:pPr algn="just">
                        <a:spcAft>
                          <a:spcPts val="0"/>
                        </a:spcAft>
                      </a:pPr>
                      <a:r>
                        <a:rPr lang="zh-CN" alt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传统治疗</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主要指磷酸盐制剂</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和活性维生素</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联合治疗。传统治疗应</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持续至生长发育完成（骨骺闭合）。</a:t>
                      </a:r>
                    </a:p>
                  </a:txBody>
                  <a:tcPr anchor="ctr"/>
                </a:tc>
                <a:extLst>
                  <a:ext uri="{0D108BD9-81ED-4DB2-BD59-A6C34878D82A}">
                    <a16:rowId xmlns:a16="http://schemas.microsoft.com/office/drawing/2014/main" val="10002"/>
                  </a:ext>
                </a:extLst>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solidFill>
                      <a:schemeClr val="bg1"/>
                    </a:solidFill>
                  </a:tcP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X</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连锁显性遗传性低磷血症性佝偻病诊治专家共识</a:t>
                      </a:r>
                    </a:p>
                  </a:txBody>
                  <a:tcPr anchor="ctr">
                    <a:solidFill>
                      <a:schemeClr val="bg1"/>
                    </a:solidFill>
                  </a:tcP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传统疗法为磷酸盐联合骨化三醇，治疗越早效果越好</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部分患者可恢复下肢生物力学轴和步态，改善生长发育、骨骼和牙齿矿化和肌肉功能。</a:t>
                      </a:r>
                    </a:p>
                  </a:txBody>
                  <a:tcPr anchor="ctr">
                    <a:solidFill>
                      <a:schemeClr val="bg1"/>
                    </a:solidFill>
                  </a:tcPr>
                </a:tc>
                <a:extLst>
                  <a:ext uri="{0D108BD9-81ED-4DB2-BD59-A6C34878D82A}">
                    <a16:rowId xmlns:a16="http://schemas.microsoft.com/office/drawing/2014/main" val="10003"/>
                  </a:ext>
                </a:extLst>
              </a:tr>
              <a:tr h="693448">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中国</a:t>
                      </a: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tc>
                <a:tc>
                  <a:txBody>
                    <a:bodyPr/>
                    <a:lstStyle/>
                    <a:p>
                      <a:pPr algn="just">
                        <a:spcAft>
                          <a:spcPts val="0"/>
                        </a:spcAft>
                      </a:pPr>
                      <a:r>
                        <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rPr>
                        <a:t>罕见病诊疗指南</a:t>
                      </a:r>
                    </a:p>
                  </a:txBody>
                  <a:tcPr anchor="ct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针对无法解除病因或遗传性低磷佝偻病，通常建议给予中性磷</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和活性维生素</a:t>
                      </a:r>
                      <a:r>
                        <a:rPr lang="en-US" sz="1200" b="1" kern="100" dirty="0">
                          <a:effectLst/>
                          <a:latin typeface="微软雅黑" panose="020B0503020204020204" pitchFamily="34" charset="-122"/>
                          <a:ea typeface="微软雅黑" panose="020B0503020204020204" pitchFamily="34" charset="-122"/>
                          <a:cs typeface="Times New Roman" panose="02020603050405020304" pitchFamily="18" charset="0"/>
                        </a:rPr>
                        <a:t>D</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的治疗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，一般给予骨化三醇</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30</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60ng/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kg·d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1.0µg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次服用），磷元素</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4g/d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次服用，一般不建议补充钙剂。</a:t>
                      </a:r>
                    </a:p>
                  </a:txBody>
                  <a:tcPr anchor="ctr"/>
                </a:tc>
                <a:extLst>
                  <a:ext uri="{0D108BD9-81ED-4DB2-BD59-A6C34878D82A}">
                    <a16:rowId xmlns:a16="http://schemas.microsoft.com/office/drawing/2014/main" val="10004"/>
                  </a:ext>
                </a:extLst>
              </a:tr>
              <a:tr h="495320">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中国</a:t>
                      </a: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2021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solidFill>
                      <a:schemeClr val="bg1"/>
                    </a:solidFill>
                  </a:tcPr>
                </a:tc>
                <a:tc>
                  <a:txBody>
                    <a:bodyPr/>
                    <a:lstStyle/>
                    <a:p>
                      <a:pPr algn="just">
                        <a:spcAft>
                          <a:spcPts val="0"/>
                        </a:spcAft>
                      </a:pPr>
                      <a:r>
                        <a:rPr lang="zh-CN" sz="1200" kern="100" dirty="0">
                          <a:solidFill>
                            <a:srgbClr val="6F6EB2"/>
                          </a:solidFill>
                          <a:effectLst/>
                          <a:latin typeface="微软雅黑" panose="020B0503020204020204" pitchFamily="34" charset="-122"/>
                          <a:ea typeface="微软雅黑" panose="020B0503020204020204" pitchFamily="34" charset="-122"/>
                          <a:cs typeface="Times New Roman" panose="02020603050405020304" pitchFamily="18" charset="0"/>
                        </a:rPr>
                        <a:t>早产儿代谢性骨病临床管理专家共识</a:t>
                      </a:r>
                    </a:p>
                  </a:txBody>
                  <a:tcPr anchor="ctr">
                    <a:solidFill>
                      <a:schemeClr val="bg1"/>
                    </a:solidFill>
                  </a:tcPr>
                </a:tc>
                <a:tc>
                  <a:txBody>
                    <a:bodyPr/>
                    <a:lstStyle/>
                    <a:p>
                      <a:pPr algn="just">
                        <a:spcAft>
                          <a:spcPts val="0"/>
                        </a:spcAft>
                      </a:pP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针对早产儿推荐通过强化母乳或早产儿配方奶补充钙磷摄入量</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，可选择磷酸钠或磷酸钾的静脉剂型或</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口服磷酸盐复合制剂。</a:t>
                      </a:r>
                    </a:p>
                  </a:txBody>
                  <a:tcPr anchor="ctr">
                    <a:solidFill>
                      <a:schemeClr val="bg1"/>
                    </a:solidFill>
                  </a:tcPr>
                </a:tc>
                <a:extLst>
                  <a:ext uri="{0D108BD9-81ED-4DB2-BD59-A6C34878D82A}">
                    <a16:rowId xmlns:a16="http://schemas.microsoft.com/office/drawing/2014/main" val="10005"/>
                  </a:ext>
                </a:extLst>
              </a:tr>
              <a:tr h="495320">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英国（</a:t>
                      </a: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NHS</a:t>
                      </a: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a:t>
                      </a: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2017</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Clinical Guideline For the Management </a:t>
                      </a: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of Hypophosphataemia in Adults</a:t>
                      </a:r>
                    </a:p>
                  </a:txBody>
                  <a:tcPr anchor="ctr"/>
                </a:tc>
                <a:tc>
                  <a:txBody>
                    <a:bodyPr/>
                    <a:lstStyle/>
                    <a:p>
                      <a:pPr algn="just">
                        <a:spcAft>
                          <a:spcPts val="0"/>
                        </a:spcAft>
                      </a:pP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推荐使用口服磷酸盐类补充轻中度低磷血症患者的血磷浓度，</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推荐剂量为</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16~32mmol/</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p>
                  </a:txBody>
                  <a:tcPr anchor="ctr"/>
                </a:tc>
                <a:extLst>
                  <a:ext uri="{0D108BD9-81ED-4DB2-BD59-A6C34878D82A}">
                    <a16:rowId xmlns:a16="http://schemas.microsoft.com/office/drawing/2014/main" val="10006"/>
                  </a:ext>
                </a:extLst>
              </a:tr>
              <a:tr h="693448">
                <a:tc>
                  <a:txBody>
                    <a:bodyPr/>
                    <a:lstStyle/>
                    <a:p>
                      <a:pPr algn="ctr">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英国</a:t>
                      </a:r>
                    </a:p>
                  </a:txBody>
                  <a:tcPr anchor="ctr">
                    <a:solidFill>
                      <a:schemeClr val="bg1"/>
                    </a:solidFill>
                  </a:tcP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solidFill>
                      <a:schemeClr val="bg1"/>
                    </a:solidFill>
                  </a:tcP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Clinical practice recommendations for </a:t>
                      </a: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the diagnosis and management of X-</a:t>
                      </a: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linked </a:t>
                      </a:r>
                      <a:r>
                        <a:rPr lang="en-US" sz="1200" kern="100" dirty="0" err="1">
                          <a:effectLst/>
                          <a:latin typeface="微软雅黑" panose="020B0503020204020204" pitchFamily="34" charset="-122"/>
                          <a:ea typeface="微软雅黑" panose="020B0503020204020204" pitchFamily="34" charset="-122"/>
                          <a:cs typeface="Times New Roman" panose="02020603050405020304" pitchFamily="18" charset="0"/>
                        </a:rPr>
                        <a:t>hypophosphataemia</a:t>
                      </a:r>
                      <a:endPar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solidFill>
                      <a:schemeClr val="bg1"/>
                    </a:solidFill>
                  </a:tcPr>
                </a:tc>
                <a:tc>
                  <a:txBody>
                    <a:bodyPr/>
                    <a:lstStyle/>
                    <a:p>
                      <a:pPr algn="just">
                        <a:spcAft>
                          <a:spcPts val="0"/>
                        </a:spcAft>
                      </a:pPr>
                      <a:r>
                        <a:rPr lang="zh-CN" alt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推荐</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轻中度低磷血症使用口服磷制剂</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，一日三次，一次</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1~2</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片。</a:t>
                      </a:r>
                    </a:p>
                  </a:txBody>
                  <a:tcPr anchor="ctr">
                    <a:solidFill>
                      <a:schemeClr val="bg1"/>
                    </a:solidFill>
                  </a:tcPr>
                </a:tc>
                <a:extLst>
                  <a:ext uri="{0D108BD9-81ED-4DB2-BD59-A6C34878D82A}">
                    <a16:rowId xmlns:a16="http://schemas.microsoft.com/office/drawing/2014/main" val="10007"/>
                  </a:ext>
                </a:extLst>
              </a:tr>
              <a:tr h="891576">
                <a:tc>
                  <a:txBody>
                    <a:bodyPr/>
                    <a:lstStyle/>
                    <a:p>
                      <a:pPr algn="ctr">
                        <a:spcAft>
                          <a:spcPts val="0"/>
                        </a:spcAft>
                      </a:pPr>
                      <a:r>
                        <a:rPr lang="zh-CN" sz="1200" kern="100">
                          <a:effectLst/>
                          <a:latin typeface="微软雅黑" panose="020B0503020204020204" pitchFamily="34" charset="-122"/>
                          <a:ea typeface="微软雅黑" panose="020B0503020204020204" pitchFamily="34" charset="-122"/>
                          <a:cs typeface="Times New Roman" panose="02020603050405020304" pitchFamily="18" charset="0"/>
                        </a:rPr>
                        <a:t>美国</a:t>
                      </a:r>
                    </a:p>
                  </a:txBody>
                  <a:tcPr anchor="ctr"/>
                </a:tc>
                <a:tc>
                  <a:txBody>
                    <a:bodyPr/>
                    <a:lstStyle/>
                    <a:p>
                      <a:pPr algn="ctr">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2011</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年</a:t>
                      </a:r>
                    </a:p>
                  </a:txBody>
                  <a:tcPr anchor="ctr"/>
                </a:tc>
                <a:tc>
                  <a:txBody>
                    <a:bodyPr/>
                    <a:lstStyle/>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A clinician's guide to X-linked</a:t>
                      </a:r>
                    </a:p>
                    <a:p>
                      <a:pPr algn="just">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hypophosphatemia</a:t>
                      </a:r>
                    </a:p>
                  </a:txBody>
                  <a:tcPr anchor="ctr"/>
                </a:tc>
                <a:tc>
                  <a:txBody>
                    <a:bodyPr/>
                    <a:lstStyle/>
                    <a:p>
                      <a:pPr algn="just">
                        <a:spcAft>
                          <a:spcPts val="0"/>
                        </a:spcAft>
                      </a:pP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大多数</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XLH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患儿从诊断到生长完成都要接受治疗。推荐元素磷剂量为</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20-40mg/kg/</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3-5</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次分次给药），</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与小儿</a:t>
                      </a:r>
                      <a:r>
                        <a:rPr lang="en-US"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XLH</a:t>
                      </a:r>
                      <a:r>
                        <a:rPr lang="zh-CN" sz="1200" b="1" kern="100" dirty="0">
                          <a:solidFill>
                            <a:srgbClr val="F08200"/>
                          </a:solidFill>
                          <a:effectLst/>
                          <a:latin typeface="微软雅黑" panose="020B0503020204020204" pitchFamily="34" charset="-122"/>
                          <a:ea typeface="微软雅黑" panose="020B0503020204020204" pitchFamily="34" charset="-122"/>
                          <a:cs typeface="Times New Roman" panose="02020603050405020304" pitchFamily="18" charset="0"/>
                        </a:rPr>
                        <a:t>一样，成人也接受骨化三醇和磷酸盐治疗。</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血清</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PTH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正常或仅轻度升高的正常钙血症成年患者通常以</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0.50-0.75 μg/d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骨化三醇开始治疗，分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2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次给药。</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周后，开始每日磷酸盐（</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250 mg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元素磷），每</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4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天滴定一次至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750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1000 mg/d</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，分</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3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至</a:t>
                      </a: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4 </a:t>
                      </a:r>
                      <a:r>
                        <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次。</a:t>
                      </a:r>
                    </a:p>
                  </a:txBody>
                  <a:tcPr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有效性</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pic>
        <p:nvPicPr>
          <p:cNvPr id="6" name="图片 5"/>
          <p:cNvPicPr>
            <a:picLocks noChangeAspect="1"/>
          </p:cNvPicPr>
          <p:nvPr/>
        </p:nvPicPr>
        <p:blipFill rotWithShape="1">
          <a:blip r:embed="rId2"/>
          <a:srcRect t="12481"/>
          <a:stretch>
            <a:fillRect/>
          </a:stretch>
        </p:blipFill>
        <p:spPr>
          <a:xfrm>
            <a:off x="730410" y="1744117"/>
            <a:ext cx="11397927" cy="4264354"/>
          </a:xfrm>
          <a:prstGeom prst="rect">
            <a:avLst/>
          </a:prstGeom>
        </p:spPr>
      </p:pic>
      <p:sp>
        <p:nvSpPr>
          <p:cNvPr id="7" name="矩形 6"/>
          <p:cNvSpPr/>
          <p:nvPr/>
        </p:nvSpPr>
        <p:spPr>
          <a:xfrm>
            <a:off x="3650408" y="736004"/>
            <a:ext cx="5694188"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03</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有效性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快速有效、精准升磷</a:t>
            </a:r>
            <a:r>
              <a:rPr lang="en-US" altLang="zh-CN" sz="28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sp>
        <p:nvSpPr>
          <p:cNvPr id="8" name="矩形 7"/>
          <p:cNvSpPr/>
          <p:nvPr/>
        </p:nvSpPr>
        <p:spPr>
          <a:xfrm>
            <a:off x="812751" y="6521237"/>
            <a:ext cx="10897535" cy="400110"/>
          </a:xfrm>
          <a:prstGeom prst="rect">
            <a:avLst/>
          </a:prstGeom>
        </p:spPr>
        <p:txBody>
          <a:bodyPr wrap="none">
            <a:spAutoFit/>
          </a:bodyPr>
          <a:lstStyle/>
          <a:p>
            <a:r>
              <a:rPr lang="en-US" altLang="zh-CN" sz="1000" i="1" dirty="0">
                <a:solidFill>
                  <a:srgbClr val="333333"/>
                </a:solidFill>
                <a:highlight>
                  <a:srgbClr val="FFFFFF"/>
                </a:highlight>
                <a:latin typeface="Helvetica Neue"/>
              </a:rPr>
              <a:t>1.</a:t>
            </a:r>
            <a:r>
              <a:rPr lang="en-GB" altLang="zh-CN" sz="1000" i="1" dirty="0">
                <a:solidFill>
                  <a:srgbClr val="333333"/>
                </a:solidFill>
                <a:highlight>
                  <a:srgbClr val="FFFFFF"/>
                </a:highlight>
                <a:latin typeface="Helvetica Neue"/>
              </a:rPr>
              <a:t>Keiichi </a:t>
            </a:r>
            <a:r>
              <a:rPr lang="en-GB" altLang="zh-CN" sz="1000" i="1" dirty="0" err="1">
                <a:solidFill>
                  <a:srgbClr val="333333"/>
                </a:solidFill>
                <a:highlight>
                  <a:srgbClr val="FFFFFF"/>
                </a:highlight>
                <a:latin typeface="Helvetica Neue"/>
              </a:rPr>
              <a:t>Ozono</a:t>
            </a:r>
            <a:r>
              <a:rPr lang="en-GB" altLang="zh-CN" sz="1000" i="1" dirty="0">
                <a:solidFill>
                  <a:srgbClr val="333333"/>
                </a:solidFill>
                <a:highlight>
                  <a:srgbClr val="FFFFFF"/>
                </a:highlight>
                <a:latin typeface="Helvetica Neue"/>
              </a:rPr>
              <a:t>, et al. Therapeutic Use of Oral Sodium Phosphate (</a:t>
            </a:r>
            <a:r>
              <a:rPr lang="en-GB" altLang="zh-CN" sz="1000" i="1" dirty="0" err="1">
                <a:solidFill>
                  <a:srgbClr val="333333"/>
                </a:solidFill>
                <a:highlight>
                  <a:srgbClr val="FFFFFF"/>
                </a:highlight>
                <a:latin typeface="Helvetica Neue"/>
              </a:rPr>
              <a:t>Phosribbon</a:t>
            </a:r>
            <a:r>
              <a:rPr lang="en-GB" altLang="zh-CN" sz="1000" i="1" dirty="0">
                <a:solidFill>
                  <a:srgbClr val="333333"/>
                </a:solidFill>
                <a:highlight>
                  <a:srgbClr val="FFFFFF"/>
                </a:highlight>
                <a:latin typeface="Helvetica Neue"/>
              </a:rPr>
              <a:t>® Combination Granules) in Hereditary </a:t>
            </a:r>
            <a:r>
              <a:rPr lang="en-GB" altLang="zh-CN" sz="1000" i="1" dirty="0" err="1">
                <a:solidFill>
                  <a:srgbClr val="333333"/>
                </a:solidFill>
                <a:highlight>
                  <a:srgbClr val="FFFFFF"/>
                </a:highlight>
                <a:latin typeface="Helvetica Neue"/>
              </a:rPr>
              <a:t>Hypophospha</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temic</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Rickets.Clin</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Pediatr</a:t>
            </a:r>
            <a:r>
              <a:rPr lang="en-GB" altLang="zh-CN" sz="1000" i="1" dirty="0">
                <a:solidFill>
                  <a:srgbClr val="333333"/>
                </a:solidFill>
                <a:highlight>
                  <a:srgbClr val="FFFFFF"/>
                </a:highlight>
                <a:latin typeface="Helvetica Neue"/>
              </a:rPr>
              <a:t> Endocrinol. 2014;23(1):9-15.</a:t>
            </a:r>
            <a:br>
              <a:rPr lang="en-GB" altLang="zh-CN" sz="1000" i="1" dirty="0">
                <a:solidFill>
                  <a:srgbClr val="333333"/>
                </a:solidFill>
                <a:highlight>
                  <a:srgbClr val="FFFFFF"/>
                </a:highlight>
                <a:latin typeface="Helvetica Neue"/>
              </a:rPr>
            </a:br>
            <a:r>
              <a:rPr lang="en-US" altLang="zh-CN" sz="1000" i="1" dirty="0">
                <a:solidFill>
                  <a:srgbClr val="333333"/>
                </a:solidFill>
                <a:highlight>
                  <a:srgbClr val="FFFFFF"/>
                </a:highlight>
                <a:latin typeface="Helvetica Neue"/>
              </a:rPr>
              <a:t>2.</a:t>
            </a:r>
            <a:r>
              <a:rPr lang="en-GB" altLang="zh-CN" sz="1000" i="1" dirty="0">
                <a:solidFill>
                  <a:srgbClr val="333333"/>
                </a:solidFill>
                <a:highlight>
                  <a:srgbClr val="FFFFFF"/>
                </a:highlight>
                <a:latin typeface="Helvetica Neue"/>
              </a:rPr>
              <a:t>A Bettinelli, et </a:t>
            </a:r>
            <a:r>
              <a:rPr lang="en-GB" altLang="zh-CN" sz="1000" i="1" dirty="0" err="1">
                <a:solidFill>
                  <a:srgbClr val="333333"/>
                </a:solidFill>
                <a:highlight>
                  <a:srgbClr val="FFFFFF"/>
                </a:highlight>
                <a:latin typeface="Helvetica Neue"/>
              </a:rPr>
              <a:t>al.Acute</a:t>
            </a:r>
            <a:r>
              <a:rPr lang="en-GB" altLang="zh-CN" sz="1000" i="1" dirty="0">
                <a:solidFill>
                  <a:srgbClr val="333333"/>
                </a:solidFill>
                <a:highlight>
                  <a:srgbClr val="FFFFFF"/>
                </a:highlight>
                <a:latin typeface="Helvetica Neue"/>
              </a:rPr>
              <a:t> effects of calcitriol and phosphate salts on mineral metabolism in children with </a:t>
            </a:r>
            <a:r>
              <a:rPr lang="en-GB" altLang="zh-CN" sz="1000" i="1" dirty="0" err="1">
                <a:solidFill>
                  <a:srgbClr val="333333"/>
                </a:solidFill>
                <a:highlight>
                  <a:srgbClr val="FFFFFF"/>
                </a:highlight>
                <a:latin typeface="Helvetica Neue"/>
              </a:rPr>
              <a:t>hypophosphatemic</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rickets.J</a:t>
            </a:r>
            <a:r>
              <a:rPr lang="en-GB" altLang="zh-CN" sz="1000" i="1" dirty="0">
                <a:solidFill>
                  <a:srgbClr val="333333"/>
                </a:solidFill>
                <a:highlight>
                  <a:srgbClr val="FFFFFF"/>
                </a:highlight>
                <a:latin typeface="Helvetica Neue"/>
              </a:rPr>
              <a:t> </a:t>
            </a:r>
            <a:r>
              <a:rPr lang="en-GB" altLang="zh-CN" sz="1000" i="1" dirty="0" err="1">
                <a:solidFill>
                  <a:srgbClr val="333333"/>
                </a:solidFill>
                <a:highlight>
                  <a:srgbClr val="FFFFFF"/>
                </a:highlight>
                <a:latin typeface="Helvetica Neue"/>
              </a:rPr>
              <a:t>Pediatr</a:t>
            </a:r>
            <a:r>
              <a:rPr lang="en-GB" altLang="zh-CN" sz="1000" i="1" dirty="0">
                <a:solidFill>
                  <a:srgbClr val="333333"/>
                </a:solidFill>
                <a:highlight>
                  <a:srgbClr val="FFFFFF"/>
                </a:highlight>
                <a:latin typeface="Helvetica Neue"/>
              </a:rPr>
              <a:t>. 1991;118(3):372-6. </a:t>
            </a:r>
          </a:p>
        </p:txBody>
      </p:sp>
      <p:sp>
        <p:nvSpPr>
          <p:cNvPr id="9" name="矩形 8"/>
          <p:cNvSpPr/>
          <p:nvPr/>
        </p:nvSpPr>
        <p:spPr>
          <a:xfrm>
            <a:off x="740743" y="1672109"/>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1901983" y="1600101"/>
            <a:ext cx="144016" cy="3312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8013551" y="5560541"/>
            <a:ext cx="28803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7993613" y="5489113"/>
            <a:ext cx="242374" cy="230832"/>
          </a:xfrm>
          <a:prstGeom prst="rect">
            <a:avLst/>
          </a:prstGeom>
          <a:noFill/>
        </p:spPr>
        <p:txBody>
          <a:bodyPr wrap="none" rtlCol="0">
            <a:spAutoFit/>
          </a:bodyPr>
          <a:lstStyle/>
          <a:p>
            <a:r>
              <a:rPr kumimoji="1" lang="en-US" altLang="zh-CN" sz="900" b="1" dirty="0">
                <a:solidFill>
                  <a:srgbClr val="6F6EB2"/>
                </a:solidFill>
              </a:rPr>
              <a:t>2</a:t>
            </a:r>
            <a:endParaRPr kumimoji="1" lang="zh-CN" altLang="en-US" sz="900" b="1" dirty="0">
              <a:solidFill>
                <a:srgbClr val="6F6EB2"/>
              </a:solidFill>
            </a:endParaRPr>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6687" y="231949"/>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创新性</a:t>
                      </a:r>
                    </a:p>
                  </a:txBody>
                  <a:tcPr anchor="ctr">
                    <a:solidFill>
                      <a:srgbClr val="6F6EB2"/>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公平性</a:t>
                      </a:r>
                    </a:p>
                  </a:txBody>
                  <a:tcPr anchor="ctr"/>
                </a:tc>
                <a:extLst>
                  <a:ext uri="{0D108BD9-81ED-4DB2-BD59-A6C34878D82A}">
                    <a16:rowId xmlns:a16="http://schemas.microsoft.com/office/drawing/2014/main" val="10000"/>
                  </a:ext>
                </a:extLst>
              </a:tr>
            </a:tbl>
          </a:graphicData>
        </a:graphic>
      </p:graphicFrame>
      <p:sp>
        <p:nvSpPr>
          <p:cNvPr id="6" name="矩形 5"/>
          <p:cNvSpPr/>
          <p:nvPr/>
        </p:nvSpPr>
        <p:spPr>
          <a:xfrm>
            <a:off x="2325527" y="960612"/>
            <a:ext cx="8207696" cy="523220"/>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04</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创新性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F08200"/>
                </a:solidFill>
                <a:latin typeface="微软雅黑" panose="020B0503020204020204" pitchFamily="34" charset="-122"/>
                <a:ea typeface="微软雅黑" panose="020B0503020204020204" pitchFamily="34" charset="-122"/>
                <a:sym typeface="+mn-ea"/>
              </a:rPr>
              <a:t>符合儿童生理特征的儿童用药新品种</a:t>
            </a:r>
            <a:r>
              <a:rPr lang="en-US" altLang="zh-CN" sz="2800" b="1" baseline="30000" dirty="0">
                <a:solidFill>
                  <a:srgbClr val="F08200"/>
                </a:solidFill>
                <a:latin typeface="微软雅黑" panose="020B0503020204020204" pitchFamily="34" charset="-122"/>
                <a:ea typeface="微软雅黑" panose="020B0503020204020204" pitchFamily="34" charset="-122"/>
                <a:sym typeface="+mn-ea"/>
              </a:rPr>
              <a:t>3</a:t>
            </a:r>
            <a:endParaRPr lang="zh-CN" altLang="en-US" sz="2800" b="1" baseline="30000" dirty="0">
              <a:solidFill>
                <a:srgbClr val="F082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0703" y="1888133"/>
            <a:ext cx="6912768" cy="4272544"/>
            <a:chOff x="524719" y="2019933"/>
            <a:chExt cx="6912768" cy="4272544"/>
          </a:xfrm>
        </p:grpSpPr>
        <p:pic>
          <p:nvPicPr>
            <p:cNvPr id="10" name="图片 9"/>
            <p:cNvPicPr>
              <a:picLocks noChangeAspect="1"/>
            </p:cNvPicPr>
            <p:nvPr/>
          </p:nvPicPr>
          <p:blipFill rotWithShape="1">
            <a:blip r:embed="rId2"/>
            <a:srcRect l="1893" r="7205"/>
            <a:stretch>
              <a:fillRect/>
            </a:stretch>
          </p:blipFill>
          <p:spPr>
            <a:xfrm>
              <a:off x="524719" y="2019933"/>
              <a:ext cx="6912768" cy="4272544"/>
            </a:xfrm>
            <a:prstGeom prst="roundRect">
              <a:avLst>
                <a:gd name="adj" fmla="val 69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4" name="直线连接符 13"/>
            <p:cNvCxnSpPr/>
            <p:nvPr/>
          </p:nvCxnSpPr>
          <p:spPr>
            <a:xfrm>
              <a:off x="5349255" y="5416525"/>
              <a:ext cx="122413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2540943" y="5560541"/>
              <a:ext cx="1584176" cy="0"/>
            </a:xfrm>
            <a:prstGeom prst="line">
              <a:avLst/>
            </a:prstGeom>
            <a:ln w="19050">
              <a:solidFill>
                <a:srgbClr val="F0820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7484951" y="1816125"/>
            <a:ext cx="4945632" cy="4480842"/>
          </a:xfrm>
          <a:prstGeom prst="rect">
            <a:avLst/>
          </a:prstGeom>
        </p:spPr>
        <p:txBody>
          <a:bodyPr wrap="square">
            <a:spAutoFit/>
          </a:bodyPr>
          <a:lstStyle/>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我国</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首款</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rPr>
              <a:t>儿童口服补磷药物</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b="1" dirty="0">
                <a:solidFill>
                  <a:schemeClr val="tx2"/>
                </a:solidFill>
                <a:latin typeface="微软雅黑" panose="020B0503020204020204" pitchFamily="34" charset="-122"/>
                <a:ea typeface="微软雅黑" panose="020B0503020204020204" pitchFamily="34" charset="-122"/>
              </a:rPr>
              <a:t>治疗</a:t>
            </a:r>
            <a:r>
              <a:rPr lang="zh-CN" altLang="zh-CN" sz="1600" b="1" dirty="0">
                <a:solidFill>
                  <a:srgbClr val="F08200"/>
                </a:solidFill>
                <a:latin typeface="微软雅黑" panose="020B0503020204020204" pitchFamily="34" charset="-122"/>
                <a:ea typeface="微软雅黑" panose="020B0503020204020204" pitchFamily="34" charset="-122"/>
              </a:rPr>
              <a:t>《第一批罕见病目录》中低磷性佝偻病</a:t>
            </a:r>
            <a:r>
              <a:rPr lang="en-US" altLang="zh-CN" sz="1600" b="1" baseline="30000" dirty="0">
                <a:solidFill>
                  <a:srgbClr val="F08200"/>
                </a:solidFill>
                <a:latin typeface="微软雅黑" panose="020B0503020204020204" pitchFamily="34" charset="-122"/>
                <a:ea typeface="微软雅黑" panose="020B0503020204020204" pitchFamily="34" charset="-122"/>
              </a:rPr>
              <a:t>2</a:t>
            </a:r>
            <a:r>
              <a:rPr lang="zh-CN" altLang="zh-CN" sz="1600" b="1" dirty="0">
                <a:solidFill>
                  <a:schemeClr val="tx2"/>
                </a:solidFill>
                <a:latin typeface="微软雅黑" panose="020B0503020204020204" pitchFamily="34" charset="-122"/>
                <a:ea typeface="微软雅黑" panose="020B0503020204020204" pitchFamily="34" charset="-122"/>
              </a:rPr>
              <a:t>的一线药物，填补了国内临床需求空白</a:t>
            </a:r>
            <a:endParaRPr lang="en-US" altLang="zh-CN" sz="1600" b="1" dirty="0">
              <a:solidFill>
                <a:schemeClr val="tx2"/>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sz="1600" b="1" dirty="0">
                <a:solidFill>
                  <a:srgbClr val="F08200"/>
                </a:solidFill>
                <a:latin typeface="微软雅黑" panose="020B0503020204020204" pitchFamily="34" charset="-122"/>
                <a:ea typeface="微软雅黑" panose="020B0503020204020204" pitchFamily="34" charset="-122"/>
                <a:sym typeface="+mn-ea"/>
              </a:rPr>
              <a:t>符合儿童生理特征的</a:t>
            </a:r>
            <a:r>
              <a:rPr lang="zh-CN" altLang="en-US" sz="1600" b="1"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儿童用药新品种</a:t>
            </a:r>
            <a:r>
              <a:rPr lang="en-US" altLang="zh-CN" sz="1600" b="1" baseline="30000" dirty="0">
                <a:solidFill>
                  <a:srgbClr val="F082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，优先审评审批</a:t>
            </a:r>
            <a:endParaRPr lang="en-US" altLang="zh-CN"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mn-ea"/>
              </a:rPr>
              <a:t>与临床中常用于补磷的含磷注射液固定日剂量相比</a:t>
            </a:r>
            <a:r>
              <a:rPr lang="zh-CN" altLang="en-US" sz="1600" b="1" dirty="0">
                <a:solidFill>
                  <a:schemeClr val="tx2"/>
                </a:solidFill>
                <a:latin typeface="微软雅黑" panose="020B0503020204020204" pitchFamily="34" charset="-122"/>
                <a:ea typeface="微软雅黑" panose="020B0503020204020204" pitchFamily="34" charset="-122"/>
                <a:sym typeface="+mn-ea"/>
              </a:rPr>
              <a:t>，</a:t>
            </a:r>
            <a:r>
              <a:rPr lang="zh-CN" altLang="zh-CN" sz="1600" b="1" dirty="0">
                <a:solidFill>
                  <a:schemeClr val="tx2"/>
                </a:solidFill>
                <a:latin typeface="微软雅黑" panose="020B0503020204020204" pitchFamily="34" charset="-122"/>
                <a:ea typeface="微软雅黑" panose="020B0503020204020204" pitchFamily="34" charset="-122"/>
              </a:rPr>
              <a:t>可</a:t>
            </a:r>
            <a:r>
              <a:rPr lang="zh-CN" altLang="en-US" sz="1600" b="1" dirty="0">
                <a:solidFill>
                  <a:schemeClr val="tx2"/>
                </a:solidFill>
                <a:latin typeface="微软雅黑" panose="020B0503020204020204" pitchFamily="34" charset="-122"/>
                <a:ea typeface="微软雅黑" panose="020B0503020204020204" pitchFamily="34" charset="-122"/>
              </a:rPr>
              <a:t>根据患者个体化情况</a:t>
            </a:r>
            <a:r>
              <a:rPr lang="zh-CN" altLang="zh-CN" sz="1600" b="1" dirty="0">
                <a:solidFill>
                  <a:srgbClr val="F08200"/>
                </a:solidFill>
                <a:latin typeface="微软雅黑" panose="020B0503020204020204" pitchFamily="34" charset="-122"/>
                <a:ea typeface="微软雅黑" panose="020B0503020204020204" pitchFamily="34" charset="-122"/>
              </a:rPr>
              <a:t>精准计算剂量</a:t>
            </a:r>
            <a:r>
              <a:rPr lang="zh-CN" altLang="en-US" sz="1600" b="1" dirty="0">
                <a:solidFill>
                  <a:schemeClr val="tx2"/>
                </a:solidFill>
                <a:latin typeface="微软雅黑" panose="020B0503020204020204" pitchFamily="34" charset="-122"/>
                <a:ea typeface="微软雅黑" panose="020B0503020204020204" pitchFamily="34" charset="-122"/>
                <a:sym typeface="+mn-ea"/>
              </a:rPr>
              <a:t>，单包叠加在</a:t>
            </a:r>
            <a:r>
              <a:rPr lang="zh-CN" altLang="en-US" sz="1600" b="1" dirty="0">
                <a:solidFill>
                  <a:srgbClr val="F08200"/>
                </a:solidFill>
                <a:latin typeface="微软雅黑" panose="020B0503020204020204" pitchFamily="34" charset="-122"/>
                <a:ea typeface="微软雅黑" panose="020B0503020204020204" pitchFamily="34" charset="-122"/>
                <a:sym typeface="+mn-ea"/>
              </a:rPr>
              <a:t>达到补磷需求的同时亦不会造成浪费</a:t>
            </a:r>
            <a:endParaRPr lang="en-US" altLang="zh-CN" sz="1600" b="1" dirty="0">
              <a:solidFill>
                <a:srgbClr val="F08200"/>
              </a:solidFill>
              <a:latin typeface="微软雅黑" panose="020B0503020204020204" pitchFamily="34" charset="-122"/>
              <a:ea typeface="微软雅黑" panose="020B0503020204020204" pitchFamily="34" charset="-122"/>
              <a:sym typeface="+mn-ea"/>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可与果汁糖水同时服用，口感佳；方便患儿携带去学校自行冲服，</a:t>
            </a:r>
            <a:r>
              <a:rPr lang="zh-CN" altLang="en-US" sz="1600" b="1" dirty="0">
                <a:solidFill>
                  <a:srgbClr val="F08200"/>
                </a:solidFill>
                <a:latin typeface="微软雅黑" panose="020B0503020204020204" pitchFamily="34" charset="-122"/>
                <a:ea typeface="微软雅黑" panose="020B0503020204020204" pitchFamily="34" charset="-122"/>
              </a:rPr>
              <a:t>依从性好 </a:t>
            </a:r>
            <a:endParaRPr lang="en-US" altLang="zh-CN" sz="1600" b="1" dirty="0">
              <a:solidFill>
                <a:srgbClr val="F08200"/>
              </a:solidFill>
              <a:latin typeface="微软雅黑" panose="020B0503020204020204" pitchFamily="34" charset="-122"/>
              <a:ea typeface="微软雅黑" panose="020B0503020204020204" pitchFamily="34" charset="-122"/>
            </a:endParaRPr>
          </a:p>
          <a:p>
            <a:pPr marL="285750" indent="-285750" eaLnBrk="1" latinLnBrk="0" hangingPunct="1">
              <a:lnSpc>
                <a:spcPct val="150000"/>
              </a:lnSpc>
              <a:buFont typeface="Wingdings" panose="05000000000000000000" charset="0"/>
              <a:buChar char="p"/>
            </a:pPr>
            <a:r>
              <a:rPr lang="zh-CN" altLang="en-US" sz="1600" b="1" dirty="0">
                <a:solidFill>
                  <a:schemeClr val="tx2"/>
                </a:solidFill>
                <a:latin typeface="微软雅黑" panose="020B0503020204020204" pitchFamily="34" charset="-122"/>
                <a:ea typeface="微软雅黑" panose="020B0503020204020204" pitchFamily="34" charset="-122"/>
              </a:rPr>
              <a:t>采用创</a:t>
            </a:r>
            <a:r>
              <a:rPr lang="zh-CN" altLang="en-US" sz="1600" b="1" dirty="0" smtClean="0">
                <a:solidFill>
                  <a:schemeClr val="tx2"/>
                </a:solidFill>
                <a:latin typeface="微软雅黑" panose="020B0503020204020204" pitchFamily="34" charset="-122"/>
                <a:ea typeface="微软雅黑" panose="020B0503020204020204" pitchFamily="34" charset="-122"/>
              </a:rPr>
              <a:t>新专利技</a:t>
            </a:r>
            <a:r>
              <a:rPr lang="zh-CN" altLang="en-US" sz="1600" b="1" dirty="0">
                <a:solidFill>
                  <a:schemeClr val="tx2"/>
                </a:solidFill>
                <a:latin typeface="微软雅黑" panose="020B0503020204020204" pitchFamily="34" charset="-122"/>
                <a:ea typeface="微软雅黑" panose="020B0503020204020204" pitchFamily="34" charset="-122"/>
              </a:rPr>
              <a:t>术使得</a:t>
            </a:r>
            <a:r>
              <a:rPr lang="zh-CN" altLang="en-US" sz="1600" b="1" dirty="0">
                <a:solidFill>
                  <a:srgbClr val="F08200"/>
                </a:solidFill>
                <a:latin typeface="微软雅黑" panose="020B0503020204020204" pitchFamily="34" charset="-122"/>
                <a:ea typeface="微软雅黑" panose="020B0503020204020204" pitchFamily="34" charset="-122"/>
              </a:rPr>
              <a:t>药物溶解性、分装均匀性更佳</a:t>
            </a:r>
            <a:r>
              <a:rPr lang="en-US" altLang="zh-CN" sz="1600" b="1" baseline="30000" dirty="0">
                <a:solidFill>
                  <a:schemeClr val="tx2"/>
                </a:solidFill>
                <a:latin typeface="微软雅黑" panose="020B0503020204020204" pitchFamily="34" charset="-122"/>
                <a:ea typeface="微软雅黑" panose="020B0503020204020204" pitchFamily="34" charset="-122"/>
              </a:rPr>
              <a:t>4</a:t>
            </a:r>
            <a:r>
              <a:rPr lang="zh-CN" altLang="en-US" sz="1600" b="1" baseline="30000" dirty="0">
                <a:solidFill>
                  <a:schemeClr val="tx2"/>
                </a:solidFill>
                <a:latin typeface="微软雅黑" panose="020B0503020204020204" pitchFamily="34" charset="-122"/>
                <a:ea typeface="微软雅黑" panose="020B0503020204020204" pitchFamily="34" charset="-122"/>
              </a:rPr>
              <a:t>，</a:t>
            </a:r>
            <a:r>
              <a:rPr lang="en-US" altLang="zh-CN" sz="1600" b="1" baseline="30000" dirty="0">
                <a:solidFill>
                  <a:schemeClr val="tx2"/>
                </a:solidFill>
                <a:latin typeface="微软雅黑" panose="020B0503020204020204" pitchFamily="34" charset="-122"/>
                <a:ea typeface="微软雅黑" panose="020B0503020204020204" pitchFamily="34" charset="-122"/>
              </a:rPr>
              <a:t>5</a:t>
            </a:r>
          </a:p>
        </p:txBody>
      </p:sp>
      <p:sp>
        <p:nvSpPr>
          <p:cNvPr id="19" name="矩形 18"/>
          <p:cNvSpPr/>
          <p:nvPr/>
        </p:nvSpPr>
        <p:spPr>
          <a:xfrm>
            <a:off x="596727" y="6590719"/>
            <a:ext cx="11665296" cy="553998"/>
          </a:xfrm>
          <a:prstGeom prst="rect">
            <a:avLst/>
          </a:prstGeom>
        </p:spPr>
        <p:txBody>
          <a:bodyPr wrap="square">
            <a:spAutoFit/>
          </a:bodyPr>
          <a:lstStyle/>
          <a:p>
            <a:r>
              <a:rPr lang="en-US" altLang="zh-CN" sz="1000" i="1" dirty="0">
                <a:solidFill>
                  <a:srgbClr val="333333"/>
                </a:solidFill>
                <a:highlight>
                  <a:srgbClr val="FFFFFF"/>
                </a:highlight>
                <a:latin typeface="Helvetica Neue" panose="02000503000000020004" pitchFamily="2" charset="0"/>
              </a:rPr>
              <a:t>1.</a:t>
            </a:r>
            <a:r>
              <a:rPr lang="zh-CN" altLang="en-US" sz="1000" i="1" dirty="0">
                <a:solidFill>
                  <a:srgbClr val="333333"/>
                </a:solidFill>
                <a:highlight>
                  <a:srgbClr val="FFFFFF"/>
                </a:highlight>
                <a:latin typeface="Helvetica Neue" panose="02000503000000020004" pitchFamily="2" charset="0"/>
              </a:rPr>
              <a:t>统计截至</a:t>
            </a:r>
            <a:r>
              <a:rPr lang="en-US" altLang="zh-CN" sz="1000" i="1" dirty="0">
                <a:solidFill>
                  <a:srgbClr val="333333"/>
                </a:solidFill>
                <a:highlight>
                  <a:srgbClr val="FFFFFF"/>
                </a:highlight>
                <a:latin typeface="Helvetica Neue" panose="02000503000000020004" pitchFamily="2" charset="0"/>
              </a:rPr>
              <a:t>2024</a:t>
            </a:r>
            <a:r>
              <a:rPr lang="zh-CN" altLang="en-US" sz="1000" i="1" dirty="0">
                <a:solidFill>
                  <a:srgbClr val="333333"/>
                </a:solidFill>
                <a:highlight>
                  <a:srgbClr val="FFFFFF"/>
                </a:highlight>
                <a:latin typeface="Helvetica Neue" panose="02000503000000020004" pitchFamily="2" charset="0"/>
              </a:rPr>
              <a:t>年</a:t>
            </a:r>
            <a:r>
              <a:rPr lang="en-US" altLang="zh-CN" sz="1000" i="1" dirty="0">
                <a:solidFill>
                  <a:srgbClr val="333333"/>
                </a:solidFill>
                <a:highlight>
                  <a:srgbClr val="FFFFFF"/>
                </a:highlight>
                <a:latin typeface="Helvetica Neue" panose="02000503000000020004" pitchFamily="2" charset="0"/>
              </a:rPr>
              <a:t>6</a:t>
            </a:r>
            <a:r>
              <a:rPr lang="zh-CN" altLang="en-US" sz="1000" i="1" dirty="0">
                <a:solidFill>
                  <a:srgbClr val="333333"/>
                </a:solidFill>
                <a:highlight>
                  <a:srgbClr val="FFFFFF"/>
                </a:highlight>
                <a:latin typeface="Helvetica Neue" panose="02000503000000020004" pitchFamily="2" charset="0"/>
              </a:rPr>
              <a:t>月</a:t>
            </a:r>
            <a:r>
              <a:rPr lang="en-US" altLang="zh-CN" sz="1000" i="1" dirty="0">
                <a:solidFill>
                  <a:srgbClr val="333333"/>
                </a:solidFill>
                <a:highlight>
                  <a:srgbClr val="FFFFFF"/>
                </a:highlight>
                <a:latin typeface="Helvetica Neue" panose="02000503000000020004" pitchFamily="2" charset="0"/>
              </a:rPr>
              <a:t>30</a:t>
            </a:r>
            <a:r>
              <a:rPr lang="zh-CN" altLang="en-US" sz="1000" i="1" dirty="0">
                <a:solidFill>
                  <a:srgbClr val="333333"/>
                </a:solidFill>
                <a:highlight>
                  <a:srgbClr val="FFFFFF"/>
                </a:highlight>
                <a:latin typeface="Helvetica Neue" panose="02000503000000020004" pitchFamily="2" charset="0"/>
              </a:rPr>
              <a:t>日；</a:t>
            </a:r>
            <a:r>
              <a:rPr lang="en-US" altLang="zh-CN" sz="1000" i="1" dirty="0">
                <a:solidFill>
                  <a:srgbClr val="333333"/>
                </a:solidFill>
                <a:highlight>
                  <a:srgbClr val="FFFFFF"/>
                </a:highlight>
                <a:latin typeface="Helvetica Neue" panose="02000503000000020004" pitchFamily="2" charset="0"/>
              </a:rPr>
              <a:t>2. 《</a:t>
            </a:r>
            <a:r>
              <a:rPr lang="zh-CN" altLang="en-US" sz="1000" i="1" dirty="0">
                <a:solidFill>
                  <a:srgbClr val="333333"/>
                </a:solidFill>
                <a:highlight>
                  <a:srgbClr val="FFFFFF"/>
                </a:highlight>
                <a:latin typeface="Helvetica Neue" panose="02000503000000020004" pitchFamily="2" charset="0"/>
              </a:rPr>
              <a:t>关于公布第一批罕见病目录的通知</a:t>
            </a:r>
            <a:r>
              <a:rPr lang="en-US" altLang="zh-CN" sz="1000" i="1" dirty="0">
                <a:solidFill>
                  <a:srgbClr val="333333"/>
                </a:solidFill>
                <a:highlight>
                  <a:srgbClr val="FFFFFF"/>
                </a:highlight>
                <a:latin typeface="Helvetica Neue" panose="02000503000000020004" pitchFamily="2" charset="0"/>
              </a:rPr>
              <a:t>》</a:t>
            </a:r>
            <a:r>
              <a:rPr lang="zh-CN" altLang="en-US" sz="1000" i="1" dirty="0">
                <a:solidFill>
                  <a:srgbClr val="333333"/>
                </a:solidFill>
                <a:highlight>
                  <a:srgbClr val="FFFFFF"/>
                </a:highlight>
                <a:latin typeface="Helvetica Neue" panose="02000503000000020004" pitchFamily="2" charset="0"/>
              </a:rPr>
              <a:t>国卫医发</a:t>
            </a:r>
            <a:r>
              <a:rPr lang="en-US" altLang="zh-CN" sz="1000" i="1" dirty="0">
                <a:solidFill>
                  <a:srgbClr val="333333"/>
                </a:solidFill>
                <a:highlight>
                  <a:srgbClr val="FFFFFF"/>
                </a:highlight>
                <a:latin typeface="Helvetica Neue" panose="02000503000000020004" pitchFamily="2" charset="0"/>
              </a:rPr>
              <a:t>〔2018〕10</a:t>
            </a:r>
            <a:r>
              <a:rPr lang="zh-CN" altLang="en-US" sz="1000" i="1" dirty="0">
                <a:solidFill>
                  <a:srgbClr val="333333"/>
                </a:solidFill>
                <a:highlight>
                  <a:srgbClr val="FFFFFF"/>
                </a:highlight>
                <a:latin typeface="Helvetica Neue" panose="02000503000000020004" pitchFamily="2" charset="0"/>
              </a:rPr>
              <a:t>号；</a:t>
            </a:r>
            <a:r>
              <a:rPr lang="en-US" altLang="zh-CN" sz="1000" i="1" dirty="0">
                <a:solidFill>
                  <a:srgbClr val="333333"/>
                </a:solidFill>
                <a:highlight>
                  <a:srgbClr val="FFFFFF"/>
                </a:highlight>
                <a:latin typeface="Helvetica Neue" panose="02000503000000020004" pitchFamily="2" charset="0"/>
              </a:rPr>
              <a:t> 3.</a:t>
            </a:r>
            <a:r>
              <a:rPr lang="zh-CN" altLang="en-US" sz="1000" i="1" dirty="0">
                <a:solidFill>
                  <a:srgbClr val="333333"/>
                </a:solidFill>
                <a:highlight>
                  <a:srgbClr val="FFFFFF"/>
                </a:highlight>
                <a:latin typeface="Helvetica Neue" panose="02000503000000020004" pitchFamily="2" charset="0"/>
              </a:rPr>
              <a:t>国家药品监督管理局药品审评中心优先审评公示详细信息；</a:t>
            </a:r>
            <a:r>
              <a:rPr lang="en-US" altLang="zh-CN" sz="1000" i="1" dirty="0">
                <a:solidFill>
                  <a:srgbClr val="333333"/>
                </a:solidFill>
                <a:highlight>
                  <a:srgbClr val="FFFFFF"/>
                </a:highlight>
                <a:latin typeface="Helvetica Neue" panose="02000503000000020004" pitchFamily="2" charset="0"/>
              </a:rPr>
              <a:t>4. </a:t>
            </a:r>
            <a:r>
              <a:rPr lang="en-US" altLang="zh-CN" sz="1000" i="1" dirty="0" smtClean="0">
                <a:solidFill>
                  <a:srgbClr val="333333"/>
                </a:solidFill>
                <a:highlight>
                  <a:srgbClr val="FFFFFF"/>
                </a:highlight>
                <a:latin typeface="Helvetica Neue" panose="02000503000000020004" pitchFamily="2" charset="0"/>
              </a:rPr>
              <a:t>ZL</a:t>
            </a:r>
            <a:r>
              <a:rPr lang="en-US" altLang="zh-CN" sz="1000" i="1" dirty="0" smtClean="0">
                <a:solidFill>
                  <a:srgbClr val="333333"/>
                </a:solidFill>
                <a:highlight>
                  <a:srgbClr val="FFFFFF"/>
                </a:highlight>
                <a:latin typeface="Helvetica Neue" panose="02000503000000020004" pitchFamily="2" charset="0"/>
              </a:rPr>
              <a:t>202211604817.0</a:t>
            </a:r>
            <a:r>
              <a:rPr lang="zh-CN" altLang="en-US" sz="1000" i="1" dirty="0" smtClean="0">
                <a:solidFill>
                  <a:srgbClr val="333333"/>
                </a:solidFill>
                <a:highlight>
                  <a:srgbClr val="FFFFFF"/>
                </a:highlight>
                <a:latin typeface="Helvetica Neue" panose="02000503000000020004" pitchFamily="2" charset="0"/>
              </a:rPr>
              <a:t> </a:t>
            </a:r>
            <a:r>
              <a:rPr lang="zh-CN" altLang="en-US" sz="1000" i="1" dirty="0">
                <a:solidFill>
                  <a:srgbClr val="333333"/>
                </a:solidFill>
                <a:highlight>
                  <a:srgbClr val="FFFFFF"/>
                </a:highlight>
                <a:latin typeface="Helvetica Neue" panose="02000503000000020004" pitchFamily="2" charset="0"/>
              </a:rPr>
              <a:t>一种磷酸钠盐颗粒剂的制备方法；</a:t>
            </a:r>
            <a:r>
              <a:rPr lang="en-US" altLang="zh-CN" sz="1000" i="1" dirty="0" smtClean="0">
                <a:solidFill>
                  <a:srgbClr val="333333"/>
                </a:solidFill>
                <a:highlight>
                  <a:srgbClr val="FFFFFF"/>
                </a:highlight>
                <a:latin typeface="Helvetica Neue" panose="02000503000000020004" pitchFamily="2" charset="0"/>
              </a:rPr>
              <a:t>5.ZL202211604808.1 </a:t>
            </a:r>
            <a:r>
              <a:rPr lang="zh-CN" altLang="en-US" sz="1000" i="1" dirty="0">
                <a:solidFill>
                  <a:srgbClr val="333333"/>
                </a:solidFill>
                <a:highlight>
                  <a:srgbClr val="FFFFFF"/>
                </a:highlight>
                <a:latin typeface="Helvetica Neue" panose="02000503000000020004" pitchFamily="2" charset="0"/>
              </a:rPr>
              <a:t>一种复方磷酸盐颗粒的制备</a:t>
            </a:r>
            <a:r>
              <a:rPr lang="zh-CN" altLang="en-US" sz="1000" i="1" dirty="0">
                <a:highlight>
                  <a:srgbClr val="FFFFFF"/>
                </a:highlight>
              </a:rPr>
              <a:t>方法</a:t>
            </a:r>
          </a:p>
          <a:p>
            <a:endParaRPr lang="zh-CN" altLang="en-US" sz="1000" i="1" dirty="0"/>
          </a:p>
        </p:txBody>
      </p: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ïsļíḋe"/>
          <p:cNvSpPr/>
          <p:nvPr/>
        </p:nvSpPr>
        <p:spPr>
          <a:xfrm>
            <a:off x="471072" y="3674438"/>
            <a:ext cx="11467084" cy="913878"/>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rgbClr val="000000"/>
              </a:solidFill>
            </a:endParaRPr>
          </a:p>
        </p:txBody>
      </p:sp>
      <p:grpSp>
        <p:nvGrpSpPr>
          <p:cNvPr id="3" name="组合 2"/>
          <p:cNvGrpSpPr/>
          <p:nvPr/>
        </p:nvGrpSpPr>
        <p:grpSpPr>
          <a:xfrm>
            <a:off x="236687" y="303957"/>
            <a:ext cx="12385376" cy="6768752"/>
            <a:chOff x="236687" y="231949"/>
            <a:chExt cx="12385376" cy="6768752"/>
          </a:xfrm>
        </p:grpSpPr>
        <p:sp>
          <p:nvSpPr>
            <p:cNvPr id="4" name="圆角矩形 3"/>
            <p:cNvSpPr/>
            <p:nvPr/>
          </p:nvSpPr>
          <p:spPr>
            <a:xfrm flipV="1">
              <a:off x="236687" y="231949"/>
              <a:ext cx="12385376" cy="6768752"/>
            </a:xfrm>
            <a:prstGeom prst="roundRect">
              <a:avLst>
                <a:gd name="adj" fmla="val 7066"/>
              </a:avLst>
            </a:prstGeom>
            <a:noFill/>
            <a:ln>
              <a:gradFill>
                <a:gsLst>
                  <a:gs pos="0">
                    <a:srgbClr val="6F6EB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zh-CN" altLang="en-US"/>
            </a:p>
          </p:txBody>
        </p:sp>
        <p:sp>
          <p:nvSpPr>
            <p:cNvPr id="5" name="矩形 4"/>
            <p:cNvSpPr/>
            <p:nvPr/>
          </p:nvSpPr>
          <p:spPr>
            <a:xfrm>
              <a:off x="236687" y="231949"/>
              <a:ext cx="85725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aphicFrame>
        <p:nvGraphicFramePr>
          <p:cNvPr id="2" name="表格 1"/>
          <p:cNvGraphicFramePr>
            <a:graphicFrameLocks noGrp="1"/>
          </p:cNvGraphicFramePr>
          <p:nvPr/>
        </p:nvGraphicFramePr>
        <p:xfrm>
          <a:off x="-2257" y="7342"/>
          <a:ext cx="8572500" cy="37084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370840">
                <a:tc>
                  <a:txBody>
                    <a:bodyPr/>
                    <a:lstStyle/>
                    <a:p>
                      <a:pPr marL="0" algn="ctr" defTabSz="914400" rtl="0" eaLnBrk="1" latinLnBrk="0" hangingPunct="1"/>
                      <a:r>
                        <a:rPr lang="zh-CN" altLang="en-US" sz="1200" b="0" i="0" kern="1200" dirty="0">
                          <a:solidFill>
                            <a:schemeClr val="lt1"/>
                          </a:solidFill>
                          <a:latin typeface="微软雅黑 Light" panose="020B0502040204020203" pitchFamily="34" charset="-122"/>
                          <a:ea typeface="微软雅黑 Light" panose="020B0502040204020203" pitchFamily="34" charset="-122"/>
                          <a:cs typeface="+mn-cs"/>
                        </a:rPr>
                        <a:t>基本信息</a:t>
                      </a:r>
                    </a:p>
                  </a:txBody>
                  <a:tcPr anchor="ctr">
                    <a:solidFill>
                      <a:schemeClr val="accent1"/>
                    </a:solidFill>
                  </a:tcPr>
                </a:tc>
                <a:tc>
                  <a:txBody>
                    <a:bodyPr/>
                    <a:lstStyle/>
                    <a:p>
                      <a:pPr algn="ctr"/>
                      <a:r>
                        <a:rPr lang="zh-CN" altLang="en-US" sz="1200" b="0" i="0" dirty="0">
                          <a:latin typeface="微软雅黑 Light" panose="020B0502040204020203" pitchFamily="34" charset="-122"/>
                          <a:ea typeface="微软雅黑 Light" panose="020B0502040204020203" pitchFamily="34" charset="-122"/>
                        </a:rPr>
                        <a:t>安全性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有效性</a:t>
                      </a:r>
                    </a:p>
                  </a:txBody>
                  <a:tcPr anchor="ctr"/>
                </a:tc>
                <a:tc>
                  <a:txBody>
                    <a:bodyPr/>
                    <a:lstStyle/>
                    <a:p>
                      <a:pPr algn="ctr"/>
                      <a:r>
                        <a:rPr lang="zh-CN" altLang="en-US" sz="1200" b="0" i="0" dirty="0">
                          <a:latin typeface="微软雅黑 Light" panose="020B0502040204020203" pitchFamily="34" charset="-122"/>
                          <a:ea typeface="微软雅黑 Light" panose="020B0502040204020203" pitchFamily="34" charset="-122"/>
                        </a:rPr>
                        <a:t>创新性</a:t>
                      </a:r>
                    </a:p>
                  </a:txBody>
                  <a:tcPr anchor="ctr"/>
                </a:tc>
                <a:tc>
                  <a:txBody>
                    <a:bodyPr/>
                    <a:lstStyle/>
                    <a:p>
                      <a:pPr algn="ctr"/>
                      <a:r>
                        <a:rPr lang="zh-CN" altLang="en-US" sz="1200" b="1" kern="1200" dirty="0">
                          <a:solidFill>
                            <a:schemeClr val="lt1"/>
                          </a:solidFill>
                          <a:latin typeface="微软雅黑" panose="020B0503020204020204" pitchFamily="34" charset="-122"/>
                          <a:ea typeface="微软雅黑" panose="020B0503020204020204" pitchFamily="34" charset="-122"/>
                          <a:cs typeface="+mn-cs"/>
                        </a:rPr>
                        <a:t>公平性</a:t>
                      </a:r>
                    </a:p>
                  </a:txBody>
                  <a:tcPr anchor="ctr">
                    <a:solidFill>
                      <a:srgbClr val="6F6EB2"/>
                    </a:solidFill>
                  </a:tcPr>
                </a:tc>
                <a:extLst>
                  <a:ext uri="{0D108BD9-81ED-4DB2-BD59-A6C34878D82A}">
                    <a16:rowId xmlns:a16="http://schemas.microsoft.com/office/drawing/2014/main" val="10000"/>
                  </a:ext>
                </a:extLst>
              </a:tr>
            </a:tbl>
          </a:graphicData>
        </a:graphic>
      </p:graphicFrame>
      <p:sp>
        <p:nvSpPr>
          <p:cNvPr id="6" name="i$líďé"/>
          <p:cNvSpPr/>
          <p:nvPr/>
        </p:nvSpPr>
        <p:spPr>
          <a:xfrm>
            <a:off x="471074" y="1384077"/>
            <a:ext cx="11443344" cy="1200127"/>
          </a:xfrm>
          <a:prstGeom prst="rect">
            <a:avLst/>
          </a:prstGeom>
          <a:solidFill>
            <a:schemeClr val="bg1">
              <a:lumMod val="95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rgbClr val="000000"/>
              </a:solidFill>
            </a:endParaRPr>
          </a:p>
        </p:txBody>
      </p:sp>
      <p:grpSp>
        <p:nvGrpSpPr>
          <p:cNvPr id="7" name="ïsľîḋé"/>
          <p:cNvGrpSpPr/>
          <p:nvPr/>
        </p:nvGrpSpPr>
        <p:grpSpPr>
          <a:xfrm>
            <a:off x="1210793" y="1482255"/>
            <a:ext cx="10727363" cy="1208222"/>
            <a:chOff x="7009301" y="3202248"/>
            <a:chExt cx="3290600" cy="1188726"/>
          </a:xfrm>
          <a:noFill/>
        </p:grpSpPr>
        <p:sp>
          <p:nvSpPr>
            <p:cNvPr id="8" name="ïşľiḍê"/>
            <p:cNvSpPr/>
            <p:nvPr/>
          </p:nvSpPr>
          <p:spPr>
            <a:xfrm>
              <a:off x="7013973" y="3202248"/>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l" fontAlgn="ctr"/>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所治疗疾病对公共健康的影响</a:t>
              </a:r>
            </a:p>
          </p:txBody>
        </p:sp>
        <p:sp>
          <p:nvSpPr>
            <p:cNvPr id="9" name="íṣļïḍé"/>
            <p:cNvSpPr/>
            <p:nvPr/>
          </p:nvSpPr>
          <p:spPr>
            <a:xfrm>
              <a:off x="7009301" y="3577955"/>
              <a:ext cx="3290600" cy="81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低血磷性佝偻病</a:t>
              </a:r>
              <a:r>
                <a:rPr lang="en-US" altLang="zh-CN" sz="1400" dirty="0">
                  <a:solidFill>
                    <a:srgbClr val="001965"/>
                  </a:solidFill>
                  <a:latin typeface="微软雅黑" panose="020B0503020204020204" pitchFamily="34" charset="-122"/>
                  <a:ea typeface="微软雅黑" panose="020B0503020204020204" pitchFamily="34" charset="-122"/>
                </a:rPr>
                <a:t>/</a:t>
              </a:r>
              <a:r>
                <a:rPr lang="zh-CN" altLang="en-US" sz="1400" dirty="0">
                  <a:solidFill>
                    <a:srgbClr val="001965"/>
                  </a:solidFill>
                  <a:latin typeface="微软雅黑" panose="020B0503020204020204" pitchFamily="34" charset="-122"/>
                  <a:ea typeface="微软雅黑" panose="020B0503020204020204" pitchFamily="34" charset="-122"/>
                </a:rPr>
                <a:t>骨软化症是一大类罕见的慢性代谢性骨病，给患者的生长、活动能力和生活质量均造成巨大的损害。但由于该病相对罕见，造成公众，甚至是专业医师对该病的认识和重视程度均不高，从而使许多患者不能得到及时诊断和长期正规的治疗。</a:t>
              </a:r>
              <a:endParaRPr lang="en-US" altLang="zh-CN" sz="1400" dirty="0">
                <a:solidFill>
                  <a:srgbClr val="001965"/>
                </a:solidFill>
                <a:latin typeface="微软雅黑" panose="020B0503020204020204" pitchFamily="34" charset="-122"/>
                <a:ea typeface="微软雅黑" panose="020B0503020204020204" pitchFamily="34" charset="-122"/>
              </a:endParaRPr>
            </a:p>
          </p:txBody>
        </p:sp>
      </p:grpSp>
      <p:cxnSp>
        <p:nvCxnSpPr>
          <p:cNvPr id="11" name="işḻíḍê"/>
          <p:cNvCxnSpPr/>
          <p:nvPr/>
        </p:nvCxnSpPr>
        <p:spPr>
          <a:xfrm>
            <a:off x="471072" y="2605500"/>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íṥliďê"/>
          <p:cNvSpPr/>
          <p:nvPr/>
        </p:nvSpPr>
        <p:spPr>
          <a:xfrm>
            <a:off x="-45928" y="2539167"/>
            <a:ext cx="11443344" cy="12491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cxnSp>
        <p:nvCxnSpPr>
          <p:cNvPr id="17" name="iṥḷiḓê"/>
          <p:cNvCxnSpPr/>
          <p:nvPr/>
        </p:nvCxnSpPr>
        <p:spPr>
          <a:xfrm>
            <a:off x="471072" y="3674437"/>
            <a:ext cx="114433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îṡ1îďè"/>
          <p:cNvGrpSpPr/>
          <p:nvPr/>
        </p:nvGrpSpPr>
        <p:grpSpPr>
          <a:xfrm>
            <a:off x="1226023" y="2570811"/>
            <a:ext cx="10820441" cy="1176872"/>
            <a:chOff x="7014230" y="2926326"/>
            <a:chExt cx="3319151" cy="1157885"/>
          </a:xfrm>
          <a:noFill/>
        </p:grpSpPr>
        <p:sp>
          <p:nvSpPr>
            <p:cNvPr id="21" name="iṧḷíďè"/>
            <p:cNvSpPr/>
            <p:nvPr/>
          </p:nvSpPr>
          <p:spPr>
            <a:xfrm>
              <a:off x="7014230" y="3271190"/>
              <a:ext cx="3319151" cy="813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5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目前医保药品目录中补磷制剂仅有注射液，且并无治疗低磷性佝偻病的适应症。因此在医保目录中适用于治疗低磷性佝偻病的口服磷酸盐制剂尚属空白。磷酸二氢钠磷酸氢二钠颗粒的加入可以弥补目录空白，为低磷性佝偻病患者提供可供选择的治疗药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0" name="ïṧ1ïḑê"/>
            <p:cNvSpPr/>
            <p:nvPr/>
          </p:nvSpPr>
          <p:spPr>
            <a:xfrm>
              <a:off x="7014231" y="2926326"/>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弥补目录不足</a:t>
              </a:r>
              <a:endParaRPr kumimoji="1" lang="en-US" altLang="zh-CN" sz="2000" b="1" dirty="0">
                <a:solidFill>
                  <a:srgbClr val="001965"/>
                </a:solidFill>
              </a:endParaRPr>
            </a:p>
          </p:txBody>
        </p:sp>
      </p:grpSp>
      <p:cxnSp>
        <p:nvCxnSpPr>
          <p:cNvPr id="23" name="ïŝliḑè"/>
          <p:cNvCxnSpPr/>
          <p:nvPr/>
        </p:nvCxnSpPr>
        <p:spPr>
          <a:xfrm>
            <a:off x="471072" y="4552429"/>
            <a:ext cx="1144334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íṩḻiḍé"/>
          <p:cNvSpPr/>
          <p:nvPr/>
        </p:nvSpPr>
        <p:spPr>
          <a:xfrm>
            <a:off x="481004" y="6227028"/>
            <a:ext cx="11433413" cy="12940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a:solidFill>
                <a:schemeClr val="tx1"/>
              </a:solidFill>
            </a:endParaRPr>
          </a:p>
        </p:txBody>
      </p:sp>
      <p:grpSp>
        <p:nvGrpSpPr>
          <p:cNvPr id="25" name="ïṣļïḑé"/>
          <p:cNvGrpSpPr/>
          <p:nvPr/>
        </p:nvGrpSpPr>
        <p:grpSpPr>
          <a:xfrm>
            <a:off x="1212661" y="3713447"/>
            <a:ext cx="10171399" cy="890998"/>
            <a:chOff x="7014231" y="3072645"/>
            <a:chExt cx="3120059" cy="876620"/>
          </a:xfrm>
          <a:noFill/>
        </p:grpSpPr>
        <p:sp>
          <p:nvSpPr>
            <p:cNvPr id="26" name="îṡḻïdê"/>
            <p:cNvSpPr/>
            <p:nvPr/>
          </p:nvSpPr>
          <p:spPr>
            <a:xfrm>
              <a:off x="7014231" y="3072645"/>
              <a:ext cx="3120057" cy="51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2000" b="1" i="0" u="none" strike="noStrike" dirty="0">
                  <a:solidFill>
                    <a:srgbClr val="001965"/>
                  </a:solidFill>
                  <a:effectLst/>
                  <a:latin typeface="微软雅黑" panose="020B0503020204020204" pitchFamily="34" charset="-122"/>
                  <a:ea typeface="微软雅黑" panose="020B0503020204020204" pitchFamily="34" charset="-122"/>
                </a:rPr>
                <a:t>临床管理难度</a:t>
              </a:r>
              <a:endParaRPr kumimoji="1" lang="en-US" altLang="zh-CN" sz="2000" b="1" dirty="0">
                <a:solidFill>
                  <a:srgbClr val="001965"/>
                </a:solidFill>
              </a:endParaRPr>
            </a:p>
          </p:txBody>
        </p:sp>
        <p:sp>
          <p:nvSpPr>
            <p:cNvPr id="27" name="işļîďé"/>
            <p:cNvSpPr/>
            <p:nvPr/>
          </p:nvSpPr>
          <p:spPr>
            <a:xfrm>
              <a:off x="7014233" y="3485992"/>
              <a:ext cx="3120057" cy="46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285750" indent="-285750">
                <a:lnSpc>
                  <a:spcPct val="130000"/>
                </a:lnSpc>
                <a:buFont typeface="Arial" panose="020B0604020202020204" pitchFamily="34" charset="0"/>
                <a:buChar char="•"/>
              </a:pPr>
              <a:r>
                <a:rPr lang="zh-CN" altLang="en-US" sz="1400" dirty="0">
                  <a:solidFill>
                    <a:srgbClr val="001965"/>
                  </a:solidFill>
                  <a:latin typeface="微软雅黑" panose="020B0503020204020204" pitchFamily="34" charset="-122"/>
                  <a:ea typeface="微软雅黑" panose="020B0503020204020204" pitchFamily="34" charset="-122"/>
                </a:rPr>
                <a:t>具有明确的适应症和用法用量表述、临床诊断标准以及权威指南，临床路径推荐和指导使用，临床管理难度</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低</a:t>
              </a:r>
              <a:r>
                <a:rPr lang="zh-CN" altLang="en-US" sz="1400" dirty="0">
                  <a:solidFill>
                    <a:srgbClr val="001965"/>
                  </a:solidFill>
                  <a:latin typeface="微软雅黑" panose="020B0503020204020204" pitchFamily="34" charset="-122"/>
                  <a:ea typeface="微软雅黑" panose="020B0503020204020204" pitchFamily="34" charset="-122"/>
                </a:rPr>
                <a:t>。</a:t>
              </a:r>
            </a:p>
          </p:txBody>
        </p:sp>
      </p:grpSp>
      <p:grpSp>
        <p:nvGrpSpPr>
          <p:cNvPr id="29" name="组合 28"/>
          <p:cNvGrpSpPr>
            <a:grpSpLocks noChangeAspect="1"/>
          </p:cNvGrpSpPr>
          <p:nvPr/>
        </p:nvGrpSpPr>
        <p:grpSpPr>
          <a:xfrm>
            <a:off x="868746" y="1560157"/>
            <a:ext cx="386969" cy="344807"/>
            <a:chOff x="6721702" y="3704331"/>
            <a:chExt cx="256839" cy="364453"/>
          </a:xfrm>
          <a:solidFill>
            <a:srgbClr val="6F6EB2"/>
          </a:solidFill>
        </p:grpSpPr>
        <p:sp>
          <p:nvSpPr>
            <p:cNvPr id="30"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31"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54" name="矩形 53"/>
          <p:cNvSpPr/>
          <p:nvPr/>
        </p:nvSpPr>
        <p:spPr>
          <a:xfrm>
            <a:off x="1244799" y="870275"/>
            <a:ext cx="10859063" cy="461665"/>
          </a:xfrm>
          <a:prstGeom prst="rect">
            <a:avLst/>
          </a:prstGeom>
        </p:spPr>
        <p:txBody>
          <a:bodyPr wrap="none">
            <a:spAutoFit/>
          </a:bodyPr>
          <a:lstStyle/>
          <a:p>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05</a:t>
            </a:r>
            <a:r>
              <a:rPr lang="zh-CN" altLang="en-US"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公平性</a:t>
            </a:r>
            <a:r>
              <a:rPr lang="en-US" altLang="zh-CN"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08200"/>
                </a:solidFill>
                <a:latin typeface="微软雅黑" panose="020B0503020204020204" pitchFamily="34" charset="-122"/>
                <a:ea typeface="微软雅黑" panose="020B0503020204020204" pitchFamily="34" charset="-122"/>
                <a:sym typeface="+mn-ea"/>
              </a:rPr>
              <a:t>纠正低磷，提高生活质量，患者及家庭急切期盼的口服补磷制剂</a:t>
            </a:r>
            <a:endParaRPr lang="zh-CN" altLang="en-US" sz="2400" b="1" baseline="30000" dirty="0">
              <a:solidFill>
                <a:srgbClr val="F08200"/>
              </a:solidFill>
              <a:latin typeface="微软雅黑" panose="020B0503020204020204" pitchFamily="34" charset="-122"/>
              <a:ea typeface="微软雅黑" panose="020B0503020204020204" pitchFamily="34" charset="-122"/>
            </a:endParaRPr>
          </a:p>
        </p:txBody>
      </p:sp>
      <p:grpSp>
        <p:nvGrpSpPr>
          <p:cNvPr id="55" name="组合 54"/>
          <p:cNvGrpSpPr>
            <a:grpSpLocks noChangeAspect="1"/>
          </p:cNvGrpSpPr>
          <p:nvPr/>
        </p:nvGrpSpPr>
        <p:grpSpPr>
          <a:xfrm>
            <a:off x="868747" y="2671834"/>
            <a:ext cx="386969" cy="344807"/>
            <a:chOff x="6721702" y="3704331"/>
            <a:chExt cx="256839" cy="364453"/>
          </a:xfrm>
          <a:solidFill>
            <a:srgbClr val="F08200"/>
          </a:solidFill>
        </p:grpSpPr>
        <p:sp>
          <p:nvSpPr>
            <p:cNvPr id="56"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57"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grpSp>
        <p:nvGrpSpPr>
          <p:cNvPr id="58" name="组合 57"/>
          <p:cNvGrpSpPr>
            <a:grpSpLocks noChangeAspect="1"/>
          </p:cNvGrpSpPr>
          <p:nvPr/>
        </p:nvGrpSpPr>
        <p:grpSpPr>
          <a:xfrm>
            <a:off x="868747" y="3828046"/>
            <a:ext cx="386969" cy="344807"/>
            <a:chOff x="6721702" y="3704331"/>
            <a:chExt cx="256839" cy="364453"/>
          </a:xfrm>
          <a:solidFill>
            <a:srgbClr val="6F6EB2"/>
          </a:solidFill>
        </p:grpSpPr>
        <p:sp>
          <p:nvSpPr>
            <p:cNvPr id="59"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0"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1" name="文本框 60"/>
          <p:cNvSpPr txBox="1"/>
          <p:nvPr/>
        </p:nvSpPr>
        <p:spPr>
          <a:xfrm>
            <a:off x="1226023" y="4542316"/>
            <a:ext cx="10712133" cy="1162241"/>
          </a:xfrm>
          <a:prstGeom prst="rect">
            <a:avLst/>
          </a:prstGeom>
          <a:noFill/>
        </p:spPr>
        <p:txBody>
          <a:bodyPr wrap="square" rtlCol="0" anchor="t">
            <a:spAutoFit/>
          </a:bodyPr>
          <a:lstStyle/>
          <a:p>
            <a:pPr>
              <a:lnSpc>
                <a:spcPct val="150000"/>
              </a:lnSpc>
            </a:pPr>
            <a:r>
              <a:rPr lang="zh-CN" altLang="en-US" sz="2000" b="1" dirty="0">
                <a:solidFill>
                  <a:srgbClr val="001965"/>
                </a:solidFill>
                <a:latin typeface="微软雅黑" panose="020B0503020204020204" pitchFamily="34" charset="-122"/>
                <a:ea typeface="微软雅黑" panose="020B0503020204020204" pitchFamily="34" charset="-122"/>
              </a:rPr>
              <a:t>提高医疗资源利用率</a:t>
            </a:r>
            <a:endParaRPr lang="en-US" altLang="zh-CN" sz="2000" b="1" dirty="0">
              <a:solidFill>
                <a:srgbClr val="001965"/>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400" dirty="0">
                <a:solidFill>
                  <a:srgbClr val="001965"/>
                </a:solidFill>
                <a:latin typeface="微软雅黑" panose="020B0503020204020204" pitchFamily="34" charset="-122"/>
                <a:ea typeface="微软雅黑" panose="020B0503020204020204" pitchFamily="34" charset="-122"/>
              </a:rPr>
              <a:t>相关研究证实，磷制剂的补充治疗可改善预后</a:t>
            </a:r>
            <a:r>
              <a:rPr lang="en-US" altLang="zh-CN" sz="1400" baseline="30000" dirty="0">
                <a:solidFill>
                  <a:srgbClr val="001965"/>
                </a:solidFill>
                <a:latin typeface="微软雅黑" panose="020B0503020204020204" pitchFamily="34" charset="-122"/>
                <a:ea typeface="微软雅黑" panose="020B0503020204020204" pitchFamily="34" charset="-122"/>
              </a:rPr>
              <a:t>1</a:t>
            </a:r>
            <a:r>
              <a:rPr lang="zh-CN" altLang="zh-CN" sz="1400" dirty="0">
                <a:solidFill>
                  <a:srgbClr val="001965"/>
                </a:solidFill>
                <a:latin typeface="微软雅黑" panose="020B0503020204020204" pitchFamily="34" charset="-122"/>
                <a:ea typeface="微软雅黑" panose="020B0503020204020204" pitchFamily="34" charset="-122"/>
              </a:rPr>
              <a:t>、改善患者不良临床表现</a:t>
            </a:r>
            <a:r>
              <a:rPr lang="en-US" altLang="zh-CN" sz="1400" baseline="30000" dirty="0">
                <a:solidFill>
                  <a:srgbClr val="001965"/>
                </a:solidFill>
                <a:latin typeface="微软雅黑" panose="020B0503020204020204" pitchFamily="34" charset="-122"/>
                <a:ea typeface="微软雅黑" panose="020B0503020204020204" pitchFamily="34" charset="-122"/>
              </a:rPr>
              <a:t>2</a:t>
            </a:r>
            <a:r>
              <a:rPr lang="zh-CN" altLang="zh-CN" sz="1400" dirty="0">
                <a:solidFill>
                  <a:srgbClr val="001965"/>
                </a:solidFill>
                <a:latin typeface="微软雅黑" panose="020B0503020204020204" pitchFamily="34" charset="-122"/>
                <a:ea typeface="微软雅黑" panose="020B0503020204020204" pitchFamily="34" charset="-122"/>
              </a:rPr>
              <a:t>，降低患者死亡率</a:t>
            </a:r>
            <a:r>
              <a:rPr lang="en-US" altLang="zh-CN" sz="1400" baseline="30000" dirty="0">
                <a:solidFill>
                  <a:srgbClr val="001965"/>
                </a:solidFill>
                <a:latin typeface="微软雅黑" panose="020B0503020204020204" pitchFamily="34" charset="-122"/>
                <a:ea typeface="微软雅黑" panose="020B0503020204020204" pitchFamily="34" charset="-122"/>
              </a:rPr>
              <a:t>3</a:t>
            </a:r>
            <a:r>
              <a:rPr lang="zh-CN" altLang="zh-CN" sz="1400" dirty="0">
                <a:solidFill>
                  <a:srgbClr val="001965"/>
                </a:solidFill>
                <a:latin typeface="微软雅黑" panose="020B0503020204020204" pitchFamily="34" charset="-122"/>
                <a:ea typeface="微软雅黑" panose="020B0503020204020204" pitchFamily="34" charset="-122"/>
              </a:rPr>
              <a:t>、降低严重不良反应发生</a:t>
            </a:r>
            <a:r>
              <a:rPr lang="en-US" altLang="zh-CN" sz="1400" baseline="30000" dirty="0">
                <a:solidFill>
                  <a:srgbClr val="001965"/>
                </a:solidFill>
                <a:latin typeface="微软雅黑" panose="020B0503020204020204" pitchFamily="34" charset="-122"/>
                <a:ea typeface="微软雅黑" panose="020B0503020204020204" pitchFamily="34" charset="-122"/>
              </a:rPr>
              <a:t>4</a:t>
            </a:r>
            <a:r>
              <a:rPr lang="zh-CN" altLang="zh-CN" sz="1400" dirty="0">
                <a:solidFill>
                  <a:srgbClr val="001965"/>
                </a:solidFill>
                <a:latin typeface="微软雅黑" panose="020B0503020204020204" pitchFamily="34" charset="-122"/>
                <a:ea typeface="微软雅黑" panose="020B0503020204020204" pitchFamily="34" charset="-122"/>
              </a:rPr>
              <a:t>等，减轻了患者的疾病负担，提升了病床周转率，促进医疗资源的有效利用。</a:t>
            </a:r>
          </a:p>
        </p:txBody>
      </p:sp>
      <p:grpSp>
        <p:nvGrpSpPr>
          <p:cNvPr id="62" name="组合 61"/>
          <p:cNvGrpSpPr>
            <a:grpSpLocks noChangeAspect="1"/>
          </p:cNvGrpSpPr>
          <p:nvPr/>
        </p:nvGrpSpPr>
        <p:grpSpPr>
          <a:xfrm>
            <a:off x="839054" y="4696445"/>
            <a:ext cx="386969" cy="344807"/>
            <a:chOff x="6721702" y="3704331"/>
            <a:chExt cx="256839" cy="364453"/>
          </a:xfrm>
          <a:solidFill>
            <a:srgbClr val="F08200"/>
          </a:solidFill>
        </p:grpSpPr>
        <p:sp>
          <p:nvSpPr>
            <p:cNvPr id="63" name="Freeform 121"/>
            <p:cNvSpPr/>
            <p:nvPr/>
          </p:nvSpPr>
          <p:spPr bwMode="auto">
            <a:xfrm rot="5400000">
              <a:off x="6730733" y="3802250"/>
              <a:ext cx="327000" cy="168617"/>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2540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231F20"/>
                </a:solidFill>
                <a:effectLst/>
                <a:uLnTx/>
                <a:uFillTx/>
                <a:latin typeface="Verdana" panose="020B0604030504040204"/>
                <a:ea typeface="微软雅黑" panose="020B0503020204020204" pitchFamily="34" charset="-122"/>
                <a:cs typeface="+mn-cs"/>
              </a:endParaRPr>
            </a:p>
          </p:txBody>
        </p:sp>
        <p:sp>
          <p:nvSpPr>
            <p:cNvPr id="64" name="Freeform 121"/>
            <p:cNvSpPr/>
            <p:nvPr/>
          </p:nvSpPr>
          <p:spPr bwMode="auto">
            <a:xfrm rot="5400000">
              <a:off x="6633440" y="3792593"/>
              <a:ext cx="364453" cy="187929"/>
            </a:xfrm>
            <a:custGeom>
              <a:avLst/>
              <a:gdLst>
                <a:gd name="T0" fmla="*/ 24 w 989"/>
                <a:gd name="T1" fmla="*/ 698 h 840"/>
                <a:gd name="T2" fmla="*/ 34 w 989"/>
                <a:gd name="T3" fmla="*/ 801 h 840"/>
                <a:gd name="T4" fmla="*/ 135 w 989"/>
                <a:gd name="T5" fmla="*/ 819 h 840"/>
                <a:gd name="T6" fmla="*/ 396 w 989"/>
                <a:gd name="T7" fmla="*/ 691 h 840"/>
                <a:gd name="T8" fmla="*/ 593 w 989"/>
                <a:gd name="T9" fmla="*/ 691 h 840"/>
                <a:gd name="T10" fmla="*/ 854 w 989"/>
                <a:gd name="T11" fmla="*/ 819 h 840"/>
                <a:gd name="T12" fmla="*/ 954 w 989"/>
                <a:gd name="T13" fmla="*/ 801 h 840"/>
                <a:gd name="T14" fmla="*/ 965 w 989"/>
                <a:gd name="T15" fmla="*/ 698 h 840"/>
                <a:gd name="T16" fmla="*/ 568 w 989"/>
                <a:gd name="T17" fmla="*/ 41 h 840"/>
                <a:gd name="T18" fmla="*/ 494 w 989"/>
                <a:gd name="T19" fmla="*/ 0 h 840"/>
                <a:gd name="T20" fmla="*/ 421 w 989"/>
                <a:gd name="T21" fmla="*/ 41 h 840"/>
                <a:gd name="T22" fmla="*/ 24 w 989"/>
                <a:gd name="T23" fmla="*/ 6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9" h="840">
                  <a:moveTo>
                    <a:pt x="24" y="698"/>
                  </a:moveTo>
                  <a:cubicBezTo>
                    <a:pt x="0" y="739"/>
                    <a:pt x="13" y="778"/>
                    <a:pt x="34" y="801"/>
                  </a:cubicBezTo>
                  <a:cubicBezTo>
                    <a:pt x="55" y="823"/>
                    <a:pt x="93" y="840"/>
                    <a:pt x="135" y="819"/>
                  </a:cubicBezTo>
                  <a:cubicBezTo>
                    <a:pt x="396" y="691"/>
                    <a:pt x="396" y="691"/>
                    <a:pt x="396" y="691"/>
                  </a:cubicBezTo>
                  <a:cubicBezTo>
                    <a:pt x="458" y="660"/>
                    <a:pt x="531" y="660"/>
                    <a:pt x="593" y="691"/>
                  </a:cubicBezTo>
                  <a:cubicBezTo>
                    <a:pt x="854" y="819"/>
                    <a:pt x="854" y="819"/>
                    <a:pt x="854" y="819"/>
                  </a:cubicBezTo>
                  <a:cubicBezTo>
                    <a:pt x="896" y="840"/>
                    <a:pt x="933" y="823"/>
                    <a:pt x="954" y="801"/>
                  </a:cubicBezTo>
                  <a:cubicBezTo>
                    <a:pt x="975" y="778"/>
                    <a:pt x="989" y="739"/>
                    <a:pt x="965" y="698"/>
                  </a:cubicBezTo>
                  <a:cubicBezTo>
                    <a:pt x="568" y="41"/>
                    <a:pt x="568" y="41"/>
                    <a:pt x="568" y="41"/>
                  </a:cubicBezTo>
                  <a:cubicBezTo>
                    <a:pt x="552" y="15"/>
                    <a:pt x="525" y="0"/>
                    <a:pt x="494" y="0"/>
                  </a:cubicBezTo>
                  <a:cubicBezTo>
                    <a:pt x="464" y="0"/>
                    <a:pt x="437" y="15"/>
                    <a:pt x="421" y="41"/>
                  </a:cubicBezTo>
                  <a:lnTo>
                    <a:pt x="24" y="698"/>
                  </a:lnTo>
                  <a:close/>
                </a:path>
              </a:pathLst>
            </a:custGeom>
            <a:grpFill/>
            <a:ln w="19050">
              <a:solidFill>
                <a:srgbClr val="FFFFFF"/>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DA0812"/>
                </a:solidFill>
                <a:effectLst/>
                <a:uLnTx/>
                <a:uFillTx/>
                <a:latin typeface="Verdana" panose="020B0604030504040204"/>
                <a:ea typeface="微软雅黑" panose="020B0503020204020204" pitchFamily="34" charset="-122"/>
                <a:cs typeface="+mn-cs"/>
              </a:endParaRPr>
            </a:p>
          </p:txBody>
        </p:sp>
      </p:grpSp>
      <p:sp>
        <p:nvSpPr>
          <p:cNvPr id="65" name="矩形 64"/>
          <p:cNvSpPr/>
          <p:nvPr/>
        </p:nvSpPr>
        <p:spPr>
          <a:xfrm>
            <a:off x="550040" y="6518711"/>
            <a:ext cx="11603321" cy="553998"/>
          </a:xfrm>
          <a:prstGeom prst="rect">
            <a:avLst/>
          </a:prstGeom>
        </p:spPr>
        <p:txBody>
          <a:bodyPr wrap="square">
            <a:spAutoFit/>
          </a:bodyPr>
          <a:lstStyle/>
          <a:p>
            <a:r>
              <a:rPr lang="en-US" altLang="zh-CN" sz="1000" i="1" dirty="0"/>
              <a:t>1.</a:t>
            </a:r>
            <a:r>
              <a:rPr lang="zh-CN" altLang="zh-CN" sz="1000" i="1" dirty="0"/>
              <a:t>刘博，程玉梅，沈锋，等</a:t>
            </a:r>
            <a:r>
              <a:rPr lang="en-US" altLang="zh-CN" sz="1000" i="1" dirty="0"/>
              <a:t>.</a:t>
            </a:r>
            <a:r>
              <a:rPr lang="zh-CN" altLang="zh-CN" sz="1000" i="1" dirty="0"/>
              <a:t>低磷血症与重症患者不良预后有关：一 项</a:t>
            </a:r>
            <a:r>
              <a:rPr lang="en-US" altLang="zh-CN" sz="1000" i="1" dirty="0"/>
              <a:t>1555</a:t>
            </a:r>
            <a:r>
              <a:rPr lang="zh-CN" altLang="zh-CN" sz="1000" i="1" dirty="0"/>
              <a:t>例患者的</a:t>
            </a:r>
            <a:r>
              <a:rPr lang="en-US" altLang="zh-CN" sz="1000" i="1" dirty="0"/>
              <a:t>Meta</a:t>
            </a:r>
            <a:r>
              <a:rPr lang="zh-CN" altLang="zh-CN" sz="1000" i="1" dirty="0"/>
              <a:t>分析</a:t>
            </a:r>
            <a:r>
              <a:rPr lang="en-US" altLang="zh-CN" sz="1000" i="1" dirty="0"/>
              <a:t>[J].</a:t>
            </a:r>
            <a:r>
              <a:rPr lang="zh-CN" altLang="zh-CN" sz="1000" i="1" dirty="0"/>
              <a:t>中华危重病急救医学，</a:t>
            </a:r>
            <a:r>
              <a:rPr lang="en-US" altLang="zh-CN" sz="1000" i="1" dirty="0"/>
              <a:t>2018, 30(1):3440</a:t>
            </a:r>
            <a:r>
              <a:rPr lang="zh-CN" altLang="en-US" sz="1000" i="1" dirty="0"/>
              <a:t>；</a:t>
            </a:r>
            <a:r>
              <a:rPr lang="en-US" altLang="zh-CN" sz="1000" i="1" dirty="0"/>
              <a:t>2.</a:t>
            </a:r>
            <a:r>
              <a:rPr lang="zh-CN" altLang="zh-CN" sz="1000" i="1" dirty="0"/>
              <a:t>承韶晖</a:t>
            </a:r>
            <a:r>
              <a:rPr lang="en-US" altLang="zh-CN" sz="1000" i="1" dirty="0"/>
              <a:t>,</a:t>
            </a:r>
            <a:r>
              <a:rPr lang="zh-CN" altLang="zh-CN" sz="1000" i="1" dirty="0"/>
              <a:t>周树生</a:t>
            </a:r>
            <a:r>
              <a:rPr lang="en-US" altLang="zh-CN" sz="1000" i="1" dirty="0"/>
              <a:t>,</a:t>
            </a:r>
            <a:r>
              <a:rPr lang="zh-CN" altLang="zh-CN" sz="1000" i="1" dirty="0"/>
              <a:t>王锦权</a:t>
            </a:r>
            <a:r>
              <a:rPr lang="en-US" altLang="zh-CN" sz="1000" i="1" dirty="0"/>
              <a:t>,</a:t>
            </a:r>
            <a:r>
              <a:rPr lang="zh-CN" altLang="zh-CN" sz="1000" i="1" dirty="0"/>
              <a:t>等</a:t>
            </a:r>
            <a:r>
              <a:rPr lang="en-US" altLang="zh-CN" sz="1000" i="1" dirty="0"/>
              <a:t>.</a:t>
            </a:r>
            <a:r>
              <a:rPr lang="zh-CN" altLang="zh-CN" sz="1000" i="1" dirty="0"/>
              <a:t>连续性血液净化与危重病患者低磷血症的相关性研究</a:t>
            </a:r>
            <a:r>
              <a:rPr lang="en-US" altLang="zh-CN" sz="1000" i="1" dirty="0"/>
              <a:t>[J].</a:t>
            </a:r>
            <a:r>
              <a:rPr lang="zh-CN" altLang="zh-CN" sz="1000" i="1" dirty="0"/>
              <a:t>中国急救医学</a:t>
            </a:r>
            <a:r>
              <a:rPr lang="en-US" altLang="zh-CN" sz="1000" i="1" dirty="0"/>
              <a:t>, 2011, 31(2):125-127</a:t>
            </a:r>
            <a:r>
              <a:rPr lang="zh-CN" altLang="en-US" sz="1000" i="1" dirty="0"/>
              <a:t>；</a:t>
            </a:r>
            <a:r>
              <a:rPr lang="en-US" altLang="zh-CN" sz="1000" i="1" dirty="0"/>
              <a:t>3.Shor R, </a:t>
            </a:r>
            <a:r>
              <a:rPr lang="en-US" altLang="zh-CN" sz="1000" i="1" dirty="0" err="1"/>
              <a:t>Halabe</a:t>
            </a:r>
            <a:r>
              <a:rPr lang="en-US" altLang="zh-CN" sz="1000" i="1" dirty="0"/>
              <a:t> A, </a:t>
            </a:r>
            <a:r>
              <a:rPr lang="en-US" altLang="zh-CN" sz="1000" i="1" dirty="0" err="1"/>
              <a:t>Rishver</a:t>
            </a:r>
            <a:r>
              <a:rPr lang="en-US" altLang="zh-CN" sz="1000" i="1" dirty="0"/>
              <a:t> S, </a:t>
            </a:r>
            <a:r>
              <a:rPr lang="en-US" altLang="zh-CN" sz="1000" i="1" dirty="0" err="1"/>
              <a:t>Tilis</a:t>
            </a:r>
            <a:r>
              <a:rPr lang="en-US" altLang="zh-CN" sz="1000" i="1" dirty="0"/>
              <a:t> Y, </a:t>
            </a:r>
            <a:r>
              <a:rPr lang="en-US" altLang="zh-CN" sz="1000" i="1" dirty="0" err="1"/>
              <a:t>Matas</a:t>
            </a:r>
            <a:r>
              <a:rPr lang="en-US" altLang="zh-CN" sz="1000" i="1" dirty="0"/>
              <a:t> Z, </a:t>
            </a:r>
            <a:r>
              <a:rPr lang="en-US" altLang="zh-CN" sz="1000" i="1" dirty="0" err="1"/>
              <a:t>Fux</a:t>
            </a:r>
            <a:r>
              <a:rPr lang="en-US" altLang="zh-CN" sz="1000" i="1" dirty="0"/>
              <a:t> A, Boaz M, Weinstein J. Severe hypophosphatemia in sepsis as a mortality predictor. Ann Clin Lab Sci. 2006 Winter;36(1):67-72. PMID: 16501239.</a:t>
            </a:r>
            <a:r>
              <a:rPr lang="zh-CN" altLang="en-US" sz="1000" i="1" dirty="0"/>
              <a:t>；</a:t>
            </a:r>
            <a:r>
              <a:rPr lang="en-US" altLang="zh-CN" sz="1000" i="1" dirty="0"/>
              <a:t>4.</a:t>
            </a:r>
            <a:r>
              <a:rPr lang="zh-CN" altLang="zh-CN" sz="1000" i="1" dirty="0"/>
              <a:t>许莉莉</a:t>
            </a:r>
            <a:r>
              <a:rPr lang="en-US" altLang="zh-CN" sz="1000" i="1" dirty="0"/>
              <a:t>,</a:t>
            </a:r>
            <a:r>
              <a:rPr lang="zh-CN" altLang="zh-CN" sz="1000" i="1" dirty="0"/>
              <a:t>田月洁</a:t>
            </a:r>
            <a:r>
              <a:rPr lang="en-US" altLang="zh-CN" sz="1000" i="1" dirty="0"/>
              <a:t>,</a:t>
            </a:r>
            <a:r>
              <a:rPr lang="zh-CN" altLang="zh-CN" sz="1000" i="1" dirty="0"/>
              <a:t>谢彦军</a:t>
            </a:r>
            <a:r>
              <a:rPr lang="en-US" altLang="zh-CN" sz="1000" i="1" dirty="0"/>
              <a:t>,</a:t>
            </a:r>
            <a:r>
              <a:rPr lang="zh-CN" altLang="zh-CN" sz="1000" i="1" dirty="0"/>
              <a:t>等</a:t>
            </a:r>
            <a:r>
              <a:rPr lang="en-US" altLang="zh-CN" sz="1000" i="1" dirty="0"/>
              <a:t>.160</a:t>
            </a:r>
            <a:r>
              <a:rPr lang="zh-CN" altLang="zh-CN" sz="1000" i="1" dirty="0"/>
              <a:t>例阿德福韦酯不良反应特征及骨软化的风险因素分析</a:t>
            </a:r>
            <a:r>
              <a:rPr lang="en-US" altLang="zh-CN" sz="1000" i="1" dirty="0"/>
              <a:t>[J].</a:t>
            </a:r>
            <a:r>
              <a:rPr lang="zh-CN" altLang="zh-CN" sz="1000" i="1" dirty="0"/>
              <a:t>中国药物警戒</a:t>
            </a:r>
            <a:r>
              <a:rPr lang="en-US" altLang="zh-CN" sz="1000" i="1" dirty="0"/>
              <a:t>.2015,(8)</a:t>
            </a:r>
            <a:endParaRPr lang="zh-CN" altLang="zh-CN" sz="1000" i="1" dirty="0"/>
          </a:p>
        </p:txBody>
      </p:sp>
      <p:cxnSp>
        <p:nvCxnSpPr>
          <p:cNvPr id="66" name="iṥḷiḓê"/>
          <p:cNvCxnSpPr/>
          <p:nvPr/>
        </p:nvCxnSpPr>
        <p:spPr>
          <a:xfrm>
            <a:off x="550040" y="5772782"/>
            <a:ext cx="1144334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00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蓝色药品生物科技医疗医药产品发布PPT"/>
  <p:tag name="COMMONDATA" val="eyJoZGlkIjoiNzJlZmI2OWYyMTYzNjBkMzMwNTE4MGVkNmMwOTg4M2IifQ=="/>
</p:tagLst>
</file>

<file path=ppt/tags/tag1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1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1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1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
  <p:tag name="KSO_WM_DIAGRAM_VIRTUALLY_FRAME" val="{&quot;height&quot;:378.611968503937,&quot;left&quot;:279.4,&quot;top&quot;:117.94771653543307,&quot;width&quot;:692.45}"/>
</p:tagLst>
</file>

<file path=ppt/tags/tag1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2"/>
  <p:tag name="KSO_WM_DIAGRAM_VIRTUALLY_FRAME" val="{&quot;height&quot;:378.611968503937,&quot;left&quot;:279.4,&quot;top&quot;:117.94771653543307,&quot;width&quot;:692.4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78.611968503937,&quot;left&quot;:279.4,&quot;top&quot;:117.94771653543307,&quot;width&quot;:692.45}"/>
</p:tagLst>
</file>

<file path=ppt/tags/tag1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1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1"/>
  <p:tag name="KSO_WM_DIAGRAM_VIRTUALLY_FRAME" val="{&quot;height&quot;:378.611968503937,&quot;left&quot;:279.4,&quot;top&quot;:117.94771653543307,&quot;width&quot;:692.45}"/>
</p:tagLst>
</file>

<file path=ppt/tags/tag1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19.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19433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21.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9"/>
  <p:tag name="KSO_WM_DIAGRAM_VIRTUALLY_FRAME" val="{&quot;height&quot;:378.611968503937,&quot;left&quot;:279.4,&quot;top&quot;:117.94771653543307,&quot;width&quot;:692.45}"/>
</p:tagLst>
</file>

<file path=ppt/tags/tag22.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ags/tag2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2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2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3"/>
  <p:tag name="KSO_WM_DIAGRAM_VIRTUALLY_FRAME" val="{&quot;height&quot;:378.611968503937,&quot;left&quot;:279.4,&quot;top&quot;:117.94771653543307,&quot;width&quot;:692.45}"/>
</p:tagLst>
</file>

<file path=ppt/tags/tag2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8"/>
  <p:tag name="KSO_WM_DIAGRAM_VIRTUALLY_FRAME" val="{&quot;height&quot;:378.611968503937,&quot;left&quot;:279.4,&quot;top&quot;:117.94771653543307,&quot;width&quot;:692.45}"/>
</p:tagLst>
</file>

<file path=ppt/tags/tag27.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3"/>
  <p:tag name="KSO_WM_DIAGRAM_VIRTUALLY_FRAME" val="{&quot;height&quot;:378.611968503937,&quot;left&quot;:279.4,&quot;top&quot;:117.94771653543307,&quot;width&quot;:692.45}"/>
</p:tagLst>
</file>

<file path=ppt/tags/tag2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1"/>
  <p:tag name="KSO_WM_DIAGRAM_VIRTUALLY_FRAME" val="{&quot;height&quot;:378.611968503937,&quot;left&quot;:279.4,&quot;top&quot;:117.94771653543307,&quot;width&quot;:692.45}"/>
</p:tagLst>
</file>

<file path=ppt/tags/tag29.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2"/>
  <p:tag name="KSO_WM_DIAGRAM_VIRTUALLY_FRAME" val="{&quot;height&quot;:378.611968503937,&quot;left&quot;:279.4,&quot;top&quot;:117.94771653543307,&quot;width&quot;:692.45}"/>
</p:tagLst>
</file>

<file path=ppt/tags/tag3.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4"/>
  <p:tag name="KSO_WM_DIAGRAM_VIRTUALLY_FRAME" val="{&quot;height&quot;:378.611968503937,&quot;left&quot;:279.4,&quot;top&quot;:117.94771653543307,&quot;width&quot;:692.45}"/>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7"/>
  <p:tag name="KSO_WM_DIAGRAM_VIRTUALLY_FRAME" val="{&quot;height&quot;:378.611968503937,&quot;left&quot;:279.4,&quot;top&quot;:117.94771653543307,&quot;width&quot;:692.45}"/>
</p:tagLst>
</file>

<file path=ppt/tags/tag5.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5"/>
  <p:tag name="KSO_WM_DIAGRAM_VIRTUALLY_FRAME" val="{&quot;height&quot;:378.611968503937,&quot;left&quot;:279.4,&quot;top&quot;:117.94771653543307,&quot;width&quot;:692.45}"/>
</p:tagLst>
</file>

<file path=ppt/tags/tag6.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6"/>
  <p:tag name="KSO_WM_DIAGRAM_VIRTUALLY_FRAME" val="{&quot;height&quot;:378.611968503937,&quot;left&quot;:279.4,&quot;top&quot;:117.94771653543307,&quot;width&quot;:692.45}"/>
</p:tagLst>
</file>

<file path=ppt/tags/tag7.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7"/>
  <p:tag name="KSO_WM_DIAGRAM_VIRTUALLY_FRAME" val="{&quot;height&quot;:378.611968503937,&quot;left&quot;:279.4,&quot;top&quot;:117.94771653543307,&quot;width&quot;:692.45}"/>
</p:tagLst>
</file>

<file path=ppt/tags/tag8.xml><?xml version="1.0" encoding="utf-8"?>
<p:tagLst xmlns:a="http://schemas.openxmlformats.org/drawingml/2006/main" xmlns:r="http://schemas.openxmlformats.org/officeDocument/2006/relationships" xmlns:p="http://schemas.openxmlformats.org/presentationml/2006/main">
  <p:tag name="MH" val="20161022194333"/>
  <p:tag name="MH_LIBRARY" val="GRAPHIC"/>
  <p:tag name="MH_TYPE" val="Other"/>
  <p:tag name="MH_ORDER" val="16"/>
  <p:tag name="KSO_WM_DIAGRAM_VIRTUALLY_FRAME" val="{&quot;height&quot;:378.611968503937,&quot;left&quot;:279.4,&quot;top&quot;:117.94771653543307,&quot;width&quot;:692.45}"/>
</p:tagLst>
</file>

<file path=ppt/tags/tag9.xml><?xml version="1.0" encoding="utf-8"?>
<p:tagLst xmlns:a="http://schemas.openxmlformats.org/drawingml/2006/main" xmlns:r="http://schemas.openxmlformats.org/officeDocument/2006/relationships" xmlns:p="http://schemas.openxmlformats.org/presentationml/2006/main">
  <p:tag name="MH" val="20161022194503"/>
  <p:tag name="MH_LIBRARY" val="GRAPHIC"/>
  <p:tag name="MH_TYPE" val="Text"/>
  <p:tag name="MH_ORDER" val="2"/>
  <p:tag name="KSO_WM_DIAGRAM_VIRTUALLY_FRAME" val="{&quot;height&quot;:378.611968503937,&quot;left&quot;:279.4,&quot;top&quot;:117.94771653543307,&quot;width&quot;:692.45}"/>
</p:tagLst>
</file>

<file path=ppt/theme/theme1.xml><?xml version="1.0" encoding="utf-8"?>
<a:theme xmlns:a="http://schemas.openxmlformats.org/drawingml/2006/main" name="自定义设计方案">
  <a:themeElements>
    <a:clrScheme name="自定义 55">
      <a:dk1>
        <a:sysClr val="windowText" lastClr="000000"/>
      </a:dk1>
      <a:lt1>
        <a:sysClr val="window" lastClr="FFFFFF"/>
      </a:lt1>
      <a:dk2>
        <a:srgbClr val="44546A"/>
      </a:dk2>
      <a:lt2>
        <a:srgbClr val="E7E6E6"/>
      </a:lt2>
      <a:accent1>
        <a:srgbClr val="A5A5A5"/>
      </a:accent1>
      <a:accent2>
        <a:srgbClr val="0B97F1"/>
      </a:accent2>
      <a:accent3>
        <a:srgbClr val="A5A5A5"/>
      </a:accent3>
      <a:accent4>
        <a:srgbClr val="0B97F1"/>
      </a:accent4>
      <a:accent5>
        <a:srgbClr val="A5A5A5"/>
      </a:accent5>
      <a:accent6>
        <a:srgbClr val="0B97F1"/>
      </a:accent6>
      <a:hlink>
        <a:srgbClr val="A5A5A5"/>
      </a:hlink>
      <a:folHlink>
        <a:srgbClr val="0B97F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3585</Words>
  <Application>Microsoft Office PowerPoint</Application>
  <PresentationFormat>自定义</PresentationFormat>
  <Paragraphs>180</Paragraphs>
  <Slides>9</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Apis For Office</vt:lpstr>
      <vt:lpstr>Apis For Office (正文)</vt:lpstr>
      <vt:lpstr>Helvetica Neue</vt:lpstr>
      <vt:lpstr>宋体</vt:lpstr>
      <vt:lpstr>微软雅黑</vt:lpstr>
      <vt:lpstr>微软雅黑 Light</vt:lpstr>
      <vt:lpstr>Arial</vt:lpstr>
      <vt:lpstr>Calibri</vt:lpstr>
      <vt:lpstr>Calibri Light</vt:lpstr>
      <vt:lpstr>Times New Roman</vt:lpstr>
      <vt:lpstr>Verdana</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蓝色药品生物科技医疗医药产品发布PPT</dc:title>
  <dc:creator/>
  <cp:lastModifiedBy/>
  <cp:revision>10</cp:revision>
  <dcterms:created xsi:type="dcterms:W3CDTF">2016-11-14T17:46:00Z</dcterms:created>
  <dcterms:modified xsi:type="dcterms:W3CDTF">2025-07-17T09:04:21Z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5A28EB90F0214008A7F70942E44603A2_12</vt:lpwstr>
  </property>
  <property fmtid="{D5CDD505-2E9C-101B-9397-08002B2CF9AE}" pid="3" name="KSOProductBuildVer">
    <vt:lpwstr>2052-12.1.0.16929</vt:lpwstr>
  </property>
</Properties>
</file>