
<file path=[Content_Types].xml><?xml version="1.0" encoding="utf-8"?>
<Types xmlns="http://schemas.openxmlformats.org/package/2006/content-types">
  <Default Extension="vml" ContentType="application/vnd.openxmlformats-officedocument.vmlDrawing"/>
  <Default Extension="xlsx" ContentType="application/vnd.openxmlformats-officedocument.spreadsheetml.sheet"/>
  <Default Extension="bin" ContentType="application/vnd.openxmlformats-officedocument.oleObject"/>
  <Default Extension="jpeg" ContentType="image/jpeg"/>
  <Default Extension="JPG" ContentType="image/.jpg"/>
  <Default Extension="emf" ContentType="image/x-emf"/>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14.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5"/>
  </p:handoutMasterIdLst>
  <p:sldIdLst>
    <p:sldId id="257" r:id="rId3"/>
    <p:sldId id="258" r:id="rId5"/>
    <p:sldId id="303" r:id="rId6"/>
    <p:sldId id="304" r:id="rId7"/>
    <p:sldId id="305" r:id="rId8"/>
    <p:sldId id="306" r:id="rId9"/>
    <p:sldId id="268" r:id="rId10"/>
    <p:sldId id="269" r:id="rId11"/>
    <p:sldId id="313" r:id="rId12"/>
    <p:sldId id="314" r:id="rId13"/>
    <p:sldId id="285" r:id="rId14"/>
  </p:sldIdLst>
  <p:sldSz cx="12192000" cy="6858000"/>
  <p:notesSz cx="6858000" cy="9144000"/>
  <p:custDataLst>
    <p:tags r:id="rId20"/>
  </p:custDataLst>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048" userDrawn="1">
          <p15:clr>
            <a:srgbClr val="A4A3A4"/>
          </p15:clr>
        </p15:guide>
        <p15:guide id="2" pos="380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2" name="作者" initials="A" lastIdx="0" clrIdx="1"/>
  <p:cmAuthor id="3" name="fafa" initials="f" lastIdx="2" clrIdx="1"/>
  <p:cmAuthor id="4" name="王习习" initials="王"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A6E14"/>
    <a:srgbClr val="EE7825"/>
    <a:srgbClr val="E96D13"/>
    <a:srgbClr val="A6A6A6"/>
    <a:srgbClr val="BFBFBF"/>
    <a:srgbClr val="EE7B2A"/>
    <a:srgbClr val="EF7825"/>
    <a:srgbClr val="3E3A39"/>
    <a:srgbClr val="EF7925"/>
    <a:srgbClr val="EF7F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1" autoAdjust="0"/>
    <p:restoredTop sz="94660"/>
  </p:normalViewPr>
  <p:slideViewPr>
    <p:cSldViewPr showGuides="1">
      <p:cViewPr varScale="1">
        <p:scale>
          <a:sx n="82" d="100"/>
          <a:sy n="82" d="100"/>
        </p:scale>
        <p:origin x="125" y="48"/>
      </p:cViewPr>
      <p:guideLst>
        <p:guide orient="horz" pos="2048"/>
        <p:guide pos="3803"/>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tags" Target="tags/tag43.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D:\userfiles\PANJIAJUN\Desktop\&#26032;&#24314;%20Microsoft%20Excel%20&#24037;&#20316;&#349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869988485184"/>
          <c:y val="0.197147539162315"/>
          <c:w val="0.825180354356762"/>
          <c:h val="0.531549777297472"/>
        </c:manualLayout>
      </c:layout>
      <c:barChart>
        <c:barDir val="col"/>
        <c:grouping val="clustered"/>
        <c:varyColors val="0"/>
        <c:ser>
          <c:idx val="0"/>
          <c:order val="0"/>
          <c:tx>
            <c:strRef>
              <c:f>Sheet1!$C$45</c:f>
              <c:strCache>
                <c:ptCount val="1"/>
                <c:pt idx="0">
                  <c:v>磷酸萘坦司韦联合艾考磷布韦</c:v>
                </c:pt>
              </c:strCache>
            </c:strRef>
          </c:tx>
          <c:spPr>
            <a:solidFill>
              <a:srgbClr val="F59E1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050" b="0" i="0" u="none" strike="noStrike" kern="1200" baseline="0">
                    <a:solidFill>
                      <a:schemeClr val="tx2"/>
                    </a:solidFill>
                    <a:latin typeface="微软雅黑" panose="020B0503020204020204" charset="-122"/>
                    <a:ea typeface="微软雅黑" panose="020B0503020204020204"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Sheet1!$B$46:$B$53</c:f>
              <c:strCache>
                <c:ptCount val="8"/>
                <c:pt idx="0">
                  <c:v>腹泻</c:v>
                </c:pt>
                <c:pt idx="1">
                  <c:v>恶心</c:v>
                </c:pt>
                <c:pt idx="2">
                  <c:v>腹痛</c:v>
                </c:pt>
                <c:pt idx="3">
                  <c:v>乏力</c:v>
                </c:pt>
                <c:pt idx="4">
                  <c:v>疲乏</c:v>
                </c:pt>
                <c:pt idx="5">
                  <c:v>头痛</c:v>
                </c:pt>
                <c:pt idx="6">
                  <c:v>头晕</c:v>
                </c:pt>
                <c:pt idx="7">
                  <c:v>肝脂肪变性</c:v>
                </c:pt>
              </c:strCache>
            </c:strRef>
          </c:cat>
          <c:val>
            <c:numRef>
              <c:f>Sheet1!$C$46:$C$53</c:f>
              <c:numCache>
                <c:formatCode>0.0%</c:formatCode>
                <c:ptCount val="8"/>
                <c:pt idx="0">
                  <c:v>0</c:v>
                </c:pt>
                <c:pt idx="1">
                  <c:v>0.002</c:v>
                </c:pt>
                <c:pt idx="2">
                  <c:v>0.005</c:v>
                </c:pt>
                <c:pt idx="3">
                  <c:v>0.007</c:v>
                </c:pt>
                <c:pt idx="4">
                  <c:v>0</c:v>
                </c:pt>
                <c:pt idx="5">
                  <c:v>0.005</c:v>
                </c:pt>
                <c:pt idx="6">
                  <c:v>0.005</c:v>
                </c:pt>
                <c:pt idx="7">
                  <c:v>0</c:v>
                </c:pt>
              </c:numCache>
            </c:numRef>
          </c:val>
        </c:ser>
        <c:ser>
          <c:idx val="1"/>
          <c:order val="1"/>
          <c:tx>
            <c:strRef>
              <c:f>Sheet1!$D$45</c:f>
              <c:strCache>
                <c:ptCount val="1"/>
                <c:pt idx="0">
                  <c:v>可洛派韦联合索磷布韦</c:v>
                </c:pt>
              </c:strCache>
            </c:strRef>
          </c:tx>
          <c:spPr>
            <a:solidFill>
              <a:schemeClr val="bg1">
                <a:lumMod val="65000"/>
              </a:schemeClr>
            </a:solidFill>
            <a:ln>
              <a:noFill/>
            </a:ln>
            <a:effectLst/>
          </c:spPr>
          <c:invertIfNegative val="0"/>
          <c:dLbls>
            <c:dLbl>
              <c:idx val="3"/>
              <c:layout>
                <c:manualLayout>
                  <c:x val="-0.032966222859973"/>
                  <c:y val="0.0673410025148721"/>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zh-CN" sz="1050" b="0" i="0" u="none" strike="noStrike" kern="1200" baseline="0">
                    <a:solidFill>
                      <a:schemeClr val="tx2"/>
                    </a:solidFill>
                    <a:latin typeface="微软雅黑" panose="020B0503020204020204" charset="-122"/>
                    <a:ea typeface="微软雅黑" panose="020B0503020204020204"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Sheet1!$B$46:$B$53</c:f>
              <c:strCache>
                <c:ptCount val="8"/>
                <c:pt idx="0">
                  <c:v>腹泻</c:v>
                </c:pt>
                <c:pt idx="1">
                  <c:v>恶心</c:v>
                </c:pt>
                <c:pt idx="2">
                  <c:v>腹痛</c:v>
                </c:pt>
                <c:pt idx="3">
                  <c:v>乏力</c:v>
                </c:pt>
                <c:pt idx="4">
                  <c:v>疲乏</c:v>
                </c:pt>
                <c:pt idx="5">
                  <c:v>头痛</c:v>
                </c:pt>
                <c:pt idx="6">
                  <c:v>头晕</c:v>
                </c:pt>
                <c:pt idx="7">
                  <c:v>肝脂肪变性</c:v>
                </c:pt>
              </c:strCache>
            </c:strRef>
          </c:cat>
          <c:val>
            <c:numRef>
              <c:f>Sheet1!$D$46:$D$53</c:f>
              <c:numCache>
                <c:formatCode>0.0%</c:formatCode>
                <c:ptCount val="8"/>
                <c:pt idx="0">
                  <c:v>0.016</c:v>
                </c:pt>
                <c:pt idx="1">
                  <c:v>0.011</c:v>
                </c:pt>
                <c:pt idx="2">
                  <c:v>0.011</c:v>
                </c:pt>
                <c:pt idx="3">
                  <c:v>0.03</c:v>
                </c:pt>
                <c:pt idx="4">
                  <c:v>0.011</c:v>
                </c:pt>
                <c:pt idx="5">
                  <c:v>0.019</c:v>
                </c:pt>
                <c:pt idx="6">
                  <c:v>0.016</c:v>
                </c:pt>
                <c:pt idx="7">
                  <c:v>0.011</c:v>
                </c:pt>
              </c:numCache>
            </c:numRef>
          </c:val>
        </c:ser>
        <c:dLbls>
          <c:showLegendKey val="0"/>
          <c:showVal val="0"/>
          <c:showCatName val="0"/>
          <c:showSerName val="0"/>
          <c:showPercent val="0"/>
          <c:showBubbleSize val="0"/>
        </c:dLbls>
        <c:gapWidth val="100"/>
        <c:overlap val="-24"/>
        <c:axId val="1565853103"/>
        <c:axId val="1565856847"/>
      </c:barChart>
      <c:catAx>
        <c:axId val="1565853103"/>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2"/>
                </a:solidFill>
                <a:latin typeface="微软雅黑" panose="020B0503020204020204" charset="-122"/>
                <a:ea typeface="微软雅黑" panose="020B0503020204020204" charset="-122"/>
                <a:cs typeface="+mn-cs"/>
              </a:defRPr>
            </a:pPr>
          </a:p>
        </c:txPr>
        <c:crossAx val="1565856847"/>
        <c:crosses val="autoZero"/>
        <c:auto val="1"/>
        <c:lblAlgn val="ctr"/>
        <c:lblOffset val="100"/>
        <c:noMultiLvlLbl val="0"/>
      </c:catAx>
      <c:valAx>
        <c:axId val="1565856847"/>
        <c:scaling>
          <c:orientation val="minMax"/>
          <c:max val="0.03"/>
        </c:scaling>
        <c:delete val="0"/>
        <c:axPos val="l"/>
        <c:majorGridlines>
          <c:spPr>
            <a:ln w="9525" cap="flat" cmpd="sng" algn="ctr">
              <a:solidFill>
                <a:schemeClr val="tx2">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2"/>
                </a:solidFill>
                <a:latin typeface="微软雅黑" panose="020B0503020204020204" charset="-122"/>
                <a:ea typeface="微软雅黑" panose="020B0503020204020204" charset="-122"/>
                <a:cs typeface="+mn-cs"/>
              </a:defRPr>
            </a:pPr>
          </a:p>
        </c:txPr>
        <c:crossAx val="1565853103"/>
        <c:crosses val="autoZero"/>
        <c:crossBetween val="between"/>
      </c:valAx>
      <c:spPr>
        <a:noFill/>
        <a:ln>
          <a:noFill/>
        </a:ln>
        <a:effectLst/>
      </c:spPr>
    </c:plotArea>
    <c:legend>
      <c:legendPos val="b"/>
      <c:layout>
        <c:manualLayout>
          <c:xMode val="edge"/>
          <c:yMode val="edge"/>
          <c:x val="0.196298671902499"/>
          <c:y val="0.831192241266122"/>
          <c:w val="0.600809411623008"/>
          <c:h val="0.069399612164305"/>
        </c:manualLayou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2"/>
              </a:solidFill>
              <a:latin typeface="微软雅黑" panose="020B0503020204020204" charset="-122"/>
              <a:ea typeface="微软雅黑" panose="020B0503020204020204" charset="-122"/>
              <a:cs typeface="+mn-cs"/>
            </a:defRPr>
          </a:pPr>
        </a:p>
      </c:txPr>
    </c:legend>
    <c:plotVisOnly val="1"/>
    <c:dispBlanksAs val="gap"/>
    <c:showDLblsOverMax val="0"/>
    <c:extLst>
      <c:ext uri="{0b15fc19-7d7d-44ad-8c2d-2c3a37ce22c3}">
        <chartProps xmlns="https://web.wps.cn/et/2018/main" chartId="{df3d9326-de19-4731-a472-879aa0f7b098}"/>
      </c:ext>
    </c:extLst>
  </c:chart>
  <c:spPr>
    <a:noFill/>
    <a:ln>
      <a:noFill/>
    </a:ln>
    <a:effectLst/>
  </c:spPr>
  <c:txPr>
    <a:bodyPr/>
    <a:lstStyle/>
    <a:p>
      <a:pPr>
        <a:defRPr lang="zh-CN">
          <a:latin typeface="微软雅黑" panose="020B0503020204020204" charset="-122"/>
          <a:ea typeface="微软雅黑" panose="020B0503020204020204" charset="-122"/>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65284673186999"/>
          <c:y val="0.224938875305623"/>
          <c:w val="0.902138204234628"/>
          <c:h val="0.605375379422315"/>
        </c:manualLayout>
      </c:layout>
      <c:barChart>
        <c:barDir val="col"/>
        <c:grouping val="clustered"/>
        <c:varyColors val="0"/>
        <c:ser>
          <c:idx val="0"/>
          <c:order val="0"/>
          <c:tx>
            <c:strRef>
              <c:f>Sheet1!$B$71</c:f>
              <c:strCache>
                <c:ptCount val="1"/>
                <c:pt idx="0">
                  <c:v>磷酸萘坦司韦联合艾考磷布韦</c:v>
                </c:pt>
              </c:strCache>
            </c:strRef>
          </c:tx>
          <c:spPr>
            <a:solidFill>
              <a:srgbClr val="E96D1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lstStyle/>
              <a:p>
                <a:pPr>
                  <a:defRPr lang="zh-CN" sz="900" b="1" i="0" u="none" strike="noStrike" kern="1200" baseline="0">
                    <a:solidFill>
                      <a:schemeClr val="tx1">
                        <a:lumMod val="75000"/>
                        <a:lumOff val="25000"/>
                      </a:schemeClr>
                    </a:solidFill>
                    <a:latin typeface="微软雅黑" panose="020B0503020204020204" charset="-122"/>
                    <a:ea typeface="微软雅黑" panose="020B0503020204020204"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Sheet1!$A$72:$A$77</c:f>
              <c:strCache>
                <c:ptCount val="6"/>
                <c:pt idx="0">
                  <c:v>所有基因型</c:v>
                </c:pt>
                <c:pt idx="1">
                  <c:v>基因1型</c:v>
                </c:pt>
                <c:pt idx="2">
                  <c:v>基因2型</c:v>
                </c:pt>
                <c:pt idx="3">
                  <c:v>基因3型</c:v>
                </c:pt>
                <c:pt idx="4">
                  <c:v>基因3a型</c:v>
                </c:pt>
                <c:pt idx="5">
                  <c:v>基因6型</c:v>
                </c:pt>
              </c:strCache>
            </c:strRef>
          </c:cat>
          <c:val>
            <c:numRef>
              <c:f>Sheet1!$B$72:$B$77</c:f>
              <c:numCache>
                <c:formatCode>0%</c:formatCode>
                <c:ptCount val="6"/>
                <c:pt idx="0">
                  <c:v>0.95</c:v>
                </c:pt>
                <c:pt idx="1">
                  <c:v>0.99</c:v>
                </c:pt>
                <c:pt idx="2">
                  <c:v>0.99</c:v>
                </c:pt>
                <c:pt idx="3">
                  <c:v>0.78</c:v>
                </c:pt>
                <c:pt idx="4">
                  <c:v>0.92</c:v>
                </c:pt>
                <c:pt idx="5">
                  <c:v>0.92</c:v>
                </c:pt>
              </c:numCache>
            </c:numRef>
          </c:val>
        </c:ser>
        <c:dLbls>
          <c:showLegendKey val="0"/>
          <c:showVal val="1"/>
          <c:showCatName val="0"/>
          <c:showSerName val="0"/>
          <c:showPercent val="0"/>
          <c:showBubbleSize val="0"/>
        </c:dLbls>
        <c:gapWidth val="219"/>
        <c:overlap val="-27"/>
        <c:axId val="1499981152"/>
        <c:axId val="1684693744"/>
      </c:barChart>
      <c:catAx>
        <c:axId val="1499981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charset="-122"/>
                <a:ea typeface="微软雅黑" panose="020B0503020204020204" charset="-122"/>
                <a:cs typeface="+mn-cs"/>
              </a:defRPr>
            </a:pPr>
          </a:p>
        </c:txPr>
        <c:crossAx val="1684693744"/>
        <c:crosses val="autoZero"/>
        <c:auto val="1"/>
        <c:lblAlgn val="ctr"/>
        <c:lblOffset val="100"/>
        <c:noMultiLvlLbl val="0"/>
      </c:catAx>
      <c:valAx>
        <c:axId val="16846937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charset="-122"/>
                <a:ea typeface="微软雅黑" panose="020B0503020204020204" charset="-122"/>
                <a:cs typeface="+mn-cs"/>
              </a:defRPr>
            </a:pPr>
          </a:p>
        </c:txPr>
        <c:crossAx val="14999811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charset="-122"/>
              <a:ea typeface="微软雅黑" panose="020B0503020204020204" charset="-122"/>
              <a:cs typeface="+mn-cs"/>
            </a:defRPr>
          </a:pPr>
        </a:p>
      </c:txPr>
    </c:legend>
    <c:plotVisOnly val="1"/>
    <c:dispBlanksAs val="gap"/>
    <c:showDLblsOverMax val="0"/>
    <c:extLst>
      <c:ext uri="{0b15fc19-7d7d-44ad-8c2d-2c3a37ce22c3}">
        <chartProps xmlns="https://web.wps.cn/et/2018/main" chartId="{367cc8e5-3875-43b4-ba9c-bf7fb8b46d05}"/>
      </c:ext>
    </c:extLst>
  </c:chart>
  <c:spPr>
    <a:noFill/>
    <a:ln>
      <a:noFill/>
    </a:ln>
    <a:effectLst/>
  </c:spPr>
  <c:txPr>
    <a:bodyPr/>
    <a:lstStyle/>
    <a:p>
      <a:pPr>
        <a:defRPr lang="zh-CN">
          <a:latin typeface="微软雅黑" panose="020B0503020204020204" charset="-122"/>
          <a:ea typeface="微软雅黑" panose="020B0503020204020204" charset="-122"/>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5"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5" kern="1200"/>
  </cs:chartArea>
  <cs:dataLabel>
    <cs:lnRef idx="0"/>
    <cs:fillRef idx="0"/>
    <cs:effectRef idx="0"/>
    <cs:fontRef idx="minor">
      <a:schemeClr val="tx2"/>
    </cs:fontRef>
    <cs:defRPr sz="1195"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5"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5"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3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5"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5"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905"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思源黑体 CN Bold" panose="020B0800000000000000" charset="-122"/>
              <a:ea typeface="思源黑体 CN Bold" panose="020B0800000000000000" charset="-122"/>
              <a:cs typeface="思源黑体 CN Bold" panose="020B0800000000000000" charset="-122"/>
            </a:endParaRPr>
          </a:p>
        </p:txBody>
      </p:sp>
      <p:sp>
        <p:nvSpPr>
          <p:cNvPr id="1048906"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思源黑体 CN Bold" panose="020B0800000000000000" charset="-122"/>
                <a:ea typeface="思源黑体 CN Bold" panose="020B0800000000000000" charset="-122"/>
                <a:cs typeface="思源黑体 CN Bold" panose="020B0800000000000000" charset="-122"/>
              </a:rPr>
            </a:fld>
            <a:endParaRPr lang="zh-CN" altLang="en-US">
              <a:latin typeface="思源黑体 CN Bold" panose="020B0800000000000000" charset="-122"/>
              <a:ea typeface="思源黑体 CN Bold" panose="020B0800000000000000" charset="-122"/>
              <a:cs typeface="思源黑体 CN Bold" panose="020B0800000000000000" charset="-122"/>
            </a:endParaRPr>
          </a:p>
        </p:txBody>
      </p:sp>
      <p:sp>
        <p:nvSpPr>
          <p:cNvPr id="1048907"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思源黑体 CN Bold" panose="020B0800000000000000" charset="-122"/>
              <a:ea typeface="思源黑体 CN Bold" panose="020B0800000000000000" charset="-122"/>
              <a:cs typeface="思源黑体 CN Bold" panose="020B0800000000000000" charset="-122"/>
            </a:endParaRPr>
          </a:p>
        </p:txBody>
      </p:sp>
      <p:sp>
        <p:nvSpPr>
          <p:cNvPr id="1048908"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思源黑体 CN Bold" panose="020B0800000000000000" charset="-122"/>
                <a:ea typeface="思源黑体 CN Bold" panose="020B0800000000000000" charset="-122"/>
                <a:cs typeface="思源黑体 CN Bold" panose="020B0800000000000000" charset="-122"/>
              </a:rPr>
            </a:fld>
            <a:endParaRPr lang="zh-CN" altLang="en-US">
              <a:latin typeface="思源黑体 CN Bold" panose="020B0800000000000000" charset="-122"/>
              <a:ea typeface="思源黑体 CN Bold" panose="020B0800000000000000" charset="-122"/>
              <a:cs typeface="思源黑体 CN Bold" panose="020B0800000000000000"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899"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Bold" panose="020B0800000000000000" charset="-122"/>
                <a:ea typeface="思源黑体 CN Bold" panose="020B0800000000000000" charset="-122"/>
                <a:cs typeface="思源黑体 CN Bold" panose="020B0800000000000000" charset="-122"/>
              </a:defRPr>
            </a:lvl1pPr>
          </a:lstStyle>
          <a:p>
            <a:endParaRPr lang="zh-CN" altLang="en-US"/>
          </a:p>
        </p:txBody>
      </p:sp>
      <p:sp>
        <p:nvSpPr>
          <p:cNvPr id="1048900"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Bold" panose="020B0800000000000000" charset="-122"/>
                <a:ea typeface="思源黑体 CN Bold" panose="020B0800000000000000" charset="-122"/>
                <a:cs typeface="思源黑体 CN Bold" panose="020B0800000000000000" charset="-122"/>
              </a:defRPr>
            </a:lvl1pPr>
          </a:lstStyle>
          <a:p>
            <a:fld id="{D2A48B96-639E-45A3-A0BA-2464DFDB1FAA}" type="datetimeFigureOut">
              <a:rPr lang="zh-CN" altLang="en-US" smtClean="0"/>
            </a:fld>
            <a:endParaRPr lang="zh-CN" altLang="en-US"/>
          </a:p>
        </p:txBody>
      </p:sp>
      <p:sp>
        <p:nvSpPr>
          <p:cNvPr id="1048901"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1048902"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903"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Bold" panose="020B0800000000000000" charset="-122"/>
                <a:ea typeface="思源黑体 CN Bold" panose="020B0800000000000000" charset="-122"/>
                <a:cs typeface="思源黑体 CN Bold" panose="020B0800000000000000" charset="-122"/>
              </a:defRPr>
            </a:lvl1pPr>
          </a:lstStyle>
          <a:p>
            <a:endParaRPr lang="zh-CN" altLang="en-US"/>
          </a:p>
        </p:txBody>
      </p:sp>
      <p:sp>
        <p:nvSpPr>
          <p:cNvPr id="1048904"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Bold" panose="020B0800000000000000" charset="-122"/>
                <a:ea typeface="思源黑体 CN Bold" panose="020B0800000000000000" charset="-122"/>
                <a:cs typeface="思源黑体 CN Bold" panose="020B0800000000000000" charset="-122"/>
              </a:defRPr>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Bold" panose="020B0800000000000000" charset="-122"/>
        <a:ea typeface="思源黑体 CN Bold" panose="020B0800000000000000" charset="-122"/>
        <a:cs typeface="思源黑体 CN Bold" panose="020B0800000000000000" charset="-122"/>
      </a:defRPr>
    </a:lvl1pPr>
    <a:lvl2pPr marL="457200" algn="l" defTabSz="914400" rtl="0" eaLnBrk="1" latinLnBrk="0" hangingPunct="1">
      <a:defRPr sz="1200" kern="1200">
        <a:solidFill>
          <a:schemeClr val="tx1"/>
        </a:solidFill>
        <a:latin typeface="思源黑体 CN Bold" panose="020B0800000000000000" charset="-122"/>
        <a:ea typeface="思源黑体 CN Bold" panose="020B0800000000000000" charset="-122"/>
        <a:cs typeface="思源黑体 CN Bold" panose="020B0800000000000000" charset="-122"/>
      </a:defRPr>
    </a:lvl2pPr>
    <a:lvl3pPr marL="914400" algn="l" defTabSz="914400" rtl="0" eaLnBrk="1" latinLnBrk="0" hangingPunct="1">
      <a:defRPr sz="1200" kern="1200">
        <a:solidFill>
          <a:schemeClr val="tx1"/>
        </a:solidFill>
        <a:latin typeface="思源黑体 CN Bold" panose="020B0800000000000000" charset="-122"/>
        <a:ea typeface="思源黑体 CN Bold" panose="020B0800000000000000" charset="-122"/>
        <a:cs typeface="思源黑体 CN Bold" panose="020B0800000000000000" charset="-122"/>
      </a:defRPr>
    </a:lvl3pPr>
    <a:lvl4pPr marL="1371600" algn="l" defTabSz="914400" rtl="0" eaLnBrk="1" latinLnBrk="0" hangingPunct="1">
      <a:defRPr sz="1200" kern="1200">
        <a:solidFill>
          <a:schemeClr val="tx1"/>
        </a:solidFill>
        <a:latin typeface="思源黑体 CN Bold" panose="020B0800000000000000" charset="-122"/>
        <a:ea typeface="思源黑体 CN Bold" panose="020B0800000000000000" charset="-122"/>
        <a:cs typeface="思源黑体 CN Bold" panose="020B0800000000000000" charset="-122"/>
      </a:defRPr>
    </a:lvl4pPr>
    <a:lvl5pPr marL="1828800" algn="l" defTabSz="914400" rtl="0" eaLnBrk="1" latinLnBrk="0" hangingPunct="1">
      <a:defRPr sz="1200" kern="1200">
        <a:solidFill>
          <a:schemeClr val="tx1"/>
        </a:solidFill>
        <a:latin typeface="思源黑体 CN Bold" panose="020B0800000000000000" charset="-122"/>
        <a:ea typeface="思源黑体 CN Bold" panose="020B0800000000000000" charset="-122"/>
        <a:cs typeface="思源黑体 CN Bold" panose="020B08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6" name="幻灯片图像占位符 1"/>
          <p:cNvSpPr>
            <a:spLocks noGrp="1" noRot="1" noChangeAspect="1"/>
          </p:cNvSpPr>
          <p:nvPr>
            <p:ph type="sldImg"/>
          </p:nvPr>
        </p:nvSpPr>
        <p:spPr/>
      </p:sp>
      <p:sp>
        <p:nvSpPr>
          <p:cNvPr id="1048687" name="备注占位符 2"/>
          <p:cNvSpPr>
            <a:spLocks noGrp="1"/>
          </p:cNvSpPr>
          <p:nvPr>
            <p:ph type="body" idx="1"/>
          </p:nvPr>
        </p:nvSpPr>
        <p:spPr/>
        <p:txBody>
          <a:bodyPr/>
          <a:lstStyle/>
          <a:p>
            <a:endParaRPr lang="zh-CN" altLang="en-US" dirty="0"/>
          </a:p>
        </p:txBody>
      </p:sp>
      <p:sp>
        <p:nvSpPr>
          <p:cNvPr id="1048688"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tags" Target="../tags/tag2.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tags" Target="../tags/tag3.xml"/><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image" Target="../media/image5.png"/><Relationship Id="rId6" Type="http://schemas.openxmlformats.org/officeDocument/2006/relationships/tags" Target="../tags/tag5.xml"/><Relationship Id="rId5" Type="http://schemas.openxmlformats.org/officeDocument/2006/relationships/image" Target="../media/image2.png"/><Relationship Id="rId4" Type="http://schemas.openxmlformats.org/officeDocument/2006/relationships/tags" Target="../tags/tag4.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pic>
        <p:nvPicPr>
          <p:cNvPr id="2097156" name="图片 5" descr="947e6e41b7075a7a11f31b47acd1c53"/>
          <p:cNvPicPr>
            <a:picLocks noChangeAspect="1"/>
          </p:cNvPicPr>
          <p:nvPr userDrawn="1"/>
        </p:nvPicPr>
        <p:blipFill>
          <a:blip r:embed="rId2"/>
          <a:stretch>
            <a:fillRect/>
          </a:stretch>
        </p:blipFill>
        <p:spPr>
          <a:xfrm>
            <a:off x="1947545" y="5308600"/>
            <a:ext cx="10244455" cy="1549400"/>
          </a:xfrm>
          <a:prstGeom prst="rect">
            <a:avLst/>
          </a:prstGeom>
        </p:spPr>
      </p:pic>
      <p:pic>
        <p:nvPicPr>
          <p:cNvPr id="2097157" name="图片 10" descr="微信图片_20240116195408"/>
          <p:cNvPicPr>
            <a:picLocks noChangeAspect="1"/>
          </p:cNvPicPr>
          <p:nvPr userDrawn="1">
            <p:custDataLst>
              <p:tags r:id="rId3"/>
            </p:custDataLst>
          </p:nvPr>
        </p:nvPicPr>
        <p:blipFill>
          <a:blip r:embed="rId4"/>
          <a:stretch>
            <a:fillRect/>
          </a:stretch>
        </p:blipFill>
        <p:spPr>
          <a:xfrm>
            <a:off x="9643745" y="0"/>
            <a:ext cx="2548255" cy="2853690"/>
          </a:xfrm>
          <a:prstGeom prst="rect">
            <a:avLst/>
          </a:prstGeom>
        </p:spPr>
      </p:pic>
      <p:sp>
        <p:nvSpPr>
          <p:cNvPr id="1048682" name="文本框 3"/>
          <p:cNvSpPr txBox="1"/>
          <p:nvPr userDrawn="1"/>
        </p:nvSpPr>
        <p:spPr>
          <a:xfrm>
            <a:off x="9930130" y="6523509"/>
            <a:ext cx="2261870" cy="230832"/>
          </a:xfrm>
          <a:prstGeom prst="rect">
            <a:avLst/>
          </a:prstGeom>
          <a:noFill/>
        </p:spPr>
        <p:txBody>
          <a:bodyPr wrap="square">
            <a:spAutoFit/>
          </a:bodyPr>
          <a:lstStyle/>
          <a:p>
            <a:pPr algn="r"/>
            <a:r>
              <a:rPr lang="zh-CN" altLang="en-US" sz="900" b="1" dirty="0">
                <a:solidFill>
                  <a:schemeClr val="bg1"/>
                </a:solidFill>
                <a:latin typeface="微软雅黑" panose="020B0503020204020204" charset="-122"/>
                <a:ea typeface="微软雅黑" panose="020B0503020204020204" charset="-122"/>
              </a:rPr>
              <a:t>仅供医学药学专业人士阅读</a:t>
            </a:r>
            <a:endParaRPr lang="zh-CN" altLang="en-US" sz="900" b="1" dirty="0">
              <a:solidFill>
                <a:schemeClr val="bg1"/>
              </a:solidFill>
              <a:latin typeface="微软雅黑" panose="020B0503020204020204" charset="-122"/>
              <a:ea typeface="微软雅黑" panose="020B0503020204020204" charset="-122"/>
            </a:endParaRPr>
          </a:p>
        </p:txBody>
      </p:sp>
      <p:pic>
        <p:nvPicPr>
          <p:cNvPr id="2097158" name="图片 6" descr="勾_画板 1_画板 1"/>
          <p:cNvPicPr>
            <a:picLocks noChangeAspect="1"/>
          </p:cNvPicPr>
          <p:nvPr userDrawn="1"/>
        </p:nvPicPr>
        <p:blipFill>
          <a:blip r:embed="rId5"/>
          <a:stretch>
            <a:fillRect/>
          </a:stretch>
        </p:blipFill>
        <p:spPr>
          <a:xfrm>
            <a:off x="4727575" y="5831840"/>
            <a:ext cx="898525" cy="760730"/>
          </a:xfrm>
          <a:prstGeom prst="rect">
            <a:avLst/>
          </a:prstGeom>
        </p:spPr>
      </p:pic>
      <p:sp>
        <p:nvSpPr>
          <p:cNvPr id="1048683" name="文本框 13"/>
          <p:cNvSpPr txBox="1"/>
          <p:nvPr userDrawn="1"/>
        </p:nvSpPr>
        <p:spPr>
          <a:xfrm>
            <a:off x="5303520" y="6021070"/>
            <a:ext cx="4738370" cy="398780"/>
          </a:xfrm>
          <a:prstGeom prst="rect">
            <a:avLst/>
          </a:prstGeom>
          <a:noFill/>
        </p:spPr>
        <p:txBody>
          <a:bodyPr wrap="square" rtlCol="0">
            <a:spAutoFit/>
          </a:bodyPr>
          <a:lstStyle/>
          <a:p>
            <a:r>
              <a:rPr lang="zh-CN" altLang="en-US" sz="2000" b="1" dirty="0">
                <a:solidFill>
                  <a:schemeClr val="bg1"/>
                </a:solidFill>
                <a:latin typeface="华文新魏" panose="02010800040101010101" pitchFamily="2" charset="-122"/>
                <a:ea typeface="华文新魏" panose="02010800040101010101" pitchFamily="2" charset="-122"/>
                <a:cs typeface="华文新魏" panose="02010800040101010101" pitchFamily="2" charset="-122"/>
              </a:rPr>
              <a:t>将</a:t>
            </a:r>
            <a:r>
              <a:rPr lang="en-US" altLang="zh-CN" sz="2000" b="1" dirty="0">
                <a:solidFill>
                  <a:schemeClr val="bg1"/>
                </a:solidFill>
                <a:latin typeface="华文新魏" panose="02010800040101010101" pitchFamily="2" charset="-122"/>
                <a:ea typeface="华文新魏" panose="02010800040101010101" pitchFamily="2" charset="-122"/>
                <a:cs typeface="华文新魏" panose="02010800040101010101" pitchFamily="2" charset="-122"/>
              </a:rPr>
              <a:t>“</a:t>
            </a:r>
            <a:r>
              <a:rPr lang="zh-CN" altLang="en-US" sz="2000" b="1" dirty="0">
                <a:solidFill>
                  <a:schemeClr val="bg1"/>
                </a:solidFill>
                <a:latin typeface="华文新魏" panose="02010800040101010101" pitchFamily="2" charset="-122"/>
                <a:ea typeface="华文新魏" panose="02010800040101010101" pitchFamily="2" charset="-122"/>
                <a:cs typeface="华文新魏" panose="02010800040101010101" pitchFamily="2" charset="-122"/>
              </a:rPr>
              <a:t>惠民</a:t>
            </a:r>
            <a:r>
              <a:rPr lang="en-US" altLang="zh-CN" sz="2000" b="1" dirty="0">
                <a:solidFill>
                  <a:schemeClr val="bg1"/>
                </a:solidFill>
                <a:latin typeface="华文新魏" panose="02010800040101010101" pitchFamily="2" charset="-122"/>
                <a:ea typeface="华文新魏" panose="02010800040101010101" pitchFamily="2" charset="-122"/>
                <a:cs typeface="华文新魏" panose="02010800040101010101" pitchFamily="2" charset="-122"/>
              </a:rPr>
              <a:t>”</a:t>
            </a:r>
            <a:r>
              <a:rPr lang="zh-CN" altLang="en-US" sz="2000" b="1" dirty="0">
                <a:solidFill>
                  <a:schemeClr val="bg1"/>
                </a:solidFill>
                <a:latin typeface="华文新魏" panose="02010800040101010101" pitchFamily="2" charset="-122"/>
                <a:ea typeface="华文新魏" panose="02010800040101010101" pitchFamily="2" charset="-122"/>
                <a:cs typeface="华文新魏" panose="02010800040101010101" pitchFamily="2" charset="-122"/>
              </a:rPr>
              <a:t>和</a:t>
            </a:r>
            <a:r>
              <a:rPr lang="en-US" altLang="zh-CN" sz="2000" b="1" dirty="0">
                <a:solidFill>
                  <a:schemeClr val="bg1"/>
                </a:solidFill>
                <a:latin typeface="华文新魏" panose="02010800040101010101" pitchFamily="2" charset="-122"/>
                <a:ea typeface="华文新魏" panose="02010800040101010101" pitchFamily="2" charset="-122"/>
                <a:cs typeface="华文新魏" panose="02010800040101010101" pitchFamily="2" charset="-122"/>
              </a:rPr>
              <a:t>“</a:t>
            </a:r>
            <a:r>
              <a:rPr lang="zh-CN" altLang="en-US" sz="2000" b="1" dirty="0">
                <a:solidFill>
                  <a:schemeClr val="bg1"/>
                </a:solidFill>
                <a:latin typeface="华文新魏" panose="02010800040101010101" pitchFamily="2" charset="-122"/>
                <a:ea typeface="华文新魏" panose="02010800040101010101" pitchFamily="2" charset="-122"/>
                <a:cs typeface="华文新魏" panose="02010800040101010101" pitchFamily="2" charset="-122"/>
              </a:rPr>
              <a:t>精准化治疗</a:t>
            </a:r>
            <a:r>
              <a:rPr lang="en-US" altLang="zh-CN" sz="2000" b="1" dirty="0">
                <a:solidFill>
                  <a:schemeClr val="bg1"/>
                </a:solidFill>
                <a:latin typeface="华文新魏" panose="02010800040101010101" pitchFamily="2" charset="-122"/>
                <a:ea typeface="华文新魏" panose="02010800040101010101" pitchFamily="2" charset="-122"/>
                <a:cs typeface="华文新魏" panose="02010800040101010101" pitchFamily="2" charset="-122"/>
              </a:rPr>
              <a:t>”</a:t>
            </a:r>
            <a:r>
              <a:rPr lang="zh-CN" altLang="en-US" sz="2000" b="1" dirty="0">
                <a:solidFill>
                  <a:schemeClr val="bg1"/>
                </a:solidFill>
                <a:latin typeface="华文新魏" panose="02010800040101010101" pitchFamily="2" charset="-122"/>
                <a:ea typeface="华文新魏" panose="02010800040101010101" pitchFamily="2" charset="-122"/>
                <a:cs typeface="华文新魏" panose="02010800040101010101" pitchFamily="2" charset="-122"/>
              </a:rPr>
              <a:t>进行到底</a:t>
            </a:r>
            <a:endParaRPr lang="zh-CN" altLang="en-US" sz="2000" b="1" dirty="0">
              <a:solidFill>
                <a:schemeClr val="bg1"/>
              </a:solidFill>
              <a:latin typeface="华文新魏" panose="02010800040101010101" pitchFamily="2" charset="-122"/>
              <a:ea typeface="华文新魏" panose="02010800040101010101" pitchFamily="2" charset="-122"/>
              <a:cs typeface="华文新魏" panose="02010800040101010101" pitchFamily="2"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pic>
        <p:nvPicPr>
          <p:cNvPr id="2097173" name="图片 5" descr="947e6e41b7075a7a11f31b47acd1c53"/>
          <p:cNvPicPr>
            <a:picLocks noChangeAspect="1"/>
          </p:cNvPicPr>
          <p:nvPr userDrawn="1"/>
        </p:nvPicPr>
        <p:blipFill>
          <a:blip r:embed="rId2"/>
          <a:stretch>
            <a:fillRect/>
          </a:stretch>
        </p:blipFill>
        <p:spPr>
          <a:xfrm>
            <a:off x="1947545" y="5308600"/>
            <a:ext cx="10244455" cy="1549400"/>
          </a:xfrm>
          <a:prstGeom prst="rect">
            <a:avLst/>
          </a:prstGeom>
        </p:spPr>
      </p:pic>
      <p:pic>
        <p:nvPicPr>
          <p:cNvPr id="2097174" name="图片 10" descr="微信图片_20240116195408"/>
          <p:cNvPicPr>
            <a:picLocks noChangeAspect="1"/>
          </p:cNvPicPr>
          <p:nvPr userDrawn="1">
            <p:custDataLst>
              <p:tags r:id="rId3"/>
            </p:custDataLst>
          </p:nvPr>
        </p:nvPicPr>
        <p:blipFill>
          <a:blip r:embed="rId4"/>
          <a:stretch>
            <a:fillRect/>
          </a:stretch>
        </p:blipFill>
        <p:spPr>
          <a:xfrm>
            <a:off x="10488488" y="0"/>
            <a:ext cx="1703512" cy="1907696"/>
          </a:xfrm>
          <a:prstGeom prst="rect">
            <a:avLst/>
          </a:prstGeom>
        </p:spPr>
      </p:pic>
      <p:pic>
        <p:nvPicPr>
          <p:cNvPr id="2097175" name="图片 6" descr="勾_画板 1_画板 1"/>
          <p:cNvPicPr>
            <a:picLocks noChangeAspect="1"/>
          </p:cNvPicPr>
          <p:nvPr userDrawn="1"/>
        </p:nvPicPr>
        <p:blipFill>
          <a:blip r:embed="rId5"/>
          <a:stretch>
            <a:fillRect/>
          </a:stretch>
        </p:blipFill>
        <p:spPr>
          <a:xfrm>
            <a:off x="4727575" y="5831840"/>
            <a:ext cx="898525" cy="760730"/>
          </a:xfrm>
          <a:prstGeom prst="rect">
            <a:avLst/>
          </a:prstGeom>
        </p:spPr>
      </p:pic>
      <p:sp>
        <p:nvSpPr>
          <p:cNvPr id="1048898" name="文本框 13"/>
          <p:cNvSpPr txBox="1"/>
          <p:nvPr userDrawn="1"/>
        </p:nvSpPr>
        <p:spPr>
          <a:xfrm>
            <a:off x="5303520" y="6021070"/>
            <a:ext cx="4738370" cy="398780"/>
          </a:xfrm>
          <a:prstGeom prst="rect">
            <a:avLst/>
          </a:prstGeom>
          <a:noFill/>
        </p:spPr>
        <p:txBody>
          <a:bodyPr wrap="square" rtlCol="0">
            <a:spAutoFit/>
          </a:bodyPr>
          <a:lstStyle/>
          <a:p>
            <a:r>
              <a:rPr lang="zh-CN" altLang="en-US" sz="2000" b="1">
                <a:solidFill>
                  <a:schemeClr val="bg1"/>
                </a:solidFill>
                <a:latin typeface="微软雅黑" panose="020B0503020204020204" charset="-122"/>
                <a:ea typeface="微软雅黑" panose="020B0503020204020204" charset="-122"/>
                <a:cs typeface="微软雅黑" panose="020B0503020204020204" charset="-122"/>
              </a:rPr>
              <a:t>将</a:t>
            </a:r>
            <a:r>
              <a:rPr lang="en-US" altLang="zh-CN" sz="2000" b="1">
                <a:solidFill>
                  <a:schemeClr val="bg1"/>
                </a:solidFill>
                <a:latin typeface="微软雅黑" panose="020B0503020204020204" charset="-122"/>
                <a:ea typeface="微软雅黑" panose="020B0503020204020204" charset="-122"/>
                <a:cs typeface="微软雅黑" panose="020B0503020204020204" charset="-122"/>
              </a:rPr>
              <a:t>“</a:t>
            </a:r>
            <a:r>
              <a:rPr lang="zh-CN" altLang="en-US" sz="2000" b="1">
                <a:solidFill>
                  <a:schemeClr val="bg1"/>
                </a:solidFill>
                <a:latin typeface="微软雅黑" panose="020B0503020204020204" charset="-122"/>
                <a:ea typeface="微软雅黑" panose="020B0503020204020204" charset="-122"/>
                <a:cs typeface="微软雅黑" panose="020B0503020204020204" charset="-122"/>
              </a:rPr>
              <a:t>惠民</a:t>
            </a:r>
            <a:r>
              <a:rPr lang="en-US" altLang="zh-CN" sz="2000" b="1">
                <a:solidFill>
                  <a:schemeClr val="bg1"/>
                </a:solidFill>
                <a:latin typeface="微软雅黑" panose="020B0503020204020204" charset="-122"/>
                <a:ea typeface="微软雅黑" panose="020B0503020204020204" charset="-122"/>
                <a:cs typeface="微软雅黑" panose="020B0503020204020204" charset="-122"/>
              </a:rPr>
              <a:t>”</a:t>
            </a:r>
            <a:r>
              <a:rPr lang="zh-CN" altLang="en-US" sz="2000" b="1">
                <a:solidFill>
                  <a:schemeClr val="bg1"/>
                </a:solidFill>
                <a:latin typeface="微软雅黑" panose="020B0503020204020204" charset="-122"/>
                <a:ea typeface="微软雅黑" panose="020B0503020204020204" charset="-122"/>
                <a:cs typeface="微软雅黑" panose="020B0503020204020204" charset="-122"/>
              </a:rPr>
              <a:t>和</a:t>
            </a:r>
            <a:r>
              <a:rPr lang="en-US" altLang="zh-CN" sz="2000" b="1">
                <a:solidFill>
                  <a:schemeClr val="bg1"/>
                </a:solidFill>
                <a:latin typeface="微软雅黑" panose="020B0503020204020204" charset="-122"/>
                <a:ea typeface="微软雅黑" panose="020B0503020204020204" charset="-122"/>
                <a:cs typeface="微软雅黑" panose="020B0503020204020204" charset="-122"/>
              </a:rPr>
              <a:t>“</a:t>
            </a:r>
            <a:r>
              <a:rPr lang="zh-CN" altLang="en-US" sz="2000" b="1">
                <a:solidFill>
                  <a:schemeClr val="bg1"/>
                </a:solidFill>
                <a:latin typeface="微软雅黑" panose="020B0503020204020204" charset="-122"/>
                <a:ea typeface="微软雅黑" panose="020B0503020204020204" charset="-122"/>
                <a:cs typeface="微软雅黑" panose="020B0503020204020204" charset="-122"/>
              </a:rPr>
              <a:t>精准化治疗</a:t>
            </a:r>
            <a:r>
              <a:rPr lang="en-US" altLang="zh-CN" sz="2000" b="1">
                <a:solidFill>
                  <a:schemeClr val="bg1"/>
                </a:solidFill>
                <a:latin typeface="微软雅黑" panose="020B0503020204020204" charset="-122"/>
                <a:ea typeface="微软雅黑" panose="020B0503020204020204" charset="-122"/>
                <a:cs typeface="微软雅黑" panose="020B0503020204020204" charset="-122"/>
              </a:rPr>
              <a:t>”</a:t>
            </a:r>
            <a:r>
              <a:rPr lang="zh-CN" altLang="en-US" sz="2000" b="1">
                <a:solidFill>
                  <a:schemeClr val="bg1"/>
                </a:solidFill>
                <a:latin typeface="微软雅黑" panose="020B0503020204020204" charset="-122"/>
                <a:ea typeface="微软雅黑" panose="020B0503020204020204" charset="-122"/>
                <a:cs typeface="微软雅黑" panose="020B0503020204020204" charset="-122"/>
              </a:rPr>
              <a:t>进行到底</a:t>
            </a:r>
            <a:endParaRPr lang="zh-CN" altLang="en-US" sz="2000" b="1">
              <a:solidFill>
                <a:schemeClr val="bg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pic>
        <p:nvPicPr>
          <p:cNvPr id="2097152" name="图片 1" descr="947e6e41b7075a7a11f31b47acd1c53"/>
          <p:cNvPicPr>
            <a:picLocks noChangeAspect="1"/>
          </p:cNvPicPr>
          <p:nvPr userDrawn="1"/>
        </p:nvPicPr>
        <p:blipFill>
          <a:blip r:embed="rId2"/>
          <a:stretch>
            <a:fillRect/>
          </a:stretch>
        </p:blipFill>
        <p:spPr>
          <a:xfrm>
            <a:off x="5303520" y="5922645"/>
            <a:ext cx="6883400" cy="935355"/>
          </a:xfrm>
          <a:prstGeom prst="rect">
            <a:avLst/>
          </a:prstGeom>
        </p:spPr>
      </p:pic>
      <p:pic>
        <p:nvPicPr>
          <p:cNvPr id="2097153" name="图片 3" descr="63294a625639eb9fe63091d1aa82a12"/>
          <p:cNvPicPr>
            <a:picLocks noChangeAspect="1"/>
          </p:cNvPicPr>
          <p:nvPr userDrawn="1"/>
        </p:nvPicPr>
        <p:blipFill>
          <a:blip r:embed="rId3"/>
          <a:stretch>
            <a:fillRect/>
          </a:stretch>
        </p:blipFill>
        <p:spPr>
          <a:xfrm>
            <a:off x="7319645" y="6237605"/>
            <a:ext cx="1937385" cy="562610"/>
          </a:xfrm>
          <a:prstGeom prst="rect">
            <a:avLst/>
          </a:prstGeom>
        </p:spPr>
      </p:pic>
      <p:pic>
        <p:nvPicPr>
          <p:cNvPr id="2" name="图片 1" descr="548922d898a77a587907398bc98ef7f"/>
          <p:cNvPicPr>
            <a:picLocks noChangeAspect="1"/>
          </p:cNvPicPr>
          <p:nvPr userDrawn="1">
            <p:custDataLst>
              <p:tags r:id="rId4"/>
            </p:custDataLst>
          </p:nvPr>
        </p:nvPicPr>
        <p:blipFill>
          <a:blip r:embed="rId5"/>
          <a:srcRect l="9709" t="-5339" r="49873" b="5339"/>
          <a:stretch>
            <a:fillRect/>
          </a:stretch>
        </p:blipFill>
        <p:spPr>
          <a:xfrm>
            <a:off x="9048750" y="6093460"/>
            <a:ext cx="1193800" cy="684530"/>
          </a:xfrm>
          <a:prstGeom prst="rect">
            <a:avLst/>
          </a:prstGeom>
        </p:spPr>
      </p:pic>
      <p:pic>
        <p:nvPicPr>
          <p:cNvPr id="4" name="图片 3" descr="助力2030消除丙肝"/>
          <p:cNvPicPr>
            <a:picLocks noChangeAspect="1"/>
          </p:cNvPicPr>
          <p:nvPr userDrawn="1"/>
        </p:nvPicPr>
        <p:blipFill>
          <a:blip r:embed="rId6"/>
          <a:stretch>
            <a:fillRect/>
          </a:stretch>
        </p:blipFill>
        <p:spPr>
          <a:xfrm>
            <a:off x="119380" y="116840"/>
            <a:ext cx="1224915" cy="8572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097169" name="图片 5" descr="wcaw24bh"/>
          <p:cNvPicPr>
            <a:picLocks noChangeAspect="1"/>
          </p:cNvPicPr>
          <p:nvPr userDrawn="1"/>
        </p:nvPicPr>
        <p:blipFill>
          <a:blip r:embed="rId2"/>
          <a:stretch>
            <a:fillRect/>
          </a:stretch>
        </p:blipFill>
        <p:spPr>
          <a:xfrm>
            <a:off x="6671945" y="4149090"/>
            <a:ext cx="3679825" cy="2451100"/>
          </a:xfrm>
          <a:prstGeom prst="rect">
            <a:avLst/>
          </a:prstGeom>
        </p:spPr>
      </p:pic>
      <p:pic>
        <p:nvPicPr>
          <p:cNvPr id="2097170" name="图片 2"/>
          <p:cNvPicPr>
            <a:picLocks noChangeAspect="1"/>
          </p:cNvPicPr>
          <p:nvPr userDrawn="1"/>
        </p:nvPicPr>
        <p:blipFill>
          <a:blip r:embed="rId3" cstate="print"/>
          <a:stretch>
            <a:fillRect/>
          </a:stretch>
        </p:blipFill>
        <p:spPr>
          <a:xfrm>
            <a:off x="5452745" y="5839460"/>
            <a:ext cx="6739255" cy="1018540"/>
          </a:xfrm>
          <a:prstGeom prst="rect">
            <a:avLst/>
          </a:prstGeom>
        </p:spPr>
      </p:pic>
      <p:pic>
        <p:nvPicPr>
          <p:cNvPr id="2097171" name="图片 3" descr="微信图片_20240116195408"/>
          <p:cNvPicPr>
            <a:picLocks noChangeAspect="1"/>
          </p:cNvPicPr>
          <p:nvPr userDrawn="1">
            <p:custDataLst>
              <p:tags r:id="rId4"/>
            </p:custDataLst>
          </p:nvPr>
        </p:nvPicPr>
        <p:blipFill>
          <a:blip r:embed="rId5"/>
          <a:stretch>
            <a:fillRect/>
          </a:stretch>
        </p:blipFill>
        <p:spPr>
          <a:xfrm>
            <a:off x="10145395" y="0"/>
            <a:ext cx="2046605" cy="2292985"/>
          </a:xfrm>
          <a:prstGeom prst="rect">
            <a:avLst/>
          </a:prstGeom>
        </p:spPr>
      </p:pic>
      <p:pic>
        <p:nvPicPr>
          <p:cNvPr id="3" name="图片 2" descr="548922d898a77a587907398bc98ef7f"/>
          <p:cNvPicPr>
            <a:picLocks noChangeAspect="1"/>
          </p:cNvPicPr>
          <p:nvPr userDrawn="1">
            <p:custDataLst>
              <p:tags r:id="rId6"/>
            </p:custDataLst>
          </p:nvPr>
        </p:nvPicPr>
        <p:blipFill>
          <a:blip r:embed="rId7"/>
          <a:srcRect l="9709" t="-5339" r="49873" b="5339"/>
          <a:stretch>
            <a:fillRect/>
          </a:stretch>
        </p:blipFill>
        <p:spPr>
          <a:xfrm>
            <a:off x="8338820" y="5974080"/>
            <a:ext cx="1541780" cy="88392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895"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1048896" name="页脚占位符 2"/>
          <p:cNvSpPr>
            <a:spLocks noGrp="1"/>
          </p:cNvSpPr>
          <p:nvPr>
            <p:ph type="ftr" sz="quarter" idx="11"/>
          </p:nvPr>
        </p:nvSpPr>
        <p:spPr>
          <a:xfrm>
            <a:off x="4038600" y="6356350"/>
            <a:ext cx="4114800" cy="365125"/>
          </a:xfrm>
        </p:spPr>
        <p:txBody>
          <a:bodyPr/>
          <a:lstStyle/>
          <a:p>
            <a:endParaRPr lang="zh-CN" altLang="en-US"/>
          </a:p>
        </p:txBody>
      </p:sp>
      <p:sp>
        <p:nvSpPr>
          <p:cNvPr id="1048897"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微软雅黑" panose="020B0503020204020204" charset="-122"/>
          <a:ea typeface="微软雅黑" panose="020B0503020204020204" charset="-122"/>
          <a:cs typeface="微软雅黑" panose="020B0503020204020204" charset="-122"/>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微软雅黑" panose="020B0503020204020204" charset="-122"/>
          <a:ea typeface="微软雅黑" panose="020B0503020204020204" charset="-122"/>
          <a:cs typeface="微软雅黑" panose="020B0503020204020204" charset="-122"/>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微软雅黑" panose="020B0503020204020204" charset="-122"/>
          <a:ea typeface="微软雅黑" panose="020B0503020204020204" charset="-122"/>
          <a:cs typeface="微软雅黑" panose="020B0503020204020204" charset="-122"/>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微软雅黑" panose="020B0503020204020204" charset="-122"/>
          <a:ea typeface="微软雅黑" panose="020B0503020204020204" charset="-122"/>
          <a:cs typeface="微软雅黑" panose="020B0503020204020204" charset="-122"/>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微软雅黑" panose="020B0503020204020204" charset="-122"/>
          <a:ea typeface="微软雅黑" panose="020B0503020204020204" charset="-122"/>
          <a:cs typeface="微软雅黑" panose="020B0503020204020204" charset="-122"/>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微软雅黑" panose="020B0503020204020204" charset="-122"/>
          <a:ea typeface="微软雅黑" panose="020B0503020204020204" charset="-122"/>
          <a:cs typeface="微软雅黑" panose="020B0503020204020204" charset="-122"/>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3.xml"/><Relationship Id="rId4" Type="http://schemas.openxmlformats.org/officeDocument/2006/relationships/image" Target="../media/image10.emf"/><Relationship Id="rId3" Type="http://schemas.openxmlformats.org/officeDocument/2006/relationships/oleObject" Target="../embeddings/oleObject1.bin"/><Relationship Id="rId2" Type="http://schemas.openxmlformats.org/officeDocument/2006/relationships/tags" Target="../tags/tag8.xml"/><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image" Target="../media/image11.jpeg"/><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5" Type="http://schemas.openxmlformats.org/officeDocument/2006/relationships/slideLayout" Target="../slideLayouts/slideLayout3.xml"/><Relationship Id="rId14" Type="http://schemas.openxmlformats.org/officeDocument/2006/relationships/tags" Target="../tags/tag21.xml"/><Relationship Id="rId13" Type="http://schemas.openxmlformats.org/officeDocument/2006/relationships/tags" Target="../tags/tag20.xml"/><Relationship Id="rId12" Type="http://schemas.openxmlformats.org/officeDocument/2006/relationships/tags" Target="../tags/tag19.xml"/><Relationship Id="rId11" Type="http://schemas.openxmlformats.org/officeDocument/2006/relationships/tags" Target="../tags/tag18.xml"/><Relationship Id="rId10" Type="http://schemas.openxmlformats.org/officeDocument/2006/relationships/tags" Target="../tags/tag17.xml"/><Relationship Id="rId1" Type="http://schemas.openxmlformats.org/officeDocument/2006/relationships/tags" Target="../tags/tag9.xml"/></Relationships>
</file>

<file path=ppt/slides/_rels/slide5.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6" Type="http://schemas.openxmlformats.org/officeDocument/2006/relationships/slideLayout" Target="../slideLayouts/slideLayout3.xml"/><Relationship Id="rId15" Type="http://schemas.openxmlformats.org/officeDocument/2006/relationships/tags" Target="../tags/tag36.xml"/><Relationship Id="rId14" Type="http://schemas.openxmlformats.org/officeDocument/2006/relationships/tags" Target="../tags/tag35.xml"/><Relationship Id="rId13" Type="http://schemas.openxmlformats.org/officeDocument/2006/relationships/tags" Target="../tags/tag34.xml"/><Relationship Id="rId12" Type="http://schemas.openxmlformats.org/officeDocument/2006/relationships/tags" Target="../tags/tag33.xml"/><Relationship Id="rId11" Type="http://schemas.openxmlformats.org/officeDocument/2006/relationships/tags" Target="../tags/tag32.xml"/><Relationship Id="rId10" Type="http://schemas.openxmlformats.org/officeDocument/2006/relationships/tags" Target="../tags/tag31.xml"/><Relationship Id="rId1" Type="http://schemas.openxmlformats.org/officeDocument/2006/relationships/tags" Target="../tags/tag2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chart" Target="../charts/chart1.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14.svg"/><Relationship Id="rId3" Type="http://schemas.microsoft.com/office/2007/relationships/hdphoto" Target="../media/image13.wdp"/><Relationship Id="rId2" Type="http://schemas.openxmlformats.org/officeDocument/2006/relationships/image" Target="../media/image12.png"/><Relationship Id="rId1" Type="http://schemas.openxmlformats.org/officeDocument/2006/relationships/tags" Target="../tags/tag37.xml"/></Relationships>
</file>

<file path=ppt/slides/_rels/slide8.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image" Target="../media/image16.png"/><Relationship Id="rId7" Type="http://schemas.openxmlformats.org/officeDocument/2006/relationships/image" Target="../media/image15.png"/><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3" Type="http://schemas.openxmlformats.org/officeDocument/2006/relationships/slideLayout" Target="../slideLayouts/slideLayout3.xml"/><Relationship Id="rId12" Type="http://schemas.openxmlformats.org/officeDocument/2006/relationships/image" Target="../media/image20.png"/><Relationship Id="rId11" Type="http://schemas.openxmlformats.org/officeDocument/2006/relationships/image" Target="../media/image19.png"/><Relationship Id="rId10" Type="http://schemas.openxmlformats.org/officeDocument/2006/relationships/image" Target="../media/image18.png"/><Relationship Id="rId1"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4" name="文本框 2"/>
          <p:cNvSpPr txBox="1"/>
          <p:nvPr/>
        </p:nvSpPr>
        <p:spPr>
          <a:xfrm>
            <a:off x="982980" y="1629410"/>
            <a:ext cx="8703310" cy="3194050"/>
          </a:xfrm>
          <a:prstGeom prst="rect">
            <a:avLst/>
          </a:prstGeom>
          <a:noFill/>
        </p:spPr>
        <p:txBody>
          <a:bodyPr wrap="square" rtlCol="0">
            <a:noAutofit/>
          </a:bodyPr>
          <a:lstStyle/>
          <a:p>
            <a:pPr algn="ctr">
              <a:lnSpc>
                <a:spcPct val="130000"/>
              </a:lnSpc>
            </a:pPr>
            <a:r>
              <a:rPr lang="zh-CN" sz="2800" b="1" dirty="0" smtClean="0">
                <a:ln>
                  <a:noFill/>
                </a:ln>
                <a:gradFill>
                  <a:gsLst>
                    <a:gs pos="0">
                      <a:srgbClr val="ED6C0D">
                        <a:lumMod val="90000"/>
                        <a:lumOff val="10000"/>
                        <a:alpha val="100000"/>
                      </a:srgbClr>
                    </a:gs>
                    <a:gs pos="100000">
                      <a:srgbClr val="E85A14"/>
                    </a:gs>
                  </a:gsLst>
                  <a:lin ang="0" scaled="0"/>
                </a:gradFill>
                <a:effectLst>
                  <a:reflection blurRad="6350" stA="15000" endA="300" endPos="50000" dist="60007" dir="5400000" sy="-100000" algn="bl" rotWithShape="0"/>
                </a:effectLst>
                <a:uLnTx/>
                <a:uFillTx/>
                <a:latin typeface="微软雅黑" panose="020B0503020204020204" charset="-122"/>
                <a:ea typeface="微软雅黑" panose="020B0503020204020204" charset="-122"/>
                <a:cs typeface="+mj-cs"/>
                <a:sym typeface="Arial" panose="020B0604020202020204" pitchFamily="34" charset="0"/>
              </a:rPr>
              <a:t>东英贺</a:t>
            </a:r>
            <a:r>
              <a:rPr lang="zh-CN" sz="2800" b="1" baseline="30000" dirty="0" smtClean="0">
                <a:ln>
                  <a:noFill/>
                </a:ln>
                <a:gradFill>
                  <a:gsLst>
                    <a:gs pos="0">
                      <a:srgbClr val="ED6C0D">
                        <a:lumMod val="90000"/>
                        <a:lumOff val="10000"/>
                        <a:alpha val="100000"/>
                      </a:srgbClr>
                    </a:gs>
                    <a:gs pos="100000">
                      <a:srgbClr val="E85A14"/>
                    </a:gs>
                  </a:gsLst>
                  <a:lin ang="0" scaled="0"/>
                </a:gradFill>
                <a:effectLst>
                  <a:reflection blurRad="6350" stA="15000" endA="300" endPos="50000" dist="60007" dir="5400000" sy="-100000" algn="bl" rotWithShape="0"/>
                </a:effectLst>
                <a:uLnTx/>
                <a:uFillTx/>
                <a:ea typeface="微软雅黑" panose="020B0503020204020204" charset="-122"/>
                <a:cs typeface="Arial" panose="020B0604020202020204" pitchFamily="34" charset="0"/>
                <a:sym typeface="Arial" panose="020B0604020202020204" pitchFamily="34" charset="0"/>
              </a:rPr>
              <a:t>®</a:t>
            </a:r>
            <a:endParaRPr lang="en-US" altLang="zh-CN" sz="2800" b="1" dirty="0" smtClean="0">
              <a:ln>
                <a:noFill/>
              </a:ln>
              <a:gradFill>
                <a:gsLst>
                  <a:gs pos="0">
                    <a:srgbClr val="ED6C0D">
                      <a:lumMod val="90000"/>
                      <a:lumOff val="10000"/>
                      <a:alpha val="100000"/>
                    </a:srgbClr>
                  </a:gs>
                  <a:gs pos="100000">
                    <a:srgbClr val="E85A14"/>
                  </a:gs>
                </a:gsLst>
                <a:lin ang="0" scaled="0"/>
              </a:gradFill>
              <a:effectLst>
                <a:reflection blurRad="6350" stA="15000" endA="300" endPos="50000" dist="60007" dir="5400000" sy="-100000" algn="bl" rotWithShape="0"/>
              </a:effectLst>
              <a:uLnTx/>
              <a:uFillTx/>
              <a:latin typeface="微软雅黑" panose="020B0503020204020204" charset="-122"/>
              <a:ea typeface="微软雅黑" panose="020B0503020204020204" charset="-122"/>
              <a:cs typeface="+mj-cs"/>
              <a:sym typeface="Arial" panose="020B0604020202020204" pitchFamily="34" charset="0"/>
            </a:endParaRPr>
          </a:p>
          <a:p>
            <a:pPr algn="ctr">
              <a:lnSpc>
                <a:spcPct val="130000"/>
              </a:lnSpc>
            </a:pPr>
            <a:r>
              <a:rPr lang="zh-CN" altLang="en-US" sz="5400" b="1" dirty="0" smtClean="0">
                <a:ln>
                  <a:noFill/>
                </a:ln>
                <a:gradFill>
                  <a:gsLst>
                    <a:gs pos="0">
                      <a:srgbClr val="ED6C0D">
                        <a:lumMod val="90000"/>
                        <a:lumOff val="10000"/>
                        <a:alpha val="100000"/>
                      </a:srgbClr>
                    </a:gs>
                    <a:gs pos="100000">
                      <a:srgbClr val="E85A14"/>
                    </a:gs>
                  </a:gsLst>
                  <a:lin ang="0" scaled="0"/>
                </a:gradFill>
                <a:effectLst>
                  <a:reflection blurRad="6350" stA="15000" endA="300" endPos="50000" dist="60007" dir="5400000" sy="-100000" algn="bl" rotWithShape="0"/>
                </a:effectLst>
                <a:uLnTx/>
                <a:uFillTx/>
                <a:latin typeface="微软雅黑" panose="020B0503020204020204" charset="-122"/>
                <a:ea typeface="微软雅黑" panose="020B0503020204020204" charset="-122"/>
                <a:cs typeface="+mj-cs"/>
                <a:sym typeface="Arial" panose="020B0604020202020204" pitchFamily="34" charset="0"/>
              </a:rPr>
              <a:t>艾考磷布韦片</a:t>
            </a:r>
            <a:endParaRPr lang="zh-CN" altLang="en-US" sz="5400" b="1" dirty="0" smtClean="0">
              <a:ln>
                <a:noFill/>
              </a:ln>
              <a:gradFill>
                <a:gsLst>
                  <a:gs pos="0">
                    <a:srgbClr val="ED6C0D">
                      <a:lumMod val="90000"/>
                      <a:lumOff val="10000"/>
                      <a:alpha val="100000"/>
                    </a:srgbClr>
                  </a:gs>
                  <a:gs pos="100000">
                    <a:srgbClr val="E85A14"/>
                  </a:gs>
                </a:gsLst>
                <a:lin ang="0" scaled="0"/>
              </a:gradFill>
              <a:effectLst>
                <a:reflection blurRad="6350" stA="15000" endA="300" endPos="50000" dist="60007" dir="5400000" sy="-100000" algn="bl" rotWithShape="0"/>
              </a:effectLst>
              <a:uLnTx/>
              <a:uFillTx/>
              <a:latin typeface="微软雅黑" panose="020B0503020204020204" charset="-122"/>
              <a:ea typeface="微软雅黑" panose="020B0503020204020204" charset="-122"/>
              <a:cs typeface="+mj-cs"/>
              <a:sym typeface="Arial" panose="020B0604020202020204" pitchFamily="34" charset="0"/>
            </a:endParaRPr>
          </a:p>
          <a:p>
            <a:pPr algn="ctr">
              <a:lnSpc>
                <a:spcPct val="130000"/>
              </a:lnSpc>
            </a:pPr>
            <a:endParaRPr lang="zh-CN" sz="2000" b="1" dirty="0" smtClean="0">
              <a:ln>
                <a:noFill/>
              </a:ln>
              <a:gradFill>
                <a:gsLst>
                  <a:gs pos="0">
                    <a:srgbClr val="ED6C0D">
                      <a:lumMod val="90000"/>
                      <a:lumOff val="10000"/>
                      <a:alpha val="100000"/>
                    </a:srgbClr>
                  </a:gs>
                  <a:gs pos="100000">
                    <a:srgbClr val="E85A14"/>
                  </a:gs>
                </a:gsLst>
                <a:lin ang="0" scaled="0"/>
              </a:gradFill>
              <a:effectLst>
                <a:reflection blurRad="6350" stA="15000" endA="300" endPos="50000" dist="60007" dir="5400000" sy="-100000" algn="bl" rotWithShape="0"/>
              </a:effectLst>
              <a:uLnTx/>
              <a:uFillTx/>
              <a:ea typeface="微软雅黑" panose="020B0503020204020204" charset="-122"/>
              <a:sym typeface="Arial" panose="020B0604020202020204" pitchFamily="34" charset="0"/>
            </a:endParaRPr>
          </a:p>
          <a:p>
            <a:pPr algn="ctr">
              <a:lnSpc>
                <a:spcPct val="130000"/>
              </a:lnSpc>
            </a:pPr>
            <a:endParaRPr lang="zh-CN" sz="2000" b="1" dirty="0" smtClean="0">
              <a:ln>
                <a:noFill/>
              </a:ln>
              <a:gradFill>
                <a:gsLst>
                  <a:gs pos="0">
                    <a:srgbClr val="ED6C0D">
                      <a:lumMod val="90000"/>
                      <a:lumOff val="10000"/>
                      <a:alpha val="100000"/>
                    </a:srgbClr>
                  </a:gs>
                  <a:gs pos="100000">
                    <a:srgbClr val="E85A14"/>
                  </a:gs>
                </a:gsLst>
                <a:lin ang="0" scaled="0"/>
              </a:gradFill>
              <a:effectLst>
                <a:reflection blurRad="6350" stA="15000" endA="300" endPos="50000" dist="60007" dir="5400000" sy="-100000" algn="bl" rotWithShape="0"/>
              </a:effectLst>
              <a:uLnTx/>
              <a:uFillTx/>
              <a:ea typeface="微软雅黑" panose="020B0503020204020204" charset="-122"/>
              <a:sym typeface="Arial" panose="020B0604020202020204" pitchFamily="34" charset="0"/>
            </a:endParaRPr>
          </a:p>
          <a:p>
            <a:pPr algn="ctr">
              <a:lnSpc>
                <a:spcPct val="130000"/>
              </a:lnSpc>
            </a:pPr>
            <a:r>
              <a:rPr lang="en-US" altLang="zh-CN" sz="1800" b="1" dirty="0" smtClean="0">
                <a:ln>
                  <a:noFill/>
                </a:ln>
                <a:gradFill>
                  <a:gsLst>
                    <a:gs pos="0">
                      <a:srgbClr val="ED6C0D">
                        <a:lumMod val="90000"/>
                        <a:lumOff val="10000"/>
                        <a:alpha val="100000"/>
                      </a:srgbClr>
                    </a:gs>
                    <a:gs pos="100000">
                      <a:srgbClr val="E85A14"/>
                    </a:gs>
                  </a:gsLst>
                  <a:lin ang="0" scaled="0"/>
                </a:gradFill>
                <a:effectLst>
                  <a:reflection blurRad="6350" stA="15000" endA="300" endPos="50000" dist="60007" dir="5400000" sy="-100000" algn="bl" rotWithShape="0"/>
                </a:effectLst>
                <a:uLnTx/>
                <a:uFillTx/>
                <a:ea typeface="微软雅黑" panose="020B0503020204020204" charset="-122"/>
                <a:sym typeface="Arial" panose="020B0604020202020204" pitchFamily="34" charset="0"/>
              </a:rPr>
              <a:t>——</a:t>
            </a:r>
            <a:r>
              <a:rPr lang="zh-CN" sz="1800" b="1" dirty="0" smtClean="0">
                <a:ln>
                  <a:noFill/>
                </a:ln>
                <a:gradFill>
                  <a:gsLst>
                    <a:gs pos="0">
                      <a:srgbClr val="ED6C0D">
                        <a:lumMod val="90000"/>
                        <a:lumOff val="10000"/>
                        <a:alpha val="100000"/>
                      </a:srgbClr>
                    </a:gs>
                    <a:gs pos="100000">
                      <a:srgbClr val="E85A14"/>
                    </a:gs>
                  </a:gsLst>
                  <a:lin ang="0" scaled="0"/>
                </a:gradFill>
                <a:effectLst>
                  <a:reflection blurRad="6350" stA="15000" endA="300" endPos="50000" dist="60007" dir="5400000" sy="-100000" algn="bl" rotWithShape="0"/>
                </a:effectLst>
                <a:uLnTx/>
                <a:uFillTx/>
                <a:ea typeface="微软雅黑" panose="020B0503020204020204" charset="-122"/>
                <a:sym typeface="Arial" panose="020B0604020202020204" pitchFamily="34" charset="0"/>
              </a:rPr>
              <a:t>宜昌东阳光长江药业股份有限公司</a:t>
            </a:r>
            <a:r>
              <a:rPr lang="en-US" altLang="zh-CN" sz="1800" b="1" dirty="0" smtClean="0">
                <a:ln>
                  <a:noFill/>
                </a:ln>
                <a:gradFill>
                  <a:gsLst>
                    <a:gs pos="0">
                      <a:srgbClr val="ED6C0D">
                        <a:lumMod val="90000"/>
                        <a:lumOff val="10000"/>
                        <a:alpha val="100000"/>
                      </a:srgbClr>
                    </a:gs>
                    <a:gs pos="100000">
                      <a:srgbClr val="E85A14"/>
                    </a:gs>
                  </a:gsLst>
                  <a:lin ang="0" scaled="0"/>
                </a:gradFill>
                <a:effectLst>
                  <a:reflection blurRad="6350" stA="15000" endA="300" endPos="50000" dist="60007" dir="5400000" sy="-100000" algn="bl" rotWithShape="0"/>
                </a:effectLst>
                <a:uLnTx/>
                <a:uFillTx/>
                <a:ea typeface="微软雅黑" panose="020B0503020204020204" charset="-122"/>
                <a:sym typeface="Arial" panose="020B0604020202020204" pitchFamily="34" charset="0"/>
              </a:rPr>
              <a:t>——</a:t>
            </a:r>
            <a:endParaRPr lang="en-US" altLang="zh-CN" sz="1800" b="1" dirty="0" smtClean="0">
              <a:ln>
                <a:noFill/>
              </a:ln>
              <a:gradFill>
                <a:gsLst>
                  <a:gs pos="0">
                    <a:srgbClr val="ED6C0D">
                      <a:lumMod val="90000"/>
                      <a:lumOff val="10000"/>
                      <a:alpha val="100000"/>
                    </a:srgbClr>
                  </a:gs>
                  <a:gs pos="100000">
                    <a:srgbClr val="E85A14"/>
                  </a:gs>
                </a:gsLst>
                <a:lin ang="0" scaled="0"/>
              </a:gradFill>
              <a:effectLst>
                <a:reflection blurRad="6350" stA="15000" endA="300" endPos="50000" dist="60007" dir="5400000" sy="-100000" algn="bl" rotWithShape="0"/>
              </a:effectLst>
              <a:uLnTx/>
              <a:uFillTx/>
              <a:ea typeface="微软雅黑" panose="020B0503020204020204" charset="-122"/>
              <a:sym typeface="Arial" panose="020B0604020202020204" pitchFamily="34" charset="0"/>
            </a:endParaRPr>
          </a:p>
        </p:txBody>
      </p:sp>
      <p:pic>
        <p:nvPicPr>
          <p:cNvPr id="3" name="图片 2" descr="助力2030消除丙肝"/>
          <p:cNvPicPr>
            <a:picLocks noChangeAspect="1"/>
          </p:cNvPicPr>
          <p:nvPr/>
        </p:nvPicPr>
        <p:blipFill>
          <a:blip r:embed="rId1"/>
          <a:stretch>
            <a:fillRect/>
          </a:stretch>
        </p:blipFill>
        <p:spPr>
          <a:xfrm>
            <a:off x="191135" y="188595"/>
            <a:ext cx="2059940" cy="144081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9"/>
          <p:cNvSpPr txBox="1"/>
          <p:nvPr/>
        </p:nvSpPr>
        <p:spPr>
          <a:xfrm>
            <a:off x="797560" y="981075"/>
            <a:ext cx="10596880" cy="5215255"/>
          </a:xfrm>
          <a:prstGeom prst="rect">
            <a:avLst/>
          </a:prstGeom>
        </p:spPr>
        <p:txBody>
          <a:bodyPr vert="horz" wrap="square" lIns="0" tIns="73025" rIns="0" bIns="0" rtlCol="0">
            <a:spAutoFit/>
          </a:bodyPr>
          <a:lstStyle/>
          <a:p>
            <a:pPr marL="419100" indent="-342900" rtl="0" fontAlgn="auto">
              <a:lnSpc>
                <a:spcPct val="125000"/>
              </a:lnSpc>
              <a:spcBef>
                <a:spcPts val="575"/>
              </a:spcBef>
              <a:spcAft>
                <a:spcPts val="0"/>
              </a:spcAft>
              <a:buFont typeface="+mj-lt"/>
              <a:buAutoNum type="arabicPeriod"/>
              <a:tabLst>
                <a:tab pos="247650" algn="l"/>
              </a:tabLst>
            </a:pPr>
            <a:r>
              <a:rPr lang="zh-CN" altLang="en-US" sz="1400" b="1" dirty="0" smtClean="0">
                <a:solidFill>
                  <a:srgbClr val="3E3A39"/>
                </a:solidFill>
                <a:latin typeface="微软雅黑" panose="020B0503020204020204" charset="-122"/>
                <a:ea typeface="微软雅黑" panose="020B0503020204020204" charset="-122"/>
                <a:cs typeface="微软雅黑" panose="020B0503020204020204" charset="-122"/>
              </a:rPr>
              <a:t>所治疗疾病对公共健康的影响</a:t>
            </a:r>
            <a:r>
              <a:rPr sz="1400" b="1" spc="5" dirty="0" smtClean="0">
                <a:solidFill>
                  <a:srgbClr val="3E3A39"/>
                </a:solidFill>
                <a:latin typeface="微软雅黑" panose="020B0503020204020204" charset="-122"/>
                <a:ea typeface="微软雅黑" panose="020B0503020204020204" charset="-122"/>
                <a:cs typeface="微软雅黑" panose="020B0503020204020204" charset="-122"/>
              </a:rPr>
              <a:t>：</a:t>
            </a:r>
            <a:r>
              <a:rPr lang="zh-CN" altLang="en-US" sz="1400" dirty="0">
                <a:solidFill>
                  <a:srgbClr val="3E3A39"/>
                </a:solidFill>
                <a:latin typeface="微软雅黑" panose="020B0503020204020204" charset="-122"/>
                <a:ea typeface="微软雅黑" panose="020B0503020204020204" charset="-122"/>
                <a:cs typeface="微软雅黑" panose="020B0503020204020204" charset="-122"/>
              </a:rPr>
              <a:t>治疗丙型肝炎显著提升公共健康水平。治愈患者减少肝硬化、肝癌等终末期肝病风险，降低肝病相关死亡率及医疗负担；减少血液传播隐患，助力艾滋病等重大传染病联防联控。</a:t>
            </a:r>
            <a:r>
              <a:rPr lang="zh-CN" altLang="en-US" sz="1400" b="1" dirty="0">
                <a:solidFill>
                  <a:srgbClr val="E96713"/>
                </a:solidFill>
                <a:latin typeface="微软雅黑" panose="020B0503020204020204" charset="-122"/>
                <a:ea typeface="微软雅黑" panose="020B0503020204020204" charset="-122"/>
                <a:cs typeface="微软雅黑" panose="020B0503020204020204" charset="-122"/>
              </a:rPr>
              <a:t>艾考磷布韦与萘坦司韦进入医保后可助力</a:t>
            </a:r>
            <a:r>
              <a:rPr lang="zh-CN" altLang="en-US" sz="1400" dirty="0">
                <a:solidFill>
                  <a:srgbClr val="3E3A39"/>
                </a:solidFill>
                <a:latin typeface="微软雅黑" panose="020B0503020204020204" charset="-122"/>
                <a:ea typeface="微软雅黑" panose="020B0503020204020204" charset="-122"/>
                <a:cs typeface="微软雅黑" panose="020B0503020204020204" charset="-122"/>
              </a:rPr>
              <a:t>：世界卫生组织提出的 2030 年消除病毒性肝炎目标、</a:t>
            </a:r>
            <a:r>
              <a:rPr lang="zh-CN" altLang="en-US" sz="1400" b="1" dirty="0">
                <a:solidFill>
                  <a:srgbClr val="E96713"/>
                </a:solidFill>
                <a:latin typeface="微软雅黑" panose="020B0503020204020204" charset="-122"/>
                <a:ea typeface="微软雅黑" panose="020B0503020204020204" charset="-122"/>
                <a:cs typeface="微软雅黑" panose="020B0503020204020204" charset="-122"/>
              </a:rPr>
              <a:t>中国提出国家2030年全面消除丙肝的战略目标。</a:t>
            </a:r>
            <a:endParaRPr lang="zh-CN" altLang="en-US" sz="1400" b="1" dirty="0">
              <a:solidFill>
                <a:srgbClr val="E96713"/>
              </a:solidFill>
              <a:latin typeface="微软雅黑" panose="020B0503020204020204" charset="-122"/>
              <a:ea typeface="微软雅黑" panose="020B0503020204020204" charset="-122"/>
              <a:cs typeface="微软雅黑" panose="020B0503020204020204" charset="-122"/>
            </a:endParaRPr>
          </a:p>
          <a:p>
            <a:pPr marL="419100" indent="-342900" rtl="0" fontAlgn="auto">
              <a:lnSpc>
                <a:spcPct val="125000"/>
              </a:lnSpc>
              <a:spcBef>
                <a:spcPts val="575"/>
              </a:spcBef>
              <a:spcAft>
                <a:spcPts val="0"/>
              </a:spcAft>
              <a:buFont typeface="+mj-lt"/>
              <a:buAutoNum type="arabicPeriod"/>
              <a:tabLst>
                <a:tab pos="247650" algn="l"/>
              </a:tabLst>
            </a:pPr>
            <a:endParaRPr lang="zh-CN" altLang="en-US" sz="1400" b="1" dirty="0">
              <a:solidFill>
                <a:srgbClr val="E96C12"/>
              </a:solidFill>
              <a:latin typeface="微软雅黑" panose="020B0503020204020204" charset="-122"/>
              <a:ea typeface="微软雅黑" panose="020B0503020204020204" charset="-122"/>
              <a:cs typeface="微软雅黑" panose="020B0503020204020204" charset="-122"/>
            </a:endParaRPr>
          </a:p>
          <a:p>
            <a:pPr marL="419100" indent="-342900" rtl="0" fontAlgn="auto">
              <a:lnSpc>
                <a:spcPct val="125000"/>
              </a:lnSpc>
              <a:spcBef>
                <a:spcPts val="575"/>
              </a:spcBef>
              <a:spcAft>
                <a:spcPts val="0"/>
              </a:spcAft>
              <a:buFont typeface="+mj-lt"/>
              <a:buAutoNum type="arabicPeriod"/>
              <a:tabLst>
                <a:tab pos="247650" algn="l"/>
              </a:tabLst>
            </a:pPr>
            <a:r>
              <a:rPr lang="zh-CN" altLang="en-US" sz="1400" b="1" dirty="0" smtClean="0">
                <a:solidFill>
                  <a:srgbClr val="3E3A39"/>
                </a:solidFill>
                <a:latin typeface="微软雅黑" panose="020B0503020204020204" charset="-122"/>
                <a:ea typeface="微软雅黑" panose="020B0503020204020204" charset="-122"/>
                <a:cs typeface="微软雅黑" panose="020B0503020204020204" charset="-122"/>
                <a:sym typeface="+mn-ea"/>
              </a:rPr>
              <a:t>符合“保基本”原则：</a:t>
            </a:r>
            <a:r>
              <a:rPr lang="zh-CN" altLang="en-US" sz="1400" dirty="0">
                <a:solidFill>
                  <a:srgbClr val="3E3A39"/>
                </a:solidFill>
                <a:latin typeface="微软雅黑" panose="020B0503020204020204" charset="-122"/>
                <a:ea typeface="微软雅黑" panose="020B0503020204020204" charset="-122"/>
                <a:cs typeface="微软雅黑" panose="020B0503020204020204" charset="-122"/>
                <a:sym typeface="+mn-ea"/>
              </a:rPr>
              <a:t>丙型肝炎可发展为肝硬化、肝癌等，据统计，代偿期肝硬化和失代偿期肝硬化的平均综合治疗费用分别为每年1.8万元和4万元，肝癌的治疗费用达每年8.5万元。</a:t>
            </a:r>
            <a:r>
              <a:rPr lang="zh-CN" altLang="en-US" sz="1400" b="1" dirty="0">
                <a:solidFill>
                  <a:srgbClr val="E96713"/>
                </a:solidFill>
                <a:latin typeface="微软雅黑" panose="020B0503020204020204" charset="-122"/>
                <a:ea typeface="微软雅黑" panose="020B0503020204020204" charset="-122"/>
                <a:cs typeface="微软雅黑" panose="020B0503020204020204" charset="-122"/>
                <a:sym typeface="+mn-ea"/>
              </a:rPr>
              <a:t>艾考磷布韦与萘坦司韦进入医保后预计费用更低，</a:t>
            </a:r>
            <a:r>
              <a:rPr lang="zh-CN" altLang="en-US" sz="1400" dirty="0">
                <a:solidFill>
                  <a:srgbClr val="3E3A39"/>
                </a:solidFill>
                <a:latin typeface="微软雅黑" panose="020B0503020204020204" charset="-122"/>
                <a:ea typeface="微软雅黑" panose="020B0503020204020204" charset="-122"/>
                <a:cs typeface="微软雅黑" panose="020B0503020204020204" charset="-122"/>
                <a:sym typeface="+mn-ea"/>
              </a:rPr>
              <a:t>相比治疗肝硬化和肝癌，及时治愈丙肝可大大减轻医保资金和个人的经济负担，</a:t>
            </a:r>
            <a:r>
              <a:rPr lang="zh-CN" altLang="en-US" sz="1400" b="1" dirty="0">
                <a:solidFill>
                  <a:srgbClr val="E96D13"/>
                </a:solidFill>
                <a:latin typeface="微软雅黑" panose="020B0503020204020204" charset="-122"/>
                <a:ea typeface="微软雅黑" panose="020B0503020204020204" charset="-122"/>
                <a:cs typeface="微软雅黑" panose="020B0503020204020204" charset="-122"/>
                <a:sym typeface="+mn-ea"/>
              </a:rPr>
              <a:t>更符合中国患病人群的承受范围。</a:t>
            </a:r>
            <a:endParaRPr lang="zh-CN" altLang="en-US" sz="1400" b="1" dirty="0">
              <a:solidFill>
                <a:srgbClr val="E96D13"/>
              </a:solidFill>
              <a:latin typeface="微软雅黑" panose="020B0503020204020204" charset="-122"/>
              <a:ea typeface="微软雅黑" panose="020B0503020204020204" charset="-122"/>
              <a:cs typeface="微软雅黑" panose="020B0503020204020204" charset="-122"/>
              <a:sym typeface="+mn-ea"/>
            </a:endParaRPr>
          </a:p>
          <a:p>
            <a:pPr marL="419100" indent="-342900" rtl="0" fontAlgn="auto">
              <a:lnSpc>
                <a:spcPct val="125000"/>
              </a:lnSpc>
              <a:spcBef>
                <a:spcPts val="575"/>
              </a:spcBef>
              <a:spcAft>
                <a:spcPts val="0"/>
              </a:spcAft>
              <a:buFont typeface="+mj-lt"/>
              <a:buAutoNum type="arabicPeriod"/>
              <a:tabLst>
                <a:tab pos="247650" algn="l"/>
              </a:tabLst>
            </a:pPr>
            <a:endParaRPr lang="zh-CN" altLang="en-US" sz="1400" b="1" dirty="0">
              <a:solidFill>
                <a:srgbClr val="3E3A39"/>
              </a:solidFill>
              <a:latin typeface="微软雅黑" panose="020B0503020204020204" charset="-122"/>
              <a:ea typeface="微软雅黑" panose="020B0503020204020204" charset="-122"/>
              <a:cs typeface="微软雅黑" panose="020B0503020204020204" charset="-122"/>
              <a:sym typeface="+mn-ea"/>
            </a:endParaRPr>
          </a:p>
          <a:p>
            <a:pPr marL="419100" indent="-342900" rtl="0" fontAlgn="auto">
              <a:lnSpc>
                <a:spcPct val="125000"/>
              </a:lnSpc>
              <a:spcBef>
                <a:spcPts val="575"/>
              </a:spcBef>
              <a:spcAft>
                <a:spcPts val="0"/>
              </a:spcAft>
              <a:buFont typeface="+mj-lt"/>
              <a:buAutoNum type="arabicPeriod"/>
              <a:tabLst>
                <a:tab pos="247650" algn="l"/>
              </a:tabLst>
            </a:pPr>
            <a:r>
              <a:rPr lang="zh-CN" altLang="en-US" sz="1400" b="1" dirty="0" smtClean="0">
                <a:solidFill>
                  <a:srgbClr val="3E3A39"/>
                </a:solidFill>
                <a:latin typeface="微软雅黑" panose="020B0503020204020204" charset="-122"/>
                <a:ea typeface="微软雅黑" panose="020B0503020204020204" charset="-122"/>
                <a:cs typeface="微软雅黑" panose="020B0503020204020204" charset="-122"/>
                <a:sym typeface="+mn-ea"/>
              </a:rPr>
              <a:t>弥补目录短板：</a:t>
            </a:r>
            <a:endParaRPr lang="zh-CN" altLang="en-US" sz="1400" b="1" dirty="0" smtClean="0">
              <a:solidFill>
                <a:srgbClr val="3E3A39"/>
              </a:solidFill>
              <a:latin typeface="微软雅黑" panose="020B0503020204020204" charset="-122"/>
              <a:ea typeface="微软雅黑" panose="020B0503020204020204" charset="-122"/>
              <a:cs typeface="微软雅黑" panose="020B0503020204020204" charset="-122"/>
              <a:sym typeface="+mn-ea"/>
            </a:endParaRPr>
          </a:p>
          <a:p>
            <a:pPr marL="819150" marR="68580" lvl="1" indent="-285750" algn="just" rtl="0" fontAlgn="auto">
              <a:lnSpc>
                <a:spcPct val="125000"/>
              </a:lnSpc>
              <a:spcBef>
                <a:spcPts val="0"/>
              </a:spcBef>
              <a:spcAft>
                <a:spcPts val="0"/>
              </a:spcAft>
              <a:buFont typeface="+mj-ea"/>
              <a:buAutoNum type="circleNumDbPlain"/>
            </a:pPr>
            <a:r>
              <a:rPr lang="zh-CN" altLang="en-US" sz="1400" dirty="0">
                <a:solidFill>
                  <a:srgbClr val="3E3A39"/>
                </a:solidFill>
                <a:latin typeface="微软雅黑" panose="020B0503020204020204" charset="-122"/>
                <a:ea typeface="微软雅黑" panose="020B0503020204020204" charset="-122"/>
                <a:cs typeface="微软雅黑" panose="020B0503020204020204" charset="-122"/>
                <a:sym typeface="+mn-ea"/>
              </a:rPr>
              <a:t>当前目录内仅</a:t>
            </a:r>
            <a:r>
              <a:rPr lang="en-US" altLang="zh-CN" sz="1400" dirty="0">
                <a:solidFill>
                  <a:srgbClr val="3E3A39"/>
                </a:solidFill>
                <a:latin typeface="微软雅黑" panose="020B0503020204020204" charset="-122"/>
                <a:ea typeface="微软雅黑" panose="020B0503020204020204" charset="-122"/>
                <a:cs typeface="微软雅黑" panose="020B0503020204020204" charset="-122"/>
                <a:sym typeface="+mn-ea"/>
              </a:rPr>
              <a:t>1</a:t>
            </a:r>
            <a:r>
              <a:rPr lang="zh-CN" altLang="en-US" sz="1400" dirty="0">
                <a:solidFill>
                  <a:srgbClr val="3E3A39"/>
                </a:solidFill>
                <a:latin typeface="微软雅黑" panose="020B0503020204020204" charset="-122"/>
                <a:ea typeface="微软雅黑" panose="020B0503020204020204" charset="-122"/>
                <a:cs typeface="微软雅黑" panose="020B0503020204020204" charset="-122"/>
                <a:sym typeface="+mn-ea"/>
              </a:rPr>
              <a:t>款进口的复方制剂和</a:t>
            </a:r>
            <a:r>
              <a:rPr lang="en-US" altLang="zh-CN" sz="1400" dirty="0">
                <a:solidFill>
                  <a:srgbClr val="3E3A39"/>
                </a:solidFill>
                <a:latin typeface="微软雅黑" panose="020B0503020204020204" charset="-122"/>
                <a:ea typeface="微软雅黑" panose="020B0503020204020204" charset="-122"/>
                <a:cs typeface="微软雅黑" panose="020B0503020204020204" charset="-122"/>
                <a:sym typeface="+mn-ea"/>
              </a:rPr>
              <a:t>2</a:t>
            </a:r>
            <a:r>
              <a:rPr lang="zh-CN" altLang="en-US" sz="1400" dirty="0">
                <a:solidFill>
                  <a:srgbClr val="3E3A39"/>
                </a:solidFill>
                <a:latin typeface="微软雅黑" panose="020B0503020204020204" charset="-122"/>
                <a:ea typeface="微软雅黑" panose="020B0503020204020204" charset="-122"/>
                <a:cs typeface="微软雅黑" panose="020B0503020204020204" charset="-122"/>
                <a:sym typeface="+mn-ea"/>
              </a:rPr>
              <a:t>款国产的单药组合。其中2个国产泛基因方案都是需要通过赠药或者院外额外购买方式获取联合用药，艾考磷布韦与萘坦司韦一起进入医保后，无需赠药或额外购买，</a:t>
            </a:r>
            <a:r>
              <a:rPr lang="zh-CN" altLang="en-US" sz="1400" b="1" dirty="0">
                <a:solidFill>
                  <a:srgbClr val="E96713"/>
                </a:solidFill>
                <a:latin typeface="微软雅黑" panose="020B0503020204020204" charset="-122"/>
                <a:ea typeface="微软雅黑" panose="020B0503020204020204" charset="-122"/>
                <a:cs typeface="微软雅黑" panose="020B0503020204020204" charset="-122"/>
                <a:sym typeface="+mn-ea"/>
              </a:rPr>
              <a:t>可弥补国产方案联合用药可及性的短板；</a:t>
            </a:r>
            <a:endParaRPr lang="zh-CN" altLang="en-US" sz="1400" dirty="0">
              <a:solidFill>
                <a:srgbClr val="E96713"/>
              </a:solidFill>
              <a:latin typeface="微软雅黑" panose="020B0503020204020204" charset="-122"/>
              <a:ea typeface="微软雅黑" panose="020B0503020204020204" charset="-122"/>
              <a:cs typeface="微软雅黑" panose="020B0503020204020204" charset="-122"/>
              <a:sym typeface="+mn-ea"/>
            </a:endParaRPr>
          </a:p>
          <a:p>
            <a:pPr marL="819150" marR="68580" lvl="1" indent="-285750" algn="just" rtl="0" fontAlgn="auto">
              <a:lnSpc>
                <a:spcPct val="125000"/>
              </a:lnSpc>
              <a:spcBef>
                <a:spcPts val="0"/>
              </a:spcBef>
              <a:spcAft>
                <a:spcPts val="0"/>
              </a:spcAft>
              <a:buFont typeface="+mj-ea"/>
              <a:buAutoNum type="circleNumDbPlain"/>
            </a:pPr>
            <a:r>
              <a:rPr lang="zh-CN" altLang="en-US" sz="1400" b="1" dirty="0">
                <a:solidFill>
                  <a:srgbClr val="E96713"/>
                </a:solidFill>
                <a:latin typeface="微软雅黑" panose="020B0503020204020204" charset="-122"/>
                <a:ea typeface="微软雅黑" panose="020B0503020204020204" charset="-122"/>
                <a:cs typeface="微软雅黑" panose="020B0503020204020204" charset="-122"/>
                <a:sym typeface="+mn-ea"/>
              </a:rPr>
              <a:t>本方案药物相互作用更少</a:t>
            </a:r>
            <a:r>
              <a:rPr lang="zh-CN" altLang="en-US" sz="1400" dirty="0">
                <a:solidFill>
                  <a:srgbClr val="3E3A39"/>
                </a:solidFill>
                <a:latin typeface="微软雅黑" panose="020B0503020204020204" charset="-122"/>
                <a:ea typeface="微软雅黑" panose="020B0503020204020204" charset="-122"/>
                <a:cs typeface="微软雅黑" panose="020B0503020204020204" charset="-122"/>
                <a:sym typeface="+mn-ea"/>
              </a:rPr>
              <a:t>，弥补目录内进口方案“索磷布韦维帕他韦”说明书显示的“不建议与依非韦伦方案联用”的短板，</a:t>
            </a:r>
            <a:r>
              <a:rPr lang="zh-CN" altLang="en-US" sz="1400" b="1" dirty="0">
                <a:solidFill>
                  <a:srgbClr val="E96713"/>
                </a:solidFill>
                <a:latin typeface="微软雅黑" panose="020B0503020204020204" charset="-122"/>
                <a:ea typeface="微软雅黑" panose="020B0503020204020204" charset="-122"/>
                <a:cs typeface="微软雅黑" panose="020B0503020204020204" charset="-122"/>
                <a:sym typeface="+mn-ea"/>
              </a:rPr>
              <a:t>能给合并HIV患者带来更多治愈可能</a:t>
            </a:r>
            <a:r>
              <a:rPr lang="zh-CN" altLang="en-US" sz="1400" dirty="0">
                <a:solidFill>
                  <a:srgbClr val="3E3A39"/>
                </a:solidFill>
                <a:latin typeface="微软雅黑" panose="020B0503020204020204" charset="-122"/>
                <a:ea typeface="微软雅黑" panose="020B0503020204020204" charset="-122"/>
                <a:cs typeface="微软雅黑" panose="020B0503020204020204" charset="-122"/>
                <a:sym typeface="+mn-ea"/>
              </a:rPr>
              <a:t>；</a:t>
            </a:r>
            <a:endParaRPr lang="zh-CN" altLang="en-US" sz="1400" dirty="0">
              <a:solidFill>
                <a:srgbClr val="3E3A39"/>
              </a:solidFill>
              <a:latin typeface="微软雅黑" panose="020B0503020204020204" charset="-122"/>
              <a:ea typeface="微软雅黑" panose="020B0503020204020204" charset="-122"/>
              <a:cs typeface="微软雅黑" panose="020B0503020204020204" charset="-122"/>
              <a:sym typeface="+mn-ea"/>
            </a:endParaRPr>
          </a:p>
          <a:p>
            <a:pPr marL="819150" marR="68580" lvl="1" indent="-285750" algn="just" rtl="0" fontAlgn="auto">
              <a:lnSpc>
                <a:spcPct val="125000"/>
              </a:lnSpc>
              <a:spcBef>
                <a:spcPts val="0"/>
              </a:spcBef>
              <a:spcAft>
                <a:spcPts val="0"/>
              </a:spcAft>
              <a:buFont typeface="+mj-ea"/>
              <a:buAutoNum type="circleNumDbPlain"/>
            </a:pPr>
            <a:r>
              <a:rPr lang="zh-CN" altLang="en-US" sz="1400" dirty="0">
                <a:solidFill>
                  <a:srgbClr val="3E3A39"/>
                </a:solidFill>
                <a:latin typeface="微软雅黑" panose="020B0503020204020204" charset="-122"/>
                <a:ea typeface="微软雅黑" panose="020B0503020204020204" charset="-122"/>
                <a:cs typeface="微软雅黑" panose="020B0503020204020204" charset="-122"/>
                <a:sym typeface="+mn-ea"/>
              </a:rPr>
              <a:t>本方案是完全自主研发、自主组合的国产方案，</a:t>
            </a:r>
            <a:r>
              <a:rPr lang="zh-CN" altLang="en-US" sz="1400" b="1" dirty="0">
                <a:solidFill>
                  <a:srgbClr val="E96713"/>
                </a:solidFill>
                <a:latin typeface="微软雅黑" panose="020B0503020204020204" charset="-122"/>
                <a:ea typeface="微软雅黑" panose="020B0503020204020204" charset="-122"/>
                <a:cs typeface="微软雅黑" panose="020B0503020204020204" charset="-122"/>
                <a:sym typeface="+mn-ea"/>
              </a:rPr>
              <a:t>能更好地实现进口药物替代</a:t>
            </a:r>
            <a:r>
              <a:rPr lang="zh-CN" altLang="en-US" sz="1400" dirty="0">
                <a:solidFill>
                  <a:srgbClr val="3E3A39"/>
                </a:solidFill>
                <a:latin typeface="微软雅黑" panose="020B0503020204020204" charset="-122"/>
                <a:ea typeface="微软雅黑" panose="020B0503020204020204" charset="-122"/>
                <a:cs typeface="微软雅黑" panose="020B0503020204020204" charset="-122"/>
                <a:sym typeface="+mn-ea"/>
              </a:rPr>
              <a:t>。</a:t>
            </a:r>
            <a:endParaRPr lang="zh-CN" altLang="en-US" sz="1400" dirty="0">
              <a:solidFill>
                <a:srgbClr val="3E3A39"/>
              </a:solidFill>
              <a:latin typeface="微软雅黑" panose="020B0503020204020204" charset="-122"/>
              <a:ea typeface="微软雅黑" panose="020B0503020204020204" charset="-122"/>
              <a:cs typeface="微软雅黑" panose="020B0503020204020204" charset="-122"/>
              <a:sym typeface="+mn-ea"/>
            </a:endParaRPr>
          </a:p>
          <a:p>
            <a:pPr marL="419100" marR="68580" lvl="0" indent="-342900" algn="just" rtl="0" fontAlgn="auto">
              <a:lnSpc>
                <a:spcPct val="125000"/>
              </a:lnSpc>
              <a:spcBef>
                <a:spcPts val="0"/>
              </a:spcBef>
              <a:spcAft>
                <a:spcPts val="0"/>
              </a:spcAft>
              <a:buFont typeface="+mj-lt"/>
              <a:buAutoNum type="arabicPeriod"/>
            </a:pPr>
            <a:endParaRPr lang="zh-CN" altLang="en-US" sz="1400" b="1" dirty="0" smtClean="0">
              <a:solidFill>
                <a:srgbClr val="3E3A39"/>
              </a:solidFill>
              <a:latin typeface="微软雅黑" panose="020B0503020204020204" charset="-122"/>
              <a:ea typeface="微软雅黑" panose="020B0503020204020204" charset="-122"/>
              <a:cs typeface="微软雅黑" panose="020B0503020204020204" charset="-122"/>
              <a:sym typeface="+mn-ea"/>
            </a:endParaRPr>
          </a:p>
          <a:p>
            <a:pPr marL="361950" marR="68580" lvl="0" indent="-285750" algn="just" rtl="0" fontAlgn="auto">
              <a:lnSpc>
                <a:spcPct val="125000"/>
              </a:lnSpc>
              <a:spcBef>
                <a:spcPts val="0"/>
              </a:spcBef>
              <a:spcAft>
                <a:spcPts val="0"/>
              </a:spcAft>
              <a:buFont typeface="+mj-lt"/>
              <a:buAutoNum type="arabicPeriod"/>
            </a:pPr>
            <a:r>
              <a:rPr lang="zh-CN" altLang="en-US" sz="1400" b="1" dirty="0" smtClean="0">
                <a:solidFill>
                  <a:srgbClr val="3E3A39"/>
                </a:solidFill>
                <a:latin typeface="微软雅黑" panose="020B0503020204020204" charset="-122"/>
                <a:ea typeface="微软雅黑" panose="020B0503020204020204" charset="-122"/>
                <a:cs typeface="微软雅黑" panose="020B0503020204020204" charset="-122"/>
                <a:sym typeface="+mn-ea"/>
              </a:rPr>
              <a:t>临床管理难度：</a:t>
            </a:r>
            <a:r>
              <a:rPr lang="en-US" altLang="zh-CN" sz="1400" dirty="0">
                <a:solidFill>
                  <a:srgbClr val="3E3A39"/>
                </a:solidFill>
                <a:latin typeface="微软雅黑" panose="020B0503020204020204" charset="-122"/>
                <a:ea typeface="微软雅黑" panose="020B0503020204020204" charset="-122"/>
                <a:cs typeface="微软雅黑" panose="020B0503020204020204" charset="-122"/>
                <a:sym typeface="+mn-ea"/>
              </a:rPr>
              <a:t>艾考磷布韦联合磷酸萘坦司韦计划采用两药同时挂网、同时进医保的方式，来减少赠药审核或额外自费购买等流程，</a:t>
            </a:r>
            <a:r>
              <a:rPr lang="en-US" altLang="zh-CN" sz="1400" b="1" dirty="0">
                <a:solidFill>
                  <a:srgbClr val="E96713"/>
                </a:solidFill>
                <a:latin typeface="微软雅黑" panose="020B0503020204020204" charset="-122"/>
                <a:ea typeface="微软雅黑" panose="020B0503020204020204" charset="-122"/>
                <a:cs typeface="微软雅黑" panose="020B0503020204020204" charset="-122"/>
                <a:sym typeface="+mn-ea"/>
              </a:rPr>
              <a:t>提高药物的可及性，可减少临床管理难度</a:t>
            </a:r>
            <a:r>
              <a:rPr lang="en-US" altLang="zh-CN" sz="1400" dirty="0">
                <a:solidFill>
                  <a:srgbClr val="3E3A39"/>
                </a:solidFill>
                <a:latin typeface="微软雅黑" panose="020B0503020204020204" charset="-122"/>
                <a:ea typeface="微软雅黑" panose="020B0503020204020204" charset="-122"/>
                <a:cs typeface="微软雅黑" panose="020B0503020204020204" charset="-122"/>
                <a:sym typeface="+mn-ea"/>
              </a:rPr>
              <a:t>；同时，本方案适应症涵盖了18岁以上、中国流行的绝大多数丙肝患者，用法用量简单明确，标准疗程12周，</a:t>
            </a:r>
            <a:r>
              <a:rPr lang="en-US" altLang="zh-CN" sz="1400" b="1" dirty="0">
                <a:solidFill>
                  <a:srgbClr val="E96713"/>
                </a:solidFill>
                <a:latin typeface="微软雅黑" panose="020B0503020204020204" charset="-122"/>
                <a:ea typeface="微软雅黑" panose="020B0503020204020204" charset="-122"/>
                <a:cs typeface="微软雅黑" panose="020B0503020204020204" charset="-122"/>
                <a:sym typeface="+mn-ea"/>
              </a:rPr>
              <a:t>较少可能存在超说明书和药物滥用风险</a:t>
            </a:r>
            <a:r>
              <a:rPr lang="en-US" altLang="zh-CN" sz="1400" dirty="0">
                <a:solidFill>
                  <a:srgbClr val="3E3A39"/>
                </a:solidFill>
                <a:latin typeface="微软雅黑" panose="020B0503020204020204" charset="-122"/>
                <a:ea typeface="微软雅黑" panose="020B0503020204020204" charset="-122"/>
                <a:cs typeface="微软雅黑" panose="020B0503020204020204" charset="-122"/>
                <a:sym typeface="+mn-ea"/>
              </a:rPr>
              <a:t>。</a:t>
            </a:r>
            <a:endParaRPr lang="en-US" altLang="zh-CN" sz="1400" dirty="0">
              <a:solidFill>
                <a:srgbClr val="3E3A39"/>
              </a:solidFill>
              <a:latin typeface="微软雅黑" panose="020B0503020204020204" charset="-122"/>
              <a:ea typeface="微软雅黑" panose="020B0503020204020204" charset="-122"/>
              <a:cs typeface="微软雅黑" panose="020B0503020204020204" charset="-122"/>
              <a:sym typeface="+mn-ea"/>
            </a:endParaRPr>
          </a:p>
        </p:txBody>
      </p:sp>
      <p:sp>
        <p:nvSpPr>
          <p:cNvPr id="12" name="标题 1"/>
          <p:cNvSpPr txBox="1"/>
          <p:nvPr/>
        </p:nvSpPr>
        <p:spPr>
          <a:xfrm>
            <a:off x="1199515" y="260985"/>
            <a:ext cx="8555355" cy="431800"/>
          </a:xfrm>
          <a:prstGeom prst="rect">
            <a:avLst/>
          </a:prstGeom>
        </p:spPr>
        <p:txBody>
          <a:bodyPr vert="horz" lIns="91434" tIns="45717" rIns="91434" bIns="45717" anchor="ctr">
            <a:noAutofit/>
          </a:bodyPr>
          <a:lstStyle>
            <a:lvl1pPr algn="l" rtl="0" eaLnBrk="1" latinLnBrk="0" hangingPunct="1">
              <a:spcBef>
                <a:spcPct val="0"/>
              </a:spcBef>
              <a:buNone/>
              <a:defRPr kumimoji="0" sz="2400" b="1" i="0" u="none" strike="noStrike" kern="1200" baseline="0">
                <a:ln w="3175">
                  <a:noFill/>
                </a:ln>
                <a:solidFill>
                  <a:srgbClr val="203864"/>
                </a:solidFill>
                <a:effectLst/>
                <a:latin typeface="微软雅黑" panose="020B0503020204020204" charset="-122"/>
                <a:ea typeface="微软雅黑" panose="020B0503020204020204" charset="-122"/>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1200" cap="none" spc="0" normalizeH="0" baseline="0" noProof="0" dirty="0" smtClean="0">
                <a:ln w="3175">
                  <a:noFill/>
                </a:ln>
                <a:solidFill>
                  <a:srgbClr val="3E3A39"/>
                </a:solidFill>
                <a:effectLst/>
                <a:uLnTx/>
                <a:uFillTx/>
                <a:latin typeface="微软雅黑" panose="020B0503020204020204" charset="-122"/>
                <a:ea typeface="微软雅黑" panose="020B0503020204020204" charset="-122"/>
                <a:cs typeface="+mj-cs"/>
              </a:rPr>
              <a:t>（五）公平性</a:t>
            </a:r>
            <a:endParaRPr kumimoji="0" lang="zh-CN" altLang="en-US" sz="3200" b="1" i="0" u="none" strike="noStrike" kern="1200" cap="none" spc="0" normalizeH="0" baseline="0" noProof="0" dirty="0" smtClean="0">
              <a:ln w="3175">
                <a:noFill/>
              </a:ln>
              <a:solidFill>
                <a:srgbClr val="3E3A39"/>
              </a:solidFill>
              <a:effectLst/>
              <a:uLnTx/>
              <a:uFillTx/>
              <a:latin typeface="微软雅黑" panose="020B0503020204020204" charset="-122"/>
              <a:ea typeface="微软雅黑" panose="020B0503020204020204" charset="-122"/>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助力2030消除丙肝"/>
          <p:cNvPicPr>
            <a:picLocks noChangeAspect="1"/>
          </p:cNvPicPr>
          <p:nvPr/>
        </p:nvPicPr>
        <p:blipFill>
          <a:blip r:embed="rId1"/>
          <a:stretch>
            <a:fillRect/>
          </a:stretch>
        </p:blipFill>
        <p:spPr>
          <a:xfrm>
            <a:off x="1487170" y="1124585"/>
            <a:ext cx="6392545" cy="447103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bject 16"/>
          <p:cNvSpPr/>
          <p:nvPr/>
        </p:nvSpPr>
        <p:spPr>
          <a:xfrm>
            <a:off x="2279576" y="2834005"/>
            <a:ext cx="4525165" cy="1137497"/>
          </a:xfrm>
          <a:custGeom>
            <a:avLst/>
            <a:gdLst/>
            <a:ahLst/>
            <a:cxnLst/>
            <a:rect l="l" t="t" r="r" b="b"/>
            <a:pathLst>
              <a:path w="3348354" h="932814">
                <a:moveTo>
                  <a:pt x="0" y="0"/>
                </a:moveTo>
                <a:lnTo>
                  <a:pt x="3348228" y="0"/>
                </a:lnTo>
                <a:lnTo>
                  <a:pt x="3348228" y="932688"/>
                </a:lnTo>
                <a:lnTo>
                  <a:pt x="0" y="932688"/>
                </a:lnTo>
                <a:lnTo>
                  <a:pt x="0" y="0"/>
                </a:lnTo>
                <a:close/>
              </a:path>
            </a:pathLst>
          </a:custGeom>
          <a:ln w="12700">
            <a:solidFill>
              <a:srgbClr val="BFBFBF"/>
            </a:solidFill>
          </a:ln>
        </p:spPr>
        <p:txBody>
          <a:bodyPr wrap="square" lIns="0" tIns="0" rIns="0" bIns="0" rtlCol="0"/>
          <a:lstStyle/>
          <a:p>
            <a:endParaRPr>
              <a:latin typeface="微软雅黑" panose="020B0503020204020204" charset="-122"/>
              <a:ea typeface="微软雅黑" panose="020B0503020204020204" charset="-122"/>
            </a:endParaRPr>
          </a:p>
        </p:txBody>
      </p:sp>
      <p:sp>
        <p:nvSpPr>
          <p:cNvPr id="4" name="object 8"/>
          <p:cNvSpPr/>
          <p:nvPr/>
        </p:nvSpPr>
        <p:spPr>
          <a:xfrm>
            <a:off x="2279576" y="1196752"/>
            <a:ext cx="4525165" cy="1137497"/>
          </a:xfrm>
          <a:custGeom>
            <a:avLst/>
            <a:gdLst/>
            <a:ahLst/>
            <a:cxnLst/>
            <a:rect l="l" t="t" r="r" b="b"/>
            <a:pathLst>
              <a:path w="3348354" h="932814">
                <a:moveTo>
                  <a:pt x="0" y="0"/>
                </a:moveTo>
                <a:lnTo>
                  <a:pt x="3348228" y="0"/>
                </a:lnTo>
                <a:lnTo>
                  <a:pt x="3348228" y="932688"/>
                </a:lnTo>
                <a:lnTo>
                  <a:pt x="0" y="932688"/>
                </a:lnTo>
                <a:lnTo>
                  <a:pt x="0" y="0"/>
                </a:lnTo>
                <a:close/>
              </a:path>
            </a:pathLst>
          </a:custGeom>
          <a:ln w="12700">
            <a:solidFill>
              <a:srgbClr val="BFBFBF"/>
            </a:solidFill>
          </a:ln>
        </p:spPr>
        <p:txBody>
          <a:bodyPr wrap="square" lIns="0" tIns="0" rIns="0" bIns="0" rtlCol="0"/>
          <a:lstStyle/>
          <a:p>
            <a:endParaRPr>
              <a:latin typeface="微软雅黑" panose="020B0503020204020204" charset="-122"/>
              <a:ea typeface="微软雅黑" panose="020B0503020204020204" charset="-122"/>
            </a:endParaRPr>
          </a:p>
        </p:txBody>
      </p:sp>
      <p:sp>
        <p:nvSpPr>
          <p:cNvPr id="44" name="object 10"/>
          <p:cNvSpPr/>
          <p:nvPr/>
        </p:nvSpPr>
        <p:spPr>
          <a:xfrm>
            <a:off x="2478088" y="2601901"/>
            <a:ext cx="1849541" cy="393981"/>
          </a:xfrm>
          <a:prstGeom prst="roundRect">
            <a:avLst/>
          </a:prstGeom>
          <a:solidFill>
            <a:srgbClr val="EE7825"/>
          </a:solidFill>
        </p:spPr>
        <p:txBody>
          <a:bodyPr wrap="square" lIns="0" tIns="0" rIns="0" bIns="0" rtlCol="0"/>
          <a:p>
            <a:endParaRPr dirty="0">
              <a:latin typeface="微软雅黑" panose="020B0503020204020204" charset="-122"/>
              <a:ea typeface="微软雅黑" panose="020B0503020204020204" charset="-122"/>
            </a:endParaRPr>
          </a:p>
        </p:txBody>
      </p:sp>
      <p:sp>
        <p:nvSpPr>
          <p:cNvPr id="2" name="文本框 13"/>
          <p:cNvSpPr txBox="1"/>
          <p:nvPr>
            <p:custDataLst>
              <p:tags r:id="rId1"/>
            </p:custDataLst>
          </p:nvPr>
        </p:nvSpPr>
        <p:spPr>
          <a:xfrm>
            <a:off x="535830" y="1870510"/>
            <a:ext cx="1290320" cy="2508885"/>
          </a:xfrm>
          <a:prstGeom prst="rect">
            <a:avLst/>
          </a:prstGeom>
          <a:noFill/>
          <a:ln w="9525">
            <a:noFill/>
          </a:ln>
        </p:spPr>
        <p:txBody>
          <a:bodyPr vert="eaVert" wrap="square" anchor="t" anchorCtr="0">
            <a:spAutoFit/>
          </a:bodyPr>
          <a:lstStyle/>
          <a:p>
            <a:pPr marL="0" marR="0" lvl="0" indent="0" algn="dist" defTabSz="914400" eaLnBrk="1" fontAlgn="base" latinLnBrk="0" hangingPunct="1">
              <a:lnSpc>
                <a:spcPct val="100000"/>
              </a:lnSpc>
              <a:spcBef>
                <a:spcPct val="0"/>
              </a:spcBef>
              <a:spcAft>
                <a:spcPct val="0"/>
              </a:spcAft>
              <a:buClrTx/>
              <a:buSzTx/>
              <a:buFontTx/>
              <a:buNone/>
            </a:pPr>
            <a:r>
              <a:rPr kumimoji="0" lang="zh-CN" altLang="en-US" sz="7200" b="1" i="0" u="none" strike="noStrike" kern="1200" cap="none" spc="0" normalizeH="0" baseline="0" noProof="0" dirty="0">
                <a:ln>
                  <a:noFill/>
                </a:ln>
                <a:solidFill>
                  <a:srgbClr val="EA6E14"/>
                </a:solidFill>
                <a:effectLst/>
                <a:uLnTx/>
                <a:uFillTx/>
                <a:latin typeface="微软雅黑" panose="020B0503020204020204" charset="-122"/>
                <a:ea typeface="微软雅黑" panose="020B0503020204020204" charset="-122"/>
                <a:sym typeface="Arial" panose="020B0604020202020204" pitchFamily="34" charset="0"/>
              </a:rPr>
              <a:t>目录</a:t>
            </a:r>
            <a:endParaRPr kumimoji="0" lang="zh-CN" altLang="en-US" sz="7200" b="1" i="0" u="none" strike="noStrike" kern="1200" cap="none" spc="0" normalizeH="0" baseline="0" noProof="0" dirty="0">
              <a:ln>
                <a:noFill/>
              </a:ln>
              <a:solidFill>
                <a:srgbClr val="EA6E14"/>
              </a:solidFill>
              <a:effectLst/>
              <a:uLnTx/>
              <a:uFillTx/>
              <a:latin typeface="微软雅黑" panose="020B0503020204020204" charset="-122"/>
              <a:ea typeface="微软雅黑" panose="020B0503020204020204" charset="-122"/>
              <a:sym typeface="Arial" panose="020B0604020202020204" pitchFamily="34" charset="0"/>
            </a:endParaRPr>
          </a:p>
        </p:txBody>
      </p:sp>
      <p:sp>
        <p:nvSpPr>
          <p:cNvPr id="3" name="文本框 2"/>
          <p:cNvSpPr txBox="1"/>
          <p:nvPr>
            <p:custDataLst>
              <p:tags r:id="rId2"/>
            </p:custDataLst>
          </p:nvPr>
        </p:nvSpPr>
        <p:spPr>
          <a:xfrm rot="16200000">
            <a:off x="844304" y="2051481"/>
            <a:ext cx="779781" cy="1886605"/>
          </a:xfrm>
          <a:prstGeom prst="rect">
            <a:avLst/>
          </a:prstGeom>
          <a:noFill/>
        </p:spPr>
        <p:txBody>
          <a:bodyPr vert="eaVert" wrap="none">
            <a:spAutoFit/>
          </a:bodyPr>
          <a:lstStyle/>
          <a:p>
            <a:pPr marL="0" marR="0" lvl="0" indent="0" algn="l" defTabSz="914400" eaLnBrk="1" fontAlgn="auto" latinLnBrk="0" hangingPunct="1">
              <a:lnSpc>
                <a:spcPct val="100000"/>
              </a:lnSpc>
              <a:spcBef>
                <a:spcPct val="0"/>
              </a:spcBef>
              <a:spcAft>
                <a:spcPct val="0"/>
              </a:spcAft>
              <a:buClrTx/>
              <a:buSzTx/>
              <a:buFontTx/>
              <a:buNone/>
            </a:pPr>
            <a:r>
              <a:rPr kumimoji="0" lang="zh-CN" altLang="en-US" sz="4000" b="1" i="0" u="none" strike="noStrike" kern="1200" cap="none" spc="0" normalizeH="0" baseline="0" noProof="1">
                <a:ln>
                  <a:noFill/>
                </a:ln>
                <a:solidFill>
                  <a:srgbClr val="FFFFFF">
                    <a:lumMod val="75000"/>
                  </a:srgbClr>
                </a:solidFill>
                <a:effectLst/>
                <a:uLnTx/>
                <a:uFillTx/>
                <a:latin typeface="微软雅黑" panose="020B0503020204020204" charset="-122"/>
                <a:ea typeface="微软雅黑" panose="020B0503020204020204" charset="-122"/>
                <a:sym typeface="Arial" panose="020B0604020202020204" pitchFamily="34" charset="0"/>
              </a:rPr>
              <a:t>content</a:t>
            </a:r>
            <a:endParaRPr kumimoji="0" lang="zh-CN" altLang="en-US" sz="4000" b="1" i="0" u="none" strike="noStrike" kern="1200" cap="none" spc="0" normalizeH="0" baseline="0" noProof="1">
              <a:ln>
                <a:noFill/>
              </a:ln>
              <a:solidFill>
                <a:srgbClr val="FFFFFF">
                  <a:lumMod val="75000"/>
                </a:srgbClr>
              </a:solidFill>
              <a:effectLst/>
              <a:uLnTx/>
              <a:uFillTx/>
              <a:latin typeface="微软雅黑" panose="020B0503020204020204" charset="-122"/>
              <a:ea typeface="微软雅黑" panose="020B0503020204020204" charset="-122"/>
              <a:sym typeface="Arial" panose="020B0604020202020204" pitchFamily="34" charset="0"/>
            </a:endParaRPr>
          </a:p>
        </p:txBody>
      </p:sp>
      <p:sp>
        <p:nvSpPr>
          <p:cNvPr id="5" name="object 9"/>
          <p:cNvSpPr txBox="1"/>
          <p:nvPr/>
        </p:nvSpPr>
        <p:spPr>
          <a:xfrm>
            <a:off x="2385967" y="1365304"/>
            <a:ext cx="4506287" cy="694421"/>
          </a:xfrm>
          <a:prstGeom prst="rect">
            <a:avLst/>
          </a:prstGeom>
        </p:spPr>
        <p:txBody>
          <a:bodyPr vert="horz" wrap="square" lIns="0" tIns="27305" rIns="0" bIns="0" rtlCol="0">
            <a:spAutoFit/>
          </a:bodyPr>
          <a:lstStyle/>
          <a:p>
            <a:pPr marL="299085" marR="5080" indent="-287020">
              <a:lnSpc>
                <a:spcPts val="1610"/>
              </a:lnSpc>
              <a:spcBef>
                <a:spcPts val="215"/>
              </a:spcBef>
              <a:buFont typeface="Arial" panose="020B0604020202020204"/>
              <a:buChar char="•"/>
              <a:tabLst>
                <a:tab pos="299085" algn="l"/>
                <a:tab pos="299720" algn="l"/>
              </a:tabLst>
            </a:pPr>
            <a:r>
              <a:rPr lang="zh-CN" altLang="en-US" sz="1400" dirty="0" smtClean="0">
                <a:latin typeface="微软雅黑" panose="020B0503020204020204" charset="-122"/>
                <a:ea typeface="微软雅黑" panose="020B0503020204020204" charset="-122"/>
                <a:cs typeface="宋体" panose="02010600030101010101" pitchFamily="2" charset="-122"/>
              </a:rPr>
              <a:t>国产唯一拥有自主知识产权的</a:t>
            </a:r>
            <a:r>
              <a:rPr lang="zh-CN" altLang="en-US" sz="1400" dirty="0">
                <a:latin typeface="微软雅黑" panose="020B0503020204020204" charset="-122"/>
                <a:ea typeface="微软雅黑" panose="020B0503020204020204" charset="-122"/>
                <a:cs typeface="宋体" panose="02010600030101010101" pitchFamily="2" charset="-122"/>
              </a:rPr>
              <a:t>抗丙肝</a:t>
            </a:r>
            <a:r>
              <a:rPr lang="zh-CN" altLang="en-US" sz="1400" dirty="0" smtClean="0">
                <a:latin typeface="微软雅黑" panose="020B0503020204020204" charset="-122"/>
                <a:ea typeface="微软雅黑" panose="020B0503020204020204" charset="-122"/>
                <a:cs typeface="宋体" panose="02010600030101010101" pitchFamily="2" charset="-122"/>
              </a:rPr>
              <a:t>新药组合</a:t>
            </a:r>
            <a:endParaRPr lang="zh-CN" altLang="en-US" sz="1400" dirty="0">
              <a:latin typeface="微软雅黑" panose="020B0503020204020204" charset="-122"/>
              <a:ea typeface="微软雅黑" panose="020B0503020204020204" charset="-122"/>
              <a:cs typeface="宋体" panose="02010600030101010101" pitchFamily="2" charset="-122"/>
            </a:endParaRPr>
          </a:p>
          <a:p>
            <a:pPr marL="299085" marR="5080" indent="-287020">
              <a:lnSpc>
                <a:spcPts val="1610"/>
              </a:lnSpc>
              <a:spcBef>
                <a:spcPts val="215"/>
              </a:spcBef>
              <a:buFont typeface="Arial" panose="020B0604020202020204"/>
              <a:buChar char="•"/>
              <a:tabLst>
                <a:tab pos="299085" algn="l"/>
                <a:tab pos="299720" algn="l"/>
              </a:tabLst>
            </a:pPr>
            <a:r>
              <a:rPr lang="zh-CN" altLang="en-US" sz="1400" dirty="0" smtClean="0">
                <a:latin typeface="微软雅黑" panose="020B0503020204020204" charset="-122"/>
                <a:ea typeface="微软雅黑" panose="020B0503020204020204" charset="-122"/>
                <a:cs typeface="宋体" panose="02010600030101010101" pitchFamily="2" charset="-122"/>
              </a:rPr>
              <a:t>疾病具有传染性，患病人数多</a:t>
            </a:r>
            <a:endParaRPr lang="en-US" altLang="zh-CN" sz="1400" dirty="0" smtClean="0">
              <a:latin typeface="微软雅黑" panose="020B0503020204020204" charset="-122"/>
              <a:ea typeface="微软雅黑" panose="020B0503020204020204" charset="-122"/>
              <a:cs typeface="宋体" panose="02010600030101010101" pitchFamily="2" charset="-122"/>
            </a:endParaRPr>
          </a:p>
          <a:p>
            <a:pPr marL="299085" marR="5080" indent="-287020">
              <a:lnSpc>
                <a:spcPts val="1610"/>
              </a:lnSpc>
              <a:spcBef>
                <a:spcPts val="215"/>
              </a:spcBef>
              <a:buFont typeface="Arial" panose="020B0604020202020204"/>
              <a:buChar char="•"/>
              <a:tabLst>
                <a:tab pos="299085" algn="l"/>
                <a:tab pos="299720" algn="l"/>
              </a:tabLst>
            </a:pPr>
            <a:r>
              <a:rPr lang="zh-CN" altLang="en-US" sz="1400" dirty="0" smtClean="0">
                <a:latin typeface="微软雅黑" panose="020B0503020204020204" charset="-122"/>
                <a:ea typeface="微软雅黑" panose="020B0503020204020204" charset="-122"/>
                <a:cs typeface="宋体" panose="02010600030101010101" pitchFamily="2" charset="-122"/>
              </a:rPr>
              <a:t>可及性不足</a:t>
            </a:r>
            <a:endParaRPr sz="1400" dirty="0">
              <a:latin typeface="微软雅黑" panose="020B0503020204020204" charset="-122"/>
              <a:ea typeface="微软雅黑" panose="020B0503020204020204" charset="-122"/>
              <a:cs typeface="宋体" panose="02010600030101010101" pitchFamily="2" charset="-122"/>
            </a:endParaRPr>
          </a:p>
        </p:txBody>
      </p:sp>
      <p:sp>
        <p:nvSpPr>
          <p:cNvPr id="6" name="object 10"/>
          <p:cNvSpPr/>
          <p:nvPr/>
        </p:nvSpPr>
        <p:spPr>
          <a:xfrm>
            <a:off x="2479358" y="947726"/>
            <a:ext cx="1849541" cy="393981"/>
          </a:xfrm>
          <a:prstGeom prst="roundRect">
            <a:avLst/>
          </a:prstGeom>
          <a:solidFill>
            <a:srgbClr val="EE7825"/>
          </a:solidFill>
        </p:spPr>
        <p:txBody>
          <a:bodyPr wrap="square" lIns="0" tIns="0" rIns="0" bIns="0" rtlCol="0"/>
          <a:lstStyle/>
          <a:p>
            <a:endParaRPr dirty="0">
              <a:latin typeface="微软雅黑" panose="020B0503020204020204" charset="-122"/>
              <a:ea typeface="微软雅黑" panose="020B0503020204020204" charset="-122"/>
            </a:endParaRPr>
          </a:p>
        </p:txBody>
      </p:sp>
      <p:sp>
        <p:nvSpPr>
          <p:cNvPr id="7" name="object 11"/>
          <p:cNvSpPr txBox="1"/>
          <p:nvPr/>
        </p:nvSpPr>
        <p:spPr>
          <a:xfrm>
            <a:off x="2478670" y="989991"/>
            <a:ext cx="1850229" cy="259686"/>
          </a:xfrm>
          <a:prstGeom prst="rect">
            <a:avLst/>
          </a:prstGeom>
        </p:spPr>
        <p:txBody>
          <a:bodyPr vert="horz" wrap="square" lIns="0" tIns="51435" rIns="0" bIns="0" rtlCol="0" anchor="ctr">
            <a:spAutoFit/>
          </a:bodyPr>
          <a:lstStyle>
            <a:lvl1pPr algn="l" rtl="0" eaLnBrk="1" latinLnBrk="0" hangingPunct="1">
              <a:spcBef>
                <a:spcPct val="0"/>
              </a:spcBef>
              <a:buNone/>
              <a:defRPr kumimoji="0" sz="2800" b="1" i="0" u="none" strike="noStrike" kern="1200" baseline="0">
                <a:ln w="3175">
                  <a:noFill/>
                </a:ln>
                <a:solidFill>
                  <a:srgbClr val="0971B7"/>
                </a:solidFill>
                <a:effectLst/>
                <a:latin typeface="+mj-lt"/>
                <a:ea typeface="+mj-ea"/>
                <a:cs typeface="+mj-cs"/>
              </a:defRPr>
            </a:lvl1pPr>
          </a:lstStyle>
          <a:p>
            <a:pPr marL="207645">
              <a:spcBef>
                <a:spcPts val="405"/>
              </a:spcBef>
            </a:pPr>
            <a:r>
              <a:rPr lang="en-US" altLang="zh-CN" sz="1350" dirty="0" smtClean="0">
                <a:solidFill>
                  <a:srgbClr val="FFFFFF"/>
                </a:solidFill>
                <a:latin typeface="微软雅黑" panose="020B0503020204020204" charset="-122"/>
                <a:ea typeface="微软雅黑" panose="020B0503020204020204" charset="-122"/>
              </a:rPr>
              <a:t>01</a:t>
            </a:r>
            <a:r>
              <a:rPr lang="zh-CN" altLang="en-US" sz="1350" spc="-25" dirty="0" smtClean="0">
                <a:solidFill>
                  <a:srgbClr val="FFFFFF"/>
                </a:solidFill>
                <a:latin typeface="微软雅黑" panose="020B0503020204020204" charset="-122"/>
                <a:ea typeface="微软雅黑" panose="020B0503020204020204" charset="-122"/>
              </a:rPr>
              <a:t> </a:t>
            </a:r>
            <a:r>
              <a:rPr lang="zh-CN" altLang="en-US" sz="1350" spc="5" dirty="0" smtClean="0">
                <a:solidFill>
                  <a:srgbClr val="FFFFFF"/>
                </a:solidFill>
                <a:latin typeface="微软雅黑" panose="020B0503020204020204" charset="-122"/>
                <a:ea typeface="微软雅黑" panose="020B0503020204020204" charset="-122"/>
              </a:rPr>
              <a:t>基本信息</a:t>
            </a:r>
            <a:endParaRPr lang="zh-CN" altLang="en-US" sz="1350" dirty="0">
              <a:latin typeface="微软雅黑" panose="020B0503020204020204" charset="-122"/>
              <a:ea typeface="微软雅黑" panose="020B0503020204020204" charset="-122"/>
            </a:endParaRPr>
          </a:p>
        </p:txBody>
      </p:sp>
      <p:sp>
        <p:nvSpPr>
          <p:cNvPr id="8" name="object 12"/>
          <p:cNvSpPr/>
          <p:nvPr/>
        </p:nvSpPr>
        <p:spPr>
          <a:xfrm>
            <a:off x="7189720" y="1196752"/>
            <a:ext cx="4525165" cy="1137497"/>
          </a:xfrm>
          <a:custGeom>
            <a:avLst/>
            <a:gdLst/>
            <a:ahLst/>
            <a:cxnLst/>
            <a:rect l="l" t="t" r="r" b="b"/>
            <a:pathLst>
              <a:path w="3348354" h="932814">
                <a:moveTo>
                  <a:pt x="0" y="0"/>
                </a:moveTo>
                <a:lnTo>
                  <a:pt x="3348228" y="0"/>
                </a:lnTo>
                <a:lnTo>
                  <a:pt x="3348228" y="932688"/>
                </a:lnTo>
                <a:lnTo>
                  <a:pt x="0" y="932688"/>
                </a:lnTo>
                <a:lnTo>
                  <a:pt x="0" y="0"/>
                </a:lnTo>
                <a:close/>
              </a:path>
            </a:pathLst>
          </a:custGeom>
          <a:ln w="12700">
            <a:solidFill>
              <a:srgbClr val="BFBFBF"/>
            </a:solidFill>
          </a:ln>
        </p:spPr>
        <p:txBody>
          <a:bodyPr wrap="square" lIns="0" tIns="0" rIns="0" bIns="0" rtlCol="0"/>
          <a:lstStyle/>
          <a:p>
            <a:endParaRPr>
              <a:latin typeface="微软雅黑" panose="020B0503020204020204" charset="-122"/>
              <a:ea typeface="微软雅黑" panose="020B0503020204020204" charset="-122"/>
            </a:endParaRPr>
          </a:p>
        </p:txBody>
      </p:sp>
      <p:sp>
        <p:nvSpPr>
          <p:cNvPr id="9" name="object 13"/>
          <p:cNvSpPr txBox="1"/>
          <p:nvPr/>
        </p:nvSpPr>
        <p:spPr>
          <a:xfrm>
            <a:off x="7296931" y="1425909"/>
            <a:ext cx="4417953" cy="901700"/>
          </a:xfrm>
          <a:prstGeom prst="rect">
            <a:avLst/>
          </a:prstGeom>
        </p:spPr>
        <p:txBody>
          <a:bodyPr vert="horz" wrap="square" lIns="0" tIns="13335" rIns="0" bIns="0" rtlCol="0">
            <a:spAutoFit/>
          </a:bodyPr>
          <a:lstStyle/>
          <a:p>
            <a:pPr marL="299085" indent="-287020">
              <a:lnSpc>
                <a:spcPct val="100000"/>
              </a:lnSpc>
              <a:spcBef>
                <a:spcPts val="105"/>
              </a:spcBef>
              <a:buFont typeface="Arial" panose="020B0604020202020204"/>
              <a:buChar char="•"/>
              <a:tabLst>
                <a:tab pos="299085" algn="l"/>
                <a:tab pos="299720" algn="l"/>
              </a:tabLst>
            </a:pPr>
            <a:r>
              <a:rPr lang="zh-CN" altLang="en-US" sz="1400" dirty="0" smtClean="0">
                <a:latin typeface="微软雅黑" panose="020B0503020204020204" charset="-122"/>
                <a:ea typeface="微软雅黑" panose="020B0503020204020204" charset="-122"/>
                <a:cs typeface="宋体" panose="02010600030101010101" pitchFamily="2" charset="-122"/>
              </a:rPr>
              <a:t>整体</a:t>
            </a:r>
            <a:r>
              <a:rPr lang="en-US" sz="1400" dirty="0" smtClean="0">
                <a:latin typeface="微软雅黑" panose="020B0503020204020204" charset="-122"/>
                <a:ea typeface="微软雅黑" panose="020B0503020204020204" charset="-122"/>
                <a:cs typeface="宋体" panose="02010600030101010101" pitchFamily="2" charset="-122"/>
              </a:rPr>
              <a:t>SVR12</a:t>
            </a:r>
            <a:r>
              <a:rPr lang="zh-CN" altLang="en-US" sz="1400" dirty="0" smtClean="0">
                <a:latin typeface="微软雅黑" panose="020B0503020204020204" charset="-122"/>
                <a:ea typeface="微软雅黑" panose="020B0503020204020204" charset="-122"/>
                <a:cs typeface="宋体" panose="02010600030101010101" pitchFamily="2" charset="-122"/>
              </a:rPr>
              <a:t>达到</a:t>
            </a:r>
            <a:r>
              <a:rPr lang="en-US" altLang="zh-CN" sz="1400" dirty="0" smtClean="0">
                <a:latin typeface="微软雅黑" panose="020B0503020204020204" charset="-122"/>
                <a:ea typeface="微软雅黑" panose="020B0503020204020204" charset="-122"/>
                <a:cs typeface="宋体" panose="02010600030101010101" pitchFamily="2" charset="-122"/>
              </a:rPr>
              <a:t>95%</a:t>
            </a:r>
            <a:r>
              <a:rPr lang="zh-CN" altLang="en-US" sz="1400" dirty="0" smtClean="0">
                <a:latin typeface="微软雅黑" panose="020B0503020204020204" charset="-122"/>
                <a:ea typeface="微软雅黑" panose="020B0503020204020204" charset="-122"/>
                <a:cs typeface="宋体" panose="02010600030101010101" pitchFamily="2" charset="-122"/>
              </a:rPr>
              <a:t>，</a:t>
            </a:r>
            <a:r>
              <a:rPr lang="en-US" altLang="zh-CN" sz="1400" dirty="0" smtClean="0">
                <a:latin typeface="微软雅黑" panose="020B0503020204020204" charset="-122"/>
                <a:ea typeface="微软雅黑" panose="020B0503020204020204" charset="-122"/>
                <a:cs typeface="宋体" panose="02010600030101010101" pitchFamily="2" charset="-122"/>
              </a:rPr>
              <a:t>2</a:t>
            </a:r>
            <a:r>
              <a:rPr lang="zh-CN" altLang="en-US" sz="1400" dirty="0" smtClean="0">
                <a:latin typeface="微软雅黑" panose="020B0503020204020204" charset="-122"/>
                <a:ea typeface="微软雅黑" panose="020B0503020204020204" charset="-122"/>
                <a:cs typeface="宋体" panose="02010600030101010101" pitchFamily="2" charset="-122"/>
              </a:rPr>
              <a:t>型疗效更优</a:t>
            </a:r>
            <a:endParaRPr sz="1400" dirty="0">
              <a:latin typeface="微软雅黑" panose="020B0503020204020204" charset="-122"/>
              <a:ea typeface="微软雅黑" panose="020B0503020204020204" charset="-122"/>
              <a:cs typeface="Times New Roman" panose="02020603050405020304"/>
            </a:endParaRPr>
          </a:p>
          <a:p>
            <a:pPr marL="299085" indent="-287020">
              <a:lnSpc>
                <a:spcPct val="100000"/>
              </a:lnSpc>
              <a:spcBef>
                <a:spcPts val="70"/>
              </a:spcBef>
              <a:buFont typeface="Arial" panose="020B0604020202020204"/>
              <a:buChar char="•"/>
              <a:tabLst>
                <a:tab pos="299085" algn="l"/>
                <a:tab pos="299720" algn="l"/>
              </a:tabLst>
            </a:pPr>
            <a:r>
              <a:rPr lang="zh-CN" altLang="en-US" sz="1400" dirty="0" smtClean="0">
                <a:latin typeface="微软雅黑" panose="020B0503020204020204" charset="-122"/>
                <a:ea typeface="微软雅黑" panose="020B0503020204020204" charset="-122"/>
                <a:cs typeface="宋体" panose="02010600030101010101" pitchFamily="2" charset="-122"/>
              </a:rPr>
              <a:t>疗效</a:t>
            </a:r>
            <a:r>
              <a:rPr lang="zh-CN" altLang="en-US" sz="1400" dirty="0">
                <a:latin typeface="微软雅黑" panose="020B0503020204020204" charset="-122"/>
                <a:ea typeface="微软雅黑" panose="020B0503020204020204" charset="-122"/>
                <a:cs typeface="宋体" panose="02010600030101010101" pitchFamily="2" charset="-122"/>
              </a:rPr>
              <a:t>不受基线耐药肝纤维化或干扰素经治史的</a:t>
            </a:r>
            <a:r>
              <a:rPr lang="zh-CN" altLang="en-US" sz="1400" dirty="0" smtClean="0">
                <a:latin typeface="微软雅黑" panose="020B0503020204020204" charset="-122"/>
                <a:ea typeface="微软雅黑" panose="020B0503020204020204" charset="-122"/>
                <a:cs typeface="宋体" panose="02010600030101010101" pitchFamily="2" charset="-122"/>
              </a:rPr>
              <a:t>影响</a:t>
            </a:r>
            <a:endParaRPr lang="en-US" altLang="zh-CN" sz="1400" dirty="0" smtClean="0">
              <a:latin typeface="微软雅黑" panose="020B0503020204020204" charset="-122"/>
              <a:ea typeface="微软雅黑" panose="020B0503020204020204" charset="-122"/>
              <a:cs typeface="宋体" panose="02010600030101010101" pitchFamily="2" charset="-122"/>
            </a:endParaRPr>
          </a:p>
          <a:p>
            <a:pPr marL="299085" indent="-287020">
              <a:spcBef>
                <a:spcPts val="70"/>
              </a:spcBef>
              <a:buFont typeface="Arial" panose="020B0604020202020204"/>
              <a:buChar char="•"/>
              <a:tabLst>
                <a:tab pos="299085" algn="l"/>
                <a:tab pos="299720" algn="l"/>
              </a:tabLst>
            </a:pPr>
            <a:r>
              <a:rPr lang="zh-CN" altLang="en-US" sz="1400" dirty="0">
                <a:latin typeface="微软雅黑" panose="020B0503020204020204" charset="-122"/>
                <a:ea typeface="微软雅黑" panose="020B0503020204020204" charset="-122"/>
                <a:cs typeface="宋体" panose="02010600030101010101" pitchFamily="2" charset="-122"/>
              </a:rPr>
              <a:t>不需要按年龄调整本品给药剂量，适用于老年患者</a:t>
            </a:r>
            <a:endParaRPr lang="zh-CN" altLang="en-US" sz="1400" dirty="0">
              <a:latin typeface="微软雅黑" panose="020B0503020204020204" charset="-122"/>
              <a:ea typeface="微软雅黑" panose="020B0503020204020204" charset="-122"/>
              <a:cs typeface="宋体" panose="02010600030101010101" pitchFamily="2" charset="-122"/>
            </a:endParaRPr>
          </a:p>
          <a:p>
            <a:pPr marL="12065">
              <a:lnSpc>
                <a:spcPct val="100000"/>
              </a:lnSpc>
              <a:spcBef>
                <a:spcPts val="70"/>
              </a:spcBef>
              <a:tabLst>
                <a:tab pos="299085" algn="l"/>
                <a:tab pos="299720" algn="l"/>
              </a:tabLst>
            </a:pPr>
            <a:endParaRPr lang="zh-CN" altLang="en-US" sz="1400" dirty="0">
              <a:latin typeface="微软雅黑" panose="020B0503020204020204" charset="-122"/>
              <a:ea typeface="微软雅黑" panose="020B0503020204020204" charset="-122"/>
              <a:cs typeface="宋体" panose="02010600030101010101" pitchFamily="2" charset="-122"/>
            </a:endParaRPr>
          </a:p>
        </p:txBody>
      </p:sp>
      <p:sp>
        <p:nvSpPr>
          <p:cNvPr id="10" name="object 14"/>
          <p:cNvSpPr/>
          <p:nvPr/>
        </p:nvSpPr>
        <p:spPr>
          <a:xfrm>
            <a:off x="7389505" y="947726"/>
            <a:ext cx="1849541" cy="393981"/>
          </a:xfrm>
          <a:prstGeom prst="roundRect">
            <a:avLst/>
          </a:prstGeom>
          <a:solidFill>
            <a:srgbClr val="EE7825"/>
          </a:solidFill>
        </p:spPr>
        <p:txBody>
          <a:bodyPr wrap="square" lIns="0" tIns="0" rIns="0" bIns="0" rtlCol="0"/>
          <a:lstStyle/>
          <a:p>
            <a:pPr algn="ctr"/>
            <a:endParaRPr dirty="0">
              <a:latin typeface="微软雅黑" panose="020B0503020204020204" charset="-122"/>
              <a:ea typeface="微软雅黑" panose="020B0503020204020204" charset="-122"/>
            </a:endParaRPr>
          </a:p>
        </p:txBody>
      </p:sp>
      <p:sp>
        <p:nvSpPr>
          <p:cNvPr id="31" name="object 15"/>
          <p:cNvSpPr txBox="1"/>
          <p:nvPr/>
        </p:nvSpPr>
        <p:spPr>
          <a:xfrm>
            <a:off x="7481345" y="999684"/>
            <a:ext cx="1850229" cy="259686"/>
          </a:xfrm>
          <a:prstGeom prst="rect">
            <a:avLst/>
          </a:prstGeom>
        </p:spPr>
        <p:txBody>
          <a:bodyPr vert="horz" wrap="square" lIns="0" tIns="51435" rIns="0" bIns="0" rtlCol="0">
            <a:spAutoFit/>
          </a:bodyPr>
          <a:lstStyle/>
          <a:p>
            <a:pPr marL="121285">
              <a:lnSpc>
                <a:spcPct val="100000"/>
              </a:lnSpc>
              <a:spcBef>
                <a:spcPts val="405"/>
              </a:spcBef>
            </a:pPr>
            <a:r>
              <a:rPr sz="1350" b="1" dirty="0">
                <a:solidFill>
                  <a:srgbClr val="FFFFFF"/>
                </a:solidFill>
                <a:latin typeface="微软雅黑" panose="020B0503020204020204" charset="-122"/>
                <a:ea typeface="微软雅黑" panose="020B0503020204020204" charset="-122"/>
                <a:cs typeface="微软雅黑" panose="020B0503020204020204" charset="-122"/>
              </a:rPr>
              <a:t>02</a:t>
            </a:r>
            <a:r>
              <a:rPr sz="1350" b="1" spc="-35" dirty="0">
                <a:solidFill>
                  <a:srgbClr val="FFFFFF"/>
                </a:solidFill>
                <a:latin typeface="微软雅黑" panose="020B0503020204020204" charset="-122"/>
                <a:ea typeface="微软雅黑" panose="020B0503020204020204" charset="-122"/>
                <a:cs typeface="微软雅黑" panose="020B0503020204020204" charset="-122"/>
              </a:rPr>
              <a:t> </a:t>
            </a:r>
            <a:r>
              <a:rPr sz="1350" b="1" spc="5" dirty="0" err="1" smtClean="0">
                <a:solidFill>
                  <a:srgbClr val="FFFFFF"/>
                </a:solidFill>
                <a:latin typeface="微软雅黑" panose="020B0503020204020204" charset="-122"/>
                <a:ea typeface="微软雅黑" panose="020B0503020204020204" charset="-122"/>
                <a:cs typeface="微软雅黑" panose="020B0503020204020204" charset="-122"/>
              </a:rPr>
              <a:t>有效性</a:t>
            </a:r>
            <a:endParaRPr sz="1350" dirty="0">
              <a:latin typeface="微软雅黑" panose="020B0503020204020204" charset="-122"/>
              <a:ea typeface="微软雅黑" panose="020B0503020204020204" charset="-122"/>
              <a:cs typeface="微软雅黑" panose="020B0503020204020204" charset="-122"/>
            </a:endParaRPr>
          </a:p>
        </p:txBody>
      </p:sp>
      <p:sp>
        <p:nvSpPr>
          <p:cNvPr id="33" name="object 17"/>
          <p:cNvSpPr txBox="1"/>
          <p:nvPr/>
        </p:nvSpPr>
        <p:spPr>
          <a:xfrm>
            <a:off x="2371074" y="3102032"/>
            <a:ext cx="4273721" cy="659155"/>
          </a:xfrm>
          <a:prstGeom prst="rect">
            <a:avLst/>
          </a:prstGeom>
        </p:spPr>
        <p:txBody>
          <a:bodyPr vert="horz" wrap="square" lIns="0" tIns="12700" rIns="0" bIns="0" rtlCol="0">
            <a:spAutoFit/>
          </a:bodyPr>
          <a:lstStyle/>
          <a:p>
            <a:pPr marL="299085" indent="-287020">
              <a:lnSpc>
                <a:spcPct val="100000"/>
              </a:lnSpc>
              <a:spcBef>
                <a:spcPts val="5"/>
              </a:spcBef>
              <a:buFont typeface="Arial" panose="020B0604020202020204"/>
              <a:buChar char="•"/>
              <a:tabLst>
                <a:tab pos="299085" algn="l"/>
                <a:tab pos="299720" algn="l"/>
              </a:tabLst>
            </a:pPr>
            <a:r>
              <a:rPr lang="zh-CN" altLang="en-US" sz="1400" dirty="0" smtClean="0">
                <a:latin typeface="微软雅黑" panose="020B0503020204020204" charset="-122"/>
                <a:ea typeface="微软雅黑" panose="020B0503020204020204" charset="-122"/>
                <a:cs typeface="宋体" panose="02010600030101010101" pitchFamily="2" charset="-122"/>
              </a:rPr>
              <a:t>不良反应</a:t>
            </a:r>
            <a:r>
              <a:rPr lang="zh-CN" altLang="en-US" sz="1400" dirty="0">
                <a:latin typeface="微软雅黑" panose="020B0503020204020204" charset="-122"/>
                <a:ea typeface="微软雅黑" panose="020B0503020204020204" charset="-122"/>
                <a:cs typeface="宋体" panose="02010600030101010101" pitchFamily="2" charset="-122"/>
              </a:rPr>
              <a:t>率发生率低、程度</a:t>
            </a:r>
            <a:r>
              <a:rPr lang="zh-CN" altLang="en-US" sz="1400" dirty="0" smtClean="0">
                <a:latin typeface="微软雅黑" panose="020B0503020204020204" charset="-122"/>
                <a:ea typeface="微软雅黑" panose="020B0503020204020204" charset="-122"/>
                <a:cs typeface="宋体" panose="02010600030101010101" pitchFamily="2" charset="-122"/>
              </a:rPr>
              <a:t>轻</a:t>
            </a:r>
            <a:endParaRPr lang="zh-CN" altLang="en-US" sz="1400" dirty="0">
              <a:latin typeface="微软雅黑" panose="020B0503020204020204" charset="-122"/>
              <a:ea typeface="微软雅黑" panose="020B0503020204020204" charset="-122"/>
              <a:cs typeface="宋体" panose="02010600030101010101" pitchFamily="2" charset="-122"/>
            </a:endParaRPr>
          </a:p>
          <a:p>
            <a:pPr marL="299085" indent="-287020">
              <a:lnSpc>
                <a:spcPct val="100000"/>
              </a:lnSpc>
              <a:spcBef>
                <a:spcPts val="5"/>
              </a:spcBef>
              <a:buFont typeface="Arial" panose="020B0604020202020204"/>
              <a:buChar char="•"/>
              <a:tabLst>
                <a:tab pos="299085" algn="l"/>
                <a:tab pos="299720" algn="l"/>
              </a:tabLst>
            </a:pPr>
            <a:r>
              <a:rPr lang="zh-CN" altLang="en-US" sz="1400" dirty="0">
                <a:latin typeface="微软雅黑" panose="020B0503020204020204" charset="-122"/>
                <a:ea typeface="微软雅黑" panose="020B0503020204020204" charset="-122"/>
                <a:cs typeface="宋体" panose="02010600030101010101" pitchFamily="2" charset="-122"/>
              </a:rPr>
              <a:t>药物相互作用风险更小，适用人群更</a:t>
            </a:r>
            <a:r>
              <a:rPr lang="zh-CN" altLang="en-US" sz="1400" dirty="0" smtClean="0">
                <a:latin typeface="微软雅黑" panose="020B0503020204020204" charset="-122"/>
                <a:ea typeface="微软雅黑" panose="020B0503020204020204" charset="-122"/>
                <a:cs typeface="宋体" panose="02010600030101010101" pitchFamily="2" charset="-122"/>
              </a:rPr>
              <a:t>广</a:t>
            </a:r>
            <a:endParaRPr lang="zh-CN" altLang="en-US" sz="1400" dirty="0">
              <a:latin typeface="微软雅黑" panose="020B0503020204020204" charset="-122"/>
              <a:ea typeface="微软雅黑" panose="020B0503020204020204" charset="-122"/>
              <a:cs typeface="宋体" panose="02010600030101010101" pitchFamily="2" charset="-122"/>
            </a:endParaRPr>
          </a:p>
          <a:p>
            <a:pPr marL="12065">
              <a:lnSpc>
                <a:spcPct val="100000"/>
              </a:lnSpc>
              <a:spcBef>
                <a:spcPts val="5"/>
              </a:spcBef>
              <a:tabLst>
                <a:tab pos="299085" algn="l"/>
                <a:tab pos="299720" algn="l"/>
              </a:tabLst>
            </a:pPr>
            <a:endParaRPr sz="1400" dirty="0">
              <a:latin typeface="微软雅黑" panose="020B0503020204020204" charset="-122"/>
              <a:ea typeface="微软雅黑" panose="020B0503020204020204" charset="-122"/>
              <a:cs typeface="宋体" panose="02010600030101010101" pitchFamily="2" charset="-122"/>
            </a:endParaRPr>
          </a:p>
        </p:txBody>
      </p:sp>
      <p:sp>
        <p:nvSpPr>
          <p:cNvPr id="35" name="object 19"/>
          <p:cNvSpPr txBox="1"/>
          <p:nvPr/>
        </p:nvSpPr>
        <p:spPr>
          <a:xfrm>
            <a:off x="2479358" y="2631379"/>
            <a:ext cx="1850229" cy="260969"/>
          </a:xfrm>
          <a:prstGeom prst="rect">
            <a:avLst/>
          </a:prstGeom>
        </p:spPr>
        <p:txBody>
          <a:bodyPr vert="horz" wrap="square" lIns="0" tIns="52705" rIns="0" bIns="0" rtlCol="0">
            <a:spAutoFit/>
          </a:bodyPr>
          <a:lstStyle/>
          <a:p>
            <a:pPr marL="120650">
              <a:lnSpc>
                <a:spcPct val="100000"/>
              </a:lnSpc>
              <a:spcBef>
                <a:spcPts val="415"/>
              </a:spcBef>
            </a:pPr>
            <a:r>
              <a:rPr sz="1350" b="1" dirty="0">
                <a:solidFill>
                  <a:srgbClr val="FFFFFF"/>
                </a:solidFill>
                <a:latin typeface="微软雅黑" panose="020B0503020204020204" charset="-122"/>
                <a:ea typeface="微软雅黑" panose="020B0503020204020204" charset="-122"/>
                <a:cs typeface="微软雅黑" panose="020B0503020204020204" charset="-122"/>
              </a:rPr>
              <a:t>03</a:t>
            </a:r>
            <a:r>
              <a:rPr sz="1350" b="1" spc="-35" dirty="0">
                <a:solidFill>
                  <a:srgbClr val="FFFFFF"/>
                </a:solidFill>
                <a:latin typeface="微软雅黑" panose="020B0503020204020204" charset="-122"/>
                <a:ea typeface="微软雅黑" panose="020B0503020204020204" charset="-122"/>
                <a:cs typeface="微软雅黑" panose="020B0503020204020204" charset="-122"/>
              </a:rPr>
              <a:t> </a:t>
            </a:r>
            <a:r>
              <a:rPr sz="1350" b="1" spc="5" dirty="0" err="1" smtClean="0">
                <a:solidFill>
                  <a:srgbClr val="FFFFFF"/>
                </a:solidFill>
                <a:latin typeface="微软雅黑" panose="020B0503020204020204" charset="-122"/>
                <a:ea typeface="微软雅黑" panose="020B0503020204020204" charset="-122"/>
                <a:cs typeface="微软雅黑" panose="020B0503020204020204" charset="-122"/>
              </a:rPr>
              <a:t>安全性</a:t>
            </a:r>
            <a:endParaRPr sz="1350" dirty="0">
              <a:latin typeface="微软雅黑" panose="020B0503020204020204" charset="-122"/>
              <a:ea typeface="微软雅黑" panose="020B0503020204020204" charset="-122"/>
              <a:cs typeface="微软雅黑" panose="020B0503020204020204" charset="-122"/>
            </a:endParaRPr>
          </a:p>
        </p:txBody>
      </p:sp>
      <p:sp>
        <p:nvSpPr>
          <p:cNvPr id="36" name="object 24"/>
          <p:cNvSpPr/>
          <p:nvPr/>
        </p:nvSpPr>
        <p:spPr>
          <a:xfrm>
            <a:off x="2279650" y="4467860"/>
            <a:ext cx="4525010" cy="1159510"/>
          </a:xfrm>
          <a:custGeom>
            <a:avLst/>
            <a:gdLst/>
            <a:ahLst/>
            <a:cxnLst/>
            <a:rect l="l" t="t" r="r" b="b"/>
            <a:pathLst>
              <a:path w="3348354" h="931545">
                <a:moveTo>
                  <a:pt x="0" y="0"/>
                </a:moveTo>
                <a:lnTo>
                  <a:pt x="3348228" y="0"/>
                </a:lnTo>
                <a:lnTo>
                  <a:pt x="3348228" y="931163"/>
                </a:lnTo>
                <a:lnTo>
                  <a:pt x="0" y="931163"/>
                </a:lnTo>
                <a:lnTo>
                  <a:pt x="0" y="0"/>
                </a:lnTo>
                <a:close/>
              </a:path>
            </a:pathLst>
          </a:custGeom>
          <a:ln w="12699">
            <a:solidFill>
              <a:srgbClr val="BFBFBF"/>
            </a:solidFill>
          </a:ln>
        </p:spPr>
        <p:txBody>
          <a:bodyPr wrap="square" lIns="0" tIns="0" rIns="0" bIns="0" rtlCol="0"/>
          <a:lstStyle/>
          <a:p>
            <a:endParaRPr>
              <a:latin typeface="微软雅黑" panose="020B0503020204020204" charset="-122"/>
              <a:ea typeface="微软雅黑" panose="020B0503020204020204" charset="-122"/>
            </a:endParaRPr>
          </a:p>
        </p:txBody>
      </p:sp>
      <p:sp>
        <p:nvSpPr>
          <p:cNvPr id="37" name="object 26"/>
          <p:cNvSpPr/>
          <p:nvPr/>
        </p:nvSpPr>
        <p:spPr>
          <a:xfrm>
            <a:off x="2479358" y="4182404"/>
            <a:ext cx="1849541" cy="393981"/>
          </a:xfrm>
          <a:prstGeom prst="roundRect">
            <a:avLst/>
          </a:prstGeom>
          <a:solidFill>
            <a:srgbClr val="EE7825"/>
          </a:solidFill>
        </p:spPr>
        <p:txBody>
          <a:bodyPr wrap="square" lIns="0" tIns="0" rIns="0" bIns="0" rtlCol="0"/>
          <a:lstStyle/>
          <a:p>
            <a:endParaRPr>
              <a:latin typeface="微软雅黑" panose="020B0503020204020204" charset="-122"/>
              <a:ea typeface="微软雅黑" panose="020B0503020204020204" charset="-122"/>
            </a:endParaRPr>
          </a:p>
        </p:txBody>
      </p:sp>
      <p:sp>
        <p:nvSpPr>
          <p:cNvPr id="38" name="object 27"/>
          <p:cNvSpPr txBox="1"/>
          <p:nvPr/>
        </p:nvSpPr>
        <p:spPr>
          <a:xfrm>
            <a:off x="2479358" y="4217118"/>
            <a:ext cx="1850229" cy="259686"/>
          </a:xfrm>
          <a:prstGeom prst="rect">
            <a:avLst/>
          </a:prstGeom>
        </p:spPr>
        <p:txBody>
          <a:bodyPr vert="horz" wrap="square" lIns="0" tIns="51435" rIns="0" bIns="0" rtlCol="0">
            <a:spAutoFit/>
          </a:bodyPr>
          <a:lstStyle/>
          <a:p>
            <a:pPr marL="120650">
              <a:lnSpc>
                <a:spcPct val="100000"/>
              </a:lnSpc>
              <a:spcBef>
                <a:spcPts val="405"/>
              </a:spcBef>
            </a:pPr>
            <a:r>
              <a:rPr sz="1350" b="1" dirty="0">
                <a:solidFill>
                  <a:srgbClr val="FFFFFF"/>
                </a:solidFill>
                <a:latin typeface="微软雅黑" panose="020B0503020204020204" charset="-122"/>
                <a:ea typeface="微软雅黑" panose="020B0503020204020204" charset="-122"/>
                <a:cs typeface="微软雅黑" panose="020B0503020204020204" charset="-122"/>
              </a:rPr>
              <a:t>05</a:t>
            </a:r>
            <a:r>
              <a:rPr sz="1350" b="1" spc="-35" dirty="0">
                <a:solidFill>
                  <a:srgbClr val="FFFFFF"/>
                </a:solidFill>
                <a:latin typeface="微软雅黑" panose="020B0503020204020204" charset="-122"/>
                <a:ea typeface="微软雅黑" panose="020B0503020204020204" charset="-122"/>
                <a:cs typeface="微软雅黑" panose="020B0503020204020204" charset="-122"/>
              </a:rPr>
              <a:t> </a:t>
            </a:r>
            <a:r>
              <a:rPr lang="zh-CN" altLang="en-US" sz="1350" b="1" spc="5" dirty="0" smtClean="0">
                <a:solidFill>
                  <a:srgbClr val="FFFFFF"/>
                </a:solidFill>
                <a:latin typeface="微软雅黑" panose="020B0503020204020204" charset="-122"/>
                <a:ea typeface="微软雅黑" panose="020B0503020204020204" charset="-122"/>
                <a:cs typeface="微软雅黑" panose="020B0503020204020204" charset="-122"/>
              </a:rPr>
              <a:t>公平性</a:t>
            </a:r>
            <a:endParaRPr sz="1350" dirty="0">
              <a:latin typeface="微软雅黑" panose="020B0503020204020204" charset="-122"/>
              <a:ea typeface="微软雅黑" panose="020B0503020204020204" charset="-122"/>
              <a:cs typeface="微软雅黑" panose="020B0503020204020204" charset="-122"/>
            </a:endParaRPr>
          </a:p>
        </p:txBody>
      </p:sp>
      <p:sp>
        <p:nvSpPr>
          <p:cNvPr id="39" name="object 24"/>
          <p:cNvSpPr/>
          <p:nvPr/>
        </p:nvSpPr>
        <p:spPr>
          <a:xfrm>
            <a:off x="7163933" y="2855777"/>
            <a:ext cx="4525165" cy="1135947"/>
          </a:xfrm>
          <a:custGeom>
            <a:avLst/>
            <a:gdLst/>
            <a:ahLst/>
            <a:cxnLst/>
            <a:rect l="l" t="t" r="r" b="b"/>
            <a:pathLst>
              <a:path w="3348354" h="931545">
                <a:moveTo>
                  <a:pt x="0" y="0"/>
                </a:moveTo>
                <a:lnTo>
                  <a:pt x="3348228" y="0"/>
                </a:lnTo>
                <a:lnTo>
                  <a:pt x="3348228" y="931163"/>
                </a:lnTo>
                <a:lnTo>
                  <a:pt x="0" y="931163"/>
                </a:lnTo>
                <a:lnTo>
                  <a:pt x="0" y="0"/>
                </a:lnTo>
                <a:close/>
              </a:path>
            </a:pathLst>
          </a:custGeom>
          <a:ln w="12699">
            <a:solidFill>
              <a:srgbClr val="BFBFBF"/>
            </a:solidFill>
          </a:ln>
        </p:spPr>
        <p:txBody>
          <a:bodyPr wrap="square" lIns="0" tIns="0" rIns="0" bIns="0" rtlCol="0"/>
          <a:lstStyle/>
          <a:p>
            <a:endParaRPr>
              <a:latin typeface="微软雅黑" panose="020B0503020204020204" charset="-122"/>
              <a:ea typeface="微软雅黑" panose="020B0503020204020204" charset="-122"/>
            </a:endParaRPr>
          </a:p>
        </p:txBody>
      </p:sp>
      <p:sp>
        <p:nvSpPr>
          <p:cNvPr id="40" name="object 26"/>
          <p:cNvSpPr/>
          <p:nvPr/>
        </p:nvSpPr>
        <p:spPr>
          <a:xfrm>
            <a:off x="7363715" y="2570178"/>
            <a:ext cx="1849541" cy="393981"/>
          </a:xfrm>
          <a:prstGeom prst="roundRect">
            <a:avLst/>
          </a:prstGeom>
          <a:solidFill>
            <a:srgbClr val="EE7825"/>
          </a:solidFill>
        </p:spPr>
        <p:txBody>
          <a:bodyPr wrap="square" lIns="0" tIns="0" rIns="0" bIns="0" rtlCol="0"/>
          <a:lstStyle/>
          <a:p>
            <a:endParaRPr>
              <a:latin typeface="微软雅黑" panose="020B0503020204020204" charset="-122"/>
              <a:ea typeface="微软雅黑" panose="020B0503020204020204" charset="-122"/>
            </a:endParaRPr>
          </a:p>
        </p:txBody>
      </p:sp>
      <p:sp>
        <p:nvSpPr>
          <p:cNvPr id="41" name="object 27"/>
          <p:cNvSpPr txBox="1"/>
          <p:nvPr/>
        </p:nvSpPr>
        <p:spPr>
          <a:xfrm>
            <a:off x="7363715" y="2604892"/>
            <a:ext cx="1850229" cy="259686"/>
          </a:xfrm>
          <a:prstGeom prst="rect">
            <a:avLst/>
          </a:prstGeom>
        </p:spPr>
        <p:txBody>
          <a:bodyPr vert="horz" wrap="square" lIns="0" tIns="51435" rIns="0" bIns="0" rtlCol="0">
            <a:spAutoFit/>
          </a:bodyPr>
          <a:lstStyle/>
          <a:p>
            <a:pPr marL="120650">
              <a:lnSpc>
                <a:spcPct val="100000"/>
              </a:lnSpc>
              <a:spcBef>
                <a:spcPts val="405"/>
              </a:spcBef>
            </a:pPr>
            <a:r>
              <a:rPr sz="1350" b="1" dirty="0" smtClean="0">
                <a:solidFill>
                  <a:srgbClr val="FFFFFF"/>
                </a:solidFill>
                <a:latin typeface="微软雅黑" panose="020B0503020204020204" charset="-122"/>
                <a:ea typeface="微软雅黑" panose="020B0503020204020204" charset="-122"/>
                <a:cs typeface="微软雅黑" panose="020B0503020204020204" charset="-122"/>
              </a:rPr>
              <a:t>0</a:t>
            </a:r>
            <a:r>
              <a:rPr lang="en-US" sz="1350" b="1" dirty="0" smtClean="0">
                <a:solidFill>
                  <a:srgbClr val="FFFFFF"/>
                </a:solidFill>
                <a:latin typeface="微软雅黑" panose="020B0503020204020204" charset="-122"/>
                <a:ea typeface="微软雅黑" panose="020B0503020204020204" charset="-122"/>
                <a:cs typeface="微软雅黑" panose="020B0503020204020204" charset="-122"/>
              </a:rPr>
              <a:t>4</a:t>
            </a:r>
            <a:r>
              <a:rPr sz="1350" b="1" spc="-35" dirty="0" smtClean="0">
                <a:solidFill>
                  <a:srgbClr val="FFFFFF"/>
                </a:solidFill>
                <a:latin typeface="微软雅黑" panose="020B0503020204020204" charset="-122"/>
                <a:ea typeface="微软雅黑" panose="020B0503020204020204" charset="-122"/>
                <a:cs typeface="微软雅黑" panose="020B0503020204020204" charset="-122"/>
              </a:rPr>
              <a:t> </a:t>
            </a:r>
            <a:r>
              <a:rPr lang="zh-CN" altLang="en-US" sz="1350" b="1" spc="5" dirty="0">
                <a:solidFill>
                  <a:srgbClr val="FFFFFF"/>
                </a:solidFill>
                <a:latin typeface="微软雅黑" panose="020B0503020204020204" charset="-122"/>
                <a:ea typeface="微软雅黑" panose="020B0503020204020204" charset="-122"/>
                <a:cs typeface="微软雅黑" panose="020B0503020204020204" charset="-122"/>
              </a:rPr>
              <a:t>创新性</a:t>
            </a:r>
            <a:endParaRPr sz="1350" dirty="0">
              <a:latin typeface="微软雅黑" panose="020B0503020204020204" charset="-122"/>
              <a:ea typeface="微软雅黑" panose="020B0503020204020204" charset="-122"/>
              <a:cs typeface="微软雅黑" panose="020B0503020204020204" charset="-122"/>
            </a:endParaRPr>
          </a:p>
        </p:txBody>
      </p:sp>
      <p:sp>
        <p:nvSpPr>
          <p:cNvPr id="42" name="object 21"/>
          <p:cNvSpPr txBox="1"/>
          <p:nvPr/>
        </p:nvSpPr>
        <p:spPr>
          <a:xfrm>
            <a:off x="7289654" y="3009453"/>
            <a:ext cx="4273721" cy="905376"/>
          </a:xfrm>
          <a:prstGeom prst="rect">
            <a:avLst/>
          </a:prstGeom>
        </p:spPr>
        <p:txBody>
          <a:bodyPr vert="horz" wrap="square" lIns="0" tIns="12700" rIns="0" bIns="0" rtlCol="0">
            <a:spAutoFit/>
          </a:bodyPr>
          <a:lstStyle/>
          <a:p>
            <a:pPr marL="299085" indent="-287020">
              <a:lnSpc>
                <a:spcPct val="100000"/>
              </a:lnSpc>
              <a:spcBef>
                <a:spcPts val="5"/>
              </a:spcBef>
              <a:buFont typeface="Arial" panose="020B0604020202020204"/>
              <a:buChar char="•"/>
              <a:tabLst>
                <a:tab pos="299085" algn="l"/>
                <a:tab pos="299720" algn="l"/>
              </a:tabLst>
            </a:pPr>
            <a:r>
              <a:rPr lang="zh-CN" altLang="en-US" sz="1400" dirty="0" smtClean="0">
                <a:latin typeface="微软雅黑" panose="020B0503020204020204" charset="-122"/>
                <a:ea typeface="微软雅黑" panose="020B0503020204020204" charset="-122"/>
                <a:cs typeface="宋体" panose="02010600030101010101" pitchFamily="2" charset="-122"/>
              </a:rPr>
              <a:t>具有自主知识产权，可自由实施</a:t>
            </a:r>
            <a:endParaRPr lang="en-US" altLang="zh-CN" sz="1400" dirty="0" smtClean="0">
              <a:latin typeface="微软雅黑" panose="020B0503020204020204" charset="-122"/>
              <a:ea typeface="微软雅黑" panose="020B0503020204020204" charset="-122"/>
              <a:cs typeface="宋体" panose="02010600030101010101" pitchFamily="2" charset="-122"/>
            </a:endParaRPr>
          </a:p>
          <a:p>
            <a:pPr marL="299085" indent="-287020">
              <a:lnSpc>
                <a:spcPct val="100000"/>
              </a:lnSpc>
              <a:spcBef>
                <a:spcPts val="5"/>
              </a:spcBef>
              <a:buFont typeface="Arial" panose="020B0604020202020204"/>
              <a:buChar char="•"/>
              <a:tabLst>
                <a:tab pos="299085" algn="l"/>
                <a:tab pos="299720" algn="l"/>
              </a:tabLst>
            </a:pPr>
            <a:r>
              <a:rPr lang="zh-CN" altLang="en-US" sz="1400" dirty="0" smtClean="0">
                <a:latin typeface="微软雅黑" panose="020B0503020204020204" charset="-122"/>
                <a:ea typeface="微软雅黑" panose="020B0503020204020204" charset="-122"/>
                <a:cs typeface="宋体" panose="02010600030101010101" pitchFamily="2" charset="-122"/>
              </a:rPr>
              <a:t>自主生产，产能充足、供应链保障</a:t>
            </a:r>
            <a:endParaRPr lang="zh-CN" altLang="en-US" sz="1400" dirty="0">
              <a:latin typeface="微软雅黑" panose="020B0503020204020204" charset="-122"/>
              <a:ea typeface="微软雅黑" panose="020B0503020204020204" charset="-122"/>
              <a:cs typeface="宋体" panose="02010600030101010101" pitchFamily="2" charset="-122"/>
            </a:endParaRPr>
          </a:p>
          <a:p>
            <a:pPr marL="299085" marR="5080" indent="-287020">
              <a:lnSpc>
                <a:spcPts val="1610"/>
              </a:lnSpc>
              <a:spcBef>
                <a:spcPts val="185"/>
              </a:spcBef>
              <a:buFont typeface="Arial" panose="020B0604020202020204"/>
              <a:buChar char="•"/>
              <a:tabLst>
                <a:tab pos="299085" algn="l"/>
                <a:tab pos="299720" algn="l"/>
              </a:tabLst>
            </a:pPr>
            <a:r>
              <a:rPr lang="zh-CN" altLang="en-US" sz="1400" dirty="0" smtClean="0">
                <a:latin typeface="微软雅黑" panose="020B0503020204020204" charset="-122"/>
                <a:ea typeface="微软雅黑" panose="020B0503020204020204" charset="-122"/>
                <a:cs typeface="宋体" panose="02010600030101010101" pitchFamily="2" charset="-122"/>
              </a:rPr>
              <a:t>有效性和安全性优势</a:t>
            </a:r>
            <a:endParaRPr lang="en-US" altLang="zh-CN" sz="1400" dirty="0" smtClean="0">
              <a:latin typeface="微软雅黑" panose="020B0503020204020204" charset="-122"/>
              <a:ea typeface="微软雅黑" panose="020B0503020204020204" charset="-122"/>
              <a:cs typeface="宋体" panose="02010600030101010101" pitchFamily="2" charset="-122"/>
            </a:endParaRPr>
          </a:p>
          <a:p>
            <a:pPr marL="299085" marR="5080" indent="-287020">
              <a:lnSpc>
                <a:spcPts val="1610"/>
              </a:lnSpc>
              <a:spcBef>
                <a:spcPts val="185"/>
              </a:spcBef>
              <a:buFont typeface="Arial" panose="020B0604020202020204"/>
              <a:buChar char="•"/>
              <a:tabLst>
                <a:tab pos="299085" algn="l"/>
                <a:tab pos="299720" algn="l"/>
              </a:tabLst>
            </a:pPr>
            <a:r>
              <a:rPr lang="zh-CN" altLang="en-US" sz="1400" dirty="0" smtClean="0">
                <a:latin typeface="微软雅黑" panose="020B0503020204020204" charset="-122"/>
                <a:ea typeface="微软雅黑" panose="020B0503020204020204" charset="-122"/>
                <a:cs typeface="宋体" panose="02010600030101010101" pitchFamily="2" charset="-122"/>
              </a:rPr>
              <a:t>获得广东省科技进步一等奖</a:t>
            </a:r>
            <a:endParaRPr lang="en-US" altLang="zh-CN" sz="1400" dirty="0" smtClean="0">
              <a:latin typeface="微软雅黑" panose="020B0503020204020204" charset="-122"/>
              <a:ea typeface="微软雅黑" panose="020B0503020204020204" charset="-122"/>
              <a:cs typeface="宋体" panose="02010600030101010101" pitchFamily="2" charset="-122"/>
            </a:endParaRPr>
          </a:p>
        </p:txBody>
      </p:sp>
      <p:sp>
        <p:nvSpPr>
          <p:cNvPr id="43" name="object 21"/>
          <p:cNvSpPr txBox="1"/>
          <p:nvPr/>
        </p:nvSpPr>
        <p:spPr>
          <a:xfrm>
            <a:off x="2351894" y="4653468"/>
            <a:ext cx="4273721" cy="876300"/>
          </a:xfrm>
          <a:prstGeom prst="rect">
            <a:avLst/>
          </a:prstGeom>
        </p:spPr>
        <p:txBody>
          <a:bodyPr vert="horz" wrap="square" lIns="0" tIns="12700" rIns="0" bIns="0" rtlCol="0">
            <a:spAutoFit/>
          </a:bodyPr>
          <a:p>
            <a:pPr marL="299085" indent="-287020">
              <a:lnSpc>
                <a:spcPct val="100000"/>
              </a:lnSpc>
              <a:spcBef>
                <a:spcPts val="5"/>
              </a:spcBef>
              <a:buFont typeface="Arial" panose="020B0604020202020204"/>
              <a:buChar char="•"/>
              <a:tabLst>
                <a:tab pos="299085" algn="l"/>
                <a:tab pos="299720" algn="l"/>
              </a:tabLst>
            </a:pPr>
            <a:r>
              <a:rPr lang="zh-CN" altLang="en-US" sz="1400" dirty="0" smtClean="0">
                <a:latin typeface="微软雅黑" panose="020B0503020204020204" charset="-122"/>
                <a:ea typeface="微软雅黑" panose="020B0503020204020204" charset="-122"/>
                <a:cs typeface="宋体" panose="02010600030101010101" pitchFamily="2" charset="-122"/>
              </a:rPr>
              <a:t>所治疗疾病对公共健康的影响</a:t>
            </a:r>
            <a:endParaRPr lang="zh-CN" altLang="en-US" sz="1400" dirty="0" smtClean="0">
              <a:latin typeface="微软雅黑" panose="020B0503020204020204" charset="-122"/>
              <a:ea typeface="微软雅黑" panose="020B0503020204020204" charset="-122"/>
              <a:cs typeface="宋体" panose="02010600030101010101" pitchFamily="2" charset="-122"/>
            </a:endParaRPr>
          </a:p>
          <a:p>
            <a:pPr marL="299085" indent="-287020">
              <a:lnSpc>
                <a:spcPct val="100000"/>
              </a:lnSpc>
              <a:spcBef>
                <a:spcPts val="5"/>
              </a:spcBef>
              <a:buFont typeface="Arial" panose="020B0604020202020204"/>
              <a:buChar char="•"/>
              <a:tabLst>
                <a:tab pos="299085" algn="l"/>
                <a:tab pos="299720" algn="l"/>
              </a:tabLst>
            </a:pPr>
            <a:r>
              <a:rPr lang="zh-CN" altLang="en-US" sz="1400" dirty="0" smtClean="0">
                <a:latin typeface="微软雅黑" panose="020B0503020204020204" charset="-122"/>
                <a:ea typeface="微软雅黑" panose="020B0503020204020204" charset="-122"/>
                <a:cs typeface="宋体" panose="02010600030101010101" pitchFamily="2" charset="-122"/>
              </a:rPr>
              <a:t>符合“保基本”原则</a:t>
            </a:r>
            <a:endParaRPr lang="zh-CN" altLang="en-US" sz="1400" dirty="0" smtClean="0">
              <a:latin typeface="微软雅黑" panose="020B0503020204020204" charset="-122"/>
              <a:ea typeface="微软雅黑" panose="020B0503020204020204" charset="-122"/>
              <a:cs typeface="宋体" panose="02010600030101010101" pitchFamily="2" charset="-122"/>
            </a:endParaRPr>
          </a:p>
          <a:p>
            <a:pPr marL="299085" indent="-287020">
              <a:lnSpc>
                <a:spcPct val="100000"/>
              </a:lnSpc>
              <a:spcBef>
                <a:spcPts val="5"/>
              </a:spcBef>
              <a:buFont typeface="Arial" panose="020B0604020202020204"/>
              <a:buChar char="•"/>
              <a:tabLst>
                <a:tab pos="299085" algn="l"/>
                <a:tab pos="299720" algn="l"/>
              </a:tabLst>
            </a:pPr>
            <a:r>
              <a:rPr lang="zh-CN" altLang="en-US" sz="1400" dirty="0" smtClean="0">
                <a:latin typeface="微软雅黑" panose="020B0503020204020204" charset="-122"/>
                <a:ea typeface="微软雅黑" panose="020B0503020204020204" charset="-122"/>
                <a:cs typeface="宋体" panose="02010600030101010101" pitchFamily="2" charset="-122"/>
              </a:rPr>
              <a:t>弥补目录短板</a:t>
            </a:r>
            <a:endParaRPr lang="zh-CN" altLang="en-US" sz="1400" dirty="0" smtClean="0">
              <a:latin typeface="微软雅黑" panose="020B0503020204020204" charset="-122"/>
              <a:ea typeface="微软雅黑" panose="020B0503020204020204" charset="-122"/>
              <a:cs typeface="宋体" panose="02010600030101010101" pitchFamily="2" charset="-122"/>
            </a:endParaRPr>
          </a:p>
          <a:p>
            <a:pPr marL="299085" indent="-287020">
              <a:lnSpc>
                <a:spcPct val="100000"/>
              </a:lnSpc>
              <a:spcBef>
                <a:spcPts val="5"/>
              </a:spcBef>
              <a:buFont typeface="Arial" panose="020B0604020202020204"/>
              <a:buChar char="•"/>
              <a:tabLst>
                <a:tab pos="299085" algn="l"/>
                <a:tab pos="299720" algn="l"/>
              </a:tabLst>
            </a:pPr>
            <a:r>
              <a:rPr lang="zh-CN" altLang="en-US" sz="1400" dirty="0" smtClean="0">
                <a:latin typeface="微软雅黑" panose="020B0503020204020204" charset="-122"/>
                <a:ea typeface="微软雅黑" panose="020B0503020204020204" charset="-122"/>
                <a:cs typeface="宋体" panose="02010600030101010101" pitchFamily="2" charset="-122"/>
              </a:rPr>
              <a:t>临床管理难度</a:t>
            </a:r>
            <a:endParaRPr lang="zh-CN" altLang="en-US" sz="1400" dirty="0" smtClean="0">
              <a:latin typeface="微软雅黑" panose="020B0503020204020204" charset="-122"/>
              <a:ea typeface="微软雅黑" panose="020B0503020204020204"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0145f27167bf28c78b338349dfa9ad8"/>
          <p:cNvPicPr>
            <a:picLocks noChangeAspect="1"/>
          </p:cNvPicPr>
          <p:nvPr/>
        </p:nvPicPr>
        <p:blipFill>
          <a:blip r:embed="rId1"/>
          <a:stretch>
            <a:fillRect/>
          </a:stretch>
        </p:blipFill>
        <p:spPr>
          <a:xfrm>
            <a:off x="-600710" y="2061210"/>
            <a:ext cx="4955540" cy="3726815"/>
          </a:xfrm>
          <a:prstGeom prst="rect">
            <a:avLst/>
          </a:prstGeom>
        </p:spPr>
      </p:pic>
      <p:sp>
        <p:nvSpPr>
          <p:cNvPr id="11" name="圆角矩形 10"/>
          <p:cNvSpPr/>
          <p:nvPr/>
        </p:nvSpPr>
        <p:spPr>
          <a:xfrm>
            <a:off x="8184232" y="1341274"/>
            <a:ext cx="3575449" cy="1270180"/>
          </a:xfrm>
          <a:prstGeom prst="roundRect">
            <a:avLst/>
          </a:prstGeom>
          <a:solidFill>
            <a:schemeClr val="bg1"/>
          </a:solidFill>
          <a:ln>
            <a:solidFill>
              <a:srgbClr val="EE78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23425" y="1053028"/>
            <a:ext cx="6908925" cy="400110"/>
          </a:xfrm>
          <a:prstGeom prst="rect">
            <a:avLst/>
          </a:prstGeom>
        </p:spPr>
        <p:txBody>
          <a:bodyPr wrap="square">
            <a:spAutoFit/>
          </a:bodyPr>
          <a:lstStyle/>
          <a:p>
            <a:pPr marL="342900" indent="-342900">
              <a:buFont typeface="Wingdings" panose="05000000000000000000" pitchFamily="2" charset="2"/>
              <a:buChar char="n"/>
            </a:pPr>
            <a:r>
              <a:rPr lang="zh-CN" altLang="en-US" sz="2000" b="1" dirty="0" smtClean="0">
                <a:ln w="3175">
                  <a:noFill/>
                </a:ln>
                <a:solidFill>
                  <a:srgbClr val="EA6E14"/>
                </a:solidFill>
                <a:latin typeface="微软雅黑" panose="020B0503020204020204" charset="-122"/>
                <a:ea typeface="微软雅黑" panose="020B0503020204020204" charset="-122"/>
                <a:cs typeface="+mj-cs"/>
              </a:rPr>
              <a:t>艾考磷布韦片是</a:t>
            </a:r>
            <a:r>
              <a:rPr lang="zh-CN" altLang="en-US" sz="2000" b="1" dirty="0">
                <a:ln w="3175">
                  <a:noFill/>
                </a:ln>
                <a:solidFill>
                  <a:srgbClr val="EA6E14"/>
                </a:solidFill>
                <a:latin typeface="微软雅黑" panose="020B0503020204020204" charset="-122"/>
                <a:ea typeface="微软雅黑" panose="020B0503020204020204" charset="-122"/>
                <a:cs typeface="+mj-cs"/>
              </a:rPr>
              <a:t>具有自主知识产权的国产</a:t>
            </a:r>
            <a:r>
              <a:rPr lang="en-US" altLang="zh-CN" sz="2000" b="1" dirty="0">
                <a:ln w="3175">
                  <a:noFill/>
                </a:ln>
                <a:solidFill>
                  <a:srgbClr val="EA6E14"/>
                </a:solidFill>
                <a:latin typeface="微软雅黑" panose="020B0503020204020204" charset="-122"/>
                <a:ea typeface="微软雅黑" panose="020B0503020204020204" charset="-122"/>
                <a:cs typeface="+mj-cs"/>
              </a:rPr>
              <a:t>1</a:t>
            </a:r>
            <a:r>
              <a:rPr lang="zh-CN" altLang="en-US" sz="2000" b="1" dirty="0">
                <a:ln w="3175">
                  <a:noFill/>
                </a:ln>
                <a:solidFill>
                  <a:srgbClr val="EA6E14"/>
                </a:solidFill>
                <a:latin typeface="微软雅黑" panose="020B0503020204020204" charset="-122"/>
                <a:ea typeface="微软雅黑" panose="020B0503020204020204" charset="-122"/>
                <a:cs typeface="+mj-cs"/>
              </a:rPr>
              <a:t>类新药</a:t>
            </a:r>
            <a:endParaRPr lang="zh-CN" altLang="en-US" sz="2000" b="1" dirty="0">
              <a:ln w="3175">
                <a:noFill/>
              </a:ln>
              <a:solidFill>
                <a:srgbClr val="EA6E14"/>
              </a:solidFill>
              <a:latin typeface="微软雅黑" panose="020B0503020204020204" charset="-122"/>
              <a:ea typeface="微软雅黑" panose="020B0503020204020204" charset="-122"/>
              <a:cs typeface="+mj-cs"/>
            </a:endParaRPr>
          </a:p>
        </p:txBody>
      </p:sp>
      <p:sp>
        <p:nvSpPr>
          <p:cNvPr id="13" name="矩形 12"/>
          <p:cNvSpPr/>
          <p:nvPr/>
        </p:nvSpPr>
        <p:spPr>
          <a:xfrm>
            <a:off x="3845640" y="1341274"/>
            <a:ext cx="6621145" cy="4799965"/>
          </a:xfrm>
          <a:prstGeom prst="rect">
            <a:avLst/>
          </a:prstGeom>
        </p:spPr>
        <p:txBody>
          <a:bodyPr wrap="none">
            <a:spAutoFit/>
          </a:bodyPr>
          <a:lstStyle/>
          <a:p>
            <a:pPr algn="l">
              <a:lnSpc>
                <a:spcPct val="150000"/>
              </a:lnSpc>
            </a:pPr>
            <a:r>
              <a:rPr lang="zh-CN" altLang="en-US" sz="1400" b="1" dirty="0" smtClean="0">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1400" b="1" dirty="0" smtClean="0">
                <a:latin typeface="微软雅黑" panose="020B0503020204020204" charset="-122"/>
                <a:ea typeface="微软雅黑" panose="020B0503020204020204" charset="-122"/>
              </a:rPr>
              <a:t>通用名称</a:t>
            </a:r>
            <a:r>
              <a:rPr lang="zh-CN" altLang="en-US" sz="1400" b="1" dirty="0" smtClean="0">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1400" b="1" dirty="0" smtClean="0">
                <a:latin typeface="微软雅黑" panose="020B0503020204020204" charset="-122"/>
                <a:ea typeface="微软雅黑" panose="020B0503020204020204" charset="-122"/>
              </a:rPr>
              <a:t>：</a:t>
            </a:r>
            <a:r>
              <a:rPr lang="zh-CN" altLang="en-US" sz="1400" b="1" spc="10" dirty="0">
                <a:solidFill>
                  <a:srgbClr val="EA6E14"/>
                </a:solidFill>
                <a:latin typeface="微软雅黑" panose="020B0503020204020204" charset="-122"/>
                <a:ea typeface="微软雅黑" panose="020B0503020204020204" charset="-122"/>
              </a:rPr>
              <a:t>艾考磷</a:t>
            </a:r>
            <a:r>
              <a:rPr lang="zh-CN" altLang="en-US" sz="1400" b="1" spc="10" dirty="0" smtClean="0">
                <a:solidFill>
                  <a:srgbClr val="EA6E14"/>
                </a:solidFill>
                <a:latin typeface="微软雅黑" panose="020B0503020204020204" charset="-122"/>
                <a:ea typeface="微软雅黑" panose="020B0503020204020204" charset="-122"/>
              </a:rPr>
              <a:t>布韦片</a:t>
            </a:r>
            <a:endParaRPr lang="zh-CN" altLang="en-US" sz="1400" b="1" dirty="0">
              <a:solidFill>
                <a:srgbClr val="E75A15"/>
              </a:solidFill>
              <a:latin typeface="微软雅黑" panose="020B0503020204020204" charset="-122"/>
              <a:ea typeface="微软雅黑" panose="020B0503020204020204" charset="-122"/>
              <a:cs typeface="华文中宋" panose="02010600040101010101" charset="-122"/>
            </a:endParaRPr>
          </a:p>
          <a:p>
            <a:pPr algn="l">
              <a:lnSpc>
                <a:spcPct val="150000"/>
              </a:lnSpc>
            </a:pPr>
            <a:r>
              <a:rPr lang="zh-CN" altLang="en-US" sz="1400" b="1" dirty="0" smtClean="0">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1400" b="1" spc="5" dirty="0" smtClean="0">
                <a:latin typeface="微软雅黑" panose="020B0503020204020204" charset="-122"/>
                <a:ea typeface="微软雅黑" panose="020B0503020204020204" charset="-122"/>
                <a:cs typeface="宋体" panose="02010600030101010101" pitchFamily="2" charset="-122"/>
              </a:rPr>
              <a:t>注册规格</a:t>
            </a:r>
            <a:r>
              <a:rPr lang="zh-CN" altLang="en-US" sz="1400" b="1" dirty="0">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1400" b="1" spc="5" dirty="0" smtClean="0">
                <a:latin typeface="微软雅黑" panose="020B0503020204020204" charset="-122"/>
                <a:ea typeface="微软雅黑" panose="020B0503020204020204" charset="-122"/>
                <a:cs typeface="宋体" panose="02010600030101010101" pitchFamily="2" charset="-122"/>
              </a:rPr>
              <a:t>：</a:t>
            </a:r>
            <a:r>
              <a:rPr lang="en-US" altLang="zh-CN" sz="1400" spc="10" dirty="0" smtClean="0">
                <a:latin typeface="微软雅黑" panose="020B0503020204020204" charset="-122"/>
                <a:ea typeface="微软雅黑" panose="020B0503020204020204" charset="-122"/>
                <a:cs typeface="华文中宋" panose="02010600040101010101" charset="-122"/>
              </a:rPr>
              <a:t>0.3g</a:t>
            </a:r>
            <a:endParaRPr lang="en-US" altLang="zh-CN" sz="1400" spc="10" dirty="0">
              <a:latin typeface="微软雅黑" panose="020B0503020204020204" charset="-122"/>
              <a:ea typeface="微软雅黑" panose="020B0503020204020204" charset="-122"/>
              <a:cs typeface="华文中宋" panose="02010600040101010101" charset="-122"/>
            </a:endParaRPr>
          </a:p>
          <a:p>
            <a:pPr algn="l">
              <a:lnSpc>
                <a:spcPct val="150000"/>
              </a:lnSpc>
            </a:pPr>
            <a:r>
              <a:rPr lang="zh-CN" altLang="en-US" sz="1400" b="1" dirty="0" smtClean="0">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1400" b="1" spc="5" dirty="0" smtClean="0">
                <a:latin typeface="微软雅黑" panose="020B0503020204020204" charset="-122"/>
                <a:ea typeface="微软雅黑" panose="020B0503020204020204" charset="-122"/>
                <a:cs typeface="宋体" panose="02010600030101010101" pitchFamily="2" charset="-122"/>
              </a:rPr>
              <a:t>药品类别</a:t>
            </a:r>
            <a:r>
              <a:rPr lang="zh-CN" altLang="en-US" sz="1400" b="1" dirty="0">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1400" b="1" spc="5" dirty="0" smtClean="0">
                <a:latin typeface="微软雅黑" panose="020B0503020204020204" charset="-122"/>
                <a:ea typeface="微软雅黑" panose="020B0503020204020204" charset="-122"/>
                <a:cs typeface="宋体" panose="02010600030101010101" pitchFamily="2" charset="-122"/>
              </a:rPr>
              <a:t>：</a:t>
            </a:r>
            <a:r>
              <a:rPr lang="zh-CN" altLang="en-US" sz="1400" spc="10" dirty="0">
                <a:latin typeface="微软雅黑" panose="020B0503020204020204" charset="-122"/>
                <a:ea typeface="微软雅黑" panose="020B0503020204020204" charset="-122"/>
                <a:cs typeface="华文中宋" panose="02010600040101010101" charset="-122"/>
              </a:rPr>
              <a:t>西药，非</a:t>
            </a:r>
            <a:r>
              <a:rPr lang="en-US" altLang="zh-CN" sz="1400" spc="10" dirty="0">
                <a:latin typeface="微软雅黑" panose="020B0503020204020204" charset="-122"/>
                <a:ea typeface="微软雅黑" panose="020B0503020204020204" charset="-122"/>
                <a:cs typeface="华文中宋" panose="02010600040101010101" charset="-122"/>
              </a:rPr>
              <a:t>OTC</a:t>
            </a:r>
            <a:r>
              <a:rPr lang="zh-CN" altLang="en-US" sz="1400" spc="10" dirty="0" smtClean="0">
                <a:latin typeface="微软雅黑" panose="020B0503020204020204" charset="-122"/>
                <a:ea typeface="微软雅黑" panose="020B0503020204020204" charset="-122"/>
                <a:cs typeface="华文中宋" panose="02010600040101010101" charset="-122"/>
              </a:rPr>
              <a:t>药品</a:t>
            </a:r>
            <a:endParaRPr lang="en-US" altLang="zh-CN" sz="1400" spc="10" dirty="0" smtClean="0">
              <a:latin typeface="微软雅黑" panose="020B0503020204020204" charset="-122"/>
              <a:ea typeface="微软雅黑" panose="020B0503020204020204" charset="-122"/>
              <a:cs typeface="华文中宋" panose="02010600040101010101" charset="-122"/>
            </a:endParaRPr>
          </a:p>
          <a:p>
            <a:pPr algn="l">
              <a:lnSpc>
                <a:spcPct val="150000"/>
              </a:lnSpc>
            </a:pPr>
            <a:r>
              <a:rPr lang="zh-CN" altLang="en-US" sz="1400" b="1" dirty="0" smtClean="0">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1400" b="1" spc="5" dirty="0" smtClean="0">
                <a:latin typeface="微软雅黑" panose="020B0503020204020204" charset="-122"/>
                <a:ea typeface="微软雅黑" panose="020B0503020204020204" charset="-122"/>
                <a:cs typeface="宋体" panose="02010600030101010101" pitchFamily="2" charset="-122"/>
              </a:rPr>
              <a:t>中国大</a:t>
            </a:r>
            <a:r>
              <a:rPr lang="zh-CN" altLang="en-US" sz="1400" b="1" spc="-5" dirty="0" smtClean="0">
                <a:latin typeface="微软雅黑" panose="020B0503020204020204" charset="-122"/>
                <a:ea typeface="微软雅黑" panose="020B0503020204020204" charset="-122"/>
                <a:cs typeface="宋体" panose="02010600030101010101" pitchFamily="2" charset="-122"/>
              </a:rPr>
              <a:t>陆首次上市时间</a:t>
            </a:r>
            <a:r>
              <a:rPr lang="zh-CN" altLang="en-US" sz="1400" b="1" dirty="0" smtClean="0">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1400" b="1" spc="-5" dirty="0" smtClean="0">
                <a:latin typeface="微软雅黑" panose="020B0503020204020204" charset="-122"/>
                <a:ea typeface="微软雅黑" panose="020B0503020204020204" charset="-122"/>
                <a:cs typeface="宋体" panose="02010600030101010101" pitchFamily="2" charset="-122"/>
              </a:rPr>
              <a:t>：</a:t>
            </a:r>
            <a:r>
              <a:rPr lang="en-US" altLang="zh-CN" sz="1400" b="1" spc="10" dirty="0" smtClean="0">
                <a:solidFill>
                  <a:srgbClr val="EA6E14"/>
                </a:solidFill>
                <a:latin typeface="微软雅黑" panose="020B0503020204020204" charset="-122"/>
                <a:ea typeface="微软雅黑" panose="020B0503020204020204" charset="-122"/>
                <a:cs typeface="华文中宋" panose="02010600040101010101" charset="-122"/>
              </a:rPr>
              <a:t>2025</a:t>
            </a:r>
            <a:r>
              <a:rPr lang="zh-CN" altLang="en-US" sz="1400" b="1" spc="10" dirty="0" smtClean="0">
                <a:solidFill>
                  <a:srgbClr val="EA6E14"/>
                </a:solidFill>
                <a:latin typeface="微软雅黑" panose="020B0503020204020204" charset="-122"/>
                <a:ea typeface="微软雅黑" panose="020B0503020204020204" charset="-122"/>
                <a:cs typeface="华文中宋" panose="02010600040101010101" charset="-122"/>
              </a:rPr>
              <a:t>年</a:t>
            </a:r>
            <a:r>
              <a:rPr lang="en-US" altLang="zh-CN" sz="1400" b="1" spc="10" dirty="0">
                <a:solidFill>
                  <a:srgbClr val="EA6E14"/>
                </a:solidFill>
                <a:latin typeface="微软雅黑" panose="020B0503020204020204" charset="-122"/>
                <a:ea typeface="微软雅黑" panose="020B0503020204020204" charset="-122"/>
                <a:cs typeface="华文中宋" panose="02010600040101010101" charset="-122"/>
              </a:rPr>
              <a:t>3</a:t>
            </a:r>
            <a:r>
              <a:rPr lang="zh-CN" altLang="en-US" sz="1400" b="1" spc="10" dirty="0" smtClean="0">
                <a:solidFill>
                  <a:srgbClr val="EA6E14"/>
                </a:solidFill>
                <a:latin typeface="微软雅黑" panose="020B0503020204020204" charset="-122"/>
                <a:ea typeface="微软雅黑" panose="020B0503020204020204" charset="-122"/>
                <a:cs typeface="华文中宋" panose="02010600040101010101" charset="-122"/>
              </a:rPr>
              <a:t>月</a:t>
            </a:r>
            <a:endParaRPr lang="en-US" altLang="zh-CN" sz="1400" b="1" spc="10" dirty="0">
              <a:solidFill>
                <a:srgbClr val="E75A15"/>
              </a:solidFill>
              <a:latin typeface="微软雅黑" panose="020B0503020204020204" charset="-122"/>
              <a:ea typeface="微软雅黑" panose="020B0503020204020204" charset="-122"/>
              <a:cs typeface="华文中宋" panose="02010600040101010101" charset="-122"/>
            </a:endParaRPr>
          </a:p>
          <a:p>
            <a:pPr algn="l">
              <a:lnSpc>
                <a:spcPct val="150000"/>
              </a:lnSpc>
            </a:pPr>
            <a:r>
              <a:rPr lang="zh-CN" altLang="en-US" sz="1400" b="1" dirty="0" smtClean="0">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1400" b="1" spc="5" dirty="0" smtClean="0">
                <a:latin typeface="微软雅黑" panose="020B0503020204020204" charset="-122"/>
                <a:ea typeface="微软雅黑" panose="020B0503020204020204" charset="-122"/>
                <a:cs typeface="宋体" panose="02010600030101010101" pitchFamily="2" charset="-122"/>
              </a:rPr>
              <a:t>目前大</a:t>
            </a:r>
            <a:r>
              <a:rPr lang="zh-CN" altLang="en-US" sz="1400" b="1" spc="-5" dirty="0" smtClean="0">
                <a:latin typeface="微软雅黑" panose="020B0503020204020204" charset="-122"/>
                <a:ea typeface="微软雅黑" panose="020B0503020204020204" charset="-122"/>
                <a:cs typeface="宋体" panose="02010600030101010101" pitchFamily="2" charset="-122"/>
              </a:rPr>
              <a:t>陆地区同通用名药品的上市情况</a:t>
            </a:r>
            <a:r>
              <a:rPr lang="zh-CN" altLang="en-US" sz="1400" b="1" dirty="0">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1400" b="1" spc="-5" dirty="0" smtClean="0">
                <a:latin typeface="微软雅黑" panose="020B0503020204020204" charset="-122"/>
                <a:ea typeface="微软雅黑" panose="020B0503020204020204" charset="-122"/>
                <a:cs typeface="宋体" panose="02010600030101010101" pitchFamily="2" charset="-122"/>
              </a:rPr>
              <a:t>：</a:t>
            </a:r>
            <a:r>
              <a:rPr lang="zh-CN" altLang="en-US" sz="1400" spc="10" dirty="0">
                <a:latin typeface="微软雅黑" panose="020B0503020204020204" charset="-122"/>
                <a:ea typeface="微软雅黑" panose="020B0503020204020204" charset="-122"/>
                <a:cs typeface="华文中宋" panose="02010600040101010101" charset="-122"/>
              </a:rPr>
              <a:t>独家药品、</a:t>
            </a:r>
            <a:r>
              <a:rPr lang="zh-CN" altLang="en-US" sz="1400" b="1" spc="10" dirty="0">
                <a:solidFill>
                  <a:srgbClr val="EA6E14"/>
                </a:solidFill>
                <a:latin typeface="微软雅黑" panose="020B0503020204020204" charset="-122"/>
                <a:ea typeface="微软雅黑" panose="020B0503020204020204" charset="-122"/>
                <a:cs typeface="华文中宋" panose="02010600040101010101" charset="-122"/>
              </a:rPr>
              <a:t>专利保护</a:t>
            </a:r>
            <a:endParaRPr lang="zh-CN" altLang="en-US" sz="1400" b="1" spc="10" dirty="0">
              <a:solidFill>
                <a:srgbClr val="E75A15"/>
              </a:solidFill>
              <a:latin typeface="微软雅黑" panose="020B0503020204020204" charset="-122"/>
              <a:ea typeface="微软雅黑" panose="020B0503020204020204" charset="-122"/>
              <a:cs typeface="华文中宋" panose="02010600040101010101" charset="-122"/>
            </a:endParaRPr>
          </a:p>
          <a:p>
            <a:pPr algn="l">
              <a:lnSpc>
                <a:spcPct val="150000"/>
              </a:lnSpc>
            </a:pPr>
            <a:r>
              <a:rPr lang="zh-CN" altLang="en-US" sz="1400" b="1" dirty="0">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1400" b="1" dirty="0" smtClean="0">
                <a:latin typeface="微软雅黑" panose="020B0503020204020204" charset="-122"/>
                <a:ea typeface="微软雅黑" panose="020B0503020204020204" charset="-122"/>
                <a:cs typeface="宋体" panose="02010600030101010101" pitchFamily="2" charset="-122"/>
              </a:rPr>
              <a:t>全球</a:t>
            </a:r>
            <a:r>
              <a:rPr lang="zh-CN" altLang="en-US" sz="1400" b="1" dirty="0">
                <a:latin typeface="微软雅黑" panose="020B0503020204020204" charset="-122"/>
                <a:ea typeface="微软雅黑" panose="020B0503020204020204" charset="-122"/>
                <a:cs typeface="宋体" panose="02010600030101010101" pitchFamily="2" charset="-122"/>
              </a:rPr>
              <a:t>首个上市国家</a:t>
            </a:r>
            <a:r>
              <a:rPr lang="en-US" altLang="zh-CN" sz="1400" b="1" dirty="0">
                <a:latin typeface="微软雅黑" panose="020B0503020204020204" charset="-122"/>
                <a:ea typeface="微软雅黑" panose="020B0503020204020204" charset="-122"/>
                <a:cs typeface="宋体" panose="02010600030101010101" pitchFamily="2" charset="-122"/>
              </a:rPr>
              <a:t>/</a:t>
            </a:r>
            <a:r>
              <a:rPr lang="zh-CN" altLang="en-US" sz="1400" b="1" dirty="0">
                <a:latin typeface="微软雅黑" panose="020B0503020204020204" charset="-122"/>
                <a:ea typeface="微软雅黑" panose="020B0503020204020204" charset="-122"/>
                <a:cs typeface="宋体" panose="02010600030101010101" pitchFamily="2" charset="-122"/>
              </a:rPr>
              <a:t>地区及上市</a:t>
            </a:r>
            <a:r>
              <a:rPr lang="zh-CN" altLang="en-US" sz="1400" b="1" dirty="0" smtClean="0">
                <a:latin typeface="微软雅黑" panose="020B0503020204020204" charset="-122"/>
                <a:ea typeface="微软雅黑" panose="020B0503020204020204" charset="-122"/>
                <a:cs typeface="宋体" panose="02010600030101010101" pitchFamily="2" charset="-122"/>
              </a:rPr>
              <a:t>时间</a:t>
            </a:r>
            <a:r>
              <a:rPr lang="zh-CN" altLang="en-US" sz="1400" b="1" dirty="0">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1400" b="1" dirty="0" smtClean="0">
                <a:latin typeface="微软雅黑" panose="020B0503020204020204" charset="-122"/>
                <a:ea typeface="微软雅黑" panose="020B0503020204020204" charset="-122"/>
                <a:cs typeface="宋体" panose="02010600030101010101" pitchFamily="2" charset="-122"/>
              </a:rPr>
              <a:t>：</a:t>
            </a:r>
            <a:r>
              <a:rPr lang="zh-CN" altLang="en-US" sz="1400" b="1" spc="10" dirty="0">
                <a:solidFill>
                  <a:srgbClr val="EA6E14"/>
                </a:solidFill>
                <a:latin typeface="微软雅黑" panose="020B0503020204020204" charset="-122"/>
                <a:ea typeface="微软雅黑" panose="020B0503020204020204" charset="-122"/>
                <a:cs typeface="华文中宋" panose="02010600040101010101" charset="-122"/>
              </a:rPr>
              <a:t>中国，</a:t>
            </a:r>
            <a:r>
              <a:rPr lang="en-US" altLang="zh-CN" sz="1400" b="1" spc="10" dirty="0">
                <a:solidFill>
                  <a:srgbClr val="EA6E14"/>
                </a:solidFill>
                <a:latin typeface="微软雅黑" panose="020B0503020204020204" charset="-122"/>
                <a:ea typeface="微软雅黑" panose="020B0503020204020204" charset="-122"/>
                <a:cs typeface="华文中宋" panose="02010600040101010101" charset="-122"/>
              </a:rPr>
              <a:t>2025</a:t>
            </a:r>
            <a:r>
              <a:rPr lang="zh-CN" altLang="en-US" sz="1400" b="1" spc="10" dirty="0" smtClean="0">
                <a:solidFill>
                  <a:srgbClr val="EA6E14"/>
                </a:solidFill>
                <a:latin typeface="微软雅黑" panose="020B0503020204020204" charset="-122"/>
                <a:ea typeface="微软雅黑" panose="020B0503020204020204" charset="-122"/>
                <a:cs typeface="华文中宋" panose="02010600040101010101" charset="-122"/>
              </a:rPr>
              <a:t>年</a:t>
            </a:r>
            <a:r>
              <a:rPr lang="en-US" altLang="zh-CN" sz="1400" b="1" spc="10" dirty="0">
                <a:solidFill>
                  <a:srgbClr val="EA6E14"/>
                </a:solidFill>
                <a:latin typeface="微软雅黑" panose="020B0503020204020204" charset="-122"/>
                <a:ea typeface="微软雅黑" panose="020B0503020204020204" charset="-122"/>
                <a:cs typeface="华文中宋" panose="02010600040101010101" charset="-122"/>
              </a:rPr>
              <a:t>3</a:t>
            </a:r>
            <a:r>
              <a:rPr lang="zh-CN" altLang="en-US" sz="1400" b="1" spc="10" dirty="0" smtClean="0">
                <a:solidFill>
                  <a:srgbClr val="EA6E14"/>
                </a:solidFill>
                <a:latin typeface="微软雅黑" panose="020B0503020204020204" charset="-122"/>
                <a:ea typeface="微软雅黑" panose="020B0503020204020204" charset="-122"/>
                <a:cs typeface="华文中宋" panose="02010600040101010101" charset="-122"/>
              </a:rPr>
              <a:t>月</a:t>
            </a:r>
            <a:endParaRPr lang="zh-CN" altLang="en-US" sz="1400" b="1" spc="10" dirty="0">
              <a:solidFill>
                <a:srgbClr val="E75A15"/>
              </a:solidFill>
              <a:latin typeface="微软雅黑" panose="020B0503020204020204" charset="-122"/>
              <a:ea typeface="微软雅黑" panose="020B0503020204020204" charset="-122"/>
              <a:cs typeface="华文中宋" panose="02010600040101010101" charset="-122"/>
            </a:endParaRPr>
          </a:p>
          <a:p>
            <a:pPr algn="l">
              <a:lnSpc>
                <a:spcPct val="150000"/>
              </a:lnSpc>
            </a:pPr>
            <a:r>
              <a:rPr lang="zh-CN" altLang="en-US" sz="1400" b="1" dirty="0" smtClean="0">
                <a:latin typeface="微软雅黑" panose="020B0503020204020204" charset="-122"/>
                <a:ea typeface="微软雅黑" panose="020B0503020204020204" charset="-122"/>
                <a:cs typeface="微软雅黑" panose="020B0503020204020204" charset="-122"/>
                <a:sym typeface="Arial" panose="020B0604020202020204" pitchFamily="34" charset="0"/>
              </a:rPr>
              <a:t>【申报目录类别</a:t>
            </a:r>
            <a:r>
              <a:rPr lang="zh-CN" altLang="en-US" sz="1400" b="1" dirty="0">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1400" b="1" spc="5" dirty="0" smtClean="0">
                <a:latin typeface="微软雅黑" panose="020B0503020204020204" charset="-122"/>
                <a:ea typeface="微软雅黑" panose="020B0503020204020204" charset="-122"/>
                <a:cs typeface="宋体" panose="02010600030101010101" pitchFamily="2" charset="-122"/>
                <a:sym typeface="+mn-ea"/>
              </a:rPr>
              <a:t>：基本医保目录</a:t>
            </a:r>
            <a:endParaRPr lang="en-US" altLang="zh-CN" sz="1400" b="1" dirty="0" smtClean="0">
              <a:latin typeface="微软雅黑" panose="020B0503020204020204" charset="-122"/>
              <a:ea typeface="微软雅黑" panose="020B0503020204020204" charset="-122"/>
              <a:cs typeface="宋体" panose="02010600030101010101" pitchFamily="2" charset="-122"/>
            </a:endParaRPr>
          </a:p>
          <a:p>
            <a:pPr algn="l">
              <a:lnSpc>
                <a:spcPct val="150000"/>
              </a:lnSpc>
            </a:pPr>
            <a:r>
              <a:rPr lang="zh-CN" altLang="en-US" sz="1400" b="1" dirty="0" smtClean="0">
                <a:latin typeface="微软雅黑" panose="020B0503020204020204" charset="-122"/>
                <a:ea typeface="微软雅黑" panose="020B0503020204020204" charset="-122"/>
                <a:cs typeface="微软雅黑" panose="020B0503020204020204" charset="-122"/>
                <a:sym typeface="Arial" panose="020B0604020202020204" pitchFamily="34" charset="0"/>
              </a:rPr>
              <a:t>【上市许可持有人</a:t>
            </a:r>
            <a:r>
              <a:rPr lang="zh-CN" altLang="en-US" sz="1400" b="1" dirty="0">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1400" b="1" spc="5" dirty="0" smtClean="0">
                <a:latin typeface="微软雅黑" panose="020B0503020204020204" charset="-122"/>
                <a:ea typeface="微软雅黑" panose="020B0503020204020204" charset="-122"/>
                <a:cs typeface="宋体" panose="02010600030101010101" pitchFamily="2" charset="-122"/>
                <a:sym typeface="+mn-ea"/>
              </a:rPr>
              <a:t>：宜昌东阳光长江药业股份有限公司</a:t>
            </a:r>
            <a:endParaRPr lang="zh-CN" altLang="en-US" sz="1400" b="1" spc="5" dirty="0" smtClean="0">
              <a:latin typeface="微软雅黑" panose="020B0503020204020204" charset="-122"/>
              <a:ea typeface="微软雅黑" panose="020B0503020204020204" charset="-122"/>
              <a:cs typeface="宋体" panose="02010600030101010101" pitchFamily="2" charset="-122"/>
              <a:sym typeface="+mn-ea"/>
            </a:endParaRPr>
          </a:p>
          <a:p>
            <a:pPr algn="l">
              <a:lnSpc>
                <a:spcPct val="150000"/>
              </a:lnSpc>
            </a:pPr>
            <a:r>
              <a:rPr lang="zh-CN" altLang="en-US" sz="1400" b="1" dirty="0" smtClean="0">
                <a:latin typeface="微软雅黑" panose="020B0503020204020204" charset="-122"/>
                <a:ea typeface="微软雅黑" panose="020B0503020204020204" charset="-122"/>
                <a:cs typeface="微软雅黑" panose="020B0503020204020204" charset="-122"/>
                <a:sym typeface="Arial" panose="020B0604020202020204" pitchFamily="34" charset="0"/>
              </a:rPr>
              <a:t>【生产企业</a:t>
            </a:r>
            <a:r>
              <a:rPr lang="zh-CN" altLang="en-US" sz="1400" b="1" dirty="0">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1400" b="1" spc="5" dirty="0" smtClean="0">
                <a:latin typeface="微软雅黑" panose="020B0503020204020204" charset="-122"/>
                <a:ea typeface="微软雅黑" panose="020B0503020204020204" charset="-122"/>
                <a:cs typeface="宋体" panose="02010600030101010101" pitchFamily="2" charset="-122"/>
                <a:sym typeface="+mn-ea"/>
              </a:rPr>
              <a:t>：宜昌东阳光长江药业股份有限公司</a:t>
            </a:r>
            <a:endParaRPr lang="zh-CN" altLang="en-US" sz="1400" b="1" dirty="0" smtClean="0">
              <a:latin typeface="微软雅黑" panose="020B0503020204020204" charset="-122"/>
              <a:ea typeface="微软雅黑" panose="020B0503020204020204" charset="-122"/>
              <a:cs typeface="宋体" panose="02010600030101010101" pitchFamily="2" charset="-122"/>
            </a:endParaRPr>
          </a:p>
          <a:p>
            <a:pPr algn="l">
              <a:lnSpc>
                <a:spcPct val="150000"/>
              </a:lnSpc>
            </a:pPr>
            <a:r>
              <a:rPr lang="zh-CN" altLang="en-US" sz="1400" b="1" dirty="0" smtClean="0">
                <a:latin typeface="微软雅黑" panose="020B0503020204020204" charset="-122"/>
                <a:ea typeface="微软雅黑" panose="020B0503020204020204" charset="-122"/>
                <a:cs typeface="宋体" panose="02010600030101010101" pitchFamily="2" charset="-122"/>
              </a:rPr>
              <a:t>参照</a:t>
            </a:r>
            <a:r>
              <a:rPr lang="zh-CN" altLang="en-US" sz="1400" b="1" dirty="0">
                <a:latin typeface="微软雅黑" panose="020B0503020204020204" charset="-122"/>
                <a:ea typeface="微软雅黑" panose="020B0503020204020204" charset="-122"/>
                <a:cs typeface="宋体" panose="02010600030101010101" pitchFamily="2" charset="-122"/>
              </a:rPr>
              <a:t>药品建议：</a:t>
            </a:r>
            <a:r>
              <a:rPr lang="zh-CN" altLang="en-US" sz="1400" spc="10" dirty="0">
                <a:latin typeface="微软雅黑" panose="020B0503020204020204" charset="-122"/>
                <a:ea typeface="微软雅黑" panose="020B0503020204020204" charset="-122"/>
                <a:cs typeface="华文中宋" panose="02010600040101010101" charset="-122"/>
              </a:rPr>
              <a:t>可洛派韦</a:t>
            </a:r>
            <a:r>
              <a:rPr lang="en-US" altLang="zh-CN" sz="1400" spc="10" dirty="0">
                <a:latin typeface="微软雅黑" panose="020B0503020204020204" charset="-122"/>
                <a:ea typeface="微软雅黑" panose="020B0503020204020204" charset="-122"/>
                <a:cs typeface="华文中宋" panose="02010600040101010101" charset="-122"/>
              </a:rPr>
              <a:t>&amp;</a:t>
            </a:r>
            <a:r>
              <a:rPr lang="zh-CN" altLang="en-US" sz="1400" spc="10" dirty="0">
                <a:latin typeface="微软雅黑" panose="020B0503020204020204" charset="-122"/>
                <a:ea typeface="微软雅黑" panose="020B0503020204020204" charset="-122"/>
                <a:cs typeface="华文中宋" panose="02010600040101010101" charset="-122"/>
              </a:rPr>
              <a:t>索磷布韦</a:t>
            </a:r>
            <a:endParaRPr lang="en-US" altLang="zh-CN" sz="1400" spc="10" dirty="0">
              <a:latin typeface="微软雅黑" panose="020B0503020204020204" charset="-122"/>
              <a:ea typeface="微软雅黑" panose="020B0503020204020204" charset="-122"/>
              <a:cs typeface="华文中宋" panose="02010600040101010101" charset="-122"/>
            </a:endParaRPr>
          </a:p>
          <a:p>
            <a:pPr algn="l">
              <a:lnSpc>
                <a:spcPct val="150000"/>
              </a:lnSpc>
            </a:pPr>
            <a:r>
              <a:rPr lang="zh-CN" altLang="en-US" sz="1400" b="1" dirty="0">
                <a:latin typeface="微软雅黑" panose="020B0503020204020204" charset="-122"/>
                <a:ea typeface="微软雅黑" panose="020B0503020204020204" charset="-122"/>
                <a:cs typeface="宋体" panose="02010600030101010101" pitchFamily="2" charset="-122"/>
              </a:rPr>
              <a:t>选择理由：</a:t>
            </a:r>
            <a:endParaRPr lang="en-US" altLang="zh-CN" sz="1400" b="1" dirty="0">
              <a:latin typeface="微软雅黑" panose="020B0503020204020204" charset="-122"/>
              <a:ea typeface="微软雅黑" panose="020B0503020204020204" charset="-122"/>
              <a:cs typeface="宋体" panose="02010600030101010101" pitchFamily="2" charset="-122"/>
            </a:endParaRPr>
          </a:p>
          <a:p>
            <a:pPr algn="l">
              <a:lnSpc>
                <a:spcPct val="150000"/>
              </a:lnSpc>
            </a:pPr>
            <a:r>
              <a:rPr lang="en-US" altLang="zh-CN" sz="1400" spc="5" dirty="0">
                <a:latin typeface="微软雅黑" panose="020B0503020204020204" charset="-122"/>
                <a:ea typeface="微软雅黑" panose="020B0503020204020204" charset="-122"/>
                <a:cs typeface="宋体" panose="02010600030101010101" pitchFamily="2" charset="-122"/>
              </a:rPr>
              <a:t>             </a:t>
            </a:r>
            <a:r>
              <a:rPr lang="zh-CN" altLang="en-US" sz="1200" spc="5" dirty="0">
                <a:latin typeface="微软雅黑" panose="020B0503020204020204" charset="-122"/>
                <a:ea typeface="微软雅黑" panose="020B0503020204020204" charset="-122"/>
                <a:cs typeface="宋体" panose="02010600030101010101" pitchFamily="2" charset="-122"/>
              </a:rPr>
              <a:t>（</a:t>
            </a:r>
            <a:r>
              <a:rPr lang="en-US" altLang="zh-CN" sz="1200" spc="5" dirty="0">
                <a:latin typeface="微软雅黑" panose="020B0503020204020204" charset="-122"/>
                <a:ea typeface="微软雅黑" panose="020B0503020204020204" charset="-122"/>
                <a:cs typeface="宋体" panose="02010600030101010101" pitchFamily="2" charset="-122"/>
              </a:rPr>
              <a:t>1</a:t>
            </a:r>
            <a:r>
              <a:rPr lang="zh-CN" altLang="en-US" sz="1200" spc="5" dirty="0">
                <a:latin typeface="微软雅黑" panose="020B0503020204020204" charset="-122"/>
                <a:ea typeface="微软雅黑" panose="020B0503020204020204" charset="-122"/>
                <a:cs typeface="宋体" panose="02010600030101010101" pitchFamily="2" charset="-122"/>
              </a:rPr>
              <a:t>）相同作用机制，可洛派韦为</a:t>
            </a:r>
            <a:r>
              <a:rPr lang="en-US" altLang="zh-CN" sz="1200" spc="5" dirty="0" smtClean="0">
                <a:latin typeface="微软雅黑" panose="020B0503020204020204" charset="-122"/>
                <a:ea typeface="微软雅黑" panose="020B0503020204020204" charset="-122"/>
                <a:cs typeface="宋体" panose="02010600030101010101" pitchFamily="2" charset="-122"/>
              </a:rPr>
              <a:t>NS5A</a:t>
            </a:r>
            <a:r>
              <a:rPr lang="zh-CN" altLang="en-US" sz="1200" spc="5" dirty="0" smtClean="0">
                <a:latin typeface="微软雅黑" panose="020B0503020204020204" charset="-122"/>
                <a:ea typeface="微软雅黑" panose="020B0503020204020204" charset="-122"/>
                <a:cs typeface="宋体" panose="02010600030101010101" pitchFamily="2" charset="-122"/>
              </a:rPr>
              <a:t>抑制剂，索磷布韦为</a:t>
            </a:r>
            <a:r>
              <a:rPr lang="en-US" altLang="zh-CN" sz="1200" spc="5" dirty="0" smtClean="0">
                <a:latin typeface="微软雅黑" panose="020B0503020204020204" charset="-122"/>
                <a:ea typeface="微软雅黑" panose="020B0503020204020204" charset="-122"/>
                <a:cs typeface="宋体" panose="02010600030101010101" pitchFamily="2" charset="-122"/>
              </a:rPr>
              <a:t>NS5B</a:t>
            </a:r>
            <a:r>
              <a:rPr lang="zh-CN" altLang="en-US" sz="1200" spc="5" dirty="0" smtClean="0">
                <a:latin typeface="微软雅黑" panose="020B0503020204020204" charset="-122"/>
                <a:ea typeface="微软雅黑" panose="020B0503020204020204" charset="-122"/>
                <a:cs typeface="宋体" panose="02010600030101010101" pitchFamily="2" charset="-122"/>
              </a:rPr>
              <a:t>抑制剂；</a:t>
            </a:r>
            <a:endParaRPr lang="en-US" altLang="zh-CN" sz="1200" spc="5" dirty="0">
              <a:latin typeface="微软雅黑" panose="020B0503020204020204" charset="-122"/>
              <a:ea typeface="微软雅黑" panose="020B0503020204020204" charset="-122"/>
              <a:cs typeface="宋体" panose="02010600030101010101" pitchFamily="2" charset="-122"/>
            </a:endParaRPr>
          </a:p>
          <a:p>
            <a:pPr algn="l">
              <a:lnSpc>
                <a:spcPct val="150000"/>
              </a:lnSpc>
            </a:pPr>
            <a:r>
              <a:rPr lang="en-US" altLang="zh-CN" sz="1200" spc="5" dirty="0">
                <a:latin typeface="微软雅黑" panose="020B0503020204020204" charset="-122"/>
                <a:ea typeface="微软雅黑" panose="020B0503020204020204" charset="-122"/>
                <a:cs typeface="宋体" panose="02010600030101010101" pitchFamily="2" charset="-122"/>
              </a:rPr>
              <a:t>               </a:t>
            </a:r>
            <a:r>
              <a:rPr lang="zh-CN" altLang="en-US" sz="1200" spc="5" dirty="0">
                <a:latin typeface="微软雅黑" panose="020B0503020204020204" charset="-122"/>
                <a:ea typeface="微软雅黑" panose="020B0503020204020204" charset="-122"/>
                <a:cs typeface="宋体" panose="02010600030101010101" pitchFamily="2" charset="-122"/>
              </a:rPr>
              <a:t>（</a:t>
            </a:r>
            <a:r>
              <a:rPr lang="en-US" altLang="zh-CN" sz="1200" spc="5" dirty="0">
                <a:latin typeface="微软雅黑" panose="020B0503020204020204" charset="-122"/>
                <a:ea typeface="微软雅黑" panose="020B0503020204020204" charset="-122"/>
                <a:cs typeface="宋体" panose="02010600030101010101" pitchFamily="2" charset="-122"/>
              </a:rPr>
              <a:t>2</a:t>
            </a:r>
            <a:r>
              <a:rPr lang="zh-CN" altLang="en-US" sz="1200" spc="5" dirty="0">
                <a:latin typeface="微软雅黑" panose="020B0503020204020204" charset="-122"/>
                <a:ea typeface="微软雅黑" panose="020B0503020204020204" charset="-122"/>
                <a:cs typeface="宋体" panose="02010600030101010101" pitchFamily="2" charset="-122"/>
              </a:rPr>
              <a:t>）临床指南主要推荐</a:t>
            </a:r>
            <a:r>
              <a:rPr lang="en-US" altLang="zh-CN" sz="1200" spc="5" dirty="0">
                <a:latin typeface="微软雅黑" panose="020B0503020204020204" charset="-122"/>
                <a:ea typeface="微软雅黑" panose="020B0503020204020204" charset="-122"/>
                <a:cs typeface="宋体" panose="02010600030101010101" pitchFamily="2" charset="-122"/>
              </a:rPr>
              <a:t>5A/5B</a:t>
            </a:r>
            <a:r>
              <a:rPr lang="zh-CN" altLang="en-US" sz="1200" spc="5" dirty="0" smtClean="0">
                <a:latin typeface="微软雅黑" panose="020B0503020204020204" charset="-122"/>
                <a:ea typeface="微软雅黑" panose="020B0503020204020204" charset="-122"/>
                <a:cs typeface="宋体" panose="02010600030101010101" pitchFamily="2" charset="-122"/>
              </a:rPr>
              <a:t>联合用药；</a:t>
            </a:r>
            <a:endParaRPr lang="en-US" altLang="zh-CN" sz="1200" spc="5" dirty="0" smtClean="0">
              <a:latin typeface="微软雅黑" panose="020B0503020204020204" charset="-122"/>
              <a:ea typeface="微软雅黑" panose="020B0503020204020204" charset="-122"/>
              <a:cs typeface="宋体" panose="02010600030101010101" pitchFamily="2" charset="-122"/>
            </a:endParaRPr>
          </a:p>
          <a:p>
            <a:pPr algn="l">
              <a:lnSpc>
                <a:spcPct val="150000"/>
              </a:lnSpc>
            </a:pPr>
            <a:r>
              <a:rPr lang="zh-CN" altLang="en-US" sz="1200" spc="5" dirty="0" smtClean="0">
                <a:latin typeface="微软雅黑" panose="020B0503020204020204" charset="-122"/>
                <a:ea typeface="微软雅黑" panose="020B0503020204020204" charset="-122"/>
                <a:cs typeface="宋体" panose="02010600030101010101" pitchFamily="2" charset="-122"/>
              </a:rPr>
              <a:t>               （</a:t>
            </a:r>
            <a:r>
              <a:rPr lang="en-US" altLang="zh-CN" sz="1200" spc="5" dirty="0" smtClean="0">
                <a:latin typeface="微软雅黑" panose="020B0503020204020204" charset="-122"/>
                <a:ea typeface="微软雅黑" panose="020B0503020204020204" charset="-122"/>
                <a:cs typeface="宋体" panose="02010600030101010101" pitchFamily="2" charset="-122"/>
              </a:rPr>
              <a:t>3</a:t>
            </a:r>
            <a:r>
              <a:rPr lang="zh-CN" altLang="en-US" sz="1200" spc="5" dirty="0" smtClean="0">
                <a:latin typeface="微软雅黑" panose="020B0503020204020204" charset="-122"/>
                <a:ea typeface="微软雅黑" panose="020B0503020204020204" charset="-122"/>
                <a:cs typeface="宋体" panose="02010600030101010101" pitchFamily="2" charset="-122"/>
              </a:rPr>
              <a:t>）萘坦司韦</a:t>
            </a:r>
            <a:r>
              <a:rPr lang="en-US" altLang="zh-CN" sz="1200" spc="5" dirty="0" smtClean="0">
                <a:latin typeface="微软雅黑" panose="020B0503020204020204" charset="-122"/>
                <a:ea typeface="微软雅黑" panose="020B0503020204020204" charset="-122"/>
                <a:cs typeface="宋体" panose="02010600030101010101" pitchFamily="2" charset="-122"/>
              </a:rPr>
              <a:t>/</a:t>
            </a:r>
            <a:r>
              <a:rPr lang="zh-CN" altLang="en-US" sz="1200" spc="5" dirty="0" smtClean="0">
                <a:latin typeface="微软雅黑" panose="020B0503020204020204" charset="-122"/>
                <a:ea typeface="微软雅黑" panose="020B0503020204020204" charset="-122"/>
                <a:cs typeface="宋体" panose="02010600030101010101" pitchFamily="2" charset="-122"/>
              </a:rPr>
              <a:t>艾考磷布韦和可洛派韦均属于国产药物；</a:t>
            </a:r>
            <a:endParaRPr lang="en-US" altLang="zh-CN" sz="1200" spc="5" dirty="0" smtClean="0">
              <a:latin typeface="微软雅黑" panose="020B0503020204020204" charset="-122"/>
              <a:ea typeface="微软雅黑" panose="020B0503020204020204" charset="-122"/>
              <a:cs typeface="宋体" panose="02010600030101010101" pitchFamily="2" charset="-122"/>
            </a:endParaRPr>
          </a:p>
          <a:p>
            <a:pPr algn="l">
              <a:lnSpc>
                <a:spcPct val="150000"/>
              </a:lnSpc>
            </a:pPr>
            <a:r>
              <a:rPr lang="en-US" altLang="zh-CN" sz="1200" spc="5" dirty="0" smtClean="0">
                <a:latin typeface="微软雅黑" panose="020B0503020204020204" charset="-122"/>
                <a:ea typeface="微软雅黑" panose="020B0503020204020204" charset="-122"/>
                <a:cs typeface="宋体" panose="02010600030101010101" pitchFamily="2" charset="-122"/>
              </a:rPr>
              <a:t>               </a:t>
            </a:r>
            <a:r>
              <a:rPr lang="zh-CN" altLang="en-US" sz="1200" spc="5" dirty="0" smtClean="0">
                <a:latin typeface="微软雅黑" panose="020B0503020204020204" charset="-122"/>
                <a:ea typeface="微软雅黑" panose="020B0503020204020204" charset="-122"/>
                <a:cs typeface="宋体" panose="02010600030101010101" pitchFamily="2" charset="-122"/>
              </a:rPr>
              <a:t>（</a:t>
            </a:r>
            <a:r>
              <a:rPr lang="en-US" altLang="zh-CN" sz="1200" spc="5" dirty="0" smtClean="0">
                <a:latin typeface="微软雅黑" panose="020B0503020204020204" charset="-122"/>
                <a:ea typeface="微软雅黑" panose="020B0503020204020204" charset="-122"/>
                <a:cs typeface="宋体" panose="02010600030101010101" pitchFamily="2" charset="-122"/>
              </a:rPr>
              <a:t>4</a:t>
            </a:r>
            <a:r>
              <a:rPr lang="zh-CN" altLang="en-US" sz="1200" spc="5" dirty="0" smtClean="0">
                <a:latin typeface="微软雅黑" panose="020B0503020204020204" charset="-122"/>
                <a:ea typeface="微软雅黑" panose="020B0503020204020204" charset="-122"/>
                <a:cs typeface="宋体" panose="02010600030101010101" pitchFamily="2" charset="-122"/>
              </a:rPr>
              <a:t>）</a:t>
            </a:r>
            <a:r>
              <a:rPr lang="zh-CN" altLang="en-US" sz="1200" spc="5" dirty="0">
                <a:latin typeface="微软雅黑" panose="020B0503020204020204" charset="-122"/>
                <a:ea typeface="微软雅黑" panose="020B0503020204020204" charset="-122"/>
                <a:cs typeface="宋体" panose="02010600030101010101" pitchFamily="2" charset="-122"/>
              </a:rPr>
              <a:t>临床使用艾考磷布韦</a:t>
            </a:r>
            <a:r>
              <a:rPr lang="zh-CN" altLang="en-US" sz="1200" spc="5" dirty="0" smtClean="0">
                <a:latin typeface="微软雅黑" panose="020B0503020204020204" charset="-122"/>
                <a:ea typeface="微软雅黑" panose="020B0503020204020204" charset="-122"/>
                <a:cs typeface="宋体" panose="02010600030101010101" pitchFamily="2" charset="-122"/>
              </a:rPr>
              <a:t>片需与磷酸萘坦司韦胶囊联用，整体疗程价医保联合谈判。</a:t>
            </a:r>
            <a:endParaRPr lang="zh-CN" altLang="en-US" sz="1200" spc="5" dirty="0" smtClean="0">
              <a:latin typeface="微软雅黑" panose="020B0503020204020204" charset="-122"/>
              <a:ea typeface="微软雅黑" panose="020B0503020204020204" charset="-122"/>
              <a:cs typeface="宋体" panose="02010600030101010101" pitchFamily="2" charset="-122"/>
            </a:endParaRPr>
          </a:p>
        </p:txBody>
      </p:sp>
      <p:cxnSp>
        <p:nvCxnSpPr>
          <p:cNvPr id="14" name="直接连接符 42"/>
          <p:cNvCxnSpPr/>
          <p:nvPr/>
        </p:nvCxnSpPr>
        <p:spPr>
          <a:xfrm>
            <a:off x="3935760" y="4290819"/>
            <a:ext cx="7416000" cy="0"/>
          </a:xfrm>
          <a:prstGeom prst="line">
            <a:avLst/>
          </a:prstGeom>
          <a:ln w="19050">
            <a:solidFill>
              <a:srgbClr val="EE7825"/>
            </a:solidFill>
            <a:prstDash val="sysDash"/>
          </a:ln>
        </p:spPr>
        <p:style>
          <a:lnRef idx="1">
            <a:schemeClr val="dk1"/>
          </a:lnRef>
          <a:fillRef idx="0">
            <a:schemeClr val="dk1"/>
          </a:fillRef>
          <a:effectRef idx="0">
            <a:schemeClr val="dk1"/>
          </a:effectRef>
          <a:fontRef idx="minor">
            <a:schemeClr val="tx1"/>
          </a:fontRef>
        </p:style>
      </p:cxnSp>
      <p:graphicFrame>
        <p:nvGraphicFramePr>
          <p:cNvPr id="15" name="对象 2"/>
          <p:cNvGraphicFramePr>
            <a:graphicFrameLocks noChangeAspect="1"/>
          </p:cNvGraphicFramePr>
          <p:nvPr>
            <p:custDataLst>
              <p:tags r:id="rId2"/>
            </p:custDataLst>
          </p:nvPr>
        </p:nvGraphicFramePr>
        <p:xfrm>
          <a:off x="8955172" y="1417521"/>
          <a:ext cx="2033567" cy="1117685"/>
        </p:xfrm>
        <a:graphic>
          <a:graphicData uri="http://schemas.openxmlformats.org/presentationml/2006/ole">
            <mc:AlternateContent xmlns:mc="http://schemas.openxmlformats.org/markup-compatibility/2006">
              <mc:Choice xmlns:v="urn:schemas-microsoft-com:vml" Requires="v">
                <p:oleObj spid="_x0000_s16" name="" r:id="rId3" imgW="4216400" imgH="2336800" progId="ChemDraw.Document.6.0">
                  <p:embed/>
                </p:oleObj>
              </mc:Choice>
              <mc:Fallback>
                <p:oleObj name="" r:id="rId3" imgW="4216400" imgH="2336800" progId="ChemDraw.Document.6.0">
                  <p:embed/>
                  <p:pic>
                    <p:nvPicPr>
                      <p:cNvPr id="0" name="对象 2"/>
                      <p:cNvPicPr>
                        <a:picLocks noChangeAspect="1" noChangeArrowheads="1"/>
                      </p:cNvPicPr>
                      <p:nvPr/>
                    </p:nvPicPr>
                    <p:blipFill>
                      <a:blip r:embed="rId4"/>
                      <a:srcRect/>
                      <a:stretch>
                        <a:fillRect/>
                      </a:stretch>
                    </p:blipFill>
                    <p:spPr bwMode="auto">
                      <a:xfrm>
                        <a:off x="8955172" y="1417521"/>
                        <a:ext cx="2033567" cy="1117685"/>
                      </a:xfrm>
                      <a:prstGeom prst="rect">
                        <a:avLst/>
                      </a:prstGeom>
                      <a:noFill/>
                    </p:spPr>
                  </p:pic>
                </p:oleObj>
              </mc:Fallback>
            </mc:AlternateContent>
          </a:graphicData>
        </a:graphic>
      </p:graphicFrame>
      <p:sp>
        <p:nvSpPr>
          <p:cNvPr id="17" name="标题 1"/>
          <p:cNvSpPr txBox="1"/>
          <p:nvPr/>
        </p:nvSpPr>
        <p:spPr>
          <a:xfrm>
            <a:off x="1199515" y="260985"/>
            <a:ext cx="8555355" cy="431800"/>
          </a:xfrm>
          <a:prstGeom prst="rect">
            <a:avLst/>
          </a:prstGeom>
        </p:spPr>
        <p:txBody>
          <a:bodyPr vert="horz" lIns="91434" tIns="45717" rIns="91434" bIns="45717" anchor="ctr">
            <a:noAutofit/>
          </a:bodyPr>
          <a:lstStyle>
            <a:lvl1pPr algn="l" rtl="0" eaLnBrk="1" latinLnBrk="0" hangingPunct="1">
              <a:spcBef>
                <a:spcPct val="0"/>
              </a:spcBef>
              <a:buNone/>
              <a:defRPr kumimoji="0" sz="2400" b="1" i="0" u="none" strike="noStrike" kern="1200" baseline="0">
                <a:ln w="3175">
                  <a:noFill/>
                </a:ln>
                <a:solidFill>
                  <a:srgbClr val="203864"/>
                </a:solidFill>
                <a:effectLst/>
                <a:latin typeface="微软雅黑" panose="020B0503020204020204" charset="-122"/>
                <a:ea typeface="微软雅黑" panose="020B0503020204020204" charset="-122"/>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1200" cap="none" spc="0" normalizeH="0" baseline="0" noProof="0" dirty="0" smtClean="0">
                <a:ln w="3175">
                  <a:noFill/>
                </a:ln>
                <a:solidFill>
                  <a:srgbClr val="3E3A39"/>
                </a:solidFill>
                <a:effectLst/>
                <a:uLnTx/>
                <a:uFillTx/>
                <a:latin typeface="微软雅黑" panose="020B0503020204020204" charset="-122"/>
                <a:ea typeface="微软雅黑" panose="020B0503020204020204" charset="-122"/>
                <a:cs typeface="+mj-cs"/>
              </a:rPr>
              <a:t>（一）药品基本信息</a:t>
            </a:r>
            <a:endParaRPr kumimoji="0" lang="zh-CN" altLang="en-US" sz="3200" b="1" i="0" u="none" strike="noStrike" kern="1200" cap="none" spc="0" normalizeH="0" baseline="0" noProof="0" dirty="0" smtClean="0">
              <a:ln w="3175">
                <a:noFill/>
              </a:ln>
              <a:solidFill>
                <a:srgbClr val="3E3A39"/>
              </a:solidFill>
              <a:effectLst/>
              <a:uLnTx/>
              <a:uFillTx/>
              <a:latin typeface="微软雅黑" panose="020B0503020204020204" charset="-122"/>
              <a:ea typeface="微软雅黑" panose="020B0503020204020204" charset="-122"/>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16"/>
          <p:cNvSpPr/>
          <p:nvPr>
            <p:custDataLst>
              <p:tags r:id="rId1"/>
            </p:custDataLst>
          </p:nvPr>
        </p:nvSpPr>
        <p:spPr>
          <a:xfrm>
            <a:off x="1250213" y="2275271"/>
            <a:ext cx="2160000" cy="372868"/>
          </a:xfrm>
          <a:prstGeom prst="roundRect">
            <a:avLst/>
          </a:prstGeom>
          <a:solidFill>
            <a:srgbClr val="EF7825"/>
          </a:solidFill>
          <a:ln w="12700" cap="flat" cmpd="sng" algn="ctr">
            <a:noFill/>
            <a:prstDash val="solid"/>
            <a:miter lim="800000"/>
          </a:ln>
          <a:effectLst/>
        </p:spPr>
        <p:txBody>
          <a:bodyPr wrap="square" lIns="91440" tIns="45720" rIns="91440" bIns="45720" rtlCol="0" anchor="ctr" anchorCtr="1">
            <a:spAutoFit/>
          </a:bodyPr>
          <a:p>
            <a:pPr rtl="0" fontAlgn="auto">
              <a:lnSpc>
                <a:spcPct val="125000"/>
              </a:lnSpc>
              <a:spcBef>
                <a:spcPts val="0"/>
              </a:spcBef>
              <a:spcAft>
                <a:spcPts val="0"/>
              </a:spcAft>
            </a:pPr>
            <a:r>
              <a:rPr lang="zh-CN" altLang="en-US" sz="1400" b="1" dirty="0">
                <a:solidFill>
                  <a:schemeClr val="bg1"/>
                </a:solidFill>
                <a:latin typeface="微软雅黑" panose="020B0503020204020204" charset="-122"/>
                <a:ea typeface="微软雅黑" panose="020B0503020204020204" charset="-122"/>
              </a:rPr>
              <a:t>说明书适应症</a:t>
            </a:r>
            <a:r>
              <a:rPr lang="en-US" altLang="zh-CN" sz="1400" b="1" dirty="0">
                <a:solidFill>
                  <a:schemeClr val="bg1"/>
                </a:solidFill>
                <a:latin typeface="微软雅黑" panose="020B0503020204020204" charset="-122"/>
                <a:ea typeface="微软雅黑" panose="020B0503020204020204" charset="-122"/>
              </a:rPr>
              <a:t>/</a:t>
            </a:r>
            <a:r>
              <a:rPr lang="zh-CN" altLang="en-US" sz="1400" b="1" dirty="0">
                <a:solidFill>
                  <a:schemeClr val="bg1"/>
                </a:solidFill>
                <a:latin typeface="微软雅黑" panose="020B0503020204020204" charset="-122"/>
                <a:ea typeface="微软雅黑" panose="020B0503020204020204" charset="-122"/>
              </a:rPr>
              <a:t>功能主治</a:t>
            </a:r>
            <a:endParaRPr lang="en-US" altLang="zh-CN" sz="1400" b="1" dirty="0">
              <a:solidFill>
                <a:schemeClr val="bg1"/>
              </a:solidFill>
              <a:latin typeface="微软雅黑" panose="020B0503020204020204" charset="-122"/>
              <a:ea typeface="微软雅黑" panose="020B0503020204020204" charset="-122"/>
            </a:endParaRPr>
          </a:p>
        </p:txBody>
      </p:sp>
      <p:sp>
        <p:nvSpPr>
          <p:cNvPr id="8" name="文本框 7"/>
          <p:cNvSpPr txBox="1"/>
          <p:nvPr>
            <p:custDataLst>
              <p:tags r:id="rId2"/>
            </p:custDataLst>
          </p:nvPr>
        </p:nvSpPr>
        <p:spPr>
          <a:xfrm>
            <a:off x="2065924" y="1574297"/>
            <a:ext cx="540000" cy="540000"/>
          </a:xfrm>
          <a:prstGeom prst="roundRect">
            <a:avLst>
              <a:gd name="adj" fmla="val 50000"/>
            </a:avLst>
          </a:prstGeom>
          <a:solidFill>
            <a:srgbClr val="EE7B2A"/>
          </a:solidFill>
        </p:spPr>
        <p:txBody>
          <a:bodyPr wrap="none" lIns="108000" tIns="108000" rIns="108000" bIns="108000" rtlCol="0" anchor="ctr" anchorCtr="0">
            <a:noAutofit/>
          </a:bodyPr>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zh-CN" sz="2000" b="1" i="0" u="none" strike="noStrike" kern="0" cap="none" spc="0" normalizeH="0" baseline="0" noProof="0" dirty="0" smtClean="0">
                <a:ln>
                  <a:noFill/>
                </a:ln>
                <a:solidFill>
                  <a:srgbClr val="FFFFFF"/>
                </a:solidFill>
                <a:effectLst/>
                <a:uLnTx/>
                <a:uFillTx/>
                <a:latin typeface="微软雅黑" panose="020B0503020204020204" charset="-122"/>
                <a:ea typeface="微软雅黑" panose="020B0503020204020204" charset="-122"/>
              </a:rPr>
              <a:t>01</a:t>
            </a:r>
            <a:endParaRPr kumimoji="1" lang="zh-CN" altLang="en-US" sz="2000" b="1" i="0" u="none" strike="noStrike" kern="0" cap="none" spc="0" normalizeH="0" baseline="0" noProof="0" dirty="0" smtClean="0">
              <a:ln>
                <a:noFill/>
              </a:ln>
              <a:solidFill>
                <a:srgbClr val="FFFFFF"/>
              </a:solidFill>
              <a:effectLst/>
              <a:uLnTx/>
              <a:uFillTx/>
              <a:latin typeface="微软雅黑" panose="020B0503020204020204" charset="-122"/>
              <a:ea typeface="微软雅黑" panose="020B0503020204020204" charset="-122"/>
            </a:endParaRPr>
          </a:p>
        </p:txBody>
      </p:sp>
      <p:sp>
        <p:nvSpPr>
          <p:cNvPr id="9" name="矩形 8"/>
          <p:cNvSpPr/>
          <p:nvPr>
            <p:custDataLst>
              <p:tags r:id="rId3"/>
            </p:custDataLst>
          </p:nvPr>
        </p:nvSpPr>
        <p:spPr>
          <a:xfrm>
            <a:off x="764108" y="2930536"/>
            <a:ext cx="3048000" cy="1438855"/>
          </a:xfrm>
          <a:prstGeom prst="rect">
            <a:avLst/>
          </a:prstGeom>
        </p:spPr>
        <p:txBody>
          <a:bodyPr wrap="square">
            <a:spAutoFit/>
          </a:bodyPr>
          <a:p>
            <a:pPr algn="ctr" rtl="0" fontAlgn="auto">
              <a:lnSpc>
                <a:spcPct val="125000"/>
              </a:lnSpc>
              <a:spcBef>
                <a:spcPts val="0"/>
              </a:spcBef>
              <a:spcAft>
                <a:spcPts val="0"/>
              </a:spcAft>
            </a:pPr>
            <a:r>
              <a:rPr lang="zh-CN" altLang="en-US" sz="1400" dirty="0">
                <a:solidFill>
                  <a:prstClr val="black"/>
                </a:solidFill>
                <a:latin typeface="微软雅黑" panose="020B0503020204020204" charset="-122"/>
                <a:ea typeface="微软雅黑" panose="020B0503020204020204" charset="-122"/>
              </a:rPr>
              <a:t>本品</a:t>
            </a:r>
            <a:r>
              <a:rPr lang="zh-CN" altLang="en-US" sz="1400" dirty="0" smtClean="0">
                <a:solidFill>
                  <a:prstClr val="black"/>
                </a:solidFill>
                <a:latin typeface="微软雅黑" panose="020B0503020204020204" charset="-122"/>
                <a:ea typeface="微软雅黑" panose="020B0503020204020204" charset="-122"/>
              </a:rPr>
              <a:t>与磷酸萘坦司韦胶囊联</a:t>
            </a:r>
            <a:r>
              <a:rPr lang="zh-CN" altLang="en-US" sz="1400" dirty="0">
                <a:solidFill>
                  <a:prstClr val="black"/>
                </a:solidFill>
                <a:latin typeface="微软雅黑" panose="020B0503020204020204" charset="-122"/>
                <a:ea typeface="微软雅黑" panose="020B0503020204020204" charset="-122"/>
              </a:rPr>
              <a:t>用，治疗</a:t>
            </a:r>
            <a:r>
              <a:rPr lang="zh-CN" altLang="en-US" sz="1400" b="1" dirty="0">
                <a:solidFill>
                  <a:srgbClr val="EA6E14"/>
                </a:solidFill>
                <a:latin typeface="微软雅黑" panose="020B0503020204020204" charset="-122"/>
                <a:ea typeface="微软雅黑" panose="020B0503020204020204" charset="-122"/>
              </a:rPr>
              <a:t>初治或干扰素经治的基因 </a:t>
            </a:r>
            <a:r>
              <a:rPr lang="en-US" altLang="zh-CN" sz="1400" b="1" dirty="0">
                <a:solidFill>
                  <a:srgbClr val="EA6E14"/>
                </a:solidFill>
                <a:latin typeface="微软雅黑" panose="020B0503020204020204" charset="-122"/>
                <a:ea typeface="微软雅黑" panose="020B0503020204020204" charset="-122"/>
              </a:rPr>
              <a:t>1</a:t>
            </a:r>
            <a:r>
              <a:rPr lang="zh-CN" altLang="en-US" sz="1400" b="1" dirty="0">
                <a:solidFill>
                  <a:srgbClr val="EA6E14"/>
                </a:solidFill>
                <a:latin typeface="微软雅黑" panose="020B0503020204020204" charset="-122"/>
                <a:ea typeface="微软雅黑" panose="020B0503020204020204" charset="-122"/>
              </a:rPr>
              <a:t>、</a:t>
            </a:r>
            <a:r>
              <a:rPr lang="en-US" altLang="zh-CN" sz="1400" b="1" dirty="0">
                <a:solidFill>
                  <a:srgbClr val="EA6E14"/>
                </a:solidFill>
                <a:latin typeface="微软雅黑" panose="020B0503020204020204" charset="-122"/>
                <a:ea typeface="微软雅黑" panose="020B0503020204020204" charset="-122"/>
              </a:rPr>
              <a:t>2</a:t>
            </a:r>
            <a:r>
              <a:rPr lang="zh-CN" altLang="en-US" sz="1400" b="1" dirty="0">
                <a:solidFill>
                  <a:srgbClr val="EA6E14"/>
                </a:solidFill>
                <a:latin typeface="微软雅黑" panose="020B0503020204020204" charset="-122"/>
                <a:ea typeface="微软雅黑" panose="020B0503020204020204" charset="-122"/>
              </a:rPr>
              <a:t>、</a:t>
            </a:r>
            <a:r>
              <a:rPr lang="en-US" altLang="zh-CN" sz="1400" b="1" dirty="0">
                <a:solidFill>
                  <a:srgbClr val="EA6E14"/>
                </a:solidFill>
                <a:latin typeface="微软雅黑" panose="020B0503020204020204" charset="-122"/>
                <a:ea typeface="微软雅黑" panose="020B0503020204020204" charset="-122"/>
              </a:rPr>
              <a:t>3</a:t>
            </a:r>
            <a:r>
              <a:rPr lang="zh-CN" altLang="en-US" sz="1400" b="1" dirty="0">
                <a:solidFill>
                  <a:srgbClr val="EA6E14"/>
                </a:solidFill>
                <a:latin typeface="微软雅黑" panose="020B0503020204020204" charset="-122"/>
                <a:ea typeface="微软雅黑" panose="020B0503020204020204" charset="-122"/>
              </a:rPr>
              <a:t>、</a:t>
            </a:r>
            <a:r>
              <a:rPr lang="en-US" altLang="zh-CN" sz="1400" b="1" dirty="0">
                <a:solidFill>
                  <a:srgbClr val="EA6E14"/>
                </a:solidFill>
                <a:latin typeface="微软雅黑" panose="020B0503020204020204" charset="-122"/>
                <a:ea typeface="微软雅黑" panose="020B0503020204020204" charset="-122"/>
              </a:rPr>
              <a:t>6</a:t>
            </a:r>
            <a:r>
              <a:rPr lang="zh-CN" altLang="en-US" sz="1400" b="1" dirty="0">
                <a:solidFill>
                  <a:srgbClr val="EA6E14"/>
                </a:solidFill>
                <a:latin typeface="微软雅黑" panose="020B0503020204020204" charset="-122"/>
                <a:ea typeface="微软雅黑" panose="020B0503020204020204" charset="-122"/>
              </a:rPr>
              <a:t>型成人慢性丙型肝炎病毒（</a:t>
            </a:r>
            <a:r>
              <a:rPr lang="en-US" altLang="zh-CN" sz="1400" b="1" dirty="0">
                <a:solidFill>
                  <a:srgbClr val="EA6E14"/>
                </a:solidFill>
                <a:latin typeface="微软雅黑" panose="020B0503020204020204" charset="-122"/>
                <a:ea typeface="微软雅黑" panose="020B0503020204020204" charset="-122"/>
              </a:rPr>
              <a:t>HCV</a:t>
            </a:r>
            <a:r>
              <a:rPr lang="zh-CN" altLang="en-US" sz="1400" b="1" dirty="0">
                <a:solidFill>
                  <a:srgbClr val="EA6E14"/>
                </a:solidFill>
                <a:latin typeface="微软雅黑" panose="020B0503020204020204" charset="-122"/>
                <a:ea typeface="微软雅黑" panose="020B0503020204020204" charset="-122"/>
              </a:rPr>
              <a:t>）感染</a:t>
            </a:r>
            <a:r>
              <a:rPr lang="zh-CN" altLang="en-US" sz="1400" dirty="0">
                <a:solidFill>
                  <a:prstClr val="black"/>
                </a:solidFill>
                <a:latin typeface="微软雅黑" panose="020B0503020204020204" charset="-122"/>
                <a:ea typeface="微软雅黑" panose="020B0503020204020204" charset="-122"/>
              </a:rPr>
              <a:t>，可合并或不合并代偿性肝硬化。</a:t>
            </a:r>
            <a:endParaRPr lang="zh-CN" altLang="en-US" sz="1400" dirty="0">
              <a:solidFill>
                <a:prstClr val="black"/>
              </a:solidFill>
              <a:latin typeface="微软雅黑" panose="020B0503020204020204" charset="-122"/>
              <a:ea typeface="微软雅黑" panose="020B0503020204020204" charset="-122"/>
            </a:endParaRPr>
          </a:p>
        </p:txBody>
      </p:sp>
      <p:sp>
        <p:nvSpPr>
          <p:cNvPr id="13" name="矩形: 圆角 13"/>
          <p:cNvSpPr/>
          <p:nvPr>
            <p:custDataLst>
              <p:tags r:id="rId4"/>
            </p:custDataLst>
          </p:nvPr>
        </p:nvSpPr>
        <p:spPr>
          <a:xfrm>
            <a:off x="4957742" y="2291445"/>
            <a:ext cx="2160000" cy="340519"/>
          </a:xfrm>
          <a:prstGeom prst="roundRect">
            <a:avLst/>
          </a:prstGeom>
          <a:solidFill>
            <a:schemeClr val="bg1">
              <a:lumMod val="50000"/>
            </a:schemeClr>
          </a:solidFill>
          <a:ln w="12700" cap="flat" cmpd="sng" algn="ctr">
            <a:noFill/>
            <a:prstDash val="solid"/>
            <a:miter lim="800000"/>
          </a:ln>
          <a:effectLst/>
        </p:spPr>
        <p:txBody>
          <a:bodyPr wrap="square" lIns="91440" tIns="45720" rIns="91440" bIns="45720" rtlCol="0" anchor="ctr" anchorCtr="1">
            <a:spAutoFit/>
          </a:bodyPr>
          <a:p>
            <a:pPr lvl="0" algn="ctr" rtl="0" fontAlgn="auto">
              <a:spcBef>
                <a:spcPts val="0"/>
              </a:spcBef>
              <a:spcAft>
                <a:spcPts val="0"/>
              </a:spcAft>
            </a:pPr>
            <a:r>
              <a:rPr kumimoji="1" lang="zh-CN" altLang="en-US" sz="1400" b="1" kern="0" dirty="0">
                <a:solidFill>
                  <a:srgbClr val="FFFFFF"/>
                </a:solidFill>
                <a:latin typeface="微软雅黑" panose="020B0503020204020204" charset="-122"/>
                <a:ea typeface="微软雅黑" panose="020B0503020204020204" charset="-122"/>
              </a:rPr>
              <a:t>疾病基本情况</a:t>
            </a:r>
            <a:endParaRPr kumimoji="1" lang="zh-CN" altLang="en-US" sz="1400" b="1" kern="0" dirty="0">
              <a:solidFill>
                <a:srgbClr val="FFFFFF"/>
              </a:solidFill>
              <a:latin typeface="微软雅黑" panose="020B0503020204020204" charset="-122"/>
              <a:ea typeface="微软雅黑" panose="020B0503020204020204" charset="-122"/>
            </a:endParaRPr>
          </a:p>
        </p:txBody>
      </p:sp>
      <p:sp>
        <p:nvSpPr>
          <p:cNvPr id="14" name="文本框 13"/>
          <p:cNvSpPr txBox="1"/>
          <p:nvPr>
            <p:custDataLst>
              <p:tags r:id="rId5"/>
            </p:custDataLst>
          </p:nvPr>
        </p:nvSpPr>
        <p:spPr>
          <a:xfrm>
            <a:off x="5767742" y="1557372"/>
            <a:ext cx="540000" cy="540000"/>
          </a:xfrm>
          <a:prstGeom prst="roundRect">
            <a:avLst>
              <a:gd name="adj" fmla="val 50000"/>
            </a:avLst>
          </a:prstGeom>
          <a:solidFill>
            <a:schemeClr val="bg1">
              <a:lumMod val="50000"/>
            </a:schemeClr>
          </a:solidFill>
        </p:spPr>
        <p:txBody>
          <a:bodyPr wrap="none" lIns="108000" tIns="108000" rIns="108000" bIns="108000" rtlCol="0" anchor="ctr" anchorCtr="0">
            <a:noAutofit/>
          </a:bodyPr>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zh-CN" sz="2000" b="1" i="0" u="none" strike="noStrike" kern="0" cap="none" spc="0" normalizeH="0" baseline="0" noProof="0" dirty="0" smtClean="0">
                <a:ln>
                  <a:noFill/>
                </a:ln>
                <a:solidFill>
                  <a:srgbClr val="FFFFFF"/>
                </a:solidFill>
                <a:effectLst/>
                <a:uLnTx/>
                <a:uFillTx/>
                <a:latin typeface="微软雅黑" panose="020B0503020204020204" charset="-122"/>
                <a:ea typeface="微软雅黑" panose="020B0503020204020204" charset="-122"/>
              </a:rPr>
              <a:t>02</a:t>
            </a:r>
            <a:endParaRPr kumimoji="1" lang="zh-CN" altLang="en-US" sz="2000" b="1" i="0" u="none" strike="noStrike" kern="0" cap="none" spc="0" normalizeH="0" baseline="0" noProof="0" dirty="0" smtClean="0">
              <a:ln>
                <a:noFill/>
              </a:ln>
              <a:solidFill>
                <a:srgbClr val="FFFFFF"/>
              </a:solidFill>
              <a:effectLst/>
              <a:uLnTx/>
              <a:uFillTx/>
              <a:latin typeface="微软雅黑" panose="020B0503020204020204" charset="-122"/>
              <a:ea typeface="微软雅黑" panose="020B0503020204020204" charset="-122"/>
            </a:endParaRPr>
          </a:p>
        </p:txBody>
      </p:sp>
      <p:pic>
        <p:nvPicPr>
          <p:cNvPr id="16" name="图片 15"/>
          <p:cNvPicPr>
            <a:picLocks noChangeAspect="1"/>
          </p:cNvPicPr>
          <p:nvPr>
            <p:custDataLst>
              <p:tags r:id="rId6"/>
            </p:custDataLst>
          </p:nvPr>
        </p:nvPicPr>
        <p:blipFill rotWithShape="1">
          <a:blip r:embed="rId7"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14513" t="16592" r="10513" b="14400"/>
          <a:stretch>
            <a:fillRect/>
          </a:stretch>
        </p:blipFill>
        <p:spPr>
          <a:xfrm>
            <a:off x="1786833" y="4272095"/>
            <a:ext cx="1098182" cy="706706"/>
          </a:xfrm>
          <a:prstGeom prst="rect">
            <a:avLst/>
          </a:prstGeom>
        </p:spPr>
      </p:pic>
      <p:sp>
        <p:nvSpPr>
          <p:cNvPr id="19" name="矩形: 圆角 16"/>
          <p:cNvSpPr/>
          <p:nvPr>
            <p:custDataLst>
              <p:tags r:id="rId8"/>
            </p:custDataLst>
          </p:nvPr>
        </p:nvSpPr>
        <p:spPr>
          <a:xfrm>
            <a:off x="8908146" y="2254466"/>
            <a:ext cx="2160000" cy="400110"/>
          </a:xfrm>
          <a:prstGeom prst="roundRect">
            <a:avLst/>
          </a:prstGeom>
          <a:solidFill>
            <a:srgbClr val="EE7825"/>
          </a:solidFill>
          <a:ln w="12700" cap="flat" cmpd="sng" algn="ctr">
            <a:noFill/>
            <a:prstDash val="solid"/>
            <a:miter lim="800000"/>
          </a:ln>
          <a:effectLst/>
        </p:spPr>
        <p:txBody>
          <a:bodyPr wrap="square" lIns="91440" tIns="45720" rIns="91440" bIns="45720" rtlCol="0" anchor="ctr" anchorCtr="1">
            <a:spAutoFit/>
          </a:bodyPr>
          <a:p>
            <a:pPr rtl="0" fontAlgn="auto">
              <a:lnSpc>
                <a:spcPct val="125000"/>
              </a:lnSpc>
              <a:spcBef>
                <a:spcPts val="0"/>
              </a:spcBef>
              <a:spcAft>
                <a:spcPts val="0"/>
              </a:spcAft>
            </a:pPr>
            <a:r>
              <a:rPr lang="zh-CN" altLang="en-US" sz="1400" b="1" dirty="0">
                <a:solidFill>
                  <a:schemeClr val="bg1"/>
                </a:solidFill>
                <a:latin typeface="微软雅黑" panose="020B0503020204020204" charset="-122"/>
                <a:ea typeface="微软雅黑" panose="020B0503020204020204" charset="-122"/>
              </a:rPr>
              <a:t>用法用量</a:t>
            </a:r>
            <a:endParaRPr lang="zh-CN" altLang="en-US" sz="1400" b="1" dirty="0">
              <a:solidFill>
                <a:schemeClr val="bg1"/>
              </a:solidFill>
              <a:latin typeface="微软雅黑" panose="020B0503020204020204" charset="-122"/>
              <a:ea typeface="微软雅黑" panose="020B0503020204020204" charset="-122"/>
            </a:endParaRPr>
          </a:p>
        </p:txBody>
      </p:sp>
      <p:sp>
        <p:nvSpPr>
          <p:cNvPr id="20" name="文本框 19"/>
          <p:cNvSpPr txBox="1"/>
          <p:nvPr>
            <p:custDataLst>
              <p:tags r:id="rId9"/>
            </p:custDataLst>
          </p:nvPr>
        </p:nvSpPr>
        <p:spPr>
          <a:xfrm>
            <a:off x="9723857" y="1554216"/>
            <a:ext cx="540000" cy="540000"/>
          </a:xfrm>
          <a:prstGeom prst="roundRect">
            <a:avLst>
              <a:gd name="adj" fmla="val 50000"/>
            </a:avLst>
          </a:prstGeom>
          <a:solidFill>
            <a:srgbClr val="EE7825"/>
          </a:solidFill>
        </p:spPr>
        <p:txBody>
          <a:bodyPr wrap="none" lIns="108000" tIns="108000" rIns="108000" bIns="108000" rtlCol="0" anchor="ctr" anchorCtr="0">
            <a:noAutofit/>
          </a:bodyPr>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zh-CN" sz="2000" b="1" i="0" u="none" strike="noStrike" kern="0" cap="none" spc="0" normalizeH="0" baseline="0" noProof="0" dirty="0" smtClean="0">
                <a:ln>
                  <a:noFill/>
                </a:ln>
                <a:solidFill>
                  <a:srgbClr val="FFFFFF"/>
                </a:solidFill>
                <a:effectLst/>
                <a:uLnTx/>
                <a:uFillTx/>
                <a:latin typeface="微软雅黑" panose="020B0503020204020204" charset="-122"/>
                <a:ea typeface="微软雅黑" panose="020B0503020204020204" charset="-122"/>
              </a:rPr>
              <a:t>03</a:t>
            </a:r>
            <a:endParaRPr kumimoji="1" lang="zh-CN" altLang="en-US" sz="2000" b="1" i="0" u="none" strike="noStrike" kern="0" cap="none" spc="0" normalizeH="0" baseline="0" noProof="0" dirty="0" smtClean="0">
              <a:ln>
                <a:noFill/>
              </a:ln>
              <a:solidFill>
                <a:srgbClr val="FFFFFF"/>
              </a:solidFill>
              <a:effectLst/>
              <a:uLnTx/>
              <a:uFillTx/>
              <a:latin typeface="微软雅黑" panose="020B0503020204020204" charset="-122"/>
              <a:ea typeface="微软雅黑" panose="020B0503020204020204" charset="-122"/>
            </a:endParaRPr>
          </a:p>
        </p:txBody>
      </p:sp>
      <p:sp>
        <p:nvSpPr>
          <p:cNvPr id="21" name="矩形 20"/>
          <p:cNvSpPr/>
          <p:nvPr>
            <p:custDataLst>
              <p:tags r:id="rId10"/>
            </p:custDataLst>
          </p:nvPr>
        </p:nvSpPr>
        <p:spPr>
          <a:xfrm>
            <a:off x="8246727" y="2814080"/>
            <a:ext cx="3258675" cy="1976120"/>
          </a:xfrm>
          <a:prstGeom prst="rect">
            <a:avLst/>
          </a:prstGeom>
        </p:spPr>
        <p:txBody>
          <a:bodyPr wrap="square">
            <a:spAutoFit/>
          </a:bodyPr>
          <a:p>
            <a:pPr marL="285750" indent="-285750" algn="just" rtl="0" fontAlgn="auto">
              <a:lnSpc>
                <a:spcPct val="125000"/>
              </a:lnSpc>
              <a:spcBef>
                <a:spcPts val="0"/>
              </a:spcBef>
              <a:spcAft>
                <a:spcPts val="0"/>
              </a:spcAft>
              <a:buFont typeface="Wingdings" panose="05000000000000000000" pitchFamily="2" charset="2"/>
              <a:buChar char="n"/>
            </a:pPr>
            <a:r>
              <a:rPr lang="zh-CN" altLang="en-US" sz="1400" dirty="0">
                <a:solidFill>
                  <a:prstClr val="black"/>
                </a:solidFill>
                <a:latin typeface="微软雅黑" panose="020B0503020204020204" charset="-122"/>
                <a:ea typeface="微软雅黑" panose="020B0503020204020204" charset="-122"/>
              </a:rPr>
              <a:t>本品不能作为单药治疗，应与磷酸萘坦司韦胶囊合用。本品推荐剂量：每日一次，每次</a:t>
            </a:r>
            <a:r>
              <a:rPr lang="en-US" altLang="zh-CN" sz="1400" dirty="0">
                <a:solidFill>
                  <a:prstClr val="black"/>
                </a:solidFill>
                <a:latin typeface="微软雅黑" panose="020B0503020204020204" charset="-122"/>
                <a:ea typeface="微软雅黑" panose="020B0503020204020204" charset="-122"/>
              </a:rPr>
              <a:t>2</a:t>
            </a:r>
            <a:r>
              <a:rPr lang="zh-CN" altLang="en-US" sz="1400" dirty="0">
                <a:solidFill>
                  <a:prstClr val="black"/>
                </a:solidFill>
                <a:latin typeface="微软雅黑" panose="020B0503020204020204" charset="-122"/>
                <a:ea typeface="微软雅黑" panose="020B0503020204020204" charset="-122"/>
              </a:rPr>
              <a:t>片（</a:t>
            </a:r>
            <a:r>
              <a:rPr lang="en-US" altLang="zh-CN" sz="1400" dirty="0">
                <a:solidFill>
                  <a:prstClr val="black"/>
                </a:solidFill>
                <a:latin typeface="微软雅黑" panose="020B0503020204020204" charset="-122"/>
                <a:ea typeface="微软雅黑" panose="020B0503020204020204" charset="-122"/>
              </a:rPr>
              <a:t>0.6g</a:t>
            </a:r>
            <a:r>
              <a:rPr lang="zh-CN" altLang="en-US" sz="1400" dirty="0">
                <a:solidFill>
                  <a:prstClr val="black"/>
                </a:solidFill>
                <a:latin typeface="微软雅黑" panose="020B0503020204020204" charset="-122"/>
                <a:ea typeface="微软雅黑" panose="020B0503020204020204" charset="-122"/>
              </a:rPr>
              <a:t>），连续</a:t>
            </a:r>
            <a:r>
              <a:rPr lang="en-US" altLang="zh-CN" sz="1400" dirty="0">
                <a:solidFill>
                  <a:prstClr val="black"/>
                </a:solidFill>
                <a:latin typeface="微软雅黑" panose="020B0503020204020204" charset="-122"/>
                <a:ea typeface="微软雅黑" panose="020B0503020204020204" charset="-122"/>
              </a:rPr>
              <a:t>12</a:t>
            </a:r>
            <a:r>
              <a:rPr lang="zh-CN" altLang="en-US" sz="1400" dirty="0">
                <a:solidFill>
                  <a:prstClr val="black"/>
                </a:solidFill>
                <a:latin typeface="微软雅黑" panose="020B0503020204020204" charset="-122"/>
                <a:ea typeface="微软雅黑" panose="020B0503020204020204" charset="-122"/>
              </a:rPr>
              <a:t>周。同时口服磷酸萘坦司韦胶囊每日一次，每次</a:t>
            </a:r>
            <a:r>
              <a:rPr lang="en-US" altLang="zh-CN" sz="1400" dirty="0">
                <a:solidFill>
                  <a:prstClr val="black"/>
                </a:solidFill>
                <a:latin typeface="微软雅黑" panose="020B0503020204020204" charset="-122"/>
                <a:ea typeface="微软雅黑" panose="020B0503020204020204" charset="-122"/>
              </a:rPr>
              <a:t>1</a:t>
            </a:r>
            <a:r>
              <a:rPr lang="zh-CN" altLang="en-US" sz="1400" dirty="0">
                <a:solidFill>
                  <a:prstClr val="black"/>
                </a:solidFill>
                <a:latin typeface="微软雅黑" panose="020B0503020204020204" charset="-122"/>
                <a:ea typeface="微软雅黑" panose="020B0503020204020204" charset="-122"/>
              </a:rPr>
              <a:t>粒（</a:t>
            </a:r>
            <a:r>
              <a:rPr lang="en-US" altLang="zh-CN" sz="1400" dirty="0">
                <a:solidFill>
                  <a:prstClr val="black"/>
                </a:solidFill>
                <a:latin typeface="微软雅黑" panose="020B0503020204020204" charset="-122"/>
                <a:ea typeface="微软雅黑" panose="020B0503020204020204" charset="-122"/>
              </a:rPr>
              <a:t>0.1g</a:t>
            </a:r>
            <a:r>
              <a:rPr lang="zh-CN" altLang="en-US" sz="1400" dirty="0">
                <a:solidFill>
                  <a:prstClr val="black"/>
                </a:solidFill>
                <a:latin typeface="微软雅黑" panose="020B0503020204020204" charset="-122"/>
                <a:ea typeface="微软雅黑" panose="020B0503020204020204" charset="-122"/>
              </a:rPr>
              <a:t>），连续用药</a:t>
            </a:r>
            <a:r>
              <a:rPr lang="en-US" altLang="zh-CN" sz="1400" dirty="0">
                <a:solidFill>
                  <a:prstClr val="black"/>
                </a:solidFill>
                <a:latin typeface="微软雅黑" panose="020B0503020204020204" charset="-122"/>
                <a:ea typeface="微软雅黑" panose="020B0503020204020204" charset="-122"/>
              </a:rPr>
              <a:t>12</a:t>
            </a:r>
            <a:r>
              <a:rPr lang="zh-CN" altLang="en-US" sz="1400" dirty="0">
                <a:solidFill>
                  <a:prstClr val="black"/>
                </a:solidFill>
                <a:latin typeface="微软雅黑" panose="020B0503020204020204" charset="-122"/>
                <a:ea typeface="微软雅黑" panose="020B0503020204020204" charset="-122"/>
              </a:rPr>
              <a:t>周。</a:t>
            </a:r>
            <a:endParaRPr lang="en-US" altLang="zh-CN" sz="1400" dirty="0" smtClean="0">
              <a:solidFill>
                <a:prstClr val="black"/>
              </a:solidFill>
              <a:latin typeface="微软雅黑" panose="020B0503020204020204" charset="-122"/>
              <a:ea typeface="微软雅黑" panose="020B0503020204020204" charset="-122"/>
            </a:endParaRPr>
          </a:p>
          <a:p>
            <a:pPr marL="285750" indent="-285750" algn="just" rtl="0" fontAlgn="auto">
              <a:lnSpc>
                <a:spcPct val="125000"/>
              </a:lnSpc>
              <a:spcBef>
                <a:spcPts val="0"/>
              </a:spcBef>
              <a:spcAft>
                <a:spcPts val="0"/>
              </a:spcAft>
              <a:buFont typeface="Wingdings" panose="05000000000000000000" pitchFamily="2" charset="2"/>
              <a:buChar char="n"/>
            </a:pPr>
            <a:r>
              <a:rPr lang="zh-CN" altLang="en-US" sz="1400" b="1" dirty="0">
                <a:solidFill>
                  <a:srgbClr val="EA6E14"/>
                </a:solidFill>
                <a:latin typeface="微软雅黑" panose="020B0503020204020204" charset="-122"/>
                <a:ea typeface="微软雅黑" panose="020B0503020204020204" charset="-122"/>
              </a:rPr>
              <a:t>老年患者不需要调整剂量</a:t>
            </a:r>
            <a:endParaRPr lang="zh-CN" altLang="en-US" sz="1400" b="1" dirty="0">
              <a:solidFill>
                <a:srgbClr val="EA6E14"/>
              </a:solidFill>
              <a:latin typeface="微软雅黑" panose="020B0503020204020204" charset="-122"/>
              <a:ea typeface="微软雅黑" panose="020B0503020204020204" charset="-122"/>
            </a:endParaRPr>
          </a:p>
        </p:txBody>
      </p:sp>
      <p:sp>
        <p:nvSpPr>
          <p:cNvPr id="23" name="矩形 22"/>
          <p:cNvSpPr/>
          <p:nvPr>
            <p:custDataLst>
              <p:tags r:id="rId11"/>
            </p:custDataLst>
          </p:nvPr>
        </p:nvSpPr>
        <p:spPr>
          <a:xfrm>
            <a:off x="4383229" y="2923551"/>
            <a:ext cx="3362918" cy="2030095"/>
          </a:xfrm>
          <a:prstGeom prst="rect">
            <a:avLst/>
          </a:prstGeom>
        </p:spPr>
        <p:txBody>
          <a:bodyPr wrap="square">
            <a:spAutoFit/>
          </a:bodyPr>
          <a:p>
            <a:pPr marL="179705" indent="-179705" algn="just">
              <a:buFont typeface="Wingdings" panose="05000000000000000000" pitchFamily="2" charset="2"/>
              <a:buChar char="n"/>
            </a:pPr>
            <a:r>
              <a:rPr lang="zh-CN" altLang="en-US" sz="1400" dirty="0" smtClean="0">
                <a:solidFill>
                  <a:prstClr val="black"/>
                </a:solidFill>
                <a:latin typeface="微软雅黑" panose="020B0503020204020204" charset="-122"/>
                <a:ea typeface="微软雅黑" panose="020B0503020204020204" charset="-122"/>
              </a:rPr>
              <a:t>丙型病毒性肝炎，简称丙肝，是由丙型肝炎病毒（</a:t>
            </a:r>
            <a:r>
              <a:rPr lang="en-US" altLang="zh-CN" sz="1400" dirty="0" smtClean="0">
                <a:solidFill>
                  <a:prstClr val="black"/>
                </a:solidFill>
                <a:latin typeface="微软雅黑" panose="020B0503020204020204" charset="-122"/>
                <a:ea typeface="微软雅黑" panose="020B0503020204020204" charset="-122"/>
              </a:rPr>
              <a:t>HCV</a:t>
            </a:r>
            <a:r>
              <a:rPr lang="zh-CN" altLang="en-US" sz="1400" dirty="0" smtClean="0">
                <a:solidFill>
                  <a:prstClr val="black"/>
                </a:solidFill>
                <a:latin typeface="微软雅黑" panose="020B0503020204020204" charset="-122"/>
                <a:ea typeface="微软雅黑" panose="020B0503020204020204" charset="-122"/>
              </a:rPr>
              <a:t>）感染引发的传染病。</a:t>
            </a:r>
            <a:endParaRPr lang="en-US" altLang="zh-CN" sz="1400" dirty="0" smtClean="0">
              <a:solidFill>
                <a:prstClr val="black"/>
              </a:solidFill>
              <a:latin typeface="微软雅黑" panose="020B0503020204020204" charset="-122"/>
              <a:ea typeface="微软雅黑" panose="020B0503020204020204" charset="-122"/>
            </a:endParaRPr>
          </a:p>
          <a:p>
            <a:pPr marL="179705" indent="-179705" algn="just">
              <a:buFont typeface="Wingdings" panose="05000000000000000000" pitchFamily="2" charset="2"/>
              <a:buChar char="n"/>
            </a:pPr>
            <a:r>
              <a:rPr lang="en-US" altLang="zh-CN" sz="1400" dirty="0">
                <a:solidFill>
                  <a:prstClr val="black"/>
                </a:solidFill>
                <a:latin typeface="微软雅黑" panose="020B0503020204020204" charset="-122"/>
                <a:ea typeface="微软雅黑" panose="020B0503020204020204" charset="-122"/>
              </a:rPr>
              <a:t>HCV</a:t>
            </a:r>
            <a:r>
              <a:rPr lang="zh-CN" altLang="en-US" sz="1400" dirty="0">
                <a:solidFill>
                  <a:prstClr val="black"/>
                </a:solidFill>
                <a:latin typeface="微软雅黑" panose="020B0503020204020204" charset="-122"/>
                <a:ea typeface="微软雅黑" panose="020B0503020204020204" charset="-122"/>
              </a:rPr>
              <a:t>急性感染后有</a:t>
            </a:r>
            <a:r>
              <a:rPr lang="en-US" altLang="zh-CN" sz="1400" dirty="0">
                <a:solidFill>
                  <a:prstClr val="black"/>
                </a:solidFill>
                <a:latin typeface="微软雅黑" panose="020B0503020204020204" charset="-122"/>
                <a:ea typeface="微软雅黑" panose="020B0503020204020204" charset="-122"/>
              </a:rPr>
              <a:t>55%</a:t>
            </a:r>
            <a:r>
              <a:rPr lang="zh-CN" altLang="en-US" sz="1400" dirty="0">
                <a:solidFill>
                  <a:prstClr val="black"/>
                </a:solidFill>
                <a:latin typeface="微软雅黑" panose="020B0503020204020204" charset="-122"/>
                <a:ea typeface="微软雅黑" panose="020B0503020204020204" charset="-122"/>
              </a:rPr>
              <a:t>～</a:t>
            </a:r>
            <a:r>
              <a:rPr lang="en-US" altLang="zh-CN" sz="1400" dirty="0">
                <a:solidFill>
                  <a:prstClr val="black"/>
                </a:solidFill>
                <a:latin typeface="微软雅黑" panose="020B0503020204020204" charset="-122"/>
                <a:ea typeface="微软雅黑" panose="020B0503020204020204" charset="-122"/>
              </a:rPr>
              <a:t>85%</a:t>
            </a:r>
            <a:r>
              <a:rPr lang="zh-CN" altLang="en-US" sz="1400" dirty="0">
                <a:solidFill>
                  <a:prstClr val="black"/>
                </a:solidFill>
                <a:latin typeface="微软雅黑" panose="020B0503020204020204" charset="-122"/>
                <a:ea typeface="微软雅黑" panose="020B0503020204020204" charset="-122"/>
              </a:rPr>
              <a:t>的患者进展为慢性</a:t>
            </a:r>
            <a:r>
              <a:rPr lang="zh-CN" altLang="en-US" sz="1400" dirty="0" smtClean="0">
                <a:solidFill>
                  <a:prstClr val="black"/>
                </a:solidFill>
                <a:latin typeface="微软雅黑" panose="020B0503020204020204" charset="-122"/>
                <a:ea typeface="微软雅黑" panose="020B0503020204020204" charset="-122"/>
              </a:rPr>
              <a:t>肝炎，</a:t>
            </a:r>
            <a:r>
              <a:rPr lang="zh-CN" altLang="en-US" sz="1400" b="1" dirty="0" smtClean="0">
                <a:solidFill>
                  <a:prstClr val="black"/>
                </a:solidFill>
                <a:latin typeface="微软雅黑" panose="020B0503020204020204" charset="-122"/>
                <a:ea typeface="微软雅黑" panose="020B0503020204020204" charset="-122"/>
              </a:rPr>
              <a:t>肝硬化</a:t>
            </a:r>
            <a:r>
              <a:rPr lang="zh-CN" altLang="en-US" sz="1400" b="1" dirty="0">
                <a:solidFill>
                  <a:prstClr val="black"/>
                </a:solidFill>
                <a:latin typeface="微软雅黑" panose="020B0503020204020204" charset="-122"/>
                <a:ea typeface="微软雅黑" panose="020B0503020204020204" charset="-122"/>
              </a:rPr>
              <a:t>和肝癌是慢性丙型肝炎患者的主要</a:t>
            </a:r>
            <a:r>
              <a:rPr lang="zh-CN" altLang="en-US" sz="1400" b="1" dirty="0" smtClean="0">
                <a:solidFill>
                  <a:prstClr val="black"/>
                </a:solidFill>
                <a:latin typeface="微软雅黑" panose="020B0503020204020204" charset="-122"/>
                <a:ea typeface="微软雅黑" panose="020B0503020204020204" charset="-122"/>
              </a:rPr>
              <a:t>死因</a:t>
            </a:r>
            <a:r>
              <a:rPr lang="zh-CN" altLang="en-US" sz="1400" dirty="0" smtClean="0">
                <a:solidFill>
                  <a:prstClr val="black"/>
                </a:solidFill>
                <a:latin typeface="微软雅黑" panose="020B0503020204020204" charset="-122"/>
                <a:ea typeface="微软雅黑" panose="020B0503020204020204" charset="-122"/>
              </a:rPr>
              <a:t>。</a:t>
            </a:r>
            <a:endParaRPr lang="en-US" altLang="zh-CN" sz="1400" dirty="0" smtClean="0">
              <a:solidFill>
                <a:prstClr val="black"/>
              </a:solidFill>
              <a:latin typeface="微软雅黑" panose="020B0503020204020204" charset="-122"/>
              <a:ea typeface="微软雅黑" panose="020B0503020204020204" charset="-122"/>
            </a:endParaRPr>
          </a:p>
          <a:p>
            <a:pPr marL="179705" indent="-179705" algn="just" rtl="0">
              <a:buFont typeface="Wingdings" panose="05000000000000000000" pitchFamily="2" charset="2"/>
              <a:buChar char="n"/>
            </a:pPr>
            <a:r>
              <a:rPr lang="zh-CN" altLang="en-US" sz="1400" dirty="0">
                <a:solidFill>
                  <a:prstClr val="black"/>
                </a:solidFill>
                <a:latin typeface="微软雅黑" panose="020B0503020204020204" charset="-122"/>
                <a:ea typeface="微软雅黑" panose="020B0503020204020204" charset="-122"/>
              </a:rPr>
              <a:t>中国主要</a:t>
            </a:r>
            <a:r>
              <a:rPr lang="en-US" altLang="zh-CN" sz="1400" dirty="0">
                <a:solidFill>
                  <a:prstClr val="black"/>
                </a:solidFill>
                <a:latin typeface="微软雅黑" panose="020B0503020204020204" charset="-122"/>
                <a:ea typeface="微软雅黑" panose="020B0503020204020204" charset="-122"/>
              </a:rPr>
              <a:t>HCV</a:t>
            </a:r>
            <a:r>
              <a:rPr lang="zh-CN" altLang="en-US" sz="1400" dirty="0">
                <a:solidFill>
                  <a:prstClr val="black"/>
                </a:solidFill>
                <a:latin typeface="微软雅黑" panose="020B0503020204020204" charset="-122"/>
                <a:ea typeface="微软雅黑" panose="020B0503020204020204" charset="-122"/>
              </a:rPr>
              <a:t>基因型占比：</a:t>
            </a:r>
            <a:r>
              <a:rPr lang="en-US" altLang="zh-CN" sz="1400" dirty="0">
                <a:solidFill>
                  <a:prstClr val="black"/>
                </a:solidFill>
                <a:latin typeface="微软雅黑" panose="020B0503020204020204" charset="-122"/>
                <a:ea typeface="微软雅黑" panose="020B0503020204020204" charset="-122"/>
              </a:rPr>
              <a:t>1b</a:t>
            </a:r>
            <a:r>
              <a:rPr lang="zh-CN" altLang="en-US" sz="1400" dirty="0">
                <a:solidFill>
                  <a:prstClr val="black"/>
                </a:solidFill>
                <a:latin typeface="微软雅黑" panose="020B0503020204020204" charset="-122"/>
                <a:ea typeface="微软雅黑" panose="020B0503020204020204" charset="-122"/>
              </a:rPr>
              <a:t>型</a:t>
            </a:r>
            <a:r>
              <a:rPr lang="en-US" altLang="zh-CN" sz="1400" dirty="0">
                <a:solidFill>
                  <a:prstClr val="black"/>
                </a:solidFill>
                <a:latin typeface="微软雅黑" panose="020B0503020204020204" charset="-122"/>
                <a:ea typeface="微软雅黑" panose="020B0503020204020204" charset="-122"/>
              </a:rPr>
              <a:t>56.8%</a:t>
            </a:r>
            <a:r>
              <a:rPr lang="zh-CN" altLang="en-US" sz="1400" dirty="0">
                <a:solidFill>
                  <a:prstClr val="black"/>
                </a:solidFill>
                <a:latin typeface="微软雅黑" panose="020B0503020204020204" charset="-122"/>
                <a:ea typeface="微软雅黑" panose="020B0503020204020204" charset="-122"/>
              </a:rPr>
              <a:t>，</a:t>
            </a:r>
            <a:r>
              <a:rPr lang="en-US" altLang="zh-CN" sz="1400" dirty="0">
                <a:solidFill>
                  <a:prstClr val="black"/>
                </a:solidFill>
                <a:latin typeface="微软雅黑" panose="020B0503020204020204" charset="-122"/>
                <a:ea typeface="微软雅黑" panose="020B0503020204020204" charset="-122"/>
              </a:rPr>
              <a:t>2</a:t>
            </a:r>
            <a:r>
              <a:rPr lang="zh-CN" altLang="en-US" sz="1400" dirty="0">
                <a:solidFill>
                  <a:prstClr val="black"/>
                </a:solidFill>
                <a:latin typeface="微软雅黑" panose="020B0503020204020204" charset="-122"/>
                <a:ea typeface="微软雅黑" panose="020B0503020204020204" charset="-122"/>
              </a:rPr>
              <a:t>型</a:t>
            </a:r>
            <a:r>
              <a:rPr lang="en-US" altLang="zh-CN" sz="1400" dirty="0">
                <a:solidFill>
                  <a:prstClr val="black"/>
                </a:solidFill>
                <a:latin typeface="微软雅黑" panose="020B0503020204020204" charset="-122"/>
                <a:ea typeface="微软雅黑" panose="020B0503020204020204" charset="-122"/>
              </a:rPr>
              <a:t>15.4%</a:t>
            </a:r>
            <a:r>
              <a:rPr lang="zh-CN" altLang="en-US" sz="1400" dirty="0">
                <a:solidFill>
                  <a:prstClr val="black"/>
                </a:solidFill>
                <a:latin typeface="微软雅黑" panose="020B0503020204020204" charset="-122"/>
                <a:ea typeface="微软雅黑" panose="020B0503020204020204" charset="-122"/>
              </a:rPr>
              <a:t>，</a:t>
            </a:r>
            <a:r>
              <a:rPr lang="en-US" altLang="zh-CN" sz="1400" dirty="0">
                <a:solidFill>
                  <a:prstClr val="black"/>
                </a:solidFill>
                <a:latin typeface="微软雅黑" panose="020B0503020204020204" charset="-122"/>
                <a:ea typeface="微软雅黑" panose="020B0503020204020204" charset="-122"/>
              </a:rPr>
              <a:t>3</a:t>
            </a:r>
            <a:r>
              <a:rPr lang="zh-CN" altLang="en-US" sz="1400" dirty="0">
                <a:solidFill>
                  <a:prstClr val="black"/>
                </a:solidFill>
                <a:latin typeface="微软雅黑" panose="020B0503020204020204" charset="-122"/>
                <a:ea typeface="微软雅黑" panose="020B0503020204020204" charset="-122"/>
              </a:rPr>
              <a:t>型</a:t>
            </a:r>
            <a:r>
              <a:rPr lang="en-US" altLang="zh-CN" sz="1400" dirty="0">
                <a:solidFill>
                  <a:prstClr val="black"/>
                </a:solidFill>
                <a:latin typeface="微软雅黑" panose="020B0503020204020204" charset="-122"/>
                <a:ea typeface="微软雅黑" panose="020B0503020204020204" charset="-122"/>
              </a:rPr>
              <a:t>8.7%</a:t>
            </a:r>
            <a:r>
              <a:rPr lang="zh-CN" altLang="en-US" sz="1400" dirty="0">
                <a:solidFill>
                  <a:prstClr val="black"/>
                </a:solidFill>
                <a:latin typeface="微软雅黑" panose="020B0503020204020204" charset="-122"/>
                <a:ea typeface="微软雅黑" panose="020B0503020204020204" charset="-122"/>
              </a:rPr>
              <a:t>，</a:t>
            </a:r>
            <a:r>
              <a:rPr lang="en-US" altLang="zh-CN" sz="1400" dirty="0">
                <a:solidFill>
                  <a:prstClr val="black"/>
                </a:solidFill>
                <a:latin typeface="微软雅黑" panose="020B0503020204020204" charset="-122"/>
                <a:ea typeface="微软雅黑" panose="020B0503020204020204" charset="-122"/>
              </a:rPr>
              <a:t>6</a:t>
            </a:r>
            <a:r>
              <a:rPr lang="zh-CN" altLang="en-US" sz="1400" dirty="0">
                <a:solidFill>
                  <a:prstClr val="black"/>
                </a:solidFill>
                <a:latin typeface="微软雅黑" panose="020B0503020204020204" charset="-122"/>
                <a:ea typeface="微软雅黑" panose="020B0503020204020204" charset="-122"/>
              </a:rPr>
              <a:t>型</a:t>
            </a:r>
            <a:r>
              <a:rPr lang="en-US" altLang="zh-CN" sz="1400" dirty="0">
                <a:solidFill>
                  <a:prstClr val="black"/>
                </a:solidFill>
                <a:latin typeface="微软雅黑" panose="020B0503020204020204" charset="-122"/>
                <a:ea typeface="微软雅黑" panose="020B0503020204020204" charset="-122"/>
              </a:rPr>
              <a:t>6.3</a:t>
            </a:r>
            <a:r>
              <a:rPr lang="en-US" altLang="zh-CN" sz="1400" dirty="0" smtClean="0">
                <a:solidFill>
                  <a:prstClr val="black"/>
                </a:solidFill>
                <a:latin typeface="微软雅黑" panose="020B0503020204020204" charset="-122"/>
                <a:ea typeface="微软雅黑" panose="020B0503020204020204" charset="-122"/>
              </a:rPr>
              <a:t>%</a:t>
            </a:r>
            <a:r>
              <a:rPr lang="zh-CN" altLang="en-US" sz="1400" dirty="0" smtClean="0">
                <a:solidFill>
                  <a:prstClr val="black"/>
                </a:solidFill>
                <a:latin typeface="微软雅黑" panose="020B0503020204020204" charset="-122"/>
                <a:ea typeface="微软雅黑" panose="020B0503020204020204" charset="-122"/>
              </a:rPr>
              <a:t>。</a:t>
            </a:r>
            <a:r>
              <a:rPr lang="en-US" altLang="zh-CN" sz="1400" baseline="30000" dirty="0" smtClean="0">
                <a:solidFill>
                  <a:prstClr val="black"/>
                </a:solidFill>
                <a:latin typeface="微软雅黑" panose="020B0503020204020204" charset="-122"/>
                <a:ea typeface="微软雅黑" panose="020B0503020204020204" charset="-122"/>
              </a:rPr>
              <a:t>1-2</a:t>
            </a:r>
            <a:endParaRPr lang="en-US" altLang="zh-CN" sz="1400" baseline="30000" dirty="0" smtClean="0">
              <a:solidFill>
                <a:prstClr val="black"/>
              </a:solidFill>
              <a:latin typeface="微软雅黑" panose="020B0503020204020204" charset="-122"/>
              <a:ea typeface="微软雅黑" panose="020B0503020204020204" charset="-122"/>
            </a:endParaRPr>
          </a:p>
        </p:txBody>
      </p:sp>
      <p:sp>
        <p:nvSpPr>
          <p:cNvPr id="10" name="矩形 9"/>
          <p:cNvSpPr/>
          <p:nvPr/>
        </p:nvSpPr>
        <p:spPr>
          <a:xfrm>
            <a:off x="407368" y="6165217"/>
            <a:ext cx="9856995" cy="368300"/>
          </a:xfrm>
          <a:prstGeom prst="rect">
            <a:avLst/>
          </a:prstGeom>
        </p:spPr>
        <p:txBody>
          <a:bodyPr wrap="square">
            <a:spAutoFit/>
          </a:bodyPr>
          <a:p>
            <a:r>
              <a:rPr lang="en-US" altLang="zh-CN" sz="900" dirty="0" smtClean="0">
                <a:ea typeface="微软雅黑" panose="020B0503020204020204" charset="-122"/>
                <a:cs typeface="Arial" panose="020B0604020202020204" pitchFamily="34" charset="0"/>
              </a:rPr>
              <a:t>[1]Rao </a:t>
            </a:r>
            <a:r>
              <a:rPr lang="en-US" altLang="zh-CN" sz="900" dirty="0">
                <a:ea typeface="微软雅黑" panose="020B0503020204020204" charset="-122"/>
                <a:cs typeface="Arial" panose="020B0604020202020204" pitchFamily="34" charset="0"/>
              </a:rPr>
              <a:t>H, et al. J </a:t>
            </a:r>
            <a:r>
              <a:rPr lang="en-US" altLang="zh-CN" sz="900" dirty="0" err="1">
                <a:ea typeface="微软雅黑" panose="020B0503020204020204" charset="-122"/>
                <a:cs typeface="Arial" panose="020B0604020202020204" pitchFamily="34" charset="0"/>
              </a:rPr>
              <a:t>Gastroenterol</a:t>
            </a:r>
            <a:r>
              <a:rPr lang="en-US" altLang="zh-CN" sz="900" dirty="0">
                <a:ea typeface="微软雅黑" panose="020B0503020204020204" charset="-122"/>
                <a:cs typeface="Arial" panose="020B0604020202020204" pitchFamily="34" charset="0"/>
              </a:rPr>
              <a:t> </a:t>
            </a:r>
            <a:r>
              <a:rPr lang="en-US" altLang="zh-CN" sz="900" dirty="0" err="1">
                <a:ea typeface="微软雅黑" panose="020B0503020204020204" charset="-122"/>
                <a:cs typeface="Arial" panose="020B0604020202020204" pitchFamily="34" charset="0"/>
              </a:rPr>
              <a:t>Hepatol</a:t>
            </a:r>
            <a:r>
              <a:rPr lang="en-US" altLang="zh-CN" sz="900" dirty="0">
                <a:ea typeface="微软雅黑" panose="020B0503020204020204" charset="-122"/>
                <a:cs typeface="Arial" panose="020B0604020202020204" pitchFamily="34" charset="0"/>
              </a:rPr>
              <a:t>, 2014, 29(3</a:t>
            </a:r>
            <a:r>
              <a:rPr lang="en-US" altLang="zh-CN" sz="900" dirty="0" smtClean="0">
                <a:ea typeface="微软雅黑" panose="020B0503020204020204" charset="-122"/>
                <a:cs typeface="Arial" panose="020B0604020202020204" pitchFamily="34" charset="0"/>
              </a:rPr>
              <a:t>):</a:t>
            </a:r>
            <a:r>
              <a:rPr lang="en-US" altLang="zh-CN" sz="900" dirty="0">
                <a:ea typeface="微软雅黑" panose="020B0503020204020204" charset="-122"/>
                <a:cs typeface="Arial" panose="020B0604020202020204" pitchFamily="34" charset="0"/>
              </a:rPr>
              <a:t>545-53; </a:t>
            </a:r>
            <a:endParaRPr lang="en-US" altLang="zh-CN" sz="900" dirty="0" smtClean="0">
              <a:ea typeface="微软雅黑" panose="020B0503020204020204" charset="-122"/>
              <a:cs typeface="Arial" panose="020B0604020202020204" pitchFamily="34" charset="0"/>
            </a:endParaRPr>
          </a:p>
          <a:p>
            <a:r>
              <a:rPr lang="en-US" altLang="zh-CN" sz="900" dirty="0" smtClean="0">
                <a:ea typeface="微软雅黑" panose="020B0503020204020204" charset="-122"/>
                <a:cs typeface="Arial" panose="020B0604020202020204" pitchFamily="34" charset="0"/>
              </a:rPr>
              <a:t>[2]Polaris </a:t>
            </a:r>
            <a:r>
              <a:rPr lang="en-US" altLang="zh-CN" sz="900" dirty="0" err="1">
                <a:ea typeface="微软雅黑" panose="020B0503020204020204" charset="-122"/>
                <a:cs typeface="Arial" panose="020B0604020202020204" pitchFamily="34" charset="0"/>
              </a:rPr>
              <a:t>obseratory</a:t>
            </a:r>
            <a:r>
              <a:rPr lang="en-US" altLang="zh-CN" sz="900" dirty="0">
                <a:ea typeface="微软雅黑" panose="020B0503020204020204" charset="-122"/>
                <a:cs typeface="Arial" panose="020B0604020202020204" pitchFamily="34" charset="0"/>
              </a:rPr>
              <a:t> </a:t>
            </a:r>
            <a:r>
              <a:rPr lang="en-US" altLang="zh-CN" sz="900" dirty="0" err="1">
                <a:ea typeface="微软雅黑" panose="020B0503020204020204" charset="-122"/>
                <a:cs typeface="Arial" panose="020B0604020202020204" pitchFamily="34" charset="0"/>
              </a:rPr>
              <a:t>Hcv</a:t>
            </a:r>
            <a:r>
              <a:rPr lang="en-US" altLang="zh-CN" sz="900" dirty="0">
                <a:ea typeface="微软雅黑" panose="020B0503020204020204" charset="-122"/>
                <a:cs typeface="Arial" panose="020B0604020202020204" pitchFamily="34" charset="0"/>
              </a:rPr>
              <a:t> </a:t>
            </a:r>
            <a:r>
              <a:rPr lang="en-US" altLang="zh-CN" sz="900" dirty="0" err="1">
                <a:ea typeface="微软雅黑" panose="020B0503020204020204" charset="-122"/>
                <a:cs typeface="Arial" panose="020B0604020202020204" pitchFamily="34" charset="0"/>
              </a:rPr>
              <a:t>colaborators</a:t>
            </a:r>
            <a:r>
              <a:rPr lang="en-US" altLang="zh-CN" sz="900" dirty="0">
                <a:ea typeface="微软雅黑" panose="020B0503020204020204" charset="-122"/>
                <a:cs typeface="Arial" panose="020B0604020202020204" pitchFamily="34" charset="0"/>
              </a:rPr>
              <a:t>. Lancet </a:t>
            </a:r>
            <a:r>
              <a:rPr lang="en-US" altLang="zh-CN" sz="900" dirty="0" err="1">
                <a:ea typeface="微软雅黑" panose="020B0503020204020204" charset="-122"/>
                <a:cs typeface="Arial" panose="020B0604020202020204" pitchFamily="34" charset="0"/>
              </a:rPr>
              <a:t>Gastroenterol</a:t>
            </a:r>
            <a:r>
              <a:rPr lang="en-US" altLang="zh-CN" sz="900" dirty="0">
                <a:ea typeface="微软雅黑" panose="020B0503020204020204" charset="-122"/>
                <a:cs typeface="Arial" panose="020B0604020202020204" pitchFamily="34" charset="0"/>
              </a:rPr>
              <a:t> </a:t>
            </a:r>
            <a:r>
              <a:rPr lang="en-US" altLang="zh-CN" sz="900" dirty="0" err="1">
                <a:ea typeface="微软雅黑" panose="020B0503020204020204" charset="-122"/>
                <a:cs typeface="Arial" panose="020B0604020202020204" pitchFamily="34" charset="0"/>
              </a:rPr>
              <a:t>Hepatol</a:t>
            </a:r>
            <a:r>
              <a:rPr lang="en-US" altLang="zh-CN" sz="900" dirty="0">
                <a:ea typeface="微软雅黑" panose="020B0503020204020204" charset="-122"/>
                <a:cs typeface="Arial" panose="020B0604020202020204" pitchFamily="34" charset="0"/>
              </a:rPr>
              <a:t>, 2017, 2(3):161-176</a:t>
            </a:r>
            <a:endParaRPr lang="en-US" altLang="zh-CN" sz="900" dirty="0">
              <a:ea typeface="微软雅黑" panose="020B0503020204020204" charset="-122"/>
              <a:cs typeface="Arial" panose="020B0604020202020204" pitchFamily="34" charset="0"/>
            </a:endParaRPr>
          </a:p>
        </p:txBody>
      </p:sp>
      <p:sp>
        <p:nvSpPr>
          <p:cNvPr id="15" name="标题 1"/>
          <p:cNvSpPr txBox="1"/>
          <p:nvPr/>
        </p:nvSpPr>
        <p:spPr>
          <a:xfrm>
            <a:off x="1199515" y="260985"/>
            <a:ext cx="8555355" cy="431800"/>
          </a:xfrm>
          <a:prstGeom prst="rect">
            <a:avLst/>
          </a:prstGeom>
        </p:spPr>
        <p:txBody>
          <a:bodyPr vert="horz" lIns="91434" tIns="45717" rIns="91434" bIns="45717" anchor="ctr">
            <a:noAutofit/>
          </a:bodyPr>
          <a:lstStyle>
            <a:lvl1pPr algn="l" rtl="0" eaLnBrk="1" latinLnBrk="0" hangingPunct="1">
              <a:spcBef>
                <a:spcPct val="0"/>
              </a:spcBef>
              <a:buNone/>
              <a:defRPr kumimoji="0" sz="2400" b="1" i="0" u="none" strike="noStrike" kern="1200" baseline="0">
                <a:ln w="3175">
                  <a:noFill/>
                </a:ln>
                <a:solidFill>
                  <a:srgbClr val="203864"/>
                </a:solidFill>
                <a:effectLst/>
                <a:latin typeface="微软雅黑" panose="020B0503020204020204" charset="-122"/>
                <a:ea typeface="微软雅黑" panose="020B0503020204020204" charset="-122"/>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1200" cap="none" spc="0" normalizeH="0" baseline="0" noProof="0" dirty="0" smtClean="0">
                <a:ln w="3175">
                  <a:noFill/>
                </a:ln>
                <a:solidFill>
                  <a:srgbClr val="3E3A39"/>
                </a:solidFill>
                <a:effectLst/>
                <a:uLnTx/>
                <a:uFillTx/>
                <a:latin typeface="微软雅黑" panose="020B0503020204020204" charset="-122"/>
                <a:ea typeface="微软雅黑" panose="020B0503020204020204" charset="-122"/>
                <a:cs typeface="+mj-cs"/>
              </a:rPr>
              <a:t>（一）药品基本信息</a:t>
            </a:r>
            <a:endParaRPr kumimoji="0" lang="zh-CN" altLang="en-US" sz="3200" b="1" i="0" u="none" strike="noStrike" kern="1200" cap="none" spc="0" normalizeH="0" baseline="0" noProof="0" dirty="0" smtClean="0">
              <a:ln w="3175">
                <a:noFill/>
              </a:ln>
              <a:solidFill>
                <a:srgbClr val="3E3A39"/>
              </a:solidFill>
              <a:effectLst/>
              <a:uLnTx/>
              <a:uFillTx/>
              <a:latin typeface="微软雅黑" panose="020B0503020204020204" charset="-122"/>
              <a:ea typeface="微软雅黑" panose="020B0503020204020204" charset="-122"/>
              <a:cs typeface="+mj-cs"/>
            </a:endParaRPr>
          </a:p>
        </p:txBody>
      </p:sp>
      <p:sp>
        <p:nvSpPr>
          <p:cNvPr id="26" name="圆角矩形 25"/>
          <p:cNvSpPr/>
          <p:nvPr>
            <p:custDataLst>
              <p:tags r:id="rId12"/>
            </p:custDataLst>
          </p:nvPr>
        </p:nvSpPr>
        <p:spPr>
          <a:xfrm>
            <a:off x="595630" y="1485265"/>
            <a:ext cx="3384550" cy="3600450"/>
          </a:xfrm>
          <a:prstGeom prst="roundRect">
            <a:avLst/>
          </a:prstGeom>
          <a:noFill/>
          <a:ln>
            <a:solidFill>
              <a:srgbClr val="EE78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圆角矩形 26"/>
          <p:cNvSpPr/>
          <p:nvPr>
            <p:custDataLst>
              <p:tags r:id="rId13"/>
            </p:custDataLst>
          </p:nvPr>
        </p:nvSpPr>
        <p:spPr>
          <a:xfrm>
            <a:off x="4372610" y="1485265"/>
            <a:ext cx="3384550" cy="3600450"/>
          </a:xfrm>
          <a:prstGeom prst="roundRect">
            <a:avLst/>
          </a:prstGeom>
          <a:noFill/>
          <a:ln>
            <a:solidFill>
              <a:srgbClr val="EE78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圆角矩形 27"/>
          <p:cNvSpPr/>
          <p:nvPr>
            <p:custDataLst>
              <p:tags r:id="rId14"/>
            </p:custDataLst>
          </p:nvPr>
        </p:nvSpPr>
        <p:spPr>
          <a:xfrm>
            <a:off x="8183880" y="1485265"/>
            <a:ext cx="3384550" cy="3600450"/>
          </a:xfrm>
          <a:prstGeom prst="roundRect">
            <a:avLst/>
          </a:prstGeom>
          <a:noFill/>
          <a:ln>
            <a:solidFill>
              <a:srgbClr val="EE78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p:nvPr/>
        </p:nvSpPr>
        <p:spPr>
          <a:xfrm>
            <a:off x="1199515" y="260985"/>
            <a:ext cx="8555355" cy="431800"/>
          </a:xfrm>
          <a:prstGeom prst="rect">
            <a:avLst/>
          </a:prstGeom>
        </p:spPr>
        <p:txBody>
          <a:bodyPr vert="horz" lIns="91434" tIns="45717" rIns="91434" bIns="45717" anchor="ctr">
            <a:noAutofit/>
          </a:bodyPr>
          <a:lstStyle>
            <a:lvl1pPr algn="l" rtl="0" eaLnBrk="1" latinLnBrk="0" hangingPunct="1">
              <a:spcBef>
                <a:spcPct val="0"/>
              </a:spcBef>
              <a:buNone/>
              <a:defRPr kumimoji="0" sz="2400" b="1" i="0" u="none" strike="noStrike" kern="1200" baseline="0">
                <a:ln w="3175">
                  <a:noFill/>
                </a:ln>
                <a:solidFill>
                  <a:srgbClr val="203864"/>
                </a:solidFill>
                <a:effectLst/>
                <a:latin typeface="微软雅黑" panose="020B0503020204020204" charset="-122"/>
                <a:ea typeface="微软雅黑" panose="020B0503020204020204" charset="-122"/>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1200" cap="none" spc="0" normalizeH="0" baseline="0" noProof="0" dirty="0" smtClean="0">
                <a:ln w="3175">
                  <a:noFill/>
                </a:ln>
                <a:solidFill>
                  <a:srgbClr val="3E3A39"/>
                </a:solidFill>
                <a:effectLst/>
                <a:uLnTx/>
                <a:uFillTx/>
                <a:latin typeface="微软雅黑" panose="020B0503020204020204" charset="-122"/>
                <a:ea typeface="微软雅黑" panose="020B0503020204020204" charset="-122"/>
                <a:cs typeface="+mj-cs"/>
              </a:rPr>
              <a:t>（一）药品基本信息</a:t>
            </a:r>
            <a:endParaRPr kumimoji="0" lang="zh-CN" altLang="en-US" sz="3200" b="1" i="0" u="none" strike="noStrike" kern="1200" cap="none" spc="0" normalizeH="0" baseline="0" noProof="0" dirty="0" smtClean="0">
              <a:ln w="3175">
                <a:noFill/>
              </a:ln>
              <a:solidFill>
                <a:srgbClr val="3E3A39"/>
              </a:solidFill>
              <a:effectLst/>
              <a:uLnTx/>
              <a:uFillTx/>
              <a:latin typeface="微软雅黑" panose="020B0503020204020204" charset="-122"/>
              <a:ea typeface="微软雅黑" panose="020B0503020204020204" charset="-122"/>
              <a:cs typeface="+mj-cs"/>
            </a:endParaRPr>
          </a:p>
        </p:txBody>
      </p:sp>
      <p:grpSp>
        <p:nvGrpSpPr>
          <p:cNvPr id="17" name="组合 16"/>
          <p:cNvGrpSpPr/>
          <p:nvPr>
            <p:custDataLst>
              <p:tags r:id="rId1"/>
            </p:custDataLst>
          </p:nvPr>
        </p:nvGrpSpPr>
        <p:grpSpPr>
          <a:xfrm>
            <a:off x="839416" y="1175214"/>
            <a:ext cx="673024" cy="301213"/>
            <a:chOff x="1295626" y="1211165"/>
            <a:chExt cx="434340" cy="205105"/>
          </a:xfrm>
        </p:grpSpPr>
        <p:sp>
          <p:nvSpPr>
            <p:cNvPr id="22" name="五边形 21"/>
            <p:cNvSpPr/>
            <p:nvPr>
              <p:custDataLst>
                <p:tags r:id="rId2"/>
              </p:custDataLst>
            </p:nvPr>
          </p:nvSpPr>
          <p:spPr>
            <a:xfrm>
              <a:off x="1295626" y="1211165"/>
              <a:ext cx="266700" cy="205105"/>
            </a:xfrm>
            <a:prstGeom prst="homePlate">
              <a:avLst/>
            </a:prstGeom>
            <a:solidFill>
              <a:srgbClr val="EF7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4" name="燕尾形 23"/>
            <p:cNvSpPr/>
            <p:nvPr>
              <p:custDataLst>
                <p:tags r:id="rId3"/>
              </p:custDataLst>
            </p:nvPr>
          </p:nvSpPr>
          <p:spPr>
            <a:xfrm>
              <a:off x="1538196" y="1211165"/>
              <a:ext cx="191770" cy="205105"/>
            </a:xfrm>
            <a:prstGeom prst="chevron">
              <a:avLst/>
            </a:prstGeom>
            <a:solidFill>
              <a:srgbClr val="EF7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sp>
        <p:nvSpPr>
          <p:cNvPr id="25" name="矩形 24"/>
          <p:cNvSpPr/>
          <p:nvPr>
            <p:custDataLst>
              <p:tags r:id="rId4"/>
            </p:custDataLst>
          </p:nvPr>
        </p:nvSpPr>
        <p:spPr>
          <a:xfrm>
            <a:off x="1608991" y="1110156"/>
            <a:ext cx="4320480" cy="410845"/>
          </a:xfrm>
          <a:prstGeom prst="rect">
            <a:avLst/>
          </a:prstGeom>
        </p:spPr>
        <p:txBody>
          <a:bodyPr wrap="square">
            <a:spAutoFit/>
          </a:bodyPr>
          <a:p>
            <a:pPr lvl="0" defTabSz="914400" rtl="0" fontAlgn="auto">
              <a:lnSpc>
                <a:spcPct val="130000"/>
              </a:lnSpc>
              <a:spcBef>
                <a:spcPts val="300"/>
              </a:spcBef>
              <a:spcAft>
                <a:spcPts val="300"/>
              </a:spcAft>
              <a:buSzPct val="80000"/>
              <a:defRPr/>
            </a:pPr>
            <a:r>
              <a:rPr lang="zh-CN" altLang="en-US" sz="1600" b="1" dirty="0">
                <a:solidFill>
                  <a:srgbClr val="EA6E14"/>
                </a:solidFill>
                <a:latin typeface="微软雅黑" panose="020B0503020204020204" charset="-122"/>
                <a:ea typeface="微软雅黑" panose="020B0503020204020204" charset="-122"/>
                <a:cs typeface="+mn-ea"/>
                <a:sym typeface="+mn-lt"/>
              </a:rPr>
              <a:t>治疗疾病发病患者总数情况</a:t>
            </a:r>
            <a:endParaRPr kumimoji="0" lang="zh-CN" altLang="en-US" sz="1600" b="1" i="0" u="none" strike="noStrike" kern="1200" cap="none" spc="0" normalizeH="0" baseline="0" noProof="0" dirty="0">
              <a:ln>
                <a:noFill/>
              </a:ln>
              <a:solidFill>
                <a:srgbClr val="EA6E14"/>
              </a:solidFill>
              <a:effectLst/>
              <a:uLnTx/>
              <a:uFillTx/>
              <a:latin typeface="微软雅黑" panose="020B0503020204020204" charset="-122"/>
              <a:ea typeface="微软雅黑" panose="020B0503020204020204" charset="-122"/>
              <a:cs typeface="+mn-ea"/>
              <a:sym typeface="+mn-lt"/>
            </a:endParaRPr>
          </a:p>
        </p:txBody>
      </p:sp>
      <p:sp>
        <p:nvSpPr>
          <p:cNvPr id="16" name="矩形 15"/>
          <p:cNvSpPr/>
          <p:nvPr>
            <p:custDataLst>
              <p:tags r:id="rId5"/>
            </p:custDataLst>
          </p:nvPr>
        </p:nvSpPr>
        <p:spPr>
          <a:xfrm>
            <a:off x="839416" y="1555780"/>
            <a:ext cx="10081120" cy="922020"/>
          </a:xfrm>
          <a:prstGeom prst="rect">
            <a:avLst/>
          </a:prstGeom>
        </p:spPr>
        <p:txBody>
          <a:bodyPr wrap="square">
            <a:spAutoFit/>
          </a:bodyPr>
          <a:p>
            <a:pPr marL="285750" indent="-285750">
              <a:lnSpc>
                <a:spcPct val="150000"/>
              </a:lnSpc>
              <a:buFont typeface="Arial" panose="020B0604020202020204" pitchFamily="34" charset="0"/>
              <a:buChar char="•"/>
            </a:pPr>
            <a:r>
              <a:rPr lang="zh-CN" altLang="en-US" sz="1200" dirty="0">
                <a:solidFill>
                  <a:srgbClr val="000000"/>
                </a:solidFill>
                <a:latin typeface="微软雅黑" panose="020B0503020204020204" charset="-122"/>
                <a:ea typeface="微软雅黑" panose="020B0503020204020204" charset="-122"/>
              </a:rPr>
              <a:t>不同</a:t>
            </a:r>
            <a:r>
              <a:rPr lang="zh-CN" altLang="en-US" sz="1200" dirty="0" smtClean="0">
                <a:solidFill>
                  <a:srgbClr val="000000"/>
                </a:solidFill>
                <a:latin typeface="微软雅黑" panose="020B0503020204020204" charset="-122"/>
                <a:ea typeface="微软雅黑" panose="020B0503020204020204" charset="-122"/>
              </a:rPr>
              <a:t>性别</a:t>
            </a:r>
            <a:r>
              <a:rPr lang="zh-CN" altLang="en-US" sz="1200" dirty="0">
                <a:solidFill>
                  <a:srgbClr val="000000"/>
                </a:solidFill>
                <a:latin typeface="微软雅黑" panose="020B0503020204020204" charset="-122"/>
                <a:ea typeface="微软雅黑" panose="020B0503020204020204" charset="-122"/>
              </a:rPr>
              <a:t>、年龄及种族人群</a:t>
            </a:r>
            <a:r>
              <a:rPr lang="zh-CN" altLang="en-US" sz="1200" dirty="0" smtClean="0">
                <a:solidFill>
                  <a:srgbClr val="000000"/>
                </a:solidFill>
                <a:latin typeface="微软雅黑" panose="020B0503020204020204" charset="-122"/>
                <a:ea typeface="微软雅黑" panose="020B0503020204020204" charset="-122"/>
              </a:rPr>
              <a:t>均</a:t>
            </a:r>
            <a:r>
              <a:rPr lang="en-US" altLang="zh-CN" sz="1200" dirty="0" smtClean="0">
                <a:solidFill>
                  <a:srgbClr val="000000"/>
                </a:solidFill>
                <a:latin typeface="微软雅黑" panose="020B0503020204020204" charset="-122"/>
                <a:ea typeface="微软雅黑" panose="020B0503020204020204" charset="-122"/>
              </a:rPr>
              <a:t>HCV</a:t>
            </a:r>
            <a:r>
              <a:rPr lang="zh-CN" altLang="en-US" sz="1200" dirty="0" smtClean="0">
                <a:solidFill>
                  <a:srgbClr val="000000"/>
                </a:solidFill>
                <a:latin typeface="微软雅黑" panose="020B0503020204020204" charset="-122"/>
                <a:ea typeface="微软雅黑" panose="020B0503020204020204" charset="-122"/>
              </a:rPr>
              <a:t>易</a:t>
            </a:r>
            <a:r>
              <a:rPr lang="zh-CN" altLang="en-US" sz="1200" dirty="0">
                <a:solidFill>
                  <a:srgbClr val="000000"/>
                </a:solidFill>
                <a:latin typeface="微软雅黑" panose="020B0503020204020204" charset="-122"/>
                <a:ea typeface="微软雅黑" panose="020B0503020204020204" charset="-122"/>
              </a:rPr>
              <a:t>感</a:t>
            </a:r>
            <a:r>
              <a:rPr lang="zh-CN" altLang="en-US" sz="1200" dirty="0" smtClean="0">
                <a:solidFill>
                  <a:srgbClr val="000000"/>
                </a:solidFill>
                <a:latin typeface="微软雅黑" panose="020B0503020204020204" charset="-122"/>
                <a:ea typeface="微软雅黑" panose="020B0503020204020204" charset="-122"/>
              </a:rPr>
              <a:t>，</a:t>
            </a:r>
            <a:r>
              <a:rPr lang="en-US" altLang="zh-CN" sz="1200" dirty="0" smtClean="0">
                <a:solidFill>
                  <a:srgbClr val="000000"/>
                </a:solidFill>
                <a:latin typeface="微软雅黑" panose="020B0503020204020204" charset="-122"/>
                <a:ea typeface="微软雅黑" panose="020B0503020204020204" charset="-122"/>
              </a:rPr>
              <a:t>1</a:t>
            </a:r>
            <a:r>
              <a:rPr lang="zh-CN" altLang="en-US" sz="1200" dirty="0" smtClean="0">
                <a:solidFill>
                  <a:srgbClr val="000000"/>
                </a:solidFill>
                <a:latin typeface="微软雅黑" panose="020B0503020204020204" charset="-122"/>
                <a:ea typeface="微软雅黑" panose="020B0503020204020204" charset="-122"/>
              </a:rPr>
              <a:t>～</a:t>
            </a:r>
            <a:r>
              <a:rPr lang="en-US" altLang="zh-CN" sz="1200" dirty="0" smtClean="0">
                <a:solidFill>
                  <a:srgbClr val="000000"/>
                </a:solidFill>
                <a:latin typeface="微软雅黑" panose="020B0503020204020204" charset="-122"/>
                <a:ea typeface="微软雅黑" panose="020B0503020204020204" charset="-122"/>
              </a:rPr>
              <a:t>59</a:t>
            </a:r>
            <a:r>
              <a:rPr lang="zh-CN" altLang="en-US" sz="1200" dirty="0" smtClean="0">
                <a:solidFill>
                  <a:srgbClr val="000000"/>
                </a:solidFill>
                <a:latin typeface="微软雅黑" panose="020B0503020204020204" charset="-122"/>
                <a:ea typeface="微软雅黑" panose="020B0503020204020204" charset="-122"/>
              </a:rPr>
              <a:t> </a:t>
            </a:r>
            <a:r>
              <a:rPr lang="zh-CN" altLang="en-US" sz="1200" dirty="0">
                <a:solidFill>
                  <a:srgbClr val="000000"/>
                </a:solidFill>
                <a:latin typeface="微软雅黑" panose="020B0503020204020204" charset="-122"/>
                <a:ea typeface="微软雅黑" panose="020B0503020204020204" charset="-122"/>
              </a:rPr>
              <a:t>岁 人 群 </a:t>
            </a:r>
            <a:r>
              <a:rPr lang="zh-CN" altLang="en-US" sz="1200" dirty="0" smtClean="0">
                <a:solidFill>
                  <a:srgbClr val="000000"/>
                </a:solidFill>
                <a:latin typeface="微软雅黑" panose="020B0503020204020204" charset="-122"/>
                <a:ea typeface="微软雅黑" panose="020B0503020204020204" charset="-122"/>
              </a:rPr>
              <a:t>抗</a:t>
            </a:r>
            <a:r>
              <a:rPr lang="en-US" altLang="zh-CN" sz="1200" dirty="0" smtClean="0">
                <a:solidFill>
                  <a:srgbClr val="000000"/>
                </a:solidFill>
                <a:latin typeface="微软雅黑" panose="020B0503020204020204" charset="-122"/>
                <a:ea typeface="微软雅黑" panose="020B0503020204020204" charset="-122"/>
              </a:rPr>
              <a:t>-HCV</a:t>
            </a:r>
            <a:r>
              <a:rPr lang="zh-CN" altLang="en-US" sz="1200" dirty="0" smtClean="0">
                <a:solidFill>
                  <a:srgbClr val="000000"/>
                </a:solidFill>
                <a:latin typeface="微软雅黑" panose="020B0503020204020204" charset="-122"/>
                <a:ea typeface="微软雅黑" panose="020B0503020204020204" charset="-122"/>
              </a:rPr>
              <a:t> </a:t>
            </a:r>
            <a:r>
              <a:rPr lang="zh-CN" altLang="en-US" sz="1200" dirty="0">
                <a:solidFill>
                  <a:srgbClr val="000000"/>
                </a:solidFill>
                <a:latin typeface="微软雅黑" panose="020B0503020204020204" charset="-122"/>
                <a:ea typeface="微软雅黑" panose="020B0503020204020204" charset="-122"/>
              </a:rPr>
              <a:t>阳 性 率 </a:t>
            </a:r>
            <a:r>
              <a:rPr lang="zh-CN" altLang="en-US" sz="1200" dirty="0" smtClean="0">
                <a:solidFill>
                  <a:srgbClr val="000000"/>
                </a:solidFill>
                <a:latin typeface="微软雅黑" panose="020B0503020204020204" charset="-122"/>
                <a:ea typeface="微软雅黑" panose="020B0503020204020204" charset="-122"/>
              </a:rPr>
              <a:t>为</a:t>
            </a:r>
            <a:r>
              <a:rPr lang="en-US" altLang="zh-CN" sz="1200" dirty="0" smtClean="0">
                <a:solidFill>
                  <a:srgbClr val="000000"/>
                </a:solidFill>
                <a:latin typeface="微软雅黑" panose="020B0503020204020204" charset="-122"/>
                <a:ea typeface="微软雅黑" panose="020B0503020204020204" charset="-122"/>
              </a:rPr>
              <a:t>0.43</a:t>
            </a:r>
            <a:r>
              <a:rPr lang="zh-CN" altLang="en-US" sz="1200" dirty="0" smtClean="0">
                <a:solidFill>
                  <a:srgbClr val="000000"/>
                </a:solidFill>
                <a:latin typeface="微软雅黑" panose="020B0503020204020204" charset="-122"/>
                <a:ea typeface="微软雅黑" panose="020B0503020204020204" charset="-122"/>
              </a:rPr>
              <a:t>％ </a:t>
            </a:r>
            <a:r>
              <a:rPr lang="zh-CN" altLang="en-US" sz="1200" dirty="0">
                <a:solidFill>
                  <a:srgbClr val="000000"/>
                </a:solidFill>
                <a:latin typeface="微软雅黑" panose="020B0503020204020204" charset="-122"/>
                <a:ea typeface="微软雅黑" panose="020B0503020204020204" charset="-122"/>
              </a:rPr>
              <a:t>，在全球范围内属低流行</a:t>
            </a:r>
            <a:r>
              <a:rPr lang="zh-CN" altLang="en-US" sz="1200" dirty="0" smtClean="0">
                <a:solidFill>
                  <a:srgbClr val="000000"/>
                </a:solidFill>
                <a:latin typeface="微软雅黑" panose="020B0503020204020204" charset="-122"/>
                <a:ea typeface="微软雅黑" panose="020B0503020204020204" charset="-122"/>
              </a:rPr>
              <a:t>地区。</a:t>
            </a:r>
            <a:endParaRPr lang="en-US" altLang="zh-CN" sz="1200" dirty="0" smtClean="0">
              <a:solidFill>
                <a:srgbClr val="000000"/>
              </a:solidFill>
              <a:latin typeface="微软雅黑" panose="020B0503020204020204" charset="-122"/>
              <a:ea typeface="微软雅黑" panose="020B0503020204020204" charset="-122"/>
            </a:endParaRPr>
          </a:p>
          <a:p>
            <a:pPr marL="285750" indent="-285750">
              <a:lnSpc>
                <a:spcPct val="150000"/>
              </a:lnSpc>
              <a:buFont typeface="Arial" panose="020B0604020202020204" pitchFamily="34" charset="0"/>
              <a:buChar char="•"/>
            </a:pPr>
            <a:r>
              <a:rPr lang="zh-CN" altLang="en-US" sz="1200" dirty="0" smtClean="0">
                <a:solidFill>
                  <a:srgbClr val="000000"/>
                </a:solidFill>
                <a:latin typeface="微软雅黑" panose="020B0503020204020204" charset="-122"/>
                <a:ea typeface="微软雅黑" panose="020B0503020204020204" charset="-122"/>
              </a:rPr>
              <a:t>根据</a:t>
            </a:r>
            <a:r>
              <a:rPr lang="en-US" altLang="zh-CN" sz="1200" dirty="0" smtClean="0">
                <a:solidFill>
                  <a:srgbClr val="000000"/>
                </a:solidFill>
                <a:latin typeface="微软雅黑" panose="020B0503020204020204" charset="-122"/>
                <a:ea typeface="微软雅黑" panose="020B0503020204020204" charset="-122"/>
              </a:rPr>
              <a:t>Polaris Observatory HCV Collaborators</a:t>
            </a:r>
            <a:r>
              <a:rPr lang="zh-CN" altLang="en-US" sz="1200" dirty="0" smtClean="0">
                <a:solidFill>
                  <a:srgbClr val="000000"/>
                </a:solidFill>
                <a:latin typeface="微软雅黑" panose="020B0503020204020204" charset="-122"/>
                <a:ea typeface="微软雅黑" panose="020B0503020204020204" charset="-122"/>
              </a:rPr>
              <a:t> 发表</a:t>
            </a:r>
            <a:r>
              <a:rPr lang="zh-CN" altLang="en-US" sz="1200" dirty="0">
                <a:solidFill>
                  <a:srgbClr val="000000"/>
                </a:solidFill>
                <a:latin typeface="微软雅黑" panose="020B0503020204020204" charset="-122"/>
                <a:ea typeface="微软雅黑" panose="020B0503020204020204" charset="-122"/>
              </a:rPr>
              <a:t>的</a:t>
            </a:r>
            <a:r>
              <a:rPr lang="zh-CN" altLang="en-US" sz="1200" dirty="0" smtClean="0">
                <a:solidFill>
                  <a:srgbClr val="000000"/>
                </a:solidFill>
                <a:latin typeface="微软雅黑" panose="020B0503020204020204" charset="-122"/>
                <a:ea typeface="微软雅黑" panose="020B0503020204020204" charset="-122"/>
              </a:rPr>
              <a:t>数据，</a:t>
            </a:r>
            <a:r>
              <a:rPr lang="en-US" altLang="zh-CN" sz="1200" dirty="0" smtClean="0">
                <a:solidFill>
                  <a:srgbClr val="EA6E14"/>
                </a:solidFill>
                <a:latin typeface="微软雅黑" panose="020B0503020204020204" charset="-122"/>
                <a:ea typeface="微软雅黑" panose="020B0503020204020204" charset="-122"/>
              </a:rPr>
              <a:t>2020</a:t>
            </a:r>
            <a:r>
              <a:rPr lang="zh-CN" altLang="en-US" sz="1200" dirty="0" smtClean="0">
                <a:solidFill>
                  <a:srgbClr val="EA6E14"/>
                </a:solidFill>
                <a:latin typeface="微软雅黑" panose="020B0503020204020204" charset="-122"/>
                <a:ea typeface="微软雅黑" panose="020B0503020204020204" charset="-122"/>
              </a:rPr>
              <a:t>年</a:t>
            </a:r>
            <a:r>
              <a:rPr lang="zh-CN" altLang="en-US" sz="1200" dirty="0">
                <a:solidFill>
                  <a:srgbClr val="EA6E14"/>
                </a:solidFill>
                <a:latin typeface="微软雅黑" panose="020B0503020204020204" charset="-122"/>
                <a:ea typeface="微软雅黑" panose="020B0503020204020204" charset="-122"/>
              </a:rPr>
              <a:t>我国</a:t>
            </a:r>
            <a:r>
              <a:rPr lang="zh-CN" altLang="en-US" sz="1200" dirty="0" smtClean="0">
                <a:solidFill>
                  <a:srgbClr val="EA6E14"/>
                </a:solidFill>
                <a:latin typeface="微软雅黑" panose="020B0503020204020204" charset="-122"/>
                <a:ea typeface="微软雅黑" panose="020B0503020204020204" charset="-122"/>
              </a:rPr>
              <a:t>估计</a:t>
            </a:r>
            <a:r>
              <a:rPr lang="en-US" altLang="zh-CN" sz="1200" dirty="0" smtClean="0">
                <a:solidFill>
                  <a:srgbClr val="EA6E14"/>
                </a:solidFill>
                <a:latin typeface="微软雅黑" panose="020B0503020204020204" charset="-122"/>
                <a:ea typeface="微软雅黑" panose="020B0503020204020204" charset="-122"/>
              </a:rPr>
              <a:t>HCV</a:t>
            </a:r>
            <a:r>
              <a:rPr lang="zh-CN" altLang="en-US" sz="1200" dirty="0" smtClean="0">
                <a:solidFill>
                  <a:srgbClr val="EA6E14"/>
                </a:solidFill>
                <a:latin typeface="微软雅黑" panose="020B0503020204020204" charset="-122"/>
                <a:ea typeface="微软雅黑" panose="020B0503020204020204" charset="-122"/>
              </a:rPr>
              <a:t>感染者</a:t>
            </a:r>
            <a:r>
              <a:rPr lang="en-US" altLang="zh-CN" sz="1200" dirty="0" smtClean="0">
                <a:solidFill>
                  <a:srgbClr val="EA6E14"/>
                </a:solidFill>
                <a:latin typeface="微软雅黑" panose="020B0503020204020204" charset="-122"/>
                <a:ea typeface="微软雅黑" panose="020B0503020204020204" charset="-122"/>
              </a:rPr>
              <a:t>948.7</a:t>
            </a:r>
            <a:r>
              <a:rPr lang="zh-CN" altLang="en-US" sz="1200" dirty="0" smtClean="0">
                <a:solidFill>
                  <a:srgbClr val="EA6E14"/>
                </a:solidFill>
                <a:latin typeface="微软雅黑" panose="020B0503020204020204" charset="-122"/>
                <a:ea typeface="微软雅黑" panose="020B0503020204020204" charset="-122"/>
              </a:rPr>
              <a:t>万人</a:t>
            </a:r>
            <a:r>
              <a:rPr lang="en-US" altLang="zh-CN" sz="1200" baseline="30000" dirty="0" smtClean="0">
                <a:solidFill>
                  <a:srgbClr val="000000"/>
                </a:solidFill>
                <a:latin typeface="微软雅黑" panose="020B0503020204020204" charset="-122"/>
                <a:ea typeface="微软雅黑" panose="020B0503020204020204" charset="-122"/>
              </a:rPr>
              <a:t>1</a:t>
            </a:r>
            <a:r>
              <a:rPr lang="zh-CN" altLang="en-US" sz="1200" dirty="0" smtClean="0">
                <a:solidFill>
                  <a:srgbClr val="000000"/>
                </a:solidFill>
                <a:latin typeface="微软雅黑" panose="020B0503020204020204" charset="-122"/>
                <a:ea typeface="微软雅黑" panose="020B0503020204020204" charset="-122"/>
              </a:rPr>
              <a:t>。</a:t>
            </a:r>
            <a:endParaRPr lang="en-US" altLang="zh-CN" sz="1200" dirty="0" smtClean="0">
              <a:solidFill>
                <a:srgbClr val="000000"/>
              </a:solidFill>
              <a:latin typeface="微软雅黑" panose="020B0503020204020204" charset="-122"/>
              <a:ea typeface="微软雅黑" panose="020B0503020204020204" charset="-122"/>
            </a:endParaRPr>
          </a:p>
          <a:p>
            <a:pPr marL="285750" indent="-285750">
              <a:lnSpc>
                <a:spcPct val="150000"/>
              </a:lnSpc>
              <a:buFont typeface="Arial" panose="020B0604020202020204" pitchFamily="34" charset="0"/>
              <a:buChar char="•"/>
            </a:pPr>
            <a:r>
              <a:rPr lang="zh-CN" altLang="en-US" sz="1200" dirty="0">
                <a:solidFill>
                  <a:srgbClr val="000000"/>
                </a:solidFill>
                <a:latin typeface="微软雅黑" panose="020B0503020204020204" charset="-122"/>
                <a:ea typeface="微软雅黑" panose="020B0503020204020204" charset="-122"/>
                <a:sym typeface="Arial" panose="020B0604020202020204" pitchFamily="34" charset="0"/>
              </a:rPr>
              <a:t>根据国家疾控局发布</a:t>
            </a:r>
            <a:r>
              <a:rPr lang="en-US" altLang="zh-CN" sz="1200" dirty="0">
                <a:solidFill>
                  <a:srgbClr val="000000"/>
                </a:solidFill>
                <a:latin typeface="微软雅黑" panose="020B0503020204020204" charset="-122"/>
                <a:ea typeface="微软雅黑" panose="020B0503020204020204" charset="-122"/>
                <a:sym typeface="Arial" panose="020B0604020202020204" pitchFamily="34" charset="0"/>
              </a:rPr>
              <a:t>《</a:t>
            </a:r>
            <a:r>
              <a:rPr lang="zh-CN" altLang="en-US" sz="1200" dirty="0">
                <a:solidFill>
                  <a:srgbClr val="000000"/>
                </a:solidFill>
                <a:latin typeface="微软雅黑" panose="020B0503020204020204" charset="-122"/>
                <a:ea typeface="微软雅黑" panose="020B0503020204020204" charset="-122"/>
                <a:sym typeface="Arial" panose="020B0604020202020204" pitchFamily="34" charset="0"/>
              </a:rPr>
              <a:t>全国法定传染病报告发病死亡统计表数据</a:t>
            </a:r>
            <a:r>
              <a:rPr lang="en-US" altLang="zh-CN" sz="1200" dirty="0">
                <a:solidFill>
                  <a:srgbClr val="000000"/>
                </a:solidFill>
                <a:latin typeface="微软雅黑" panose="020B0503020204020204" charset="-122"/>
                <a:ea typeface="微软雅黑" panose="020B0503020204020204" charset="-122"/>
                <a:sym typeface="Arial" panose="020B0604020202020204" pitchFamily="34" charset="0"/>
              </a:rPr>
              <a:t>》</a:t>
            </a:r>
            <a:r>
              <a:rPr lang="zh-CN" altLang="en-US" sz="1200" dirty="0">
                <a:solidFill>
                  <a:srgbClr val="000000"/>
                </a:solidFill>
                <a:latin typeface="微软雅黑" panose="020B0503020204020204" charset="-122"/>
                <a:ea typeface="微软雅黑" panose="020B0503020204020204" charset="-122"/>
                <a:sym typeface="Arial" panose="020B0604020202020204" pitchFamily="34" charset="0"/>
              </a:rPr>
              <a:t>，</a:t>
            </a:r>
            <a:r>
              <a:rPr lang="zh-CN" altLang="en-US" sz="1200" dirty="0" smtClean="0">
                <a:solidFill>
                  <a:srgbClr val="EA6E14"/>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近年来</a:t>
            </a:r>
            <a:r>
              <a:rPr lang="zh-CN" altLang="en-US" sz="1200" dirty="0">
                <a:solidFill>
                  <a:srgbClr val="EA6E14"/>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我国每年丙肝报告病例数均在</a:t>
            </a:r>
            <a:r>
              <a:rPr lang="en-US" altLang="zh-CN" sz="1200" dirty="0">
                <a:solidFill>
                  <a:srgbClr val="EA6E14"/>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20</a:t>
            </a:r>
            <a:r>
              <a:rPr lang="zh-CN" altLang="en-US" sz="1200" dirty="0">
                <a:solidFill>
                  <a:srgbClr val="EA6E14"/>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万例</a:t>
            </a:r>
            <a:r>
              <a:rPr lang="zh-CN" altLang="en-US" sz="1200" dirty="0" smtClean="0">
                <a:solidFill>
                  <a:srgbClr val="EA6E14"/>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左右</a:t>
            </a:r>
            <a:r>
              <a:rPr lang="en-US" altLang="zh-CN" sz="1200" baseline="30000" dirty="0" smtClean="0">
                <a:latin typeface="微软雅黑" panose="020B0503020204020204" charset="-122"/>
                <a:ea typeface="微软雅黑" panose="020B0503020204020204" charset="-122"/>
                <a:cs typeface="微软雅黑" panose="020B0503020204020204" charset="-122"/>
                <a:sym typeface="Arial" panose="020B0604020202020204" pitchFamily="34" charset="0"/>
              </a:rPr>
              <a:t>2</a:t>
            </a:r>
            <a:r>
              <a:rPr lang="zh-CN" altLang="en-US" sz="1200" dirty="0" smtClean="0">
                <a:latin typeface="微软雅黑" panose="020B0503020204020204" charset="-122"/>
                <a:ea typeface="微软雅黑" panose="020B0503020204020204" charset="-122"/>
                <a:cs typeface="微软雅黑" panose="020B0503020204020204" charset="-122"/>
                <a:sym typeface="Arial" panose="020B0604020202020204" pitchFamily="34" charset="0"/>
              </a:rPr>
              <a:t>。</a:t>
            </a:r>
            <a:endParaRPr lang="zh-CN" altLang="en-US" sz="1200" dirty="0" smtClean="0">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26" name="object 10"/>
          <p:cNvSpPr txBox="1"/>
          <p:nvPr/>
        </p:nvSpPr>
        <p:spPr>
          <a:xfrm>
            <a:off x="479119" y="6309657"/>
            <a:ext cx="7211505" cy="459105"/>
          </a:xfrm>
          <a:prstGeom prst="rect">
            <a:avLst/>
          </a:prstGeom>
        </p:spPr>
        <p:txBody>
          <a:bodyPr vert="horz" wrap="square" lIns="0" tIns="14605" rIns="0" bIns="0" rtlCol="0">
            <a:spAutoFit/>
          </a:bodyPr>
          <a:p>
            <a:pPr marL="12700" marR="0" lvl="0" indent="0" algn="l" defTabSz="914400" rtl="0" eaLnBrk="1" fontAlgn="auto" latinLnBrk="0" hangingPunct="1">
              <a:lnSpc>
                <a:spcPct val="100000"/>
              </a:lnSpc>
              <a:spcBef>
                <a:spcPts val="115"/>
              </a:spcBef>
              <a:spcAft>
                <a:spcPts val="0"/>
              </a:spcAft>
              <a:buClrTx/>
              <a:buSzTx/>
              <a:buFontTx/>
              <a:buNone/>
              <a:defRPr/>
            </a:pPr>
            <a:r>
              <a:rPr kumimoji="0" sz="900" b="0" i="0" u="none" strike="noStrike" kern="1200" cap="none" spc="0" normalizeH="0" baseline="0" noProof="0" dirty="0">
                <a:ln>
                  <a:noFill/>
                </a:ln>
                <a:solidFill>
                  <a:prstClr val="black"/>
                </a:solidFill>
                <a:effectLst/>
                <a:uLnTx/>
                <a:uFillTx/>
                <a:latin typeface="Times New Roman" panose="02020603050405020304"/>
                <a:ea typeface="微软雅黑" panose="020B0503020204020204" charset="-122"/>
                <a:cs typeface="Times New Roman" panose="02020603050405020304"/>
              </a:rPr>
              <a:t>[1</a:t>
            </a:r>
            <a:r>
              <a:rPr kumimoji="0" sz="900" b="0" i="0" u="none" strike="noStrike" kern="1200" cap="none" spc="0" normalizeH="0" baseline="0" noProof="0" dirty="0" smtClean="0">
                <a:ln>
                  <a:noFill/>
                </a:ln>
                <a:solidFill>
                  <a:prstClr val="black"/>
                </a:solidFill>
                <a:effectLst/>
                <a:uLnTx/>
                <a:uFillTx/>
                <a:latin typeface="Times New Roman" panose="02020603050405020304"/>
                <a:ea typeface="微软雅黑" panose="020B0503020204020204" charset="-122"/>
                <a:cs typeface="Times New Roman" panose="02020603050405020304"/>
              </a:rPr>
              <a:t>]</a:t>
            </a:r>
            <a:r>
              <a:rPr kumimoji="0" lang="en-US" sz="900" b="0" i="0" u="none" strike="noStrike" kern="1200" cap="none" spc="0" normalizeH="0" baseline="0" noProof="0" dirty="0" smtClean="0">
                <a:ln>
                  <a:noFill/>
                </a:ln>
                <a:solidFill>
                  <a:prstClr val="black"/>
                </a:solidFill>
                <a:effectLst/>
                <a:uLnTx/>
                <a:uFillTx/>
                <a:latin typeface="Times New Roman" panose="02020603050405020304"/>
                <a:ea typeface="微软雅黑" panose="020B0503020204020204" charset="-122"/>
                <a:cs typeface="Times New Roman" panose="02020603050405020304"/>
              </a:rPr>
              <a:t> </a:t>
            </a:r>
            <a:r>
              <a:rPr kumimoji="0" lang="zh-CN" altLang="en-US" sz="900" b="0" i="0" u="none" strike="noStrike" kern="1200" cap="none" spc="10" normalizeH="0" baseline="0" noProof="0" dirty="0" smtClean="0">
                <a:ln>
                  <a:noFill/>
                </a:ln>
                <a:solidFill>
                  <a:prstClr val="black"/>
                </a:solidFill>
                <a:effectLst/>
                <a:uLnTx/>
                <a:uFillTx/>
                <a:latin typeface="黑体" panose="02010609060101010101" charset="-122"/>
                <a:ea typeface="微软雅黑" panose="020B0503020204020204" charset="-122"/>
                <a:cs typeface="黑体" panose="02010609060101010101" charset="-122"/>
              </a:rPr>
              <a:t>魏</a:t>
            </a:r>
            <a:r>
              <a:rPr kumimoji="0" lang="zh-CN" altLang="en-US" sz="900" b="0" i="0" u="none" strike="noStrike" kern="1200" cap="none" spc="10" normalizeH="0" baseline="0" noProof="0" dirty="0">
                <a:ln>
                  <a:noFill/>
                </a:ln>
                <a:solidFill>
                  <a:prstClr val="black"/>
                </a:solidFill>
                <a:effectLst/>
                <a:uLnTx/>
                <a:uFillTx/>
                <a:latin typeface="黑体" panose="02010609060101010101" charset="-122"/>
                <a:ea typeface="微软雅黑" panose="020B0503020204020204" charset="-122"/>
                <a:cs typeface="黑体" panose="02010609060101010101" charset="-122"/>
              </a:rPr>
              <a:t>来</a:t>
            </a:r>
            <a:r>
              <a:rPr kumimoji="0" sz="900" b="0" i="0" u="none" strike="noStrike" kern="1200" cap="none" spc="0" normalizeH="0" baseline="0" noProof="0" dirty="0" smtClean="0">
                <a:ln>
                  <a:noFill/>
                </a:ln>
                <a:solidFill>
                  <a:prstClr val="black"/>
                </a:solidFill>
                <a:effectLst/>
                <a:uLnTx/>
                <a:uFillTx/>
                <a:latin typeface="Times New Roman" panose="02020603050405020304"/>
                <a:ea typeface="微软雅黑" panose="020B0503020204020204" charset="-122"/>
                <a:cs typeface="Times New Roman" panose="02020603050405020304"/>
              </a:rPr>
              <a:t>.</a:t>
            </a:r>
            <a:r>
              <a:rPr kumimoji="0" lang="zh-CN" altLang="en-US" sz="900" b="0" i="0" u="none" strike="noStrike" kern="1200" cap="none" spc="10" normalizeH="0" baseline="0" noProof="0" dirty="0">
                <a:ln>
                  <a:noFill/>
                </a:ln>
                <a:solidFill>
                  <a:prstClr val="black"/>
                </a:solidFill>
                <a:effectLst/>
                <a:uLnTx/>
                <a:uFillTx/>
                <a:latin typeface="黑体" panose="02010609060101010101" charset="-122"/>
                <a:ea typeface="微软雅黑" panose="020B0503020204020204" charset="-122"/>
                <a:cs typeface="黑体" panose="02010609060101010101" charset="-122"/>
              </a:rPr>
              <a:t>丙型肝炎防治指南</a:t>
            </a:r>
            <a:r>
              <a:rPr kumimoji="0" lang="zh-CN" altLang="en-US" sz="900" b="0" i="0" u="none" strike="noStrike" kern="1200" cap="none" spc="10" normalizeH="0" baseline="0" noProof="0" dirty="0" smtClean="0">
                <a:ln>
                  <a:noFill/>
                </a:ln>
                <a:solidFill>
                  <a:prstClr val="black"/>
                </a:solidFill>
                <a:effectLst/>
                <a:uLnTx/>
                <a:uFillTx/>
                <a:latin typeface="黑体" panose="02010609060101010101" charset="-122"/>
                <a:ea typeface="微软雅黑" panose="020B0503020204020204" charset="-122"/>
                <a:cs typeface="黑体" panose="02010609060101010101" charset="-122"/>
              </a:rPr>
              <a:t>（</a:t>
            </a:r>
            <a:r>
              <a:rPr kumimoji="0" lang="en-US" altLang="zh-CN" sz="900" b="0" i="0" u="none" strike="noStrike" kern="1200" cap="none" spc="10" normalizeH="0" baseline="0" noProof="0" dirty="0" smtClean="0">
                <a:ln>
                  <a:noFill/>
                </a:ln>
                <a:solidFill>
                  <a:prstClr val="black"/>
                </a:solidFill>
                <a:effectLst/>
                <a:uLnTx/>
                <a:uFillTx/>
                <a:latin typeface="黑体" panose="02010609060101010101" charset="-122"/>
                <a:ea typeface="微软雅黑" panose="020B0503020204020204" charset="-122"/>
                <a:cs typeface="黑体" panose="02010609060101010101" charset="-122"/>
              </a:rPr>
              <a:t>2022</a:t>
            </a:r>
            <a:r>
              <a:rPr kumimoji="0" lang="zh-CN" altLang="en-US" sz="900" b="0" i="0" u="none" strike="noStrike" kern="1200" cap="none" spc="10" normalizeH="0" baseline="0" noProof="0" dirty="0" smtClean="0">
                <a:ln>
                  <a:noFill/>
                </a:ln>
                <a:solidFill>
                  <a:prstClr val="black"/>
                </a:solidFill>
                <a:effectLst/>
                <a:uLnTx/>
                <a:uFillTx/>
                <a:latin typeface="黑体" panose="02010609060101010101" charset="-122"/>
                <a:ea typeface="微软雅黑" panose="020B0503020204020204" charset="-122"/>
                <a:cs typeface="黑体" panose="02010609060101010101" charset="-122"/>
              </a:rPr>
              <a:t>年</a:t>
            </a:r>
            <a:r>
              <a:rPr kumimoji="0" lang="zh-CN" altLang="en-US" sz="900" b="0" i="0" u="none" strike="noStrike" kern="1200" cap="none" spc="10" normalizeH="0" baseline="0" noProof="0" dirty="0">
                <a:ln>
                  <a:noFill/>
                </a:ln>
                <a:solidFill>
                  <a:prstClr val="black"/>
                </a:solidFill>
                <a:effectLst/>
                <a:uLnTx/>
                <a:uFillTx/>
                <a:latin typeface="黑体" panose="02010609060101010101" charset="-122"/>
                <a:ea typeface="微软雅黑" panose="020B0503020204020204" charset="-122"/>
                <a:cs typeface="黑体" panose="02010609060101010101" charset="-122"/>
              </a:rPr>
              <a:t>版）</a:t>
            </a:r>
            <a:r>
              <a:rPr kumimoji="0" sz="900" b="0" i="0" u="none" strike="noStrike" kern="1200" cap="none" spc="0" normalizeH="0" baseline="0" noProof="0" dirty="0" smtClean="0">
                <a:ln>
                  <a:noFill/>
                </a:ln>
                <a:solidFill>
                  <a:prstClr val="black"/>
                </a:solidFill>
                <a:effectLst/>
                <a:uLnTx/>
                <a:uFillTx/>
                <a:latin typeface="Times New Roman" panose="02020603050405020304"/>
                <a:ea typeface="微软雅黑" panose="020B0503020204020204" charset="-122"/>
                <a:cs typeface="Times New Roman" panose="02020603050405020304"/>
              </a:rPr>
              <a:t>[</a:t>
            </a:r>
            <a:r>
              <a:rPr kumimoji="0" sz="900" b="0" i="0" u="none" strike="noStrike" kern="1200" cap="none" spc="0" normalizeH="0" baseline="0" noProof="0" dirty="0">
                <a:ln>
                  <a:noFill/>
                </a:ln>
                <a:solidFill>
                  <a:prstClr val="black"/>
                </a:solidFill>
                <a:effectLst/>
                <a:uLnTx/>
                <a:uFillTx/>
                <a:latin typeface="Times New Roman" panose="02020603050405020304"/>
                <a:ea typeface="微软雅黑" panose="020B0503020204020204" charset="-122"/>
                <a:cs typeface="Times New Roman" panose="02020603050405020304"/>
              </a:rPr>
              <a:t>J</a:t>
            </a:r>
            <a:r>
              <a:rPr kumimoji="0" sz="900" b="0" i="0" u="none" strike="noStrike" kern="1200" cap="none" spc="0" normalizeH="0" baseline="0" noProof="0" dirty="0" smtClean="0">
                <a:ln>
                  <a:noFill/>
                </a:ln>
                <a:solidFill>
                  <a:prstClr val="black"/>
                </a:solidFill>
                <a:effectLst/>
                <a:uLnTx/>
                <a:uFillTx/>
                <a:latin typeface="Times New Roman" panose="02020603050405020304"/>
                <a:ea typeface="微软雅黑" panose="020B0503020204020204" charset="-122"/>
                <a:cs typeface="Times New Roman" panose="02020603050405020304"/>
              </a:rPr>
              <a:t>].</a:t>
            </a:r>
            <a:r>
              <a:rPr kumimoji="0" lang="zh-CN" altLang="en-US" sz="900" b="0" i="0" u="none" strike="noStrike" kern="1200" cap="none" spc="10" normalizeH="0" baseline="0" noProof="0" dirty="0">
                <a:ln>
                  <a:noFill/>
                </a:ln>
                <a:solidFill>
                  <a:prstClr val="black"/>
                </a:solidFill>
                <a:effectLst/>
                <a:uLnTx/>
                <a:uFillTx/>
                <a:latin typeface="黑体" panose="02010609060101010101" charset="-122"/>
                <a:ea typeface="微软雅黑" panose="020B0503020204020204" charset="-122"/>
                <a:cs typeface="黑体" panose="02010609060101010101" charset="-122"/>
              </a:rPr>
              <a:t>中华临床感染病</a:t>
            </a:r>
            <a:r>
              <a:rPr kumimoji="0" lang="zh-CN" altLang="en-US" sz="900" b="0" i="0" u="none" strike="noStrike" kern="1200" cap="none" spc="10" normalizeH="0" baseline="0" noProof="0" dirty="0" smtClean="0">
                <a:ln>
                  <a:noFill/>
                </a:ln>
                <a:solidFill>
                  <a:prstClr val="black"/>
                </a:solidFill>
                <a:effectLst/>
                <a:uLnTx/>
                <a:uFillTx/>
                <a:latin typeface="黑体" panose="02010609060101010101" charset="-122"/>
                <a:ea typeface="微软雅黑" panose="020B0503020204020204" charset="-122"/>
                <a:cs typeface="黑体" panose="02010609060101010101" charset="-122"/>
              </a:rPr>
              <a:t>杂志，</a:t>
            </a:r>
            <a:r>
              <a:rPr kumimoji="0" lang="en-US" altLang="zh-CN" sz="900" b="0" i="0" u="none" strike="noStrike" kern="1200" cap="none" spc="10" normalizeH="0" baseline="0" noProof="0" dirty="0" smtClean="0">
                <a:ln>
                  <a:noFill/>
                </a:ln>
                <a:solidFill>
                  <a:prstClr val="black"/>
                </a:solidFill>
                <a:effectLst/>
                <a:uLnTx/>
                <a:uFillTx/>
                <a:latin typeface="黑体" panose="02010609060101010101" charset="-122"/>
                <a:ea typeface="微软雅黑" panose="020B0503020204020204" charset="-122"/>
                <a:cs typeface="黑体" panose="02010609060101010101" charset="-122"/>
              </a:rPr>
              <a:t>2022</a:t>
            </a:r>
            <a:r>
              <a:rPr kumimoji="0" lang="zh-CN" altLang="en-US" sz="900" b="0" i="0" u="none" strike="noStrike" kern="1200" cap="none" spc="10" normalizeH="0" baseline="0" noProof="0" dirty="0" smtClean="0">
                <a:ln>
                  <a:noFill/>
                </a:ln>
                <a:solidFill>
                  <a:prstClr val="black"/>
                </a:solidFill>
                <a:effectLst/>
                <a:uLnTx/>
                <a:uFillTx/>
                <a:latin typeface="黑体" panose="02010609060101010101" charset="-122"/>
                <a:ea typeface="微软雅黑" panose="020B0503020204020204" charset="-122"/>
                <a:cs typeface="黑体" panose="02010609060101010101" charset="-122"/>
              </a:rPr>
              <a:t>年</a:t>
            </a:r>
            <a:r>
              <a:rPr kumimoji="0" lang="en-US" altLang="zh-CN" sz="900" b="0" i="0" u="none" strike="noStrike" kern="1200" cap="none" spc="10" normalizeH="0" baseline="0" noProof="0" dirty="0" smtClean="0">
                <a:ln>
                  <a:noFill/>
                </a:ln>
                <a:solidFill>
                  <a:prstClr val="black"/>
                </a:solidFill>
                <a:effectLst/>
                <a:uLnTx/>
                <a:uFillTx/>
                <a:latin typeface="黑体" panose="02010609060101010101" charset="-122"/>
                <a:ea typeface="微软雅黑" panose="020B0503020204020204" charset="-122"/>
                <a:cs typeface="黑体" panose="02010609060101010101" charset="-122"/>
              </a:rPr>
              <a:t>12</a:t>
            </a:r>
            <a:r>
              <a:rPr kumimoji="0" lang="zh-CN" altLang="en-US" sz="900" b="0" i="0" u="none" strike="noStrike" kern="1200" cap="none" spc="10" normalizeH="0" baseline="0" noProof="0" dirty="0" smtClean="0">
                <a:ln>
                  <a:noFill/>
                </a:ln>
                <a:solidFill>
                  <a:prstClr val="black"/>
                </a:solidFill>
                <a:effectLst/>
                <a:uLnTx/>
                <a:uFillTx/>
                <a:latin typeface="黑体" panose="02010609060101010101" charset="-122"/>
                <a:ea typeface="微软雅黑" panose="020B0503020204020204" charset="-122"/>
                <a:cs typeface="黑体" panose="02010609060101010101" charset="-122"/>
              </a:rPr>
              <a:t>月第</a:t>
            </a:r>
            <a:r>
              <a:rPr kumimoji="0" lang="en-US" altLang="zh-CN" sz="900" b="0" i="0" u="none" strike="noStrike" kern="1200" cap="none" spc="10" normalizeH="0" baseline="0" noProof="0" dirty="0" smtClean="0">
                <a:ln>
                  <a:noFill/>
                </a:ln>
                <a:solidFill>
                  <a:prstClr val="black"/>
                </a:solidFill>
                <a:effectLst/>
                <a:uLnTx/>
                <a:uFillTx/>
                <a:latin typeface="黑体" panose="02010609060101010101" charset="-122"/>
                <a:ea typeface="微软雅黑" panose="020B0503020204020204" charset="-122"/>
                <a:cs typeface="黑体" panose="02010609060101010101" charset="-122"/>
              </a:rPr>
              <a:t>15</a:t>
            </a:r>
            <a:r>
              <a:rPr kumimoji="0" lang="zh-CN" altLang="en-US" sz="900" b="0" i="0" u="none" strike="noStrike" kern="1200" cap="none" spc="10" normalizeH="0" baseline="0" noProof="0" dirty="0" smtClean="0">
                <a:ln>
                  <a:noFill/>
                </a:ln>
                <a:solidFill>
                  <a:prstClr val="black"/>
                </a:solidFill>
                <a:effectLst/>
                <a:uLnTx/>
                <a:uFillTx/>
                <a:latin typeface="黑体" panose="02010609060101010101" charset="-122"/>
                <a:ea typeface="微软雅黑" panose="020B0503020204020204" charset="-122"/>
                <a:cs typeface="黑体" panose="02010609060101010101" charset="-122"/>
              </a:rPr>
              <a:t>卷第</a:t>
            </a:r>
            <a:r>
              <a:rPr kumimoji="0" lang="en-US" altLang="zh-CN" sz="900" b="0" i="0" u="none" strike="noStrike" kern="1200" cap="none" spc="10" normalizeH="0" baseline="0" noProof="0" dirty="0" smtClean="0">
                <a:ln>
                  <a:noFill/>
                </a:ln>
                <a:solidFill>
                  <a:prstClr val="black"/>
                </a:solidFill>
                <a:effectLst/>
                <a:uLnTx/>
                <a:uFillTx/>
                <a:latin typeface="黑体" panose="02010609060101010101" charset="-122"/>
                <a:ea typeface="微软雅黑" panose="020B0503020204020204" charset="-122"/>
                <a:cs typeface="黑体" panose="02010609060101010101" charset="-122"/>
              </a:rPr>
              <a:t>6</a:t>
            </a:r>
            <a:r>
              <a:rPr kumimoji="0" lang="zh-CN" altLang="en-US" sz="900" b="0" i="0" u="none" strike="noStrike" kern="1200" cap="none" spc="10" normalizeH="0" baseline="0" noProof="0" dirty="0" smtClean="0">
                <a:ln>
                  <a:noFill/>
                </a:ln>
                <a:solidFill>
                  <a:prstClr val="black"/>
                </a:solidFill>
                <a:effectLst/>
                <a:uLnTx/>
                <a:uFillTx/>
                <a:latin typeface="黑体" panose="02010609060101010101" charset="-122"/>
                <a:ea typeface="微软雅黑" panose="020B0503020204020204" charset="-122"/>
                <a:cs typeface="黑体" panose="02010609060101010101" charset="-122"/>
              </a:rPr>
              <a:t>期</a:t>
            </a:r>
            <a:endParaRPr kumimoji="0" lang="en-US" altLang="zh-CN" sz="900" b="0" i="0" u="none" strike="noStrike" kern="1200" cap="none" spc="10" normalizeH="0" baseline="0" noProof="0" dirty="0" smtClean="0">
              <a:ln>
                <a:noFill/>
              </a:ln>
              <a:solidFill>
                <a:prstClr val="black"/>
              </a:solidFill>
              <a:effectLst/>
              <a:uLnTx/>
              <a:uFillTx/>
              <a:latin typeface="黑体" panose="02010609060101010101" charset="-122"/>
              <a:ea typeface="微软雅黑" panose="020B0503020204020204" charset="-122"/>
              <a:cs typeface="黑体" panose="02010609060101010101" charset="-122"/>
            </a:endParaRPr>
          </a:p>
          <a:p>
            <a:pPr marL="12700" rtl="0" fontAlgn="auto">
              <a:spcBef>
                <a:spcPts val="115"/>
              </a:spcBef>
              <a:spcAft>
                <a:spcPts val="0"/>
              </a:spcAft>
            </a:pPr>
            <a:r>
              <a:rPr lang="en-US" altLang="zh-CN" sz="900" dirty="0">
                <a:solidFill>
                  <a:prstClr val="black"/>
                </a:solidFill>
                <a:latin typeface="Times New Roman" panose="02020603050405020304"/>
                <a:ea typeface="微软雅黑" panose="020B0503020204020204" charset="-122"/>
                <a:cs typeface="Times New Roman" panose="02020603050405020304"/>
                <a:sym typeface="Arial" panose="020B0604020202020204" pitchFamily="34" charset="0"/>
              </a:rPr>
              <a:t>[2]</a:t>
            </a:r>
            <a:r>
              <a:rPr lang="zh-CN" altLang="en-US" sz="900" spc="10" dirty="0" smtClean="0">
                <a:solidFill>
                  <a:prstClr val="black"/>
                </a:solidFill>
                <a:latin typeface="黑体" panose="02010609060101010101" charset="-122"/>
                <a:ea typeface="微软雅黑" panose="020B0503020204020204" charset="-122"/>
                <a:cs typeface="黑体" panose="02010609060101010101" charset="-122"/>
                <a:sym typeface="Arial" panose="020B0604020202020204" pitchFamily="34" charset="0"/>
              </a:rPr>
              <a:t>中国</a:t>
            </a:r>
            <a:r>
              <a:rPr lang="zh-CN" altLang="en-US" sz="900" spc="10" dirty="0">
                <a:solidFill>
                  <a:prstClr val="black"/>
                </a:solidFill>
                <a:latin typeface="黑体" panose="02010609060101010101" charset="-122"/>
                <a:ea typeface="微软雅黑" panose="020B0503020204020204" charset="-122"/>
                <a:cs typeface="黑体" panose="02010609060101010101" charset="-122"/>
                <a:sym typeface="Arial" panose="020B0604020202020204" pitchFamily="34" charset="0"/>
              </a:rPr>
              <a:t>疾病预防控制中心</a:t>
            </a:r>
            <a:r>
              <a:rPr lang="en-US" altLang="zh-CN" sz="900" spc="10" dirty="0">
                <a:solidFill>
                  <a:prstClr val="black"/>
                </a:solidFill>
                <a:latin typeface="黑体" panose="02010609060101010101" charset="-122"/>
                <a:ea typeface="微软雅黑" panose="020B0503020204020204" charset="-122"/>
                <a:cs typeface="黑体" panose="02010609060101010101" charset="-122"/>
                <a:sym typeface="Arial" panose="020B0604020202020204" pitchFamily="34" charset="0"/>
              </a:rPr>
              <a:t>.</a:t>
            </a:r>
            <a:r>
              <a:rPr lang="zh-CN" altLang="en-US" sz="900" spc="10" dirty="0">
                <a:solidFill>
                  <a:prstClr val="black"/>
                </a:solidFill>
                <a:latin typeface="黑体" panose="02010609060101010101" charset="-122"/>
                <a:ea typeface="微软雅黑" panose="020B0503020204020204" charset="-122"/>
                <a:cs typeface="黑体" panose="02010609060101010101" charset="-122"/>
                <a:sym typeface="Arial" panose="020B0604020202020204" pitchFamily="34" charset="0"/>
              </a:rPr>
              <a:t>法定传染病</a:t>
            </a:r>
            <a:r>
              <a:rPr lang="zh-CN" altLang="en-US" sz="900" spc="10" dirty="0" smtClean="0">
                <a:solidFill>
                  <a:prstClr val="black"/>
                </a:solidFill>
                <a:latin typeface="黑体" panose="02010609060101010101" charset="-122"/>
                <a:ea typeface="微软雅黑" panose="020B0503020204020204" charset="-122"/>
                <a:cs typeface="黑体" panose="02010609060101010101" charset="-122"/>
                <a:sym typeface="Arial" panose="020B0604020202020204" pitchFamily="34" charset="0"/>
              </a:rPr>
              <a:t>报告</a:t>
            </a:r>
            <a:endParaRPr lang="en-US" altLang="zh-CN" sz="900" spc="10" dirty="0" smtClean="0">
              <a:solidFill>
                <a:prstClr val="black"/>
              </a:solidFill>
              <a:latin typeface="黑体" panose="02010609060101010101" charset="-122"/>
              <a:ea typeface="微软雅黑" panose="020B0503020204020204" charset="-122"/>
              <a:cs typeface="黑体" panose="02010609060101010101" charset="-122"/>
              <a:sym typeface="Arial" panose="020B0604020202020204" pitchFamily="34" charset="0"/>
            </a:endParaRPr>
          </a:p>
          <a:p>
            <a:pPr marL="12700" rtl="0" fontAlgn="auto">
              <a:spcBef>
                <a:spcPts val="115"/>
              </a:spcBef>
              <a:spcAft>
                <a:spcPts val="0"/>
              </a:spcAft>
            </a:pPr>
            <a:r>
              <a:rPr lang="en-US" altLang="zh-CN" sz="900" dirty="0" smtClean="0">
                <a:solidFill>
                  <a:prstClr val="black"/>
                </a:solidFill>
                <a:latin typeface="Times New Roman" panose="02020603050405020304"/>
                <a:ea typeface="微软雅黑" panose="020B0503020204020204" charset="-122"/>
                <a:cs typeface="Times New Roman" panose="02020603050405020304"/>
                <a:sym typeface="Arial" panose="020B0604020202020204" pitchFamily="34" charset="0"/>
              </a:rPr>
              <a:t>[3]</a:t>
            </a:r>
            <a:r>
              <a:rPr lang="zh-CN" altLang="en-US" sz="900" dirty="0">
                <a:latin typeface="微软雅黑" panose="020B0503020204020204" charset="-122"/>
                <a:ea typeface="微软雅黑" panose="020B0503020204020204" charset="-122"/>
                <a:cs typeface="微软雅黑" panose="020B0503020204020204" charset="-122"/>
                <a:sym typeface="Arial" panose="020B0604020202020204" pitchFamily="34" charset="0"/>
              </a:rPr>
              <a:t>索磷布韦/维帕他韦片</a:t>
            </a:r>
            <a:r>
              <a:rPr lang="zh-CN" altLang="en-US" sz="900" dirty="0" smtClean="0">
                <a:latin typeface="微软雅黑" panose="020B0503020204020204" charset="-122"/>
                <a:ea typeface="微软雅黑" panose="020B0503020204020204" charset="-122"/>
                <a:cs typeface="微软雅黑" panose="020B0503020204020204" charset="-122"/>
                <a:sym typeface="Arial" panose="020B0604020202020204" pitchFamily="34" charset="0"/>
              </a:rPr>
              <a:t>说明书，盐酸</a:t>
            </a:r>
            <a:r>
              <a:rPr lang="zh-CN" altLang="en-US" sz="900" dirty="0">
                <a:latin typeface="微软雅黑" panose="020B0503020204020204" charset="-122"/>
                <a:ea typeface="微软雅黑" panose="020B0503020204020204" charset="-122"/>
                <a:cs typeface="微软雅黑" panose="020B0503020204020204" charset="-122"/>
                <a:sym typeface="Arial" panose="020B0604020202020204" pitchFamily="34" charset="0"/>
              </a:rPr>
              <a:t>可洛派韦胶囊</a:t>
            </a:r>
            <a:r>
              <a:rPr lang="zh-CN" altLang="en-US" sz="900" dirty="0" smtClean="0">
                <a:latin typeface="微软雅黑" panose="020B0503020204020204" charset="-122"/>
                <a:ea typeface="微软雅黑" panose="020B0503020204020204" charset="-122"/>
                <a:cs typeface="微软雅黑" panose="020B0503020204020204" charset="-122"/>
                <a:sym typeface="Arial" panose="020B0604020202020204" pitchFamily="34" charset="0"/>
              </a:rPr>
              <a:t>说明书</a:t>
            </a:r>
            <a:endParaRPr lang="zh-CN" altLang="en-US" sz="900" spc="10" dirty="0" smtClean="0">
              <a:solidFill>
                <a:prstClr val="black"/>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30" name="矩形 29"/>
          <p:cNvSpPr/>
          <p:nvPr>
            <p:custDataLst>
              <p:tags r:id="rId6"/>
            </p:custDataLst>
          </p:nvPr>
        </p:nvSpPr>
        <p:spPr>
          <a:xfrm>
            <a:off x="1609411" y="2707908"/>
            <a:ext cx="4320480" cy="410845"/>
          </a:xfrm>
          <a:prstGeom prst="rect">
            <a:avLst/>
          </a:prstGeom>
        </p:spPr>
        <p:txBody>
          <a:bodyPr wrap="square">
            <a:spAutoFit/>
          </a:bodyPr>
          <a:p>
            <a:pPr lvl="0" defTabSz="914400" rtl="0" fontAlgn="auto">
              <a:lnSpc>
                <a:spcPct val="130000"/>
              </a:lnSpc>
              <a:spcBef>
                <a:spcPts val="300"/>
              </a:spcBef>
              <a:spcAft>
                <a:spcPts val="300"/>
              </a:spcAft>
              <a:buSzPct val="80000"/>
              <a:defRPr/>
            </a:pPr>
            <a:r>
              <a:rPr lang="zh-CN" altLang="en-US" sz="1600" b="1" dirty="0">
                <a:solidFill>
                  <a:srgbClr val="EA6E14"/>
                </a:solidFill>
                <a:latin typeface="微软雅黑" panose="020B0503020204020204" charset="-122"/>
                <a:ea typeface="微软雅黑" panose="020B0503020204020204" charset="-122"/>
                <a:cs typeface="+mn-ea"/>
                <a:sym typeface="+mn-lt"/>
              </a:rPr>
              <a:t>弥补未满足的治疗需求情况</a:t>
            </a:r>
            <a:endParaRPr kumimoji="0" lang="zh-CN" altLang="en-US" sz="1600" b="1" i="0" u="none" strike="noStrike" kern="1200" cap="none" spc="0" normalizeH="0" baseline="0" dirty="0">
              <a:solidFill>
                <a:srgbClr val="EA6E14"/>
              </a:solidFill>
              <a:latin typeface="微软雅黑" panose="020B0503020204020204" charset="-122"/>
              <a:ea typeface="微软雅黑" panose="020B0503020204020204" charset="-122"/>
              <a:cs typeface="+mn-ea"/>
              <a:sym typeface="+mn-lt"/>
            </a:endParaRPr>
          </a:p>
        </p:txBody>
      </p:sp>
      <p:sp>
        <p:nvSpPr>
          <p:cNvPr id="31" name="矩形 30"/>
          <p:cNvSpPr/>
          <p:nvPr>
            <p:custDataLst>
              <p:tags r:id="rId7"/>
            </p:custDataLst>
          </p:nvPr>
        </p:nvSpPr>
        <p:spPr>
          <a:xfrm>
            <a:off x="802408" y="3139956"/>
            <a:ext cx="10476160" cy="922020"/>
          </a:xfrm>
          <a:prstGeom prst="rect">
            <a:avLst/>
          </a:prstGeom>
        </p:spPr>
        <p:txBody>
          <a:bodyPr wrap="square">
            <a:spAutoFit/>
          </a:bodyPr>
          <a:p>
            <a:pPr marL="285750" indent="-285750">
              <a:lnSpc>
                <a:spcPct val="150000"/>
              </a:lnSpc>
              <a:buFont typeface="Arial" panose="020B0604020202020204" pitchFamily="34" charset="0"/>
              <a:buChar char="•"/>
            </a:pPr>
            <a:r>
              <a:rPr lang="en-US" altLang="zh-CN" sz="1200" dirty="0" smtClean="0">
                <a:solidFill>
                  <a:srgbClr val="000000"/>
                </a:solidFill>
                <a:latin typeface="微软雅黑" panose="020B0503020204020204" charset="-122"/>
                <a:ea typeface="微软雅黑" panose="020B0503020204020204" charset="-122"/>
              </a:rPr>
              <a:t>《</a:t>
            </a:r>
            <a:r>
              <a:rPr lang="zh-CN" altLang="en-US" sz="1200" dirty="0" smtClean="0">
                <a:solidFill>
                  <a:srgbClr val="000000"/>
                </a:solidFill>
                <a:latin typeface="微软雅黑" panose="020B0503020204020204" charset="-122"/>
                <a:ea typeface="微软雅黑" panose="020B0503020204020204" charset="-122"/>
              </a:rPr>
              <a:t>消除丙型肝炎公共卫生危害行动工作方案（</a:t>
            </a:r>
            <a:r>
              <a:rPr lang="en-US" altLang="zh-CN" sz="1200" dirty="0" smtClean="0">
                <a:solidFill>
                  <a:srgbClr val="000000"/>
                </a:solidFill>
                <a:latin typeface="微软雅黑" panose="020B0503020204020204" charset="-122"/>
                <a:ea typeface="微软雅黑" panose="020B0503020204020204" charset="-122"/>
              </a:rPr>
              <a:t>2021-2030</a:t>
            </a:r>
            <a:r>
              <a:rPr lang="zh-CN" altLang="en-US" sz="1200" dirty="0" smtClean="0">
                <a:solidFill>
                  <a:srgbClr val="000000"/>
                </a:solidFill>
                <a:latin typeface="微软雅黑" panose="020B0503020204020204" charset="-122"/>
                <a:ea typeface="微软雅黑" panose="020B0503020204020204" charset="-122"/>
              </a:rPr>
              <a:t>年）</a:t>
            </a:r>
            <a:r>
              <a:rPr lang="en-US" altLang="zh-CN" sz="1200" dirty="0" smtClean="0">
                <a:solidFill>
                  <a:srgbClr val="000000"/>
                </a:solidFill>
                <a:latin typeface="微软雅黑" panose="020B0503020204020204" charset="-122"/>
                <a:ea typeface="微软雅黑" panose="020B0503020204020204" charset="-122"/>
              </a:rPr>
              <a:t>》</a:t>
            </a:r>
            <a:r>
              <a:rPr lang="zh-CN" altLang="en-US" sz="1200" dirty="0" smtClean="0">
                <a:solidFill>
                  <a:srgbClr val="000000"/>
                </a:solidFill>
                <a:latin typeface="微软雅黑" panose="020B0503020204020204" charset="-122"/>
                <a:ea typeface="微软雅黑" panose="020B0503020204020204" charset="-122"/>
              </a:rPr>
              <a:t>提，到</a:t>
            </a:r>
            <a:r>
              <a:rPr lang="en-US" altLang="zh-CN" sz="1200" dirty="0" smtClean="0">
                <a:solidFill>
                  <a:srgbClr val="000000"/>
                </a:solidFill>
                <a:latin typeface="微软雅黑" panose="020B0503020204020204" charset="-122"/>
                <a:ea typeface="微软雅黑" panose="020B0503020204020204" charset="-122"/>
              </a:rPr>
              <a:t>2030</a:t>
            </a:r>
            <a:r>
              <a:rPr lang="zh-CN" altLang="en-US" sz="1200" dirty="0" smtClean="0">
                <a:solidFill>
                  <a:srgbClr val="000000"/>
                </a:solidFill>
                <a:latin typeface="微软雅黑" panose="020B0503020204020204" charset="-122"/>
                <a:ea typeface="微软雅黑" panose="020B0503020204020204" charset="-122"/>
              </a:rPr>
              <a:t>年</a:t>
            </a:r>
            <a:r>
              <a:rPr lang="zh-CN" altLang="en-US" sz="1200" dirty="0">
                <a:solidFill>
                  <a:srgbClr val="000000"/>
                </a:solidFill>
                <a:latin typeface="微软雅黑" panose="020B0503020204020204" charset="-122"/>
                <a:ea typeface="微软雅黑" panose="020B0503020204020204" charset="-122"/>
              </a:rPr>
              <a:t>，全国大众人群丙型肝炎防治</a:t>
            </a:r>
            <a:r>
              <a:rPr lang="zh-CN" altLang="en-US" sz="1200" dirty="0" smtClean="0">
                <a:solidFill>
                  <a:srgbClr val="000000"/>
                </a:solidFill>
                <a:latin typeface="微软雅黑" panose="020B0503020204020204" charset="-122"/>
                <a:ea typeface="微软雅黑" panose="020B0503020204020204" charset="-122"/>
              </a:rPr>
              <a:t>知识知晓</a:t>
            </a:r>
            <a:r>
              <a:rPr lang="zh-CN" altLang="en-US" sz="1200" dirty="0">
                <a:solidFill>
                  <a:srgbClr val="000000"/>
                </a:solidFill>
                <a:latin typeface="微软雅黑" panose="020B0503020204020204" charset="-122"/>
                <a:ea typeface="微软雅黑" panose="020B0503020204020204" charset="-122"/>
              </a:rPr>
              <a:t>率较 </a:t>
            </a:r>
            <a:r>
              <a:rPr lang="en-US" altLang="zh-CN" sz="1200" dirty="0" smtClean="0">
                <a:solidFill>
                  <a:srgbClr val="000000"/>
                </a:solidFill>
                <a:latin typeface="微软雅黑" panose="020B0503020204020204" charset="-122"/>
                <a:ea typeface="微软雅黑" panose="020B0503020204020204" charset="-122"/>
              </a:rPr>
              <a:t>2020</a:t>
            </a:r>
            <a:r>
              <a:rPr lang="zh-CN" altLang="en-US" sz="1200" dirty="0" smtClean="0">
                <a:solidFill>
                  <a:srgbClr val="000000"/>
                </a:solidFill>
                <a:latin typeface="微软雅黑" panose="020B0503020204020204" charset="-122"/>
                <a:ea typeface="微软雅黑" panose="020B0503020204020204" charset="-122"/>
              </a:rPr>
              <a:t> </a:t>
            </a:r>
            <a:r>
              <a:rPr lang="zh-CN" altLang="en-US" sz="1200" dirty="0">
                <a:solidFill>
                  <a:srgbClr val="000000"/>
                </a:solidFill>
                <a:latin typeface="微软雅黑" panose="020B0503020204020204" charset="-122"/>
                <a:ea typeface="微软雅黑" panose="020B0503020204020204" charset="-122"/>
              </a:rPr>
              <a:t>年</a:t>
            </a:r>
            <a:r>
              <a:rPr lang="zh-CN" altLang="en-US" sz="1200" dirty="0" smtClean="0">
                <a:solidFill>
                  <a:srgbClr val="000000"/>
                </a:solidFill>
                <a:latin typeface="微软雅黑" panose="020B0503020204020204" charset="-122"/>
                <a:ea typeface="微软雅黑" panose="020B0503020204020204" charset="-122"/>
              </a:rPr>
              <a:t>提高</a:t>
            </a:r>
            <a:r>
              <a:rPr lang="en-US" altLang="zh-CN" sz="1200" dirty="0" smtClean="0">
                <a:solidFill>
                  <a:srgbClr val="000000"/>
                </a:solidFill>
                <a:latin typeface="微软雅黑" panose="020B0503020204020204" charset="-122"/>
                <a:ea typeface="微软雅黑" panose="020B0503020204020204" charset="-122"/>
              </a:rPr>
              <a:t>20</a:t>
            </a:r>
            <a:r>
              <a:rPr lang="zh-CN" altLang="en-US" sz="1200" dirty="0" smtClean="0">
                <a:solidFill>
                  <a:srgbClr val="000000"/>
                </a:solidFill>
                <a:latin typeface="微软雅黑" panose="020B0503020204020204" charset="-122"/>
                <a:ea typeface="微软雅黑" panose="020B0503020204020204" charset="-122"/>
              </a:rPr>
              <a:t>％ ，符合</a:t>
            </a:r>
            <a:r>
              <a:rPr lang="zh-CN" altLang="en-US" sz="1200" dirty="0">
                <a:solidFill>
                  <a:srgbClr val="000000"/>
                </a:solidFill>
                <a:latin typeface="微软雅黑" panose="020B0503020204020204" charset="-122"/>
                <a:ea typeface="微软雅黑" panose="020B0503020204020204" charset="-122"/>
              </a:rPr>
              <a:t>治疗条件的慢性</a:t>
            </a:r>
            <a:r>
              <a:rPr lang="zh-CN" altLang="en-US" sz="1200" dirty="0" smtClean="0">
                <a:solidFill>
                  <a:srgbClr val="000000"/>
                </a:solidFill>
                <a:latin typeface="微软雅黑" panose="020B0503020204020204" charset="-122"/>
                <a:ea typeface="微软雅黑" panose="020B0503020204020204" charset="-122"/>
              </a:rPr>
              <a:t>丙型肝炎</a:t>
            </a:r>
            <a:r>
              <a:rPr lang="zh-CN" altLang="en-US" sz="1200" dirty="0">
                <a:solidFill>
                  <a:srgbClr val="000000"/>
                </a:solidFill>
                <a:latin typeface="微软雅黑" panose="020B0503020204020204" charset="-122"/>
                <a:ea typeface="微软雅黑" panose="020B0503020204020204" charset="-122"/>
              </a:rPr>
              <a:t>患者的抗病毒治疗率达 </a:t>
            </a:r>
            <a:r>
              <a:rPr lang="en-US" altLang="zh-CN" sz="1200" dirty="0" smtClean="0">
                <a:solidFill>
                  <a:srgbClr val="000000"/>
                </a:solidFill>
                <a:latin typeface="微软雅黑" panose="020B0503020204020204" charset="-122"/>
                <a:ea typeface="微软雅黑" panose="020B0503020204020204" charset="-122"/>
              </a:rPr>
              <a:t>80</a:t>
            </a:r>
            <a:r>
              <a:rPr lang="zh-CN" altLang="en-US" sz="1200" dirty="0" smtClean="0">
                <a:solidFill>
                  <a:srgbClr val="000000"/>
                </a:solidFill>
                <a:latin typeface="微软雅黑" panose="020B0503020204020204" charset="-122"/>
                <a:ea typeface="微软雅黑" panose="020B0503020204020204" charset="-122"/>
              </a:rPr>
              <a:t>％ 以上。</a:t>
            </a:r>
            <a:r>
              <a:rPr lang="zh-CN" altLang="en-US" sz="1200" dirty="0">
                <a:solidFill>
                  <a:srgbClr val="EA6E14"/>
                </a:solidFill>
                <a:latin typeface="微软雅黑" panose="020B0503020204020204" charset="-122"/>
                <a:ea typeface="微软雅黑" panose="020B0503020204020204" charset="-122"/>
                <a:cs typeface="微软雅黑" panose="020B0503020204020204" charset="-122"/>
              </a:rPr>
              <a:t>泛基因型</a:t>
            </a:r>
            <a:r>
              <a:rPr lang="en-US" altLang="zh-CN" sz="1200" dirty="0">
                <a:solidFill>
                  <a:srgbClr val="EA6E14"/>
                </a:solidFill>
                <a:latin typeface="微软雅黑" panose="020B0503020204020204" charset="-122"/>
                <a:ea typeface="微软雅黑" panose="020B0503020204020204" charset="-122"/>
                <a:cs typeface="微软雅黑" panose="020B0503020204020204" charset="-122"/>
              </a:rPr>
              <a:t>DAAs</a:t>
            </a:r>
            <a:r>
              <a:rPr lang="zh-CN" altLang="en-US" sz="1200" dirty="0">
                <a:solidFill>
                  <a:srgbClr val="EA6E14"/>
                </a:solidFill>
                <a:latin typeface="微软雅黑" panose="020B0503020204020204" charset="-122"/>
                <a:ea typeface="微软雅黑" panose="020B0503020204020204" charset="-122"/>
                <a:cs typeface="微软雅黑" panose="020B0503020204020204" charset="-122"/>
              </a:rPr>
              <a:t>方案的应用是实现以上治疗目标的主要推荐方案</a:t>
            </a:r>
            <a:r>
              <a:rPr lang="zh-CN" altLang="en-US" sz="1200" dirty="0" smtClean="0">
                <a:solidFill>
                  <a:srgbClr val="EA6E14"/>
                </a:solidFill>
                <a:latin typeface="微软雅黑" panose="020B0503020204020204" charset="-122"/>
                <a:ea typeface="微软雅黑" panose="020B0503020204020204" charset="-122"/>
                <a:cs typeface="微软雅黑" panose="020B0503020204020204" charset="-122"/>
              </a:rPr>
              <a:t>。</a:t>
            </a:r>
            <a:endParaRPr lang="en-US" altLang="zh-CN" sz="1200" dirty="0" smtClean="0">
              <a:solidFill>
                <a:srgbClr val="EE5C15"/>
              </a:solidFill>
              <a:latin typeface="微软雅黑" panose="020B0503020204020204" charset="-122"/>
              <a:ea typeface="微软雅黑" panose="020B0503020204020204" charset="-122"/>
              <a:cs typeface="微软雅黑" panose="020B0503020204020204" charset="-122"/>
            </a:endParaRPr>
          </a:p>
          <a:p>
            <a:pPr marL="285750" lvl="0" indent="-285750" rtl="0">
              <a:lnSpc>
                <a:spcPct val="150000"/>
              </a:lnSpc>
              <a:buFont typeface="Arial" panose="020B0604020202020204" pitchFamily="34" charset="0"/>
              <a:buChar char="•"/>
            </a:pPr>
            <a:r>
              <a:rPr lang="zh-CN" altLang="en-US" sz="1200" dirty="0">
                <a:latin typeface="微软雅黑" panose="020B0503020204020204" charset="-122"/>
                <a:ea typeface="微软雅黑" panose="020B0503020204020204" charset="-122"/>
                <a:sym typeface="Arial" panose="020B0604020202020204" pitchFamily="34" charset="0"/>
              </a:rPr>
              <a:t>我国近年丙肝诊断率有所提升，治疗率依然较低</a:t>
            </a:r>
            <a:r>
              <a:rPr lang="zh-CN" altLang="en-US" sz="1200" dirty="0" smtClean="0">
                <a:latin typeface="微软雅黑" panose="020B0503020204020204" charset="-122"/>
                <a:ea typeface="微软雅黑" panose="020B0503020204020204" charset="-122"/>
                <a:sym typeface="Arial" panose="020B0604020202020204" pitchFamily="34" charset="0"/>
              </a:rPr>
              <a:t>，主要原因是患者</a:t>
            </a:r>
            <a:r>
              <a:rPr lang="zh-CN" altLang="en-US" sz="1200" dirty="0">
                <a:latin typeface="微软雅黑" panose="020B0503020204020204" charset="-122"/>
                <a:ea typeface="微软雅黑" panose="020B0503020204020204" charset="-122"/>
                <a:sym typeface="Arial" panose="020B0604020202020204" pitchFamily="34" charset="0"/>
              </a:rPr>
              <a:t>对丙肝危害及治疗的认知不足，</a:t>
            </a:r>
            <a:r>
              <a:rPr lang="zh-CN" altLang="en-US" sz="1200" dirty="0">
                <a:solidFill>
                  <a:srgbClr val="EA6E14"/>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药物可及性和可负担性不</a:t>
            </a:r>
            <a:r>
              <a:rPr lang="zh-CN" altLang="en-US" sz="1200" dirty="0" smtClean="0">
                <a:solidFill>
                  <a:srgbClr val="EA6E14"/>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高。</a:t>
            </a:r>
            <a:endParaRPr lang="zh-CN" altLang="en-US" sz="1200" dirty="0" smtClean="0">
              <a:solidFill>
                <a:srgbClr val="EA6E14"/>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35" name="矩形 34"/>
          <p:cNvSpPr/>
          <p:nvPr>
            <p:custDataLst>
              <p:tags r:id="rId8"/>
            </p:custDataLst>
          </p:nvPr>
        </p:nvSpPr>
        <p:spPr>
          <a:xfrm>
            <a:off x="1559367" y="4336911"/>
            <a:ext cx="8136904" cy="410845"/>
          </a:xfrm>
          <a:prstGeom prst="rect">
            <a:avLst/>
          </a:prstGeom>
        </p:spPr>
        <p:txBody>
          <a:bodyPr wrap="square">
            <a:spAutoFit/>
          </a:bodyPr>
          <a:p>
            <a:pPr lvl="0" defTabSz="914400" rtl="0" fontAlgn="auto">
              <a:lnSpc>
                <a:spcPct val="130000"/>
              </a:lnSpc>
              <a:spcBef>
                <a:spcPts val="300"/>
              </a:spcBef>
              <a:spcAft>
                <a:spcPts val="300"/>
              </a:spcAft>
              <a:buSzPct val="80000"/>
              <a:defRPr/>
            </a:pPr>
            <a:r>
              <a:rPr lang="zh-CN" altLang="en-US" sz="1600" b="1" dirty="0">
                <a:solidFill>
                  <a:srgbClr val="EA6E14"/>
                </a:solidFill>
                <a:latin typeface="微软雅黑" panose="020B0503020204020204" charset="-122"/>
                <a:ea typeface="微软雅黑" panose="020B0503020204020204" charset="-122"/>
                <a:cs typeface="+mn-ea"/>
                <a:sym typeface="+mn-lt"/>
              </a:rPr>
              <a:t>与参照药品或已上市的同类药品相比的优势和不足</a:t>
            </a:r>
            <a:endParaRPr kumimoji="0" lang="zh-CN" altLang="en-US" sz="1600" b="1" i="0" u="none" strike="noStrike" kern="1200" cap="none" spc="0" normalizeH="0" baseline="0" noProof="0" dirty="0" smtClean="0">
              <a:ln>
                <a:noFill/>
              </a:ln>
              <a:solidFill>
                <a:srgbClr val="FF6600"/>
              </a:solidFill>
              <a:effectLst/>
              <a:uLnTx/>
              <a:uFillTx/>
              <a:latin typeface="微软雅黑" panose="020B0503020204020204" charset="-122"/>
              <a:ea typeface="微软雅黑" panose="020B0503020204020204" charset="-122"/>
              <a:cs typeface="+mn-ea"/>
              <a:sym typeface="+mn-lt"/>
            </a:endParaRPr>
          </a:p>
        </p:txBody>
      </p:sp>
      <p:sp>
        <p:nvSpPr>
          <p:cNvPr id="36" name="矩形 35"/>
          <p:cNvSpPr/>
          <p:nvPr>
            <p:custDataLst>
              <p:tags r:id="rId9"/>
            </p:custDataLst>
          </p:nvPr>
        </p:nvSpPr>
        <p:spPr>
          <a:xfrm>
            <a:off x="658263" y="4796899"/>
            <a:ext cx="10476160" cy="1198880"/>
          </a:xfrm>
          <a:prstGeom prst="rect">
            <a:avLst/>
          </a:prstGeom>
        </p:spPr>
        <p:txBody>
          <a:bodyPr wrap="square">
            <a:spAutoFit/>
          </a:bodyPr>
          <a:p>
            <a:pPr marL="285750" indent="-285750">
              <a:lnSpc>
                <a:spcPct val="150000"/>
              </a:lnSpc>
              <a:buFont typeface="Arial" panose="020B0604020202020204" pitchFamily="34" charset="0"/>
              <a:buChar char="•"/>
            </a:pPr>
            <a:r>
              <a:rPr lang="zh-CN" altLang="en-US" sz="1200" dirty="0" smtClean="0">
                <a:solidFill>
                  <a:srgbClr val="000000"/>
                </a:solidFill>
                <a:latin typeface="微软雅黑" panose="020B0503020204020204" charset="-122"/>
                <a:ea typeface="微软雅黑" panose="020B0503020204020204" charset="-122"/>
              </a:rPr>
              <a:t>本丙肝全口服方案磷酸</a:t>
            </a:r>
            <a:r>
              <a:rPr lang="zh-CN" altLang="en-US" sz="1200" dirty="0">
                <a:solidFill>
                  <a:srgbClr val="000000"/>
                </a:solidFill>
                <a:latin typeface="微软雅黑" panose="020B0503020204020204" charset="-122"/>
                <a:ea typeface="微软雅黑" panose="020B0503020204020204" charset="-122"/>
              </a:rPr>
              <a:t>萘坦司韦</a:t>
            </a:r>
            <a:r>
              <a:rPr lang="zh-CN" altLang="en-US" sz="1200" dirty="0" smtClean="0">
                <a:solidFill>
                  <a:srgbClr val="000000"/>
                </a:solidFill>
                <a:latin typeface="微软雅黑" panose="020B0503020204020204" charset="-122"/>
                <a:ea typeface="微软雅黑" panose="020B0503020204020204" charset="-122"/>
              </a:rPr>
              <a:t>胶囊</a:t>
            </a:r>
            <a:r>
              <a:rPr lang="en-US" altLang="zh-CN" sz="1200" dirty="0" smtClean="0">
                <a:solidFill>
                  <a:srgbClr val="000000"/>
                </a:solidFill>
                <a:latin typeface="微软雅黑" panose="020B0503020204020204" charset="-122"/>
                <a:ea typeface="微软雅黑" panose="020B0503020204020204" charset="-122"/>
              </a:rPr>
              <a:t>+</a:t>
            </a:r>
            <a:r>
              <a:rPr lang="zh-CN" altLang="en-US" sz="1200" dirty="0" smtClean="0">
                <a:solidFill>
                  <a:srgbClr val="000000"/>
                </a:solidFill>
                <a:latin typeface="微软雅黑" panose="020B0503020204020204" charset="-122"/>
                <a:ea typeface="微软雅黑" panose="020B0503020204020204" charset="-122"/>
              </a:rPr>
              <a:t>艾考</a:t>
            </a:r>
            <a:r>
              <a:rPr lang="zh-CN" altLang="en-US" sz="1200" dirty="0">
                <a:solidFill>
                  <a:srgbClr val="000000"/>
                </a:solidFill>
                <a:latin typeface="微软雅黑" panose="020B0503020204020204" charset="-122"/>
                <a:ea typeface="微软雅黑" panose="020B0503020204020204" charset="-122"/>
              </a:rPr>
              <a:t>磷布韦</a:t>
            </a:r>
            <a:r>
              <a:rPr lang="zh-CN" altLang="en-US" sz="1200" dirty="0" smtClean="0">
                <a:solidFill>
                  <a:srgbClr val="000000"/>
                </a:solidFill>
                <a:latin typeface="微软雅黑" panose="020B0503020204020204" charset="-122"/>
                <a:ea typeface="微软雅黑" panose="020B0503020204020204" charset="-122"/>
              </a:rPr>
              <a:t>片是</a:t>
            </a:r>
            <a:r>
              <a:rPr lang="zh-CN" altLang="en-US" sz="1200" b="1" dirty="0" smtClean="0">
                <a:solidFill>
                  <a:srgbClr val="EA6E14"/>
                </a:solidFill>
                <a:latin typeface="微软雅黑" panose="020B0503020204020204" charset="-122"/>
                <a:ea typeface="微软雅黑" panose="020B0503020204020204" charset="-122"/>
              </a:rPr>
              <a:t>国产唯一拥有自主知识产权</a:t>
            </a:r>
            <a:r>
              <a:rPr lang="zh-CN" altLang="en-US" sz="1200" dirty="0" smtClean="0">
                <a:solidFill>
                  <a:srgbClr val="000000"/>
                </a:solidFill>
                <a:latin typeface="微软雅黑" panose="020B0503020204020204" charset="-122"/>
                <a:ea typeface="微软雅黑" panose="020B0503020204020204" charset="-122"/>
              </a:rPr>
              <a:t>的组合。</a:t>
            </a:r>
            <a:endParaRPr lang="en-US" altLang="zh-CN" sz="1200" dirty="0" smtClean="0">
              <a:solidFill>
                <a:srgbClr val="000000"/>
              </a:solidFill>
              <a:latin typeface="微软雅黑" panose="020B0503020204020204" charset="-122"/>
              <a:ea typeface="微软雅黑" panose="020B0503020204020204" charset="-122"/>
            </a:endParaRPr>
          </a:p>
          <a:p>
            <a:pPr marL="285750" indent="-285750">
              <a:lnSpc>
                <a:spcPct val="150000"/>
              </a:lnSpc>
              <a:buFont typeface="Arial" panose="020B0604020202020204" pitchFamily="34" charset="0"/>
              <a:buChar char="•"/>
            </a:pPr>
            <a:r>
              <a:rPr lang="zh-CN" altLang="en-US" sz="1200" dirty="0" smtClean="0">
                <a:solidFill>
                  <a:srgbClr val="000000"/>
                </a:solidFill>
                <a:latin typeface="微软雅黑" panose="020B0503020204020204" charset="-122"/>
                <a:ea typeface="微软雅黑" panose="020B0503020204020204" charset="-122"/>
              </a:rPr>
              <a:t>主要疗效终点用药</a:t>
            </a:r>
            <a:r>
              <a:rPr lang="en-US" altLang="zh-CN" sz="1200" dirty="0" smtClean="0">
                <a:solidFill>
                  <a:srgbClr val="000000"/>
                </a:solidFill>
                <a:latin typeface="微软雅黑" panose="020B0503020204020204" charset="-122"/>
                <a:ea typeface="微软雅黑" panose="020B0503020204020204" charset="-122"/>
              </a:rPr>
              <a:t>12</a:t>
            </a:r>
            <a:r>
              <a:rPr lang="zh-CN" altLang="en-US" sz="1200" dirty="0" smtClean="0">
                <a:solidFill>
                  <a:srgbClr val="000000"/>
                </a:solidFill>
                <a:latin typeface="微软雅黑" panose="020B0503020204020204" charset="-122"/>
                <a:ea typeface="微软雅黑" panose="020B0503020204020204" charset="-122"/>
              </a:rPr>
              <a:t>周病毒学应答率（</a:t>
            </a:r>
            <a:r>
              <a:rPr lang="en-US" altLang="zh-CN" sz="1200" dirty="0" smtClean="0">
                <a:solidFill>
                  <a:srgbClr val="000000"/>
                </a:solidFill>
                <a:latin typeface="微软雅黑" panose="020B0503020204020204" charset="-122"/>
                <a:ea typeface="微软雅黑" panose="020B0503020204020204" charset="-122"/>
              </a:rPr>
              <a:t>SVR12</a:t>
            </a:r>
            <a:r>
              <a:rPr lang="zh-CN" altLang="en-US" sz="1200" dirty="0" smtClean="0">
                <a:solidFill>
                  <a:srgbClr val="000000"/>
                </a:solidFill>
                <a:latin typeface="微软雅黑" panose="020B0503020204020204" charset="-122"/>
                <a:ea typeface="微软雅黑" panose="020B0503020204020204" charset="-122"/>
              </a:rPr>
              <a:t>）达</a:t>
            </a:r>
            <a:r>
              <a:rPr lang="en-US" altLang="zh-CN" sz="1200" dirty="0" smtClean="0">
                <a:solidFill>
                  <a:srgbClr val="000000"/>
                </a:solidFill>
                <a:latin typeface="微软雅黑" panose="020B0503020204020204" charset="-122"/>
                <a:ea typeface="微软雅黑" panose="020B0503020204020204" charset="-122"/>
              </a:rPr>
              <a:t>95%</a:t>
            </a:r>
            <a:r>
              <a:rPr lang="zh-CN" altLang="en-US" sz="1200" dirty="0" smtClean="0">
                <a:solidFill>
                  <a:srgbClr val="000000"/>
                </a:solidFill>
                <a:latin typeface="微软雅黑" panose="020B0503020204020204" charset="-122"/>
                <a:ea typeface="微软雅黑" panose="020B0503020204020204" charset="-122"/>
              </a:rPr>
              <a:t>，</a:t>
            </a:r>
            <a:r>
              <a:rPr lang="zh-CN" altLang="en-US" sz="1200" b="1" dirty="0" smtClean="0">
                <a:solidFill>
                  <a:srgbClr val="EA6E14"/>
                </a:solidFill>
                <a:latin typeface="微软雅黑" panose="020B0503020204020204" charset="-122"/>
                <a:ea typeface="微软雅黑" panose="020B0503020204020204" charset="-122"/>
              </a:rPr>
              <a:t>其中基因</a:t>
            </a:r>
            <a:r>
              <a:rPr lang="en-US" altLang="zh-CN" sz="1200" b="1" dirty="0" smtClean="0">
                <a:solidFill>
                  <a:srgbClr val="EA6E14"/>
                </a:solidFill>
                <a:latin typeface="微软雅黑" panose="020B0503020204020204" charset="-122"/>
                <a:ea typeface="微软雅黑" panose="020B0503020204020204" charset="-122"/>
              </a:rPr>
              <a:t>2</a:t>
            </a:r>
            <a:r>
              <a:rPr lang="zh-CN" altLang="en-US" sz="1200" b="1" dirty="0" smtClean="0">
                <a:solidFill>
                  <a:srgbClr val="EA6E14"/>
                </a:solidFill>
                <a:latin typeface="微软雅黑" panose="020B0503020204020204" charset="-122"/>
                <a:ea typeface="微软雅黑" panose="020B0503020204020204" charset="-122"/>
              </a:rPr>
              <a:t>型</a:t>
            </a:r>
            <a:r>
              <a:rPr lang="zh-CN" altLang="en-US" sz="1200" b="1" dirty="0" smtClean="0">
                <a:solidFill>
                  <a:srgbClr val="EA6E14"/>
                </a:solidFill>
                <a:latin typeface="微软雅黑" panose="020B0503020204020204" charset="-122"/>
                <a:ea typeface="微软雅黑" panose="020B0503020204020204" charset="-122"/>
                <a:sym typeface="+mn-ea"/>
              </a:rPr>
              <a:t>SVR12达</a:t>
            </a:r>
            <a:r>
              <a:rPr lang="en-US" altLang="zh-CN" sz="1200" b="1" dirty="0" smtClean="0">
                <a:solidFill>
                  <a:srgbClr val="EA6E14"/>
                </a:solidFill>
                <a:latin typeface="微软雅黑" panose="020B0503020204020204" charset="-122"/>
                <a:ea typeface="微软雅黑" panose="020B0503020204020204" charset="-122"/>
              </a:rPr>
              <a:t>99%</a:t>
            </a:r>
            <a:r>
              <a:rPr lang="zh-CN" altLang="en-US" sz="1200" b="1" dirty="0" smtClean="0">
                <a:solidFill>
                  <a:srgbClr val="EA6E14"/>
                </a:solidFill>
                <a:latin typeface="微软雅黑" panose="020B0503020204020204" charset="-122"/>
                <a:ea typeface="微软雅黑" panose="020B0503020204020204" charset="-122"/>
              </a:rPr>
              <a:t>较参照药物</a:t>
            </a:r>
            <a:r>
              <a:rPr lang="en-US" altLang="zh-CN" sz="1200" b="1" dirty="0" smtClean="0">
                <a:solidFill>
                  <a:srgbClr val="EA6E14"/>
                </a:solidFill>
                <a:latin typeface="微软雅黑" panose="020B0503020204020204" charset="-122"/>
                <a:ea typeface="微软雅黑" panose="020B0503020204020204" charset="-122"/>
              </a:rPr>
              <a:t>95.6%</a:t>
            </a:r>
            <a:r>
              <a:rPr lang="zh-CN" altLang="en-US" sz="1200" b="1" dirty="0" smtClean="0">
                <a:solidFill>
                  <a:srgbClr val="EA6E14"/>
                </a:solidFill>
                <a:latin typeface="微软雅黑" panose="020B0503020204020204" charset="-122"/>
                <a:ea typeface="微软雅黑" panose="020B0503020204020204" charset="-122"/>
              </a:rPr>
              <a:t>更高。</a:t>
            </a:r>
            <a:endParaRPr lang="zh-CN" altLang="en-US" sz="1200" b="1" dirty="0" smtClean="0">
              <a:solidFill>
                <a:srgbClr val="FF0000"/>
              </a:solidFill>
              <a:latin typeface="微软雅黑" panose="020B0503020204020204" charset="-122"/>
              <a:ea typeface="微软雅黑" panose="020B0503020204020204" charset="-122"/>
            </a:endParaRPr>
          </a:p>
          <a:p>
            <a:pPr marL="285750" indent="-285750">
              <a:lnSpc>
                <a:spcPct val="150000"/>
              </a:lnSpc>
              <a:buFont typeface="Arial" panose="020B0604020202020204" pitchFamily="34" charset="0"/>
              <a:buChar char="•"/>
            </a:pPr>
            <a:r>
              <a:rPr lang="zh-CN" altLang="en-US" sz="1200" b="1" dirty="0">
                <a:solidFill>
                  <a:srgbClr val="EA6E14"/>
                </a:solidFill>
                <a:latin typeface="微软雅黑" panose="020B0503020204020204" charset="-122"/>
                <a:ea typeface="微软雅黑" panose="020B0503020204020204" charset="-122"/>
                <a:sym typeface="Arial" panose="020B0604020202020204" pitchFamily="34" charset="0"/>
              </a:rPr>
              <a:t>预期药物相互作用更少，优于已上市同类药品</a:t>
            </a:r>
            <a:r>
              <a:rPr lang="zh-CN" altLang="en-US" sz="1200" dirty="0">
                <a:latin typeface="微软雅黑" panose="020B0503020204020204" charset="-122"/>
                <a:ea typeface="微软雅黑" panose="020B0503020204020204" charset="-122"/>
                <a:sym typeface="Arial" panose="020B0604020202020204" pitchFamily="34" charset="0"/>
              </a:rPr>
              <a:t>（索磷布韦</a:t>
            </a:r>
            <a:r>
              <a:rPr lang="en-US" altLang="zh-CN" sz="1200" dirty="0">
                <a:latin typeface="微软雅黑" panose="020B0503020204020204" charset="-122"/>
                <a:ea typeface="微软雅黑" panose="020B0503020204020204" charset="-122"/>
                <a:sym typeface="Arial" panose="020B0604020202020204" pitchFamily="34" charset="0"/>
              </a:rPr>
              <a:t>/</a:t>
            </a:r>
            <a:r>
              <a:rPr lang="zh-CN" altLang="en-US" sz="1200" dirty="0">
                <a:latin typeface="微软雅黑" panose="020B0503020204020204" charset="-122"/>
                <a:ea typeface="微软雅黑" panose="020B0503020204020204" charset="-122"/>
                <a:sym typeface="Arial" panose="020B0604020202020204" pitchFamily="34" charset="0"/>
              </a:rPr>
              <a:t>维帕他韦说明书不建议与含依非韦仑的治疗方案联用，可洛派韦说明书明确禁止与伊曲康唑、克拉霉素联用</a:t>
            </a:r>
            <a:r>
              <a:rPr lang="zh-CN" altLang="en-US" sz="1200" dirty="0" smtClean="0">
                <a:latin typeface="微软雅黑" panose="020B0503020204020204" charset="-122"/>
                <a:ea typeface="微软雅黑" panose="020B0503020204020204" charset="-122"/>
                <a:sym typeface="Arial" panose="020B0604020202020204" pitchFamily="34" charset="0"/>
              </a:rPr>
              <a:t>）</a:t>
            </a:r>
            <a:r>
              <a:rPr lang="en-US" altLang="zh-CN" sz="1200" baseline="30000" dirty="0">
                <a:latin typeface="微软雅黑" panose="020B0503020204020204" charset="-122"/>
                <a:ea typeface="微软雅黑" panose="020B0503020204020204" charset="-122"/>
                <a:cs typeface="微软雅黑" panose="020B0503020204020204" charset="-122"/>
                <a:sym typeface="Arial" panose="020B0604020202020204" pitchFamily="34" charset="0"/>
              </a:rPr>
              <a:t> </a:t>
            </a:r>
            <a:r>
              <a:rPr lang="en-US" altLang="zh-CN" sz="1200" baseline="30000" dirty="0" smtClean="0">
                <a:latin typeface="微软雅黑" panose="020B0503020204020204" charset="-122"/>
                <a:ea typeface="微软雅黑" panose="020B0503020204020204" charset="-122"/>
                <a:cs typeface="微软雅黑" panose="020B0503020204020204" charset="-122"/>
                <a:sym typeface="Arial" panose="020B0604020202020204" pitchFamily="34" charset="0"/>
              </a:rPr>
              <a:t>3</a:t>
            </a:r>
            <a:r>
              <a:rPr lang="zh-CN" altLang="en-US" sz="1200" dirty="0" smtClean="0">
                <a:latin typeface="微软雅黑" panose="020B0503020204020204" charset="-122"/>
                <a:ea typeface="微软雅黑" panose="020B0503020204020204" charset="-122"/>
                <a:cs typeface="微软雅黑" panose="020B0503020204020204" charset="-122"/>
                <a:sym typeface="Arial" panose="020B0604020202020204" pitchFamily="34" charset="0"/>
              </a:rPr>
              <a:t>。</a:t>
            </a:r>
            <a:endParaRPr lang="zh-CN" altLang="en-US" sz="1200" dirty="0" smtClean="0">
              <a:solidFill>
                <a:srgbClr val="EE5C15"/>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grpSp>
        <p:nvGrpSpPr>
          <p:cNvPr id="18" name="组合 17"/>
          <p:cNvGrpSpPr/>
          <p:nvPr>
            <p:custDataLst>
              <p:tags r:id="rId10"/>
            </p:custDataLst>
          </p:nvPr>
        </p:nvGrpSpPr>
        <p:grpSpPr>
          <a:xfrm>
            <a:off x="839416" y="2781129"/>
            <a:ext cx="673024" cy="301213"/>
            <a:chOff x="1295626" y="1211165"/>
            <a:chExt cx="434340" cy="205105"/>
          </a:xfrm>
        </p:grpSpPr>
        <p:sp>
          <p:nvSpPr>
            <p:cNvPr id="19" name="五边形 18"/>
            <p:cNvSpPr/>
            <p:nvPr>
              <p:custDataLst>
                <p:tags r:id="rId11"/>
              </p:custDataLst>
            </p:nvPr>
          </p:nvSpPr>
          <p:spPr>
            <a:xfrm>
              <a:off x="1295626" y="1211165"/>
              <a:ext cx="266700" cy="205105"/>
            </a:xfrm>
            <a:prstGeom prst="homePlate">
              <a:avLst/>
            </a:prstGeom>
            <a:solidFill>
              <a:srgbClr val="EF7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0" name="燕尾形 19"/>
            <p:cNvSpPr/>
            <p:nvPr>
              <p:custDataLst>
                <p:tags r:id="rId12"/>
              </p:custDataLst>
            </p:nvPr>
          </p:nvSpPr>
          <p:spPr>
            <a:xfrm>
              <a:off x="1538196" y="1211165"/>
              <a:ext cx="191770" cy="205105"/>
            </a:xfrm>
            <a:prstGeom prst="chevron">
              <a:avLst/>
            </a:prstGeom>
            <a:solidFill>
              <a:srgbClr val="EF7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grpSp>
        <p:nvGrpSpPr>
          <p:cNvPr id="21" name="组合 20"/>
          <p:cNvGrpSpPr/>
          <p:nvPr>
            <p:custDataLst>
              <p:tags r:id="rId13"/>
            </p:custDataLst>
          </p:nvPr>
        </p:nvGrpSpPr>
        <p:grpSpPr>
          <a:xfrm>
            <a:off x="839416" y="4419429"/>
            <a:ext cx="673024" cy="301213"/>
            <a:chOff x="1295626" y="1211165"/>
            <a:chExt cx="434340" cy="205105"/>
          </a:xfrm>
        </p:grpSpPr>
        <p:sp>
          <p:nvSpPr>
            <p:cNvPr id="23" name="五边形 22"/>
            <p:cNvSpPr/>
            <p:nvPr>
              <p:custDataLst>
                <p:tags r:id="rId14"/>
              </p:custDataLst>
            </p:nvPr>
          </p:nvSpPr>
          <p:spPr>
            <a:xfrm>
              <a:off x="1295626" y="1211165"/>
              <a:ext cx="266700" cy="205105"/>
            </a:xfrm>
            <a:prstGeom prst="homePlate">
              <a:avLst/>
            </a:prstGeom>
            <a:solidFill>
              <a:srgbClr val="EF7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37" name="燕尾形 36"/>
            <p:cNvSpPr/>
            <p:nvPr>
              <p:custDataLst>
                <p:tags r:id="rId15"/>
              </p:custDataLst>
            </p:nvPr>
          </p:nvSpPr>
          <p:spPr>
            <a:xfrm>
              <a:off x="1538196" y="1211165"/>
              <a:ext cx="191770" cy="205105"/>
            </a:xfrm>
            <a:prstGeom prst="chevron">
              <a:avLst/>
            </a:prstGeom>
            <a:solidFill>
              <a:srgbClr val="EF7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圆角矩形 40"/>
          <p:cNvSpPr/>
          <p:nvPr/>
        </p:nvSpPr>
        <p:spPr>
          <a:xfrm>
            <a:off x="767715" y="1300480"/>
            <a:ext cx="10081260" cy="3747135"/>
          </a:xfrm>
          <a:prstGeom prst="roundRect">
            <a:avLst/>
          </a:prstGeom>
          <a:noFill/>
          <a:ln w="12700" cap="flat" cmpd="sng" algn="ctr">
            <a:solidFill>
              <a:srgbClr val="A6A6A6"/>
            </a:solidFill>
            <a:prstDash val="solid"/>
            <a:miter lim="800000"/>
          </a:ln>
          <a:effectLst/>
        </p:spPr>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smtClean="0">
              <a:ln>
                <a:noFill/>
              </a:ln>
              <a:solidFill>
                <a:prstClr val="white"/>
              </a:solidFill>
              <a:effectLst/>
              <a:uLnTx/>
              <a:uFillTx/>
              <a:latin typeface="Arial Nova"/>
              <a:cs typeface="+mn-cs"/>
            </a:endParaRPr>
          </a:p>
        </p:txBody>
      </p:sp>
      <p:sp>
        <p:nvSpPr>
          <p:cNvPr id="17" name="圆角矩形 16"/>
          <p:cNvSpPr/>
          <p:nvPr/>
        </p:nvSpPr>
        <p:spPr>
          <a:xfrm>
            <a:off x="1846580" y="934085"/>
            <a:ext cx="7992745" cy="694690"/>
          </a:xfrm>
          <a:prstGeom prst="roundRect">
            <a:avLst>
              <a:gd name="adj" fmla="val 50000"/>
            </a:avLst>
          </a:prstGeom>
          <a:solidFill>
            <a:srgbClr val="EE7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r>
              <a:rPr lang="zh-CN" altLang="en-US" sz="1200" b="1" dirty="0">
                <a:solidFill>
                  <a:schemeClr val="bg1"/>
                </a:solidFill>
                <a:latin typeface="微软雅黑" panose="020B0503020204020204" charset="-122"/>
                <a:ea typeface="微软雅黑" panose="020B0503020204020204" charset="-122"/>
                <a:sym typeface="+mn-ea"/>
              </a:rPr>
              <a:t>磷酸萘坦司韦胶囊联合艾考磷布韦片</a:t>
            </a:r>
            <a:r>
              <a:rPr lang="zh-CN" altLang="en-US" sz="1200" b="1" dirty="0" smtClean="0">
                <a:solidFill>
                  <a:schemeClr val="bg1"/>
                </a:solidFill>
                <a:latin typeface="微软雅黑" panose="020B0503020204020204" charset="-122"/>
                <a:ea typeface="微软雅黑" panose="020B0503020204020204" charset="-122"/>
                <a:sym typeface="+mn-ea"/>
              </a:rPr>
              <a:t>在</a:t>
            </a:r>
            <a:r>
              <a:rPr lang="zh-CN" altLang="en-US" sz="1200" b="1" dirty="0">
                <a:solidFill>
                  <a:schemeClr val="bg1"/>
                </a:solidFill>
                <a:latin typeface="微软雅黑" panose="020B0503020204020204" charset="-122"/>
                <a:ea typeface="微软雅黑" panose="020B0503020204020204" charset="-122"/>
                <a:sym typeface="+mn-ea"/>
              </a:rPr>
              <a:t>胃肠系统疾病、全身疾病及给药部位各种反应、各类神经系统疾病、肝胆系统疾病方面的安全性优于参照品可洛派韦联合索磷</a:t>
            </a:r>
            <a:r>
              <a:rPr lang="zh-CN" altLang="en-US" sz="1200" b="1" dirty="0" smtClean="0">
                <a:solidFill>
                  <a:schemeClr val="bg1"/>
                </a:solidFill>
                <a:latin typeface="微软雅黑" panose="020B0503020204020204" charset="-122"/>
                <a:ea typeface="微软雅黑" panose="020B0503020204020204" charset="-122"/>
                <a:sym typeface="+mn-ea"/>
              </a:rPr>
              <a:t>布韦</a:t>
            </a:r>
            <a:endParaRPr lang="zh-CN" altLang="en-US" sz="1200" b="1" dirty="0" smtClean="0">
              <a:solidFill>
                <a:schemeClr val="bg1"/>
              </a:solidFill>
              <a:latin typeface="微软雅黑" panose="020B0503020204020204" charset="-122"/>
              <a:ea typeface="微软雅黑" panose="020B0503020204020204" charset="-122"/>
              <a:sym typeface="+mn-ea"/>
            </a:endParaRPr>
          </a:p>
        </p:txBody>
      </p:sp>
      <p:sp>
        <p:nvSpPr>
          <p:cNvPr id="29" name="矩形 28"/>
          <p:cNvSpPr/>
          <p:nvPr/>
        </p:nvSpPr>
        <p:spPr>
          <a:xfrm>
            <a:off x="1056005" y="5229225"/>
            <a:ext cx="6709410" cy="330835"/>
          </a:xfrm>
          <a:prstGeom prst="rect">
            <a:avLst/>
          </a:prstGeom>
        </p:spPr>
        <p:txBody>
          <a:bodyPr wrap="square">
            <a:spAutoFit/>
          </a:bodyPr>
          <a:p>
            <a:pPr algn="l">
              <a:lnSpc>
                <a:spcPct val="130000"/>
              </a:lnSpc>
            </a:pPr>
            <a:r>
              <a:rPr lang="zh-CN" altLang="en-US" sz="1200" b="1" dirty="0">
                <a:solidFill>
                  <a:srgbClr val="EA6E14"/>
                </a:solidFill>
                <a:latin typeface="微软雅黑" panose="020B0503020204020204" charset="-122"/>
                <a:ea typeface="微软雅黑" panose="020B0503020204020204" charset="-122"/>
              </a:rPr>
              <a:t>磷酸萘坦司韦胶囊联合艾考磷布韦片关键</a:t>
            </a:r>
            <a:r>
              <a:rPr lang="en-US" altLang="zh-CN" sz="1200" b="1" dirty="0" smtClean="0">
                <a:solidFill>
                  <a:srgbClr val="EA6E14"/>
                </a:solidFill>
                <a:latin typeface="微软雅黑" panose="020B0503020204020204" charset="-122"/>
                <a:ea typeface="微软雅黑" panose="020B0503020204020204" charset="-122"/>
              </a:rPr>
              <a:t>II/III</a:t>
            </a:r>
            <a:r>
              <a:rPr lang="zh-CN" altLang="en-US" sz="1200" b="1" dirty="0" smtClean="0">
                <a:solidFill>
                  <a:srgbClr val="EA6E14"/>
                </a:solidFill>
                <a:latin typeface="微软雅黑" panose="020B0503020204020204" charset="-122"/>
                <a:ea typeface="微软雅黑" panose="020B0503020204020204" charset="-122"/>
              </a:rPr>
              <a:t>期临床研究安全性结果表明</a:t>
            </a:r>
            <a:endParaRPr lang="zh-CN" altLang="en-US" sz="1200" b="1" dirty="0" smtClean="0">
              <a:solidFill>
                <a:srgbClr val="EA6E14"/>
              </a:solidFill>
              <a:latin typeface="微软雅黑" panose="020B0503020204020204" charset="-122"/>
              <a:ea typeface="微软雅黑" panose="020B0503020204020204" charset="-122"/>
            </a:endParaRPr>
          </a:p>
        </p:txBody>
      </p:sp>
      <p:sp>
        <p:nvSpPr>
          <p:cNvPr id="30" name="对角圆角矩形 29"/>
          <p:cNvSpPr/>
          <p:nvPr/>
        </p:nvSpPr>
        <p:spPr>
          <a:xfrm>
            <a:off x="875122" y="5170589"/>
            <a:ext cx="10045414" cy="901700"/>
          </a:xfrm>
          <a:prstGeom prst="round2DiagRect">
            <a:avLst/>
          </a:prstGeom>
          <a:noFill/>
          <a:ln>
            <a:solidFill>
              <a:schemeClr val="bg1">
                <a:lumMod val="8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p>
        </p:txBody>
      </p:sp>
      <p:sp>
        <p:nvSpPr>
          <p:cNvPr id="12" name="矩形 11"/>
          <p:cNvSpPr/>
          <p:nvPr/>
        </p:nvSpPr>
        <p:spPr>
          <a:xfrm>
            <a:off x="985032" y="5517738"/>
            <a:ext cx="8567948" cy="475615"/>
          </a:xfrm>
          <a:prstGeom prst="rect">
            <a:avLst/>
          </a:prstGeom>
        </p:spPr>
        <p:txBody>
          <a:bodyPr wrap="square">
            <a:spAutoFit/>
          </a:bodyPr>
          <a:p>
            <a:pPr marL="171450" indent="-171450">
              <a:lnSpc>
                <a:spcPct val="125000"/>
              </a:lnSpc>
              <a:buFont typeface="Wingdings" panose="05000000000000000000" pitchFamily="2" charset="2"/>
              <a:buChar char="Ø"/>
            </a:pPr>
            <a:r>
              <a:rPr lang="zh-CN" altLang="en-US" sz="1000" kern="0" dirty="0">
                <a:latin typeface="微软雅黑" panose="020B0503020204020204" charset="-122"/>
                <a:ea typeface="微软雅黑" panose="020B0503020204020204" charset="-122"/>
                <a:cs typeface="Times New Roman" panose="02020603050405020304" pitchFamily="18" charset="0"/>
              </a:rPr>
              <a:t>不良反应发生率与安慰剂</a:t>
            </a:r>
            <a:r>
              <a:rPr lang="zh-CN" altLang="en-US" sz="1000" kern="0" dirty="0" smtClean="0">
                <a:latin typeface="微软雅黑" panose="020B0503020204020204" charset="-122"/>
                <a:ea typeface="微软雅黑" panose="020B0503020204020204" charset="-122"/>
                <a:cs typeface="Times New Roman" panose="02020603050405020304" pitchFamily="18" charset="0"/>
              </a:rPr>
              <a:t>相当，未</a:t>
            </a:r>
            <a:r>
              <a:rPr lang="zh-CN" altLang="en-US" sz="1000" kern="0" dirty="0">
                <a:latin typeface="微软雅黑" panose="020B0503020204020204" charset="-122"/>
                <a:ea typeface="微软雅黑" panose="020B0503020204020204" charset="-122"/>
                <a:cs typeface="Times New Roman" panose="02020603050405020304" pitchFamily="18" charset="0"/>
              </a:rPr>
              <a:t>发生与试验药物相关的严重不良事件，大部分不良事件为轻度或中</a:t>
            </a:r>
            <a:r>
              <a:rPr lang="zh-CN" altLang="en-US" sz="1000" kern="0" dirty="0" smtClean="0">
                <a:latin typeface="微软雅黑" panose="020B0503020204020204" charset="-122"/>
                <a:ea typeface="微软雅黑" panose="020B0503020204020204" charset="-122"/>
                <a:cs typeface="Times New Roman" panose="02020603050405020304" pitchFamily="18" charset="0"/>
              </a:rPr>
              <a:t>度</a:t>
            </a:r>
            <a:endParaRPr lang="en-US" altLang="zh-CN" sz="1000" kern="0" dirty="0">
              <a:latin typeface="微软雅黑" panose="020B0503020204020204" charset="-122"/>
              <a:ea typeface="微软雅黑" panose="020B0503020204020204" charset="-122"/>
              <a:cs typeface="Times New Roman" panose="02020603050405020304" pitchFamily="18" charset="0"/>
            </a:endParaRPr>
          </a:p>
          <a:p>
            <a:pPr marL="171450" indent="-171450">
              <a:lnSpc>
                <a:spcPct val="125000"/>
              </a:lnSpc>
              <a:buFont typeface="Wingdings" panose="05000000000000000000" pitchFamily="2" charset="2"/>
              <a:buChar char="Ø"/>
            </a:pPr>
            <a:r>
              <a:rPr lang="zh-CN" altLang="zh-CN" sz="1000" kern="0" dirty="0" smtClean="0">
                <a:latin typeface="微软雅黑" panose="020B0503020204020204" charset="-122"/>
                <a:ea typeface="微软雅黑" panose="020B0503020204020204" charset="-122"/>
                <a:cs typeface="Times New Roman" panose="02020603050405020304" pitchFamily="18" charset="0"/>
              </a:rPr>
              <a:t>性别</a:t>
            </a:r>
            <a:r>
              <a:rPr lang="zh-CN" altLang="zh-CN" sz="1000" kern="0" dirty="0">
                <a:latin typeface="微软雅黑" panose="020B0503020204020204" charset="-122"/>
                <a:ea typeface="微软雅黑" panose="020B0503020204020204" charset="-122"/>
                <a:cs typeface="Times New Roman" panose="02020603050405020304" pitchFamily="18" charset="0"/>
              </a:rPr>
              <a:t>、年龄、基线</a:t>
            </a:r>
            <a:r>
              <a:rPr lang="en-US" altLang="zh-CN" sz="1000" kern="0" dirty="0">
                <a:latin typeface="微软雅黑" panose="020B0503020204020204" charset="-122"/>
                <a:ea typeface="微软雅黑" panose="020B0503020204020204" charset="-122"/>
              </a:rPr>
              <a:t>BMI</a:t>
            </a:r>
            <a:r>
              <a:rPr lang="zh-CN" altLang="zh-CN" sz="1000" kern="0" dirty="0">
                <a:latin typeface="微软雅黑" panose="020B0503020204020204" charset="-122"/>
                <a:ea typeface="微软雅黑" panose="020B0503020204020204" charset="-122"/>
                <a:cs typeface="Times New Roman" panose="02020603050405020304" pitchFamily="18" charset="0"/>
              </a:rPr>
              <a:t>、基线肌酐清除率、肝硬化状态不会影响磷酸萘坦司韦与艾考磷布韦联合用药的安全性</a:t>
            </a:r>
            <a:endParaRPr lang="zh-CN" altLang="zh-CN" sz="1000" kern="0" dirty="0">
              <a:latin typeface="微软雅黑" panose="020B0503020204020204" charset="-122"/>
              <a:ea typeface="微软雅黑" panose="020B0503020204020204" charset="-122"/>
              <a:cs typeface="Times New Roman" panose="02020603050405020304" pitchFamily="18" charset="0"/>
            </a:endParaRPr>
          </a:p>
        </p:txBody>
      </p:sp>
      <p:graphicFrame>
        <p:nvGraphicFramePr>
          <p:cNvPr id="31" name="图表 30"/>
          <p:cNvGraphicFramePr/>
          <p:nvPr/>
        </p:nvGraphicFramePr>
        <p:xfrm>
          <a:off x="1829973" y="1434451"/>
          <a:ext cx="7704856" cy="3960440"/>
        </p:xfrm>
        <a:graphic>
          <a:graphicData uri="http://schemas.openxmlformats.org/drawingml/2006/chart">
            <c:chart xmlns:c="http://schemas.openxmlformats.org/drawingml/2006/chart" xmlns:r="http://schemas.openxmlformats.org/officeDocument/2006/relationships" r:id="rId1"/>
          </a:graphicData>
        </a:graphic>
      </p:graphicFrame>
      <p:sp>
        <p:nvSpPr>
          <p:cNvPr id="32" name="圆角矩形 31"/>
          <p:cNvSpPr/>
          <p:nvPr/>
        </p:nvSpPr>
        <p:spPr>
          <a:xfrm>
            <a:off x="2982101" y="1843991"/>
            <a:ext cx="2160240" cy="2542788"/>
          </a:xfrm>
          <a:prstGeom prst="roundRect">
            <a:avLst/>
          </a:prstGeom>
          <a:noFill/>
          <a:ln w="19050" cmpd="sng">
            <a:solidFill>
              <a:srgbClr val="EE782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p>
        </p:txBody>
      </p:sp>
      <p:sp>
        <p:nvSpPr>
          <p:cNvPr id="33" name="文本框 32"/>
          <p:cNvSpPr txBox="1"/>
          <p:nvPr/>
        </p:nvSpPr>
        <p:spPr>
          <a:xfrm>
            <a:off x="3486784" y="1937014"/>
            <a:ext cx="1368152" cy="245110"/>
          </a:xfrm>
          <a:prstGeom prst="rect">
            <a:avLst/>
          </a:prstGeom>
          <a:noFill/>
        </p:spPr>
        <p:txBody>
          <a:bodyPr wrap="square" rtlCol="0">
            <a:spAutoFit/>
          </a:bodyPr>
          <a:p>
            <a:pPr algn="ctr"/>
            <a:r>
              <a:rPr lang="zh-CN" altLang="en-US" sz="1000" b="1" dirty="0" smtClean="0">
                <a:latin typeface="微软雅黑" panose="020B0503020204020204" charset="-122"/>
                <a:ea typeface="微软雅黑" panose="020B0503020204020204" charset="-122"/>
              </a:rPr>
              <a:t>胃肠道系统</a:t>
            </a:r>
            <a:endParaRPr lang="zh-CN" altLang="en-US" sz="1000" b="1" dirty="0" smtClean="0">
              <a:latin typeface="微软雅黑" panose="020B0503020204020204" charset="-122"/>
              <a:ea typeface="微软雅黑" panose="020B0503020204020204" charset="-122"/>
            </a:endParaRPr>
          </a:p>
        </p:txBody>
      </p:sp>
      <p:sp>
        <p:nvSpPr>
          <p:cNvPr id="35" name="文本框 34"/>
          <p:cNvSpPr txBox="1"/>
          <p:nvPr/>
        </p:nvSpPr>
        <p:spPr>
          <a:xfrm>
            <a:off x="8476648" y="2964097"/>
            <a:ext cx="936104" cy="245110"/>
          </a:xfrm>
          <a:prstGeom prst="rect">
            <a:avLst/>
          </a:prstGeom>
          <a:noFill/>
        </p:spPr>
        <p:txBody>
          <a:bodyPr wrap="square" rtlCol="0">
            <a:spAutoFit/>
          </a:bodyPr>
          <a:p>
            <a:pPr algn="ctr"/>
            <a:r>
              <a:rPr lang="zh-CN" altLang="en-US" sz="1000" b="1" dirty="0">
                <a:latin typeface="微软雅黑" panose="020B0503020204020204" charset="-122"/>
                <a:ea typeface="微软雅黑" panose="020B0503020204020204" charset="-122"/>
              </a:rPr>
              <a:t>肝胆系统</a:t>
            </a:r>
            <a:endParaRPr lang="zh-CN" altLang="en-US" sz="1000" b="1" dirty="0">
              <a:latin typeface="微软雅黑" panose="020B0503020204020204" charset="-122"/>
              <a:ea typeface="微软雅黑" panose="020B0503020204020204" charset="-122"/>
            </a:endParaRPr>
          </a:p>
        </p:txBody>
      </p:sp>
      <p:sp>
        <p:nvSpPr>
          <p:cNvPr id="36" name="文本框 35"/>
          <p:cNvSpPr txBox="1"/>
          <p:nvPr/>
        </p:nvSpPr>
        <p:spPr>
          <a:xfrm>
            <a:off x="5331362" y="1916852"/>
            <a:ext cx="1368152" cy="245110"/>
          </a:xfrm>
          <a:prstGeom prst="rect">
            <a:avLst/>
          </a:prstGeom>
          <a:noFill/>
        </p:spPr>
        <p:txBody>
          <a:bodyPr wrap="square" rtlCol="0">
            <a:spAutoFit/>
          </a:bodyPr>
          <a:p>
            <a:pPr algn="ctr"/>
            <a:r>
              <a:rPr lang="zh-CN" altLang="en-US" sz="1000" b="1" dirty="0">
                <a:latin typeface="微软雅黑" panose="020B0503020204020204" charset="-122"/>
                <a:ea typeface="微软雅黑" panose="020B0503020204020204" charset="-122"/>
              </a:rPr>
              <a:t>全身及给药部分</a:t>
            </a:r>
            <a:endParaRPr lang="zh-CN" altLang="en-US" sz="1000" b="1" dirty="0">
              <a:latin typeface="微软雅黑" panose="020B0503020204020204" charset="-122"/>
              <a:ea typeface="微软雅黑" panose="020B0503020204020204" charset="-122"/>
            </a:endParaRPr>
          </a:p>
        </p:txBody>
      </p:sp>
      <p:sp>
        <p:nvSpPr>
          <p:cNvPr id="37" name="文本框 36"/>
          <p:cNvSpPr txBox="1"/>
          <p:nvPr/>
        </p:nvSpPr>
        <p:spPr>
          <a:xfrm>
            <a:off x="7017256" y="2347159"/>
            <a:ext cx="1115462" cy="245110"/>
          </a:xfrm>
          <a:prstGeom prst="rect">
            <a:avLst/>
          </a:prstGeom>
          <a:noFill/>
        </p:spPr>
        <p:txBody>
          <a:bodyPr wrap="square" rtlCol="0">
            <a:spAutoFit/>
          </a:bodyPr>
          <a:p>
            <a:pPr algn="ctr"/>
            <a:r>
              <a:rPr lang="zh-CN" altLang="en-US" sz="1000" b="1" dirty="0">
                <a:latin typeface="微软雅黑" panose="020B0503020204020204" charset="-122"/>
                <a:ea typeface="微软雅黑" panose="020B0503020204020204" charset="-122"/>
              </a:rPr>
              <a:t>神经系统</a:t>
            </a:r>
            <a:endParaRPr lang="zh-CN" altLang="en-US" sz="1000" b="1" dirty="0">
              <a:latin typeface="微软雅黑" panose="020B0503020204020204" charset="-122"/>
              <a:ea typeface="微软雅黑" panose="020B0503020204020204" charset="-122"/>
            </a:endParaRPr>
          </a:p>
        </p:txBody>
      </p:sp>
      <p:sp>
        <p:nvSpPr>
          <p:cNvPr id="38" name="圆角矩形 37"/>
          <p:cNvSpPr/>
          <p:nvPr/>
        </p:nvSpPr>
        <p:spPr>
          <a:xfrm>
            <a:off x="5184905" y="1853289"/>
            <a:ext cx="1559167" cy="2542788"/>
          </a:xfrm>
          <a:prstGeom prst="roundRect">
            <a:avLst/>
          </a:prstGeom>
          <a:noFill/>
          <a:ln w="19050" cmpd="sng">
            <a:solidFill>
              <a:srgbClr val="EE782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p>
        </p:txBody>
      </p:sp>
      <p:sp>
        <p:nvSpPr>
          <p:cNvPr id="39" name="圆角矩形 38"/>
          <p:cNvSpPr/>
          <p:nvPr/>
        </p:nvSpPr>
        <p:spPr>
          <a:xfrm>
            <a:off x="6795404" y="1867838"/>
            <a:ext cx="1559167" cy="2542788"/>
          </a:xfrm>
          <a:prstGeom prst="roundRect">
            <a:avLst/>
          </a:prstGeom>
          <a:noFill/>
          <a:ln w="19050" cmpd="sng">
            <a:solidFill>
              <a:srgbClr val="EE782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p>
        </p:txBody>
      </p:sp>
      <p:sp>
        <p:nvSpPr>
          <p:cNvPr id="13" name="标题 1"/>
          <p:cNvSpPr txBox="1"/>
          <p:nvPr/>
        </p:nvSpPr>
        <p:spPr>
          <a:xfrm>
            <a:off x="1199515" y="260985"/>
            <a:ext cx="8555355" cy="431800"/>
          </a:xfrm>
          <a:prstGeom prst="rect">
            <a:avLst/>
          </a:prstGeom>
        </p:spPr>
        <p:txBody>
          <a:bodyPr vert="horz" lIns="91434" tIns="45717" rIns="91434" bIns="45717" anchor="ctr">
            <a:noAutofit/>
          </a:bodyPr>
          <a:lstStyle>
            <a:lvl1pPr algn="l" rtl="0" eaLnBrk="1" latinLnBrk="0" hangingPunct="1">
              <a:spcBef>
                <a:spcPct val="0"/>
              </a:spcBef>
              <a:buNone/>
              <a:defRPr kumimoji="0" sz="2400" b="1" i="0" u="none" strike="noStrike" kern="1200" baseline="0">
                <a:ln w="3175">
                  <a:noFill/>
                </a:ln>
                <a:solidFill>
                  <a:srgbClr val="203864"/>
                </a:solidFill>
                <a:effectLst/>
                <a:latin typeface="微软雅黑" panose="020B0503020204020204" charset="-122"/>
                <a:ea typeface="微软雅黑" panose="020B0503020204020204" charset="-122"/>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1200" cap="none" spc="0" normalizeH="0" baseline="0" noProof="0" dirty="0" smtClean="0">
                <a:ln w="3175">
                  <a:noFill/>
                </a:ln>
                <a:solidFill>
                  <a:srgbClr val="3E3A39"/>
                </a:solidFill>
                <a:effectLst/>
                <a:uLnTx/>
                <a:uFillTx/>
                <a:latin typeface="微软雅黑" panose="020B0503020204020204" charset="-122"/>
                <a:ea typeface="微软雅黑" panose="020B0503020204020204" charset="-122"/>
                <a:cs typeface="+mj-cs"/>
              </a:rPr>
              <a:t>（二）安全性</a:t>
            </a:r>
            <a:endParaRPr kumimoji="0" lang="zh-CN" altLang="en-US" sz="3200" b="1" i="0" u="none" strike="noStrike" kern="1200" cap="none" spc="0" normalizeH="0" baseline="0" noProof="0" dirty="0" smtClean="0">
              <a:ln w="3175">
                <a:noFill/>
              </a:ln>
              <a:solidFill>
                <a:srgbClr val="3E3A39"/>
              </a:solidFill>
              <a:effectLst/>
              <a:uLnTx/>
              <a:uFillTx/>
              <a:latin typeface="微软雅黑" panose="020B0503020204020204" charset="-122"/>
              <a:ea typeface="微软雅黑" panose="020B0503020204020204" charset="-122"/>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格 5"/>
          <p:cNvGraphicFramePr>
            <a:graphicFrameLocks noGrp="1"/>
          </p:cNvGraphicFramePr>
          <p:nvPr>
            <p:custDataLst>
              <p:tags r:id="rId1"/>
            </p:custDataLst>
          </p:nvPr>
        </p:nvGraphicFramePr>
        <p:xfrm>
          <a:off x="675005" y="3076575"/>
          <a:ext cx="6044565" cy="2590800"/>
        </p:xfrm>
        <a:graphic>
          <a:graphicData uri="http://schemas.openxmlformats.org/drawingml/2006/table">
            <a:tbl>
              <a:tblPr firstRow="1" bandRow="1">
                <a:tableStyleId>{1FECB4D8-DB02-4DC6-A0A2-4F2EBAE1DC90}</a:tableStyleId>
              </a:tblPr>
              <a:tblGrid>
                <a:gridCol w="1591945"/>
                <a:gridCol w="2039620"/>
                <a:gridCol w="2413000"/>
              </a:tblGrid>
              <a:tr h="304800">
                <a:tc>
                  <a:txBody>
                    <a:bodyPr/>
                    <a:p>
                      <a:pPr algn="ctr"/>
                      <a:r>
                        <a:rPr lang="en-US" altLang="zh-CN" sz="1400" baseline="0" dirty="0" smtClean="0">
                          <a:solidFill>
                            <a:schemeClr val="bg1"/>
                          </a:solidFill>
                          <a:latin typeface="微软雅黑" panose="020B0503020204020204" charset="-122"/>
                          <a:ea typeface="微软雅黑" panose="020B0503020204020204" charset="-122"/>
                          <a:sym typeface="Arial" panose="020B0604020202020204" pitchFamily="34" charset="0"/>
                        </a:rPr>
                        <a:t>DAAs</a:t>
                      </a:r>
                      <a:endParaRPr lang="en-US" altLang="zh-CN" sz="1400" baseline="0" dirty="0" smtClean="0">
                        <a:solidFill>
                          <a:schemeClr val="bg1"/>
                        </a:solidFill>
                        <a:latin typeface="微软雅黑" panose="020B0503020204020204" charset="-122"/>
                        <a:ea typeface="微软雅黑" panose="020B0503020204020204" charset="-122"/>
                        <a:sym typeface="Arial" panose="020B0604020202020204" pitchFamily="34" charset="0"/>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rgbClr val="EE7825"/>
                    </a:solidFill>
                  </a:tcPr>
                </a:tc>
                <a:tc gridSpan="2">
                  <a:txBody>
                    <a:bodyPr/>
                    <a:p>
                      <a:pPr algn="ctr"/>
                      <a:r>
                        <a:rPr lang="zh-CN" altLang="en-US" sz="1400" baseline="0" dirty="0">
                          <a:solidFill>
                            <a:schemeClr val="bg1"/>
                          </a:solidFill>
                          <a:latin typeface="微软雅黑" panose="020B0503020204020204" charset="-122"/>
                          <a:ea typeface="微软雅黑" panose="020B0503020204020204" charset="-122"/>
                          <a:sym typeface="Arial" panose="020B0604020202020204" pitchFamily="34" charset="0"/>
                        </a:rPr>
                        <a:t>肝药酶</a:t>
                      </a:r>
                      <a:endParaRPr lang="zh-CN" altLang="en-US" sz="1400" baseline="0" dirty="0">
                        <a:solidFill>
                          <a:schemeClr val="bg1"/>
                        </a:solidFill>
                        <a:latin typeface="微软雅黑" panose="020B0503020204020204" charset="-122"/>
                        <a:ea typeface="微软雅黑" panose="020B0503020204020204" charset="-122"/>
                        <a:sym typeface="Arial" panose="020B0604020202020204" pitchFamily="34" charset="0"/>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rgbClr val="EE7825"/>
                    </a:solidFill>
                  </a:tcPr>
                </a:tc>
                <a:tc hMerge="1">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rgbClr val="AA05A8"/>
                    </a:solidFill>
                  </a:tcPr>
                </a:tc>
              </a:tr>
              <a:tr h="304800">
                <a:tc>
                  <a:txBody>
                    <a:bodyPr/>
                    <a:p>
                      <a:endParaRPr lang="zh-CN" altLang="en-US" sz="1400" baseline="0" dirty="0">
                        <a:solidFill>
                          <a:schemeClr val="tx1"/>
                        </a:solidFill>
                        <a:latin typeface="微软雅黑" panose="020B0503020204020204" charset="-122"/>
                        <a:ea typeface="微软雅黑" panose="020B0503020204020204" charset="-122"/>
                        <a:sym typeface="Arial" panose="020B0604020202020204" pitchFamily="34" charset="0"/>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rgbClr val="E75A15">
                        <a:alpha val="20000"/>
                      </a:srgbClr>
                    </a:solidFill>
                  </a:tcPr>
                </a:tc>
                <a:tc>
                  <a:txBody>
                    <a:bodyPr/>
                    <a:p>
                      <a:pPr algn="ctr"/>
                      <a:r>
                        <a:rPr lang="zh-CN" altLang="en-US" sz="1400" b="1" baseline="0" dirty="0">
                          <a:solidFill>
                            <a:schemeClr val="tx1"/>
                          </a:solidFill>
                          <a:latin typeface="微软雅黑" panose="020B0503020204020204" charset="-122"/>
                          <a:ea typeface="微软雅黑" panose="020B0503020204020204" charset="-122"/>
                          <a:sym typeface="Arial" panose="020B0604020202020204" pitchFamily="34" charset="0"/>
                        </a:rPr>
                        <a:t>底物</a:t>
                      </a:r>
                      <a:endParaRPr lang="zh-CN" altLang="en-US" sz="1400" b="1" baseline="0" dirty="0">
                        <a:solidFill>
                          <a:schemeClr val="tx1"/>
                        </a:solidFill>
                        <a:latin typeface="微软雅黑" panose="020B0503020204020204" charset="-122"/>
                        <a:ea typeface="微软雅黑" panose="020B0503020204020204" charset="-122"/>
                        <a:sym typeface="Arial" panose="020B0604020202020204" pitchFamily="34" charset="0"/>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rgbClr val="E75A15">
                        <a:alpha val="20000"/>
                      </a:srgbClr>
                    </a:solidFill>
                  </a:tcPr>
                </a:tc>
                <a:tc>
                  <a:txBody>
                    <a:bodyPr/>
                    <a:p>
                      <a:pPr algn="ctr"/>
                      <a:r>
                        <a:rPr lang="zh-CN" altLang="en-US" sz="1400" b="1" baseline="0" dirty="0">
                          <a:solidFill>
                            <a:schemeClr val="tx1"/>
                          </a:solidFill>
                          <a:latin typeface="微软雅黑" panose="020B0503020204020204" charset="-122"/>
                          <a:ea typeface="微软雅黑" panose="020B0503020204020204" charset="-122"/>
                          <a:sym typeface="Arial" panose="020B0604020202020204" pitchFamily="34" charset="0"/>
                        </a:rPr>
                        <a:t>抑制剂</a:t>
                      </a:r>
                      <a:endParaRPr lang="zh-CN" altLang="en-US" sz="1400" b="1" baseline="0" dirty="0">
                        <a:solidFill>
                          <a:schemeClr val="tx1"/>
                        </a:solidFill>
                        <a:latin typeface="微软雅黑" panose="020B0503020204020204" charset="-122"/>
                        <a:ea typeface="微软雅黑" panose="020B0503020204020204" charset="-122"/>
                        <a:sym typeface="Arial" panose="020B0604020202020204" pitchFamily="34" charset="0"/>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rgbClr val="E75A15">
                        <a:alpha val="20000"/>
                      </a:srgbClr>
                    </a:solidFill>
                  </a:tcPr>
                </a:tc>
              </a:tr>
              <a:tr h="304800">
                <a:tc gridSpan="3">
                  <a:txBody>
                    <a:bodyPr/>
                    <a:p>
                      <a:r>
                        <a:rPr lang="en-US" altLang="zh-CN" sz="1400" b="1" baseline="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NS5A</a:t>
                      </a:r>
                      <a:r>
                        <a:rPr lang="zh-CN" altLang="en-US" sz="1400" b="1" baseline="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抑制剂</a:t>
                      </a:r>
                      <a:endParaRPr lang="zh-CN" altLang="en-US" sz="1400" b="1" baseline="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hMerge="1">
                  <a:tcPr>
                    <a:lnL>
                      <a:noFill/>
                    </a:lnL>
                    <a:lnT w="12700" cap="flat" cmpd="sng" algn="ctr">
                      <a:solidFill>
                        <a:schemeClr val="tx1"/>
                      </a:solidFill>
                      <a:prstDash val="solid"/>
                      <a:round/>
                      <a:headEnd type="none" w="med" len="med"/>
                      <a:tailEnd type="none" w="med" len="med"/>
                    </a:lnT>
                  </a:tcPr>
                </a:tc>
                <a:tc hMerge="1">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96240">
                <a:tc>
                  <a:txBody>
                    <a:bodyPr/>
                    <a:p>
                      <a:pPr algn="ctr"/>
                      <a:r>
                        <a:rPr lang="zh-CN" altLang="en-US" sz="1200" b="1" baseline="0" dirty="0">
                          <a:solidFill>
                            <a:srgbClr val="EE5C15"/>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磷酸萘坦司韦 </a:t>
                      </a:r>
                      <a:endParaRPr lang="zh-CN" altLang="en-US" sz="1200" b="1" baseline="0" dirty="0">
                        <a:solidFill>
                          <a:srgbClr val="EE5C15"/>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p>
                      <a:pPr algn="ctr"/>
                      <a:r>
                        <a:rPr lang="zh-CN" altLang="en-US" sz="1000" b="0" baseline="0" dirty="0">
                          <a:solidFill>
                            <a:srgbClr val="E75A15"/>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不是</a:t>
                      </a:r>
                      <a:r>
                        <a:rPr lang="en-US" altLang="zh-CN" sz="1000" b="0" baseline="0" dirty="0">
                          <a:solidFill>
                            <a:srgbClr val="E75A15"/>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CYP</a:t>
                      </a:r>
                      <a:r>
                        <a:rPr lang="zh-CN" altLang="en-US" sz="1000" b="0" baseline="0" dirty="0">
                          <a:solidFill>
                            <a:srgbClr val="E75A15"/>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酶的底物</a:t>
                      </a:r>
                      <a:endParaRPr lang="zh-CN" altLang="en-US" sz="1000" b="0" baseline="0" dirty="0">
                        <a:solidFill>
                          <a:srgbClr val="E75A15"/>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p>
                      <a:pPr algn="ctr"/>
                      <a:r>
                        <a:rPr lang="zh-CN" altLang="en-US" sz="1000" b="0" baseline="0" dirty="0">
                          <a:solidFill>
                            <a:srgbClr val="E75A15"/>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不是CYP1A2、CYP2B6和CYP3A4的诱导剂</a:t>
                      </a:r>
                      <a:endParaRPr lang="zh-CN" altLang="en-US" sz="1000" b="0" baseline="0" dirty="0">
                        <a:solidFill>
                          <a:srgbClr val="E75A15"/>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r>
              <a:tr h="243840">
                <a:tc>
                  <a:txBody>
                    <a:bodyPr/>
                    <a:p>
                      <a:pPr algn="ctr"/>
                      <a:r>
                        <a:rPr lang="zh-CN" altLang="en-US" sz="1000" b="1" baseline="0" dirty="0">
                          <a:solidFill>
                            <a:schemeClr val="tx1"/>
                          </a:solidFill>
                          <a:latin typeface="微软雅黑" panose="020B0503020204020204" charset="-122"/>
                          <a:ea typeface="微软雅黑" panose="020B0503020204020204" charset="-122"/>
                          <a:sym typeface="Arial" panose="020B0604020202020204" pitchFamily="34" charset="0"/>
                        </a:rPr>
                        <a:t>维帕他韦</a:t>
                      </a:r>
                      <a:endParaRPr lang="zh-CN" altLang="en-US" sz="1000" b="1" baseline="0" dirty="0">
                        <a:solidFill>
                          <a:schemeClr val="tx1"/>
                        </a:solidFill>
                        <a:latin typeface="微软雅黑" panose="020B0503020204020204" charset="-122"/>
                        <a:ea typeface="微软雅黑" panose="020B0503020204020204" charset="-122"/>
                        <a:sym typeface="Arial" panose="020B0604020202020204" pitchFamily="34" charset="0"/>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p>
                      <a:pPr algn="ctr"/>
                      <a:r>
                        <a:rPr lang="en-US" altLang="zh-CN" sz="1000" b="0" baseline="0" dirty="0">
                          <a:solidFill>
                            <a:schemeClr val="tx1"/>
                          </a:solidFill>
                          <a:latin typeface="微软雅黑" panose="020B0503020204020204" charset="-122"/>
                          <a:ea typeface="微软雅黑" panose="020B0503020204020204" charset="-122"/>
                          <a:sym typeface="Arial" panose="020B0604020202020204" pitchFamily="34" charset="0"/>
                        </a:rPr>
                        <a:t>CYP2B6\CYP2C8\</a:t>
                      </a:r>
                      <a:r>
                        <a:rPr lang="en-US" altLang="zh-CN" sz="1000" b="0" baseline="0" dirty="0">
                          <a:solidFill>
                            <a:srgbClr val="FF0000"/>
                          </a:solidFill>
                          <a:latin typeface="微软雅黑" panose="020B0503020204020204" charset="-122"/>
                          <a:ea typeface="微软雅黑" panose="020B0503020204020204" charset="-122"/>
                          <a:sym typeface="Arial" panose="020B0604020202020204" pitchFamily="34" charset="0"/>
                        </a:rPr>
                        <a:t>CYP3A4</a:t>
                      </a:r>
                      <a:endParaRPr lang="en-US" altLang="zh-CN" sz="1000" b="0" baseline="0" dirty="0">
                        <a:solidFill>
                          <a:srgbClr val="FF0000"/>
                        </a:solidFill>
                        <a:latin typeface="微软雅黑" panose="020B0503020204020204" charset="-122"/>
                        <a:ea typeface="微软雅黑" panose="020B0503020204020204" charset="-122"/>
                        <a:sym typeface="Arial" panose="020B0604020202020204" pitchFamily="34" charset="0"/>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p>
                      <a:pPr algn="ctr"/>
                      <a:r>
                        <a:rPr lang="en-US" altLang="zh-CN" sz="1000" b="0" baseline="0" dirty="0">
                          <a:solidFill>
                            <a:schemeClr val="tx1"/>
                          </a:solidFill>
                          <a:latin typeface="微软雅黑" panose="020B0503020204020204" charset="-122"/>
                          <a:ea typeface="微软雅黑" panose="020B0503020204020204" charset="-122"/>
                          <a:sym typeface="Arial" panose="020B0604020202020204" pitchFamily="34" charset="0"/>
                        </a:rPr>
                        <a:t>—————</a:t>
                      </a:r>
                      <a:endParaRPr lang="en-US" altLang="zh-CN" sz="1000" b="0" baseline="0" dirty="0">
                        <a:solidFill>
                          <a:schemeClr val="tx1"/>
                        </a:solidFill>
                        <a:latin typeface="微软雅黑" panose="020B0503020204020204" charset="-122"/>
                        <a:ea typeface="微软雅黑" panose="020B0503020204020204" charset="-122"/>
                        <a:sym typeface="Arial" panose="020B0604020202020204" pitchFamily="34" charset="0"/>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r>
              <a:tr h="243840">
                <a:tc>
                  <a:txBody>
                    <a:bodyPr/>
                    <a:p>
                      <a:pPr algn="ctr"/>
                      <a:r>
                        <a:rPr lang="zh-CN" altLang="en-US" sz="1000" b="1" baseline="0" dirty="0">
                          <a:solidFill>
                            <a:schemeClr val="tx1"/>
                          </a:solidFill>
                          <a:latin typeface="微软雅黑" panose="020B0503020204020204" charset="-122"/>
                          <a:ea typeface="微软雅黑" panose="020B0503020204020204" charset="-122"/>
                          <a:sym typeface="Arial" panose="020B0604020202020204" pitchFamily="34" charset="0"/>
                        </a:rPr>
                        <a:t>可洛派韦</a:t>
                      </a:r>
                      <a:endParaRPr lang="zh-CN" altLang="en-US" sz="1000" b="1" baseline="0" dirty="0">
                        <a:solidFill>
                          <a:schemeClr val="tx1"/>
                        </a:solidFill>
                        <a:latin typeface="微软雅黑" panose="020B0503020204020204" charset="-122"/>
                        <a:ea typeface="微软雅黑" panose="020B0503020204020204" charset="-122"/>
                        <a:sym typeface="Arial" panose="020B0604020202020204" pitchFamily="34" charset="0"/>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p>
                      <a:pPr algn="ctr"/>
                      <a:r>
                        <a:rPr lang="en-US" altLang="zh-CN" sz="1000" b="0" baseline="0" dirty="0">
                          <a:solidFill>
                            <a:srgbClr val="FF0000"/>
                          </a:solidFill>
                          <a:latin typeface="微软雅黑" panose="020B0503020204020204" charset="-122"/>
                          <a:ea typeface="微软雅黑" panose="020B0503020204020204" charset="-122"/>
                          <a:sym typeface="Arial" panose="020B0604020202020204" pitchFamily="34" charset="0"/>
                        </a:rPr>
                        <a:t>CYP3A4</a:t>
                      </a:r>
                      <a:endParaRPr lang="en-US" altLang="zh-CN" sz="1000" b="0" baseline="0" dirty="0">
                        <a:solidFill>
                          <a:srgbClr val="FF0000"/>
                        </a:solidFill>
                        <a:latin typeface="微软雅黑" panose="020B0503020204020204" charset="-122"/>
                        <a:ea typeface="微软雅黑" panose="020B0503020204020204" charset="-122"/>
                        <a:sym typeface="Arial" panose="020B0604020202020204" pitchFamily="34" charset="0"/>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p>
                      <a:pPr algn="ctr"/>
                      <a:r>
                        <a:rPr lang="en-US" altLang="zh-CN" sz="1000" b="0" baseline="0" dirty="0">
                          <a:solidFill>
                            <a:schemeClr val="tx1"/>
                          </a:solidFill>
                          <a:latin typeface="微软雅黑" panose="020B0503020204020204" charset="-122"/>
                          <a:ea typeface="微软雅黑" panose="020B0503020204020204" charset="-122"/>
                          <a:sym typeface="Arial" panose="020B0604020202020204" pitchFamily="34" charset="0"/>
                        </a:rPr>
                        <a:t>—————</a:t>
                      </a:r>
                      <a:endParaRPr lang="en-US" altLang="zh-CN" sz="1000" b="0" baseline="0" dirty="0">
                        <a:solidFill>
                          <a:schemeClr val="tx1"/>
                        </a:solidFill>
                        <a:latin typeface="微软雅黑" panose="020B0503020204020204" charset="-122"/>
                        <a:ea typeface="微软雅黑" panose="020B0503020204020204" charset="-122"/>
                        <a:sym typeface="Arial" panose="020B0604020202020204" pitchFamily="34" charset="0"/>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r>
              <a:tr h="243840">
                <a:tc>
                  <a:txBody>
                    <a:bodyPr/>
                    <a:p>
                      <a:pPr marL="0" marR="0" lvl="0" indent="0" algn="ctr" defTabSz="914400" rtl="0" eaLnBrk="1" fontAlgn="auto" latinLnBrk="0" hangingPunct="1">
                        <a:lnSpc>
                          <a:spcPct val="100000"/>
                        </a:lnSpc>
                        <a:spcBef>
                          <a:spcPts val="0"/>
                        </a:spcBef>
                        <a:spcAft>
                          <a:spcPts val="0"/>
                        </a:spcAft>
                        <a:buClrTx/>
                        <a:buSzTx/>
                        <a:buFontTx/>
                        <a:buNone/>
                      </a:pPr>
                      <a:r>
                        <a:rPr lang="zh-CN" altLang="en-US" sz="1000" b="1" kern="1200" baseline="0" dirty="0">
                          <a:solidFill>
                            <a:schemeClr val="tx1"/>
                          </a:solidFill>
                          <a:latin typeface="微软雅黑" panose="020B0503020204020204" charset="-122"/>
                          <a:ea typeface="微软雅黑" panose="020B0503020204020204" charset="-122"/>
                          <a:sym typeface="Arial" panose="020B0604020202020204" pitchFamily="34" charset="0"/>
                        </a:rPr>
                        <a:t>达拉他韦</a:t>
                      </a:r>
                      <a:endParaRPr lang="zh-CN" altLang="en-US" sz="1000" b="1" kern="1200" baseline="0" dirty="0">
                        <a:solidFill>
                          <a:schemeClr val="tx1"/>
                        </a:solidFill>
                        <a:latin typeface="微软雅黑" panose="020B0503020204020204" charset="-122"/>
                        <a:ea typeface="微软雅黑" panose="020B0503020204020204" charset="-122"/>
                        <a:cs typeface="+mn-cs"/>
                        <a:sym typeface="Arial" panose="020B0604020202020204" pitchFamily="34" charset="0"/>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p>
                      <a:pPr marL="0" marR="0" lvl="0" indent="0" algn="ctr" defTabSz="914400" rtl="0" eaLnBrk="1" fontAlgn="auto" latinLnBrk="0" hangingPunct="1">
                        <a:lnSpc>
                          <a:spcPct val="100000"/>
                        </a:lnSpc>
                        <a:spcBef>
                          <a:spcPts val="0"/>
                        </a:spcBef>
                        <a:spcAft>
                          <a:spcPts val="0"/>
                        </a:spcAft>
                        <a:buClrTx/>
                        <a:buSzTx/>
                        <a:buFontTx/>
                        <a:buNone/>
                      </a:pPr>
                      <a:r>
                        <a:rPr lang="en-US" altLang="zh-CN" sz="1000" b="0" baseline="0" dirty="0">
                          <a:solidFill>
                            <a:srgbClr val="FF0000"/>
                          </a:solidFill>
                          <a:latin typeface="微软雅黑" panose="020B0503020204020204" charset="-122"/>
                          <a:ea typeface="微软雅黑" panose="020B0503020204020204" charset="-122"/>
                          <a:sym typeface="Arial" panose="020B0604020202020204" pitchFamily="34" charset="0"/>
                        </a:rPr>
                        <a:t>CYP3A4</a:t>
                      </a:r>
                      <a:endParaRPr lang="en-US" altLang="zh-CN" sz="1000" b="0" kern="1200" baseline="0" dirty="0">
                        <a:solidFill>
                          <a:srgbClr val="FF0000"/>
                        </a:solidFill>
                        <a:latin typeface="微软雅黑" panose="020B0503020204020204" charset="-122"/>
                        <a:ea typeface="微软雅黑" panose="020B0503020204020204" charset="-122"/>
                        <a:cs typeface="+mn-cs"/>
                        <a:sym typeface="Arial" panose="020B0604020202020204" pitchFamily="34" charset="0"/>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p>
                      <a:pPr algn="ctr"/>
                      <a:r>
                        <a:rPr lang="zh-CN" altLang="en-US" sz="1000" b="0" baseline="0" dirty="0">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诱导</a:t>
                      </a:r>
                      <a:r>
                        <a:rPr lang="en-US" altLang="zh-CN" sz="1000" b="0" baseline="0" dirty="0">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CYP3A4</a:t>
                      </a:r>
                      <a:endParaRPr lang="en-US" altLang="zh-CN" sz="1000" b="0" baseline="0" dirty="0">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r>
              <a:tr h="274320">
                <a:tc gridSpan="3">
                  <a:txBody>
                    <a:bodyPr/>
                    <a:p>
                      <a:pPr marL="0" marR="0" lvl="0" indent="0" algn="l" defTabSz="914400" rtl="0" eaLnBrk="1" fontAlgn="auto" latinLnBrk="0" hangingPunct="1">
                        <a:lnSpc>
                          <a:spcPct val="100000"/>
                        </a:lnSpc>
                        <a:spcBef>
                          <a:spcPts val="0"/>
                        </a:spcBef>
                        <a:spcAft>
                          <a:spcPts val="0"/>
                        </a:spcAft>
                        <a:buClrTx/>
                        <a:buSzTx/>
                        <a:buFontTx/>
                        <a:buNone/>
                      </a:pPr>
                      <a:r>
                        <a:rPr lang="en-US" altLang="zh-CN" sz="1200" b="1" baseline="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NS5B</a:t>
                      </a:r>
                      <a:r>
                        <a:rPr lang="zh-CN" altLang="en-US" sz="1200" b="1" baseline="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抑制剂</a:t>
                      </a:r>
                      <a:endParaRPr lang="zh-CN" altLang="en-US" sz="1200" b="1" baseline="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h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mpd="sng">
                      <a:solidFill>
                        <a:schemeClr val="tx1"/>
                      </a:solidFill>
                      <a:prstDash val="solid"/>
                      <a:headEnd type="none" w="med" len="med"/>
                      <a:tailEnd type="none" w="med" len="med"/>
                    </a:lnB>
                  </a:tcPr>
                </a:tc>
              </a:tr>
              <a:tr h="274320">
                <a:tc>
                  <a:txBody>
                    <a:bodyPr/>
                    <a:p>
                      <a:pPr marL="0" algn="ctr" defTabSz="914400" rtl="0" eaLnBrk="1" latinLnBrk="0" hangingPunct="1"/>
                      <a:r>
                        <a:rPr lang="zh-CN" altLang="en-US" sz="1200" b="1" kern="1200" baseline="0" dirty="0">
                          <a:solidFill>
                            <a:srgbClr val="E75A15"/>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艾考磷布韦 </a:t>
                      </a:r>
                      <a:endParaRPr lang="zh-CN" altLang="en-US" sz="1200" b="1" kern="1200" baseline="0" dirty="0">
                        <a:solidFill>
                          <a:srgbClr val="E75A15"/>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p>
                      <a:pPr marL="0" marR="0" lvl="0" indent="0" algn="ctr" defTabSz="914400" rtl="0" eaLnBrk="1" fontAlgn="auto" latinLnBrk="0" hangingPunct="1">
                        <a:lnSpc>
                          <a:spcPct val="100000"/>
                        </a:lnSpc>
                        <a:spcBef>
                          <a:spcPts val="0"/>
                        </a:spcBef>
                        <a:spcAft>
                          <a:spcPts val="0"/>
                        </a:spcAft>
                        <a:buClrTx/>
                        <a:buSzTx/>
                        <a:buFontTx/>
                        <a:buNone/>
                      </a:pPr>
                      <a:r>
                        <a:rPr lang="zh-CN" altLang="en-US" sz="100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代谢途径主要为酯酶水解</a:t>
                      </a:r>
                      <a:endParaRPr lang="zh-CN" altLang="en-US" sz="1000" b="0" baseline="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p>
                      <a:pPr algn="ctr"/>
                      <a:r>
                        <a:rPr lang="zh-CN" altLang="en-US" sz="1000" b="0" baseline="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对</a:t>
                      </a:r>
                      <a:r>
                        <a:rPr lang="en-US" altLang="zh-CN" sz="1000" b="0" baseline="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CYP3A</a:t>
                      </a:r>
                      <a:r>
                        <a:rPr lang="zh-CN" altLang="en-US" sz="1000" b="0" baseline="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无显著抑制或诱导作用</a:t>
                      </a:r>
                      <a:endParaRPr lang="zh-CN" altLang="en-US" sz="1000" b="0" baseline="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r>
            </a:tbl>
          </a:graphicData>
        </a:graphic>
      </p:graphicFrame>
      <p:sp>
        <p:nvSpPr>
          <p:cNvPr id="19" name="文本框 1"/>
          <p:cNvSpPr txBox="1"/>
          <p:nvPr/>
        </p:nvSpPr>
        <p:spPr>
          <a:xfrm>
            <a:off x="428829" y="6309328"/>
            <a:ext cx="8379460" cy="229870"/>
          </a:xfrm>
          <a:prstGeom prst="rect">
            <a:avLst/>
          </a:prstGeom>
          <a:noFill/>
        </p:spPr>
        <p:txBody>
          <a:bodyPr wrap="square" rtlCol="0" anchor="t">
            <a:spAutoFit/>
          </a:bodyPr>
          <a:p>
            <a:r>
              <a:rPr lang="zh-CN" altLang="en-US" sz="900" dirty="0" smtClean="0">
                <a:latin typeface="微软雅黑" panose="020B0503020204020204" charset="-122"/>
                <a:ea typeface="微软雅黑" panose="020B0503020204020204" charset="-122"/>
                <a:cs typeface="微软雅黑" panose="020B0503020204020204" charset="-122"/>
                <a:sym typeface="Arial" panose="020B0604020202020204" pitchFamily="34" charset="0"/>
              </a:rPr>
              <a:t>上述药品均来源于说明书</a:t>
            </a:r>
            <a:endParaRPr lang="zh-CN" altLang="en-US" sz="900" dirty="0" smtClean="0">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20" name="Right Arrow 13_2"/>
          <p:cNvSpPr/>
          <p:nvPr/>
        </p:nvSpPr>
        <p:spPr>
          <a:xfrm rot="5400000">
            <a:off x="6934579" y="4164617"/>
            <a:ext cx="459895" cy="720080"/>
          </a:xfrm>
          <a:prstGeom prst="upArrow">
            <a:avLst>
              <a:gd name="adj1" fmla="val 56271"/>
              <a:gd name="adj2" fmla="val 65786"/>
            </a:avLst>
          </a:prstGeom>
          <a:gradFill flip="none" rotWithShape="1">
            <a:gsLst>
              <a:gs pos="34000">
                <a:srgbClr val="F27720"/>
              </a:gs>
              <a:gs pos="100000">
                <a:schemeClr val="bg1"/>
              </a:gs>
            </a:gsLst>
            <a:lin ang="5400000" scaled="1"/>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sp>
        <p:nvSpPr>
          <p:cNvPr id="22" name="文本框 1"/>
          <p:cNvSpPr txBox="1"/>
          <p:nvPr/>
        </p:nvSpPr>
        <p:spPr>
          <a:xfrm>
            <a:off x="7607935" y="3547745"/>
            <a:ext cx="3804920" cy="783590"/>
          </a:xfrm>
          <a:prstGeom prst="rect">
            <a:avLst/>
          </a:prstGeom>
          <a:noFill/>
          <a:extLst>
            <a:ext uri="{909E8E84-426E-40DD-AFC4-6F175D3DCCD1}">
              <a14:hiddenFill xmlns:a14="http://schemas.microsoft.com/office/drawing/2010/main">
                <a:solidFill>
                  <a:srgbClr val="E75A15"/>
                </a:solidFill>
              </a14:hiddenFill>
            </a:ext>
          </a:extLst>
        </p:spPr>
        <p:txBody>
          <a:bodyPr wrap="square">
            <a:spAutoFit/>
          </a:bodyPr>
          <a:p>
            <a:pPr marL="285750" marR="0" lvl="0" indent="-285750" algn="l" defTabSz="914400" eaLnBrk="1" fontAlgn="base" latinLnBrk="0" hangingPunct="1">
              <a:lnSpc>
                <a:spcPct val="150000"/>
              </a:lnSpc>
              <a:spcBef>
                <a:spcPct val="0"/>
              </a:spcBef>
              <a:spcAft>
                <a:spcPct val="0"/>
              </a:spcAft>
              <a:buClrTx/>
              <a:buSzTx/>
              <a:buFont typeface="Wingdings" panose="05000000000000000000" pitchFamily="2" charset="2"/>
              <a:buChar char="Ø"/>
              <a:defRPr/>
            </a:pPr>
            <a:r>
              <a:rPr kumimoji="0" sz="1000" b="1" i="0" u="none" strike="noStrike" kern="1200" cap="none" spc="0" normalizeH="0" baseline="0" noProof="0" dirty="0">
                <a:ln>
                  <a:noFill/>
                </a:ln>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与萘坦司韦、艾考磷布韦联用时发生DDI的可能性更低 </a:t>
            </a:r>
            <a:endParaRPr kumimoji="0" sz="1000" b="1" i="0" u="none" strike="noStrike" kern="1200" cap="none" spc="0" normalizeH="0" baseline="0" noProof="0" dirty="0">
              <a:ln>
                <a:noFill/>
              </a:ln>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L="285750" lvl="0" indent="-285750">
              <a:lnSpc>
                <a:spcPct val="150000"/>
              </a:lnSpc>
              <a:buFont typeface="Wingdings" panose="05000000000000000000" pitchFamily="2" charset="2"/>
              <a:buChar char="Ø"/>
            </a:pPr>
            <a:r>
              <a:rPr kumimoji="0" sz="1000" b="1" i="0" u="none" strike="noStrike" kern="1200" cap="none" spc="0" normalizeH="0" baseline="0" noProof="0" dirty="0">
                <a:ln>
                  <a:noFill/>
                </a:ln>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索磷布韦/</a:t>
            </a:r>
            <a:r>
              <a:rPr kumimoji="0" sz="1000" b="1" i="0" u="none" strike="noStrike" kern="1200" cap="none" spc="0" normalizeH="0" baseline="0" noProof="0" dirty="0" err="1" smtClean="0">
                <a:ln>
                  <a:noFill/>
                </a:ln>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维帕他韦说明书不建议与含依非韦仑</a:t>
            </a:r>
            <a:r>
              <a:rPr lang="zh-CN" altLang="en-US" sz="1000" b="1" dirty="0">
                <a:latin typeface="微软雅黑" panose="020B0503020204020204" charset="-122"/>
                <a:ea typeface="微软雅黑" panose="020B0503020204020204" charset="-122"/>
                <a:cs typeface="微软雅黑" panose="020B0503020204020204" charset="-122"/>
                <a:sym typeface="Arial" panose="020B0604020202020204" pitchFamily="34" charset="0"/>
              </a:rPr>
              <a:t>（抗</a:t>
            </a:r>
            <a:r>
              <a:rPr lang="en-US" altLang="zh-CN" sz="1000" b="1" dirty="0" smtClean="0">
                <a:latin typeface="微软雅黑" panose="020B0503020204020204" charset="-122"/>
                <a:ea typeface="微软雅黑" panose="020B0503020204020204" charset="-122"/>
                <a:cs typeface="微软雅黑" panose="020B0503020204020204" charset="-122"/>
                <a:sym typeface="Arial" panose="020B0604020202020204" pitchFamily="34" charset="0"/>
              </a:rPr>
              <a:t>HIV</a:t>
            </a:r>
            <a:r>
              <a:rPr kumimoji="0" lang="zh-CN" altLang="en-US" sz="1000" b="1" i="0" u="none" strike="noStrike" kern="1200" cap="none" spc="0" normalizeH="0" baseline="0" noProof="0" dirty="0" smtClean="0">
                <a:ln>
                  <a:noFill/>
                </a:ln>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kumimoji="0" sz="1000" b="1" i="0" u="none" strike="noStrike" kern="1200" cap="none" spc="0" normalizeH="0" baseline="0" noProof="0" dirty="0" err="1" smtClean="0">
                <a:ln>
                  <a:noFill/>
                </a:ln>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的治疗方案联用</a:t>
            </a:r>
            <a:endParaRPr kumimoji="0" lang="zh-CN" altLang="en-US" sz="1000" b="1" i="0" u="none" strike="noStrike" kern="1200" cap="none" spc="0" normalizeH="0" baseline="0" noProof="0" dirty="0" err="1" smtClean="0">
              <a:ln>
                <a:noFill/>
              </a:ln>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23" name="文本框 35"/>
          <p:cNvSpPr txBox="1"/>
          <p:nvPr/>
        </p:nvSpPr>
        <p:spPr>
          <a:xfrm>
            <a:off x="8661255" y="3020927"/>
            <a:ext cx="2160240" cy="460375"/>
          </a:xfrm>
          <a:prstGeom prst="rect">
            <a:avLst/>
          </a:prstGeom>
          <a:noFill/>
        </p:spPr>
        <p:txBody>
          <a:bodyPr wrap="square">
            <a:spAutoFit/>
          </a:bodyPr>
          <a:p>
            <a:pPr marL="0" marR="0" lvl="0" indent="0" algn="l" defTabSz="914400" eaLnBrk="1" fontAlgn="base" latinLnBrk="0" hangingPunct="1">
              <a:lnSpc>
                <a:spcPct val="150000"/>
              </a:lnSpc>
              <a:spcBef>
                <a:spcPct val="0"/>
              </a:spcBef>
              <a:spcAft>
                <a:spcPct val="0"/>
              </a:spcAft>
              <a:buClrTx/>
              <a:buSzTx/>
              <a:buFontTx/>
              <a:buNone/>
              <a:defRPr/>
            </a:pPr>
            <a:r>
              <a:rPr kumimoji="0" lang="en-US" altLang="zh-CN" sz="1600" b="1" i="0" u="none" strike="noStrike" kern="1200" cap="none" spc="0" normalizeH="0" baseline="0" noProof="0" dirty="0">
                <a:ln>
                  <a:noFill/>
                </a:ln>
                <a:solidFill>
                  <a:srgbClr val="EA6E14"/>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CYP3A4</a:t>
            </a:r>
            <a:r>
              <a:rPr kumimoji="0" lang="zh-CN" altLang="en-US" sz="1600" b="1" i="0" u="none" strike="noStrike" kern="1200" cap="none" spc="0" normalizeH="0" baseline="0" noProof="0" dirty="0">
                <a:ln>
                  <a:noFill/>
                </a:ln>
                <a:solidFill>
                  <a:srgbClr val="EA6E14"/>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诱导剂</a:t>
            </a:r>
            <a:endParaRPr kumimoji="0" lang="zh-CN" altLang="en-US" sz="1600" b="1" i="0" u="none" strike="noStrike" kern="1200" cap="none" spc="0" normalizeH="0" baseline="0" noProof="0" dirty="0">
              <a:ln>
                <a:noFill/>
              </a:ln>
              <a:solidFill>
                <a:srgbClr val="EA6E14"/>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25" name="文本框 5"/>
          <p:cNvSpPr txBox="1"/>
          <p:nvPr/>
        </p:nvSpPr>
        <p:spPr>
          <a:xfrm>
            <a:off x="695960" y="1559560"/>
            <a:ext cx="10716895" cy="943610"/>
          </a:xfrm>
          <a:prstGeom prst="rect">
            <a:avLst/>
          </a:prstGeom>
          <a:noFill/>
        </p:spPr>
        <p:txBody>
          <a:bodyPr wrap="square" rtlCol="0" anchor="t">
            <a:noAutofit/>
          </a:bodyPr>
          <a:p>
            <a:pPr lvl="0" rtl="0" fontAlgn="auto">
              <a:lnSpc>
                <a:spcPct val="125000"/>
              </a:lnSpc>
              <a:spcAft>
                <a:spcPts val="0"/>
              </a:spcAft>
            </a:pPr>
            <a:r>
              <a:rPr kumimoji="0" lang="zh-CN" altLang="en-US" sz="1400" b="1"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艾考</a:t>
            </a:r>
            <a:r>
              <a:rPr kumimoji="0" lang="zh-CN" altLang="en-US" sz="14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磷</a:t>
            </a:r>
            <a:r>
              <a:rPr lang="zh-CN" altLang="en-US" sz="1400" b="1" dirty="0">
                <a:solidFill>
                  <a:prstClr val="black"/>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布韦</a:t>
            </a:r>
            <a:r>
              <a:rPr lang="zh-CN" altLang="en-US" sz="1400" b="1" dirty="0" smtClean="0">
                <a:solidFill>
                  <a:prstClr val="black"/>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联合</a:t>
            </a:r>
            <a:r>
              <a:rPr lang="zh-CN" altLang="en-US" sz="1400" b="1" dirty="0">
                <a:solidFill>
                  <a:prstClr val="black"/>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萘坦司韦</a:t>
            </a:r>
            <a:r>
              <a:rPr lang="zh-CN" altLang="en-US" sz="1400" b="1" dirty="0" smtClean="0">
                <a:solidFill>
                  <a:prstClr val="black"/>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与</a:t>
            </a:r>
            <a:r>
              <a:rPr kumimoji="0" lang="zh-CN" altLang="en-US" sz="14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咪达唑仑（</a:t>
            </a:r>
            <a:r>
              <a:rPr kumimoji="0" lang="en-US" altLang="zh-CN" sz="14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CYP3A4</a:t>
            </a:r>
            <a:r>
              <a:rPr kumimoji="0" lang="zh-CN" altLang="en-US" sz="14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底物）</a:t>
            </a:r>
            <a:r>
              <a:rPr kumimoji="0" lang="zh-CN" altLang="en-US" sz="1400" b="1"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的</a:t>
            </a:r>
            <a:r>
              <a:rPr kumimoji="0" lang="en-US" altLang="zh-CN" sz="1400" b="1"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DDI</a:t>
            </a:r>
            <a:r>
              <a:rPr kumimoji="0" lang="zh-CN" altLang="en-US" sz="14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研究表明</a:t>
            </a:r>
            <a:r>
              <a:rPr kumimoji="0" lang="zh-CN" altLang="en-US" sz="1400" b="1"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1400" b="1" dirty="0">
                <a:solidFill>
                  <a:srgbClr val="E75F14"/>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艾考磷布韦</a:t>
            </a:r>
            <a:r>
              <a:rPr lang="zh-CN" altLang="en-US" sz="1400" b="1" dirty="0" smtClean="0">
                <a:solidFill>
                  <a:srgbClr val="E75F14"/>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片</a:t>
            </a:r>
            <a:r>
              <a:rPr lang="zh-CN" altLang="en-US" sz="1400" b="1" dirty="0">
                <a:solidFill>
                  <a:srgbClr val="E75F14"/>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联用磷酸萘坦司韦</a:t>
            </a:r>
            <a:r>
              <a:rPr lang="zh-CN" altLang="en-US" sz="1400" b="1" dirty="0" smtClean="0">
                <a:solidFill>
                  <a:srgbClr val="E75F14"/>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胶囊</a:t>
            </a:r>
            <a:r>
              <a:rPr kumimoji="0" lang="zh-CN" altLang="en-US" sz="1400" b="1" i="0" u="none" strike="noStrike" kern="1200" cap="none" spc="0" normalizeH="0" baseline="0" noProof="0" dirty="0" smtClean="0">
                <a:ln>
                  <a:noFill/>
                </a:ln>
                <a:solidFill>
                  <a:srgbClr val="E75F14"/>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对</a:t>
            </a:r>
            <a:r>
              <a:rPr kumimoji="0" lang="en-US" altLang="zh-CN" sz="1400" b="1" i="0" u="none" strike="noStrike" kern="1200" cap="none" spc="0" normalizeH="0" baseline="0" noProof="0" dirty="0" smtClean="0">
                <a:ln>
                  <a:noFill/>
                </a:ln>
                <a:solidFill>
                  <a:srgbClr val="E75F14"/>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CYP3A4</a:t>
            </a:r>
            <a:r>
              <a:rPr kumimoji="0" lang="zh-CN" altLang="en-US" sz="1400" b="1" i="0" u="none" strike="noStrike" kern="1200" cap="none" spc="0" normalizeH="0" baseline="0" noProof="0" dirty="0" smtClean="0">
                <a:ln>
                  <a:noFill/>
                </a:ln>
                <a:solidFill>
                  <a:srgbClr val="E75F14"/>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无</a:t>
            </a:r>
            <a:r>
              <a:rPr kumimoji="0" lang="zh-CN" altLang="en-US" sz="1400" b="1" i="0" u="none" strike="noStrike" kern="1200" cap="none" spc="0" normalizeH="0" baseline="0" noProof="0" dirty="0">
                <a:ln>
                  <a:noFill/>
                </a:ln>
                <a:solidFill>
                  <a:srgbClr val="E75F14"/>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显著抑制或诱导</a:t>
            </a:r>
            <a:r>
              <a:rPr lang="zh-CN" altLang="en-US" sz="1400" b="1" dirty="0" smtClean="0">
                <a:solidFill>
                  <a:srgbClr val="E75F14"/>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作用，</a:t>
            </a:r>
            <a:r>
              <a:rPr lang="zh-CN" altLang="en-US" sz="1400" b="1" dirty="0" smtClean="0">
                <a:solidFill>
                  <a:srgbClr val="E75F14"/>
                </a:solidFill>
                <a:latin typeface="微软雅黑" panose="020B0503020204020204" charset="-122"/>
                <a:ea typeface="微软雅黑" panose="020B0503020204020204" charset="-122"/>
                <a:cs typeface="微软雅黑" panose="020B0503020204020204" charset="-122"/>
              </a:rPr>
              <a:t>预期</a:t>
            </a:r>
            <a:r>
              <a:rPr lang="zh-CN" altLang="en-US" sz="1400" b="1" dirty="0">
                <a:solidFill>
                  <a:srgbClr val="E75F14"/>
                </a:solidFill>
                <a:latin typeface="微软雅黑" panose="020B0503020204020204" charset="-122"/>
                <a:ea typeface="微软雅黑" panose="020B0503020204020204" charset="-122"/>
                <a:cs typeface="微软雅黑" panose="020B0503020204020204" charset="-122"/>
              </a:rPr>
              <a:t>药物相互作用（</a:t>
            </a:r>
            <a:r>
              <a:rPr lang="en-US" altLang="zh-CN" sz="1400" b="1" dirty="0">
                <a:solidFill>
                  <a:srgbClr val="E75F14"/>
                </a:solidFill>
                <a:latin typeface="微软雅黑" panose="020B0503020204020204" charset="-122"/>
                <a:ea typeface="微软雅黑" panose="020B0503020204020204" charset="-122"/>
                <a:cs typeface="微软雅黑" panose="020B0503020204020204" charset="-122"/>
              </a:rPr>
              <a:t>DDI</a:t>
            </a:r>
            <a:r>
              <a:rPr lang="zh-CN" altLang="en-US" sz="1400" b="1" dirty="0">
                <a:solidFill>
                  <a:srgbClr val="E75F14"/>
                </a:solidFill>
                <a:latin typeface="微软雅黑" panose="020B0503020204020204" charset="-122"/>
                <a:ea typeface="微软雅黑" panose="020B0503020204020204" charset="-122"/>
                <a:cs typeface="微软雅黑" panose="020B0503020204020204" charset="-122"/>
              </a:rPr>
              <a:t>）更</a:t>
            </a:r>
            <a:r>
              <a:rPr lang="zh-CN" altLang="en-US" sz="1400" b="1" dirty="0" smtClean="0">
                <a:solidFill>
                  <a:srgbClr val="E75F14"/>
                </a:solidFill>
                <a:latin typeface="微软雅黑" panose="020B0503020204020204" charset="-122"/>
                <a:ea typeface="微软雅黑" panose="020B0503020204020204" charset="-122"/>
                <a:cs typeface="微软雅黑" panose="020B0503020204020204" charset="-122"/>
              </a:rPr>
              <a:t>少，适用人群更广</a:t>
            </a:r>
            <a:r>
              <a:rPr lang="zh-CN" altLang="en-US" sz="1400" b="1" dirty="0" smtClean="0">
                <a:solidFill>
                  <a:srgbClr val="E75F14"/>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a:t>
            </a:r>
            <a:endParaRPr lang="zh-CN" altLang="en-US" sz="1400" b="1" dirty="0" smtClean="0">
              <a:solidFill>
                <a:srgbClr val="E75F14"/>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43" name="文本框 42"/>
          <p:cNvSpPr txBox="1"/>
          <p:nvPr/>
        </p:nvSpPr>
        <p:spPr>
          <a:xfrm>
            <a:off x="415290" y="1108710"/>
            <a:ext cx="1590675" cy="306705"/>
          </a:xfrm>
          <a:prstGeom prst="rect">
            <a:avLst/>
          </a:prstGeom>
          <a:gradFill>
            <a:gsLst>
              <a:gs pos="84000">
                <a:srgbClr val="EE7825"/>
              </a:gs>
              <a:gs pos="0">
                <a:srgbClr val="CBE3F3">
                  <a:lumMod val="20000"/>
                  <a:lumOff val="80000"/>
                  <a:alpha val="54000"/>
                </a:srgbClr>
              </a:gs>
              <a:gs pos="2000">
                <a:srgbClr val="96C7E7">
                  <a:lumMod val="40000"/>
                  <a:lumOff val="60000"/>
                  <a:alpha val="0"/>
                </a:srgbClr>
              </a:gs>
            </a:gsLst>
            <a:lin ang="0" scaled="0"/>
          </a:gradFill>
        </p:spPr>
        <p:txBody>
          <a:bodyPr wrap="square">
            <a:spAutoFit/>
          </a:bodyPr>
          <a:p>
            <a:pPr algn="r" defTabSz="899160" rtl="0" fontAlgn="auto">
              <a:spcBef>
                <a:spcPts val="0"/>
              </a:spcBef>
              <a:spcAft>
                <a:spcPts val="0"/>
              </a:spcAft>
              <a:defRPr/>
            </a:pPr>
            <a:r>
              <a:rPr lang="zh-CN" altLang="en-US" sz="1400" b="1" kern="0" dirty="0" smtClean="0">
                <a:solidFill>
                  <a:schemeClr val="bg1"/>
                </a:solidFill>
                <a:latin typeface="微软雅黑" panose="020B0503020204020204" charset="-122"/>
                <a:ea typeface="微软雅黑" panose="020B0503020204020204" charset="-122"/>
              </a:rPr>
              <a:t>临床研究</a:t>
            </a:r>
            <a:endParaRPr lang="zh-CN" altLang="en-US" sz="1400" b="1" kern="0" dirty="0" smtClean="0">
              <a:solidFill>
                <a:schemeClr val="bg1"/>
              </a:solidFill>
              <a:latin typeface="微软雅黑" panose="020B0503020204020204" charset="-122"/>
              <a:ea typeface="微软雅黑" panose="020B0503020204020204" charset="-122"/>
            </a:endParaRPr>
          </a:p>
        </p:txBody>
      </p:sp>
      <p:sp>
        <p:nvSpPr>
          <p:cNvPr id="46" name="molecule_192596"/>
          <p:cNvSpPr/>
          <p:nvPr/>
        </p:nvSpPr>
        <p:spPr>
          <a:xfrm>
            <a:off x="672927" y="1070302"/>
            <a:ext cx="391144" cy="382416"/>
          </a:xfrm>
          <a:custGeom>
            <a:avLst/>
            <a:gdLst>
              <a:gd name="connsiteX0" fmla="*/ 446957 w 589858"/>
              <a:gd name="connsiteY0" fmla="*/ 424332 h 606722"/>
              <a:gd name="connsiteX1" fmla="*/ 474751 w 589858"/>
              <a:gd name="connsiteY1" fmla="*/ 427565 h 606722"/>
              <a:gd name="connsiteX2" fmla="*/ 516587 w 589858"/>
              <a:gd name="connsiteY2" fmla="*/ 462853 h 606722"/>
              <a:gd name="connsiteX3" fmla="*/ 485699 w 589858"/>
              <a:gd name="connsiteY3" fmla="*/ 559205 h 606722"/>
              <a:gd name="connsiteX4" fmla="*/ 452943 w 589858"/>
              <a:gd name="connsiteY4" fmla="*/ 567205 h 606722"/>
              <a:gd name="connsiteX5" fmla="*/ 431046 w 589858"/>
              <a:gd name="connsiteY5" fmla="*/ 563827 h 606722"/>
              <a:gd name="connsiteX6" fmla="*/ 389210 w 589858"/>
              <a:gd name="connsiteY6" fmla="*/ 528451 h 606722"/>
              <a:gd name="connsiteX7" fmla="*/ 384671 w 589858"/>
              <a:gd name="connsiteY7" fmla="*/ 473875 h 606722"/>
              <a:gd name="connsiteX8" fmla="*/ 420098 w 589858"/>
              <a:gd name="connsiteY8" fmla="*/ 432099 h 606722"/>
              <a:gd name="connsiteX9" fmla="*/ 446957 w 589858"/>
              <a:gd name="connsiteY9" fmla="*/ 424332 h 606722"/>
              <a:gd name="connsiteX10" fmla="*/ 116594 w 589858"/>
              <a:gd name="connsiteY10" fmla="*/ 410818 h 606722"/>
              <a:gd name="connsiteX11" fmla="*/ 195483 w 589858"/>
              <a:gd name="connsiteY11" fmla="*/ 486486 h 606722"/>
              <a:gd name="connsiteX12" fmla="*/ 120441 w 589858"/>
              <a:gd name="connsiteY12" fmla="*/ 604323 h 606722"/>
              <a:gd name="connsiteX13" fmla="*/ 98898 w 589858"/>
              <a:gd name="connsiteY13" fmla="*/ 606722 h 606722"/>
              <a:gd name="connsiteX14" fmla="*/ 2403 w 589858"/>
              <a:gd name="connsiteY14" fmla="*/ 529409 h 606722"/>
              <a:gd name="connsiteX15" fmla="*/ 77356 w 589858"/>
              <a:gd name="connsiteY15" fmla="*/ 411572 h 606722"/>
              <a:gd name="connsiteX16" fmla="*/ 116594 w 589858"/>
              <a:gd name="connsiteY16" fmla="*/ 410818 h 606722"/>
              <a:gd name="connsiteX17" fmla="*/ 413169 w 589858"/>
              <a:gd name="connsiteY17" fmla="*/ 152774 h 606722"/>
              <a:gd name="connsiteX18" fmla="*/ 451620 w 589858"/>
              <a:gd name="connsiteY18" fmla="*/ 185481 h 606722"/>
              <a:gd name="connsiteX19" fmla="*/ 392609 w 589858"/>
              <a:gd name="connsiteY19" fmla="*/ 254718 h 606722"/>
              <a:gd name="connsiteX20" fmla="*/ 419578 w 589858"/>
              <a:gd name="connsiteY20" fmla="*/ 332397 h 606722"/>
              <a:gd name="connsiteX21" fmla="*/ 397682 w 589858"/>
              <a:gd name="connsiteY21" fmla="*/ 403234 h 606722"/>
              <a:gd name="connsiteX22" fmla="*/ 409876 w 589858"/>
              <a:gd name="connsiteY22" fmla="*/ 415588 h 606722"/>
              <a:gd name="connsiteX23" fmla="*/ 373739 w 589858"/>
              <a:gd name="connsiteY23" fmla="*/ 450873 h 606722"/>
              <a:gd name="connsiteX24" fmla="*/ 361546 w 589858"/>
              <a:gd name="connsiteY24" fmla="*/ 438430 h 606722"/>
              <a:gd name="connsiteX25" fmla="*/ 293189 w 589858"/>
              <a:gd name="connsiteY25" fmla="*/ 458605 h 606722"/>
              <a:gd name="connsiteX26" fmla="*/ 218423 w 589858"/>
              <a:gd name="connsiteY26" fmla="*/ 433986 h 606722"/>
              <a:gd name="connsiteX27" fmla="*/ 201423 w 589858"/>
              <a:gd name="connsiteY27" fmla="*/ 449362 h 606722"/>
              <a:gd name="connsiteX28" fmla="*/ 167512 w 589858"/>
              <a:gd name="connsiteY28" fmla="*/ 411944 h 606722"/>
              <a:gd name="connsiteX29" fmla="*/ 184512 w 589858"/>
              <a:gd name="connsiteY29" fmla="*/ 396657 h 606722"/>
              <a:gd name="connsiteX30" fmla="*/ 166889 w 589858"/>
              <a:gd name="connsiteY30" fmla="*/ 332397 h 606722"/>
              <a:gd name="connsiteX31" fmla="*/ 183978 w 589858"/>
              <a:gd name="connsiteY31" fmla="*/ 269027 h 606722"/>
              <a:gd name="connsiteX32" fmla="*/ 159056 w 589858"/>
              <a:gd name="connsiteY32" fmla="*/ 247519 h 606722"/>
              <a:gd name="connsiteX33" fmla="*/ 192166 w 589858"/>
              <a:gd name="connsiteY33" fmla="*/ 209390 h 606722"/>
              <a:gd name="connsiteX34" fmla="*/ 217622 w 589858"/>
              <a:gd name="connsiteY34" fmla="*/ 231431 h 606722"/>
              <a:gd name="connsiteX35" fmla="*/ 293189 w 589858"/>
              <a:gd name="connsiteY35" fmla="*/ 206279 h 606722"/>
              <a:gd name="connsiteX36" fmla="*/ 354158 w 589858"/>
              <a:gd name="connsiteY36" fmla="*/ 222010 h 606722"/>
              <a:gd name="connsiteX37" fmla="*/ 109483 w 589858"/>
              <a:gd name="connsiteY37" fmla="*/ 99568 h 606722"/>
              <a:gd name="connsiteX38" fmla="*/ 181142 w 589858"/>
              <a:gd name="connsiteY38" fmla="*/ 171157 h 606722"/>
              <a:gd name="connsiteX39" fmla="*/ 109483 w 589858"/>
              <a:gd name="connsiteY39" fmla="*/ 242746 h 606722"/>
              <a:gd name="connsiteX40" fmla="*/ 37824 w 589858"/>
              <a:gd name="connsiteY40" fmla="*/ 171157 h 606722"/>
              <a:gd name="connsiteX41" fmla="*/ 109483 w 589858"/>
              <a:gd name="connsiteY41" fmla="*/ 99568 h 606722"/>
              <a:gd name="connsiteX42" fmla="*/ 500663 w 589858"/>
              <a:gd name="connsiteY42" fmla="*/ 0 h 606722"/>
              <a:gd name="connsiteX43" fmla="*/ 589858 w 589858"/>
              <a:gd name="connsiteY43" fmla="*/ 89054 h 606722"/>
              <a:gd name="connsiteX44" fmla="*/ 500663 w 589858"/>
              <a:gd name="connsiteY44" fmla="*/ 178108 h 606722"/>
              <a:gd name="connsiteX45" fmla="*/ 411468 w 589858"/>
              <a:gd name="connsiteY45" fmla="*/ 89054 h 606722"/>
              <a:gd name="connsiteX46" fmla="*/ 500663 w 589858"/>
              <a:gd name="connsiteY46"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89858" h="606722">
                <a:moveTo>
                  <a:pt x="446957" y="424332"/>
                </a:moveTo>
                <a:cubicBezTo>
                  <a:pt x="456214" y="423566"/>
                  <a:pt x="465627" y="424632"/>
                  <a:pt x="474751" y="427565"/>
                </a:cubicBezTo>
                <a:cubicBezTo>
                  <a:pt x="492998" y="433343"/>
                  <a:pt x="507863" y="445876"/>
                  <a:pt x="516587" y="462853"/>
                </a:cubicBezTo>
                <a:cubicBezTo>
                  <a:pt x="534745" y="497963"/>
                  <a:pt x="520859" y="541161"/>
                  <a:pt x="485699" y="559205"/>
                </a:cubicBezTo>
                <a:cubicBezTo>
                  <a:pt x="475552" y="564450"/>
                  <a:pt x="464248" y="567205"/>
                  <a:pt x="452943" y="567205"/>
                </a:cubicBezTo>
                <a:cubicBezTo>
                  <a:pt x="445555" y="567205"/>
                  <a:pt x="438167" y="566049"/>
                  <a:pt x="431046" y="563827"/>
                </a:cubicBezTo>
                <a:cubicBezTo>
                  <a:pt x="412799" y="557961"/>
                  <a:pt x="397934" y="545517"/>
                  <a:pt x="389210" y="528451"/>
                </a:cubicBezTo>
                <a:cubicBezTo>
                  <a:pt x="380398" y="511474"/>
                  <a:pt x="378796" y="492097"/>
                  <a:pt x="384671" y="473875"/>
                </a:cubicBezTo>
                <a:cubicBezTo>
                  <a:pt x="390457" y="455653"/>
                  <a:pt x="403007" y="440809"/>
                  <a:pt x="420098" y="432099"/>
                </a:cubicBezTo>
                <a:cubicBezTo>
                  <a:pt x="428599" y="427699"/>
                  <a:pt x="437700" y="425099"/>
                  <a:pt x="446957" y="424332"/>
                </a:cubicBezTo>
                <a:close/>
                <a:moveTo>
                  <a:pt x="116594" y="410818"/>
                </a:moveTo>
                <a:cubicBezTo>
                  <a:pt x="154507" y="417770"/>
                  <a:pt x="186536" y="446629"/>
                  <a:pt x="195483" y="486486"/>
                </a:cubicBezTo>
                <a:cubicBezTo>
                  <a:pt x="207322" y="539628"/>
                  <a:pt x="173673" y="592503"/>
                  <a:pt x="120441" y="604323"/>
                </a:cubicBezTo>
                <a:cubicBezTo>
                  <a:pt x="113319" y="605922"/>
                  <a:pt x="106109" y="606722"/>
                  <a:pt x="98898" y="606722"/>
                </a:cubicBezTo>
                <a:cubicBezTo>
                  <a:pt x="52965" y="606722"/>
                  <a:pt x="12373" y="574197"/>
                  <a:pt x="2403" y="529409"/>
                </a:cubicBezTo>
                <a:cubicBezTo>
                  <a:pt x="-9525" y="476267"/>
                  <a:pt x="24124" y="423391"/>
                  <a:pt x="77356" y="411572"/>
                </a:cubicBezTo>
                <a:cubicBezTo>
                  <a:pt x="90664" y="408617"/>
                  <a:pt x="103956" y="408501"/>
                  <a:pt x="116594" y="410818"/>
                </a:cubicBezTo>
                <a:close/>
                <a:moveTo>
                  <a:pt x="413169" y="152774"/>
                </a:moveTo>
                <a:cubicBezTo>
                  <a:pt x="423227" y="166461"/>
                  <a:pt x="436400" y="177660"/>
                  <a:pt x="451620" y="185481"/>
                </a:cubicBezTo>
                <a:lnTo>
                  <a:pt x="392609" y="254718"/>
                </a:lnTo>
                <a:cubicBezTo>
                  <a:pt x="409431" y="276137"/>
                  <a:pt x="419578" y="303068"/>
                  <a:pt x="419578" y="332397"/>
                </a:cubicBezTo>
                <a:cubicBezTo>
                  <a:pt x="419578" y="358617"/>
                  <a:pt x="411478" y="382969"/>
                  <a:pt x="397682" y="403234"/>
                </a:cubicBezTo>
                <a:lnTo>
                  <a:pt x="409876" y="415588"/>
                </a:lnTo>
                <a:cubicBezTo>
                  <a:pt x="394745" y="423765"/>
                  <a:pt x="382284" y="436030"/>
                  <a:pt x="373739" y="450873"/>
                </a:cubicBezTo>
                <a:lnTo>
                  <a:pt x="361546" y="438430"/>
                </a:lnTo>
                <a:cubicBezTo>
                  <a:pt x="341875" y="451139"/>
                  <a:pt x="318377" y="458605"/>
                  <a:pt x="293189" y="458605"/>
                </a:cubicBezTo>
                <a:cubicBezTo>
                  <a:pt x="265241" y="458605"/>
                  <a:pt x="239340" y="449451"/>
                  <a:pt x="218423" y="433986"/>
                </a:cubicBezTo>
                <a:lnTo>
                  <a:pt x="201423" y="449362"/>
                </a:lnTo>
                <a:cubicBezTo>
                  <a:pt x="192878" y="434608"/>
                  <a:pt x="181308" y="421809"/>
                  <a:pt x="167512" y="411944"/>
                </a:cubicBezTo>
                <a:lnTo>
                  <a:pt x="184512" y="396657"/>
                </a:lnTo>
                <a:cubicBezTo>
                  <a:pt x="173297" y="377814"/>
                  <a:pt x="166889" y="355861"/>
                  <a:pt x="166889" y="332397"/>
                </a:cubicBezTo>
                <a:cubicBezTo>
                  <a:pt x="166889" y="309289"/>
                  <a:pt x="173119" y="287692"/>
                  <a:pt x="183978" y="269027"/>
                </a:cubicBezTo>
                <a:lnTo>
                  <a:pt x="159056" y="247519"/>
                </a:lnTo>
                <a:cubicBezTo>
                  <a:pt x="173386" y="238186"/>
                  <a:pt x="184957" y="225032"/>
                  <a:pt x="192166" y="209390"/>
                </a:cubicBezTo>
                <a:lnTo>
                  <a:pt x="217622" y="231431"/>
                </a:lnTo>
                <a:cubicBezTo>
                  <a:pt x="238717" y="215611"/>
                  <a:pt x="264885" y="206279"/>
                  <a:pt x="293189" y="206279"/>
                </a:cubicBezTo>
                <a:cubicBezTo>
                  <a:pt x="315351" y="206279"/>
                  <a:pt x="336090" y="211967"/>
                  <a:pt x="354158" y="222010"/>
                </a:cubicBezTo>
                <a:close/>
                <a:moveTo>
                  <a:pt x="109483" y="99568"/>
                </a:moveTo>
                <a:cubicBezTo>
                  <a:pt x="149059" y="99568"/>
                  <a:pt x="181142" y="131619"/>
                  <a:pt x="181142" y="171157"/>
                </a:cubicBezTo>
                <a:cubicBezTo>
                  <a:pt x="181142" y="210695"/>
                  <a:pt x="149059" y="242746"/>
                  <a:pt x="109483" y="242746"/>
                </a:cubicBezTo>
                <a:cubicBezTo>
                  <a:pt x="69907" y="242746"/>
                  <a:pt x="37824" y="210695"/>
                  <a:pt x="37824" y="171157"/>
                </a:cubicBezTo>
                <a:cubicBezTo>
                  <a:pt x="37824" y="131619"/>
                  <a:pt x="69907" y="99568"/>
                  <a:pt x="109483" y="99568"/>
                </a:cubicBezTo>
                <a:close/>
                <a:moveTo>
                  <a:pt x="500663" y="0"/>
                </a:moveTo>
                <a:cubicBezTo>
                  <a:pt x="549924" y="0"/>
                  <a:pt x="589858" y="39871"/>
                  <a:pt x="589858" y="89054"/>
                </a:cubicBezTo>
                <a:cubicBezTo>
                  <a:pt x="589858" y="138237"/>
                  <a:pt x="549924" y="178108"/>
                  <a:pt x="500663" y="178108"/>
                </a:cubicBezTo>
                <a:cubicBezTo>
                  <a:pt x="451402" y="178108"/>
                  <a:pt x="411468" y="138237"/>
                  <a:pt x="411468" y="89054"/>
                </a:cubicBezTo>
                <a:cubicBezTo>
                  <a:pt x="411468" y="39871"/>
                  <a:pt x="451402" y="0"/>
                  <a:pt x="500663" y="0"/>
                </a:cubicBezTo>
                <a:close/>
              </a:path>
            </a:pathLst>
          </a:custGeom>
          <a:solidFill>
            <a:srgbClr val="EF7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101854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B5C2E2"/>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endParaRPr>
          </a:p>
        </p:txBody>
      </p:sp>
      <p:sp>
        <p:nvSpPr>
          <p:cNvPr id="48" name="圆角矩形 47"/>
          <p:cNvSpPr/>
          <p:nvPr/>
        </p:nvSpPr>
        <p:spPr>
          <a:xfrm>
            <a:off x="7607935" y="2950845"/>
            <a:ext cx="3795395" cy="2910840"/>
          </a:xfrm>
          <a:prstGeom prst="roundRect">
            <a:avLst>
              <a:gd name="adj" fmla="val 9785"/>
            </a:avLst>
          </a:prstGeom>
          <a:noFill/>
          <a:ln w="12700" cap="flat" cmpd="sng" algn="ctr">
            <a:solidFill>
              <a:srgbClr val="EE7825"/>
            </a:solidFill>
            <a:prstDash val="dash"/>
          </a:ln>
          <a:effectLst/>
          <a:extLst>
            <a:ext uri="{909E8E84-426E-40DD-AFC4-6F175D3DCCD1}">
              <a14:hiddenFill xmlns:a14="http://schemas.microsoft.com/office/drawing/2010/main">
                <a:solidFill>
                  <a:schemeClr val="bg1">
                    <a:lumMod val="95000"/>
                  </a:schemeClr>
                </a:solidFill>
              </a14:hiddenFill>
            </a:ext>
          </a:extLst>
        </p:spPr>
        <p:txBody>
          <a:bodyPr vertOverflow="overflow" horzOverflow="overflow" vert="horz" wrap="square"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smtClean="0">
              <a:ln>
                <a:noFill/>
              </a:ln>
              <a:solidFill>
                <a:prstClr val="white"/>
              </a:solidFill>
              <a:effectLst/>
              <a:uLnTx/>
              <a:uFillTx/>
              <a:latin typeface="Times New Roman" panose="02020603050405020304"/>
              <a:ea typeface="微软雅黑" panose="020B0503020204020204" charset="-122"/>
              <a:cs typeface="+mn-cs"/>
              <a:sym typeface="+mn-ea"/>
            </a:endParaRPr>
          </a:p>
        </p:txBody>
      </p:sp>
      <p:sp>
        <p:nvSpPr>
          <p:cNvPr id="52" name="文本框 51"/>
          <p:cNvSpPr txBox="1"/>
          <p:nvPr/>
        </p:nvSpPr>
        <p:spPr>
          <a:xfrm>
            <a:off x="263525" y="2565400"/>
            <a:ext cx="1965325" cy="306705"/>
          </a:xfrm>
          <a:prstGeom prst="rect">
            <a:avLst/>
          </a:prstGeom>
          <a:gradFill>
            <a:gsLst>
              <a:gs pos="84000">
                <a:srgbClr val="EE7825"/>
              </a:gs>
              <a:gs pos="0">
                <a:srgbClr val="F5F9FD">
                  <a:lumMod val="20000"/>
                  <a:lumOff val="80000"/>
                  <a:alpha val="54000"/>
                </a:srgbClr>
              </a:gs>
              <a:gs pos="2000">
                <a:srgbClr val="D5E9F5">
                  <a:lumMod val="40000"/>
                  <a:lumOff val="60000"/>
                  <a:alpha val="0"/>
                </a:srgbClr>
              </a:gs>
            </a:gsLst>
            <a:lin ang="0" scaled="0"/>
          </a:gradFill>
        </p:spPr>
        <p:txBody>
          <a:bodyPr wrap="square">
            <a:spAutoFit/>
          </a:bodyPr>
          <a:p>
            <a:pPr algn="r" defTabSz="899160" rtl="0" fontAlgn="auto">
              <a:spcBef>
                <a:spcPts val="0"/>
              </a:spcBef>
              <a:spcAft>
                <a:spcPts val="0"/>
              </a:spcAft>
              <a:defRPr/>
            </a:pPr>
            <a:r>
              <a:rPr lang="zh-CN" altLang="en-US" sz="1400" b="1" kern="0" dirty="0" smtClean="0">
                <a:solidFill>
                  <a:schemeClr val="bg1"/>
                </a:solidFill>
                <a:latin typeface="微软雅黑" panose="020B0503020204020204" charset="-122"/>
                <a:ea typeface="微软雅黑" panose="020B0503020204020204" charset="-122"/>
              </a:rPr>
              <a:t>临床前研究</a:t>
            </a:r>
            <a:endParaRPr lang="zh-CN" altLang="en-US" sz="1400" b="1" kern="0" dirty="0" smtClean="0">
              <a:solidFill>
                <a:schemeClr val="bg1"/>
              </a:solidFill>
              <a:latin typeface="微软雅黑" panose="020B0503020204020204" charset="-122"/>
              <a:ea typeface="微软雅黑" panose="020B0503020204020204" charset="-122"/>
            </a:endParaRPr>
          </a:p>
        </p:txBody>
      </p:sp>
      <p:pic>
        <p:nvPicPr>
          <p:cNvPr id="54" name="图形 20" descr="目标 纯色填充"/>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7572" y="2500115"/>
            <a:ext cx="457994" cy="457994"/>
          </a:xfrm>
          <a:prstGeom prst="rect">
            <a:avLst/>
          </a:prstGeom>
        </p:spPr>
      </p:pic>
      <p:sp>
        <p:nvSpPr>
          <p:cNvPr id="55" name="文本框 35"/>
          <p:cNvSpPr txBox="1"/>
          <p:nvPr/>
        </p:nvSpPr>
        <p:spPr>
          <a:xfrm>
            <a:off x="8623556" y="4543961"/>
            <a:ext cx="2160240" cy="460375"/>
          </a:xfrm>
          <a:prstGeom prst="rect">
            <a:avLst/>
          </a:prstGeom>
          <a:noFill/>
        </p:spPr>
        <p:txBody>
          <a:bodyPr wrap="square">
            <a:spAutoFit/>
          </a:bodyPr>
          <a:p>
            <a:pPr marL="0" marR="0" lvl="0" indent="0" algn="l" defTabSz="914400" eaLnBrk="1" fontAlgn="base" latinLnBrk="0" hangingPunct="1">
              <a:lnSpc>
                <a:spcPct val="150000"/>
              </a:lnSpc>
              <a:spcBef>
                <a:spcPct val="0"/>
              </a:spcBef>
              <a:spcAft>
                <a:spcPct val="0"/>
              </a:spcAft>
              <a:buClrTx/>
              <a:buSzTx/>
              <a:buFontTx/>
              <a:buNone/>
              <a:defRPr/>
            </a:pPr>
            <a:r>
              <a:rPr kumimoji="0" lang="en-US" altLang="zh-CN" sz="1600" b="1" i="0" u="none" strike="noStrike" kern="1200" cap="none" spc="0" normalizeH="0" baseline="0" noProof="0" dirty="0" smtClean="0">
                <a:ln>
                  <a:noFill/>
                </a:ln>
                <a:solidFill>
                  <a:srgbClr val="EA6E14"/>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CYP3A4</a:t>
            </a:r>
            <a:r>
              <a:rPr lang="zh-CN" altLang="en-US" sz="1600" b="1" dirty="0" smtClean="0">
                <a:solidFill>
                  <a:srgbClr val="EA6E14"/>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抑制</a:t>
            </a:r>
            <a:r>
              <a:rPr kumimoji="0" lang="zh-CN" altLang="en-US" sz="1600" b="1" i="0" u="none" strike="noStrike" kern="1200" cap="none" spc="0" normalizeH="0" baseline="0" noProof="0" dirty="0" smtClean="0">
                <a:ln>
                  <a:noFill/>
                </a:ln>
                <a:solidFill>
                  <a:srgbClr val="EA6E14"/>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剂</a:t>
            </a:r>
            <a:endParaRPr kumimoji="0" lang="zh-CN" altLang="en-US" sz="1600" b="1" i="0" u="none" strike="noStrike" kern="1200" cap="none" spc="0" normalizeH="0" baseline="0" noProof="0" dirty="0" smtClean="0">
              <a:ln>
                <a:noFill/>
              </a:ln>
              <a:solidFill>
                <a:srgbClr val="EA6E14"/>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5" name="矩形 4"/>
          <p:cNvSpPr/>
          <p:nvPr/>
        </p:nvSpPr>
        <p:spPr>
          <a:xfrm>
            <a:off x="7615444" y="5006936"/>
            <a:ext cx="4176464" cy="553085"/>
          </a:xfrm>
          <a:prstGeom prst="rect">
            <a:avLst/>
          </a:prstGeom>
        </p:spPr>
        <p:txBody>
          <a:bodyPr wrap="square">
            <a:spAutoFit/>
          </a:bodyPr>
          <a:p>
            <a:pPr marL="285750" lvl="0" indent="-285750">
              <a:lnSpc>
                <a:spcPct val="150000"/>
              </a:lnSpc>
              <a:buFont typeface="Wingdings" panose="05000000000000000000" pitchFamily="2" charset="2"/>
              <a:buChar char="Ø"/>
              <a:defRPr/>
            </a:pPr>
            <a:r>
              <a:rPr lang="zh-CN" altLang="en-US" sz="1000" b="1" dirty="0">
                <a:latin typeface="微软雅黑" panose="020B0503020204020204" charset="-122"/>
                <a:ea typeface="微软雅黑" panose="020B0503020204020204" charset="-122"/>
                <a:cs typeface="微软雅黑" panose="020B0503020204020204" charset="-122"/>
                <a:sym typeface="Arial" panose="020B0604020202020204" pitchFamily="34" charset="0"/>
              </a:rPr>
              <a:t>萘坦司韦、艾考磷布韦受</a:t>
            </a:r>
            <a:r>
              <a:rPr lang="en-US" altLang="zh-CN" sz="1000" b="1" dirty="0">
                <a:latin typeface="微软雅黑" panose="020B0503020204020204" charset="-122"/>
                <a:ea typeface="微软雅黑" panose="020B0503020204020204" charset="-122"/>
                <a:cs typeface="微软雅黑" panose="020B0503020204020204" charset="-122"/>
                <a:sym typeface="Arial" panose="020B0604020202020204" pitchFamily="34" charset="0"/>
              </a:rPr>
              <a:t>CYP3A4</a:t>
            </a:r>
            <a:r>
              <a:rPr lang="zh-CN" altLang="en-US" sz="1000" b="1" dirty="0">
                <a:latin typeface="微软雅黑" panose="020B0503020204020204" charset="-122"/>
                <a:ea typeface="微软雅黑" panose="020B0503020204020204" charset="-122"/>
                <a:cs typeface="微软雅黑" panose="020B0503020204020204" charset="-122"/>
                <a:sym typeface="Arial" panose="020B0604020202020204" pitchFamily="34" charset="0"/>
              </a:rPr>
              <a:t>抑制剂影响预计较小</a:t>
            </a:r>
            <a:endParaRPr lang="zh-CN" altLang="en-US" sz="1000" b="1" dirty="0">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L="285750" lvl="0" indent="-285750">
              <a:lnSpc>
                <a:spcPct val="150000"/>
              </a:lnSpc>
              <a:buFont typeface="Wingdings" panose="05000000000000000000" pitchFamily="2" charset="2"/>
              <a:buChar char="Ø"/>
              <a:defRPr/>
            </a:pPr>
            <a:r>
              <a:rPr lang="zh-CN" altLang="en-US" sz="1000" b="1" dirty="0">
                <a:latin typeface="微软雅黑" panose="020B0503020204020204" charset="-122"/>
                <a:ea typeface="微软雅黑" panose="020B0503020204020204" charset="-122"/>
                <a:cs typeface="微软雅黑" panose="020B0503020204020204" charset="-122"/>
                <a:sym typeface="Arial" panose="020B0604020202020204" pitchFamily="34" charset="0"/>
              </a:rPr>
              <a:t>可洛派韦说明书明确禁止与伊曲康唑、克拉霉素联用</a:t>
            </a:r>
            <a:endParaRPr lang="zh-CN" altLang="en-US" sz="1000" b="1" dirty="0">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13" name="标题 1"/>
          <p:cNvSpPr txBox="1"/>
          <p:nvPr/>
        </p:nvSpPr>
        <p:spPr>
          <a:xfrm>
            <a:off x="1199515" y="260985"/>
            <a:ext cx="8555355" cy="431800"/>
          </a:xfrm>
          <a:prstGeom prst="rect">
            <a:avLst/>
          </a:prstGeom>
        </p:spPr>
        <p:txBody>
          <a:bodyPr vert="horz" lIns="91434" tIns="45717" rIns="91434" bIns="45717" anchor="ctr">
            <a:noAutofit/>
          </a:bodyPr>
          <a:lstStyle>
            <a:lvl1pPr algn="l" rtl="0" eaLnBrk="1" latinLnBrk="0" hangingPunct="1">
              <a:spcBef>
                <a:spcPct val="0"/>
              </a:spcBef>
              <a:buNone/>
              <a:defRPr kumimoji="0" sz="2400" b="1" i="0" u="none" strike="noStrike" kern="1200" baseline="0">
                <a:ln w="3175">
                  <a:noFill/>
                </a:ln>
                <a:solidFill>
                  <a:srgbClr val="203864"/>
                </a:solidFill>
                <a:effectLst/>
                <a:latin typeface="微软雅黑" panose="020B0503020204020204" charset="-122"/>
                <a:ea typeface="微软雅黑" panose="020B0503020204020204" charset="-122"/>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1200" cap="none" spc="0" normalizeH="0" baseline="0" noProof="0" dirty="0" smtClean="0">
                <a:ln w="3175">
                  <a:noFill/>
                </a:ln>
                <a:solidFill>
                  <a:srgbClr val="3E3A39"/>
                </a:solidFill>
                <a:effectLst/>
                <a:uLnTx/>
                <a:uFillTx/>
                <a:latin typeface="微软雅黑" panose="020B0503020204020204" charset="-122"/>
                <a:ea typeface="微软雅黑" panose="020B0503020204020204" charset="-122"/>
                <a:cs typeface="+mj-cs"/>
              </a:rPr>
              <a:t>（二）安全性</a:t>
            </a:r>
            <a:endParaRPr kumimoji="0" lang="zh-CN" altLang="en-US" sz="3200" b="1" i="0" u="none" strike="noStrike" kern="1200" cap="none" spc="0" normalizeH="0" baseline="0" noProof="0" dirty="0" smtClean="0">
              <a:ln w="3175">
                <a:noFill/>
              </a:ln>
              <a:solidFill>
                <a:srgbClr val="3E3A39"/>
              </a:solidFill>
              <a:effectLst/>
              <a:uLnTx/>
              <a:uFillTx/>
              <a:latin typeface="微软雅黑" panose="020B0503020204020204" charset="-122"/>
              <a:ea typeface="微软雅黑" panose="020B0503020204020204" charset="-122"/>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p:cNvGrpSpPr/>
          <p:nvPr/>
        </p:nvGrpSpPr>
        <p:grpSpPr>
          <a:xfrm>
            <a:off x="3033692" y="2420382"/>
            <a:ext cx="6379487" cy="2941917"/>
            <a:chOff x="3082012" y="1777590"/>
            <a:chExt cx="6379487" cy="2941917"/>
          </a:xfrm>
        </p:grpSpPr>
        <p:sp>
          <p:nvSpPr>
            <p:cNvPr id="47" name="文本框 46"/>
            <p:cNvSpPr txBox="1"/>
            <p:nvPr>
              <p:custDataLst>
                <p:tags r:id="rId2"/>
              </p:custDataLst>
            </p:nvPr>
          </p:nvSpPr>
          <p:spPr>
            <a:xfrm>
              <a:off x="3082012" y="4076529"/>
              <a:ext cx="760730" cy="623440"/>
            </a:xfrm>
            <a:prstGeom prst="rect">
              <a:avLst/>
            </a:prstGeom>
            <a:noFill/>
          </p:spPr>
          <p:txBody>
            <a:bodyPr wrap="square">
              <a:spAutoFit/>
            </a:bodyPr>
            <a:lstStyle/>
            <a:p>
              <a:pPr algn="ctr">
                <a:lnSpc>
                  <a:spcPct val="110000"/>
                </a:lnSpc>
              </a:pPr>
              <a:r>
                <a:rPr lang="en-US" altLang="zh-CN" sz="1600" dirty="0">
                  <a:solidFill>
                    <a:schemeClr val="bg1"/>
                  </a:solidFill>
                  <a:latin typeface="微软雅黑" panose="020B0503020204020204" charset="-122"/>
                  <a:ea typeface="微软雅黑" panose="020B0503020204020204" charset="-122"/>
                  <a:sym typeface="Arial" panose="020B0604020202020204" pitchFamily="34" charset="0"/>
                </a:rPr>
                <a:t>212</a:t>
              </a:r>
              <a:endParaRPr lang="en-US" altLang="zh-CN" sz="1600" dirty="0">
                <a:latin typeface="微软雅黑" panose="020B0503020204020204" charset="-122"/>
                <a:ea typeface="微软雅黑" panose="020B0503020204020204" charset="-122"/>
                <a:sym typeface="Arial" panose="020B0604020202020204" pitchFamily="34" charset="0"/>
              </a:endParaRPr>
            </a:p>
            <a:p>
              <a:pPr algn="ctr">
                <a:lnSpc>
                  <a:spcPct val="110000"/>
                </a:lnSpc>
              </a:pPr>
              <a:r>
                <a:rPr lang="en-US" altLang="zh-CN" sz="1600" dirty="0">
                  <a:solidFill>
                    <a:schemeClr val="bg1"/>
                  </a:solidFill>
                  <a:latin typeface="微软雅黑" panose="020B0503020204020204" charset="-122"/>
                  <a:ea typeface="微软雅黑" panose="020B0503020204020204" charset="-122"/>
                  <a:sym typeface="Arial" panose="020B0604020202020204" pitchFamily="34" charset="0"/>
                </a:rPr>
                <a:t> 214</a:t>
              </a:r>
              <a:r>
                <a:rPr lang="en-US" altLang="zh-CN" sz="1600" baseline="30000" dirty="0">
                  <a:solidFill>
                    <a:schemeClr val="bg1"/>
                  </a:solidFill>
                  <a:latin typeface="微软雅黑" panose="020B0503020204020204" charset="-122"/>
                  <a:ea typeface="微软雅黑" panose="020B0503020204020204" charset="-122"/>
                  <a:sym typeface="Arial" panose="020B0604020202020204" pitchFamily="34" charset="0"/>
                </a:rPr>
                <a:t>a</a:t>
              </a:r>
              <a:endParaRPr lang="en-US" altLang="zh-CN" sz="1600" baseline="30000"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49" name="文本框 48"/>
            <p:cNvSpPr txBox="1"/>
            <p:nvPr>
              <p:custDataLst>
                <p:tags r:id="rId3"/>
              </p:custDataLst>
            </p:nvPr>
          </p:nvSpPr>
          <p:spPr>
            <a:xfrm>
              <a:off x="5889943" y="4096067"/>
              <a:ext cx="762000" cy="623440"/>
            </a:xfrm>
            <a:prstGeom prst="rect">
              <a:avLst/>
            </a:prstGeom>
            <a:noFill/>
          </p:spPr>
          <p:txBody>
            <a:bodyPr wrap="square">
              <a:spAutoFit/>
            </a:bodyPr>
            <a:lstStyle/>
            <a:p>
              <a:pPr algn="ctr">
                <a:lnSpc>
                  <a:spcPct val="110000"/>
                </a:lnSpc>
              </a:pPr>
              <a:r>
                <a:rPr lang="en-US" altLang="zh-CN" sz="1600" dirty="0">
                  <a:solidFill>
                    <a:schemeClr val="bg1"/>
                  </a:solidFill>
                  <a:latin typeface="微软雅黑" panose="020B0503020204020204" charset="-122"/>
                  <a:ea typeface="微软雅黑" panose="020B0503020204020204" charset="-122"/>
                  <a:sym typeface="Arial" panose="020B0604020202020204" pitchFamily="34" charset="0"/>
                </a:rPr>
                <a:t>226</a:t>
              </a:r>
              <a:endParaRPr lang="en-US" altLang="zh-CN" sz="1600" dirty="0">
                <a:solidFill>
                  <a:schemeClr val="bg1"/>
                </a:solidFill>
                <a:latin typeface="微软雅黑" panose="020B0503020204020204" charset="-122"/>
                <a:ea typeface="微软雅黑" panose="020B0503020204020204" charset="-122"/>
                <a:sym typeface="Arial" panose="020B0604020202020204" pitchFamily="34" charset="0"/>
              </a:endParaRPr>
            </a:p>
            <a:p>
              <a:pPr algn="ctr">
                <a:lnSpc>
                  <a:spcPct val="110000"/>
                </a:lnSpc>
              </a:pPr>
              <a:r>
                <a:rPr lang="en-US" altLang="zh-CN" sz="1600" dirty="0">
                  <a:solidFill>
                    <a:schemeClr val="bg1"/>
                  </a:solidFill>
                  <a:latin typeface="微软雅黑" panose="020B0503020204020204" charset="-122"/>
                  <a:ea typeface="微软雅黑" panose="020B0503020204020204" charset="-122"/>
                  <a:sym typeface="Arial" panose="020B0604020202020204" pitchFamily="34" charset="0"/>
                </a:rPr>
                <a:t> 228</a:t>
              </a:r>
              <a:r>
                <a:rPr lang="en-US" altLang="zh-CN" sz="1600" baseline="30000" dirty="0">
                  <a:solidFill>
                    <a:schemeClr val="bg1"/>
                  </a:solidFill>
                  <a:latin typeface="微软雅黑" panose="020B0503020204020204" charset="-122"/>
                  <a:ea typeface="微软雅黑" panose="020B0503020204020204" charset="-122"/>
                  <a:sym typeface="Arial" panose="020B0604020202020204" pitchFamily="34" charset="0"/>
                </a:rPr>
                <a:t>b</a:t>
              </a:r>
              <a:endParaRPr lang="en-US" altLang="zh-CN" sz="1600" baseline="30000"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53" name="文本框 52"/>
            <p:cNvSpPr txBox="1"/>
            <p:nvPr>
              <p:custDataLst>
                <p:tags r:id="rId4"/>
              </p:custDataLst>
            </p:nvPr>
          </p:nvSpPr>
          <p:spPr>
            <a:xfrm>
              <a:off x="8699499" y="4095749"/>
              <a:ext cx="762000" cy="623440"/>
            </a:xfrm>
            <a:prstGeom prst="rect">
              <a:avLst/>
            </a:prstGeom>
            <a:noFill/>
          </p:spPr>
          <p:txBody>
            <a:bodyPr wrap="square">
              <a:spAutoFit/>
            </a:bodyPr>
            <a:lstStyle/>
            <a:p>
              <a:pPr algn="ctr">
                <a:lnSpc>
                  <a:spcPct val="110000"/>
                </a:lnSpc>
              </a:pPr>
              <a:r>
                <a:rPr lang="en-US" altLang="zh-CN" sz="1600" dirty="0">
                  <a:solidFill>
                    <a:schemeClr val="bg1"/>
                  </a:solidFill>
                  <a:latin typeface="微软雅黑" panose="020B0503020204020204" charset="-122"/>
                  <a:ea typeface="微软雅黑" panose="020B0503020204020204" charset="-122"/>
                  <a:sym typeface="Arial" panose="020B0604020202020204" pitchFamily="34" charset="0"/>
                </a:rPr>
                <a:t>82</a:t>
              </a:r>
              <a:endParaRPr lang="en-US" altLang="zh-CN" sz="1600" dirty="0">
                <a:solidFill>
                  <a:schemeClr val="bg1"/>
                </a:solidFill>
                <a:latin typeface="微软雅黑" panose="020B0503020204020204" charset="-122"/>
                <a:ea typeface="微软雅黑" panose="020B0503020204020204" charset="-122"/>
                <a:sym typeface="Arial" panose="020B0604020202020204" pitchFamily="34" charset="0"/>
              </a:endParaRPr>
            </a:p>
            <a:p>
              <a:pPr algn="ctr">
                <a:lnSpc>
                  <a:spcPct val="110000"/>
                </a:lnSpc>
              </a:pPr>
              <a:r>
                <a:rPr lang="en-US" altLang="zh-CN" sz="1600" dirty="0">
                  <a:solidFill>
                    <a:schemeClr val="bg1"/>
                  </a:solidFill>
                  <a:latin typeface="微软雅黑" panose="020B0503020204020204" charset="-122"/>
                  <a:ea typeface="微软雅黑" panose="020B0503020204020204" charset="-122"/>
                  <a:sym typeface="Arial" panose="020B0604020202020204" pitchFamily="34" charset="0"/>
                </a:rPr>
                <a:t> 82</a:t>
              </a:r>
              <a:r>
                <a:rPr lang="en-US" altLang="zh-CN" sz="1600" baseline="30000" dirty="0">
                  <a:solidFill>
                    <a:schemeClr val="bg1"/>
                  </a:solidFill>
                  <a:latin typeface="微软雅黑" panose="020B0503020204020204" charset="-122"/>
                  <a:ea typeface="微软雅黑" panose="020B0503020204020204" charset="-122"/>
                  <a:sym typeface="Arial" panose="020B0604020202020204" pitchFamily="34" charset="0"/>
                </a:rPr>
                <a:t>c</a:t>
              </a:r>
              <a:endParaRPr lang="en-US" altLang="zh-CN" sz="1600" baseline="30000"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57" name="矩形 56"/>
            <p:cNvSpPr/>
            <p:nvPr>
              <p:custDataLst>
                <p:tags r:id="rId5"/>
              </p:custDataLst>
            </p:nvPr>
          </p:nvSpPr>
          <p:spPr>
            <a:xfrm>
              <a:off x="3420745" y="1777590"/>
              <a:ext cx="5469255" cy="2389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临床</a:t>
              </a:r>
              <a:r>
                <a:rPr lang="en-US" altLang="zh-CN" sz="2000" b="1" dirty="0" smtClean="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II/III</a:t>
              </a:r>
              <a:r>
                <a:rPr lang="zh-CN" altLang="en-US" sz="2000" b="1" dirty="0" smtClean="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期病毒学</a:t>
              </a:r>
              <a:r>
                <a:rPr lang="zh-CN" altLang="en-US" sz="2000" b="1"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应答率（</a:t>
              </a:r>
              <a:r>
                <a:rPr lang="en-US" altLang="zh-CN" sz="2000" b="1"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SVR12</a:t>
              </a:r>
              <a:r>
                <a:rPr lang="zh-CN" altLang="en-US" sz="2000" b="1"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a:t>
              </a:r>
              <a:endParaRPr lang="zh-CN" altLang="en-US" sz="2000" b="1"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58" name="矩形: 圆角 24"/>
            <p:cNvSpPr/>
            <p:nvPr/>
          </p:nvSpPr>
          <p:spPr>
            <a:xfrm rot="2727586">
              <a:off x="3291431" y="1819296"/>
              <a:ext cx="138693" cy="138693"/>
            </a:xfrm>
            <a:prstGeom prst="roundRect">
              <a:avLst/>
            </a:prstGeom>
            <a:solidFill>
              <a:srgbClr val="EE5C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sym typeface="Arial" panose="020B0604020202020204" pitchFamily="34" charset="0"/>
              </a:endParaRPr>
            </a:p>
          </p:txBody>
        </p:sp>
        <p:sp>
          <p:nvSpPr>
            <p:cNvPr id="59" name="矩形: 圆角 25"/>
            <p:cNvSpPr/>
            <p:nvPr/>
          </p:nvSpPr>
          <p:spPr>
            <a:xfrm rot="2727586">
              <a:off x="8881335" y="1827397"/>
              <a:ext cx="138693" cy="138693"/>
            </a:xfrm>
            <a:prstGeom prst="roundRect">
              <a:avLst/>
            </a:prstGeom>
            <a:solidFill>
              <a:srgbClr val="EE5C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sym typeface="Arial" panose="020B0604020202020204" pitchFamily="34" charset="0"/>
              </a:endParaRPr>
            </a:p>
          </p:txBody>
        </p:sp>
        <p:cxnSp>
          <p:nvCxnSpPr>
            <p:cNvPr id="60" name="直接连接符 59"/>
            <p:cNvCxnSpPr/>
            <p:nvPr>
              <p:custDataLst>
                <p:tags r:id="rId6"/>
              </p:custDataLst>
            </p:nvPr>
          </p:nvCxnSpPr>
          <p:spPr>
            <a:xfrm flipH="1">
              <a:off x="3104237" y="4388240"/>
              <a:ext cx="760730" cy="0"/>
            </a:xfrm>
            <a:prstGeom prst="line">
              <a:avLst/>
            </a:prstGeom>
            <a:ln>
              <a:solidFill>
                <a:schemeClr val="bg1"/>
              </a:solidFill>
            </a:ln>
          </p:spPr>
          <p:style>
            <a:lnRef idx="2">
              <a:prstClr val="black"/>
            </a:lnRef>
            <a:fillRef idx="0">
              <a:srgbClr val="FFFFFF"/>
            </a:fillRef>
            <a:effectRef idx="0">
              <a:srgbClr val="FFFFFF"/>
            </a:effectRef>
            <a:fontRef idx="minor">
              <a:schemeClr val="tx1"/>
            </a:fontRef>
          </p:style>
        </p:cxnSp>
      </p:grpSp>
      <p:sp>
        <p:nvSpPr>
          <p:cNvPr id="6" name="矩形 5"/>
          <p:cNvSpPr/>
          <p:nvPr/>
        </p:nvSpPr>
        <p:spPr>
          <a:xfrm>
            <a:off x="1089224" y="908715"/>
            <a:ext cx="9793088" cy="1383665"/>
          </a:xfrm>
          <a:prstGeom prst="rect">
            <a:avLst/>
          </a:prstGeom>
        </p:spPr>
        <p:txBody>
          <a:bodyPr wrap="square">
            <a:spAutoFit/>
          </a:bodyPr>
          <a:lstStyle/>
          <a:p>
            <a:pPr marL="285750" indent="-285750">
              <a:lnSpc>
                <a:spcPct val="150000"/>
              </a:lnSpc>
              <a:buFont typeface="Wingdings" panose="05000000000000000000" pitchFamily="2" charset="2"/>
              <a:buChar char="n"/>
            </a:pPr>
            <a:r>
              <a:rPr lang="zh-CN" altLang="en-US" sz="1400" dirty="0">
                <a:solidFill>
                  <a:schemeClr val="tx2"/>
                </a:solidFill>
                <a:latin typeface="Times New Roman" panose="02020603050405020304"/>
                <a:ea typeface="微软雅黑" panose="020B0503020204020204" charset="-122"/>
              </a:rPr>
              <a:t>艾考磷</a:t>
            </a:r>
            <a:r>
              <a:rPr lang="zh-CN" altLang="en-US" sz="1400" dirty="0" smtClean="0">
                <a:solidFill>
                  <a:schemeClr val="tx2"/>
                </a:solidFill>
                <a:latin typeface="Times New Roman" panose="02020603050405020304"/>
                <a:ea typeface="微软雅黑" panose="020B0503020204020204" charset="-122"/>
              </a:rPr>
              <a:t>布韦联合磷酸</a:t>
            </a:r>
            <a:r>
              <a:rPr lang="zh-CN" altLang="en-US" sz="1400" dirty="0">
                <a:solidFill>
                  <a:schemeClr val="tx2"/>
                </a:solidFill>
                <a:latin typeface="Times New Roman" panose="02020603050405020304"/>
                <a:ea typeface="微软雅黑" panose="020B0503020204020204" charset="-122"/>
              </a:rPr>
              <a:t>萘</a:t>
            </a:r>
            <a:r>
              <a:rPr lang="zh-CN" altLang="en-US" sz="1400" dirty="0" smtClean="0">
                <a:solidFill>
                  <a:schemeClr val="tx2"/>
                </a:solidFill>
                <a:latin typeface="Times New Roman" panose="02020603050405020304"/>
                <a:ea typeface="微软雅黑" panose="020B0503020204020204" charset="-122"/>
              </a:rPr>
              <a:t>坦司韦针对国内</a:t>
            </a:r>
            <a:r>
              <a:rPr lang="zh-CN" altLang="en-US" sz="1400" dirty="0">
                <a:solidFill>
                  <a:schemeClr val="tx2"/>
                </a:solidFill>
                <a:latin typeface="Times New Roman" panose="02020603050405020304"/>
                <a:ea typeface="微软雅黑" panose="020B0503020204020204" charset="-122"/>
              </a:rPr>
              <a:t>主要</a:t>
            </a:r>
            <a:r>
              <a:rPr lang="zh-CN" altLang="en-US" sz="1400" b="1" dirty="0">
                <a:solidFill>
                  <a:srgbClr val="E96D13"/>
                </a:solidFill>
                <a:latin typeface="Times New Roman" panose="02020603050405020304"/>
                <a:ea typeface="微软雅黑" panose="020B0503020204020204" charset="-122"/>
              </a:rPr>
              <a:t>基因型</a:t>
            </a:r>
            <a:r>
              <a:rPr lang="en-US" altLang="zh-CN" sz="1400" b="1" dirty="0">
                <a:solidFill>
                  <a:srgbClr val="E96D13"/>
                </a:solidFill>
                <a:latin typeface="Times New Roman" panose="02020603050405020304"/>
                <a:ea typeface="微软雅黑" panose="020B0503020204020204" charset="-122"/>
              </a:rPr>
              <a:t>1/2/3/6</a:t>
            </a:r>
            <a:r>
              <a:rPr lang="zh-CN" altLang="en-US" sz="1400" b="1" dirty="0">
                <a:solidFill>
                  <a:srgbClr val="E96D13"/>
                </a:solidFill>
                <a:latin typeface="Times New Roman" panose="02020603050405020304"/>
                <a:ea typeface="微软雅黑" panose="020B0503020204020204" charset="-122"/>
              </a:rPr>
              <a:t>型</a:t>
            </a:r>
            <a:r>
              <a:rPr lang="en-US" altLang="zh-CN" sz="1400" dirty="0">
                <a:solidFill>
                  <a:schemeClr val="tx2"/>
                </a:solidFill>
                <a:latin typeface="Times New Roman" panose="02020603050405020304"/>
                <a:ea typeface="微软雅黑" panose="020B0503020204020204" charset="-122"/>
              </a:rPr>
              <a:t>HCV</a:t>
            </a:r>
            <a:r>
              <a:rPr lang="zh-CN" altLang="en-US" sz="1400" dirty="0">
                <a:solidFill>
                  <a:schemeClr val="tx2"/>
                </a:solidFill>
                <a:latin typeface="Times New Roman" panose="02020603050405020304"/>
                <a:ea typeface="微软雅黑" panose="020B0503020204020204" charset="-122"/>
              </a:rPr>
              <a:t>感染患者均可取得持久应答，</a:t>
            </a:r>
            <a:r>
              <a:rPr lang="zh-CN" altLang="en-US" sz="1400" b="1" dirty="0">
                <a:solidFill>
                  <a:srgbClr val="E96D13"/>
                </a:solidFill>
                <a:latin typeface="Times New Roman" panose="02020603050405020304"/>
                <a:ea typeface="微软雅黑" panose="020B0503020204020204" charset="-122"/>
              </a:rPr>
              <a:t>整体</a:t>
            </a:r>
            <a:r>
              <a:rPr lang="en-US" altLang="zh-CN" sz="1400" b="1" dirty="0">
                <a:solidFill>
                  <a:srgbClr val="E96D13"/>
                </a:solidFill>
                <a:latin typeface="Times New Roman" panose="02020603050405020304"/>
                <a:ea typeface="微软雅黑" panose="020B0503020204020204" charset="-122"/>
              </a:rPr>
              <a:t>SVR12</a:t>
            </a:r>
            <a:r>
              <a:rPr lang="zh-CN" altLang="en-US" sz="1400" b="1" dirty="0">
                <a:solidFill>
                  <a:srgbClr val="E96D13"/>
                </a:solidFill>
                <a:latin typeface="Times New Roman" panose="02020603050405020304"/>
                <a:ea typeface="微软雅黑" panose="020B0503020204020204" charset="-122"/>
              </a:rPr>
              <a:t>高达</a:t>
            </a:r>
            <a:r>
              <a:rPr lang="en-US" altLang="zh-CN" sz="1400" b="1" dirty="0">
                <a:solidFill>
                  <a:srgbClr val="E96D13"/>
                </a:solidFill>
                <a:latin typeface="Times New Roman" panose="02020603050405020304"/>
                <a:ea typeface="微软雅黑" panose="020B0503020204020204" charset="-122"/>
              </a:rPr>
              <a:t>95%</a:t>
            </a:r>
            <a:endParaRPr lang="en-US" altLang="zh-CN" sz="1400" dirty="0">
              <a:solidFill>
                <a:schemeClr val="tx2"/>
              </a:solidFill>
              <a:latin typeface="Times New Roman" panose="02020603050405020304"/>
              <a:ea typeface="微软雅黑" panose="020B0503020204020204" charset="-122"/>
            </a:endParaRPr>
          </a:p>
          <a:p>
            <a:pPr marL="285750" indent="-285750">
              <a:lnSpc>
                <a:spcPct val="150000"/>
              </a:lnSpc>
              <a:buFont typeface="Wingdings" panose="05000000000000000000" pitchFamily="2" charset="2"/>
              <a:buChar char="n"/>
            </a:pPr>
            <a:r>
              <a:rPr lang="zh-CN" altLang="en-US" sz="1400" dirty="0" smtClean="0">
                <a:solidFill>
                  <a:schemeClr val="tx2"/>
                </a:solidFill>
                <a:latin typeface="Times New Roman" panose="02020603050405020304"/>
                <a:ea typeface="微软雅黑" panose="020B0503020204020204" charset="-122"/>
              </a:rPr>
              <a:t>在</a:t>
            </a:r>
            <a:r>
              <a:rPr lang="zh-CN" altLang="en-US" sz="1400" dirty="0">
                <a:solidFill>
                  <a:schemeClr val="tx2"/>
                </a:solidFill>
                <a:latin typeface="Times New Roman" panose="02020603050405020304"/>
                <a:ea typeface="微软雅黑" panose="020B0503020204020204" charset="-122"/>
              </a:rPr>
              <a:t>基因</a:t>
            </a:r>
            <a:r>
              <a:rPr lang="en-US" altLang="zh-CN" sz="1400" dirty="0">
                <a:solidFill>
                  <a:schemeClr val="tx2"/>
                </a:solidFill>
                <a:latin typeface="Times New Roman" panose="02020603050405020304"/>
                <a:ea typeface="微软雅黑" panose="020B0503020204020204" charset="-122"/>
              </a:rPr>
              <a:t>2</a:t>
            </a:r>
            <a:r>
              <a:rPr lang="zh-CN" altLang="en-US" sz="1400" dirty="0">
                <a:solidFill>
                  <a:schemeClr val="tx2"/>
                </a:solidFill>
                <a:latin typeface="Times New Roman" panose="02020603050405020304"/>
                <a:ea typeface="微软雅黑" panose="020B0503020204020204" charset="-122"/>
              </a:rPr>
              <a:t>型丙肝患者中的疗效</a:t>
            </a:r>
            <a:r>
              <a:rPr lang="zh-CN" altLang="en-US" sz="1400" dirty="0" smtClean="0">
                <a:solidFill>
                  <a:schemeClr val="tx2"/>
                </a:solidFill>
                <a:latin typeface="Times New Roman" panose="02020603050405020304"/>
                <a:ea typeface="微软雅黑" panose="020B0503020204020204" charset="-122"/>
              </a:rPr>
              <a:t>优于参照品可</a:t>
            </a:r>
            <a:r>
              <a:rPr lang="zh-CN" altLang="en-US" sz="1400" dirty="0">
                <a:solidFill>
                  <a:schemeClr val="tx2"/>
                </a:solidFill>
                <a:latin typeface="Times New Roman" panose="02020603050405020304"/>
                <a:ea typeface="微软雅黑" panose="020B0503020204020204" charset="-122"/>
              </a:rPr>
              <a:t>洛派韦联合索磷</a:t>
            </a:r>
            <a:r>
              <a:rPr lang="zh-CN" altLang="en-US" sz="1400" dirty="0" smtClean="0">
                <a:solidFill>
                  <a:schemeClr val="tx2"/>
                </a:solidFill>
                <a:latin typeface="Times New Roman" panose="02020603050405020304"/>
                <a:ea typeface="微软雅黑" panose="020B0503020204020204" charset="-122"/>
              </a:rPr>
              <a:t>布韦</a:t>
            </a:r>
            <a:r>
              <a:rPr lang="en-US" altLang="zh-CN" sz="1400" dirty="0" smtClean="0">
                <a:solidFill>
                  <a:schemeClr val="tx2"/>
                </a:solidFill>
                <a:latin typeface="Times New Roman" panose="02020603050405020304"/>
                <a:ea typeface="微软雅黑" panose="020B0503020204020204" charset="-122"/>
              </a:rPr>
              <a:t>95.6%</a:t>
            </a:r>
            <a:endParaRPr lang="en-US" altLang="zh-CN" sz="1400" dirty="0" smtClean="0">
              <a:solidFill>
                <a:schemeClr val="tx2"/>
              </a:solidFill>
              <a:latin typeface="Times New Roman" panose="02020603050405020304"/>
              <a:ea typeface="微软雅黑" panose="020B0503020204020204" charset="-122"/>
            </a:endParaRPr>
          </a:p>
          <a:p>
            <a:pPr marL="285750" indent="-285750">
              <a:lnSpc>
                <a:spcPct val="150000"/>
              </a:lnSpc>
              <a:buFont typeface="Wingdings" panose="05000000000000000000" pitchFamily="2" charset="2"/>
              <a:buChar char="n"/>
            </a:pPr>
            <a:r>
              <a:rPr lang="zh-CN" altLang="en-US" sz="1400" dirty="0">
                <a:solidFill>
                  <a:schemeClr val="tx2"/>
                </a:solidFill>
                <a:latin typeface="Times New Roman" panose="02020603050405020304"/>
                <a:ea typeface="微软雅黑" panose="020B0503020204020204" charset="-122"/>
              </a:rPr>
              <a:t>疗效不受基线耐药肝纤维化或干扰素经治史的</a:t>
            </a:r>
            <a:r>
              <a:rPr lang="zh-CN" altLang="en-US" sz="1400" dirty="0" smtClean="0">
                <a:solidFill>
                  <a:schemeClr val="tx2"/>
                </a:solidFill>
                <a:latin typeface="Times New Roman" panose="02020603050405020304"/>
                <a:ea typeface="微软雅黑" panose="020B0503020204020204" charset="-122"/>
              </a:rPr>
              <a:t>影响</a:t>
            </a:r>
            <a:endParaRPr lang="en-US" altLang="zh-CN" sz="1400" dirty="0" smtClean="0">
              <a:solidFill>
                <a:schemeClr val="tx2"/>
              </a:solidFill>
              <a:latin typeface="Times New Roman" panose="02020603050405020304"/>
              <a:ea typeface="微软雅黑" panose="020B0503020204020204" charset="-122"/>
            </a:endParaRPr>
          </a:p>
          <a:p>
            <a:pPr marL="285750" indent="-285750">
              <a:lnSpc>
                <a:spcPct val="150000"/>
              </a:lnSpc>
              <a:buFont typeface="Wingdings" panose="05000000000000000000" pitchFamily="2" charset="2"/>
              <a:buChar char="n"/>
            </a:pPr>
            <a:r>
              <a:rPr lang="zh-CN" altLang="en-US" sz="1400" dirty="0" smtClean="0">
                <a:solidFill>
                  <a:schemeClr val="tx2"/>
                </a:solidFill>
                <a:latin typeface="Times New Roman" panose="02020603050405020304"/>
                <a:ea typeface="微软雅黑" panose="020B0503020204020204" charset="-122"/>
              </a:rPr>
              <a:t>本方案可用</a:t>
            </a:r>
            <a:r>
              <a:rPr lang="zh-CN" altLang="en-US" sz="1400" dirty="0">
                <a:solidFill>
                  <a:schemeClr val="tx2"/>
                </a:solidFill>
                <a:latin typeface="Times New Roman" panose="02020603050405020304"/>
                <a:ea typeface="微软雅黑" panose="020B0503020204020204" charset="-122"/>
              </a:rPr>
              <a:t>于</a:t>
            </a:r>
            <a:r>
              <a:rPr lang="en-US" altLang="zh-CN" sz="1400" dirty="0">
                <a:solidFill>
                  <a:schemeClr val="tx2"/>
                </a:solidFill>
                <a:latin typeface="Times New Roman" panose="02020603050405020304"/>
                <a:ea typeface="微软雅黑" panose="020B0503020204020204" charset="-122"/>
              </a:rPr>
              <a:t>65</a:t>
            </a:r>
            <a:r>
              <a:rPr lang="zh-CN" altLang="en-US" sz="1400" dirty="0">
                <a:solidFill>
                  <a:schemeClr val="tx2"/>
                </a:solidFill>
                <a:latin typeface="Times New Roman" panose="02020603050405020304"/>
                <a:ea typeface="微软雅黑" panose="020B0503020204020204" charset="-122"/>
              </a:rPr>
              <a:t>周岁以上老年</a:t>
            </a:r>
            <a:r>
              <a:rPr lang="zh-CN" altLang="en-US" sz="1400" dirty="0" smtClean="0">
                <a:solidFill>
                  <a:schemeClr val="tx2"/>
                </a:solidFill>
                <a:latin typeface="Times New Roman" panose="02020603050405020304"/>
                <a:ea typeface="微软雅黑" panose="020B0503020204020204" charset="-122"/>
              </a:rPr>
              <a:t>人群，可</a:t>
            </a:r>
            <a:r>
              <a:rPr lang="zh-CN" altLang="en-US" sz="1400" dirty="0">
                <a:solidFill>
                  <a:schemeClr val="tx2"/>
                </a:solidFill>
                <a:latin typeface="Times New Roman" panose="02020603050405020304"/>
                <a:ea typeface="微软雅黑" panose="020B0503020204020204" charset="-122"/>
              </a:rPr>
              <a:t>洛派韦尚未研究确定其在 </a:t>
            </a:r>
            <a:r>
              <a:rPr lang="en-US" altLang="zh-CN" sz="1400" dirty="0">
                <a:solidFill>
                  <a:schemeClr val="tx2"/>
                </a:solidFill>
                <a:latin typeface="Times New Roman" panose="02020603050405020304"/>
                <a:ea typeface="微软雅黑" panose="020B0503020204020204" charset="-122"/>
              </a:rPr>
              <a:t>70 </a:t>
            </a:r>
            <a:r>
              <a:rPr lang="zh-CN" altLang="en-US" sz="1400" dirty="0">
                <a:solidFill>
                  <a:schemeClr val="tx2"/>
                </a:solidFill>
                <a:latin typeface="Times New Roman" panose="02020603050405020304"/>
                <a:ea typeface="微软雅黑" panose="020B0503020204020204" charset="-122"/>
              </a:rPr>
              <a:t>周岁以上老年人群中的安全性和</a:t>
            </a:r>
            <a:r>
              <a:rPr lang="zh-CN" altLang="en-US" sz="1400" dirty="0" smtClean="0">
                <a:solidFill>
                  <a:schemeClr val="tx2"/>
                </a:solidFill>
                <a:latin typeface="Times New Roman" panose="02020603050405020304"/>
                <a:ea typeface="微软雅黑" panose="020B0503020204020204" charset="-122"/>
              </a:rPr>
              <a:t>有效性</a:t>
            </a:r>
            <a:endParaRPr lang="zh-CN" altLang="en-US" sz="1400" dirty="0" smtClean="0">
              <a:solidFill>
                <a:schemeClr val="tx2"/>
              </a:solidFill>
              <a:latin typeface="Times New Roman" panose="02020603050405020304"/>
              <a:ea typeface="微软雅黑" panose="020B0503020204020204" charset="-122"/>
            </a:endParaRPr>
          </a:p>
        </p:txBody>
      </p:sp>
      <p:graphicFrame>
        <p:nvGraphicFramePr>
          <p:cNvPr id="63" name="图表 62"/>
          <p:cNvGraphicFramePr/>
          <p:nvPr/>
        </p:nvGraphicFramePr>
        <p:xfrm>
          <a:off x="2351584" y="2376388"/>
          <a:ext cx="7453314" cy="3895725"/>
        </p:xfrm>
        <a:graphic>
          <a:graphicData uri="http://schemas.openxmlformats.org/drawingml/2006/chart">
            <c:chart xmlns:c="http://schemas.openxmlformats.org/drawingml/2006/chart" xmlns:r="http://schemas.openxmlformats.org/officeDocument/2006/relationships" r:id="rId1"/>
          </a:graphicData>
        </a:graphic>
      </p:graphicFrame>
      <mc:AlternateContent xmlns:mc="http://schemas.openxmlformats.org/markup-compatibility/2006">
        <mc:Choice xmlns:a14="http://schemas.microsoft.com/office/drawing/2010/main" Requires="a14">
          <p:sp>
            <p:nvSpPr>
              <p:cNvPr id="64" name="文本框 7"/>
              <p:cNvSpPr txBox="1"/>
              <p:nvPr/>
            </p:nvSpPr>
            <p:spPr>
              <a:xfrm>
                <a:off x="3136901" y="4976241"/>
                <a:ext cx="638176" cy="5429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14:m>
                  <m:oMathPara xmlns:m="http://schemas.openxmlformats.org/officeDocument/2006/math">
                    <m:oMathParaPr>
                      <m:jc m:val="centerGroup"/>
                    </m:oMathParaPr>
                    <m:oMath xmlns:m="http://schemas.openxmlformats.org/officeDocument/2006/math">
                      <m:f>
                        <m:fPr>
                          <m:ctrlPr>
                            <a:rPr lang="en-US" altLang="zh-CN" sz="1100" i="1" smtClean="0">
                              <a:solidFill>
                                <a:schemeClr val="bg1"/>
                              </a:solidFill>
                              <a:latin typeface="Cambria Math" panose="02040503050406030204" pitchFamily="18" charset="0"/>
                            </a:rPr>
                          </m:ctrlPr>
                        </m:fPr>
                        <m:num>
                          <m:r>
                            <a:rPr lang="en-US" altLang="zh-CN" sz="1100" b="0" i="1">
                              <a:solidFill>
                                <a:schemeClr val="bg1"/>
                              </a:solidFill>
                              <a:latin typeface="Cambria Math" panose="02040503050406030204" pitchFamily="18" charset="0"/>
                            </a:rPr>
                            <m:t>420</m:t>
                          </m:r>
                        </m:num>
                        <m:den>
                          <m:r>
                            <a:rPr lang="en-US" altLang="zh-CN" sz="1100" b="0" i="1">
                              <a:solidFill>
                                <a:schemeClr val="bg1"/>
                              </a:solidFill>
                              <a:latin typeface="Cambria Math" panose="02040503050406030204" pitchFamily="18" charset="0"/>
                            </a:rPr>
                            <m:t>445</m:t>
                          </m:r>
                        </m:den>
                      </m:f>
                    </m:oMath>
                  </m:oMathPara>
                </a14:m>
                <a:endParaRPr lang="zh-CN" altLang="en-US" sz="1100">
                  <a:solidFill>
                    <a:schemeClr val="bg1"/>
                  </a:solidFill>
                  <a:latin typeface="微软雅黑" panose="020B0503020204020204" charset="-122"/>
                  <a:ea typeface="微软雅黑" panose="020B0503020204020204" charset="-122"/>
                </a:endParaRPr>
              </a:p>
            </p:txBody>
          </p:sp>
        </mc:Choice>
        <mc:Fallback>
          <p:sp>
            <p:nvSpPr>
              <p:cNvPr id="64" name="文本框 7"/>
              <p:cNvSpPr txBox="1">
                <a:spLocks noRot="1" noChangeAspect="1" noMove="1" noResize="1" noEditPoints="1" noAdjustHandles="1" noChangeArrowheads="1" noChangeShapeType="1" noTextEdit="1"/>
              </p:cNvSpPr>
              <p:nvPr/>
            </p:nvSpPr>
            <p:spPr>
              <a:xfrm>
                <a:off x="3136901" y="4976241"/>
                <a:ext cx="638176" cy="542925"/>
              </a:xfrm>
              <a:prstGeom prst="rect">
                <a:avLst/>
              </a:prstGeom>
              <a:blipFill rotWithShape="1">
                <a:blip r:embed="rId7"/>
                <a:stretch>
                  <a:fillRect t="-70" b="70"/>
                </a:stretch>
              </a:blipFill>
              <a:ln w="9525" cmpd="sng">
                <a:noFill/>
              </a:ln>
            </p:spPr>
            <p:style>
              <a:lnRef idx="0">
                <a:scrgbClr r="0" g="0" b="0"/>
              </a:lnRef>
              <a:fillRef idx="0">
                <a:scrgbClr r="0" g="0" b="0"/>
              </a:fillRef>
              <a:effectRef idx="0">
                <a:scrgbClr r="0" g="0" b="0"/>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 name="文本框 8"/>
              <p:cNvSpPr txBox="1"/>
              <p:nvPr/>
            </p:nvSpPr>
            <p:spPr>
              <a:xfrm>
                <a:off x="4251326" y="4976241"/>
                <a:ext cx="638176" cy="5429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14:m>
                  <m:oMathPara xmlns:m="http://schemas.openxmlformats.org/officeDocument/2006/math">
                    <m:oMathParaPr>
                      <m:jc m:val="centerGroup"/>
                    </m:oMathParaPr>
                    <m:oMath xmlns:m="http://schemas.openxmlformats.org/officeDocument/2006/math">
                      <m:f>
                        <m:fPr>
                          <m:ctrlPr>
                            <a:rPr lang="en-US" altLang="zh-CN" sz="1100" i="1" smtClean="0">
                              <a:solidFill>
                                <a:schemeClr val="bg1"/>
                              </a:solidFill>
                              <a:latin typeface="Cambria Math" panose="02040503050406030204" pitchFamily="18" charset="0"/>
                            </a:rPr>
                          </m:ctrlPr>
                        </m:fPr>
                        <m:num>
                          <m:r>
                            <a:rPr lang="en-US" altLang="zh-CN" sz="1100" b="0" i="1">
                              <a:solidFill>
                                <a:schemeClr val="bg1"/>
                              </a:solidFill>
                              <a:latin typeface="Cambria Math" panose="02040503050406030204" pitchFamily="18" charset="0"/>
                            </a:rPr>
                            <m:t>212</m:t>
                          </m:r>
                        </m:num>
                        <m:den>
                          <m:r>
                            <a:rPr lang="en-US" altLang="zh-CN" sz="1100" b="0" i="1">
                              <a:solidFill>
                                <a:schemeClr val="bg1"/>
                              </a:solidFill>
                              <a:latin typeface="Cambria Math" panose="02040503050406030204" pitchFamily="18" charset="0"/>
                            </a:rPr>
                            <m:t>214</m:t>
                          </m:r>
                        </m:den>
                      </m:f>
                    </m:oMath>
                  </m:oMathPara>
                </a14:m>
                <a:endParaRPr lang="zh-CN" altLang="en-US" sz="1100">
                  <a:solidFill>
                    <a:schemeClr val="bg1"/>
                  </a:solidFill>
                  <a:latin typeface="微软雅黑" panose="020B0503020204020204" charset="-122"/>
                  <a:ea typeface="微软雅黑" panose="020B0503020204020204" charset="-122"/>
                </a:endParaRPr>
              </a:p>
            </p:txBody>
          </p:sp>
        </mc:Choice>
        <mc:Fallback>
          <p:sp>
            <p:nvSpPr>
              <p:cNvPr id="4" name="文本框 8"/>
              <p:cNvSpPr txBox="1">
                <a:spLocks noRot="1" noChangeAspect="1" noMove="1" noResize="1" noEditPoints="1" noAdjustHandles="1" noChangeArrowheads="1" noChangeShapeType="1" noTextEdit="1"/>
              </p:cNvSpPr>
              <p:nvPr/>
            </p:nvSpPr>
            <p:spPr>
              <a:xfrm>
                <a:off x="4251326" y="4976241"/>
                <a:ext cx="638176" cy="542925"/>
              </a:xfrm>
              <a:prstGeom prst="rect">
                <a:avLst/>
              </a:prstGeom>
              <a:blipFill rotWithShape="1">
                <a:blip r:embed="rId8"/>
                <a:stretch>
                  <a:fillRect t="-70" b="70"/>
                </a:stretch>
              </a:blipFill>
              <a:ln w="9525" cmpd="sng">
                <a:noFill/>
              </a:ln>
            </p:spPr>
            <p:style>
              <a:lnRef idx="0">
                <a:scrgbClr r="0" g="0" b="0"/>
              </a:lnRef>
              <a:fillRef idx="0">
                <a:scrgbClr r="0" g="0" b="0"/>
              </a:fillRef>
              <a:effectRef idx="0">
                <a:scrgbClr r="0" g="0" b="0"/>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 name="文本框 9"/>
              <p:cNvSpPr txBox="1"/>
              <p:nvPr/>
            </p:nvSpPr>
            <p:spPr>
              <a:xfrm>
                <a:off x="5394326" y="4976241"/>
                <a:ext cx="638176" cy="5429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14:m>
                  <m:oMathPara xmlns:m="http://schemas.openxmlformats.org/officeDocument/2006/math">
                    <m:oMathParaPr>
                      <m:jc m:val="centerGroup"/>
                    </m:oMathParaPr>
                    <m:oMath xmlns:m="http://schemas.openxmlformats.org/officeDocument/2006/math">
                      <m:f>
                        <m:fPr>
                          <m:ctrlPr>
                            <a:rPr lang="en-US" altLang="zh-CN" sz="1100" i="1" smtClean="0">
                              <a:solidFill>
                                <a:schemeClr val="bg1"/>
                              </a:solidFill>
                              <a:latin typeface="Cambria Math" panose="02040503050406030204" pitchFamily="18" charset="0"/>
                            </a:rPr>
                          </m:ctrlPr>
                        </m:fPr>
                        <m:num>
                          <m:r>
                            <a:rPr lang="en-US" altLang="zh-CN" sz="1100" b="0" i="1">
                              <a:solidFill>
                                <a:schemeClr val="bg1"/>
                              </a:solidFill>
                              <a:latin typeface="Cambria Math" panose="02040503050406030204" pitchFamily="18" charset="0"/>
                            </a:rPr>
                            <m:t>105</m:t>
                          </m:r>
                        </m:num>
                        <m:den>
                          <m:r>
                            <a:rPr lang="en-US" altLang="zh-CN" sz="1100" b="0" i="1">
                              <a:solidFill>
                                <a:schemeClr val="bg1"/>
                              </a:solidFill>
                              <a:latin typeface="Cambria Math" panose="02040503050406030204" pitchFamily="18" charset="0"/>
                            </a:rPr>
                            <m:t>106</m:t>
                          </m:r>
                        </m:den>
                      </m:f>
                    </m:oMath>
                  </m:oMathPara>
                </a14:m>
                <a:endParaRPr lang="zh-CN" altLang="en-US" sz="1100">
                  <a:solidFill>
                    <a:schemeClr val="bg1"/>
                  </a:solidFill>
                  <a:latin typeface="微软雅黑" panose="020B0503020204020204" charset="-122"/>
                  <a:ea typeface="微软雅黑" panose="020B0503020204020204" charset="-122"/>
                </a:endParaRPr>
              </a:p>
            </p:txBody>
          </p:sp>
        </mc:Choice>
        <mc:Fallback>
          <p:sp>
            <p:nvSpPr>
              <p:cNvPr id="5" name="文本框 9"/>
              <p:cNvSpPr txBox="1">
                <a:spLocks noRot="1" noChangeAspect="1" noMove="1" noResize="1" noEditPoints="1" noAdjustHandles="1" noChangeArrowheads="1" noChangeShapeType="1" noTextEdit="1"/>
              </p:cNvSpPr>
              <p:nvPr/>
            </p:nvSpPr>
            <p:spPr>
              <a:xfrm>
                <a:off x="5394326" y="4976241"/>
                <a:ext cx="638176" cy="542925"/>
              </a:xfrm>
              <a:prstGeom prst="rect">
                <a:avLst/>
              </a:prstGeom>
              <a:blipFill rotWithShape="1">
                <a:blip r:embed="rId9"/>
                <a:stretch>
                  <a:fillRect t="-70" b="70"/>
                </a:stretch>
              </a:blipFill>
              <a:ln w="9525" cmpd="sng">
                <a:noFill/>
              </a:ln>
            </p:spPr>
            <p:style>
              <a:lnRef idx="0">
                <a:scrgbClr r="0" g="0" b="0"/>
              </a:lnRef>
              <a:fillRef idx="0">
                <a:scrgbClr r="0" g="0" b="0"/>
              </a:fillRef>
              <a:effectRef idx="0">
                <a:scrgbClr r="0" g="0" b="0"/>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文本框 10"/>
              <p:cNvSpPr txBox="1"/>
              <p:nvPr/>
            </p:nvSpPr>
            <p:spPr>
              <a:xfrm>
                <a:off x="6510163" y="4976241"/>
                <a:ext cx="638176" cy="5429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14:m>
                  <m:oMathPara xmlns:m="http://schemas.openxmlformats.org/officeDocument/2006/math">
                    <m:oMathParaPr>
                      <m:jc m:val="centerGroup"/>
                    </m:oMathParaPr>
                    <m:oMath xmlns:m="http://schemas.openxmlformats.org/officeDocument/2006/math">
                      <m:f>
                        <m:fPr>
                          <m:ctrlPr>
                            <a:rPr lang="en-US" altLang="zh-CN" sz="1100" i="1" smtClean="0">
                              <a:solidFill>
                                <a:schemeClr val="bg1"/>
                              </a:solidFill>
                              <a:latin typeface="Cambria Math" panose="02040503050406030204" pitchFamily="18" charset="0"/>
                            </a:rPr>
                          </m:ctrlPr>
                        </m:fPr>
                        <m:num>
                          <m:r>
                            <a:rPr lang="en-US" altLang="zh-CN" sz="1100" b="0" i="1">
                              <a:solidFill>
                                <a:schemeClr val="bg1"/>
                              </a:solidFill>
                              <a:latin typeface="Cambria Math" panose="02040503050406030204" pitchFamily="18" charset="0"/>
                            </a:rPr>
                            <m:t>49</m:t>
                          </m:r>
                        </m:num>
                        <m:den>
                          <m:r>
                            <a:rPr lang="en-US" altLang="zh-CN" sz="1100" b="0" i="1">
                              <a:solidFill>
                                <a:schemeClr val="bg1"/>
                              </a:solidFill>
                              <a:latin typeface="Cambria Math" panose="02040503050406030204" pitchFamily="18" charset="0"/>
                            </a:rPr>
                            <m:t>63</m:t>
                          </m:r>
                        </m:den>
                      </m:f>
                    </m:oMath>
                  </m:oMathPara>
                </a14:m>
                <a:endParaRPr lang="zh-CN" altLang="en-US" sz="1100" dirty="0">
                  <a:solidFill>
                    <a:schemeClr val="bg1"/>
                  </a:solidFill>
                  <a:latin typeface="微软雅黑" panose="020B0503020204020204" charset="-122"/>
                  <a:ea typeface="微软雅黑" panose="020B0503020204020204" charset="-122"/>
                </a:endParaRPr>
              </a:p>
            </p:txBody>
          </p:sp>
        </mc:Choice>
        <mc:Fallback>
          <p:sp>
            <p:nvSpPr>
              <p:cNvPr id="7" name="文本框 10"/>
              <p:cNvSpPr txBox="1">
                <a:spLocks noRot="1" noChangeAspect="1" noMove="1" noResize="1" noEditPoints="1" noAdjustHandles="1" noChangeArrowheads="1" noChangeShapeType="1" noTextEdit="1"/>
              </p:cNvSpPr>
              <p:nvPr/>
            </p:nvSpPr>
            <p:spPr>
              <a:xfrm>
                <a:off x="6510163" y="4976241"/>
                <a:ext cx="638176" cy="542925"/>
              </a:xfrm>
              <a:prstGeom prst="rect">
                <a:avLst/>
              </a:prstGeom>
              <a:blipFill rotWithShape="1">
                <a:blip r:embed="rId10"/>
                <a:stretch>
                  <a:fillRect l="-22" t="-70" r="23" b="70"/>
                </a:stretch>
              </a:blipFill>
              <a:ln w="9525" cmpd="sng">
                <a:noFill/>
              </a:ln>
            </p:spPr>
            <p:style>
              <a:lnRef idx="0">
                <a:scrgbClr r="0" g="0" b="0"/>
              </a:lnRef>
              <a:fillRef idx="0">
                <a:scrgbClr r="0" g="0" b="0"/>
              </a:fillRef>
              <a:effectRef idx="0">
                <a:scrgbClr r="0" g="0" b="0"/>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文本框 11"/>
              <p:cNvSpPr txBox="1"/>
              <p:nvPr/>
            </p:nvSpPr>
            <p:spPr>
              <a:xfrm>
                <a:off x="7632701" y="4976241"/>
                <a:ext cx="638176" cy="5429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14:m>
                  <m:oMathPara xmlns:m="http://schemas.openxmlformats.org/officeDocument/2006/math">
                    <m:oMathParaPr>
                      <m:jc m:val="centerGroup"/>
                    </m:oMathParaPr>
                    <m:oMath xmlns:m="http://schemas.openxmlformats.org/officeDocument/2006/math">
                      <m:f>
                        <m:fPr>
                          <m:ctrlPr>
                            <a:rPr lang="en-US" altLang="zh-CN" sz="1100" i="1" smtClean="0">
                              <a:solidFill>
                                <a:schemeClr val="bg1"/>
                              </a:solidFill>
                              <a:latin typeface="Cambria Math" panose="02040503050406030204" pitchFamily="18" charset="0"/>
                            </a:rPr>
                          </m:ctrlPr>
                        </m:fPr>
                        <m:num>
                          <m:r>
                            <a:rPr lang="en-US" altLang="zh-CN" sz="1100" b="0" i="1">
                              <a:solidFill>
                                <a:schemeClr val="bg1"/>
                              </a:solidFill>
                              <a:latin typeface="Cambria Math" panose="02040503050406030204" pitchFamily="18" charset="0"/>
                            </a:rPr>
                            <m:t>34</m:t>
                          </m:r>
                        </m:num>
                        <m:den>
                          <m:r>
                            <a:rPr lang="en-US" altLang="zh-CN" sz="1100" b="0" i="1">
                              <a:solidFill>
                                <a:schemeClr val="bg1"/>
                              </a:solidFill>
                              <a:latin typeface="Cambria Math" panose="02040503050406030204" pitchFamily="18" charset="0"/>
                            </a:rPr>
                            <m:t>37</m:t>
                          </m:r>
                        </m:den>
                      </m:f>
                    </m:oMath>
                  </m:oMathPara>
                </a14:m>
                <a:endParaRPr lang="zh-CN" altLang="en-US" sz="1100">
                  <a:solidFill>
                    <a:schemeClr val="bg1"/>
                  </a:solidFill>
                  <a:latin typeface="微软雅黑" panose="020B0503020204020204" charset="-122"/>
                  <a:ea typeface="微软雅黑" panose="020B0503020204020204" charset="-122"/>
                </a:endParaRPr>
              </a:p>
            </p:txBody>
          </p:sp>
        </mc:Choice>
        <mc:Fallback>
          <p:sp>
            <p:nvSpPr>
              <p:cNvPr id="8" name="文本框 11"/>
              <p:cNvSpPr txBox="1">
                <a:spLocks noRot="1" noChangeAspect="1" noMove="1" noResize="1" noEditPoints="1" noAdjustHandles="1" noChangeArrowheads="1" noChangeShapeType="1" noTextEdit="1"/>
              </p:cNvSpPr>
              <p:nvPr/>
            </p:nvSpPr>
            <p:spPr>
              <a:xfrm>
                <a:off x="7632701" y="4976241"/>
                <a:ext cx="638176" cy="542925"/>
              </a:xfrm>
              <a:prstGeom prst="rect">
                <a:avLst/>
              </a:prstGeom>
              <a:blipFill rotWithShape="1">
                <a:blip r:embed="rId11"/>
                <a:stretch>
                  <a:fillRect t="-70" b="70"/>
                </a:stretch>
              </a:blipFill>
              <a:ln w="9525" cmpd="sng">
                <a:noFill/>
              </a:ln>
            </p:spPr>
            <p:style>
              <a:lnRef idx="0">
                <a:scrgbClr r="0" g="0" b="0"/>
              </a:lnRef>
              <a:fillRef idx="0">
                <a:scrgbClr r="0" g="0" b="0"/>
              </a:fillRef>
              <a:effectRef idx="0">
                <a:scrgbClr r="0" g="0" b="0"/>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9" name="文本框 12"/>
              <p:cNvSpPr txBox="1"/>
              <p:nvPr/>
            </p:nvSpPr>
            <p:spPr>
              <a:xfrm>
                <a:off x="8775701" y="4976241"/>
                <a:ext cx="638176" cy="5429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14:m>
                  <m:oMathPara xmlns:m="http://schemas.openxmlformats.org/officeDocument/2006/math">
                    <m:oMathParaPr>
                      <m:jc m:val="centerGroup"/>
                    </m:oMathParaPr>
                    <m:oMath xmlns:m="http://schemas.openxmlformats.org/officeDocument/2006/math">
                      <m:f>
                        <m:fPr>
                          <m:ctrlPr>
                            <a:rPr lang="en-US" altLang="zh-CN" sz="1100" i="1" smtClean="0">
                              <a:solidFill>
                                <a:schemeClr val="bg1"/>
                              </a:solidFill>
                              <a:latin typeface="Cambria Math" panose="02040503050406030204" pitchFamily="18" charset="0"/>
                            </a:rPr>
                          </m:ctrlPr>
                        </m:fPr>
                        <m:num>
                          <m:r>
                            <a:rPr lang="en-US" altLang="zh-CN" sz="1100" b="0" i="1">
                              <a:solidFill>
                                <a:schemeClr val="bg1"/>
                              </a:solidFill>
                              <a:latin typeface="Cambria Math" panose="02040503050406030204" pitchFamily="18" charset="0"/>
                            </a:rPr>
                            <m:t>54</m:t>
                          </m:r>
                        </m:num>
                        <m:den>
                          <m:r>
                            <a:rPr lang="en-US" altLang="zh-CN" sz="1100" b="0" i="1">
                              <a:solidFill>
                                <a:schemeClr val="bg1"/>
                              </a:solidFill>
                              <a:latin typeface="Cambria Math" panose="02040503050406030204" pitchFamily="18" charset="0"/>
                            </a:rPr>
                            <m:t>59</m:t>
                          </m:r>
                        </m:den>
                      </m:f>
                    </m:oMath>
                  </m:oMathPara>
                </a14:m>
                <a:endParaRPr lang="zh-CN" altLang="en-US" sz="1100">
                  <a:solidFill>
                    <a:schemeClr val="bg1"/>
                  </a:solidFill>
                  <a:latin typeface="微软雅黑" panose="020B0503020204020204" charset="-122"/>
                  <a:ea typeface="微软雅黑" panose="020B0503020204020204" charset="-122"/>
                </a:endParaRPr>
              </a:p>
            </p:txBody>
          </p:sp>
        </mc:Choice>
        <mc:Fallback>
          <p:sp>
            <p:nvSpPr>
              <p:cNvPr id="69" name="文本框 12"/>
              <p:cNvSpPr txBox="1">
                <a:spLocks noRot="1" noChangeAspect="1" noMove="1" noResize="1" noEditPoints="1" noAdjustHandles="1" noChangeArrowheads="1" noChangeShapeType="1" noTextEdit="1"/>
              </p:cNvSpPr>
              <p:nvPr/>
            </p:nvSpPr>
            <p:spPr>
              <a:xfrm>
                <a:off x="8775701" y="4976241"/>
                <a:ext cx="638176" cy="542925"/>
              </a:xfrm>
              <a:prstGeom prst="rect">
                <a:avLst/>
              </a:prstGeom>
              <a:blipFill rotWithShape="1">
                <a:blip r:embed="rId12"/>
                <a:stretch>
                  <a:fillRect t="-70" b="70"/>
                </a:stretch>
              </a:blipFill>
              <a:ln w="9525" cmpd="sng">
                <a:noFill/>
              </a:ln>
            </p:spPr>
            <p:style>
              <a:lnRef idx="0">
                <a:scrgbClr r="0" g="0" b="0"/>
              </a:lnRef>
              <a:fillRef idx="0">
                <a:scrgbClr r="0" g="0" b="0"/>
              </a:fillRef>
              <a:effectRef idx="0">
                <a:scrgbClr r="0" g="0" b="0"/>
              </a:effectRef>
              <a:fontRef idx="minor">
                <a:schemeClr val="dk1"/>
              </a:fontRef>
            </p:style>
            <p:txBody>
              <a:bodyPr/>
              <a:lstStyle/>
              <a:p>
                <a:r>
                  <a:rPr lang="zh-CN" altLang="en-US">
                    <a:noFill/>
                  </a:rPr>
                  <a:t> </a:t>
                </a:r>
              </a:p>
            </p:txBody>
          </p:sp>
        </mc:Fallback>
      </mc:AlternateContent>
      <p:sp>
        <p:nvSpPr>
          <p:cNvPr id="13" name="标题 1"/>
          <p:cNvSpPr txBox="1"/>
          <p:nvPr/>
        </p:nvSpPr>
        <p:spPr>
          <a:xfrm>
            <a:off x="1199515" y="260985"/>
            <a:ext cx="8555355" cy="431800"/>
          </a:xfrm>
          <a:prstGeom prst="rect">
            <a:avLst/>
          </a:prstGeom>
        </p:spPr>
        <p:txBody>
          <a:bodyPr vert="horz" lIns="91434" tIns="45717" rIns="91434" bIns="45717" anchor="ctr">
            <a:noAutofit/>
          </a:bodyPr>
          <a:lstStyle>
            <a:lvl1pPr algn="l" rtl="0" eaLnBrk="1" latinLnBrk="0" hangingPunct="1">
              <a:spcBef>
                <a:spcPct val="0"/>
              </a:spcBef>
              <a:buNone/>
              <a:defRPr kumimoji="0" sz="2400" b="1" i="0" u="none" strike="noStrike" kern="1200" baseline="0">
                <a:ln w="3175">
                  <a:noFill/>
                </a:ln>
                <a:solidFill>
                  <a:srgbClr val="203864"/>
                </a:solidFill>
                <a:effectLst/>
                <a:latin typeface="微软雅黑" panose="020B0503020204020204" charset="-122"/>
                <a:ea typeface="微软雅黑" panose="020B0503020204020204" charset="-122"/>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1200" cap="none" spc="0" normalizeH="0" baseline="0" noProof="0" dirty="0" smtClean="0">
                <a:ln w="3175">
                  <a:noFill/>
                </a:ln>
                <a:solidFill>
                  <a:srgbClr val="3E3A39"/>
                </a:solidFill>
                <a:effectLst/>
                <a:uLnTx/>
                <a:uFillTx/>
                <a:latin typeface="微软雅黑" panose="020B0503020204020204" charset="-122"/>
                <a:ea typeface="微软雅黑" panose="020B0503020204020204" charset="-122"/>
                <a:cs typeface="+mj-cs"/>
              </a:rPr>
              <a:t>（三）有效性</a:t>
            </a:r>
            <a:endParaRPr kumimoji="0" lang="zh-CN" altLang="en-US" sz="3200" b="1" i="0" u="none" strike="noStrike" kern="1200" cap="none" spc="0" normalizeH="0" baseline="0" noProof="0" dirty="0" smtClean="0">
              <a:ln w="3175">
                <a:noFill/>
              </a:ln>
              <a:solidFill>
                <a:srgbClr val="3E3A39"/>
              </a:solidFill>
              <a:effectLst/>
              <a:uLnTx/>
              <a:uFillTx/>
              <a:latin typeface="微软雅黑" panose="020B0503020204020204" charset="-122"/>
              <a:ea typeface="微软雅黑" panose="020B0503020204020204" charset="-122"/>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î$ḷíḍê"/>
          <p:cNvSpPr/>
          <p:nvPr/>
        </p:nvSpPr>
        <p:spPr bwMode="auto">
          <a:xfrm>
            <a:off x="1021654" y="1064295"/>
            <a:ext cx="4694574" cy="426669"/>
          </a:xfrm>
          <a:prstGeom prst="homePlate">
            <a:avLst/>
          </a:prstGeom>
          <a:solidFill>
            <a:srgbClr val="EF7925"/>
          </a:solidFill>
          <a:ln w="3175" cap="flat" cmpd="sng" algn="ctr">
            <a:noFill/>
            <a:prstDash val="sysDash"/>
            <a:round/>
          </a:ln>
          <a:effectLst/>
        </p:spPr>
        <p:txBody>
          <a:bodyPr rot="0" spcFirstLastPara="0" vert="horz" wrap="square" lIns="91411" tIns="45705" rIns="91411" bIns="45705" numCol="1" spcCol="0" rtlCol="0" fromWordArt="0" anchor="ctr" anchorCtr="0" forceAA="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defTabSz="914400" fontAlgn="auto">
              <a:spcBef>
                <a:spcPts val="0"/>
              </a:spcBef>
              <a:spcAft>
                <a:spcPts val="0"/>
              </a:spcAft>
              <a:defRPr/>
            </a:pPr>
            <a:r>
              <a:rPr lang="zh-CN" altLang="en-US" sz="1600" b="1" i="1" dirty="0">
                <a:solidFill>
                  <a:prstClr val="white"/>
                </a:solidFill>
                <a:latin typeface="微软雅黑" panose="020B0503020204020204" charset="-122"/>
                <a:ea typeface="微软雅黑" panose="020B0503020204020204" charset="-122"/>
              </a:rPr>
              <a:t>主要创新</a:t>
            </a:r>
            <a:r>
              <a:rPr lang="zh-CN" altLang="en-US" sz="1600" b="1" i="1" dirty="0" smtClean="0">
                <a:solidFill>
                  <a:prstClr val="white"/>
                </a:solidFill>
                <a:latin typeface="微软雅黑" panose="020B0503020204020204" charset="-122"/>
                <a:ea typeface="微软雅黑" panose="020B0503020204020204" charset="-122"/>
              </a:rPr>
              <a:t>点和疗效、安全性优势</a:t>
            </a:r>
            <a:endParaRPr lang="zh-CN" altLang="en-US" sz="1600" b="1" i="1" dirty="0">
              <a:solidFill>
                <a:prstClr val="white"/>
              </a:solidFill>
              <a:latin typeface="微软雅黑" panose="020B0503020204020204" charset="-122"/>
              <a:ea typeface="微软雅黑" panose="020B0503020204020204" charset="-122"/>
            </a:endParaRPr>
          </a:p>
        </p:txBody>
      </p:sp>
      <p:sp>
        <p:nvSpPr>
          <p:cNvPr id="2" name="iṧḻîḓe"/>
          <p:cNvSpPr/>
          <p:nvPr/>
        </p:nvSpPr>
        <p:spPr bwMode="auto">
          <a:xfrm>
            <a:off x="6868534" y="1050269"/>
            <a:ext cx="4248472" cy="454719"/>
          </a:xfrm>
          <a:prstGeom prst="homePlate">
            <a:avLst/>
          </a:prstGeom>
          <a:solidFill>
            <a:schemeClr val="bg1">
              <a:lumMod val="50000"/>
            </a:schemeClr>
          </a:solidFill>
          <a:ln w="3175" cap="flat" cmpd="sng" algn="ctr">
            <a:noFill/>
            <a:prstDash val="sysDash"/>
            <a:round/>
          </a:ln>
          <a:effectLst/>
        </p:spPr>
        <p:txBody>
          <a:bodyPr rot="0" spcFirstLastPara="0" vert="horz" wrap="square" lIns="91411" tIns="45705" rIns="91411" bIns="45705" numCol="1" spcCol="0" rtlCol="0" fromWordArt="0" anchor="ctr" anchorCtr="0" forceAA="0" compatLnSpc="1">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1" i="1" u="none" strike="noStrike" kern="1200" cap="none" spc="0" normalizeH="0" baseline="0" noProof="0" dirty="0" smtClean="0">
                <a:ln>
                  <a:noFill/>
                </a:ln>
                <a:solidFill>
                  <a:schemeClr val="bg1"/>
                </a:solidFill>
                <a:effectLst/>
                <a:uLnTx/>
                <a:uFillTx/>
                <a:latin typeface="微软雅黑" panose="020B0503020204020204" charset="-122"/>
                <a:ea typeface="微软雅黑" panose="020B0503020204020204" charset="-122"/>
                <a:cs typeface="+mn-cs"/>
              </a:rPr>
              <a:t>注册分类和荣誉奖项</a:t>
            </a:r>
            <a:endParaRPr kumimoji="0" lang="zh-CN" altLang="en-US" b="1" i="1" u="none" strike="noStrike" kern="1200" cap="none" spc="0" normalizeH="0" baseline="0" noProof="0" dirty="0" smtClean="0">
              <a:ln>
                <a:noFill/>
              </a:ln>
              <a:solidFill>
                <a:schemeClr val="bg1"/>
              </a:solidFill>
              <a:effectLst/>
              <a:uLnTx/>
              <a:uFillTx/>
              <a:latin typeface="微软雅黑" panose="020B0503020204020204" charset="-122"/>
              <a:ea typeface="微软雅黑" panose="020B0503020204020204" charset="-122"/>
              <a:cs typeface="+mn-cs"/>
            </a:endParaRPr>
          </a:p>
        </p:txBody>
      </p:sp>
      <p:cxnSp>
        <p:nvCxnSpPr>
          <p:cNvPr id="17" name="直接连接符 16"/>
          <p:cNvCxnSpPr/>
          <p:nvPr/>
        </p:nvCxnSpPr>
        <p:spPr>
          <a:xfrm>
            <a:off x="6384032" y="1988587"/>
            <a:ext cx="0" cy="3024000"/>
          </a:xfrm>
          <a:prstGeom prst="line">
            <a:avLst/>
          </a:prstGeom>
          <a:noFill/>
          <a:ln w="3175" cap="rnd" cmpd="sng" algn="ctr">
            <a:solidFill>
              <a:sysClr val="window" lastClr="FFFFFF">
                <a:lumMod val="75000"/>
              </a:sysClr>
            </a:solidFill>
            <a:prstDash val="solid"/>
            <a:round/>
          </a:ln>
          <a:effectLst/>
        </p:spPr>
      </p:cxnSp>
      <p:grpSp>
        <p:nvGrpSpPr>
          <p:cNvPr id="20" name="组合 19"/>
          <p:cNvGrpSpPr/>
          <p:nvPr/>
        </p:nvGrpSpPr>
        <p:grpSpPr>
          <a:xfrm>
            <a:off x="966149" y="1968395"/>
            <a:ext cx="206740" cy="203908"/>
            <a:chOff x="4293186" y="1043313"/>
            <a:chExt cx="360000" cy="360000"/>
          </a:xfrm>
        </p:grpSpPr>
        <p:grpSp>
          <p:nvGrpSpPr>
            <p:cNvPr id="21" name="ïŝḷîḋê"/>
            <p:cNvGrpSpPr/>
            <p:nvPr/>
          </p:nvGrpSpPr>
          <p:grpSpPr>
            <a:xfrm>
              <a:off x="4330340" y="1078962"/>
              <a:ext cx="293595" cy="293594"/>
              <a:chOff x="5327494" y="1428541"/>
              <a:chExt cx="468859" cy="468859"/>
            </a:xfrm>
          </p:grpSpPr>
          <p:sp>
            <p:nvSpPr>
              <p:cNvPr id="23" name="iṥḷiḑê"/>
              <p:cNvSpPr/>
              <p:nvPr/>
            </p:nvSpPr>
            <p:spPr bwMode="auto">
              <a:xfrm>
                <a:off x="5422509" y="1516769"/>
                <a:ext cx="278828" cy="292402"/>
              </a:xfrm>
              <a:custGeom>
                <a:avLst/>
                <a:gdLst>
                  <a:gd name="connsiteX0" fmla="*/ 271981 w 578354"/>
                  <a:gd name="connsiteY0" fmla="*/ 340887 h 606510"/>
                  <a:gd name="connsiteX1" fmla="*/ 256365 w 578354"/>
                  <a:gd name="connsiteY1" fmla="*/ 346409 h 606510"/>
                  <a:gd name="connsiteX2" fmla="*/ 251051 w 578354"/>
                  <a:gd name="connsiteY2" fmla="*/ 352798 h 606510"/>
                  <a:gd name="connsiteX3" fmla="*/ 251051 w 578354"/>
                  <a:gd name="connsiteY3" fmla="*/ 368716 h 606510"/>
                  <a:gd name="connsiteX4" fmla="*/ 248665 w 578354"/>
                  <a:gd name="connsiteY4" fmla="*/ 370449 h 606510"/>
                  <a:gd name="connsiteX5" fmla="*/ 247038 w 578354"/>
                  <a:gd name="connsiteY5" fmla="*/ 375322 h 606510"/>
                  <a:gd name="connsiteX6" fmla="*/ 250509 w 578354"/>
                  <a:gd name="connsiteY6" fmla="*/ 409431 h 606510"/>
                  <a:gd name="connsiteX7" fmla="*/ 255172 w 578354"/>
                  <a:gd name="connsiteY7" fmla="*/ 414954 h 606510"/>
                  <a:gd name="connsiteX8" fmla="*/ 256907 w 578354"/>
                  <a:gd name="connsiteY8" fmla="*/ 415170 h 606510"/>
                  <a:gd name="connsiteX9" fmla="*/ 262004 w 578354"/>
                  <a:gd name="connsiteY9" fmla="*/ 412572 h 606510"/>
                  <a:gd name="connsiteX10" fmla="*/ 280114 w 578354"/>
                  <a:gd name="connsiteY10" fmla="*/ 388749 h 606510"/>
                  <a:gd name="connsiteX11" fmla="*/ 281307 w 578354"/>
                  <a:gd name="connsiteY11" fmla="*/ 384851 h 606510"/>
                  <a:gd name="connsiteX12" fmla="*/ 281307 w 578354"/>
                  <a:gd name="connsiteY12" fmla="*/ 346626 h 606510"/>
                  <a:gd name="connsiteX13" fmla="*/ 278270 w 578354"/>
                  <a:gd name="connsiteY13" fmla="*/ 341104 h 606510"/>
                  <a:gd name="connsiteX14" fmla="*/ 271981 w 578354"/>
                  <a:gd name="connsiteY14" fmla="*/ 340887 h 606510"/>
                  <a:gd name="connsiteX15" fmla="*/ 190755 w 578354"/>
                  <a:gd name="connsiteY15" fmla="*/ 340887 h 606510"/>
                  <a:gd name="connsiteX16" fmla="*/ 184357 w 578354"/>
                  <a:gd name="connsiteY16" fmla="*/ 341104 h 606510"/>
                  <a:gd name="connsiteX17" fmla="*/ 181321 w 578354"/>
                  <a:gd name="connsiteY17" fmla="*/ 346626 h 606510"/>
                  <a:gd name="connsiteX18" fmla="*/ 181212 w 578354"/>
                  <a:gd name="connsiteY18" fmla="*/ 384851 h 606510"/>
                  <a:gd name="connsiteX19" fmla="*/ 182513 w 578354"/>
                  <a:gd name="connsiteY19" fmla="*/ 388749 h 606510"/>
                  <a:gd name="connsiteX20" fmla="*/ 200624 w 578354"/>
                  <a:gd name="connsiteY20" fmla="*/ 412680 h 606510"/>
                  <a:gd name="connsiteX21" fmla="*/ 205721 w 578354"/>
                  <a:gd name="connsiteY21" fmla="*/ 415170 h 606510"/>
                  <a:gd name="connsiteX22" fmla="*/ 207456 w 578354"/>
                  <a:gd name="connsiteY22" fmla="*/ 414954 h 606510"/>
                  <a:gd name="connsiteX23" fmla="*/ 212119 w 578354"/>
                  <a:gd name="connsiteY23" fmla="*/ 409431 h 606510"/>
                  <a:gd name="connsiteX24" fmla="*/ 215589 w 578354"/>
                  <a:gd name="connsiteY24" fmla="*/ 375322 h 606510"/>
                  <a:gd name="connsiteX25" fmla="*/ 213963 w 578354"/>
                  <a:gd name="connsiteY25" fmla="*/ 370449 h 606510"/>
                  <a:gd name="connsiteX26" fmla="*/ 211577 w 578354"/>
                  <a:gd name="connsiteY26" fmla="*/ 368716 h 606510"/>
                  <a:gd name="connsiteX27" fmla="*/ 211577 w 578354"/>
                  <a:gd name="connsiteY27" fmla="*/ 352798 h 606510"/>
                  <a:gd name="connsiteX28" fmla="*/ 206263 w 578354"/>
                  <a:gd name="connsiteY28" fmla="*/ 346409 h 606510"/>
                  <a:gd name="connsiteX29" fmla="*/ 190755 w 578354"/>
                  <a:gd name="connsiteY29" fmla="*/ 340887 h 606510"/>
                  <a:gd name="connsiteX30" fmla="*/ 200624 w 578354"/>
                  <a:gd name="connsiteY30" fmla="*/ 168497 h 606510"/>
                  <a:gd name="connsiteX31" fmla="*/ 156161 w 578354"/>
                  <a:gd name="connsiteY31" fmla="*/ 180300 h 606510"/>
                  <a:gd name="connsiteX32" fmla="*/ 152583 w 578354"/>
                  <a:gd name="connsiteY32" fmla="*/ 186039 h 606510"/>
                  <a:gd name="connsiteX33" fmla="*/ 152583 w 578354"/>
                  <a:gd name="connsiteY33" fmla="*/ 197518 h 606510"/>
                  <a:gd name="connsiteX34" fmla="*/ 149980 w 578354"/>
                  <a:gd name="connsiteY34" fmla="*/ 197518 h 606510"/>
                  <a:gd name="connsiteX35" fmla="*/ 143473 w 578354"/>
                  <a:gd name="connsiteY35" fmla="*/ 203906 h 606510"/>
                  <a:gd name="connsiteX36" fmla="*/ 143473 w 578354"/>
                  <a:gd name="connsiteY36" fmla="*/ 214410 h 606510"/>
                  <a:gd name="connsiteX37" fmla="*/ 146401 w 578354"/>
                  <a:gd name="connsiteY37" fmla="*/ 219824 h 606510"/>
                  <a:gd name="connsiteX38" fmla="*/ 152691 w 578354"/>
                  <a:gd name="connsiteY38" fmla="*/ 223831 h 606510"/>
                  <a:gd name="connsiteX39" fmla="*/ 153016 w 578354"/>
                  <a:gd name="connsiteY39" fmla="*/ 226538 h 606510"/>
                  <a:gd name="connsiteX40" fmla="*/ 176007 w 578354"/>
                  <a:gd name="connsiteY40" fmla="*/ 279598 h 606510"/>
                  <a:gd name="connsiteX41" fmla="*/ 214071 w 578354"/>
                  <a:gd name="connsiteY41" fmla="*/ 312516 h 606510"/>
                  <a:gd name="connsiteX42" fmla="*/ 248557 w 578354"/>
                  <a:gd name="connsiteY42" fmla="*/ 312516 h 606510"/>
                  <a:gd name="connsiteX43" fmla="*/ 286621 w 578354"/>
                  <a:gd name="connsiteY43" fmla="*/ 279598 h 606510"/>
                  <a:gd name="connsiteX44" fmla="*/ 309611 w 578354"/>
                  <a:gd name="connsiteY44" fmla="*/ 226538 h 606510"/>
                  <a:gd name="connsiteX45" fmla="*/ 309936 w 578354"/>
                  <a:gd name="connsiteY45" fmla="*/ 223831 h 606510"/>
                  <a:gd name="connsiteX46" fmla="*/ 316226 w 578354"/>
                  <a:gd name="connsiteY46" fmla="*/ 219824 h 606510"/>
                  <a:gd name="connsiteX47" fmla="*/ 319154 w 578354"/>
                  <a:gd name="connsiteY47" fmla="*/ 214410 h 606510"/>
                  <a:gd name="connsiteX48" fmla="*/ 319154 w 578354"/>
                  <a:gd name="connsiteY48" fmla="*/ 203906 h 606510"/>
                  <a:gd name="connsiteX49" fmla="*/ 312756 w 578354"/>
                  <a:gd name="connsiteY49" fmla="*/ 197518 h 606510"/>
                  <a:gd name="connsiteX50" fmla="*/ 309177 w 578354"/>
                  <a:gd name="connsiteY50" fmla="*/ 197518 h 606510"/>
                  <a:gd name="connsiteX51" fmla="*/ 307117 w 578354"/>
                  <a:gd name="connsiteY51" fmla="*/ 195352 h 606510"/>
                  <a:gd name="connsiteX52" fmla="*/ 301044 w 578354"/>
                  <a:gd name="connsiteY52" fmla="*/ 194919 h 606510"/>
                  <a:gd name="connsiteX53" fmla="*/ 275668 w 578354"/>
                  <a:gd name="connsiteY53" fmla="*/ 200658 h 606510"/>
                  <a:gd name="connsiteX54" fmla="*/ 236302 w 578354"/>
                  <a:gd name="connsiteY54" fmla="*/ 182791 h 606510"/>
                  <a:gd name="connsiteX55" fmla="*/ 200624 w 578354"/>
                  <a:gd name="connsiteY55" fmla="*/ 168497 h 606510"/>
                  <a:gd name="connsiteX56" fmla="*/ 426321 w 578354"/>
                  <a:gd name="connsiteY56" fmla="*/ 71765 h 606510"/>
                  <a:gd name="connsiteX57" fmla="*/ 439012 w 578354"/>
                  <a:gd name="connsiteY57" fmla="*/ 84331 h 606510"/>
                  <a:gd name="connsiteX58" fmla="*/ 439012 w 578354"/>
                  <a:gd name="connsiteY58" fmla="*/ 99173 h 606510"/>
                  <a:gd name="connsiteX59" fmla="*/ 464721 w 578354"/>
                  <a:gd name="connsiteY59" fmla="*/ 112498 h 606510"/>
                  <a:gd name="connsiteX60" fmla="*/ 467758 w 578354"/>
                  <a:gd name="connsiteY60" fmla="*/ 124306 h 606510"/>
                  <a:gd name="connsiteX61" fmla="*/ 459297 w 578354"/>
                  <a:gd name="connsiteY61" fmla="*/ 133080 h 606510"/>
                  <a:gd name="connsiteX62" fmla="*/ 452789 w 578354"/>
                  <a:gd name="connsiteY62" fmla="*/ 135139 h 606510"/>
                  <a:gd name="connsiteX63" fmla="*/ 439555 w 578354"/>
                  <a:gd name="connsiteY63" fmla="*/ 131455 h 606510"/>
                  <a:gd name="connsiteX64" fmla="*/ 425019 w 578354"/>
                  <a:gd name="connsiteY64" fmla="*/ 125931 h 606510"/>
                  <a:gd name="connsiteX65" fmla="*/ 413738 w 578354"/>
                  <a:gd name="connsiteY65" fmla="*/ 132972 h 606510"/>
                  <a:gd name="connsiteX66" fmla="*/ 415582 w 578354"/>
                  <a:gd name="connsiteY66" fmla="*/ 137197 h 606510"/>
                  <a:gd name="connsiteX67" fmla="*/ 426429 w 578354"/>
                  <a:gd name="connsiteY67" fmla="*/ 140989 h 606510"/>
                  <a:gd name="connsiteX68" fmla="*/ 456043 w 578354"/>
                  <a:gd name="connsiteY68" fmla="*/ 149113 h 606510"/>
                  <a:gd name="connsiteX69" fmla="*/ 471230 w 578354"/>
                  <a:gd name="connsiteY69" fmla="*/ 161355 h 606510"/>
                  <a:gd name="connsiteX70" fmla="*/ 477304 w 578354"/>
                  <a:gd name="connsiteY70" fmla="*/ 181829 h 606510"/>
                  <a:gd name="connsiteX71" fmla="*/ 465480 w 578354"/>
                  <a:gd name="connsiteY71" fmla="*/ 209454 h 606510"/>
                  <a:gd name="connsiteX72" fmla="*/ 439012 w 578354"/>
                  <a:gd name="connsiteY72" fmla="*/ 222020 h 606510"/>
                  <a:gd name="connsiteX73" fmla="*/ 439012 w 578354"/>
                  <a:gd name="connsiteY73" fmla="*/ 242278 h 606510"/>
                  <a:gd name="connsiteX74" fmla="*/ 426321 w 578354"/>
                  <a:gd name="connsiteY74" fmla="*/ 254953 h 606510"/>
                  <a:gd name="connsiteX75" fmla="*/ 413738 w 578354"/>
                  <a:gd name="connsiteY75" fmla="*/ 242278 h 606510"/>
                  <a:gd name="connsiteX76" fmla="*/ 413738 w 578354"/>
                  <a:gd name="connsiteY76" fmla="*/ 222670 h 606510"/>
                  <a:gd name="connsiteX77" fmla="*/ 378158 w 578354"/>
                  <a:gd name="connsiteY77" fmla="*/ 202087 h 606510"/>
                  <a:gd name="connsiteX78" fmla="*/ 377073 w 578354"/>
                  <a:gd name="connsiteY78" fmla="*/ 190171 h 606510"/>
                  <a:gd name="connsiteX79" fmla="*/ 386402 w 578354"/>
                  <a:gd name="connsiteY79" fmla="*/ 182696 h 606510"/>
                  <a:gd name="connsiteX80" fmla="*/ 395948 w 578354"/>
                  <a:gd name="connsiteY80" fmla="*/ 180963 h 606510"/>
                  <a:gd name="connsiteX81" fmla="*/ 408531 w 578354"/>
                  <a:gd name="connsiteY81" fmla="*/ 186163 h 606510"/>
                  <a:gd name="connsiteX82" fmla="*/ 426646 w 578354"/>
                  <a:gd name="connsiteY82" fmla="*/ 193963 h 606510"/>
                  <a:gd name="connsiteX83" fmla="*/ 439555 w 578354"/>
                  <a:gd name="connsiteY83" fmla="*/ 187138 h 606510"/>
                  <a:gd name="connsiteX84" fmla="*/ 436626 w 578354"/>
                  <a:gd name="connsiteY84" fmla="*/ 181504 h 606510"/>
                  <a:gd name="connsiteX85" fmla="*/ 425778 w 578354"/>
                  <a:gd name="connsiteY85" fmla="*/ 177821 h 606510"/>
                  <a:gd name="connsiteX86" fmla="*/ 385534 w 578354"/>
                  <a:gd name="connsiteY86" fmla="*/ 161355 h 606510"/>
                  <a:gd name="connsiteX87" fmla="*/ 376964 w 578354"/>
                  <a:gd name="connsiteY87" fmla="*/ 138280 h 606510"/>
                  <a:gd name="connsiteX88" fmla="*/ 386402 w 578354"/>
                  <a:gd name="connsiteY88" fmla="*/ 112714 h 606510"/>
                  <a:gd name="connsiteX89" fmla="*/ 413738 w 578354"/>
                  <a:gd name="connsiteY89" fmla="*/ 98848 h 606510"/>
                  <a:gd name="connsiteX90" fmla="*/ 413738 w 578354"/>
                  <a:gd name="connsiteY90" fmla="*/ 84331 h 606510"/>
                  <a:gd name="connsiteX91" fmla="*/ 426321 w 578354"/>
                  <a:gd name="connsiteY91" fmla="*/ 71765 h 606510"/>
                  <a:gd name="connsiteX92" fmla="*/ 215047 w 578354"/>
                  <a:gd name="connsiteY92" fmla="*/ 46785 h 606510"/>
                  <a:gd name="connsiteX93" fmla="*/ 247581 w 578354"/>
                  <a:gd name="connsiteY93" fmla="*/ 46785 h 606510"/>
                  <a:gd name="connsiteX94" fmla="*/ 347675 w 578354"/>
                  <a:gd name="connsiteY94" fmla="*/ 146840 h 606510"/>
                  <a:gd name="connsiteX95" fmla="*/ 347675 w 578354"/>
                  <a:gd name="connsiteY95" fmla="*/ 178243 h 606510"/>
                  <a:gd name="connsiteX96" fmla="*/ 353423 w 578354"/>
                  <a:gd name="connsiteY96" fmla="*/ 196110 h 606510"/>
                  <a:gd name="connsiteX97" fmla="*/ 353423 w 578354"/>
                  <a:gd name="connsiteY97" fmla="*/ 218525 h 606510"/>
                  <a:gd name="connsiteX98" fmla="*/ 342362 w 578354"/>
                  <a:gd name="connsiteY98" fmla="*/ 242131 h 606510"/>
                  <a:gd name="connsiteX99" fmla="*/ 335963 w 578354"/>
                  <a:gd name="connsiteY99" fmla="*/ 259132 h 606510"/>
                  <a:gd name="connsiteX100" fmla="*/ 314383 w 578354"/>
                  <a:gd name="connsiteY100" fmla="*/ 299522 h 606510"/>
                  <a:gd name="connsiteX101" fmla="*/ 299743 w 578354"/>
                  <a:gd name="connsiteY101" fmla="*/ 318147 h 606510"/>
                  <a:gd name="connsiteX102" fmla="*/ 310587 w 578354"/>
                  <a:gd name="connsiteY102" fmla="*/ 331683 h 606510"/>
                  <a:gd name="connsiteX103" fmla="*/ 382052 w 578354"/>
                  <a:gd name="connsiteY103" fmla="*/ 353231 h 606510"/>
                  <a:gd name="connsiteX104" fmla="*/ 462627 w 578354"/>
                  <a:gd name="connsiteY104" fmla="*/ 587560 h 606510"/>
                  <a:gd name="connsiteX105" fmla="*/ 443758 w 578354"/>
                  <a:gd name="connsiteY105" fmla="*/ 606510 h 606510"/>
                  <a:gd name="connsiteX106" fmla="*/ 18978 w 578354"/>
                  <a:gd name="connsiteY106" fmla="*/ 606510 h 606510"/>
                  <a:gd name="connsiteX107" fmla="*/ 0 w 578354"/>
                  <a:gd name="connsiteY107" fmla="*/ 587560 h 606510"/>
                  <a:gd name="connsiteX108" fmla="*/ 217 w 578354"/>
                  <a:gd name="connsiteY108" fmla="*/ 584636 h 606510"/>
                  <a:gd name="connsiteX109" fmla="*/ 80575 w 578354"/>
                  <a:gd name="connsiteY109" fmla="*/ 353231 h 606510"/>
                  <a:gd name="connsiteX110" fmla="*/ 152040 w 578354"/>
                  <a:gd name="connsiteY110" fmla="*/ 331683 h 606510"/>
                  <a:gd name="connsiteX111" fmla="*/ 162885 w 578354"/>
                  <a:gd name="connsiteY111" fmla="*/ 318147 h 606510"/>
                  <a:gd name="connsiteX112" fmla="*/ 148353 w 578354"/>
                  <a:gd name="connsiteY112" fmla="*/ 299522 h 606510"/>
                  <a:gd name="connsiteX113" fmla="*/ 126664 w 578354"/>
                  <a:gd name="connsiteY113" fmla="*/ 259132 h 606510"/>
                  <a:gd name="connsiteX114" fmla="*/ 120266 w 578354"/>
                  <a:gd name="connsiteY114" fmla="*/ 242131 h 606510"/>
                  <a:gd name="connsiteX115" fmla="*/ 109205 w 578354"/>
                  <a:gd name="connsiteY115" fmla="*/ 218525 h 606510"/>
                  <a:gd name="connsiteX116" fmla="*/ 109205 w 578354"/>
                  <a:gd name="connsiteY116" fmla="*/ 196110 h 606510"/>
                  <a:gd name="connsiteX117" fmla="*/ 114952 w 578354"/>
                  <a:gd name="connsiteY117" fmla="*/ 178243 h 606510"/>
                  <a:gd name="connsiteX118" fmla="*/ 114952 w 578354"/>
                  <a:gd name="connsiteY118" fmla="*/ 146840 h 606510"/>
                  <a:gd name="connsiteX119" fmla="*/ 215047 w 578354"/>
                  <a:gd name="connsiteY119" fmla="*/ 46785 h 606510"/>
                  <a:gd name="connsiteX120" fmla="*/ 414825 w 578354"/>
                  <a:gd name="connsiteY120" fmla="*/ 0 h 606510"/>
                  <a:gd name="connsiteX121" fmla="*/ 578354 w 578354"/>
                  <a:gd name="connsiteY121" fmla="*/ 163305 h 606510"/>
                  <a:gd name="connsiteX122" fmla="*/ 414825 w 578354"/>
                  <a:gd name="connsiteY122" fmla="*/ 326718 h 606510"/>
                  <a:gd name="connsiteX123" fmla="*/ 344664 w 578354"/>
                  <a:gd name="connsiteY123" fmla="*/ 310907 h 606510"/>
                  <a:gd name="connsiteX124" fmla="*/ 360063 w 578354"/>
                  <a:gd name="connsiteY124" fmla="*/ 279719 h 606510"/>
                  <a:gd name="connsiteX125" fmla="*/ 414825 w 578354"/>
                  <a:gd name="connsiteY125" fmla="*/ 291956 h 606510"/>
                  <a:gd name="connsiteX126" fmla="*/ 543545 w 578354"/>
                  <a:gd name="connsiteY126" fmla="*/ 163305 h 606510"/>
                  <a:gd name="connsiteX127" fmla="*/ 414825 w 578354"/>
                  <a:gd name="connsiteY127" fmla="*/ 34762 h 606510"/>
                  <a:gd name="connsiteX128" fmla="*/ 338808 w 578354"/>
                  <a:gd name="connsiteY128" fmla="*/ 59561 h 606510"/>
                  <a:gd name="connsiteX129" fmla="*/ 311264 w 578354"/>
                  <a:gd name="connsiteY129" fmla="*/ 37036 h 606510"/>
                  <a:gd name="connsiteX130" fmla="*/ 414825 w 578354"/>
                  <a:gd name="connsiteY130" fmla="*/ 0 h 60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578354" h="606510">
                    <a:moveTo>
                      <a:pt x="271981" y="340887"/>
                    </a:moveTo>
                    <a:cubicBezTo>
                      <a:pt x="266667" y="343702"/>
                      <a:pt x="261461" y="345543"/>
                      <a:pt x="256365" y="346409"/>
                    </a:cubicBezTo>
                    <a:cubicBezTo>
                      <a:pt x="253328" y="346951"/>
                      <a:pt x="251051" y="349658"/>
                      <a:pt x="251051" y="352798"/>
                    </a:cubicBezTo>
                    <a:lnTo>
                      <a:pt x="251051" y="368716"/>
                    </a:lnTo>
                    <a:cubicBezTo>
                      <a:pt x="250183" y="369149"/>
                      <a:pt x="249316" y="369691"/>
                      <a:pt x="248665" y="370449"/>
                    </a:cubicBezTo>
                    <a:cubicBezTo>
                      <a:pt x="247472" y="371748"/>
                      <a:pt x="246821" y="373589"/>
                      <a:pt x="247038" y="375322"/>
                    </a:cubicBezTo>
                    <a:lnTo>
                      <a:pt x="250509" y="409431"/>
                    </a:lnTo>
                    <a:cubicBezTo>
                      <a:pt x="250834" y="412030"/>
                      <a:pt x="252677" y="414196"/>
                      <a:pt x="255172" y="414954"/>
                    </a:cubicBezTo>
                    <a:cubicBezTo>
                      <a:pt x="255822" y="415062"/>
                      <a:pt x="256365" y="415170"/>
                      <a:pt x="256907" y="415170"/>
                    </a:cubicBezTo>
                    <a:cubicBezTo>
                      <a:pt x="258859" y="415170"/>
                      <a:pt x="260811" y="414304"/>
                      <a:pt x="262004" y="412572"/>
                    </a:cubicBezTo>
                    <a:lnTo>
                      <a:pt x="280114" y="388749"/>
                    </a:lnTo>
                    <a:cubicBezTo>
                      <a:pt x="280873" y="387666"/>
                      <a:pt x="281307" y="386258"/>
                      <a:pt x="281307" y="384851"/>
                    </a:cubicBezTo>
                    <a:lnTo>
                      <a:pt x="281307" y="346626"/>
                    </a:lnTo>
                    <a:cubicBezTo>
                      <a:pt x="281307" y="344352"/>
                      <a:pt x="280222" y="342295"/>
                      <a:pt x="278270" y="341104"/>
                    </a:cubicBezTo>
                    <a:cubicBezTo>
                      <a:pt x="276318" y="339912"/>
                      <a:pt x="273933" y="339912"/>
                      <a:pt x="271981" y="340887"/>
                    </a:cubicBezTo>
                    <a:close/>
                    <a:moveTo>
                      <a:pt x="190755" y="340887"/>
                    </a:moveTo>
                    <a:cubicBezTo>
                      <a:pt x="188695" y="339912"/>
                      <a:pt x="186309" y="339912"/>
                      <a:pt x="184357" y="341104"/>
                    </a:cubicBezTo>
                    <a:cubicBezTo>
                      <a:pt x="182513" y="342295"/>
                      <a:pt x="181321" y="344352"/>
                      <a:pt x="181321" y="346626"/>
                    </a:cubicBezTo>
                    <a:lnTo>
                      <a:pt x="181212" y="384851"/>
                    </a:lnTo>
                    <a:cubicBezTo>
                      <a:pt x="181212" y="386258"/>
                      <a:pt x="181754" y="387666"/>
                      <a:pt x="182513" y="388749"/>
                    </a:cubicBezTo>
                    <a:lnTo>
                      <a:pt x="200624" y="412680"/>
                    </a:lnTo>
                    <a:cubicBezTo>
                      <a:pt x="201817" y="414304"/>
                      <a:pt x="203769" y="415170"/>
                      <a:pt x="205721" y="415170"/>
                    </a:cubicBezTo>
                    <a:cubicBezTo>
                      <a:pt x="206263" y="415170"/>
                      <a:pt x="206914" y="415062"/>
                      <a:pt x="207456" y="414954"/>
                    </a:cubicBezTo>
                    <a:cubicBezTo>
                      <a:pt x="209950" y="414196"/>
                      <a:pt x="211794" y="412030"/>
                      <a:pt x="212119" y="409431"/>
                    </a:cubicBezTo>
                    <a:lnTo>
                      <a:pt x="215589" y="375322"/>
                    </a:lnTo>
                    <a:cubicBezTo>
                      <a:pt x="215806" y="373589"/>
                      <a:pt x="215264" y="371748"/>
                      <a:pt x="213963" y="370449"/>
                    </a:cubicBezTo>
                    <a:cubicBezTo>
                      <a:pt x="213312" y="369691"/>
                      <a:pt x="212553" y="369149"/>
                      <a:pt x="211577" y="368716"/>
                    </a:cubicBezTo>
                    <a:lnTo>
                      <a:pt x="211577" y="352798"/>
                    </a:lnTo>
                    <a:cubicBezTo>
                      <a:pt x="211577" y="349658"/>
                      <a:pt x="209299" y="346951"/>
                      <a:pt x="206263" y="346409"/>
                    </a:cubicBezTo>
                    <a:cubicBezTo>
                      <a:pt x="201166" y="345543"/>
                      <a:pt x="195961" y="343702"/>
                      <a:pt x="190755" y="340887"/>
                    </a:cubicBezTo>
                    <a:close/>
                    <a:moveTo>
                      <a:pt x="200624" y="168497"/>
                    </a:moveTo>
                    <a:cubicBezTo>
                      <a:pt x="182513" y="168497"/>
                      <a:pt x="164945" y="175861"/>
                      <a:pt x="156161" y="180300"/>
                    </a:cubicBezTo>
                    <a:cubicBezTo>
                      <a:pt x="153884" y="181383"/>
                      <a:pt x="152583" y="183657"/>
                      <a:pt x="152583" y="186039"/>
                    </a:cubicBezTo>
                    <a:lnTo>
                      <a:pt x="152583" y="197518"/>
                    </a:lnTo>
                    <a:lnTo>
                      <a:pt x="149980" y="197518"/>
                    </a:lnTo>
                    <a:cubicBezTo>
                      <a:pt x="146401" y="197518"/>
                      <a:pt x="143473" y="200333"/>
                      <a:pt x="143473" y="203906"/>
                    </a:cubicBezTo>
                    <a:lnTo>
                      <a:pt x="143473" y="214410"/>
                    </a:lnTo>
                    <a:cubicBezTo>
                      <a:pt x="143473" y="216576"/>
                      <a:pt x="144666" y="218633"/>
                      <a:pt x="146401" y="219824"/>
                    </a:cubicBezTo>
                    <a:lnTo>
                      <a:pt x="152691" y="223831"/>
                    </a:lnTo>
                    <a:lnTo>
                      <a:pt x="153016" y="226538"/>
                    </a:lnTo>
                    <a:cubicBezTo>
                      <a:pt x="155077" y="241806"/>
                      <a:pt x="163644" y="261731"/>
                      <a:pt x="176007" y="279598"/>
                    </a:cubicBezTo>
                    <a:cubicBezTo>
                      <a:pt x="191731" y="302338"/>
                      <a:pt x="206480" y="312516"/>
                      <a:pt x="214071" y="312516"/>
                    </a:cubicBezTo>
                    <a:lnTo>
                      <a:pt x="248557" y="312516"/>
                    </a:lnTo>
                    <a:cubicBezTo>
                      <a:pt x="256148" y="312516"/>
                      <a:pt x="270896" y="302338"/>
                      <a:pt x="286621" y="279598"/>
                    </a:cubicBezTo>
                    <a:cubicBezTo>
                      <a:pt x="298984" y="261731"/>
                      <a:pt x="307551" y="241806"/>
                      <a:pt x="309611" y="226538"/>
                    </a:cubicBezTo>
                    <a:lnTo>
                      <a:pt x="309936" y="223831"/>
                    </a:lnTo>
                    <a:lnTo>
                      <a:pt x="316226" y="219824"/>
                    </a:lnTo>
                    <a:cubicBezTo>
                      <a:pt x="318070" y="218633"/>
                      <a:pt x="319154" y="216576"/>
                      <a:pt x="319154" y="214410"/>
                    </a:cubicBezTo>
                    <a:lnTo>
                      <a:pt x="319154" y="203906"/>
                    </a:lnTo>
                    <a:cubicBezTo>
                      <a:pt x="319154" y="200333"/>
                      <a:pt x="316226" y="197518"/>
                      <a:pt x="312756" y="197518"/>
                    </a:cubicBezTo>
                    <a:lnTo>
                      <a:pt x="309177" y="197518"/>
                    </a:lnTo>
                    <a:cubicBezTo>
                      <a:pt x="308744" y="196651"/>
                      <a:pt x="307984" y="195893"/>
                      <a:pt x="307117" y="195352"/>
                    </a:cubicBezTo>
                    <a:cubicBezTo>
                      <a:pt x="305382" y="194161"/>
                      <a:pt x="302996" y="193944"/>
                      <a:pt x="301044" y="194919"/>
                    </a:cubicBezTo>
                    <a:cubicBezTo>
                      <a:pt x="292477" y="198709"/>
                      <a:pt x="283910" y="200658"/>
                      <a:pt x="275668" y="200658"/>
                    </a:cubicBezTo>
                    <a:cubicBezTo>
                      <a:pt x="261028" y="200658"/>
                      <a:pt x="247797" y="194702"/>
                      <a:pt x="236302" y="182791"/>
                    </a:cubicBezTo>
                    <a:cubicBezTo>
                      <a:pt x="227193" y="173370"/>
                      <a:pt x="215155" y="168497"/>
                      <a:pt x="200624" y="168497"/>
                    </a:cubicBezTo>
                    <a:close/>
                    <a:moveTo>
                      <a:pt x="426321" y="71765"/>
                    </a:moveTo>
                    <a:cubicBezTo>
                      <a:pt x="433372" y="71765"/>
                      <a:pt x="439012" y="77398"/>
                      <a:pt x="439012" y="84331"/>
                    </a:cubicBezTo>
                    <a:lnTo>
                      <a:pt x="439012" y="99173"/>
                    </a:lnTo>
                    <a:cubicBezTo>
                      <a:pt x="449860" y="101231"/>
                      <a:pt x="458321" y="105564"/>
                      <a:pt x="464721" y="112498"/>
                    </a:cubicBezTo>
                    <a:cubicBezTo>
                      <a:pt x="467650" y="115639"/>
                      <a:pt x="468843" y="120081"/>
                      <a:pt x="467758" y="124306"/>
                    </a:cubicBezTo>
                    <a:cubicBezTo>
                      <a:pt x="466565" y="128531"/>
                      <a:pt x="463419" y="131780"/>
                      <a:pt x="459297" y="133080"/>
                    </a:cubicBezTo>
                    <a:lnTo>
                      <a:pt x="452789" y="135139"/>
                    </a:lnTo>
                    <a:cubicBezTo>
                      <a:pt x="448016" y="136655"/>
                      <a:pt x="442809" y="135247"/>
                      <a:pt x="439555" y="131455"/>
                    </a:cubicBezTo>
                    <a:cubicBezTo>
                      <a:pt x="436192" y="127772"/>
                      <a:pt x="431311" y="125931"/>
                      <a:pt x="425019" y="125931"/>
                    </a:cubicBezTo>
                    <a:cubicBezTo>
                      <a:pt x="419921" y="125931"/>
                      <a:pt x="413738" y="127122"/>
                      <a:pt x="413738" y="132972"/>
                    </a:cubicBezTo>
                    <a:cubicBezTo>
                      <a:pt x="413738" y="134597"/>
                      <a:pt x="414388" y="136005"/>
                      <a:pt x="415582" y="137197"/>
                    </a:cubicBezTo>
                    <a:cubicBezTo>
                      <a:pt x="416883" y="138389"/>
                      <a:pt x="420463" y="139689"/>
                      <a:pt x="426429" y="140989"/>
                    </a:cubicBezTo>
                    <a:cubicBezTo>
                      <a:pt x="440097" y="144022"/>
                      <a:pt x="450077" y="146730"/>
                      <a:pt x="456043" y="149113"/>
                    </a:cubicBezTo>
                    <a:cubicBezTo>
                      <a:pt x="462118" y="151497"/>
                      <a:pt x="467216" y="155613"/>
                      <a:pt x="471230" y="161355"/>
                    </a:cubicBezTo>
                    <a:cubicBezTo>
                      <a:pt x="475243" y="167096"/>
                      <a:pt x="477304" y="174030"/>
                      <a:pt x="477304" y="181829"/>
                    </a:cubicBezTo>
                    <a:cubicBezTo>
                      <a:pt x="477304" y="192771"/>
                      <a:pt x="473291" y="202087"/>
                      <a:pt x="465480" y="209454"/>
                    </a:cubicBezTo>
                    <a:cubicBezTo>
                      <a:pt x="458863" y="215737"/>
                      <a:pt x="449968" y="219962"/>
                      <a:pt x="439012" y="222020"/>
                    </a:cubicBezTo>
                    <a:lnTo>
                      <a:pt x="439012" y="242278"/>
                    </a:lnTo>
                    <a:cubicBezTo>
                      <a:pt x="439012" y="249320"/>
                      <a:pt x="433372" y="254953"/>
                      <a:pt x="426321" y="254953"/>
                    </a:cubicBezTo>
                    <a:cubicBezTo>
                      <a:pt x="419378" y="254953"/>
                      <a:pt x="413738" y="249320"/>
                      <a:pt x="413738" y="242278"/>
                    </a:cubicBezTo>
                    <a:lnTo>
                      <a:pt x="413738" y="222670"/>
                    </a:lnTo>
                    <a:cubicBezTo>
                      <a:pt x="397683" y="220504"/>
                      <a:pt x="385751" y="213571"/>
                      <a:pt x="378158" y="202087"/>
                    </a:cubicBezTo>
                    <a:cubicBezTo>
                      <a:pt x="375771" y="198512"/>
                      <a:pt x="375337" y="194071"/>
                      <a:pt x="377073" y="190171"/>
                    </a:cubicBezTo>
                    <a:cubicBezTo>
                      <a:pt x="378700" y="186271"/>
                      <a:pt x="382171" y="183454"/>
                      <a:pt x="386402" y="182696"/>
                    </a:cubicBezTo>
                    <a:lnTo>
                      <a:pt x="395948" y="180963"/>
                    </a:lnTo>
                    <a:cubicBezTo>
                      <a:pt x="400721" y="180096"/>
                      <a:pt x="405710" y="182046"/>
                      <a:pt x="408531" y="186163"/>
                    </a:cubicBezTo>
                    <a:cubicBezTo>
                      <a:pt x="412110" y="191254"/>
                      <a:pt x="418185" y="193963"/>
                      <a:pt x="426646" y="193963"/>
                    </a:cubicBezTo>
                    <a:cubicBezTo>
                      <a:pt x="439555" y="193963"/>
                      <a:pt x="439555" y="188763"/>
                      <a:pt x="439555" y="187138"/>
                    </a:cubicBezTo>
                    <a:cubicBezTo>
                      <a:pt x="439555" y="184646"/>
                      <a:pt x="438578" y="182913"/>
                      <a:pt x="436626" y="181504"/>
                    </a:cubicBezTo>
                    <a:cubicBezTo>
                      <a:pt x="434673" y="180096"/>
                      <a:pt x="430985" y="178905"/>
                      <a:pt x="425778" y="177821"/>
                    </a:cubicBezTo>
                    <a:cubicBezTo>
                      <a:pt x="404734" y="173488"/>
                      <a:pt x="391283" y="167963"/>
                      <a:pt x="385534" y="161355"/>
                    </a:cubicBezTo>
                    <a:cubicBezTo>
                      <a:pt x="379785" y="154530"/>
                      <a:pt x="376964" y="147055"/>
                      <a:pt x="376964" y="138280"/>
                    </a:cubicBezTo>
                    <a:cubicBezTo>
                      <a:pt x="376964" y="128639"/>
                      <a:pt x="380110" y="120081"/>
                      <a:pt x="386402" y="112714"/>
                    </a:cubicBezTo>
                    <a:cubicBezTo>
                      <a:pt x="392368" y="105564"/>
                      <a:pt x="401588" y="100906"/>
                      <a:pt x="413738" y="98848"/>
                    </a:cubicBezTo>
                    <a:lnTo>
                      <a:pt x="413738" y="84331"/>
                    </a:lnTo>
                    <a:cubicBezTo>
                      <a:pt x="413738" y="77398"/>
                      <a:pt x="419378" y="71765"/>
                      <a:pt x="426321" y="71765"/>
                    </a:cubicBezTo>
                    <a:close/>
                    <a:moveTo>
                      <a:pt x="215047" y="46785"/>
                    </a:moveTo>
                    <a:lnTo>
                      <a:pt x="247581" y="46785"/>
                    </a:lnTo>
                    <a:cubicBezTo>
                      <a:pt x="302779" y="46785"/>
                      <a:pt x="347675" y="91723"/>
                      <a:pt x="347675" y="146840"/>
                    </a:cubicBezTo>
                    <a:lnTo>
                      <a:pt x="347675" y="178243"/>
                    </a:lnTo>
                    <a:cubicBezTo>
                      <a:pt x="351471" y="183441"/>
                      <a:pt x="353423" y="189721"/>
                      <a:pt x="353423" y="196110"/>
                    </a:cubicBezTo>
                    <a:lnTo>
                      <a:pt x="353423" y="218525"/>
                    </a:lnTo>
                    <a:cubicBezTo>
                      <a:pt x="353423" y="227621"/>
                      <a:pt x="349302" y="236284"/>
                      <a:pt x="342362" y="242131"/>
                    </a:cubicBezTo>
                    <a:cubicBezTo>
                      <a:pt x="340626" y="247654"/>
                      <a:pt x="338458" y="253393"/>
                      <a:pt x="335963" y="259132"/>
                    </a:cubicBezTo>
                    <a:cubicBezTo>
                      <a:pt x="330758" y="272559"/>
                      <a:pt x="323275" y="286528"/>
                      <a:pt x="314383" y="299522"/>
                    </a:cubicBezTo>
                    <a:cubicBezTo>
                      <a:pt x="310587" y="305045"/>
                      <a:pt x="305599" y="311650"/>
                      <a:pt x="299743" y="318147"/>
                    </a:cubicBezTo>
                    <a:cubicBezTo>
                      <a:pt x="305056" y="321937"/>
                      <a:pt x="308852" y="326485"/>
                      <a:pt x="310587" y="331683"/>
                    </a:cubicBezTo>
                    <a:lnTo>
                      <a:pt x="382052" y="353231"/>
                    </a:lnTo>
                    <a:cubicBezTo>
                      <a:pt x="432263" y="367742"/>
                      <a:pt x="462627" y="578464"/>
                      <a:pt x="462627" y="587560"/>
                    </a:cubicBezTo>
                    <a:cubicBezTo>
                      <a:pt x="462627" y="598064"/>
                      <a:pt x="454169" y="606510"/>
                      <a:pt x="443758" y="606510"/>
                    </a:cubicBezTo>
                    <a:lnTo>
                      <a:pt x="18978" y="606510"/>
                    </a:lnTo>
                    <a:cubicBezTo>
                      <a:pt x="8459" y="606510"/>
                      <a:pt x="0" y="598064"/>
                      <a:pt x="0" y="587560"/>
                    </a:cubicBezTo>
                    <a:cubicBezTo>
                      <a:pt x="0" y="586586"/>
                      <a:pt x="109" y="585611"/>
                      <a:pt x="217" y="584636"/>
                    </a:cubicBezTo>
                    <a:cubicBezTo>
                      <a:pt x="217" y="584636"/>
                      <a:pt x="30365" y="367742"/>
                      <a:pt x="80575" y="353231"/>
                    </a:cubicBezTo>
                    <a:lnTo>
                      <a:pt x="152040" y="331683"/>
                    </a:lnTo>
                    <a:cubicBezTo>
                      <a:pt x="153775" y="326485"/>
                      <a:pt x="157571" y="321937"/>
                      <a:pt x="162885" y="318147"/>
                    </a:cubicBezTo>
                    <a:cubicBezTo>
                      <a:pt x="157029" y="311650"/>
                      <a:pt x="152040" y="305045"/>
                      <a:pt x="148353" y="299522"/>
                    </a:cubicBezTo>
                    <a:cubicBezTo>
                      <a:pt x="139352" y="286528"/>
                      <a:pt x="131870" y="272559"/>
                      <a:pt x="126664" y="259132"/>
                    </a:cubicBezTo>
                    <a:cubicBezTo>
                      <a:pt x="124170" y="253393"/>
                      <a:pt x="122001" y="247654"/>
                      <a:pt x="120266" y="242131"/>
                    </a:cubicBezTo>
                    <a:cubicBezTo>
                      <a:pt x="113325" y="236284"/>
                      <a:pt x="109205" y="227621"/>
                      <a:pt x="109205" y="218525"/>
                    </a:cubicBezTo>
                    <a:lnTo>
                      <a:pt x="109205" y="196110"/>
                    </a:lnTo>
                    <a:cubicBezTo>
                      <a:pt x="109205" y="189721"/>
                      <a:pt x="111265" y="183441"/>
                      <a:pt x="114952" y="178243"/>
                    </a:cubicBezTo>
                    <a:lnTo>
                      <a:pt x="114952" y="146840"/>
                    </a:lnTo>
                    <a:cubicBezTo>
                      <a:pt x="114952" y="91723"/>
                      <a:pt x="159848" y="46785"/>
                      <a:pt x="215047" y="46785"/>
                    </a:cubicBezTo>
                    <a:close/>
                    <a:moveTo>
                      <a:pt x="414825" y="0"/>
                    </a:moveTo>
                    <a:cubicBezTo>
                      <a:pt x="504940" y="0"/>
                      <a:pt x="578354" y="73314"/>
                      <a:pt x="578354" y="163305"/>
                    </a:cubicBezTo>
                    <a:cubicBezTo>
                      <a:pt x="578354" y="253404"/>
                      <a:pt x="504940" y="326718"/>
                      <a:pt x="414825" y="326718"/>
                    </a:cubicBezTo>
                    <a:cubicBezTo>
                      <a:pt x="389667" y="326718"/>
                      <a:pt x="365918" y="320979"/>
                      <a:pt x="344664" y="310907"/>
                    </a:cubicBezTo>
                    <a:cubicBezTo>
                      <a:pt x="350737" y="300620"/>
                      <a:pt x="355942" y="290115"/>
                      <a:pt x="360063" y="279719"/>
                    </a:cubicBezTo>
                    <a:cubicBezTo>
                      <a:pt x="376654" y="287516"/>
                      <a:pt x="395198" y="291956"/>
                      <a:pt x="414825" y="291956"/>
                    </a:cubicBezTo>
                    <a:cubicBezTo>
                      <a:pt x="485854" y="291956"/>
                      <a:pt x="543545" y="234236"/>
                      <a:pt x="543545" y="163305"/>
                    </a:cubicBezTo>
                    <a:cubicBezTo>
                      <a:pt x="543545" y="92482"/>
                      <a:pt x="485854" y="34762"/>
                      <a:pt x="414825" y="34762"/>
                    </a:cubicBezTo>
                    <a:cubicBezTo>
                      <a:pt x="386414" y="34762"/>
                      <a:pt x="360171" y="43967"/>
                      <a:pt x="338808" y="59561"/>
                    </a:cubicBezTo>
                    <a:cubicBezTo>
                      <a:pt x="330675" y="50897"/>
                      <a:pt x="321458" y="43317"/>
                      <a:pt x="311264" y="37036"/>
                    </a:cubicBezTo>
                    <a:cubicBezTo>
                      <a:pt x="339459" y="13861"/>
                      <a:pt x="375570" y="0"/>
                      <a:pt x="414825" y="0"/>
                    </a:cubicBezTo>
                    <a:close/>
                  </a:path>
                </a:pathLst>
              </a:custGeom>
              <a:solidFill>
                <a:sysClr val="window" lastClr="FFFFFF">
                  <a:lumMod val="65000"/>
                </a:sysClr>
              </a:solidFill>
              <a:ln>
                <a:noFill/>
              </a:ln>
            </p:spPr>
            <p:txBody>
              <a:bodyPr wrap="square" lIns="91411" tIns="45705" rIns="91411" bIns="45705" anchor="ctr">
                <a:normAutofit fontScale="2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楷体" panose="02010609060101010101" pitchFamily="49" charset="-122"/>
                  <a:ea typeface="楷体" panose="02010609060101010101" pitchFamily="49" charset="-122"/>
                </a:endParaRPr>
              </a:p>
            </p:txBody>
          </p:sp>
          <p:sp>
            <p:nvSpPr>
              <p:cNvPr id="24" name="îšļídê"/>
              <p:cNvSpPr/>
              <p:nvPr/>
            </p:nvSpPr>
            <p:spPr>
              <a:xfrm>
                <a:off x="5327494" y="1428541"/>
                <a:ext cx="468859" cy="468859"/>
              </a:xfrm>
              <a:prstGeom prst="ellipse">
                <a:avLst/>
              </a:prstGeom>
              <a:noFill/>
              <a:ln w="22225" cap="flat" cmpd="sng" algn="ctr">
                <a:solidFill>
                  <a:sysClr val="windowText" lastClr="000000">
                    <a:lumMod val="50000"/>
                    <a:lumOff val="50000"/>
                  </a:sysClr>
                </a:solidFill>
                <a:prstDash val="solid"/>
                <a:miter lim="800000"/>
              </a:ln>
              <a:effectLst/>
            </p:spPr>
            <p:txBody>
              <a:bodyPr wrap="square" lIns="91411" tIns="45705" rIns="91411" bIns="45705" rtlCol="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楷体" panose="02010609060101010101" pitchFamily="49" charset="-122"/>
                  <a:ea typeface="楷体" panose="02010609060101010101" pitchFamily="49" charset="-122"/>
                  <a:cs typeface="+mn-cs"/>
                </a:endParaRPr>
              </a:p>
            </p:txBody>
          </p:sp>
        </p:grpSp>
        <p:pic>
          <p:nvPicPr>
            <p:cNvPr id="22" name="Picture 4"/>
            <p:cNvPicPr preferRelativeResize="0">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293186" y="1043313"/>
              <a:ext cx="360000"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7" name="组合 26"/>
          <p:cNvGrpSpPr/>
          <p:nvPr/>
        </p:nvGrpSpPr>
        <p:grpSpPr>
          <a:xfrm>
            <a:off x="966149" y="2420613"/>
            <a:ext cx="206740" cy="203908"/>
            <a:chOff x="4293186" y="1043313"/>
            <a:chExt cx="360000" cy="360000"/>
          </a:xfrm>
        </p:grpSpPr>
        <p:grpSp>
          <p:nvGrpSpPr>
            <p:cNvPr id="28" name="ïŝḷîḋê"/>
            <p:cNvGrpSpPr/>
            <p:nvPr/>
          </p:nvGrpSpPr>
          <p:grpSpPr>
            <a:xfrm>
              <a:off x="4330340" y="1078962"/>
              <a:ext cx="293595" cy="293594"/>
              <a:chOff x="5327494" y="1428541"/>
              <a:chExt cx="468859" cy="468859"/>
            </a:xfrm>
          </p:grpSpPr>
          <p:sp>
            <p:nvSpPr>
              <p:cNvPr id="30" name="iṥḷiḑê"/>
              <p:cNvSpPr/>
              <p:nvPr/>
            </p:nvSpPr>
            <p:spPr bwMode="auto">
              <a:xfrm>
                <a:off x="5422509" y="1516769"/>
                <a:ext cx="278828" cy="292402"/>
              </a:xfrm>
              <a:custGeom>
                <a:avLst/>
                <a:gdLst>
                  <a:gd name="connsiteX0" fmla="*/ 271981 w 578354"/>
                  <a:gd name="connsiteY0" fmla="*/ 340887 h 606510"/>
                  <a:gd name="connsiteX1" fmla="*/ 256365 w 578354"/>
                  <a:gd name="connsiteY1" fmla="*/ 346409 h 606510"/>
                  <a:gd name="connsiteX2" fmla="*/ 251051 w 578354"/>
                  <a:gd name="connsiteY2" fmla="*/ 352798 h 606510"/>
                  <a:gd name="connsiteX3" fmla="*/ 251051 w 578354"/>
                  <a:gd name="connsiteY3" fmla="*/ 368716 h 606510"/>
                  <a:gd name="connsiteX4" fmla="*/ 248665 w 578354"/>
                  <a:gd name="connsiteY4" fmla="*/ 370449 h 606510"/>
                  <a:gd name="connsiteX5" fmla="*/ 247038 w 578354"/>
                  <a:gd name="connsiteY5" fmla="*/ 375322 h 606510"/>
                  <a:gd name="connsiteX6" fmla="*/ 250509 w 578354"/>
                  <a:gd name="connsiteY6" fmla="*/ 409431 h 606510"/>
                  <a:gd name="connsiteX7" fmla="*/ 255172 w 578354"/>
                  <a:gd name="connsiteY7" fmla="*/ 414954 h 606510"/>
                  <a:gd name="connsiteX8" fmla="*/ 256907 w 578354"/>
                  <a:gd name="connsiteY8" fmla="*/ 415170 h 606510"/>
                  <a:gd name="connsiteX9" fmla="*/ 262004 w 578354"/>
                  <a:gd name="connsiteY9" fmla="*/ 412572 h 606510"/>
                  <a:gd name="connsiteX10" fmla="*/ 280114 w 578354"/>
                  <a:gd name="connsiteY10" fmla="*/ 388749 h 606510"/>
                  <a:gd name="connsiteX11" fmla="*/ 281307 w 578354"/>
                  <a:gd name="connsiteY11" fmla="*/ 384851 h 606510"/>
                  <a:gd name="connsiteX12" fmla="*/ 281307 w 578354"/>
                  <a:gd name="connsiteY12" fmla="*/ 346626 h 606510"/>
                  <a:gd name="connsiteX13" fmla="*/ 278270 w 578354"/>
                  <a:gd name="connsiteY13" fmla="*/ 341104 h 606510"/>
                  <a:gd name="connsiteX14" fmla="*/ 271981 w 578354"/>
                  <a:gd name="connsiteY14" fmla="*/ 340887 h 606510"/>
                  <a:gd name="connsiteX15" fmla="*/ 190755 w 578354"/>
                  <a:gd name="connsiteY15" fmla="*/ 340887 h 606510"/>
                  <a:gd name="connsiteX16" fmla="*/ 184357 w 578354"/>
                  <a:gd name="connsiteY16" fmla="*/ 341104 h 606510"/>
                  <a:gd name="connsiteX17" fmla="*/ 181321 w 578354"/>
                  <a:gd name="connsiteY17" fmla="*/ 346626 h 606510"/>
                  <a:gd name="connsiteX18" fmla="*/ 181212 w 578354"/>
                  <a:gd name="connsiteY18" fmla="*/ 384851 h 606510"/>
                  <a:gd name="connsiteX19" fmla="*/ 182513 w 578354"/>
                  <a:gd name="connsiteY19" fmla="*/ 388749 h 606510"/>
                  <a:gd name="connsiteX20" fmla="*/ 200624 w 578354"/>
                  <a:gd name="connsiteY20" fmla="*/ 412680 h 606510"/>
                  <a:gd name="connsiteX21" fmla="*/ 205721 w 578354"/>
                  <a:gd name="connsiteY21" fmla="*/ 415170 h 606510"/>
                  <a:gd name="connsiteX22" fmla="*/ 207456 w 578354"/>
                  <a:gd name="connsiteY22" fmla="*/ 414954 h 606510"/>
                  <a:gd name="connsiteX23" fmla="*/ 212119 w 578354"/>
                  <a:gd name="connsiteY23" fmla="*/ 409431 h 606510"/>
                  <a:gd name="connsiteX24" fmla="*/ 215589 w 578354"/>
                  <a:gd name="connsiteY24" fmla="*/ 375322 h 606510"/>
                  <a:gd name="connsiteX25" fmla="*/ 213963 w 578354"/>
                  <a:gd name="connsiteY25" fmla="*/ 370449 h 606510"/>
                  <a:gd name="connsiteX26" fmla="*/ 211577 w 578354"/>
                  <a:gd name="connsiteY26" fmla="*/ 368716 h 606510"/>
                  <a:gd name="connsiteX27" fmla="*/ 211577 w 578354"/>
                  <a:gd name="connsiteY27" fmla="*/ 352798 h 606510"/>
                  <a:gd name="connsiteX28" fmla="*/ 206263 w 578354"/>
                  <a:gd name="connsiteY28" fmla="*/ 346409 h 606510"/>
                  <a:gd name="connsiteX29" fmla="*/ 190755 w 578354"/>
                  <a:gd name="connsiteY29" fmla="*/ 340887 h 606510"/>
                  <a:gd name="connsiteX30" fmla="*/ 200624 w 578354"/>
                  <a:gd name="connsiteY30" fmla="*/ 168497 h 606510"/>
                  <a:gd name="connsiteX31" fmla="*/ 156161 w 578354"/>
                  <a:gd name="connsiteY31" fmla="*/ 180300 h 606510"/>
                  <a:gd name="connsiteX32" fmla="*/ 152583 w 578354"/>
                  <a:gd name="connsiteY32" fmla="*/ 186039 h 606510"/>
                  <a:gd name="connsiteX33" fmla="*/ 152583 w 578354"/>
                  <a:gd name="connsiteY33" fmla="*/ 197518 h 606510"/>
                  <a:gd name="connsiteX34" fmla="*/ 149980 w 578354"/>
                  <a:gd name="connsiteY34" fmla="*/ 197518 h 606510"/>
                  <a:gd name="connsiteX35" fmla="*/ 143473 w 578354"/>
                  <a:gd name="connsiteY35" fmla="*/ 203906 h 606510"/>
                  <a:gd name="connsiteX36" fmla="*/ 143473 w 578354"/>
                  <a:gd name="connsiteY36" fmla="*/ 214410 h 606510"/>
                  <a:gd name="connsiteX37" fmla="*/ 146401 w 578354"/>
                  <a:gd name="connsiteY37" fmla="*/ 219824 h 606510"/>
                  <a:gd name="connsiteX38" fmla="*/ 152691 w 578354"/>
                  <a:gd name="connsiteY38" fmla="*/ 223831 h 606510"/>
                  <a:gd name="connsiteX39" fmla="*/ 153016 w 578354"/>
                  <a:gd name="connsiteY39" fmla="*/ 226538 h 606510"/>
                  <a:gd name="connsiteX40" fmla="*/ 176007 w 578354"/>
                  <a:gd name="connsiteY40" fmla="*/ 279598 h 606510"/>
                  <a:gd name="connsiteX41" fmla="*/ 214071 w 578354"/>
                  <a:gd name="connsiteY41" fmla="*/ 312516 h 606510"/>
                  <a:gd name="connsiteX42" fmla="*/ 248557 w 578354"/>
                  <a:gd name="connsiteY42" fmla="*/ 312516 h 606510"/>
                  <a:gd name="connsiteX43" fmla="*/ 286621 w 578354"/>
                  <a:gd name="connsiteY43" fmla="*/ 279598 h 606510"/>
                  <a:gd name="connsiteX44" fmla="*/ 309611 w 578354"/>
                  <a:gd name="connsiteY44" fmla="*/ 226538 h 606510"/>
                  <a:gd name="connsiteX45" fmla="*/ 309936 w 578354"/>
                  <a:gd name="connsiteY45" fmla="*/ 223831 h 606510"/>
                  <a:gd name="connsiteX46" fmla="*/ 316226 w 578354"/>
                  <a:gd name="connsiteY46" fmla="*/ 219824 h 606510"/>
                  <a:gd name="connsiteX47" fmla="*/ 319154 w 578354"/>
                  <a:gd name="connsiteY47" fmla="*/ 214410 h 606510"/>
                  <a:gd name="connsiteX48" fmla="*/ 319154 w 578354"/>
                  <a:gd name="connsiteY48" fmla="*/ 203906 h 606510"/>
                  <a:gd name="connsiteX49" fmla="*/ 312756 w 578354"/>
                  <a:gd name="connsiteY49" fmla="*/ 197518 h 606510"/>
                  <a:gd name="connsiteX50" fmla="*/ 309177 w 578354"/>
                  <a:gd name="connsiteY50" fmla="*/ 197518 h 606510"/>
                  <a:gd name="connsiteX51" fmla="*/ 307117 w 578354"/>
                  <a:gd name="connsiteY51" fmla="*/ 195352 h 606510"/>
                  <a:gd name="connsiteX52" fmla="*/ 301044 w 578354"/>
                  <a:gd name="connsiteY52" fmla="*/ 194919 h 606510"/>
                  <a:gd name="connsiteX53" fmla="*/ 275668 w 578354"/>
                  <a:gd name="connsiteY53" fmla="*/ 200658 h 606510"/>
                  <a:gd name="connsiteX54" fmla="*/ 236302 w 578354"/>
                  <a:gd name="connsiteY54" fmla="*/ 182791 h 606510"/>
                  <a:gd name="connsiteX55" fmla="*/ 200624 w 578354"/>
                  <a:gd name="connsiteY55" fmla="*/ 168497 h 606510"/>
                  <a:gd name="connsiteX56" fmla="*/ 426321 w 578354"/>
                  <a:gd name="connsiteY56" fmla="*/ 71765 h 606510"/>
                  <a:gd name="connsiteX57" fmla="*/ 439012 w 578354"/>
                  <a:gd name="connsiteY57" fmla="*/ 84331 h 606510"/>
                  <a:gd name="connsiteX58" fmla="*/ 439012 w 578354"/>
                  <a:gd name="connsiteY58" fmla="*/ 99173 h 606510"/>
                  <a:gd name="connsiteX59" fmla="*/ 464721 w 578354"/>
                  <a:gd name="connsiteY59" fmla="*/ 112498 h 606510"/>
                  <a:gd name="connsiteX60" fmla="*/ 467758 w 578354"/>
                  <a:gd name="connsiteY60" fmla="*/ 124306 h 606510"/>
                  <a:gd name="connsiteX61" fmla="*/ 459297 w 578354"/>
                  <a:gd name="connsiteY61" fmla="*/ 133080 h 606510"/>
                  <a:gd name="connsiteX62" fmla="*/ 452789 w 578354"/>
                  <a:gd name="connsiteY62" fmla="*/ 135139 h 606510"/>
                  <a:gd name="connsiteX63" fmla="*/ 439555 w 578354"/>
                  <a:gd name="connsiteY63" fmla="*/ 131455 h 606510"/>
                  <a:gd name="connsiteX64" fmla="*/ 425019 w 578354"/>
                  <a:gd name="connsiteY64" fmla="*/ 125931 h 606510"/>
                  <a:gd name="connsiteX65" fmla="*/ 413738 w 578354"/>
                  <a:gd name="connsiteY65" fmla="*/ 132972 h 606510"/>
                  <a:gd name="connsiteX66" fmla="*/ 415582 w 578354"/>
                  <a:gd name="connsiteY66" fmla="*/ 137197 h 606510"/>
                  <a:gd name="connsiteX67" fmla="*/ 426429 w 578354"/>
                  <a:gd name="connsiteY67" fmla="*/ 140989 h 606510"/>
                  <a:gd name="connsiteX68" fmla="*/ 456043 w 578354"/>
                  <a:gd name="connsiteY68" fmla="*/ 149113 h 606510"/>
                  <a:gd name="connsiteX69" fmla="*/ 471230 w 578354"/>
                  <a:gd name="connsiteY69" fmla="*/ 161355 h 606510"/>
                  <a:gd name="connsiteX70" fmla="*/ 477304 w 578354"/>
                  <a:gd name="connsiteY70" fmla="*/ 181829 h 606510"/>
                  <a:gd name="connsiteX71" fmla="*/ 465480 w 578354"/>
                  <a:gd name="connsiteY71" fmla="*/ 209454 h 606510"/>
                  <a:gd name="connsiteX72" fmla="*/ 439012 w 578354"/>
                  <a:gd name="connsiteY72" fmla="*/ 222020 h 606510"/>
                  <a:gd name="connsiteX73" fmla="*/ 439012 w 578354"/>
                  <a:gd name="connsiteY73" fmla="*/ 242278 h 606510"/>
                  <a:gd name="connsiteX74" fmla="*/ 426321 w 578354"/>
                  <a:gd name="connsiteY74" fmla="*/ 254953 h 606510"/>
                  <a:gd name="connsiteX75" fmla="*/ 413738 w 578354"/>
                  <a:gd name="connsiteY75" fmla="*/ 242278 h 606510"/>
                  <a:gd name="connsiteX76" fmla="*/ 413738 w 578354"/>
                  <a:gd name="connsiteY76" fmla="*/ 222670 h 606510"/>
                  <a:gd name="connsiteX77" fmla="*/ 378158 w 578354"/>
                  <a:gd name="connsiteY77" fmla="*/ 202087 h 606510"/>
                  <a:gd name="connsiteX78" fmla="*/ 377073 w 578354"/>
                  <a:gd name="connsiteY78" fmla="*/ 190171 h 606510"/>
                  <a:gd name="connsiteX79" fmla="*/ 386402 w 578354"/>
                  <a:gd name="connsiteY79" fmla="*/ 182696 h 606510"/>
                  <a:gd name="connsiteX80" fmla="*/ 395948 w 578354"/>
                  <a:gd name="connsiteY80" fmla="*/ 180963 h 606510"/>
                  <a:gd name="connsiteX81" fmla="*/ 408531 w 578354"/>
                  <a:gd name="connsiteY81" fmla="*/ 186163 h 606510"/>
                  <a:gd name="connsiteX82" fmla="*/ 426646 w 578354"/>
                  <a:gd name="connsiteY82" fmla="*/ 193963 h 606510"/>
                  <a:gd name="connsiteX83" fmla="*/ 439555 w 578354"/>
                  <a:gd name="connsiteY83" fmla="*/ 187138 h 606510"/>
                  <a:gd name="connsiteX84" fmla="*/ 436626 w 578354"/>
                  <a:gd name="connsiteY84" fmla="*/ 181504 h 606510"/>
                  <a:gd name="connsiteX85" fmla="*/ 425778 w 578354"/>
                  <a:gd name="connsiteY85" fmla="*/ 177821 h 606510"/>
                  <a:gd name="connsiteX86" fmla="*/ 385534 w 578354"/>
                  <a:gd name="connsiteY86" fmla="*/ 161355 h 606510"/>
                  <a:gd name="connsiteX87" fmla="*/ 376964 w 578354"/>
                  <a:gd name="connsiteY87" fmla="*/ 138280 h 606510"/>
                  <a:gd name="connsiteX88" fmla="*/ 386402 w 578354"/>
                  <a:gd name="connsiteY88" fmla="*/ 112714 h 606510"/>
                  <a:gd name="connsiteX89" fmla="*/ 413738 w 578354"/>
                  <a:gd name="connsiteY89" fmla="*/ 98848 h 606510"/>
                  <a:gd name="connsiteX90" fmla="*/ 413738 w 578354"/>
                  <a:gd name="connsiteY90" fmla="*/ 84331 h 606510"/>
                  <a:gd name="connsiteX91" fmla="*/ 426321 w 578354"/>
                  <a:gd name="connsiteY91" fmla="*/ 71765 h 606510"/>
                  <a:gd name="connsiteX92" fmla="*/ 215047 w 578354"/>
                  <a:gd name="connsiteY92" fmla="*/ 46785 h 606510"/>
                  <a:gd name="connsiteX93" fmla="*/ 247581 w 578354"/>
                  <a:gd name="connsiteY93" fmla="*/ 46785 h 606510"/>
                  <a:gd name="connsiteX94" fmla="*/ 347675 w 578354"/>
                  <a:gd name="connsiteY94" fmla="*/ 146840 h 606510"/>
                  <a:gd name="connsiteX95" fmla="*/ 347675 w 578354"/>
                  <a:gd name="connsiteY95" fmla="*/ 178243 h 606510"/>
                  <a:gd name="connsiteX96" fmla="*/ 353423 w 578354"/>
                  <a:gd name="connsiteY96" fmla="*/ 196110 h 606510"/>
                  <a:gd name="connsiteX97" fmla="*/ 353423 w 578354"/>
                  <a:gd name="connsiteY97" fmla="*/ 218525 h 606510"/>
                  <a:gd name="connsiteX98" fmla="*/ 342362 w 578354"/>
                  <a:gd name="connsiteY98" fmla="*/ 242131 h 606510"/>
                  <a:gd name="connsiteX99" fmla="*/ 335963 w 578354"/>
                  <a:gd name="connsiteY99" fmla="*/ 259132 h 606510"/>
                  <a:gd name="connsiteX100" fmla="*/ 314383 w 578354"/>
                  <a:gd name="connsiteY100" fmla="*/ 299522 h 606510"/>
                  <a:gd name="connsiteX101" fmla="*/ 299743 w 578354"/>
                  <a:gd name="connsiteY101" fmla="*/ 318147 h 606510"/>
                  <a:gd name="connsiteX102" fmla="*/ 310587 w 578354"/>
                  <a:gd name="connsiteY102" fmla="*/ 331683 h 606510"/>
                  <a:gd name="connsiteX103" fmla="*/ 382052 w 578354"/>
                  <a:gd name="connsiteY103" fmla="*/ 353231 h 606510"/>
                  <a:gd name="connsiteX104" fmla="*/ 462627 w 578354"/>
                  <a:gd name="connsiteY104" fmla="*/ 587560 h 606510"/>
                  <a:gd name="connsiteX105" fmla="*/ 443758 w 578354"/>
                  <a:gd name="connsiteY105" fmla="*/ 606510 h 606510"/>
                  <a:gd name="connsiteX106" fmla="*/ 18978 w 578354"/>
                  <a:gd name="connsiteY106" fmla="*/ 606510 h 606510"/>
                  <a:gd name="connsiteX107" fmla="*/ 0 w 578354"/>
                  <a:gd name="connsiteY107" fmla="*/ 587560 h 606510"/>
                  <a:gd name="connsiteX108" fmla="*/ 217 w 578354"/>
                  <a:gd name="connsiteY108" fmla="*/ 584636 h 606510"/>
                  <a:gd name="connsiteX109" fmla="*/ 80575 w 578354"/>
                  <a:gd name="connsiteY109" fmla="*/ 353231 h 606510"/>
                  <a:gd name="connsiteX110" fmla="*/ 152040 w 578354"/>
                  <a:gd name="connsiteY110" fmla="*/ 331683 h 606510"/>
                  <a:gd name="connsiteX111" fmla="*/ 162885 w 578354"/>
                  <a:gd name="connsiteY111" fmla="*/ 318147 h 606510"/>
                  <a:gd name="connsiteX112" fmla="*/ 148353 w 578354"/>
                  <a:gd name="connsiteY112" fmla="*/ 299522 h 606510"/>
                  <a:gd name="connsiteX113" fmla="*/ 126664 w 578354"/>
                  <a:gd name="connsiteY113" fmla="*/ 259132 h 606510"/>
                  <a:gd name="connsiteX114" fmla="*/ 120266 w 578354"/>
                  <a:gd name="connsiteY114" fmla="*/ 242131 h 606510"/>
                  <a:gd name="connsiteX115" fmla="*/ 109205 w 578354"/>
                  <a:gd name="connsiteY115" fmla="*/ 218525 h 606510"/>
                  <a:gd name="connsiteX116" fmla="*/ 109205 w 578354"/>
                  <a:gd name="connsiteY116" fmla="*/ 196110 h 606510"/>
                  <a:gd name="connsiteX117" fmla="*/ 114952 w 578354"/>
                  <a:gd name="connsiteY117" fmla="*/ 178243 h 606510"/>
                  <a:gd name="connsiteX118" fmla="*/ 114952 w 578354"/>
                  <a:gd name="connsiteY118" fmla="*/ 146840 h 606510"/>
                  <a:gd name="connsiteX119" fmla="*/ 215047 w 578354"/>
                  <a:gd name="connsiteY119" fmla="*/ 46785 h 606510"/>
                  <a:gd name="connsiteX120" fmla="*/ 414825 w 578354"/>
                  <a:gd name="connsiteY120" fmla="*/ 0 h 606510"/>
                  <a:gd name="connsiteX121" fmla="*/ 578354 w 578354"/>
                  <a:gd name="connsiteY121" fmla="*/ 163305 h 606510"/>
                  <a:gd name="connsiteX122" fmla="*/ 414825 w 578354"/>
                  <a:gd name="connsiteY122" fmla="*/ 326718 h 606510"/>
                  <a:gd name="connsiteX123" fmla="*/ 344664 w 578354"/>
                  <a:gd name="connsiteY123" fmla="*/ 310907 h 606510"/>
                  <a:gd name="connsiteX124" fmla="*/ 360063 w 578354"/>
                  <a:gd name="connsiteY124" fmla="*/ 279719 h 606510"/>
                  <a:gd name="connsiteX125" fmla="*/ 414825 w 578354"/>
                  <a:gd name="connsiteY125" fmla="*/ 291956 h 606510"/>
                  <a:gd name="connsiteX126" fmla="*/ 543545 w 578354"/>
                  <a:gd name="connsiteY126" fmla="*/ 163305 h 606510"/>
                  <a:gd name="connsiteX127" fmla="*/ 414825 w 578354"/>
                  <a:gd name="connsiteY127" fmla="*/ 34762 h 606510"/>
                  <a:gd name="connsiteX128" fmla="*/ 338808 w 578354"/>
                  <a:gd name="connsiteY128" fmla="*/ 59561 h 606510"/>
                  <a:gd name="connsiteX129" fmla="*/ 311264 w 578354"/>
                  <a:gd name="connsiteY129" fmla="*/ 37036 h 606510"/>
                  <a:gd name="connsiteX130" fmla="*/ 414825 w 578354"/>
                  <a:gd name="connsiteY130" fmla="*/ 0 h 60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578354" h="606510">
                    <a:moveTo>
                      <a:pt x="271981" y="340887"/>
                    </a:moveTo>
                    <a:cubicBezTo>
                      <a:pt x="266667" y="343702"/>
                      <a:pt x="261461" y="345543"/>
                      <a:pt x="256365" y="346409"/>
                    </a:cubicBezTo>
                    <a:cubicBezTo>
                      <a:pt x="253328" y="346951"/>
                      <a:pt x="251051" y="349658"/>
                      <a:pt x="251051" y="352798"/>
                    </a:cubicBezTo>
                    <a:lnTo>
                      <a:pt x="251051" y="368716"/>
                    </a:lnTo>
                    <a:cubicBezTo>
                      <a:pt x="250183" y="369149"/>
                      <a:pt x="249316" y="369691"/>
                      <a:pt x="248665" y="370449"/>
                    </a:cubicBezTo>
                    <a:cubicBezTo>
                      <a:pt x="247472" y="371748"/>
                      <a:pt x="246821" y="373589"/>
                      <a:pt x="247038" y="375322"/>
                    </a:cubicBezTo>
                    <a:lnTo>
                      <a:pt x="250509" y="409431"/>
                    </a:lnTo>
                    <a:cubicBezTo>
                      <a:pt x="250834" y="412030"/>
                      <a:pt x="252677" y="414196"/>
                      <a:pt x="255172" y="414954"/>
                    </a:cubicBezTo>
                    <a:cubicBezTo>
                      <a:pt x="255822" y="415062"/>
                      <a:pt x="256365" y="415170"/>
                      <a:pt x="256907" y="415170"/>
                    </a:cubicBezTo>
                    <a:cubicBezTo>
                      <a:pt x="258859" y="415170"/>
                      <a:pt x="260811" y="414304"/>
                      <a:pt x="262004" y="412572"/>
                    </a:cubicBezTo>
                    <a:lnTo>
                      <a:pt x="280114" y="388749"/>
                    </a:lnTo>
                    <a:cubicBezTo>
                      <a:pt x="280873" y="387666"/>
                      <a:pt x="281307" y="386258"/>
                      <a:pt x="281307" y="384851"/>
                    </a:cubicBezTo>
                    <a:lnTo>
                      <a:pt x="281307" y="346626"/>
                    </a:lnTo>
                    <a:cubicBezTo>
                      <a:pt x="281307" y="344352"/>
                      <a:pt x="280222" y="342295"/>
                      <a:pt x="278270" y="341104"/>
                    </a:cubicBezTo>
                    <a:cubicBezTo>
                      <a:pt x="276318" y="339912"/>
                      <a:pt x="273933" y="339912"/>
                      <a:pt x="271981" y="340887"/>
                    </a:cubicBezTo>
                    <a:close/>
                    <a:moveTo>
                      <a:pt x="190755" y="340887"/>
                    </a:moveTo>
                    <a:cubicBezTo>
                      <a:pt x="188695" y="339912"/>
                      <a:pt x="186309" y="339912"/>
                      <a:pt x="184357" y="341104"/>
                    </a:cubicBezTo>
                    <a:cubicBezTo>
                      <a:pt x="182513" y="342295"/>
                      <a:pt x="181321" y="344352"/>
                      <a:pt x="181321" y="346626"/>
                    </a:cubicBezTo>
                    <a:lnTo>
                      <a:pt x="181212" y="384851"/>
                    </a:lnTo>
                    <a:cubicBezTo>
                      <a:pt x="181212" y="386258"/>
                      <a:pt x="181754" y="387666"/>
                      <a:pt x="182513" y="388749"/>
                    </a:cubicBezTo>
                    <a:lnTo>
                      <a:pt x="200624" y="412680"/>
                    </a:lnTo>
                    <a:cubicBezTo>
                      <a:pt x="201817" y="414304"/>
                      <a:pt x="203769" y="415170"/>
                      <a:pt x="205721" y="415170"/>
                    </a:cubicBezTo>
                    <a:cubicBezTo>
                      <a:pt x="206263" y="415170"/>
                      <a:pt x="206914" y="415062"/>
                      <a:pt x="207456" y="414954"/>
                    </a:cubicBezTo>
                    <a:cubicBezTo>
                      <a:pt x="209950" y="414196"/>
                      <a:pt x="211794" y="412030"/>
                      <a:pt x="212119" y="409431"/>
                    </a:cubicBezTo>
                    <a:lnTo>
                      <a:pt x="215589" y="375322"/>
                    </a:lnTo>
                    <a:cubicBezTo>
                      <a:pt x="215806" y="373589"/>
                      <a:pt x="215264" y="371748"/>
                      <a:pt x="213963" y="370449"/>
                    </a:cubicBezTo>
                    <a:cubicBezTo>
                      <a:pt x="213312" y="369691"/>
                      <a:pt x="212553" y="369149"/>
                      <a:pt x="211577" y="368716"/>
                    </a:cubicBezTo>
                    <a:lnTo>
                      <a:pt x="211577" y="352798"/>
                    </a:lnTo>
                    <a:cubicBezTo>
                      <a:pt x="211577" y="349658"/>
                      <a:pt x="209299" y="346951"/>
                      <a:pt x="206263" y="346409"/>
                    </a:cubicBezTo>
                    <a:cubicBezTo>
                      <a:pt x="201166" y="345543"/>
                      <a:pt x="195961" y="343702"/>
                      <a:pt x="190755" y="340887"/>
                    </a:cubicBezTo>
                    <a:close/>
                    <a:moveTo>
                      <a:pt x="200624" y="168497"/>
                    </a:moveTo>
                    <a:cubicBezTo>
                      <a:pt x="182513" y="168497"/>
                      <a:pt x="164945" y="175861"/>
                      <a:pt x="156161" y="180300"/>
                    </a:cubicBezTo>
                    <a:cubicBezTo>
                      <a:pt x="153884" y="181383"/>
                      <a:pt x="152583" y="183657"/>
                      <a:pt x="152583" y="186039"/>
                    </a:cubicBezTo>
                    <a:lnTo>
                      <a:pt x="152583" y="197518"/>
                    </a:lnTo>
                    <a:lnTo>
                      <a:pt x="149980" y="197518"/>
                    </a:lnTo>
                    <a:cubicBezTo>
                      <a:pt x="146401" y="197518"/>
                      <a:pt x="143473" y="200333"/>
                      <a:pt x="143473" y="203906"/>
                    </a:cubicBezTo>
                    <a:lnTo>
                      <a:pt x="143473" y="214410"/>
                    </a:lnTo>
                    <a:cubicBezTo>
                      <a:pt x="143473" y="216576"/>
                      <a:pt x="144666" y="218633"/>
                      <a:pt x="146401" y="219824"/>
                    </a:cubicBezTo>
                    <a:lnTo>
                      <a:pt x="152691" y="223831"/>
                    </a:lnTo>
                    <a:lnTo>
                      <a:pt x="153016" y="226538"/>
                    </a:lnTo>
                    <a:cubicBezTo>
                      <a:pt x="155077" y="241806"/>
                      <a:pt x="163644" y="261731"/>
                      <a:pt x="176007" y="279598"/>
                    </a:cubicBezTo>
                    <a:cubicBezTo>
                      <a:pt x="191731" y="302338"/>
                      <a:pt x="206480" y="312516"/>
                      <a:pt x="214071" y="312516"/>
                    </a:cubicBezTo>
                    <a:lnTo>
                      <a:pt x="248557" y="312516"/>
                    </a:lnTo>
                    <a:cubicBezTo>
                      <a:pt x="256148" y="312516"/>
                      <a:pt x="270896" y="302338"/>
                      <a:pt x="286621" y="279598"/>
                    </a:cubicBezTo>
                    <a:cubicBezTo>
                      <a:pt x="298984" y="261731"/>
                      <a:pt x="307551" y="241806"/>
                      <a:pt x="309611" y="226538"/>
                    </a:cubicBezTo>
                    <a:lnTo>
                      <a:pt x="309936" y="223831"/>
                    </a:lnTo>
                    <a:lnTo>
                      <a:pt x="316226" y="219824"/>
                    </a:lnTo>
                    <a:cubicBezTo>
                      <a:pt x="318070" y="218633"/>
                      <a:pt x="319154" y="216576"/>
                      <a:pt x="319154" y="214410"/>
                    </a:cubicBezTo>
                    <a:lnTo>
                      <a:pt x="319154" y="203906"/>
                    </a:lnTo>
                    <a:cubicBezTo>
                      <a:pt x="319154" y="200333"/>
                      <a:pt x="316226" y="197518"/>
                      <a:pt x="312756" y="197518"/>
                    </a:cubicBezTo>
                    <a:lnTo>
                      <a:pt x="309177" y="197518"/>
                    </a:lnTo>
                    <a:cubicBezTo>
                      <a:pt x="308744" y="196651"/>
                      <a:pt x="307984" y="195893"/>
                      <a:pt x="307117" y="195352"/>
                    </a:cubicBezTo>
                    <a:cubicBezTo>
                      <a:pt x="305382" y="194161"/>
                      <a:pt x="302996" y="193944"/>
                      <a:pt x="301044" y="194919"/>
                    </a:cubicBezTo>
                    <a:cubicBezTo>
                      <a:pt x="292477" y="198709"/>
                      <a:pt x="283910" y="200658"/>
                      <a:pt x="275668" y="200658"/>
                    </a:cubicBezTo>
                    <a:cubicBezTo>
                      <a:pt x="261028" y="200658"/>
                      <a:pt x="247797" y="194702"/>
                      <a:pt x="236302" y="182791"/>
                    </a:cubicBezTo>
                    <a:cubicBezTo>
                      <a:pt x="227193" y="173370"/>
                      <a:pt x="215155" y="168497"/>
                      <a:pt x="200624" y="168497"/>
                    </a:cubicBezTo>
                    <a:close/>
                    <a:moveTo>
                      <a:pt x="426321" y="71765"/>
                    </a:moveTo>
                    <a:cubicBezTo>
                      <a:pt x="433372" y="71765"/>
                      <a:pt x="439012" y="77398"/>
                      <a:pt x="439012" y="84331"/>
                    </a:cubicBezTo>
                    <a:lnTo>
                      <a:pt x="439012" y="99173"/>
                    </a:lnTo>
                    <a:cubicBezTo>
                      <a:pt x="449860" y="101231"/>
                      <a:pt x="458321" y="105564"/>
                      <a:pt x="464721" y="112498"/>
                    </a:cubicBezTo>
                    <a:cubicBezTo>
                      <a:pt x="467650" y="115639"/>
                      <a:pt x="468843" y="120081"/>
                      <a:pt x="467758" y="124306"/>
                    </a:cubicBezTo>
                    <a:cubicBezTo>
                      <a:pt x="466565" y="128531"/>
                      <a:pt x="463419" y="131780"/>
                      <a:pt x="459297" y="133080"/>
                    </a:cubicBezTo>
                    <a:lnTo>
                      <a:pt x="452789" y="135139"/>
                    </a:lnTo>
                    <a:cubicBezTo>
                      <a:pt x="448016" y="136655"/>
                      <a:pt x="442809" y="135247"/>
                      <a:pt x="439555" y="131455"/>
                    </a:cubicBezTo>
                    <a:cubicBezTo>
                      <a:pt x="436192" y="127772"/>
                      <a:pt x="431311" y="125931"/>
                      <a:pt x="425019" y="125931"/>
                    </a:cubicBezTo>
                    <a:cubicBezTo>
                      <a:pt x="419921" y="125931"/>
                      <a:pt x="413738" y="127122"/>
                      <a:pt x="413738" y="132972"/>
                    </a:cubicBezTo>
                    <a:cubicBezTo>
                      <a:pt x="413738" y="134597"/>
                      <a:pt x="414388" y="136005"/>
                      <a:pt x="415582" y="137197"/>
                    </a:cubicBezTo>
                    <a:cubicBezTo>
                      <a:pt x="416883" y="138389"/>
                      <a:pt x="420463" y="139689"/>
                      <a:pt x="426429" y="140989"/>
                    </a:cubicBezTo>
                    <a:cubicBezTo>
                      <a:pt x="440097" y="144022"/>
                      <a:pt x="450077" y="146730"/>
                      <a:pt x="456043" y="149113"/>
                    </a:cubicBezTo>
                    <a:cubicBezTo>
                      <a:pt x="462118" y="151497"/>
                      <a:pt x="467216" y="155613"/>
                      <a:pt x="471230" y="161355"/>
                    </a:cubicBezTo>
                    <a:cubicBezTo>
                      <a:pt x="475243" y="167096"/>
                      <a:pt x="477304" y="174030"/>
                      <a:pt x="477304" y="181829"/>
                    </a:cubicBezTo>
                    <a:cubicBezTo>
                      <a:pt x="477304" y="192771"/>
                      <a:pt x="473291" y="202087"/>
                      <a:pt x="465480" y="209454"/>
                    </a:cubicBezTo>
                    <a:cubicBezTo>
                      <a:pt x="458863" y="215737"/>
                      <a:pt x="449968" y="219962"/>
                      <a:pt x="439012" y="222020"/>
                    </a:cubicBezTo>
                    <a:lnTo>
                      <a:pt x="439012" y="242278"/>
                    </a:lnTo>
                    <a:cubicBezTo>
                      <a:pt x="439012" y="249320"/>
                      <a:pt x="433372" y="254953"/>
                      <a:pt x="426321" y="254953"/>
                    </a:cubicBezTo>
                    <a:cubicBezTo>
                      <a:pt x="419378" y="254953"/>
                      <a:pt x="413738" y="249320"/>
                      <a:pt x="413738" y="242278"/>
                    </a:cubicBezTo>
                    <a:lnTo>
                      <a:pt x="413738" y="222670"/>
                    </a:lnTo>
                    <a:cubicBezTo>
                      <a:pt x="397683" y="220504"/>
                      <a:pt x="385751" y="213571"/>
                      <a:pt x="378158" y="202087"/>
                    </a:cubicBezTo>
                    <a:cubicBezTo>
                      <a:pt x="375771" y="198512"/>
                      <a:pt x="375337" y="194071"/>
                      <a:pt x="377073" y="190171"/>
                    </a:cubicBezTo>
                    <a:cubicBezTo>
                      <a:pt x="378700" y="186271"/>
                      <a:pt x="382171" y="183454"/>
                      <a:pt x="386402" y="182696"/>
                    </a:cubicBezTo>
                    <a:lnTo>
                      <a:pt x="395948" y="180963"/>
                    </a:lnTo>
                    <a:cubicBezTo>
                      <a:pt x="400721" y="180096"/>
                      <a:pt x="405710" y="182046"/>
                      <a:pt x="408531" y="186163"/>
                    </a:cubicBezTo>
                    <a:cubicBezTo>
                      <a:pt x="412110" y="191254"/>
                      <a:pt x="418185" y="193963"/>
                      <a:pt x="426646" y="193963"/>
                    </a:cubicBezTo>
                    <a:cubicBezTo>
                      <a:pt x="439555" y="193963"/>
                      <a:pt x="439555" y="188763"/>
                      <a:pt x="439555" y="187138"/>
                    </a:cubicBezTo>
                    <a:cubicBezTo>
                      <a:pt x="439555" y="184646"/>
                      <a:pt x="438578" y="182913"/>
                      <a:pt x="436626" y="181504"/>
                    </a:cubicBezTo>
                    <a:cubicBezTo>
                      <a:pt x="434673" y="180096"/>
                      <a:pt x="430985" y="178905"/>
                      <a:pt x="425778" y="177821"/>
                    </a:cubicBezTo>
                    <a:cubicBezTo>
                      <a:pt x="404734" y="173488"/>
                      <a:pt x="391283" y="167963"/>
                      <a:pt x="385534" y="161355"/>
                    </a:cubicBezTo>
                    <a:cubicBezTo>
                      <a:pt x="379785" y="154530"/>
                      <a:pt x="376964" y="147055"/>
                      <a:pt x="376964" y="138280"/>
                    </a:cubicBezTo>
                    <a:cubicBezTo>
                      <a:pt x="376964" y="128639"/>
                      <a:pt x="380110" y="120081"/>
                      <a:pt x="386402" y="112714"/>
                    </a:cubicBezTo>
                    <a:cubicBezTo>
                      <a:pt x="392368" y="105564"/>
                      <a:pt x="401588" y="100906"/>
                      <a:pt x="413738" y="98848"/>
                    </a:cubicBezTo>
                    <a:lnTo>
                      <a:pt x="413738" y="84331"/>
                    </a:lnTo>
                    <a:cubicBezTo>
                      <a:pt x="413738" y="77398"/>
                      <a:pt x="419378" y="71765"/>
                      <a:pt x="426321" y="71765"/>
                    </a:cubicBezTo>
                    <a:close/>
                    <a:moveTo>
                      <a:pt x="215047" y="46785"/>
                    </a:moveTo>
                    <a:lnTo>
                      <a:pt x="247581" y="46785"/>
                    </a:lnTo>
                    <a:cubicBezTo>
                      <a:pt x="302779" y="46785"/>
                      <a:pt x="347675" y="91723"/>
                      <a:pt x="347675" y="146840"/>
                    </a:cubicBezTo>
                    <a:lnTo>
                      <a:pt x="347675" y="178243"/>
                    </a:lnTo>
                    <a:cubicBezTo>
                      <a:pt x="351471" y="183441"/>
                      <a:pt x="353423" y="189721"/>
                      <a:pt x="353423" y="196110"/>
                    </a:cubicBezTo>
                    <a:lnTo>
                      <a:pt x="353423" y="218525"/>
                    </a:lnTo>
                    <a:cubicBezTo>
                      <a:pt x="353423" y="227621"/>
                      <a:pt x="349302" y="236284"/>
                      <a:pt x="342362" y="242131"/>
                    </a:cubicBezTo>
                    <a:cubicBezTo>
                      <a:pt x="340626" y="247654"/>
                      <a:pt x="338458" y="253393"/>
                      <a:pt x="335963" y="259132"/>
                    </a:cubicBezTo>
                    <a:cubicBezTo>
                      <a:pt x="330758" y="272559"/>
                      <a:pt x="323275" y="286528"/>
                      <a:pt x="314383" y="299522"/>
                    </a:cubicBezTo>
                    <a:cubicBezTo>
                      <a:pt x="310587" y="305045"/>
                      <a:pt x="305599" y="311650"/>
                      <a:pt x="299743" y="318147"/>
                    </a:cubicBezTo>
                    <a:cubicBezTo>
                      <a:pt x="305056" y="321937"/>
                      <a:pt x="308852" y="326485"/>
                      <a:pt x="310587" y="331683"/>
                    </a:cubicBezTo>
                    <a:lnTo>
                      <a:pt x="382052" y="353231"/>
                    </a:lnTo>
                    <a:cubicBezTo>
                      <a:pt x="432263" y="367742"/>
                      <a:pt x="462627" y="578464"/>
                      <a:pt x="462627" y="587560"/>
                    </a:cubicBezTo>
                    <a:cubicBezTo>
                      <a:pt x="462627" y="598064"/>
                      <a:pt x="454169" y="606510"/>
                      <a:pt x="443758" y="606510"/>
                    </a:cubicBezTo>
                    <a:lnTo>
                      <a:pt x="18978" y="606510"/>
                    </a:lnTo>
                    <a:cubicBezTo>
                      <a:pt x="8459" y="606510"/>
                      <a:pt x="0" y="598064"/>
                      <a:pt x="0" y="587560"/>
                    </a:cubicBezTo>
                    <a:cubicBezTo>
                      <a:pt x="0" y="586586"/>
                      <a:pt x="109" y="585611"/>
                      <a:pt x="217" y="584636"/>
                    </a:cubicBezTo>
                    <a:cubicBezTo>
                      <a:pt x="217" y="584636"/>
                      <a:pt x="30365" y="367742"/>
                      <a:pt x="80575" y="353231"/>
                    </a:cubicBezTo>
                    <a:lnTo>
                      <a:pt x="152040" y="331683"/>
                    </a:lnTo>
                    <a:cubicBezTo>
                      <a:pt x="153775" y="326485"/>
                      <a:pt x="157571" y="321937"/>
                      <a:pt x="162885" y="318147"/>
                    </a:cubicBezTo>
                    <a:cubicBezTo>
                      <a:pt x="157029" y="311650"/>
                      <a:pt x="152040" y="305045"/>
                      <a:pt x="148353" y="299522"/>
                    </a:cubicBezTo>
                    <a:cubicBezTo>
                      <a:pt x="139352" y="286528"/>
                      <a:pt x="131870" y="272559"/>
                      <a:pt x="126664" y="259132"/>
                    </a:cubicBezTo>
                    <a:cubicBezTo>
                      <a:pt x="124170" y="253393"/>
                      <a:pt x="122001" y="247654"/>
                      <a:pt x="120266" y="242131"/>
                    </a:cubicBezTo>
                    <a:cubicBezTo>
                      <a:pt x="113325" y="236284"/>
                      <a:pt x="109205" y="227621"/>
                      <a:pt x="109205" y="218525"/>
                    </a:cubicBezTo>
                    <a:lnTo>
                      <a:pt x="109205" y="196110"/>
                    </a:lnTo>
                    <a:cubicBezTo>
                      <a:pt x="109205" y="189721"/>
                      <a:pt x="111265" y="183441"/>
                      <a:pt x="114952" y="178243"/>
                    </a:cubicBezTo>
                    <a:lnTo>
                      <a:pt x="114952" y="146840"/>
                    </a:lnTo>
                    <a:cubicBezTo>
                      <a:pt x="114952" y="91723"/>
                      <a:pt x="159848" y="46785"/>
                      <a:pt x="215047" y="46785"/>
                    </a:cubicBezTo>
                    <a:close/>
                    <a:moveTo>
                      <a:pt x="414825" y="0"/>
                    </a:moveTo>
                    <a:cubicBezTo>
                      <a:pt x="504940" y="0"/>
                      <a:pt x="578354" y="73314"/>
                      <a:pt x="578354" y="163305"/>
                    </a:cubicBezTo>
                    <a:cubicBezTo>
                      <a:pt x="578354" y="253404"/>
                      <a:pt x="504940" y="326718"/>
                      <a:pt x="414825" y="326718"/>
                    </a:cubicBezTo>
                    <a:cubicBezTo>
                      <a:pt x="389667" y="326718"/>
                      <a:pt x="365918" y="320979"/>
                      <a:pt x="344664" y="310907"/>
                    </a:cubicBezTo>
                    <a:cubicBezTo>
                      <a:pt x="350737" y="300620"/>
                      <a:pt x="355942" y="290115"/>
                      <a:pt x="360063" y="279719"/>
                    </a:cubicBezTo>
                    <a:cubicBezTo>
                      <a:pt x="376654" y="287516"/>
                      <a:pt x="395198" y="291956"/>
                      <a:pt x="414825" y="291956"/>
                    </a:cubicBezTo>
                    <a:cubicBezTo>
                      <a:pt x="485854" y="291956"/>
                      <a:pt x="543545" y="234236"/>
                      <a:pt x="543545" y="163305"/>
                    </a:cubicBezTo>
                    <a:cubicBezTo>
                      <a:pt x="543545" y="92482"/>
                      <a:pt x="485854" y="34762"/>
                      <a:pt x="414825" y="34762"/>
                    </a:cubicBezTo>
                    <a:cubicBezTo>
                      <a:pt x="386414" y="34762"/>
                      <a:pt x="360171" y="43967"/>
                      <a:pt x="338808" y="59561"/>
                    </a:cubicBezTo>
                    <a:cubicBezTo>
                      <a:pt x="330675" y="50897"/>
                      <a:pt x="321458" y="43317"/>
                      <a:pt x="311264" y="37036"/>
                    </a:cubicBezTo>
                    <a:cubicBezTo>
                      <a:pt x="339459" y="13861"/>
                      <a:pt x="375570" y="0"/>
                      <a:pt x="414825" y="0"/>
                    </a:cubicBezTo>
                    <a:close/>
                  </a:path>
                </a:pathLst>
              </a:custGeom>
              <a:solidFill>
                <a:sysClr val="window" lastClr="FFFFFF">
                  <a:lumMod val="65000"/>
                </a:sysClr>
              </a:solidFill>
              <a:ln>
                <a:noFill/>
              </a:ln>
            </p:spPr>
            <p:txBody>
              <a:bodyPr wrap="square" lIns="91411" tIns="45705" rIns="91411" bIns="45705" anchor="ctr">
                <a:normAutofit fontScale="2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楷体" panose="02010609060101010101" pitchFamily="49" charset="-122"/>
                  <a:ea typeface="楷体" panose="02010609060101010101" pitchFamily="49" charset="-122"/>
                </a:endParaRPr>
              </a:p>
            </p:txBody>
          </p:sp>
          <p:sp>
            <p:nvSpPr>
              <p:cNvPr id="31" name="îšļídê"/>
              <p:cNvSpPr/>
              <p:nvPr/>
            </p:nvSpPr>
            <p:spPr>
              <a:xfrm>
                <a:off x="5327494" y="1428541"/>
                <a:ext cx="468859" cy="468859"/>
              </a:xfrm>
              <a:prstGeom prst="ellipse">
                <a:avLst/>
              </a:prstGeom>
              <a:noFill/>
              <a:ln w="22225" cap="flat" cmpd="sng" algn="ctr">
                <a:solidFill>
                  <a:sysClr val="windowText" lastClr="000000">
                    <a:lumMod val="50000"/>
                    <a:lumOff val="50000"/>
                  </a:sysClr>
                </a:solidFill>
                <a:prstDash val="solid"/>
                <a:miter lim="800000"/>
              </a:ln>
              <a:effectLst/>
            </p:spPr>
            <p:txBody>
              <a:bodyPr wrap="square" lIns="91411" tIns="45705" rIns="91411" bIns="45705" rtlCol="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楷体" panose="02010609060101010101" pitchFamily="49" charset="-122"/>
                  <a:ea typeface="楷体" panose="02010609060101010101" pitchFamily="49" charset="-122"/>
                  <a:cs typeface="+mn-cs"/>
                </a:endParaRPr>
              </a:p>
            </p:txBody>
          </p:sp>
        </p:grpSp>
        <p:pic>
          <p:nvPicPr>
            <p:cNvPr id="29" name="Picture 4"/>
            <p:cNvPicPr preferRelativeResize="0">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293186" y="1043313"/>
              <a:ext cx="360000"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 name="组合 2"/>
          <p:cNvGrpSpPr/>
          <p:nvPr/>
        </p:nvGrpSpPr>
        <p:grpSpPr>
          <a:xfrm>
            <a:off x="966149" y="3542980"/>
            <a:ext cx="206740" cy="203908"/>
            <a:chOff x="4293186" y="1043313"/>
            <a:chExt cx="360000" cy="360000"/>
          </a:xfrm>
        </p:grpSpPr>
        <p:grpSp>
          <p:nvGrpSpPr>
            <p:cNvPr id="65" name="ïŝḷîḋê"/>
            <p:cNvGrpSpPr/>
            <p:nvPr/>
          </p:nvGrpSpPr>
          <p:grpSpPr>
            <a:xfrm>
              <a:off x="4330340" y="1078962"/>
              <a:ext cx="293595" cy="293594"/>
              <a:chOff x="5327494" y="1428541"/>
              <a:chExt cx="468859" cy="468859"/>
            </a:xfrm>
          </p:grpSpPr>
          <p:sp>
            <p:nvSpPr>
              <p:cNvPr id="67" name="iṥḷiḑê"/>
              <p:cNvSpPr/>
              <p:nvPr/>
            </p:nvSpPr>
            <p:spPr bwMode="auto">
              <a:xfrm>
                <a:off x="5422509" y="1516769"/>
                <a:ext cx="278828" cy="292402"/>
              </a:xfrm>
              <a:custGeom>
                <a:avLst/>
                <a:gdLst>
                  <a:gd name="connsiteX0" fmla="*/ 271981 w 578354"/>
                  <a:gd name="connsiteY0" fmla="*/ 340887 h 606510"/>
                  <a:gd name="connsiteX1" fmla="*/ 256365 w 578354"/>
                  <a:gd name="connsiteY1" fmla="*/ 346409 h 606510"/>
                  <a:gd name="connsiteX2" fmla="*/ 251051 w 578354"/>
                  <a:gd name="connsiteY2" fmla="*/ 352798 h 606510"/>
                  <a:gd name="connsiteX3" fmla="*/ 251051 w 578354"/>
                  <a:gd name="connsiteY3" fmla="*/ 368716 h 606510"/>
                  <a:gd name="connsiteX4" fmla="*/ 248665 w 578354"/>
                  <a:gd name="connsiteY4" fmla="*/ 370449 h 606510"/>
                  <a:gd name="connsiteX5" fmla="*/ 247038 w 578354"/>
                  <a:gd name="connsiteY5" fmla="*/ 375322 h 606510"/>
                  <a:gd name="connsiteX6" fmla="*/ 250509 w 578354"/>
                  <a:gd name="connsiteY6" fmla="*/ 409431 h 606510"/>
                  <a:gd name="connsiteX7" fmla="*/ 255172 w 578354"/>
                  <a:gd name="connsiteY7" fmla="*/ 414954 h 606510"/>
                  <a:gd name="connsiteX8" fmla="*/ 256907 w 578354"/>
                  <a:gd name="connsiteY8" fmla="*/ 415170 h 606510"/>
                  <a:gd name="connsiteX9" fmla="*/ 262004 w 578354"/>
                  <a:gd name="connsiteY9" fmla="*/ 412572 h 606510"/>
                  <a:gd name="connsiteX10" fmla="*/ 280114 w 578354"/>
                  <a:gd name="connsiteY10" fmla="*/ 388749 h 606510"/>
                  <a:gd name="connsiteX11" fmla="*/ 281307 w 578354"/>
                  <a:gd name="connsiteY11" fmla="*/ 384851 h 606510"/>
                  <a:gd name="connsiteX12" fmla="*/ 281307 w 578354"/>
                  <a:gd name="connsiteY12" fmla="*/ 346626 h 606510"/>
                  <a:gd name="connsiteX13" fmla="*/ 278270 w 578354"/>
                  <a:gd name="connsiteY13" fmla="*/ 341104 h 606510"/>
                  <a:gd name="connsiteX14" fmla="*/ 271981 w 578354"/>
                  <a:gd name="connsiteY14" fmla="*/ 340887 h 606510"/>
                  <a:gd name="connsiteX15" fmla="*/ 190755 w 578354"/>
                  <a:gd name="connsiteY15" fmla="*/ 340887 h 606510"/>
                  <a:gd name="connsiteX16" fmla="*/ 184357 w 578354"/>
                  <a:gd name="connsiteY16" fmla="*/ 341104 h 606510"/>
                  <a:gd name="connsiteX17" fmla="*/ 181321 w 578354"/>
                  <a:gd name="connsiteY17" fmla="*/ 346626 h 606510"/>
                  <a:gd name="connsiteX18" fmla="*/ 181212 w 578354"/>
                  <a:gd name="connsiteY18" fmla="*/ 384851 h 606510"/>
                  <a:gd name="connsiteX19" fmla="*/ 182513 w 578354"/>
                  <a:gd name="connsiteY19" fmla="*/ 388749 h 606510"/>
                  <a:gd name="connsiteX20" fmla="*/ 200624 w 578354"/>
                  <a:gd name="connsiteY20" fmla="*/ 412680 h 606510"/>
                  <a:gd name="connsiteX21" fmla="*/ 205721 w 578354"/>
                  <a:gd name="connsiteY21" fmla="*/ 415170 h 606510"/>
                  <a:gd name="connsiteX22" fmla="*/ 207456 w 578354"/>
                  <a:gd name="connsiteY22" fmla="*/ 414954 h 606510"/>
                  <a:gd name="connsiteX23" fmla="*/ 212119 w 578354"/>
                  <a:gd name="connsiteY23" fmla="*/ 409431 h 606510"/>
                  <a:gd name="connsiteX24" fmla="*/ 215589 w 578354"/>
                  <a:gd name="connsiteY24" fmla="*/ 375322 h 606510"/>
                  <a:gd name="connsiteX25" fmla="*/ 213963 w 578354"/>
                  <a:gd name="connsiteY25" fmla="*/ 370449 h 606510"/>
                  <a:gd name="connsiteX26" fmla="*/ 211577 w 578354"/>
                  <a:gd name="connsiteY26" fmla="*/ 368716 h 606510"/>
                  <a:gd name="connsiteX27" fmla="*/ 211577 w 578354"/>
                  <a:gd name="connsiteY27" fmla="*/ 352798 h 606510"/>
                  <a:gd name="connsiteX28" fmla="*/ 206263 w 578354"/>
                  <a:gd name="connsiteY28" fmla="*/ 346409 h 606510"/>
                  <a:gd name="connsiteX29" fmla="*/ 190755 w 578354"/>
                  <a:gd name="connsiteY29" fmla="*/ 340887 h 606510"/>
                  <a:gd name="connsiteX30" fmla="*/ 200624 w 578354"/>
                  <a:gd name="connsiteY30" fmla="*/ 168497 h 606510"/>
                  <a:gd name="connsiteX31" fmla="*/ 156161 w 578354"/>
                  <a:gd name="connsiteY31" fmla="*/ 180300 h 606510"/>
                  <a:gd name="connsiteX32" fmla="*/ 152583 w 578354"/>
                  <a:gd name="connsiteY32" fmla="*/ 186039 h 606510"/>
                  <a:gd name="connsiteX33" fmla="*/ 152583 w 578354"/>
                  <a:gd name="connsiteY33" fmla="*/ 197518 h 606510"/>
                  <a:gd name="connsiteX34" fmla="*/ 149980 w 578354"/>
                  <a:gd name="connsiteY34" fmla="*/ 197518 h 606510"/>
                  <a:gd name="connsiteX35" fmla="*/ 143473 w 578354"/>
                  <a:gd name="connsiteY35" fmla="*/ 203906 h 606510"/>
                  <a:gd name="connsiteX36" fmla="*/ 143473 w 578354"/>
                  <a:gd name="connsiteY36" fmla="*/ 214410 h 606510"/>
                  <a:gd name="connsiteX37" fmla="*/ 146401 w 578354"/>
                  <a:gd name="connsiteY37" fmla="*/ 219824 h 606510"/>
                  <a:gd name="connsiteX38" fmla="*/ 152691 w 578354"/>
                  <a:gd name="connsiteY38" fmla="*/ 223831 h 606510"/>
                  <a:gd name="connsiteX39" fmla="*/ 153016 w 578354"/>
                  <a:gd name="connsiteY39" fmla="*/ 226538 h 606510"/>
                  <a:gd name="connsiteX40" fmla="*/ 176007 w 578354"/>
                  <a:gd name="connsiteY40" fmla="*/ 279598 h 606510"/>
                  <a:gd name="connsiteX41" fmla="*/ 214071 w 578354"/>
                  <a:gd name="connsiteY41" fmla="*/ 312516 h 606510"/>
                  <a:gd name="connsiteX42" fmla="*/ 248557 w 578354"/>
                  <a:gd name="connsiteY42" fmla="*/ 312516 h 606510"/>
                  <a:gd name="connsiteX43" fmla="*/ 286621 w 578354"/>
                  <a:gd name="connsiteY43" fmla="*/ 279598 h 606510"/>
                  <a:gd name="connsiteX44" fmla="*/ 309611 w 578354"/>
                  <a:gd name="connsiteY44" fmla="*/ 226538 h 606510"/>
                  <a:gd name="connsiteX45" fmla="*/ 309936 w 578354"/>
                  <a:gd name="connsiteY45" fmla="*/ 223831 h 606510"/>
                  <a:gd name="connsiteX46" fmla="*/ 316226 w 578354"/>
                  <a:gd name="connsiteY46" fmla="*/ 219824 h 606510"/>
                  <a:gd name="connsiteX47" fmla="*/ 319154 w 578354"/>
                  <a:gd name="connsiteY47" fmla="*/ 214410 h 606510"/>
                  <a:gd name="connsiteX48" fmla="*/ 319154 w 578354"/>
                  <a:gd name="connsiteY48" fmla="*/ 203906 h 606510"/>
                  <a:gd name="connsiteX49" fmla="*/ 312756 w 578354"/>
                  <a:gd name="connsiteY49" fmla="*/ 197518 h 606510"/>
                  <a:gd name="connsiteX50" fmla="*/ 309177 w 578354"/>
                  <a:gd name="connsiteY50" fmla="*/ 197518 h 606510"/>
                  <a:gd name="connsiteX51" fmla="*/ 307117 w 578354"/>
                  <a:gd name="connsiteY51" fmla="*/ 195352 h 606510"/>
                  <a:gd name="connsiteX52" fmla="*/ 301044 w 578354"/>
                  <a:gd name="connsiteY52" fmla="*/ 194919 h 606510"/>
                  <a:gd name="connsiteX53" fmla="*/ 275668 w 578354"/>
                  <a:gd name="connsiteY53" fmla="*/ 200658 h 606510"/>
                  <a:gd name="connsiteX54" fmla="*/ 236302 w 578354"/>
                  <a:gd name="connsiteY54" fmla="*/ 182791 h 606510"/>
                  <a:gd name="connsiteX55" fmla="*/ 200624 w 578354"/>
                  <a:gd name="connsiteY55" fmla="*/ 168497 h 606510"/>
                  <a:gd name="connsiteX56" fmla="*/ 426321 w 578354"/>
                  <a:gd name="connsiteY56" fmla="*/ 71765 h 606510"/>
                  <a:gd name="connsiteX57" fmla="*/ 439012 w 578354"/>
                  <a:gd name="connsiteY57" fmla="*/ 84331 h 606510"/>
                  <a:gd name="connsiteX58" fmla="*/ 439012 w 578354"/>
                  <a:gd name="connsiteY58" fmla="*/ 99173 h 606510"/>
                  <a:gd name="connsiteX59" fmla="*/ 464721 w 578354"/>
                  <a:gd name="connsiteY59" fmla="*/ 112498 h 606510"/>
                  <a:gd name="connsiteX60" fmla="*/ 467758 w 578354"/>
                  <a:gd name="connsiteY60" fmla="*/ 124306 h 606510"/>
                  <a:gd name="connsiteX61" fmla="*/ 459297 w 578354"/>
                  <a:gd name="connsiteY61" fmla="*/ 133080 h 606510"/>
                  <a:gd name="connsiteX62" fmla="*/ 452789 w 578354"/>
                  <a:gd name="connsiteY62" fmla="*/ 135139 h 606510"/>
                  <a:gd name="connsiteX63" fmla="*/ 439555 w 578354"/>
                  <a:gd name="connsiteY63" fmla="*/ 131455 h 606510"/>
                  <a:gd name="connsiteX64" fmla="*/ 425019 w 578354"/>
                  <a:gd name="connsiteY64" fmla="*/ 125931 h 606510"/>
                  <a:gd name="connsiteX65" fmla="*/ 413738 w 578354"/>
                  <a:gd name="connsiteY65" fmla="*/ 132972 h 606510"/>
                  <a:gd name="connsiteX66" fmla="*/ 415582 w 578354"/>
                  <a:gd name="connsiteY66" fmla="*/ 137197 h 606510"/>
                  <a:gd name="connsiteX67" fmla="*/ 426429 w 578354"/>
                  <a:gd name="connsiteY67" fmla="*/ 140989 h 606510"/>
                  <a:gd name="connsiteX68" fmla="*/ 456043 w 578354"/>
                  <a:gd name="connsiteY68" fmla="*/ 149113 h 606510"/>
                  <a:gd name="connsiteX69" fmla="*/ 471230 w 578354"/>
                  <a:gd name="connsiteY69" fmla="*/ 161355 h 606510"/>
                  <a:gd name="connsiteX70" fmla="*/ 477304 w 578354"/>
                  <a:gd name="connsiteY70" fmla="*/ 181829 h 606510"/>
                  <a:gd name="connsiteX71" fmla="*/ 465480 w 578354"/>
                  <a:gd name="connsiteY71" fmla="*/ 209454 h 606510"/>
                  <a:gd name="connsiteX72" fmla="*/ 439012 w 578354"/>
                  <a:gd name="connsiteY72" fmla="*/ 222020 h 606510"/>
                  <a:gd name="connsiteX73" fmla="*/ 439012 w 578354"/>
                  <a:gd name="connsiteY73" fmla="*/ 242278 h 606510"/>
                  <a:gd name="connsiteX74" fmla="*/ 426321 w 578354"/>
                  <a:gd name="connsiteY74" fmla="*/ 254953 h 606510"/>
                  <a:gd name="connsiteX75" fmla="*/ 413738 w 578354"/>
                  <a:gd name="connsiteY75" fmla="*/ 242278 h 606510"/>
                  <a:gd name="connsiteX76" fmla="*/ 413738 w 578354"/>
                  <a:gd name="connsiteY76" fmla="*/ 222670 h 606510"/>
                  <a:gd name="connsiteX77" fmla="*/ 378158 w 578354"/>
                  <a:gd name="connsiteY77" fmla="*/ 202087 h 606510"/>
                  <a:gd name="connsiteX78" fmla="*/ 377073 w 578354"/>
                  <a:gd name="connsiteY78" fmla="*/ 190171 h 606510"/>
                  <a:gd name="connsiteX79" fmla="*/ 386402 w 578354"/>
                  <a:gd name="connsiteY79" fmla="*/ 182696 h 606510"/>
                  <a:gd name="connsiteX80" fmla="*/ 395948 w 578354"/>
                  <a:gd name="connsiteY80" fmla="*/ 180963 h 606510"/>
                  <a:gd name="connsiteX81" fmla="*/ 408531 w 578354"/>
                  <a:gd name="connsiteY81" fmla="*/ 186163 h 606510"/>
                  <a:gd name="connsiteX82" fmla="*/ 426646 w 578354"/>
                  <a:gd name="connsiteY82" fmla="*/ 193963 h 606510"/>
                  <a:gd name="connsiteX83" fmla="*/ 439555 w 578354"/>
                  <a:gd name="connsiteY83" fmla="*/ 187138 h 606510"/>
                  <a:gd name="connsiteX84" fmla="*/ 436626 w 578354"/>
                  <a:gd name="connsiteY84" fmla="*/ 181504 h 606510"/>
                  <a:gd name="connsiteX85" fmla="*/ 425778 w 578354"/>
                  <a:gd name="connsiteY85" fmla="*/ 177821 h 606510"/>
                  <a:gd name="connsiteX86" fmla="*/ 385534 w 578354"/>
                  <a:gd name="connsiteY86" fmla="*/ 161355 h 606510"/>
                  <a:gd name="connsiteX87" fmla="*/ 376964 w 578354"/>
                  <a:gd name="connsiteY87" fmla="*/ 138280 h 606510"/>
                  <a:gd name="connsiteX88" fmla="*/ 386402 w 578354"/>
                  <a:gd name="connsiteY88" fmla="*/ 112714 h 606510"/>
                  <a:gd name="connsiteX89" fmla="*/ 413738 w 578354"/>
                  <a:gd name="connsiteY89" fmla="*/ 98848 h 606510"/>
                  <a:gd name="connsiteX90" fmla="*/ 413738 w 578354"/>
                  <a:gd name="connsiteY90" fmla="*/ 84331 h 606510"/>
                  <a:gd name="connsiteX91" fmla="*/ 426321 w 578354"/>
                  <a:gd name="connsiteY91" fmla="*/ 71765 h 606510"/>
                  <a:gd name="connsiteX92" fmla="*/ 215047 w 578354"/>
                  <a:gd name="connsiteY92" fmla="*/ 46785 h 606510"/>
                  <a:gd name="connsiteX93" fmla="*/ 247581 w 578354"/>
                  <a:gd name="connsiteY93" fmla="*/ 46785 h 606510"/>
                  <a:gd name="connsiteX94" fmla="*/ 347675 w 578354"/>
                  <a:gd name="connsiteY94" fmla="*/ 146840 h 606510"/>
                  <a:gd name="connsiteX95" fmla="*/ 347675 w 578354"/>
                  <a:gd name="connsiteY95" fmla="*/ 178243 h 606510"/>
                  <a:gd name="connsiteX96" fmla="*/ 353423 w 578354"/>
                  <a:gd name="connsiteY96" fmla="*/ 196110 h 606510"/>
                  <a:gd name="connsiteX97" fmla="*/ 353423 w 578354"/>
                  <a:gd name="connsiteY97" fmla="*/ 218525 h 606510"/>
                  <a:gd name="connsiteX98" fmla="*/ 342362 w 578354"/>
                  <a:gd name="connsiteY98" fmla="*/ 242131 h 606510"/>
                  <a:gd name="connsiteX99" fmla="*/ 335963 w 578354"/>
                  <a:gd name="connsiteY99" fmla="*/ 259132 h 606510"/>
                  <a:gd name="connsiteX100" fmla="*/ 314383 w 578354"/>
                  <a:gd name="connsiteY100" fmla="*/ 299522 h 606510"/>
                  <a:gd name="connsiteX101" fmla="*/ 299743 w 578354"/>
                  <a:gd name="connsiteY101" fmla="*/ 318147 h 606510"/>
                  <a:gd name="connsiteX102" fmla="*/ 310587 w 578354"/>
                  <a:gd name="connsiteY102" fmla="*/ 331683 h 606510"/>
                  <a:gd name="connsiteX103" fmla="*/ 382052 w 578354"/>
                  <a:gd name="connsiteY103" fmla="*/ 353231 h 606510"/>
                  <a:gd name="connsiteX104" fmla="*/ 462627 w 578354"/>
                  <a:gd name="connsiteY104" fmla="*/ 587560 h 606510"/>
                  <a:gd name="connsiteX105" fmla="*/ 443758 w 578354"/>
                  <a:gd name="connsiteY105" fmla="*/ 606510 h 606510"/>
                  <a:gd name="connsiteX106" fmla="*/ 18978 w 578354"/>
                  <a:gd name="connsiteY106" fmla="*/ 606510 h 606510"/>
                  <a:gd name="connsiteX107" fmla="*/ 0 w 578354"/>
                  <a:gd name="connsiteY107" fmla="*/ 587560 h 606510"/>
                  <a:gd name="connsiteX108" fmla="*/ 217 w 578354"/>
                  <a:gd name="connsiteY108" fmla="*/ 584636 h 606510"/>
                  <a:gd name="connsiteX109" fmla="*/ 80575 w 578354"/>
                  <a:gd name="connsiteY109" fmla="*/ 353231 h 606510"/>
                  <a:gd name="connsiteX110" fmla="*/ 152040 w 578354"/>
                  <a:gd name="connsiteY110" fmla="*/ 331683 h 606510"/>
                  <a:gd name="connsiteX111" fmla="*/ 162885 w 578354"/>
                  <a:gd name="connsiteY111" fmla="*/ 318147 h 606510"/>
                  <a:gd name="connsiteX112" fmla="*/ 148353 w 578354"/>
                  <a:gd name="connsiteY112" fmla="*/ 299522 h 606510"/>
                  <a:gd name="connsiteX113" fmla="*/ 126664 w 578354"/>
                  <a:gd name="connsiteY113" fmla="*/ 259132 h 606510"/>
                  <a:gd name="connsiteX114" fmla="*/ 120266 w 578354"/>
                  <a:gd name="connsiteY114" fmla="*/ 242131 h 606510"/>
                  <a:gd name="connsiteX115" fmla="*/ 109205 w 578354"/>
                  <a:gd name="connsiteY115" fmla="*/ 218525 h 606510"/>
                  <a:gd name="connsiteX116" fmla="*/ 109205 w 578354"/>
                  <a:gd name="connsiteY116" fmla="*/ 196110 h 606510"/>
                  <a:gd name="connsiteX117" fmla="*/ 114952 w 578354"/>
                  <a:gd name="connsiteY117" fmla="*/ 178243 h 606510"/>
                  <a:gd name="connsiteX118" fmla="*/ 114952 w 578354"/>
                  <a:gd name="connsiteY118" fmla="*/ 146840 h 606510"/>
                  <a:gd name="connsiteX119" fmla="*/ 215047 w 578354"/>
                  <a:gd name="connsiteY119" fmla="*/ 46785 h 606510"/>
                  <a:gd name="connsiteX120" fmla="*/ 414825 w 578354"/>
                  <a:gd name="connsiteY120" fmla="*/ 0 h 606510"/>
                  <a:gd name="connsiteX121" fmla="*/ 578354 w 578354"/>
                  <a:gd name="connsiteY121" fmla="*/ 163305 h 606510"/>
                  <a:gd name="connsiteX122" fmla="*/ 414825 w 578354"/>
                  <a:gd name="connsiteY122" fmla="*/ 326718 h 606510"/>
                  <a:gd name="connsiteX123" fmla="*/ 344664 w 578354"/>
                  <a:gd name="connsiteY123" fmla="*/ 310907 h 606510"/>
                  <a:gd name="connsiteX124" fmla="*/ 360063 w 578354"/>
                  <a:gd name="connsiteY124" fmla="*/ 279719 h 606510"/>
                  <a:gd name="connsiteX125" fmla="*/ 414825 w 578354"/>
                  <a:gd name="connsiteY125" fmla="*/ 291956 h 606510"/>
                  <a:gd name="connsiteX126" fmla="*/ 543545 w 578354"/>
                  <a:gd name="connsiteY126" fmla="*/ 163305 h 606510"/>
                  <a:gd name="connsiteX127" fmla="*/ 414825 w 578354"/>
                  <a:gd name="connsiteY127" fmla="*/ 34762 h 606510"/>
                  <a:gd name="connsiteX128" fmla="*/ 338808 w 578354"/>
                  <a:gd name="connsiteY128" fmla="*/ 59561 h 606510"/>
                  <a:gd name="connsiteX129" fmla="*/ 311264 w 578354"/>
                  <a:gd name="connsiteY129" fmla="*/ 37036 h 606510"/>
                  <a:gd name="connsiteX130" fmla="*/ 414825 w 578354"/>
                  <a:gd name="connsiteY130" fmla="*/ 0 h 60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578354" h="606510">
                    <a:moveTo>
                      <a:pt x="271981" y="340887"/>
                    </a:moveTo>
                    <a:cubicBezTo>
                      <a:pt x="266667" y="343702"/>
                      <a:pt x="261461" y="345543"/>
                      <a:pt x="256365" y="346409"/>
                    </a:cubicBezTo>
                    <a:cubicBezTo>
                      <a:pt x="253328" y="346951"/>
                      <a:pt x="251051" y="349658"/>
                      <a:pt x="251051" y="352798"/>
                    </a:cubicBezTo>
                    <a:lnTo>
                      <a:pt x="251051" y="368716"/>
                    </a:lnTo>
                    <a:cubicBezTo>
                      <a:pt x="250183" y="369149"/>
                      <a:pt x="249316" y="369691"/>
                      <a:pt x="248665" y="370449"/>
                    </a:cubicBezTo>
                    <a:cubicBezTo>
                      <a:pt x="247472" y="371748"/>
                      <a:pt x="246821" y="373589"/>
                      <a:pt x="247038" y="375322"/>
                    </a:cubicBezTo>
                    <a:lnTo>
                      <a:pt x="250509" y="409431"/>
                    </a:lnTo>
                    <a:cubicBezTo>
                      <a:pt x="250834" y="412030"/>
                      <a:pt x="252677" y="414196"/>
                      <a:pt x="255172" y="414954"/>
                    </a:cubicBezTo>
                    <a:cubicBezTo>
                      <a:pt x="255822" y="415062"/>
                      <a:pt x="256365" y="415170"/>
                      <a:pt x="256907" y="415170"/>
                    </a:cubicBezTo>
                    <a:cubicBezTo>
                      <a:pt x="258859" y="415170"/>
                      <a:pt x="260811" y="414304"/>
                      <a:pt x="262004" y="412572"/>
                    </a:cubicBezTo>
                    <a:lnTo>
                      <a:pt x="280114" y="388749"/>
                    </a:lnTo>
                    <a:cubicBezTo>
                      <a:pt x="280873" y="387666"/>
                      <a:pt x="281307" y="386258"/>
                      <a:pt x="281307" y="384851"/>
                    </a:cubicBezTo>
                    <a:lnTo>
                      <a:pt x="281307" y="346626"/>
                    </a:lnTo>
                    <a:cubicBezTo>
                      <a:pt x="281307" y="344352"/>
                      <a:pt x="280222" y="342295"/>
                      <a:pt x="278270" y="341104"/>
                    </a:cubicBezTo>
                    <a:cubicBezTo>
                      <a:pt x="276318" y="339912"/>
                      <a:pt x="273933" y="339912"/>
                      <a:pt x="271981" y="340887"/>
                    </a:cubicBezTo>
                    <a:close/>
                    <a:moveTo>
                      <a:pt x="190755" y="340887"/>
                    </a:moveTo>
                    <a:cubicBezTo>
                      <a:pt x="188695" y="339912"/>
                      <a:pt x="186309" y="339912"/>
                      <a:pt x="184357" y="341104"/>
                    </a:cubicBezTo>
                    <a:cubicBezTo>
                      <a:pt x="182513" y="342295"/>
                      <a:pt x="181321" y="344352"/>
                      <a:pt x="181321" y="346626"/>
                    </a:cubicBezTo>
                    <a:lnTo>
                      <a:pt x="181212" y="384851"/>
                    </a:lnTo>
                    <a:cubicBezTo>
                      <a:pt x="181212" y="386258"/>
                      <a:pt x="181754" y="387666"/>
                      <a:pt x="182513" y="388749"/>
                    </a:cubicBezTo>
                    <a:lnTo>
                      <a:pt x="200624" y="412680"/>
                    </a:lnTo>
                    <a:cubicBezTo>
                      <a:pt x="201817" y="414304"/>
                      <a:pt x="203769" y="415170"/>
                      <a:pt x="205721" y="415170"/>
                    </a:cubicBezTo>
                    <a:cubicBezTo>
                      <a:pt x="206263" y="415170"/>
                      <a:pt x="206914" y="415062"/>
                      <a:pt x="207456" y="414954"/>
                    </a:cubicBezTo>
                    <a:cubicBezTo>
                      <a:pt x="209950" y="414196"/>
                      <a:pt x="211794" y="412030"/>
                      <a:pt x="212119" y="409431"/>
                    </a:cubicBezTo>
                    <a:lnTo>
                      <a:pt x="215589" y="375322"/>
                    </a:lnTo>
                    <a:cubicBezTo>
                      <a:pt x="215806" y="373589"/>
                      <a:pt x="215264" y="371748"/>
                      <a:pt x="213963" y="370449"/>
                    </a:cubicBezTo>
                    <a:cubicBezTo>
                      <a:pt x="213312" y="369691"/>
                      <a:pt x="212553" y="369149"/>
                      <a:pt x="211577" y="368716"/>
                    </a:cubicBezTo>
                    <a:lnTo>
                      <a:pt x="211577" y="352798"/>
                    </a:lnTo>
                    <a:cubicBezTo>
                      <a:pt x="211577" y="349658"/>
                      <a:pt x="209299" y="346951"/>
                      <a:pt x="206263" y="346409"/>
                    </a:cubicBezTo>
                    <a:cubicBezTo>
                      <a:pt x="201166" y="345543"/>
                      <a:pt x="195961" y="343702"/>
                      <a:pt x="190755" y="340887"/>
                    </a:cubicBezTo>
                    <a:close/>
                    <a:moveTo>
                      <a:pt x="200624" y="168497"/>
                    </a:moveTo>
                    <a:cubicBezTo>
                      <a:pt x="182513" y="168497"/>
                      <a:pt x="164945" y="175861"/>
                      <a:pt x="156161" y="180300"/>
                    </a:cubicBezTo>
                    <a:cubicBezTo>
                      <a:pt x="153884" y="181383"/>
                      <a:pt x="152583" y="183657"/>
                      <a:pt x="152583" y="186039"/>
                    </a:cubicBezTo>
                    <a:lnTo>
                      <a:pt x="152583" y="197518"/>
                    </a:lnTo>
                    <a:lnTo>
                      <a:pt x="149980" y="197518"/>
                    </a:lnTo>
                    <a:cubicBezTo>
                      <a:pt x="146401" y="197518"/>
                      <a:pt x="143473" y="200333"/>
                      <a:pt x="143473" y="203906"/>
                    </a:cubicBezTo>
                    <a:lnTo>
                      <a:pt x="143473" y="214410"/>
                    </a:lnTo>
                    <a:cubicBezTo>
                      <a:pt x="143473" y="216576"/>
                      <a:pt x="144666" y="218633"/>
                      <a:pt x="146401" y="219824"/>
                    </a:cubicBezTo>
                    <a:lnTo>
                      <a:pt x="152691" y="223831"/>
                    </a:lnTo>
                    <a:lnTo>
                      <a:pt x="153016" y="226538"/>
                    </a:lnTo>
                    <a:cubicBezTo>
                      <a:pt x="155077" y="241806"/>
                      <a:pt x="163644" y="261731"/>
                      <a:pt x="176007" y="279598"/>
                    </a:cubicBezTo>
                    <a:cubicBezTo>
                      <a:pt x="191731" y="302338"/>
                      <a:pt x="206480" y="312516"/>
                      <a:pt x="214071" y="312516"/>
                    </a:cubicBezTo>
                    <a:lnTo>
                      <a:pt x="248557" y="312516"/>
                    </a:lnTo>
                    <a:cubicBezTo>
                      <a:pt x="256148" y="312516"/>
                      <a:pt x="270896" y="302338"/>
                      <a:pt x="286621" y="279598"/>
                    </a:cubicBezTo>
                    <a:cubicBezTo>
                      <a:pt x="298984" y="261731"/>
                      <a:pt x="307551" y="241806"/>
                      <a:pt x="309611" y="226538"/>
                    </a:cubicBezTo>
                    <a:lnTo>
                      <a:pt x="309936" y="223831"/>
                    </a:lnTo>
                    <a:lnTo>
                      <a:pt x="316226" y="219824"/>
                    </a:lnTo>
                    <a:cubicBezTo>
                      <a:pt x="318070" y="218633"/>
                      <a:pt x="319154" y="216576"/>
                      <a:pt x="319154" y="214410"/>
                    </a:cubicBezTo>
                    <a:lnTo>
                      <a:pt x="319154" y="203906"/>
                    </a:lnTo>
                    <a:cubicBezTo>
                      <a:pt x="319154" y="200333"/>
                      <a:pt x="316226" y="197518"/>
                      <a:pt x="312756" y="197518"/>
                    </a:cubicBezTo>
                    <a:lnTo>
                      <a:pt x="309177" y="197518"/>
                    </a:lnTo>
                    <a:cubicBezTo>
                      <a:pt x="308744" y="196651"/>
                      <a:pt x="307984" y="195893"/>
                      <a:pt x="307117" y="195352"/>
                    </a:cubicBezTo>
                    <a:cubicBezTo>
                      <a:pt x="305382" y="194161"/>
                      <a:pt x="302996" y="193944"/>
                      <a:pt x="301044" y="194919"/>
                    </a:cubicBezTo>
                    <a:cubicBezTo>
                      <a:pt x="292477" y="198709"/>
                      <a:pt x="283910" y="200658"/>
                      <a:pt x="275668" y="200658"/>
                    </a:cubicBezTo>
                    <a:cubicBezTo>
                      <a:pt x="261028" y="200658"/>
                      <a:pt x="247797" y="194702"/>
                      <a:pt x="236302" y="182791"/>
                    </a:cubicBezTo>
                    <a:cubicBezTo>
                      <a:pt x="227193" y="173370"/>
                      <a:pt x="215155" y="168497"/>
                      <a:pt x="200624" y="168497"/>
                    </a:cubicBezTo>
                    <a:close/>
                    <a:moveTo>
                      <a:pt x="426321" y="71765"/>
                    </a:moveTo>
                    <a:cubicBezTo>
                      <a:pt x="433372" y="71765"/>
                      <a:pt x="439012" y="77398"/>
                      <a:pt x="439012" y="84331"/>
                    </a:cubicBezTo>
                    <a:lnTo>
                      <a:pt x="439012" y="99173"/>
                    </a:lnTo>
                    <a:cubicBezTo>
                      <a:pt x="449860" y="101231"/>
                      <a:pt x="458321" y="105564"/>
                      <a:pt x="464721" y="112498"/>
                    </a:cubicBezTo>
                    <a:cubicBezTo>
                      <a:pt x="467650" y="115639"/>
                      <a:pt x="468843" y="120081"/>
                      <a:pt x="467758" y="124306"/>
                    </a:cubicBezTo>
                    <a:cubicBezTo>
                      <a:pt x="466565" y="128531"/>
                      <a:pt x="463419" y="131780"/>
                      <a:pt x="459297" y="133080"/>
                    </a:cubicBezTo>
                    <a:lnTo>
                      <a:pt x="452789" y="135139"/>
                    </a:lnTo>
                    <a:cubicBezTo>
                      <a:pt x="448016" y="136655"/>
                      <a:pt x="442809" y="135247"/>
                      <a:pt x="439555" y="131455"/>
                    </a:cubicBezTo>
                    <a:cubicBezTo>
                      <a:pt x="436192" y="127772"/>
                      <a:pt x="431311" y="125931"/>
                      <a:pt x="425019" y="125931"/>
                    </a:cubicBezTo>
                    <a:cubicBezTo>
                      <a:pt x="419921" y="125931"/>
                      <a:pt x="413738" y="127122"/>
                      <a:pt x="413738" y="132972"/>
                    </a:cubicBezTo>
                    <a:cubicBezTo>
                      <a:pt x="413738" y="134597"/>
                      <a:pt x="414388" y="136005"/>
                      <a:pt x="415582" y="137197"/>
                    </a:cubicBezTo>
                    <a:cubicBezTo>
                      <a:pt x="416883" y="138389"/>
                      <a:pt x="420463" y="139689"/>
                      <a:pt x="426429" y="140989"/>
                    </a:cubicBezTo>
                    <a:cubicBezTo>
                      <a:pt x="440097" y="144022"/>
                      <a:pt x="450077" y="146730"/>
                      <a:pt x="456043" y="149113"/>
                    </a:cubicBezTo>
                    <a:cubicBezTo>
                      <a:pt x="462118" y="151497"/>
                      <a:pt x="467216" y="155613"/>
                      <a:pt x="471230" y="161355"/>
                    </a:cubicBezTo>
                    <a:cubicBezTo>
                      <a:pt x="475243" y="167096"/>
                      <a:pt x="477304" y="174030"/>
                      <a:pt x="477304" y="181829"/>
                    </a:cubicBezTo>
                    <a:cubicBezTo>
                      <a:pt x="477304" y="192771"/>
                      <a:pt x="473291" y="202087"/>
                      <a:pt x="465480" y="209454"/>
                    </a:cubicBezTo>
                    <a:cubicBezTo>
                      <a:pt x="458863" y="215737"/>
                      <a:pt x="449968" y="219962"/>
                      <a:pt x="439012" y="222020"/>
                    </a:cubicBezTo>
                    <a:lnTo>
                      <a:pt x="439012" y="242278"/>
                    </a:lnTo>
                    <a:cubicBezTo>
                      <a:pt x="439012" y="249320"/>
                      <a:pt x="433372" y="254953"/>
                      <a:pt x="426321" y="254953"/>
                    </a:cubicBezTo>
                    <a:cubicBezTo>
                      <a:pt x="419378" y="254953"/>
                      <a:pt x="413738" y="249320"/>
                      <a:pt x="413738" y="242278"/>
                    </a:cubicBezTo>
                    <a:lnTo>
                      <a:pt x="413738" y="222670"/>
                    </a:lnTo>
                    <a:cubicBezTo>
                      <a:pt x="397683" y="220504"/>
                      <a:pt x="385751" y="213571"/>
                      <a:pt x="378158" y="202087"/>
                    </a:cubicBezTo>
                    <a:cubicBezTo>
                      <a:pt x="375771" y="198512"/>
                      <a:pt x="375337" y="194071"/>
                      <a:pt x="377073" y="190171"/>
                    </a:cubicBezTo>
                    <a:cubicBezTo>
                      <a:pt x="378700" y="186271"/>
                      <a:pt x="382171" y="183454"/>
                      <a:pt x="386402" y="182696"/>
                    </a:cubicBezTo>
                    <a:lnTo>
                      <a:pt x="395948" y="180963"/>
                    </a:lnTo>
                    <a:cubicBezTo>
                      <a:pt x="400721" y="180096"/>
                      <a:pt x="405710" y="182046"/>
                      <a:pt x="408531" y="186163"/>
                    </a:cubicBezTo>
                    <a:cubicBezTo>
                      <a:pt x="412110" y="191254"/>
                      <a:pt x="418185" y="193963"/>
                      <a:pt x="426646" y="193963"/>
                    </a:cubicBezTo>
                    <a:cubicBezTo>
                      <a:pt x="439555" y="193963"/>
                      <a:pt x="439555" y="188763"/>
                      <a:pt x="439555" y="187138"/>
                    </a:cubicBezTo>
                    <a:cubicBezTo>
                      <a:pt x="439555" y="184646"/>
                      <a:pt x="438578" y="182913"/>
                      <a:pt x="436626" y="181504"/>
                    </a:cubicBezTo>
                    <a:cubicBezTo>
                      <a:pt x="434673" y="180096"/>
                      <a:pt x="430985" y="178905"/>
                      <a:pt x="425778" y="177821"/>
                    </a:cubicBezTo>
                    <a:cubicBezTo>
                      <a:pt x="404734" y="173488"/>
                      <a:pt x="391283" y="167963"/>
                      <a:pt x="385534" y="161355"/>
                    </a:cubicBezTo>
                    <a:cubicBezTo>
                      <a:pt x="379785" y="154530"/>
                      <a:pt x="376964" y="147055"/>
                      <a:pt x="376964" y="138280"/>
                    </a:cubicBezTo>
                    <a:cubicBezTo>
                      <a:pt x="376964" y="128639"/>
                      <a:pt x="380110" y="120081"/>
                      <a:pt x="386402" y="112714"/>
                    </a:cubicBezTo>
                    <a:cubicBezTo>
                      <a:pt x="392368" y="105564"/>
                      <a:pt x="401588" y="100906"/>
                      <a:pt x="413738" y="98848"/>
                    </a:cubicBezTo>
                    <a:lnTo>
                      <a:pt x="413738" y="84331"/>
                    </a:lnTo>
                    <a:cubicBezTo>
                      <a:pt x="413738" y="77398"/>
                      <a:pt x="419378" y="71765"/>
                      <a:pt x="426321" y="71765"/>
                    </a:cubicBezTo>
                    <a:close/>
                    <a:moveTo>
                      <a:pt x="215047" y="46785"/>
                    </a:moveTo>
                    <a:lnTo>
                      <a:pt x="247581" y="46785"/>
                    </a:lnTo>
                    <a:cubicBezTo>
                      <a:pt x="302779" y="46785"/>
                      <a:pt x="347675" y="91723"/>
                      <a:pt x="347675" y="146840"/>
                    </a:cubicBezTo>
                    <a:lnTo>
                      <a:pt x="347675" y="178243"/>
                    </a:lnTo>
                    <a:cubicBezTo>
                      <a:pt x="351471" y="183441"/>
                      <a:pt x="353423" y="189721"/>
                      <a:pt x="353423" y="196110"/>
                    </a:cubicBezTo>
                    <a:lnTo>
                      <a:pt x="353423" y="218525"/>
                    </a:lnTo>
                    <a:cubicBezTo>
                      <a:pt x="353423" y="227621"/>
                      <a:pt x="349302" y="236284"/>
                      <a:pt x="342362" y="242131"/>
                    </a:cubicBezTo>
                    <a:cubicBezTo>
                      <a:pt x="340626" y="247654"/>
                      <a:pt x="338458" y="253393"/>
                      <a:pt x="335963" y="259132"/>
                    </a:cubicBezTo>
                    <a:cubicBezTo>
                      <a:pt x="330758" y="272559"/>
                      <a:pt x="323275" y="286528"/>
                      <a:pt x="314383" y="299522"/>
                    </a:cubicBezTo>
                    <a:cubicBezTo>
                      <a:pt x="310587" y="305045"/>
                      <a:pt x="305599" y="311650"/>
                      <a:pt x="299743" y="318147"/>
                    </a:cubicBezTo>
                    <a:cubicBezTo>
                      <a:pt x="305056" y="321937"/>
                      <a:pt x="308852" y="326485"/>
                      <a:pt x="310587" y="331683"/>
                    </a:cubicBezTo>
                    <a:lnTo>
                      <a:pt x="382052" y="353231"/>
                    </a:lnTo>
                    <a:cubicBezTo>
                      <a:pt x="432263" y="367742"/>
                      <a:pt x="462627" y="578464"/>
                      <a:pt x="462627" y="587560"/>
                    </a:cubicBezTo>
                    <a:cubicBezTo>
                      <a:pt x="462627" y="598064"/>
                      <a:pt x="454169" y="606510"/>
                      <a:pt x="443758" y="606510"/>
                    </a:cubicBezTo>
                    <a:lnTo>
                      <a:pt x="18978" y="606510"/>
                    </a:lnTo>
                    <a:cubicBezTo>
                      <a:pt x="8459" y="606510"/>
                      <a:pt x="0" y="598064"/>
                      <a:pt x="0" y="587560"/>
                    </a:cubicBezTo>
                    <a:cubicBezTo>
                      <a:pt x="0" y="586586"/>
                      <a:pt x="109" y="585611"/>
                      <a:pt x="217" y="584636"/>
                    </a:cubicBezTo>
                    <a:cubicBezTo>
                      <a:pt x="217" y="584636"/>
                      <a:pt x="30365" y="367742"/>
                      <a:pt x="80575" y="353231"/>
                    </a:cubicBezTo>
                    <a:lnTo>
                      <a:pt x="152040" y="331683"/>
                    </a:lnTo>
                    <a:cubicBezTo>
                      <a:pt x="153775" y="326485"/>
                      <a:pt x="157571" y="321937"/>
                      <a:pt x="162885" y="318147"/>
                    </a:cubicBezTo>
                    <a:cubicBezTo>
                      <a:pt x="157029" y="311650"/>
                      <a:pt x="152040" y="305045"/>
                      <a:pt x="148353" y="299522"/>
                    </a:cubicBezTo>
                    <a:cubicBezTo>
                      <a:pt x="139352" y="286528"/>
                      <a:pt x="131870" y="272559"/>
                      <a:pt x="126664" y="259132"/>
                    </a:cubicBezTo>
                    <a:cubicBezTo>
                      <a:pt x="124170" y="253393"/>
                      <a:pt x="122001" y="247654"/>
                      <a:pt x="120266" y="242131"/>
                    </a:cubicBezTo>
                    <a:cubicBezTo>
                      <a:pt x="113325" y="236284"/>
                      <a:pt x="109205" y="227621"/>
                      <a:pt x="109205" y="218525"/>
                    </a:cubicBezTo>
                    <a:lnTo>
                      <a:pt x="109205" y="196110"/>
                    </a:lnTo>
                    <a:cubicBezTo>
                      <a:pt x="109205" y="189721"/>
                      <a:pt x="111265" y="183441"/>
                      <a:pt x="114952" y="178243"/>
                    </a:cubicBezTo>
                    <a:lnTo>
                      <a:pt x="114952" y="146840"/>
                    </a:lnTo>
                    <a:cubicBezTo>
                      <a:pt x="114952" y="91723"/>
                      <a:pt x="159848" y="46785"/>
                      <a:pt x="215047" y="46785"/>
                    </a:cubicBezTo>
                    <a:close/>
                    <a:moveTo>
                      <a:pt x="414825" y="0"/>
                    </a:moveTo>
                    <a:cubicBezTo>
                      <a:pt x="504940" y="0"/>
                      <a:pt x="578354" y="73314"/>
                      <a:pt x="578354" y="163305"/>
                    </a:cubicBezTo>
                    <a:cubicBezTo>
                      <a:pt x="578354" y="253404"/>
                      <a:pt x="504940" y="326718"/>
                      <a:pt x="414825" y="326718"/>
                    </a:cubicBezTo>
                    <a:cubicBezTo>
                      <a:pt x="389667" y="326718"/>
                      <a:pt x="365918" y="320979"/>
                      <a:pt x="344664" y="310907"/>
                    </a:cubicBezTo>
                    <a:cubicBezTo>
                      <a:pt x="350737" y="300620"/>
                      <a:pt x="355942" y="290115"/>
                      <a:pt x="360063" y="279719"/>
                    </a:cubicBezTo>
                    <a:cubicBezTo>
                      <a:pt x="376654" y="287516"/>
                      <a:pt x="395198" y="291956"/>
                      <a:pt x="414825" y="291956"/>
                    </a:cubicBezTo>
                    <a:cubicBezTo>
                      <a:pt x="485854" y="291956"/>
                      <a:pt x="543545" y="234236"/>
                      <a:pt x="543545" y="163305"/>
                    </a:cubicBezTo>
                    <a:cubicBezTo>
                      <a:pt x="543545" y="92482"/>
                      <a:pt x="485854" y="34762"/>
                      <a:pt x="414825" y="34762"/>
                    </a:cubicBezTo>
                    <a:cubicBezTo>
                      <a:pt x="386414" y="34762"/>
                      <a:pt x="360171" y="43967"/>
                      <a:pt x="338808" y="59561"/>
                    </a:cubicBezTo>
                    <a:cubicBezTo>
                      <a:pt x="330675" y="50897"/>
                      <a:pt x="321458" y="43317"/>
                      <a:pt x="311264" y="37036"/>
                    </a:cubicBezTo>
                    <a:cubicBezTo>
                      <a:pt x="339459" y="13861"/>
                      <a:pt x="375570" y="0"/>
                      <a:pt x="414825" y="0"/>
                    </a:cubicBezTo>
                    <a:close/>
                  </a:path>
                </a:pathLst>
              </a:custGeom>
              <a:solidFill>
                <a:sysClr val="window" lastClr="FFFFFF">
                  <a:lumMod val="65000"/>
                </a:sysClr>
              </a:solidFill>
              <a:ln>
                <a:noFill/>
              </a:ln>
            </p:spPr>
            <p:txBody>
              <a:bodyPr wrap="square" lIns="91411" tIns="45705" rIns="91411" bIns="45705" anchor="ctr">
                <a:normAutofit fontScale="2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楷体" panose="02010609060101010101" pitchFamily="49" charset="-122"/>
                  <a:ea typeface="楷体" panose="02010609060101010101" pitchFamily="49" charset="-122"/>
                </a:endParaRPr>
              </a:p>
            </p:txBody>
          </p:sp>
          <p:sp>
            <p:nvSpPr>
              <p:cNvPr id="68" name="îšļídê"/>
              <p:cNvSpPr/>
              <p:nvPr/>
            </p:nvSpPr>
            <p:spPr>
              <a:xfrm>
                <a:off x="5327494" y="1428541"/>
                <a:ext cx="468859" cy="468859"/>
              </a:xfrm>
              <a:prstGeom prst="ellipse">
                <a:avLst/>
              </a:prstGeom>
              <a:noFill/>
              <a:ln w="22225" cap="flat" cmpd="sng" algn="ctr">
                <a:solidFill>
                  <a:sysClr val="windowText" lastClr="000000">
                    <a:lumMod val="50000"/>
                    <a:lumOff val="50000"/>
                  </a:sysClr>
                </a:solidFill>
                <a:prstDash val="solid"/>
                <a:miter lim="800000"/>
              </a:ln>
              <a:effectLst/>
            </p:spPr>
            <p:txBody>
              <a:bodyPr wrap="square" lIns="91411" tIns="45705" rIns="91411" bIns="45705" rtlCol="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楷体" panose="02010609060101010101" pitchFamily="49" charset="-122"/>
                  <a:ea typeface="楷体" panose="02010609060101010101" pitchFamily="49" charset="-122"/>
                  <a:cs typeface="+mn-cs"/>
                </a:endParaRPr>
              </a:p>
            </p:txBody>
          </p:sp>
        </p:grpSp>
        <p:pic>
          <p:nvPicPr>
            <p:cNvPr id="66" name="Picture 4"/>
            <p:cNvPicPr preferRelativeResize="0">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293186" y="1043313"/>
              <a:ext cx="360000"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0" name="组合 69"/>
          <p:cNvGrpSpPr/>
          <p:nvPr/>
        </p:nvGrpSpPr>
        <p:grpSpPr>
          <a:xfrm>
            <a:off x="966149" y="4072724"/>
            <a:ext cx="206740" cy="203908"/>
            <a:chOff x="4293186" y="1043313"/>
            <a:chExt cx="360000" cy="360000"/>
          </a:xfrm>
        </p:grpSpPr>
        <p:grpSp>
          <p:nvGrpSpPr>
            <p:cNvPr id="71" name="ïŝḷîḋê"/>
            <p:cNvGrpSpPr/>
            <p:nvPr/>
          </p:nvGrpSpPr>
          <p:grpSpPr>
            <a:xfrm>
              <a:off x="4330340" y="1078962"/>
              <a:ext cx="293595" cy="293594"/>
              <a:chOff x="5327494" y="1428541"/>
              <a:chExt cx="468859" cy="468859"/>
            </a:xfrm>
          </p:grpSpPr>
          <p:sp>
            <p:nvSpPr>
              <p:cNvPr id="73" name="iṥḷiḑê"/>
              <p:cNvSpPr/>
              <p:nvPr/>
            </p:nvSpPr>
            <p:spPr bwMode="auto">
              <a:xfrm>
                <a:off x="5422509" y="1516769"/>
                <a:ext cx="278828" cy="292402"/>
              </a:xfrm>
              <a:custGeom>
                <a:avLst/>
                <a:gdLst>
                  <a:gd name="connsiteX0" fmla="*/ 271981 w 578354"/>
                  <a:gd name="connsiteY0" fmla="*/ 340887 h 606510"/>
                  <a:gd name="connsiteX1" fmla="*/ 256365 w 578354"/>
                  <a:gd name="connsiteY1" fmla="*/ 346409 h 606510"/>
                  <a:gd name="connsiteX2" fmla="*/ 251051 w 578354"/>
                  <a:gd name="connsiteY2" fmla="*/ 352798 h 606510"/>
                  <a:gd name="connsiteX3" fmla="*/ 251051 w 578354"/>
                  <a:gd name="connsiteY3" fmla="*/ 368716 h 606510"/>
                  <a:gd name="connsiteX4" fmla="*/ 248665 w 578354"/>
                  <a:gd name="connsiteY4" fmla="*/ 370449 h 606510"/>
                  <a:gd name="connsiteX5" fmla="*/ 247038 w 578354"/>
                  <a:gd name="connsiteY5" fmla="*/ 375322 h 606510"/>
                  <a:gd name="connsiteX6" fmla="*/ 250509 w 578354"/>
                  <a:gd name="connsiteY6" fmla="*/ 409431 h 606510"/>
                  <a:gd name="connsiteX7" fmla="*/ 255172 w 578354"/>
                  <a:gd name="connsiteY7" fmla="*/ 414954 h 606510"/>
                  <a:gd name="connsiteX8" fmla="*/ 256907 w 578354"/>
                  <a:gd name="connsiteY8" fmla="*/ 415170 h 606510"/>
                  <a:gd name="connsiteX9" fmla="*/ 262004 w 578354"/>
                  <a:gd name="connsiteY9" fmla="*/ 412572 h 606510"/>
                  <a:gd name="connsiteX10" fmla="*/ 280114 w 578354"/>
                  <a:gd name="connsiteY10" fmla="*/ 388749 h 606510"/>
                  <a:gd name="connsiteX11" fmla="*/ 281307 w 578354"/>
                  <a:gd name="connsiteY11" fmla="*/ 384851 h 606510"/>
                  <a:gd name="connsiteX12" fmla="*/ 281307 w 578354"/>
                  <a:gd name="connsiteY12" fmla="*/ 346626 h 606510"/>
                  <a:gd name="connsiteX13" fmla="*/ 278270 w 578354"/>
                  <a:gd name="connsiteY13" fmla="*/ 341104 h 606510"/>
                  <a:gd name="connsiteX14" fmla="*/ 271981 w 578354"/>
                  <a:gd name="connsiteY14" fmla="*/ 340887 h 606510"/>
                  <a:gd name="connsiteX15" fmla="*/ 190755 w 578354"/>
                  <a:gd name="connsiteY15" fmla="*/ 340887 h 606510"/>
                  <a:gd name="connsiteX16" fmla="*/ 184357 w 578354"/>
                  <a:gd name="connsiteY16" fmla="*/ 341104 h 606510"/>
                  <a:gd name="connsiteX17" fmla="*/ 181321 w 578354"/>
                  <a:gd name="connsiteY17" fmla="*/ 346626 h 606510"/>
                  <a:gd name="connsiteX18" fmla="*/ 181212 w 578354"/>
                  <a:gd name="connsiteY18" fmla="*/ 384851 h 606510"/>
                  <a:gd name="connsiteX19" fmla="*/ 182513 w 578354"/>
                  <a:gd name="connsiteY19" fmla="*/ 388749 h 606510"/>
                  <a:gd name="connsiteX20" fmla="*/ 200624 w 578354"/>
                  <a:gd name="connsiteY20" fmla="*/ 412680 h 606510"/>
                  <a:gd name="connsiteX21" fmla="*/ 205721 w 578354"/>
                  <a:gd name="connsiteY21" fmla="*/ 415170 h 606510"/>
                  <a:gd name="connsiteX22" fmla="*/ 207456 w 578354"/>
                  <a:gd name="connsiteY22" fmla="*/ 414954 h 606510"/>
                  <a:gd name="connsiteX23" fmla="*/ 212119 w 578354"/>
                  <a:gd name="connsiteY23" fmla="*/ 409431 h 606510"/>
                  <a:gd name="connsiteX24" fmla="*/ 215589 w 578354"/>
                  <a:gd name="connsiteY24" fmla="*/ 375322 h 606510"/>
                  <a:gd name="connsiteX25" fmla="*/ 213963 w 578354"/>
                  <a:gd name="connsiteY25" fmla="*/ 370449 h 606510"/>
                  <a:gd name="connsiteX26" fmla="*/ 211577 w 578354"/>
                  <a:gd name="connsiteY26" fmla="*/ 368716 h 606510"/>
                  <a:gd name="connsiteX27" fmla="*/ 211577 w 578354"/>
                  <a:gd name="connsiteY27" fmla="*/ 352798 h 606510"/>
                  <a:gd name="connsiteX28" fmla="*/ 206263 w 578354"/>
                  <a:gd name="connsiteY28" fmla="*/ 346409 h 606510"/>
                  <a:gd name="connsiteX29" fmla="*/ 190755 w 578354"/>
                  <a:gd name="connsiteY29" fmla="*/ 340887 h 606510"/>
                  <a:gd name="connsiteX30" fmla="*/ 200624 w 578354"/>
                  <a:gd name="connsiteY30" fmla="*/ 168497 h 606510"/>
                  <a:gd name="connsiteX31" fmla="*/ 156161 w 578354"/>
                  <a:gd name="connsiteY31" fmla="*/ 180300 h 606510"/>
                  <a:gd name="connsiteX32" fmla="*/ 152583 w 578354"/>
                  <a:gd name="connsiteY32" fmla="*/ 186039 h 606510"/>
                  <a:gd name="connsiteX33" fmla="*/ 152583 w 578354"/>
                  <a:gd name="connsiteY33" fmla="*/ 197518 h 606510"/>
                  <a:gd name="connsiteX34" fmla="*/ 149980 w 578354"/>
                  <a:gd name="connsiteY34" fmla="*/ 197518 h 606510"/>
                  <a:gd name="connsiteX35" fmla="*/ 143473 w 578354"/>
                  <a:gd name="connsiteY35" fmla="*/ 203906 h 606510"/>
                  <a:gd name="connsiteX36" fmla="*/ 143473 w 578354"/>
                  <a:gd name="connsiteY36" fmla="*/ 214410 h 606510"/>
                  <a:gd name="connsiteX37" fmla="*/ 146401 w 578354"/>
                  <a:gd name="connsiteY37" fmla="*/ 219824 h 606510"/>
                  <a:gd name="connsiteX38" fmla="*/ 152691 w 578354"/>
                  <a:gd name="connsiteY38" fmla="*/ 223831 h 606510"/>
                  <a:gd name="connsiteX39" fmla="*/ 153016 w 578354"/>
                  <a:gd name="connsiteY39" fmla="*/ 226538 h 606510"/>
                  <a:gd name="connsiteX40" fmla="*/ 176007 w 578354"/>
                  <a:gd name="connsiteY40" fmla="*/ 279598 h 606510"/>
                  <a:gd name="connsiteX41" fmla="*/ 214071 w 578354"/>
                  <a:gd name="connsiteY41" fmla="*/ 312516 h 606510"/>
                  <a:gd name="connsiteX42" fmla="*/ 248557 w 578354"/>
                  <a:gd name="connsiteY42" fmla="*/ 312516 h 606510"/>
                  <a:gd name="connsiteX43" fmla="*/ 286621 w 578354"/>
                  <a:gd name="connsiteY43" fmla="*/ 279598 h 606510"/>
                  <a:gd name="connsiteX44" fmla="*/ 309611 w 578354"/>
                  <a:gd name="connsiteY44" fmla="*/ 226538 h 606510"/>
                  <a:gd name="connsiteX45" fmla="*/ 309936 w 578354"/>
                  <a:gd name="connsiteY45" fmla="*/ 223831 h 606510"/>
                  <a:gd name="connsiteX46" fmla="*/ 316226 w 578354"/>
                  <a:gd name="connsiteY46" fmla="*/ 219824 h 606510"/>
                  <a:gd name="connsiteX47" fmla="*/ 319154 w 578354"/>
                  <a:gd name="connsiteY47" fmla="*/ 214410 h 606510"/>
                  <a:gd name="connsiteX48" fmla="*/ 319154 w 578354"/>
                  <a:gd name="connsiteY48" fmla="*/ 203906 h 606510"/>
                  <a:gd name="connsiteX49" fmla="*/ 312756 w 578354"/>
                  <a:gd name="connsiteY49" fmla="*/ 197518 h 606510"/>
                  <a:gd name="connsiteX50" fmla="*/ 309177 w 578354"/>
                  <a:gd name="connsiteY50" fmla="*/ 197518 h 606510"/>
                  <a:gd name="connsiteX51" fmla="*/ 307117 w 578354"/>
                  <a:gd name="connsiteY51" fmla="*/ 195352 h 606510"/>
                  <a:gd name="connsiteX52" fmla="*/ 301044 w 578354"/>
                  <a:gd name="connsiteY52" fmla="*/ 194919 h 606510"/>
                  <a:gd name="connsiteX53" fmla="*/ 275668 w 578354"/>
                  <a:gd name="connsiteY53" fmla="*/ 200658 h 606510"/>
                  <a:gd name="connsiteX54" fmla="*/ 236302 w 578354"/>
                  <a:gd name="connsiteY54" fmla="*/ 182791 h 606510"/>
                  <a:gd name="connsiteX55" fmla="*/ 200624 w 578354"/>
                  <a:gd name="connsiteY55" fmla="*/ 168497 h 606510"/>
                  <a:gd name="connsiteX56" fmla="*/ 426321 w 578354"/>
                  <a:gd name="connsiteY56" fmla="*/ 71765 h 606510"/>
                  <a:gd name="connsiteX57" fmla="*/ 439012 w 578354"/>
                  <a:gd name="connsiteY57" fmla="*/ 84331 h 606510"/>
                  <a:gd name="connsiteX58" fmla="*/ 439012 w 578354"/>
                  <a:gd name="connsiteY58" fmla="*/ 99173 h 606510"/>
                  <a:gd name="connsiteX59" fmla="*/ 464721 w 578354"/>
                  <a:gd name="connsiteY59" fmla="*/ 112498 h 606510"/>
                  <a:gd name="connsiteX60" fmla="*/ 467758 w 578354"/>
                  <a:gd name="connsiteY60" fmla="*/ 124306 h 606510"/>
                  <a:gd name="connsiteX61" fmla="*/ 459297 w 578354"/>
                  <a:gd name="connsiteY61" fmla="*/ 133080 h 606510"/>
                  <a:gd name="connsiteX62" fmla="*/ 452789 w 578354"/>
                  <a:gd name="connsiteY62" fmla="*/ 135139 h 606510"/>
                  <a:gd name="connsiteX63" fmla="*/ 439555 w 578354"/>
                  <a:gd name="connsiteY63" fmla="*/ 131455 h 606510"/>
                  <a:gd name="connsiteX64" fmla="*/ 425019 w 578354"/>
                  <a:gd name="connsiteY64" fmla="*/ 125931 h 606510"/>
                  <a:gd name="connsiteX65" fmla="*/ 413738 w 578354"/>
                  <a:gd name="connsiteY65" fmla="*/ 132972 h 606510"/>
                  <a:gd name="connsiteX66" fmla="*/ 415582 w 578354"/>
                  <a:gd name="connsiteY66" fmla="*/ 137197 h 606510"/>
                  <a:gd name="connsiteX67" fmla="*/ 426429 w 578354"/>
                  <a:gd name="connsiteY67" fmla="*/ 140989 h 606510"/>
                  <a:gd name="connsiteX68" fmla="*/ 456043 w 578354"/>
                  <a:gd name="connsiteY68" fmla="*/ 149113 h 606510"/>
                  <a:gd name="connsiteX69" fmla="*/ 471230 w 578354"/>
                  <a:gd name="connsiteY69" fmla="*/ 161355 h 606510"/>
                  <a:gd name="connsiteX70" fmla="*/ 477304 w 578354"/>
                  <a:gd name="connsiteY70" fmla="*/ 181829 h 606510"/>
                  <a:gd name="connsiteX71" fmla="*/ 465480 w 578354"/>
                  <a:gd name="connsiteY71" fmla="*/ 209454 h 606510"/>
                  <a:gd name="connsiteX72" fmla="*/ 439012 w 578354"/>
                  <a:gd name="connsiteY72" fmla="*/ 222020 h 606510"/>
                  <a:gd name="connsiteX73" fmla="*/ 439012 w 578354"/>
                  <a:gd name="connsiteY73" fmla="*/ 242278 h 606510"/>
                  <a:gd name="connsiteX74" fmla="*/ 426321 w 578354"/>
                  <a:gd name="connsiteY74" fmla="*/ 254953 h 606510"/>
                  <a:gd name="connsiteX75" fmla="*/ 413738 w 578354"/>
                  <a:gd name="connsiteY75" fmla="*/ 242278 h 606510"/>
                  <a:gd name="connsiteX76" fmla="*/ 413738 w 578354"/>
                  <a:gd name="connsiteY76" fmla="*/ 222670 h 606510"/>
                  <a:gd name="connsiteX77" fmla="*/ 378158 w 578354"/>
                  <a:gd name="connsiteY77" fmla="*/ 202087 h 606510"/>
                  <a:gd name="connsiteX78" fmla="*/ 377073 w 578354"/>
                  <a:gd name="connsiteY78" fmla="*/ 190171 h 606510"/>
                  <a:gd name="connsiteX79" fmla="*/ 386402 w 578354"/>
                  <a:gd name="connsiteY79" fmla="*/ 182696 h 606510"/>
                  <a:gd name="connsiteX80" fmla="*/ 395948 w 578354"/>
                  <a:gd name="connsiteY80" fmla="*/ 180963 h 606510"/>
                  <a:gd name="connsiteX81" fmla="*/ 408531 w 578354"/>
                  <a:gd name="connsiteY81" fmla="*/ 186163 h 606510"/>
                  <a:gd name="connsiteX82" fmla="*/ 426646 w 578354"/>
                  <a:gd name="connsiteY82" fmla="*/ 193963 h 606510"/>
                  <a:gd name="connsiteX83" fmla="*/ 439555 w 578354"/>
                  <a:gd name="connsiteY83" fmla="*/ 187138 h 606510"/>
                  <a:gd name="connsiteX84" fmla="*/ 436626 w 578354"/>
                  <a:gd name="connsiteY84" fmla="*/ 181504 h 606510"/>
                  <a:gd name="connsiteX85" fmla="*/ 425778 w 578354"/>
                  <a:gd name="connsiteY85" fmla="*/ 177821 h 606510"/>
                  <a:gd name="connsiteX86" fmla="*/ 385534 w 578354"/>
                  <a:gd name="connsiteY86" fmla="*/ 161355 h 606510"/>
                  <a:gd name="connsiteX87" fmla="*/ 376964 w 578354"/>
                  <a:gd name="connsiteY87" fmla="*/ 138280 h 606510"/>
                  <a:gd name="connsiteX88" fmla="*/ 386402 w 578354"/>
                  <a:gd name="connsiteY88" fmla="*/ 112714 h 606510"/>
                  <a:gd name="connsiteX89" fmla="*/ 413738 w 578354"/>
                  <a:gd name="connsiteY89" fmla="*/ 98848 h 606510"/>
                  <a:gd name="connsiteX90" fmla="*/ 413738 w 578354"/>
                  <a:gd name="connsiteY90" fmla="*/ 84331 h 606510"/>
                  <a:gd name="connsiteX91" fmla="*/ 426321 w 578354"/>
                  <a:gd name="connsiteY91" fmla="*/ 71765 h 606510"/>
                  <a:gd name="connsiteX92" fmla="*/ 215047 w 578354"/>
                  <a:gd name="connsiteY92" fmla="*/ 46785 h 606510"/>
                  <a:gd name="connsiteX93" fmla="*/ 247581 w 578354"/>
                  <a:gd name="connsiteY93" fmla="*/ 46785 h 606510"/>
                  <a:gd name="connsiteX94" fmla="*/ 347675 w 578354"/>
                  <a:gd name="connsiteY94" fmla="*/ 146840 h 606510"/>
                  <a:gd name="connsiteX95" fmla="*/ 347675 w 578354"/>
                  <a:gd name="connsiteY95" fmla="*/ 178243 h 606510"/>
                  <a:gd name="connsiteX96" fmla="*/ 353423 w 578354"/>
                  <a:gd name="connsiteY96" fmla="*/ 196110 h 606510"/>
                  <a:gd name="connsiteX97" fmla="*/ 353423 w 578354"/>
                  <a:gd name="connsiteY97" fmla="*/ 218525 h 606510"/>
                  <a:gd name="connsiteX98" fmla="*/ 342362 w 578354"/>
                  <a:gd name="connsiteY98" fmla="*/ 242131 h 606510"/>
                  <a:gd name="connsiteX99" fmla="*/ 335963 w 578354"/>
                  <a:gd name="connsiteY99" fmla="*/ 259132 h 606510"/>
                  <a:gd name="connsiteX100" fmla="*/ 314383 w 578354"/>
                  <a:gd name="connsiteY100" fmla="*/ 299522 h 606510"/>
                  <a:gd name="connsiteX101" fmla="*/ 299743 w 578354"/>
                  <a:gd name="connsiteY101" fmla="*/ 318147 h 606510"/>
                  <a:gd name="connsiteX102" fmla="*/ 310587 w 578354"/>
                  <a:gd name="connsiteY102" fmla="*/ 331683 h 606510"/>
                  <a:gd name="connsiteX103" fmla="*/ 382052 w 578354"/>
                  <a:gd name="connsiteY103" fmla="*/ 353231 h 606510"/>
                  <a:gd name="connsiteX104" fmla="*/ 462627 w 578354"/>
                  <a:gd name="connsiteY104" fmla="*/ 587560 h 606510"/>
                  <a:gd name="connsiteX105" fmla="*/ 443758 w 578354"/>
                  <a:gd name="connsiteY105" fmla="*/ 606510 h 606510"/>
                  <a:gd name="connsiteX106" fmla="*/ 18978 w 578354"/>
                  <a:gd name="connsiteY106" fmla="*/ 606510 h 606510"/>
                  <a:gd name="connsiteX107" fmla="*/ 0 w 578354"/>
                  <a:gd name="connsiteY107" fmla="*/ 587560 h 606510"/>
                  <a:gd name="connsiteX108" fmla="*/ 217 w 578354"/>
                  <a:gd name="connsiteY108" fmla="*/ 584636 h 606510"/>
                  <a:gd name="connsiteX109" fmla="*/ 80575 w 578354"/>
                  <a:gd name="connsiteY109" fmla="*/ 353231 h 606510"/>
                  <a:gd name="connsiteX110" fmla="*/ 152040 w 578354"/>
                  <a:gd name="connsiteY110" fmla="*/ 331683 h 606510"/>
                  <a:gd name="connsiteX111" fmla="*/ 162885 w 578354"/>
                  <a:gd name="connsiteY111" fmla="*/ 318147 h 606510"/>
                  <a:gd name="connsiteX112" fmla="*/ 148353 w 578354"/>
                  <a:gd name="connsiteY112" fmla="*/ 299522 h 606510"/>
                  <a:gd name="connsiteX113" fmla="*/ 126664 w 578354"/>
                  <a:gd name="connsiteY113" fmla="*/ 259132 h 606510"/>
                  <a:gd name="connsiteX114" fmla="*/ 120266 w 578354"/>
                  <a:gd name="connsiteY114" fmla="*/ 242131 h 606510"/>
                  <a:gd name="connsiteX115" fmla="*/ 109205 w 578354"/>
                  <a:gd name="connsiteY115" fmla="*/ 218525 h 606510"/>
                  <a:gd name="connsiteX116" fmla="*/ 109205 w 578354"/>
                  <a:gd name="connsiteY116" fmla="*/ 196110 h 606510"/>
                  <a:gd name="connsiteX117" fmla="*/ 114952 w 578354"/>
                  <a:gd name="connsiteY117" fmla="*/ 178243 h 606510"/>
                  <a:gd name="connsiteX118" fmla="*/ 114952 w 578354"/>
                  <a:gd name="connsiteY118" fmla="*/ 146840 h 606510"/>
                  <a:gd name="connsiteX119" fmla="*/ 215047 w 578354"/>
                  <a:gd name="connsiteY119" fmla="*/ 46785 h 606510"/>
                  <a:gd name="connsiteX120" fmla="*/ 414825 w 578354"/>
                  <a:gd name="connsiteY120" fmla="*/ 0 h 606510"/>
                  <a:gd name="connsiteX121" fmla="*/ 578354 w 578354"/>
                  <a:gd name="connsiteY121" fmla="*/ 163305 h 606510"/>
                  <a:gd name="connsiteX122" fmla="*/ 414825 w 578354"/>
                  <a:gd name="connsiteY122" fmla="*/ 326718 h 606510"/>
                  <a:gd name="connsiteX123" fmla="*/ 344664 w 578354"/>
                  <a:gd name="connsiteY123" fmla="*/ 310907 h 606510"/>
                  <a:gd name="connsiteX124" fmla="*/ 360063 w 578354"/>
                  <a:gd name="connsiteY124" fmla="*/ 279719 h 606510"/>
                  <a:gd name="connsiteX125" fmla="*/ 414825 w 578354"/>
                  <a:gd name="connsiteY125" fmla="*/ 291956 h 606510"/>
                  <a:gd name="connsiteX126" fmla="*/ 543545 w 578354"/>
                  <a:gd name="connsiteY126" fmla="*/ 163305 h 606510"/>
                  <a:gd name="connsiteX127" fmla="*/ 414825 w 578354"/>
                  <a:gd name="connsiteY127" fmla="*/ 34762 h 606510"/>
                  <a:gd name="connsiteX128" fmla="*/ 338808 w 578354"/>
                  <a:gd name="connsiteY128" fmla="*/ 59561 h 606510"/>
                  <a:gd name="connsiteX129" fmla="*/ 311264 w 578354"/>
                  <a:gd name="connsiteY129" fmla="*/ 37036 h 606510"/>
                  <a:gd name="connsiteX130" fmla="*/ 414825 w 578354"/>
                  <a:gd name="connsiteY130" fmla="*/ 0 h 60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578354" h="606510">
                    <a:moveTo>
                      <a:pt x="271981" y="340887"/>
                    </a:moveTo>
                    <a:cubicBezTo>
                      <a:pt x="266667" y="343702"/>
                      <a:pt x="261461" y="345543"/>
                      <a:pt x="256365" y="346409"/>
                    </a:cubicBezTo>
                    <a:cubicBezTo>
                      <a:pt x="253328" y="346951"/>
                      <a:pt x="251051" y="349658"/>
                      <a:pt x="251051" y="352798"/>
                    </a:cubicBezTo>
                    <a:lnTo>
                      <a:pt x="251051" y="368716"/>
                    </a:lnTo>
                    <a:cubicBezTo>
                      <a:pt x="250183" y="369149"/>
                      <a:pt x="249316" y="369691"/>
                      <a:pt x="248665" y="370449"/>
                    </a:cubicBezTo>
                    <a:cubicBezTo>
                      <a:pt x="247472" y="371748"/>
                      <a:pt x="246821" y="373589"/>
                      <a:pt x="247038" y="375322"/>
                    </a:cubicBezTo>
                    <a:lnTo>
                      <a:pt x="250509" y="409431"/>
                    </a:lnTo>
                    <a:cubicBezTo>
                      <a:pt x="250834" y="412030"/>
                      <a:pt x="252677" y="414196"/>
                      <a:pt x="255172" y="414954"/>
                    </a:cubicBezTo>
                    <a:cubicBezTo>
                      <a:pt x="255822" y="415062"/>
                      <a:pt x="256365" y="415170"/>
                      <a:pt x="256907" y="415170"/>
                    </a:cubicBezTo>
                    <a:cubicBezTo>
                      <a:pt x="258859" y="415170"/>
                      <a:pt x="260811" y="414304"/>
                      <a:pt x="262004" y="412572"/>
                    </a:cubicBezTo>
                    <a:lnTo>
                      <a:pt x="280114" y="388749"/>
                    </a:lnTo>
                    <a:cubicBezTo>
                      <a:pt x="280873" y="387666"/>
                      <a:pt x="281307" y="386258"/>
                      <a:pt x="281307" y="384851"/>
                    </a:cubicBezTo>
                    <a:lnTo>
                      <a:pt x="281307" y="346626"/>
                    </a:lnTo>
                    <a:cubicBezTo>
                      <a:pt x="281307" y="344352"/>
                      <a:pt x="280222" y="342295"/>
                      <a:pt x="278270" y="341104"/>
                    </a:cubicBezTo>
                    <a:cubicBezTo>
                      <a:pt x="276318" y="339912"/>
                      <a:pt x="273933" y="339912"/>
                      <a:pt x="271981" y="340887"/>
                    </a:cubicBezTo>
                    <a:close/>
                    <a:moveTo>
                      <a:pt x="190755" y="340887"/>
                    </a:moveTo>
                    <a:cubicBezTo>
                      <a:pt x="188695" y="339912"/>
                      <a:pt x="186309" y="339912"/>
                      <a:pt x="184357" y="341104"/>
                    </a:cubicBezTo>
                    <a:cubicBezTo>
                      <a:pt x="182513" y="342295"/>
                      <a:pt x="181321" y="344352"/>
                      <a:pt x="181321" y="346626"/>
                    </a:cubicBezTo>
                    <a:lnTo>
                      <a:pt x="181212" y="384851"/>
                    </a:lnTo>
                    <a:cubicBezTo>
                      <a:pt x="181212" y="386258"/>
                      <a:pt x="181754" y="387666"/>
                      <a:pt x="182513" y="388749"/>
                    </a:cubicBezTo>
                    <a:lnTo>
                      <a:pt x="200624" y="412680"/>
                    </a:lnTo>
                    <a:cubicBezTo>
                      <a:pt x="201817" y="414304"/>
                      <a:pt x="203769" y="415170"/>
                      <a:pt x="205721" y="415170"/>
                    </a:cubicBezTo>
                    <a:cubicBezTo>
                      <a:pt x="206263" y="415170"/>
                      <a:pt x="206914" y="415062"/>
                      <a:pt x="207456" y="414954"/>
                    </a:cubicBezTo>
                    <a:cubicBezTo>
                      <a:pt x="209950" y="414196"/>
                      <a:pt x="211794" y="412030"/>
                      <a:pt x="212119" y="409431"/>
                    </a:cubicBezTo>
                    <a:lnTo>
                      <a:pt x="215589" y="375322"/>
                    </a:lnTo>
                    <a:cubicBezTo>
                      <a:pt x="215806" y="373589"/>
                      <a:pt x="215264" y="371748"/>
                      <a:pt x="213963" y="370449"/>
                    </a:cubicBezTo>
                    <a:cubicBezTo>
                      <a:pt x="213312" y="369691"/>
                      <a:pt x="212553" y="369149"/>
                      <a:pt x="211577" y="368716"/>
                    </a:cubicBezTo>
                    <a:lnTo>
                      <a:pt x="211577" y="352798"/>
                    </a:lnTo>
                    <a:cubicBezTo>
                      <a:pt x="211577" y="349658"/>
                      <a:pt x="209299" y="346951"/>
                      <a:pt x="206263" y="346409"/>
                    </a:cubicBezTo>
                    <a:cubicBezTo>
                      <a:pt x="201166" y="345543"/>
                      <a:pt x="195961" y="343702"/>
                      <a:pt x="190755" y="340887"/>
                    </a:cubicBezTo>
                    <a:close/>
                    <a:moveTo>
                      <a:pt x="200624" y="168497"/>
                    </a:moveTo>
                    <a:cubicBezTo>
                      <a:pt x="182513" y="168497"/>
                      <a:pt x="164945" y="175861"/>
                      <a:pt x="156161" y="180300"/>
                    </a:cubicBezTo>
                    <a:cubicBezTo>
                      <a:pt x="153884" y="181383"/>
                      <a:pt x="152583" y="183657"/>
                      <a:pt x="152583" y="186039"/>
                    </a:cubicBezTo>
                    <a:lnTo>
                      <a:pt x="152583" y="197518"/>
                    </a:lnTo>
                    <a:lnTo>
                      <a:pt x="149980" y="197518"/>
                    </a:lnTo>
                    <a:cubicBezTo>
                      <a:pt x="146401" y="197518"/>
                      <a:pt x="143473" y="200333"/>
                      <a:pt x="143473" y="203906"/>
                    </a:cubicBezTo>
                    <a:lnTo>
                      <a:pt x="143473" y="214410"/>
                    </a:lnTo>
                    <a:cubicBezTo>
                      <a:pt x="143473" y="216576"/>
                      <a:pt x="144666" y="218633"/>
                      <a:pt x="146401" y="219824"/>
                    </a:cubicBezTo>
                    <a:lnTo>
                      <a:pt x="152691" y="223831"/>
                    </a:lnTo>
                    <a:lnTo>
                      <a:pt x="153016" y="226538"/>
                    </a:lnTo>
                    <a:cubicBezTo>
                      <a:pt x="155077" y="241806"/>
                      <a:pt x="163644" y="261731"/>
                      <a:pt x="176007" y="279598"/>
                    </a:cubicBezTo>
                    <a:cubicBezTo>
                      <a:pt x="191731" y="302338"/>
                      <a:pt x="206480" y="312516"/>
                      <a:pt x="214071" y="312516"/>
                    </a:cubicBezTo>
                    <a:lnTo>
                      <a:pt x="248557" y="312516"/>
                    </a:lnTo>
                    <a:cubicBezTo>
                      <a:pt x="256148" y="312516"/>
                      <a:pt x="270896" y="302338"/>
                      <a:pt x="286621" y="279598"/>
                    </a:cubicBezTo>
                    <a:cubicBezTo>
                      <a:pt x="298984" y="261731"/>
                      <a:pt x="307551" y="241806"/>
                      <a:pt x="309611" y="226538"/>
                    </a:cubicBezTo>
                    <a:lnTo>
                      <a:pt x="309936" y="223831"/>
                    </a:lnTo>
                    <a:lnTo>
                      <a:pt x="316226" y="219824"/>
                    </a:lnTo>
                    <a:cubicBezTo>
                      <a:pt x="318070" y="218633"/>
                      <a:pt x="319154" y="216576"/>
                      <a:pt x="319154" y="214410"/>
                    </a:cubicBezTo>
                    <a:lnTo>
                      <a:pt x="319154" y="203906"/>
                    </a:lnTo>
                    <a:cubicBezTo>
                      <a:pt x="319154" y="200333"/>
                      <a:pt x="316226" y="197518"/>
                      <a:pt x="312756" y="197518"/>
                    </a:cubicBezTo>
                    <a:lnTo>
                      <a:pt x="309177" y="197518"/>
                    </a:lnTo>
                    <a:cubicBezTo>
                      <a:pt x="308744" y="196651"/>
                      <a:pt x="307984" y="195893"/>
                      <a:pt x="307117" y="195352"/>
                    </a:cubicBezTo>
                    <a:cubicBezTo>
                      <a:pt x="305382" y="194161"/>
                      <a:pt x="302996" y="193944"/>
                      <a:pt x="301044" y="194919"/>
                    </a:cubicBezTo>
                    <a:cubicBezTo>
                      <a:pt x="292477" y="198709"/>
                      <a:pt x="283910" y="200658"/>
                      <a:pt x="275668" y="200658"/>
                    </a:cubicBezTo>
                    <a:cubicBezTo>
                      <a:pt x="261028" y="200658"/>
                      <a:pt x="247797" y="194702"/>
                      <a:pt x="236302" y="182791"/>
                    </a:cubicBezTo>
                    <a:cubicBezTo>
                      <a:pt x="227193" y="173370"/>
                      <a:pt x="215155" y="168497"/>
                      <a:pt x="200624" y="168497"/>
                    </a:cubicBezTo>
                    <a:close/>
                    <a:moveTo>
                      <a:pt x="426321" y="71765"/>
                    </a:moveTo>
                    <a:cubicBezTo>
                      <a:pt x="433372" y="71765"/>
                      <a:pt x="439012" y="77398"/>
                      <a:pt x="439012" y="84331"/>
                    </a:cubicBezTo>
                    <a:lnTo>
                      <a:pt x="439012" y="99173"/>
                    </a:lnTo>
                    <a:cubicBezTo>
                      <a:pt x="449860" y="101231"/>
                      <a:pt x="458321" y="105564"/>
                      <a:pt x="464721" y="112498"/>
                    </a:cubicBezTo>
                    <a:cubicBezTo>
                      <a:pt x="467650" y="115639"/>
                      <a:pt x="468843" y="120081"/>
                      <a:pt x="467758" y="124306"/>
                    </a:cubicBezTo>
                    <a:cubicBezTo>
                      <a:pt x="466565" y="128531"/>
                      <a:pt x="463419" y="131780"/>
                      <a:pt x="459297" y="133080"/>
                    </a:cubicBezTo>
                    <a:lnTo>
                      <a:pt x="452789" y="135139"/>
                    </a:lnTo>
                    <a:cubicBezTo>
                      <a:pt x="448016" y="136655"/>
                      <a:pt x="442809" y="135247"/>
                      <a:pt x="439555" y="131455"/>
                    </a:cubicBezTo>
                    <a:cubicBezTo>
                      <a:pt x="436192" y="127772"/>
                      <a:pt x="431311" y="125931"/>
                      <a:pt x="425019" y="125931"/>
                    </a:cubicBezTo>
                    <a:cubicBezTo>
                      <a:pt x="419921" y="125931"/>
                      <a:pt x="413738" y="127122"/>
                      <a:pt x="413738" y="132972"/>
                    </a:cubicBezTo>
                    <a:cubicBezTo>
                      <a:pt x="413738" y="134597"/>
                      <a:pt x="414388" y="136005"/>
                      <a:pt x="415582" y="137197"/>
                    </a:cubicBezTo>
                    <a:cubicBezTo>
                      <a:pt x="416883" y="138389"/>
                      <a:pt x="420463" y="139689"/>
                      <a:pt x="426429" y="140989"/>
                    </a:cubicBezTo>
                    <a:cubicBezTo>
                      <a:pt x="440097" y="144022"/>
                      <a:pt x="450077" y="146730"/>
                      <a:pt x="456043" y="149113"/>
                    </a:cubicBezTo>
                    <a:cubicBezTo>
                      <a:pt x="462118" y="151497"/>
                      <a:pt x="467216" y="155613"/>
                      <a:pt x="471230" y="161355"/>
                    </a:cubicBezTo>
                    <a:cubicBezTo>
                      <a:pt x="475243" y="167096"/>
                      <a:pt x="477304" y="174030"/>
                      <a:pt x="477304" y="181829"/>
                    </a:cubicBezTo>
                    <a:cubicBezTo>
                      <a:pt x="477304" y="192771"/>
                      <a:pt x="473291" y="202087"/>
                      <a:pt x="465480" y="209454"/>
                    </a:cubicBezTo>
                    <a:cubicBezTo>
                      <a:pt x="458863" y="215737"/>
                      <a:pt x="449968" y="219962"/>
                      <a:pt x="439012" y="222020"/>
                    </a:cubicBezTo>
                    <a:lnTo>
                      <a:pt x="439012" y="242278"/>
                    </a:lnTo>
                    <a:cubicBezTo>
                      <a:pt x="439012" y="249320"/>
                      <a:pt x="433372" y="254953"/>
                      <a:pt x="426321" y="254953"/>
                    </a:cubicBezTo>
                    <a:cubicBezTo>
                      <a:pt x="419378" y="254953"/>
                      <a:pt x="413738" y="249320"/>
                      <a:pt x="413738" y="242278"/>
                    </a:cubicBezTo>
                    <a:lnTo>
                      <a:pt x="413738" y="222670"/>
                    </a:lnTo>
                    <a:cubicBezTo>
                      <a:pt x="397683" y="220504"/>
                      <a:pt x="385751" y="213571"/>
                      <a:pt x="378158" y="202087"/>
                    </a:cubicBezTo>
                    <a:cubicBezTo>
                      <a:pt x="375771" y="198512"/>
                      <a:pt x="375337" y="194071"/>
                      <a:pt x="377073" y="190171"/>
                    </a:cubicBezTo>
                    <a:cubicBezTo>
                      <a:pt x="378700" y="186271"/>
                      <a:pt x="382171" y="183454"/>
                      <a:pt x="386402" y="182696"/>
                    </a:cubicBezTo>
                    <a:lnTo>
                      <a:pt x="395948" y="180963"/>
                    </a:lnTo>
                    <a:cubicBezTo>
                      <a:pt x="400721" y="180096"/>
                      <a:pt x="405710" y="182046"/>
                      <a:pt x="408531" y="186163"/>
                    </a:cubicBezTo>
                    <a:cubicBezTo>
                      <a:pt x="412110" y="191254"/>
                      <a:pt x="418185" y="193963"/>
                      <a:pt x="426646" y="193963"/>
                    </a:cubicBezTo>
                    <a:cubicBezTo>
                      <a:pt x="439555" y="193963"/>
                      <a:pt x="439555" y="188763"/>
                      <a:pt x="439555" y="187138"/>
                    </a:cubicBezTo>
                    <a:cubicBezTo>
                      <a:pt x="439555" y="184646"/>
                      <a:pt x="438578" y="182913"/>
                      <a:pt x="436626" y="181504"/>
                    </a:cubicBezTo>
                    <a:cubicBezTo>
                      <a:pt x="434673" y="180096"/>
                      <a:pt x="430985" y="178905"/>
                      <a:pt x="425778" y="177821"/>
                    </a:cubicBezTo>
                    <a:cubicBezTo>
                      <a:pt x="404734" y="173488"/>
                      <a:pt x="391283" y="167963"/>
                      <a:pt x="385534" y="161355"/>
                    </a:cubicBezTo>
                    <a:cubicBezTo>
                      <a:pt x="379785" y="154530"/>
                      <a:pt x="376964" y="147055"/>
                      <a:pt x="376964" y="138280"/>
                    </a:cubicBezTo>
                    <a:cubicBezTo>
                      <a:pt x="376964" y="128639"/>
                      <a:pt x="380110" y="120081"/>
                      <a:pt x="386402" y="112714"/>
                    </a:cubicBezTo>
                    <a:cubicBezTo>
                      <a:pt x="392368" y="105564"/>
                      <a:pt x="401588" y="100906"/>
                      <a:pt x="413738" y="98848"/>
                    </a:cubicBezTo>
                    <a:lnTo>
                      <a:pt x="413738" y="84331"/>
                    </a:lnTo>
                    <a:cubicBezTo>
                      <a:pt x="413738" y="77398"/>
                      <a:pt x="419378" y="71765"/>
                      <a:pt x="426321" y="71765"/>
                    </a:cubicBezTo>
                    <a:close/>
                    <a:moveTo>
                      <a:pt x="215047" y="46785"/>
                    </a:moveTo>
                    <a:lnTo>
                      <a:pt x="247581" y="46785"/>
                    </a:lnTo>
                    <a:cubicBezTo>
                      <a:pt x="302779" y="46785"/>
                      <a:pt x="347675" y="91723"/>
                      <a:pt x="347675" y="146840"/>
                    </a:cubicBezTo>
                    <a:lnTo>
                      <a:pt x="347675" y="178243"/>
                    </a:lnTo>
                    <a:cubicBezTo>
                      <a:pt x="351471" y="183441"/>
                      <a:pt x="353423" y="189721"/>
                      <a:pt x="353423" y="196110"/>
                    </a:cubicBezTo>
                    <a:lnTo>
                      <a:pt x="353423" y="218525"/>
                    </a:lnTo>
                    <a:cubicBezTo>
                      <a:pt x="353423" y="227621"/>
                      <a:pt x="349302" y="236284"/>
                      <a:pt x="342362" y="242131"/>
                    </a:cubicBezTo>
                    <a:cubicBezTo>
                      <a:pt x="340626" y="247654"/>
                      <a:pt x="338458" y="253393"/>
                      <a:pt x="335963" y="259132"/>
                    </a:cubicBezTo>
                    <a:cubicBezTo>
                      <a:pt x="330758" y="272559"/>
                      <a:pt x="323275" y="286528"/>
                      <a:pt x="314383" y="299522"/>
                    </a:cubicBezTo>
                    <a:cubicBezTo>
                      <a:pt x="310587" y="305045"/>
                      <a:pt x="305599" y="311650"/>
                      <a:pt x="299743" y="318147"/>
                    </a:cubicBezTo>
                    <a:cubicBezTo>
                      <a:pt x="305056" y="321937"/>
                      <a:pt x="308852" y="326485"/>
                      <a:pt x="310587" y="331683"/>
                    </a:cubicBezTo>
                    <a:lnTo>
                      <a:pt x="382052" y="353231"/>
                    </a:lnTo>
                    <a:cubicBezTo>
                      <a:pt x="432263" y="367742"/>
                      <a:pt x="462627" y="578464"/>
                      <a:pt x="462627" y="587560"/>
                    </a:cubicBezTo>
                    <a:cubicBezTo>
                      <a:pt x="462627" y="598064"/>
                      <a:pt x="454169" y="606510"/>
                      <a:pt x="443758" y="606510"/>
                    </a:cubicBezTo>
                    <a:lnTo>
                      <a:pt x="18978" y="606510"/>
                    </a:lnTo>
                    <a:cubicBezTo>
                      <a:pt x="8459" y="606510"/>
                      <a:pt x="0" y="598064"/>
                      <a:pt x="0" y="587560"/>
                    </a:cubicBezTo>
                    <a:cubicBezTo>
                      <a:pt x="0" y="586586"/>
                      <a:pt x="109" y="585611"/>
                      <a:pt x="217" y="584636"/>
                    </a:cubicBezTo>
                    <a:cubicBezTo>
                      <a:pt x="217" y="584636"/>
                      <a:pt x="30365" y="367742"/>
                      <a:pt x="80575" y="353231"/>
                    </a:cubicBezTo>
                    <a:lnTo>
                      <a:pt x="152040" y="331683"/>
                    </a:lnTo>
                    <a:cubicBezTo>
                      <a:pt x="153775" y="326485"/>
                      <a:pt x="157571" y="321937"/>
                      <a:pt x="162885" y="318147"/>
                    </a:cubicBezTo>
                    <a:cubicBezTo>
                      <a:pt x="157029" y="311650"/>
                      <a:pt x="152040" y="305045"/>
                      <a:pt x="148353" y="299522"/>
                    </a:cubicBezTo>
                    <a:cubicBezTo>
                      <a:pt x="139352" y="286528"/>
                      <a:pt x="131870" y="272559"/>
                      <a:pt x="126664" y="259132"/>
                    </a:cubicBezTo>
                    <a:cubicBezTo>
                      <a:pt x="124170" y="253393"/>
                      <a:pt x="122001" y="247654"/>
                      <a:pt x="120266" y="242131"/>
                    </a:cubicBezTo>
                    <a:cubicBezTo>
                      <a:pt x="113325" y="236284"/>
                      <a:pt x="109205" y="227621"/>
                      <a:pt x="109205" y="218525"/>
                    </a:cubicBezTo>
                    <a:lnTo>
                      <a:pt x="109205" y="196110"/>
                    </a:lnTo>
                    <a:cubicBezTo>
                      <a:pt x="109205" y="189721"/>
                      <a:pt x="111265" y="183441"/>
                      <a:pt x="114952" y="178243"/>
                    </a:cubicBezTo>
                    <a:lnTo>
                      <a:pt x="114952" y="146840"/>
                    </a:lnTo>
                    <a:cubicBezTo>
                      <a:pt x="114952" y="91723"/>
                      <a:pt x="159848" y="46785"/>
                      <a:pt x="215047" y="46785"/>
                    </a:cubicBezTo>
                    <a:close/>
                    <a:moveTo>
                      <a:pt x="414825" y="0"/>
                    </a:moveTo>
                    <a:cubicBezTo>
                      <a:pt x="504940" y="0"/>
                      <a:pt x="578354" y="73314"/>
                      <a:pt x="578354" y="163305"/>
                    </a:cubicBezTo>
                    <a:cubicBezTo>
                      <a:pt x="578354" y="253404"/>
                      <a:pt x="504940" y="326718"/>
                      <a:pt x="414825" y="326718"/>
                    </a:cubicBezTo>
                    <a:cubicBezTo>
                      <a:pt x="389667" y="326718"/>
                      <a:pt x="365918" y="320979"/>
                      <a:pt x="344664" y="310907"/>
                    </a:cubicBezTo>
                    <a:cubicBezTo>
                      <a:pt x="350737" y="300620"/>
                      <a:pt x="355942" y="290115"/>
                      <a:pt x="360063" y="279719"/>
                    </a:cubicBezTo>
                    <a:cubicBezTo>
                      <a:pt x="376654" y="287516"/>
                      <a:pt x="395198" y="291956"/>
                      <a:pt x="414825" y="291956"/>
                    </a:cubicBezTo>
                    <a:cubicBezTo>
                      <a:pt x="485854" y="291956"/>
                      <a:pt x="543545" y="234236"/>
                      <a:pt x="543545" y="163305"/>
                    </a:cubicBezTo>
                    <a:cubicBezTo>
                      <a:pt x="543545" y="92482"/>
                      <a:pt x="485854" y="34762"/>
                      <a:pt x="414825" y="34762"/>
                    </a:cubicBezTo>
                    <a:cubicBezTo>
                      <a:pt x="386414" y="34762"/>
                      <a:pt x="360171" y="43967"/>
                      <a:pt x="338808" y="59561"/>
                    </a:cubicBezTo>
                    <a:cubicBezTo>
                      <a:pt x="330675" y="50897"/>
                      <a:pt x="321458" y="43317"/>
                      <a:pt x="311264" y="37036"/>
                    </a:cubicBezTo>
                    <a:cubicBezTo>
                      <a:pt x="339459" y="13861"/>
                      <a:pt x="375570" y="0"/>
                      <a:pt x="414825" y="0"/>
                    </a:cubicBezTo>
                    <a:close/>
                  </a:path>
                </a:pathLst>
              </a:custGeom>
              <a:solidFill>
                <a:sysClr val="window" lastClr="FFFFFF">
                  <a:lumMod val="65000"/>
                </a:sysClr>
              </a:solidFill>
              <a:ln>
                <a:noFill/>
              </a:ln>
            </p:spPr>
            <p:txBody>
              <a:bodyPr wrap="square" lIns="91411" tIns="45705" rIns="91411" bIns="45705" anchor="ctr">
                <a:normAutofit fontScale="2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楷体" panose="02010609060101010101" pitchFamily="49" charset="-122"/>
                  <a:ea typeface="楷体" panose="02010609060101010101" pitchFamily="49" charset="-122"/>
                </a:endParaRPr>
              </a:p>
            </p:txBody>
          </p:sp>
          <p:sp>
            <p:nvSpPr>
              <p:cNvPr id="74" name="îšļídê"/>
              <p:cNvSpPr/>
              <p:nvPr/>
            </p:nvSpPr>
            <p:spPr>
              <a:xfrm>
                <a:off x="5327494" y="1428541"/>
                <a:ext cx="468859" cy="468859"/>
              </a:xfrm>
              <a:prstGeom prst="ellipse">
                <a:avLst/>
              </a:prstGeom>
              <a:noFill/>
              <a:ln w="22225" cap="flat" cmpd="sng" algn="ctr">
                <a:solidFill>
                  <a:sysClr val="windowText" lastClr="000000">
                    <a:lumMod val="50000"/>
                    <a:lumOff val="50000"/>
                  </a:sysClr>
                </a:solidFill>
                <a:prstDash val="solid"/>
                <a:miter lim="800000"/>
              </a:ln>
              <a:effectLst/>
            </p:spPr>
            <p:txBody>
              <a:bodyPr wrap="square" lIns="91411" tIns="45705" rIns="91411" bIns="45705" rtlCol="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楷体" panose="02010609060101010101" pitchFamily="49" charset="-122"/>
                  <a:ea typeface="楷体" panose="02010609060101010101" pitchFamily="49" charset="-122"/>
                  <a:cs typeface="+mn-cs"/>
                </a:endParaRPr>
              </a:p>
            </p:txBody>
          </p:sp>
        </p:grpSp>
        <p:pic>
          <p:nvPicPr>
            <p:cNvPr id="72" name="Picture 4"/>
            <p:cNvPicPr preferRelativeResize="0">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293186" y="1043313"/>
              <a:ext cx="360000"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6" name="组合 75"/>
          <p:cNvGrpSpPr/>
          <p:nvPr/>
        </p:nvGrpSpPr>
        <p:grpSpPr>
          <a:xfrm>
            <a:off x="966149" y="2946124"/>
            <a:ext cx="206740" cy="203908"/>
            <a:chOff x="4293186" y="1043313"/>
            <a:chExt cx="360000" cy="360000"/>
          </a:xfrm>
        </p:grpSpPr>
        <p:grpSp>
          <p:nvGrpSpPr>
            <p:cNvPr id="77" name="ïŝḷîḋê"/>
            <p:cNvGrpSpPr/>
            <p:nvPr/>
          </p:nvGrpSpPr>
          <p:grpSpPr>
            <a:xfrm>
              <a:off x="4330340" y="1078962"/>
              <a:ext cx="293595" cy="293594"/>
              <a:chOff x="5327494" y="1428541"/>
              <a:chExt cx="468859" cy="468859"/>
            </a:xfrm>
          </p:grpSpPr>
          <p:sp>
            <p:nvSpPr>
              <p:cNvPr id="79" name="iṥḷiḑê"/>
              <p:cNvSpPr/>
              <p:nvPr/>
            </p:nvSpPr>
            <p:spPr bwMode="auto">
              <a:xfrm>
                <a:off x="5422509" y="1516769"/>
                <a:ext cx="278828" cy="292402"/>
              </a:xfrm>
              <a:custGeom>
                <a:avLst/>
                <a:gdLst>
                  <a:gd name="connsiteX0" fmla="*/ 271981 w 578354"/>
                  <a:gd name="connsiteY0" fmla="*/ 340887 h 606510"/>
                  <a:gd name="connsiteX1" fmla="*/ 256365 w 578354"/>
                  <a:gd name="connsiteY1" fmla="*/ 346409 h 606510"/>
                  <a:gd name="connsiteX2" fmla="*/ 251051 w 578354"/>
                  <a:gd name="connsiteY2" fmla="*/ 352798 h 606510"/>
                  <a:gd name="connsiteX3" fmla="*/ 251051 w 578354"/>
                  <a:gd name="connsiteY3" fmla="*/ 368716 h 606510"/>
                  <a:gd name="connsiteX4" fmla="*/ 248665 w 578354"/>
                  <a:gd name="connsiteY4" fmla="*/ 370449 h 606510"/>
                  <a:gd name="connsiteX5" fmla="*/ 247038 w 578354"/>
                  <a:gd name="connsiteY5" fmla="*/ 375322 h 606510"/>
                  <a:gd name="connsiteX6" fmla="*/ 250509 w 578354"/>
                  <a:gd name="connsiteY6" fmla="*/ 409431 h 606510"/>
                  <a:gd name="connsiteX7" fmla="*/ 255172 w 578354"/>
                  <a:gd name="connsiteY7" fmla="*/ 414954 h 606510"/>
                  <a:gd name="connsiteX8" fmla="*/ 256907 w 578354"/>
                  <a:gd name="connsiteY8" fmla="*/ 415170 h 606510"/>
                  <a:gd name="connsiteX9" fmla="*/ 262004 w 578354"/>
                  <a:gd name="connsiteY9" fmla="*/ 412572 h 606510"/>
                  <a:gd name="connsiteX10" fmla="*/ 280114 w 578354"/>
                  <a:gd name="connsiteY10" fmla="*/ 388749 h 606510"/>
                  <a:gd name="connsiteX11" fmla="*/ 281307 w 578354"/>
                  <a:gd name="connsiteY11" fmla="*/ 384851 h 606510"/>
                  <a:gd name="connsiteX12" fmla="*/ 281307 w 578354"/>
                  <a:gd name="connsiteY12" fmla="*/ 346626 h 606510"/>
                  <a:gd name="connsiteX13" fmla="*/ 278270 w 578354"/>
                  <a:gd name="connsiteY13" fmla="*/ 341104 h 606510"/>
                  <a:gd name="connsiteX14" fmla="*/ 271981 w 578354"/>
                  <a:gd name="connsiteY14" fmla="*/ 340887 h 606510"/>
                  <a:gd name="connsiteX15" fmla="*/ 190755 w 578354"/>
                  <a:gd name="connsiteY15" fmla="*/ 340887 h 606510"/>
                  <a:gd name="connsiteX16" fmla="*/ 184357 w 578354"/>
                  <a:gd name="connsiteY16" fmla="*/ 341104 h 606510"/>
                  <a:gd name="connsiteX17" fmla="*/ 181321 w 578354"/>
                  <a:gd name="connsiteY17" fmla="*/ 346626 h 606510"/>
                  <a:gd name="connsiteX18" fmla="*/ 181212 w 578354"/>
                  <a:gd name="connsiteY18" fmla="*/ 384851 h 606510"/>
                  <a:gd name="connsiteX19" fmla="*/ 182513 w 578354"/>
                  <a:gd name="connsiteY19" fmla="*/ 388749 h 606510"/>
                  <a:gd name="connsiteX20" fmla="*/ 200624 w 578354"/>
                  <a:gd name="connsiteY20" fmla="*/ 412680 h 606510"/>
                  <a:gd name="connsiteX21" fmla="*/ 205721 w 578354"/>
                  <a:gd name="connsiteY21" fmla="*/ 415170 h 606510"/>
                  <a:gd name="connsiteX22" fmla="*/ 207456 w 578354"/>
                  <a:gd name="connsiteY22" fmla="*/ 414954 h 606510"/>
                  <a:gd name="connsiteX23" fmla="*/ 212119 w 578354"/>
                  <a:gd name="connsiteY23" fmla="*/ 409431 h 606510"/>
                  <a:gd name="connsiteX24" fmla="*/ 215589 w 578354"/>
                  <a:gd name="connsiteY24" fmla="*/ 375322 h 606510"/>
                  <a:gd name="connsiteX25" fmla="*/ 213963 w 578354"/>
                  <a:gd name="connsiteY25" fmla="*/ 370449 h 606510"/>
                  <a:gd name="connsiteX26" fmla="*/ 211577 w 578354"/>
                  <a:gd name="connsiteY26" fmla="*/ 368716 h 606510"/>
                  <a:gd name="connsiteX27" fmla="*/ 211577 w 578354"/>
                  <a:gd name="connsiteY27" fmla="*/ 352798 h 606510"/>
                  <a:gd name="connsiteX28" fmla="*/ 206263 w 578354"/>
                  <a:gd name="connsiteY28" fmla="*/ 346409 h 606510"/>
                  <a:gd name="connsiteX29" fmla="*/ 190755 w 578354"/>
                  <a:gd name="connsiteY29" fmla="*/ 340887 h 606510"/>
                  <a:gd name="connsiteX30" fmla="*/ 200624 w 578354"/>
                  <a:gd name="connsiteY30" fmla="*/ 168497 h 606510"/>
                  <a:gd name="connsiteX31" fmla="*/ 156161 w 578354"/>
                  <a:gd name="connsiteY31" fmla="*/ 180300 h 606510"/>
                  <a:gd name="connsiteX32" fmla="*/ 152583 w 578354"/>
                  <a:gd name="connsiteY32" fmla="*/ 186039 h 606510"/>
                  <a:gd name="connsiteX33" fmla="*/ 152583 w 578354"/>
                  <a:gd name="connsiteY33" fmla="*/ 197518 h 606510"/>
                  <a:gd name="connsiteX34" fmla="*/ 149980 w 578354"/>
                  <a:gd name="connsiteY34" fmla="*/ 197518 h 606510"/>
                  <a:gd name="connsiteX35" fmla="*/ 143473 w 578354"/>
                  <a:gd name="connsiteY35" fmla="*/ 203906 h 606510"/>
                  <a:gd name="connsiteX36" fmla="*/ 143473 w 578354"/>
                  <a:gd name="connsiteY36" fmla="*/ 214410 h 606510"/>
                  <a:gd name="connsiteX37" fmla="*/ 146401 w 578354"/>
                  <a:gd name="connsiteY37" fmla="*/ 219824 h 606510"/>
                  <a:gd name="connsiteX38" fmla="*/ 152691 w 578354"/>
                  <a:gd name="connsiteY38" fmla="*/ 223831 h 606510"/>
                  <a:gd name="connsiteX39" fmla="*/ 153016 w 578354"/>
                  <a:gd name="connsiteY39" fmla="*/ 226538 h 606510"/>
                  <a:gd name="connsiteX40" fmla="*/ 176007 w 578354"/>
                  <a:gd name="connsiteY40" fmla="*/ 279598 h 606510"/>
                  <a:gd name="connsiteX41" fmla="*/ 214071 w 578354"/>
                  <a:gd name="connsiteY41" fmla="*/ 312516 h 606510"/>
                  <a:gd name="connsiteX42" fmla="*/ 248557 w 578354"/>
                  <a:gd name="connsiteY42" fmla="*/ 312516 h 606510"/>
                  <a:gd name="connsiteX43" fmla="*/ 286621 w 578354"/>
                  <a:gd name="connsiteY43" fmla="*/ 279598 h 606510"/>
                  <a:gd name="connsiteX44" fmla="*/ 309611 w 578354"/>
                  <a:gd name="connsiteY44" fmla="*/ 226538 h 606510"/>
                  <a:gd name="connsiteX45" fmla="*/ 309936 w 578354"/>
                  <a:gd name="connsiteY45" fmla="*/ 223831 h 606510"/>
                  <a:gd name="connsiteX46" fmla="*/ 316226 w 578354"/>
                  <a:gd name="connsiteY46" fmla="*/ 219824 h 606510"/>
                  <a:gd name="connsiteX47" fmla="*/ 319154 w 578354"/>
                  <a:gd name="connsiteY47" fmla="*/ 214410 h 606510"/>
                  <a:gd name="connsiteX48" fmla="*/ 319154 w 578354"/>
                  <a:gd name="connsiteY48" fmla="*/ 203906 h 606510"/>
                  <a:gd name="connsiteX49" fmla="*/ 312756 w 578354"/>
                  <a:gd name="connsiteY49" fmla="*/ 197518 h 606510"/>
                  <a:gd name="connsiteX50" fmla="*/ 309177 w 578354"/>
                  <a:gd name="connsiteY50" fmla="*/ 197518 h 606510"/>
                  <a:gd name="connsiteX51" fmla="*/ 307117 w 578354"/>
                  <a:gd name="connsiteY51" fmla="*/ 195352 h 606510"/>
                  <a:gd name="connsiteX52" fmla="*/ 301044 w 578354"/>
                  <a:gd name="connsiteY52" fmla="*/ 194919 h 606510"/>
                  <a:gd name="connsiteX53" fmla="*/ 275668 w 578354"/>
                  <a:gd name="connsiteY53" fmla="*/ 200658 h 606510"/>
                  <a:gd name="connsiteX54" fmla="*/ 236302 w 578354"/>
                  <a:gd name="connsiteY54" fmla="*/ 182791 h 606510"/>
                  <a:gd name="connsiteX55" fmla="*/ 200624 w 578354"/>
                  <a:gd name="connsiteY55" fmla="*/ 168497 h 606510"/>
                  <a:gd name="connsiteX56" fmla="*/ 426321 w 578354"/>
                  <a:gd name="connsiteY56" fmla="*/ 71765 h 606510"/>
                  <a:gd name="connsiteX57" fmla="*/ 439012 w 578354"/>
                  <a:gd name="connsiteY57" fmla="*/ 84331 h 606510"/>
                  <a:gd name="connsiteX58" fmla="*/ 439012 w 578354"/>
                  <a:gd name="connsiteY58" fmla="*/ 99173 h 606510"/>
                  <a:gd name="connsiteX59" fmla="*/ 464721 w 578354"/>
                  <a:gd name="connsiteY59" fmla="*/ 112498 h 606510"/>
                  <a:gd name="connsiteX60" fmla="*/ 467758 w 578354"/>
                  <a:gd name="connsiteY60" fmla="*/ 124306 h 606510"/>
                  <a:gd name="connsiteX61" fmla="*/ 459297 w 578354"/>
                  <a:gd name="connsiteY61" fmla="*/ 133080 h 606510"/>
                  <a:gd name="connsiteX62" fmla="*/ 452789 w 578354"/>
                  <a:gd name="connsiteY62" fmla="*/ 135139 h 606510"/>
                  <a:gd name="connsiteX63" fmla="*/ 439555 w 578354"/>
                  <a:gd name="connsiteY63" fmla="*/ 131455 h 606510"/>
                  <a:gd name="connsiteX64" fmla="*/ 425019 w 578354"/>
                  <a:gd name="connsiteY64" fmla="*/ 125931 h 606510"/>
                  <a:gd name="connsiteX65" fmla="*/ 413738 w 578354"/>
                  <a:gd name="connsiteY65" fmla="*/ 132972 h 606510"/>
                  <a:gd name="connsiteX66" fmla="*/ 415582 w 578354"/>
                  <a:gd name="connsiteY66" fmla="*/ 137197 h 606510"/>
                  <a:gd name="connsiteX67" fmla="*/ 426429 w 578354"/>
                  <a:gd name="connsiteY67" fmla="*/ 140989 h 606510"/>
                  <a:gd name="connsiteX68" fmla="*/ 456043 w 578354"/>
                  <a:gd name="connsiteY68" fmla="*/ 149113 h 606510"/>
                  <a:gd name="connsiteX69" fmla="*/ 471230 w 578354"/>
                  <a:gd name="connsiteY69" fmla="*/ 161355 h 606510"/>
                  <a:gd name="connsiteX70" fmla="*/ 477304 w 578354"/>
                  <a:gd name="connsiteY70" fmla="*/ 181829 h 606510"/>
                  <a:gd name="connsiteX71" fmla="*/ 465480 w 578354"/>
                  <a:gd name="connsiteY71" fmla="*/ 209454 h 606510"/>
                  <a:gd name="connsiteX72" fmla="*/ 439012 w 578354"/>
                  <a:gd name="connsiteY72" fmla="*/ 222020 h 606510"/>
                  <a:gd name="connsiteX73" fmla="*/ 439012 w 578354"/>
                  <a:gd name="connsiteY73" fmla="*/ 242278 h 606510"/>
                  <a:gd name="connsiteX74" fmla="*/ 426321 w 578354"/>
                  <a:gd name="connsiteY74" fmla="*/ 254953 h 606510"/>
                  <a:gd name="connsiteX75" fmla="*/ 413738 w 578354"/>
                  <a:gd name="connsiteY75" fmla="*/ 242278 h 606510"/>
                  <a:gd name="connsiteX76" fmla="*/ 413738 w 578354"/>
                  <a:gd name="connsiteY76" fmla="*/ 222670 h 606510"/>
                  <a:gd name="connsiteX77" fmla="*/ 378158 w 578354"/>
                  <a:gd name="connsiteY77" fmla="*/ 202087 h 606510"/>
                  <a:gd name="connsiteX78" fmla="*/ 377073 w 578354"/>
                  <a:gd name="connsiteY78" fmla="*/ 190171 h 606510"/>
                  <a:gd name="connsiteX79" fmla="*/ 386402 w 578354"/>
                  <a:gd name="connsiteY79" fmla="*/ 182696 h 606510"/>
                  <a:gd name="connsiteX80" fmla="*/ 395948 w 578354"/>
                  <a:gd name="connsiteY80" fmla="*/ 180963 h 606510"/>
                  <a:gd name="connsiteX81" fmla="*/ 408531 w 578354"/>
                  <a:gd name="connsiteY81" fmla="*/ 186163 h 606510"/>
                  <a:gd name="connsiteX82" fmla="*/ 426646 w 578354"/>
                  <a:gd name="connsiteY82" fmla="*/ 193963 h 606510"/>
                  <a:gd name="connsiteX83" fmla="*/ 439555 w 578354"/>
                  <a:gd name="connsiteY83" fmla="*/ 187138 h 606510"/>
                  <a:gd name="connsiteX84" fmla="*/ 436626 w 578354"/>
                  <a:gd name="connsiteY84" fmla="*/ 181504 h 606510"/>
                  <a:gd name="connsiteX85" fmla="*/ 425778 w 578354"/>
                  <a:gd name="connsiteY85" fmla="*/ 177821 h 606510"/>
                  <a:gd name="connsiteX86" fmla="*/ 385534 w 578354"/>
                  <a:gd name="connsiteY86" fmla="*/ 161355 h 606510"/>
                  <a:gd name="connsiteX87" fmla="*/ 376964 w 578354"/>
                  <a:gd name="connsiteY87" fmla="*/ 138280 h 606510"/>
                  <a:gd name="connsiteX88" fmla="*/ 386402 w 578354"/>
                  <a:gd name="connsiteY88" fmla="*/ 112714 h 606510"/>
                  <a:gd name="connsiteX89" fmla="*/ 413738 w 578354"/>
                  <a:gd name="connsiteY89" fmla="*/ 98848 h 606510"/>
                  <a:gd name="connsiteX90" fmla="*/ 413738 w 578354"/>
                  <a:gd name="connsiteY90" fmla="*/ 84331 h 606510"/>
                  <a:gd name="connsiteX91" fmla="*/ 426321 w 578354"/>
                  <a:gd name="connsiteY91" fmla="*/ 71765 h 606510"/>
                  <a:gd name="connsiteX92" fmla="*/ 215047 w 578354"/>
                  <a:gd name="connsiteY92" fmla="*/ 46785 h 606510"/>
                  <a:gd name="connsiteX93" fmla="*/ 247581 w 578354"/>
                  <a:gd name="connsiteY93" fmla="*/ 46785 h 606510"/>
                  <a:gd name="connsiteX94" fmla="*/ 347675 w 578354"/>
                  <a:gd name="connsiteY94" fmla="*/ 146840 h 606510"/>
                  <a:gd name="connsiteX95" fmla="*/ 347675 w 578354"/>
                  <a:gd name="connsiteY95" fmla="*/ 178243 h 606510"/>
                  <a:gd name="connsiteX96" fmla="*/ 353423 w 578354"/>
                  <a:gd name="connsiteY96" fmla="*/ 196110 h 606510"/>
                  <a:gd name="connsiteX97" fmla="*/ 353423 w 578354"/>
                  <a:gd name="connsiteY97" fmla="*/ 218525 h 606510"/>
                  <a:gd name="connsiteX98" fmla="*/ 342362 w 578354"/>
                  <a:gd name="connsiteY98" fmla="*/ 242131 h 606510"/>
                  <a:gd name="connsiteX99" fmla="*/ 335963 w 578354"/>
                  <a:gd name="connsiteY99" fmla="*/ 259132 h 606510"/>
                  <a:gd name="connsiteX100" fmla="*/ 314383 w 578354"/>
                  <a:gd name="connsiteY100" fmla="*/ 299522 h 606510"/>
                  <a:gd name="connsiteX101" fmla="*/ 299743 w 578354"/>
                  <a:gd name="connsiteY101" fmla="*/ 318147 h 606510"/>
                  <a:gd name="connsiteX102" fmla="*/ 310587 w 578354"/>
                  <a:gd name="connsiteY102" fmla="*/ 331683 h 606510"/>
                  <a:gd name="connsiteX103" fmla="*/ 382052 w 578354"/>
                  <a:gd name="connsiteY103" fmla="*/ 353231 h 606510"/>
                  <a:gd name="connsiteX104" fmla="*/ 462627 w 578354"/>
                  <a:gd name="connsiteY104" fmla="*/ 587560 h 606510"/>
                  <a:gd name="connsiteX105" fmla="*/ 443758 w 578354"/>
                  <a:gd name="connsiteY105" fmla="*/ 606510 h 606510"/>
                  <a:gd name="connsiteX106" fmla="*/ 18978 w 578354"/>
                  <a:gd name="connsiteY106" fmla="*/ 606510 h 606510"/>
                  <a:gd name="connsiteX107" fmla="*/ 0 w 578354"/>
                  <a:gd name="connsiteY107" fmla="*/ 587560 h 606510"/>
                  <a:gd name="connsiteX108" fmla="*/ 217 w 578354"/>
                  <a:gd name="connsiteY108" fmla="*/ 584636 h 606510"/>
                  <a:gd name="connsiteX109" fmla="*/ 80575 w 578354"/>
                  <a:gd name="connsiteY109" fmla="*/ 353231 h 606510"/>
                  <a:gd name="connsiteX110" fmla="*/ 152040 w 578354"/>
                  <a:gd name="connsiteY110" fmla="*/ 331683 h 606510"/>
                  <a:gd name="connsiteX111" fmla="*/ 162885 w 578354"/>
                  <a:gd name="connsiteY111" fmla="*/ 318147 h 606510"/>
                  <a:gd name="connsiteX112" fmla="*/ 148353 w 578354"/>
                  <a:gd name="connsiteY112" fmla="*/ 299522 h 606510"/>
                  <a:gd name="connsiteX113" fmla="*/ 126664 w 578354"/>
                  <a:gd name="connsiteY113" fmla="*/ 259132 h 606510"/>
                  <a:gd name="connsiteX114" fmla="*/ 120266 w 578354"/>
                  <a:gd name="connsiteY114" fmla="*/ 242131 h 606510"/>
                  <a:gd name="connsiteX115" fmla="*/ 109205 w 578354"/>
                  <a:gd name="connsiteY115" fmla="*/ 218525 h 606510"/>
                  <a:gd name="connsiteX116" fmla="*/ 109205 w 578354"/>
                  <a:gd name="connsiteY116" fmla="*/ 196110 h 606510"/>
                  <a:gd name="connsiteX117" fmla="*/ 114952 w 578354"/>
                  <a:gd name="connsiteY117" fmla="*/ 178243 h 606510"/>
                  <a:gd name="connsiteX118" fmla="*/ 114952 w 578354"/>
                  <a:gd name="connsiteY118" fmla="*/ 146840 h 606510"/>
                  <a:gd name="connsiteX119" fmla="*/ 215047 w 578354"/>
                  <a:gd name="connsiteY119" fmla="*/ 46785 h 606510"/>
                  <a:gd name="connsiteX120" fmla="*/ 414825 w 578354"/>
                  <a:gd name="connsiteY120" fmla="*/ 0 h 606510"/>
                  <a:gd name="connsiteX121" fmla="*/ 578354 w 578354"/>
                  <a:gd name="connsiteY121" fmla="*/ 163305 h 606510"/>
                  <a:gd name="connsiteX122" fmla="*/ 414825 w 578354"/>
                  <a:gd name="connsiteY122" fmla="*/ 326718 h 606510"/>
                  <a:gd name="connsiteX123" fmla="*/ 344664 w 578354"/>
                  <a:gd name="connsiteY123" fmla="*/ 310907 h 606510"/>
                  <a:gd name="connsiteX124" fmla="*/ 360063 w 578354"/>
                  <a:gd name="connsiteY124" fmla="*/ 279719 h 606510"/>
                  <a:gd name="connsiteX125" fmla="*/ 414825 w 578354"/>
                  <a:gd name="connsiteY125" fmla="*/ 291956 h 606510"/>
                  <a:gd name="connsiteX126" fmla="*/ 543545 w 578354"/>
                  <a:gd name="connsiteY126" fmla="*/ 163305 h 606510"/>
                  <a:gd name="connsiteX127" fmla="*/ 414825 w 578354"/>
                  <a:gd name="connsiteY127" fmla="*/ 34762 h 606510"/>
                  <a:gd name="connsiteX128" fmla="*/ 338808 w 578354"/>
                  <a:gd name="connsiteY128" fmla="*/ 59561 h 606510"/>
                  <a:gd name="connsiteX129" fmla="*/ 311264 w 578354"/>
                  <a:gd name="connsiteY129" fmla="*/ 37036 h 606510"/>
                  <a:gd name="connsiteX130" fmla="*/ 414825 w 578354"/>
                  <a:gd name="connsiteY130" fmla="*/ 0 h 60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578354" h="606510">
                    <a:moveTo>
                      <a:pt x="271981" y="340887"/>
                    </a:moveTo>
                    <a:cubicBezTo>
                      <a:pt x="266667" y="343702"/>
                      <a:pt x="261461" y="345543"/>
                      <a:pt x="256365" y="346409"/>
                    </a:cubicBezTo>
                    <a:cubicBezTo>
                      <a:pt x="253328" y="346951"/>
                      <a:pt x="251051" y="349658"/>
                      <a:pt x="251051" y="352798"/>
                    </a:cubicBezTo>
                    <a:lnTo>
                      <a:pt x="251051" y="368716"/>
                    </a:lnTo>
                    <a:cubicBezTo>
                      <a:pt x="250183" y="369149"/>
                      <a:pt x="249316" y="369691"/>
                      <a:pt x="248665" y="370449"/>
                    </a:cubicBezTo>
                    <a:cubicBezTo>
                      <a:pt x="247472" y="371748"/>
                      <a:pt x="246821" y="373589"/>
                      <a:pt x="247038" y="375322"/>
                    </a:cubicBezTo>
                    <a:lnTo>
                      <a:pt x="250509" y="409431"/>
                    </a:lnTo>
                    <a:cubicBezTo>
                      <a:pt x="250834" y="412030"/>
                      <a:pt x="252677" y="414196"/>
                      <a:pt x="255172" y="414954"/>
                    </a:cubicBezTo>
                    <a:cubicBezTo>
                      <a:pt x="255822" y="415062"/>
                      <a:pt x="256365" y="415170"/>
                      <a:pt x="256907" y="415170"/>
                    </a:cubicBezTo>
                    <a:cubicBezTo>
                      <a:pt x="258859" y="415170"/>
                      <a:pt x="260811" y="414304"/>
                      <a:pt x="262004" y="412572"/>
                    </a:cubicBezTo>
                    <a:lnTo>
                      <a:pt x="280114" y="388749"/>
                    </a:lnTo>
                    <a:cubicBezTo>
                      <a:pt x="280873" y="387666"/>
                      <a:pt x="281307" y="386258"/>
                      <a:pt x="281307" y="384851"/>
                    </a:cubicBezTo>
                    <a:lnTo>
                      <a:pt x="281307" y="346626"/>
                    </a:lnTo>
                    <a:cubicBezTo>
                      <a:pt x="281307" y="344352"/>
                      <a:pt x="280222" y="342295"/>
                      <a:pt x="278270" y="341104"/>
                    </a:cubicBezTo>
                    <a:cubicBezTo>
                      <a:pt x="276318" y="339912"/>
                      <a:pt x="273933" y="339912"/>
                      <a:pt x="271981" y="340887"/>
                    </a:cubicBezTo>
                    <a:close/>
                    <a:moveTo>
                      <a:pt x="190755" y="340887"/>
                    </a:moveTo>
                    <a:cubicBezTo>
                      <a:pt x="188695" y="339912"/>
                      <a:pt x="186309" y="339912"/>
                      <a:pt x="184357" y="341104"/>
                    </a:cubicBezTo>
                    <a:cubicBezTo>
                      <a:pt x="182513" y="342295"/>
                      <a:pt x="181321" y="344352"/>
                      <a:pt x="181321" y="346626"/>
                    </a:cubicBezTo>
                    <a:lnTo>
                      <a:pt x="181212" y="384851"/>
                    </a:lnTo>
                    <a:cubicBezTo>
                      <a:pt x="181212" y="386258"/>
                      <a:pt x="181754" y="387666"/>
                      <a:pt x="182513" y="388749"/>
                    </a:cubicBezTo>
                    <a:lnTo>
                      <a:pt x="200624" y="412680"/>
                    </a:lnTo>
                    <a:cubicBezTo>
                      <a:pt x="201817" y="414304"/>
                      <a:pt x="203769" y="415170"/>
                      <a:pt x="205721" y="415170"/>
                    </a:cubicBezTo>
                    <a:cubicBezTo>
                      <a:pt x="206263" y="415170"/>
                      <a:pt x="206914" y="415062"/>
                      <a:pt x="207456" y="414954"/>
                    </a:cubicBezTo>
                    <a:cubicBezTo>
                      <a:pt x="209950" y="414196"/>
                      <a:pt x="211794" y="412030"/>
                      <a:pt x="212119" y="409431"/>
                    </a:cubicBezTo>
                    <a:lnTo>
                      <a:pt x="215589" y="375322"/>
                    </a:lnTo>
                    <a:cubicBezTo>
                      <a:pt x="215806" y="373589"/>
                      <a:pt x="215264" y="371748"/>
                      <a:pt x="213963" y="370449"/>
                    </a:cubicBezTo>
                    <a:cubicBezTo>
                      <a:pt x="213312" y="369691"/>
                      <a:pt x="212553" y="369149"/>
                      <a:pt x="211577" y="368716"/>
                    </a:cubicBezTo>
                    <a:lnTo>
                      <a:pt x="211577" y="352798"/>
                    </a:lnTo>
                    <a:cubicBezTo>
                      <a:pt x="211577" y="349658"/>
                      <a:pt x="209299" y="346951"/>
                      <a:pt x="206263" y="346409"/>
                    </a:cubicBezTo>
                    <a:cubicBezTo>
                      <a:pt x="201166" y="345543"/>
                      <a:pt x="195961" y="343702"/>
                      <a:pt x="190755" y="340887"/>
                    </a:cubicBezTo>
                    <a:close/>
                    <a:moveTo>
                      <a:pt x="200624" y="168497"/>
                    </a:moveTo>
                    <a:cubicBezTo>
                      <a:pt x="182513" y="168497"/>
                      <a:pt x="164945" y="175861"/>
                      <a:pt x="156161" y="180300"/>
                    </a:cubicBezTo>
                    <a:cubicBezTo>
                      <a:pt x="153884" y="181383"/>
                      <a:pt x="152583" y="183657"/>
                      <a:pt x="152583" y="186039"/>
                    </a:cubicBezTo>
                    <a:lnTo>
                      <a:pt x="152583" y="197518"/>
                    </a:lnTo>
                    <a:lnTo>
                      <a:pt x="149980" y="197518"/>
                    </a:lnTo>
                    <a:cubicBezTo>
                      <a:pt x="146401" y="197518"/>
                      <a:pt x="143473" y="200333"/>
                      <a:pt x="143473" y="203906"/>
                    </a:cubicBezTo>
                    <a:lnTo>
                      <a:pt x="143473" y="214410"/>
                    </a:lnTo>
                    <a:cubicBezTo>
                      <a:pt x="143473" y="216576"/>
                      <a:pt x="144666" y="218633"/>
                      <a:pt x="146401" y="219824"/>
                    </a:cubicBezTo>
                    <a:lnTo>
                      <a:pt x="152691" y="223831"/>
                    </a:lnTo>
                    <a:lnTo>
                      <a:pt x="153016" y="226538"/>
                    </a:lnTo>
                    <a:cubicBezTo>
                      <a:pt x="155077" y="241806"/>
                      <a:pt x="163644" y="261731"/>
                      <a:pt x="176007" y="279598"/>
                    </a:cubicBezTo>
                    <a:cubicBezTo>
                      <a:pt x="191731" y="302338"/>
                      <a:pt x="206480" y="312516"/>
                      <a:pt x="214071" y="312516"/>
                    </a:cubicBezTo>
                    <a:lnTo>
                      <a:pt x="248557" y="312516"/>
                    </a:lnTo>
                    <a:cubicBezTo>
                      <a:pt x="256148" y="312516"/>
                      <a:pt x="270896" y="302338"/>
                      <a:pt x="286621" y="279598"/>
                    </a:cubicBezTo>
                    <a:cubicBezTo>
                      <a:pt x="298984" y="261731"/>
                      <a:pt x="307551" y="241806"/>
                      <a:pt x="309611" y="226538"/>
                    </a:cubicBezTo>
                    <a:lnTo>
                      <a:pt x="309936" y="223831"/>
                    </a:lnTo>
                    <a:lnTo>
                      <a:pt x="316226" y="219824"/>
                    </a:lnTo>
                    <a:cubicBezTo>
                      <a:pt x="318070" y="218633"/>
                      <a:pt x="319154" y="216576"/>
                      <a:pt x="319154" y="214410"/>
                    </a:cubicBezTo>
                    <a:lnTo>
                      <a:pt x="319154" y="203906"/>
                    </a:lnTo>
                    <a:cubicBezTo>
                      <a:pt x="319154" y="200333"/>
                      <a:pt x="316226" y="197518"/>
                      <a:pt x="312756" y="197518"/>
                    </a:cubicBezTo>
                    <a:lnTo>
                      <a:pt x="309177" y="197518"/>
                    </a:lnTo>
                    <a:cubicBezTo>
                      <a:pt x="308744" y="196651"/>
                      <a:pt x="307984" y="195893"/>
                      <a:pt x="307117" y="195352"/>
                    </a:cubicBezTo>
                    <a:cubicBezTo>
                      <a:pt x="305382" y="194161"/>
                      <a:pt x="302996" y="193944"/>
                      <a:pt x="301044" y="194919"/>
                    </a:cubicBezTo>
                    <a:cubicBezTo>
                      <a:pt x="292477" y="198709"/>
                      <a:pt x="283910" y="200658"/>
                      <a:pt x="275668" y="200658"/>
                    </a:cubicBezTo>
                    <a:cubicBezTo>
                      <a:pt x="261028" y="200658"/>
                      <a:pt x="247797" y="194702"/>
                      <a:pt x="236302" y="182791"/>
                    </a:cubicBezTo>
                    <a:cubicBezTo>
                      <a:pt x="227193" y="173370"/>
                      <a:pt x="215155" y="168497"/>
                      <a:pt x="200624" y="168497"/>
                    </a:cubicBezTo>
                    <a:close/>
                    <a:moveTo>
                      <a:pt x="426321" y="71765"/>
                    </a:moveTo>
                    <a:cubicBezTo>
                      <a:pt x="433372" y="71765"/>
                      <a:pt x="439012" y="77398"/>
                      <a:pt x="439012" y="84331"/>
                    </a:cubicBezTo>
                    <a:lnTo>
                      <a:pt x="439012" y="99173"/>
                    </a:lnTo>
                    <a:cubicBezTo>
                      <a:pt x="449860" y="101231"/>
                      <a:pt x="458321" y="105564"/>
                      <a:pt x="464721" y="112498"/>
                    </a:cubicBezTo>
                    <a:cubicBezTo>
                      <a:pt x="467650" y="115639"/>
                      <a:pt x="468843" y="120081"/>
                      <a:pt x="467758" y="124306"/>
                    </a:cubicBezTo>
                    <a:cubicBezTo>
                      <a:pt x="466565" y="128531"/>
                      <a:pt x="463419" y="131780"/>
                      <a:pt x="459297" y="133080"/>
                    </a:cubicBezTo>
                    <a:lnTo>
                      <a:pt x="452789" y="135139"/>
                    </a:lnTo>
                    <a:cubicBezTo>
                      <a:pt x="448016" y="136655"/>
                      <a:pt x="442809" y="135247"/>
                      <a:pt x="439555" y="131455"/>
                    </a:cubicBezTo>
                    <a:cubicBezTo>
                      <a:pt x="436192" y="127772"/>
                      <a:pt x="431311" y="125931"/>
                      <a:pt x="425019" y="125931"/>
                    </a:cubicBezTo>
                    <a:cubicBezTo>
                      <a:pt x="419921" y="125931"/>
                      <a:pt x="413738" y="127122"/>
                      <a:pt x="413738" y="132972"/>
                    </a:cubicBezTo>
                    <a:cubicBezTo>
                      <a:pt x="413738" y="134597"/>
                      <a:pt x="414388" y="136005"/>
                      <a:pt x="415582" y="137197"/>
                    </a:cubicBezTo>
                    <a:cubicBezTo>
                      <a:pt x="416883" y="138389"/>
                      <a:pt x="420463" y="139689"/>
                      <a:pt x="426429" y="140989"/>
                    </a:cubicBezTo>
                    <a:cubicBezTo>
                      <a:pt x="440097" y="144022"/>
                      <a:pt x="450077" y="146730"/>
                      <a:pt x="456043" y="149113"/>
                    </a:cubicBezTo>
                    <a:cubicBezTo>
                      <a:pt x="462118" y="151497"/>
                      <a:pt x="467216" y="155613"/>
                      <a:pt x="471230" y="161355"/>
                    </a:cubicBezTo>
                    <a:cubicBezTo>
                      <a:pt x="475243" y="167096"/>
                      <a:pt x="477304" y="174030"/>
                      <a:pt x="477304" y="181829"/>
                    </a:cubicBezTo>
                    <a:cubicBezTo>
                      <a:pt x="477304" y="192771"/>
                      <a:pt x="473291" y="202087"/>
                      <a:pt x="465480" y="209454"/>
                    </a:cubicBezTo>
                    <a:cubicBezTo>
                      <a:pt x="458863" y="215737"/>
                      <a:pt x="449968" y="219962"/>
                      <a:pt x="439012" y="222020"/>
                    </a:cubicBezTo>
                    <a:lnTo>
                      <a:pt x="439012" y="242278"/>
                    </a:lnTo>
                    <a:cubicBezTo>
                      <a:pt x="439012" y="249320"/>
                      <a:pt x="433372" y="254953"/>
                      <a:pt x="426321" y="254953"/>
                    </a:cubicBezTo>
                    <a:cubicBezTo>
                      <a:pt x="419378" y="254953"/>
                      <a:pt x="413738" y="249320"/>
                      <a:pt x="413738" y="242278"/>
                    </a:cubicBezTo>
                    <a:lnTo>
                      <a:pt x="413738" y="222670"/>
                    </a:lnTo>
                    <a:cubicBezTo>
                      <a:pt x="397683" y="220504"/>
                      <a:pt x="385751" y="213571"/>
                      <a:pt x="378158" y="202087"/>
                    </a:cubicBezTo>
                    <a:cubicBezTo>
                      <a:pt x="375771" y="198512"/>
                      <a:pt x="375337" y="194071"/>
                      <a:pt x="377073" y="190171"/>
                    </a:cubicBezTo>
                    <a:cubicBezTo>
                      <a:pt x="378700" y="186271"/>
                      <a:pt x="382171" y="183454"/>
                      <a:pt x="386402" y="182696"/>
                    </a:cubicBezTo>
                    <a:lnTo>
                      <a:pt x="395948" y="180963"/>
                    </a:lnTo>
                    <a:cubicBezTo>
                      <a:pt x="400721" y="180096"/>
                      <a:pt x="405710" y="182046"/>
                      <a:pt x="408531" y="186163"/>
                    </a:cubicBezTo>
                    <a:cubicBezTo>
                      <a:pt x="412110" y="191254"/>
                      <a:pt x="418185" y="193963"/>
                      <a:pt x="426646" y="193963"/>
                    </a:cubicBezTo>
                    <a:cubicBezTo>
                      <a:pt x="439555" y="193963"/>
                      <a:pt x="439555" y="188763"/>
                      <a:pt x="439555" y="187138"/>
                    </a:cubicBezTo>
                    <a:cubicBezTo>
                      <a:pt x="439555" y="184646"/>
                      <a:pt x="438578" y="182913"/>
                      <a:pt x="436626" y="181504"/>
                    </a:cubicBezTo>
                    <a:cubicBezTo>
                      <a:pt x="434673" y="180096"/>
                      <a:pt x="430985" y="178905"/>
                      <a:pt x="425778" y="177821"/>
                    </a:cubicBezTo>
                    <a:cubicBezTo>
                      <a:pt x="404734" y="173488"/>
                      <a:pt x="391283" y="167963"/>
                      <a:pt x="385534" y="161355"/>
                    </a:cubicBezTo>
                    <a:cubicBezTo>
                      <a:pt x="379785" y="154530"/>
                      <a:pt x="376964" y="147055"/>
                      <a:pt x="376964" y="138280"/>
                    </a:cubicBezTo>
                    <a:cubicBezTo>
                      <a:pt x="376964" y="128639"/>
                      <a:pt x="380110" y="120081"/>
                      <a:pt x="386402" y="112714"/>
                    </a:cubicBezTo>
                    <a:cubicBezTo>
                      <a:pt x="392368" y="105564"/>
                      <a:pt x="401588" y="100906"/>
                      <a:pt x="413738" y="98848"/>
                    </a:cubicBezTo>
                    <a:lnTo>
                      <a:pt x="413738" y="84331"/>
                    </a:lnTo>
                    <a:cubicBezTo>
                      <a:pt x="413738" y="77398"/>
                      <a:pt x="419378" y="71765"/>
                      <a:pt x="426321" y="71765"/>
                    </a:cubicBezTo>
                    <a:close/>
                    <a:moveTo>
                      <a:pt x="215047" y="46785"/>
                    </a:moveTo>
                    <a:lnTo>
                      <a:pt x="247581" y="46785"/>
                    </a:lnTo>
                    <a:cubicBezTo>
                      <a:pt x="302779" y="46785"/>
                      <a:pt x="347675" y="91723"/>
                      <a:pt x="347675" y="146840"/>
                    </a:cubicBezTo>
                    <a:lnTo>
                      <a:pt x="347675" y="178243"/>
                    </a:lnTo>
                    <a:cubicBezTo>
                      <a:pt x="351471" y="183441"/>
                      <a:pt x="353423" y="189721"/>
                      <a:pt x="353423" y="196110"/>
                    </a:cubicBezTo>
                    <a:lnTo>
                      <a:pt x="353423" y="218525"/>
                    </a:lnTo>
                    <a:cubicBezTo>
                      <a:pt x="353423" y="227621"/>
                      <a:pt x="349302" y="236284"/>
                      <a:pt x="342362" y="242131"/>
                    </a:cubicBezTo>
                    <a:cubicBezTo>
                      <a:pt x="340626" y="247654"/>
                      <a:pt x="338458" y="253393"/>
                      <a:pt x="335963" y="259132"/>
                    </a:cubicBezTo>
                    <a:cubicBezTo>
                      <a:pt x="330758" y="272559"/>
                      <a:pt x="323275" y="286528"/>
                      <a:pt x="314383" y="299522"/>
                    </a:cubicBezTo>
                    <a:cubicBezTo>
                      <a:pt x="310587" y="305045"/>
                      <a:pt x="305599" y="311650"/>
                      <a:pt x="299743" y="318147"/>
                    </a:cubicBezTo>
                    <a:cubicBezTo>
                      <a:pt x="305056" y="321937"/>
                      <a:pt x="308852" y="326485"/>
                      <a:pt x="310587" y="331683"/>
                    </a:cubicBezTo>
                    <a:lnTo>
                      <a:pt x="382052" y="353231"/>
                    </a:lnTo>
                    <a:cubicBezTo>
                      <a:pt x="432263" y="367742"/>
                      <a:pt x="462627" y="578464"/>
                      <a:pt x="462627" y="587560"/>
                    </a:cubicBezTo>
                    <a:cubicBezTo>
                      <a:pt x="462627" y="598064"/>
                      <a:pt x="454169" y="606510"/>
                      <a:pt x="443758" y="606510"/>
                    </a:cubicBezTo>
                    <a:lnTo>
                      <a:pt x="18978" y="606510"/>
                    </a:lnTo>
                    <a:cubicBezTo>
                      <a:pt x="8459" y="606510"/>
                      <a:pt x="0" y="598064"/>
                      <a:pt x="0" y="587560"/>
                    </a:cubicBezTo>
                    <a:cubicBezTo>
                      <a:pt x="0" y="586586"/>
                      <a:pt x="109" y="585611"/>
                      <a:pt x="217" y="584636"/>
                    </a:cubicBezTo>
                    <a:cubicBezTo>
                      <a:pt x="217" y="584636"/>
                      <a:pt x="30365" y="367742"/>
                      <a:pt x="80575" y="353231"/>
                    </a:cubicBezTo>
                    <a:lnTo>
                      <a:pt x="152040" y="331683"/>
                    </a:lnTo>
                    <a:cubicBezTo>
                      <a:pt x="153775" y="326485"/>
                      <a:pt x="157571" y="321937"/>
                      <a:pt x="162885" y="318147"/>
                    </a:cubicBezTo>
                    <a:cubicBezTo>
                      <a:pt x="157029" y="311650"/>
                      <a:pt x="152040" y="305045"/>
                      <a:pt x="148353" y="299522"/>
                    </a:cubicBezTo>
                    <a:cubicBezTo>
                      <a:pt x="139352" y="286528"/>
                      <a:pt x="131870" y="272559"/>
                      <a:pt x="126664" y="259132"/>
                    </a:cubicBezTo>
                    <a:cubicBezTo>
                      <a:pt x="124170" y="253393"/>
                      <a:pt x="122001" y="247654"/>
                      <a:pt x="120266" y="242131"/>
                    </a:cubicBezTo>
                    <a:cubicBezTo>
                      <a:pt x="113325" y="236284"/>
                      <a:pt x="109205" y="227621"/>
                      <a:pt x="109205" y="218525"/>
                    </a:cubicBezTo>
                    <a:lnTo>
                      <a:pt x="109205" y="196110"/>
                    </a:lnTo>
                    <a:cubicBezTo>
                      <a:pt x="109205" y="189721"/>
                      <a:pt x="111265" y="183441"/>
                      <a:pt x="114952" y="178243"/>
                    </a:cubicBezTo>
                    <a:lnTo>
                      <a:pt x="114952" y="146840"/>
                    </a:lnTo>
                    <a:cubicBezTo>
                      <a:pt x="114952" y="91723"/>
                      <a:pt x="159848" y="46785"/>
                      <a:pt x="215047" y="46785"/>
                    </a:cubicBezTo>
                    <a:close/>
                    <a:moveTo>
                      <a:pt x="414825" y="0"/>
                    </a:moveTo>
                    <a:cubicBezTo>
                      <a:pt x="504940" y="0"/>
                      <a:pt x="578354" y="73314"/>
                      <a:pt x="578354" y="163305"/>
                    </a:cubicBezTo>
                    <a:cubicBezTo>
                      <a:pt x="578354" y="253404"/>
                      <a:pt x="504940" y="326718"/>
                      <a:pt x="414825" y="326718"/>
                    </a:cubicBezTo>
                    <a:cubicBezTo>
                      <a:pt x="389667" y="326718"/>
                      <a:pt x="365918" y="320979"/>
                      <a:pt x="344664" y="310907"/>
                    </a:cubicBezTo>
                    <a:cubicBezTo>
                      <a:pt x="350737" y="300620"/>
                      <a:pt x="355942" y="290115"/>
                      <a:pt x="360063" y="279719"/>
                    </a:cubicBezTo>
                    <a:cubicBezTo>
                      <a:pt x="376654" y="287516"/>
                      <a:pt x="395198" y="291956"/>
                      <a:pt x="414825" y="291956"/>
                    </a:cubicBezTo>
                    <a:cubicBezTo>
                      <a:pt x="485854" y="291956"/>
                      <a:pt x="543545" y="234236"/>
                      <a:pt x="543545" y="163305"/>
                    </a:cubicBezTo>
                    <a:cubicBezTo>
                      <a:pt x="543545" y="92482"/>
                      <a:pt x="485854" y="34762"/>
                      <a:pt x="414825" y="34762"/>
                    </a:cubicBezTo>
                    <a:cubicBezTo>
                      <a:pt x="386414" y="34762"/>
                      <a:pt x="360171" y="43967"/>
                      <a:pt x="338808" y="59561"/>
                    </a:cubicBezTo>
                    <a:cubicBezTo>
                      <a:pt x="330675" y="50897"/>
                      <a:pt x="321458" y="43317"/>
                      <a:pt x="311264" y="37036"/>
                    </a:cubicBezTo>
                    <a:cubicBezTo>
                      <a:pt x="339459" y="13861"/>
                      <a:pt x="375570" y="0"/>
                      <a:pt x="414825" y="0"/>
                    </a:cubicBezTo>
                    <a:close/>
                  </a:path>
                </a:pathLst>
              </a:custGeom>
              <a:solidFill>
                <a:sysClr val="window" lastClr="FFFFFF">
                  <a:lumMod val="65000"/>
                </a:sysClr>
              </a:solidFill>
              <a:ln>
                <a:noFill/>
              </a:ln>
            </p:spPr>
            <p:txBody>
              <a:bodyPr wrap="square" lIns="91411" tIns="45705" rIns="91411" bIns="45705" anchor="ctr">
                <a:normAutofit fontScale="2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楷体" panose="02010609060101010101" pitchFamily="49" charset="-122"/>
                  <a:ea typeface="楷体" panose="02010609060101010101" pitchFamily="49" charset="-122"/>
                </a:endParaRPr>
              </a:p>
            </p:txBody>
          </p:sp>
          <p:sp>
            <p:nvSpPr>
              <p:cNvPr id="80" name="îšļídê"/>
              <p:cNvSpPr/>
              <p:nvPr/>
            </p:nvSpPr>
            <p:spPr>
              <a:xfrm>
                <a:off x="5327494" y="1428541"/>
                <a:ext cx="468859" cy="468859"/>
              </a:xfrm>
              <a:prstGeom prst="ellipse">
                <a:avLst/>
              </a:prstGeom>
              <a:noFill/>
              <a:ln w="22225" cap="flat" cmpd="sng" algn="ctr">
                <a:solidFill>
                  <a:sysClr val="windowText" lastClr="000000">
                    <a:lumMod val="50000"/>
                    <a:lumOff val="50000"/>
                  </a:sysClr>
                </a:solidFill>
                <a:prstDash val="solid"/>
                <a:miter lim="800000"/>
              </a:ln>
              <a:effectLst/>
            </p:spPr>
            <p:txBody>
              <a:bodyPr wrap="square" lIns="91411" tIns="45705" rIns="91411" bIns="45705" rtlCol="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楷体" panose="02010609060101010101" pitchFamily="49" charset="-122"/>
                  <a:ea typeface="楷体" panose="02010609060101010101" pitchFamily="49" charset="-122"/>
                  <a:cs typeface="+mn-cs"/>
                </a:endParaRPr>
              </a:p>
            </p:txBody>
          </p:sp>
        </p:grpSp>
        <p:pic>
          <p:nvPicPr>
            <p:cNvPr id="78" name="Picture 4"/>
            <p:cNvPicPr preferRelativeResize="0">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293186" y="1043313"/>
              <a:ext cx="360000"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82" name="组合 81"/>
          <p:cNvGrpSpPr/>
          <p:nvPr/>
        </p:nvGrpSpPr>
        <p:grpSpPr>
          <a:xfrm>
            <a:off x="966149" y="4571667"/>
            <a:ext cx="206740" cy="203908"/>
            <a:chOff x="4293186" y="1043313"/>
            <a:chExt cx="360000" cy="360000"/>
          </a:xfrm>
        </p:grpSpPr>
        <p:grpSp>
          <p:nvGrpSpPr>
            <p:cNvPr id="83" name="ïŝḷîḋê"/>
            <p:cNvGrpSpPr/>
            <p:nvPr/>
          </p:nvGrpSpPr>
          <p:grpSpPr>
            <a:xfrm>
              <a:off x="4330340" y="1078962"/>
              <a:ext cx="293595" cy="293594"/>
              <a:chOff x="5327494" y="1428541"/>
              <a:chExt cx="468859" cy="468859"/>
            </a:xfrm>
          </p:grpSpPr>
          <p:sp>
            <p:nvSpPr>
              <p:cNvPr id="85" name="iṥḷiḑê"/>
              <p:cNvSpPr/>
              <p:nvPr/>
            </p:nvSpPr>
            <p:spPr bwMode="auto">
              <a:xfrm>
                <a:off x="5422509" y="1516769"/>
                <a:ext cx="278828" cy="292402"/>
              </a:xfrm>
              <a:custGeom>
                <a:avLst/>
                <a:gdLst>
                  <a:gd name="connsiteX0" fmla="*/ 271981 w 578354"/>
                  <a:gd name="connsiteY0" fmla="*/ 340887 h 606510"/>
                  <a:gd name="connsiteX1" fmla="*/ 256365 w 578354"/>
                  <a:gd name="connsiteY1" fmla="*/ 346409 h 606510"/>
                  <a:gd name="connsiteX2" fmla="*/ 251051 w 578354"/>
                  <a:gd name="connsiteY2" fmla="*/ 352798 h 606510"/>
                  <a:gd name="connsiteX3" fmla="*/ 251051 w 578354"/>
                  <a:gd name="connsiteY3" fmla="*/ 368716 h 606510"/>
                  <a:gd name="connsiteX4" fmla="*/ 248665 w 578354"/>
                  <a:gd name="connsiteY4" fmla="*/ 370449 h 606510"/>
                  <a:gd name="connsiteX5" fmla="*/ 247038 w 578354"/>
                  <a:gd name="connsiteY5" fmla="*/ 375322 h 606510"/>
                  <a:gd name="connsiteX6" fmla="*/ 250509 w 578354"/>
                  <a:gd name="connsiteY6" fmla="*/ 409431 h 606510"/>
                  <a:gd name="connsiteX7" fmla="*/ 255172 w 578354"/>
                  <a:gd name="connsiteY7" fmla="*/ 414954 h 606510"/>
                  <a:gd name="connsiteX8" fmla="*/ 256907 w 578354"/>
                  <a:gd name="connsiteY8" fmla="*/ 415170 h 606510"/>
                  <a:gd name="connsiteX9" fmla="*/ 262004 w 578354"/>
                  <a:gd name="connsiteY9" fmla="*/ 412572 h 606510"/>
                  <a:gd name="connsiteX10" fmla="*/ 280114 w 578354"/>
                  <a:gd name="connsiteY10" fmla="*/ 388749 h 606510"/>
                  <a:gd name="connsiteX11" fmla="*/ 281307 w 578354"/>
                  <a:gd name="connsiteY11" fmla="*/ 384851 h 606510"/>
                  <a:gd name="connsiteX12" fmla="*/ 281307 w 578354"/>
                  <a:gd name="connsiteY12" fmla="*/ 346626 h 606510"/>
                  <a:gd name="connsiteX13" fmla="*/ 278270 w 578354"/>
                  <a:gd name="connsiteY13" fmla="*/ 341104 h 606510"/>
                  <a:gd name="connsiteX14" fmla="*/ 271981 w 578354"/>
                  <a:gd name="connsiteY14" fmla="*/ 340887 h 606510"/>
                  <a:gd name="connsiteX15" fmla="*/ 190755 w 578354"/>
                  <a:gd name="connsiteY15" fmla="*/ 340887 h 606510"/>
                  <a:gd name="connsiteX16" fmla="*/ 184357 w 578354"/>
                  <a:gd name="connsiteY16" fmla="*/ 341104 h 606510"/>
                  <a:gd name="connsiteX17" fmla="*/ 181321 w 578354"/>
                  <a:gd name="connsiteY17" fmla="*/ 346626 h 606510"/>
                  <a:gd name="connsiteX18" fmla="*/ 181212 w 578354"/>
                  <a:gd name="connsiteY18" fmla="*/ 384851 h 606510"/>
                  <a:gd name="connsiteX19" fmla="*/ 182513 w 578354"/>
                  <a:gd name="connsiteY19" fmla="*/ 388749 h 606510"/>
                  <a:gd name="connsiteX20" fmla="*/ 200624 w 578354"/>
                  <a:gd name="connsiteY20" fmla="*/ 412680 h 606510"/>
                  <a:gd name="connsiteX21" fmla="*/ 205721 w 578354"/>
                  <a:gd name="connsiteY21" fmla="*/ 415170 h 606510"/>
                  <a:gd name="connsiteX22" fmla="*/ 207456 w 578354"/>
                  <a:gd name="connsiteY22" fmla="*/ 414954 h 606510"/>
                  <a:gd name="connsiteX23" fmla="*/ 212119 w 578354"/>
                  <a:gd name="connsiteY23" fmla="*/ 409431 h 606510"/>
                  <a:gd name="connsiteX24" fmla="*/ 215589 w 578354"/>
                  <a:gd name="connsiteY24" fmla="*/ 375322 h 606510"/>
                  <a:gd name="connsiteX25" fmla="*/ 213963 w 578354"/>
                  <a:gd name="connsiteY25" fmla="*/ 370449 h 606510"/>
                  <a:gd name="connsiteX26" fmla="*/ 211577 w 578354"/>
                  <a:gd name="connsiteY26" fmla="*/ 368716 h 606510"/>
                  <a:gd name="connsiteX27" fmla="*/ 211577 w 578354"/>
                  <a:gd name="connsiteY27" fmla="*/ 352798 h 606510"/>
                  <a:gd name="connsiteX28" fmla="*/ 206263 w 578354"/>
                  <a:gd name="connsiteY28" fmla="*/ 346409 h 606510"/>
                  <a:gd name="connsiteX29" fmla="*/ 190755 w 578354"/>
                  <a:gd name="connsiteY29" fmla="*/ 340887 h 606510"/>
                  <a:gd name="connsiteX30" fmla="*/ 200624 w 578354"/>
                  <a:gd name="connsiteY30" fmla="*/ 168497 h 606510"/>
                  <a:gd name="connsiteX31" fmla="*/ 156161 w 578354"/>
                  <a:gd name="connsiteY31" fmla="*/ 180300 h 606510"/>
                  <a:gd name="connsiteX32" fmla="*/ 152583 w 578354"/>
                  <a:gd name="connsiteY32" fmla="*/ 186039 h 606510"/>
                  <a:gd name="connsiteX33" fmla="*/ 152583 w 578354"/>
                  <a:gd name="connsiteY33" fmla="*/ 197518 h 606510"/>
                  <a:gd name="connsiteX34" fmla="*/ 149980 w 578354"/>
                  <a:gd name="connsiteY34" fmla="*/ 197518 h 606510"/>
                  <a:gd name="connsiteX35" fmla="*/ 143473 w 578354"/>
                  <a:gd name="connsiteY35" fmla="*/ 203906 h 606510"/>
                  <a:gd name="connsiteX36" fmla="*/ 143473 w 578354"/>
                  <a:gd name="connsiteY36" fmla="*/ 214410 h 606510"/>
                  <a:gd name="connsiteX37" fmla="*/ 146401 w 578354"/>
                  <a:gd name="connsiteY37" fmla="*/ 219824 h 606510"/>
                  <a:gd name="connsiteX38" fmla="*/ 152691 w 578354"/>
                  <a:gd name="connsiteY38" fmla="*/ 223831 h 606510"/>
                  <a:gd name="connsiteX39" fmla="*/ 153016 w 578354"/>
                  <a:gd name="connsiteY39" fmla="*/ 226538 h 606510"/>
                  <a:gd name="connsiteX40" fmla="*/ 176007 w 578354"/>
                  <a:gd name="connsiteY40" fmla="*/ 279598 h 606510"/>
                  <a:gd name="connsiteX41" fmla="*/ 214071 w 578354"/>
                  <a:gd name="connsiteY41" fmla="*/ 312516 h 606510"/>
                  <a:gd name="connsiteX42" fmla="*/ 248557 w 578354"/>
                  <a:gd name="connsiteY42" fmla="*/ 312516 h 606510"/>
                  <a:gd name="connsiteX43" fmla="*/ 286621 w 578354"/>
                  <a:gd name="connsiteY43" fmla="*/ 279598 h 606510"/>
                  <a:gd name="connsiteX44" fmla="*/ 309611 w 578354"/>
                  <a:gd name="connsiteY44" fmla="*/ 226538 h 606510"/>
                  <a:gd name="connsiteX45" fmla="*/ 309936 w 578354"/>
                  <a:gd name="connsiteY45" fmla="*/ 223831 h 606510"/>
                  <a:gd name="connsiteX46" fmla="*/ 316226 w 578354"/>
                  <a:gd name="connsiteY46" fmla="*/ 219824 h 606510"/>
                  <a:gd name="connsiteX47" fmla="*/ 319154 w 578354"/>
                  <a:gd name="connsiteY47" fmla="*/ 214410 h 606510"/>
                  <a:gd name="connsiteX48" fmla="*/ 319154 w 578354"/>
                  <a:gd name="connsiteY48" fmla="*/ 203906 h 606510"/>
                  <a:gd name="connsiteX49" fmla="*/ 312756 w 578354"/>
                  <a:gd name="connsiteY49" fmla="*/ 197518 h 606510"/>
                  <a:gd name="connsiteX50" fmla="*/ 309177 w 578354"/>
                  <a:gd name="connsiteY50" fmla="*/ 197518 h 606510"/>
                  <a:gd name="connsiteX51" fmla="*/ 307117 w 578354"/>
                  <a:gd name="connsiteY51" fmla="*/ 195352 h 606510"/>
                  <a:gd name="connsiteX52" fmla="*/ 301044 w 578354"/>
                  <a:gd name="connsiteY52" fmla="*/ 194919 h 606510"/>
                  <a:gd name="connsiteX53" fmla="*/ 275668 w 578354"/>
                  <a:gd name="connsiteY53" fmla="*/ 200658 h 606510"/>
                  <a:gd name="connsiteX54" fmla="*/ 236302 w 578354"/>
                  <a:gd name="connsiteY54" fmla="*/ 182791 h 606510"/>
                  <a:gd name="connsiteX55" fmla="*/ 200624 w 578354"/>
                  <a:gd name="connsiteY55" fmla="*/ 168497 h 606510"/>
                  <a:gd name="connsiteX56" fmla="*/ 426321 w 578354"/>
                  <a:gd name="connsiteY56" fmla="*/ 71765 h 606510"/>
                  <a:gd name="connsiteX57" fmla="*/ 439012 w 578354"/>
                  <a:gd name="connsiteY57" fmla="*/ 84331 h 606510"/>
                  <a:gd name="connsiteX58" fmla="*/ 439012 w 578354"/>
                  <a:gd name="connsiteY58" fmla="*/ 99173 h 606510"/>
                  <a:gd name="connsiteX59" fmla="*/ 464721 w 578354"/>
                  <a:gd name="connsiteY59" fmla="*/ 112498 h 606510"/>
                  <a:gd name="connsiteX60" fmla="*/ 467758 w 578354"/>
                  <a:gd name="connsiteY60" fmla="*/ 124306 h 606510"/>
                  <a:gd name="connsiteX61" fmla="*/ 459297 w 578354"/>
                  <a:gd name="connsiteY61" fmla="*/ 133080 h 606510"/>
                  <a:gd name="connsiteX62" fmla="*/ 452789 w 578354"/>
                  <a:gd name="connsiteY62" fmla="*/ 135139 h 606510"/>
                  <a:gd name="connsiteX63" fmla="*/ 439555 w 578354"/>
                  <a:gd name="connsiteY63" fmla="*/ 131455 h 606510"/>
                  <a:gd name="connsiteX64" fmla="*/ 425019 w 578354"/>
                  <a:gd name="connsiteY64" fmla="*/ 125931 h 606510"/>
                  <a:gd name="connsiteX65" fmla="*/ 413738 w 578354"/>
                  <a:gd name="connsiteY65" fmla="*/ 132972 h 606510"/>
                  <a:gd name="connsiteX66" fmla="*/ 415582 w 578354"/>
                  <a:gd name="connsiteY66" fmla="*/ 137197 h 606510"/>
                  <a:gd name="connsiteX67" fmla="*/ 426429 w 578354"/>
                  <a:gd name="connsiteY67" fmla="*/ 140989 h 606510"/>
                  <a:gd name="connsiteX68" fmla="*/ 456043 w 578354"/>
                  <a:gd name="connsiteY68" fmla="*/ 149113 h 606510"/>
                  <a:gd name="connsiteX69" fmla="*/ 471230 w 578354"/>
                  <a:gd name="connsiteY69" fmla="*/ 161355 h 606510"/>
                  <a:gd name="connsiteX70" fmla="*/ 477304 w 578354"/>
                  <a:gd name="connsiteY70" fmla="*/ 181829 h 606510"/>
                  <a:gd name="connsiteX71" fmla="*/ 465480 w 578354"/>
                  <a:gd name="connsiteY71" fmla="*/ 209454 h 606510"/>
                  <a:gd name="connsiteX72" fmla="*/ 439012 w 578354"/>
                  <a:gd name="connsiteY72" fmla="*/ 222020 h 606510"/>
                  <a:gd name="connsiteX73" fmla="*/ 439012 w 578354"/>
                  <a:gd name="connsiteY73" fmla="*/ 242278 h 606510"/>
                  <a:gd name="connsiteX74" fmla="*/ 426321 w 578354"/>
                  <a:gd name="connsiteY74" fmla="*/ 254953 h 606510"/>
                  <a:gd name="connsiteX75" fmla="*/ 413738 w 578354"/>
                  <a:gd name="connsiteY75" fmla="*/ 242278 h 606510"/>
                  <a:gd name="connsiteX76" fmla="*/ 413738 w 578354"/>
                  <a:gd name="connsiteY76" fmla="*/ 222670 h 606510"/>
                  <a:gd name="connsiteX77" fmla="*/ 378158 w 578354"/>
                  <a:gd name="connsiteY77" fmla="*/ 202087 h 606510"/>
                  <a:gd name="connsiteX78" fmla="*/ 377073 w 578354"/>
                  <a:gd name="connsiteY78" fmla="*/ 190171 h 606510"/>
                  <a:gd name="connsiteX79" fmla="*/ 386402 w 578354"/>
                  <a:gd name="connsiteY79" fmla="*/ 182696 h 606510"/>
                  <a:gd name="connsiteX80" fmla="*/ 395948 w 578354"/>
                  <a:gd name="connsiteY80" fmla="*/ 180963 h 606510"/>
                  <a:gd name="connsiteX81" fmla="*/ 408531 w 578354"/>
                  <a:gd name="connsiteY81" fmla="*/ 186163 h 606510"/>
                  <a:gd name="connsiteX82" fmla="*/ 426646 w 578354"/>
                  <a:gd name="connsiteY82" fmla="*/ 193963 h 606510"/>
                  <a:gd name="connsiteX83" fmla="*/ 439555 w 578354"/>
                  <a:gd name="connsiteY83" fmla="*/ 187138 h 606510"/>
                  <a:gd name="connsiteX84" fmla="*/ 436626 w 578354"/>
                  <a:gd name="connsiteY84" fmla="*/ 181504 h 606510"/>
                  <a:gd name="connsiteX85" fmla="*/ 425778 w 578354"/>
                  <a:gd name="connsiteY85" fmla="*/ 177821 h 606510"/>
                  <a:gd name="connsiteX86" fmla="*/ 385534 w 578354"/>
                  <a:gd name="connsiteY86" fmla="*/ 161355 h 606510"/>
                  <a:gd name="connsiteX87" fmla="*/ 376964 w 578354"/>
                  <a:gd name="connsiteY87" fmla="*/ 138280 h 606510"/>
                  <a:gd name="connsiteX88" fmla="*/ 386402 w 578354"/>
                  <a:gd name="connsiteY88" fmla="*/ 112714 h 606510"/>
                  <a:gd name="connsiteX89" fmla="*/ 413738 w 578354"/>
                  <a:gd name="connsiteY89" fmla="*/ 98848 h 606510"/>
                  <a:gd name="connsiteX90" fmla="*/ 413738 w 578354"/>
                  <a:gd name="connsiteY90" fmla="*/ 84331 h 606510"/>
                  <a:gd name="connsiteX91" fmla="*/ 426321 w 578354"/>
                  <a:gd name="connsiteY91" fmla="*/ 71765 h 606510"/>
                  <a:gd name="connsiteX92" fmla="*/ 215047 w 578354"/>
                  <a:gd name="connsiteY92" fmla="*/ 46785 h 606510"/>
                  <a:gd name="connsiteX93" fmla="*/ 247581 w 578354"/>
                  <a:gd name="connsiteY93" fmla="*/ 46785 h 606510"/>
                  <a:gd name="connsiteX94" fmla="*/ 347675 w 578354"/>
                  <a:gd name="connsiteY94" fmla="*/ 146840 h 606510"/>
                  <a:gd name="connsiteX95" fmla="*/ 347675 w 578354"/>
                  <a:gd name="connsiteY95" fmla="*/ 178243 h 606510"/>
                  <a:gd name="connsiteX96" fmla="*/ 353423 w 578354"/>
                  <a:gd name="connsiteY96" fmla="*/ 196110 h 606510"/>
                  <a:gd name="connsiteX97" fmla="*/ 353423 w 578354"/>
                  <a:gd name="connsiteY97" fmla="*/ 218525 h 606510"/>
                  <a:gd name="connsiteX98" fmla="*/ 342362 w 578354"/>
                  <a:gd name="connsiteY98" fmla="*/ 242131 h 606510"/>
                  <a:gd name="connsiteX99" fmla="*/ 335963 w 578354"/>
                  <a:gd name="connsiteY99" fmla="*/ 259132 h 606510"/>
                  <a:gd name="connsiteX100" fmla="*/ 314383 w 578354"/>
                  <a:gd name="connsiteY100" fmla="*/ 299522 h 606510"/>
                  <a:gd name="connsiteX101" fmla="*/ 299743 w 578354"/>
                  <a:gd name="connsiteY101" fmla="*/ 318147 h 606510"/>
                  <a:gd name="connsiteX102" fmla="*/ 310587 w 578354"/>
                  <a:gd name="connsiteY102" fmla="*/ 331683 h 606510"/>
                  <a:gd name="connsiteX103" fmla="*/ 382052 w 578354"/>
                  <a:gd name="connsiteY103" fmla="*/ 353231 h 606510"/>
                  <a:gd name="connsiteX104" fmla="*/ 462627 w 578354"/>
                  <a:gd name="connsiteY104" fmla="*/ 587560 h 606510"/>
                  <a:gd name="connsiteX105" fmla="*/ 443758 w 578354"/>
                  <a:gd name="connsiteY105" fmla="*/ 606510 h 606510"/>
                  <a:gd name="connsiteX106" fmla="*/ 18978 w 578354"/>
                  <a:gd name="connsiteY106" fmla="*/ 606510 h 606510"/>
                  <a:gd name="connsiteX107" fmla="*/ 0 w 578354"/>
                  <a:gd name="connsiteY107" fmla="*/ 587560 h 606510"/>
                  <a:gd name="connsiteX108" fmla="*/ 217 w 578354"/>
                  <a:gd name="connsiteY108" fmla="*/ 584636 h 606510"/>
                  <a:gd name="connsiteX109" fmla="*/ 80575 w 578354"/>
                  <a:gd name="connsiteY109" fmla="*/ 353231 h 606510"/>
                  <a:gd name="connsiteX110" fmla="*/ 152040 w 578354"/>
                  <a:gd name="connsiteY110" fmla="*/ 331683 h 606510"/>
                  <a:gd name="connsiteX111" fmla="*/ 162885 w 578354"/>
                  <a:gd name="connsiteY111" fmla="*/ 318147 h 606510"/>
                  <a:gd name="connsiteX112" fmla="*/ 148353 w 578354"/>
                  <a:gd name="connsiteY112" fmla="*/ 299522 h 606510"/>
                  <a:gd name="connsiteX113" fmla="*/ 126664 w 578354"/>
                  <a:gd name="connsiteY113" fmla="*/ 259132 h 606510"/>
                  <a:gd name="connsiteX114" fmla="*/ 120266 w 578354"/>
                  <a:gd name="connsiteY114" fmla="*/ 242131 h 606510"/>
                  <a:gd name="connsiteX115" fmla="*/ 109205 w 578354"/>
                  <a:gd name="connsiteY115" fmla="*/ 218525 h 606510"/>
                  <a:gd name="connsiteX116" fmla="*/ 109205 w 578354"/>
                  <a:gd name="connsiteY116" fmla="*/ 196110 h 606510"/>
                  <a:gd name="connsiteX117" fmla="*/ 114952 w 578354"/>
                  <a:gd name="connsiteY117" fmla="*/ 178243 h 606510"/>
                  <a:gd name="connsiteX118" fmla="*/ 114952 w 578354"/>
                  <a:gd name="connsiteY118" fmla="*/ 146840 h 606510"/>
                  <a:gd name="connsiteX119" fmla="*/ 215047 w 578354"/>
                  <a:gd name="connsiteY119" fmla="*/ 46785 h 606510"/>
                  <a:gd name="connsiteX120" fmla="*/ 414825 w 578354"/>
                  <a:gd name="connsiteY120" fmla="*/ 0 h 606510"/>
                  <a:gd name="connsiteX121" fmla="*/ 578354 w 578354"/>
                  <a:gd name="connsiteY121" fmla="*/ 163305 h 606510"/>
                  <a:gd name="connsiteX122" fmla="*/ 414825 w 578354"/>
                  <a:gd name="connsiteY122" fmla="*/ 326718 h 606510"/>
                  <a:gd name="connsiteX123" fmla="*/ 344664 w 578354"/>
                  <a:gd name="connsiteY123" fmla="*/ 310907 h 606510"/>
                  <a:gd name="connsiteX124" fmla="*/ 360063 w 578354"/>
                  <a:gd name="connsiteY124" fmla="*/ 279719 h 606510"/>
                  <a:gd name="connsiteX125" fmla="*/ 414825 w 578354"/>
                  <a:gd name="connsiteY125" fmla="*/ 291956 h 606510"/>
                  <a:gd name="connsiteX126" fmla="*/ 543545 w 578354"/>
                  <a:gd name="connsiteY126" fmla="*/ 163305 h 606510"/>
                  <a:gd name="connsiteX127" fmla="*/ 414825 w 578354"/>
                  <a:gd name="connsiteY127" fmla="*/ 34762 h 606510"/>
                  <a:gd name="connsiteX128" fmla="*/ 338808 w 578354"/>
                  <a:gd name="connsiteY128" fmla="*/ 59561 h 606510"/>
                  <a:gd name="connsiteX129" fmla="*/ 311264 w 578354"/>
                  <a:gd name="connsiteY129" fmla="*/ 37036 h 606510"/>
                  <a:gd name="connsiteX130" fmla="*/ 414825 w 578354"/>
                  <a:gd name="connsiteY130" fmla="*/ 0 h 60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578354" h="606510">
                    <a:moveTo>
                      <a:pt x="271981" y="340887"/>
                    </a:moveTo>
                    <a:cubicBezTo>
                      <a:pt x="266667" y="343702"/>
                      <a:pt x="261461" y="345543"/>
                      <a:pt x="256365" y="346409"/>
                    </a:cubicBezTo>
                    <a:cubicBezTo>
                      <a:pt x="253328" y="346951"/>
                      <a:pt x="251051" y="349658"/>
                      <a:pt x="251051" y="352798"/>
                    </a:cubicBezTo>
                    <a:lnTo>
                      <a:pt x="251051" y="368716"/>
                    </a:lnTo>
                    <a:cubicBezTo>
                      <a:pt x="250183" y="369149"/>
                      <a:pt x="249316" y="369691"/>
                      <a:pt x="248665" y="370449"/>
                    </a:cubicBezTo>
                    <a:cubicBezTo>
                      <a:pt x="247472" y="371748"/>
                      <a:pt x="246821" y="373589"/>
                      <a:pt x="247038" y="375322"/>
                    </a:cubicBezTo>
                    <a:lnTo>
                      <a:pt x="250509" y="409431"/>
                    </a:lnTo>
                    <a:cubicBezTo>
                      <a:pt x="250834" y="412030"/>
                      <a:pt x="252677" y="414196"/>
                      <a:pt x="255172" y="414954"/>
                    </a:cubicBezTo>
                    <a:cubicBezTo>
                      <a:pt x="255822" y="415062"/>
                      <a:pt x="256365" y="415170"/>
                      <a:pt x="256907" y="415170"/>
                    </a:cubicBezTo>
                    <a:cubicBezTo>
                      <a:pt x="258859" y="415170"/>
                      <a:pt x="260811" y="414304"/>
                      <a:pt x="262004" y="412572"/>
                    </a:cubicBezTo>
                    <a:lnTo>
                      <a:pt x="280114" y="388749"/>
                    </a:lnTo>
                    <a:cubicBezTo>
                      <a:pt x="280873" y="387666"/>
                      <a:pt x="281307" y="386258"/>
                      <a:pt x="281307" y="384851"/>
                    </a:cubicBezTo>
                    <a:lnTo>
                      <a:pt x="281307" y="346626"/>
                    </a:lnTo>
                    <a:cubicBezTo>
                      <a:pt x="281307" y="344352"/>
                      <a:pt x="280222" y="342295"/>
                      <a:pt x="278270" y="341104"/>
                    </a:cubicBezTo>
                    <a:cubicBezTo>
                      <a:pt x="276318" y="339912"/>
                      <a:pt x="273933" y="339912"/>
                      <a:pt x="271981" y="340887"/>
                    </a:cubicBezTo>
                    <a:close/>
                    <a:moveTo>
                      <a:pt x="190755" y="340887"/>
                    </a:moveTo>
                    <a:cubicBezTo>
                      <a:pt x="188695" y="339912"/>
                      <a:pt x="186309" y="339912"/>
                      <a:pt x="184357" y="341104"/>
                    </a:cubicBezTo>
                    <a:cubicBezTo>
                      <a:pt x="182513" y="342295"/>
                      <a:pt x="181321" y="344352"/>
                      <a:pt x="181321" y="346626"/>
                    </a:cubicBezTo>
                    <a:lnTo>
                      <a:pt x="181212" y="384851"/>
                    </a:lnTo>
                    <a:cubicBezTo>
                      <a:pt x="181212" y="386258"/>
                      <a:pt x="181754" y="387666"/>
                      <a:pt x="182513" y="388749"/>
                    </a:cubicBezTo>
                    <a:lnTo>
                      <a:pt x="200624" y="412680"/>
                    </a:lnTo>
                    <a:cubicBezTo>
                      <a:pt x="201817" y="414304"/>
                      <a:pt x="203769" y="415170"/>
                      <a:pt x="205721" y="415170"/>
                    </a:cubicBezTo>
                    <a:cubicBezTo>
                      <a:pt x="206263" y="415170"/>
                      <a:pt x="206914" y="415062"/>
                      <a:pt x="207456" y="414954"/>
                    </a:cubicBezTo>
                    <a:cubicBezTo>
                      <a:pt x="209950" y="414196"/>
                      <a:pt x="211794" y="412030"/>
                      <a:pt x="212119" y="409431"/>
                    </a:cubicBezTo>
                    <a:lnTo>
                      <a:pt x="215589" y="375322"/>
                    </a:lnTo>
                    <a:cubicBezTo>
                      <a:pt x="215806" y="373589"/>
                      <a:pt x="215264" y="371748"/>
                      <a:pt x="213963" y="370449"/>
                    </a:cubicBezTo>
                    <a:cubicBezTo>
                      <a:pt x="213312" y="369691"/>
                      <a:pt x="212553" y="369149"/>
                      <a:pt x="211577" y="368716"/>
                    </a:cubicBezTo>
                    <a:lnTo>
                      <a:pt x="211577" y="352798"/>
                    </a:lnTo>
                    <a:cubicBezTo>
                      <a:pt x="211577" y="349658"/>
                      <a:pt x="209299" y="346951"/>
                      <a:pt x="206263" y="346409"/>
                    </a:cubicBezTo>
                    <a:cubicBezTo>
                      <a:pt x="201166" y="345543"/>
                      <a:pt x="195961" y="343702"/>
                      <a:pt x="190755" y="340887"/>
                    </a:cubicBezTo>
                    <a:close/>
                    <a:moveTo>
                      <a:pt x="200624" y="168497"/>
                    </a:moveTo>
                    <a:cubicBezTo>
                      <a:pt x="182513" y="168497"/>
                      <a:pt x="164945" y="175861"/>
                      <a:pt x="156161" y="180300"/>
                    </a:cubicBezTo>
                    <a:cubicBezTo>
                      <a:pt x="153884" y="181383"/>
                      <a:pt x="152583" y="183657"/>
                      <a:pt x="152583" y="186039"/>
                    </a:cubicBezTo>
                    <a:lnTo>
                      <a:pt x="152583" y="197518"/>
                    </a:lnTo>
                    <a:lnTo>
                      <a:pt x="149980" y="197518"/>
                    </a:lnTo>
                    <a:cubicBezTo>
                      <a:pt x="146401" y="197518"/>
                      <a:pt x="143473" y="200333"/>
                      <a:pt x="143473" y="203906"/>
                    </a:cubicBezTo>
                    <a:lnTo>
                      <a:pt x="143473" y="214410"/>
                    </a:lnTo>
                    <a:cubicBezTo>
                      <a:pt x="143473" y="216576"/>
                      <a:pt x="144666" y="218633"/>
                      <a:pt x="146401" y="219824"/>
                    </a:cubicBezTo>
                    <a:lnTo>
                      <a:pt x="152691" y="223831"/>
                    </a:lnTo>
                    <a:lnTo>
                      <a:pt x="153016" y="226538"/>
                    </a:lnTo>
                    <a:cubicBezTo>
                      <a:pt x="155077" y="241806"/>
                      <a:pt x="163644" y="261731"/>
                      <a:pt x="176007" y="279598"/>
                    </a:cubicBezTo>
                    <a:cubicBezTo>
                      <a:pt x="191731" y="302338"/>
                      <a:pt x="206480" y="312516"/>
                      <a:pt x="214071" y="312516"/>
                    </a:cubicBezTo>
                    <a:lnTo>
                      <a:pt x="248557" y="312516"/>
                    </a:lnTo>
                    <a:cubicBezTo>
                      <a:pt x="256148" y="312516"/>
                      <a:pt x="270896" y="302338"/>
                      <a:pt x="286621" y="279598"/>
                    </a:cubicBezTo>
                    <a:cubicBezTo>
                      <a:pt x="298984" y="261731"/>
                      <a:pt x="307551" y="241806"/>
                      <a:pt x="309611" y="226538"/>
                    </a:cubicBezTo>
                    <a:lnTo>
                      <a:pt x="309936" y="223831"/>
                    </a:lnTo>
                    <a:lnTo>
                      <a:pt x="316226" y="219824"/>
                    </a:lnTo>
                    <a:cubicBezTo>
                      <a:pt x="318070" y="218633"/>
                      <a:pt x="319154" y="216576"/>
                      <a:pt x="319154" y="214410"/>
                    </a:cubicBezTo>
                    <a:lnTo>
                      <a:pt x="319154" y="203906"/>
                    </a:lnTo>
                    <a:cubicBezTo>
                      <a:pt x="319154" y="200333"/>
                      <a:pt x="316226" y="197518"/>
                      <a:pt x="312756" y="197518"/>
                    </a:cubicBezTo>
                    <a:lnTo>
                      <a:pt x="309177" y="197518"/>
                    </a:lnTo>
                    <a:cubicBezTo>
                      <a:pt x="308744" y="196651"/>
                      <a:pt x="307984" y="195893"/>
                      <a:pt x="307117" y="195352"/>
                    </a:cubicBezTo>
                    <a:cubicBezTo>
                      <a:pt x="305382" y="194161"/>
                      <a:pt x="302996" y="193944"/>
                      <a:pt x="301044" y="194919"/>
                    </a:cubicBezTo>
                    <a:cubicBezTo>
                      <a:pt x="292477" y="198709"/>
                      <a:pt x="283910" y="200658"/>
                      <a:pt x="275668" y="200658"/>
                    </a:cubicBezTo>
                    <a:cubicBezTo>
                      <a:pt x="261028" y="200658"/>
                      <a:pt x="247797" y="194702"/>
                      <a:pt x="236302" y="182791"/>
                    </a:cubicBezTo>
                    <a:cubicBezTo>
                      <a:pt x="227193" y="173370"/>
                      <a:pt x="215155" y="168497"/>
                      <a:pt x="200624" y="168497"/>
                    </a:cubicBezTo>
                    <a:close/>
                    <a:moveTo>
                      <a:pt x="426321" y="71765"/>
                    </a:moveTo>
                    <a:cubicBezTo>
                      <a:pt x="433372" y="71765"/>
                      <a:pt x="439012" y="77398"/>
                      <a:pt x="439012" y="84331"/>
                    </a:cubicBezTo>
                    <a:lnTo>
                      <a:pt x="439012" y="99173"/>
                    </a:lnTo>
                    <a:cubicBezTo>
                      <a:pt x="449860" y="101231"/>
                      <a:pt x="458321" y="105564"/>
                      <a:pt x="464721" y="112498"/>
                    </a:cubicBezTo>
                    <a:cubicBezTo>
                      <a:pt x="467650" y="115639"/>
                      <a:pt x="468843" y="120081"/>
                      <a:pt x="467758" y="124306"/>
                    </a:cubicBezTo>
                    <a:cubicBezTo>
                      <a:pt x="466565" y="128531"/>
                      <a:pt x="463419" y="131780"/>
                      <a:pt x="459297" y="133080"/>
                    </a:cubicBezTo>
                    <a:lnTo>
                      <a:pt x="452789" y="135139"/>
                    </a:lnTo>
                    <a:cubicBezTo>
                      <a:pt x="448016" y="136655"/>
                      <a:pt x="442809" y="135247"/>
                      <a:pt x="439555" y="131455"/>
                    </a:cubicBezTo>
                    <a:cubicBezTo>
                      <a:pt x="436192" y="127772"/>
                      <a:pt x="431311" y="125931"/>
                      <a:pt x="425019" y="125931"/>
                    </a:cubicBezTo>
                    <a:cubicBezTo>
                      <a:pt x="419921" y="125931"/>
                      <a:pt x="413738" y="127122"/>
                      <a:pt x="413738" y="132972"/>
                    </a:cubicBezTo>
                    <a:cubicBezTo>
                      <a:pt x="413738" y="134597"/>
                      <a:pt x="414388" y="136005"/>
                      <a:pt x="415582" y="137197"/>
                    </a:cubicBezTo>
                    <a:cubicBezTo>
                      <a:pt x="416883" y="138389"/>
                      <a:pt x="420463" y="139689"/>
                      <a:pt x="426429" y="140989"/>
                    </a:cubicBezTo>
                    <a:cubicBezTo>
                      <a:pt x="440097" y="144022"/>
                      <a:pt x="450077" y="146730"/>
                      <a:pt x="456043" y="149113"/>
                    </a:cubicBezTo>
                    <a:cubicBezTo>
                      <a:pt x="462118" y="151497"/>
                      <a:pt x="467216" y="155613"/>
                      <a:pt x="471230" y="161355"/>
                    </a:cubicBezTo>
                    <a:cubicBezTo>
                      <a:pt x="475243" y="167096"/>
                      <a:pt x="477304" y="174030"/>
                      <a:pt x="477304" y="181829"/>
                    </a:cubicBezTo>
                    <a:cubicBezTo>
                      <a:pt x="477304" y="192771"/>
                      <a:pt x="473291" y="202087"/>
                      <a:pt x="465480" y="209454"/>
                    </a:cubicBezTo>
                    <a:cubicBezTo>
                      <a:pt x="458863" y="215737"/>
                      <a:pt x="449968" y="219962"/>
                      <a:pt x="439012" y="222020"/>
                    </a:cubicBezTo>
                    <a:lnTo>
                      <a:pt x="439012" y="242278"/>
                    </a:lnTo>
                    <a:cubicBezTo>
                      <a:pt x="439012" y="249320"/>
                      <a:pt x="433372" y="254953"/>
                      <a:pt x="426321" y="254953"/>
                    </a:cubicBezTo>
                    <a:cubicBezTo>
                      <a:pt x="419378" y="254953"/>
                      <a:pt x="413738" y="249320"/>
                      <a:pt x="413738" y="242278"/>
                    </a:cubicBezTo>
                    <a:lnTo>
                      <a:pt x="413738" y="222670"/>
                    </a:lnTo>
                    <a:cubicBezTo>
                      <a:pt x="397683" y="220504"/>
                      <a:pt x="385751" y="213571"/>
                      <a:pt x="378158" y="202087"/>
                    </a:cubicBezTo>
                    <a:cubicBezTo>
                      <a:pt x="375771" y="198512"/>
                      <a:pt x="375337" y="194071"/>
                      <a:pt x="377073" y="190171"/>
                    </a:cubicBezTo>
                    <a:cubicBezTo>
                      <a:pt x="378700" y="186271"/>
                      <a:pt x="382171" y="183454"/>
                      <a:pt x="386402" y="182696"/>
                    </a:cubicBezTo>
                    <a:lnTo>
                      <a:pt x="395948" y="180963"/>
                    </a:lnTo>
                    <a:cubicBezTo>
                      <a:pt x="400721" y="180096"/>
                      <a:pt x="405710" y="182046"/>
                      <a:pt x="408531" y="186163"/>
                    </a:cubicBezTo>
                    <a:cubicBezTo>
                      <a:pt x="412110" y="191254"/>
                      <a:pt x="418185" y="193963"/>
                      <a:pt x="426646" y="193963"/>
                    </a:cubicBezTo>
                    <a:cubicBezTo>
                      <a:pt x="439555" y="193963"/>
                      <a:pt x="439555" y="188763"/>
                      <a:pt x="439555" y="187138"/>
                    </a:cubicBezTo>
                    <a:cubicBezTo>
                      <a:pt x="439555" y="184646"/>
                      <a:pt x="438578" y="182913"/>
                      <a:pt x="436626" y="181504"/>
                    </a:cubicBezTo>
                    <a:cubicBezTo>
                      <a:pt x="434673" y="180096"/>
                      <a:pt x="430985" y="178905"/>
                      <a:pt x="425778" y="177821"/>
                    </a:cubicBezTo>
                    <a:cubicBezTo>
                      <a:pt x="404734" y="173488"/>
                      <a:pt x="391283" y="167963"/>
                      <a:pt x="385534" y="161355"/>
                    </a:cubicBezTo>
                    <a:cubicBezTo>
                      <a:pt x="379785" y="154530"/>
                      <a:pt x="376964" y="147055"/>
                      <a:pt x="376964" y="138280"/>
                    </a:cubicBezTo>
                    <a:cubicBezTo>
                      <a:pt x="376964" y="128639"/>
                      <a:pt x="380110" y="120081"/>
                      <a:pt x="386402" y="112714"/>
                    </a:cubicBezTo>
                    <a:cubicBezTo>
                      <a:pt x="392368" y="105564"/>
                      <a:pt x="401588" y="100906"/>
                      <a:pt x="413738" y="98848"/>
                    </a:cubicBezTo>
                    <a:lnTo>
                      <a:pt x="413738" y="84331"/>
                    </a:lnTo>
                    <a:cubicBezTo>
                      <a:pt x="413738" y="77398"/>
                      <a:pt x="419378" y="71765"/>
                      <a:pt x="426321" y="71765"/>
                    </a:cubicBezTo>
                    <a:close/>
                    <a:moveTo>
                      <a:pt x="215047" y="46785"/>
                    </a:moveTo>
                    <a:lnTo>
                      <a:pt x="247581" y="46785"/>
                    </a:lnTo>
                    <a:cubicBezTo>
                      <a:pt x="302779" y="46785"/>
                      <a:pt x="347675" y="91723"/>
                      <a:pt x="347675" y="146840"/>
                    </a:cubicBezTo>
                    <a:lnTo>
                      <a:pt x="347675" y="178243"/>
                    </a:lnTo>
                    <a:cubicBezTo>
                      <a:pt x="351471" y="183441"/>
                      <a:pt x="353423" y="189721"/>
                      <a:pt x="353423" y="196110"/>
                    </a:cubicBezTo>
                    <a:lnTo>
                      <a:pt x="353423" y="218525"/>
                    </a:lnTo>
                    <a:cubicBezTo>
                      <a:pt x="353423" y="227621"/>
                      <a:pt x="349302" y="236284"/>
                      <a:pt x="342362" y="242131"/>
                    </a:cubicBezTo>
                    <a:cubicBezTo>
                      <a:pt x="340626" y="247654"/>
                      <a:pt x="338458" y="253393"/>
                      <a:pt x="335963" y="259132"/>
                    </a:cubicBezTo>
                    <a:cubicBezTo>
                      <a:pt x="330758" y="272559"/>
                      <a:pt x="323275" y="286528"/>
                      <a:pt x="314383" y="299522"/>
                    </a:cubicBezTo>
                    <a:cubicBezTo>
                      <a:pt x="310587" y="305045"/>
                      <a:pt x="305599" y="311650"/>
                      <a:pt x="299743" y="318147"/>
                    </a:cubicBezTo>
                    <a:cubicBezTo>
                      <a:pt x="305056" y="321937"/>
                      <a:pt x="308852" y="326485"/>
                      <a:pt x="310587" y="331683"/>
                    </a:cubicBezTo>
                    <a:lnTo>
                      <a:pt x="382052" y="353231"/>
                    </a:lnTo>
                    <a:cubicBezTo>
                      <a:pt x="432263" y="367742"/>
                      <a:pt x="462627" y="578464"/>
                      <a:pt x="462627" y="587560"/>
                    </a:cubicBezTo>
                    <a:cubicBezTo>
                      <a:pt x="462627" y="598064"/>
                      <a:pt x="454169" y="606510"/>
                      <a:pt x="443758" y="606510"/>
                    </a:cubicBezTo>
                    <a:lnTo>
                      <a:pt x="18978" y="606510"/>
                    </a:lnTo>
                    <a:cubicBezTo>
                      <a:pt x="8459" y="606510"/>
                      <a:pt x="0" y="598064"/>
                      <a:pt x="0" y="587560"/>
                    </a:cubicBezTo>
                    <a:cubicBezTo>
                      <a:pt x="0" y="586586"/>
                      <a:pt x="109" y="585611"/>
                      <a:pt x="217" y="584636"/>
                    </a:cubicBezTo>
                    <a:cubicBezTo>
                      <a:pt x="217" y="584636"/>
                      <a:pt x="30365" y="367742"/>
                      <a:pt x="80575" y="353231"/>
                    </a:cubicBezTo>
                    <a:lnTo>
                      <a:pt x="152040" y="331683"/>
                    </a:lnTo>
                    <a:cubicBezTo>
                      <a:pt x="153775" y="326485"/>
                      <a:pt x="157571" y="321937"/>
                      <a:pt x="162885" y="318147"/>
                    </a:cubicBezTo>
                    <a:cubicBezTo>
                      <a:pt x="157029" y="311650"/>
                      <a:pt x="152040" y="305045"/>
                      <a:pt x="148353" y="299522"/>
                    </a:cubicBezTo>
                    <a:cubicBezTo>
                      <a:pt x="139352" y="286528"/>
                      <a:pt x="131870" y="272559"/>
                      <a:pt x="126664" y="259132"/>
                    </a:cubicBezTo>
                    <a:cubicBezTo>
                      <a:pt x="124170" y="253393"/>
                      <a:pt x="122001" y="247654"/>
                      <a:pt x="120266" y="242131"/>
                    </a:cubicBezTo>
                    <a:cubicBezTo>
                      <a:pt x="113325" y="236284"/>
                      <a:pt x="109205" y="227621"/>
                      <a:pt x="109205" y="218525"/>
                    </a:cubicBezTo>
                    <a:lnTo>
                      <a:pt x="109205" y="196110"/>
                    </a:lnTo>
                    <a:cubicBezTo>
                      <a:pt x="109205" y="189721"/>
                      <a:pt x="111265" y="183441"/>
                      <a:pt x="114952" y="178243"/>
                    </a:cubicBezTo>
                    <a:lnTo>
                      <a:pt x="114952" y="146840"/>
                    </a:lnTo>
                    <a:cubicBezTo>
                      <a:pt x="114952" y="91723"/>
                      <a:pt x="159848" y="46785"/>
                      <a:pt x="215047" y="46785"/>
                    </a:cubicBezTo>
                    <a:close/>
                    <a:moveTo>
                      <a:pt x="414825" y="0"/>
                    </a:moveTo>
                    <a:cubicBezTo>
                      <a:pt x="504940" y="0"/>
                      <a:pt x="578354" y="73314"/>
                      <a:pt x="578354" y="163305"/>
                    </a:cubicBezTo>
                    <a:cubicBezTo>
                      <a:pt x="578354" y="253404"/>
                      <a:pt x="504940" y="326718"/>
                      <a:pt x="414825" y="326718"/>
                    </a:cubicBezTo>
                    <a:cubicBezTo>
                      <a:pt x="389667" y="326718"/>
                      <a:pt x="365918" y="320979"/>
                      <a:pt x="344664" y="310907"/>
                    </a:cubicBezTo>
                    <a:cubicBezTo>
                      <a:pt x="350737" y="300620"/>
                      <a:pt x="355942" y="290115"/>
                      <a:pt x="360063" y="279719"/>
                    </a:cubicBezTo>
                    <a:cubicBezTo>
                      <a:pt x="376654" y="287516"/>
                      <a:pt x="395198" y="291956"/>
                      <a:pt x="414825" y="291956"/>
                    </a:cubicBezTo>
                    <a:cubicBezTo>
                      <a:pt x="485854" y="291956"/>
                      <a:pt x="543545" y="234236"/>
                      <a:pt x="543545" y="163305"/>
                    </a:cubicBezTo>
                    <a:cubicBezTo>
                      <a:pt x="543545" y="92482"/>
                      <a:pt x="485854" y="34762"/>
                      <a:pt x="414825" y="34762"/>
                    </a:cubicBezTo>
                    <a:cubicBezTo>
                      <a:pt x="386414" y="34762"/>
                      <a:pt x="360171" y="43967"/>
                      <a:pt x="338808" y="59561"/>
                    </a:cubicBezTo>
                    <a:cubicBezTo>
                      <a:pt x="330675" y="50897"/>
                      <a:pt x="321458" y="43317"/>
                      <a:pt x="311264" y="37036"/>
                    </a:cubicBezTo>
                    <a:cubicBezTo>
                      <a:pt x="339459" y="13861"/>
                      <a:pt x="375570" y="0"/>
                      <a:pt x="414825" y="0"/>
                    </a:cubicBezTo>
                    <a:close/>
                  </a:path>
                </a:pathLst>
              </a:custGeom>
              <a:solidFill>
                <a:sysClr val="window" lastClr="FFFFFF">
                  <a:lumMod val="65000"/>
                </a:sysClr>
              </a:solidFill>
              <a:ln>
                <a:noFill/>
              </a:ln>
            </p:spPr>
            <p:txBody>
              <a:bodyPr wrap="square" lIns="91411" tIns="45705" rIns="91411" bIns="45705" anchor="ctr">
                <a:normAutofit fontScale="2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楷体" panose="02010609060101010101" pitchFamily="49" charset="-122"/>
                  <a:ea typeface="楷体" panose="02010609060101010101" pitchFamily="49" charset="-122"/>
                </a:endParaRPr>
              </a:p>
            </p:txBody>
          </p:sp>
          <p:sp>
            <p:nvSpPr>
              <p:cNvPr id="86" name="îšļídê"/>
              <p:cNvSpPr/>
              <p:nvPr/>
            </p:nvSpPr>
            <p:spPr>
              <a:xfrm>
                <a:off x="5327494" y="1428541"/>
                <a:ext cx="468859" cy="468859"/>
              </a:xfrm>
              <a:prstGeom prst="ellipse">
                <a:avLst/>
              </a:prstGeom>
              <a:noFill/>
              <a:ln w="22225" cap="flat" cmpd="sng" algn="ctr">
                <a:solidFill>
                  <a:sysClr val="windowText" lastClr="000000">
                    <a:lumMod val="50000"/>
                    <a:lumOff val="50000"/>
                  </a:sysClr>
                </a:solidFill>
                <a:prstDash val="solid"/>
                <a:miter lim="800000"/>
              </a:ln>
              <a:effectLst/>
            </p:spPr>
            <p:txBody>
              <a:bodyPr wrap="square" lIns="91411" tIns="45705" rIns="91411" bIns="45705" rtlCol="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楷体" panose="02010609060101010101" pitchFamily="49" charset="-122"/>
                  <a:ea typeface="楷体" panose="02010609060101010101" pitchFamily="49" charset="-122"/>
                  <a:cs typeface="+mn-cs"/>
                </a:endParaRPr>
              </a:p>
            </p:txBody>
          </p:sp>
        </p:grpSp>
        <p:pic>
          <p:nvPicPr>
            <p:cNvPr id="84" name="Picture 4"/>
            <p:cNvPicPr preferRelativeResize="0">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293186" y="1043313"/>
              <a:ext cx="360000"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7" name="î$1ïḋe"/>
          <p:cNvSpPr txBox="1"/>
          <p:nvPr/>
        </p:nvSpPr>
        <p:spPr>
          <a:xfrm>
            <a:off x="7027961" y="1809997"/>
            <a:ext cx="4670981" cy="480862"/>
          </a:xfrm>
          <a:prstGeom prst="rect">
            <a:avLst/>
          </a:prstGeom>
          <a:noFill/>
        </p:spPr>
        <p:txBody>
          <a:bodyPr wrap="square" lIns="91411" tIns="45705" rIns="91411" bIns="45705" anchor="ctr">
            <a:noAutofit/>
          </a:bodyPr>
          <a:lstStyle/>
          <a:p>
            <a:pPr defTabSz="914400">
              <a:defRPr/>
            </a:pPr>
            <a:r>
              <a:rPr lang="zh-CN" altLang="en-US" sz="1400" dirty="0" smtClean="0">
                <a:solidFill>
                  <a:prstClr val="black">
                    <a:lumMod val="100000"/>
                  </a:prstClr>
                </a:solidFill>
                <a:latin typeface="微软雅黑" panose="020B0503020204020204" charset="-122"/>
                <a:ea typeface="微软雅黑" panose="020B0503020204020204" charset="-122"/>
              </a:rPr>
              <a:t>注册分类：</a:t>
            </a:r>
            <a:r>
              <a:rPr lang="zh-CN" altLang="en-US" sz="1400" b="1" dirty="0" smtClean="0">
                <a:solidFill>
                  <a:prstClr val="black">
                    <a:lumMod val="100000"/>
                  </a:prstClr>
                </a:solidFill>
                <a:latin typeface="微软雅黑" panose="020B0503020204020204" charset="-122"/>
                <a:ea typeface="微软雅黑" panose="020B0503020204020204" charset="-122"/>
              </a:rPr>
              <a:t>化学药品</a:t>
            </a:r>
            <a:r>
              <a:rPr lang="en-US" altLang="zh-CN" sz="1400" b="1" dirty="0" smtClean="0">
                <a:solidFill>
                  <a:prstClr val="black">
                    <a:lumMod val="100000"/>
                  </a:prstClr>
                </a:solidFill>
                <a:latin typeface="微软雅黑" panose="020B0503020204020204" charset="-122"/>
                <a:ea typeface="微软雅黑" panose="020B0503020204020204" charset="-122"/>
              </a:rPr>
              <a:t>1</a:t>
            </a:r>
            <a:r>
              <a:rPr lang="zh-CN" altLang="en-US" sz="1400" b="1" dirty="0" smtClean="0">
                <a:solidFill>
                  <a:prstClr val="black">
                    <a:lumMod val="100000"/>
                  </a:prstClr>
                </a:solidFill>
                <a:latin typeface="微软雅黑" panose="020B0503020204020204" charset="-122"/>
                <a:ea typeface="微软雅黑" panose="020B0503020204020204" charset="-122"/>
              </a:rPr>
              <a:t>类</a:t>
            </a:r>
            <a:endParaRPr lang="zh-CN" altLang="en-US" sz="1400" b="1" dirty="0">
              <a:solidFill>
                <a:prstClr val="black">
                  <a:lumMod val="100000"/>
                </a:prstClr>
              </a:solidFill>
              <a:latin typeface="微软雅黑" panose="020B0503020204020204" charset="-122"/>
              <a:ea typeface="微软雅黑" panose="020B0503020204020204" charset="-122"/>
            </a:endParaRPr>
          </a:p>
        </p:txBody>
      </p:sp>
      <p:grpSp>
        <p:nvGrpSpPr>
          <p:cNvPr id="98" name="组合 97"/>
          <p:cNvGrpSpPr/>
          <p:nvPr/>
        </p:nvGrpSpPr>
        <p:grpSpPr>
          <a:xfrm>
            <a:off x="6739593" y="1968395"/>
            <a:ext cx="206740" cy="203908"/>
            <a:chOff x="4293186" y="1043313"/>
            <a:chExt cx="360000" cy="360000"/>
          </a:xfrm>
        </p:grpSpPr>
        <p:grpSp>
          <p:nvGrpSpPr>
            <p:cNvPr id="99" name="ïŝḷîḋê"/>
            <p:cNvGrpSpPr/>
            <p:nvPr/>
          </p:nvGrpSpPr>
          <p:grpSpPr>
            <a:xfrm>
              <a:off x="4330340" y="1078962"/>
              <a:ext cx="293595" cy="293594"/>
              <a:chOff x="5327494" y="1428541"/>
              <a:chExt cx="468859" cy="468859"/>
            </a:xfrm>
          </p:grpSpPr>
          <p:sp>
            <p:nvSpPr>
              <p:cNvPr id="101" name="iṥḷiḑê"/>
              <p:cNvSpPr/>
              <p:nvPr/>
            </p:nvSpPr>
            <p:spPr bwMode="auto">
              <a:xfrm>
                <a:off x="5422509" y="1516769"/>
                <a:ext cx="278828" cy="292402"/>
              </a:xfrm>
              <a:custGeom>
                <a:avLst/>
                <a:gdLst>
                  <a:gd name="connsiteX0" fmla="*/ 271981 w 578354"/>
                  <a:gd name="connsiteY0" fmla="*/ 340887 h 606510"/>
                  <a:gd name="connsiteX1" fmla="*/ 256365 w 578354"/>
                  <a:gd name="connsiteY1" fmla="*/ 346409 h 606510"/>
                  <a:gd name="connsiteX2" fmla="*/ 251051 w 578354"/>
                  <a:gd name="connsiteY2" fmla="*/ 352798 h 606510"/>
                  <a:gd name="connsiteX3" fmla="*/ 251051 w 578354"/>
                  <a:gd name="connsiteY3" fmla="*/ 368716 h 606510"/>
                  <a:gd name="connsiteX4" fmla="*/ 248665 w 578354"/>
                  <a:gd name="connsiteY4" fmla="*/ 370449 h 606510"/>
                  <a:gd name="connsiteX5" fmla="*/ 247038 w 578354"/>
                  <a:gd name="connsiteY5" fmla="*/ 375322 h 606510"/>
                  <a:gd name="connsiteX6" fmla="*/ 250509 w 578354"/>
                  <a:gd name="connsiteY6" fmla="*/ 409431 h 606510"/>
                  <a:gd name="connsiteX7" fmla="*/ 255172 w 578354"/>
                  <a:gd name="connsiteY7" fmla="*/ 414954 h 606510"/>
                  <a:gd name="connsiteX8" fmla="*/ 256907 w 578354"/>
                  <a:gd name="connsiteY8" fmla="*/ 415170 h 606510"/>
                  <a:gd name="connsiteX9" fmla="*/ 262004 w 578354"/>
                  <a:gd name="connsiteY9" fmla="*/ 412572 h 606510"/>
                  <a:gd name="connsiteX10" fmla="*/ 280114 w 578354"/>
                  <a:gd name="connsiteY10" fmla="*/ 388749 h 606510"/>
                  <a:gd name="connsiteX11" fmla="*/ 281307 w 578354"/>
                  <a:gd name="connsiteY11" fmla="*/ 384851 h 606510"/>
                  <a:gd name="connsiteX12" fmla="*/ 281307 w 578354"/>
                  <a:gd name="connsiteY12" fmla="*/ 346626 h 606510"/>
                  <a:gd name="connsiteX13" fmla="*/ 278270 w 578354"/>
                  <a:gd name="connsiteY13" fmla="*/ 341104 h 606510"/>
                  <a:gd name="connsiteX14" fmla="*/ 271981 w 578354"/>
                  <a:gd name="connsiteY14" fmla="*/ 340887 h 606510"/>
                  <a:gd name="connsiteX15" fmla="*/ 190755 w 578354"/>
                  <a:gd name="connsiteY15" fmla="*/ 340887 h 606510"/>
                  <a:gd name="connsiteX16" fmla="*/ 184357 w 578354"/>
                  <a:gd name="connsiteY16" fmla="*/ 341104 h 606510"/>
                  <a:gd name="connsiteX17" fmla="*/ 181321 w 578354"/>
                  <a:gd name="connsiteY17" fmla="*/ 346626 h 606510"/>
                  <a:gd name="connsiteX18" fmla="*/ 181212 w 578354"/>
                  <a:gd name="connsiteY18" fmla="*/ 384851 h 606510"/>
                  <a:gd name="connsiteX19" fmla="*/ 182513 w 578354"/>
                  <a:gd name="connsiteY19" fmla="*/ 388749 h 606510"/>
                  <a:gd name="connsiteX20" fmla="*/ 200624 w 578354"/>
                  <a:gd name="connsiteY20" fmla="*/ 412680 h 606510"/>
                  <a:gd name="connsiteX21" fmla="*/ 205721 w 578354"/>
                  <a:gd name="connsiteY21" fmla="*/ 415170 h 606510"/>
                  <a:gd name="connsiteX22" fmla="*/ 207456 w 578354"/>
                  <a:gd name="connsiteY22" fmla="*/ 414954 h 606510"/>
                  <a:gd name="connsiteX23" fmla="*/ 212119 w 578354"/>
                  <a:gd name="connsiteY23" fmla="*/ 409431 h 606510"/>
                  <a:gd name="connsiteX24" fmla="*/ 215589 w 578354"/>
                  <a:gd name="connsiteY24" fmla="*/ 375322 h 606510"/>
                  <a:gd name="connsiteX25" fmla="*/ 213963 w 578354"/>
                  <a:gd name="connsiteY25" fmla="*/ 370449 h 606510"/>
                  <a:gd name="connsiteX26" fmla="*/ 211577 w 578354"/>
                  <a:gd name="connsiteY26" fmla="*/ 368716 h 606510"/>
                  <a:gd name="connsiteX27" fmla="*/ 211577 w 578354"/>
                  <a:gd name="connsiteY27" fmla="*/ 352798 h 606510"/>
                  <a:gd name="connsiteX28" fmla="*/ 206263 w 578354"/>
                  <a:gd name="connsiteY28" fmla="*/ 346409 h 606510"/>
                  <a:gd name="connsiteX29" fmla="*/ 190755 w 578354"/>
                  <a:gd name="connsiteY29" fmla="*/ 340887 h 606510"/>
                  <a:gd name="connsiteX30" fmla="*/ 200624 w 578354"/>
                  <a:gd name="connsiteY30" fmla="*/ 168497 h 606510"/>
                  <a:gd name="connsiteX31" fmla="*/ 156161 w 578354"/>
                  <a:gd name="connsiteY31" fmla="*/ 180300 h 606510"/>
                  <a:gd name="connsiteX32" fmla="*/ 152583 w 578354"/>
                  <a:gd name="connsiteY32" fmla="*/ 186039 h 606510"/>
                  <a:gd name="connsiteX33" fmla="*/ 152583 w 578354"/>
                  <a:gd name="connsiteY33" fmla="*/ 197518 h 606510"/>
                  <a:gd name="connsiteX34" fmla="*/ 149980 w 578354"/>
                  <a:gd name="connsiteY34" fmla="*/ 197518 h 606510"/>
                  <a:gd name="connsiteX35" fmla="*/ 143473 w 578354"/>
                  <a:gd name="connsiteY35" fmla="*/ 203906 h 606510"/>
                  <a:gd name="connsiteX36" fmla="*/ 143473 w 578354"/>
                  <a:gd name="connsiteY36" fmla="*/ 214410 h 606510"/>
                  <a:gd name="connsiteX37" fmla="*/ 146401 w 578354"/>
                  <a:gd name="connsiteY37" fmla="*/ 219824 h 606510"/>
                  <a:gd name="connsiteX38" fmla="*/ 152691 w 578354"/>
                  <a:gd name="connsiteY38" fmla="*/ 223831 h 606510"/>
                  <a:gd name="connsiteX39" fmla="*/ 153016 w 578354"/>
                  <a:gd name="connsiteY39" fmla="*/ 226538 h 606510"/>
                  <a:gd name="connsiteX40" fmla="*/ 176007 w 578354"/>
                  <a:gd name="connsiteY40" fmla="*/ 279598 h 606510"/>
                  <a:gd name="connsiteX41" fmla="*/ 214071 w 578354"/>
                  <a:gd name="connsiteY41" fmla="*/ 312516 h 606510"/>
                  <a:gd name="connsiteX42" fmla="*/ 248557 w 578354"/>
                  <a:gd name="connsiteY42" fmla="*/ 312516 h 606510"/>
                  <a:gd name="connsiteX43" fmla="*/ 286621 w 578354"/>
                  <a:gd name="connsiteY43" fmla="*/ 279598 h 606510"/>
                  <a:gd name="connsiteX44" fmla="*/ 309611 w 578354"/>
                  <a:gd name="connsiteY44" fmla="*/ 226538 h 606510"/>
                  <a:gd name="connsiteX45" fmla="*/ 309936 w 578354"/>
                  <a:gd name="connsiteY45" fmla="*/ 223831 h 606510"/>
                  <a:gd name="connsiteX46" fmla="*/ 316226 w 578354"/>
                  <a:gd name="connsiteY46" fmla="*/ 219824 h 606510"/>
                  <a:gd name="connsiteX47" fmla="*/ 319154 w 578354"/>
                  <a:gd name="connsiteY47" fmla="*/ 214410 h 606510"/>
                  <a:gd name="connsiteX48" fmla="*/ 319154 w 578354"/>
                  <a:gd name="connsiteY48" fmla="*/ 203906 h 606510"/>
                  <a:gd name="connsiteX49" fmla="*/ 312756 w 578354"/>
                  <a:gd name="connsiteY49" fmla="*/ 197518 h 606510"/>
                  <a:gd name="connsiteX50" fmla="*/ 309177 w 578354"/>
                  <a:gd name="connsiteY50" fmla="*/ 197518 h 606510"/>
                  <a:gd name="connsiteX51" fmla="*/ 307117 w 578354"/>
                  <a:gd name="connsiteY51" fmla="*/ 195352 h 606510"/>
                  <a:gd name="connsiteX52" fmla="*/ 301044 w 578354"/>
                  <a:gd name="connsiteY52" fmla="*/ 194919 h 606510"/>
                  <a:gd name="connsiteX53" fmla="*/ 275668 w 578354"/>
                  <a:gd name="connsiteY53" fmla="*/ 200658 h 606510"/>
                  <a:gd name="connsiteX54" fmla="*/ 236302 w 578354"/>
                  <a:gd name="connsiteY54" fmla="*/ 182791 h 606510"/>
                  <a:gd name="connsiteX55" fmla="*/ 200624 w 578354"/>
                  <a:gd name="connsiteY55" fmla="*/ 168497 h 606510"/>
                  <a:gd name="connsiteX56" fmla="*/ 426321 w 578354"/>
                  <a:gd name="connsiteY56" fmla="*/ 71765 h 606510"/>
                  <a:gd name="connsiteX57" fmla="*/ 439012 w 578354"/>
                  <a:gd name="connsiteY57" fmla="*/ 84331 h 606510"/>
                  <a:gd name="connsiteX58" fmla="*/ 439012 w 578354"/>
                  <a:gd name="connsiteY58" fmla="*/ 99173 h 606510"/>
                  <a:gd name="connsiteX59" fmla="*/ 464721 w 578354"/>
                  <a:gd name="connsiteY59" fmla="*/ 112498 h 606510"/>
                  <a:gd name="connsiteX60" fmla="*/ 467758 w 578354"/>
                  <a:gd name="connsiteY60" fmla="*/ 124306 h 606510"/>
                  <a:gd name="connsiteX61" fmla="*/ 459297 w 578354"/>
                  <a:gd name="connsiteY61" fmla="*/ 133080 h 606510"/>
                  <a:gd name="connsiteX62" fmla="*/ 452789 w 578354"/>
                  <a:gd name="connsiteY62" fmla="*/ 135139 h 606510"/>
                  <a:gd name="connsiteX63" fmla="*/ 439555 w 578354"/>
                  <a:gd name="connsiteY63" fmla="*/ 131455 h 606510"/>
                  <a:gd name="connsiteX64" fmla="*/ 425019 w 578354"/>
                  <a:gd name="connsiteY64" fmla="*/ 125931 h 606510"/>
                  <a:gd name="connsiteX65" fmla="*/ 413738 w 578354"/>
                  <a:gd name="connsiteY65" fmla="*/ 132972 h 606510"/>
                  <a:gd name="connsiteX66" fmla="*/ 415582 w 578354"/>
                  <a:gd name="connsiteY66" fmla="*/ 137197 h 606510"/>
                  <a:gd name="connsiteX67" fmla="*/ 426429 w 578354"/>
                  <a:gd name="connsiteY67" fmla="*/ 140989 h 606510"/>
                  <a:gd name="connsiteX68" fmla="*/ 456043 w 578354"/>
                  <a:gd name="connsiteY68" fmla="*/ 149113 h 606510"/>
                  <a:gd name="connsiteX69" fmla="*/ 471230 w 578354"/>
                  <a:gd name="connsiteY69" fmla="*/ 161355 h 606510"/>
                  <a:gd name="connsiteX70" fmla="*/ 477304 w 578354"/>
                  <a:gd name="connsiteY70" fmla="*/ 181829 h 606510"/>
                  <a:gd name="connsiteX71" fmla="*/ 465480 w 578354"/>
                  <a:gd name="connsiteY71" fmla="*/ 209454 h 606510"/>
                  <a:gd name="connsiteX72" fmla="*/ 439012 w 578354"/>
                  <a:gd name="connsiteY72" fmla="*/ 222020 h 606510"/>
                  <a:gd name="connsiteX73" fmla="*/ 439012 w 578354"/>
                  <a:gd name="connsiteY73" fmla="*/ 242278 h 606510"/>
                  <a:gd name="connsiteX74" fmla="*/ 426321 w 578354"/>
                  <a:gd name="connsiteY74" fmla="*/ 254953 h 606510"/>
                  <a:gd name="connsiteX75" fmla="*/ 413738 w 578354"/>
                  <a:gd name="connsiteY75" fmla="*/ 242278 h 606510"/>
                  <a:gd name="connsiteX76" fmla="*/ 413738 w 578354"/>
                  <a:gd name="connsiteY76" fmla="*/ 222670 h 606510"/>
                  <a:gd name="connsiteX77" fmla="*/ 378158 w 578354"/>
                  <a:gd name="connsiteY77" fmla="*/ 202087 h 606510"/>
                  <a:gd name="connsiteX78" fmla="*/ 377073 w 578354"/>
                  <a:gd name="connsiteY78" fmla="*/ 190171 h 606510"/>
                  <a:gd name="connsiteX79" fmla="*/ 386402 w 578354"/>
                  <a:gd name="connsiteY79" fmla="*/ 182696 h 606510"/>
                  <a:gd name="connsiteX80" fmla="*/ 395948 w 578354"/>
                  <a:gd name="connsiteY80" fmla="*/ 180963 h 606510"/>
                  <a:gd name="connsiteX81" fmla="*/ 408531 w 578354"/>
                  <a:gd name="connsiteY81" fmla="*/ 186163 h 606510"/>
                  <a:gd name="connsiteX82" fmla="*/ 426646 w 578354"/>
                  <a:gd name="connsiteY82" fmla="*/ 193963 h 606510"/>
                  <a:gd name="connsiteX83" fmla="*/ 439555 w 578354"/>
                  <a:gd name="connsiteY83" fmla="*/ 187138 h 606510"/>
                  <a:gd name="connsiteX84" fmla="*/ 436626 w 578354"/>
                  <a:gd name="connsiteY84" fmla="*/ 181504 h 606510"/>
                  <a:gd name="connsiteX85" fmla="*/ 425778 w 578354"/>
                  <a:gd name="connsiteY85" fmla="*/ 177821 h 606510"/>
                  <a:gd name="connsiteX86" fmla="*/ 385534 w 578354"/>
                  <a:gd name="connsiteY86" fmla="*/ 161355 h 606510"/>
                  <a:gd name="connsiteX87" fmla="*/ 376964 w 578354"/>
                  <a:gd name="connsiteY87" fmla="*/ 138280 h 606510"/>
                  <a:gd name="connsiteX88" fmla="*/ 386402 w 578354"/>
                  <a:gd name="connsiteY88" fmla="*/ 112714 h 606510"/>
                  <a:gd name="connsiteX89" fmla="*/ 413738 w 578354"/>
                  <a:gd name="connsiteY89" fmla="*/ 98848 h 606510"/>
                  <a:gd name="connsiteX90" fmla="*/ 413738 w 578354"/>
                  <a:gd name="connsiteY90" fmla="*/ 84331 h 606510"/>
                  <a:gd name="connsiteX91" fmla="*/ 426321 w 578354"/>
                  <a:gd name="connsiteY91" fmla="*/ 71765 h 606510"/>
                  <a:gd name="connsiteX92" fmla="*/ 215047 w 578354"/>
                  <a:gd name="connsiteY92" fmla="*/ 46785 h 606510"/>
                  <a:gd name="connsiteX93" fmla="*/ 247581 w 578354"/>
                  <a:gd name="connsiteY93" fmla="*/ 46785 h 606510"/>
                  <a:gd name="connsiteX94" fmla="*/ 347675 w 578354"/>
                  <a:gd name="connsiteY94" fmla="*/ 146840 h 606510"/>
                  <a:gd name="connsiteX95" fmla="*/ 347675 w 578354"/>
                  <a:gd name="connsiteY95" fmla="*/ 178243 h 606510"/>
                  <a:gd name="connsiteX96" fmla="*/ 353423 w 578354"/>
                  <a:gd name="connsiteY96" fmla="*/ 196110 h 606510"/>
                  <a:gd name="connsiteX97" fmla="*/ 353423 w 578354"/>
                  <a:gd name="connsiteY97" fmla="*/ 218525 h 606510"/>
                  <a:gd name="connsiteX98" fmla="*/ 342362 w 578354"/>
                  <a:gd name="connsiteY98" fmla="*/ 242131 h 606510"/>
                  <a:gd name="connsiteX99" fmla="*/ 335963 w 578354"/>
                  <a:gd name="connsiteY99" fmla="*/ 259132 h 606510"/>
                  <a:gd name="connsiteX100" fmla="*/ 314383 w 578354"/>
                  <a:gd name="connsiteY100" fmla="*/ 299522 h 606510"/>
                  <a:gd name="connsiteX101" fmla="*/ 299743 w 578354"/>
                  <a:gd name="connsiteY101" fmla="*/ 318147 h 606510"/>
                  <a:gd name="connsiteX102" fmla="*/ 310587 w 578354"/>
                  <a:gd name="connsiteY102" fmla="*/ 331683 h 606510"/>
                  <a:gd name="connsiteX103" fmla="*/ 382052 w 578354"/>
                  <a:gd name="connsiteY103" fmla="*/ 353231 h 606510"/>
                  <a:gd name="connsiteX104" fmla="*/ 462627 w 578354"/>
                  <a:gd name="connsiteY104" fmla="*/ 587560 h 606510"/>
                  <a:gd name="connsiteX105" fmla="*/ 443758 w 578354"/>
                  <a:gd name="connsiteY105" fmla="*/ 606510 h 606510"/>
                  <a:gd name="connsiteX106" fmla="*/ 18978 w 578354"/>
                  <a:gd name="connsiteY106" fmla="*/ 606510 h 606510"/>
                  <a:gd name="connsiteX107" fmla="*/ 0 w 578354"/>
                  <a:gd name="connsiteY107" fmla="*/ 587560 h 606510"/>
                  <a:gd name="connsiteX108" fmla="*/ 217 w 578354"/>
                  <a:gd name="connsiteY108" fmla="*/ 584636 h 606510"/>
                  <a:gd name="connsiteX109" fmla="*/ 80575 w 578354"/>
                  <a:gd name="connsiteY109" fmla="*/ 353231 h 606510"/>
                  <a:gd name="connsiteX110" fmla="*/ 152040 w 578354"/>
                  <a:gd name="connsiteY110" fmla="*/ 331683 h 606510"/>
                  <a:gd name="connsiteX111" fmla="*/ 162885 w 578354"/>
                  <a:gd name="connsiteY111" fmla="*/ 318147 h 606510"/>
                  <a:gd name="connsiteX112" fmla="*/ 148353 w 578354"/>
                  <a:gd name="connsiteY112" fmla="*/ 299522 h 606510"/>
                  <a:gd name="connsiteX113" fmla="*/ 126664 w 578354"/>
                  <a:gd name="connsiteY113" fmla="*/ 259132 h 606510"/>
                  <a:gd name="connsiteX114" fmla="*/ 120266 w 578354"/>
                  <a:gd name="connsiteY114" fmla="*/ 242131 h 606510"/>
                  <a:gd name="connsiteX115" fmla="*/ 109205 w 578354"/>
                  <a:gd name="connsiteY115" fmla="*/ 218525 h 606510"/>
                  <a:gd name="connsiteX116" fmla="*/ 109205 w 578354"/>
                  <a:gd name="connsiteY116" fmla="*/ 196110 h 606510"/>
                  <a:gd name="connsiteX117" fmla="*/ 114952 w 578354"/>
                  <a:gd name="connsiteY117" fmla="*/ 178243 h 606510"/>
                  <a:gd name="connsiteX118" fmla="*/ 114952 w 578354"/>
                  <a:gd name="connsiteY118" fmla="*/ 146840 h 606510"/>
                  <a:gd name="connsiteX119" fmla="*/ 215047 w 578354"/>
                  <a:gd name="connsiteY119" fmla="*/ 46785 h 606510"/>
                  <a:gd name="connsiteX120" fmla="*/ 414825 w 578354"/>
                  <a:gd name="connsiteY120" fmla="*/ 0 h 606510"/>
                  <a:gd name="connsiteX121" fmla="*/ 578354 w 578354"/>
                  <a:gd name="connsiteY121" fmla="*/ 163305 h 606510"/>
                  <a:gd name="connsiteX122" fmla="*/ 414825 w 578354"/>
                  <a:gd name="connsiteY122" fmla="*/ 326718 h 606510"/>
                  <a:gd name="connsiteX123" fmla="*/ 344664 w 578354"/>
                  <a:gd name="connsiteY123" fmla="*/ 310907 h 606510"/>
                  <a:gd name="connsiteX124" fmla="*/ 360063 w 578354"/>
                  <a:gd name="connsiteY124" fmla="*/ 279719 h 606510"/>
                  <a:gd name="connsiteX125" fmla="*/ 414825 w 578354"/>
                  <a:gd name="connsiteY125" fmla="*/ 291956 h 606510"/>
                  <a:gd name="connsiteX126" fmla="*/ 543545 w 578354"/>
                  <a:gd name="connsiteY126" fmla="*/ 163305 h 606510"/>
                  <a:gd name="connsiteX127" fmla="*/ 414825 w 578354"/>
                  <a:gd name="connsiteY127" fmla="*/ 34762 h 606510"/>
                  <a:gd name="connsiteX128" fmla="*/ 338808 w 578354"/>
                  <a:gd name="connsiteY128" fmla="*/ 59561 h 606510"/>
                  <a:gd name="connsiteX129" fmla="*/ 311264 w 578354"/>
                  <a:gd name="connsiteY129" fmla="*/ 37036 h 606510"/>
                  <a:gd name="connsiteX130" fmla="*/ 414825 w 578354"/>
                  <a:gd name="connsiteY130" fmla="*/ 0 h 60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578354" h="606510">
                    <a:moveTo>
                      <a:pt x="271981" y="340887"/>
                    </a:moveTo>
                    <a:cubicBezTo>
                      <a:pt x="266667" y="343702"/>
                      <a:pt x="261461" y="345543"/>
                      <a:pt x="256365" y="346409"/>
                    </a:cubicBezTo>
                    <a:cubicBezTo>
                      <a:pt x="253328" y="346951"/>
                      <a:pt x="251051" y="349658"/>
                      <a:pt x="251051" y="352798"/>
                    </a:cubicBezTo>
                    <a:lnTo>
                      <a:pt x="251051" y="368716"/>
                    </a:lnTo>
                    <a:cubicBezTo>
                      <a:pt x="250183" y="369149"/>
                      <a:pt x="249316" y="369691"/>
                      <a:pt x="248665" y="370449"/>
                    </a:cubicBezTo>
                    <a:cubicBezTo>
                      <a:pt x="247472" y="371748"/>
                      <a:pt x="246821" y="373589"/>
                      <a:pt x="247038" y="375322"/>
                    </a:cubicBezTo>
                    <a:lnTo>
                      <a:pt x="250509" y="409431"/>
                    </a:lnTo>
                    <a:cubicBezTo>
                      <a:pt x="250834" y="412030"/>
                      <a:pt x="252677" y="414196"/>
                      <a:pt x="255172" y="414954"/>
                    </a:cubicBezTo>
                    <a:cubicBezTo>
                      <a:pt x="255822" y="415062"/>
                      <a:pt x="256365" y="415170"/>
                      <a:pt x="256907" y="415170"/>
                    </a:cubicBezTo>
                    <a:cubicBezTo>
                      <a:pt x="258859" y="415170"/>
                      <a:pt x="260811" y="414304"/>
                      <a:pt x="262004" y="412572"/>
                    </a:cubicBezTo>
                    <a:lnTo>
                      <a:pt x="280114" y="388749"/>
                    </a:lnTo>
                    <a:cubicBezTo>
                      <a:pt x="280873" y="387666"/>
                      <a:pt x="281307" y="386258"/>
                      <a:pt x="281307" y="384851"/>
                    </a:cubicBezTo>
                    <a:lnTo>
                      <a:pt x="281307" y="346626"/>
                    </a:lnTo>
                    <a:cubicBezTo>
                      <a:pt x="281307" y="344352"/>
                      <a:pt x="280222" y="342295"/>
                      <a:pt x="278270" y="341104"/>
                    </a:cubicBezTo>
                    <a:cubicBezTo>
                      <a:pt x="276318" y="339912"/>
                      <a:pt x="273933" y="339912"/>
                      <a:pt x="271981" y="340887"/>
                    </a:cubicBezTo>
                    <a:close/>
                    <a:moveTo>
                      <a:pt x="190755" y="340887"/>
                    </a:moveTo>
                    <a:cubicBezTo>
                      <a:pt x="188695" y="339912"/>
                      <a:pt x="186309" y="339912"/>
                      <a:pt x="184357" y="341104"/>
                    </a:cubicBezTo>
                    <a:cubicBezTo>
                      <a:pt x="182513" y="342295"/>
                      <a:pt x="181321" y="344352"/>
                      <a:pt x="181321" y="346626"/>
                    </a:cubicBezTo>
                    <a:lnTo>
                      <a:pt x="181212" y="384851"/>
                    </a:lnTo>
                    <a:cubicBezTo>
                      <a:pt x="181212" y="386258"/>
                      <a:pt x="181754" y="387666"/>
                      <a:pt x="182513" y="388749"/>
                    </a:cubicBezTo>
                    <a:lnTo>
                      <a:pt x="200624" y="412680"/>
                    </a:lnTo>
                    <a:cubicBezTo>
                      <a:pt x="201817" y="414304"/>
                      <a:pt x="203769" y="415170"/>
                      <a:pt x="205721" y="415170"/>
                    </a:cubicBezTo>
                    <a:cubicBezTo>
                      <a:pt x="206263" y="415170"/>
                      <a:pt x="206914" y="415062"/>
                      <a:pt x="207456" y="414954"/>
                    </a:cubicBezTo>
                    <a:cubicBezTo>
                      <a:pt x="209950" y="414196"/>
                      <a:pt x="211794" y="412030"/>
                      <a:pt x="212119" y="409431"/>
                    </a:cubicBezTo>
                    <a:lnTo>
                      <a:pt x="215589" y="375322"/>
                    </a:lnTo>
                    <a:cubicBezTo>
                      <a:pt x="215806" y="373589"/>
                      <a:pt x="215264" y="371748"/>
                      <a:pt x="213963" y="370449"/>
                    </a:cubicBezTo>
                    <a:cubicBezTo>
                      <a:pt x="213312" y="369691"/>
                      <a:pt x="212553" y="369149"/>
                      <a:pt x="211577" y="368716"/>
                    </a:cubicBezTo>
                    <a:lnTo>
                      <a:pt x="211577" y="352798"/>
                    </a:lnTo>
                    <a:cubicBezTo>
                      <a:pt x="211577" y="349658"/>
                      <a:pt x="209299" y="346951"/>
                      <a:pt x="206263" y="346409"/>
                    </a:cubicBezTo>
                    <a:cubicBezTo>
                      <a:pt x="201166" y="345543"/>
                      <a:pt x="195961" y="343702"/>
                      <a:pt x="190755" y="340887"/>
                    </a:cubicBezTo>
                    <a:close/>
                    <a:moveTo>
                      <a:pt x="200624" y="168497"/>
                    </a:moveTo>
                    <a:cubicBezTo>
                      <a:pt x="182513" y="168497"/>
                      <a:pt x="164945" y="175861"/>
                      <a:pt x="156161" y="180300"/>
                    </a:cubicBezTo>
                    <a:cubicBezTo>
                      <a:pt x="153884" y="181383"/>
                      <a:pt x="152583" y="183657"/>
                      <a:pt x="152583" y="186039"/>
                    </a:cubicBezTo>
                    <a:lnTo>
                      <a:pt x="152583" y="197518"/>
                    </a:lnTo>
                    <a:lnTo>
                      <a:pt x="149980" y="197518"/>
                    </a:lnTo>
                    <a:cubicBezTo>
                      <a:pt x="146401" y="197518"/>
                      <a:pt x="143473" y="200333"/>
                      <a:pt x="143473" y="203906"/>
                    </a:cubicBezTo>
                    <a:lnTo>
                      <a:pt x="143473" y="214410"/>
                    </a:lnTo>
                    <a:cubicBezTo>
                      <a:pt x="143473" y="216576"/>
                      <a:pt x="144666" y="218633"/>
                      <a:pt x="146401" y="219824"/>
                    </a:cubicBezTo>
                    <a:lnTo>
                      <a:pt x="152691" y="223831"/>
                    </a:lnTo>
                    <a:lnTo>
                      <a:pt x="153016" y="226538"/>
                    </a:lnTo>
                    <a:cubicBezTo>
                      <a:pt x="155077" y="241806"/>
                      <a:pt x="163644" y="261731"/>
                      <a:pt x="176007" y="279598"/>
                    </a:cubicBezTo>
                    <a:cubicBezTo>
                      <a:pt x="191731" y="302338"/>
                      <a:pt x="206480" y="312516"/>
                      <a:pt x="214071" y="312516"/>
                    </a:cubicBezTo>
                    <a:lnTo>
                      <a:pt x="248557" y="312516"/>
                    </a:lnTo>
                    <a:cubicBezTo>
                      <a:pt x="256148" y="312516"/>
                      <a:pt x="270896" y="302338"/>
                      <a:pt x="286621" y="279598"/>
                    </a:cubicBezTo>
                    <a:cubicBezTo>
                      <a:pt x="298984" y="261731"/>
                      <a:pt x="307551" y="241806"/>
                      <a:pt x="309611" y="226538"/>
                    </a:cubicBezTo>
                    <a:lnTo>
                      <a:pt x="309936" y="223831"/>
                    </a:lnTo>
                    <a:lnTo>
                      <a:pt x="316226" y="219824"/>
                    </a:lnTo>
                    <a:cubicBezTo>
                      <a:pt x="318070" y="218633"/>
                      <a:pt x="319154" y="216576"/>
                      <a:pt x="319154" y="214410"/>
                    </a:cubicBezTo>
                    <a:lnTo>
                      <a:pt x="319154" y="203906"/>
                    </a:lnTo>
                    <a:cubicBezTo>
                      <a:pt x="319154" y="200333"/>
                      <a:pt x="316226" y="197518"/>
                      <a:pt x="312756" y="197518"/>
                    </a:cubicBezTo>
                    <a:lnTo>
                      <a:pt x="309177" y="197518"/>
                    </a:lnTo>
                    <a:cubicBezTo>
                      <a:pt x="308744" y="196651"/>
                      <a:pt x="307984" y="195893"/>
                      <a:pt x="307117" y="195352"/>
                    </a:cubicBezTo>
                    <a:cubicBezTo>
                      <a:pt x="305382" y="194161"/>
                      <a:pt x="302996" y="193944"/>
                      <a:pt x="301044" y="194919"/>
                    </a:cubicBezTo>
                    <a:cubicBezTo>
                      <a:pt x="292477" y="198709"/>
                      <a:pt x="283910" y="200658"/>
                      <a:pt x="275668" y="200658"/>
                    </a:cubicBezTo>
                    <a:cubicBezTo>
                      <a:pt x="261028" y="200658"/>
                      <a:pt x="247797" y="194702"/>
                      <a:pt x="236302" y="182791"/>
                    </a:cubicBezTo>
                    <a:cubicBezTo>
                      <a:pt x="227193" y="173370"/>
                      <a:pt x="215155" y="168497"/>
                      <a:pt x="200624" y="168497"/>
                    </a:cubicBezTo>
                    <a:close/>
                    <a:moveTo>
                      <a:pt x="426321" y="71765"/>
                    </a:moveTo>
                    <a:cubicBezTo>
                      <a:pt x="433372" y="71765"/>
                      <a:pt x="439012" y="77398"/>
                      <a:pt x="439012" y="84331"/>
                    </a:cubicBezTo>
                    <a:lnTo>
                      <a:pt x="439012" y="99173"/>
                    </a:lnTo>
                    <a:cubicBezTo>
                      <a:pt x="449860" y="101231"/>
                      <a:pt x="458321" y="105564"/>
                      <a:pt x="464721" y="112498"/>
                    </a:cubicBezTo>
                    <a:cubicBezTo>
                      <a:pt x="467650" y="115639"/>
                      <a:pt x="468843" y="120081"/>
                      <a:pt x="467758" y="124306"/>
                    </a:cubicBezTo>
                    <a:cubicBezTo>
                      <a:pt x="466565" y="128531"/>
                      <a:pt x="463419" y="131780"/>
                      <a:pt x="459297" y="133080"/>
                    </a:cubicBezTo>
                    <a:lnTo>
                      <a:pt x="452789" y="135139"/>
                    </a:lnTo>
                    <a:cubicBezTo>
                      <a:pt x="448016" y="136655"/>
                      <a:pt x="442809" y="135247"/>
                      <a:pt x="439555" y="131455"/>
                    </a:cubicBezTo>
                    <a:cubicBezTo>
                      <a:pt x="436192" y="127772"/>
                      <a:pt x="431311" y="125931"/>
                      <a:pt x="425019" y="125931"/>
                    </a:cubicBezTo>
                    <a:cubicBezTo>
                      <a:pt x="419921" y="125931"/>
                      <a:pt x="413738" y="127122"/>
                      <a:pt x="413738" y="132972"/>
                    </a:cubicBezTo>
                    <a:cubicBezTo>
                      <a:pt x="413738" y="134597"/>
                      <a:pt x="414388" y="136005"/>
                      <a:pt x="415582" y="137197"/>
                    </a:cubicBezTo>
                    <a:cubicBezTo>
                      <a:pt x="416883" y="138389"/>
                      <a:pt x="420463" y="139689"/>
                      <a:pt x="426429" y="140989"/>
                    </a:cubicBezTo>
                    <a:cubicBezTo>
                      <a:pt x="440097" y="144022"/>
                      <a:pt x="450077" y="146730"/>
                      <a:pt x="456043" y="149113"/>
                    </a:cubicBezTo>
                    <a:cubicBezTo>
                      <a:pt x="462118" y="151497"/>
                      <a:pt x="467216" y="155613"/>
                      <a:pt x="471230" y="161355"/>
                    </a:cubicBezTo>
                    <a:cubicBezTo>
                      <a:pt x="475243" y="167096"/>
                      <a:pt x="477304" y="174030"/>
                      <a:pt x="477304" y="181829"/>
                    </a:cubicBezTo>
                    <a:cubicBezTo>
                      <a:pt x="477304" y="192771"/>
                      <a:pt x="473291" y="202087"/>
                      <a:pt x="465480" y="209454"/>
                    </a:cubicBezTo>
                    <a:cubicBezTo>
                      <a:pt x="458863" y="215737"/>
                      <a:pt x="449968" y="219962"/>
                      <a:pt x="439012" y="222020"/>
                    </a:cubicBezTo>
                    <a:lnTo>
                      <a:pt x="439012" y="242278"/>
                    </a:lnTo>
                    <a:cubicBezTo>
                      <a:pt x="439012" y="249320"/>
                      <a:pt x="433372" y="254953"/>
                      <a:pt x="426321" y="254953"/>
                    </a:cubicBezTo>
                    <a:cubicBezTo>
                      <a:pt x="419378" y="254953"/>
                      <a:pt x="413738" y="249320"/>
                      <a:pt x="413738" y="242278"/>
                    </a:cubicBezTo>
                    <a:lnTo>
                      <a:pt x="413738" y="222670"/>
                    </a:lnTo>
                    <a:cubicBezTo>
                      <a:pt x="397683" y="220504"/>
                      <a:pt x="385751" y="213571"/>
                      <a:pt x="378158" y="202087"/>
                    </a:cubicBezTo>
                    <a:cubicBezTo>
                      <a:pt x="375771" y="198512"/>
                      <a:pt x="375337" y="194071"/>
                      <a:pt x="377073" y="190171"/>
                    </a:cubicBezTo>
                    <a:cubicBezTo>
                      <a:pt x="378700" y="186271"/>
                      <a:pt x="382171" y="183454"/>
                      <a:pt x="386402" y="182696"/>
                    </a:cubicBezTo>
                    <a:lnTo>
                      <a:pt x="395948" y="180963"/>
                    </a:lnTo>
                    <a:cubicBezTo>
                      <a:pt x="400721" y="180096"/>
                      <a:pt x="405710" y="182046"/>
                      <a:pt x="408531" y="186163"/>
                    </a:cubicBezTo>
                    <a:cubicBezTo>
                      <a:pt x="412110" y="191254"/>
                      <a:pt x="418185" y="193963"/>
                      <a:pt x="426646" y="193963"/>
                    </a:cubicBezTo>
                    <a:cubicBezTo>
                      <a:pt x="439555" y="193963"/>
                      <a:pt x="439555" y="188763"/>
                      <a:pt x="439555" y="187138"/>
                    </a:cubicBezTo>
                    <a:cubicBezTo>
                      <a:pt x="439555" y="184646"/>
                      <a:pt x="438578" y="182913"/>
                      <a:pt x="436626" y="181504"/>
                    </a:cubicBezTo>
                    <a:cubicBezTo>
                      <a:pt x="434673" y="180096"/>
                      <a:pt x="430985" y="178905"/>
                      <a:pt x="425778" y="177821"/>
                    </a:cubicBezTo>
                    <a:cubicBezTo>
                      <a:pt x="404734" y="173488"/>
                      <a:pt x="391283" y="167963"/>
                      <a:pt x="385534" y="161355"/>
                    </a:cubicBezTo>
                    <a:cubicBezTo>
                      <a:pt x="379785" y="154530"/>
                      <a:pt x="376964" y="147055"/>
                      <a:pt x="376964" y="138280"/>
                    </a:cubicBezTo>
                    <a:cubicBezTo>
                      <a:pt x="376964" y="128639"/>
                      <a:pt x="380110" y="120081"/>
                      <a:pt x="386402" y="112714"/>
                    </a:cubicBezTo>
                    <a:cubicBezTo>
                      <a:pt x="392368" y="105564"/>
                      <a:pt x="401588" y="100906"/>
                      <a:pt x="413738" y="98848"/>
                    </a:cubicBezTo>
                    <a:lnTo>
                      <a:pt x="413738" y="84331"/>
                    </a:lnTo>
                    <a:cubicBezTo>
                      <a:pt x="413738" y="77398"/>
                      <a:pt x="419378" y="71765"/>
                      <a:pt x="426321" y="71765"/>
                    </a:cubicBezTo>
                    <a:close/>
                    <a:moveTo>
                      <a:pt x="215047" y="46785"/>
                    </a:moveTo>
                    <a:lnTo>
                      <a:pt x="247581" y="46785"/>
                    </a:lnTo>
                    <a:cubicBezTo>
                      <a:pt x="302779" y="46785"/>
                      <a:pt x="347675" y="91723"/>
                      <a:pt x="347675" y="146840"/>
                    </a:cubicBezTo>
                    <a:lnTo>
                      <a:pt x="347675" y="178243"/>
                    </a:lnTo>
                    <a:cubicBezTo>
                      <a:pt x="351471" y="183441"/>
                      <a:pt x="353423" y="189721"/>
                      <a:pt x="353423" y="196110"/>
                    </a:cubicBezTo>
                    <a:lnTo>
                      <a:pt x="353423" y="218525"/>
                    </a:lnTo>
                    <a:cubicBezTo>
                      <a:pt x="353423" y="227621"/>
                      <a:pt x="349302" y="236284"/>
                      <a:pt x="342362" y="242131"/>
                    </a:cubicBezTo>
                    <a:cubicBezTo>
                      <a:pt x="340626" y="247654"/>
                      <a:pt x="338458" y="253393"/>
                      <a:pt x="335963" y="259132"/>
                    </a:cubicBezTo>
                    <a:cubicBezTo>
                      <a:pt x="330758" y="272559"/>
                      <a:pt x="323275" y="286528"/>
                      <a:pt x="314383" y="299522"/>
                    </a:cubicBezTo>
                    <a:cubicBezTo>
                      <a:pt x="310587" y="305045"/>
                      <a:pt x="305599" y="311650"/>
                      <a:pt x="299743" y="318147"/>
                    </a:cubicBezTo>
                    <a:cubicBezTo>
                      <a:pt x="305056" y="321937"/>
                      <a:pt x="308852" y="326485"/>
                      <a:pt x="310587" y="331683"/>
                    </a:cubicBezTo>
                    <a:lnTo>
                      <a:pt x="382052" y="353231"/>
                    </a:lnTo>
                    <a:cubicBezTo>
                      <a:pt x="432263" y="367742"/>
                      <a:pt x="462627" y="578464"/>
                      <a:pt x="462627" y="587560"/>
                    </a:cubicBezTo>
                    <a:cubicBezTo>
                      <a:pt x="462627" y="598064"/>
                      <a:pt x="454169" y="606510"/>
                      <a:pt x="443758" y="606510"/>
                    </a:cubicBezTo>
                    <a:lnTo>
                      <a:pt x="18978" y="606510"/>
                    </a:lnTo>
                    <a:cubicBezTo>
                      <a:pt x="8459" y="606510"/>
                      <a:pt x="0" y="598064"/>
                      <a:pt x="0" y="587560"/>
                    </a:cubicBezTo>
                    <a:cubicBezTo>
                      <a:pt x="0" y="586586"/>
                      <a:pt x="109" y="585611"/>
                      <a:pt x="217" y="584636"/>
                    </a:cubicBezTo>
                    <a:cubicBezTo>
                      <a:pt x="217" y="584636"/>
                      <a:pt x="30365" y="367742"/>
                      <a:pt x="80575" y="353231"/>
                    </a:cubicBezTo>
                    <a:lnTo>
                      <a:pt x="152040" y="331683"/>
                    </a:lnTo>
                    <a:cubicBezTo>
                      <a:pt x="153775" y="326485"/>
                      <a:pt x="157571" y="321937"/>
                      <a:pt x="162885" y="318147"/>
                    </a:cubicBezTo>
                    <a:cubicBezTo>
                      <a:pt x="157029" y="311650"/>
                      <a:pt x="152040" y="305045"/>
                      <a:pt x="148353" y="299522"/>
                    </a:cubicBezTo>
                    <a:cubicBezTo>
                      <a:pt x="139352" y="286528"/>
                      <a:pt x="131870" y="272559"/>
                      <a:pt x="126664" y="259132"/>
                    </a:cubicBezTo>
                    <a:cubicBezTo>
                      <a:pt x="124170" y="253393"/>
                      <a:pt x="122001" y="247654"/>
                      <a:pt x="120266" y="242131"/>
                    </a:cubicBezTo>
                    <a:cubicBezTo>
                      <a:pt x="113325" y="236284"/>
                      <a:pt x="109205" y="227621"/>
                      <a:pt x="109205" y="218525"/>
                    </a:cubicBezTo>
                    <a:lnTo>
                      <a:pt x="109205" y="196110"/>
                    </a:lnTo>
                    <a:cubicBezTo>
                      <a:pt x="109205" y="189721"/>
                      <a:pt x="111265" y="183441"/>
                      <a:pt x="114952" y="178243"/>
                    </a:cubicBezTo>
                    <a:lnTo>
                      <a:pt x="114952" y="146840"/>
                    </a:lnTo>
                    <a:cubicBezTo>
                      <a:pt x="114952" y="91723"/>
                      <a:pt x="159848" y="46785"/>
                      <a:pt x="215047" y="46785"/>
                    </a:cubicBezTo>
                    <a:close/>
                    <a:moveTo>
                      <a:pt x="414825" y="0"/>
                    </a:moveTo>
                    <a:cubicBezTo>
                      <a:pt x="504940" y="0"/>
                      <a:pt x="578354" y="73314"/>
                      <a:pt x="578354" y="163305"/>
                    </a:cubicBezTo>
                    <a:cubicBezTo>
                      <a:pt x="578354" y="253404"/>
                      <a:pt x="504940" y="326718"/>
                      <a:pt x="414825" y="326718"/>
                    </a:cubicBezTo>
                    <a:cubicBezTo>
                      <a:pt x="389667" y="326718"/>
                      <a:pt x="365918" y="320979"/>
                      <a:pt x="344664" y="310907"/>
                    </a:cubicBezTo>
                    <a:cubicBezTo>
                      <a:pt x="350737" y="300620"/>
                      <a:pt x="355942" y="290115"/>
                      <a:pt x="360063" y="279719"/>
                    </a:cubicBezTo>
                    <a:cubicBezTo>
                      <a:pt x="376654" y="287516"/>
                      <a:pt x="395198" y="291956"/>
                      <a:pt x="414825" y="291956"/>
                    </a:cubicBezTo>
                    <a:cubicBezTo>
                      <a:pt x="485854" y="291956"/>
                      <a:pt x="543545" y="234236"/>
                      <a:pt x="543545" y="163305"/>
                    </a:cubicBezTo>
                    <a:cubicBezTo>
                      <a:pt x="543545" y="92482"/>
                      <a:pt x="485854" y="34762"/>
                      <a:pt x="414825" y="34762"/>
                    </a:cubicBezTo>
                    <a:cubicBezTo>
                      <a:pt x="386414" y="34762"/>
                      <a:pt x="360171" y="43967"/>
                      <a:pt x="338808" y="59561"/>
                    </a:cubicBezTo>
                    <a:cubicBezTo>
                      <a:pt x="330675" y="50897"/>
                      <a:pt x="321458" y="43317"/>
                      <a:pt x="311264" y="37036"/>
                    </a:cubicBezTo>
                    <a:cubicBezTo>
                      <a:pt x="339459" y="13861"/>
                      <a:pt x="375570" y="0"/>
                      <a:pt x="414825" y="0"/>
                    </a:cubicBezTo>
                    <a:close/>
                  </a:path>
                </a:pathLst>
              </a:custGeom>
              <a:solidFill>
                <a:sysClr val="window" lastClr="FFFFFF">
                  <a:lumMod val="65000"/>
                </a:sysClr>
              </a:solidFill>
              <a:ln>
                <a:noFill/>
              </a:ln>
            </p:spPr>
            <p:txBody>
              <a:bodyPr wrap="square" lIns="91411" tIns="45705" rIns="91411" bIns="45705" anchor="ctr">
                <a:normAutofit fontScale="2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楷体" panose="02010609060101010101" pitchFamily="49" charset="-122"/>
                  <a:ea typeface="楷体" panose="02010609060101010101" pitchFamily="49" charset="-122"/>
                </a:endParaRPr>
              </a:p>
            </p:txBody>
          </p:sp>
          <p:sp>
            <p:nvSpPr>
              <p:cNvPr id="102" name="îšļídê"/>
              <p:cNvSpPr/>
              <p:nvPr/>
            </p:nvSpPr>
            <p:spPr>
              <a:xfrm>
                <a:off x="5327494" y="1428541"/>
                <a:ext cx="468859" cy="468859"/>
              </a:xfrm>
              <a:prstGeom prst="ellipse">
                <a:avLst/>
              </a:prstGeom>
              <a:noFill/>
              <a:ln w="22225" cap="flat" cmpd="sng" algn="ctr">
                <a:solidFill>
                  <a:sysClr val="windowText" lastClr="000000">
                    <a:lumMod val="50000"/>
                    <a:lumOff val="50000"/>
                  </a:sysClr>
                </a:solidFill>
                <a:prstDash val="solid"/>
                <a:miter lim="800000"/>
              </a:ln>
              <a:effectLst/>
            </p:spPr>
            <p:txBody>
              <a:bodyPr wrap="square" lIns="91411" tIns="45705" rIns="91411" bIns="45705" rtlCol="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楷体" panose="02010609060101010101" pitchFamily="49" charset="-122"/>
                  <a:ea typeface="楷体" panose="02010609060101010101" pitchFamily="49" charset="-122"/>
                  <a:cs typeface="+mn-cs"/>
                </a:endParaRPr>
              </a:p>
            </p:txBody>
          </p:sp>
        </p:grpSp>
        <p:pic>
          <p:nvPicPr>
            <p:cNvPr id="100" name="Picture 4"/>
            <p:cNvPicPr preferRelativeResize="0">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293186" y="1043313"/>
              <a:ext cx="360000"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3" name="î$1ïḋe"/>
          <p:cNvSpPr txBox="1"/>
          <p:nvPr/>
        </p:nvSpPr>
        <p:spPr>
          <a:xfrm>
            <a:off x="7027961" y="2384090"/>
            <a:ext cx="4670981" cy="480862"/>
          </a:xfrm>
          <a:prstGeom prst="rect">
            <a:avLst/>
          </a:prstGeom>
          <a:noFill/>
        </p:spPr>
        <p:txBody>
          <a:bodyPr wrap="square" lIns="91411" tIns="45705" rIns="91411" bIns="45705" anchor="ctr">
            <a:noAutofit/>
          </a:bodyPr>
          <a:lstStyle/>
          <a:p>
            <a:pPr defTabSz="914400">
              <a:defRPr/>
            </a:pPr>
            <a:r>
              <a:rPr lang="zh-CN" altLang="en-US" sz="1400" dirty="0" smtClean="0">
                <a:solidFill>
                  <a:prstClr val="black">
                    <a:lumMod val="100000"/>
                  </a:prstClr>
                </a:solidFill>
                <a:latin typeface="微软雅黑" panose="020B0503020204020204" charset="-122"/>
                <a:ea typeface="微软雅黑" panose="020B0503020204020204" charset="-122"/>
              </a:rPr>
              <a:t>知识产权：一种抗病毒核苷类似物前药及其组合物、用途（</a:t>
            </a:r>
            <a:r>
              <a:rPr lang="en-US" altLang="zh-CN" sz="1400" smtClean="0">
                <a:solidFill>
                  <a:prstClr val="black">
                    <a:lumMod val="100000"/>
                  </a:prstClr>
                </a:solidFill>
                <a:latin typeface="微软雅黑" panose="020B0503020204020204" charset="-122"/>
                <a:ea typeface="微软雅黑" panose="020B0503020204020204" charset="-122"/>
              </a:rPr>
              <a:t>ZL201711460836.X</a:t>
            </a:r>
            <a:r>
              <a:rPr lang="zh-CN" altLang="en-US" sz="1400" smtClean="0">
                <a:solidFill>
                  <a:prstClr val="black">
                    <a:lumMod val="100000"/>
                  </a:prstClr>
                </a:solidFill>
                <a:latin typeface="微软雅黑" panose="020B0503020204020204" charset="-122"/>
                <a:ea typeface="微软雅黑" panose="020B0503020204020204" charset="-122"/>
              </a:rPr>
              <a:t>）</a:t>
            </a:r>
            <a:r>
              <a:rPr lang="zh-CN" altLang="en-US" sz="1400" dirty="0" smtClean="0">
                <a:solidFill>
                  <a:prstClr val="black">
                    <a:lumMod val="100000"/>
                  </a:prstClr>
                </a:solidFill>
                <a:latin typeface="微软雅黑" panose="020B0503020204020204" charset="-122"/>
                <a:ea typeface="微软雅黑" panose="020B0503020204020204" charset="-122"/>
              </a:rPr>
              <a:t>获得授权</a:t>
            </a:r>
            <a:endParaRPr lang="zh-CN" altLang="en-US" sz="1400" b="1" dirty="0">
              <a:solidFill>
                <a:prstClr val="black">
                  <a:lumMod val="100000"/>
                </a:prstClr>
              </a:solidFill>
              <a:latin typeface="微软雅黑" panose="020B0503020204020204" charset="-122"/>
              <a:ea typeface="微软雅黑" panose="020B0503020204020204" charset="-122"/>
            </a:endParaRPr>
          </a:p>
        </p:txBody>
      </p:sp>
      <p:grpSp>
        <p:nvGrpSpPr>
          <p:cNvPr id="104" name="组合 103"/>
          <p:cNvGrpSpPr/>
          <p:nvPr/>
        </p:nvGrpSpPr>
        <p:grpSpPr>
          <a:xfrm>
            <a:off x="6739593" y="2443008"/>
            <a:ext cx="206740" cy="203908"/>
            <a:chOff x="4293186" y="1043313"/>
            <a:chExt cx="360000" cy="360000"/>
          </a:xfrm>
        </p:grpSpPr>
        <p:grpSp>
          <p:nvGrpSpPr>
            <p:cNvPr id="105" name="ïŝḷîḋê"/>
            <p:cNvGrpSpPr/>
            <p:nvPr/>
          </p:nvGrpSpPr>
          <p:grpSpPr>
            <a:xfrm>
              <a:off x="4330340" y="1078962"/>
              <a:ext cx="293595" cy="293594"/>
              <a:chOff x="5327494" y="1428541"/>
              <a:chExt cx="468859" cy="468859"/>
            </a:xfrm>
          </p:grpSpPr>
          <p:sp>
            <p:nvSpPr>
              <p:cNvPr id="107" name="iṥḷiḑê"/>
              <p:cNvSpPr/>
              <p:nvPr/>
            </p:nvSpPr>
            <p:spPr bwMode="auto">
              <a:xfrm>
                <a:off x="5422509" y="1516769"/>
                <a:ext cx="278828" cy="292402"/>
              </a:xfrm>
              <a:custGeom>
                <a:avLst/>
                <a:gdLst>
                  <a:gd name="connsiteX0" fmla="*/ 271981 w 578354"/>
                  <a:gd name="connsiteY0" fmla="*/ 340887 h 606510"/>
                  <a:gd name="connsiteX1" fmla="*/ 256365 w 578354"/>
                  <a:gd name="connsiteY1" fmla="*/ 346409 h 606510"/>
                  <a:gd name="connsiteX2" fmla="*/ 251051 w 578354"/>
                  <a:gd name="connsiteY2" fmla="*/ 352798 h 606510"/>
                  <a:gd name="connsiteX3" fmla="*/ 251051 w 578354"/>
                  <a:gd name="connsiteY3" fmla="*/ 368716 h 606510"/>
                  <a:gd name="connsiteX4" fmla="*/ 248665 w 578354"/>
                  <a:gd name="connsiteY4" fmla="*/ 370449 h 606510"/>
                  <a:gd name="connsiteX5" fmla="*/ 247038 w 578354"/>
                  <a:gd name="connsiteY5" fmla="*/ 375322 h 606510"/>
                  <a:gd name="connsiteX6" fmla="*/ 250509 w 578354"/>
                  <a:gd name="connsiteY6" fmla="*/ 409431 h 606510"/>
                  <a:gd name="connsiteX7" fmla="*/ 255172 w 578354"/>
                  <a:gd name="connsiteY7" fmla="*/ 414954 h 606510"/>
                  <a:gd name="connsiteX8" fmla="*/ 256907 w 578354"/>
                  <a:gd name="connsiteY8" fmla="*/ 415170 h 606510"/>
                  <a:gd name="connsiteX9" fmla="*/ 262004 w 578354"/>
                  <a:gd name="connsiteY9" fmla="*/ 412572 h 606510"/>
                  <a:gd name="connsiteX10" fmla="*/ 280114 w 578354"/>
                  <a:gd name="connsiteY10" fmla="*/ 388749 h 606510"/>
                  <a:gd name="connsiteX11" fmla="*/ 281307 w 578354"/>
                  <a:gd name="connsiteY11" fmla="*/ 384851 h 606510"/>
                  <a:gd name="connsiteX12" fmla="*/ 281307 w 578354"/>
                  <a:gd name="connsiteY12" fmla="*/ 346626 h 606510"/>
                  <a:gd name="connsiteX13" fmla="*/ 278270 w 578354"/>
                  <a:gd name="connsiteY13" fmla="*/ 341104 h 606510"/>
                  <a:gd name="connsiteX14" fmla="*/ 271981 w 578354"/>
                  <a:gd name="connsiteY14" fmla="*/ 340887 h 606510"/>
                  <a:gd name="connsiteX15" fmla="*/ 190755 w 578354"/>
                  <a:gd name="connsiteY15" fmla="*/ 340887 h 606510"/>
                  <a:gd name="connsiteX16" fmla="*/ 184357 w 578354"/>
                  <a:gd name="connsiteY16" fmla="*/ 341104 h 606510"/>
                  <a:gd name="connsiteX17" fmla="*/ 181321 w 578354"/>
                  <a:gd name="connsiteY17" fmla="*/ 346626 h 606510"/>
                  <a:gd name="connsiteX18" fmla="*/ 181212 w 578354"/>
                  <a:gd name="connsiteY18" fmla="*/ 384851 h 606510"/>
                  <a:gd name="connsiteX19" fmla="*/ 182513 w 578354"/>
                  <a:gd name="connsiteY19" fmla="*/ 388749 h 606510"/>
                  <a:gd name="connsiteX20" fmla="*/ 200624 w 578354"/>
                  <a:gd name="connsiteY20" fmla="*/ 412680 h 606510"/>
                  <a:gd name="connsiteX21" fmla="*/ 205721 w 578354"/>
                  <a:gd name="connsiteY21" fmla="*/ 415170 h 606510"/>
                  <a:gd name="connsiteX22" fmla="*/ 207456 w 578354"/>
                  <a:gd name="connsiteY22" fmla="*/ 414954 h 606510"/>
                  <a:gd name="connsiteX23" fmla="*/ 212119 w 578354"/>
                  <a:gd name="connsiteY23" fmla="*/ 409431 h 606510"/>
                  <a:gd name="connsiteX24" fmla="*/ 215589 w 578354"/>
                  <a:gd name="connsiteY24" fmla="*/ 375322 h 606510"/>
                  <a:gd name="connsiteX25" fmla="*/ 213963 w 578354"/>
                  <a:gd name="connsiteY25" fmla="*/ 370449 h 606510"/>
                  <a:gd name="connsiteX26" fmla="*/ 211577 w 578354"/>
                  <a:gd name="connsiteY26" fmla="*/ 368716 h 606510"/>
                  <a:gd name="connsiteX27" fmla="*/ 211577 w 578354"/>
                  <a:gd name="connsiteY27" fmla="*/ 352798 h 606510"/>
                  <a:gd name="connsiteX28" fmla="*/ 206263 w 578354"/>
                  <a:gd name="connsiteY28" fmla="*/ 346409 h 606510"/>
                  <a:gd name="connsiteX29" fmla="*/ 190755 w 578354"/>
                  <a:gd name="connsiteY29" fmla="*/ 340887 h 606510"/>
                  <a:gd name="connsiteX30" fmla="*/ 200624 w 578354"/>
                  <a:gd name="connsiteY30" fmla="*/ 168497 h 606510"/>
                  <a:gd name="connsiteX31" fmla="*/ 156161 w 578354"/>
                  <a:gd name="connsiteY31" fmla="*/ 180300 h 606510"/>
                  <a:gd name="connsiteX32" fmla="*/ 152583 w 578354"/>
                  <a:gd name="connsiteY32" fmla="*/ 186039 h 606510"/>
                  <a:gd name="connsiteX33" fmla="*/ 152583 w 578354"/>
                  <a:gd name="connsiteY33" fmla="*/ 197518 h 606510"/>
                  <a:gd name="connsiteX34" fmla="*/ 149980 w 578354"/>
                  <a:gd name="connsiteY34" fmla="*/ 197518 h 606510"/>
                  <a:gd name="connsiteX35" fmla="*/ 143473 w 578354"/>
                  <a:gd name="connsiteY35" fmla="*/ 203906 h 606510"/>
                  <a:gd name="connsiteX36" fmla="*/ 143473 w 578354"/>
                  <a:gd name="connsiteY36" fmla="*/ 214410 h 606510"/>
                  <a:gd name="connsiteX37" fmla="*/ 146401 w 578354"/>
                  <a:gd name="connsiteY37" fmla="*/ 219824 h 606510"/>
                  <a:gd name="connsiteX38" fmla="*/ 152691 w 578354"/>
                  <a:gd name="connsiteY38" fmla="*/ 223831 h 606510"/>
                  <a:gd name="connsiteX39" fmla="*/ 153016 w 578354"/>
                  <a:gd name="connsiteY39" fmla="*/ 226538 h 606510"/>
                  <a:gd name="connsiteX40" fmla="*/ 176007 w 578354"/>
                  <a:gd name="connsiteY40" fmla="*/ 279598 h 606510"/>
                  <a:gd name="connsiteX41" fmla="*/ 214071 w 578354"/>
                  <a:gd name="connsiteY41" fmla="*/ 312516 h 606510"/>
                  <a:gd name="connsiteX42" fmla="*/ 248557 w 578354"/>
                  <a:gd name="connsiteY42" fmla="*/ 312516 h 606510"/>
                  <a:gd name="connsiteX43" fmla="*/ 286621 w 578354"/>
                  <a:gd name="connsiteY43" fmla="*/ 279598 h 606510"/>
                  <a:gd name="connsiteX44" fmla="*/ 309611 w 578354"/>
                  <a:gd name="connsiteY44" fmla="*/ 226538 h 606510"/>
                  <a:gd name="connsiteX45" fmla="*/ 309936 w 578354"/>
                  <a:gd name="connsiteY45" fmla="*/ 223831 h 606510"/>
                  <a:gd name="connsiteX46" fmla="*/ 316226 w 578354"/>
                  <a:gd name="connsiteY46" fmla="*/ 219824 h 606510"/>
                  <a:gd name="connsiteX47" fmla="*/ 319154 w 578354"/>
                  <a:gd name="connsiteY47" fmla="*/ 214410 h 606510"/>
                  <a:gd name="connsiteX48" fmla="*/ 319154 w 578354"/>
                  <a:gd name="connsiteY48" fmla="*/ 203906 h 606510"/>
                  <a:gd name="connsiteX49" fmla="*/ 312756 w 578354"/>
                  <a:gd name="connsiteY49" fmla="*/ 197518 h 606510"/>
                  <a:gd name="connsiteX50" fmla="*/ 309177 w 578354"/>
                  <a:gd name="connsiteY50" fmla="*/ 197518 h 606510"/>
                  <a:gd name="connsiteX51" fmla="*/ 307117 w 578354"/>
                  <a:gd name="connsiteY51" fmla="*/ 195352 h 606510"/>
                  <a:gd name="connsiteX52" fmla="*/ 301044 w 578354"/>
                  <a:gd name="connsiteY52" fmla="*/ 194919 h 606510"/>
                  <a:gd name="connsiteX53" fmla="*/ 275668 w 578354"/>
                  <a:gd name="connsiteY53" fmla="*/ 200658 h 606510"/>
                  <a:gd name="connsiteX54" fmla="*/ 236302 w 578354"/>
                  <a:gd name="connsiteY54" fmla="*/ 182791 h 606510"/>
                  <a:gd name="connsiteX55" fmla="*/ 200624 w 578354"/>
                  <a:gd name="connsiteY55" fmla="*/ 168497 h 606510"/>
                  <a:gd name="connsiteX56" fmla="*/ 426321 w 578354"/>
                  <a:gd name="connsiteY56" fmla="*/ 71765 h 606510"/>
                  <a:gd name="connsiteX57" fmla="*/ 439012 w 578354"/>
                  <a:gd name="connsiteY57" fmla="*/ 84331 h 606510"/>
                  <a:gd name="connsiteX58" fmla="*/ 439012 w 578354"/>
                  <a:gd name="connsiteY58" fmla="*/ 99173 h 606510"/>
                  <a:gd name="connsiteX59" fmla="*/ 464721 w 578354"/>
                  <a:gd name="connsiteY59" fmla="*/ 112498 h 606510"/>
                  <a:gd name="connsiteX60" fmla="*/ 467758 w 578354"/>
                  <a:gd name="connsiteY60" fmla="*/ 124306 h 606510"/>
                  <a:gd name="connsiteX61" fmla="*/ 459297 w 578354"/>
                  <a:gd name="connsiteY61" fmla="*/ 133080 h 606510"/>
                  <a:gd name="connsiteX62" fmla="*/ 452789 w 578354"/>
                  <a:gd name="connsiteY62" fmla="*/ 135139 h 606510"/>
                  <a:gd name="connsiteX63" fmla="*/ 439555 w 578354"/>
                  <a:gd name="connsiteY63" fmla="*/ 131455 h 606510"/>
                  <a:gd name="connsiteX64" fmla="*/ 425019 w 578354"/>
                  <a:gd name="connsiteY64" fmla="*/ 125931 h 606510"/>
                  <a:gd name="connsiteX65" fmla="*/ 413738 w 578354"/>
                  <a:gd name="connsiteY65" fmla="*/ 132972 h 606510"/>
                  <a:gd name="connsiteX66" fmla="*/ 415582 w 578354"/>
                  <a:gd name="connsiteY66" fmla="*/ 137197 h 606510"/>
                  <a:gd name="connsiteX67" fmla="*/ 426429 w 578354"/>
                  <a:gd name="connsiteY67" fmla="*/ 140989 h 606510"/>
                  <a:gd name="connsiteX68" fmla="*/ 456043 w 578354"/>
                  <a:gd name="connsiteY68" fmla="*/ 149113 h 606510"/>
                  <a:gd name="connsiteX69" fmla="*/ 471230 w 578354"/>
                  <a:gd name="connsiteY69" fmla="*/ 161355 h 606510"/>
                  <a:gd name="connsiteX70" fmla="*/ 477304 w 578354"/>
                  <a:gd name="connsiteY70" fmla="*/ 181829 h 606510"/>
                  <a:gd name="connsiteX71" fmla="*/ 465480 w 578354"/>
                  <a:gd name="connsiteY71" fmla="*/ 209454 h 606510"/>
                  <a:gd name="connsiteX72" fmla="*/ 439012 w 578354"/>
                  <a:gd name="connsiteY72" fmla="*/ 222020 h 606510"/>
                  <a:gd name="connsiteX73" fmla="*/ 439012 w 578354"/>
                  <a:gd name="connsiteY73" fmla="*/ 242278 h 606510"/>
                  <a:gd name="connsiteX74" fmla="*/ 426321 w 578354"/>
                  <a:gd name="connsiteY74" fmla="*/ 254953 h 606510"/>
                  <a:gd name="connsiteX75" fmla="*/ 413738 w 578354"/>
                  <a:gd name="connsiteY75" fmla="*/ 242278 h 606510"/>
                  <a:gd name="connsiteX76" fmla="*/ 413738 w 578354"/>
                  <a:gd name="connsiteY76" fmla="*/ 222670 h 606510"/>
                  <a:gd name="connsiteX77" fmla="*/ 378158 w 578354"/>
                  <a:gd name="connsiteY77" fmla="*/ 202087 h 606510"/>
                  <a:gd name="connsiteX78" fmla="*/ 377073 w 578354"/>
                  <a:gd name="connsiteY78" fmla="*/ 190171 h 606510"/>
                  <a:gd name="connsiteX79" fmla="*/ 386402 w 578354"/>
                  <a:gd name="connsiteY79" fmla="*/ 182696 h 606510"/>
                  <a:gd name="connsiteX80" fmla="*/ 395948 w 578354"/>
                  <a:gd name="connsiteY80" fmla="*/ 180963 h 606510"/>
                  <a:gd name="connsiteX81" fmla="*/ 408531 w 578354"/>
                  <a:gd name="connsiteY81" fmla="*/ 186163 h 606510"/>
                  <a:gd name="connsiteX82" fmla="*/ 426646 w 578354"/>
                  <a:gd name="connsiteY82" fmla="*/ 193963 h 606510"/>
                  <a:gd name="connsiteX83" fmla="*/ 439555 w 578354"/>
                  <a:gd name="connsiteY83" fmla="*/ 187138 h 606510"/>
                  <a:gd name="connsiteX84" fmla="*/ 436626 w 578354"/>
                  <a:gd name="connsiteY84" fmla="*/ 181504 h 606510"/>
                  <a:gd name="connsiteX85" fmla="*/ 425778 w 578354"/>
                  <a:gd name="connsiteY85" fmla="*/ 177821 h 606510"/>
                  <a:gd name="connsiteX86" fmla="*/ 385534 w 578354"/>
                  <a:gd name="connsiteY86" fmla="*/ 161355 h 606510"/>
                  <a:gd name="connsiteX87" fmla="*/ 376964 w 578354"/>
                  <a:gd name="connsiteY87" fmla="*/ 138280 h 606510"/>
                  <a:gd name="connsiteX88" fmla="*/ 386402 w 578354"/>
                  <a:gd name="connsiteY88" fmla="*/ 112714 h 606510"/>
                  <a:gd name="connsiteX89" fmla="*/ 413738 w 578354"/>
                  <a:gd name="connsiteY89" fmla="*/ 98848 h 606510"/>
                  <a:gd name="connsiteX90" fmla="*/ 413738 w 578354"/>
                  <a:gd name="connsiteY90" fmla="*/ 84331 h 606510"/>
                  <a:gd name="connsiteX91" fmla="*/ 426321 w 578354"/>
                  <a:gd name="connsiteY91" fmla="*/ 71765 h 606510"/>
                  <a:gd name="connsiteX92" fmla="*/ 215047 w 578354"/>
                  <a:gd name="connsiteY92" fmla="*/ 46785 h 606510"/>
                  <a:gd name="connsiteX93" fmla="*/ 247581 w 578354"/>
                  <a:gd name="connsiteY93" fmla="*/ 46785 h 606510"/>
                  <a:gd name="connsiteX94" fmla="*/ 347675 w 578354"/>
                  <a:gd name="connsiteY94" fmla="*/ 146840 h 606510"/>
                  <a:gd name="connsiteX95" fmla="*/ 347675 w 578354"/>
                  <a:gd name="connsiteY95" fmla="*/ 178243 h 606510"/>
                  <a:gd name="connsiteX96" fmla="*/ 353423 w 578354"/>
                  <a:gd name="connsiteY96" fmla="*/ 196110 h 606510"/>
                  <a:gd name="connsiteX97" fmla="*/ 353423 w 578354"/>
                  <a:gd name="connsiteY97" fmla="*/ 218525 h 606510"/>
                  <a:gd name="connsiteX98" fmla="*/ 342362 w 578354"/>
                  <a:gd name="connsiteY98" fmla="*/ 242131 h 606510"/>
                  <a:gd name="connsiteX99" fmla="*/ 335963 w 578354"/>
                  <a:gd name="connsiteY99" fmla="*/ 259132 h 606510"/>
                  <a:gd name="connsiteX100" fmla="*/ 314383 w 578354"/>
                  <a:gd name="connsiteY100" fmla="*/ 299522 h 606510"/>
                  <a:gd name="connsiteX101" fmla="*/ 299743 w 578354"/>
                  <a:gd name="connsiteY101" fmla="*/ 318147 h 606510"/>
                  <a:gd name="connsiteX102" fmla="*/ 310587 w 578354"/>
                  <a:gd name="connsiteY102" fmla="*/ 331683 h 606510"/>
                  <a:gd name="connsiteX103" fmla="*/ 382052 w 578354"/>
                  <a:gd name="connsiteY103" fmla="*/ 353231 h 606510"/>
                  <a:gd name="connsiteX104" fmla="*/ 462627 w 578354"/>
                  <a:gd name="connsiteY104" fmla="*/ 587560 h 606510"/>
                  <a:gd name="connsiteX105" fmla="*/ 443758 w 578354"/>
                  <a:gd name="connsiteY105" fmla="*/ 606510 h 606510"/>
                  <a:gd name="connsiteX106" fmla="*/ 18978 w 578354"/>
                  <a:gd name="connsiteY106" fmla="*/ 606510 h 606510"/>
                  <a:gd name="connsiteX107" fmla="*/ 0 w 578354"/>
                  <a:gd name="connsiteY107" fmla="*/ 587560 h 606510"/>
                  <a:gd name="connsiteX108" fmla="*/ 217 w 578354"/>
                  <a:gd name="connsiteY108" fmla="*/ 584636 h 606510"/>
                  <a:gd name="connsiteX109" fmla="*/ 80575 w 578354"/>
                  <a:gd name="connsiteY109" fmla="*/ 353231 h 606510"/>
                  <a:gd name="connsiteX110" fmla="*/ 152040 w 578354"/>
                  <a:gd name="connsiteY110" fmla="*/ 331683 h 606510"/>
                  <a:gd name="connsiteX111" fmla="*/ 162885 w 578354"/>
                  <a:gd name="connsiteY111" fmla="*/ 318147 h 606510"/>
                  <a:gd name="connsiteX112" fmla="*/ 148353 w 578354"/>
                  <a:gd name="connsiteY112" fmla="*/ 299522 h 606510"/>
                  <a:gd name="connsiteX113" fmla="*/ 126664 w 578354"/>
                  <a:gd name="connsiteY113" fmla="*/ 259132 h 606510"/>
                  <a:gd name="connsiteX114" fmla="*/ 120266 w 578354"/>
                  <a:gd name="connsiteY114" fmla="*/ 242131 h 606510"/>
                  <a:gd name="connsiteX115" fmla="*/ 109205 w 578354"/>
                  <a:gd name="connsiteY115" fmla="*/ 218525 h 606510"/>
                  <a:gd name="connsiteX116" fmla="*/ 109205 w 578354"/>
                  <a:gd name="connsiteY116" fmla="*/ 196110 h 606510"/>
                  <a:gd name="connsiteX117" fmla="*/ 114952 w 578354"/>
                  <a:gd name="connsiteY117" fmla="*/ 178243 h 606510"/>
                  <a:gd name="connsiteX118" fmla="*/ 114952 w 578354"/>
                  <a:gd name="connsiteY118" fmla="*/ 146840 h 606510"/>
                  <a:gd name="connsiteX119" fmla="*/ 215047 w 578354"/>
                  <a:gd name="connsiteY119" fmla="*/ 46785 h 606510"/>
                  <a:gd name="connsiteX120" fmla="*/ 414825 w 578354"/>
                  <a:gd name="connsiteY120" fmla="*/ 0 h 606510"/>
                  <a:gd name="connsiteX121" fmla="*/ 578354 w 578354"/>
                  <a:gd name="connsiteY121" fmla="*/ 163305 h 606510"/>
                  <a:gd name="connsiteX122" fmla="*/ 414825 w 578354"/>
                  <a:gd name="connsiteY122" fmla="*/ 326718 h 606510"/>
                  <a:gd name="connsiteX123" fmla="*/ 344664 w 578354"/>
                  <a:gd name="connsiteY123" fmla="*/ 310907 h 606510"/>
                  <a:gd name="connsiteX124" fmla="*/ 360063 w 578354"/>
                  <a:gd name="connsiteY124" fmla="*/ 279719 h 606510"/>
                  <a:gd name="connsiteX125" fmla="*/ 414825 w 578354"/>
                  <a:gd name="connsiteY125" fmla="*/ 291956 h 606510"/>
                  <a:gd name="connsiteX126" fmla="*/ 543545 w 578354"/>
                  <a:gd name="connsiteY126" fmla="*/ 163305 h 606510"/>
                  <a:gd name="connsiteX127" fmla="*/ 414825 w 578354"/>
                  <a:gd name="connsiteY127" fmla="*/ 34762 h 606510"/>
                  <a:gd name="connsiteX128" fmla="*/ 338808 w 578354"/>
                  <a:gd name="connsiteY128" fmla="*/ 59561 h 606510"/>
                  <a:gd name="connsiteX129" fmla="*/ 311264 w 578354"/>
                  <a:gd name="connsiteY129" fmla="*/ 37036 h 606510"/>
                  <a:gd name="connsiteX130" fmla="*/ 414825 w 578354"/>
                  <a:gd name="connsiteY130" fmla="*/ 0 h 60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578354" h="606510">
                    <a:moveTo>
                      <a:pt x="271981" y="340887"/>
                    </a:moveTo>
                    <a:cubicBezTo>
                      <a:pt x="266667" y="343702"/>
                      <a:pt x="261461" y="345543"/>
                      <a:pt x="256365" y="346409"/>
                    </a:cubicBezTo>
                    <a:cubicBezTo>
                      <a:pt x="253328" y="346951"/>
                      <a:pt x="251051" y="349658"/>
                      <a:pt x="251051" y="352798"/>
                    </a:cubicBezTo>
                    <a:lnTo>
                      <a:pt x="251051" y="368716"/>
                    </a:lnTo>
                    <a:cubicBezTo>
                      <a:pt x="250183" y="369149"/>
                      <a:pt x="249316" y="369691"/>
                      <a:pt x="248665" y="370449"/>
                    </a:cubicBezTo>
                    <a:cubicBezTo>
                      <a:pt x="247472" y="371748"/>
                      <a:pt x="246821" y="373589"/>
                      <a:pt x="247038" y="375322"/>
                    </a:cubicBezTo>
                    <a:lnTo>
                      <a:pt x="250509" y="409431"/>
                    </a:lnTo>
                    <a:cubicBezTo>
                      <a:pt x="250834" y="412030"/>
                      <a:pt x="252677" y="414196"/>
                      <a:pt x="255172" y="414954"/>
                    </a:cubicBezTo>
                    <a:cubicBezTo>
                      <a:pt x="255822" y="415062"/>
                      <a:pt x="256365" y="415170"/>
                      <a:pt x="256907" y="415170"/>
                    </a:cubicBezTo>
                    <a:cubicBezTo>
                      <a:pt x="258859" y="415170"/>
                      <a:pt x="260811" y="414304"/>
                      <a:pt x="262004" y="412572"/>
                    </a:cubicBezTo>
                    <a:lnTo>
                      <a:pt x="280114" y="388749"/>
                    </a:lnTo>
                    <a:cubicBezTo>
                      <a:pt x="280873" y="387666"/>
                      <a:pt x="281307" y="386258"/>
                      <a:pt x="281307" y="384851"/>
                    </a:cubicBezTo>
                    <a:lnTo>
                      <a:pt x="281307" y="346626"/>
                    </a:lnTo>
                    <a:cubicBezTo>
                      <a:pt x="281307" y="344352"/>
                      <a:pt x="280222" y="342295"/>
                      <a:pt x="278270" y="341104"/>
                    </a:cubicBezTo>
                    <a:cubicBezTo>
                      <a:pt x="276318" y="339912"/>
                      <a:pt x="273933" y="339912"/>
                      <a:pt x="271981" y="340887"/>
                    </a:cubicBezTo>
                    <a:close/>
                    <a:moveTo>
                      <a:pt x="190755" y="340887"/>
                    </a:moveTo>
                    <a:cubicBezTo>
                      <a:pt x="188695" y="339912"/>
                      <a:pt x="186309" y="339912"/>
                      <a:pt x="184357" y="341104"/>
                    </a:cubicBezTo>
                    <a:cubicBezTo>
                      <a:pt x="182513" y="342295"/>
                      <a:pt x="181321" y="344352"/>
                      <a:pt x="181321" y="346626"/>
                    </a:cubicBezTo>
                    <a:lnTo>
                      <a:pt x="181212" y="384851"/>
                    </a:lnTo>
                    <a:cubicBezTo>
                      <a:pt x="181212" y="386258"/>
                      <a:pt x="181754" y="387666"/>
                      <a:pt x="182513" y="388749"/>
                    </a:cubicBezTo>
                    <a:lnTo>
                      <a:pt x="200624" y="412680"/>
                    </a:lnTo>
                    <a:cubicBezTo>
                      <a:pt x="201817" y="414304"/>
                      <a:pt x="203769" y="415170"/>
                      <a:pt x="205721" y="415170"/>
                    </a:cubicBezTo>
                    <a:cubicBezTo>
                      <a:pt x="206263" y="415170"/>
                      <a:pt x="206914" y="415062"/>
                      <a:pt x="207456" y="414954"/>
                    </a:cubicBezTo>
                    <a:cubicBezTo>
                      <a:pt x="209950" y="414196"/>
                      <a:pt x="211794" y="412030"/>
                      <a:pt x="212119" y="409431"/>
                    </a:cubicBezTo>
                    <a:lnTo>
                      <a:pt x="215589" y="375322"/>
                    </a:lnTo>
                    <a:cubicBezTo>
                      <a:pt x="215806" y="373589"/>
                      <a:pt x="215264" y="371748"/>
                      <a:pt x="213963" y="370449"/>
                    </a:cubicBezTo>
                    <a:cubicBezTo>
                      <a:pt x="213312" y="369691"/>
                      <a:pt x="212553" y="369149"/>
                      <a:pt x="211577" y="368716"/>
                    </a:cubicBezTo>
                    <a:lnTo>
                      <a:pt x="211577" y="352798"/>
                    </a:lnTo>
                    <a:cubicBezTo>
                      <a:pt x="211577" y="349658"/>
                      <a:pt x="209299" y="346951"/>
                      <a:pt x="206263" y="346409"/>
                    </a:cubicBezTo>
                    <a:cubicBezTo>
                      <a:pt x="201166" y="345543"/>
                      <a:pt x="195961" y="343702"/>
                      <a:pt x="190755" y="340887"/>
                    </a:cubicBezTo>
                    <a:close/>
                    <a:moveTo>
                      <a:pt x="200624" y="168497"/>
                    </a:moveTo>
                    <a:cubicBezTo>
                      <a:pt x="182513" y="168497"/>
                      <a:pt x="164945" y="175861"/>
                      <a:pt x="156161" y="180300"/>
                    </a:cubicBezTo>
                    <a:cubicBezTo>
                      <a:pt x="153884" y="181383"/>
                      <a:pt x="152583" y="183657"/>
                      <a:pt x="152583" y="186039"/>
                    </a:cubicBezTo>
                    <a:lnTo>
                      <a:pt x="152583" y="197518"/>
                    </a:lnTo>
                    <a:lnTo>
                      <a:pt x="149980" y="197518"/>
                    </a:lnTo>
                    <a:cubicBezTo>
                      <a:pt x="146401" y="197518"/>
                      <a:pt x="143473" y="200333"/>
                      <a:pt x="143473" y="203906"/>
                    </a:cubicBezTo>
                    <a:lnTo>
                      <a:pt x="143473" y="214410"/>
                    </a:lnTo>
                    <a:cubicBezTo>
                      <a:pt x="143473" y="216576"/>
                      <a:pt x="144666" y="218633"/>
                      <a:pt x="146401" y="219824"/>
                    </a:cubicBezTo>
                    <a:lnTo>
                      <a:pt x="152691" y="223831"/>
                    </a:lnTo>
                    <a:lnTo>
                      <a:pt x="153016" y="226538"/>
                    </a:lnTo>
                    <a:cubicBezTo>
                      <a:pt x="155077" y="241806"/>
                      <a:pt x="163644" y="261731"/>
                      <a:pt x="176007" y="279598"/>
                    </a:cubicBezTo>
                    <a:cubicBezTo>
                      <a:pt x="191731" y="302338"/>
                      <a:pt x="206480" y="312516"/>
                      <a:pt x="214071" y="312516"/>
                    </a:cubicBezTo>
                    <a:lnTo>
                      <a:pt x="248557" y="312516"/>
                    </a:lnTo>
                    <a:cubicBezTo>
                      <a:pt x="256148" y="312516"/>
                      <a:pt x="270896" y="302338"/>
                      <a:pt x="286621" y="279598"/>
                    </a:cubicBezTo>
                    <a:cubicBezTo>
                      <a:pt x="298984" y="261731"/>
                      <a:pt x="307551" y="241806"/>
                      <a:pt x="309611" y="226538"/>
                    </a:cubicBezTo>
                    <a:lnTo>
                      <a:pt x="309936" y="223831"/>
                    </a:lnTo>
                    <a:lnTo>
                      <a:pt x="316226" y="219824"/>
                    </a:lnTo>
                    <a:cubicBezTo>
                      <a:pt x="318070" y="218633"/>
                      <a:pt x="319154" y="216576"/>
                      <a:pt x="319154" y="214410"/>
                    </a:cubicBezTo>
                    <a:lnTo>
                      <a:pt x="319154" y="203906"/>
                    </a:lnTo>
                    <a:cubicBezTo>
                      <a:pt x="319154" y="200333"/>
                      <a:pt x="316226" y="197518"/>
                      <a:pt x="312756" y="197518"/>
                    </a:cubicBezTo>
                    <a:lnTo>
                      <a:pt x="309177" y="197518"/>
                    </a:lnTo>
                    <a:cubicBezTo>
                      <a:pt x="308744" y="196651"/>
                      <a:pt x="307984" y="195893"/>
                      <a:pt x="307117" y="195352"/>
                    </a:cubicBezTo>
                    <a:cubicBezTo>
                      <a:pt x="305382" y="194161"/>
                      <a:pt x="302996" y="193944"/>
                      <a:pt x="301044" y="194919"/>
                    </a:cubicBezTo>
                    <a:cubicBezTo>
                      <a:pt x="292477" y="198709"/>
                      <a:pt x="283910" y="200658"/>
                      <a:pt x="275668" y="200658"/>
                    </a:cubicBezTo>
                    <a:cubicBezTo>
                      <a:pt x="261028" y="200658"/>
                      <a:pt x="247797" y="194702"/>
                      <a:pt x="236302" y="182791"/>
                    </a:cubicBezTo>
                    <a:cubicBezTo>
                      <a:pt x="227193" y="173370"/>
                      <a:pt x="215155" y="168497"/>
                      <a:pt x="200624" y="168497"/>
                    </a:cubicBezTo>
                    <a:close/>
                    <a:moveTo>
                      <a:pt x="426321" y="71765"/>
                    </a:moveTo>
                    <a:cubicBezTo>
                      <a:pt x="433372" y="71765"/>
                      <a:pt x="439012" y="77398"/>
                      <a:pt x="439012" y="84331"/>
                    </a:cubicBezTo>
                    <a:lnTo>
                      <a:pt x="439012" y="99173"/>
                    </a:lnTo>
                    <a:cubicBezTo>
                      <a:pt x="449860" y="101231"/>
                      <a:pt x="458321" y="105564"/>
                      <a:pt x="464721" y="112498"/>
                    </a:cubicBezTo>
                    <a:cubicBezTo>
                      <a:pt x="467650" y="115639"/>
                      <a:pt x="468843" y="120081"/>
                      <a:pt x="467758" y="124306"/>
                    </a:cubicBezTo>
                    <a:cubicBezTo>
                      <a:pt x="466565" y="128531"/>
                      <a:pt x="463419" y="131780"/>
                      <a:pt x="459297" y="133080"/>
                    </a:cubicBezTo>
                    <a:lnTo>
                      <a:pt x="452789" y="135139"/>
                    </a:lnTo>
                    <a:cubicBezTo>
                      <a:pt x="448016" y="136655"/>
                      <a:pt x="442809" y="135247"/>
                      <a:pt x="439555" y="131455"/>
                    </a:cubicBezTo>
                    <a:cubicBezTo>
                      <a:pt x="436192" y="127772"/>
                      <a:pt x="431311" y="125931"/>
                      <a:pt x="425019" y="125931"/>
                    </a:cubicBezTo>
                    <a:cubicBezTo>
                      <a:pt x="419921" y="125931"/>
                      <a:pt x="413738" y="127122"/>
                      <a:pt x="413738" y="132972"/>
                    </a:cubicBezTo>
                    <a:cubicBezTo>
                      <a:pt x="413738" y="134597"/>
                      <a:pt x="414388" y="136005"/>
                      <a:pt x="415582" y="137197"/>
                    </a:cubicBezTo>
                    <a:cubicBezTo>
                      <a:pt x="416883" y="138389"/>
                      <a:pt x="420463" y="139689"/>
                      <a:pt x="426429" y="140989"/>
                    </a:cubicBezTo>
                    <a:cubicBezTo>
                      <a:pt x="440097" y="144022"/>
                      <a:pt x="450077" y="146730"/>
                      <a:pt x="456043" y="149113"/>
                    </a:cubicBezTo>
                    <a:cubicBezTo>
                      <a:pt x="462118" y="151497"/>
                      <a:pt x="467216" y="155613"/>
                      <a:pt x="471230" y="161355"/>
                    </a:cubicBezTo>
                    <a:cubicBezTo>
                      <a:pt x="475243" y="167096"/>
                      <a:pt x="477304" y="174030"/>
                      <a:pt x="477304" y="181829"/>
                    </a:cubicBezTo>
                    <a:cubicBezTo>
                      <a:pt x="477304" y="192771"/>
                      <a:pt x="473291" y="202087"/>
                      <a:pt x="465480" y="209454"/>
                    </a:cubicBezTo>
                    <a:cubicBezTo>
                      <a:pt x="458863" y="215737"/>
                      <a:pt x="449968" y="219962"/>
                      <a:pt x="439012" y="222020"/>
                    </a:cubicBezTo>
                    <a:lnTo>
                      <a:pt x="439012" y="242278"/>
                    </a:lnTo>
                    <a:cubicBezTo>
                      <a:pt x="439012" y="249320"/>
                      <a:pt x="433372" y="254953"/>
                      <a:pt x="426321" y="254953"/>
                    </a:cubicBezTo>
                    <a:cubicBezTo>
                      <a:pt x="419378" y="254953"/>
                      <a:pt x="413738" y="249320"/>
                      <a:pt x="413738" y="242278"/>
                    </a:cubicBezTo>
                    <a:lnTo>
                      <a:pt x="413738" y="222670"/>
                    </a:lnTo>
                    <a:cubicBezTo>
                      <a:pt x="397683" y="220504"/>
                      <a:pt x="385751" y="213571"/>
                      <a:pt x="378158" y="202087"/>
                    </a:cubicBezTo>
                    <a:cubicBezTo>
                      <a:pt x="375771" y="198512"/>
                      <a:pt x="375337" y="194071"/>
                      <a:pt x="377073" y="190171"/>
                    </a:cubicBezTo>
                    <a:cubicBezTo>
                      <a:pt x="378700" y="186271"/>
                      <a:pt x="382171" y="183454"/>
                      <a:pt x="386402" y="182696"/>
                    </a:cubicBezTo>
                    <a:lnTo>
                      <a:pt x="395948" y="180963"/>
                    </a:lnTo>
                    <a:cubicBezTo>
                      <a:pt x="400721" y="180096"/>
                      <a:pt x="405710" y="182046"/>
                      <a:pt x="408531" y="186163"/>
                    </a:cubicBezTo>
                    <a:cubicBezTo>
                      <a:pt x="412110" y="191254"/>
                      <a:pt x="418185" y="193963"/>
                      <a:pt x="426646" y="193963"/>
                    </a:cubicBezTo>
                    <a:cubicBezTo>
                      <a:pt x="439555" y="193963"/>
                      <a:pt x="439555" y="188763"/>
                      <a:pt x="439555" y="187138"/>
                    </a:cubicBezTo>
                    <a:cubicBezTo>
                      <a:pt x="439555" y="184646"/>
                      <a:pt x="438578" y="182913"/>
                      <a:pt x="436626" y="181504"/>
                    </a:cubicBezTo>
                    <a:cubicBezTo>
                      <a:pt x="434673" y="180096"/>
                      <a:pt x="430985" y="178905"/>
                      <a:pt x="425778" y="177821"/>
                    </a:cubicBezTo>
                    <a:cubicBezTo>
                      <a:pt x="404734" y="173488"/>
                      <a:pt x="391283" y="167963"/>
                      <a:pt x="385534" y="161355"/>
                    </a:cubicBezTo>
                    <a:cubicBezTo>
                      <a:pt x="379785" y="154530"/>
                      <a:pt x="376964" y="147055"/>
                      <a:pt x="376964" y="138280"/>
                    </a:cubicBezTo>
                    <a:cubicBezTo>
                      <a:pt x="376964" y="128639"/>
                      <a:pt x="380110" y="120081"/>
                      <a:pt x="386402" y="112714"/>
                    </a:cubicBezTo>
                    <a:cubicBezTo>
                      <a:pt x="392368" y="105564"/>
                      <a:pt x="401588" y="100906"/>
                      <a:pt x="413738" y="98848"/>
                    </a:cubicBezTo>
                    <a:lnTo>
                      <a:pt x="413738" y="84331"/>
                    </a:lnTo>
                    <a:cubicBezTo>
                      <a:pt x="413738" y="77398"/>
                      <a:pt x="419378" y="71765"/>
                      <a:pt x="426321" y="71765"/>
                    </a:cubicBezTo>
                    <a:close/>
                    <a:moveTo>
                      <a:pt x="215047" y="46785"/>
                    </a:moveTo>
                    <a:lnTo>
                      <a:pt x="247581" y="46785"/>
                    </a:lnTo>
                    <a:cubicBezTo>
                      <a:pt x="302779" y="46785"/>
                      <a:pt x="347675" y="91723"/>
                      <a:pt x="347675" y="146840"/>
                    </a:cubicBezTo>
                    <a:lnTo>
                      <a:pt x="347675" y="178243"/>
                    </a:lnTo>
                    <a:cubicBezTo>
                      <a:pt x="351471" y="183441"/>
                      <a:pt x="353423" y="189721"/>
                      <a:pt x="353423" y="196110"/>
                    </a:cubicBezTo>
                    <a:lnTo>
                      <a:pt x="353423" y="218525"/>
                    </a:lnTo>
                    <a:cubicBezTo>
                      <a:pt x="353423" y="227621"/>
                      <a:pt x="349302" y="236284"/>
                      <a:pt x="342362" y="242131"/>
                    </a:cubicBezTo>
                    <a:cubicBezTo>
                      <a:pt x="340626" y="247654"/>
                      <a:pt x="338458" y="253393"/>
                      <a:pt x="335963" y="259132"/>
                    </a:cubicBezTo>
                    <a:cubicBezTo>
                      <a:pt x="330758" y="272559"/>
                      <a:pt x="323275" y="286528"/>
                      <a:pt x="314383" y="299522"/>
                    </a:cubicBezTo>
                    <a:cubicBezTo>
                      <a:pt x="310587" y="305045"/>
                      <a:pt x="305599" y="311650"/>
                      <a:pt x="299743" y="318147"/>
                    </a:cubicBezTo>
                    <a:cubicBezTo>
                      <a:pt x="305056" y="321937"/>
                      <a:pt x="308852" y="326485"/>
                      <a:pt x="310587" y="331683"/>
                    </a:cubicBezTo>
                    <a:lnTo>
                      <a:pt x="382052" y="353231"/>
                    </a:lnTo>
                    <a:cubicBezTo>
                      <a:pt x="432263" y="367742"/>
                      <a:pt x="462627" y="578464"/>
                      <a:pt x="462627" y="587560"/>
                    </a:cubicBezTo>
                    <a:cubicBezTo>
                      <a:pt x="462627" y="598064"/>
                      <a:pt x="454169" y="606510"/>
                      <a:pt x="443758" y="606510"/>
                    </a:cubicBezTo>
                    <a:lnTo>
                      <a:pt x="18978" y="606510"/>
                    </a:lnTo>
                    <a:cubicBezTo>
                      <a:pt x="8459" y="606510"/>
                      <a:pt x="0" y="598064"/>
                      <a:pt x="0" y="587560"/>
                    </a:cubicBezTo>
                    <a:cubicBezTo>
                      <a:pt x="0" y="586586"/>
                      <a:pt x="109" y="585611"/>
                      <a:pt x="217" y="584636"/>
                    </a:cubicBezTo>
                    <a:cubicBezTo>
                      <a:pt x="217" y="584636"/>
                      <a:pt x="30365" y="367742"/>
                      <a:pt x="80575" y="353231"/>
                    </a:cubicBezTo>
                    <a:lnTo>
                      <a:pt x="152040" y="331683"/>
                    </a:lnTo>
                    <a:cubicBezTo>
                      <a:pt x="153775" y="326485"/>
                      <a:pt x="157571" y="321937"/>
                      <a:pt x="162885" y="318147"/>
                    </a:cubicBezTo>
                    <a:cubicBezTo>
                      <a:pt x="157029" y="311650"/>
                      <a:pt x="152040" y="305045"/>
                      <a:pt x="148353" y="299522"/>
                    </a:cubicBezTo>
                    <a:cubicBezTo>
                      <a:pt x="139352" y="286528"/>
                      <a:pt x="131870" y="272559"/>
                      <a:pt x="126664" y="259132"/>
                    </a:cubicBezTo>
                    <a:cubicBezTo>
                      <a:pt x="124170" y="253393"/>
                      <a:pt x="122001" y="247654"/>
                      <a:pt x="120266" y="242131"/>
                    </a:cubicBezTo>
                    <a:cubicBezTo>
                      <a:pt x="113325" y="236284"/>
                      <a:pt x="109205" y="227621"/>
                      <a:pt x="109205" y="218525"/>
                    </a:cubicBezTo>
                    <a:lnTo>
                      <a:pt x="109205" y="196110"/>
                    </a:lnTo>
                    <a:cubicBezTo>
                      <a:pt x="109205" y="189721"/>
                      <a:pt x="111265" y="183441"/>
                      <a:pt x="114952" y="178243"/>
                    </a:cubicBezTo>
                    <a:lnTo>
                      <a:pt x="114952" y="146840"/>
                    </a:lnTo>
                    <a:cubicBezTo>
                      <a:pt x="114952" y="91723"/>
                      <a:pt x="159848" y="46785"/>
                      <a:pt x="215047" y="46785"/>
                    </a:cubicBezTo>
                    <a:close/>
                    <a:moveTo>
                      <a:pt x="414825" y="0"/>
                    </a:moveTo>
                    <a:cubicBezTo>
                      <a:pt x="504940" y="0"/>
                      <a:pt x="578354" y="73314"/>
                      <a:pt x="578354" y="163305"/>
                    </a:cubicBezTo>
                    <a:cubicBezTo>
                      <a:pt x="578354" y="253404"/>
                      <a:pt x="504940" y="326718"/>
                      <a:pt x="414825" y="326718"/>
                    </a:cubicBezTo>
                    <a:cubicBezTo>
                      <a:pt x="389667" y="326718"/>
                      <a:pt x="365918" y="320979"/>
                      <a:pt x="344664" y="310907"/>
                    </a:cubicBezTo>
                    <a:cubicBezTo>
                      <a:pt x="350737" y="300620"/>
                      <a:pt x="355942" y="290115"/>
                      <a:pt x="360063" y="279719"/>
                    </a:cubicBezTo>
                    <a:cubicBezTo>
                      <a:pt x="376654" y="287516"/>
                      <a:pt x="395198" y="291956"/>
                      <a:pt x="414825" y="291956"/>
                    </a:cubicBezTo>
                    <a:cubicBezTo>
                      <a:pt x="485854" y="291956"/>
                      <a:pt x="543545" y="234236"/>
                      <a:pt x="543545" y="163305"/>
                    </a:cubicBezTo>
                    <a:cubicBezTo>
                      <a:pt x="543545" y="92482"/>
                      <a:pt x="485854" y="34762"/>
                      <a:pt x="414825" y="34762"/>
                    </a:cubicBezTo>
                    <a:cubicBezTo>
                      <a:pt x="386414" y="34762"/>
                      <a:pt x="360171" y="43967"/>
                      <a:pt x="338808" y="59561"/>
                    </a:cubicBezTo>
                    <a:cubicBezTo>
                      <a:pt x="330675" y="50897"/>
                      <a:pt x="321458" y="43317"/>
                      <a:pt x="311264" y="37036"/>
                    </a:cubicBezTo>
                    <a:cubicBezTo>
                      <a:pt x="339459" y="13861"/>
                      <a:pt x="375570" y="0"/>
                      <a:pt x="414825" y="0"/>
                    </a:cubicBezTo>
                    <a:close/>
                  </a:path>
                </a:pathLst>
              </a:custGeom>
              <a:solidFill>
                <a:sysClr val="window" lastClr="FFFFFF">
                  <a:lumMod val="65000"/>
                </a:sysClr>
              </a:solidFill>
              <a:ln>
                <a:noFill/>
              </a:ln>
            </p:spPr>
            <p:txBody>
              <a:bodyPr wrap="square" lIns="91411" tIns="45705" rIns="91411" bIns="45705" anchor="ctr">
                <a:normAutofit fontScale="2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楷体" panose="02010609060101010101" pitchFamily="49" charset="-122"/>
                  <a:ea typeface="楷体" panose="02010609060101010101" pitchFamily="49" charset="-122"/>
                </a:endParaRPr>
              </a:p>
            </p:txBody>
          </p:sp>
          <p:sp>
            <p:nvSpPr>
              <p:cNvPr id="108" name="îšļídê"/>
              <p:cNvSpPr/>
              <p:nvPr/>
            </p:nvSpPr>
            <p:spPr>
              <a:xfrm>
                <a:off x="5327494" y="1428541"/>
                <a:ext cx="468859" cy="468859"/>
              </a:xfrm>
              <a:prstGeom prst="ellipse">
                <a:avLst/>
              </a:prstGeom>
              <a:noFill/>
              <a:ln w="22225" cap="flat" cmpd="sng" algn="ctr">
                <a:solidFill>
                  <a:sysClr val="windowText" lastClr="000000">
                    <a:lumMod val="50000"/>
                    <a:lumOff val="50000"/>
                  </a:sysClr>
                </a:solidFill>
                <a:prstDash val="solid"/>
                <a:miter lim="800000"/>
              </a:ln>
              <a:effectLst/>
            </p:spPr>
            <p:txBody>
              <a:bodyPr wrap="square" lIns="91411" tIns="45705" rIns="91411" bIns="45705" rtlCol="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楷体" panose="02010609060101010101" pitchFamily="49" charset="-122"/>
                  <a:ea typeface="楷体" panose="02010609060101010101" pitchFamily="49" charset="-122"/>
                  <a:cs typeface="+mn-cs"/>
                </a:endParaRPr>
              </a:p>
            </p:txBody>
          </p:sp>
        </p:grpSp>
        <p:pic>
          <p:nvPicPr>
            <p:cNvPr id="106" name="Picture 4"/>
            <p:cNvPicPr preferRelativeResize="0">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293186" y="1043313"/>
              <a:ext cx="360000"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9" name="î$1ïḋe"/>
          <p:cNvSpPr txBox="1"/>
          <p:nvPr/>
        </p:nvSpPr>
        <p:spPr>
          <a:xfrm>
            <a:off x="7027960" y="2958183"/>
            <a:ext cx="4670981" cy="480862"/>
          </a:xfrm>
          <a:prstGeom prst="rect">
            <a:avLst/>
          </a:prstGeom>
          <a:noFill/>
        </p:spPr>
        <p:txBody>
          <a:bodyPr wrap="square" lIns="91411" tIns="45705" rIns="91411" bIns="45705" anchor="ctr">
            <a:noAutofit/>
          </a:bodyPr>
          <a:lstStyle/>
          <a:p>
            <a:pPr defTabSz="914400">
              <a:defRPr/>
            </a:pPr>
            <a:r>
              <a:rPr lang="zh-CN" altLang="en-US" sz="1400" dirty="0" smtClean="0">
                <a:solidFill>
                  <a:prstClr val="black">
                    <a:lumMod val="100000"/>
                  </a:prstClr>
                </a:solidFill>
                <a:latin typeface="微软雅黑" panose="020B0503020204020204" charset="-122"/>
                <a:ea typeface="微软雅黑" panose="020B0503020204020204" charset="-122"/>
              </a:rPr>
              <a:t>作为成果之一获得广东省</a:t>
            </a:r>
            <a:r>
              <a:rPr lang="zh-CN" altLang="en-US" sz="1400" dirty="0">
                <a:solidFill>
                  <a:prstClr val="black">
                    <a:lumMod val="100000"/>
                  </a:prstClr>
                </a:solidFill>
                <a:latin typeface="微软雅黑" panose="020B0503020204020204" charset="-122"/>
                <a:ea typeface="微软雅黑" panose="020B0503020204020204" charset="-122"/>
              </a:rPr>
              <a:t>科技进步奖一等奖：抗感染药物研发的关键技术创新及产业</a:t>
            </a:r>
            <a:endParaRPr lang="zh-CN" altLang="en-US" sz="1400" dirty="0">
              <a:solidFill>
                <a:prstClr val="black">
                  <a:lumMod val="100000"/>
                </a:prstClr>
              </a:solidFill>
              <a:latin typeface="微软雅黑" panose="020B0503020204020204" charset="-122"/>
              <a:ea typeface="微软雅黑" panose="020B0503020204020204" charset="-122"/>
            </a:endParaRPr>
          </a:p>
        </p:txBody>
      </p:sp>
      <p:grpSp>
        <p:nvGrpSpPr>
          <p:cNvPr id="110" name="组合 109"/>
          <p:cNvGrpSpPr/>
          <p:nvPr/>
        </p:nvGrpSpPr>
        <p:grpSpPr>
          <a:xfrm>
            <a:off x="6739593" y="2968519"/>
            <a:ext cx="206740" cy="203908"/>
            <a:chOff x="4293186" y="1043313"/>
            <a:chExt cx="360000" cy="360000"/>
          </a:xfrm>
        </p:grpSpPr>
        <p:grpSp>
          <p:nvGrpSpPr>
            <p:cNvPr id="111" name="ïŝḷîḋê"/>
            <p:cNvGrpSpPr/>
            <p:nvPr/>
          </p:nvGrpSpPr>
          <p:grpSpPr>
            <a:xfrm>
              <a:off x="4330340" y="1078962"/>
              <a:ext cx="293595" cy="293594"/>
              <a:chOff x="5327494" y="1428541"/>
              <a:chExt cx="468859" cy="468859"/>
            </a:xfrm>
          </p:grpSpPr>
          <p:sp>
            <p:nvSpPr>
              <p:cNvPr id="113" name="iṥḷiḑê"/>
              <p:cNvSpPr/>
              <p:nvPr/>
            </p:nvSpPr>
            <p:spPr bwMode="auto">
              <a:xfrm>
                <a:off x="5422509" y="1516769"/>
                <a:ext cx="278828" cy="292402"/>
              </a:xfrm>
              <a:custGeom>
                <a:avLst/>
                <a:gdLst>
                  <a:gd name="connsiteX0" fmla="*/ 271981 w 578354"/>
                  <a:gd name="connsiteY0" fmla="*/ 340887 h 606510"/>
                  <a:gd name="connsiteX1" fmla="*/ 256365 w 578354"/>
                  <a:gd name="connsiteY1" fmla="*/ 346409 h 606510"/>
                  <a:gd name="connsiteX2" fmla="*/ 251051 w 578354"/>
                  <a:gd name="connsiteY2" fmla="*/ 352798 h 606510"/>
                  <a:gd name="connsiteX3" fmla="*/ 251051 w 578354"/>
                  <a:gd name="connsiteY3" fmla="*/ 368716 h 606510"/>
                  <a:gd name="connsiteX4" fmla="*/ 248665 w 578354"/>
                  <a:gd name="connsiteY4" fmla="*/ 370449 h 606510"/>
                  <a:gd name="connsiteX5" fmla="*/ 247038 w 578354"/>
                  <a:gd name="connsiteY5" fmla="*/ 375322 h 606510"/>
                  <a:gd name="connsiteX6" fmla="*/ 250509 w 578354"/>
                  <a:gd name="connsiteY6" fmla="*/ 409431 h 606510"/>
                  <a:gd name="connsiteX7" fmla="*/ 255172 w 578354"/>
                  <a:gd name="connsiteY7" fmla="*/ 414954 h 606510"/>
                  <a:gd name="connsiteX8" fmla="*/ 256907 w 578354"/>
                  <a:gd name="connsiteY8" fmla="*/ 415170 h 606510"/>
                  <a:gd name="connsiteX9" fmla="*/ 262004 w 578354"/>
                  <a:gd name="connsiteY9" fmla="*/ 412572 h 606510"/>
                  <a:gd name="connsiteX10" fmla="*/ 280114 w 578354"/>
                  <a:gd name="connsiteY10" fmla="*/ 388749 h 606510"/>
                  <a:gd name="connsiteX11" fmla="*/ 281307 w 578354"/>
                  <a:gd name="connsiteY11" fmla="*/ 384851 h 606510"/>
                  <a:gd name="connsiteX12" fmla="*/ 281307 w 578354"/>
                  <a:gd name="connsiteY12" fmla="*/ 346626 h 606510"/>
                  <a:gd name="connsiteX13" fmla="*/ 278270 w 578354"/>
                  <a:gd name="connsiteY13" fmla="*/ 341104 h 606510"/>
                  <a:gd name="connsiteX14" fmla="*/ 271981 w 578354"/>
                  <a:gd name="connsiteY14" fmla="*/ 340887 h 606510"/>
                  <a:gd name="connsiteX15" fmla="*/ 190755 w 578354"/>
                  <a:gd name="connsiteY15" fmla="*/ 340887 h 606510"/>
                  <a:gd name="connsiteX16" fmla="*/ 184357 w 578354"/>
                  <a:gd name="connsiteY16" fmla="*/ 341104 h 606510"/>
                  <a:gd name="connsiteX17" fmla="*/ 181321 w 578354"/>
                  <a:gd name="connsiteY17" fmla="*/ 346626 h 606510"/>
                  <a:gd name="connsiteX18" fmla="*/ 181212 w 578354"/>
                  <a:gd name="connsiteY18" fmla="*/ 384851 h 606510"/>
                  <a:gd name="connsiteX19" fmla="*/ 182513 w 578354"/>
                  <a:gd name="connsiteY19" fmla="*/ 388749 h 606510"/>
                  <a:gd name="connsiteX20" fmla="*/ 200624 w 578354"/>
                  <a:gd name="connsiteY20" fmla="*/ 412680 h 606510"/>
                  <a:gd name="connsiteX21" fmla="*/ 205721 w 578354"/>
                  <a:gd name="connsiteY21" fmla="*/ 415170 h 606510"/>
                  <a:gd name="connsiteX22" fmla="*/ 207456 w 578354"/>
                  <a:gd name="connsiteY22" fmla="*/ 414954 h 606510"/>
                  <a:gd name="connsiteX23" fmla="*/ 212119 w 578354"/>
                  <a:gd name="connsiteY23" fmla="*/ 409431 h 606510"/>
                  <a:gd name="connsiteX24" fmla="*/ 215589 w 578354"/>
                  <a:gd name="connsiteY24" fmla="*/ 375322 h 606510"/>
                  <a:gd name="connsiteX25" fmla="*/ 213963 w 578354"/>
                  <a:gd name="connsiteY25" fmla="*/ 370449 h 606510"/>
                  <a:gd name="connsiteX26" fmla="*/ 211577 w 578354"/>
                  <a:gd name="connsiteY26" fmla="*/ 368716 h 606510"/>
                  <a:gd name="connsiteX27" fmla="*/ 211577 w 578354"/>
                  <a:gd name="connsiteY27" fmla="*/ 352798 h 606510"/>
                  <a:gd name="connsiteX28" fmla="*/ 206263 w 578354"/>
                  <a:gd name="connsiteY28" fmla="*/ 346409 h 606510"/>
                  <a:gd name="connsiteX29" fmla="*/ 190755 w 578354"/>
                  <a:gd name="connsiteY29" fmla="*/ 340887 h 606510"/>
                  <a:gd name="connsiteX30" fmla="*/ 200624 w 578354"/>
                  <a:gd name="connsiteY30" fmla="*/ 168497 h 606510"/>
                  <a:gd name="connsiteX31" fmla="*/ 156161 w 578354"/>
                  <a:gd name="connsiteY31" fmla="*/ 180300 h 606510"/>
                  <a:gd name="connsiteX32" fmla="*/ 152583 w 578354"/>
                  <a:gd name="connsiteY32" fmla="*/ 186039 h 606510"/>
                  <a:gd name="connsiteX33" fmla="*/ 152583 w 578354"/>
                  <a:gd name="connsiteY33" fmla="*/ 197518 h 606510"/>
                  <a:gd name="connsiteX34" fmla="*/ 149980 w 578354"/>
                  <a:gd name="connsiteY34" fmla="*/ 197518 h 606510"/>
                  <a:gd name="connsiteX35" fmla="*/ 143473 w 578354"/>
                  <a:gd name="connsiteY35" fmla="*/ 203906 h 606510"/>
                  <a:gd name="connsiteX36" fmla="*/ 143473 w 578354"/>
                  <a:gd name="connsiteY36" fmla="*/ 214410 h 606510"/>
                  <a:gd name="connsiteX37" fmla="*/ 146401 w 578354"/>
                  <a:gd name="connsiteY37" fmla="*/ 219824 h 606510"/>
                  <a:gd name="connsiteX38" fmla="*/ 152691 w 578354"/>
                  <a:gd name="connsiteY38" fmla="*/ 223831 h 606510"/>
                  <a:gd name="connsiteX39" fmla="*/ 153016 w 578354"/>
                  <a:gd name="connsiteY39" fmla="*/ 226538 h 606510"/>
                  <a:gd name="connsiteX40" fmla="*/ 176007 w 578354"/>
                  <a:gd name="connsiteY40" fmla="*/ 279598 h 606510"/>
                  <a:gd name="connsiteX41" fmla="*/ 214071 w 578354"/>
                  <a:gd name="connsiteY41" fmla="*/ 312516 h 606510"/>
                  <a:gd name="connsiteX42" fmla="*/ 248557 w 578354"/>
                  <a:gd name="connsiteY42" fmla="*/ 312516 h 606510"/>
                  <a:gd name="connsiteX43" fmla="*/ 286621 w 578354"/>
                  <a:gd name="connsiteY43" fmla="*/ 279598 h 606510"/>
                  <a:gd name="connsiteX44" fmla="*/ 309611 w 578354"/>
                  <a:gd name="connsiteY44" fmla="*/ 226538 h 606510"/>
                  <a:gd name="connsiteX45" fmla="*/ 309936 w 578354"/>
                  <a:gd name="connsiteY45" fmla="*/ 223831 h 606510"/>
                  <a:gd name="connsiteX46" fmla="*/ 316226 w 578354"/>
                  <a:gd name="connsiteY46" fmla="*/ 219824 h 606510"/>
                  <a:gd name="connsiteX47" fmla="*/ 319154 w 578354"/>
                  <a:gd name="connsiteY47" fmla="*/ 214410 h 606510"/>
                  <a:gd name="connsiteX48" fmla="*/ 319154 w 578354"/>
                  <a:gd name="connsiteY48" fmla="*/ 203906 h 606510"/>
                  <a:gd name="connsiteX49" fmla="*/ 312756 w 578354"/>
                  <a:gd name="connsiteY49" fmla="*/ 197518 h 606510"/>
                  <a:gd name="connsiteX50" fmla="*/ 309177 w 578354"/>
                  <a:gd name="connsiteY50" fmla="*/ 197518 h 606510"/>
                  <a:gd name="connsiteX51" fmla="*/ 307117 w 578354"/>
                  <a:gd name="connsiteY51" fmla="*/ 195352 h 606510"/>
                  <a:gd name="connsiteX52" fmla="*/ 301044 w 578354"/>
                  <a:gd name="connsiteY52" fmla="*/ 194919 h 606510"/>
                  <a:gd name="connsiteX53" fmla="*/ 275668 w 578354"/>
                  <a:gd name="connsiteY53" fmla="*/ 200658 h 606510"/>
                  <a:gd name="connsiteX54" fmla="*/ 236302 w 578354"/>
                  <a:gd name="connsiteY54" fmla="*/ 182791 h 606510"/>
                  <a:gd name="connsiteX55" fmla="*/ 200624 w 578354"/>
                  <a:gd name="connsiteY55" fmla="*/ 168497 h 606510"/>
                  <a:gd name="connsiteX56" fmla="*/ 426321 w 578354"/>
                  <a:gd name="connsiteY56" fmla="*/ 71765 h 606510"/>
                  <a:gd name="connsiteX57" fmla="*/ 439012 w 578354"/>
                  <a:gd name="connsiteY57" fmla="*/ 84331 h 606510"/>
                  <a:gd name="connsiteX58" fmla="*/ 439012 w 578354"/>
                  <a:gd name="connsiteY58" fmla="*/ 99173 h 606510"/>
                  <a:gd name="connsiteX59" fmla="*/ 464721 w 578354"/>
                  <a:gd name="connsiteY59" fmla="*/ 112498 h 606510"/>
                  <a:gd name="connsiteX60" fmla="*/ 467758 w 578354"/>
                  <a:gd name="connsiteY60" fmla="*/ 124306 h 606510"/>
                  <a:gd name="connsiteX61" fmla="*/ 459297 w 578354"/>
                  <a:gd name="connsiteY61" fmla="*/ 133080 h 606510"/>
                  <a:gd name="connsiteX62" fmla="*/ 452789 w 578354"/>
                  <a:gd name="connsiteY62" fmla="*/ 135139 h 606510"/>
                  <a:gd name="connsiteX63" fmla="*/ 439555 w 578354"/>
                  <a:gd name="connsiteY63" fmla="*/ 131455 h 606510"/>
                  <a:gd name="connsiteX64" fmla="*/ 425019 w 578354"/>
                  <a:gd name="connsiteY64" fmla="*/ 125931 h 606510"/>
                  <a:gd name="connsiteX65" fmla="*/ 413738 w 578354"/>
                  <a:gd name="connsiteY65" fmla="*/ 132972 h 606510"/>
                  <a:gd name="connsiteX66" fmla="*/ 415582 w 578354"/>
                  <a:gd name="connsiteY66" fmla="*/ 137197 h 606510"/>
                  <a:gd name="connsiteX67" fmla="*/ 426429 w 578354"/>
                  <a:gd name="connsiteY67" fmla="*/ 140989 h 606510"/>
                  <a:gd name="connsiteX68" fmla="*/ 456043 w 578354"/>
                  <a:gd name="connsiteY68" fmla="*/ 149113 h 606510"/>
                  <a:gd name="connsiteX69" fmla="*/ 471230 w 578354"/>
                  <a:gd name="connsiteY69" fmla="*/ 161355 h 606510"/>
                  <a:gd name="connsiteX70" fmla="*/ 477304 w 578354"/>
                  <a:gd name="connsiteY70" fmla="*/ 181829 h 606510"/>
                  <a:gd name="connsiteX71" fmla="*/ 465480 w 578354"/>
                  <a:gd name="connsiteY71" fmla="*/ 209454 h 606510"/>
                  <a:gd name="connsiteX72" fmla="*/ 439012 w 578354"/>
                  <a:gd name="connsiteY72" fmla="*/ 222020 h 606510"/>
                  <a:gd name="connsiteX73" fmla="*/ 439012 w 578354"/>
                  <a:gd name="connsiteY73" fmla="*/ 242278 h 606510"/>
                  <a:gd name="connsiteX74" fmla="*/ 426321 w 578354"/>
                  <a:gd name="connsiteY74" fmla="*/ 254953 h 606510"/>
                  <a:gd name="connsiteX75" fmla="*/ 413738 w 578354"/>
                  <a:gd name="connsiteY75" fmla="*/ 242278 h 606510"/>
                  <a:gd name="connsiteX76" fmla="*/ 413738 w 578354"/>
                  <a:gd name="connsiteY76" fmla="*/ 222670 h 606510"/>
                  <a:gd name="connsiteX77" fmla="*/ 378158 w 578354"/>
                  <a:gd name="connsiteY77" fmla="*/ 202087 h 606510"/>
                  <a:gd name="connsiteX78" fmla="*/ 377073 w 578354"/>
                  <a:gd name="connsiteY78" fmla="*/ 190171 h 606510"/>
                  <a:gd name="connsiteX79" fmla="*/ 386402 w 578354"/>
                  <a:gd name="connsiteY79" fmla="*/ 182696 h 606510"/>
                  <a:gd name="connsiteX80" fmla="*/ 395948 w 578354"/>
                  <a:gd name="connsiteY80" fmla="*/ 180963 h 606510"/>
                  <a:gd name="connsiteX81" fmla="*/ 408531 w 578354"/>
                  <a:gd name="connsiteY81" fmla="*/ 186163 h 606510"/>
                  <a:gd name="connsiteX82" fmla="*/ 426646 w 578354"/>
                  <a:gd name="connsiteY82" fmla="*/ 193963 h 606510"/>
                  <a:gd name="connsiteX83" fmla="*/ 439555 w 578354"/>
                  <a:gd name="connsiteY83" fmla="*/ 187138 h 606510"/>
                  <a:gd name="connsiteX84" fmla="*/ 436626 w 578354"/>
                  <a:gd name="connsiteY84" fmla="*/ 181504 h 606510"/>
                  <a:gd name="connsiteX85" fmla="*/ 425778 w 578354"/>
                  <a:gd name="connsiteY85" fmla="*/ 177821 h 606510"/>
                  <a:gd name="connsiteX86" fmla="*/ 385534 w 578354"/>
                  <a:gd name="connsiteY86" fmla="*/ 161355 h 606510"/>
                  <a:gd name="connsiteX87" fmla="*/ 376964 w 578354"/>
                  <a:gd name="connsiteY87" fmla="*/ 138280 h 606510"/>
                  <a:gd name="connsiteX88" fmla="*/ 386402 w 578354"/>
                  <a:gd name="connsiteY88" fmla="*/ 112714 h 606510"/>
                  <a:gd name="connsiteX89" fmla="*/ 413738 w 578354"/>
                  <a:gd name="connsiteY89" fmla="*/ 98848 h 606510"/>
                  <a:gd name="connsiteX90" fmla="*/ 413738 w 578354"/>
                  <a:gd name="connsiteY90" fmla="*/ 84331 h 606510"/>
                  <a:gd name="connsiteX91" fmla="*/ 426321 w 578354"/>
                  <a:gd name="connsiteY91" fmla="*/ 71765 h 606510"/>
                  <a:gd name="connsiteX92" fmla="*/ 215047 w 578354"/>
                  <a:gd name="connsiteY92" fmla="*/ 46785 h 606510"/>
                  <a:gd name="connsiteX93" fmla="*/ 247581 w 578354"/>
                  <a:gd name="connsiteY93" fmla="*/ 46785 h 606510"/>
                  <a:gd name="connsiteX94" fmla="*/ 347675 w 578354"/>
                  <a:gd name="connsiteY94" fmla="*/ 146840 h 606510"/>
                  <a:gd name="connsiteX95" fmla="*/ 347675 w 578354"/>
                  <a:gd name="connsiteY95" fmla="*/ 178243 h 606510"/>
                  <a:gd name="connsiteX96" fmla="*/ 353423 w 578354"/>
                  <a:gd name="connsiteY96" fmla="*/ 196110 h 606510"/>
                  <a:gd name="connsiteX97" fmla="*/ 353423 w 578354"/>
                  <a:gd name="connsiteY97" fmla="*/ 218525 h 606510"/>
                  <a:gd name="connsiteX98" fmla="*/ 342362 w 578354"/>
                  <a:gd name="connsiteY98" fmla="*/ 242131 h 606510"/>
                  <a:gd name="connsiteX99" fmla="*/ 335963 w 578354"/>
                  <a:gd name="connsiteY99" fmla="*/ 259132 h 606510"/>
                  <a:gd name="connsiteX100" fmla="*/ 314383 w 578354"/>
                  <a:gd name="connsiteY100" fmla="*/ 299522 h 606510"/>
                  <a:gd name="connsiteX101" fmla="*/ 299743 w 578354"/>
                  <a:gd name="connsiteY101" fmla="*/ 318147 h 606510"/>
                  <a:gd name="connsiteX102" fmla="*/ 310587 w 578354"/>
                  <a:gd name="connsiteY102" fmla="*/ 331683 h 606510"/>
                  <a:gd name="connsiteX103" fmla="*/ 382052 w 578354"/>
                  <a:gd name="connsiteY103" fmla="*/ 353231 h 606510"/>
                  <a:gd name="connsiteX104" fmla="*/ 462627 w 578354"/>
                  <a:gd name="connsiteY104" fmla="*/ 587560 h 606510"/>
                  <a:gd name="connsiteX105" fmla="*/ 443758 w 578354"/>
                  <a:gd name="connsiteY105" fmla="*/ 606510 h 606510"/>
                  <a:gd name="connsiteX106" fmla="*/ 18978 w 578354"/>
                  <a:gd name="connsiteY106" fmla="*/ 606510 h 606510"/>
                  <a:gd name="connsiteX107" fmla="*/ 0 w 578354"/>
                  <a:gd name="connsiteY107" fmla="*/ 587560 h 606510"/>
                  <a:gd name="connsiteX108" fmla="*/ 217 w 578354"/>
                  <a:gd name="connsiteY108" fmla="*/ 584636 h 606510"/>
                  <a:gd name="connsiteX109" fmla="*/ 80575 w 578354"/>
                  <a:gd name="connsiteY109" fmla="*/ 353231 h 606510"/>
                  <a:gd name="connsiteX110" fmla="*/ 152040 w 578354"/>
                  <a:gd name="connsiteY110" fmla="*/ 331683 h 606510"/>
                  <a:gd name="connsiteX111" fmla="*/ 162885 w 578354"/>
                  <a:gd name="connsiteY111" fmla="*/ 318147 h 606510"/>
                  <a:gd name="connsiteX112" fmla="*/ 148353 w 578354"/>
                  <a:gd name="connsiteY112" fmla="*/ 299522 h 606510"/>
                  <a:gd name="connsiteX113" fmla="*/ 126664 w 578354"/>
                  <a:gd name="connsiteY113" fmla="*/ 259132 h 606510"/>
                  <a:gd name="connsiteX114" fmla="*/ 120266 w 578354"/>
                  <a:gd name="connsiteY114" fmla="*/ 242131 h 606510"/>
                  <a:gd name="connsiteX115" fmla="*/ 109205 w 578354"/>
                  <a:gd name="connsiteY115" fmla="*/ 218525 h 606510"/>
                  <a:gd name="connsiteX116" fmla="*/ 109205 w 578354"/>
                  <a:gd name="connsiteY116" fmla="*/ 196110 h 606510"/>
                  <a:gd name="connsiteX117" fmla="*/ 114952 w 578354"/>
                  <a:gd name="connsiteY117" fmla="*/ 178243 h 606510"/>
                  <a:gd name="connsiteX118" fmla="*/ 114952 w 578354"/>
                  <a:gd name="connsiteY118" fmla="*/ 146840 h 606510"/>
                  <a:gd name="connsiteX119" fmla="*/ 215047 w 578354"/>
                  <a:gd name="connsiteY119" fmla="*/ 46785 h 606510"/>
                  <a:gd name="connsiteX120" fmla="*/ 414825 w 578354"/>
                  <a:gd name="connsiteY120" fmla="*/ 0 h 606510"/>
                  <a:gd name="connsiteX121" fmla="*/ 578354 w 578354"/>
                  <a:gd name="connsiteY121" fmla="*/ 163305 h 606510"/>
                  <a:gd name="connsiteX122" fmla="*/ 414825 w 578354"/>
                  <a:gd name="connsiteY122" fmla="*/ 326718 h 606510"/>
                  <a:gd name="connsiteX123" fmla="*/ 344664 w 578354"/>
                  <a:gd name="connsiteY123" fmla="*/ 310907 h 606510"/>
                  <a:gd name="connsiteX124" fmla="*/ 360063 w 578354"/>
                  <a:gd name="connsiteY124" fmla="*/ 279719 h 606510"/>
                  <a:gd name="connsiteX125" fmla="*/ 414825 w 578354"/>
                  <a:gd name="connsiteY125" fmla="*/ 291956 h 606510"/>
                  <a:gd name="connsiteX126" fmla="*/ 543545 w 578354"/>
                  <a:gd name="connsiteY126" fmla="*/ 163305 h 606510"/>
                  <a:gd name="connsiteX127" fmla="*/ 414825 w 578354"/>
                  <a:gd name="connsiteY127" fmla="*/ 34762 h 606510"/>
                  <a:gd name="connsiteX128" fmla="*/ 338808 w 578354"/>
                  <a:gd name="connsiteY128" fmla="*/ 59561 h 606510"/>
                  <a:gd name="connsiteX129" fmla="*/ 311264 w 578354"/>
                  <a:gd name="connsiteY129" fmla="*/ 37036 h 606510"/>
                  <a:gd name="connsiteX130" fmla="*/ 414825 w 578354"/>
                  <a:gd name="connsiteY130" fmla="*/ 0 h 60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578354" h="606510">
                    <a:moveTo>
                      <a:pt x="271981" y="340887"/>
                    </a:moveTo>
                    <a:cubicBezTo>
                      <a:pt x="266667" y="343702"/>
                      <a:pt x="261461" y="345543"/>
                      <a:pt x="256365" y="346409"/>
                    </a:cubicBezTo>
                    <a:cubicBezTo>
                      <a:pt x="253328" y="346951"/>
                      <a:pt x="251051" y="349658"/>
                      <a:pt x="251051" y="352798"/>
                    </a:cubicBezTo>
                    <a:lnTo>
                      <a:pt x="251051" y="368716"/>
                    </a:lnTo>
                    <a:cubicBezTo>
                      <a:pt x="250183" y="369149"/>
                      <a:pt x="249316" y="369691"/>
                      <a:pt x="248665" y="370449"/>
                    </a:cubicBezTo>
                    <a:cubicBezTo>
                      <a:pt x="247472" y="371748"/>
                      <a:pt x="246821" y="373589"/>
                      <a:pt x="247038" y="375322"/>
                    </a:cubicBezTo>
                    <a:lnTo>
                      <a:pt x="250509" y="409431"/>
                    </a:lnTo>
                    <a:cubicBezTo>
                      <a:pt x="250834" y="412030"/>
                      <a:pt x="252677" y="414196"/>
                      <a:pt x="255172" y="414954"/>
                    </a:cubicBezTo>
                    <a:cubicBezTo>
                      <a:pt x="255822" y="415062"/>
                      <a:pt x="256365" y="415170"/>
                      <a:pt x="256907" y="415170"/>
                    </a:cubicBezTo>
                    <a:cubicBezTo>
                      <a:pt x="258859" y="415170"/>
                      <a:pt x="260811" y="414304"/>
                      <a:pt x="262004" y="412572"/>
                    </a:cubicBezTo>
                    <a:lnTo>
                      <a:pt x="280114" y="388749"/>
                    </a:lnTo>
                    <a:cubicBezTo>
                      <a:pt x="280873" y="387666"/>
                      <a:pt x="281307" y="386258"/>
                      <a:pt x="281307" y="384851"/>
                    </a:cubicBezTo>
                    <a:lnTo>
                      <a:pt x="281307" y="346626"/>
                    </a:lnTo>
                    <a:cubicBezTo>
                      <a:pt x="281307" y="344352"/>
                      <a:pt x="280222" y="342295"/>
                      <a:pt x="278270" y="341104"/>
                    </a:cubicBezTo>
                    <a:cubicBezTo>
                      <a:pt x="276318" y="339912"/>
                      <a:pt x="273933" y="339912"/>
                      <a:pt x="271981" y="340887"/>
                    </a:cubicBezTo>
                    <a:close/>
                    <a:moveTo>
                      <a:pt x="190755" y="340887"/>
                    </a:moveTo>
                    <a:cubicBezTo>
                      <a:pt x="188695" y="339912"/>
                      <a:pt x="186309" y="339912"/>
                      <a:pt x="184357" y="341104"/>
                    </a:cubicBezTo>
                    <a:cubicBezTo>
                      <a:pt x="182513" y="342295"/>
                      <a:pt x="181321" y="344352"/>
                      <a:pt x="181321" y="346626"/>
                    </a:cubicBezTo>
                    <a:lnTo>
                      <a:pt x="181212" y="384851"/>
                    </a:lnTo>
                    <a:cubicBezTo>
                      <a:pt x="181212" y="386258"/>
                      <a:pt x="181754" y="387666"/>
                      <a:pt x="182513" y="388749"/>
                    </a:cubicBezTo>
                    <a:lnTo>
                      <a:pt x="200624" y="412680"/>
                    </a:lnTo>
                    <a:cubicBezTo>
                      <a:pt x="201817" y="414304"/>
                      <a:pt x="203769" y="415170"/>
                      <a:pt x="205721" y="415170"/>
                    </a:cubicBezTo>
                    <a:cubicBezTo>
                      <a:pt x="206263" y="415170"/>
                      <a:pt x="206914" y="415062"/>
                      <a:pt x="207456" y="414954"/>
                    </a:cubicBezTo>
                    <a:cubicBezTo>
                      <a:pt x="209950" y="414196"/>
                      <a:pt x="211794" y="412030"/>
                      <a:pt x="212119" y="409431"/>
                    </a:cubicBezTo>
                    <a:lnTo>
                      <a:pt x="215589" y="375322"/>
                    </a:lnTo>
                    <a:cubicBezTo>
                      <a:pt x="215806" y="373589"/>
                      <a:pt x="215264" y="371748"/>
                      <a:pt x="213963" y="370449"/>
                    </a:cubicBezTo>
                    <a:cubicBezTo>
                      <a:pt x="213312" y="369691"/>
                      <a:pt x="212553" y="369149"/>
                      <a:pt x="211577" y="368716"/>
                    </a:cubicBezTo>
                    <a:lnTo>
                      <a:pt x="211577" y="352798"/>
                    </a:lnTo>
                    <a:cubicBezTo>
                      <a:pt x="211577" y="349658"/>
                      <a:pt x="209299" y="346951"/>
                      <a:pt x="206263" y="346409"/>
                    </a:cubicBezTo>
                    <a:cubicBezTo>
                      <a:pt x="201166" y="345543"/>
                      <a:pt x="195961" y="343702"/>
                      <a:pt x="190755" y="340887"/>
                    </a:cubicBezTo>
                    <a:close/>
                    <a:moveTo>
                      <a:pt x="200624" y="168497"/>
                    </a:moveTo>
                    <a:cubicBezTo>
                      <a:pt x="182513" y="168497"/>
                      <a:pt x="164945" y="175861"/>
                      <a:pt x="156161" y="180300"/>
                    </a:cubicBezTo>
                    <a:cubicBezTo>
                      <a:pt x="153884" y="181383"/>
                      <a:pt x="152583" y="183657"/>
                      <a:pt x="152583" y="186039"/>
                    </a:cubicBezTo>
                    <a:lnTo>
                      <a:pt x="152583" y="197518"/>
                    </a:lnTo>
                    <a:lnTo>
                      <a:pt x="149980" y="197518"/>
                    </a:lnTo>
                    <a:cubicBezTo>
                      <a:pt x="146401" y="197518"/>
                      <a:pt x="143473" y="200333"/>
                      <a:pt x="143473" y="203906"/>
                    </a:cubicBezTo>
                    <a:lnTo>
                      <a:pt x="143473" y="214410"/>
                    </a:lnTo>
                    <a:cubicBezTo>
                      <a:pt x="143473" y="216576"/>
                      <a:pt x="144666" y="218633"/>
                      <a:pt x="146401" y="219824"/>
                    </a:cubicBezTo>
                    <a:lnTo>
                      <a:pt x="152691" y="223831"/>
                    </a:lnTo>
                    <a:lnTo>
                      <a:pt x="153016" y="226538"/>
                    </a:lnTo>
                    <a:cubicBezTo>
                      <a:pt x="155077" y="241806"/>
                      <a:pt x="163644" y="261731"/>
                      <a:pt x="176007" y="279598"/>
                    </a:cubicBezTo>
                    <a:cubicBezTo>
                      <a:pt x="191731" y="302338"/>
                      <a:pt x="206480" y="312516"/>
                      <a:pt x="214071" y="312516"/>
                    </a:cubicBezTo>
                    <a:lnTo>
                      <a:pt x="248557" y="312516"/>
                    </a:lnTo>
                    <a:cubicBezTo>
                      <a:pt x="256148" y="312516"/>
                      <a:pt x="270896" y="302338"/>
                      <a:pt x="286621" y="279598"/>
                    </a:cubicBezTo>
                    <a:cubicBezTo>
                      <a:pt x="298984" y="261731"/>
                      <a:pt x="307551" y="241806"/>
                      <a:pt x="309611" y="226538"/>
                    </a:cubicBezTo>
                    <a:lnTo>
                      <a:pt x="309936" y="223831"/>
                    </a:lnTo>
                    <a:lnTo>
                      <a:pt x="316226" y="219824"/>
                    </a:lnTo>
                    <a:cubicBezTo>
                      <a:pt x="318070" y="218633"/>
                      <a:pt x="319154" y="216576"/>
                      <a:pt x="319154" y="214410"/>
                    </a:cubicBezTo>
                    <a:lnTo>
                      <a:pt x="319154" y="203906"/>
                    </a:lnTo>
                    <a:cubicBezTo>
                      <a:pt x="319154" y="200333"/>
                      <a:pt x="316226" y="197518"/>
                      <a:pt x="312756" y="197518"/>
                    </a:cubicBezTo>
                    <a:lnTo>
                      <a:pt x="309177" y="197518"/>
                    </a:lnTo>
                    <a:cubicBezTo>
                      <a:pt x="308744" y="196651"/>
                      <a:pt x="307984" y="195893"/>
                      <a:pt x="307117" y="195352"/>
                    </a:cubicBezTo>
                    <a:cubicBezTo>
                      <a:pt x="305382" y="194161"/>
                      <a:pt x="302996" y="193944"/>
                      <a:pt x="301044" y="194919"/>
                    </a:cubicBezTo>
                    <a:cubicBezTo>
                      <a:pt x="292477" y="198709"/>
                      <a:pt x="283910" y="200658"/>
                      <a:pt x="275668" y="200658"/>
                    </a:cubicBezTo>
                    <a:cubicBezTo>
                      <a:pt x="261028" y="200658"/>
                      <a:pt x="247797" y="194702"/>
                      <a:pt x="236302" y="182791"/>
                    </a:cubicBezTo>
                    <a:cubicBezTo>
                      <a:pt x="227193" y="173370"/>
                      <a:pt x="215155" y="168497"/>
                      <a:pt x="200624" y="168497"/>
                    </a:cubicBezTo>
                    <a:close/>
                    <a:moveTo>
                      <a:pt x="426321" y="71765"/>
                    </a:moveTo>
                    <a:cubicBezTo>
                      <a:pt x="433372" y="71765"/>
                      <a:pt x="439012" y="77398"/>
                      <a:pt x="439012" y="84331"/>
                    </a:cubicBezTo>
                    <a:lnTo>
                      <a:pt x="439012" y="99173"/>
                    </a:lnTo>
                    <a:cubicBezTo>
                      <a:pt x="449860" y="101231"/>
                      <a:pt x="458321" y="105564"/>
                      <a:pt x="464721" y="112498"/>
                    </a:cubicBezTo>
                    <a:cubicBezTo>
                      <a:pt x="467650" y="115639"/>
                      <a:pt x="468843" y="120081"/>
                      <a:pt x="467758" y="124306"/>
                    </a:cubicBezTo>
                    <a:cubicBezTo>
                      <a:pt x="466565" y="128531"/>
                      <a:pt x="463419" y="131780"/>
                      <a:pt x="459297" y="133080"/>
                    </a:cubicBezTo>
                    <a:lnTo>
                      <a:pt x="452789" y="135139"/>
                    </a:lnTo>
                    <a:cubicBezTo>
                      <a:pt x="448016" y="136655"/>
                      <a:pt x="442809" y="135247"/>
                      <a:pt x="439555" y="131455"/>
                    </a:cubicBezTo>
                    <a:cubicBezTo>
                      <a:pt x="436192" y="127772"/>
                      <a:pt x="431311" y="125931"/>
                      <a:pt x="425019" y="125931"/>
                    </a:cubicBezTo>
                    <a:cubicBezTo>
                      <a:pt x="419921" y="125931"/>
                      <a:pt x="413738" y="127122"/>
                      <a:pt x="413738" y="132972"/>
                    </a:cubicBezTo>
                    <a:cubicBezTo>
                      <a:pt x="413738" y="134597"/>
                      <a:pt x="414388" y="136005"/>
                      <a:pt x="415582" y="137197"/>
                    </a:cubicBezTo>
                    <a:cubicBezTo>
                      <a:pt x="416883" y="138389"/>
                      <a:pt x="420463" y="139689"/>
                      <a:pt x="426429" y="140989"/>
                    </a:cubicBezTo>
                    <a:cubicBezTo>
                      <a:pt x="440097" y="144022"/>
                      <a:pt x="450077" y="146730"/>
                      <a:pt x="456043" y="149113"/>
                    </a:cubicBezTo>
                    <a:cubicBezTo>
                      <a:pt x="462118" y="151497"/>
                      <a:pt x="467216" y="155613"/>
                      <a:pt x="471230" y="161355"/>
                    </a:cubicBezTo>
                    <a:cubicBezTo>
                      <a:pt x="475243" y="167096"/>
                      <a:pt x="477304" y="174030"/>
                      <a:pt x="477304" y="181829"/>
                    </a:cubicBezTo>
                    <a:cubicBezTo>
                      <a:pt x="477304" y="192771"/>
                      <a:pt x="473291" y="202087"/>
                      <a:pt x="465480" y="209454"/>
                    </a:cubicBezTo>
                    <a:cubicBezTo>
                      <a:pt x="458863" y="215737"/>
                      <a:pt x="449968" y="219962"/>
                      <a:pt x="439012" y="222020"/>
                    </a:cubicBezTo>
                    <a:lnTo>
                      <a:pt x="439012" y="242278"/>
                    </a:lnTo>
                    <a:cubicBezTo>
                      <a:pt x="439012" y="249320"/>
                      <a:pt x="433372" y="254953"/>
                      <a:pt x="426321" y="254953"/>
                    </a:cubicBezTo>
                    <a:cubicBezTo>
                      <a:pt x="419378" y="254953"/>
                      <a:pt x="413738" y="249320"/>
                      <a:pt x="413738" y="242278"/>
                    </a:cubicBezTo>
                    <a:lnTo>
                      <a:pt x="413738" y="222670"/>
                    </a:lnTo>
                    <a:cubicBezTo>
                      <a:pt x="397683" y="220504"/>
                      <a:pt x="385751" y="213571"/>
                      <a:pt x="378158" y="202087"/>
                    </a:cubicBezTo>
                    <a:cubicBezTo>
                      <a:pt x="375771" y="198512"/>
                      <a:pt x="375337" y="194071"/>
                      <a:pt x="377073" y="190171"/>
                    </a:cubicBezTo>
                    <a:cubicBezTo>
                      <a:pt x="378700" y="186271"/>
                      <a:pt x="382171" y="183454"/>
                      <a:pt x="386402" y="182696"/>
                    </a:cubicBezTo>
                    <a:lnTo>
                      <a:pt x="395948" y="180963"/>
                    </a:lnTo>
                    <a:cubicBezTo>
                      <a:pt x="400721" y="180096"/>
                      <a:pt x="405710" y="182046"/>
                      <a:pt x="408531" y="186163"/>
                    </a:cubicBezTo>
                    <a:cubicBezTo>
                      <a:pt x="412110" y="191254"/>
                      <a:pt x="418185" y="193963"/>
                      <a:pt x="426646" y="193963"/>
                    </a:cubicBezTo>
                    <a:cubicBezTo>
                      <a:pt x="439555" y="193963"/>
                      <a:pt x="439555" y="188763"/>
                      <a:pt x="439555" y="187138"/>
                    </a:cubicBezTo>
                    <a:cubicBezTo>
                      <a:pt x="439555" y="184646"/>
                      <a:pt x="438578" y="182913"/>
                      <a:pt x="436626" y="181504"/>
                    </a:cubicBezTo>
                    <a:cubicBezTo>
                      <a:pt x="434673" y="180096"/>
                      <a:pt x="430985" y="178905"/>
                      <a:pt x="425778" y="177821"/>
                    </a:cubicBezTo>
                    <a:cubicBezTo>
                      <a:pt x="404734" y="173488"/>
                      <a:pt x="391283" y="167963"/>
                      <a:pt x="385534" y="161355"/>
                    </a:cubicBezTo>
                    <a:cubicBezTo>
                      <a:pt x="379785" y="154530"/>
                      <a:pt x="376964" y="147055"/>
                      <a:pt x="376964" y="138280"/>
                    </a:cubicBezTo>
                    <a:cubicBezTo>
                      <a:pt x="376964" y="128639"/>
                      <a:pt x="380110" y="120081"/>
                      <a:pt x="386402" y="112714"/>
                    </a:cubicBezTo>
                    <a:cubicBezTo>
                      <a:pt x="392368" y="105564"/>
                      <a:pt x="401588" y="100906"/>
                      <a:pt x="413738" y="98848"/>
                    </a:cubicBezTo>
                    <a:lnTo>
                      <a:pt x="413738" y="84331"/>
                    </a:lnTo>
                    <a:cubicBezTo>
                      <a:pt x="413738" y="77398"/>
                      <a:pt x="419378" y="71765"/>
                      <a:pt x="426321" y="71765"/>
                    </a:cubicBezTo>
                    <a:close/>
                    <a:moveTo>
                      <a:pt x="215047" y="46785"/>
                    </a:moveTo>
                    <a:lnTo>
                      <a:pt x="247581" y="46785"/>
                    </a:lnTo>
                    <a:cubicBezTo>
                      <a:pt x="302779" y="46785"/>
                      <a:pt x="347675" y="91723"/>
                      <a:pt x="347675" y="146840"/>
                    </a:cubicBezTo>
                    <a:lnTo>
                      <a:pt x="347675" y="178243"/>
                    </a:lnTo>
                    <a:cubicBezTo>
                      <a:pt x="351471" y="183441"/>
                      <a:pt x="353423" y="189721"/>
                      <a:pt x="353423" y="196110"/>
                    </a:cubicBezTo>
                    <a:lnTo>
                      <a:pt x="353423" y="218525"/>
                    </a:lnTo>
                    <a:cubicBezTo>
                      <a:pt x="353423" y="227621"/>
                      <a:pt x="349302" y="236284"/>
                      <a:pt x="342362" y="242131"/>
                    </a:cubicBezTo>
                    <a:cubicBezTo>
                      <a:pt x="340626" y="247654"/>
                      <a:pt x="338458" y="253393"/>
                      <a:pt x="335963" y="259132"/>
                    </a:cubicBezTo>
                    <a:cubicBezTo>
                      <a:pt x="330758" y="272559"/>
                      <a:pt x="323275" y="286528"/>
                      <a:pt x="314383" y="299522"/>
                    </a:cubicBezTo>
                    <a:cubicBezTo>
                      <a:pt x="310587" y="305045"/>
                      <a:pt x="305599" y="311650"/>
                      <a:pt x="299743" y="318147"/>
                    </a:cubicBezTo>
                    <a:cubicBezTo>
                      <a:pt x="305056" y="321937"/>
                      <a:pt x="308852" y="326485"/>
                      <a:pt x="310587" y="331683"/>
                    </a:cubicBezTo>
                    <a:lnTo>
                      <a:pt x="382052" y="353231"/>
                    </a:lnTo>
                    <a:cubicBezTo>
                      <a:pt x="432263" y="367742"/>
                      <a:pt x="462627" y="578464"/>
                      <a:pt x="462627" y="587560"/>
                    </a:cubicBezTo>
                    <a:cubicBezTo>
                      <a:pt x="462627" y="598064"/>
                      <a:pt x="454169" y="606510"/>
                      <a:pt x="443758" y="606510"/>
                    </a:cubicBezTo>
                    <a:lnTo>
                      <a:pt x="18978" y="606510"/>
                    </a:lnTo>
                    <a:cubicBezTo>
                      <a:pt x="8459" y="606510"/>
                      <a:pt x="0" y="598064"/>
                      <a:pt x="0" y="587560"/>
                    </a:cubicBezTo>
                    <a:cubicBezTo>
                      <a:pt x="0" y="586586"/>
                      <a:pt x="109" y="585611"/>
                      <a:pt x="217" y="584636"/>
                    </a:cubicBezTo>
                    <a:cubicBezTo>
                      <a:pt x="217" y="584636"/>
                      <a:pt x="30365" y="367742"/>
                      <a:pt x="80575" y="353231"/>
                    </a:cubicBezTo>
                    <a:lnTo>
                      <a:pt x="152040" y="331683"/>
                    </a:lnTo>
                    <a:cubicBezTo>
                      <a:pt x="153775" y="326485"/>
                      <a:pt x="157571" y="321937"/>
                      <a:pt x="162885" y="318147"/>
                    </a:cubicBezTo>
                    <a:cubicBezTo>
                      <a:pt x="157029" y="311650"/>
                      <a:pt x="152040" y="305045"/>
                      <a:pt x="148353" y="299522"/>
                    </a:cubicBezTo>
                    <a:cubicBezTo>
                      <a:pt x="139352" y="286528"/>
                      <a:pt x="131870" y="272559"/>
                      <a:pt x="126664" y="259132"/>
                    </a:cubicBezTo>
                    <a:cubicBezTo>
                      <a:pt x="124170" y="253393"/>
                      <a:pt x="122001" y="247654"/>
                      <a:pt x="120266" y="242131"/>
                    </a:cubicBezTo>
                    <a:cubicBezTo>
                      <a:pt x="113325" y="236284"/>
                      <a:pt x="109205" y="227621"/>
                      <a:pt x="109205" y="218525"/>
                    </a:cubicBezTo>
                    <a:lnTo>
                      <a:pt x="109205" y="196110"/>
                    </a:lnTo>
                    <a:cubicBezTo>
                      <a:pt x="109205" y="189721"/>
                      <a:pt x="111265" y="183441"/>
                      <a:pt x="114952" y="178243"/>
                    </a:cubicBezTo>
                    <a:lnTo>
                      <a:pt x="114952" y="146840"/>
                    </a:lnTo>
                    <a:cubicBezTo>
                      <a:pt x="114952" y="91723"/>
                      <a:pt x="159848" y="46785"/>
                      <a:pt x="215047" y="46785"/>
                    </a:cubicBezTo>
                    <a:close/>
                    <a:moveTo>
                      <a:pt x="414825" y="0"/>
                    </a:moveTo>
                    <a:cubicBezTo>
                      <a:pt x="504940" y="0"/>
                      <a:pt x="578354" y="73314"/>
                      <a:pt x="578354" y="163305"/>
                    </a:cubicBezTo>
                    <a:cubicBezTo>
                      <a:pt x="578354" y="253404"/>
                      <a:pt x="504940" y="326718"/>
                      <a:pt x="414825" y="326718"/>
                    </a:cubicBezTo>
                    <a:cubicBezTo>
                      <a:pt x="389667" y="326718"/>
                      <a:pt x="365918" y="320979"/>
                      <a:pt x="344664" y="310907"/>
                    </a:cubicBezTo>
                    <a:cubicBezTo>
                      <a:pt x="350737" y="300620"/>
                      <a:pt x="355942" y="290115"/>
                      <a:pt x="360063" y="279719"/>
                    </a:cubicBezTo>
                    <a:cubicBezTo>
                      <a:pt x="376654" y="287516"/>
                      <a:pt x="395198" y="291956"/>
                      <a:pt x="414825" y="291956"/>
                    </a:cubicBezTo>
                    <a:cubicBezTo>
                      <a:pt x="485854" y="291956"/>
                      <a:pt x="543545" y="234236"/>
                      <a:pt x="543545" y="163305"/>
                    </a:cubicBezTo>
                    <a:cubicBezTo>
                      <a:pt x="543545" y="92482"/>
                      <a:pt x="485854" y="34762"/>
                      <a:pt x="414825" y="34762"/>
                    </a:cubicBezTo>
                    <a:cubicBezTo>
                      <a:pt x="386414" y="34762"/>
                      <a:pt x="360171" y="43967"/>
                      <a:pt x="338808" y="59561"/>
                    </a:cubicBezTo>
                    <a:cubicBezTo>
                      <a:pt x="330675" y="50897"/>
                      <a:pt x="321458" y="43317"/>
                      <a:pt x="311264" y="37036"/>
                    </a:cubicBezTo>
                    <a:cubicBezTo>
                      <a:pt x="339459" y="13861"/>
                      <a:pt x="375570" y="0"/>
                      <a:pt x="414825" y="0"/>
                    </a:cubicBezTo>
                    <a:close/>
                  </a:path>
                </a:pathLst>
              </a:custGeom>
              <a:solidFill>
                <a:sysClr val="window" lastClr="FFFFFF">
                  <a:lumMod val="65000"/>
                </a:sysClr>
              </a:solidFill>
              <a:ln>
                <a:noFill/>
              </a:ln>
            </p:spPr>
            <p:txBody>
              <a:bodyPr wrap="square" lIns="91411" tIns="45705" rIns="91411" bIns="45705" anchor="ctr">
                <a:normAutofit fontScale="2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楷体" panose="02010609060101010101" pitchFamily="49" charset="-122"/>
                  <a:ea typeface="楷体" panose="02010609060101010101" pitchFamily="49" charset="-122"/>
                </a:endParaRPr>
              </a:p>
            </p:txBody>
          </p:sp>
          <p:sp>
            <p:nvSpPr>
              <p:cNvPr id="114" name="îšļídê"/>
              <p:cNvSpPr/>
              <p:nvPr/>
            </p:nvSpPr>
            <p:spPr>
              <a:xfrm>
                <a:off x="5327494" y="1428541"/>
                <a:ext cx="468859" cy="468859"/>
              </a:xfrm>
              <a:prstGeom prst="ellipse">
                <a:avLst/>
              </a:prstGeom>
              <a:noFill/>
              <a:ln w="22225" cap="flat" cmpd="sng" algn="ctr">
                <a:solidFill>
                  <a:sysClr val="windowText" lastClr="000000">
                    <a:lumMod val="50000"/>
                    <a:lumOff val="50000"/>
                  </a:sysClr>
                </a:solidFill>
                <a:prstDash val="solid"/>
                <a:miter lim="800000"/>
              </a:ln>
              <a:effectLst/>
            </p:spPr>
            <p:txBody>
              <a:bodyPr wrap="square" lIns="91411" tIns="45705" rIns="91411" bIns="45705" rtlCol="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楷体" panose="02010609060101010101" pitchFamily="49" charset="-122"/>
                  <a:ea typeface="楷体" panose="02010609060101010101" pitchFamily="49" charset="-122"/>
                  <a:cs typeface="+mn-cs"/>
                </a:endParaRPr>
              </a:p>
            </p:txBody>
          </p:sp>
        </p:grpSp>
        <p:pic>
          <p:nvPicPr>
            <p:cNvPr id="112" name="Picture 4"/>
            <p:cNvPicPr preferRelativeResize="0">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293186" y="1043313"/>
              <a:ext cx="360000"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5" name="î$1ïḋe"/>
          <p:cNvSpPr txBox="1"/>
          <p:nvPr/>
        </p:nvSpPr>
        <p:spPr>
          <a:xfrm>
            <a:off x="7027959" y="3552440"/>
            <a:ext cx="4670981" cy="493601"/>
          </a:xfrm>
          <a:prstGeom prst="rect">
            <a:avLst/>
          </a:prstGeom>
          <a:noFill/>
        </p:spPr>
        <p:txBody>
          <a:bodyPr wrap="square" lIns="91411" tIns="45705" rIns="91411" bIns="45705" anchor="ctr">
            <a:noAutofit/>
          </a:bodyPr>
          <a:lstStyle/>
          <a:p>
            <a:pPr defTabSz="914400">
              <a:defRPr/>
            </a:pPr>
            <a:r>
              <a:rPr lang="zh-CN" altLang="en-US" sz="1400" dirty="0" smtClean="0">
                <a:solidFill>
                  <a:prstClr val="black">
                    <a:lumMod val="100000"/>
                  </a:prstClr>
                </a:solidFill>
                <a:latin typeface="微软雅黑" panose="020B0503020204020204" charset="-122"/>
                <a:ea typeface="微软雅黑" panose="020B0503020204020204" charset="-122"/>
              </a:rPr>
              <a:t>该组合治疗</a:t>
            </a:r>
            <a:r>
              <a:rPr lang="zh-CN" altLang="en-US" sz="1400" dirty="0">
                <a:solidFill>
                  <a:prstClr val="black">
                    <a:lumMod val="100000"/>
                  </a:prstClr>
                </a:solidFill>
                <a:latin typeface="微软雅黑" panose="020B0503020204020204" charset="-122"/>
                <a:ea typeface="微软雅黑" panose="020B0503020204020204" charset="-122"/>
              </a:rPr>
              <a:t>成人慢性丙型肝炎</a:t>
            </a:r>
            <a:r>
              <a:rPr lang="zh-CN" altLang="en-US" sz="1400" dirty="0" smtClean="0">
                <a:solidFill>
                  <a:prstClr val="black">
                    <a:lumMod val="100000"/>
                  </a:prstClr>
                </a:solidFill>
                <a:latin typeface="微软雅黑" panose="020B0503020204020204" charset="-122"/>
                <a:ea typeface="微软雅黑" panose="020B0503020204020204" charset="-122"/>
              </a:rPr>
              <a:t>的</a:t>
            </a:r>
            <a:r>
              <a:rPr lang="en-US" altLang="zh-CN" sz="1400" dirty="0">
                <a:solidFill>
                  <a:prstClr val="black">
                    <a:lumMod val="100000"/>
                  </a:prstClr>
                </a:solidFill>
                <a:latin typeface="微软雅黑" panose="020B0503020204020204" charset="-122"/>
                <a:ea typeface="微软雅黑" panose="020B0503020204020204" charset="-122"/>
              </a:rPr>
              <a:t>Ⅱ</a:t>
            </a:r>
            <a:r>
              <a:rPr lang="zh-CN" altLang="en-US" sz="1400" dirty="0">
                <a:solidFill>
                  <a:prstClr val="black">
                    <a:lumMod val="100000"/>
                  </a:prstClr>
                </a:solidFill>
                <a:latin typeface="微软雅黑" panose="020B0503020204020204" charset="-122"/>
                <a:ea typeface="微软雅黑" panose="020B0503020204020204" charset="-122"/>
              </a:rPr>
              <a:t>期</a:t>
            </a:r>
            <a:r>
              <a:rPr lang="zh-CN" altLang="en-US" sz="1400" dirty="0" smtClean="0">
                <a:solidFill>
                  <a:prstClr val="black">
                    <a:lumMod val="100000"/>
                  </a:prstClr>
                </a:solidFill>
                <a:latin typeface="微软雅黑" panose="020B0503020204020204" charset="-122"/>
                <a:ea typeface="微软雅黑" panose="020B0503020204020204" charset="-122"/>
              </a:rPr>
              <a:t>有效性</a:t>
            </a:r>
            <a:r>
              <a:rPr lang="zh-CN" altLang="en-US" sz="1400" dirty="0">
                <a:solidFill>
                  <a:prstClr val="black">
                    <a:lumMod val="100000"/>
                  </a:prstClr>
                </a:solidFill>
                <a:latin typeface="微软雅黑" panose="020B0503020204020204" charset="-122"/>
                <a:ea typeface="微软雅黑" panose="020B0503020204020204" charset="-122"/>
              </a:rPr>
              <a:t>和</a:t>
            </a:r>
            <a:r>
              <a:rPr lang="zh-CN" altLang="en-US" sz="1400" dirty="0" smtClean="0">
                <a:solidFill>
                  <a:prstClr val="black">
                    <a:lumMod val="100000"/>
                  </a:prstClr>
                </a:solidFill>
                <a:latin typeface="微软雅黑" panose="020B0503020204020204" charset="-122"/>
                <a:ea typeface="微软雅黑" panose="020B0503020204020204" charset="-122"/>
              </a:rPr>
              <a:t>安全性临床研究结果</a:t>
            </a:r>
            <a:r>
              <a:rPr lang="en-US" altLang="zh-CN" sz="1400" dirty="0" smtClean="0">
                <a:solidFill>
                  <a:prstClr val="black">
                    <a:lumMod val="100000"/>
                  </a:prstClr>
                </a:solidFill>
                <a:latin typeface="微软雅黑" panose="020B0503020204020204" charset="-122"/>
                <a:ea typeface="微软雅黑" panose="020B0503020204020204" charset="-122"/>
              </a:rPr>
              <a:t>2024</a:t>
            </a:r>
            <a:r>
              <a:rPr lang="zh-CN" altLang="en-US" sz="1400" dirty="0" smtClean="0">
                <a:solidFill>
                  <a:prstClr val="black">
                    <a:lumMod val="100000"/>
                  </a:prstClr>
                </a:solidFill>
                <a:latin typeface="微软雅黑" panose="020B0503020204020204" charset="-122"/>
                <a:ea typeface="微软雅黑" panose="020B0503020204020204" charset="-122"/>
              </a:rPr>
              <a:t>年发表于</a:t>
            </a:r>
            <a:r>
              <a:rPr lang="en-US" altLang="zh-CN" sz="1400" dirty="0" smtClean="0">
                <a:solidFill>
                  <a:prstClr val="black">
                    <a:lumMod val="100000"/>
                  </a:prstClr>
                </a:solidFill>
                <a:latin typeface="微软雅黑" panose="020B0503020204020204" charset="-122"/>
                <a:ea typeface="微软雅黑" panose="020B0503020204020204" charset="-122"/>
              </a:rPr>
              <a:t>《</a:t>
            </a:r>
            <a:r>
              <a:rPr lang="zh-CN" altLang="en-US" sz="1400" dirty="0">
                <a:solidFill>
                  <a:prstClr val="black">
                    <a:lumMod val="100000"/>
                  </a:prstClr>
                </a:solidFill>
                <a:latin typeface="微软雅黑" panose="020B0503020204020204" charset="-122"/>
                <a:ea typeface="微软雅黑" panose="020B0503020204020204" charset="-122"/>
              </a:rPr>
              <a:t>中华肝脏病杂志</a:t>
            </a:r>
            <a:r>
              <a:rPr lang="en-US" altLang="zh-CN" sz="1400" dirty="0" smtClean="0">
                <a:solidFill>
                  <a:prstClr val="black">
                    <a:lumMod val="100000"/>
                  </a:prstClr>
                </a:solidFill>
                <a:latin typeface="微软雅黑" panose="020B0503020204020204" charset="-122"/>
                <a:ea typeface="微软雅黑" panose="020B0503020204020204" charset="-122"/>
              </a:rPr>
              <a:t>》</a:t>
            </a:r>
            <a:endParaRPr lang="zh-CN" altLang="en-US" sz="1400" dirty="0">
              <a:solidFill>
                <a:prstClr val="black">
                  <a:lumMod val="100000"/>
                </a:prstClr>
              </a:solidFill>
              <a:latin typeface="微软雅黑" panose="020B0503020204020204" charset="-122"/>
              <a:ea typeface="微软雅黑" panose="020B0503020204020204" charset="-122"/>
            </a:endParaRPr>
          </a:p>
        </p:txBody>
      </p:sp>
      <p:grpSp>
        <p:nvGrpSpPr>
          <p:cNvPr id="116" name="组合 115"/>
          <p:cNvGrpSpPr/>
          <p:nvPr/>
        </p:nvGrpSpPr>
        <p:grpSpPr>
          <a:xfrm>
            <a:off x="6739305" y="3553647"/>
            <a:ext cx="206740" cy="203908"/>
            <a:chOff x="4293186" y="1043313"/>
            <a:chExt cx="360000" cy="360000"/>
          </a:xfrm>
        </p:grpSpPr>
        <p:grpSp>
          <p:nvGrpSpPr>
            <p:cNvPr id="117" name="ïŝḷîḋê"/>
            <p:cNvGrpSpPr/>
            <p:nvPr/>
          </p:nvGrpSpPr>
          <p:grpSpPr>
            <a:xfrm>
              <a:off x="4330340" y="1078962"/>
              <a:ext cx="293595" cy="293594"/>
              <a:chOff x="5327494" y="1428541"/>
              <a:chExt cx="468859" cy="468859"/>
            </a:xfrm>
          </p:grpSpPr>
          <p:sp>
            <p:nvSpPr>
              <p:cNvPr id="119" name="iṥḷiḑê"/>
              <p:cNvSpPr/>
              <p:nvPr/>
            </p:nvSpPr>
            <p:spPr bwMode="auto">
              <a:xfrm>
                <a:off x="5422509" y="1516769"/>
                <a:ext cx="278828" cy="292402"/>
              </a:xfrm>
              <a:custGeom>
                <a:avLst/>
                <a:gdLst>
                  <a:gd name="connsiteX0" fmla="*/ 271981 w 578354"/>
                  <a:gd name="connsiteY0" fmla="*/ 340887 h 606510"/>
                  <a:gd name="connsiteX1" fmla="*/ 256365 w 578354"/>
                  <a:gd name="connsiteY1" fmla="*/ 346409 h 606510"/>
                  <a:gd name="connsiteX2" fmla="*/ 251051 w 578354"/>
                  <a:gd name="connsiteY2" fmla="*/ 352798 h 606510"/>
                  <a:gd name="connsiteX3" fmla="*/ 251051 w 578354"/>
                  <a:gd name="connsiteY3" fmla="*/ 368716 h 606510"/>
                  <a:gd name="connsiteX4" fmla="*/ 248665 w 578354"/>
                  <a:gd name="connsiteY4" fmla="*/ 370449 h 606510"/>
                  <a:gd name="connsiteX5" fmla="*/ 247038 w 578354"/>
                  <a:gd name="connsiteY5" fmla="*/ 375322 h 606510"/>
                  <a:gd name="connsiteX6" fmla="*/ 250509 w 578354"/>
                  <a:gd name="connsiteY6" fmla="*/ 409431 h 606510"/>
                  <a:gd name="connsiteX7" fmla="*/ 255172 w 578354"/>
                  <a:gd name="connsiteY7" fmla="*/ 414954 h 606510"/>
                  <a:gd name="connsiteX8" fmla="*/ 256907 w 578354"/>
                  <a:gd name="connsiteY8" fmla="*/ 415170 h 606510"/>
                  <a:gd name="connsiteX9" fmla="*/ 262004 w 578354"/>
                  <a:gd name="connsiteY9" fmla="*/ 412572 h 606510"/>
                  <a:gd name="connsiteX10" fmla="*/ 280114 w 578354"/>
                  <a:gd name="connsiteY10" fmla="*/ 388749 h 606510"/>
                  <a:gd name="connsiteX11" fmla="*/ 281307 w 578354"/>
                  <a:gd name="connsiteY11" fmla="*/ 384851 h 606510"/>
                  <a:gd name="connsiteX12" fmla="*/ 281307 w 578354"/>
                  <a:gd name="connsiteY12" fmla="*/ 346626 h 606510"/>
                  <a:gd name="connsiteX13" fmla="*/ 278270 w 578354"/>
                  <a:gd name="connsiteY13" fmla="*/ 341104 h 606510"/>
                  <a:gd name="connsiteX14" fmla="*/ 271981 w 578354"/>
                  <a:gd name="connsiteY14" fmla="*/ 340887 h 606510"/>
                  <a:gd name="connsiteX15" fmla="*/ 190755 w 578354"/>
                  <a:gd name="connsiteY15" fmla="*/ 340887 h 606510"/>
                  <a:gd name="connsiteX16" fmla="*/ 184357 w 578354"/>
                  <a:gd name="connsiteY16" fmla="*/ 341104 h 606510"/>
                  <a:gd name="connsiteX17" fmla="*/ 181321 w 578354"/>
                  <a:gd name="connsiteY17" fmla="*/ 346626 h 606510"/>
                  <a:gd name="connsiteX18" fmla="*/ 181212 w 578354"/>
                  <a:gd name="connsiteY18" fmla="*/ 384851 h 606510"/>
                  <a:gd name="connsiteX19" fmla="*/ 182513 w 578354"/>
                  <a:gd name="connsiteY19" fmla="*/ 388749 h 606510"/>
                  <a:gd name="connsiteX20" fmla="*/ 200624 w 578354"/>
                  <a:gd name="connsiteY20" fmla="*/ 412680 h 606510"/>
                  <a:gd name="connsiteX21" fmla="*/ 205721 w 578354"/>
                  <a:gd name="connsiteY21" fmla="*/ 415170 h 606510"/>
                  <a:gd name="connsiteX22" fmla="*/ 207456 w 578354"/>
                  <a:gd name="connsiteY22" fmla="*/ 414954 h 606510"/>
                  <a:gd name="connsiteX23" fmla="*/ 212119 w 578354"/>
                  <a:gd name="connsiteY23" fmla="*/ 409431 h 606510"/>
                  <a:gd name="connsiteX24" fmla="*/ 215589 w 578354"/>
                  <a:gd name="connsiteY24" fmla="*/ 375322 h 606510"/>
                  <a:gd name="connsiteX25" fmla="*/ 213963 w 578354"/>
                  <a:gd name="connsiteY25" fmla="*/ 370449 h 606510"/>
                  <a:gd name="connsiteX26" fmla="*/ 211577 w 578354"/>
                  <a:gd name="connsiteY26" fmla="*/ 368716 h 606510"/>
                  <a:gd name="connsiteX27" fmla="*/ 211577 w 578354"/>
                  <a:gd name="connsiteY27" fmla="*/ 352798 h 606510"/>
                  <a:gd name="connsiteX28" fmla="*/ 206263 w 578354"/>
                  <a:gd name="connsiteY28" fmla="*/ 346409 h 606510"/>
                  <a:gd name="connsiteX29" fmla="*/ 190755 w 578354"/>
                  <a:gd name="connsiteY29" fmla="*/ 340887 h 606510"/>
                  <a:gd name="connsiteX30" fmla="*/ 200624 w 578354"/>
                  <a:gd name="connsiteY30" fmla="*/ 168497 h 606510"/>
                  <a:gd name="connsiteX31" fmla="*/ 156161 w 578354"/>
                  <a:gd name="connsiteY31" fmla="*/ 180300 h 606510"/>
                  <a:gd name="connsiteX32" fmla="*/ 152583 w 578354"/>
                  <a:gd name="connsiteY32" fmla="*/ 186039 h 606510"/>
                  <a:gd name="connsiteX33" fmla="*/ 152583 w 578354"/>
                  <a:gd name="connsiteY33" fmla="*/ 197518 h 606510"/>
                  <a:gd name="connsiteX34" fmla="*/ 149980 w 578354"/>
                  <a:gd name="connsiteY34" fmla="*/ 197518 h 606510"/>
                  <a:gd name="connsiteX35" fmla="*/ 143473 w 578354"/>
                  <a:gd name="connsiteY35" fmla="*/ 203906 h 606510"/>
                  <a:gd name="connsiteX36" fmla="*/ 143473 w 578354"/>
                  <a:gd name="connsiteY36" fmla="*/ 214410 h 606510"/>
                  <a:gd name="connsiteX37" fmla="*/ 146401 w 578354"/>
                  <a:gd name="connsiteY37" fmla="*/ 219824 h 606510"/>
                  <a:gd name="connsiteX38" fmla="*/ 152691 w 578354"/>
                  <a:gd name="connsiteY38" fmla="*/ 223831 h 606510"/>
                  <a:gd name="connsiteX39" fmla="*/ 153016 w 578354"/>
                  <a:gd name="connsiteY39" fmla="*/ 226538 h 606510"/>
                  <a:gd name="connsiteX40" fmla="*/ 176007 w 578354"/>
                  <a:gd name="connsiteY40" fmla="*/ 279598 h 606510"/>
                  <a:gd name="connsiteX41" fmla="*/ 214071 w 578354"/>
                  <a:gd name="connsiteY41" fmla="*/ 312516 h 606510"/>
                  <a:gd name="connsiteX42" fmla="*/ 248557 w 578354"/>
                  <a:gd name="connsiteY42" fmla="*/ 312516 h 606510"/>
                  <a:gd name="connsiteX43" fmla="*/ 286621 w 578354"/>
                  <a:gd name="connsiteY43" fmla="*/ 279598 h 606510"/>
                  <a:gd name="connsiteX44" fmla="*/ 309611 w 578354"/>
                  <a:gd name="connsiteY44" fmla="*/ 226538 h 606510"/>
                  <a:gd name="connsiteX45" fmla="*/ 309936 w 578354"/>
                  <a:gd name="connsiteY45" fmla="*/ 223831 h 606510"/>
                  <a:gd name="connsiteX46" fmla="*/ 316226 w 578354"/>
                  <a:gd name="connsiteY46" fmla="*/ 219824 h 606510"/>
                  <a:gd name="connsiteX47" fmla="*/ 319154 w 578354"/>
                  <a:gd name="connsiteY47" fmla="*/ 214410 h 606510"/>
                  <a:gd name="connsiteX48" fmla="*/ 319154 w 578354"/>
                  <a:gd name="connsiteY48" fmla="*/ 203906 h 606510"/>
                  <a:gd name="connsiteX49" fmla="*/ 312756 w 578354"/>
                  <a:gd name="connsiteY49" fmla="*/ 197518 h 606510"/>
                  <a:gd name="connsiteX50" fmla="*/ 309177 w 578354"/>
                  <a:gd name="connsiteY50" fmla="*/ 197518 h 606510"/>
                  <a:gd name="connsiteX51" fmla="*/ 307117 w 578354"/>
                  <a:gd name="connsiteY51" fmla="*/ 195352 h 606510"/>
                  <a:gd name="connsiteX52" fmla="*/ 301044 w 578354"/>
                  <a:gd name="connsiteY52" fmla="*/ 194919 h 606510"/>
                  <a:gd name="connsiteX53" fmla="*/ 275668 w 578354"/>
                  <a:gd name="connsiteY53" fmla="*/ 200658 h 606510"/>
                  <a:gd name="connsiteX54" fmla="*/ 236302 w 578354"/>
                  <a:gd name="connsiteY54" fmla="*/ 182791 h 606510"/>
                  <a:gd name="connsiteX55" fmla="*/ 200624 w 578354"/>
                  <a:gd name="connsiteY55" fmla="*/ 168497 h 606510"/>
                  <a:gd name="connsiteX56" fmla="*/ 426321 w 578354"/>
                  <a:gd name="connsiteY56" fmla="*/ 71765 h 606510"/>
                  <a:gd name="connsiteX57" fmla="*/ 439012 w 578354"/>
                  <a:gd name="connsiteY57" fmla="*/ 84331 h 606510"/>
                  <a:gd name="connsiteX58" fmla="*/ 439012 w 578354"/>
                  <a:gd name="connsiteY58" fmla="*/ 99173 h 606510"/>
                  <a:gd name="connsiteX59" fmla="*/ 464721 w 578354"/>
                  <a:gd name="connsiteY59" fmla="*/ 112498 h 606510"/>
                  <a:gd name="connsiteX60" fmla="*/ 467758 w 578354"/>
                  <a:gd name="connsiteY60" fmla="*/ 124306 h 606510"/>
                  <a:gd name="connsiteX61" fmla="*/ 459297 w 578354"/>
                  <a:gd name="connsiteY61" fmla="*/ 133080 h 606510"/>
                  <a:gd name="connsiteX62" fmla="*/ 452789 w 578354"/>
                  <a:gd name="connsiteY62" fmla="*/ 135139 h 606510"/>
                  <a:gd name="connsiteX63" fmla="*/ 439555 w 578354"/>
                  <a:gd name="connsiteY63" fmla="*/ 131455 h 606510"/>
                  <a:gd name="connsiteX64" fmla="*/ 425019 w 578354"/>
                  <a:gd name="connsiteY64" fmla="*/ 125931 h 606510"/>
                  <a:gd name="connsiteX65" fmla="*/ 413738 w 578354"/>
                  <a:gd name="connsiteY65" fmla="*/ 132972 h 606510"/>
                  <a:gd name="connsiteX66" fmla="*/ 415582 w 578354"/>
                  <a:gd name="connsiteY66" fmla="*/ 137197 h 606510"/>
                  <a:gd name="connsiteX67" fmla="*/ 426429 w 578354"/>
                  <a:gd name="connsiteY67" fmla="*/ 140989 h 606510"/>
                  <a:gd name="connsiteX68" fmla="*/ 456043 w 578354"/>
                  <a:gd name="connsiteY68" fmla="*/ 149113 h 606510"/>
                  <a:gd name="connsiteX69" fmla="*/ 471230 w 578354"/>
                  <a:gd name="connsiteY69" fmla="*/ 161355 h 606510"/>
                  <a:gd name="connsiteX70" fmla="*/ 477304 w 578354"/>
                  <a:gd name="connsiteY70" fmla="*/ 181829 h 606510"/>
                  <a:gd name="connsiteX71" fmla="*/ 465480 w 578354"/>
                  <a:gd name="connsiteY71" fmla="*/ 209454 h 606510"/>
                  <a:gd name="connsiteX72" fmla="*/ 439012 w 578354"/>
                  <a:gd name="connsiteY72" fmla="*/ 222020 h 606510"/>
                  <a:gd name="connsiteX73" fmla="*/ 439012 w 578354"/>
                  <a:gd name="connsiteY73" fmla="*/ 242278 h 606510"/>
                  <a:gd name="connsiteX74" fmla="*/ 426321 w 578354"/>
                  <a:gd name="connsiteY74" fmla="*/ 254953 h 606510"/>
                  <a:gd name="connsiteX75" fmla="*/ 413738 w 578354"/>
                  <a:gd name="connsiteY75" fmla="*/ 242278 h 606510"/>
                  <a:gd name="connsiteX76" fmla="*/ 413738 w 578354"/>
                  <a:gd name="connsiteY76" fmla="*/ 222670 h 606510"/>
                  <a:gd name="connsiteX77" fmla="*/ 378158 w 578354"/>
                  <a:gd name="connsiteY77" fmla="*/ 202087 h 606510"/>
                  <a:gd name="connsiteX78" fmla="*/ 377073 w 578354"/>
                  <a:gd name="connsiteY78" fmla="*/ 190171 h 606510"/>
                  <a:gd name="connsiteX79" fmla="*/ 386402 w 578354"/>
                  <a:gd name="connsiteY79" fmla="*/ 182696 h 606510"/>
                  <a:gd name="connsiteX80" fmla="*/ 395948 w 578354"/>
                  <a:gd name="connsiteY80" fmla="*/ 180963 h 606510"/>
                  <a:gd name="connsiteX81" fmla="*/ 408531 w 578354"/>
                  <a:gd name="connsiteY81" fmla="*/ 186163 h 606510"/>
                  <a:gd name="connsiteX82" fmla="*/ 426646 w 578354"/>
                  <a:gd name="connsiteY82" fmla="*/ 193963 h 606510"/>
                  <a:gd name="connsiteX83" fmla="*/ 439555 w 578354"/>
                  <a:gd name="connsiteY83" fmla="*/ 187138 h 606510"/>
                  <a:gd name="connsiteX84" fmla="*/ 436626 w 578354"/>
                  <a:gd name="connsiteY84" fmla="*/ 181504 h 606510"/>
                  <a:gd name="connsiteX85" fmla="*/ 425778 w 578354"/>
                  <a:gd name="connsiteY85" fmla="*/ 177821 h 606510"/>
                  <a:gd name="connsiteX86" fmla="*/ 385534 w 578354"/>
                  <a:gd name="connsiteY86" fmla="*/ 161355 h 606510"/>
                  <a:gd name="connsiteX87" fmla="*/ 376964 w 578354"/>
                  <a:gd name="connsiteY87" fmla="*/ 138280 h 606510"/>
                  <a:gd name="connsiteX88" fmla="*/ 386402 w 578354"/>
                  <a:gd name="connsiteY88" fmla="*/ 112714 h 606510"/>
                  <a:gd name="connsiteX89" fmla="*/ 413738 w 578354"/>
                  <a:gd name="connsiteY89" fmla="*/ 98848 h 606510"/>
                  <a:gd name="connsiteX90" fmla="*/ 413738 w 578354"/>
                  <a:gd name="connsiteY90" fmla="*/ 84331 h 606510"/>
                  <a:gd name="connsiteX91" fmla="*/ 426321 w 578354"/>
                  <a:gd name="connsiteY91" fmla="*/ 71765 h 606510"/>
                  <a:gd name="connsiteX92" fmla="*/ 215047 w 578354"/>
                  <a:gd name="connsiteY92" fmla="*/ 46785 h 606510"/>
                  <a:gd name="connsiteX93" fmla="*/ 247581 w 578354"/>
                  <a:gd name="connsiteY93" fmla="*/ 46785 h 606510"/>
                  <a:gd name="connsiteX94" fmla="*/ 347675 w 578354"/>
                  <a:gd name="connsiteY94" fmla="*/ 146840 h 606510"/>
                  <a:gd name="connsiteX95" fmla="*/ 347675 w 578354"/>
                  <a:gd name="connsiteY95" fmla="*/ 178243 h 606510"/>
                  <a:gd name="connsiteX96" fmla="*/ 353423 w 578354"/>
                  <a:gd name="connsiteY96" fmla="*/ 196110 h 606510"/>
                  <a:gd name="connsiteX97" fmla="*/ 353423 w 578354"/>
                  <a:gd name="connsiteY97" fmla="*/ 218525 h 606510"/>
                  <a:gd name="connsiteX98" fmla="*/ 342362 w 578354"/>
                  <a:gd name="connsiteY98" fmla="*/ 242131 h 606510"/>
                  <a:gd name="connsiteX99" fmla="*/ 335963 w 578354"/>
                  <a:gd name="connsiteY99" fmla="*/ 259132 h 606510"/>
                  <a:gd name="connsiteX100" fmla="*/ 314383 w 578354"/>
                  <a:gd name="connsiteY100" fmla="*/ 299522 h 606510"/>
                  <a:gd name="connsiteX101" fmla="*/ 299743 w 578354"/>
                  <a:gd name="connsiteY101" fmla="*/ 318147 h 606510"/>
                  <a:gd name="connsiteX102" fmla="*/ 310587 w 578354"/>
                  <a:gd name="connsiteY102" fmla="*/ 331683 h 606510"/>
                  <a:gd name="connsiteX103" fmla="*/ 382052 w 578354"/>
                  <a:gd name="connsiteY103" fmla="*/ 353231 h 606510"/>
                  <a:gd name="connsiteX104" fmla="*/ 462627 w 578354"/>
                  <a:gd name="connsiteY104" fmla="*/ 587560 h 606510"/>
                  <a:gd name="connsiteX105" fmla="*/ 443758 w 578354"/>
                  <a:gd name="connsiteY105" fmla="*/ 606510 h 606510"/>
                  <a:gd name="connsiteX106" fmla="*/ 18978 w 578354"/>
                  <a:gd name="connsiteY106" fmla="*/ 606510 h 606510"/>
                  <a:gd name="connsiteX107" fmla="*/ 0 w 578354"/>
                  <a:gd name="connsiteY107" fmla="*/ 587560 h 606510"/>
                  <a:gd name="connsiteX108" fmla="*/ 217 w 578354"/>
                  <a:gd name="connsiteY108" fmla="*/ 584636 h 606510"/>
                  <a:gd name="connsiteX109" fmla="*/ 80575 w 578354"/>
                  <a:gd name="connsiteY109" fmla="*/ 353231 h 606510"/>
                  <a:gd name="connsiteX110" fmla="*/ 152040 w 578354"/>
                  <a:gd name="connsiteY110" fmla="*/ 331683 h 606510"/>
                  <a:gd name="connsiteX111" fmla="*/ 162885 w 578354"/>
                  <a:gd name="connsiteY111" fmla="*/ 318147 h 606510"/>
                  <a:gd name="connsiteX112" fmla="*/ 148353 w 578354"/>
                  <a:gd name="connsiteY112" fmla="*/ 299522 h 606510"/>
                  <a:gd name="connsiteX113" fmla="*/ 126664 w 578354"/>
                  <a:gd name="connsiteY113" fmla="*/ 259132 h 606510"/>
                  <a:gd name="connsiteX114" fmla="*/ 120266 w 578354"/>
                  <a:gd name="connsiteY114" fmla="*/ 242131 h 606510"/>
                  <a:gd name="connsiteX115" fmla="*/ 109205 w 578354"/>
                  <a:gd name="connsiteY115" fmla="*/ 218525 h 606510"/>
                  <a:gd name="connsiteX116" fmla="*/ 109205 w 578354"/>
                  <a:gd name="connsiteY116" fmla="*/ 196110 h 606510"/>
                  <a:gd name="connsiteX117" fmla="*/ 114952 w 578354"/>
                  <a:gd name="connsiteY117" fmla="*/ 178243 h 606510"/>
                  <a:gd name="connsiteX118" fmla="*/ 114952 w 578354"/>
                  <a:gd name="connsiteY118" fmla="*/ 146840 h 606510"/>
                  <a:gd name="connsiteX119" fmla="*/ 215047 w 578354"/>
                  <a:gd name="connsiteY119" fmla="*/ 46785 h 606510"/>
                  <a:gd name="connsiteX120" fmla="*/ 414825 w 578354"/>
                  <a:gd name="connsiteY120" fmla="*/ 0 h 606510"/>
                  <a:gd name="connsiteX121" fmla="*/ 578354 w 578354"/>
                  <a:gd name="connsiteY121" fmla="*/ 163305 h 606510"/>
                  <a:gd name="connsiteX122" fmla="*/ 414825 w 578354"/>
                  <a:gd name="connsiteY122" fmla="*/ 326718 h 606510"/>
                  <a:gd name="connsiteX123" fmla="*/ 344664 w 578354"/>
                  <a:gd name="connsiteY123" fmla="*/ 310907 h 606510"/>
                  <a:gd name="connsiteX124" fmla="*/ 360063 w 578354"/>
                  <a:gd name="connsiteY124" fmla="*/ 279719 h 606510"/>
                  <a:gd name="connsiteX125" fmla="*/ 414825 w 578354"/>
                  <a:gd name="connsiteY125" fmla="*/ 291956 h 606510"/>
                  <a:gd name="connsiteX126" fmla="*/ 543545 w 578354"/>
                  <a:gd name="connsiteY126" fmla="*/ 163305 h 606510"/>
                  <a:gd name="connsiteX127" fmla="*/ 414825 w 578354"/>
                  <a:gd name="connsiteY127" fmla="*/ 34762 h 606510"/>
                  <a:gd name="connsiteX128" fmla="*/ 338808 w 578354"/>
                  <a:gd name="connsiteY128" fmla="*/ 59561 h 606510"/>
                  <a:gd name="connsiteX129" fmla="*/ 311264 w 578354"/>
                  <a:gd name="connsiteY129" fmla="*/ 37036 h 606510"/>
                  <a:gd name="connsiteX130" fmla="*/ 414825 w 578354"/>
                  <a:gd name="connsiteY130" fmla="*/ 0 h 60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578354" h="606510">
                    <a:moveTo>
                      <a:pt x="271981" y="340887"/>
                    </a:moveTo>
                    <a:cubicBezTo>
                      <a:pt x="266667" y="343702"/>
                      <a:pt x="261461" y="345543"/>
                      <a:pt x="256365" y="346409"/>
                    </a:cubicBezTo>
                    <a:cubicBezTo>
                      <a:pt x="253328" y="346951"/>
                      <a:pt x="251051" y="349658"/>
                      <a:pt x="251051" y="352798"/>
                    </a:cubicBezTo>
                    <a:lnTo>
                      <a:pt x="251051" y="368716"/>
                    </a:lnTo>
                    <a:cubicBezTo>
                      <a:pt x="250183" y="369149"/>
                      <a:pt x="249316" y="369691"/>
                      <a:pt x="248665" y="370449"/>
                    </a:cubicBezTo>
                    <a:cubicBezTo>
                      <a:pt x="247472" y="371748"/>
                      <a:pt x="246821" y="373589"/>
                      <a:pt x="247038" y="375322"/>
                    </a:cubicBezTo>
                    <a:lnTo>
                      <a:pt x="250509" y="409431"/>
                    </a:lnTo>
                    <a:cubicBezTo>
                      <a:pt x="250834" y="412030"/>
                      <a:pt x="252677" y="414196"/>
                      <a:pt x="255172" y="414954"/>
                    </a:cubicBezTo>
                    <a:cubicBezTo>
                      <a:pt x="255822" y="415062"/>
                      <a:pt x="256365" y="415170"/>
                      <a:pt x="256907" y="415170"/>
                    </a:cubicBezTo>
                    <a:cubicBezTo>
                      <a:pt x="258859" y="415170"/>
                      <a:pt x="260811" y="414304"/>
                      <a:pt x="262004" y="412572"/>
                    </a:cubicBezTo>
                    <a:lnTo>
                      <a:pt x="280114" y="388749"/>
                    </a:lnTo>
                    <a:cubicBezTo>
                      <a:pt x="280873" y="387666"/>
                      <a:pt x="281307" y="386258"/>
                      <a:pt x="281307" y="384851"/>
                    </a:cubicBezTo>
                    <a:lnTo>
                      <a:pt x="281307" y="346626"/>
                    </a:lnTo>
                    <a:cubicBezTo>
                      <a:pt x="281307" y="344352"/>
                      <a:pt x="280222" y="342295"/>
                      <a:pt x="278270" y="341104"/>
                    </a:cubicBezTo>
                    <a:cubicBezTo>
                      <a:pt x="276318" y="339912"/>
                      <a:pt x="273933" y="339912"/>
                      <a:pt x="271981" y="340887"/>
                    </a:cubicBezTo>
                    <a:close/>
                    <a:moveTo>
                      <a:pt x="190755" y="340887"/>
                    </a:moveTo>
                    <a:cubicBezTo>
                      <a:pt x="188695" y="339912"/>
                      <a:pt x="186309" y="339912"/>
                      <a:pt x="184357" y="341104"/>
                    </a:cubicBezTo>
                    <a:cubicBezTo>
                      <a:pt x="182513" y="342295"/>
                      <a:pt x="181321" y="344352"/>
                      <a:pt x="181321" y="346626"/>
                    </a:cubicBezTo>
                    <a:lnTo>
                      <a:pt x="181212" y="384851"/>
                    </a:lnTo>
                    <a:cubicBezTo>
                      <a:pt x="181212" y="386258"/>
                      <a:pt x="181754" y="387666"/>
                      <a:pt x="182513" y="388749"/>
                    </a:cubicBezTo>
                    <a:lnTo>
                      <a:pt x="200624" y="412680"/>
                    </a:lnTo>
                    <a:cubicBezTo>
                      <a:pt x="201817" y="414304"/>
                      <a:pt x="203769" y="415170"/>
                      <a:pt x="205721" y="415170"/>
                    </a:cubicBezTo>
                    <a:cubicBezTo>
                      <a:pt x="206263" y="415170"/>
                      <a:pt x="206914" y="415062"/>
                      <a:pt x="207456" y="414954"/>
                    </a:cubicBezTo>
                    <a:cubicBezTo>
                      <a:pt x="209950" y="414196"/>
                      <a:pt x="211794" y="412030"/>
                      <a:pt x="212119" y="409431"/>
                    </a:cubicBezTo>
                    <a:lnTo>
                      <a:pt x="215589" y="375322"/>
                    </a:lnTo>
                    <a:cubicBezTo>
                      <a:pt x="215806" y="373589"/>
                      <a:pt x="215264" y="371748"/>
                      <a:pt x="213963" y="370449"/>
                    </a:cubicBezTo>
                    <a:cubicBezTo>
                      <a:pt x="213312" y="369691"/>
                      <a:pt x="212553" y="369149"/>
                      <a:pt x="211577" y="368716"/>
                    </a:cubicBezTo>
                    <a:lnTo>
                      <a:pt x="211577" y="352798"/>
                    </a:lnTo>
                    <a:cubicBezTo>
                      <a:pt x="211577" y="349658"/>
                      <a:pt x="209299" y="346951"/>
                      <a:pt x="206263" y="346409"/>
                    </a:cubicBezTo>
                    <a:cubicBezTo>
                      <a:pt x="201166" y="345543"/>
                      <a:pt x="195961" y="343702"/>
                      <a:pt x="190755" y="340887"/>
                    </a:cubicBezTo>
                    <a:close/>
                    <a:moveTo>
                      <a:pt x="200624" y="168497"/>
                    </a:moveTo>
                    <a:cubicBezTo>
                      <a:pt x="182513" y="168497"/>
                      <a:pt x="164945" y="175861"/>
                      <a:pt x="156161" y="180300"/>
                    </a:cubicBezTo>
                    <a:cubicBezTo>
                      <a:pt x="153884" y="181383"/>
                      <a:pt x="152583" y="183657"/>
                      <a:pt x="152583" y="186039"/>
                    </a:cubicBezTo>
                    <a:lnTo>
                      <a:pt x="152583" y="197518"/>
                    </a:lnTo>
                    <a:lnTo>
                      <a:pt x="149980" y="197518"/>
                    </a:lnTo>
                    <a:cubicBezTo>
                      <a:pt x="146401" y="197518"/>
                      <a:pt x="143473" y="200333"/>
                      <a:pt x="143473" y="203906"/>
                    </a:cubicBezTo>
                    <a:lnTo>
                      <a:pt x="143473" y="214410"/>
                    </a:lnTo>
                    <a:cubicBezTo>
                      <a:pt x="143473" y="216576"/>
                      <a:pt x="144666" y="218633"/>
                      <a:pt x="146401" y="219824"/>
                    </a:cubicBezTo>
                    <a:lnTo>
                      <a:pt x="152691" y="223831"/>
                    </a:lnTo>
                    <a:lnTo>
                      <a:pt x="153016" y="226538"/>
                    </a:lnTo>
                    <a:cubicBezTo>
                      <a:pt x="155077" y="241806"/>
                      <a:pt x="163644" y="261731"/>
                      <a:pt x="176007" y="279598"/>
                    </a:cubicBezTo>
                    <a:cubicBezTo>
                      <a:pt x="191731" y="302338"/>
                      <a:pt x="206480" y="312516"/>
                      <a:pt x="214071" y="312516"/>
                    </a:cubicBezTo>
                    <a:lnTo>
                      <a:pt x="248557" y="312516"/>
                    </a:lnTo>
                    <a:cubicBezTo>
                      <a:pt x="256148" y="312516"/>
                      <a:pt x="270896" y="302338"/>
                      <a:pt x="286621" y="279598"/>
                    </a:cubicBezTo>
                    <a:cubicBezTo>
                      <a:pt x="298984" y="261731"/>
                      <a:pt x="307551" y="241806"/>
                      <a:pt x="309611" y="226538"/>
                    </a:cubicBezTo>
                    <a:lnTo>
                      <a:pt x="309936" y="223831"/>
                    </a:lnTo>
                    <a:lnTo>
                      <a:pt x="316226" y="219824"/>
                    </a:lnTo>
                    <a:cubicBezTo>
                      <a:pt x="318070" y="218633"/>
                      <a:pt x="319154" y="216576"/>
                      <a:pt x="319154" y="214410"/>
                    </a:cubicBezTo>
                    <a:lnTo>
                      <a:pt x="319154" y="203906"/>
                    </a:lnTo>
                    <a:cubicBezTo>
                      <a:pt x="319154" y="200333"/>
                      <a:pt x="316226" y="197518"/>
                      <a:pt x="312756" y="197518"/>
                    </a:cubicBezTo>
                    <a:lnTo>
                      <a:pt x="309177" y="197518"/>
                    </a:lnTo>
                    <a:cubicBezTo>
                      <a:pt x="308744" y="196651"/>
                      <a:pt x="307984" y="195893"/>
                      <a:pt x="307117" y="195352"/>
                    </a:cubicBezTo>
                    <a:cubicBezTo>
                      <a:pt x="305382" y="194161"/>
                      <a:pt x="302996" y="193944"/>
                      <a:pt x="301044" y="194919"/>
                    </a:cubicBezTo>
                    <a:cubicBezTo>
                      <a:pt x="292477" y="198709"/>
                      <a:pt x="283910" y="200658"/>
                      <a:pt x="275668" y="200658"/>
                    </a:cubicBezTo>
                    <a:cubicBezTo>
                      <a:pt x="261028" y="200658"/>
                      <a:pt x="247797" y="194702"/>
                      <a:pt x="236302" y="182791"/>
                    </a:cubicBezTo>
                    <a:cubicBezTo>
                      <a:pt x="227193" y="173370"/>
                      <a:pt x="215155" y="168497"/>
                      <a:pt x="200624" y="168497"/>
                    </a:cubicBezTo>
                    <a:close/>
                    <a:moveTo>
                      <a:pt x="426321" y="71765"/>
                    </a:moveTo>
                    <a:cubicBezTo>
                      <a:pt x="433372" y="71765"/>
                      <a:pt x="439012" y="77398"/>
                      <a:pt x="439012" y="84331"/>
                    </a:cubicBezTo>
                    <a:lnTo>
                      <a:pt x="439012" y="99173"/>
                    </a:lnTo>
                    <a:cubicBezTo>
                      <a:pt x="449860" y="101231"/>
                      <a:pt x="458321" y="105564"/>
                      <a:pt x="464721" y="112498"/>
                    </a:cubicBezTo>
                    <a:cubicBezTo>
                      <a:pt x="467650" y="115639"/>
                      <a:pt x="468843" y="120081"/>
                      <a:pt x="467758" y="124306"/>
                    </a:cubicBezTo>
                    <a:cubicBezTo>
                      <a:pt x="466565" y="128531"/>
                      <a:pt x="463419" y="131780"/>
                      <a:pt x="459297" y="133080"/>
                    </a:cubicBezTo>
                    <a:lnTo>
                      <a:pt x="452789" y="135139"/>
                    </a:lnTo>
                    <a:cubicBezTo>
                      <a:pt x="448016" y="136655"/>
                      <a:pt x="442809" y="135247"/>
                      <a:pt x="439555" y="131455"/>
                    </a:cubicBezTo>
                    <a:cubicBezTo>
                      <a:pt x="436192" y="127772"/>
                      <a:pt x="431311" y="125931"/>
                      <a:pt x="425019" y="125931"/>
                    </a:cubicBezTo>
                    <a:cubicBezTo>
                      <a:pt x="419921" y="125931"/>
                      <a:pt x="413738" y="127122"/>
                      <a:pt x="413738" y="132972"/>
                    </a:cubicBezTo>
                    <a:cubicBezTo>
                      <a:pt x="413738" y="134597"/>
                      <a:pt x="414388" y="136005"/>
                      <a:pt x="415582" y="137197"/>
                    </a:cubicBezTo>
                    <a:cubicBezTo>
                      <a:pt x="416883" y="138389"/>
                      <a:pt x="420463" y="139689"/>
                      <a:pt x="426429" y="140989"/>
                    </a:cubicBezTo>
                    <a:cubicBezTo>
                      <a:pt x="440097" y="144022"/>
                      <a:pt x="450077" y="146730"/>
                      <a:pt x="456043" y="149113"/>
                    </a:cubicBezTo>
                    <a:cubicBezTo>
                      <a:pt x="462118" y="151497"/>
                      <a:pt x="467216" y="155613"/>
                      <a:pt x="471230" y="161355"/>
                    </a:cubicBezTo>
                    <a:cubicBezTo>
                      <a:pt x="475243" y="167096"/>
                      <a:pt x="477304" y="174030"/>
                      <a:pt x="477304" y="181829"/>
                    </a:cubicBezTo>
                    <a:cubicBezTo>
                      <a:pt x="477304" y="192771"/>
                      <a:pt x="473291" y="202087"/>
                      <a:pt x="465480" y="209454"/>
                    </a:cubicBezTo>
                    <a:cubicBezTo>
                      <a:pt x="458863" y="215737"/>
                      <a:pt x="449968" y="219962"/>
                      <a:pt x="439012" y="222020"/>
                    </a:cubicBezTo>
                    <a:lnTo>
                      <a:pt x="439012" y="242278"/>
                    </a:lnTo>
                    <a:cubicBezTo>
                      <a:pt x="439012" y="249320"/>
                      <a:pt x="433372" y="254953"/>
                      <a:pt x="426321" y="254953"/>
                    </a:cubicBezTo>
                    <a:cubicBezTo>
                      <a:pt x="419378" y="254953"/>
                      <a:pt x="413738" y="249320"/>
                      <a:pt x="413738" y="242278"/>
                    </a:cubicBezTo>
                    <a:lnTo>
                      <a:pt x="413738" y="222670"/>
                    </a:lnTo>
                    <a:cubicBezTo>
                      <a:pt x="397683" y="220504"/>
                      <a:pt x="385751" y="213571"/>
                      <a:pt x="378158" y="202087"/>
                    </a:cubicBezTo>
                    <a:cubicBezTo>
                      <a:pt x="375771" y="198512"/>
                      <a:pt x="375337" y="194071"/>
                      <a:pt x="377073" y="190171"/>
                    </a:cubicBezTo>
                    <a:cubicBezTo>
                      <a:pt x="378700" y="186271"/>
                      <a:pt x="382171" y="183454"/>
                      <a:pt x="386402" y="182696"/>
                    </a:cubicBezTo>
                    <a:lnTo>
                      <a:pt x="395948" y="180963"/>
                    </a:lnTo>
                    <a:cubicBezTo>
                      <a:pt x="400721" y="180096"/>
                      <a:pt x="405710" y="182046"/>
                      <a:pt x="408531" y="186163"/>
                    </a:cubicBezTo>
                    <a:cubicBezTo>
                      <a:pt x="412110" y="191254"/>
                      <a:pt x="418185" y="193963"/>
                      <a:pt x="426646" y="193963"/>
                    </a:cubicBezTo>
                    <a:cubicBezTo>
                      <a:pt x="439555" y="193963"/>
                      <a:pt x="439555" y="188763"/>
                      <a:pt x="439555" y="187138"/>
                    </a:cubicBezTo>
                    <a:cubicBezTo>
                      <a:pt x="439555" y="184646"/>
                      <a:pt x="438578" y="182913"/>
                      <a:pt x="436626" y="181504"/>
                    </a:cubicBezTo>
                    <a:cubicBezTo>
                      <a:pt x="434673" y="180096"/>
                      <a:pt x="430985" y="178905"/>
                      <a:pt x="425778" y="177821"/>
                    </a:cubicBezTo>
                    <a:cubicBezTo>
                      <a:pt x="404734" y="173488"/>
                      <a:pt x="391283" y="167963"/>
                      <a:pt x="385534" y="161355"/>
                    </a:cubicBezTo>
                    <a:cubicBezTo>
                      <a:pt x="379785" y="154530"/>
                      <a:pt x="376964" y="147055"/>
                      <a:pt x="376964" y="138280"/>
                    </a:cubicBezTo>
                    <a:cubicBezTo>
                      <a:pt x="376964" y="128639"/>
                      <a:pt x="380110" y="120081"/>
                      <a:pt x="386402" y="112714"/>
                    </a:cubicBezTo>
                    <a:cubicBezTo>
                      <a:pt x="392368" y="105564"/>
                      <a:pt x="401588" y="100906"/>
                      <a:pt x="413738" y="98848"/>
                    </a:cubicBezTo>
                    <a:lnTo>
                      <a:pt x="413738" y="84331"/>
                    </a:lnTo>
                    <a:cubicBezTo>
                      <a:pt x="413738" y="77398"/>
                      <a:pt x="419378" y="71765"/>
                      <a:pt x="426321" y="71765"/>
                    </a:cubicBezTo>
                    <a:close/>
                    <a:moveTo>
                      <a:pt x="215047" y="46785"/>
                    </a:moveTo>
                    <a:lnTo>
                      <a:pt x="247581" y="46785"/>
                    </a:lnTo>
                    <a:cubicBezTo>
                      <a:pt x="302779" y="46785"/>
                      <a:pt x="347675" y="91723"/>
                      <a:pt x="347675" y="146840"/>
                    </a:cubicBezTo>
                    <a:lnTo>
                      <a:pt x="347675" y="178243"/>
                    </a:lnTo>
                    <a:cubicBezTo>
                      <a:pt x="351471" y="183441"/>
                      <a:pt x="353423" y="189721"/>
                      <a:pt x="353423" y="196110"/>
                    </a:cubicBezTo>
                    <a:lnTo>
                      <a:pt x="353423" y="218525"/>
                    </a:lnTo>
                    <a:cubicBezTo>
                      <a:pt x="353423" y="227621"/>
                      <a:pt x="349302" y="236284"/>
                      <a:pt x="342362" y="242131"/>
                    </a:cubicBezTo>
                    <a:cubicBezTo>
                      <a:pt x="340626" y="247654"/>
                      <a:pt x="338458" y="253393"/>
                      <a:pt x="335963" y="259132"/>
                    </a:cubicBezTo>
                    <a:cubicBezTo>
                      <a:pt x="330758" y="272559"/>
                      <a:pt x="323275" y="286528"/>
                      <a:pt x="314383" y="299522"/>
                    </a:cubicBezTo>
                    <a:cubicBezTo>
                      <a:pt x="310587" y="305045"/>
                      <a:pt x="305599" y="311650"/>
                      <a:pt x="299743" y="318147"/>
                    </a:cubicBezTo>
                    <a:cubicBezTo>
                      <a:pt x="305056" y="321937"/>
                      <a:pt x="308852" y="326485"/>
                      <a:pt x="310587" y="331683"/>
                    </a:cubicBezTo>
                    <a:lnTo>
                      <a:pt x="382052" y="353231"/>
                    </a:lnTo>
                    <a:cubicBezTo>
                      <a:pt x="432263" y="367742"/>
                      <a:pt x="462627" y="578464"/>
                      <a:pt x="462627" y="587560"/>
                    </a:cubicBezTo>
                    <a:cubicBezTo>
                      <a:pt x="462627" y="598064"/>
                      <a:pt x="454169" y="606510"/>
                      <a:pt x="443758" y="606510"/>
                    </a:cubicBezTo>
                    <a:lnTo>
                      <a:pt x="18978" y="606510"/>
                    </a:lnTo>
                    <a:cubicBezTo>
                      <a:pt x="8459" y="606510"/>
                      <a:pt x="0" y="598064"/>
                      <a:pt x="0" y="587560"/>
                    </a:cubicBezTo>
                    <a:cubicBezTo>
                      <a:pt x="0" y="586586"/>
                      <a:pt x="109" y="585611"/>
                      <a:pt x="217" y="584636"/>
                    </a:cubicBezTo>
                    <a:cubicBezTo>
                      <a:pt x="217" y="584636"/>
                      <a:pt x="30365" y="367742"/>
                      <a:pt x="80575" y="353231"/>
                    </a:cubicBezTo>
                    <a:lnTo>
                      <a:pt x="152040" y="331683"/>
                    </a:lnTo>
                    <a:cubicBezTo>
                      <a:pt x="153775" y="326485"/>
                      <a:pt x="157571" y="321937"/>
                      <a:pt x="162885" y="318147"/>
                    </a:cubicBezTo>
                    <a:cubicBezTo>
                      <a:pt x="157029" y="311650"/>
                      <a:pt x="152040" y="305045"/>
                      <a:pt x="148353" y="299522"/>
                    </a:cubicBezTo>
                    <a:cubicBezTo>
                      <a:pt x="139352" y="286528"/>
                      <a:pt x="131870" y="272559"/>
                      <a:pt x="126664" y="259132"/>
                    </a:cubicBezTo>
                    <a:cubicBezTo>
                      <a:pt x="124170" y="253393"/>
                      <a:pt x="122001" y="247654"/>
                      <a:pt x="120266" y="242131"/>
                    </a:cubicBezTo>
                    <a:cubicBezTo>
                      <a:pt x="113325" y="236284"/>
                      <a:pt x="109205" y="227621"/>
                      <a:pt x="109205" y="218525"/>
                    </a:cubicBezTo>
                    <a:lnTo>
                      <a:pt x="109205" y="196110"/>
                    </a:lnTo>
                    <a:cubicBezTo>
                      <a:pt x="109205" y="189721"/>
                      <a:pt x="111265" y="183441"/>
                      <a:pt x="114952" y="178243"/>
                    </a:cubicBezTo>
                    <a:lnTo>
                      <a:pt x="114952" y="146840"/>
                    </a:lnTo>
                    <a:cubicBezTo>
                      <a:pt x="114952" y="91723"/>
                      <a:pt x="159848" y="46785"/>
                      <a:pt x="215047" y="46785"/>
                    </a:cubicBezTo>
                    <a:close/>
                    <a:moveTo>
                      <a:pt x="414825" y="0"/>
                    </a:moveTo>
                    <a:cubicBezTo>
                      <a:pt x="504940" y="0"/>
                      <a:pt x="578354" y="73314"/>
                      <a:pt x="578354" y="163305"/>
                    </a:cubicBezTo>
                    <a:cubicBezTo>
                      <a:pt x="578354" y="253404"/>
                      <a:pt x="504940" y="326718"/>
                      <a:pt x="414825" y="326718"/>
                    </a:cubicBezTo>
                    <a:cubicBezTo>
                      <a:pt x="389667" y="326718"/>
                      <a:pt x="365918" y="320979"/>
                      <a:pt x="344664" y="310907"/>
                    </a:cubicBezTo>
                    <a:cubicBezTo>
                      <a:pt x="350737" y="300620"/>
                      <a:pt x="355942" y="290115"/>
                      <a:pt x="360063" y="279719"/>
                    </a:cubicBezTo>
                    <a:cubicBezTo>
                      <a:pt x="376654" y="287516"/>
                      <a:pt x="395198" y="291956"/>
                      <a:pt x="414825" y="291956"/>
                    </a:cubicBezTo>
                    <a:cubicBezTo>
                      <a:pt x="485854" y="291956"/>
                      <a:pt x="543545" y="234236"/>
                      <a:pt x="543545" y="163305"/>
                    </a:cubicBezTo>
                    <a:cubicBezTo>
                      <a:pt x="543545" y="92482"/>
                      <a:pt x="485854" y="34762"/>
                      <a:pt x="414825" y="34762"/>
                    </a:cubicBezTo>
                    <a:cubicBezTo>
                      <a:pt x="386414" y="34762"/>
                      <a:pt x="360171" y="43967"/>
                      <a:pt x="338808" y="59561"/>
                    </a:cubicBezTo>
                    <a:cubicBezTo>
                      <a:pt x="330675" y="50897"/>
                      <a:pt x="321458" y="43317"/>
                      <a:pt x="311264" y="37036"/>
                    </a:cubicBezTo>
                    <a:cubicBezTo>
                      <a:pt x="339459" y="13861"/>
                      <a:pt x="375570" y="0"/>
                      <a:pt x="414825" y="0"/>
                    </a:cubicBezTo>
                    <a:close/>
                  </a:path>
                </a:pathLst>
              </a:custGeom>
              <a:solidFill>
                <a:sysClr val="window" lastClr="FFFFFF">
                  <a:lumMod val="65000"/>
                </a:sysClr>
              </a:solidFill>
              <a:ln>
                <a:noFill/>
              </a:ln>
            </p:spPr>
            <p:txBody>
              <a:bodyPr wrap="square" lIns="91411" tIns="45705" rIns="91411" bIns="45705" anchor="ctr">
                <a:normAutofit fontScale="2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楷体" panose="02010609060101010101" pitchFamily="49" charset="-122"/>
                  <a:ea typeface="楷体" panose="02010609060101010101" pitchFamily="49" charset="-122"/>
                </a:endParaRPr>
              </a:p>
            </p:txBody>
          </p:sp>
          <p:sp>
            <p:nvSpPr>
              <p:cNvPr id="120" name="îšļídê"/>
              <p:cNvSpPr/>
              <p:nvPr/>
            </p:nvSpPr>
            <p:spPr>
              <a:xfrm>
                <a:off x="5327494" y="1428541"/>
                <a:ext cx="468859" cy="468859"/>
              </a:xfrm>
              <a:prstGeom prst="ellipse">
                <a:avLst/>
              </a:prstGeom>
              <a:noFill/>
              <a:ln w="22225" cap="flat" cmpd="sng" algn="ctr">
                <a:solidFill>
                  <a:sysClr val="windowText" lastClr="000000">
                    <a:lumMod val="50000"/>
                    <a:lumOff val="50000"/>
                  </a:sysClr>
                </a:solidFill>
                <a:prstDash val="solid"/>
                <a:miter lim="800000"/>
              </a:ln>
              <a:effectLst/>
            </p:spPr>
            <p:txBody>
              <a:bodyPr wrap="square" lIns="91411" tIns="45705" rIns="91411" bIns="45705" rtlCol="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楷体" panose="02010609060101010101" pitchFamily="49" charset="-122"/>
                  <a:ea typeface="楷体" panose="02010609060101010101" pitchFamily="49" charset="-122"/>
                  <a:cs typeface="+mn-cs"/>
                </a:endParaRPr>
              </a:p>
            </p:txBody>
          </p:sp>
        </p:grpSp>
        <p:pic>
          <p:nvPicPr>
            <p:cNvPr id="118" name="Picture 4"/>
            <p:cNvPicPr preferRelativeResize="0">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293186" y="1043313"/>
              <a:ext cx="360000"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1" name="iṡliḍe"/>
          <p:cNvSpPr/>
          <p:nvPr/>
        </p:nvSpPr>
        <p:spPr>
          <a:xfrm>
            <a:off x="1034911" y="5307622"/>
            <a:ext cx="10335217" cy="6016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fontAlgn="auto">
              <a:spcBef>
                <a:spcPts val="0"/>
              </a:spcBef>
              <a:spcAft>
                <a:spcPts val="0"/>
              </a:spcAft>
              <a:defRPr/>
            </a:pPr>
            <a:r>
              <a:rPr lang="zh-CN" altLang="en-US" sz="2000" b="1" dirty="0" smtClean="0">
                <a:solidFill>
                  <a:srgbClr val="EA6E14"/>
                </a:solidFill>
                <a:latin typeface="微软雅黑" panose="020B0503020204020204" charset="-122"/>
                <a:ea typeface="微软雅黑" panose="020B0503020204020204" charset="-122"/>
              </a:rPr>
              <a:t>艾考磷布韦片</a:t>
            </a:r>
            <a:r>
              <a:rPr lang="en-US" altLang="zh-CN" sz="2000" b="1" dirty="0" smtClean="0">
                <a:solidFill>
                  <a:srgbClr val="EA6E14"/>
                </a:solidFill>
                <a:latin typeface="微软雅黑" panose="020B0503020204020204" charset="-122"/>
                <a:ea typeface="微软雅黑" panose="020B0503020204020204" charset="-122"/>
              </a:rPr>
              <a:t>/</a:t>
            </a:r>
            <a:r>
              <a:rPr lang="zh-CN" altLang="en-US" sz="2000" b="1" dirty="0">
                <a:solidFill>
                  <a:srgbClr val="EA6E14"/>
                </a:solidFill>
                <a:latin typeface="微软雅黑" panose="020B0503020204020204" charset="-122"/>
                <a:ea typeface="微软雅黑" panose="020B0503020204020204" charset="-122"/>
              </a:rPr>
              <a:t>磷酸萘坦司韦</a:t>
            </a:r>
            <a:r>
              <a:rPr lang="zh-CN" altLang="en-US" sz="2000" b="1" dirty="0" smtClean="0">
                <a:solidFill>
                  <a:srgbClr val="EA6E14"/>
                </a:solidFill>
                <a:latin typeface="微软雅黑" panose="020B0503020204020204" charset="-122"/>
                <a:ea typeface="微软雅黑" panose="020B0503020204020204" charset="-122"/>
              </a:rPr>
              <a:t>胶囊抗丙肝组合方案为国内丙肝患者提供全新的治疗选择</a:t>
            </a:r>
            <a:endParaRPr kumimoji="0" lang="zh-CN" altLang="en-US" sz="2000" b="1" i="0" u="none" strike="noStrike" kern="1200" cap="none" spc="0" normalizeH="0" baseline="0" noProof="0" dirty="0" smtClean="0">
              <a:ln>
                <a:noFill/>
              </a:ln>
              <a:solidFill>
                <a:srgbClr val="EA6E14"/>
              </a:solidFill>
              <a:effectLst/>
              <a:uLnTx/>
              <a:uFillTx/>
              <a:latin typeface="微软雅黑" panose="020B0503020204020204" charset="-122"/>
              <a:ea typeface="微软雅黑" panose="020B0503020204020204" charset="-122"/>
            </a:endParaRPr>
          </a:p>
        </p:txBody>
      </p:sp>
      <p:grpSp>
        <p:nvGrpSpPr>
          <p:cNvPr id="87" name="组合 86"/>
          <p:cNvGrpSpPr/>
          <p:nvPr/>
        </p:nvGrpSpPr>
        <p:grpSpPr>
          <a:xfrm>
            <a:off x="6743611" y="4093044"/>
            <a:ext cx="206740" cy="203908"/>
            <a:chOff x="4293186" y="1043313"/>
            <a:chExt cx="360000" cy="360000"/>
          </a:xfrm>
        </p:grpSpPr>
        <p:grpSp>
          <p:nvGrpSpPr>
            <p:cNvPr id="88" name="ïŝḷîḋê"/>
            <p:cNvGrpSpPr/>
            <p:nvPr/>
          </p:nvGrpSpPr>
          <p:grpSpPr>
            <a:xfrm>
              <a:off x="4330340" y="1078962"/>
              <a:ext cx="293595" cy="293594"/>
              <a:chOff x="5327494" y="1428541"/>
              <a:chExt cx="468859" cy="468859"/>
            </a:xfrm>
          </p:grpSpPr>
          <p:sp>
            <p:nvSpPr>
              <p:cNvPr id="90" name="iṥḷiḑê"/>
              <p:cNvSpPr/>
              <p:nvPr/>
            </p:nvSpPr>
            <p:spPr bwMode="auto">
              <a:xfrm>
                <a:off x="5422509" y="1516769"/>
                <a:ext cx="278828" cy="292402"/>
              </a:xfrm>
              <a:custGeom>
                <a:avLst/>
                <a:gdLst>
                  <a:gd name="connsiteX0" fmla="*/ 271981 w 578354"/>
                  <a:gd name="connsiteY0" fmla="*/ 340887 h 606510"/>
                  <a:gd name="connsiteX1" fmla="*/ 256365 w 578354"/>
                  <a:gd name="connsiteY1" fmla="*/ 346409 h 606510"/>
                  <a:gd name="connsiteX2" fmla="*/ 251051 w 578354"/>
                  <a:gd name="connsiteY2" fmla="*/ 352798 h 606510"/>
                  <a:gd name="connsiteX3" fmla="*/ 251051 w 578354"/>
                  <a:gd name="connsiteY3" fmla="*/ 368716 h 606510"/>
                  <a:gd name="connsiteX4" fmla="*/ 248665 w 578354"/>
                  <a:gd name="connsiteY4" fmla="*/ 370449 h 606510"/>
                  <a:gd name="connsiteX5" fmla="*/ 247038 w 578354"/>
                  <a:gd name="connsiteY5" fmla="*/ 375322 h 606510"/>
                  <a:gd name="connsiteX6" fmla="*/ 250509 w 578354"/>
                  <a:gd name="connsiteY6" fmla="*/ 409431 h 606510"/>
                  <a:gd name="connsiteX7" fmla="*/ 255172 w 578354"/>
                  <a:gd name="connsiteY7" fmla="*/ 414954 h 606510"/>
                  <a:gd name="connsiteX8" fmla="*/ 256907 w 578354"/>
                  <a:gd name="connsiteY8" fmla="*/ 415170 h 606510"/>
                  <a:gd name="connsiteX9" fmla="*/ 262004 w 578354"/>
                  <a:gd name="connsiteY9" fmla="*/ 412572 h 606510"/>
                  <a:gd name="connsiteX10" fmla="*/ 280114 w 578354"/>
                  <a:gd name="connsiteY10" fmla="*/ 388749 h 606510"/>
                  <a:gd name="connsiteX11" fmla="*/ 281307 w 578354"/>
                  <a:gd name="connsiteY11" fmla="*/ 384851 h 606510"/>
                  <a:gd name="connsiteX12" fmla="*/ 281307 w 578354"/>
                  <a:gd name="connsiteY12" fmla="*/ 346626 h 606510"/>
                  <a:gd name="connsiteX13" fmla="*/ 278270 w 578354"/>
                  <a:gd name="connsiteY13" fmla="*/ 341104 h 606510"/>
                  <a:gd name="connsiteX14" fmla="*/ 271981 w 578354"/>
                  <a:gd name="connsiteY14" fmla="*/ 340887 h 606510"/>
                  <a:gd name="connsiteX15" fmla="*/ 190755 w 578354"/>
                  <a:gd name="connsiteY15" fmla="*/ 340887 h 606510"/>
                  <a:gd name="connsiteX16" fmla="*/ 184357 w 578354"/>
                  <a:gd name="connsiteY16" fmla="*/ 341104 h 606510"/>
                  <a:gd name="connsiteX17" fmla="*/ 181321 w 578354"/>
                  <a:gd name="connsiteY17" fmla="*/ 346626 h 606510"/>
                  <a:gd name="connsiteX18" fmla="*/ 181212 w 578354"/>
                  <a:gd name="connsiteY18" fmla="*/ 384851 h 606510"/>
                  <a:gd name="connsiteX19" fmla="*/ 182513 w 578354"/>
                  <a:gd name="connsiteY19" fmla="*/ 388749 h 606510"/>
                  <a:gd name="connsiteX20" fmla="*/ 200624 w 578354"/>
                  <a:gd name="connsiteY20" fmla="*/ 412680 h 606510"/>
                  <a:gd name="connsiteX21" fmla="*/ 205721 w 578354"/>
                  <a:gd name="connsiteY21" fmla="*/ 415170 h 606510"/>
                  <a:gd name="connsiteX22" fmla="*/ 207456 w 578354"/>
                  <a:gd name="connsiteY22" fmla="*/ 414954 h 606510"/>
                  <a:gd name="connsiteX23" fmla="*/ 212119 w 578354"/>
                  <a:gd name="connsiteY23" fmla="*/ 409431 h 606510"/>
                  <a:gd name="connsiteX24" fmla="*/ 215589 w 578354"/>
                  <a:gd name="connsiteY24" fmla="*/ 375322 h 606510"/>
                  <a:gd name="connsiteX25" fmla="*/ 213963 w 578354"/>
                  <a:gd name="connsiteY25" fmla="*/ 370449 h 606510"/>
                  <a:gd name="connsiteX26" fmla="*/ 211577 w 578354"/>
                  <a:gd name="connsiteY26" fmla="*/ 368716 h 606510"/>
                  <a:gd name="connsiteX27" fmla="*/ 211577 w 578354"/>
                  <a:gd name="connsiteY27" fmla="*/ 352798 h 606510"/>
                  <a:gd name="connsiteX28" fmla="*/ 206263 w 578354"/>
                  <a:gd name="connsiteY28" fmla="*/ 346409 h 606510"/>
                  <a:gd name="connsiteX29" fmla="*/ 190755 w 578354"/>
                  <a:gd name="connsiteY29" fmla="*/ 340887 h 606510"/>
                  <a:gd name="connsiteX30" fmla="*/ 200624 w 578354"/>
                  <a:gd name="connsiteY30" fmla="*/ 168497 h 606510"/>
                  <a:gd name="connsiteX31" fmla="*/ 156161 w 578354"/>
                  <a:gd name="connsiteY31" fmla="*/ 180300 h 606510"/>
                  <a:gd name="connsiteX32" fmla="*/ 152583 w 578354"/>
                  <a:gd name="connsiteY32" fmla="*/ 186039 h 606510"/>
                  <a:gd name="connsiteX33" fmla="*/ 152583 w 578354"/>
                  <a:gd name="connsiteY33" fmla="*/ 197518 h 606510"/>
                  <a:gd name="connsiteX34" fmla="*/ 149980 w 578354"/>
                  <a:gd name="connsiteY34" fmla="*/ 197518 h 606510"/>
                  <a:gd name="connsiteX35" fmla="*/ 143473 w 578354"/>
                  <a:gd name="connsiteY35" fmla="*/ 203906 h 606510"/>
                  <a:gd name="connsiteX36" fmla="*/ 143473 w 578354"/>
                  <a:gd name="connsiteY36" fmla="*/ 214410 h 606510"/>
                  <a:gd name="connsiteX37" fmla="*/ 146401 w 578354"/>
                  <a:gd name="connsiteY37" fmla="*/ 219824 h 606510"/>
                  <a:gd name="connsiteX38" fmla="*/ 152691 w 578354"/>
                  <a:gd name="connsiteY38" fmla="*/ 223831 h 606510"/>
                  <a:gd name="connsiteX39" fmla="*/ 153016 w 578354"/>
                  <a:gd name="connsiteY39" fmla="*/ 226538 h 606510"/>
                  <a:gd name="connsiteX40" fmla="*/ 176007 w 578354"/>
                  <a:gd name="connsiteY40" fmla="*/ 279598 h 606510"/>
                  <a:gd name="connsiteX41" fmla="*/ 214071 w 578354"/>
                  <a:gd name="connsiteY41" fmla="*/ 312516 h 606510"/>
                  <a:gd name="connsiteX42" fmla="*/ 248557 w 578354"/>
                  <a:gd name="connsiteY42" fmla="*/ 312516 h 606510"/>
                  <a:gd name="connsiteX43" fmla="*/ 286621 w 578354"/>
                  <a:gd name="connsiteY43" fmla="*/ 279598 h 606510"/>
                  <a:gd name="connsiteX44" fmla="*/ 309611 w 578354"/>
                  <a:gd name="connsiteY44" fmla="*/ 226538 h 606510"/>
                  <a:gd name="connsiteX45" fmla="*/ 309936 w 578354"/>
                  <a:gd name="connsiteY45" fmla="*/ 223831 h 606510"/>
                  <a:gd name="connsiteX46" fmla="*/ 316226 w 578354"/>
                  <a:gd name="connsiteY46" fmla="*/ 219824 h 606510"/>
                  <a:gd name="connsiteX47" fmla="*/ 319154 w 578354"/>
                  <a:gd name="connsiteY47" fmla="*/ 214410 h 606510"/>
                  <a:gd name="connsiteX48" fmla="*/ 319154 w 578354"/>
                  <a:gd name="connsiteY48" fmla="*/ 203906 h 606510"/>
                  <a:gd name="connsiteX49" fmla="*/ 312756 w 578354"/>
                  <a:gd name="connsiteY49" fmla="*/ 197518 h 606510"/>
                  <a:gd name="connsiteX50" fmla="*/ 309177 w 578354"/>
                  <a:gd name="connsiteY50" fmla="*/ 197518 h 606510"/>
                  <a:gd name="connsiteX51" fmla="*/ 307117 w 578354"/>
                  <a:gd name="connsiteY51" fmla="*/ 195352 h 606510"/>
                  <a:gd name="connsiteX52" fmla="*/ 301044 w 578354"/>
                  <a:gd name="connsiteY52" fmla="*/ 194919 h 606510"/>
                  <a:gd name="connsiteX53" fmla="*/ 275668 w 578354"/>
                  <a:gd name="connsiteY53" fmla="*/ 200658 h 606510"/>
                  <a:gd name="connsiteX54" fmla="*/ 236302 w 578354"/>
                  <a:gd name="connsiteY54" fmla="*/ 182791 h 606510"/>
                  <a:gd name="connsiteX55" fmla="*/ 200624 w 578354"/>
                  <a:gd name="connsiteY55" fmla="*/ 168497 h 606510"/>
                  <a:gd name="connsiteX56" fmla="*/ 426321 w 578354"/>
                  <a:gd name="connsiteY56" fmla="*/ 71765 h 606510"/>
                  <a:gd name="connsiteX57" fmla="*/ 439012 w 578354"/>
                  <a:gd name="connsiteY57" fmla="*/ 84331 h 606510"/>
                  <a:gd name="connsiteX58" fmla="*/ 439012 w 578354"/>
                  <a:gd name="connsiteY58" fmla="*/ 99173 h 606510"/>
                  <a:gd name="connsiteX59" fmla="*/ 464721 w 578354"/>
                  <a:gd name="connsiteY59" fmla="*/ 112498 h 606510"/>
                  <a:gd name="connsiteX60" fmla="*/ 467758 w 578354"/>
                  <a:gd name="connsiteY60" fmla="*/ 124306 h 606510"/>
                  <a:gd name="connsiteX61" fmla="*/ 459297 w 578354"/>
                  <a:gd name="connsiteY61" fmla="*/ 133080 h 606510"/>
                  <a:gd name="connsiteX62" fmla="*/ 452789 w 578354"/>
                  <a:gd name="connsiteY62" fmla="*/ 135139 h 606510"/>
                  <a:gd name="connsiteX63" fmla="*/ 439555 w 578354"/>
                  <a:gd name="connsiteY63" fmla="*/ 131455 h 606510"/>
                  <a:gd name="connsiteX64" fmla="*/ 425019 w 578354"/>
                  <a:gd name="connsiteY64" fmla="*/ 125931 h 606510"/>
                  <a:gd name="connsiteX65" fmla="*/ 413738 w 578354"/>
                  <a:gd name="connsiteY65" fmla="*/ 132972 h 606510"/>
                  <a:gd name="connsiteX66" fmla="*/ 415582 w 578354"/>
                  <a:gd name="connsiteY66" fmla="*/ 137197 h 606510"/>
                  <a:gd name="connsiteX67" fmla="*/ 426429 w 578354"/>
                  <a:gd name="connsiteY67" fmla="*/ 140989 h 606510"/>
                  <a:gd name="connsiteX68" fmla="*/ 456043 w 578354"/>
                  <a:gd name="connsiteY68" fmla="*/ 149113 h 606510"/>
                  <a:gd name="connsiteX69" fmla="*/ 471230 w 578354"/>
                  <a:gd name="connsiteY69" fmla="*/ 161355 h 606510"/>
                  <a:gd name="connsiteX70" fmla="*/ 477304 w 578354"/>
                  <a:gd name="connsiteY70" fmla="*/ 181829 h 606510"/>
                  <a:gd name="connsiteX71" fmla="*/ 465480 w 578354"/>
                  <a:gd name="connsiteY71" fmla="*/ 209454 h 606510"/>
                  <a:gd name="connsiteX72" fmla="*/ 439012 w 578354"/>
                  <a:gd name="connsiteY72" fmla="*/ 222020 h 606510"/>
                  <a:gd name="connsiteX73" fmla="*/ 439012 w 578354"/>
                  <a:gd name="connsiteY73" fmla="*/ 242278 h 606510"/>
                  <a:gd name="connsiteX74" fmla="*/ 426321 w 578354"/>
                  <a:gd name="connsiteY74" fmla="*/ 254953 h 606510"/>
                  <a:gd name="connsiteX75" fmla="*/ 413738 w 578354"/>
                  <a:gd name="connsiteY75" fmla="*/ 242278 h 606510"/>
                  <a:gd name="connsiteX76" fmla="*/ 413738 w 578354"/>
                  <a:gd name="connsiteY76" fmla="*/ 222670 h 606510"/>
                  <a:gd name="connsiteX77" fmla="*/ 378158 w 578354"/>
                  <a:gd name="connsiteY77" fmla="*/ 202087 h 606510"/>
                  <a:gd name="connsiteX78" fmla="*/ 377073 w 578354"/>
                  <a:gd name="connsiteY78" fmla="*/ 190171 h 606510"/>
                  <a:gd name="connsiteX79" fmla="*/ 386402 w 578354"/>
                  <a:gd name="connsiteY79" fmla="*/ 182696 h 606510"/>
                  <a:gd name="connsiteX80" fmla="*/ 395948 w 578354"/>
                  <a:gd name="connsiteY80" fmla="*/ 180963 h 606510"/>
                  <a:gd name="connsiteX81" fmla="*/ 408531 w 578354"/>
                  <a:gd name="connsiteY81" fmla="*/ 186163 h 606510"/>
                  <a:gd name="connsiteX82" fmla="*/ 426646 w 578354"/>
                  <a:gd name="connsiteY82" fmla="*/ 193963 h 606510"/>
                  <a:gd name="connsiteX83" fmla="*/ 439555 w 578354"/>
                  <a:gd name="connsiteY83" fmla="*/ 187138 h 606510"/>
                  <a:gd name="connsiteX84" fmla="*/ 436626 w 578354"/>
                  <a:gd name="connsiteY84" fmla="*/ 181504 h 606510"/>
                  <a:gd name="connsiteX85" fmla="*/ 425778 w 578354"/>
                  <a:gd name="connsiteY85" fmla="*/ 177821 h 606510"/>
                  <a:gd name="connsiteX86" fmla="*/ 385534 w 578354"/>
                  <a:gd name="connsiteY86" fmla="*/ 161355 h 606510"/>
                  <a:gd name="connsiteX87" fmla="*/ 376964 w 578354"/>
                  <a:gd name="connsiteY87" fmla="*/ 138280 h 606510"/>
                  <a:gd name="connsiteX88" fmla="*/ 386402 w 578354"/>
                  <a:gd name="connsiteY88" fmla="*/ 112714 h 606510"/>
                  <a:gd name="connsiteX89" fmla="*/ 413738 w 578354"/>
                  <a:gd name="connsiteY89" fmla="*/ 98848 h 606510"/>
                  <a:gd name="connsiteX90" fmla="*/ 413738 w 578354"/>
                  <a:gd name="connsiteY90" fmla="*/ 84331 h 606510"/>
                  <a:gd name="connsiteX91" fmla="*/ 426321 w 578354"/>
                  <a:gd name="connsiteY91" fmla="*/ 71765 h 606510"/>
                  <a:gd name="connsiteX92" fmla="*/ 215047 w 578354"/>
                  <a:gd name="connsiteY92" fmla="*/ 46785 h 606510"/>
                  <a:gd name="connsiteX93" fmla="*/ 247581 w 578354"/>
                  <a:gd name="connsiteY93" fmla="*/ 46785 h 606510"/>
                  <a:gd name="connsiteX94" fmla="*/ 347675 w 578354"/>
                  <a:gd name="connsiteY94" fmla="*/ 146840 h 606510"/>
                  <a:gd name="connsiteX95" fmla="*/ 347675 w 578354"/>
                  <a:gd name="connsiteY95" fmla="*/ 178243 h 606510"/>
                  <a:gd name="connsiteX96" fmla="*/ 353423 w 578354"/>
                  <a:gd name="connsiteY96" fmla="*/ 196110 h 606510"/>
                  <a:gd name="connsiteX97" fmla="*/ 353423 w 578354"/>
                  <a:gd name="connsiteY97" fmla="*/ 218525 h 606510"/>
                  <a:gd name="connsiteX98" fmla="*/ 342362 w 578354"/>
                  <a:gd name="connsiteY98" fmla="*/ 242131 h 606510"/>
                  <a:gd name="connsiteX99" fmla="*/ 335963 w 578354"/>
                  <a:gd name="connsiteY99" fmla="*/ 259132 h 606510"/>
                  <a:gd name="connsiteX100" fmla="*/ 314383 w 578354"/>
                  <a:gd name="connsiteY100" fmla="*/ 299522 h 606510"/>
                  <a:gd name="connsiteX101" fmla="*/ 299743 w 578354"/>
                  <a:gd name="connsiteY101" fmla="*/ 318147 h 606510"/>
                  <a:gd name="connsiteX102" fmla="*/ 310587 w 578354"/>
                  <a:gd name="connsiteY102" fmla="*/ 331683 h 606510"/>
                  <a:gd name="connsiteX103" fmla="*/ 382052 w 578354"/>
                  <a:gd name="connsiteY103" fmla="*/ 353231 h 606510"/>
                  <a:gd name="connsiteX104" fmla="*/ 462627 w 578354"/>
                  <a:gd name="connsiteY104" fmla="*/ 587560 h 606510"/>
                  <a:gd name="connsiteX105" fmla="*/ 443758 w 578354"/>
                  <a:gd name="connsiteY105" fmla="*/ 606510 h 606510"/>
                  <a:gd name="connsiteX106" fmla="*/ 18978 w 578354"/>
                  <a:gd name="connsiteY106" fmla="*/ 606510 h 606510"/>
                  <a:gd name="connsiteX107" fmla="*/ 0 w 578354"/>
                  <a:gd name="connsiteY107" fmla="*/ 587560 h 606510"/>
                  <a:gd name="connsiteX108" fmla="*/ 217 w 578354"/>
                  <a:gd name="connsiteY108" fmla="*/ 584636 h 606510"/>
                  <a:gd name="connsiteX109" fmla="*/ 80575 w 578354"/>
                  <a:gd name="connsiteY109" fmla="*/ 353231 h 606510"/>
                  <a:gd name="connsiteX110" fmla="*/ 152040 w 578354"/>
                  <a:gd name="connsiteY110" fmla="*/ 331683 h 606510"/>
                  <a:gd name="connsiteX111" fmla="*/ 162885 w 578354"/>
                  <a:gd name="connsiteY111" fmla="*/ 318147 h 606510"/>
                  <a:gd name="connsiteX112" fmla="*/ 148353 w 578354"/>
                  <a:gd name="connsiteY112" fmla="*/ 299522 h 606510"/>
                  <a:gd name="connsiteX113" fmla="*/ 126664 w 578354"/>
                  <a:gd name="connsiteY113" fmla="*/ 259132 h 606510"/>
                  <a:gd name="connsiteX114" fmla="*/ 120266 w 578354"/>
                  <a:gd name="connsiteY114" fmla="*/ 242131 h 606510"/>
                  <a:gd name="connsiteX115" fmla="*/ 109205 w 578354"/>
                  <a:gd name="connsiteY115" fmla="*/ 218525 h 606510"/>
                  <a:gd name="connsiteX116" fmla="*/ 109205 w 578354"/>
                  <a:gd name="connsiteY116" fmla="*/ 196110 h 606510"/>
                  <a:gd name="connsiteX117" fmla="*/ 114952 w 578354"/>
                  <a:gd name="connsiteY117" fmla="*/ 178243 h 606510"/>
                  <a:gd name="connsiteX118" fmla="*/ 114952 w 578354"/>
                  <a:gd name="connsiteY118" fmla="*/ 146840 h 606510"/>
                  <a:gd name="connsiteX119" fmla="*/ 215047 w 578354"/>
                  <a:gd name="connsiteY119" fmla="*/ 46785 h 606510"/>
                  <a:gd name="connsiteX120" fmla="*/ 414825 w 578354"/>
                  <a:gd name="connsiteY120" fmla="*/ 0 h 606510"/>
                  <a:gd name="connsiteX121" fmla="*/ 578354 w 578354"/>
                  <a:gd name="connsiteY121" fmla="*/ 163305 h 606510"/>
                  <a:gd name="connsiteX122" fmla="*/ 414825 w 578354"/>
                  <a:gd name="connsiteY122" fmla="*/ 326718 h 606510"/>
                  <a:gd name="connsiteX123" fmla="*/ 344664 w 578354"/>
                  <a:gd name="connsiteY123" fmla="*/ 310907 h 606510"/>
                  <a:gd name="connsiteX124" fmla="*/ 360063 w 578354"/>
                  <a:gd name="connsiteY124" fmla="*/ 279719 h 606510"/>
                  <a:gd name="connsiteX125" fmla="*/ 414825 w 578354"/>
                  <a:gd name="connsiteY125" fmla="*/ 291956 h 606510"/>
                  <a:gd name="connsiteX126" fmla="*/ 543545 w 578354"/>
                  <a:gd name="connsiteY126" fmla="*/ 163305 h 606510"/>
                  <a:gd name="connsiteX127" fmla="*/ 414825 w 578354"/>
                  <a:gd name="connsiteY127" fmla="*/ 34762 h 606510"/>
                  <a:gd name="connsiteX128" fmla="*/ 338808 w 578354"/>
                  <a:gd name="connsiteY128" fmla="*/ 59561 h 606510"/>
                  <a:gd name="connsiteX129" fmla="*/ 311264 w 578354"/>
                  <a:gd name="connsiteY129" fmla="*/ 37036 h 606510"/>
                  <a:gd name="connsiteX130" fmla="*/ 414825 w 578354"/>
                  <a:gd name="connsiteY130" fmla="*/ 0 h 60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578354" h="606510">
                    <a:moveTo>
                      <a:pt x="271981" y="340887"/>
                    </a:moveTo>
                    <a:cubicBezTo>
                      <a:pt x="266667" y="343702"/>
                      <a:pt x="261461" y="345543"/>
                      <a:pt x="256365" y="346409"/>
                    </a:cubicBezTo>
                    <a:cubicBezTo>
                      <a:pt x="253328" y="346951"/>
                      <a:pt x="251051" y="349658"/>
                      <a:pt x="251051" y="352798"/>
                    </a:cubicBezTo>
                    <a:lnTo>
                      <a:pt x="251051" y="368716"/>
                    </a:lnTo>
                    <a:cubicBezTo>
                      <a:pt x="250183" y="369149"/>
                      <a:pt x="249316" y="369691"/>
                      <a:pt x="248665" y="370449"/>
                    </a:cubicBezTo>
                    <a:cubicBezTo>
                      <a:pt x="247472" y="371748"/>
                      <a:pt x="246821" y="373589"/>
                      <a:pt x="247038" y="375322"/>
                    </a:cubicBezTo>
                    <a:lnTo>
                      <a:pt x="250509" y="409431"/>
                    </a:lnTo>
                    <a:cubicBezTo>
                      <a:pt x="250834" y="412030"/>
                      <a:pt x="252677" y="414196"/>
                      <a:pt x="255172" y="414954"/>
                    </a:cubicBezTo>
                    <a:cubicBezTo>
                      <a:pt x="255822" y="415062"/>
                      <a:pt x="256365" y="415170"/>
                      <a:pt x="256907" y="415170"/>
                    </a:cubicBezTo>
                    <a:cubicBezTo>
                      <a:pt x="258859" y="415170"/>
                      <a:pt x="260811" y="414304"/>
                      <a:pt x="262004" y="412572"/>
                    </a:cubicBezTo>
                    <a:lnTo>
                      <a:pt x="280114" y="388749"/>
                    </a:lnTo>
                    <a:cubicBezTo>
                      <a:pt x="280873" y="387666"/>
                      <a:pt x="281307" y="386258"/>
                      <a:pt x="281307" y="384851"/>
                    </a:cubicBezTo>
                    <a:lnTo>
                      <a:pt x="281307" y="346626"/>
                    </a:lnTo>
                    <a:cubicBezTo>
                      <a:pt x="281307" y="344352"/>
                      <a:pt x="280222" y="342295"/>
                      <a:pt x="278270" y="341104"/>
                    </a:cubicBezTo>
                    <a:cubicBezTo>
                      <a:pt x="276318" y="339912"/>
                      <a:pt x="273933" y="339912"/>
                      <a:pt x="271981" y="340887"/>
                    </a:cubicBezTo>
                    <a:close/>
                    <a:moveTo>
                      <a:pt x="190755" y="340887"/>
                    </a:moveTo>
                    <a:cubicBezTo>
                      <a:pt x="188695" y="339912"/>
                      <a:pt x="186309" y="339912"/>
                      <a:pt x="184357" y="341104"/>
                    </a:cubicBezTo>
                    <a:cubicBezTo>
                      <a:pt x="182513" y="342295"/>
                      <a:pt x="181321" y="344352"/>
                      <a:pt x="181321" y="346626"/>
                    </a:cubicBezTo>
                    <a:lnTo>
                      <a:pt x="181212" y="384851"/>
                    </a:lnTo>
                    <a:cubicBezTo>
                      <a:pt x="181212" y="386258"/>
                      <a:pt x="181754" y="387666"/>
                      <a:pt x="182513" y="388749"/>
                    </a:cubicBezTo>
                    <a:lnTo>
                      <a:pt x="200624" y="412680"/>
                    </a:lnTo>
                    <a:cubicBezTo>
                      <a:pt x="201817" y="414304"/>
                      <a:pt x="203769" y="415170"/>
                      <a:pt x="205721" y="415170"/>
                    </a:cubicBezTo>
                    <a:cubicBezTo>
                      <a:pt x="206263" y="415170"/>
                      <a:pt x="206914" y="415062"/>
                      <a:pt x="207456" y="414954"/>
                    </a:cubicBezTo>
                    <a:cubicBezTo>
                      <a:pt x="209950" y="414196"/>
                      <a:pt x="211794" y="412030"/>
                      <a:pt x="212119" y="409431"/>
                    </a:cubicBezTo>
                    <a:lnTo>
                      <a:pt x="215589" y="375322"/>
                    </a:lnTo>
                    <a:cubicBezTo>
                      <a:pt x="215806" y="373589"/>
                      <a:pt x="215264" y="371748"/>
                      <a:pt x="213963" y="370449"/>
                    </a:cubicBezTo>
                    <a:cubicBezTo>
                      <a:pt x="213312" y="369691"/>
                      <a:pt x="212553" y="369149"/>
                      <a:pt x="211577" y="368716"/>
                    </a:cubicBezTo>
                    <a:lnTo>
                      <a:pt x="211577" y="352798"/>
                    </a:lnTo>
                    <a:cubicBezTo>
                      <a:pt x="211577" y="349658"/>
                      <a:pt x="209299" y="346951"/>
                      <a:pt x="206263" y="346409"/>
                    </a:cubicBezTo>
                    <a:cubicBezTo>
                      <a:pt x="201166" y="345543"/>
                      <a:pt x="195961" y="343702"/>
                      <a:pt x="190755" y="340887"/>
                    </a:cubicBezTo>
                    <a:close/>
                    <a:moveTo>
                      <a:pt x="200624" y="168497"/>
                    </a:moveTo>
                    <a:cubicBezTo>
                      <a:pt x="182513" y="168497"/>
                      <a:pt x="164945" y="175861"/>
                      <a:pt x="156161" y="180300"/>
                    </a:cubicBezTo>
                    <a:cubicBezTo>
                      <a:pt x="153884" y="181383"/>
                      <a:pt x="152583" y="183657"/>
                      <a:pt x="152583" y="186039"/>
                    </a:cubicBezTo>
                    <a:lnTo>
                      <a:pt x="152583" y="197518"/>
                    </a:lnTo>
                    <a:lnTo>
                      <a:pt x="149980" y="197518"/>
                    </a:lnTo>
                    <a:cubicBezTo>
                      <a:pt x="146401" y="197518"/>
                      <a:pt x="143473" y="200333"/>
                      <a:pt x="143473" y="203906"/>
                    </a:cubicBezTo>
                    <a:lnTo>
                      <a:pt x="143473" y="214410"/>
                    </a:lnTo>
                    <a:cubicBezTo>
                      <a:pt x="143473" y="216576"/>
                      <a:pt x="144666" y="218633"/>
                      <a:pt x="146401" y="219824"/>
                    </a:cubicBezTo>
                    <a:lnTo>
                      <a:pt x="152691" y="223831"/>
                    </a:lnTo>
                    <a:lnTo>
                      <a:pt x="153016" y="226538"/>
                    </a:lnTo>
                    <a:cubicBezTo>
                      <a:pt x="155077" y="241806"/>
                      <a:pt x="163644" y="261731"/>
                      <a:pt x="176007" y="279598"/>
                    </a:cubicBezTo>
                    <a:cubicBezTo>
                      <a:pt x="191731" y="302338"/>
                      <a:pt x="206480" y="312516"/>
                      <a:pt x="214071" y="312516"/>
                    </a:cubicBezTo>
                    <a:lnTo>
                      <a:pt x="248557" y="312516"/>
                    </a:lnTo>
                    <a:cubicBezTo>
                      <a:pt x="256148" y="312516"/>
                      <a:pt x="270896" y="302338"/>
                      <a:pt x="286621" y="279598"/>
                    </a:cubicBezTo>
                    <a:cubicBezTo>
                      <a:pt x="298984" y="261731"/>
                      <a:pt x="307551" y="241806"/>
                      <a:pt x="309611" y="226538"/>
                    </a:cubicBezTo>
                    <a:lnTo>
                      <a:pt x="309936" y="223831"/>
                    </a:lnTo>
                    <a:lnTo>
                      <a:pt x="316226" y="219824"/>
                    </a:lnTo>
                    <a:cubicBezTo>
                      <a:pt x="318070" y="218633"/>
                      <a:pt x="319154" y="216576"/>
                      <a:pt x="319154" y="214410"/>
                    </a:cubicBezTo>
                    <a:lnTo>
                      <a:pt x="319154" y="203906"/>
                    </a:lnTo>
                    <a:cubicBezTo>
                      <a:pt x="319154" y="200333"/>
                      <a:pt x="316226" y="197518"/>
                      <a:pt x="312756" y="197518"/>
                    </a:cubicBezTo>
                    <a:lnTo>
                      <a:pt x="309177" y="197518"/>
                    </a:lnTo>
                    <a:cubicBezTo>
                      <a:pt x="308744" y="196651"/>
                      <a:pt x="307984" y="195893"/>
                      <a:pt x="307117" y="195352"/>
                    </a:cubicBezTo>
                    <a:cubicBezTo>
                      <a:pt x="305382" y="194161"/>
                      <a:pt x="302996" y="193944"/>
                      <a:pt x="301044" y="194919"/>
                    </a:cubicBezTo>
                    <a:cubicBezTo>
                      <a:pt x="292477" y="198709"/>
                      <a:pt x="283910" y="200658"/>
                      <a:pt x="275668" y="200658"/>
                    </a:cubicBezTo>
                    <a:cubicBezTo>
                      <a:pt x="261028" y="200658"/>
                      <a:pt x="247797" y="194702"/>
                      <a:pt x="236302" y="182791"/>
                    </a:cubicBezTo>
                    <a:cubicBezTo>
                      <a:pt x="227193" y="173370"/>
                      <a:pt x="215155" y="168497"/>
                      <a:pt x="200624" y="168497"/>
                    </a:cubicBezTo>
                    <a:close/>
                    <a:moveTo>
                      <a:pt x="426321" y="71765"/>
                    </a:moveTo>
                    <a:cubicBezTo>
                      <a:pt x="433372" y="71765"/>
                      <a:pt x="439012" y="77398"/>
                      <a:pt x="439012" y="84331"/>
                    </a:cubicBezTo>
                    <a:lnTo>
                      <a:pt x="439012" y="99173"/>
                    </a:lnTo>
                    <a:cubicBezTo>
                      <a:pt x="449860" y="101231"/>
                      <a:pt x="458321" y="105564"/>
                      <a:pt x="464721" y="112498"/>
                    </a:cubicBezTo>
                    <a:cubicBezTo>
                      <a:pt x="467650" y="115639"/>
                      <a:pt x="468843" y="120081"/>
                      <a:pt x="467758" y="124306"/>
                    </a:cubicBezTo>
                    <a:cubicBezTo>
                      <a:pt x="466565" y="128531"/>
                      <a:pt x="463419" y="131780"/>
                      <a:pt x="459297" y="133080"/>
                    </a:cubicBezTo>
                    <a:lnTo>
                      <a:pt x="452789" y="135139"/>
                    </a:lnTo>
                    <a:cubicBezTo>
                      <a:pt x="448016" y="136655"/>
                      <a:pt x="442809" y="135247"/>
                      <a:pt x="439555" y="131455"/>
                    </a:cubicBezTo>
                    <a:cubicBezTo>
                      <a:pt x="436192" y="127772"/>
                      <a:pt x="431311" y="125931"/>
                      <a:pt x="425019" y="125931"/>
                    </a:cubicBezTo>
                    <a:cubicBezTo>
                      <a:pt x="419921" y="125931"/>
                      <a:pt x="413738" y="127122"/>
                      <a:pt x="413738" y="132972"/>
                    </a:cubicBezTo>
                    <a:cubicBezTo>
                      <a:pt x="413738" y="134597"/>
                      <a:pt x="414388" y="136005"/>
                      <a:pt x="415582" y="137197"/>
                    </a:cubicBezTo>
                    <a:cubicBezTo>
                      <a:pt x="416883" y="138389"/>
                      <a:pt x="420463" y="139689"/>
                      <a:pt x="426429" y="140989"/>
                    </a:cubicBezTo>
                    <a:cubicBezTo>
                      <a:pt x="440097" y="144022"/>
                      <a:pt x="450077" y="146730"/>
                      <a:pt x="456043" y="149113"/>
                    </a:cubicBezTo>
                    <a:cubicBezTo>
                      <a:pt x="462118" y="151497"/>
                      <a:pt x="467216" y="155613"/>
                      <a:pt x="471230" y="161355"/>
                    </a:cubicBezTo>
                    <a:cubicBezTo>
                      <a:pt x="475243" y="167096"/>
                      <a:pt x="477304" y="174030"/>
                      <a:pt x="477304" y="181829"/>
                    </a:cubicBezTo>
                    <a:cubicBezTo>
                      <a:pt x="477304" y="192771"/>
                      <a:pt x="473291" y="202087"/>
                      <a:pt x="465480" y="209454"/>
                    </a:cubicBezTo>
                    <a:cubicBezTo>
                      <a:pt x="458863" y="215737"/>
                      <a:pt x="449968" y="219962"/>
                      <a:pt x="439012" y="222020"/>
                    </a:cubicBezTo>
                    <a:lnTo>
                      <a:pt x="439012" y="242278"/>
                    </a:lnTo>
                    <a:cubicBezTo>
                      <a:pt x="439012" y="249320"/>
                      <a:pt x="433372" y="254953"/>
                      <a:pt x="426321" y="254953"/>
                    </a:cubicBezTo>
                    <a:cubicBezTo>
                      <a:pt x="419378" y="254953"/>
                      <a:pt x="413738" y="249320"/>
                      <a:pt x="413738" y="242278"/>
                    </a:cubicBezTo>
                    <a:lnTo>
                      <a:pt x="413738" y="222670"/>
                    </a:lnTo>
                    <a:cubicBezTo>
                      <a:pt x="397683" y="220504"/>
                      <a:pt x="385751" y="213571"/>
                      <a:pt x="378158" y="202087"/>
                    </a:cubicBezTo>
                    <a:cubicBezTo>
                      <a:pt x="375771" y="198512"/>
                      <a:pt x="375337" y="194071"/>
                      <a:pt x="377073" y="190171"/>
                    </a:cubicBezTo>
                    <a:cubicBezTo>
                      <a:pt x="378700" y="186271"/>
                      <a:pt x="382171" y="183454"/>
                      <a:pt x="386402" y="182696"/>
                    </a:cubicBezTo>
                    <a:lnTo>
                      <a:pt x="395948" y="180963"/>
                    </a:lnTo>
                    <a:cubicBezTo>
                      <a:pt x="400721" y="180096"/>
                      <a:pt x="405710" y="182046"/>
                      <a:pt x="408531" y="186163"/>
                    </a:cubicBezTo>
                    <a:cubicBezTo>
                      <a:pt x="412110" y="191254"/>
                      <a:pt x="418185" y="193963"/>
                      <a:pt x="426646" y="193963"/>
                    </a:cubicBezTo>
                    <a:cubicBezTo>
                      <a:pt x="439555" y="193963"/>
                      <a:pt x="439555" y="188763"/>
                      <a:pt x="439555" y="187138"/>
                    </a:cubicBezTo>
                    <a:cubicBezTo>
                      <a:pt x="439555" y="184646"/>
                      <a:pt x="438578" y="182913"/>
                      <a:pt x="436626" y="181504"/>
                    </a:cubicBezTo>
                    <a:cubicBezTo>
                      <a:pt x="434673" y="180096"/>
                      <a:pt x="430985" y="178905"/>
                      <a:pt x="425778" y="177821"/>
                    </a:cubicBezTo>
                    <a:cubicBezTo>
                      <a:pt x="404734" y="173488"/>
                      <a:pt x="391283" y="167963"/>
                      <a:pt x="385534" y="161355"/>
                    </a:cubicBezTo>
                    <a:cubicBezTo>
                      <a:pt x="379785" y="154530"/>
                      <a:pt x="376964" y="147055"/>
                      <a:pt x="376964" y="138280"/>
                    </a:cubicBezTo>
                    <a:cubicBezTo>
                      <a:pt x="376964" y="128639"/>
                      <a:pt x="380110" y="120081"/>
                      <a:pt x="386402" y="112714"/>
                    </a:cubicBezTo>
                    <a:cubicBezTo>
                      <a:pt x="392368" y="105564"/>
                      <a:pt x="401588" y="100906"/>
                      <a:pt x="413738" y="98848"/>
                    </a:cubicBezTo>
                    <a:lnTo>
                      <a:pt x="413738" y="84331"/>
                    </a:lnTo>
                    <a:cubicBezTo>
                      <a:pt x="413738" y="77398"/>
                      <a:pt x="419378" y="71765"/>
                      <a:pt x="426321" y="71765"/>
                    </a:cubicBezTo>
                    <a:close/>
                    <a:moveTo>
                      <a:pt x="215047" y="46785"/>
                    </a:moveTo>
                    <a:lnTo>
                      <a:pt x="247581" y="46785"/>
                    </a:lnTo>
                    <a:cubicBezTo>
                      <a:pt x="302779" y="46785"/>
                      <a:pt x="347675" y="91723"/>
                      <a:pt x="347675" y="146840"/>
                    </a:cubicBezTo>
                    <a:lnTo>
                      <a:pt x="347675" y="178243"/>
                    </a:lnTo>
                    <a:cubicBezTo>
                      <a:pt x="351471" y="183441"/>
                      <a:pt x="353423" y="189721"/>
                      <a:pt x="353423" y="196110"/>
                    </a:cubicBezTo>
                    <a:lnTo>
                      <a:pt x="353423" y="218525"/>
                    </a:lnTo>
                    <a:cubicBezTo>
                      <a:pt x="353423" y="227621"/>
                      <a:pt x="349302" y="236284"/>
                      <a:pt x="342362" y="242131"/>
                    </a:cubicBezTo>
                    <a:cubicBezTo>
                      <a:pt x="340626" y="247654"/>
                      <a:pt x="338458" y="253393"/>
                      <a:pt x="335963" y="259132"/>
                    </a:cubicBezTo>
                    <a:cubicBezTo>
                      <a:pt x="330758" y="272559"/>
                      <a:pt x="323275" y="286528"/>
                      <a:pt x="314383" y="299522"/>
                    </a:cubicBezTo>
                    <a:cubicBezTo>
                      <a:pt x="310587" y="305045"/>
                      <a:pt x="305599" y="311650"/>
                      <a:pt x="299743" y="318147"/>
                    </a:cubicBezTo>
                    <a:cubicBezTo>
                      <a:pt x="305056" y="321937"/>
                      <a:pt x="308852" y="326485"/>
                      <a:pt x="310587" y="331683"/>
                    </a:cubicBezTo>
                    <a:lnTo>
                      <a:pt x="382052" y="353231"/>
                    </a:lnTo>
                    <a:cubicBezTo>
                      <a:pt x="432263" y="367742"/>
                      <a:pt x="462627" y="578464"/>
                      <a:pt x="462627" y="587560"/>
                    </a:cubicBezTo>
                    <a:cubicBezTo>
                      <a:pt x="462627" y="598064"/>
                      <a:pt x="454169" y="606510"/>
                      <a:pt x="443758" y="606510"/>
                    </a:cubicBezTo>
                    <a:lnTo>
                      <a:pt x="18978" y="606510"/>
                    </a:lnTo>
                    <a:cubicBezTo>
                      <a:pt x="8459" y="606510"/>
                      <a:pt x="0" y="598064"/>
                      <a:pt x="0" y="587560"/>
                    </a:cubicBezTo>
                    <a:cubicBezTo>
                      <a:pt x="0" y="586586"/>
                      <a:pt x="109" y="585611"/>
                      <a:pt x="217" y="584636"/>
                    </a:cubicBezTo>
                    <a:cubicBezTo>
                      <a:pt x="217" y="584636"/>
                      <a:pt x="30365" y="367742"/>
                      <a:pt x="80575" y="353231"/>
                    </a:cubicBezTo>
                    <a:lnTo>
                      <a:pt x="152040" y="331683"/>
                    </a:lnTo>
                    <a:cubicBezTo>
                      <a:pt x="153775" y="326485"/>
                      <a:pt x="157571" y="321937"/>
                      <a:pt x="162885" y="318147"/>
                    </a:cubicBezTo>
                    <a:cubicBezTo>
                      <a:pt x="157029" y="311650"/>
                      <a:pt x="152040" y="305045"/>
                      <a:pt x="148353" y="299522"/>
                    </a:cubicBezTo>
                    <a:cubicBezTo>
                      <a:pt x="139352" y="286528"/>
                      <a:pt x="131870" y="272559"/>
                      <a:pt x="126664" y="259132"/>
                    </a:cubicBezTo>
                    <a:cubicBezTo>
                      <a:pt x="124170" y="253393"/>
                      <a:pt x="122001" y="247654"/>
                      <a:pt x="120266" y="242131"/>
                    </a:cubicBezTo>
                    <a:cubicBezTo>
                      <a:pt x="113325" y="236284"/>
                      <a:pt x="109205" y="227621"/>
                      <a:pt x="109205" y="218525"/>
                    </a:cubicBezTo>
                    <a:lnTo>
                      <a:pt x="109205" y="196110"/>
                    </a:lnTo>
                    <a:cubicBezTo>
                      <a:pt x="109205" y="189721"/>
                      <a:pt x="111265" y="183441"/>
                      <a:pt x="114952" y="178243"/>
                    </a:cubicBezTo>
                    <a:lnTo>
                      <a:pt x="114952" y="146840"/>
                    </a:lnTo>
                    <a:cubicBezTo>
                      <a:pt x="114952" y="91723"/>
                      <a:pt x="159848" y="46785"/>
                      <a:pt x="215047" y="46785"/>
                    </a:cubicBezTo>
                    <a:close/>
                    <a:moveTo>
                      <a:pt x="414825" y="0"/>
                    </a:moveTo>
                    <a:cubicBezTo>
                      <a:pt x="504940" y="0"/>
                      <a:pt x="578354" y="73314"/>
                      <a:pt x="578354" y="163305"/>
                    </a:cubicBezTo>
                    <a:cubicBezTo>
                      <a:pt x="578354" y="253404"/>
                      <a:pt x="504940" y="326718"/>
                      <a:pt x="414825" y="326718"/>
                    </a:cubicBezTo>
                    <a:cubicBezTo>
                      <a:pt x="389667" y="326718"/>
                      <a:pt x="365918" y="320979"/>
                      <a:pt x="344664" y="310907"/>
                    </a:cubicBezTo>
                    <a:cubicBezTo>
                      <a:pt x="350737" y="300620"/>
                      <a:pt x="355942" y="290115"/>
                      <a:pt x="360063" y="279719"/>
                    </a:cubicBezTo>
                    <a:cubicBezTo>
                      <a:pt x="376654" y="287516"/>
                      <a:pt x="395198" y="291956"/>
                      <a:pt x="414825" y="291956"/>
                    </a:cubicBezTo>
                    <a:cubicBezTo>
                      <a:pt x="485854" y="291956"/>
                      <a:pt x="543545" y="234236"/>
                      <a:pt x="543545" y="163305"/>
                    </a:cubicBezTo>
                    <a:cubicBezTo>
                      <a:pt x="543545" y="92482"/>
                      <a:pt x="485854" y="34762"/>
                      <a:pt x="414825" y="34762"/>
                    </a:cubicBezTo>
                    <a:cubicBezTo>
                      <a:pt x="386414" y="34762"/>
                      <a:pt x="360171" y="43967"/>
                      <a:pt x="338808" y="59561"/>
                    </a:cubicBezTo>
                    <a:cubicBezTo>
                      <a:pt x="330675" y="50897"/>
                      <a:pt x="321458" y="43317"/>
                      <a:pt x="311264" y="37036"/>
                    </a:cubicBezTo>
                    <a:cubicBezTo>
                      <a:pt x="339459" y="13861"/>
                      <a:pt x="375570" y="0"/>
                      <a:pt x="414825" y="0"/>
                    </a:cubicBezTo>
                    <a:close/>
                  </a:path>
                </a:pathLst>
              </a:custGeom>
              <a:solidFill>
                <a:sysClr val="window" lastClr="FFFFFF">
                  <a:lumMod val="65000"/>
                </a:sysClr>
              </a:solidFill>
              <a:ln>
                <a:noFill/>
              </a:ln>
            </p:spPr>
            <p:txBody>
              <a:bodyPr wrap="square" lIns="91411" tIns="45705" rIns="91411" bIns="45705" anchor="ctr">
                <a:normAutofit fontScale="2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楷体" panose="02010609060101010101" pitchFamily="49" charset="-122"/>
                  <a:ea typeface="楷体" panose="02010609060101010101" pitchFamily="49" charset="-122"/>
                </a:endParaRPr>
              </a:p>
            </p:txBody>
          </p:sp>
          <p:sp>
            <p:nvSpPr>
              <p:cNvPr id="91" name="îšļídê"/>
              <p:cNvSpPr/>
              <p:nvPr/>
            </p:nvSpPr>
            <p:spPr>
              <a:xfrm>
                <a:off x="5327494" y="1428541"/>
                <a:ext cx="468859" cy="468859"/>
              </a:xfrm>
              <a:prstGeom prst="ellipse">
                <a:avLst/>
              </a:prstGeom>
              <a:noFill/>
              <a:ln w="22225" cap="flat" cmpd="sng" algn="ctr">
                <a:solidFill>
                  <a:sysClr val="windowText" lastClr="000000">
                    <a:lumMod val="50000"/>
                    <a:lumOff val="50000"/>
                  </a:sysClr>
                </a:solidFill>
                <a:prstDash val="solid"/>
                <a:miter lim="800000"/>
              </a:ln>
              <a:effectLst/>
            </p:spPr>
            <p:txBody>
              <a:bodyPr wrap="square" lIns="91411" tIns="45705" rIns="91411" bIns="45705" rtlCol="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楷体" panose="02010609060101010101" pitchFamily="49" charset="-122"/>
                  <a:ea typeface="楷体" panose="02010609060101010101" pitchFamily="49" charset="-122"/>
                  <a:cs typeface="+mn-cs"/>
                </a:endParaRPr>
              </a:p>
            </p:txBody>
          </p:sp>
        </p:grpSp>
        <p:pic>
          <p:nvPicPr>
            <p:cNvPr id="89" name="Picture 4"/>
            <p:cNvPicPr preferRelativeResize="0">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293186" y="1043313"/>
              <a:ext cx="360000"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 name="矩形 10"/>
          <p:cNvSpPr/>
          <p:nvPr/>
        </p:nvSpPr>
        <p:spPr>
          <a:xfrm>
            <a:off x="7027959" y="4075686"/>
            <a:ext cx="4870244" cy="307777"/>
          </a:xfrm>
          <a:prstGeom prst="rect">
            <a:avLst/>
          </a:prstGeom>
        </p:spPr>
        <p:txBody>
          <a:bodyPr wrap="none">
            <a:spAutoFit/>
          </a:bodyPr>
          <a:lstStyle/>
          <a:p>
            <a:r>
              <a:rPr lang="zh-CN" altLang="en-US" sz="1400" dirty="0">
                <a:latin typeface="微软雅黑" panose="020B0503020204020204" charset="-122"/>
                <a:ea typeface="微软雅黑" panose="020B0503020204020204" charset="-122"/>
              </a:rPr>
              <a:t>艾考磷</a:t>
            </a:r>
            <a:r>
              <a:rPr lang="zh-CN" altLang="en-US" sz="1400" dirty="0" smtClean="0">
                <a:latin typeface="微软雅黑" panose="020B0503020204020204" charset="-122"/>
                <a:ea typeface="微软雅黑" panose="020B0503020204020204" charset="-122"/>
              </a:rPr>
              <a:t>布韦</a:t>
            </a:r>
            <a:r>
              <a:rPr lang="zh-CN" altLang="en-US" sz="1400" dirty="0">
                <a:latin typeface="微软雅黑" panose="020B0503020204020204" charset="-122"/>
                <a:ea typeface="微软雅黑" panose="020B0503020204020204" charset="-122"/>
              </a:rPr>
              <a:t>获得</a:t>
            </a:r>
            <a:r>
              <a:rPr lang="zh-CN" altLang="en-US" sz="1400" dirty="0" smtClean="0">
                <a:latin typeface="微软雅黑" panose="020B0503020204020204" charset="-122"/>
                <a:ea typeface="微软雅黑" panose="020B0503020204020204" charset="-122"/>
              </a:rPr>
              <a:t>国家</a:t>
            </a:r>
            <a:r>
              <a:rPr lang="zh-CN" altLang="en-US" sz="1400" dirty="0">
                <a:latin typeface="微软雅黑" panose="020B0503020204020204" charset="-122"/>
                <a:ea typeface="微软雅黑" panose="020B0503020204020204" charset="-122"/>
              </a:rPr>
              <a:t>重大</a:t>
            </a:r>
            <a:r>
              <a:rPr lang="zh-CN" altLang="en-US" sz="1400" dirty="0" smtClean="0">
                <a:latin typeface="微软雅黑" panose="020B0503020204020204" charset="-122"/>
                <a:ea typeface="微软雅黑" panose="020B0503020204020204" charset="-122"/>
              </a:rPr>
              <a:t>专项支持，</a:t>
            </a:r>
            <a:r>
              <a:rPr lang="en-US" altLang="zh-CN" sz="1400" dirty="0">
                <a:latin typeface="微软雅黑" panose="020B0503020204020204" charset="-122"/>
                <a:ea typeface="微软雅黑" panose="020B0503020204020204" charset="-122"/>
              </a:rPr>
              <a:t>2017ZX09201006009</a:t>
            </a:r>
            <a:endParaRPr lang="zh-CN" altLang="en-US" sz="1400" dirty="0">
              <a:latin typeface="微软雅黑" panose="020B0503020204020204" charset="-122"/>
              <a:ea typeface="微软雅黑" panose="020B0503020204020204" charset="-122"/>
            </a:endParaRPr>
          </a:p>
        </p:txBody>
      </p:sp>
      <p:sp>
        <p:nvSpPr>
          <p:cNvPr id="12" name="标题 1"/>
          <p:cNvSpPr txBox="1"/>
          <p:nvPr/>
        </p:nvSpPr>
        <p:spPr>
          <a:xfrm>
            <a:off x="1199515" y="260985"/>
            <a:ext cx="8555355" cy="431800"/>
          </a:xfrm>
          <a:prstGeom prst="rect">
            <a:avLst/>
          </a:prstGeom>
        </p:spPr>
        <p:txBody>
          <a:bodyPr vert="horz" lIns="91434" tIns="45717" rIns="91434" bIns="45717" anchor="ctr">
            <a:noAutofit/>
          </a:bodyPr>
          <a:lstStyle>
            <a:lvl1pPr algn="l" rtl="0" eaLnBrk="1" latinLnBrk="0" hangingPunct="1">
              <a:spcBef>
                <a:spcPct val="0"/>
              </a:spcBef>
              <a:buNone/>
              <a:defRPr kumimoji="0" sz="2400" b="1" i="0" u="none" strike="noStrike" kern="1200" baseline="0">
                <a:ln w="3175">
                  <a:noFill/>
                </a:ln>
                <a:solidFill>
                  <a:srgbClr val="203864"/>
                </a:solidFill>
                <a:effectLst/>
                <a:latin typeface="微软雅黑" panose="020B0503020204020204" charset="-122"/>
                <a:ea typeface="微软雅黑" panose="020B0503020204020204" charset="-122"/>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1200" cap="none" spc="0" normalizeH="0" baseline="0" noProof="0" dirty="0" smtClean="0">
                <a:ln w="3175">
                  <a:noFill/>
                </a:ln>
                <a:solidFill>
                  <a:srgbClr val="3E3A39"/>
                </a:solidFill>
                <a:effectLst/>
                <a:uLnTx/>
                <a:uFillTx/>
                <a:latin typeface="微软雅黑" panose="020B0503020204020204" charset="-122"/>
                <a:ea typeface="微软雅黑" panose="020B0503020204020204" charset="-122"/>
                <a:cs typeface="+mj-cs"/>
              </a:rPr>
              <a:t>（四）创新性</a:t>
            </a:r>
            <a:endParaRPr kumimoji="0" lang="zh-CN" altLang="en-US" sz="3200" b="1" i="0" u="none" strike="noStrike" kern="1200" cap="none" spc="0" normalizeH="0" baseline="0" noProof="0" dirty="0" smtClean="0">
              <a:ln w="3175">
                <a:noFill/>
              </a:ln>
              <a:solidFill>
                <a:srgbClr val="3E3A39"/>
              </a:solidFill>
              <a:effectLst/>
              <a:uLnTx/>
              <a:uFillTx/>
              <a:latin typeface="微软雅黑" panose="020B0503020204020204" charset="-122"/>
              <a:ea typeface="微软雅黑" panose="020B0503020204020204" charset="-122"/>
              <a:cs typeface="+mj-cs"/>
            </a:endParaRPr>
          </a:p>
        </p:txBody>
      </p:sp>
      <p:sp>
        <p:nvSpPr>
          <p:cNvPr id="7" name="î$1ïḋe"/>
          <p:cNvSpPr txBox="1"/>
          <p:nvPr/>
        </p:nvSpPr>
        <p:spPr>
          <a:xfrm>
            <a:off x="1254517" y="1809997"/>
            <a:ext cx="4670981" cy="480862"/>
          </a:xfrm>
          <a:prstGeom prst="rect">
            <a:avLst/>
          </a:prstGeom>
          <a:noFill/>
        </p:spPr>
        <p:txBody>
          <a:bodyPr wrap="square" lIns="91411" tIns="45705" rIns="91411" bIns="45705" anchor="ctr">
            <a:noAutofit/>
          </a:bodyPr>
          <a:p>
            <a:pPr defTabSz="914400">
              <a:defRPr/>
            </a:pPr>
            <a:r>
              <a:rPr lang="zh-CN" altLang="en-US" sz="1400" b="1" dirty="0">
                <a:solidFill>
                  <a:srgbClr val="EA6E14"/>
                </a:solidFill>
                <a:latin typeface="微软雅黑" panose="020B0503020204020204" charset="-122"/>
                <a:ea typeface="微软雅黑" panose="020B0503020204020204" charset="-122"/>
              </a:rPr>
              <a:t>国产唯一自主研发的，具有自主知识产权</a:t>
            </a:r>
            <a:r>
              <a:rPr lang="zh-CN" altLang="en-US" sz="1400" dirty="0">
                <a:solidFill>
                  <a:prstClr val="black">
                    <a:lumMod val="100000"/>
                  </a:prstClr>
                </a:solidFill>
                <a:latin typeface="微软雅黑" panose="020B0503020204020204" charset="-122"/>
                <a:ea typeface="微软雅黑" panose="020B0503020204020204" charset="-122"/>
              </a:rPr>
              <a:t>的口服泛基因型方案组合，两个药均为丙肝</a:t>
            </a:r>
            <a:r>
              <a:rPr lang="en-US" altLang="zh-CN" sz="1400" dirty="0">
                <a:solidFill>
                  <a:prstClr val="black">
                    <a:lumMod val="100000"/>
                  </a:prstClr>
                </a:solidFill>
                <a:latin typeface="微软雅黑" panose="020B0503020204020204" charset="-122"/>
                <a:ea typeface="微软雅黑" panose="020B0503020204020204" charset="-122"/>
              </a:rPr>
              <a:t>1</a:t>
            </a:r>
            <a:r>
              <a:rPr lang="zh-CN" altLang="en-US" sz="1400" dirty="0">
                <a:solidFill>
                  <a:prstClr val="black">
                    <a:lumMod val="100000"/>
                  </a:prstClr>
                </a:solidFill>
                <a:latin typeface="微软雅黑" panose="020B0503020204020204" charset="-122"/>
                <a:ea typeface="微软雅黑" panose="020B0503020204020204" charset="-122"/>
              </a:rPr>
              <a:t>类创新药</a:t>
            </a:r>
            <a:endParaRPr lang="zh-CN" altLang="en-US" sz="1400" dirty="0">
              <a:solidFill>
                <a:prstClr val="black">
                  <a:lumMod val="100000"/>
                </a:prstClr>
              </a:solidFill>
              <a:latin typeface="微软雅黑" panose="020B0503020204020204" charset="-122"/>
              <a:ea typeface="微软雅黑" panose="020B0503020204020204" charset="-122"/>
            </a:endParaRPr>
          </a:p>
        </p:txBody>
      </p:sp>
      <p:sp>
        <p:nvSpPr>
          <p:cNvPr id="18" name="î$1ïḋe"/>
          <p:cNvSpPr txBox="1"/>
          <p:nvPr/>
        </p:nvSpPr>
        <p:spPr>
          <a:xfrm>
            <a:off x="1271662" y="4569172"/>
            <a:ext cx="4361561" cy="206478"/>
          </a:xfrm>
          <a:prstGeom prst="rect">
            <a:avLst/>
          </a:prstGeom>
          <a:noFill/>
        </p:spPr>
        <p:txBody>
          <a:bodyPr wrap="square" lIns="91411" tIns="45705" rIns="91411" bIns="45705" anchor="ctr">
            <a:noAutofit/>
          </a:bodyPr>
          <a:p>
            <a:pPr defTabSz="914400">
              <a:defRPr/>
            </a:pPr>
            <a:r>
              <a:rPr lang="zh-CN" altLang="en-US" sz="1400" dirty="0">
                <a:solidFill>
                  <a:prstClr val="black">
                    <a:lumMod val="100000"/>
                  </a:prstClr>
                </a:solidFill>
                <a:latin typeface="微软雅黑" panose="020B0503020204020204" charset="-122"/>
                <a:ea typeface="微软雅黑" panose="020B0503020204020204" charset="-122"/>
              </a:rPr>
              <a:t>方案不含蛋白酶抑制剂，无需频繁检测肝功能</a:t>
            </a:r>
            <a:endParaRPr lang="zh-CN" altLang="en-US" sz="1400" dirty="0">
              <a:solidFill>
                <a:prstClr val="black">
                  <a:lumMod val="100000"/>
                </a:prstClr>
              </a:solidFill>
              <a:latin typeface="微软雅黑" panose="020B0503020204020204" charset="-122"/>
              <a:ea typeface="微软雅黑" panose="020B0503020204020204" charset="-122"/>
            </a:endParaRPr>
          </a:p>
        </p:txBody>
      </p:sp>
      <p:sp>
        <p:nvSpPr>
          <p:cNvPr id="41" name="î$1ïḋe"/>
          <p:cNvSpPr txBox="1"/>
          <p:nvPr/>
        </p:nvSpPr>
        <p:spPr>
          <a:xfrm>
            <a:off x="1271662" y="2925336"/>
            <a:ext cx="4485587" cy="273110"/>
          </a:xfrm>
          <a:prstGeom prst="rect">
            <a:avLst/>
          </a:prstGeom>
          <a:noFill/>
        </p:spPr>
        <p:txBody>
          <a:bodyPr wrap="square" lIns="91411" tIns="45705" rIns="91411" bIns="45705" anchor="ctr">
            <a:noAutofit/>
          </a:bodyPr>
          <a:p>
            <a:pPr defTabSz="914400">
              <a:defRPr/>
            </a:pPr>
            <a:r>
              <a:rPr lang="zh-CN" altLang="en-US" sz="1410" dirty="0">
                <a:solidFill>
                  <a:prstClr val="black">
                    <a:lumMod val="100000"/>
                  </a:prstClr>
                </a:solidFill>
                <a:latin typeface="微软雅黑" panose="020B0503020204020204" charset="-122"/>
                <a:ea typeface="微软雅黑" panose="020B0503020204020204" charset="-122"/>
              </a:rPr>
              <a:t>原料药和制剂均为自主生产，</a:t>
            </a:r>
            <a:r>
              <a:rPr lang="zh-CN" altLang="en-US" sz="1400" b="1" dirty="0">
                <a:solidFill>
                  <a:srgbClr val="EA6E14"/>
                </a:solidFill>
                <a:latin typeface="微软雅黑" panose="020B0503020204020204" charset="-122"/>
                <a:ea typeface="微软雅黑" panose="020B0503020204020204" charset="-122"/>
              </a:rPr>
              <a:t>产能充足，供应更有保障</a:t>
            </a:r>
            <a:endParaRPr lang="zh-CN" altLang="en-US" sz="1400" b="1" dirty="0">
              <a:solidFill>
                <a:srgbClr val="EA6E14"/>
              </a:solidFill>
              <a:latin typeface="微软雅黑" panose="020B0503020204020204" charset="-122"/>
              <a:ea typeface="微软雅黑" panose="020B0503020204020204" charset="-122"/>
            </a:endParaRPr>
          </a:p>
        </p:txBody>
      </p:sp>
      <p:sp>
        <p:nvSpPr>
          <p:cNvPr id="47" name="î$1ïḋe"/>
          <p:cNvSpPr txBox="1"/>
          <p:nvPr/>
        </p:nvSpPr>
        <p:spPr>
          <a:xfrm>
            <a:off x="1271662" y="2440383"/>
            <a:ext cx="4361561" cy="206478"/>
          </a:xfrm>
          <a:prstGeom prst="rect">
            <a:avLst/>
          </a:prstGeom>
          <a:noFill/>
        </p:spPr>
        <p:txBody>
          <a:bodyPr wrap="square" lIns="91411" tIns="45705" rIns="91411" bIns="45705" anchor="ctr">
            <a:noAutofit/>
          </a:bodyPr>
          <a:p>
            <a:pPr defTabSz="914400">
              <a:defRPr/>
            </a:pPr>
            <a:r>
              <a:rPr lang="zh-CN" altLang="en-US" sz="1400" dirty="0">
                <a:solidFill>
                  <a:prstClr val="black">
                    <a:lumMod val="100000"/>
                  </a:prstClr>
                </a:solidFill>
                <a:latin typeface="微软雅黑" panose="020B0503020204020204" charset="-122"/>
                <a:ea typeface="微软雅黑" panose="020B0503020204020204" charset="-122"/>
              </a:rPr>
              <a:t>整体</a:t>
            </a:r>
            <a:r>
              <a:rPr lang="en-US" altLang="zh-CN" sz="1400" dirty="0">
                <a:solidFill>
                  <a:prstClr val="black">
                    <a:lumMod val="100000"/>
                  </a:prstClr>
                </a:solidFill>
                <a:latin typeface="微软雅黑" panose="020B0503020204020204" charset="-122"/>
                <a:ea typeface="微软雅黑" panose="020B0503020204020204" charset="-122"/>
              </a:rPr>
              <a:t>SVR12</a:t>
            </a:r>
            <a:r>
              <a:rPr lang="zh-CN" altLang="en-US" sz="1400" dirty="0">
                <a:solidFill>
                  <a:prstClr val="black">
                    <a:lumMod val="100000"/>
                  </a:prstClr>
                </a:solidFill>
                <a:latin typeface="微软雅黑" panose="020B0503020204020204" charset="-122"/>
                <a:ea typeface="微软雅黑" panose="020B0503020204020204" charset="-122"/>
              </a:rPr>
              <a:t>高达</a:t>
            </a:r>
            <a:r>
              <a:rPr lang="en-US" altLang="zh-CN" sz="1400" dirty="0" smtClean="0">
                <a:solidFill>
                  <a:prstClr val="black">
                    <a:lumMod val="100000"/>
                  </a:prstClr>
                </a:solidFill>
                <a:latin typeface="微软雅黑" panose="020B0503020204020204" charset="-122"/>
                <a:ea typeface="微软雅黑" panose="020B0503020204020204" charset="-122"/>
              </a:rPr>
              <a:t>95</a:t>
            </a:r>
            <a:r>
              <a:rPr lang="en-US" altLang="zh-CN" sz="1400" dirty="0">
                <a:solidFill>
                  <a:prstClr val="black">
                    <a:lumMod val="100000"/>
                  </a:prstClr>
                </a:solidFill>
                <a:latin typeface="微软雅黑" panose="020B0503020204020204" charset="-122"/>
                <a:ea typeface="微软雅黑" panose="020B0503020204020204" charset="-122"/>
              </a:rPr>
              <a:t>%</a:t>
            </a:r>
            <a:r>
              <a:rPr lang="zh-CN" altLang="en-US" sz="1400" dirty="0">
                <a:solidFill>
                  <a:prstClr val="black">
                    <a:lumMod val="100000"/>
                  </a:prstClr>
                </a:solidFill>
                <a:latin typeface="微软雅黑" panose="020B0503020204020204" charset="-122"/>
                <a:ea typeface="微软雅黑" panose="020B0503020204020204" charset="-122"/>
              </a:rPr>
              <a:t>，基因</a:t>
            </a:r>
            <a:r>
              <a:rPr lang="en-US" altLang="zh-CN" sz="1400" dirty="0">
                <a:solidFill>
                  <a:prstClr val="black">
                    <a:lumMod val="100000"/>
                  </a:prstClr>
                </a:solidFill>
                <a:latin typeface="微软雅黑" panose="020B0503020204020204" charset="-122"/>
                <a:ea typeface="微软雅黑" panose="020B0503020204020204" charset="-122"/>
              </a:rPr>
              <a:t>2</a:t>
            </a:r>
            <a:r>
              <a:rPr lang="zh-CN" altLang="en-US" sz="1400" dirty="0">
                <a:solidFill>
                  <a:prstClr val="black">
                    <a:lumMod val="100000"/>
                  </a:prstClr>
                </a:solidFill>
                <a:latin typeface="微软雅黑" panose="020B0503020204020204" charset="-122"/>
                <a:ea typeface="微软雅黑" panose="020B0503020204020204" charset="-122"/>
              </a:rPr>
              <a:t>型优于参照品</a:t>
            </a:r>
            <a:endParaRPr lang="zh-CN" altLang="en-US" sz="1400" dirty="0">
              <a:solidFill>
                <a:prstClr val="black">
                  <a:lumMod val="100000"/>
                </a:prstClr>
              </a:solidFill>
              <a:latin typeface="微软雅黑" panose="020B0503020204020204" charset="-122"/>
              <a:ea typeface="微软雅黑" panose="020B0503020204020204" charset="-122"/>
            </a:endParaRPr>
          </a:p>
        </p:txBody>
      </p:sp>
      <p:sp>
        <p:nvSpPr>
          <p:cNvPr id="53" name="矩形 52"/>
          <p:cNvSpPr/>
          <p:nvPr/>
        </p:nvSpPr>
        <p:spPr>
          <a:xfrm>
            <a:off x="1254517" y="3429310"/>
            <a:ext cx="4673074" cy="361637"/>
          </a:xfrm>
          <a:prstGeom prst="rect">
            <a:avLst/>
          </a:prstGeom>
        </p:spPr>
        <p:txBody>
          <a:bodyPr wrap="none">
            <a:spAutoFit/>
          </a:bodyPr>
          <a:p>
            <a:pPr algn="ctr">
              <a:lnSpc>
                <a:spcPct val="125000"/>
              </a:lnSpc>
            </a:pPr>
            <a:r>
              <a:rPr lang="zh-CN" altLang="en-US" sz="1400" b="1" dirty="0">
                <a:solidFill>
                  <a:srgbClr val="EA6E14"/>
                </a:solidFill>
                <a:latin typeface="微软雅黑" panose="020B0503020204020204" charset="-122"/>
                <a:ea typeface="微软雅黑" panose="020B0503020204020204" charset="-122"/>
              </a:rPr>
              <a:t>药物相互作用风险较已上市同类药物更小</a:t>
            </a:r>
            <a:r>
              <a:rPr lang="zh-CN" altLang="en-US" sz="1400" dirty="0">
                <a:latin typeface="微软雅黑" panose="020B0503020204020204" charset="-122"/>
                <a:ea typeface="微软雅黑" panose="020B0503020204020204" charset="-122"/>
              </a:rPr>
              <a:t>，适用人群更广</a:t>
            </a:r>
            <a:endParaRPr lang="zh-CN" altLang="en-US" sz="1400" dirty="0">
              <a:latin typeface="微软雅黑" panose="020B0503020204020204" charset="-122"/>
              <a:ea typeface="微软雅黑" panose="020B0503020204020204" charset="-122"/>
            </a:endParaRPr>
          </a:p>
        </p:txBody>
      </p:sp>
      <p:sp>
        <p:nvSpPr>
          <p:cNvPr id="54" name="î$1ïḋe"/>
          <p:cNvSpPr txBox="1"/>
          <p:nvPr/>
        </p:nvSpPr>
        <p:spPr>
          <a:xfrm>
            <a:off x="1271662" y="4045944"/>
            <a:ext cx="4485587" cy="273110"/>
          </a:xfrm>
          <a:prstGeom prst="rect">
            <a:avLst/>
          </a:prstGeom>
          <a:noFill/>
        </p:spPr>
        <p:txBody>
          <a:bodyPr wrap="square" lIns="91411" tIns="45705" rIns="91411" bIns="45705" anchor="ctr">
            <a:noAutofit/>
          </a:bodyPr>
          <a:p>
            <a:pPr defTabSz="914400">
              <a:defRPr/>
            </a:pPr>
            <a:r>
              <a:rPr lang="zh-CN" altLang="en-US" sz="1410" dirty="0">
                <a:solidFill>
                  <a:prstClr val="black">
                    <a:lumMod val="100000"/>
                  </a:prstClr>
                </a:solidFill>
                <a:latin typeface="微软雅黑" panose="020B0503020204020204" charset="-122"/>
                <a:ea typeface="微软雅黑" panose="020B0503020204020204" charset="-122"/>
              </a:rPr>
              <a:t>不良反应发生率低、程度轻</a:t>
            </a:r>
            <a:endParaRPr lang="zh-CN" altLang="en-US" sz="1410" dirty="0">
              <a:solidFill>
                <a:prstClr val="black">
                  <a:lumMod val="100000"/>
                </a:prstClr>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DIAGRAM_VIRTUALLY_FRAME" val="{&quot;height&quot;:283.5,&quot;left&quot;:46.9,&quot;top&quot;:116.95,&quot;width&quot;:864}"/>
</p:tagLst>
</file>

<file path=ppt/tags/tag11.xml><?xml version="1.0" encoding="utf-8"?>
<p:tagLst xmlns:p="http://schemas.openxmlformats.org/presentationml/2006/main">
  <p:tag name="KSO_WM_DIAGRAM_VIRTUALLY_FRAME" val="{&quot;height&quot;:283.5,&quot;left&quot;:46.9,&quot;top&quot;:116.95,&quot;width&quot;:864}"/>
</p:tagLst>
</file>

<file path=ppt/tags/tag12.xml><?xml version="1.0" encoding="utf-8"?>
<p:tagLst xmlns:p="http://schemas.openxmlformats.org/presentationml/2006/main">
  <p:tag name="KSO_WM_DIAGRAM_VIRTUALLY_FRAME" val="{&quot;height&quot;:283.5,&quot;left&quot;:46.9,&quot;top&quot;:116.95,&quot;width&quot;:864}"/>
</p:tagLst>
</file>

<file path=ppt/tags/tag13.xml><?xml version="1.0" encoding="utf-8"?>
<p:tagLst xmlns:p="http://schemas.openxmlformats.org/presentationml/2006/main">
  <p:tag name="KSO_WM_DIAGRAM_VIRTUALLY_FRAME" val="{&quot;height&quot;:283.5,&quot;left&quot;:46.9,&quot;top&quot;:116.95,&quot;width&quot;:864}"/>
</p:tagLst>
</file>

<file path=ppt/tags/tag14.xml><?xml version="1.0" encoding="utf-8"?>
<p:tagLst xmlns:p="http://schemas.openxmlformats.org/presentationml/2006/main">
  <p:tag name="KSO_WM_DIAGRAM_VIRTUALLY_FRAME" val="{&quot;height&quot;:283.5,&quot;left&quot;:46.9,&quot;top&quot;:116.95,&quot;width&quot;:864}"/>
</p:tagLst>
</file>

<file path=ppt/tags/tag15.xml><?xml version="1.0" encoding="utf-8"?>
<p:tagLst xmlns:p="http://schemas.openxmlformats.org/presentationml/2006/main">
  <p:tag name="KSO_WM_DIAGRAM_VIRTUALLY_FRAME" val="{&quot;height&quot;:283.5,&quot;left&quot;:46.9,&quot;top&quot;:116.95,&quot;width&quot;:864}"/>
</p:tagLst>
</file>

<file path=ppt/tags/tag16.xml><?xml version="1.0" encoding="utf-8"?>
<p:tagLst xmlns:p="http://schemas.openxmlformats.org/presentationml/2006/main">
  <p:tag name="KSO_WM_DIAGRAM_VIRTUALLY_FRAME" val="{&quot;height&quot;:283.5,&quot;left&quot;:46.9,&quot;top&quot;:116.95,&quot;width&quot;:864}"/>
</p:tagLst>
</file>

<file path=ppt/tags/tag17.xml><?xml version="1.0" encoding="utf-8"?>
<p:tagLst xmlns:p="http://schemas.openxmlformats.org/presentationml/2006/main">
  <p:tag name="KSO_WM_DIAGRAM_VIRTUALLY_FRAME" val="{&quot;height&quot;:283.5,&quot;left&quot;:46.9,&quot;top&quot;:116.95,&quot;width&quot;:864}"/>
</p:tagLst>
</file>

<file path=ppt/tags/tag18.xml><?xml version="1.0" encoding="utf-8"?>
<p:tagLst xmlns:p="http://schemas.openxmlformats.org/presentationml/2006/main">
  <p:tag name="KSO_WM_DIAGRAM_VIRTUALLY_FRAME" val="{&quot;height&quot;:283.5,&quot;left&quot;:46.9,&quot;top&quot;:116.95,&quot;width&quot;:864}"/>
</p:tagLst>
</file>

<file path=ppt/tags/tag19.xml><?xml version="1.0" encoding="utf-8"?>
<p:tagLst xmlns:p="http://schemas.openxmlformats.org/presentationml/2006/main">
  <p:tag name="KSO_WM_DIAGRAM_VIRTUALLY_FRAME" val="{&quot;height&quot;:283.5,&quot;left&quot;:46.9,&quot;top&quot;:116.95,&quot;width&quot;:864}"/>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DIAGRAM_VIRTUALLY_FRAME" val="{&quot;height&quot;:283.5,&quot;left&quot;:46.9,&quot;top&quot;:116.95,&quot;width&quot;:864}"/>
</p:tagLst>
</file>

<file path=ppt/tags/tag21.xml><?xml version="1.0" encoding="utf-8"?>
<p:tagLst xmlns:p="http://schemas.openxmlformats.org/presentationml/2006/main">
  <p:tag name="KSO_WM_DIAGRAM_VIRTUALLY_FRAME" val="{&quot;height&quot;:283.5,&quot;left&quot;:46.9,&quot;top&quot;:116.95,&quot;width&quot;:864}"/>
</p:tagLst>
</file>

<file path=ppt/tags/tag22.xml><?xml version="1.0" encoding="utf-8"?>
<p:tagLst xmlns:p="http://schemas.openxmlformats.org/presentationml/2006/main">
  <p:tag name="KSO_WM_DIAGRAM_VIRTUALLY_FRAME" val="{&quot;height&quot;:384.6947244094489,&quot;left&quot;:51.83173228346457,&quot;top&quot;:87.41385826771653,&quot;width&quot;:836.2444881889763}"/>
</p:tagLst>
</file>

<file path=ppt/tags/tag23.xml><?xml version="1.0" encoding="utf-8"?>
<p:tagLst xmlns:p="http://schemas.openxmlformats.org/presentationml/2006/main">
  <p:tag name="KSO_WM_DIAGRAM_VIRTUALLY_FRAME" val="{&quot;height&quot;:384.6947244094489,&quot;left&quot;:51.83173228346457,&quot;top&quot;:87.41385826771653,&quot;width&quot;:836.2444881889763}"/>
</p:tagLst>
</file>

<file path=ppt/tags/tag24.xml><?xml version="1.0" encoding="utf-8"?>
<p:tagLst xmlns:p="http://schemas.openxmlformats.org/presentationml/2006/main">
  <p:tag name="KSO_WM_DIAGRAM_VIRTUALLY_FRAME" val="{&quot;height&quot;:384.6947244094489,&quot;left&quot;:51.83173228346457,&quot;top&quot;:87.41385826771653,&quot;width&quot;:836.2444881889763}"/>
</p:tagLst>
</file>

<file path=ppt/tags/tag25.xml><?xml version="1.0" encoding="utf-8"?>
<p:tagLst xmlns:p="http://schemas.openxmlformats.org/presentationml/2006/main">
  <p:tag name="KSO_WM_DIAGRAM_VIRTUALLY_FRAME" val="{&quot;height&quot;:384.6947244094489,&quot;left&quot;:51.83173228346457,&quot;top&quot;:87.41385826771653,&quot;width&quot;:836.2444881889763}"/>
</p:tagLst>
</file>

<file path=ppt/tags/tag26.xml><?xml version="1.0" encoding="utf-8"?>
<p:tagLst xmlns:p="http://schemas.openxmlformats.org/presentationml/2006/main">
  <p:tag name="KSO_WM_DIAGRAM_VIRTUALLY_FRAME" val="{&quot;height&quot;:384.6947244094489,&quot;left&quot;:51.83173228346457,&quot;top&quot;:87.41385826771653,&quot;width&quot;:836.2444881889763}"/>
</p:tagLst>
</file>

<file path=ppt/tags/tag27.xml><?xml version="1.0" encoding="utf-8"?>
<p:tagLst xmlns:p="http://schemas.openxmlformats.org/presentationml/2006/main">
  <p:tag name="KSO_WM_DIAGRAM_VIRTUALLY_FRAME" val="{&quot;height&quot;:384.6947244094489,&quot;left&quot;:51.83173228346457,&quot;top&quot;:87.41385826771653,&quot;width&quot;:836.2444881889763}"/>
</p:tagLst>
</file>

<file path=ppt/tags/tag28.xml><?xml version="1.0" encoding="utf-8"?>
<p:tagLst xmlns:p="http://schemas.openxmlformats.org/presentationml/2006/main">
  <p:tag name="KSO_WM_DIAGRAM_VIRTUALLY_FRAME" val="{&quot;height&quot;:384.6947244094489,&quot;left&quot;:51.83173228346457,&quot;top&quot;:87.41385826771653,&quot;width&quot;:836.2444881889763}"/>
</p:tagLst>
</file>

<file path=ppt/tags/tag29.xml><?xml version="1.0" encoding="utf-8"?>
<p:tagLst xmlns:p="http://schemas.openxmlformats.org/presentationml/2006/main">
  <p:tag name="KSO_WM_DIAGRAM_VIRTUALLY_FRAME" val="{&quot;height&quot;:384.6947244094489,&quot;left&quot;:51.83173228346457,&quot;top&quot;:87.41385826771653,&quot;width&quot;:836.2444881889763}"/>
</p:tagLst>
</file>

<file path=ppt/tags/tag3.xml><?xml version="1.0" encoding="utf-8"?>
<p:tagLst xmlns:p="http://schemas.openxmlformats.org/presentationml/2006/main">
  <p:tag name="KSO_WM_UNIT_PLACING_PICTURE_USER_VIEWPORT" val="{&quot;height&quot;:1392,&quot;width&quot;:3170}"/>
</p:tagLst>
</file>

<file path=ppt/tags/tag30.xml><?xml version="1.0" encoding="utf-8"?>
<p:tagLst xmlns:p="http://schemas.openxmlformats.org/presentationml/2006/main">
  <p:tag name="KSO_WM_DIAGRAM_VIRTUALLY_FRAME" val="{&quot;height&quot;:384.6947244094489,&quot;left&quot;:51.83173228346457,&quot;top&quot;:87.41385826771653,&quot;width&quot;:836.2444881889763}"/>
</p:tagLst>
</file>

<file path=ppt/tags/tag31.xml><?xml version="1.0" encoding="utf-8"?>
<p:tagLst xmlns:p="http://schemas.openxmlformats.org/presentationml/2006/main">
  <p:tag name="KSO_WM_DIAGRAM_VIRTUALLY_FRAME" val="{&quot;height&quot;:384.6947244094489,&quot;left&quot;:51.83173228346457,&quot;top&quot;:87.41385826771653,&quot;width&quot;:836.2444881889763}"/>
</p:tagLst>
</file>

<file path=ppt/tags/tag32.xml><?xml version="1.0" encoding="utf-8"?>
<p:tagLst xmlns:p="http://schemas.openxmlformats.org/presentationml/2006/main">
  <p:tag name="KSO_WM_DIAGRAM_VIRTUALLY_FRAME" val="{&quot;height&quot;:384.6947244094489,&quot;left&quot;:51.83173228346457,&quot;top&quot;:87.41385826771653,&quot;width&quot;:836.2444881889763}"/>
</p:tagLst>
</file>

<file path=ppt/tags/tag33.xml><?xml version="1.0" encoding="utf-8"?>
<p:tagLst xmlns:p="http://schemas.openxmlformats.org/presentationml/2006/main">
  <p:tag name="KSO_WM_DIAGRAM_VIRTUALLY_FRAME" val="{&quot;height&quot;:384.6947244094489,&quot;left&quot;:51.83173228346457,&quot;top&quot;:87.41385826771653,&quot;width&quot;:836.2444881889763}"/>
</p:tagLst>
</file>

<file path=ppt/tags/tag34.xml><?xml version="1.0" encoding="utf-8"?>
<p:tagLst xmlns:p="http://schemas.openxmlformats.org/presentationml/2006/main">
  <p:tag name="KSO_WM_DIAGRAM_VIRTUALLY_FRAME" val="{&quot;height&quot;:384.6947244094489,&quot;left&quot;:51.83173228346457,&quot;top&quot;:87.41385826771653,&quot;width&quot;:836.2444881889763}"/>
</p:tagLst>
</file>

<file path=ppt/tags/tag35.xml><?xml version="1.0" encoding="utf-8"?>
<p:tagLst xmlns:p="http://schemas.openxmlformats.org/presentationml/2006/main">
  <p:tag name="KSO_WM_DIAGRAM_VIRTUALLY_FRAME" val="{&quot;height&quot;:384.6947244094489,&quot;left&quot;:51.83173228346457,&quot;top&quot;:87.41385826771653,&quot;width&quot;:836.2444881889763}"/>
</p:tagLst>
</file>

<file path=ppt/tags/tag36.xml><?xml version="1.0" encoding="utf-8"?>
<p:tagLst xmlns:p="http://schemas.openxmlformats.org/presentationml/2006/main">
  <p:tag name="KSO_WM_DIAGRAM_VIRTUALLY_FRAME" val="{&quot;height&quot;:384.6947244094489,&quot;left&quot;:51.83173228346457,&quot;top&quot;:87.41385826771653,&quot;width&quot;:836.2444881889763}"/>
</p:tagLst>
</file>

<file path=ppt/tags/tag37.xml><?xml version="1.0" encoding="utf-8"?>
<p:tagLst xmlns:p="http://schemas.openxmlformats.org/presentationml/2006/main">
  <p:tag name="KSO_WM_UNIT_TABLE_BEAUTIFY" val="smartTable{dc5c49c5-c3de-42a8-94ab-4007e001b005}"/>
  <p:tag name="TABLE_ENDDRAG_ORIGIN_RECT" val="475*203"/>
  <p:tag name="TABLE_ENDDRAG_RECT" val="53*242*475*203"/>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PP_MARK_KEY" val="37117831-3959-48aa-abab-5a528a9aa1b6"/>
  <p:tag name="COMMONDATA" val="eyJoZGlkIjoiNDRiNzgwMDVmYzZjZDRlZTgzMTdmMTY1ZWIwYTk1ZjUifQ=="/>
</p:tagLst>
</file>

<file path=ppt/tags/tag5.xml><?xml version="1.0" encoding="utf-8"?>
<p:tagLst xmlns:p="http://schemas.openxmlformats.org/presentationml/2006/main">
  <p:tag name="KSO_WM_UNIT_PLACING_PICTURE_USER_VIEWPORT" val="{&quot;height&quot;:1392,&quot;width&quot;:3170}"/>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DIAGRAM_VIRTUALLY_FRAME" val="{&quot;height&quot;:399.0077952755906,&quot;left&quot;:72.47236220472442,&quot;top&quot;:64.08228346456693,&quot;width&quot;:456.19393700787407}"/>
</p:tagLst>
</file>

<file path=ppt/tags/tag9.xml><?xml version="1.0" encoding="utf-8"?>
<p:tagLst xmlns:p="http://schemas.openxmlformats.org/presentationml/2006/main">
  <p:tag name="KSO_WM_DIAGRAM_VIRTUALLY_FRAME" val="{&quot;height&quot;:283.5,&quot;left&quot;:46.9,&quot;top&quot;:116.95,&quot;width&quot;:864}"/>
</p:tagLst>
</file>

<file path=ppt/theme/theme1.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思源黑体 CN Bold"/>
        <a:ea typeface="思源黑体 CN Bold"/>
        <a:cs typeface=""/>
      </a:majorFont>
      <a:minorFont>
        <a:latin typeface="思源黑体 CN Bold"/>
        <a:ea typeface="思源黑体 CN Bol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思源黑体 CN Bold"/>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CN Bold"/>
        <a:ea typeface=""/>
        <a:cs typeface=""/>
        <a:font script="Jpan" typeface="ＭＳ Ｐゴシック"/>
        <a:font script="Hang" typeface="맑은 고딕"/>
        <a:font script="Hans" typeface="思源黑体 CN Bold"/>
        <a:font script="Hant" typeface="新細明體"/>
        <a:font script="Arab" typeface="思源黑体 CN Bold"/>
        <a:font script="Hebr" typeface="思源黑体 CN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CN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思源黑体 CN Bold"/>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CN Bold"/>
        <a:ea typeface=""/>
        <a:cs typeface=""/>
        <a:font script="Jpan" typeface="ＭＳ Ｐゴシック"/>
        <a:font script="Hang" typeface="맑은 고딕"/>
        <a:font script="Hans" typeface="思源黑体 CN Bold"/>
        <a:font script="Hant" typeface="新細明體"/>
        <a:font script="Arab" typeface="思源黑体 CN Bold"/>
        <a:font script="Hebr" typeface="思源黑体 CN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CN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3890</Words>
  <Application>WPS 演示</Application>
  <PresentationFormat>宽屏</PresentationFormat>
  <Paragraphs>274</Paragraphs>
  <Slides>11</Slides>
  <Notes>1</Notes>
  <HiddenSlides>0</HiddenSlides>
  <MMClips>0</MMClips>
  <ScaleCrop>false</ScaleCrop>
  <HeadingPairs>
    <vt:vector size="8" baseType="variant">
      <vt:variant>
        <vt:lpstr>已用的字体</vt:lpstr>
      </vt:variant>
      <vt:variant>
        <vt:i4>17</vt:i4>
      </vt:variant>
      <vt:variant>
        <vt:lpstr>主题</vt:lpstr>
      </vt:variant>
      <vt:variant>
        <vt:i4>1</vt:i4>
      </vt:variant>
      <vt:variant>
        <vt:lpstr>嵌入 OLE 服务器</vt:lpstr>
      </vt:variant>
      <vt:variant>
        <vt:i4>1</vt:i4>
      </vt:variant>
      <vt:variant>
        <vt:lpstr>幻灯片标题</vt:lpstr>
      </vt:variant>
      <vt:variant>
        <vt:i4>11</vt:i4>
      </vt:variant>
    </vt:vector>
  </HeadingPairs>
  <TitlesOfParts>
    <vt:vector size="30" baseType="lpstr">
      <vt:lpstr>Arial</vt:lpstr>
      <vt:lpstr>宋体</vt:lpstr>
      <vt:lpstr>Wingdings</vt:lpstr>
      <vt:lpstr>微软雅黑</vt:lpstr>
      <vt:lpstr>华文新魏</vt:lpstr>
      <vt:lpstr>思源黑体 CN Bold</vt:lpstr>
      <vt:lpstr>黑体</vt:lpstr>
      <vt:lpstr>Arial</vt:lpstr>
      <vt:lpstr>Times New Roman</vt:lpstr>
      <vt:lpstr>华文中宋</vt:lpstr>
      <vt:lpstr>等线</vt:lpstr>
      <vt:lpstr>Arial Nova</vt:lpstr>
      <vt:lpstr>Times New Roman</vt:lpstr>
      <vt:lpstr>楷体</vt:lpstr>
      <vt:lpstr>Cambria Math</vt:lpstr>
      <vt:lpstr>Arial Unicode MS</vt:lpstr>
      <vt:lpstr>思源黑体 CN Bold</vt:lpstr>
      <vt:lpstr>1_默认设计模板</vt:lpstr>
      <vt:lpstr>ChemDraw.Document.6.0</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等风来.</cp:lastModifiedBy>
  <cp:revision>65</cp:revision>
  <dcterms:created xsi:type="dcterms:W3CDTF">2025-03-27T23:50:00Z</dcterms:created>
  <dcterms:modified xsi:type="dcterms:W3CDTF">2025-07-18T09:10:23Z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2052-12.1.0.21915</vt:lpwstr>
  </property>
  <property fmtid="{D5CDD505-2E9C-101B-9397-08002B2CF9AE}" pid="3" name="ICV">
    <vt:lpwstr>06A41EFB29A34E9FB61E0919EB83C458_12</vt:lpwstr>
  </property>
</Properties>
</file>