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modernComment_100_0.xml" ContentType="application/vnd.ms-powerpoint.comments+xml"/>
  <Override PartName="/ppt/comments/modernComment_101_0.xml" ContentType="application/vnd.ms-powerpoint.comments+xml"/>
  <Override PartName="/ppt/tags/tag2.xml" ContentType="application/vnd.openxmlformats-officedocument.presentationml.tags+xml"/>
  <Override PartName="/ppt/tags/tag3.xml" ContentType="application/vnd.openxmlformats-officedocument.presentationml.tags+xml"/>
  <Override PartName="/ppt/comments/modernComment_102_0.xml" ContentType="application/vnd.ms-powerpoint.comments+xml"/>
  <Override PartName="/ppt/comments/modernComment_104_0.xml" ContentType="application/vnd.ms-powerpoint.comments+xml"/>
  <Override PartName="/ppt/comments/modernComment_114_632E7ACE.xml" ContentType="application/vnd.ms-powerpoint.comments+xml"/>
  <Override PartName="/ppt/comments/modernComment_107_0.xml" ContentType="application/vnd.ms-powerpoint.comments+xml"/>
  <Override PartName="/ppt/comments/modernComment_196_B04E8081.xml" ContentType="application/vnd.ms-powerpoint.comments+xml"/>
  <Override PartName="/ppt/tags/tag4.xml" ContentType="application/vnd.openxmlformats-officedocument.presentationml.tags+xml"/>
  <Override PartName="/ppt/notesSlides/notesSlide1.xml" ContentType="application/vnd.openxmlformats-officedocument.presentationml.notesSlide+xml"/>
  <Override PartName="/ppt/comments/modernComment_195_F260F7AF.xml" ContentType="application/vnd.ms-powerpoint.comments+xml"/>
  <Override PartName="/ppt/comments/modernComment_113_4B20A7A2.xml" ContentType="application/vnd.ms-powerpoint.comments+xml"/>
  <Override PartName="/ppt/comments/modernComment_197_A6A31AF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handoutMasterIdLst>
    <p:handoutMasterId r:id="rId14"/>
  </p:handoutMasterIdLst>
  <p:sldIdLst>
    <p:sldId id="256" r:id="rId2"/>
    <p:sldId id="257" r:id="rId3"/>
    <p:sldId id="258" r:id="rId4"/>
    <p:sldId id="260" r:id="rId5"/>
    <p:sldId id="276" r:id="rId6"/>
    <p:sldId id="263" r:id="rId7"/>
    <p:sldId id="406" r:id="rId8"/>
    <p:sldId id="405" r:id="rId9"/>
    <p:sldId id="275" r:id="rId10"/>
    <p:sldId id="408" r:id="rId11"/>
    <p:sldId id="407" r:id="rId12"/>
  </p:sldIdLst>
  <p:sldSz cx="12192000" cy="6858000"/>
  <p:notesSz cx="6735763" cy="9866313"/>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62"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CD53376-D900-6296-F9FB-283C639B1747}" name="LU John" initials="JL" userId="S::tq.lu@chiesi.com::6e15ddd4-5cb2-4b8c-869e-22421e9f257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90E0"/>
    <a:srgbClr val="1E64A5"/>
    <a:srgbClr val="2E75B6"/>
    <a:srgbClr val="AFAFAF"/>
    <a:srgbClr val="1F4E79"/>
    <a:srgbClr val="1D1668"/>
    <a:srgbClr val="C6DCF0"/>
    <a:srgbClr val="CFDE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中度样式 3 - 强调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showGuides="1">
      <p:cViewPr varScale="1">
        <p:scale>
          <a:sx n="61" d="100"/>
          <a:sy n="61" d="100"/>
        </p:scale>
        <p:origin x="108" y="258"/>
      </p:cViewPr>
      <p:guideLst>
        <p:guide orient="horz" pos="2137"/>
        <p:guide pos="3862"/>
      </p:guideLst>
    </p:cSldViewPr>
  </p:slideViewPr>
  <p:notesTextViewPr>
    <p:cViewPr>
      <p:scale>
        <a:sx n="1" d="1"/>
        <a:sy n="1" d="1"/>
      </p:scale>
      <p:origin x="0" y="0"/>
    </p:cViewPr>
  </p:notesTextViewPr>
  <p:sorterViewPr>
    <p:cViewPr>
      <p:scale>
        <a:sx n="54" d="100"/>
        <a:sy n="54"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notesMaster" Target="notesMasters/notesMaster1.xml" /><Relationship Id="rId1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presProps" Target="presProps.xml" /><Relationship Id="rId20" Type="http://schemas.microsoft.com/office/2018/10/relationships/authors" Target="author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ags" Target="tags/tag1.xml" /><Relationship Id="rId10" Type="http://schemas.openxmlformats.org/officeDocument/2006/relationships/slide" Target="slides/slide9.xml" /><Relationship Id="rId19"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handoutMaster" Target="handoutMasters/handoutMaster1.xml" /></Relationships>
</file>

<file path=ppt/comments/modernComment_100_0.xml><?xml version="1.0" encoding="utf-8"?>
<p188:cmLst xmlns:a="http://schemas.openxmlformats.org/drawingml/2006/main" xmlns:r="http://schemas.openxmlformats.org/officeDocument/2006/relationships" xmlns:p188="http://schemas.microsoft.com/office/powerpoint/2018/8/main">
  <p188:cm id="{AF2529DA-0AFB-4C12-8CB0-C9C9C2723829}" authorId="{CCD53376-D900-6296-F9FB-283C639B1747}" created="2025-07-17T09:58:56.913">
    <ac:deMkLst xmlns:ac="http://schemas.microsoft.com/office/drawing/2013/main/command">
      <pc:docMk xmlns:pc="http://schemas.microsoft.com/office/powerpoint/2013/main/command"/>
      <pc:sldMk xmlns:pc="http://schemas.microsoft.com/office/powerpoint/2013/main/command" cId="0" sldId="256"/>
      <ac:spMk id="2" creationId="{00000000-0000-0000-0000-000000000000}"/>
    </ac:deMkLst>
    <p188:txBody>
      <a:bodyPr/>
      <a:lstStyle/>
      <a:p>
        <a:r>
          <a:rPr lang="en-US"/>
          <a:t>Strictly refer to latest Package Insert of China</a:t>
        </a:r>
      </a:p>
    </p188:txBody>
  </p188:cm>
  <p188:cm id="{4EB39CBD-8DE4-4F37-9B38-7B884557CBA9}" authorId="{CCD53376-D900-6296-F9FB-283C639B1747}" created="2025-07-17T10:04:51.336">
    <ac:txMkLst xmlns:ac="http://schemas.microsoft.com/office/drawing/2013/main/command">
      <pc:docMk xmlns:pc="http://schemas.microsoft.com/office/powerpoint/2013/main/command"/>
      <pc:sldMk xmlns:pc="http://schemas.microsoft.com/office/powerpoint/2013/main/command" cId="0" sldId="256"/>
      <ac:spMk id="10" creationId="{00000000-0000-0000-0000-000000000000}"/>
      <ac:txMk cp="0" len="48">
        <ac:context len="49" hash="960943314"/>
      </ac:txMk>
    </ac:txMkLst>
    <p188:pos x="9043516" y="251364"/>
    <p188:txBody>
      <a:bodyPr/>
      <a:lstStyle/>
      <a:p>
        <a:r>
          <a:rPr lang="en-US"/>
          <a:t>1st page using Blackbody as font, afterwards following GBT 9704—2012, a China national guidance</a:t>
        </a:r>
      </a:p>
    </p188:txBody>
  </p188:cm>
  <p188:cm id="{577607EC-949B-42DF-BC94-B115C565CB3A}" authorId="{CCD53376-D900-6296-F9FB-283C639B1747}" created="2025-07-18T00:33:46.162">
    <ac:txMkLst xmlns:ac="http://schemas.microsoft.com/office/drawing/2013/main/command">
      <pc:docMk xmlns:pc="http://schemas.microsoft.com/office/powerpoint/2013/main/command"/>
      <pc:sldMk xmlns:pc="http://schemas.microsoft.com/office/powerpoint/2013/main/command" cId="0" sldId="256"/>
      <ac:spMk id="13" creationId="{1ACB62FE-52C7-A130-4DCC-D6AAF5B75F97}"/>
      <ac:txMk cp="0" len="160">
        <ac:context len="172" hash="3041700443"/>
      </ac:txMk>
    </ac:txMkLst>
    <p188:pos x="8730411" y="337606"/>
    <p188:txBody>
      <a:bodyPr/>
      <a:lstStyle/>
      <a:p>
        <a:r>
          <a:rPr lang="en-US"/>
          <a:t>Added a summary of key message of Ferriprox</a:t>
        </a:r>
      </a:p>
    </p188:txBody>
  </p188:cm>
</p188:cmLst>
</file>

<file path=ppt/comments/modernComment_101_0.xml><?xml version="1.0" encoding="utf-8"?>
<p188:cmLst xmlns:a="http://schemas.openxmlformats.org/drawingml/2006/main" xmlns:r="http://schemas.openxmlformats.org/officeDocument/2006/relationships" xmlns:p188="http://schemas.microsoft.com/office/powerpoint/2018/8/main">
  <p188:cm id="{5DB61D88-86B0-41C5-9E21-7BC254311869}" authorId="{CCD53376-D900-6296-F9FB-283C639B1747}" created="2025-07-18T03:35:36.558">
    <ac:deMkLst xmlns:ac="http://schemas.microsoft.com/office/drawing/2013/main/command">
      <pc:docMk xmlns:pc="http://schemas.microsoft.com/office/powerpoint/2013/main/command"/>
      <pc:sldMk xmlns:pc="http://schemas.microsoft.com/office/powerpoint/2013/main/command" cId="0" sldId="257"/>
      <ac:spMk id="4" creationId="{00000000-0000-0000-0000-000000000000}"/>
    </ac:deMkLst>
    <p188:txBody>
      <a:bodyPr/>
      <a:lstStyle/>
      <a:p>
        <a:r>
          <a:rPr lang="en-US"/>
          <a:t>Better to summarize some bullets as strong value messages</a:t>
        </a:r>
      </a:p>
    </p188:txBody>
  </p188:cm>
</p188:cmLst>
</file>

<file path=ppt/comments/modernComment_102_0.xml><?xml version="1.0" encoding="utf-8"?>
<p188:cmLst xmlns:a="http://schemas.openxmlformats.org/drawingml/2006/main" xmlns:r="http://schemas.openxmlformats.org/officeDocument/2006/relationships" xmlns:p188="http://schemas.microsoft.com/office/powerpoint/2018/8/main">
  <p188:cm id="{7997EA91-61B0-4012-A85A-46340A05A3B0}" authorId="{CCD53376-D900-6296-F9FB-283C639B1747}" created="2025-07-18T00:34:08.866">
    <ac:deMkLst xmlns:ac="http://schemas.microsoft.com/office/drawing/2013/main/command">
      <pc:docMk xmlns:pc="http://schemas.microsoft.com/office/powerpoint/2013/main/command"/>
      <pc:sldMk xmlns:pc="http://schemas.microsoft.com/office/powerpoint/2013/main/command" cId="0" sldId="258"/>
      <ac:graphicFrameMk id="8" creationId="{00000000-0000-0000-0000-000000000000}"/>
    </ac:deMkLst>
    <p188:txBody>
      <a:bodyPr/>
      <a:lstStyle/>
      <a:p>
        <a:r>
          <a:rPr lang="en-US"/>
          <a:t>Font, size, and cross check info. with package insert</a:t>
        </a:r>
      </a:p>
    </p188:txBody>
  </p188:cm>
  <p188:cm id="{BBDC2075-DEB7-49A6-8DCE-EA992546CCEA}" authorId="{CCD53376-D900-6296-F9FB-283C639B1747}" created="2025-07-18T00:35:47.198">
    <ac:txMkLst xmlns:ac="http://schemas.microsoft.com/office/drawing/2013/main/command">
      <pc:docMk xmlns:pc="http://schemas.microsoft.com/office/powerpoint/2013/main/command"/>
      <pc:sldMk xmlns:pc="http://schemas.microsoft.com/office/powerpoint/2013/main/command" cId="0" sldId="258"/>
      <ac:graphicFrameMk id="8" creationId="{00000000-0000-0000-0000-000000000000}"/>
      <ac:tblMk/>
      <ac:tcMk rowId="10000" colId="20000"/>
      <ac:txMk cp="5" len="4">
        <ac:context len="11" hash="3151591752"/>
      </ac:txMk>
    </ac:txMkLst>
    <p188:pos x="1884619" y="434191"/>
    <p188:txBody>
      <a:bodyPr/>
      <a:lstStyle/>
      <a:p>
        <a:r>
          <a:rPr lang="en-US"/>
          <a:t>Please ensure the information consistency with package insert</a:t>
        </a:r>
      </a:p>
    </p188:txBody>
  </p188:cm>
  <p188:cm id="{4EE359DA-65E4-4C39-A766-F2D7EFFF90E9}" authorId="{CCD53376-D900-6296-F9FB-283C639B1747}" created="2025-07-18T00:37:14.365">
    <ac:txMkLst xmlns:ac="http://schemas.microsoft.com/office/drawing/2013/main/command">
      <pc:docMk xmlns:pc="http://schemas.microsoft.com/office/powerpoint/2013/main/command"/>
      <pc:sldMk xmlns:pc="http://schemas.microsoft.com/office/powerpoint/2013/main/command" cId="0" sldId="258"/>
      <ac:graphicFrameMk id="8" creationId="{00000000-0000-0000-0000-000000000000}"/>
      <ac:tblMk/>
      <ac:tcMk rowId="10005" colId="20000"/>
      <ac:txMk cp="4" len="34">
        <ac:context len="39" hash="4046149944"/>
      </ac:txMk>
    </ac:txMkLst>
    <p188:pos x="7766435" y="4450137"/>
    <p188:txBody>
      <a:bodyPr/>
      <a:lstStyle/>
      <a:p>
        <a:r>
          <a:rPr lang="en-US"/>
          <a:t>Info. consistency</a:t>
        </a:r>
      </a:p>
    </p188:txBody>
  </p188:cm>
  <p188:cm id="{D2CDA67A-031F-4DB5-8F0C-6BEBA4EBC509}" authorId="{CCD53376-D900-6296-F9FB-283C639B1747}" created="2025-07-18T00:39:07.260">
    <ac:txMkLst xmlns:ac="http://schemas.microsoft.com/office/drawing/2013/main/command">
      <pc:docMk xmlns:pc="http://schemas.microsoft.com/office/powerpoint/2013/main/command"/>
      <pc:sldMk xmlns:pc="http://schemas.microsoft.com/office/powerpoint/2013/main/command" cId="0" sldId="258"/>
      <ac:graphicFrameMk id="8" creationId="{00000000-0000-0000-0000-000000000000}"/>
      <ac:tblMk/>
      <ac:tcMk rowId="10006" colId="20000"/>
      <ac:txMk cp="0" len="67">
        <ac:context len="68" hash="1793818414"/>
      </ac:txMk>
    </ac:txMkLst>
    <p188:pos x="11732954" y="5030905"/>
    <p188:txBody>
      <a:bodyPr/>
      <a:lstStyle/>
      <a:p>
        <a:r>
          <a:rPr lang="en-US"/>
          <a:t>Consistency</a:t>
        </a:r>
      </a:p>
    </p188:txBody>
  </p188:cm>
</p188:cmLst>
</file>

<file path=ppt/comments/modernComment_104_0.xml><?xml version="1.0" encoding="utf-8"?>
<p188:cmLst xmlns:a="http://schemas.openxmlformats.org/drawingml/2006/main" xmlns:r="http://schemas.openxmlformats.org/officeDocument/2006/relationships" xmlns:p188="http://schemas.microsoft.com/office/powerpoint/2018/8/main">
  <p188:cm id="{5FDA12AC-C45C-4CD5-AC71-ED8101F47524}" authorId="{CCD53376-D900-6296-F9FB-283C639B1747}" created="2025-07-18T01:02:47.257">
    <ac:txMkLst xmlns:ac="http://schemas.microsoft.com/office/drawing/2013/main/command">
      <pc:docMk xmlns:pc="http://schemas.microsoft.com/office/powerpoint/2013/main/command"/>
      <pc:sldMk xmlns:pc="http://schemas.microsoft.com/office/powerpoint/2013/main/command" cId="0" sldId="260"/>
      <ac:spMk id="2" creationId="{00000000-0000-0000-0000-000000000000}"/>
      <ac:txMk cp="151" len="13">
        <ac:context len="412" hash="1442734737"/>
      </ac:txMk>
    </ac:txMkLst>
    <p188:pos x="10626081" y="544688"/>
    <p188:txBody>
      <a:bodyPr/>
      <a:lstStyle/>
      <a:p>
        <a:r>
          <a:rPr lang="en-US"/>
          <a:t>Suggest to be consistent with the dossier submitted last year (DFX)</a:t>
        </a:r>
      </a:p>
    </p188:txBody>
  </p188:cm>
  <p188:cm id="{84E2DBF2-1556-42D5-9EC7-9CD5A8F31030}" authorId="{CCD53376-D900-6296-F9FB-283C639B1747}" created="2025-07-18T01:19:51.953">
    <ac:txMkLst xmlns:ac="http://schemas.microsoft.com/office/drawing/2013/main/command">
      <pc:docMk xmlns:pc="http://schemas.microsoft.com/office/powerpoint/2013/main/command"/>
      <pc:sldMk xmlns:pc="http://schemas.microsoft.com/office/powerpoint/2013/main/command" cId="0" sldId="260"/>
      <ac:spMk id="8" creationId="{00000000-0000-0000-0000-000000000000}"/>
      <ac:txMk cp="306" len="33">
        <ac:context len="402" hash="2462672509"/>
      </ac:txMk>
    </ac:txMkLst>
    <p188:pos x="5802485" y="2577537"/>
    <p188:txBody>
      <a:bodyPr/>
      <a:lstStyle/>
      <a:p>
        <a:r>
          <a:rPr lang="en-US"/>
          <a:t>Please incl. reference</a:t>
        </a:r>
      </a:p>
    </p188:txBody>
  </p188:cm>
</p188:cmLst>
</file>

<file path=ppt/comments/modernComment_107_0.xml><?xml version="1.0" encoding="utf-8"?>
<p188:cmLst xmlns:a="http://schemas.openxmlformats.org/drawingml/2006/main" xmlns:r="http://schemas.openxmlformats.org/officeDocument/2006/relationships" xmlns:p188="http://schemas.microsoft.com/office/powerpoint/2018/8/main">
  <p188:cm id="{4D5670C7-A68A-4635-837E-0F6052B8EB41}" authorId="{CCD53376-D900-6296-F9FB-283C639B1747}" created="2025-07-18T02:23:01.025">
    <ac:deMkLst xmlns:ac="http://schemas.microsoft.com/office/drawing/2013/main/command">
      <pc:docMk xmlns:pc="http://schemas.microsoft.com/office/powerpoint/2013/main/command"/>
      <pc:sldMk xmlns:pc="http://schemas.microsoft.com/office/powerpoint/2013/main/command" cId="0" sldId="263"/>
      <ac:grpSpMk id="2" creationId="{C41ED7E1-2B1A-0D5D-8EC5-FD7C6359F66E}"/>
    </ac:deMkLst>
    <p188:txBody>
      <a:bodyPr/>
      <a:lstStyle/>
      <a:p>
        <a:r>
          <a:rPr lang="en-US"/>
          <a:t>Wording is re-phrased to ensure experts are understandable.</a:t>
        </a:r>
      </a:p>
    </p188:txBody>
  </p188:cm>
</p188:cmLst>
</file>

<file path=ppt/comments/modernComment_113_4B20A7A2.xml><?xml version="1.0" encoding="utf-8"?>
<p188:cmLst xmlns:a="http://schemas.openxmlformats.org/drawingml/2006/main" xmlns:r="http://schemas.openxmlformats.org/officeDocument/2006/relationships" xmlns:p188="http://schemas.microsoft.com/office/powerpoint/2018/8/main">
  <p188:cm id="{6F034F7A-58C2-4F7A-82A4-351E3FEBFEC2}" authorId="{CCD53376-D900-6296-F9FB-283C639B1747}" created="2025-07-18T02:48:50.240">
    <ac:txMkLst xmlns:ac="http://schemas.microsoft.com/office/drawing/2013/main/command">
      <pc:docMk xmlns:pc="http://schemas.microsoft.com/office/powerpoint/2013/main/command"/>
      <pc:sldMk xmlns:pc="http://schemas.microsoft.com/office/powerpoint/2013/main/command" cId="1260431266" sldId="275"/>
      <ac:graphicFrameMk id="2" creationId="{00000000-0000-0000-0000-000000000000}"/>
      <ac:tblMk/>
      <ac:tcMk rowId="1711035889" colId="20002"/>
      <ac:txMk cp="0" len="182">
        <ac:context len="183" hash="2641246081"/>
      </ac:txMk>
    </ac:txMkLst>
    <p188:pos x="12047839" y="1375515"/>
    <p188:txBody>
      <a:bodyPr/>
      <a:lstStyle/>
      <a:p>
        <a:r>
          <a:rPr lang="en-US"/>
          <a:t>Are you referring to the guideline 2022? Or the one released in 2025?</a:t>
        </a:r>
      </a:p>
    </p188:txBody>
  </p188:cm>
  <p188:cm id="{B3C9DD20-12A2-45C2-BE7B-563127AC9F86}" authorId="{CCD53376-D900-6296-F9FB-283C639B1747}" created="2025-07-18T02:52:58.043">
    <ac:deMkLst xmlns:ac="http://schemas.microsoft.com/office/drawing/2013/main/command">
      <pc:docMk xmlns:pc="http://schemas.microsoft.com/office/powerpoint/2013/main/command"/>
      <pc:sldMk xmlns:pc="http://schemas.microsoft.com/office/powerpoint/2013/main/command" cId="1260431266" sldId="275"/>
      <ac:graphicFrameMk id="2" creationId="{00000000-0000-0000-0000-000000000000}"/>
    </ac:deMkLst>
    <p188:txBody>
      <a:bodyPr/>
      <a:lstStyle/>
      <a:p>
        <a:r>
          <a:rPr lang="en-US"/>
          <a:t>Please further validate the translation and wordings</a:t>
        </a:r>
      </a:p>
    </p188:txBody>
  </p188:cm>
</p188:cmLst>
</file>

<file path=ppt/comments/modernComment_114_632E7ACE.xml><?xml version="1.0" encoding="utf-8"?>
<p188:cmLst xmlns:a="http://schemas.openxmlformats.org/drawingml/2006/main" xmlns:r="http://schemas.openxmlformats.org/officeDocument/2006/relationships" xmlns:p188="http://schemas.microsoft.com/office/powerpoint/2018/8/main">
  <p188:cm id="{FA889AFA-1C5E-44EA-AE7D-353A1FF36628}" authorId="{CCD53376-D900-6296-F9FB-283C639B1747}" created="2025-07-18T01:37:39.296">
    <ac:txMkLst xmlns:ac="http://schemas.microsoft.com/office/drawing/2013/main/command">
      <pc:docMk xmlns:pc="http://schemas.microsoft.com/office/powerpoint/2013/main/command"/>
      <pc:sldMk xmlns:pc="http://schemas.microsoft.com/office/powerpoint/2013/main/command" cId="1663990478" sldId="276"/>
      <ac:graphicFrameMk id="5" creationId="{00000000-0000-0000-0000-000000000000}"/>
      <ac:tblMk/>
      <ac:tcMk rowId="10000" colId="20001"/>
      <ac:txMk cp="19" len="51">
        <ac:context len="125" hash="957947475"/>
      </ac:txMk>
    </ac:txMkLst>
    <p188:pos x="10709856" y="578397"/>
    <p188:txBody>
      <a:bodyPr/>
      <a:lstStyle/>
      <a:p>
        <a:r>
          <a:rPr lang="en-US"/>
          <a:t>Please be consistent with PI</a:t>
        </a:r>
      </a:p>
    </p188:txBody>
  </p188:cm>
  <p188:cm id="{E7202A11-059E-4763-94DD-8C48D10C7287}" authorId="{CCD53376-D900-6296-F9FB-283C639B1747}" created="2025-07-18T01:46:13.508">
    <ac:deMkLst xmlns:ac="http://schemas.microsoft.com/office/drawing/2013/main/command">
      <pc:docMk xmlns:pc="http://schemas.microsoft.com/office/powerpoint/2013/main/command"/>
      <pc:sldMk xmlns:pc="http://schemas.microsoft.com/office/powerpoint/2013/main/command" cId="1663990478" sldId="276"/>
      <ac:graphicFrameMk id="5" creationId="{00000000-0000-0000-0000-000000000000}"/>
    </ac:deMkLst>
    <p188:txBody>
      <a:bodyPr/>
      <a:lstStyle/>
      <a:p>
        <a:r>
          <a:rPr lang="en-US"/>
          <a:t>Format, reference, information consistency</a:t>
        </a:r>
      </a:p>
    </p188:txBody>
  </p188:cm>
</p188:cmLst>
</file>

<file path=ppt/comments/modernComment_195_F260F7AF.xml><?xml version="1.0" encoding="utf-8"?>
<p188:cmLst xmlns:a="http://schemas.openxmlformats.org/drawingml/2006/main" xmlns:r="http://schemas.openxmlformats.org/officeDocument/2006/relationships" xmlns:p188="http://schemas.microsoft.com/office/powerpoint/2018/8/main">
  <p188:cm id="{90E66613-3453-4B49-B7BC-17800467B2B8}" authorId="{CCD53376-D900-6296-F9FB-283C639B1747}" created="2025-07-18T02:43:15.947">
    <ac:deMkLst xmlns:ac="http://schemas.microsoft.com/office/drawing/2013/main/command">
      <pc:docMk xmlns:pc="http://schemas.microsoft.com/office/powerpoint/2013/main/command"/>
      <pc:sldMk xmlns:pc="http://schemas.microsoft.com/office/powerpoint/2013/main/command" cId="4066441135" sldId="405"/>
      <ac:spMk id="3" creationId="{0727FA16-6EAA-4BD9-3D11-5907FEE5A452}"/>
    </ac:deMkLst>
    <p188:txBody>
      <a:bodyPr/>
      <a:lstStyle/>
      <a:p>
        <a:r>
          <a:rPr lang="en-US"/>
          <a:t>Format, reference, key value message</a:t>
        </a:r>
      </a:p>
    </p188:txBody>
  </p188:cm>
</p188:cmLst>
</file>

<file path=ppt/comments/modernComment_196_B04E8081.xml><?xml version="1.0" encoding="utf-8"?>
<p188:cmLst xmlns:a="http://schemas.openxmlformats.org/drawingml/2006/main" xmlns:r="http://schemas.openxmlformats.org/officeDocument/2006/relationships" xmlns:p188="http://schemas.microsoft.com/office/powerpoint/2018/8/main">
  <p188:cm id="{68A610F6-E50C-469A-ADBC-EC35FAF996E1}" authorId="{CCD53376-D900-6296-F9FB-283C639B1747}" created="2025-07-18T02:23:01.025">
    <ac:deMkLst xmlns:ac="http://schemas.microsoft.com/office/drawing/2013/main/command">
      <pc:docMk xmlns:pc="http://schemas.microsoft.com/office/powerpoint/2013/main/command"/>
      <pc:sldMk xmlns:pc="http://schemas.microsoft.com/office/powerpoint/2013/main/command" cId="2957934721" sldId="406"/>
      <ac:grpSpMk id="2" creationId="{A6617E26-7D39-34FE-E619-161C29E68DC9}"/>
    </ac:deMkLst>
    <p188:txBody>
      <a:bodyPr/>
      <a:lstStyle/>
      <a:p>
        <a:r>
          <a:rPr lang="en-US"/>
          <a:t>Included Meta</a:t>
        </a:r>
      </a:p>
    </p188:txBody>
  </p188:cm>
</p188:cmLst>
</file>

<file path=ppt/comments/modernComment_197_A6A31AF2.xml><?xml version="1.0" encoding="utf-8"?>
<p188:cmLst xmlns:a="http://schemas.openxmlformats.org/drawingml/2006/main" xmlns:r="http://schemas.openxmlformats.org/officeDocument/2006/relationships" xmlns:p188="http://schemas.microsoft.com/office/powerpoint/2018/8/main">
  <p188:cm id="{ED00098B-AA96-4752-B6EE-062B4D8D3304}" authorId="{CCD53376-D900-6296-F9FB-283C639B1747}" created="2025-07-18T03:14:43.969">
    <ac:txMkLst xmlns:ac="http://schemas.microsoft.com/office/drawing/2013/main/command">
      <pc:docMk xmlns:pc="http://schemas.microsoft.com/office/powerpoint/2013/main/command"/>
      <pc:sldMk xmlns:pc="http://schemas.microsoft.com/office/powerpoint/2013/main/command" cId="2795707122" sldId="407"/>
      <ac:spMk id="14" creationId="{E79D1FE3-F486-BCCA-C7AD-D1C15C6181F0}"/>
      <ac:txMk cp="0" len="71">
        <ac:context len="119" hash="4052505401"/>
      </ac:txMk>
    </ac:txMkLst>
    <p188:txBody>
      <a:bodyPr/>
      <a:lstStyle/>
      <a:p>
        <a:r>
          <a:rPr lang="en-US"/>
          <a:t>Please Include the HEOR assessment in 2020</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zh-CN" altLang="en-US"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日期占位符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pitchFamily="34" charset="-122"/>
                <a:ea typeface="微软雅黑" panose="020B0503020204020204" pitchFamily="34" charset="-122"/>
                <a:cs typeface="微软雅黑" panose="020B0503020204020204" pitchFamily="34" charset="-122"/>
              </a:rPr>
              <a:t>2025/7/18</a:t>
            </a:fld>
            <a:endParaRPr lang="zh-CN" altLang="en-US"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 name="页脚占位符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lang="zh-CN" altLang="en-US"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5" name="灯片编号占位符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pitchFamily="34" charset="-122"/>
                <a:ea typeface="微软雅黑" panose="020B0503020204020204" pitchFamily="34" charset="-122"/>
                <a:cs typeface="微软雅黑" panose="020B0503020204020204" pitchFamily="34" charset="-122"/>
              </a:rPr>
              <a:t>‹#›</a:t>
            </a:fld>
            <a:endParaRPr lang="zh-CN" altLang="en-US" dirty="0">
              <a:latin typeface="微软雅黑" panose="020B0503020204020204" pitchFamily="34" charset="-122"/>
              <a:ea typeface="微软雅黑" panose="020B0503020204020204" pitchFamily="34" charset="-122"/>
              <a:cs typeface="微软雅黑" panose="020B0503020204020204" pitchFamily="34" charset="-122"/>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atin typeface="微软雅黑" panose="020B0503020204020204" pitchFamily="34" charset="-122"/>
                <a:ea typeface="微软雅黑" panose="020B0503020204020204" pitchFamily="34" charset="-122"/>
                <a:cs typeface="微软雅黑" panose="020B0503020204020204" pitchFamily="34" charset="-122"/>
              </a:defRPr>
            </a:lvl1pPr>
          </a:lstStyle>
          <a:p>
            <a:endParaRPr lang="zh-CN" altLang="en-US" dirty="0"/>
          </a:p>
        </p:txBody>
      </p:sp>
      <p:sp>
        <p:nvSpPr>
          <p:cNvPr id="3" name="日期占位符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atin typeface="微软雅黑" panose="020B0503020204020204" pitchFamily="34" charset="-122"/>
                <a:ea typeface="微软雅黑" panose="020B0503020204020204" pitchFamily="34" charset="-122"/>
                <a:cs typeface="微软雅黑" panose="020B0503020204020204" pitchFamily="34" charset="-122"/>
              </a:defRPr>
            </a:lvl1pPr>
          </a:lstStyle>
          <a:p>
            <a:fld id="{D2A48B96-639E-45A3-A0BA-2464DFDB1FAA}" type="datetimeFigureOut">
              <a:rPr lang="zh-CN" altLang="en-US" smtClean="0"/>
              <a:t>2025/7/18</a:t>
            </a:fld>
            <a:endParaRPr lang="zh-CN" altLang="en-US" dirty="0"/>
          </a:p>
        </p:txBody>
      </p:sp>
      <p:sp>
        <p:nvSpPr>
          <p:cNvPr id="4" name="幻灯片图像占位符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6" name="页脚占位符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atin typeface="微软雅黑" panose="020B0503020204020204" pitchFamily="34" charset="-122"/>
                <a:ea typeface="微软雅黑" panose="020B0503020204020204" pitchFamily="34" charset="-122"/>
                <a:cs typeface="微软雅黑" panose="020B0503020204020204" pitchFamily="34" charset="-122"/>
              </a:defRPr>
            </a:lvl1pPr>
          </a:lstStyle>
          <a:p>
            <a:endParaRPr lang="zh-CN" altLang="en-US" dirty="0"/>
          </a:p>
        </p:txBody>
      </p:sp>
      <p:sp>
        <p:nvSpPr>
          <p:cNvPr id="7" name="灯片编号占位符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atin typeface="微软雅黑" panose="020B0503020204020204" pitchFamily="34" charset="-122"/>
                <a:ea typeface="微软雅黑" panose="020B0503020204020204" pitchFamily="34" charset="-122"/>
                <a:cs typeface="微软雅黑" panose="020B0503020204020204" pitchFamily="34" charset="-122"/>
              </a:defRPr>
            </a:lvl1pPr>
          </a:lstStyle>
          <a:p>
            <a:fld id="{A6837353-30EB-4A48-80EB-173D804AEFBD}" type="slidenum">
              <a:rPr lang="zh-CN" altLang="en-US" smtClean="0"/>
              <a:t>‹#›</a:t>
            </a:fld>
            <a:endParaRPr lang="zh-CN" altLang="en-US" dirty="0"/>
          </a:p>
        </p:txBody>
      </p:sp>
    </p:spTree>
    <p:extLst>
      <p:ext uri="{BB962C8B-B14F-4D97-AF65-F5344CB8AC3E}">
        <p14:creationId xmlns:p14="http://schemas.microsoft.com/office/powerpoint/2010/main" val="3935019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微软雅黑" panose="020B0503020204020204" pitchFamily="34" charset="-122"/>
      </a:defRPr>
    </a:lvl1pPr>
    <a:lvl2pPr marL="4572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微软雅黑" panose="020B0503020204020204" pitchFamily="34" charset="-122"/>
      </a:defRPr>
    </a:lvl2pPr>
    <a:lvl3pPr marL="9144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微软雅黑" panose="020B0503020204020204" pitchFamily="34" charset="-122"/>
      </a:defRPr>
    </a:lvl3pPr>
    <a:lvl4pPr marL="13716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微软雅黑" panose="020B0503020204020204" pitchFamily="34" charset="-122"/>
      </a:defRPr>
    </a:lvl4pPr>
    <a:lvl5pPr marL="18288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微软雅黑" panose="020B0503020204020204" pitchFamily="34" charset="-122"/>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2EB61B3B-ED19-4ED2-9182-5308574FCCAA}" type="slidenum">
              <a:rPr kumimoji="0" lang="en-US" altLang="zh-TW"/>
              <a:pPr eaLnBrk="1" hangingPunct="1"/>
              <a:t>8</a:t>
            </a:fld>
            <a:endParaRPr kumimoji="0" lang="en-US" altLang="zh-TW"/>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zh-TW">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38412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A3691A40-9FDF-494D-8828-13B09FD875FC}" type="datetimeFigureOut">
              <a:rPr lang="zh-CN" altLang="en-US" smtClean="0"/>
              <a:t>2025/7/18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16C4E78-C532-425F-98A7-AEA1849DF5AC}" type="slidenum">
              <a:rPr lang="zh-CN" altLang="en-US" smtClean="0"/>
              <a:t>‹#›</a:t>
            </a:fld>
            <a:endParaRPr lang="zh-CN" altLang="en-US"/>
          </a:p>
        </p:txBody>
      </p:sp>
      <p:pic>
        <p:nvPicPr>
          <p:cNvPr id="7" name="Picture 6"/>
          <p:cNvPicPr>
            <a:picLocks noChangeAspect="1"/>
          </p:cNvPicPr>
          <p:nvPr userDrawn="1"/>
        </p:nvPicPr>
        <p:blipFill>
          <a:blip r:embed="rId2"/>
          <a:stretch>
            <a:fillRect/>
          </a:stretch>
        </p:blipFill>
        <p:spPr>
          <a:xfrm>
            <a:off x="9360294" y="134725"/>
            <a:ext cx="2615411" cy="987638"/>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A3691A40-9FDF-494D-8828-13B09FD875FC}" type="datetimeFigureOut">
              <a:rPr lang="zh-CN" altLang="en-US" smtClean="0"/>
              <a:t>2025/7/18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16C4E78-C532-425F-98A7-AEA1849DF5AC}"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A3691A40-9FDF-494D-8828-13B09FD875FC}" type="datetimeFigureOut">
              <a:rPr lang="zh-CN" altLang="en-US" smtClean="0"/>
              <a:t>2025/7/18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16C4E78-C532-425F-98A7-AEA1849DF5AC}"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A3691A40-9FDF-494D-8828-13B09FD875FC}" type="datetimeFigureOut">
              <a:rPr lang="zh-CN" altLang="en-US" smtClean="0"/>
              <a:t>2025/7/18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16C4E78-C532-425F-98A7-AEA1849DF5AC}"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A3691A40-9FDF-494D-8828-13B09FD875FC}" type="datetimeFigureOut">
              <a:rPr lang="zh-CN" altLang="en-US" smtClean="0"/>
              <a:t>2025/7/18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16C4E78-C532-425F-98A7-AEA1849DF5AC}"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A3691A40-9FDF-494D-8828-13B09FD875FC}" type="datetimeFigureOut">
              <a:rPr lang="zh-CN" altLang="en-US" smtClean="0"/>
              <a:t>2025/7/18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16C4E78-C532-425F-98A7-AEA1849DF5AC}"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A3691A40-9FDF-494D-8828-13B09FD875FC}" type="datetimeFigureOut">
              <a:rPr lang="zh-CN" altLang="en-US" smtClean="0"/>
              <a:t>2025/7/18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16C4E78-C532-425F-98A7-AEA1849DF5AC}"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A3691A40-9FDF-494D-8828-13B09FD875FC}" type="datetimeFigureOut">
              <a:rPr lang="zh-CN" altLang="en-US" smtClean="0"/>
              <a:t>2025/7/18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16C4E78-C532-425F-98A7-AEA1849DF5AC}"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3691A40-9FDF-494D-8828-13B09FD875FC}" type="datetimeFigureOut">
              <a:rPr lang="zh-CN" altLang="en-US" smtClean="0"/>
              <a:t>2025/7/18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16C4E78-C532-425F-98A7-AEA1849DF5AC}"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3691A40-9FDF-494D-8828-13B09FD875FC}" type="datetimeFigureOut">
              <a:rPr lang="zh-CN" altLang="en-US" smtClean="0"/>
              <a:t>2025/7/18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16C4E78-C532-425F-98A7-AEA1849DF5AC}"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3691A40-9FDF-494D-8828-13B09FD875FC}" type="datetimeFigureOut">
              <a:rPr lang="zh-CN" altLang="en-US" smtClean="0"/>
              <a:t>2025/7/18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16C4E78-C532-425F-98A7-AEA1849DF5AC}"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pn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微软雅黑 Light" panose="020B0502040204020203" pitchFamily="34" charset="-122"/>
                <a:ea typeface="微软雅黑 Light" panose="020B0502040204020203" pitchFamily="34" charset="-122"/>
                <a:cs typeface="微软雅黑" panose="020B0503020204020204" pitchFamily="34" charset="-122"/>
              </a:defRPr>
            </a:lvl1pPr>
          </a:lstStyle>
          <a:p>
            <a:fld id="{A3691A40-9FDF-494D-8828-13B09FD875FC}" type="datetimeFigureOut">
              <a:rPr lang="zh-CN" altLang="en-US" smtClean="0"/>
              <a:t>2025/7/18</a:t>
            </a:fld>
            <a:endParaRPr lang="zh-CN" altLang="en-US" dirty="0"/>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微软雅黑 Light" panose="020B0502040204020203" pitchFamily="34" charset="-122"/>
                <a:ea typeface="微软雅黑 Light" panose="020B0502040204020203" pitchFamily="34" charset="-122"/>
                <a:cs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微软雅黑 Light" panose="020B0502040204020203" pitchFamily="34" charset="-122"/>
                <a:ea typeface="微软雅黑 Light" panose="020B0502040204020203" pitchFamily="34" charset="-122"/>
                <a:cs typeface="微软雅黑" panose="020B0503020204020204" pitchFamily="34" charset="-122"/>
              </a:defRPr>
            </a:lvl1pPr>
          </a:lstStyle>
          <a:p>
            <a:fld id="{216C4E78-C532-425F-98A7-AEA1849DF5AC}" type="slidenum">
              <a:rPr lang="zh-CN" altLang="en-US" smtClean="0"/>
              <a:t>‹#›</a:t>
            </a:fld>
            <a:endParaRPr lang="zh-CN" altLang="en-US" dirty="0"/>
          </a:p>
        </p:txBody>
      </p:sp>
      <p:pic>
        <p:nvPicPr>
          <p:cNvPr id="7" name="Picture 6"/>
          <p:cNvPicPr>
            <a:picLocks noChangeAspect="1"/>
          </p:cNvPicPr>
          <p:nvPr userDrawn="1"/>
        </p:nvPicPr>
        <p:blipFill>
          <a:blip r:embed="rId13"/>
          <a:stretch>
            <a:fillRect/>
          </a:stretch>
        </p:blipFill>
        <p:spPr>
          <a:xfrm>
            <a:off x="10265576" y="31297"/>
            <a:ext cx="1772170" cy="66765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 /><Relationship Id="rId2" Type="http://schemas.microsoft.com/office/2018/10/relationships/comments" Target="../comments/modernComment_100_0.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3" Type="http://schemas.openxmlformats.org/officeDocument/2006/relationships/image" Target="../media/image8.png" /><Relationship Id="rId2" Type="http://schemas.microsoft.com/office/2018/10/relationships/comments" Target="../comments/modernComment_197_A6A31AF2.xm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microsoft.com/office/2018/10/relationships/comments" Target="../comments/modernComment_101_0.xml"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 /><Relationship Id="rId2" Type="http://schemas.openxmlformats.org/officeDocument/2006/relationships/tags" Target="../tags/tag3.xml" /><Relationship Id="rId1" Type="http://schemas.openxmlformats.org/officeDocument/2006/relationships/tags" Target="../tags/tag2.xml" /><Relationship Id="rId4" Type="http://schemas.microsoft.com/office/2018/10/relationships/comments" Target="../comments/modernComment_102_0.xml" /></Relationships>
</file>

<file path=ppt/slides/_rels/slide4.xml.rels><?xml version="1.0" encoding="UTF-8" standalone="yes"?>
<Relationships xmlns="http://schemas.openxmlformats.org/package/2006/relationships"><Relationship Id="rId2" Type="http://schemas.microsoft.com/office/2018/10/relationships/comments" Target="../comments/modernComment_104_0.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microsoft.com/office/2018/10/relationships/comments" Target="../comments/modernComment_114_632E7ACE.xm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3" Type="http://schemas.openxmlformats.org/officeDocument/2006/relationships/image" Target="../media/image4.png" /><Relationship Id="rId2" Type="http://schemas.microsoft.com/office/2018/10/relationships/comments" Target="../comments/modernComment_107_0.xml" /><Relationship Id="rId1" Type="http://schemas.openxmlformats.org/officeDocument/2006/relationships/slideLayout" Target="../slideLayouts/slideLayout2.xml" /><Relationship Id="rId5" Type="http://schemas.openxmlformats.org/officeDocument/2006/relationships/image" Target="../media/image6.emf" /><Relationship Id="rId4" Type="http://schemas.openxmlformats.org/officeDocument/2006/relationships/image" Target="../media/image5.png" /></Relationships>
</file>

<file path=ppt/slides/_rels/slide7.xml.rels><?xml version="1.0" encoding="UTF-8" standalone="yes"?>
<Relationships xmlns="http://schemas.openxmlformats.org/package/2006/relationships"><Relationship Id="rId3" Type="http://schemas.openxmlformats.org/officeDocument/2006/relationships/image" Target="../media/image7.png" /><Relationship Id="rId2" Type="http://schemas.microsoft.com/office/2018/10/relationships/comments" Target="../comments/modernComment_196_B04E8081.xm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1.xml" /><Relationship Id="rId2" Type="http://schemas.openxmlformats.org/officeDocument/2006/relationships/slideLayout" Target="../slideLayouts/slideLayout2.xml" /><Relationship Id="rId1" Type="http://schemas.openxmlformats.org/officeDocument/2006/relationships/tags" Target="../tags/tag4.xml" /><Relationship Id="rId4" Type="http://schemas.microsoft.com/office/2018/10/relationships/comments" Target="../comments/modernComment_195_F260F7AF.xml" /></Relationships>
</file>

<file path=ppt/slides/_rels/slide9.xml.rels><?xml version="1.0" encoding="UTF-8" standalone="yes"?>
<Relationships xmlns="http://schemas.openxmlformats.org/package/2006/relationships"><Relationship Id="rId2" Type="http://schemas.microsoft.com/office/2018/10/relationships/comments" Target="../comments/modernComment_113_4B20A7A2.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 y="208869"/>
            <a:ext cx="7567449" cy="8440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zh-CN" altLang="en-US" sz="2000" b="1" dirty="0">
                <a:solidFill>
                  <a:srgbClr val="00B050"/>
                </a:solidFill>
                <a:latin typeface="黑体" panose="02010609060101010101" pitchFamily="49" charset="-122"/>
                <a:ea typeface="黑体" panose="02010609060101010101" pitchFamily="49" charset="-122"/>
                <a:cs typeface="微软雅黑" panose="020B0503020204020204" pitchFamily="34" charset="-122"/>
              </a:rPr>
              <a:t>符合</a:t>
            </a:r>
            <a:r>
              <a:rPr lang="zh-HK" altLang="en-US" sz="2000" b="1" dirty="0">
                <a:solidFill>
                  <a:srgbClr val="00B050"/>
                </a:solidFill>
                <a:latin typeface="黑体" panose="02010609060101010101" pitchFamily="49" charset="-122"/>
                <a:ea typeface="黑体" panose="02010609060101010101" pitchFamily="49" charset="-122"/>
                <a:cs typeface="微软雅黑" panose="020B0503020204020204" pitchFamily="34" charset="-122"/>
              </a:rPr>
              <a:t>条件</a:t>
            </a:r>
            <a:r>
              <a:rPr lang="en-US" altLang="zh-CN" sz="2000" b="1" dirty="0">
                <a:solidFill>
                  <a:srgbClr val="00B050"/>
                </a:solidFill>
                <a:latin typeface="黑体" panose="02010609060101010101" pitchFamily="49" charset="-122"/>
                <a:ea typeface="黑体" panose="02010609060101010101" pitchFamily="49" charset="-122"/>
                <a:cs typeface="微软雅黑" panose="020B0503020204020204" pitchFamily="34" charset="-122"/>
              </a:rPr>
              <a:t>5</a:t>
            </a:r>
            <a:r>
              <a:rPr lang="zh-CN" altLang="en-US" sz="2000" b="1" dirty="0">
                <a:solidFill>
                  <a:srgbClr val="00B050"/>
                </a:solidFill>
                <a:latin typeface="黑体" panose="02010609060101010101" pitchFamily="49" charset="-122"/>
                <a:ea typeface="黑体" panose="02010609060101010101" pitchFamily="49" charset="-122"/>
                <a:cs typeface="微软雅黑" panose="020B0503020204020204" pitchFamily="34" charset="-122"/>
              </a:rPr>
              <a:t>：</a:t>
            </a:r>
            <a:r>
              <a:rPr lang="en-US" altLang="zh-CN" sz="2000" b="1" dirty="0">
                <a:solidFill>
                  <a:srgbClr val="00B050"/>
                </a:solidFill>
                <a:latin typeface="黑体" panose="02010609060101010101" pitchFamily="49" charset="-122"/>
                <a:ea typeface="黑体" panose="02010609060101010101" pitchFamily="49" charset="-122"/>
                <a:cs typeface="微软雅黑" panose="020B0503020204020204" pitchFamily="34" charset="-122"/>
              </a:rPr>
              <a:t>2025</a:t>
            </a:r>
            <a:r>
              <a:rPr lang="zh-CN" altLang="en-US" sz="2000" b="1" dirty="0">
                <a:solidFill>
                  <a:srgbClr val="00B050"/>
                </a:solidFill>
                <a:latin typeface="黑体" panose="02010609060101010101" pitchFamily="49" charset="-122"/>
                <a:ea typeface="黑体" panose="02010609060101010101" pitchFamily="49" charset="-122"/>
                <a:cs typeface="微软雅黑" panose="020B0503020204020204" pitchFamily="34" charset="-122"/>
              </a:rPr>
              <a:t>年</a:t>
            </a:r>
            <a:r>
              <a:rPr lang="en-US" altLang="zh-CN" sz="2000" b="1" dirty="0">
                <a:solidFill>
                  <a:srgbClr val="00B050"/>
                </a:solidFill>
                <a:latin typeface="黑体" panose="02010609060101010101" pitchFamily="49" charset="-122"/>
                <a:ea typeface="黑体" panose="02010609060101010101" pitchFamily="49" charset="-122"/>
                <a:cs typeface="微软雅黑" panose="020B0503020204020204" pitchFamily="34" charset="-122"/>
              </a:rPr>
              <a:t>6</a:t>
            </a:r>
            <a:r>
              <a:rPr lang="zh-CN" altLang="en-US" sz="2000" b="1" dirty="0">
                <a:solidFill>
                  <a:srgbClr val="00B050"/>
                </a:solidFill>
                <a:latin typeface="黑体" panose="02010609060101010101" pitchFamily="49" charset="-122"/>
                <a:ea typeface="黑体" panose="02010609060101010101" pitchFamily="49" charset="-122"/>
                <a:cs typeface="微软雅黑" panose="020B0503020204020204" pitchFamily="34" charset="-122"/>
              </a:rPr>
              <a:t>月</a:t>
            </a:r>
            <a:r>
              <a:rPr lang="en-US" altLang="zh-CN" sz="2000" b="1" dirty="0">
                <a:solidFill>
                  <a:srgbClr val="00B050"/>
                </a:solidFill>
                <a:latin typeface="黑体" panose="02010609060101010101" pitchFamily="49" charset="-122"/>
                <a:ea typeface="黑体" panose="02010609060101010101" pitchFamily="49" charset="-122"/>
                <a:cs typeface="微软雅黑" panose="020B0503020204020204" pitchFamily="34" charset="-122"/>
              </a:rPr>
              <a:t>30</a:t>
            </a:r>
            <a:r>
              <a:rPr lang="zh-CN" altLang="en-US" sz="2000" b="1" dirty="0">
                <a:solidFill>
                  <a:srgbClr val="00B050"/>
                </a:solidFill>
                <a:latin typeface="黑体" panose="02010609060101010101" pitchFamily="49" charset="-122"/>
                <a:ea typeface="黑体" panose="02010609060101010101" pitchFamily="49" charset="-122"/>
                <a:cs typeface="微软雅黑" panose="020B0503020204020204" pitchFamily="34" charset="-122"/>
              </a:rPr>
              <a:t>日前，经国家药监部门批准上市的罕见病治疗药品。 申请谈判纳入</a:t>
            </a:r>
            <a:endParaRPr lang="en-US" altLang="zh-CN" sz="2000" b="1" dirty="0">
              <a:solidFill>
                <a:srgbClr val="00B050"/>
              </a:solidFill>
              <a:latin typeface="黑体" panose="02010609060101010101" pitchFamily="49" charset="-122"/>
              <a:ea typeface="黑体" panose="02010609060101010101" pitchFamily="49" charset="-122"/>
              <a:cs typeface="微软雅黑" panose="020B0503020204020204" pitchFamily="34" charset="-122"/>
            </a:endParaRPr>
          </a:p>
          <a:p>
            <a:r>
              <a:rPr lang="zh-CN" altLang="en-US" sz="2000" b="1" dirty="0">
                <a:solidFill>
                  <a:srgbClr val="00B050"/>
                </a:solidFill>
                <a:latin typeface="黑体" panose="02010609060101010101" pitchFamily="49" charset="-122"/>
                <a:ea typeface="黑体" panose="02010609060101010101" pitchFamily="49" charset="-122"/>
                <a:cs typeface="微软雅黑" panose="020B0503020204020204" pitchFamily="34" charset="-122"/>
              </a:rPr>
              <a:t>适应症疾病：地中海贫血，为第二批罕见病目录病种，编号</a:t>
            </a:r>
            <a:r>
              <a:rPr lang="en-US" altLang="zh-HK" sz="2000" b="1" dirty="0">
                <a:solidFill>
                  <a:srgbClr val="00B050"/>
                </a:solidFill>
                <a:latin typeface="黑体" panose="02010609060101010101" pitchFamily="49" charset="-122"/>
                <a:ea typeface="黑体" panose="02010609060101010101" pitchFamily="49" charset="-122"/>
                <a:cs typeface="微软雅黑" panose="020B0503020204020204" pitchFamily="34" charset="-122"/>
              </a:rPr>
              <a:t>78</a:t>
            </a:r>
            <a:r>
              <a:rPr lang="en-US" altLang="zh-CN" sz="2000" b="1" dirty="0">
                <a:solidFill>
                  <a:srgbClr val="00B050"/>
                </a:solidFill>
                <a:latin typeface="黑体" panose="02010609060101010101" pitchFamily="49" charset="-122"/>
                <a:ea typeface="黑体" panose="02010609060101010101" pitchFamily="49" charset="-122"/>
                <a:cs typeface="微软雅黑" panose="020B0503020204020204" pitchFamily="34" charset="-122"/>
              </a:rPr>
              <a:t> </a:t>
            </a:r>
            <a:endParaRPr lang="zh-CN" altLang="en-US" sz="2000" b="1" dirty="0">
              <a:solidFill>
                <a:srgbClr val="00B050"/>
              </a:solidFill>
              <a:latin typeface="黑体" panose="02010609060101010101" pitchFamily="49" charset="-122"/>
              <a:ea typeface="黑体" panose="02010609060101010101" pitchFamily="49" charset="-122"/>
              <a:cs typeface="微软雅黑" panose="020B0503020204020204" pitchFamily="34" charset="-122"/>
            </a:endParaRPr>
          </a:p>
        </p:txBody>
      </p:sp>
      <p:sp>
        <p:nvSpPr>
          <p:cNvPr id="10" name="矩形 9"/>
          <p:cNvSpPr/>
          <p:nvPr/>
        </p:nvSpPr>
        <p:spPr>
          <a:xfrm>
            <a:off x="265308" y="5835804"/>
            <a:ext cx="9093556" cy="101373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zh-CN" altLang="en-US" sz="20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申报企业：</a:t>
            </a:r>
            <a:r>
              <a:rPr lang="zh-TW" altLang="en-US" sz="20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显荣行有限公司</a:t>
            </a:r>
            <a:endParaRPr lang="zh-CN" altLang="en-US" sz="20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endParaRPr>
          </a:p>
          <a:p>
            <a:r>
              <a:rPr lang="zh-CN" altLang="en-US" sz="20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上市许可持有人：</a:t>
            </a:r>
            <a:r>
              <a:rPr lang="en-US" altLang="zh-CN" sz="20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Chiesi </a:t>
            </a:r>
            <a:r>
              <a:rPr lang="en-US" altLang="zh-CN" sz="2000" dirty="0" err="1">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Farmaceutici</a:t>
            </a:r>
            <a:r>
              <a:rPr lang="en-US" altLang="zh-CN" sz="20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 S.p.A. </a:t>
            </a:r>
            <a:endParaRPr lang="zh-CN" altLang="en-US" sz="20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endParaRPr>
          </a:p>
        </p:txBody>
      </p:sp>
      <p:sp>
        <p:nvSpPr>
          <p:cNvPr id="2" name="文本框 1"/>
          <p:cNvSpPr txBox="1"/>
          <p:nvPr/>
        </p:nvSpPr>
        <p:spPr>
          <a:xfrm>
            <a:off x="643999" y="1795347"/>
            <a:ext cx="9348951" cy="646331"/>
          </a:xfrm>
          <a:prstGeom prst="rect">
            <a:avLst/>
          </a:prstGeom>
          <a:noFill/>
        </p:spPr>
        <p:txBody>
          <a:bodyPr wrap="square" rtlCol="0">
            <a:spAutoFit/>
          </a:bodyPr>
          <a:lstStyle/>
          <a:p>
            <a:r>
              <a:rPr lang="zh-CN" altLang="en-US" sz="3600" dirty="0">
                <a:latin typeface="黑体" panose="02010609060101010101" pitchFamily="49" charset="-122"/>
                <a:ea typeface="黑体" panose="02010609060101010101" pitchFamily="49" charset="-122"/>
              </a:rPr>
              <a:t>去铁酮片</a:t>
            </a:r>
            <a:r>
              <a:rPr lang="en-US" altLang="zh-CN" sz="3600" dirty="0">
                <a:latin typeface="黑体" panose="02010609060101010101" pitchFamily="49" charset="-122"/>
                <a:ea typeface="黑体" panose="02010609060101010101" pitchFamily="49" charset="-122"/>
              </a:rPr>
              <a:t>(</a:t>
            </a:r>
            <a:r>
              <a:rPr lang="zh-CN" altLang="en-US" sz="3600" dirty="0">
                <a:latin typeface="黑体" panose="02010609060101010101" pitchFamily="49" charset="-122"/>
                <a:ea typeface="黑体" panose="02010609060101010101" pitchFamily="49" charset="-122"/>
              </a:rPr>
              <a:t>奥贝安可</a:t>
            </a:r>
            <a:r>
              <a:rPr lang="en-US" altLang="zh-CN" sz="3600" dirty="0">
                <a:latin typeface="黑体" panose="02010609060101010101" pitchFamily="49" charset="-122"/>
                <a:ea typeface="黑体" panose="02010609060101010101" pitchFamily="49" charset="-122"/>
              </a:rPr>
              <a:t>®(</a:t>
            </a:r>
            <a:r>
              <a:rPr lang="en-US" altLang="zh-CN" sz="3600" dirty="0" err="1">
                <a:latin typeface="黑体" panose="02010609060101010101" pitchFamily="49" charset="-122"/>
                <a:ea typeface="黑体" panose="02010609060101010101" pitchFamily="49" charset="-122"/>
              </a:rPr>
              <a:t>Ferriprox</a:t>
            </a:r>
            <a:r>
              <a:rPr lang="en-US" altLang="zh-CN" sz="3600" dirty="0">
                <a:latin typeface="黑体" panose="02010609060101010101" pitchFamily="49" charset="-122"/>
                <a:ea typeface="黑体" panose="02010609060101010101" pitchFamily="49" charset="-122"/>
              </a:rPr>
              <a:t>)®)</a:t>
            </a: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rcRect t="12698" r="14631" b="7740"/>
          <a:stretch>
            <a:fillRect/>
          </a:stretch>
        </p:blipFill>
        <p:spPr>
          <a:xfrm>
            <a:off x="9358864" y="2623915"/>
            <a:ext cx="2345456" cy="2473692"/>
          </a:xfrm>
          <a:prstGeom prst="rect">
            <a:avLst/>
          </a:prstGeom>
        </p:spPr>
      </p:pic>
      <p:sp>
        <p:nvSpPr>
          <p:cNvPr id="13" name="Rectangle 12">
            <a:extLst>
              <a:ext uri="{FF2B5EF4-FFF2-40B4-BE49-F238E27FC236}">
                <a16:creationId xmlns:a16="http://schemas.microsoft.com/office/drawing/2014/main" id="{1ACB62FE-52C7-A130-4DCC-D6AAF5B75F97}"/>
              </a:ext>
            </a:extLst>
          </p:cNvPr>
          <p:cNvSpPr/>
          <p:nvPr/>
        </p:nvSpPr>
        <p:spPr>
          <a:xfrm>
            <a:off x="265308" y="3027182"/>
            <a:ext cx="8509237" cy="2646878"/>
          </a:xfrm>
          <a:prstGeom prst="rect">
            <a:avLst/>
          </a:prstGeom>
        </p:spPr>
        <p:txBody>
          <a:bodyPr wrap="square">
            <a:spAutoFit/>
          </a:bodyPr>
          <a:lstStyle/>
          <a:p>
            <a:pPr>
              <a:spcAft>
                <a:spcPts val="1200"/>
              </a:spcAft>
            </a:pPr>
            <a:r>
              <a:rPr lang="zh-CN" altLang="en-US" b="1" dirty="0">
                <a:latin typeface="黑体" panose="02010609060101010101" pitchFamily="49" charset="-122"/>
                <a:ea typeface="黑体" panose="02010609060101010101" pitchFamily="49" charset="-122"/>
              </a:rPr>
              <a:t>治疗儿童罕见病</a:t>
            </a:r>
            <a:r>
              <a:rPr lang="zh-CN" altLang="en-US" dirty="0">
                <a:latin typeface="黑体" panose="02010609060101010101" pitchFamily="49" charset="-122"/>
                <a:ea typeface="黑体" panose="02010609060101010101" pitchFamily="49" charset="-122"/>
              </a:rPr>
              <a:t>：地中海贫血发病于</a:t>
            </a:r>
            <a:r>
              <a:rPr lang="en-US" altLang="zh-CN" dirty="0">
                <a:latin typeface="黑体" panose="02010609060101010101" pitchFamily="49" charset="-122"/>
                <a:ea typeface="黑体" panose="02010609060101010101" pitchFamily="49" charset="-122"/>
              </a:rPr>
              <a:t>1</a:t>
            </a:r>
            <a:r>
              <a:rPr lang="zh-CN" altLang="en-US" dirty="0">
                <a:latin typeface="黑体" panose="02010609060101010101" pitchFamily="49" charset="-122"/>
                <a:ea typeface="黑体" panose="02010609060101010101" pitchFamily="49" charset="-122"/>
              </a:rPr>
              <a:t>岁以内，如不治疗患儿多</a:t>
            </a:r>
            <a:r>
              <a:rPr lang="en-US" altLang="zh-CN" dirty="0">
                <a:latin typeface="黑体" panose="02010609060101010101" pitchFamily="49" charset="-122"/>
                <a:ea typeface="黑体" panose="02010609060101010101" pitchFamily="49" charset="-122"/>
              </a:rPr>
              <a:t>5</a:t>
            </a:r>
            <a:r>
              <a:rPr lang="zh-CN" altLang="en-US" dirty="0">
                <a:latin typeface="黑体" panose="02010609060101010101" pitchFamily="49" charset="-122"/>
                <a:ea typeface="黑体" panose="02010609060101010101" pitchFamily="49" charset="-122"/>
              </a:rPr>
              <a:t>岁前死亡</a:t>
            </a:r>
            <a:r>
              <a:rPr lang="en-US" altLang="zh-CN" baseline="30000" dirty="0">
                <a:latin typeface="黑体" panose="02010609060101010101" pitchFamily="49" charset="-122"/>
                <a:ea typeface="黑体" panose="02010609060101010101" pitchFamily="49" charset="-122"/>
              </a:rPr>
              <a:t>1</a:t>
            </a:r>
            <a:r>
              <a:rPr lang="zh-CN" altLang="en-US" dirty="0">
                <a:latin typeface="黑体" panose="02010609060101010101" pitchFamily="49" charset="-122"/>
                <a:ea typeface="黑体" panose="02010609060101010101" pitchFamily="49" charset="-122"/>
              </a:rPr>
              <a:t>。</a:t>
            </a:r>
            <a:endParaRPr lang="en-US" altLang="zh-CN" dirty="0">
              <a:latin typeface="黑体" panose="02010609060101010101" pitchFamily="49" charset="-122"/>
              <a:ea typeface="黑体" panose="02010609060101010101" pitchFamily="49" charset="-122"/>
            </a:endParaRPr>
          </a:p>
          <a:p>
            <a:pPr>
              <a:spcAft>
                <a:spcPts val="1200"/>
              </a:spcAft>
            </a:pPr>
            <a:r>
              <a:rPr lang="zh-CN" altLang="en-US" b="1" dirty="0">
                <a:latin typeface="黑体" panose="02010609060101010101" pitchFamily="49" charset="-122"/>
                <a:ea typeface="黑体" panose="02010609060101010101" pitchFamily="49" charset="-122"/>
              </a:rPr>
              <a:t>成本效益更优势</a:t>
            </a:r>
            <a:r>
              <a:rPr lang="zh-CN" altLang="en-US" dirty="0">
                <a:latin typeface="黑体" panose="02010609060101010101" pitchFamily="49" charset="-122"/>
                <a:ea typeface="黑体" panose="02010609060101010101" pitchFamily="49" charset="-122"/>
              </a:rPr>
              <a:t>：谈判前较目录内参照药品已具备“绝对优势”（</a:t>
            </a:r>
            <a:r>
              <a:rPr lang="en-US" altLang="zh-CN" dirty="0">
                <a:latin typeface="黑体" panose="02010609060101010101" pitchFamily="49" charset="-122"/>
                <a:ea typeface="黑体" panose="02010609060101010101" pitchFamily="49" charset="-122"/>
              </a:rPr>
              <a:t>Dominated</a:t>
            </a:r>
            <a:r>
              <a:rPr lang="zh-CN" altLang="en-US" dirty="0">
                <a:latin typeface="黑体" panose="02010609060101010101" pitchFamily="49" charset="-122"/>
                <a:ea typeface="黑体" panose="02010609060101010101" pitchFamily="49" charset="-122"/>
              </a:rPr>
              <a:t>）</a:t>
            </a:r>
            <a:r>
              <a:rPr lang="en-US" altLang="zh-CN" baseline="30000" dirty="0">
                <a:latin typeface="黑体" panose="02010609060101010101" pitchFamily="49" charset="-122"/>
                <a:ea typeface="黑体" panose="02010609060101010101" pitchFamily="49" charset="-122"/>
              </a:rPr>
              <a:t>2</a:t>
            </a:r>
            <a:r>
              <a:rPr lang="zh-CN" altLang="en-US" dirty="0">
                <a:latin typeface="黑体" panose="02010609060101010101" pitchFamily="49" charset="-122"/>
                <a:ea typeface="黑体" panose="02010609060101010101" pitchFamily="49" charset="-122"/>
              </a:rPr>
              <a:t>。</a:t>
            </a:r>
            <a:endParaRPr lang="en-US" altLang="zh-CN" dirty="0">
              <a:latin typeface="黑体" panose="02010609060101010101" pitchFamily="49" charset="-122"/>
              <a:ea typeface="黑体" panose="02010609060101010101" pitchFamily="49" charset="-122"/>
            </a:endParaRPr>
          </a:p>
          <a:p>
            <a:pPr>
              <a:spcAft>
                <a:spcPts val="1200"/>
              </a:spcAft>
            </a:pPr>
            <a:r>
              <a:rPr lang="zh-CN" altLang="en-US" b="1" dirty="0">
                <a:latin typeface="黑体" panose="02010609060101010101" pitchFamily="49" charset="-122"/>
                <a:ea typeface="黑体" panose="02010609060101010101" pitchFamily="49" charset="-122"/>
              </a:rPr>
              <a:t>心脏获益更显著</a:t>
            </a:r>
            <a:r>
              <a:rPr lang="zh-CN" altLang="en-US" dirty="0">
                <a:latin typeface="黑体" panose="02010609060101010101" pitchFamily="49" charset="-122"/>
                <a:ea typeface="黑体" panose="02010609060101010101" pitchFamily="49" charset="-122"/>
              </a:rPr>
              <a:t>：较目录内参照品可更有效改善心脏铁过载，减少心铁沉积导致的死亡</a:t>
            </a:r>
            <a:r>
              <a:rPr lang="en-US" altLang="zh-CN" baseline="30000" dirty="0">
                <a:latin typeface="黑体" panose="02010609060101010101" pitchFamily="49" charset="-122"/>
                <a:ea typeface="黑体" panose="02010609060101010101" pitchFamily="49" charset="-122"/>
              </a:rPr>
              <a:t>3,4</a:t>
            </a:r>
            <a:r>
              <a:rPr lang="zh-CN" altLang="en-US" dirty="0">
                <a:latin typeface="黑体" panose="02010609060101010101" pitchFamily="49" charset="-122"/>
                <a:ea typeface="黑体" panose="02010609060101010101" pitchFamily="49" charset="-122"/>
              </a:rPr>
              <a:t>。</a:t>
            </a:r>
            <a:endParaRPr lang="en-US" altLang="zh-CN" dirty="0">
              <a:latin typeface="黑体" panose="02010609060101010101" pitchFamily="49" charset="-122"/>
              <a:ea typeface="黑体" panose="02010609060101010101" pitchFamily="49" charset="-122"/>
            </a:endParaRPr>
          </a:p>
          <a:p>
            <a:pPr>
              <a:spcAft>
                <a:spcPts val="1200"/>
              </a:spcAft>
            </a:pPr>
            <a:r>
              <a:rPr lang="en-US" altLang="zh-CN" b="1" dirty="0">
                <a:latin typeface="黑体" panose="02010609060101010101" pitchFamily="49" charset="-122"/>
                <a:ea typeface="黑体" panose="02010609060101010101" pitchFamily="49" charset="-122"/>
              </a:rPr>
              <a:t>20</a:t>
            </a:r>
            <a:r>
              <a:rPr lang="zh-CN" altLang="en-US" b="1" dirty="0">
                <a:latin typeface="黑体" panose="02010609060101010101" pitchFamily="49" charset="-122"/>
                <a:ea typeface="黑体" panose="02010609060101010101" pitchFamily="49" charset="-122"/>
              </a:rPr>
              <a:t>年以上真实世界数据证实安全性良好</a:t>
            </a:r>
            <a:r>
              <a:rPr lang="zh-CN" altLang="en-US" dirty="0">
                <a:latin typeface="黑体" panose="02010609060101010101" pitchFamily="49" charset="-122"/>
                <a:ea typeface="黑体" panose="02010609060101010101" pitchFamily="49" charset="-122"/>
              </a:rPr>
              <a:t>，中国真实世界数据显示不良反应发生率低</a:t>
            </a:r>
            <a:r>
              <a:rPr lang="en-US" altLang="zh-CN" baseline="30000" dirty="0">
                <a:latin typeface="黑体" panose="02010609060101010101" pitchFamily="49" charset="-122"/>
                <a:ea typeface="黑体" panose="02010609060101010101" pitchFamily="49" charset="-122"/>
              </a:rPr>
              <a:t>5</a:t>
            </a:r>
            <a:r>
              <a:rPr lang="zh-CN" altLang="en-US" dirty="0">
                <a:latin typeface="黑体" panose="02010609060101010101" pitchFamily="49" charset="-122"/>
                <a:ea typeface="黑体" panose="02010609060101010101" pitchFamily="49" charset="-122"/>
              </a:rPr>
              <a:t>。</a:t>
            </a:r>
            <a:endParaRPr lang="en-US" altLang="zh-CN" dirty="0">
              <a:latin typeface="黑体" panose="02010609060101010101" pitchFamily="49" charset="-122"/>
              <a:ea typeface="黑体" panose="02010609060101010101" pitchFamily="49" charset="-122"/>
            </a:endParaRPr>
          </a:p>
          <a:p>
            <a:pPr>
              <a:spcAft>
                <a:spcPts val="1200"/>
              </a:spcAft>
            </a:pPr>
            <a:r>
              <a:rPr lang="zh-CN" altLang="en-US" b="1" dirty="0">
                <a:latin typeface="黑体" panose="02010609060101010101" pitchFamily="49" charset="-122"/>
                <a:ea typeface="黑体" panose="02010609060101010101" pitchFamily="49" charset="-122"/>
              </a:rPr>
              <a:t>口服片剂，依从性佳</a:t>
            </a:r>
            <a:r>
              <a:rPr lang="zh-CN" altLang="en-US" dirty="0">
                <a:latin typeface="黑体" panose="02010609060101010101" pitchFamily="49" charset="-122"/>
                <a:ea typeface="黑体" panose="02010609060101010101" pitchFamily="49" charset="-122"/>
              </a:rPr>
              <a:t>。</a:t>
            </a:r>
            <a:endParaRPr lang="zh-HK" altLang="en-US" dirty="0">
              <a:latin typeface="黑体" panose="02010609060101010101" pitchFamily="49" charset="-122"/>
              <a:ea typeface="黑体" panose="02010609060101010101" pitchFamily="49" charset="-122"/>
            </a:endParaRPr>
          </a:p>
        </p:txBody>
      </p:sp>
      <p:sp>
        <p:nvSpPr>
          <p:cNvPr id="14" name="矩形 9">
            <a:extLst>
              <a:ext uri="{FF2B5EF4-FFF2-40B4-BE49-F238E27FC236}">
                <a16:creationId xmlns:a16="http://schemas.microsoft.com/office/drawing/2014/main" id="{8A154DA1-A98D-A7F6-080E-91B40E538A01}"/>
              </a:ext>
            </a:extLst>
          </p:cNvPr>
          <p:cNvSpPr/>
          <p:nvPr/>
        </p:nvSpPr>
        <p:spPr>
          <a:xfrm>
            <a:off x="6705600" y="6018041"/>
            <a:ext cx="5486400" cy="77967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6213" indent="-176213">
              <a:buAutoNum type="arabicPeriod"/>
            </a:pPr>
            <a:r>
              <a:rPr lang="en-US" altLang="zh-CN" sz="8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86 </a:t>
            </a:r>
            <a:r>
              <a:rPr lang="zh-CN" altLang="en-US" sz="8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个罕见病病种诊疗指南（</a:t>
            </a:r>
            <a:r>
              <a:rPr lang="en-US" altLang="zh-CN" sz="8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2025</a:t>
            </a:r>
            <a:r>
              <a:rPr lang="zh-CN" altLang="en-US" sz="8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年版</a:t>
            </a:r>
            <a:r>
              <a:rPr lang="en-US" altLang="zh-CN" sz="8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a:t>
            </a:r>
            <a:r>
              <a:rPr lang="zh-CN" altLang="en-US" sz="8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国家卫健委 （编号</a:t>
            </a:r>
            <a:r>
              <a:rPr lang="en-US" altLang="zh-CN" sz="8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78</a:t>
            </a:r>
            <a:r>
              <a:rPr lang="zh-CN" altLang="en-US" sz="8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a:t>
            </a:r>
            <a:endParaRPr lang="en-US" altLang="zh-CN" sz="8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endParaRPr>
          </a:p>
          <a:p>
            <a:pPr marL="176213" indent="-176213">
              <a:buAutoNum type="arabicPeriod"/>
            </a:pPr>
            <a:r>
              <a:rPr lang="en-US" altLang="zh-CN" sz="800" dirty="0" err="1">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Jialian</a:t>
            </a:r>
            <a:r>
              <a:rPr lang="en-US" altLang="zh-CN" sz="8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 Li, et al. Cost-Utility Analysis of four Chelation Regimens for β-thalassemia Major: a Chinese Perspective, </a:t>
            </a:r>
            <a:r>
              <a:rPr lang="en-US" altLang="zh-CN" sz="800" dirty="0" err="1">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Mediterr</a:t>
            </a:r>
            <a:r>
              <a:rPr lang="en-US" altLang="zh-CN" sz="8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 J Hematol Infect Dis 2020</a:t>
            </a:r>
          </a:p>
          <a:p>
            <a:pPr marL="176213" indent="-176213">
              <a:buAutoNum type="arabicPeriod"/>
            </a:pPr>
            <a:r>
              <a:rPr lang="en-US" altLang="zh-CN" sz="8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Chiesi, LA-16-0102 Clinical study report. 2005; </a:t>
            </a:r>
          </a:p>
          <a:p>
            <a:pPr marL="176213" indent="-176213">
              <a:buAutoNum type="arabicPeriod"/>
            </a:pPr>
            <a:r>
              <a:rPr lang="en-US" altLang="zh-CN" sz="8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Pennell DJ. et al. 2006; </a:t>
            </a:r>
          </a:p>
          <a:p>
            <a:pPr marL="176213" indent="-176213">
              <a:buAutoNum type="arabicPeriod"/>
            </a:pPr>
            <a:r>
              <a:rPr lang="zh-CN" altLang="en-US" sz="8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陈国华</a:t>
            </a:r>
            <a:r>
              <a:rPr lang="en-US" altLang="zh-CN" sz="8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a:t>
            </a:r>
            <a:r>
              <a:rPr lang="zh-CN" altLang="en-US" sz="8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足量去铁酮治疗儿童重型</a:t>
            </a:r>
            <a:r>
              <a:rPr lang="en-US" altLang="zh-CN" sz="8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β-</a:t>
            </a:r>
            <a:r>
              <a:rPr lang="zh-CN" altLang="en-US" sz="8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地中海贫血铁过载的临床观察</a:t>
            </a:r>
            <a:r>
              <a:rPr lang="en-US" altLang="zh-CN" sz="8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[J].</a:t>
            </a:r>
            <a:r>
              <a:rPr lang="zh-CN" altLang="en-US" sz="8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维吾尔医药月刊</a:t>
            </a:r>
            <a:r>
              <a:rPr lang="en-US" altLang="zh-CN" sz="8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 2013.</a:t>
            </a:r>
            <a:endParaRPr lang="zh-CN" altLang="en-US" sz="8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endParaRPr>
          </a:p>
        </p:txBody>
      </p:sp>
    </p:spTree>
  </p:cSld>
  <p:clrMapOvr>
    <a:masterClrMapping/>
  </p:clrMapOvr>
  <p:extLst>
    <p:ext uri="{6950BFC3-D8DA-4A85-94F7-54DA5524770B}">
      <p188:commentRel xmlns:p188="http://schemas.microsoft.com/office/powerpoint/2018/8/main" r:id="rId2"/>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283" y="160174"/>
            <a:ext cx="10515600" cy="769992"/>
          </a:xfrm>
        </p:spPr>
        <p:txBody>
          <a:bodyPr>
            <a:normAutofit/>
          </a:bodyPr>
          <a:lstStyle/>
          <a:p>
            <a:r>
              <a:rPr lang="en-US" altLang="zh-CN" sz="1400" b="1" dirty="0">
                <a:solidFill>
                  <a:srgbClr val="1F4E79"/>
                </a:solidFill>
                <a:latin typeface="微软雅黑" panose="020B0503020204020204" pitchFamily="34" charset="-122"/>
                <a:ea typeface="微软雅黑" panose="020B0503020204020204" pitchFamily="34" charset="-122"/>
                <a:cs typeface="+mn-ea"/>
              </a:rPr>
              <a:t>4. </a:t>
            </a:r>
            <a:r>
              <a:rPr lang="zh-CN" altLang="en-US" sz="20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创新性：</a:t>
            </a:r>
            <a:r>
              <a:rPr lang="zh-CN" altLang="en-US" sz="2000" dirty="0">
                <a:solidFill>
                  <a:srgbClr val="FF0000"/>
                </a:solidFill>
                <a:latin typeface="仿宋" panose="02010609060101010101" pitchFamily="49" charset="-122"/>
                <a:ea typeface="仿宋" panose="02010609060101010101" pitchFamily="49" charset="-122"/>
                <a:cs typeface="Times New Roman" panose="02020603050405020304" pitchFamily="18" charset="0"/>
                <a:sym typeface="+mn-ea"/>
              </a:rPr>
              <a:t>唯一</a:t>
            </a:r>
            <a:r>
              <a:rPr lang="zh-CN" altLang="en-US" sz="2000" dirty="0">
                <a:solidFill>
                  <a:schemeClr val="dk1"/>
                </a:solidFill>
                <a:latin typeface="仿宋" panose="02010609060101010101" pitchFamily="49" charset="-122"/>
                <a:ea typeface="仿宋" panose="02010609060101010101" pitchFamily="49" charset="-122"/>
                <a:cs typeface="Times New Roman" panose="02020603050405020304" pitchFamily="18" charset="0"/>
                <a:sym typeface="+mn-ea"/>
              </a:rPr>
              <a:t>改善</a:t>
            </a:r>
            <a:r>
              <a:rPr lang="zh-CN" altLang="en-US" sz="2000" dirty="0">
                <a:solidFill>
                  <a:srgbClr val="FF0000"/>
                </a:solidFill>
                <a:latin typeface="仿宋" panose="02010609060101010101" pitchFamily="49" charset="-122"/>
                <a:ea typeface="仿宋" panose="02010609060101010101" pitchFamily="49" charset="-122"/>
                <a:cs typeface="Times New Roman" panose="02020603050405020304" pitchFamily="18" charset="0"/>
                <a:sym typeface="+mn-ea"/>
              </a:rPr>
              <a:t>左心室射血分数</a:t>
            </a:r>
            <a:r>
              <a:rPr lang="en-US" altLang="zh-CN" sz="2000" dirty="0">
                <a:solidFill>
                  <a:schemeClr val="dk1"/>
                </a:solidFill>
                <a:latin typeface="仿宋" panose="02010609060101010101" pitchFamily="49" charset="-122"/>
                <a:ea typeface="仿宋" panose="02010609060101010101" pitchFamily="49" charset="-122"/>
                <a:cs typeface="Times New Roman" panose="02020603050405020304" pitchFamily="18" charset="0"/>
                <a:sym typeface="+mn-ea"/>
              </a:rPr>
              <a:t>,</a:t>
            </a:r>
            <a:r>
              <a:rPr lang="zh-HK" altLang="en-US" sz="2000" dirty="0">
                <a:solidFill>
                  <a:schemeClr val="dk1"/>
                </a:solidFill>
                <a:latin typeface="仿宋" panose="02010609060101010101" pitchFamily="49" charset="-122"/>
                <a:ea typeface="仿宋" panose="02010609060101010101" pitchFamily="49" charset="-122"/>
                <a:cs typeface="Times New Roman" panose="02020603050405020304" pitchFamily="18" charset="0"/>
                <a:sym typeface="+mn-ea"/>
              </a:rPr>
              <a:t> </a:t>
            </a:r>
            <a:r>
              <a:rPr lang="zh-CN" altLang="en-US" sz="2000" dirty="0">
                <a:solidFill>
                  <a:srgbClr val="FF0000"/>
                </a:solidFill>
                <a:latin typeface="仿宋" panose="02010609060101010101" pitchFamily="49" charset="-122"/>
                <a:ea typeface="仿宋" panose="02010609060101010101" pitchFamily="49" charset="-122"/>
                <a:cs typeface="Times New Roman" panose="02020603050405020304" pitchFamily="18" charset="0"/>
                <a:sym typeface="+mn-ea"/>
              </a:rPr>
              <a:t>高效渗透细胞</a:t>
            </a:r>
            <a:r>
              <a:rPr lang="en-US" altLang="zh-CN" sz="2000" dirty="0">
                <a:solidFill>
                  <a:schemeClr val="dk1"/>
                </a:solidFill>
                <a:latin typeface="仿宋" panose="02010609060101010101" pitchFamily="49" charset="-122"/>
                <a:ea typeface="仿宋" panose="02010609060101010101" pitchFamily="49" charset="-122"/>
                <a:cs typeface="Times New Roman" panose="02020603050405020304" pitchFamily="18" charset="0"/>
                <a:sym typeface="+mn-ea"/>
              </a:rPr>
              <a:t>, </a:t>
            </a:r>
            <a:r>
              <a:rPr lang="zh-CN" altLang="en-US" sz="2000" dirty="0">
                <a:solidFill>
                  <a:srgbClr val="FF0000"/>
                </a:solidFill>
                <a:latin typeface="仿宋" panose="02010609060101010101" pitchFamily="49" charset="-122"/>
                <a:ea typeface="仿宋" panose="02010609060101010101" pitchFamily="49" charset="-122"/>
                <a:cs typeface="Times New Roman" panose="02020603050405020304" pitchFamily="18" charset="0"/>
                <a:sym typeface="+mn-ea"/>
              </a:rPr>
              <a:t>低分子量</a:t>
            </a:r>
            <a:r>
              <a:rPr lang="zh-CN" altLang="en-US" sz="20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的除铁药</a:t>
            </a:r>
            <a:br>
              <a:rPr lang="zh-CN" altLang="en-US" sz="2000" dirty="0">
                <a:solidFill>
                  <a:schemeClr val="dk1"/>
                </a:solidFill>
                <a:latin typeface="仿宋" panose="02010609060101010101" pitchFamily="49" charset="-122"/>
                <a:ea typeface="仿宋" panose="02010609060101010101" pitchFamily="49" charset="-122"/>
                <a:cs typeface="Times New Roman" panose="02020603050405020304" pitchFamily="18" charset="0"/>
              </a:rPr>
            </a:br>
            <a:endParaRPr lang="zh-HK" altLang="en-US" sz="200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61201447"/>
              </p:ext>
            </p:extLst>
          </p:nvPr>
        </p:nvGraphicFramePr>
        <p:xfrm>
          <a:off x="160283" y="753571"/>
          <a:ext cx="11900338" cy="6002997"/>
        </p:xfrm>
        <a:graphic>
          <a:graphicData uri="http://schemas.openxmlformats.org/drawingml/2006/table">
            <a:tbl>
              <a:tblPr firstRow="1" bandRow="1">
                <a:tableStyleId>{5C22544A-7EE6-4342-B048-85BDC9FD1C3A}</a:tableStyleId>
              </a:tblPr>
              <a:tblGrid>
                <a:gridCol w="2630214">
                  <a:extLst>
                    <a:ext uri="{9D8B030D-6E8A-4147-A177-3AD203B41FA5}">
                      <a16:colId xmlns:a16="http://schemas.microsoft.com/office/drawing/2014/main" val="20000"/>
                    </a:ext>
                  </a:extLst>
                </a:gridCol>
                <a:gridCol w="9270124">
                  <a:extLst>
                    <a:ext uri="{9D8B030D-6E8A-4147-A177-3AD203B41FA5}">
                      <a16:colId xmlns:a16="http://schemas.microsoft.com/office/drawing/2014/main" val="20001"/>
                    </a:ext>
                  </a:extLst>
                </a:gridCol>
              </a:tblGrid>
              <a:tr h="1260368">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zh-HK" sz="2000" b="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低分子量</a:t>
                      </a:r>
                      <a:r>
                        <a:rPr lang="zh-CN" altLang="en-US" sz="2000" b="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及高膜渗透能力 </a:t>
                      </a:r>
                      <a:r>
                        <a:rPr lang="en-US" altLang="zh-CN" sz="2000" b="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a:t>
                      </a:r>
                      <a:r>
                        <a:rPr lang="zh-HK" altLang="en-US" sz="2000" b="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结构创新</a:t>
                      </a:r>
                      <a:r>
                        <a:rPr lang="en-US" altLang="zh-HK" sz="2000" b="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a:t>
                      </a:r>
                      <a:endParaRPr lang="zh-HK" altLang="en-US" sz="2000" b="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zh-CN" sz="2000" b="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zh-HK" altLang="en-US" sz="2000" b="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zh-HK" sz="2000" b="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下丘脑和心脏问题的良好渗透性</a:t>
                      </a:r>
                      <a:r>
                        <a:rPr lang="en-US" altLang="zh-CN" sz="2000" b="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a:t>
                      </a:r>
                      <a:r>
                        <a:rPr lang="zh-CN" altLang="zh-HK" sz="2000" b="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 有利于穿梭效应</a:t>
                      </a:r>
                      <a:r>
                        <a:rPr lang="zh-HK" altLang="zh-HK" sz="2000" b="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 </a:t>
                      </a:r>
                      <a:endParaRPr lang="en-US" altLang="zh-HK" sz="2000" b="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zh-HK" sz="2000" b="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en-US" sz="2000" b="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可以螯合细胞内铁并降低其潜在毒性</a:t>
                      </a:r>
                      <a:endParaRPr lang="zh-HK" altLang="zh-HK" sz="2000" b="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zh-HK" altLang="en-US" sz="2000" b="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260368">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en-US"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穿梭效应的协同</a:t>
                      </a:r>
                      <a:endParaRPr lang="en-US" altLang="zh-CN"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zh-CN"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a:t>
                      </a:r>
                      <a:r>
                        <a:rPr lang="zh-HK" altLang="en-US"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应用创新</a:t>
                      </a:r>
                      <a:r>
                        <a:rPr lang="en-US" altLang="zh-HK"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a:t>
                      </a:r>
                      <a:endParaRPr lang="zh-HK" altLang="en-US"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zh-CN" altLang="en-US"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zh-HK" altLang="en-US"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en-US"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口服去铁酮可与非转铁蛋白结合铁 </a:t>
                      </a:r>
                      <a:r>
                        <a:rPr lang="en-US" altLang="zh-CN"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(NTBI) </a:t>
                      </a:r>
                      <a:r>
                        <a:rPr lang="zh-CN" altLang="en-US"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和细胞内铁结合，并将部分铁转移至去铁胺</a:t>
                      </a:r>
                      <a:r>
                        <a:rPr lang="en-US" altLang="zh-CN"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 </a:t>
                      </a:r>
                      <a:r>
                        <a:rPr lang="zh-CN" altLang="en-US"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游离的去铁酮被回收</a:t>
                      </a:r>
                      <a:endParaRPr lang="zh-HK" altLang="en-US"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260368">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en-US"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非转铁蛋白结合铁</a:t>
                      </a:r>
                      <a:endParaRPr lang="zh-HK" altLang="en-US"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zh-CN"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a:t>
                      </a:r>
                      <a:r>
                        <a:rPr lang="zh-HK" altLang="en-US"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应用创新</a:t>
                      </a:r>
                      <a:r>
                        <a:rPr lang="en-US" altLang="zh-HK"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a:t>
                      </a:r>
                      <a:endParaRPr lang="zh-HK" altLang="en-US"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zh-HK" altLang="en-US"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en-US"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非转铁蛋白结合铁被高度血管化的物质不适当地吸收肝脏、心脏和胰腺等器官，导致细胞内铁水平升高，非转铁蛋白结合的铁在细胞内增加通过铁渗透进入</a:t>
                      </a:r>
                      <a:endParaRPr lang="en-US" altLang="zh-CN"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en-US"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理想情况下，治疗性铁螯合剂的施用应该完全去除非转铁蛋白结合的铁次。去铁酮可快速清除体内的铁非转铁蛋白结合铁</a:t>
                      </a:r>
                      <a:endParaRPr lang="zh-HK" altLang="en-US"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071077">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en-US"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改善心脏线粒体功能 </a:t>
                      </a:r>
                      <a:r>
                        <a:rPr lang="en-US" altLang="zh-CN"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a:t>
                      </a:r>
                      <a:r>
                        <a:rPr lang="zh-HK" altLang="en-US"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应用创新</a:t>
                      </a:r>
                      <a:r>
                        <a:rPr lang="en-US" altLang="zh-HK"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a:t>
                      </a:r>
                      <a:endParaRPr lang="zh-HK" altLang="en-US"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zh-CN" altLang="en-US" sz="2000" kern="1200" noProof="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zh-HK" altLang="en-US"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en-US"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铁负荷引起的线粒体功能障碍是急性和慢性铁中毒的核心，可能解释慢性铁负荷过多引起的心肌病在体外，所有铁螯合剂都能够清除心肌细胞中的铁，但在治疗浓度下，去铁酮是最有效的</a:t>
                      </a:r>
                      <a:endParaRPr lang="en-US" altLang="zh-CN"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en-US"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高效的线粒体铁清除可能是解释去铁酮对地中海贫血患者心脏（可能还有内分泌）功能的卓越作用的关键</a:t>
                      </a:r>
                      <a:endParaRPr lang="zh-HK" altLang="en-US"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zh-HK" altLang="en-US" sz="20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288707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C04E35-B9D0-E945-585A-975B6D6B163A}"/>
            </a:ext>
          </a:extLst>
        </p:cNvPr>
        <p:cNvGrpSpPr/>
        <p:nvPr/>
      </p:nvGrpSpPr>
      <p:grpSpPr>
        <a:xfrm>
          <a:off x="0" y="0"/>
          <a:ext cx="0" cy="0"/>
          <a:chOff x="0" y="0"/>
          <a:chExt cx="0" cy="0"/>
        </a:xfrm>
      </p:grpSpPr>
      <p:sp>
        <p:nvSpPr>
          <p:cNvPr id="4" name="矩形 3">
            <a:extLst>
              <a:ext uri="{FF2B5EF4-FFF2-40B4-BE49-F238E27FC236}">
                <a16:creationId xmlns:a16="http://schemas.microsoft.com/office/drawing/2014/main" id="{097A775B-D248-F721-3DF6-F56C004A4A42}"/>
              </a:ext>
            </a:extLst>
          </p:cNvPr>
          <p:cNvSpPr/>
          <p:nvPr/>
        </p:nvSpPr>
        <p:spPr>
          <a:xfrm>
            <a:off x="335381" y="197347"/>
            <a:ext cx="9926220" cy="101373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zh-CN" sz="2400" b="1" dirty="0">
                <a:solidFill>
                  <a:srgbClr val="1F4E79"/>
                </a:solidFill>
                <a:latin typeface="仿宋" panose="02010609060101010101" pitchFamily="49" charset="-122"/>
                <a:ea typeface="仿宋" panose="02010609060101010101" pitchFamily="49" charset="-122"/>
                <a:cs typeface="+mn-ea"/>
              </a:rPr>
              <a:t>5</a:t>
            </a:r>
            <a:r>
              <a:rPr lang="zh-CN" altLang="en-US" sz="2400" b="1" dirty="0">
                <a:solidFill>
                  <a:srgbClr val="1F4E79"/>
                </a:solidFill>
                <a:latin typeface="仿宋" panose="02010609060101010101" pitchFamily="49" charset="-122"/>
                <a:ea typeface="仿宋" panose="02010609060101010101" pitchFamily="49" charset="-122"/>
                <a:cs typeface="+mn-ea"/>
              </a:rPr>
              <a:t> 、公平性：去铁酮未进入医保的情况下在中国已经较去铁胺具备成本效用“绝对优势”（</a:t>
            </a:r>
            <a:r>
              <a:rPr lang="en-US" altLang="zh-CN" sz="2400" b="1" dirty="0">
                <a:solidFill>
                  <a:srgbClr val="1F4E79"/>
                </a:solidFill>
                <a:latin typeface="仿宋" panose="02010609060101010101" pitchFamily="49" charset="-122"/>
                <a:ea typeface="仿宋" panose="02010609060101010101" pitchFamily="49" charset="-122"/>
                <a:cs typeface="+mn-ea"/>
              </a:rPr>
              <a:t>Dominated</a:t>
            </a:r>
            <a:r>
              <a:rPr lang="zh-CN" altLang="en-US" sz="2400" b="1" dirty="0">
                <a:solidFill>
                  <a:srgbClr val="1F4E79"/>
                </a:solidFill>
                <a:latin typeface="仿宋" panose="02010609060101010101" pitchFamily="49" charset="-122"/>
                <a:ea typeface="仿宋" panose="02010609060101010101" pitchFamily="49" charset="-122"/>
                <a:cs typeface="+mn-ea"/>
              </a:rPr>
              <a:t>）。去铁酮从</a:t>
            </a:r>
            <a:r>
              <a:rPr lang="en-US" altLang="zh-CN" sz="2400" b="1" dirty="0">
                <a:solidFill>
                  <a:srgbClr val="1F4E79"/>
                </a:solidFill>
                <a:latin typeface="仿宋" panose="02010609060101010101" pitchFamily="49" charset="-122"/>
                <a:ea typeface="仿宋" panose="02010609060101010101" pitchFamily="49" charset="-122"/>
                <a:cs typeface="+mn-ea"/>
              </a:rPr>
              <a:t>2023</a:t>
            </a:r>
            <a:r>
              <a:rPr lang="zh-CN" altLang="en-US" sz="2400" b="1" dirty="0">
                <a:solidFill>
                  <a:srgbClr val="1F4E79"/>
                </a:solidFill>
                <a:latin typeface="仿宋" panose="02010609060101010101" pitchFamily="49" charset="-122"/>
                <a:ea typeface="仿宋" panose="02010609060101010101" pitchFamily="49" charset="-122"/>
                <a:cs typeface="+mn-ea"/>
              </a:rPr>
              <a:t>年</a:t>
            </a:r>
            <a:r>
              <a:rPr lang="en-US" altLang="zh-CN" sz="2400" b="1" dirty="0">
                <a:solidFill>
                  <a:srgbClr val="1F4E79"/>
                </a:solidFill>
                <a:latin typeface="仿宋" panose="02010609060101010101" pitchFamily="49" charset="-122"/>
                <a:ea typeface="仿宋" panose="02010609060101010101" pitchFamily="49" charset="-122"/>
                <a:cs typeface="+mn-ea"/>
              </a:rPr>
              <a:t>579</a:t>
            </a:r>
            <a:r>
              <a:rPr lang="zh-CN" altLang="en-US" sz="2400" b="1" dirty="0">
                <a:solidFill>
                  <a:srgbClr val="1F4E79"/>
                </a:solidFill>
                <a:latin typeface="仿宋" panose="02010609060101010101" pitchFamily="49" charset="-122"/>
                <a:ea typeface="仿宋" panose="02010609060101010101" pitchFamily="49" charset="-122"/>
                <a:cs typeface="+mn-ea"/>
              </a:rPr>
              <a:t>元已降低零售价至</a:t>
            </a:r>
            <a:r>
              <a:rPr lang="en-US" altLang="zh-CN" sz="2400" b="1" dirty="0">
                <a:solidFill>
                  <a:srgbClr val="1F4E79"/>
                </a:solidFill>
                <a:latin typeface="仿宋" panose="02010609060101010101" pitchFamily="49" charset="-122"/>
                <a:ea typeface="仿宋" panose="02010609060101010101" pitchFamily="49" charset="-122"/>
                <a:cs typeface="+mn-ea"/>
              </a:rPr>
              <a:t>298</a:t>
            </a:r>
            <a:r>
              <a:rPr lang="zh-CN" altLang="en-US" sz="2400" b="1" dirty="0">
                <a:solidFill>
                  <a:srgbClr val="1F4E79"/>
                </a:solidFill>
                <a:latin typeface="仿宋" panose="02010609060101010101" pitchFamily="49" charset="-122"/>
                <a:ea typeface="仿宋" panose="02010609060101010101" pitchFamily="49" charset="-122"/>
                <a:cs typeface="+mn-ea"/>
              </a:rPr>
              <a:t>元，尽力满足患者用药需求</a:t>
            </a:r>
            <a:endParaRPr lang="en-US" altLang="zh-CN" sz="2400" b="1" dirty="0">
              <a:solidFill>
                <a:srgbClr val="FF0000"/>
              </a:solidFill>
              <a:latin typeface="仿宋" panose="02010609060101010101" pitchFamily="49" charset="-122"/>
              <a:ea typeface="仿宋" panose="02010609060101010101" pitchFamily="49" charset="-122"/>
              <a:cs typeface="+mn-ea"/>
            </a:endParaRPr>
          </a:p>
        </p:txBody>
      </p:sp>
      <p:pic>
        <p:nvPicPr>
          <p:cNvPr id="20" name="Picture 19" descr="A screenshot of a computer&#10;&#10;AI-generated content may be incorrect.">
            <a:extLst>
              <a:ext uri="{FF2B5EF4-FFF2-40B4-BE49-F238E27FC236}">
                <a16:creationId xmlns:a16="http://schemas.microsoft.com/office/drawing/2014/main" id="{4FBAFBF7-FBB5-BA12-C229-EF467C6DD7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5381" y="1713174"/>
            <a:ext cx="7940402" cy="3585988"/>
          </a:xfrm>
          <a:prstGeom prst="rect">
            <a:avLst/>
          </a:prstGeom>
        </p:spPr>
      </p:pic>
      <p:sp>
        <p:nvSpPr>
          <p:cNvPr id="21" name="Rectangle 20">
            <a:extLst>
              <a:ext uri="{FF2B5EF4-FFF2-40B4-BE49-F238E27FC236}">
                <a16:creationId xmlns:a16="http://schemas.microsoft.com/office/drawing/2014/main" id="{61B27C64-8086-46A9-0690-11328FE9E356}"/>
              </a:ext>
            </a:extLst>
          </p:cNvPr>
          <p:cNvSpPr/>
          <p:nvPr/>
        </p:nvSpPr>
        <p:spPr>
          <a:xfrm>
            <a:off x="366273" y="4732410"/>
            <a:ext cx="7878618" cy="203200"/>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C8F8BC1-492A-7BC1-25CA-8F5CE49710A6}"/>
              </a:ext>
            </a:extLst>
          </p:cNvPr>
          <p:cNvSpPr/>
          <p:nvPr/>
        </p:nvSpPr>
        <p:spPr>
          <a:xfrm>
            <a:off x="335380" y="5299162"/>
            <a:ext cx="2723823" cy="276999"/>
          </a:xfrm>
          <a:prstGeom prst="rect">
            <a:avLst/>
          </a:prstGeom>
        </p:spPr>
        <p:txBody>
          <a:bodyPr wrap="none">
            <a:spAutoFit/>
          </a:bodyPr>
          <a:lstStyle/>
          <a:p>
            <a:r>
              <a:rPr lang="zh-CN" altLang="en-US" sz="1200" dirty="0">
                <a:latin typeface="仿宋" panose="02010609060101010101" pitchFamily="49" charset="-122"/>
                <a:ea typeface="仿宋" panose="02010609060101010101" pitchFamily="49" charset="-122"/>
              </a:rPr>
              <a:t>去铁胺</a:t>
            </a:r>
            <a:r>
              <a:rPr lang="en-US" altLang="zh-CN" sz="1200" dirty="0">
                <a:latin typeface="仿宋" panose="02010609060101010101" pitchFamily="49" charset="-122"/>
                <a:ea typeface="仿宋" panose="02010609060101010101" pitchFamily="49" charset="-122"/>
              </a:rPr>
              <a:t>DFO</a:t>
            </a:r>
            <a:r>
              <a:rPr lang="zh-CN" altLang="en-US" sz="1200" dirty="0">
                <a:latin typeface="仿宋" panose="02010609060101010101" pitchFamily="49" charset="-122"/>
                <a:ea typeface="仿宋" panose="02010609060101010101" pitchFamily="49" charset="-122"/>
              </a:rPr>
              <a:t>；去铁酮</a:t>
            </a:r>
            <a:r>
              <a:rPr lang="en-US" altLang="zh-CN" sz="1200" dirty="0">
                <a:latin typeface="仿宋" panose="02010609060101010101" pitchFamily="49" charset="-122"/>
                <a:ea typeface="仿宋" panose="02010609060101010101" pitchFamily="49" charset="-122"/>
              </a:rPr>
              <a:t>DFP; </a:t>
            </a:r>
            <a:r>
              <a:rPr lang="zh-CN" altLang="en-US" sz="1200" dirty="0">
                <a:latin typeface="仿宋" panose="02010609060101010101" pitchFamily="49" charset="-122"/>
                <a:ea typeface="仿宋" panose="02010609060101010101" pitchFamily="49" charset="-122"/>
              </a:rPr>
              <a:t>地拉罗司</a:t>
            </a:r>
            <a:r>
              <a:rPr lang="en-US" altLang="zh-CN" sz="1200" dirty="0">
                <a:latin typeface="仿宋" panose="02010609060101010101" pitchFamily="49" charset="-122"/>
                <a:ea typeface="仿宋" panose="02010609060101010101" pitchFamily="49" charset="-122"/>
              </a:rPr>
              <a:t>DFX</a:t>
            </a:r>
            <a:endParaRPr lang="zh-HK" altLang="en-US" sz="1200" dirty="0">
              <a:latin typeface="仿宋" panose="02010609060101010101" pitchFamily="49" charset="-122"/>
              <a:ea typeface="仿宋" panose="02010609060101010101" pitchFamily="49" charset="-122"/>
            </a:endParaRPr>
          </a:p>
        </p:txBody>
      </p:sp>
      <p:sp>
        <p:nvSpPr>
          <p:cNvPr id="23" name="TextBox 22">
            <a:extLst>
              <a:ext uri="{FF2B5EF4-FFF2-40B4-BE49-F238E27FC236}">
                <a16:creationId xmlns:a16="http://schemas.microsoft.com/office/drawing/2014/main" id="{CC846AD7-D516-5021-8C79-2CC2281AB765}"/>
              </a:ext>
            </a:extLst>
          </p:cNvPr>
          <p:cNvSpPr txBox="1"/>
          <p:nvPr/>
        </p:nvSpPr>
        <p:spPr>
          <a:xfrm>
            <a:off x="8275784" y="1081653"/>
            <a:ext cx="3834028" cy="5632311"/>
          </a:xfrm>
          <a:prstGeom prst="rect">
            <a:avLst/>
          </a:prstGeom>
          <a:noFill/>
        </p:spPr>
        <p:txBody>
          <a:bodyPr wrap="square">
            <a:spAutoFit/>
          </a:bodyPr>
          <a:lstStyle/>
          <a:p>
            <a:pPr marL="285750" indent="-285750">
              <a:buFont typeface="Arial" panose="020B0604020202020204" pitchFamily="34" charset="0"/>
              <a:buChar char="•"/>
            </a:pPr>
            <a:r>
              <a:rPr lang="en-US" altLang="zh-CN" dirty="0">
                <a:latin typeface="仿宋" panose="02010609060101010101" pitchFamily="49" charset="-122"/>
                <a:ea typeface="仿宋" panose="02010609060101010101" pitchFamily="49" charset="-122"/>
              </a:rPr>
              <a:t>2019</a:t>
            </a:r>
            <a:r>
              <a:rPr lang="zh-CN" altLang="en-US" dirty="0">
                <a:latin typeface="仿宋" panose="02010609060101010101" pitchFamily="49" charset="-122"/>
                <a:ea typeface="仿宋" panose="02010609060101010101" pitchFamily="49" charset="-122"/>
              </a:rPr>
              <a:t>年、</a:t>
            </a:r>
            <a:r>
              <a:rPr lang="en-US" altLang="zh-CN" dirty="0">
                <a:latin typeface="仿宋" panose="02010609060101010101" pitchFamily="49" charset="-122"/>
                <a:ea typeface="仿宋" panose="02010609060101010101" pitchFamily="49" charset="-122"/>
              </a:rPr>
              <a:t>2020</a:t>
            </a:r>
            <a:r>
              <a:rPr lang="zh-CN" altLang="en-US" dirty="0">
                <a:latin typeface="仿宋" panose="02010609060101010101" pitchFamily="49" charset="-122"/>
                <a:ea typeface="仿宋" panose="02010609060101010101" pitchFamily="49" charset="-122"/>
              </a:rPr>
              <a:t>年成都市</a:t>
            </a:r>
            <a:r>
              <a:rPr lang="en-US" altLang="zh-CN" dirty="0">
                <a:latin typeface="仿宋" panose="02010609060101010101" pitchFamily="49" charset="-122"/>
                <a:ea typeface="仿宋" panose="02010609060101010101" pitchFamily="49" charset="-122"/>
              </a:rPr>
              <a:t>416</a:t>
            </a:r>
            <a:r>
              <a:rPr lang="zh-CN" altLang="en-US" dirty="0">
                <a:latin typeface="仿宋" panose="02010609060101010101" pitchFamily="49" charset="-122"/>
                <a:ea typeface="仿宋" panose="02010609060101010101" pitchFamily="49" charset="-122"/>
              </a:rPr>
              <a:t>医院药剂科及血液科团队合作完成两篇地中海贫血去铁治疗经济性评估，去铁酮片都是最具成本效益性的治疗选择。</a:t>
            </a:r>
            <a:endParaRPr lang="en-US" altLang="zh-CN" dirty="0">
              <a:latin typeface="仿宋" panose="02010609060101010101" pitchFamily="49" charset="-122"/>
              <a:ea typeface="仿宋" panose="02010609060101010101" pitchFamily="49" charset="-122"/>
            </a:endParaRPr>
          </a:p>
          <a:p>
            <a:pPr marL="285750" indent="-285750">
              <a:buFont typeface="Arial" panose="020B0604020202020204" pitchFamily="34" charset="0"/>
              <a:buChar char="•"/>
            </a:pPr>
            <a:endParaRPr lang="en-US" altLang="zh-CN" dirty="0">
              <a:latin typeface="仿宋" panose="02010609060101010101" pitchFamily="49" charset="-122"/>
              <a:ea typeface="仿宋" panose="02010609060101010101" pitchFamily="49" charset="-122"/>
            </a:endParaRPr>
          </a:p>
          <a:p>
            <a:pPr marL="285750" indent="-285750">
              <a:buFont typeface="Arial" panose="020B0604020202020204" pitchFamily="34" charset="0"/>
              <a:buChar char="•"/>
            </a:pPr>
            <a:r>
              <a:rPr lang="zh-CN" altLang="en-US" dirty="0">
                <a:latin typeface="仿宋" panose="02010609060101010101" pitchFamily="49" charset="-122"/>
                <a:ea typeface="仿宋" panose="02010609060101010101" pitchFamily="49" charset="-122"/>
              </a:rPr>
              <a:t>而模型中尚未考虑指南共识中提及的去铁酮对心脏事件发病及死亡的获益；</a:t>
            </a:r>
            <a:endParaRPr lang="en-US" altLang="zh-CN" dirty="0">
              <a:latin typeface="仿宋" panose="02010609060101010101" pitchFamily="49" charset="-122"/>
              <a:ea typeface="仿宋" panose="02010609060101010101" pitchFamily="49" charset="-122"/>
            </a:endParaRPr>
          </a:p>
          <a:p>
            <a:pPr marL="285750" indent="-285750">
              <a:buFont typeface="Arial" panose="020B0604020202020204" pitchFamily="34" charset="0"/>
              <a:buChar char="•"/>
            </a:pPr>
            <a:endParaRPr lang="en-US" altLang="zh-CN" dirty="0">
              <a:latin typeface="仿宋" panose="02010609060101010101" pitchFamily="49" charset="-122"/>
              <a:ea typeface="仿宋" panose="02010609060101010101" pitchFamily="49" charset="-122"/>
            </a:endParaRPr>
          </a:p>
          <a:p>
            <a:pPr marL="285750" indent="-285750">
              <a:buFont typeface="Arial" panose="020B0604020202020204" pitchFamily="34" charset="0"/>
              <a:buChar char="•"/>
            </a:pPr>
            <a:r>
              <a:rPr lang="zh-CN" altLang="en-US" dirty="0">
                <a:latin typeface="仿宋" panose="02010609060101010101" pitchFamily="49" charset="-122"/>
                <a:ea typeface="仿宋" panose="02010609060101010101" pitchFamily="49" charset="-122"/>
              </a:rPr>
              <a:t>模型中计算的去铁酮价格为，</a:t>
            </a:r>
            <a:r>
              <a:rPr lang="en-US" altLang="zh-CN" dirty="0">
                <a:latin typeface="仿宋" panose="02010609060101010101" pitchFamily="49" charset="-122"/>
                <a:ea typeface="仿宋" panose="02010609060101010101" pitchFamily="49" charset="-122"/>
              </a:rPr>
              <a:t>38.6</a:t>
            </a:r>
            <a:r>
              <a:rPr lang="zh-CN" altLang="en-US" dirty="0">
                <a:latin typeface="仿宋" panose="02010609060101010101" pitchFamily="49" charset="-122"/>
                <a:ea typeface="仿宋" panose="02010609060101010101" pitchFamily="49" charset="-122"/>
              </a:rPr>
              <a:t>元</a:t>
            </a:r>
            <a:r>
              <a:rPr lang="en-US" altLang="zh-CN" dirty="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克，单瓶价格</a:t>
            </a:r>
            <a:r>
              <a:rPr lang="en-US" altLang="zh-CN" dirty="0">
                <a:latin typeface="仿宋" panose="02010609060101010101" pitchFamily="49" charset="-122"/>
                <a:ea typeface="仿宋" panose="02010609060101010101" pitchFamily="49" charset="-122"/>
              </a:rPr>
              <a:t>579</a:t>
            </a:r>
            <a:r>
              <a:rPr lang="zh-CN" altLang="en-US" dirty="0">
                <a:latin typeface="仿宋" panose="02010609060101010101" pitchFamily="49" charset="-122"/>
                <a:ea typeface="仿宋" panose="02010609060101010101" pitchFamily="49" charset="-122"/>
              </a:rPr>
              <a:t>元。模型结果显示去铁酮对去铁胺具有“绝对优势”（</a:t>
            </a:r>
            <a:r>
              <a:rPr lang="en-US" altLang="zh-CN" b="1" dirty="0">
                <a:solidFill>
                  <a:srgbClr val="FF0000"/>
                </a:solidFill>
                <a:latin typeface="仿宋" panose="02010609060101010101" pitchFamily="49" charset="-122"/>
                <a:ea typeface="仿宋" panose="02010609060101010101" pitchFamily="49" charset="-122"/>
              </a:rPr>
              <a:t>Dominated</a:t>
            </a:r>
            <a:r>
              <a:rPr lang="zh-CN" altLang="en-US" dirty="0">
                <a:latin typeface="仿宋" panose="02010609060101010101" pitchFamily="49" charset="-122"/>
                <a:ea typeface="仿宋" panose="02010609060101010101" pitchFamily="49" charset="-122"/>
              </a:rPr>
              <a:t>）。</a:t>
            </a:r>
            <a:endParaRPr lang="en-US" altLang="zh-CN" dirty="0">
              <a:latin typeface="仿宋" panose="02010609060101010101" pitchFamily="49" charset="-122"/>
              <a:ea typeface="仿宋" panose="02010609060101010101" pitchFamily="49" charset="-122"/>
            </a:endParaRPr>
          </a:p>
          <a:p>
            <a:pPr marL="285750" indent="-285750">
              <a:buFont typeface="Arial" panose="020B0604020202020204" pitchFamily="34" charset="0"/>
              <a:buChar char="•"/>
            </a:pPr>
            <a:endParaRPr lang="en-US" altLang="zh-CN" dirty="0">
              <a:latin typeface="仿宋" panose="02010609060101010101" pitchFamily="49" charset="-122"/>
              <a:ea typeface="仿宋" panose="02010609060101010101" pitchFamily="49" charset="-122"/>
            </a:endParaRPr>
          </a:p>
          <a:p>
            <a:pPr marL="285750" indent="-285750">
              <a:buFont typeface="Arial" panose="020B0604020202020204" pitchFamily="34" charset="0"/>
              <a:buChar char="•"/>
            </a:pPr>
            <a:r>
              <a:rPr lang="zh-CN" altLang="en-US" dirty="0">
                <a:latin typeface="仿宋" panose="02010609060101010101" pitchFamily="49" charset="-122"/>
                <a:ea typeface="仿宋" panose="02010609060101010101" pitchFamily="49" charset="-122"/>
              </a:rPr>
              <a:t>去铁酮价格已从</a:t>
            </a:r>
            <a:r>
              <a:rPr lang="en-US" altLang="zh-CN" dirty="0">
                <a:latin typeface="仿宋" panose="02010609060101010101" pitchFamily="49" charset="-122"/>
                <a:ea typeface="仿宋" panose="02010609060101010101" pitchFamily="49" charset="-122"/>
              </a:rPr>
              <a:t>579</a:t>
            </a:r>
            <a:r>
              <a:rPr lang="zh-CN" altLang="en-US" dirty="0">
                <a:latin typeface="仿宋" panose="02010609060101010101" pitchFamily="49" charset="-122"/>
                <a:ea typeface="仿宋" panose="02010609060101010101" pitchFamily="49" charset="-122"/>
              </a:rPr>
              <a:t>元降至</a:t>
            </a:r>
            <a:r>
              <a:rPr lang="en-US" altLang="zh-CN" dirty="0">
                <a:latin typeface="仿宋" panose="02010609060101010101" pitchFamily="49" charset="-122"/>
                <a:ea typeface="仿宋" panose="02010609060101010101" pitchFamily="49" charset="-122"/>
              </a:rPr>
              <a:t>298</a:t>
            </a:r>
            <a:r>
              <a:rPr lang="zh-CN" altLang="en-US" dirty="0">
                <a:latin typeface="仿宋" panose="02010609060101010101" pitchFamily="49" charset="-122"/>
                <a:ea typeface="仿宋" panose="02010609060101010101" pitchFamily="49" charset="-122"/>
              </a:rPr>
              <a:t>元，谈判前降幅近</a:t>
            </a:r>
            <a:r>
              <a:rPr lang="en-US" altLang="zh-CN" dirty="0">
                <a:latin typeface="仿宋" panose="02010609060101010101" pitchFamily="49" charset="-122"/>
                <a:ea typeface="仿宋" panose="02010609060101010101" pitchFamily="49" charset="-122"/>
              </a:rPr>
              <a:t>50%</a:t>
            </a:r>
            <a:r>
              <a:rPr lang="zh-CN" altLang="en-US" dirty="0">
                <a:latin typeface="仿宋" panose="02010609060101010101" pitchFamily="49" charset="-122"/>
                <a:ea typeface="仿宋" panose="02010609060101010101" pitchFamily="49" charset="-122"/>
              </a:rPr>
              <a:t>，尽力满足中国患者治疗需求。成本效用优势进一步显著。</a:t>
            </a:r>
            <a:endParaRPr lang="en-US" altLang="zh-CN" dirty="0">
              <a:latin typeface="仿宋" panose="02010609060101010101" pitchFamily="49" charset="-122"/>
              <a:ea typeface="仿宋" panose="02010609060101010101" pitchFamily="49" charset="-122"/>
            </a:endParaRPr>
          </a:p>
          <a:p>
            <a:pPr marL="285750" indent="-285750">
              <a:buFont typeface="Arial" panose="020B0604020202020204" pitchFamily="34" charset="0"/>
              <a:buChar char="•"/>
            </a:pPr>
            <a:endParaRPr lang="en-US" altLang="zh-CN" dirty="0">
              <a:latin typeface="仿宋" panose="02010609060101010101" pitchFamily="49" charset="-122"/>
              <a:ea typeface="仿宋" panose="02010609060101010101" pitchFamily="49" charset="-122"/>
            </a:endParaRPr>
          </a:p>
        </p:txBody>
      </p:sp>
      <p:sp>
        <p:nvSpPr>
          <p:cNvPr id="24" name="矩形 9">
            <a:extLst>
              <a:ext uri="{FF2B5EF4-FFF2-40B4-BE49-F238E27FC236}">
                <a16:creationId xmlns:a16="http://schemas.microsoft.com/office/drawing/2014/main" id="{889D7DB4-40D5-E423-60B6-0BC1BAFB8528}"/>
              </a:ext>
            </a:extLst>
          </p:cNvPr>
          <p:cNvSpPr/>
          <p:nvPr/>
        </p:nvSpPr>
        <p:spPr>
          <a:xfrm>
            <a:off x="335380" y="6520715"/>
            <a:ext cx="11856620" cy="276999"/>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6213" indent="-176213">
              <a:buAutoNum type="arabicPeriod"/>
            </a:pPr>
            <a:r>
              <a:rPr lang="en-US" altLang="zh-CN" sz="800" dirty="0" err="1">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Jialian</a:t>
            </a:r>
            <a:r>
              <a:rPr lang="en-US" altLang="zh-CN" sz="8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 Li, et al. Cost-Utility Analysis of four Chelation Regimens for β-thalassemia Major: a Chinese Perspective, </a:t>
            </a:r>
            <a:r>
              <a:rPr lang="en-US" altLang="zh-CN" sz="800" dirty="0" err="1">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Mediterr</a:t>
            </a:r>
            <a:r>
              <a:rPr lang="en-US" altLang="zh-CN" sz="8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 J Hematol Infect Dis 2020</a:t>
            </a:r>
          </a:p>
        </p:txBody>
      </p:sp>
    </p:spTree>
    <p:extLst>
      <p:ext uri="{BB962C8B-B14F-4D97-AF65-F5344CB8AC3E}">
        <p14:creationId xmlns:p14="http://schemas.microsoft.com/office/powerpoint/2010/main" val="2795707122"/>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37211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latin typeface="仿宋" panose="02010609060101010101" pitchFamily="49" charset="-122"/>
                <a:ea typeface="仿宋" panose="02010609060101010101" pitchFamily="49" charset="-122"/>
                <a:cs typeface="微软雅黑" panose="020B0503020204020204" pitchFamily="34" charset="-122"/>
              </a:rPr>
              <a:t>          </a:t>
            </a:r>
            <a:endParaRPr lang="zh-CN" altLang="en-US" sz="2400" dirty="0">
              <a:latin typeface="仿宋" panose="02010609060101010101" pitchFamily="49" charset="-122"/>
              <a:ea typeface="仿宋" panose="02010609060101010101" pitchFamily="49" charset="-122"/>
              <a:cs typeface="微软雅黑" panose="020B0503020204020204" pitchFamily="34" charset="-122"/>
            </a:endParaRPr>
          </a:p>
        </p:txBody>
      </p:sp>
      <p:sp>
        <p:nvSpPr>
          <p:cNvPr id="4" name="矩形 3"/>
          <p:cNvSpPr/>
          <p:nvPr/>
        </p:nvSpPr>
        <p:spPr>
          <a:xfrm>
            <a:off x="366253" y="935815"/>
            <a:ext cx="3157030" cy="44631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4000" b="1" dirty="0">
                <a:solidFill>
                  <a:schemeClr val="bg1"/>
                </a:solidFill>
                <a:latin typeface="仿宋" panose="02010609060101010101" pitchFamily="49" charset="-122"/>
                <a:ea typeface="仿宋" panose="02010609060101010101" pitchFamily="49" charset="-122"/>
                <a:cs typeface="+mn-ea"/>
              </a:rPr>
              <a:t>目   录</a:t>
            </a:r>
          </a:p>
        </p:txBody>
      </p:sp>
      <p:sp>
        <p:nvSpPr>
          <p:cNvPr id="12" name="矩形 11"/>
          <p:cNvSpPr/>
          <p:nvPr/>
        </p:nvSpPr>
        <p:spPr>
          <a:xfrm>
            <a:off x="366253" y="1549425"/>
            <a:ext cx="3157030" cy="44631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chemeClr val="bg1"/>
                </a:solidFill>
                <a:latin typeface="仿宋" panose="02010609060101010101" pitchFamily="49" charset="-122"/>
                <a:ea typeface="仿宋" panose="02010609060101010101" pitchFamily="49" charset="-122"/>
                <a:cs typeface="微软雅黑" panose="020B0503020204020204" pitchFamily="34" charset="-122"/>
              </a:rPr>
              <a:t>Contents</a:t>
            </a:r>
            <a:endParaRPr lang="zh-CN" altLang="en-US" sz="2800" b="1" dirty="0">
              <a:solidFill>
                <a:schemeClr val="bg1"/>
              </a:solidFill>
              <a:latin typeface="仿宋" panose="02010609060101010101" pitchFamily="49" charset="-122"/>
              <a:ea typeface="仿宋" panose="02010609060101010101" pitchFamily="49" charset="-122"/>
              <a:cs typeface="微软雅黑" panose="020B0503020204020204" pitchFamily="34" charset="-122"/>
            </a:endParaRPr>
          </a:p>
        </p:txBody>
      </p:sp>
      <p:grpSp>
        <p:nvGrpSpPr>
          <p:cNvPr id="15" name="组合 14"/>
          <p:cNvGrpSpPr/>
          <p:nvPr/>
        </p:nvGrpSpPr>
        <p:grpSpPr>
          <a:xfrm>
            <a:off x="5135852" y="710722"/>
            <a:ext cx="2829053" cy="1013731"/>
            <a:chOff x="5135852" y="710722"/>
            <a:chExt cx="2829053" cy="1013731"/>
          </a:xfrm>
        </p:grpSpPr>
        <p:sp>
          <p:nvSpPr>
            <p:cNvPr id="13" name="矩形: 圆角 12"/>
            <p:cNvSpPr/>
            <p:nvPr/>
          </p:nvSpPr>
          <p:spPr>
            <a:xfrm>
              <a:off x="5135852" y="935815"/>
              <a:ext cx="505327" cy="505327"/>
            </a:xfrm>
            <a:prstGeom prst="roundRect">
              <a:avLst/>
            </a:prstGeom>
            <a:solidFill>
              <a:srgbClr val="2E75B6"/>
            </a:solidFill>
            <a:ln>
              <a:noFill/>
            </a:ln>
            <a:effectLst>
              <a:outerShdw blurRad="50800" dist="38100" dir="5400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CN" sz="2400" b="1" dirty="0">
                  <a:latin typeface="仿宋" panose="02010609060101010101" pitchFamily="49" charset="-122"/>
                  <a:ea typeface="仿宋" panose="02010609060101010101" pitchFamily="49" charset="-122"/>
                  <a:cs typeface="微软雅黑" panose="020B0503020204020204" pitchFamily="34" charset="-122"/>
                </a:rPr>
                <a:t>1</a:t>
              </a:r>
              <a:endParaRPr lang="zh-CN" altLang="en-US" sz="2400" b="1" dirty="0">
                <a:latin typeface="仿宋" panose="02010609060101010101" pitchFamily="49" charset="-122"/>
                <a:ea typeface="仿宋" panose="02010609060101010101" pitchFamily="49" charset="-122"/>
                <a:cs typeface="微软雅黑" panose="020B0503020204020204" pitchFamily="34" charset="-122"/>
              </a:endParaRPr>
            </a:p>
          </p:txBody>
        </p:sp>
        <p:sp>
          <p:nvSpPr>
            <p:cNvPr id="14" name="矩形 13"/>
            <p:cNvSpPr/>
            <p:nvPr/>
          </p:nvSpPr>
          <p:spPr>
            <a:xfrm>
              <a:off x="5881938" y="710722"/>
              <a:ext cx="2082967" cy="101373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zh-CN" altLang="en-US" sz="2400" b="1" dirty="0">
                  <a:solidFill>
                    <a:schemeClr val="tx1">
                      <a:lumMod val="85000"/>
                      <a:lumOff val="15000"/>
                    </a:schemeClr>
                  </a:solidFill>
                  <a:latin typeface="仿宋" panose="02010609060101010101" pitchFamily="49" charset="-122"/>
                  <a:ea typeface="仿宋" panose="02010609060101010101" pitchFamily="49" charset="-122"/>
                  <a:cs typeface="微软雅黑" panose="020B0503020204020204" pitchFamily="34" charset="-122"/>
                </a:rPr>
                <a:t>药物基本信息</a:t>
              </a:r>
            </a:p>
          </p:txBody>
        </p:sp>
      </p:grpSp>
      <p:grpSp>
        <p:nvGrpSpPr>
          <p:cNvPr id="16" name="组合 15"/>
          <p:cNvGrpSpPr/>
          <p:nvPr/>
        </p:nvGrpSpPr>
        <p:grpSpPr>
          <a:xfrm>
            <a:off x="5135852" y="1745438"/>
            <a:ext cx="2829053" cy="1013731"/>
            <a:chOff x="5135852" y="710722"/>
            <a:chExt cx="2829053" cy="1013731"/>
          </a:xfrm>
        </p:grpSpPr>
        <p:sp>
          <p:nvSpPr>
            <p:cNvPr id="17" name="矩形: 圆角 16"/>
            <p:cNvSpPr/>
            <p:nvPr/>
          </p:nvSpPr>
          <p:spPr>
            <a:xfrm>
              <a:off x="5135852" y="935815"/>
              <a:ext cx="505327" cy="505327"/>
            </a:xfrm>
            <a:prstGeom prst="roundRect">
              <a:avLst/>
            </a:prstGeom>
            <a:solidFill>
              <a:srgbClr val="2E75B6"/>
            </a:solidFill>
            <a:ln>
              <a:noFill/>
            </a:ln>
            <a:effectLst>
              <a:outerShdw blurRad="50800" dist="38100" dir="5400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CN" sz="2400" b="1" dirty="0">
                  <a:latin typeface="仿宋" panose="02010609060101010101" pitchFamily="49" charset="-122"/>
                  <a:ea typeface="仿宋" panose="02010609060101010101" pitchFamily="49" charset="-122"/>
                  <a:cs typeface="微软雅黑" panose="020B0503020204020204" pitchFamily="34" charset="-122"/>
                </a:rPr>
                <a:t>2</a:t>
              </a:r>
              <a:endParaRPr lang="zh-CN" altLang="en-US" sz="2400" b="1" dirty="0">
                <a:latin typeface="仿宋" panose="02010609060101010101" pitchFamily="49" charset="-122"/>
                <a:ea typeface="仿宋" panose="02010609060101010101" pitchFamily="49" charset="-122"/>
                <a:cs typeface="微软雅黑" panose="020B0503020204020204" pitchFamily="34" charset="-122"/>
              </a:endParaRPr>
            </a:p>
          </p:txBody>
        </p:sp>
        <p:sp>
          <p:nvSpPr>
            <p:cNvPr id="18" name="矩形 17"/>
            <p:cNvSpPr/>
            <p:nvPr/>
          </p:nvSpPr>
          <p:spPr>
            <a:xfrm>
              <a:off x="5881938" y="710722"/>
              <a:ext cx="2082967" cy="101373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zh-CN" altLang="en-US" sz="2400" b="1" dirty="0">
                  <a:solidFill>
                    <a:schemeClr val="tx1">
                      <a:lumMod val="85000"/>
                      <a:lumOff val="15000"/>
                    </a:schemeClr>
                  </a:solidFill>
                  <a:latin typeface="仿宋" panose="02010609060101010101" pitchFamily="49" charset="-122"/>
                  <a:ea typeface="仿宋" panose="02010609060101010101" pitchFamily="49" charset="-122"/>
                  <a:cs typeface="微软雅黑" panose="020B0503020204020204" pitchFamily="34" charset="-122"/>
                </a:rPr>
                <a:t>安全性</a:t>
              </a:r>
            </a:p>
          </p:txBody>
        </p:sp>
      </p:grpSp>
      <p:grpSp>
        <p:nvGrpSpPr>
          <p:cNvPr id="19" name="组合 18"/>
          <p:cNvGrpSpPr/>
          <p:nvPr/>
        </p:nvGrpSpPr>
        <p:grpSpPr>
          <a:xfrm>
            <a:off x="5135852" y="2804217"/>
            <a:ext cx="2829053" cy="1013731"/>
            <a:chOff x="5135852" y="710722"/>
            <a:chExt cx="2829053" cy="1013731"/>
          </a:xfrm>
        </p:grpSpPr>
        <p:sp>
          <p:nvSpPr>
            <p:cNvPr id="20" name="矩形: 圆角 19"/>
            <p:cNvSpPr/>
            <p:nvPr/>
          </p:nvSpPr>
          <p:spPr>
            <a:xfrm>
              <a:off x="5135852" y="935815"/>
              <a:ext cx="505327" cy="505327"/>
            </a:xfrm>
            <a:prstGeom prst="roundRect">
              <a:avLst/>
            </a:prstGeom>
            <a:solidFill>
              <a:srgbClr val="2E75B6"/>
            </a:solidFill>
            <a:ln>
              <a:noFill/>
            </a:ln>
            <a:effectLst>
              <a:outerShdw blurRad="50800" dist="38100" dir="5400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CN" sz="2400" b="1" dirty="0">
                  <a:latin typeface="仿宋" panose="02010609060101010101" pitchFamily="49" charset="-122"/>
                  <a:ea typeface="仿宋" panose="02010609060101010101" pitchFamily="49" charset="-122"/>
                  <a:cs typeface="微软雅黑" panose="020B0503020204020204" pitchFamily="34" charset="-122"/>
                </a:rPr>
                <a:t>3</a:t>
              </a:r>
              <a:endParaRPr lang="zh-CN" altLang="en-US" sz="2400" b="1" dirty="0">
                <a:latin typeface="仿宋" panose="02010609060101010101" pitchFamily="49" charset="-122"/>
                <a:ea typeface="仿宋" panose="02010609060101010101" pitchFamily="49" charset="-122"/>
                <a:cs typeface="微软雅黑" panose="020B0503020204020204" pitchFamily="34" charset="-122"/>
              </a:endParaRPr>
            </a:p>
          </p:txBody>
        </p:sp>
        <p:sp>
          <p:nvSpPr>
            <p:cNvPr id="21" name="矩形 20"/>
            <p:cNvSpPr/>
            <p:nvPr/>
          </p:nvSpPr>
          <p:spPr>
            <a:xfrm>
              <a:off x="5881938" y="710722"/>
              <a:ext cx="2082967" cy="101373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zh-CN" altLang="en-US" sz="2400" b="1" dirty="0">
                  <a:solidFill>
                    <a:schemeClr val="tx1">
                      <a:lumMod val="85000"/>
                      <a:lumOff val="15000"/>
                    </a:schemeClr>
                  </a:solidFill>
                  <a:latin typeface="仿宋" panose="02010609060101010101" pitchFamily="49" charset="-122"/>
                  <a:ea typeface="仿宋" panose="02010609060101010101" pitchFamily="49" charset="-122"/>
                  <a:cs typeface="微软雅黑" panose="020B0503020204020204" pitchFamily="34" charset="-122"/>
                </a:rPr>
                <a:t>有效性</a:t>
              </a:r>
            </a:p>
          </p:txBody>
        </p:sp>
      </p:grpSp>
      <p:grpSp>
        <p:nvGrpSpPr>
          <p:cNvPr id="26" name="组合 25"/>
          <p:cNvGrpSpPr/>
          <p:nvPr/>
        </p:nvGrpSpPr>
        <p:grpSpPr>
          <a:xfrm>
            <a:off x="5135852" y="3814870"/>
            <a:ext cx="2829053" cy="1013731"/>
            <a:chOff x="5135852" y="710722"/>
            <a:chExt cx="2829053" cy="1013731"/>
          </a:xfrm>
        </p:grpSpPr>
        <p:sp>
          <p:nvSpPr>
            <p:cNvPr id="27" name="矩形: 圆角 26"/>
            <p:cNvSpPr/>
            <p:nvPr/>
          </p:nvSpPr>
          <p:spPr>
            <a:xfrm>
              <a:off x="5135852" y="935815"/>
              <a:ext cx="505327" cy="505327"/>
            </a:xfrm>
            <a:prstGeom prst="roundRect">
              <a:avLst/>
            </a:prstGeom>
            <a:solidFill>
              <a:srgbClr val="2E75B6"/>
            </a:solidFill>
            <a:ln>
              <a:noFill/>
            </a:ln>
            <a:effectLst>
              <a:outerShdw blurRad="50800" dist="38100" dir="5400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CN" sz="2800" b="1" dirty="0">
                  <a:latin typeface="仿宋" panose="02010609060101010101" pitchFamily="49" charset="-122"/>
                  <a:ea typeface="仿宋" panose="02010609060101010101" pitchFamily="49" charset="-122"/>
                  <a:cs typeface="微软雅黑" panose="020B0503020204020204" pitchFamily="34" charset="-122"/>
                </a:rPr>
                <a:t>4</a:t>
              </a:r>
              <a:endParaRPr lang="zh-CN" altLang="en-US" sz="2800" b="1" dirty="0">
                <a:latin typeface="仿宋" panose="02010609060101010101" pitchFamily="49" charset="-122"/>
                <a:ea typeface="仿宋" panose="02010609060101010101" pitchFamily="49" charset="-122"/>
                <a:cs typeface="微软雅黑" panose="020B0503020204020204" pitchFamily="34" charset="-122"/>
              </a:endParaRPr>
            </a:p>
          </p:txBody>
        </p:sp>
        <p:sp>
          <p:nvSpPr>
            <p:cNvPr id="28" name="矩形 27"/>
            <p:cNvSpPr/>
            <p:nvPr/>
          </p:nvSpPr>
          <p:spPr>
            <a:xfrm>
              <a:off x="5881938" y="710722"/>
              <a:ext cx="2082967" cy="101373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zh-CN" altLang="en-US" sz="2400" b="1" dirty="0">
                  <a:solidFill>
                    <a:schemeClr val="tx1">
                      <a:lumMod val="85000"/>
                      <a:lumOff val="15000"/>
                    </a:schemeClr>
                  </a:solidFill>
                  <a:latin typeface="仿宋" panose="02010609060101010101" pitchFamily="49" charset="-122"/>
                  <a:ea typeface="仿宋" panose="02010609060101010101" pitchFamily="49" charset="-122"/>
                  <a:cs typeface="微软雅黑" panose="020B0503020204020204" pitchFamily="34" charset="-122"/>
                </a:rPr>
                <a:t>创新性</a:t>
              </a:r>
            </a:p>
          </p:txBody>
        </p:sp>
      </p:grpSp>
      <p:grpSp>
        <p:nvGrpSpPr>
          <p:cNvPr id="29" name="组合 28"/>
          <p:cNvGrpSpPr/>
          <p:nvPr/>
        </p:nvGrpSpPr>
        <p:grpSpPr>
          <a:xfrm>
            <a:off x="5135852" y="4849583"/>
            <a:ext cx="2829053" cy="1013731"/>
            <a:chOff x="5135852" y="710722"/>
            <a:chExt cx="2829053" cy="1013731"/>
          </a:xfrm>
        </p:grpSpPr>
        <p:sp>
          <p:nvSpPr>
            <p:cNvPr id="30" name="矩形: 圆角 29"/>
            <p:cNvSpPr/>
            <p:nvPr/>
          </p:nvSpPr>
          <p:spPr>
            <a:xfrm>
              <a:off x="5135852" y="935815"/>
              <a:ext cx="505327" cy="505327"/>
            </a:xfrm>
            <a:prstGeom prst="roundRect">
              <a:avLst/>
            </a:prstGeom>
            <a:solidFill>
              <a:srgbClr val="2E75B6"/>
            </a:solidFill>
            <a:ln>
              <a:noFill/>
            </a:ln>
            <a:effectLst>
              <a:outerShdw blurRad="50800" dist="38100" dir="5400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CN" sz="2800" b="1" dirty="0">
                  <a:latin typeface="仿宋" panose="02010609060101010101" pitchFamily="49" charset="-122"/>
                  <a:ea typeface="仿宋" panose="02010609060101010101" pitchFamily="49" charset="-122"/>
                  <a:cs typeface="微软雅黑" panose="020B0503020204020204" pitchFamily="34" charset="-122"/>
                </a:rPr>
                <a:t>5</a:t>
              </a:r>
              <a:endParaRPr lang="zh-CN" altLang="en-US" sz="2800" b="1" dirty="0">
                <a:latin typeface="仿宋" panose="02010609060101010101" pitchFamily="49" charset="-122"/>
                <a:ea typeface="仿宋" panose="02010609060101010101" pitchFamily="49" charset="-122"/>
                <a:cs typeface="微软雅黑" panose="020B0503020204020204" pitchFamily="34" charset="-122"/>
              </a:endParaRPr>
            </a:p>
          </p:txBody>
        </p:sp>
        <p:sp>
          <p:nvSpPr>
            <p:cNvPr id="31" name="矩形 30"/>
            <p:cNvSpPr/>
            <p:nvPr/>
          </p:nvSpPr>
          <p:spPr>
            <a:xfrm>
              <a:off x="5881938" y="710722"/>
              <a:ext cx="2082967" cy="101373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zh-CN" altLang="en-US" sz="2400" b="1" dirty="0">
                  <a:solidFill>
                    <a:schemeClr val="tx1">
                      <a:lumMod val="85000"/>
                      <a:lumOff val="15000"/>
                    </a:schemeClr>
                  </a:solidFill>
                  <a:latin typeface="仿宋" panose="02010609060101010101" pitchFamily="49" charset="-122"/>
                  <a:ea typeface="仿宋" panose="02010609060101010101" pitchFamily="49" charset="-122"/>
                  <a:cs typeface="微软雅黑" panose="020B0503020204020204" pitchFamily="34" charset="-122"/>
                </a:rPr>
                <a:t>公平性</a:t>
              </a:r>
            </a:p>
          </p:txBody>
        </p:sp>
      </p:grpSp>
    </p:spTree>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3844227951"/>
              </p:ext>
            </p:extLst>
          </p:nvPr>
        </p:nvGraphicFramePr>
        <p:xfrm>
          <a:off x="141889" y="1061226"/>
          <a:ext cx="11934497" cy="5564905"/>
        </p:xfrm>
        <a:graphic>
          <a:graphicData uri="http://schemas.openxmlformats.org/drawingml/2006/table">
            <a:tbl>
              <a:tblPr>
                <a:tableStyleId>{74C1A8A3-306A-4EB7-A6B1-4F7E0EB9C5D6}</a:tableStyleId>
              </a:tblPr>
              <a:tblGrid>
                <a:gridCol w="4734911">
                  <a:extLst>
                    <a:ext uri="{9D8B030D-6E8A-4147-A177-3AD203B41FA5}">
                      <a16:colId xmlns:a16="http://schemas.microsoft.com/office/drawing/2014/main" val="20000"/>
                    </a:ext>
                  </a:extLst>
                </a:gridCol>
                <a:gridCol w="7199586">
                  <a:extLst>
                    <a:ext uri="{9D8B030D-6E8A-4147-A177-3AD203B41FA5}">
                      <a16:colId xmlns:a16="http://schemas.microsoft.com/office/drawing/2014/main" val="20001"/>
                    </a:ext>
                  </a:extLst>
                </a:gridCol>
              </a:tblGrid>
              <a:tr h="528521">
                <a:tc>
                  <a:txBody>
                    <a:bodyPr/>
                    <a:lstStyle/>
                    <a:p>
                      <a:pPr algn="l" rtl="0" fontAlgn="ctr"/>
                      <a:r>
                        <a:rPr lang="zh-CN" altLang="en-US" sz="1600" b="0" u="none" strike="noStrike" dirty="0">
                          <a:ln>
                            <a:solidFill>
                              <a:schemeClr val="bg1"/>
                            </a:solidFill>
                          </a:ln>
                          <a:solidFill>
                            <a:schemeClr val="bg1"/>
                          </a:solidFill>
                          <a:effectLst/>
                          <a:latin typeface="仿宋" panose="02010609060101010101" pitchFamily="49" charset="-122"/>
                          <a:ea typeface="仿宋" panose="02010609060101010101" pitchFamily="49" charset="-122"/>
                          <a:cs typeface="微软雅黑" panose="020B0503020204020204" pitchFamily="34" charset="-122"/>
                        </a:rPr>
                        <a:t>通用名称：</a:t>
                      </a:r>
                      <a:r>
                        <a:rPr lang="zh-CN" altLang="zh-HK" sz="1600" b="1" u="sng" kern="1200" dirty="0">
                          <a:solidFill>
                            <a:schemeClr val="bg1"/>
                          </a:solidFill>
                          <a:effectLst/>
                          <a:latin typeface="仿宋" panose="02010609060101010101" pitchFamily="49" charset="-122"/>
                          <a:ea typeface="仿宋" panose="02010609060101010101" pitchFamily="49" charset="-122"/>
                          <a:cs typeface="+mn-cs"/>
                        </a:rPr>
                        <a:t>去铁酮</a:t>
                      </a:r>
                      <a:r>
                        <a:rPr lang="zh-CN" altLang="en-US" sz="1600" b="1" u="sng" kern="1200" dirty="0">
                          <a:solidFill>
                            <a:schemeClr val="bg1"/>
                          </a:solidFill>
                          <a:effectLst/>
                          <a:latin typeface="仿宋" panose="02010609060101010101" pitchFamily="49" charset="-122"/>
                          <a:ea typeface="仿宋" panose="02010609060101010101" pitchFamily="49" charset="-122"/>
                          <a:cs typeface="+mn-cs"/>
                        </a:rPr>
                        <a:t>片</a:t>
                      </a:r>
                      <a:r>
                        <a:rPr lang="en-US" altLang="zh-CN" sz="1600" b="1" u="sng" kern="1200" baseline="30000" dirty="0">
                          <a:solidFill>
                            <a:schemeClr val="bg1"/>
                          </a:solidFill>
                          <a:effectLst/>
                          <a:latin typeface="仿宋" panose="02010609060101010101" pitchFamily="49" charset="-122"/>
                          <a:ea typeface="仿宋" panose="02010609060101010101" pitchFamily="49" charset="-122"/>
                          <a:cs typeface="+mn-cs"/>
                        </a:rPr>
                        <a:t>1</a:t>
                      </a:r>
                      <a:endParaRPr lang="zh-CN" altLang="en-US" sz="1600" b="1" i="0" u="sng" strike="noStrike" baseline="30000" dirty="0">
                        <a:ln>
                          <a:solidFill>
                            <a:schemeClr val="bg1"/>
                          </a:solidFill>
                        </a:ln>
                        <a:solidFill>
                          <a:schemeClr val="bg1"/>
                        </a:solidFill>
                        <a:effectLst/>
                        <a:latin typeface="仿宋" panose="02010609060101010101" pitchFamily="49" charset="-122"/>
                        <a:ea typeface="仿宋" panose="02010609060101010101" pitchFamily="49" charset="-122"/>
                        <a:cs typeface="微软雅黑" panose="020B0503020204020204" pitchFamily="34" charset="-122"/>
                      </a:endParaRPr>
                    </a:p>
                  </a:txBody>
                  <a:tcPr marL="6350" marR="6350" marT="6350" marB="0" anchor="ctr">
                    <a:lnL w="1270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E75B6"/>
                    </a:solidFill>
                  </a:tcPr>
                </a:tc>
                <a:tc>
                  <a:txBody>
                    <a:bodyPr/>
                    <a:lstStyle/>
                    <a:p>
                      <a:pPr algn="l" rtl="0" fontAlgn="ctr"/>
                      <a:r>
                        <a:rPr lang="zh-CN" altLang="en-US" sz="1600" b="0" u="none" strike="noStrike" kern="1200" dirty="0">
                          <a:ln>
                            <a:solidFill>
                              <a:schemeClr val="bg1"/>
                            </a:solidFill>
                          </a:ln>
                          <a:solidFill>
                            <a:schemeClr val="bg1"/>
                          </a:solidFill>
                          <a:effectLst/>
                          <a:latin typeface="仿宋" panose="02010609060101010101" pitchFamily="49" charset="-122"/>
                          <a:ea typeface="仿宋" panose="02010609060101010101" pitchFamily="49" charset="-122"/>
                          <a:cs typeface="+mn-ea"/>
                        </a:rPr>
                        <a:t>规格包装：</a:t>
                      </a:r>
                      <a:r>
                        <a:rPr lang="en-US" altLang="zh-CN" sz="1600" b="0" u="sng" strike="noStrike" kern="1200" dirty="0">
                          <a:ln>
                            <a:solidFill>
                              <a:schemeClr val="bg1"/>
                            </a:solidFill>
                          </a:ln>
                          <a:solidFill>
                            <a:schemeClr val="bg1"/>
                          </a:solidFill>
                          <a:effectLst/>
                          <a:latin typeface="仿宋" panose="02010609060101010101" pitchFamily="49" charset="-122"/>
                          <a:ea typeface="仿宋" panose="02010609060101010101" pitchFamily="49" charset="-122"/>
                          <a:cs typeface="+mn-ea"/>
                        </a:rPr>
                        <a:t>0.5g/</a:t>
                      </a:r>
                      <a:r>
                        <a:rPr lang="zh-CN" altLang="en-US" sz="1600" b="0" u="sng" strike="noStrike" kern="1200" dirty="0">
                          <a:ln>
                            <a:solidFill>
                              <a:schemeClr val="bg1"/>
                            </a:solidFill>
                          </a:ln>
                          <a:solidFill>
                            <a:schemeClr val="bg1"/>
                          </a:solidFill>
                          <a:effectLst/>
                          <a:latin typeface="仿宋" panose="02010609060101010101" pitchFamily="49" charset="-122"/>
                          <a:ea typeface="仿宋" panose="02010609060101010101" pitchFamily="49" charset="-122"/>
                          <a:cs typeface="+mn-ea"/>
                        </a:rPr>
                        <a:t>片，</a:t>
                      </a:r>
                      <a:r>
                        <a:rPr lang="en-US" altLang="zh-CN" sz="1600" b="0" u="sng" strike="noStrike" kern="1200" dirty="0">
                          <a:ln>
                            <a:solidFill>
                              <a:schemeClr val="bg1"/>
                            </a:solidFill>
                          </a:ln>
                          <a:solidFill>
                            <a:schemeClr val="bg1"/>
                          </a:solidFill>
                          <a:effectLst/>
                          <a:latin typeface="仿宋" panose="02010609060101010101" pitchFamily="49" charset="-122"/>
                          <a:ea typeface="仿宋" panose="02010609060101010101" pitchFamily="49" charset="-122"/>
                          <a:cs typeface="+mn-ea"/>
                        </a:rPr>
                        <a:t>30</a:t>
                      </a:r>
                      <a:r>
                        <a:rPr lang="zh-CN" altLang="en-US" sz="1600" b="0" u="sng" strike="noStrike" kern="1200" dirty="0">
                          <a:ln>
                            <a:solidFill>
                              <a:schemeClr val="bg1"/>
                            </a:solidFill>
                          </a:ln>
                          <a:solidFill>
                            <a:schemeClr val="bg1"/>
                          </a:solidFill>
                          <a:effectLst/>
                          <a:latin typeface="仿宋" panose="02010609060101010101" pitchFamily="49" charset="-122"/>
                          <a:ea typeface="仿宋" panose="02010609060101010101" pitchFamily="49" charset="-122"/>
                          <a:cs typeface="+mn-ea"/>
                        </a:rPr>
                        <a:t>片</a:t>
                      </a:r>
                      <a:r>
                        <a:rPr lang="en-US" altLang="zh-CN" sz="1600" b="0" u="sng" strike="noStrike" kern="1200" dirty="0">
                          <a:ln>
                            <a:solidFill>
                              <a:schemeClr val="bg1"/>
                            </a:solidFill>
                          </a:ln>
                          <a:solidFill>
                            <a:schemeClr val="bg1"/>
                          </a:solidFill>
                          <a:effectLst/>
                          <a:latin typeface="仿宋" panose="02010609060101010101" pitchFamily="49" charset="-122"/>
                          <a:ea typeface="仿宋" panose="02010609060101010101" pitchFamily="49" charset="-122"/>
                          <a:cs typeface="+mn-ea"/>
                        </a:rPr>
                        <a:t>/</a:t>
                      </a:r>
                      <a:r>
                        <a:rPr lang="zh-CN" altLang="en-US" sz="1600" b="0" u="sng" strike="noStrike" kern="1200" dirty="0">
                          <a:ln>
                            <a:solidFill>
                              <a:schemeClr val="bg1"/>
                            </a:solidFill>
                          </a:ln>
                          <a:solidFill>
                            <a:schemeClr val="bg1"/>
                          </a:solidFill>
                          <a:effectLst/>
                          <a:latin typeface="仿宋" panose="02010609060101010101" pitchFamily="49" charset="-122"/>
                          <a:ea typeface="仿宋" panose="02010609060101010101" pitchFamily="49" charset="-122"/>
                          <a:cs typeface="+mn-ea"/>
                        </a:rPr>
                        <a:t>盒</a:t>
                      </a:r>
                      <a:endParaRPr lang="zh-CN" altLang="en-US" sz="1600" b="0" i="0" u="sng" strike="noStrike" kern="1200" dirty="0">
                        <a:ln>
                          <a:solidFill>
                            <a:schemeClr val="bg1"/>
                          </a:solidFill>
                        </a:ln>
                        <a:solidFill>
                          <a:schemeClr val="bg1"/>
                        </a:solidFill>
                        <a:effectLst/>
                        <a:latin typeface="仿宋" panose="02010609060101010101" pitchFamily="49" charset="-122"/>
                        <a:ea typeface="仿宋" panose="02010609060101010101" pitchFamily="49" charset="-122"/>
                        <a:cs typeface="+mn-ea"/>
                      </a:endParaRPr>
                    </a:p>
                  </a:txBody>
                  <a:tcPr marL="6350" marR="6350" marT="6350" marB="0" anchor="ctr">
                    <a:lnL w="19050" cap="flat" cmpd="sng" algn="ctr">
                      <a:solidFill>
                        <a:schemeClr val="bg1"/>
                      </a:solidFill>
                      <a:prstDash val="solid"/>
                      <a:round/>
                      <a:headEnd type="none" w="med" len="med"/>
                      <a:tailEnd type="none" w="med" len="med"/>
                    </a:lnL>
                    <a:lnR>
                      <a:noFill/>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E75B6"/>
                    </a:solidFill>
                  </a:tcPr>
                </a:tc>
                <a:extLst>
                  <a:ext uri="{0D108BD9-81ED-4DB2-BD59-A6C34878D82A}">
                    <a16:rowId xmlns:a16="http://schemas.microsoft.com/office/drawing/2014/main" val="10000"/>
                  </a:ext>
                </a:extLst>
              </a:tr>
              <a:tr h="569515">
                <a:tc>
                  <a:txBody>
                    <a:bodyPr/>
                    <a:lstStyle/>
                    <a:p>
                      <a:pPr algn="l" rtl="0" fontAlgn="ctr"/>
                      <a:r>
                        <a:rPr lang="zh-CN" altLang="en-US" sz="1600" b="0" u="none" strike="noStrike"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rPr>
                        <a:t>中国大陆首上市时间：</a:t>
                      </a:r>
                      <a:r>
                        <a:rPr lang="en-US" altLang="zh-CN" sz="1600" b="0" u="sng" strike="noStrike"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rPr>
                        <a:t>2003</a:t>
                      </a:r>
                      <a:r>
                        <a:rPr lang="zh-CN" altLang="en-US" sz="1600" b="0" u="sng" strike="noStrike"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rPr>
                        <a:t>年</a:t>
                      </a:r>
                      <a:r>
                        <a:rPr lang="en-US" altLang="zh-CN" sz="1600" b="0" u="sng" strike="noStrike"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rPr>
                        <a:t>9</a:t>
                      </a:r>
                      <a:r>
                        <a:rPr lang="zh-CN" altLang="en-US" sz="1600" b="0" u="sng" strike="noStrike"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rPr>
                        <a:t>月</a:t>
                      </a:r>
                      <a:r>
                        <a:rPr lang="en-US" altLang="zh-CN" sz="1600" b="0" u="sng" strike="noStrike"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rPr>
                        <a:t>23</a:t>
                      </a:r>
                      <a:r>
                        <a:rPr lang="zh-CN" altLang="en-US" sz="1600" b="0" u="sng" strike="noStrike"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rPr>
                        <a:t>日</a:t>
                      </a:r>
                      <a:endParaRPr lang="zh-CN" altLang="en-US" sz="1600" b="0" i="0" u="sng" strike="noStrike"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endParaRPr>
                    </a:p>
                  </a:txBody>
                  <a:tcPr marL="6350" marR="6350" marT="6350" marB="0" anchor="ctr">
                    <a:lnL w="1270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ctr"/>
                      <a:r>
                        <a:rPr lang="zh-CN" altLang="en-US" sz="1600" b="0" u="none" strike="noStrike" kern="1200"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rPr>
                        <a:t>目前大陆地区同通用名药品的上市情况：</a:t>
                      </a:r>
                      <a:r>
                        <a:rPr lang="zh-CN" altLang="en-US" sz="1600" b="0" u="sng" strike="noStrike" kern="1200"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rPr>
                        <a:t>无，独家产品</a:t>
                      </a:r>
                      <a:endParaRPr lang="zh-CN" altLang="en-US" sz="1600" b="0" i="0" u="sng" strike="noStrike" kern="1200"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endParaRPr>
                    </a:p>
                  </a:txBody>
                  <a:tcPr marL="6350" marR="6350" marT="6350" marB="0"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33200">
                <a:tc>
                  <a:txBody>
                    <a:bodyPr/>
                    <a:lstStyle/>
                    <a:p>
                      <a:pPr algn="l" rtl="0" fontAlgn="ctr"/>
                      <a:r>
                        <a:rPr lang="zh-CN" altLang="en-US" sz="1600" b="0" u="none" strike="noStrike"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rPr>
                        <a:t>全球首个上市国家及上市时间：</a:t>
                      </a:r>
                      <a:r>
                        <a:rPr lang="en-US" altLang="zh-CN" sz="1600" b="0" u="sng" strike="noStrike"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rPr>
                        <a:t>1999</a:t>
                      </a:r>
                      <a:r>
                        <a:rPr lang="zh-CN" altLang="en-US" sz="1600" b="0" u="sng" strike="noStrike"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rPr>
                        <a:t>年</a:t>
                      </a:r>
                      <a:r>
                        <a:rPr lang="en-US" altLang="zh-CN" sz="1600" b="0" u="sng" strike="noStrike"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rPr>
                        <a:t>8</a:t>
                      </a:r>
                      <a:r>
                        <a:rPr lang="zh-CN" altLang="en-US" sz="1600" b="0" u="sng" strike="noStrike"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rPr>
                        <a:t>月</a:t>
                      </a:r>
                      <a:r>
                        <a:rPr lang="en-US" altLang="zh-CN" sz="1600" b="0" u="sng" strike="noStrike"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rPr>
                        <a:t>25</a:t>
                      </a:r>
                      <a:r>
                        <a:rPr lang="zh-CN" altLang="en-US" sz="1600" b="0" u="sng" strike="noStrike"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rPr>
                        <a:t>日</a:t>
                      </a:r>
                      <a:r>
                        <a:rPr lang="en-US" altLang="zh-CN" sz="1600" b="0" u="sng" strike="noStrike"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rPr>
                        <a:t>(</a:t>
                      </a:r>
                      <a:r>
                        <a:rPr lang="zh-CN" altLang="en-US" sz="1600" b="0" u="sng" strike="noStrike"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rPr>
                        <a:t>欧盟</a:t>
                      </a:r>
                      <a:r>
                        <a:rPr lang="en-US" altLang="zh-CN" sz="1600" b="0" u="sng" strike="noStrike"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rPr>
                        <a:t>)</a:t>
                      </a:r>
                      <a:endParaRPr lang="zh-CN" altLang="en-US" sz="1600" b="0" i="0" u="sng" strike="noStrike"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endParaRPr>
                    </a:p>
                  </a:txBody>
                  <a:tcPr marL="6350" marR="6350" marT="6350" marB="0" anchor="ctr">
                    <a:lnL w="1270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ctr"/>
                      <a:r>
                        <a:rPr lang="zh-CN" altLang="en-US" sz="1600" b="0" u="none" strike="noStrike" kern="1200"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rPr>
                        <a:t>是否为</a:t>
                      </a:r>
                      <a:r>
                        <a:rPr lang="en-US" altLang="zh-CN" sz="1600" b="0" u="none" strike="noStrike" kern="1200"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rPr>
                        <a:t>OTC</a:t>
                      </a:r>
                      <a:r>
                        <a:rPr lang="zh-CN" altLang="en-US" sz="1600" b="0" u="none" strike="noStrike" kern="1200"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rPr>
                        <a:t>药品：</a:t>
                      </a:r>
                      <a:r>
                        <a:rPr lang="zh-CN" altLang="en-US" sz="1600" b="0" u="sng" strike="noStrike" kern="1200"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rPr>
                        <a:t>否</a:t>
                      </a:r>
                      <a:endParaRPr lang="zh-CN" altLang="en-US" sz="1600" b="0" i="0" u="sng" strike="noStrike" kern="1200"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endParaRPr>
                    </a:p>
                  </a:txBody>
                  <a:tcPr marL="6350" marR="6350" marT="6350" marB="0"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825462">
                <a:tc rowSpan="2">
                  <a:txBody>
                    <a:bodyPr/>
                    <a:lstStyle/>
                    <a:p>
                      <a:pPr algn="l" rtl="0" fontAlgn="ctr"/>
                      <a:r>
                        <a:rPr lang="zh-CN" altLang="en-US" sz="2000" b="1" u="none" strike="noStrike" kern="1200" dirty="0">
                          <a:solidFill>
                            <a:srgbClr val="FF0000"/>
                          </a:solidFill>
                          <a:effectLst/>
                          <a:latin typeface="仿宋" panose="02010609060101010101" pitchFamily="49" charset="-122"/>
                          <a:ea typeface="仿宋" panose="02010609060101010101" pitchFamily="49" charset="-122"/>
                          <a:cs typeface="微软雅黑" panose="020B0503020204020204" pitchFamily="34" charset="-122"/>
                        </a:rPr>
                        <a:t>参照药品建议</a:t>
                      </a:r>
                      <a:r>
                        <a:rPr lang="en-US" altLang="zh-CN" sz="2000" b="1" u="none" strike="noStrike" kern="1200" dirty="0">
                          <a:solidFill>
                            <a:srgbClr val="FF0000"/>
                          </a:solidFill>
                          <a:effectLst/>
                          <a:latin typeface="仿宋" panose="02010609060101010101" pitchFamily="49" charset="-122"/>
                          <a:ea typeface="仿宋" panose="02010609060101010101" pitchFamily="49" charset="-122"/>
                          <a:cs typeface="微软雅黑" panose="020B0503020204020204" pitchFamily="34" charset="-122"/>
                        </a:rPr>
                        <a:t>: </a:t>
                      </a:r>
                      <a:r>
                        <a:rPr lang="zh-HK" altLang="en-US" sz="2000" b="1" u="none" strike="noStrike" kern="1200" dirty="0">
                          <a:solidFill>
                            <a:srgbClr val="FF0000"/>
                          </a:solidFill>
                          <a:effectLst/>
                          <a:latin typeface="仿宋" panose="02010609060101010101" pitchFamily="49" charset="-122"/>
                          <a:ea typeface="仿宋" panose="02010609060101010101" pitchFamily="49" charset="-122"/>
                          <a:cs typeface="微软雅黑" panose="020B0503020204020204" pitchFamily="34" charset="-122"/>
                        </a:rPr>
                        <a:t>去铁胺   </a:t>
                      </a:r>
                      <a:endParaRPr lang="zh-CN" altLang="en-US" sz="2000" b="1" i="0" u="none" strike="noStrike" dirty="0">
                        <a:solidFill>
                          <a:srgbClr val="FF0000"/>
                        </a:solidFill>
                        <a:effectLst/>
                        <a:latin typeface="仿宋" panose="02010609060101010101" pitchFamily="49" charset="-122"/>
                        <a:ea typeface="仿宋" panose="02010609060101010101" pitchFamily="49" charset="-122"/>
                        <a:cs typeface="微软雅黑" panose="020B0503020204020204" pitchFamily="34" charset="-122"/>
                      </a:endParaRPr>
                    </a:p>
                  </a:txBody>
                  <a:tcPr marL="6350" marR="6350" marT="6350" marB="0" anchor="ctr">
                    <a:lnL w="1270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ctr"/>
                      <a:r>
                        <a:rPr lang="zh-CN" altLang="en-US" sz="1600" b="0" u="none" strike="noStrike" kern="1200"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rPr>
                        <a:t>参照药品选择理由</a:t>
                      </a:r>
                      <a:r>
                        <a:rPr lang="zh-CN" altLang="en-US" sz="1600" b="1" u="none" strike="noStrike"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rPr>
                        <a:t>：</a:t>
                      </a:r>
                      <a:r>
                        <a:rPr lang="zh-CN" altLang="en-US" sz="1600" b="1" u="sng" strike="noStrike"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rPr>
                        <a:t>目前医保目录内同适应症、相似作用机制药品</a:t>
                      </a:r>
                      <a:endParaRPr lang="zh-CN" altLang="en-US" sz="1600" b="1" i="0" u="sng" strike="noStrike"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endParaRPr>
                    </a:p>
                  </a:txBody>
                  <a:tcPr marL="6350" marR="6350" marT="6350" marB="0"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414010">
                <a:tc vMerge="1">
                  <a:txBody>
                    <a:bodyPr/>
                    <a:lstStyle/>
                    <a:p>
                      <a:endParaRPr lang="zh-CN"/>
                    </a:p>
                  </a:txBody>
                  <a:tcPr/>
                </a:tc>
                <a:tc>
                  <a:txBody>
                    <a:bodyPr/>
                    <a:lstStyle/>
                    <a:p>
                      <a:pPr algn="l" rtl="0" fontAlgn="ctr"/>
                      <a:r>
                        <a:rPr lang="zh-CN" altLang="en-US" sz="1600" b="0" u="none" strike="noStrike"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rPr>
                        <a:t>与参照药品相比优势：</a:t>
                      </a:r>
                      <a:endParaRPr lang="en-US" altLang="zh-CN" sz="1600" b="0" u="none" strike="noStrike"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endParaRPr>
                    </a:p>
                    <a:p>
                      <a:pPr algn="l" rtl="0" fontAlgn="ctr"/>
                      <a:r>
                        <a:rPr lang="zh-CN" altLang="en-US" sz="1600" b="1" u="none" strike="noStrike"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rPr>
                        <a:t>便捷性大大增加：</a:t>
                      </a:r>
                      <a:r>
                        <a:rPr lang="zh-CN" altLang="zh-HK" sz="1600" b="0" u="none" strike="noStrike" kern="1200"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rPr>
                        <a:t>去铁酮片</a:t>
                      </a:r>
                      <a:r>
                        <a:rPr lang="zh-CN" altLang="en-US" sz="1600" b="0" u="none" strike="noStrike"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rPr>
                        <a:t>已相继在美国、欧盟上市，是全球首个、国内第一个获批的口服去铁药物，不需要像去铁胺一周</a:t>
                      </a:r>
                      <a:r>
                        <a:rPr lang="en-US" altLang="zh-CN" sz="1600" b="0" u="none" strike="noStrike"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rPr>
                        <a:t>5</a:t>
                      </a:r>
                      <a:r>
                        <a:rPr lang="zh-CN" altLang="en-US" sz="1600" b="0" u="none" strike="noStrike"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rPr>
                        <a:t>次，一天</a:t>
                      </a:r>
                      <a:r>
                        <a:rPr lang="en-US" altLang="zh-CN" sz="1600" b="0" u="none" strike="noStrike"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rPr>
                        <a:t>8-12</a:t>
                      </a:r>
                      <a:r>
                        <a:rPr lang="zh-CN" altLang="en-US" sz="1600" b="0" u="none" strike="noStrike"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rPr>
                        <a:t>小时输注治疗。</a:t>
                      </a:r>
                      <a:endParaRPr lang="en-US" altLang="zh-CN" sz="1600" b="0" u="none" strike="noStrike"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endParaRPr>
                    </a:p>
                    <a:p>
                      <a:pPr algn="l" rtl="0" fontAlgn="ctr"/>
                      <a:r>
                        <a:rPr lang="zh-CN" altLang="en-US" sz="1600" b="1" u="none" strike="noStrike"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rPr>
                        <a:t>明确生存获益优势</a:t>
                      </a:r>
                      <a:r>
                        <a:rPr lang="zh-CN" altLang="en-US" sz="1600" b="0" u="none" strike="noStrike"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rPr>
                        <a:t>：是目前唯一能较强改善心脏铁过载的优选，能提高生存效益</a:t>
                      </a:r>
                      <a:r>
                        <a:rPr lang="en-US" altLang="zh-CN" sz="1600" b="0" u="none" strike="noStrike"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rPr>
                        <a:t>, </a:t>
                      </a:r>
                      <a:r>
                        <a:rPr lang="zh-CN" altLang="en-US" sz="1600" b="0" u="none" strike="noStrike"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rPr>
                        <a:t>也获得国内外指南共同推荐。</a:t>
                      </a:r>
                      <a:endParaRPr lang="en-US" altLang="zh-CN" sz="1600" b="0" u="none" strike="noStrike"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endParaRPr>
                    </a:p>
                    <a:p>
                      <a:pPr algn="l" rtl="0" fontAlgn="ctr"/>
                      <a:r>
                        <a:rPr lang="zh-CN" altLang="en-US" sz="1600" b="1" i="0" u="none" strike="noStrike"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rPr>
                        <a:t>经济性佳</a:t>
                      </a:r>
                      <a:r>
                        <a:rPr lang="zh-CN" altLang="en-US" sz="1600" b="0" i="0" u="none" strike="noStrike"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rPr>
                        <a:t>：儿童患者（</a:t>
                      </a:r>
                      <a:r>
                        <a:rPr lang="en-US" altLang="zh-CN" sz="1600" b="0" i="0" u="none" strike="noStrike"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rPr>
                        <a:t>20KG</a:t>
                      </a:r>
                      <a:r>
                        <a:rPr lang="zh-CN" altLang="en-US" sz="1600" b="0" i="0" u="none" strike="noStrike"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rPr>
                        <a:t>）日治疗费用不到</a:t>
                      </a:r>
                      <a:r>
                        <a:rPr lang="en-US" altLang="zh-CN" sz="1600" b="0" i="0" u="none" strike="noStrike"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rPr>
                        <a:t>30</a:t>
                      </a:r>
                      <a:r>
                        <a:rPr lang="zh-CN" altLang="en-US" sz="1600" b="0" i="0" u="none" strike="noStrike"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rPr>
                        <a:t>元，已较目录内参照药品具有“绝对优势”（</a:t>
                      </a:r>
                      <a:r>
                        <a:rPr lang="en-US" altLang="zh-CN" sz="1600" b="0" i="0" u="none" strike="noStrike"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rPr>
                        <a:t>Dominated</a:t>
                      </a:r>
                      <a:r>
                        <a:rPr lang="zh-CN" altLang="en-US" sz="1600" b="0" i="0" u="none" strike="noStrike"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rPr>
                        <a:t>）</a:t>
                      </a:r>
                      <a:r>
                        <a:rPr lang="en-US" altLang="zh-CN" sz="1600" b="0" i="0" u="none" strike="noStrike" baseline="30000"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rPr>
                        <a:t>2</a:t>
                      </a:r>
                      <a:endParaRPr lang="zh-CN" altLang="en-US" sz="1600" b="0" i="0" u="none" strike="noStrike" baseline="30000"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endParaRPr>
                    </a:p>
                  </a:txBody>
                  <a:tcPr marL="6350" marR="6350" marT="6350" marB="0"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825462">
                <a:tc gridSpan="2">
                  <a:txBody>
                    <a:bodyPr/>
                    <a:lstStyle/>
                    <a:p>
                      <a:pPr algn="l" rtl="0" fontAlgn="ctr"/>
                      <a:r>
                        <a:rPr lang="zh-CN" altLang="en-US" sz="1600" b="1" u="none" strike="noStrike" kern="1200"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rPr>
                        <a:t>适应症</a:t>
                      </a:r>
                      <a:r>
                        <a:rPr lang="zh-CN" altLang="en-US" sz="1600" b="0" u="none" strike="noStrike" kern="1200"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rPr>
                        <a:t>：</a:t>
                      </a:r>
                      <a:r>
                        <a:rPr lang="zh-CN" altLang="en-US" sz="1600" b="0" u="sng" strike="noStrike" kern="1200"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rPr>
                        <a:t>用于治疗不耐受或不愿意接受现有螯合剂治疗的铁负荷过多的地中海贫血患者</a:t>
                      </a:r>
                      <a:endParaRPr lang="zh-CN" altLang="en-US" sz="1600" b="0" i="0" u="sng" strike="noStrike" kern="1200"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endParaRP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p>
                  </a:txBody>
                  <a:tcPr/>
                </a:tc>
                <a:extLst>
                  <a:ext uri="{0D108BD9-81ED-4DB2-BD59-A6C34878D82A}">
                    <a16:rowId xmlns:a16="http://schemas.microsoft.com/office/drawing/2014/main" val="10005"/>
                  </a:ext>
                </a:extLst>
              </a:tr>
              <a:tr h="569515">
                <a:tc gridSpan="2">
                  <a:txBody>
                    <a:bodyPr/>
                    <a:lstStyle/>
                    <a:p>
                      <a:pPr marL="0" algn="l" defTabSz="914400" rtl="0" eaLnBrk="1" fontAlgn="ctr" latinLnBrk="0" hangingPunct="1"/>
                      <a:r>
                        <a:rPr lang="zh-CN" altLang="en-US" sz="1600" b="0" u="none" strike="noStrike" kern="1200" dirty="0">
                          <a:solidFill>
                            <a:schemeClr val="tx1"/>
                          </a:solidFill>
                          <a:effectLst/>
                          <a:latin typeface="仿宋" panose="02010609060101010101" pitchFamily="49" charset="-122"/>
                          <a:ea typeface="仿宋" panose="02010609060101010101" pitchFamily="49" charset="-122"/>
                          <a:cs typeface="微软雅黑" panose="020B0503020204020204" pitchFamily="34" charset="-122"/>
                        </a:rPr>
                        <a:t>用</a:t>
                      </a:r>
                      <a:r>
                        <a:rPr lang="zh-CN" altLang="en-US" sz="1600" b="0" u="none" strike="noStrike" kern="1200"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rPr>
                        <a:t>法用量：</a:t>
                      </a:r>
                      <a:r>
                        <a:rPr lang="zh-CN" altLang="en-US" sz="1600" b="0" u="sng" strike="noStrike" kern="1200"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rPr>
                        <a:t>去铁酮治疗剂量为</a:t>
                      </a:r>
                      <a:r>
                        <a:rPr lang="en-US" altLang="zh-CN" sz="1600" b="0" u="sng" strike="noStrike" kern="1200"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rPr>
                        <a:t>25mg/KG</a:t>
                      </a:r>
                      <a:r>
                        <a:rPr lang="zh-CN" altLang="en-US" sz="1600" b="0" u="sng" strike="noStrike" kern="1200"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rPr>
                        <a:t>体重，</a:t>
                      </a:r>
                      <a:r>
                        <a:rPr lang="zh-CN" altLang="en-US" sz="1600" b="1" u="sng" strike="noStrike" kern="1200"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rPr>
                        <a:t>口服</a:t>
                      </a:r>
                      <a:r>
                        <a:rPr lang="zh-CN" altLang="en-US" sz="1600" b="0" u="sng" strike="noStrike" kern="1200"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rPr>
                        <a:t>，每日三次，每日剂量为</a:t>
                      </a:r>
                      <a:r>
                        <a:rPr lang="en-US" altLang="zh-CN" sz="1600" b="0" u="sng" strike="noStrike" kern="1200"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rPr>
                        <a:t>75mg/KG</a:t>
                      </a:r>
                      <a:r>
                        <a:rPr lang="zh-CN" altLang="en-US" sz="1600" b="0" u="sng" strike="noStrike" kern="1200"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rPr>
                        <a:t>体重。可以半片为单位计算每公斤体重的剂量。</a:t>
                      </a:r>
                      <a:endParaRPr lang="en-US" altLang="zh-CN" sz="1600" b="0" u="sng" strike="noStrike" kern="1200"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endParaRPr>
                    </a:p>
                    <a:p>
                      <a:pPr marL="0" algn="l" defTabSz="914400" rtl="0" eaLnBrk="1" fontAlgn="ctr" latinLnBrk="0" hangingPunct="1"/>
                      <a:r>
                        <a:rPr lang="zh-CN" altLang="en-US" sz="1600" b="0" u="none" strike="noStrike" kern="1200" dirty="0">
                          <a:solidFill>
                            <a:srgbClr val="000000"/>
                          </a:solidFill>
                          <a:effectLst/>
                          <a:latin typeface="仿宋" panose="02010609060101010101" pitchFamily="49" charset="-122"/>
                          <a:ea typeface="仿宋" panose="02010609060101010101" pitchFamily="49" charset="-122"/>
                          <a:cs typeface="微软雅黑" panose="020B0503020204020204" pitchFamily="34" charset="-122"/>
                        </a:rPr>
                        <a:t>  </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p>
                  </a:txBody>
                  <a:tcPr/>
                </a:tc>
                <a:extLst>
                  <a:ext uri="{0D108BD9-81ED-4DB2-BD59-A6C34878D82A}">
                    <a16:rowId xmlns:a16="http://schemas.microsoft.com/office/drawing/2014/main" val="10006"/>
                  </a:ext>
                </a:extLst>
              </a:tr>
            </a:tbl>
          </a:graphicData>
        </a:graphic>
      </p:graphicFrame>
      <p:sp>
        <p:nvSpPr>
          <p:cNvPr id="10" name="矩形 9"/>
          <p:cNvSpPr/>
          <p:nvPr>
            <p:custDataLst>
              <p:tags r:id="rId2"/>
            </p:custDataLst>
          </p:nvPr>
        </p:nvSpPr>
        <p:spPr>
          <a:xfrm>
            <a:off x="141889" y="0"/>
            <a:ext cx="3683166" cy="83819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zh-CN" sz="2400" b="1" dirty="0">
                <a:solidFill>
                  <a:srgbClr val="1F4E79"/>
                </a:solidFill>
                <a:latin typeface="仿宋" panose="02010609060101010101" pitchFamily="49" charset="-122"/>
                <a:ea typeface="仿宋" panose="02010609060101010101" pitchFamily="49" charset="-122"/>
                <a:cs typeface="+mn-ea"/>
              </a:rPr>
              <a:t>1</a:t>
            </a:r>
            <a:r>
              <a:rPr lang="zh-CN" altLang="en-US" sz="2400" b="1" dirty="0">
                <a:solidFill>
                  <a:srgbClr val="1F4E79"/>
                </a:solidFill>
                <a:latin typeface="仿宋" panose="02010609060101010101" pitchFamily="49" charset="-122"/>
                <a:ea typeface="仿宋" panose="02010609060101010101" pitchFamily="49" charset="-122"/>
                <a:cs typeface="+mn-ea"/>
              </a:rPr>
              <a:t> 、基本信息</a:t>
            </a:r>
          </a:p>
        </p:txBody>
      </p:sp>
      <p:sp>
        <p:nvSpPr>
          <p:cNvPr id="2" name="矩形 9">
            <a:extLst>
              <a:ext uri="{FF2B5EF4-FFF2-40B4-BE49-F238E27FC236}">
                <a16:creationId xmlns:a16="http://schemas.microsoft.com/office/drawing/2014/main" id="{70C5D611-EF22-EDEA-1B6B-56DDC2BAB111}"/>
              </a:ext>
            </a:extLst>
          </p:cNvPr>
          <p:cNvSpPr/>
          <p:nvPr/>
        </p:nvSpPr>
        <p:spPr>
          <a:xfrm>
            <a:off x="387927" y="6465455"/>
            <a:ext cx="11804073" cy="332259"/>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6213" indent="-176213">
              <a:buAutoNum type="arabicPeriod"/>
            </a:pPr>
            <a:r>
              <a:rPr lang="zh-CN" altLang="en-US" sz="8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去铁酮片说明书； </a:t>
            </a:r>
            <a:r>
              <a:rPr lang="en-US" altLang="zh-CN" sz="8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2. </a:t>
            </a:r>
            <a:r>
              <a:rPr lang="en-US" altLang="zh-CN" sz="800" dirty="0" err="1">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Jialian</a:t>
            </a:r>
            <a:r>
              <a:rPr lang="en-US" altLang="zh-CN" sz="8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 Li, et al. Cost-Utility Analysis of four Chelation Regimens for β-thalassemia Major: a Chinese Perspective, </a:t>
            </a:r>
            <a:r>
              <a:rPr lang="en-US" altLang="zh-CN" sz="800" dirty="0" err="1">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Mediterr</a:t>
            </a:r>
            <a:r>
              <a:rPr lang="en-US" altLang="zh-CN" sz="8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 J Hematol Infect Dis 2020 </a:t>
            </a:r>
            <a:endParaRPr lang="zh-CN" altLang="en-US" sz="8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endParaRPr>
          </a:p>
        </p:txBody>
      </p:sp>
    </p:spTree>
  </p:cSld>
  <p:clrMapOvr>
    <a:masterClrMapping/>
  </p:clrMapOvr>
  <p:extLst>
    <p:ext uri="{6950BFC3-D8DA-4A85-94F7-54DA5524770B}">
      <p188:commentRel xmlns:p188="http://schemas.microsoft.com/office/powerpoint/2018/8/main" r:id="rId4"/>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35380" y="3797674"/>
            <a:ext cx="11614881" cy="2945402"/>
          </a:xfrm>
          <a:prstGeom prst="rect">
            <a:avLst/>
          </a:prstGeom>
          <a:noFill/>
          <a:ln w="12700" cap="flat" cmpd="sng" algn="ctr">
            <a:solidFill>
              <a:srgbClr val="2E75B6"/>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仿宋" panose="02010609060101010101" pitchFamily="49" charset="-122"/>
              <a:ea typeface="仿宋" panose="02010609060101010101" pitchFamily="49" charset="-122"/>
              <a:cs typeface="微软雅黑" panose="020B0503020204020204" pitchFamily="34" charset="-122"/>
            </a:endParaRPr>
          </a:p>
        </p:txBody>
      </p:sp>
      <p:sp>
        <p:nvSpPr>
          <p:cNvPr id="5" name="矩形 4"/>
          <p:cNvSpPr/>
          <p:nvPr/>
        </p:nvSpPr>
        <p:spPr>
          <a:xfrm>
            <a:off x="335380" y="1402099"/>
            <a:ext cx="11614881" cy="1773691"/>
          </a:xfrm>
          <a:prstGeom prst="rect">
            <a:avLst/>
          </a:prstGeom>
          <a:noFill/>
          <a:ln w="12700" cap="flat" cmpd="sng" algn="ctr">
            <a:solidFill>
              <a:srgbClr val="2E75B6"/>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仿宋" panose="02010609060101010101" pitchFamily="49" charset="-122"/>
              <a:ea typeface="仿宋" panose="02010609060101010101" pitchFamily="49" charset="-122"/>
              <a:cs typeface="微软雅黑" panose="020B0503020204020204" pitchFamily="34" charset="-122"/>
            </a:endParaRPr>
          </a:p>
        </p:txBody>
      </p:sp>
      <p:sp>
        <p:nvSpPr>
          <p:cNvPr id="6" name="矩形 5"/>
          <p:cNvSpPr>
            <a:spLocks noChangeArrowheads="1"/>
          </p:cNvSpPr>
          <p:nvPr/>
        </p:nvSpPr>
        <p:spPr bwMode="auto">
          <a:xfrm>
            <a:off x="947738" y="1632612"/>
            <a:ext cx="10469552" cy="365036"/>
          </a:xfrm>
          <a:prstGeom prst="rect">
            <a:avLst/>
          </a:prstGeom>
          <a:noFill/>
          <a:ln>
            <a:noFill/>
          </a:ln>
        </p:spPr>
        <p:txBody>
          <a:bodyPr wrap="square">
            <a:spAutoFit/>
          </a:bodyPr>
          <a:lstStyle/>
          <a:p>
            <a:pPr>
              <a:lnSpc>
                <a:spcPct val="150000"/>
              </a:lnSpc>
            </a:pPr>
            <a:r>
              <a:rPr lang="zh-CN" altLang="en-US" sz="1400" dirty="0">
                <a:solidFill>
                  <a:prstClr val="black"/>
                </a:solidFill>
                <a:latin typeface="仿宋" panose="02010609060101010101" pitchFamily="49" charset="-122"/>
                <a:ea typeface="仿宋" panose="02010609060101010101" pitchFamily="49" charset="-122"/>
                <a:cs typeface="微软雅黑" panose="020B0503020204020204" pitchFamily="34" charset="-122"/>
                <a:sym typeface="+mn-lt"/>
              </a:rPr>
              <a:t>　　</a:t>
            </a:r>
            <a:endParaRPr lang="en-US" altLang="zh-CN" sz="1400" dirty="0">
              <a:solidFill>
                <a:prstClr val="black"/>
              </a:solidFill>
              <a:latin typeface="仿宋" panose="02010609060101010101" pitchFamily="49" charset="-122"/>
              <a:ea typeface="仿宋" panose="02010609060101010101" pitchFamily="49" charset="-122"/>
              <a:cs typeface="微软雅黑" panose="020B0503020204020204" pitchFamily="34" charset="-122"/>
            </a:endParaRPr>
          </a:p>
        </p:txBody>
      </p:sp>
      <p:sp>
        <p:nvSpPr>
          <p:cNvPr id="7" name="矩形 6"/>
          <p:cNvSpPr/>
          <p:nvPr/>
        </p:nvSpPr>
        <p:spPr>
          <a:xfrm>
            <a:off x="335380" y="891097"/>
            <a:ext cx="2303525" cy="424510"/>
          </a:xfrm>
          <a:prstGeom prst="rect">
            <a:avLst/>
          </a:prstGeom>
          <a:solidFill>
            <a:srgbClr val="2E75B6"/>
          </a:solidFill>
          <a:ln w="12700" cap="flat" cmpd="sng" algn="ctr">
            <a:solidFill>
              <a:schemeClr val="bg1"/>
            </a:solidFill>
            <a:prstDash val="solid"/>
            <a:miter lim="800000"/>
          </a:ln>
          <a:effectLst>
            <a:outerShdw blurRad="50800" dist="38100" dir="5400000" algn="ctr" rotWithShape="0">
              <a:srgbClr val="1F4E79">
                <a:alpha val="4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solidFill>
                  <a:prstClr val="white"/>
                </a:solidFill>
                <a:effectLst/>
                <a:uLnTx/>
                <a:uFillTx/>
                <a:latin typeface="仿宋" panose="02010609060101010101" pitchFamily="49" charset="-122"/>
                <a:ea typeface="仿宋" panose="02010609060101010101" pitchFamily="49" charset="-122"/>
                <a:cs typeface="微软雅黑" panose="020B0503020204020204" pitchFamily="34" charset="-122"/>
              </a:rPr>
              <a:t>所治疗疾病基本情况</a:t>
            </a:r>
          </a:p>
        </p:txBody>
      </p:sp>
      <p:sp>
        <p:nvSpPr>
          <p:cNvPr id="8" name="文本框 7"/>
          <p:cNvSpPr txBox="1"/>
          <p:nvPr/>
        </p:nvSpPr>
        <p:spPr>
          <a:xfrm>
            <a:off x="443345" y="3880800"/>
            <a:ext cx="11480800" cy="2785378"/>
          </a:xfrm>
          <a:prstGeom prst="rect">
            <a:avLst/>
          </a:prstGeom>
          <a:noFill/>
          <a:ln>
            <a:noFill/>
          </a:ln>
        </p:spPr>
        <p:txBody>
          <a:bodyPr wrap="square">
            <a:spAutoFit/>
          </a:bodyPr>
          <a:lstStyle/>
          <a:p>
            <a:pPr>
              <a:spcAft>
                <a:spcPts val="600"/>
              </a:spcAft>
            </a:pPr>
            <a:r>
              <a:rPr lang="zh-CN" altLang="en-US" sz="1400" dirty="0">
                <a:solidFill>
                  <a:prstClr val="black"/>
                </a:solidFill>
                <a:latin typeface="仿宋" panose="02010609060101010101" pitchFamily="49" charset="-122"/>
                <a:ea typeface="仿宋" panose="02010609060101010101" pitchFamily="49" charset="-122"/>
                <a:cs typeface="微软雅黑" panose="020B0503020204020204" pitchFamily="34" charset="-122"/>
              </a:rPr>
              <a:t>目前目录内治疗药物为去铁胺和地拉罗司，但是在</a:t>
            </a:r>
            <a:r>
              <a:rPr lang="zh-CN" altLang="en-US" sz="1400" b="1" dirty="0">
                <a:solidFill>
                  <a:prstClr val="black"/>
                </a:solidFill>
                <a:latin typeface="仿宋" panose="02010609060101010101" pitchFamily="49" charset="-122"/>
                <a:ea typeface="仿宋" panose="02010609060101010101" pitchFamily="49" charset="-122"/>
                <a:cs typeface="微软雅黑" panose="020B0503020204020204" pitchFamily="34" charset="-122"/>
              </a:rPr>
              <a:t>便捷性、去铁疗效、安全性、以及医疗资源效率</a:t>
            </a:r>
            <a:r>
              <a:rPr lang="zh-CN" altLang="en-US" sz="1400" dirty="0">
                <a:solidFill>
                  <a:prstClr val="black"/>
                </a:solidFill>
                <a:latin typeface="仿宋" panose="02010609060101010101" pitchFamily="49" charset="-122"/>
                <a:ea typeface="仿宋" panose="02010609060101010101" pitchFamily="49" charset="-122"/>
                <a:cs typeface="微软雅黑" panose="020B0503020204020204" pitchFamily="34" charset="-122"/>
              </a:rPr>
              <a:t>上存在不足：</a:t>
            </a:r>
            <a:endParaRPr lang="en-US" altLang="zh-CN" sz="1400" dirty="0">
              <a:solidFill>
                <a:prstClr val="black"/>
              </a:solidFill>
              <a:latin typeface="仿宋" panose="02010609060101010101" pitchFamily="49" charset="-122"/>
              <a:ea typeface="仿宋" panose="02010609060101010101" pitchFamily="49" charset="-122"/>
              <a:cs typeface="微软雅黑" panose="020B0503020204020204" pitchFamily="34" charset="-122"/>
            </a:endParaRPr>
          </a:p>
          <a:p>
            <a:pPr marL="342900" indent="-342900">
              <a:spcAft>
                <a:spcPts val="600"/>
              </a:spcAft>
              <a:buFont typeface="+mj-lt"/>
              <a:buAutoNum type="arabicPeriod"/>
            </a:pPr>
            <a:r>
              <a:rPr lang="zh-CN" altLang="en-US" sz="1400" dirty="0">
                <a:solidFill>
                  <a:prstClr val="black"/>
                </a:solidFill>
                <a:latin typeface="仿宋" panose="02010609060101010101" pitchFamily="49" charset="-122"/>
                <a:ea typeface="仿宋" panose="02010609060101010101" pitchFamily="49" charset="-122"/>
                <a:cs typeface="微软雅黑" panose="020B0503020204020204" pitchFamily="34" charset="-122"/>
              </a:rPr>
              <a:t>去铁胺作为传统的去铁治疗药物，其为注射剂，需要皮下注射或静脉注射使用，患者需要一周</a:t>
            </a:r>
            <a:r>
              <a:rPr lang="en-US" altLang="zh-CN" sz="1400" dirty="0">
                <a:solidFill>
                  <a:prstClr val="black"/>
                </a:solidFill>
                <a:latin typeface="仿宋" panose="02010609060101010101" pitchFamily="49" charset="-122"/>
                <a:ea typeface="仿宋" panose="02010609060101010101" pitchFamily="49" charset="-122"/>
                <a:cs typeface="微软雅黑" panose="020B0503020204020204" pitchFamily="34" charset="-122"/>
              </a:rPr>
              <a:t>5</a:t>
            </a:r>
            <a:r>
              <a:rPr lang="zh-CN" altLang="en-US" sz="1400" dirty="0">
                <a:solidFill>
                  <a:prstClr val="black"/>
                </a:solidFill>
                <a:latin typeface="仿宋" panose="02010609060101010101" pitchFamily="49" charset="-122"/>
                <a:ea typeface="仿宋" panose="02010609060101010101" pitchFamily="49" charset="-122"/>
                <a:cs typeface="微软雅黑" panose="020B0503020204020204" pitchFamily="34" charset="-122"/>
              </a:rPr>
              <a:t>日，每日</a:t>
            </a:r>
            <a:r>
              <a:rPr lang="en-US" altLang="zh-CN" sz="1400" dirty="0">
                <a:solidFill>
                  <a:prstClr val="black"/>
                </a:solidFill>
                <a:latin typeface="仿宋" panose="02010609060101010101" pitchFamily="49" charset="-122"/>
                <a:ea typeface="仿宋" panose="02010609060101010101" pitchFamily="49" charset="-122"/>
                <a:cs typeface="微软雅黑" panose="020B0503020204020204" pitchFamily="34" charset="-122"/>
              </a:rPr>
              <a:t>8-12</a:t>
            </a:r>
            <a:r>
              <a:rPr lang="zh-CN" altLang="en-US" sz="1400" dirty="0">
                <a:solidFill>
                  <a:prstClr val="black"/>
                </a:solidFill>
                <a:latin typeface="仿宋" panose="02010609060101010101" pitchFamily="49" charset="-122"/>
                <a:ea typeface="仿宋" panose="02010609060101010101" pitchFamily="49" charset="-122"/>
                <a:cs typeface="微软雅黑" panose="020B0503020204020204" pitchFamily="34" charset="-122"/>
              </a:rPr>
              <a:t>小时接受输注治疗，</a:t>
            </a:r>
            <a:r>
              <a:rPr lang="zh-CN" altLang="en-US" sz="1400" b="1" dirty="0">
                <a:solidFill>
                  <a:prstClr val="black"/>
                </a:solidFill>
                <a:latin typeface="仿宋" panose="02010609060101010101" pitchFamily="49" charset="-122"/>
                <a:ea typeface="仿宋" panose="02010609060101010101" pitchFamily="49" charset="-122"/>
                <a:cs typeface="微软雅黑" panose="020B0503020204020204" pitchFamily="34" charset="-122"/>
              </a:rPr>
              <a:t>便捷性不佳</a:t>
            </a:r>
            <a:r>
              <a:rPr lang="zh-CN" altLang="en-US" sz="1400" dirty="0">
                <a:solidFill>
                  <a:prstClr val="black"/>
                </a:solidFill>
                <a:latin typeface="仿宋" panose="02010609060101010101" pitchFamily="49" charset="-122"/>
                <a:ea typeface="仿宋" panose="02010609060101010101" pitchFamily="49" charset="-122"/>
                <a:cs typeface="微软雅黑" panose="020B0503020204020204" pitchFamily="34" charset="-122"/>
              </a:rPr>
              <a:t>，并可能伴有听力障碍、视觉障碍、生长发育迟缓等不良反应。</a:t>
            </a:r>
            <a:endParaRPr lang="en-US" altLang="zh-CN" sz="1400" dirty="0">
              <a:solidFill>
                <a:prstClr val="black"/>
              </a:solidFill>
              <a:latin typeface="仿宋" panose="02010609060101010101" pitchFamily="49" charset="-122"/>
              <a:ea typeface="仿宋" panose="02010609060101010101" pitchFamily="49" charset="-122"/>
              <a:cs typeface="微软雅黑" panose="020B0503020204020204" pitchFamily="34" charset="-122"/>
            </a:endParaRPr>
          </a:p>
          <a:p>
            <a:pPr marL="342900" indent="-342900">
              <a:spcAft>
                <a:spcPts val="600"/>
              </a:spcAft>
              <a:buFont typeface="+mj-lt"/>
              <a:buAutoNum type="arabicPeriod"/>
            </a:pPr>
            <a:r>
              <a:rPr lang="zh-CN" altLang="en-US" sz="1400" dirty="0">
                <a:solidFill>
                  <a:prstClr val="black"/>
                </a:solidFill>
                <a:latin typeface="仿宋" panose="02010609060101010101" pitchFamily="49" charset="-122"/>
                <a:ea typeface="仿宋" panose="02010609060101010101" pitchFamily="49" charset="-122"/>
                <a:cs typeface="微软雅黑" panose="020B0503020204020204" pitchFamily="34" charset="-122"/>
              </a:rPr>
              <a:t>心脏铁过载可导致心力衰竭，是导致不良结局主要原因之一。而使用目录内药物治疗难以保证对患者的心铁过载效果，从而导致患者心衰风险增高</a:t>
            </a:r>
            <a:endParaRPr lang="en-US" altLang="zh-CN" sz="1400" dirty="0">
              <a:solidFill>
                <a:prstClr val="black"/>
              </a:solidFill>
              <a:latin typeface="仿宋" panose="02010609060101010101" pitchFamily="49" charset="-122"/>
              <a:ea typeface="仿宋" panose="02010609060101010101" pitchFamily="49" charset="-122"/>
              <a:cs typeface="微软雅黑" panose="020B0503020204020204" pitchFamily="34" charset="-122"/>
            </a:endParaRPr>
          </a:p>
          <a:p>
            <a:pPr marL="342900" indent="-342900">
              <a:spcAft>
                <a:spcPts val="600"/>
              </a:spcAft>
              <a:buFont typeface="+mj-lt"/>
              <a:buAutoNum type="arabicPeriod"/>
            </a:pPr>
            <a:r>
              <a:rPr lang="zh-CN" altLang="en-US" sz="1400" dirty="0">
                <a:solidFill>
                  <a:prstClr val="black"/>
                </a:solidFill>
                <a:latin typeface="仿宋" panose="02010609060101010101" pitchFamily="49" charset="-122"/>
                <a:ea typeface="仿宋" panose="02010609060101010101" pitchFamily="49" charset="-122"/>
                <a:cs typeface="微软雅黑" panose="020B0503020204020204" pitchFamily="34" charset="-122"/>
              </a:rPr>
              <a:t>肝肾功能不全患者缺乏充分的治疗选择，目录内药物地拉罗司对于肝肾功能异常患者需要慎用或减量。</a:t>
            </a:r>
            <a:endParaRPr lang="en-US" altLang="zh-CN" sz="1400" dirty="0">
              <a:solidFill>
                <a:prstClr val="black"/>
              </a:solidFill>
              <a:latin typeface="仿宋" panose="02010609060101010101" pitchFamily="49" charset="-122"/>
              <a:ea typeface="仿宋" panose="02010609060101010101" pitchFamily="49" charset="-122"/>
              <a:cs typeface="微软雅黑" panose="020B0503020204020204" pitchFamily="34" charset="-122"/>
            </a:endParaRPr>
          </a:p>
          <a:p>
            <a:pPr marL="342900" indent="-342900">
              <a:spcAft>
                <a:spcPts val="600"/>
              </a:spcAft>
              <a:buFont typeface="+mj-lt"/>
              <a:buAutoNum type="arabicPeriod"/>
            </a:pPr>
            <a:r>
              <a:rPr lang="zh-CN" altLang="en-US" sz="1400" dirty="0">
                <a:solidFill>
                  <a:prstClr val="black"/>
                </a:solidFill>
                <a:latin typeface="仿宋" panose="02010609060101010101" pitchFamily="49" charset="-122"/>
                <a:ea typeface="仿宋" panose="02010609060101010101" pitchFamily="49" charset="-122"/>
                <a:cs typeface="微软雅黑" panose="020B0503020204020204" pitchFamily="34" charset="-122"/>
              </a:rPr>
              <a:t>标准治疗无效时，或治疗方案需要</a:t>
            </a:r>
            <a:r>
              <a:rPr lang="zh-HK" altLang="en-US" sz="1400" dirty="0">
                <a:solidFill>
                  <a:prstClr val="black"/>
                </a:solidFill>
                <a:latin typeface="仿宋" panose="02010609060101010101" pitchFamily="49" charset="-122"/>
                <a:ea typeface="仿宋" panose="02010609060101010101" pitchFamily="49" charset="-122"/>
                <a:cs typeface="微软雅黑" panose="020B0503020204020204" pitchFamily="34" charset="-122"/>
              </a:rPr>
              <a:t>基因治疗及移植前强排组合</a:t>
            </a:r>
            <a:r>
              <a:rPr lang="en-US" altLang="zh-HK" sz="1400" dirty="0">
                <a:solidFill>
                  <a:prstClr val="black"/>
                </a:solidFill>
                <a:latin typeface="仿宋" panose="02010609060101010101" pitchFamily="49" charset="-122"/>
                <a:ea typeface="仿宋" panose="02010609060101010101" pitchFamily="49" charset="-122"/>
                <a:cs typeface="微软雅黑" panose="020B0503020204020204" pitchFamily="34" charset="-122"/>
              </a:rPr>
              <a:t>(</a:t>
            </a:r>
            <a:r>
              <a:rPr lang="zh-HK" altLang="en-US" sz="1400" dirty="0">
                <a:solidFill>
                  <a:prstClr val="black"/>
                </a:solidFill>
                <a:latin typeface="仿宋" panose="02010609060101010101" pitchFamily="49" charset="-122"/>
                <a:ea typeface="仿宋" panose="02010609060101010101" pitchFamily="49" charset="-122"/>
                <a:cs typeface="微软雅黑" panose="020B0503020204020204" pitchFamily="34" charset="-122"/>
              </a:rPr>
              <a:t>两联或三联</a:t>
            </a:r>
            <a:r>
              <a:rPr lang="en-US" altLang="zh-HK" sz="1400" dirty="0">
                <a:solidFill>
                  <a:prstClr val="black"/>
                </a:solidFill>
                <a:latin typeface="仿宋" panose="02010609060101010101" pitchFamily="49" charset="-122"/>
                <a:ea typeface="仿宋" panose="02010609060101010101" pitchFamily="49" charset="-122"/>
                <a:cs typeface="微软雅黑" panose="020B0503020204020204" pitchFamily="34" charset="-122"/>
              </a:rPr>
              <a:t>)</a:t>
            </a:r>
            <a:r>
              <a:rPr lang="zh-CN" altLang="en-US" sz="1400" dirty="0">
                <a:solidFill>
                  <a:prstClr val="black"/>
                </a:solidFill>
                <a:latin typeface="仿宋" panose="02010609060101010101" pitchFamily="49" charset="-122"/>
                <a:ea typeface="仿宋" panose="02010609060101010101" pitchFamily="49" charset="-122"/>
                <a:cs typeface="微软雅黑" panose="020B0503020204020204" pitchFamily="34" charset="-122"/>
              </a:rPr>
              <a:t>时，目录内缺乏首选的联用治疗选择。</a:t>
            </a:r>
            <a:endParaRPr lang="en-US" altLang="zh-HK" sz="1400" dirty="0">
              <a:solidFill>
                <a:prstClr val="black"/>
              </a:solidFill>
              <a:latin typeface="仿宋" panose="02010609060101010101" pitchFamily="49" charset="-122"/>
              <a:ea typeface="仿宋" panose="02010609060101010101" pitchFamily="49" charset="-122"/>
              <a:cs typeface="微软雅黑" panose="020B0503020204020204" pitchFamily="34" charset="-122"/>
            </a:endParaRPr>
          </a:p>
          <a:p>
            <a:pPr marL="342900" indent="-342900">
              <a:spcAft>
                <a:spcPts val="600"/>
              </a:spcAft>
              <a:buFont typeface="+mj-lt"/>
              <a:buAutoNum type="arabicPeriod"/>
            </a:pPr>
            <a:r>
              <a:rPr lang="en-US" altLang="zh-CN" sz="1400" dirty="0">
                <a:solidFill>
                  <a:prstClr val="black"/>
                </a:solidFill>
                <a:latin typeface="仿宋" panose="02010609060101010101" pitchFamily="49" charset="-122"/>
                <a:ea typeface="仿宋" panose="02010609060101010101" pitchFamily="49" charset="-122"/>
                <a:cs typeface="微软雅黑" panose="020B0503020204020204" pitchFamily="34" charset="-122"/>
              </a:rPr>
              <a:t>2015</a:t>
            </a:r>
            <a:r>
              <a:rPr lang="zh-CN" altLang="en-US" sz="1400" dirty="0">
                <a:solidFill>
                  <a:prstClr val="black"/>
                </a:solidFill>
                <a:latin typeface="仿宋" panose="02010609060101010101" pitchFamily="49" charset="-122"/>
                <a:ea typeface="仿宋" panose="02010609060101010101" pitchFamily="49" charset="-122"/>
                <a:cs typeface="微软雅黑" panose="020B0503020204020204" pitchFamily="34" charset="-122"/>
              </a:rPr>
              <a:t>年儿童药物短缺清单</a:t>
            </a:r>
            <a:r>
              <a:rPr lang="en-US" altLang="zh-CN" sz="1400" dirty="0">
                <a:solidFill>
                  <a:prstClr val="black"/>
                </a:solidFill>
                <a:latin typeface="仿宋" panose="02010609060101010101" pitchFamily="49" charset="-122"/>
                <a:ea typeface="仿宋" panose="02010609060101010101" pitchFamily="49" charset="-122"/>
                <a:cs typeface="微软雅黑" panose="020B0503020204020204" pitchFamily="34" charset="-122"/>
              </a:rPr>
              <a:t>, </a:t>
            </a:r>
            <a:r>
              <a:rPr lang="zh-CN" altLang="en-US" sz="1400" dirty="0">
                <a:solidFill>
                  <a:prstClr val="black"/>
                </a:solidFill>
                <a:latin typeface="仿宋" panose="02010609060101010101" pitchFamily="49" charset="-122"/>
                <a:ea typeface="仿宋" panose="02010609060101010101" pitchFamily="49" charset="-122"/>
                <a:cs typeface="微软雅黑" panose="020B0503020204020204" pitchFamily="34" charset="-122"/>
              </a:rPr>
              <a:t>去铁酮在</a:t>
            </a:r>
            <a:r>
              <a:rPr lang="en-US" altLang="zh-CN" sz="1400" dirty="0">
                <a:solidFill>
                  <a:prstClr val="black"/>
                </a:solidFill>
                <a:latin typeface="仿宋" panose="02010609060101010101" pitchFamily="49" charset="-122"/>
                <a:ea typeface="仿宋" panose="02010609060101010101" pitchFamily="49" charset="-122"/>
                <a:cs typeface="微软雅黑" panose="020B0503020204020204" pitchFamily="34" charset="-122"/>
              </a:rPr>
              <a:t>3</a:t>
            </a:r>
            <a:r>
              <a:rPr lang="zh-CN" altLang="en-US" sz="1400" dirty="0">
                <a:solidFill>
                  <a:prstClr val="black"/>
                </a:solidFill>
                <a:latin typeface="仿宋" panose="02010609060101010101" pitchFamily="49" charset="-122"/>
                <a:ea typeface="仿宋" panose="02010609060101010101" pitchFamily="49" charset="-122"/>
                <a:cs typeface="微软雅黑" panose="020B0503020204020204" pitchFamily="34" charset="-122"/>
              </a:rPr>
              <a:t>种除铁剂中每日用药成本最低</a:t>
            </a:r>
            <a:endParaRPr lang="en-US" altLang="zh-CN" sz="1400" dirty="0">
              <a:solidFill>
                <a:prstClr val="black"/>
              </a:solidFill>
              <a:latin typeface="仿宋" panose="02010609060101010101" pitchFamily="49" charset="-122"/>
              <a:ea typeface="仿宋" panose="02010609060101010101" pitchFamily="49" charset="-122"/>
              <a:cs typeface="微软雅黑" panose="020B0503020204020204" pitchFamily="34" charset="-122"/>
            </a:endParaRPr>
          </a:p>
          <a:p>
            <a:pPr marL="342900" indent="-342900">
              <a:spcAft>
                <a:spcPts val="600"/>
              </a:spcAft>
              <a:buFont typeface="+mj-lt"/>
              <a:buAutoNum type="arabicPeriod"/>
            </a:pPr>
            <a:r>
              <a:rPr lang="zh-CN" altLang="en-US" sz="1400" dirty="0">
                <a:latin typeface="仿宋" panose="02010609060101010101" pitchFamily="49" charset="-122"/>
                <a:ea typeface="仿宋" panose="02010609060101010101" pitchFamily="49" charset="-122"/>
                <a:cs typeface="微软雅黑" panose="020B0503020204020204" pitchFamily="34" charset="-122"/>
              </a:rPr>
              <a:t>与去铁胺相比，去铁酮具有提高生存率的可靠数据</a:t>
            </a:r>
            <a:endParaRPr lang="en-US" altLang="zh-CN" sz="1400" dirty="0">
              <a:latin typeface="仿宋" panose="02010609060101010101" pitchFamily="49" charset="-122"/>
              <a:ea typeface="仿宋" panose="02010609060101010101" pitchFamily="49" charset="-122"/>
              <a:cs typeface="微软雅黑" panose="020B0503020204020204" pitchFamily="34" charset="-122"/>
            </a:endParaRPr>
          </a:p>
          <a:p>
            <a:pPr>
              <a:spcAft>
                <a:spcPts val="600"/>
              </a:spcAft>
            </a:pPr>
            <a:r>
              <a:rPr lang="zh-CN" altLang="en-US" sz="1400" b="1" dirty="0">
                <a:solidFill>
                  <a:prstClr val="black"/>
                </a:solidFill>
                <a:latin typeface="仿宋" panose="02010609060101010101" pitchFamily="49" charset="-122"/>
                <a:ea typeface="仿宋" panose="02010609060101010101" pitchFamily="49" charset="-122"/>
                <a:cs typeface="微软雅黑" panose="020B0503020204020204" pitchFamily="34" charset="-122"/>
              </a:rPr>
              <a:t>结论：临床亟需更高效、容易使用的除心铁及联药增效的治疗选择，让患者充分获益。</a:t>
            </a:r>
          </a:p>
        </p:txBody>
      </p:sp>
      <p:sp>
        <p:nvSpPr>
          <p:cNvPr id="9" name="矩形 8"/>
          <p:cNvSpPr/>
          <p:nvPr/>
        </p:nvSpPr>
        <p:spPr>
          <a:xfrm>
            <a:off x="335380" y="3309949"/>
            <a:ext cx="2303525" cy="424510"/>
          </a:xfrm>
          <a:prstGeom prst="rect">
            <a:avLst/>
          </a:prstGeom>
          <a:solidFill>
            <a:srgbClr val="2E75B6"/>
          </a:solidFill>
          <a:ln w="12700" cap="flat" cmpd="sng" algn="ctr">
            <a:solidFill>
              <a:schemeClr val="bg1">
                <a:lumMod val="95000"/>
              </a:schemeClr>
            </a:solidFill>
            <a:prstDash val="solid"/>
            <a:miter lim="800000"/>
          </a:ln>
          <a:effectLst>
            <a:outerShdw blurRad="50800" dist="38100" dir="5400000" algn="ctr" rotWithShape="0">
              <a:srgbClr val="1F4E79">
                <a:alpha val="4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lang="zh-CN" altLang="en-US" sz="1600" b="1" kern="0" dirty="0">
                <a:solidFill>
                  <a:prstClr val="white"/>
                </a:solidFill>
                <a:latin typeface="仿宋" panose="02010609060101010101" pitchFamily="49" charset="-122"/>
                <a:ea typeface="仿宋" panose="02010609060101010101" pitchFamily="49" charset="-122"/>
                <a:cs typeface="微软雅黑" panose="020B0503020204020204" pitchFamily="34" charset="-122"/>
              </a:rPr>
              <a:t>临床</a:t>
            </a:r>
            <a:r>
              <a:rPr kumimoji="0" lang="zh-CN" altLang="en-US" sz="1600" b="1" i="0" u="none" strike="noStrike" kern="0" cap="none" spc="0" normalizeH="0" baseline="0" noProof="0" dirty="0">
                <a:ln>
                  <a:noFill/>
                </a:ln>
                <a:solidFill>
                  <a:prstClr val="white"/>
                </a:solidFill>
                <a:effectLst/>
                <a:uLnTx/>
                <a:uFillTx/>
                <a:latin typeface="仿宋" panose="02010609060101010101" pitchFamily="49" charset="-122"/>
                <a:ea typeface="仿宋" panose="02010609060101010101" pitchFamily="49" charset="-122"/>
                <a:cs typeface="微软雅黑" panose="020B0503020204020204" pitchFamily="34" charset="-122"/>
              </a:rPr>
              <a:t>未满足需求</a:t>
            </a:r>
          </a:p>
        </p:txBody>
      </p:sp>
      <p:sp>
        <p:nvSpPr>
          <p:cNvPr id="10" name="矩形 9"/>
          <p:cNvSpPr/>
          <p:nvPr/>
        </p:nvSpPr>
        <p:spPr>
          <a:xfrm>
            <a:off x="335380" y="-12032"/>
            <a:ext cx="9519819" cy="101373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zh-CN" sz="2400" b="1" dirty="0">
                <a:solidFill>
                  <a:srgbClr val="1F4E79"/>
                </a:solidFill>
                <a:latin typeface="仿宋" panose="02010609060101010101" pitchFamily="49" charset="-122"/>
                <a:ea typeface="仿宋" panose="02010609060101010101" pitchFamily="49" charset="-122"/>
                <a:cs typeface="+mn-ea"/>
              </a:rPr>
              <a:t>1</a:t>
            </a:r>
            <a:r>
              <a:rPr lang="zh-CN" altLang="en-US" sz="2400" b="1" dirty="0">
                <a:solidFill>
                  <a:srgbClr val="1F4E79"/>
                </a:solidFill>
                <a:latin typeface="仿宋" panose="02010609060101010101" pitchFamily="49" charset="-122"/>
                <a:ea typeface="仿宋" panose="02010609060101010101" pitchFamily="49" charset="-122"/>
                <a:cs typeface="+mn-ea"/>
              </a:rPr>
              <a:t> 、基本信息</a:t>
            </a:r>
          </a:p>
        </p:txBody>
      </p:sp>
      <p:sp>
        <p:nvSpPr>
          <p:cNvPr id="2" name="Rectangle 1"/>
          <p:cNvSpPr/>
          <p:nvPr/>
        </p:nvSpPr>
        <p:spPr>
          <a:xfrm>
            <a:off x="443345" y="1453486"/>
            <a:ext cx="11526981" cy="1754326"/>
          </a:xfrm>
          <a:prstGeom prst="rect">
            <a:avLst/>
          </a:prstGeom>
        </p:spPr>
        <p:txBody>
          <a:bodyPr wrap="square">
            <a:spAutoFit/>
          </a:bodyPr>
          <a:lstStyle/>
          <a:p>
            <a:pPr>
              <a:spcAft>
                <a:spcPts val="1200"/>
              </a:spcAft>
            </a:pPr>
            <a:r>
              <a:rPr lang="zh-CN" altLang="en-US" sz="1400" dirty="0">
                <a:latin typeface="仿宋" panose="02010609060101010101" pitchFamily="49" charset="-122"/>
                <a:ea typeface="仿宋" panose="02010609060101010101" pitchFamily="49" charset="-122"/>
              </a:rPr>
              <a:t>地中海贫血纳入第二批罕见病目录病种，编号</a:t>
            </a:r>
            <a:r>
              <a:rPr lang="en-US" altLang="zh-CN" sz="1400" dirty="0">
                <a:latin typeface="仿宋" panose="02010609060101010101" pitchFamily="49" charset="-122"/>
                <a:ea typeface="仿宋" panose="02010609060101010101" pitchFamily="49" charset="-122"/>
              </a:rPr>
              <a:t>78</a:t>
            </a:r>
            <a:r>
              <a:rPr lang="zh-CN" altLang="en-US" sz="1400" dirty="0">
                <a:latin typeface="仿宋" panose="02010609060101010101" pitchFamily="49" charset="-122"/>
                <a:ea typeface="仿宋" panose="02010609060101010101" pitchFamily="49" charset="-122"/>
              </a:rPr>
              <a:t>。根据</a:t>
            </a:r>
            <a:r>
              <a:rPr lang="en-US" altLang="zh-CN" sz="1400" dirty="0">
                <a:latin typeface="仿宋" panose="02010609060101010101" pitchFamily="49" charset="-122"/>
                <a:ea typeface="仿宋" panose="02010609060101010101" pitchFamily="49" charset="-122"/>
              </a:rPr>
              <a:t>2021</a:t>
            </a:r>
            <a:r>
              <a:rPr lang="zh-HK" altLang="en-US" sz="1400" dirty="0">
                <a:latin typeface="仿宋" panose="02010609060101010101" pitchFamily="49" charset="-122"/>
                <a:ea typeface="仿宋" panose="02010609060101010101" pitchFamily="49" charset="-122"/>
              </a:rPr>
              <a:t>年地贫</a:t>
            </a:r>
            <a:r>
              <a:rPr lang="zh-CN" altLang="en-US" sz="1400" dirty="0">
                <a:latin typeface="仿宋" panose="02010609060101010101" pitchFamily="49" charset="-122"/>
                <a:ea typeface="仿宋" panose="02010609060101010101" pitchFamily="49" charset="-122"/>
              </a:rPr>
              <a:t>蓝皮书</a:t>
            </a:r>
            <a:r>
              <a:rPr lang="en-US" altLang="zh-CN" sz="1400" dirty="0">
                <a:latin typeface="仿宋" panose="02010609060101010101" pitchFamily="49" charset="-122"/>
                <a:ea typeface="仿宋" panose="02010609060101010101" pitchFamily="49" charset="-122"/>
              </a:rPr>
              <a:t>, </a:t>
            </a:r>
            <a:r>
              <a:rPr lang="zh-CN" altLang="en-US" sz="1400" dirty="0">
                <a:latin typeface="仿宋" panose="02010609060101010101" pitchFamily="49" charset="-122"/>
                <a:ea typeface="仿宋" panose="02010609060101010101" pitchFamily="49" charset="-122"/>
              </a:rPr>
              <a:t>我国共有重型和中间型地贫患者</a:t>
            </a:r>
            <a:r>
              <a:rPr lang="en-US" altLang="zh-CN" sz="1400" dirty="0">
                <a:latin typeface="仿宋" panose="02010609060101010101" pitchFamily="49" charset="-122"/>
                <a:ea typeface="仿宋" panose="02010609060101010101" pitchFamily="49" charset="-122"/>
              </a:rPr>
              <a:t>30</a:t>
            </a:r>
            <a:r>
              <a:rPr lang="zh-CN" altLang="en-US" sz="1400" dirty="0">
                <a:latin typeface="仿宋" panose="02010609060101010101" pitchFamily="49" charset="-122"/>
                <a:ea typeface="仿宋" panose="02010609060101010101" pitchFamily="49" charset="-122"/>
              </a:rPr>
              <a:t>万人</a:t>
            </a:r>
            <a:r>
              <a:rPr lang="en-US" altLang="zh-CN" sz="1400" dirty="0">
                <a:latin typeface="仿宋" panose="02010609060101010101" pitchFamily="49" charset="-122"/>
                <a:ea typeface="仿宋" panose="02010609060101010101" pitchFamily="49" charset="-122"/>
              </a:rPr>
              <a:t>,</a:t>
            </a:r>
            <a:r>
              <a:rPr lang="zh-CN" altLang="en-US" sz="1400" dirty="0">
                <a:latin typeface="仿宋" panose="02010609060101010101" pitchFamily="49" charset="-122"/>
                <a:ea typeface="仿宋" panose="02010609060101010101" pitchFamily="49" charset="-122"/>
              </a:rPr>
              <a:t>地贫基因携带者高达</a:t>
            </a:r>
            <a:r>
              <a:rPr lang="en-US" altLang="zh-CN" sz="1400" dirty="0">
                <a:latin typeface="仿宋" panose="02010609060101010101" pitchFamily="49" charset="-122"/>
                <a:ea typeface="仿宋" panose="02010609060101010101" pitchFamily="49" charset="-122"/>
              </a:rPr>
              <a:t>3000</a:t>
            </a:r>
            <a:r>
              <a:rPr lang="zh-CN" altLang="en-US" sz="1400" dirty="0">
                <a:latin typeface="仿宋" panose="02010609060101010101" pitchFamily="49" charset="-122"/>
                <a:ea typeface="仿宋" panose="02010609060101010101" pitchFamily="49" charset="-122"/>
              </a:rPr>
              <a:t>万人</a:t>
            </a:r>
            <a:r>
              <a:rPr lang="en-US" altLang="zh-CN" sz="1400" dirty="0">
                <a:latin typeface="仿宋" panose="02010609060101010101" pitchFamily="49" charset="-122"/>
                <a:ea typeface="仿宋" panose="02010609060101010101" pitchFamily="49" charset="-122"/>
              </a:rPr>
              <a:t>;</a:t>
            </a:r>
            <a:r>
              <a:rPr lang="zh-HK" altLang="en-US" sz="1400" dirty="0">
                <a:latin typeface="仿宋" panose="02010609060101010101" pitchFamily="49" charset="-122"/>
                <a:ea typeface="仿宋" panose="02010609060101010101" pitchFamily="49" charset="-122"/>
              </a:rPr>
              <a:t>本地</a:t>
            </a:r>
            <a:r>
              <a:rPr lang="zh-CN" altLang="en-US" sz="1400" dirty="0">
                <a:latin typeface="仿宋" panose="02010609060101010101" pitchFamily="49" charset="-122"/>
                <a:ea typeface="仿宋" panose="02010609060101010101" pitchFamily="49" charset="-122"/>
              </a:rPr>
              <a:t>研究发现</a:t>
            </a:r>
            <a:r>
              <a:rPr lang="en-US" altLang="zh-CN" sz="1400" dirty="0">
                <a:latin typeface="仿宋" panose="02010609060101010101" pitchFamily="49" charset="-122"/>
                <a:ea typeface="仿宋" panose="02010609060101010101" pitchFamily="49" charset="-122"/>
              </a:rPr>
              <a:t>α-</a:t>
            </a:r>
            <a:r>
              <a:rPr lang="zh-CN" altLang="en-US" sz="1400" dirty="0">
                <a:latin typeface="仿宋" panose="02010609060101010101" pitchFamily="49" charset="-122"/>
                <a:ea typeface="仿宋" panose="02010609060101010101" pitchFamily="49" charset="-122"/>
              </a:rPr>
              <a:t>地中海贫血、</a:t>
            </a:r>
            <a:r>
              <a:rPr lang="en-US" altLang="zh-CN" sz="1400" dirty="0">
                <a:latin typeface="仿宋" panose="02010609060101010101" pitchFamily="49" charset="-122"/>
                <a:ea typeface="仿宋" panose="02010609060101010101" pitchFamily="49" charset="-122"/>
              </a:rPr>
              <a:t>β-</a:t>
            </a:r>
            <a:r>
              <a:rPr lang="zh-CN" altLang="en-US" sz="1400" dirty="0">
                <a:latin typeface="仿宋" panose="02010609060101010101" pitchFamily="49" charset="-122"/>
                <a:ea typeface="仿宋" panose="02010609060101010101" pitchFamily="49" charset="-122"/>
              </a:rPr>
              <a:t>地中海贫血以及</a:t>
            </a:r>
            <a:r>
              <a:rPr lang="en-US" altLang="zh-CN" sz="1400" dirty="0">
                <a:latin typeface="仿宋" panose="02010609060101010101" pitchFamily="49" charset="-122"/>
                <a:ea typeface="仿宋" panose="02010609060101010101" pitchFamily="49" charset="-122"/>
              </a:rPr>
              <a:t>α-</a:t>
            </a:r>
            <a:r>
              <a:rPr lang="zh-CN" altLang="en-US" sz="1400" dirty="0">
                <a:latin typeface="仿宋" panose="02010609060101010101" pitchFamily="49" charset="-122"/>
                <a:ea typeface="仿宋" panose="02010609060101010101" pitchFamily="49" charset="-122"/>
              </a:rPr>
              <a:t>和</a:t>
            </a:r>
            <a:r>
              <a:rPr lang="en-US" altLang="zh-CN" sz="1400" dirty="0">
                <a:latin typeface="仿宋" panose="02010609060101010101" pitchFamily="49" charset="-122"/>
                <a:ea typeface="仿宋" panose="02010609060101010101" pitchFamily="49" charset="-122"/>
              </a:rPr>
              <a:t>β-</a:t>
            </a:r>
            <a:r>
              <a:rPr lang="zh-CN" altLang="en-US" sz="1400" dirty="0">
                <a:latin typeface="仿宋" panose="02010609060101010101" pitchFamily="49" charset="-122"/>
                <a:ea typeface="仿宋" panose="02010609060101010101" pitchFamily="49" charset="-122"/>
              </a:rPr>
              <a:t>地中海贫血的患病率分别为</a:t>
            </a:r>
            <a:r>
              <a:rPr lang="en-US" altLang="zh-CN" sz="1400" dirty="0">
                <a:latin typeface="仿宋" panose="02010609060101010101" pitchFamily="49" charset="-122"/>
                <a:ea typeface="仿宋" panose="02010609060101010101" pitchFamily="49" charset="-122"/>
              </a:rPr>
              <a:t>8.53%</a:t>
            </a:r>
            <a:r>
              <a:rPr lang="zh-CN" altLang="en-US" sz="1400" dirty="0">
                <a:latin typeface="仿宋" panose="02010609060101010101" pitchFamily="49" charset="-122"/>
                <a:ea typeface="仿宋" panose="02010609060101010101" pitchFamily="49" charset="-122"/>
              </a:rPr>
              <a:t>、</a:t>
            </a:r>
            <a:r>
              <a:rPr lang="en-US" altLang="zh-CN" sz="1400" dirty="0">
                <a:latin typeface="仿宋" panose="02010609060101010101" pitchFamily="49" charset="-122"/>
                <a:ea typeface="仿宋" panose="02010609060101010101" pitchFamily="49" charset="-122"/>
              </a:rPr>
              <a:t>2.54%</a:t>
            </a:r>
            <a:r>
              <a:rPr lang="zh-CN" altLang="en-US" sz="1400" dirty="0">
                <a:latin typeface="仿宋" panose="02010609060101010101" pitchFamily="49" charset="-122"/>
                <a:ea typeface="仿宋" panose="02010609060101010101" pitchFamily="49" charset="-122"/>
              </a:rPr>
              <a:t>和</a:t>
            </a:r>
            <a:r>
              <a:rPr lang="en-US" altLang="zh-CN" sz="1400" dirty="0">
                <a:latin typeface="仿宋" panose="02010609060101010101" pitchFamily="49" charset="-122"/>
                <a:ea typeface="仿宋" panose="02010609060101010101" pitchFamily="49" charset="-122"/>
              </a:rPr>
              <a:t>0.26%, </a:t>
            </a:r>
            <a:r>
              <a:rPr lang="zh-HK" altLang="en-US" sz="1400" dirty="0">
                <a:latin typeface="仿宋" panose="02010609060101010101" pitchFamily="49" charset="-122"/>
                <a:ea typeface="仿宋" panose="02010609060101010101" pitchFamily="49" charset="-122"/>
              </a:rPr>
              <a:t>而</a:t>
            </a:r>
            <a:r>
              <a:rPr lang="en-US" altLang="zh-CN" sz="1400" dirty="0">
                <a:latin typeface="仿宋" panose="02010609060101010101" pitchFamily="49" charset="-122"/>
                <a:ea typeface="仿宋" panose="02010609060101010101" pitchFamily="49" charset="-122"/>
              </a:rPr>
              <a:t>β-</a:t>
            </a:r>
            <a:r>
              <a:rPr lang="zh-CN" altLang="en-US" sz="1400" dirty="0">
                <a:latin typeface="仿宋" panose="02010609060101010101" pitchFamily="49" charset="-122"/>
                <a:ea typeface="仿宋" panose="02010609060101010101" pitchFamily="49" charset="-122"/>
              </a:rPr>
              <a:t>地中海贫血全国</a:t>
            </a:r>
            <a:r>
              <a:rPr lang="zh-HK" altLang="en-US" sz="1400" dirty="0">
                <a:latin typeface="仿宋" panose="02010609060101010101" pitchFamily="49" charset="-122"/>
                <a:ea typeface="仿宋" panose="02010609060101010101" pitchFamily="49" charset="-122"/>
              </a:rPr>
              <a:t>发病约</a:t>
            </a:r>
            <a:r>
              <a:rPr lang="en-US" altLang="zh-HK" sz="1400" dirty="0">
                <a:latin typeface="仿宋" panose="02010609060101010101" pitchFamily="49" charset="-122"/>
                <a:ea typeface="仿宋" panose="02010609060101010101" pitchFamily="49" charset="-122"/>
              </a:rPr>
              <a:t>2.21%, </a:t>
            </a:r>
            <a:r>
              <a:rPr lang="zh-HK" altLang="en-US" sz="1400" dirty="0">
                <a:latin typeface="仿宋" panose="02010609060101010101" pitchFamily="49" charset="-122"/>
                <a:ea typeface="仿宋" panose="02010609060101010101" pitchFamily="49" charset="-122"/>
              </a:rPr>
              <a:t>估计在册患者数目</a:t>
            </a:r>
            <a:r>
              <a:rPr lang="zh-CN" altLang="en-US" sz="1400" dirty="0">
                <a:latin typeface="仿宋" panose="02010609060101010101" pitchFamily="49" charset="-122"/>
                <a:ea typeface="仿宋" panose="02010609060101010101" pitchFamily="49" charset="-122"/>
              </a:rPr>
              <a:t>约</a:t>
            </a:r>
            <a:r>
              <a:rPr lang="en-US" altLang="zh-HK" sz="1400" dirty="0">
                <a:latin typeface="仿宋" panose="02010609060101010101" pitchFamily="49" charset="-122"/>
                <a:ea typeface="仿宋" panose="02010609060101010101" pitchFamily="49" charset="-122"/>
              </a:rPr>
              <a:t>1.5</a:t>
            </a:r>
            <a:r>
              <a:rPr lang="zh-HK" altLang="en-US" sz="1400" dirty="0">
                <a:latin typeface="仿宋" panose="02010609060101010101" pitchFamily="49" charset="-122"/>
                <a:ea typeface="仿宋" panose="02010609060101010101" pitchFamily="49" charset="-122"/>
              </a:rPr>
              <a:t>万</a:t>
            </a:r>
            <a:r>
              <a:rPr lang="zh-CN" altLang="en-US" sz="1400" dirty="0">
                <a:latin typeface="仿宋" panose="02010609060101010101" pitchFamily="49" charset="-122"/>
                <a:ea typeface="仿宋" panose="02010609060101010101" pitchFamily="49" charset="-122"/>
              </a:rPr>
              <a:t>。我国</a:t>
            </a:r>
            <a:r>
              <a:rPr lang="en-US" altLang="zh-CN" sz="1400" dirty="0">
                <a:latin typeface="仿宋" panose="02010609060101010101" pitchFamily="49" charset="-122"/>
                <a:ea typeface="仿宋" panose="02010609060101010101" pitchFamily="49" charset="-122"/>
              </a:rPr>
              <a:t>β-</a:t>
            </a:r>
            <a:r>
              <a:rPr lang="zh-CN" altLang="en-US" sz="1400" dirty="0">
                <a:latin typeface="仿宋" panose="02010609060101010101" pitchFamily="49" charset="-122"/>
                <a:ea typeface="仿宋" panose="02010609060101010101" pitchFamily="49" charset="-122"/>
              </a:rPr>
              <a:t>地中海贫血多为未成年人，</a:t>
            </a:r>
            <a:r>
              <a:rPr lang="en-US" altLang="zh-CN" sz="1400" dirty="0">
                <a:latin typeface="仿宋" panose="02010609060101010101" pitchFamily="49" charset="-122"/>
                <a:ea typeface="仿宋" panose="02010609060101010101" pitchFamily="49" charset="-122"/>
              </a:rPr>
              <a:t> 20</a:t>
            </a:r>
            <a:r>
              <a:rPr lang="zh-CN" altLang="en-US" sz="1400" dirty="0">
                <a:latin typeface="仿宋" panose="02010609060101010101" pitchFamily="49" charset="-122"/>
                <a:ea typeface="仿宋" panose="02010609060101010101" pitchFamily="49" charset="-122"/>
              </a:rPr>
              <a:t>岁以下发病占比</a:t>
            </a:r>
            <a:r>
              <a:rPr lang="en-US" altLang="zh-CN" sz="1400" dirty="0">
                <a:latin typeface="仿宋" panose="02010609060101010101" pitchFamily="49" charset="-122"/>
                <a:ea typeface="仿宋" panose="02010609060101010101" pitchFamily="49" charset="-122"/>
              </a:rPr>
              <a:t>97%</a:t>
            </a:r>
            <a:r>
              <a:rPr lang="zh-CN" altLang="en-US" sz="1400" dirty="0">
                <a:latin typeface="仿宋" panose="02010609060101010101" pitchFamily="49" charset="-122"/>
                <a:ea typeface="仿宋" panose="02010609060101010101" pitchFamily="49" charset="-122"/>
              </a:rPr>
              <a:t>。</a:t>
            </a:r>
            <a:endParaRPr lang="en-US" altLang="zh-CN" sz="1400" dirty="0">
              <a:latin typeface="仿宋" panose="02010609060101010101" pitchFamily="49" charset="-122"/>
              <a:ea typeface="仿宋" panose="02010609060101010101" pitchFamily="49" charset="-122"/>
            </a:endParaRPr>
          </a:p>
          <a:p>
            <a:pPr>
              <a:spcAft>
                <a:spcPts val="1200"/>
              </a:spcAft>
            </a:pPr>
            <a:r>
              <a:rPr lang="zh-CN" altLang="en-US" sz="1400" dirty="0">
                <a:latin typeface="仿宋" panose="02010609060101010101" pitchFamily="49" charset="-122"/>
                <a:ea typeface="仿宋" panose="02010609060101010101" pitchFamily="49" charset="-122"/>
              </a:rPr>
              <a:t>输血和肠道铁吸收增加导致过量铁沉积</a:t>
            </a:r>
            <a:r>
              <a:rPr lang="en-US" altLang="zh-CN" sz="1400" dirty="0">
                <a:latin typeface="仿宋" panose="02010609060101010101" pitchFamily="49" charset="-122"/>
                <a:ea typeface="仿宋" panose="02010609060101010101" pitchFamily="49" charset="-122"/>
              </a:rPr>
              <a:t>,</a:t>
            </a:r>
            <a:r>
              <a:rPr lang="zh-CN" altLang="en-US" sz="1400" dirty="0">
                <a:latin typeface="仿宋" panose="02010609060101010101" pitchFamily="49" charset="-122"/>
                <a:ea typeface="仿宋" panose="02010609060101010101" pitchFamily="49" charset="-122"/>
              </a:rPr>
              <a:t>即铁过载 </a:t>
            </a:r>
            <a:r>
              <a:rPr lang="en-US" altLang="zh-CN" sz="1400" dirty="0">
                <a:latin typeface="仿宋" panose="02010609060101010101" pitchFamily="49" charset="-122"/>
                <a:ea typeface="仿宋" panose="02010609060101010101" pitchFamily="49" charset="-122"/>
              </a:rPr>
              <a:t>(iron overload), </a:t>
            </a:r>
            <a:r>
              <a:rPr lang="zh-CN" altLang="en-US" sz="1400" dirty="0">
                <a:latin typeface="仿宋" panose="02010609060101010101" pitchFamily="49" charset="-122"/>
                <a:ea typeface="仿宋" panose="02010609060101010101" pitchFamily="49" charset="-122"/>
              </a:rPr>
              <a:t>是地贫患者的主要并发症。铁过载继发脏器功能不全</a:t>
            </a:r>
            <a:r>
              <a:rPr lang="en-US" altLang="zh-CN" sz="1400" dirty="0">
                <a:latin typeface="仿宋" panose="02010609060101010101" pitchFamily="49" charset="-122"/>
                <a:ea typeface="仿宋" panose="02010609060101010101" pitchFamily="49" charset="-122"/>
              </a:rPr>
              <a:t>,</a:t>
            </a:r>
            <a:r>
              <a:rPr lang="zh-CN" altLang="en-US" sz="1400" dirty="0">
                <a:latin typeface="仿宋" panose="02010609060101010101" pitchFamily="49" charset="-122"/>
                <a:ea typeface="仿宋" panose="02010609060101010101" pitchFamily="49" charset="-122"/>
              </a:rPr>
              <a:t>尤其是心脏功能不全是地贫的主要死因</a:t>
            </a:r>
            <a:r>
              <a:rPr lang="en-US" altLang="zh-CN" sz="1400" dirty="0">
                <a:latin typeface="仿宋" panose="02010609060101010101" pitchFamily="49" charset="-122"/>
                <a:ea typeface="仿宋" panose="02010609060101010101" pitchFamily="49" charset="-122"/>
              </a:rPr>
              <a:t>,</a:t>
            </a:r>
            <a:r>
              <a:rPr lang="zh-CN" altLang="en-US" sz="1400" dirty="0">
                <a:latin typeface="仿宋" panose="02010609060101010101" pitchFamily="49" charset="-122"/>
                <a:ea typeface="仿宋" panose="02010609060101010101" pitchFamily="49" charset="-122"/>
              </a:rPr>
              <a:t>规律输血而不祛铁的</a:t>
            </a:r>
            <a:r>
              <a:rPr lang="en-US" altLang="zh-CN" sz="1400" dirty="0">
                <a:latin typeface="仿宋" panose="02010609060101010101" pitchFamily="49" charset="-122"/>
                <a:ea typeface="仿宋" panose="02010609060101010101" pitchFamily="49" charset="-122"/>
              </a:rPr>
              <a:t>TDT</a:t>
            </a:r>
            <a:r>
              <a:rPr lang="zh-CN" altLang="en-US" sz="1400" dirty="0">
                <a:latin typeface="仿宋" panose="02010609060101010101" pitchFamily="49" charset="-122"/>
                <a:ea typeface="仿宋" panose="02010609060101010101" pitchFamily="49" charset="-122"/>
              </a:rPr>
              <a:t>患者中位生存仅</a:t>
            </a:r>
            <a:r>
              <a:rPr lang="en-US" altLang="zh-CN" sz="1400" dirty="0">
                <a:latin typeface="仿宋" panose="02010609060101010101" pitchFamily="49" charset="-122"/>
                <a:ea typeface="仿宋" panose="02010609060101010101" pitchFamily="49" charset="-122"/>
              </a:rPr>
              <a:t>16.5</a:t>
            </a:r>
            <a:r>
              <a:rPr lang="zh-CN" altLang="en-US" sz="1400" dirty="0">
                <a:latin typeface="仿宋" panose="02010609060101010101" pitchFamily="49" charset="-122"/>
                <a:ea typeface="仿宋" panose="02010609060101010101" pitchFamily="49" charset="-122"/>
              </a:rPr>
              <a:t>岁。不但如此</a:t>
            </a:r>
            <a:r>
              <a:rPr lang="en-US" altLang="zh-CN" sz="1400" dirty="0">
                <a:latin typeface="仿宋" panose="02010609060101010101" pitchFamily="49" charset="-122"/>
                <a:ea typeface="仿宋" panose="02010609060101010101" pitchFamily="49" charset="-122"/>
              </a:rPr>
              <a:t>, </a:t>
            </a:r>
            <a:r>
              <a:rPr lang="zh-CN" altLang="en-US" sz="1400" dirty="0">
                <a:latin typeface="仿宋" panose="02010609060101010101" pitchFamily="49" charset="-122"/>
                <a:ea typeface="仿宋" panose="02010609060101010101" pitchFamily="49" charset="-122"/>
              </a:rPr>
              <a:t>铁还会沉积在肝脏、胰腺、垂体、甲状腺、性腺等器官</a:t>
            </a:r>
            <a:r>
              <a:rPr lang="en-US" altLang="zh-CN" sz="1400" dirty="0">
                <a:latin typeface="仿宋" panose="02010609060101010101" pitchFamily="49" charset="-122"/>
                <a:ea typeface="仿宋" panose="02010609060101010101" pitchFamily="49" charset="-122"/>
              </a:rPr>
              <a:t>,</a:t>
            </a:r>
            <a:r>
              <a:rPr lang="zh-CN" altLang="en-US" sz="1400" dirty="0">
                <a:latin typeface="仿宋" panose="02010609060101010101" pitchFamily="49" charset="-122"/>
                <a:ea typeface="仿宋" panose="02010609060101010101" pitchFamily="49" charset="-122"/>
              </a:rPr>
              <a:t>引起肝纤维化、肝硬化、肝癌、糖尿病、生长发育迟缓、甲状腺机能减退、性发育延迟等并发症</a:t>
            </a:r>
            <a:r>
              <a:rPr lang="en-US" altLang="zh-CN" sz="1400" dirty="0">
                <a:latin typeface="仿宋" panose="02010609060101010101" pitchFamily="49" charset="-122"/>
                <a:ea typeface="仿宋" panose="02010609060101010101" pitchFamily="49" charset="-122"/>
              </a:rPr>
              <a:t>, </a:t>
            </a:r>
            <a:r>
              <a:rPr lang="zh-CN" altLang="en-US" sz="1400" dirty="0">
                <a:latin typeface="仿宋" panose="02010609060101010101" pitchFamily="49" charset="-122"/>
                <a:ea typeface="仿宋" panose="02010609060101010101" pitchFamily="49" charset="-122"/>
              </a:rPr>
              <a:t>严重影响患者生活质量。规范的祛铁治疗才能保障患者长期和高质量生存。</a:t>
            </a:r>
            <a:endParaRPr lang="zh-HK" altLang="en-US" sz="1400" dirty="0">
              <a:latin typeface="仿宋" panose="02010609060101010101" pitchFamily="49" charset="-122"/>
              <a:ea typeface="仿宋" panose="02010609060101010101" pitchFamily="49" charset="-122"/>
            </a:endParaRPr>
          </a:p>
        </p:txBody>
      </p:sp>
    </p:spTree>
  </p:cSld>
  <p:clrMapOvr>
    <a:masterClrMapping/>
  </p:clrMapOvr>
  <p:extLst>
    <p:ext uri="{6950BFC3-D8DA-4A85-94F7-54DA5524770B}">
      <p188:commentRel xmlns:p188="http://schemas.microsoft.com/office/powerpoint/2018/8/main" r:id="rId2"/>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0"/>
            <a:ext cx="12618620" cy="609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zh-CN" sz="2400" b="1" dirty="0">
                <a:solidFill>
                  <a:srgbClr val="1F4E79"/>
                </a:solidFill>
                <a:latin typeface="仿宋" panose="02010609060101010101" pitchFamily="49" charset="-122"/>
                <a:ea typeface="仿宋" panose="02010609060101010101" pitchFamily="49" charset="-122"/>
                <a:cs typeface="+mn-ea"/>
              </a:rPr>
              <a:t>2</a:t>
            </a:r>
            <a:r>
              <a:rPr lang="zh-CN" altLang="en-US" sz="2400" b="1" dirty="0">
                <a:solidFill>
                  <a:srgbClr val="1F4E79"/>
                </a:solidFill>
                <a:latin typeface="仿宋" panose="02010609060101010101" pitchFamily="49" charset="-122"/>
                <a:ea typeface="仿宋" panose="02010609060101010101" pitchFamily="49" charset="-122"/>
                <a:cs typeface="+mn-ea"/>
              </a:rPr>
              <a:t> 、安全性：</a:t>
            </a:r>
            <a:r>
              <a:rPr lang="zh-CN" altLang="en-US" sz="2400" b="1" dirty="0">
                <a:solidFill>
                  <a:srgbClr val="FF0000"/>
                </a:solidFill>
                <a:latin typeface="仿宋" panose="02010609060101010101" pitchFamily="49" charset="-122"/>
                <a:ea typeface="仿宋" panose="02010609060101010101" pitchFamily="49" charset="-122"/>
                <a:cs typeface="+mn-ea"/>
              </a:rPr>
              <a:t>对肝肾功能影响小，无需调整剂量，对患者安全有效</a:t>
            </a:r>
            <a:endParaRPr lang="en-US" altLang="zh-CN" sz="2400" b="1" dirty="0">
              <a:solidFill>
                <a:srgbClr val="FF0000"/>
              </a:solidFill>
              <a:latin typeface="仿宋" panose="02010609060101010101" pitchFamily="49" charset="-122"/>
              <a:ea typeface="仿宋" panose="02010609060101010101" pitchFamily="49" charset="-122"/>
              <a:cs typeface="+mn-ea"/>
            </a:endParaRPr>
          </a:p>
        </p:txBody>
      </p:sp>
      <p:sp>
        <p:nvSpPr>
          <p:cNvPr id="3" name="Rectangle 2"/>
          <p:cNvSpPr/>
          <p:nvPr/>
        </p:nvSpPr>
        <p:spPr>
          <a:xfrm>
            <a:off x="114663" y="6611779"/>
            <a:ext cx="9371476" cy="246221"/>
          </a:xfrm>
          <a:prstGeom prst="rect">
            <a:avLst/>
          </a:prstGeom>
        </p:spPr>
        <p:txBody>
          <a:bodyPr wrap="none">
            <a:spAutoFit/>
          </a:bodyPr>
          <a:lstStyle/>
          <a:p>
            <a:r>
              <a:rPr lang="fr-FR" altLang="zh-HK" sz="1000" dirty="0"/>
              <a:t>1. Br J Clin </a:t>
            </a:r>
            <a:r>
              <a:rPr lang="fr-FR" altLang="zh-HK" sz="1000" dirty="0" err="1"/>
              <a:t>Pharmacol</a:t>
            </a:r>
            <a:r>
              <a:rPr lang="fr-FR" altLang="zh-HK" sz="1000" dirty="0"/>
              <a:t> (2016) 82 994–1001</a:t>
            </a:r>
            <a:r>
              <a:rPr lang="en-US" altLang="zh-HK" sz="1000" dirty="0"/>
              <a:t>;</a:t>
            </a:r>
            <a:r>
              <a:rPr lang="zh-CN" altLang="en-US" sz="1000" dirty="0"/>
              <a:t> </a:t>
            </a:r>
            <a:r>
              <a:rPr lang="en-US" altLang="zh-CN" sz="1000" dirty="0"/>
              <a:t>2.</a:t>
            </a:r>
            <a:r>
              <a:rPr lang="zh-CN" altLang="en-US" sz="1000" dirty="0"/>
              <a:t> 去铁酮说明书； </a:t>
            </a:r>
            <a:r>
              <a:rPr lang="en-US" altLang="zh-CN" sz="1000" dirty="0"/>
              <a:t>3.</a:t>
            </a:r>
            <a:r>
              <a:rPr lang="zh-CN" altLang="en-US" sz="10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陈国华</a:t>
            </a:r>
            <a:r>
              <a:rPr lang="en-US" altLang="zh-CN" sz="10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a:t>
            </a:r>
            <a:r>
              <a:rPr lang="zh-CN" altLang="en-US" sz="10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足量去铁酮治疗儿童重型</a:t>
            </a:r>
            <a:r>
              <a:rPr lang="en-US" altLang="zh-CN" sz="10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β-</a:t>
            </a:r>
            <a:r>
              <a:rPr lang="zh-CN" altLang="en-US" sz="10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地中海贫血铁过载的临床观察</a:t>
            </a:r>
            <a:r>
              <a:rPr lang="en-US" altLang="zh-CN" sz="10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[J].</a:t>
            </a:r>
            <a:r>
              <a:rPr lang="zh-CN" altLang="en-US" sz="10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维吾尔医药月刊</a:t>
            </a:r>
            <a:r>
              <a:rPr lang="en-US" altLang="zh-CN" sz="1000" dirty="0">
                <a:solidFill>
                  <a:schemeClr val="tx1">
                    <a:lumMod val="85000"/>
                    <a:lumOff val="15000"/>
                  </a:schemeClr>
                </a:solidFill>
                <a:latin typeface="黑体" panose="02010609060101010101" pitchFamily="49" charset="-122"/>
                <a:ea typeface="黑体" panose="02010609060101010101" pitchFamily="49" charset="-122"/>
                <a:cs typeface="微软雅黑" panose="020B0503020204020204" pitchFamily="34" charset="-122"/>
              </a:rPr>
              <a:t>, 2013.</a:t>
            </a:r>
            <a:r>
              <a:rPr lang="en-US" altLang="zh-CN" sz="1000" dirty="0"/>
              <a:t> </a:t>
            </a:r>
            <a:endParaRPr lang="zh-HK" altLang="en-US" sz="1000" dirty="0"/>
          </a:p>
        </p:txBody>
      </p:sp>
      <p:graphicFrame>
        <p:nvGraphicFramePr>
          <p:cNvPr id="5" name="Table 4"/>
          <p:cNvGraphicFramePr>
            <a:graphicFrameLocks noGrp="1"/>
          </p:cNvGraphicFramePr>
          <p:nvPr>
            <p:extLst>
              <p:ext uri="{D42A27DB-BD31-4B8C-83A1-F6EECF244321}">
                <p14:modId xmlns:p14="http://schemas.microsoft.com/office/powerpoint/2010/main" val="2051335024"/>
              </p:ext>
            </p:extLst>
          </p:nvPr>
        </p:nvGraphicFramePr>
        <p:xfrm>
          <a:off x="114663" y="720504"/>
          <a:ext cx="11938792" cy="5565648"/>
        </p:xfrm>
        <a:graphic>
          <a:graphicData uri="http://schemas.openxmlformats.org/drawingml/2006/table">
            <a:tbl>
              <a:tblPr firstRow="1" bandRow="1">
                <a:tableStyleId>{3B4B98B0-60AC-42C2-AFA5-B58CD77FA1E5}</a:tableStyleId>
              </a:tblPr>
              <a:tblGrid>
                <a:gridCol w="2175955">
                  <a:extLst>
                    <a:ext uri="{9D8B030D-6E8A-4147-A177-3AD203B41FA5}">
                      <a16:colId xmlns:a16="http://schemas.microsoft.com/office/drawing/2014/main" val="20000"/>
                    </a:ext>
                  </a:extLst>
                </a:gridCol>
                <a:gridCol w="9762837">
                  <a:extLst>
                    <a:ext uri="{9D8B030D-6E8A-4147-A177-3AD203B41FA5}">
                      <a16:colId xmlns:a16="http://schemas.microsoft.com/office/drawing/2014/main" val="20001"/>
                    </a:ext>
                  </a:extLst>
                </a:gridCol>
              </a:tblGrid>
              <a:tr h="347634">
                <a:tc>
                  <a:txBody>
                    <a:bodyPr/>
                    <a:lstStyle/>
                    <a:p>
                      <a:pPr algn="l"/>
                      <a:r>
                        <a:rPr lang="zh-CN" altLang="en-US" sz="1600" dirty="0">
                          <a:solidFill>
                            <a:schemeClr val="tx1"/>
                          </a:solidFill>
                          <a:latin typeface="仿宋" panose="02010609060101010101" pitchFamily="49" charset="-122"/>
                          <a:ea typeface="仿宋" panose="02010609060101010101" pitchFamily="49" charset="-122"/>
                        </a:rPr>
                        <a:t>药品说明书收载的安全性信息</a:t>
                      </a:r>
                    </a:p>
                    <a:p>
                      <a:pPr algn="l"/>
                      <a:endParaRPr lang="zh-HK" altLang="en-US" sz="1600" dirty="0">
                        <a:solidFill>
                          <a:schemeClr val="tx1"/>
                        </a:solidFill>
                        <a:latin typeface="仿宋" panose="02010609060101010101" pitchFamily="49" charset="-122"/>
                        <a:ea typeface="仿宋" panose="02010609060101010101" pitchFamily="49" charset="-122"/>
                      </a:endParaRPr>
                    </a:p>
                  </a:txBody>
                  <a:tcPr/>
                </a:tc>
                <a:tc>
                  <a:txBody>
                    <a:bodyPr/>
                    <a:lstStyle/>
                    <a:p>
                      <a:pPr marL="0" indent="0" algn="l">
                        <a:lnSpc>
                          <a:spcPct val="120000"/>
                        </a:lnSpc>
                        <a:spcAft>
                          <a:spcPts val="600"/>
                        </a:spcAft>
                        <a:buFont typeface="Arial" panose="020B0604020202020204" pitchFamily="34" charset="0"/>
                        <a:buNone/>
                      </a:pPr>
                      <a:r>
                        <a:rPr lang="zh-CN" altLang="en-US" sz="1600" u="sng" kern="0" dirty="0">
                          <a:solidFill>
                            <a:schemeClr val="tx1"/>
                          </a:solidFill>
                          <a:latin typeface="仿宋" panose="02010609060101010101" pitchFamily="49" charset="-122"/>
                          <a:ea typeface="仿宋" panose="02010609060101010101" pitchFamily="49" charset="-122"/>
                        </a:rPr>
                        <a:t>大多轻至中度不良反应，一般为一过性。</a:t>
                      </a:r>
                      <a:endParaRPr lang="en-US" altLang="zh-CN" sz="1600" u="sng" kern="0" dirty="0">
                        <a:solidFill>
                          <a:schemeClr val="tx1"/>
                        </a:solidFill>
                        <a:latin typeface="仿宋" panose="02010609060101010101" pitchFamily="49" charset="-122"/>
                        <a:ea typeface="仿宋" panose="02010609060101010101" pitchFamily="49" charset="-122"/>
                      </a:endParaRPr>
                    </a:p>
                    <a:p>
                      <a:pPr marL="171450" indent="-171450" algn="l">
                        <a:lnSpc>
                          <a:spcPct val="120000"/>
                        </a:lnSpc>
                        <a:spcAft>
                          <a:spcPts val="600"/>
                        </a:spcAft>
                        <a:buFont typeface="Arial" panose="020B0604020202020204" pitchFamily="34" charset="0"/>
                        <a:buChar char="•"/>
                      </a:pPr>
                      <a:r>
                        <a:rPr lang="zh-CN" altLang="en-US" sz="1600" b="0" kern="0" dirty="0">
                          <a:solidFill>
                            <a:schemeClr val="tx1"/>
                          </a:solidFill>
                          <a:latin typeface="仿宋" panose="02010609060101010101" pitchFamily="49" charset="-122"/>
                          <a:ea typeface="仿宋" panose="02010609060101010101" pitchFamily="49" charset="-122"/>
                        </a:rPr>
                        <a:t>十分常见</a:t>
                      </a:r>
                      <a:r>
                        <a:rPr lang="zh-CN" altLang="zh-HK" sz="1600" b="0" kern="0" dirty="0">
                          <a:solidFill>
                            <a:schemeClr val="tx1"/>
                          </a:solidFill>
                          <a:latin typeface="仿宋" panose="02010609060101010101" pitchFamily="49" charset="-122"/>
                          <a:ea typeface="仿宋" panose="02010609060101010101" pitchFamily="49" charset="-122"/>
                        </a:rPr>
                        <a:t>反</a:t>
                      </a:r>
                      <a:r>
                        <a:rPr lang="zh-CN" altLang="en-US" sz="1600" b="0" kern="0" dirty="0">
                          <a:solidFill>
                            <a:schemeClr val="tx1"/>
                          </a:solidFill>
                          <a:latin typeface="仿宋" panose="02010609060101010101" pitchFamily="49" charset="-122"/>
                          <a:ea typeface="仿宋" panose="02010609060101010101" pitchFamily="49" charset="-122"/>
                        </a:rPr>
                        <a:t>应（发生率≥</a:t>
                      </a:r>
                      <a:r>
                        <a:rPr lang="en-US" altLang="zh-CN" sz="1600" b="0" kern="0" dirty="0">
                          <a:solidFill>
                            <a:schemeClr val="tx1"/>
                          </a:solidFill>
                          <a:latin typeface="仿宋" panose="02010609060101010101" pitchFamily="49" charset="-122"/>
                          <a:ea typeface="仿宋" panose="02010609060101010101" pitchFamily="49" charset="-122"/>
                        </a:rPr>
                        <a:t>10%</a:t>
                      </a:r>
                      <a:r>
                        <a:rPr lang="zh-CN" altLang="en-US" sz="1600" b="0" kern="0" dirty="0">
                          <a:solidFill>
                            <a:schemeClr val="tx1"/>
                          </a:solidFill>
                          <a:latin typeface="仿宋" panose="02010609060101010101" pitchFamily="49" charset="-122"/>
                          <a:ea typeface="仿宋" panose="02010609060101010101" pitchFamily="49" charset="-122"/>
                        </a:rPr>
                        <a:t>，</a:t>
                      </a:r>
                      <a:r>
                        <a:rPr lang="en-US" altLang="zh-CN" sz="1600" b="0" kern="0" dirty="0">
                          <a:solidFill>
                            <a:schemeClr val="tx1"/>
                          </a:solidFill>
                          <a:latin typeface="仿宋" panose="02010609060101010101" pitchFamily="49" charset="-122"/>
                          <a:ea typeface="仿宋" panose="02010609060101010101" pitchFamily="49" charset="-122"/>
                        </a:rPr>
                        <a:t>/100</a:t>
                      </a:r>
                      <a:r>
                        <a:rPr lang="zh-CN" altLang="en-US" sz="1600" b="0" kern="0" dirty="0">
                          <a:solidFill>
                            <a:schemeClr val="tx1"/>
                          </a:solidFill>
                          <a:latin typeface="仿宋" panose="02010609060101010101" pitchFamily="49" charset="-122"/>
                          <a:ea typeface="仿宋" panose="02010609060101010101" pitchFamily="49" charset="-122"/>
                        </a:rPr>
                        <a:t>患者</a:t>
                      </a:r>
                      <a:r>
                        <a:rPr lang="en-US" altLang="zh-CN" sz="1600" b="0" kern="0" dirty="0">
                          <a:solidFill>
                            <a:schemeClr val="tx1"/>
                          </a:solidFill>
                          <a:latin typeface="仿宋" panose="02010609060101010101" pitchFamily="49" charset="-122"/>
                          <a:ea typeface="仿宋" panose="02010609060101010101" pitchFamily="49" charset="-122"/>
                        </a:rPr>
                        <a:t>/</a:t>
                      </a:r>
                      <a:r>
                        <a:rPr lang="zh-CN" altLang="en-US" sz="1600" b="0" kern="0" dirty="0">
                          <a:solidFill>
                            <a:schemeClr val="tx1"/>
                          </a:solidFill>
                          <a:latin typeface="仿宋" panose="02010609060101010101" pitchFamily="49" charset="-122"/>
                          <a:ea typeface="仿宋" panose="02010609060101010101" pitchFamily="49" charset="-122"/>
                        </a:rPr>
                        <a:t>年）为</a:t>
                      </a:r>
                      <a:r>
                        <a:rPr lang="zh-CN" altLang="zh-HK" sz="1600" b="0" kern="0" dirty="0">
                          <a:solidFill>
                            <a:schemeClr val="tx1"/>
                          </a:solidFill>
                          <a:latin typeface="仿宋" panose="02010609060101010101" pitchFamily="49" charset="-122"/>
                          <a:ea typeface="仿宋" panose="02010609060101010101" pitchFamily="49" charset="-122"/>
                        </a:rPr>
                        <a:t>淡红色／棕色尿</a:t>
                      </a:r>
                      <a:r>
                        <a:rPr lang="en-US" altLang="zh-CN" sz="1600" b="0" kern="0" dirty="0">
                          <a:solidFill>
                            <a:schemeClr val="tx1"/>
                          </a:solidFill>
                          <a:latin typeface="仿宋" panose="02010609060101010101" pitchFamily="49" charset="-122"/>
                          <a:ea typeface="仿宋" panose="02010609060101010101" pitchFamily="49" charset="-122"/>
                        </a:rPr>
                        <a:t> </a:t>
                      </a:r>
                      <a:r>
                        <a:rPr lang="zh-CN" altLang="en-US" sz="1600" b="0" kern="0" dirty="0">
                          <a:solidFill>
                            <a:schemeClr val="tx1"/>
                          </a:solidFill>
                          <a:latin typeface="仿宋" panose="02010609060101010101" pitchFamily="49" charset="-122"/>
                          <a:ea typeface="仿宋" panose="02010609060101010101" pitchFamily="49" charset="-122"/>
                        </a:rPr>
                        <a:t>，是由于铁</a:t>
                      </a:r>
                      <a:r>
                        <a:rPr lang="en-US" altLang="zh-CN" sz="1600" b="0" kern="0" dirty="0">
                          <a:solidFill>
                            <a:schemeClr val="tx1"/>
                          </a:solidFill>
                          <a:latin typeface="仿宋" panose="02010609060101010101" pitchFamily="49" charset="-122"/>
                          <a:ea typeface="仿宋" panose="02010609060101010101" pitchFamily="49" charset="-122"/>
                        </a:rPr>
                        <a:t>-</a:t>
                      </a:r>
                      <a:r>
                        <a:rPr lang="zh-CN" altLang="en-US" sz="1600" b="0" kern="0" dirty="0">
                          <a:solidFill>
                            <a:schemeClr val="tx1"/>
                          </a:solidFill>
                          <a:latin typeface="仿宋" panose="02010609060101010101" pitchFamily="49" charset="-122"/>
                          <a:ea typeface="仿宋" panose="02010609060101010101" pitchFamily="49" charset="-122"/>
                        </a:rPr>
                        <a:t>去铁酮复合物的排出所致</a:t>
                      </a:r>
                      <a:r>
                        <a:rPr lang="en-US" altLang="zh-CN" sz="1600" b="0" kern="0" dirty="0">
                          <a:solidFill>
                            <a:schemeClr val="tx1"/>
                          </a:solidFill>
                          <a:latin typeface="仿宋" panose="02010609060101010101" pitchFamily="49" charset="-122"/>
                          <a:ea typeface="仿宋" panose="02010609060101010101" pitchFamily="49" charset="-122"/>
                        </a:rPr>
                        <a:t>;</a:t>
                      </a:r>
                    </a:p>
                    <a:p>
                      <a:pPr marL="171450" indent="-171450" algn="l">
                        <a:lnSpc>
                          <a:spcPct val="120000"/>
                        </a:lnSpc>
                        <a:spcAft>
                          <a:spcPts val="600"/>
                        </a:spcAft>
                        <a:buFont typeface="Arial" panose="020B0604020202020204" pitchFamily="34" charset="0"/>
                        <a:buChar char="•"/>
                      </a:pPr>
                      <a:r>
                        <a:rPr lang="zh-CN" altLang="en-US" sz="1600" b="0" kern="0" dirty="0">
                          <a:solidFill>
                            <a:schemeClr val="tx1"/>
                          </a:solidFill>
                          <a:latin typeface="仿宋" panose="02010609060101010101" pitchFamily="49" charset="-122"/>
                          <a:ea typeface="仿宋" panose="02010609060101010101" pitchFamily="49" charset="-122"/>
                        </a:rPr>
                        <a:t>常见</a:t>
                      </a:r>
                      <a:r>
                        <a:rPr lang="zh-CN" altLang="zh-HK" sz="1600" b="0" kern="0" dirty="0">
                          <a:solidFill>
                            <a:schemeClr val="tx1"/>
                          </a:solidFill>
                          <a:latin typeface="仿宋" panose="02010609060101010101" pitchFamily="49" charset="-122"/>
                          <a:ea typeface="仿宋" panose="02010609060101010101" pitchFamily="49" charset="-122"/>
                        </a:rPr>
                        <a:t>不良反应</a:t>
                      </a:r>
                      <a:r>
                        <a:rPr lang="zh-CN" altLang="en-US" sz="1600" b="0" kern="0" dirty="0">
                          <a:solidFill>
                            <a:schemeClr val="tx1"/>
                          </a:solidFill>
                          <a:latin typeface="仿宋" panose="02010609060101010101" pitchFamily="49" charset="-122"/>
                          <a:ea typeface="仿宋" panose="02010609060101010101" pitchFamily="49" charset="-122"/>
                        </a:rPr>
                        <a:t>（发生率</a:t>
                      </a:r>
                      <a:r>
                        <a:rPr lang="en-US" altLang="zh-CN" sz="1600" b="0" kern="0" dirty="0">
                          <a:solidFill>
                            <a:schemeClr val="tx1"/>
                          </a:solidFill>
                          <a:latin typeface="仿宋" panose="02010609060101010101" pitchFamily="49" charset="-122"/>
                          <a:ea typeface="仿宋" panose="02010609060101010101" pitchFamily="49" charset="-122"/>
                        </a:rPr>
                        <a:t>1</a:t>
                      </a:r>
                      <a:r>
                        <a:rPr lang="zh-CN" altLang="en-US" sz="1600" b="0" kern="0" dirty="0">
                          <a:solidFill>
                            <a:schemeClr val="tx1"/>
                          </a:solidFill>
                          <a:latin typeface="仿宋" panose="02010609060101010101" pitchFamily="49" charset="-122"/>
                          <a:ea typeface="仿宋" panose="02010609060101010101" pitchFamily="49" charset="-122"/>
                        </a:rPr>
                        <a:t>％</a:t>
                      </a:r>
                      <a:r>
                        <a:rPr lang="en-US" altLang="zh-CN" sz="1600" b="0" kern="0" dirty="0">
                          <a:solidFill>
                            <a:schemeClr val="tx1"/>
                          </a:solidFill>
                          <a:latin typeface="仿宋" panose="02010609060101010101" pitchFamily="49" charset="-122"/>
                          <a:ea typeface="仿宋" panose="02010609060101010101" pitchFamily="49" charset="-122"/>
                        </a:rPr>
                        <a:t>~10</a:t>
                      </a:r>
                      <a:r>
                        <a:rPr lang="zh-CN" altLang="en-US" sz="1600" b="0" kern="0" dirty="0">
                          <a:solidFill>
                            <a:schemeClr val="tx1"/>
                          </a:solidFill>
                          <a:latin typeface="仿宋" panose="02010609060101010101" pitchFamily="49" charset="-122"/>
                          <a:ea typeface="仿宋" panose="02010609060101010101" pitchFamily="49" charset="-122"/>
                        </a:rPr>
                        <a:t>％）</a:t>
                      </a:r>
                      <a:r>
                        <a:rPr lang="en-US" altLang="zh-HK" sz="1600" b="0" kern="0" dirty="0">
                          <a:solidFill>
                            <a:schemeClr val="tx1"/>
                          </a:solidFill>
                          <a:latin typeface="仿宋" panose="02010609060101010101" pitchFamily="49" charset="-122"/>
                          <a:ea typeface="仿宋" panose="02010609060101010101" pitchFamily="49" charset="-122"/>
                        </a:rPr>
                        <a:t>: </a:t>
                      </a:r>
                      <a:r>
                        <a:rPr lang="zh-CN" altLang="zh-HK" sz="1600" b="0" kern="0" dirty="0">
                          <a:solidFill>
                            <a:schemeClr val="tx1"/>
                          </a:solidFill>
                          <a:latin typeface="仿宋" panose="02010609060101010101" pitchFamily="49" charset="-122"/>
                          <a:ea typeface="仿宋" panose="02010609060101010101" pitchFamily="49" charset="-122"/>
                        </a:rPr>
                        <a:t>恶心</a:t>
                      </a:r>
                      <a:r>
                        <a:rPr lang="zh-CN" altLang="en-US" sz="1600" b="0" kern="0" dirty="0">
                          <a:solidFill>
                            <a:schemeClr val="tx1"/>
                          </a:solidFill>
                          <a:latin typeface="仿宋" panose="02010609060101010101" pitchFamily="49" charset="-122"/>
                          <a:ea typeface="仿宋" panose="02010609060101010101" pitchFamily="49" charset="-122"/>
                        </a:rPr>
                        <a:t>、</a:t>
                      </a:r>
                      <a:r>
                        <a:rPr lang="zh-CN" altLang="zh-HK" sz="1600" b="0" kern="0" dirty="0">
                          <a:solidFill>
                            <a:schemeClr val="tx1"/>
                          </a:solidFill>
                          <a:latin typeface="仿宋" panose="02010609060101010101" pitchFamily="49" charset="-122"/>
                          <a:ea typeface="仿宋" panose="02010609060101010101" pitchFamily="49" charset="-122"/>
                        </a:rPr>
                        <a:t>腹痛</a:t>
                      </a:r>
                      <a:r>
                        <a:rPr lang="zh-CN" altLang="en-US" sz="1600" b="0" kern="0" dirty="0">
                          <a:solidFill>
                            <a:schemeClr val="tx1"/>
                          </a:solidFill>
                          <a:latin typeface="仿宋" panose="02010609060101010101" pitchFamily="49" charset="-122"/>
                          <a:ea typeface="仿宋" panose="02010609060101010101" pitchFamily="49" charset="-122"/>
                        </a:rPr>
                        <a:t>、</a:t>
                      </a:r>
                      <a:r>
                        <a:rPr lang="zh-CN" altLang="zh-HK" sz="1600" b="0" kern="0" dirty="0">
                          <a:solidFill>
                            <a:schemeClr val="tx1"/>
                          </a:solidFill>
                          <a:latin typeface="仿宋" panose="02010609060101010101" pitchFamily="49" charset="-122"/>
                          <a:ea typeface="仿宋" panose="02010609060101010101" pitchFamily="49" charset="-122"/>
                        </a:rPr>
                        <a:t>呕吐</a:t>
                      </a:r>
                      <a:r>
                        <a:rPr lang="zh-CN" altLang="en-US" sz="1600" b="0" kern="0" dirty="0">
                          <a:solidFill>
                            <a:schemeClr val="tx1"/>
                          </a:solidFill>
                          <a:latin typeface="仿宋" panose="02010609060101010101" pitchFamily="49" charset="-122"/>
                          <a:ea typeface="仿宋" panose="02010609060101010101" pitchFamily="49" charset="-122"/>
                        </a:rPr>
                        <a:t>、关节痛、</a:t>
                      </a:r>
                      <a:r>
                        <a:rPr lang="en-US" altLang="zh-CN" sz="1600" b="0" kern="0" dirty="0">
                          <a:solidFill>
                            <a:schemeClr val="tx1"/>
                          </a:solidFill>
                          <a:latin typeface="仿宋" panose="02010609060101010101" pitchFamily="49" charset="-122"/>
                          <a:ea typeface="仿宋" panose="02010609060101010101" pitchFamily="49" charset="-122"/>
                        </a:rPr>
                        <a:t>ALT</a:t>
                      </a:r>
                      <a:r>
                        <a:rPr lang="zh-CN" altLang="en-US" sz="1600" b="0" kern="0" dirty="0">
                          <a:solidFill>
                            <a:schemeClr val="tx1"/>
                          </a:solidFill>
                          <a:latin typeface="仿宋" panose="02010609060101010101" pitchFamily="49" charset="-122"/>
                          <a:ea typeface="仿宋" panose="02010609060101010101" pitchFamily="49" charset="-122"/>
                        </a:rPr>
                        <a:t>增高、嗜中性白细胞减少症、</a:t>
                      </a:r>
                      <a:r>
                        <a:rPr lang="zh-CN" altLang="zh-HK" sz="1600" b="0" kern="0" dirty="0">
                          <a:solidFill>
                            <a:schemeClr val="tx1"/>
                          </a:solidFill>
                          <a:latin typeface="仿宋" panose="02010609060101010101" pitchFamily="49" charset="-122"/>
                          <a:ea typeface="仿宋" panose="02010609060101010101" pitchFamily="49" charset="-122"/>
                        </a:rPr>
                        <a:t>食欲增强</a:t>
                      </a:r>
                      <a:r>
                        <a:rPr lang="en-US" altLang="zh-CN" sz="1600" b="0" kern="0" dirty="0">
                          <a:solidFill>
                            <a:schemeClr val="tx1"/>
                          </a:solidFill>
                          <a:latin typeface="仿宋" panose="02010609060101010101" pitchFamily="49" charset="-122"/>
                          <a:ea typeface="仿宋" panose="02010609060101010101" pitchFamily="49" charset="-122"/>
                        </a:rPr>
                        <a:t>;</a:t>
                      </a:r>
                    </a:p>
                  </a:txBody>
                  <a:tcPr/>
                </a:tc>
                <a:extLst>
                  <a:ext uri="{0D108BD9-81ED-4DB2-BD59-A6C34878D82A}">
                    <a16:rowId xmlns:a16="http://schemas.microsoft.com/office/drawing/2014/main" val="10000"/>
                  </a:ext>
                </a:extLst>
              </a:tr>
              <a:tr h="5063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zh-HK" sz="1600" b="1" kern="0" dirty="0">
                          <a:solidFill>
                            <a:schemeClr val="tx1"/>
                          </a:solidFill>
                          <a:latin typeface="仿宋" panose="02010609060101010101" pitchFamily="49" charset="-122"/>
                          <a:ea typeface="仿宋" panose="02010609060101010101" pitchFamily="49" charset="-122"/>
                        </a:rPr>
                        <a:t>去铁酮片</a:t>
                      </a:r>
                      <a:r>
                        <a:rPr lang="zh-CN" altLang="en-US" sz="1600" b="1" kern="0" dirty="0">
                          <a:solidFill>
                            <a:schemeClr val="tx1"/>
                          </a:solidFill>
                          <a:latin typeface="仿宋" panose="02010609060101010101" pitchFamily="49" charset="-122"/>
                          <a:ea typeface="仿宋" panose="02010609060101010101" pitchFamily="49" charset="-122"/>
                        </a:rPr>
                        <a:t>代谢途径</a:t>
                      </a:r>
                    </a:p>
                    <a:p>
                      <a:pPr algn="l"/>
                      <a:endParaRPr lang="zh-HK" altLang="en-US" sz="1600" dirty="0">
                        <a:solidFill>
                          <a:schemeClr val="tx1"/>
                        </a:solidFill>
                        <a:latin typeface="仿宋" panose="02010609060101010101" pitchFamily="49" charset="-122"/>
                        <a:ea typeface="仿宋" panose="02010609060101010101" pitchFamily="49" charset="-122"/>
                      </a:endParaRPr>
                    </a:p>
                  </a:txBody>
                  <a:tcPr/>
                </a:tc>
                <a:tc>
                  <a:txBody>
                    <a:bodyPr/>
                    <a:lstStyle/>
                    <a:p>
                      <a:pPr marL="171450" marR="0" lvl="0" indent="-171450" algn="l" defTabSz="914400" rtl="0" eaLnBrk="1" fontAlgn="auto" latinLnBrk="0" hangingPunct="1">
                        <a:lnSpc>
                          <a:spcPct val="120000"/>
                        </a:lnSpc>
                        <a:spcBef>
                          <a:spcPts val="0"/>
                        </a:spcBef>
                        <a:spcAft>
                          <a:spcPts val="600"/>
                        </a:spcAft>
                        <a:buClrTx/>
                        <a:buSzTx/>
                        <a:buFont typeface="Arial" panose="020B0604020202020204" pitchFamily="34" charset="0"/>
                        <a:buChar char="•"/>
                        <a:tabLst/>
                        <a:defRPr/>
                      </a:pPr>
                      <a:r>
                        <a:rPr lang="zh-CN" altLang="zh-HK" sz="1600" kern="0" dirty="0">
                          <a:solidFill>
                            <a:schemeClr val="tx1"/>
                          </a:solidFill>
                          <a:latin typeface="仿宋" panose="02010609060101010101" pitchFamily="49" charset="-122"/>
                          <a:ea typeface="仿宋" panose="02010609060101010101" pitchFamily="49" charset="-122"/>
                        </a:rPr>
                        <a:t>去铁酮主要通过肾脏消除</a:t>
                      </a:r>
                      <a:r>
                        <a:rPr lang="en-US" altLang="zh-HK" sz="1600" kern="0" dirty="0">
                          <a:solidFill>
                            <a:schemeClr val="tx1"/>
                          </a:solidFill>
                          <a:latin typeface="仿宋" panose="02010609060101010101" pitchFamily="49" charset="-122"/>
                          <a:ea typeface="仿宋" panose="02010609060101010101" pitchFamily="49" charset="-122"/>
                        </a:rPr>
                        <a:t>,</a:t>
                      </a:r>
                      <a:r>
                        <a:rPr lang="zh-CN" altLang="zh-HK" sz="1600" kern="0" dirty="0">
                          <a:solidFill>
                            <a:schemeClr val="tx1"/>
                          </a:solidFill>
                          <a:latin typeface="仿宋" panose="02010609060101010101" pitchFamily="49" charset="-122"/>
                          <a:ea typeface="仿宋" panose="02010609060101010101" pitchFamily="49" charset="-122"/>
                        </a:rPr>
                        <a:t>在服用后</a:t>
                      </a:r>
                      <a:r>
                        <a:rPr lang="en-US" altLang="zh-HK" sz="1600" kern="0" dirty="0">
                          <a:solidFill>
                            <a:schemeClr val="tx1"/>
                          </a:solidFill>
                          <a:latin typeface="仿宋" panose="02010609060101010101" pitchFamily="49" charset="-122"/>
                          <a:ea typeface="仿宋" panose="02010609060101010101" pitchFamily="49" charset="-122"/>
                        </a:rPr>
                        <a:t>24</a:t>
                      </a:r>
                      <a:r>
                        <a:rPr lang="zh-CN" altLang="zh-HK" sz="1600" kern="0" dirty="0">
                          <a:solidFill>
                            <a:schemeClr val="tx1"/>
                          </a:solidFill>
                          <a:latin typeface="仿宋" panose="02010609060101010101" pitchFamily="49" charset="-122"/>
                          <a:ea typeface="仿宋" panose="02010609060101010101" pitchFamily="49" charset="-122"/>
                        </a:rPr>
                        <a:t>小时</a:t>
                      </a:r>
                      <a:r>
                        <a:rPr lang="en-US" altLang="zh-HK" sz="1600" kern="0" dirty="0">
                          <a:solidFill>
                            <a:schemeClr val="tx1"/>
                          </a:solidFill>
                          <a:latin typeface="仿宋" panose="02010609060101010101" pitchFamily="49" charset="-122"/>
                          <a:ea typeface="仿宋" panose="02010609060101010101" pitchFamily="49" charset="-122"/>
                        </a:rPr>
                        <a:t>,</a:t>
                      </a:r>
                      <a:r>
                        <a:rPr lang="zh-CN" altLang="zh-HK" sz="1600" kern="0" dirty="0">
                          <a:solidFill>
                            <a:schemeClr val="tx1"/>
                          </a:solidFill>
                          <a:latin typeface="仿宋" panose="02010609060101010101" pitchFamily="49" charset="-122"/>
                          <a:ea typeface="仿宋" panose="02010609060101010101" pitchFamily="49" charset="-122"/>
                        </a:rPr>
                        <a:t>总剂量的</a:t>
                      </a:r>
                      <a:r>
                        <a:rPr lang="en-US" altLang="zh-HK" sz="1600" kern="0" dirty="0">
                          <a:solidFill>
                            <a:schemeClr val="tx1"/>
                          </a:solidFill>
                          <a:latin typeface="仿宋" panose="02010609060101010101" pitchFamily="49" charset="-122"/>
                          <a:ea typeface="仿宋" panose="02010609060101010101" pitchFamily="49" charset="-122"/>
                        </a:rPr>
                        <a:t>75%-90%</a:t>
                      </a:r>
                      <a:r>
                        <a:rPr lang="zh-CN" altLang="zh-HK" sz="1600" kern="0" dirty="0">
                          <a:solidFill>
                            <a:schemeClr val="tx1"/>
                          </a:solidFill>
                          <a:latin typeface="仿宋" panose="02010609060101010101" pitchFamily="49" charset="-122"/>
                          <a:ea typeface="仿宋" panose="02010609060101010101" pitchFamily="49" charset="-122"/>
                        </a:rPr>
                        <a:t>由尿排出</a:t>
                      </a:r>
                      <a:r>
                        <a:rPr lang="en-US" altLang="zh-CN" sz="1600" kern="0" dirty="0">
                          <a:solidFill>
                            <a:schemeClr val="tx1"/>
                          </a:solidFill>
                          <a:latin typeface="仿宋" panose="02010609060101010101" pitchFamily="49" charset="-122"/>
                          <a:ea typeface="仿宋" panose="02010609060101010101" pitchFamily="49" charset="-122"/>
                        </a:rPr>
                        <a:t>;</a:t>
                      </a:r>
                    </a:p>
                    <a:p>
                      <a:pPr marL="171450" indent="-171450" algn="l">
                        <a:lnSpc>
                          <a:spcPct val="120000"/>
                        </a:lnSpc>
                        <a:spcAft>
                          <a:spcPts val="600"/>
                        </a:spcAft>
                        <a:buFont typeface="Arial" panose="020B0604020202020204" pitchFamily="34" charset="0"/>
                        <a:buChar char="•"/>
                      </a:pPr>
                      <a:r>
                        <a:rPr lang="zh-CN" altLang="en-US" sz="1600" kern="0" dirty="0">
                          <a:solidFill>
                            <a:schemeClr val="tx1"/>
                          </a:solidFill>
                          <a:latin typeface="仿宋" panose="02010609060101010101" pitchFamily="49" charset="-122"/>
                          <a:ea typeface="仿宋" panose="02010609060101010101" pitchFamily="49" charset="-122"/>
                        </a:rPr>
                        <a:t>无论肾功能损害的严重程度如何，</a:t>
                      </a:r>
                      <a:r>
                        <a:rPr lang="en-US" altLang="zh-CN" sz="1600" kern="0" dirty="0">
                          <a:solidFill>
                            <a:schemeClr val="tx1"/>
                          </a:solidFill>
                          <a:latin typeface="仿宋" panose="02010609060101010101" pitchFamily="49" charset="-122"/>
                          <a:ea typeface="仿宋" panose="02010609060101010101" pitchFamily="49" charset="-122"/>
                        </a:rPr>
                        <a:t>75%-95% </a:t>
                      </a:r>
                      <a:r>
                        <a:rPr lang="zh-CN" altLang="en-US" sz="1600" kern="0" dirty="0">
                          <a:solidFill>
                            <a:schemeClr val="tx1"/>
                          </a:solidFill>
                          <a:latin typeface="仿宋" panose="02010609060101010101" pitchFamily="49" charset="-122"/>
                          <a:ea typeface="仿宋" panose="02010609060101010101" pitchFamily="49" charset="-122"/>
                        </a:rPr>
                        <a:t>的剂量都会以去铁酮</a:t>
                      </a:r>
                      <a:r>
                        <a:rPr lang="en-US" altLang="zh-CN" sz="1600" kern="0" dirty="0">
                          <a:solidFill>
                            <a:schemeClr val="tx1"/>
                          </a:solidFill>
                          <a:latin typeface="仿宋" panose="02010609060101010101" pitchFamily="49" charset="-122"/>
                          <a:ea typeface="仿宋" panose="02010609060101010101" pitchFamily="49" charset="-122"/>
                        </a:rPr>
                        <a:t>DFP </a:t>
                      </a:r>
                      <a:r>
                        <a:rPr lang="zh-CN" altLang="en-US" sz="1600" kern="0" dirty="0">
                          <a:solidFill>
                            <a:schemeClr val="tx1"/>
                          </a:solidFill>
                          <a:latin typeface="仿宋" panose="02010609060101010101" pitchFamily="49" charset="-122"/>
                          <a:ea typeface="仿宋" panose="02010609060101010101" pitchFamily="49" charset="-122"/>
                        </a:rPr>
                        <a:t>或 </a:t>
                      </a:r>
                      <a:r>
                        <a:rPr lang="en-US" altLang="zh-CN" sz="1600" kern="0" dirty="0">
                          <a:solidFill>
                            <a:schemeClr val="tx1"/>
                          </a:solidFill>
                          <a:latin typeface="仿宋" panose="02010609060101010101" pitchFamily="49" charset="-122"/>
                          <a:ea typeface="仿宋" panose="02010609060101010101" pitchFamily="49" charset="-122"/>
                        </a:rPr>
                        <a:t>DFP-G </a:t>
                      </a:r>
                      <a:r>
                        <a:rPr lang="zh-CN" altLang="en-US" sz="1600" kern="0" dirty="0">
                          <a:solidFill>
                            <a:schemeClr val="tx1"/>
                          </a:solidFill>
                          <a:latin typeface="仿宋" panose="02010609060101010101" pitchFamily="49" charset="-122"/>
                          <a:ea typeface="仿宋" panose="02010609060101010101" pitchFamily="49" charset="-122"/>
                        </a:rPr>
                        <a:t>的形式从尿液中回收</a:t>
                      </a:r>
                      <a:r>
                        <a:rPr lang="en-US" altLang="zh-CN" sz="1600" kern="0" dirty="0">
                          <a:solidFill>
                            <a:schemeClr val="tx1"/>
                          </a:solidFill>
                          <a:latin typeface="仿宋" panose="02010609060101010101" pitchFamily="49" charset="-122"/>
                          <a:ea typeface="仿宋" panose="02010609060101010101" pitchFamily="49" charset="-122"/>
                        </a:rPr>
                        <a:t>;</a:t>
                      </a:r>
                      <a:endParaRPr lang="zh-CN" altLang="en-US" sz="1600" kern="0" dirty="0">
                        <a:solidFill>
                          <a:schemeClr val="tx1"/>
                        </a:solidFill>
                        <a:latin typeface="仿宋" panose="02010609060101010101" pitchFamily="49" charset="-122"/>
                        <a:ea typeface="仿宋" panose="02010609060101010101" pitchFamily="49" charset="-122"/>
                      </a:endParaRPr>
                    </a:p>
                    <a:p>
                      <a:pPr marL="171450" indent="-171450" algn="l">
                        <a:lnSpc>
                          <a:spcPct val="120000"/>
                        </a:lnSpc>
                        <a:spcAft>
                          <a:spcPts val="600"/>
                        </a:spcAft>
                        <a:buFont typeface="Arial" panose="020B0604020202020204" pitchFamily="34" charset="0"/>
                        <a:buChar char="•"/>
                      </a:pPr>
                      <a:r>
                        <a:rPr lang="zh-CN" altLang="en-US" sz="1600" kern="0" dirty="0">
                          <a:solidFill>
                            <a:schemeClr val="tx1"/>
                          </a:solidFill>
                          <a:latin typeface="仿宋" panose="02010609060101010101" pitchFamily="49" charset="-122"/>
                          <a:ea typeface="仿宋" panose="02010609060101010101" pitchFamily="49" charset="-122"/>
                        </a:rPr>
                        <a:t>去铁酮片对患者安全有效，肾功能不全患者无需调整剂量</a:t>
                      </a:r>
                      <a:r>
                        <a:rPr lang="en-US" altLang="zh-CN" sz="1600" kern="0" baseline="30000" dirty="0">
                          <a:solidFill>
                            <a:schemeClr val="tx1"/>
                          </a:solidFill>
                          <a:latin typeface="仿宋" panose="02010609060101010101" pitchFamily="49" charset="-122"/>
                          <a:ea typeface="仿宋" panose="02010609060101010101" pitchFamily="49" charset="-122"/>
                        </a:rPr>
                        <a:t>1</a:t>
                      </a:r>
                      <a:r>
                        <a:rPr lang="en-US" altLang="zh-CN" sz="1600" kern="0" baseline="0" dirty="0">
                          <a:solidFill>
                            <a:schemeClr val="tx1"/>
                          </a:solidFill>
                          <a:latin typeface="仿宋" panose="02010609060101010101" pitchFamily="49" charset="-122"/>
                          <a:ea typeface="仿宋" panose="02010609060101010101" pitchFamily="49" charset="-122"/>
                        </a:rPr>
                        <a:t>;</a:t>
                      </a:r>
                      <a:endParaRPr lang="en-US" altLang="zh-CN" sz="1600" kern="0" baseline="0" dirty="0">
                        <a:solidFill>
                          <a:schemeClr val="tx1"/>
                        </a:solidFill>
                        <a:latin typeface="仿宋" panose="02010609060101010101" pitchFamily="49" charset="-122"/>
                        <a:ea typeface="仿宋" panose="02010609060101010101" pitchFamily="49" charset="-122"/>
                        <a:cs typeface="微软雅黑" panose="020B0503020204020204" pitchFamily="34" charset="-122"/>
                      </a:endParaRPr>
                    </a:p>
                  </a:txBody>
                  <a:tcPr/>
                </a:tc>
                <a:extLst>
                  <a:ext uri="{0D108BD9-81ED-4DB2-BD59-A6C34878D82A}">
                    <a16:rowId xmlns:a16="http://schemas.microsoft.com/office/drawing/2014/main" val="10001"/>
                  </a:ext>
                </a:extLst>
              </a:tr>
              <a:tr h="652307">
                <a:tc>
                  <a:txBody>
                    <a:bodyPr/>
                    <a:lstStyle/>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1600" b="1" u="none" strike="noStrike" kern="0" cap="none" spc="0" normalizeH="0" baseline="0" noProof="0" dirty="0">
                          <a:ln>
                            <a:noFill/>
                          </a:ln>
                          <a:solidFill>
                            <a:schemeClr val="tx1"/>
                          </a:solidFill>
                          <a:effectLst/>
                          <a:uLnTx/>
                          <a:uFillTx/>
                          <a:latin typeface="仿宋" panose="02010609060101010101" pitchFamily="49" charset="-122"/>
                          <a:ea typeface="仿宋" panose="02010609060101010101" pitchFamily="49" charset="-122"/>
                        </a:rPr>
                        <a:t>该药品在国内外不良反应发生情况</a:t>
                      </a:r>
                    </a:p>
                    <a:p>
                      <a:pPr algn="l"/>
                      <a:endParaRPr lang="zh-HK" altLang="en-US" sz="1600" dirty="0">
                        <a:solidFill>
                          <a:schemeClr val="tx1"/>
                        </a:solidFill>
                        <a:latin typeface="仿宋" panose="02010609060101010101" pitchFamily="49" charset="-122"/>
                        <a:ea typeface="仿宋" panose="02010609060101010101" pitchFamily="49" charset="-122"/>
                      </a:endParaRPr>
                    </a:p>
                  </a:txBody>
                  <a:tcPr/>
                </a:tc>
                <a:tc>
                  <a:txBody>
                    <a:bodyPr/>
                    <a:lstStyle/>
                    <a:p>
                      <a:pPr marL="0" marR="0" lvl="0" indent="0" algn="l" defTabSz="914400" rtl="0" eaLnBrk="1" fontAlgn="auto" latinLnBrk="0" hangingPunct="1">
                        <a:lnSpc>
                          <a:spcPct val="120000"/>
                        </a:lnSpc>
                        <a:spcBef>
                          <a:spcPts val="0"/>
                        </a:spcBef>
                        <a:spcAft>
                          <a:spcPts val="600"/>
                        </a:spcAft>
                        <a:buClrTx/>
                        <a:buSzTx/>
                        <a:buFont typeface="Arial" panose="020B0604020202020204" pitchFamily="34" charset="0"/>
                        <a:buNone/>
                        <a:tabLst/>
                        <a:defRPr/>
                      </a:pPr>
                      <a:r>
                        <a:rPr kumimoji="0" lang="zh-CN" altLang="en-US" sz="1600" b="1" u="sng" strike="noStrike" kern="0" cap="none" spc="0" normalizeH="0" baseline="0" noProof="0" dirty="0">
                          <a:ln>
                            <a:noFill/>
                          </a:ln>
                          <a:solidFill>
                            <a:schemeClr val="tx1"/>
                          </a:solidFill>
                          <a:effectLst/>
                          <a:uLnTx/>
                          <a:uFillTx/>
                          <a:latin typeface="仿宋" panose="02010609060101010101" pitchFamily="49" charset="-122"/>
                          <a:ea typeface="仿宋" panose="02010609060101010101" pitchFamily="49" charset="-122"/>
                        </a:rPr>
                        <a:t>真实世界使用经验超过</a:t>
                      </a:r>
                      <a:r>
                        <a:rPr kumimoji="0" lang="en-US" altLang="zh-CN" sz="1600" b="1" u="sng" strike="noStrike" kern="0" cap="none" spc="0" normalizeH="0" baseline="0" noProof="0" dirty="0">
                          <a:ln>
                            <a:noFill/>
                          </a:ln>
                          <a:solidFill>
                            <a:schemeClr val="tx1"/>
                          </a:solidFill>
                          <a:effectLst/>
                          <a:uLnTx/>
                          <a:uFillTx/>
                          <a:latin typeface="仿宋" panose="02010609060101010101" pitchFamily="49" charset="-122"/>
                          <a:ea typeface="仿宋" panose="02010609060101010101" pitchFamily="49" charset="-122"/>
                        </a:rPr>
                        <a:t>20</a:t>
                      </a:r>
                      <a:r>
                        <a:rPr kumimoji="0" lang="zh-CN" altLang="en-US" sz="1600" b="1" u="sng" strike="noStrike" kern="0" cap="none" spc="0" normalizeH="0" baseline="0" noProof="0" dirty="0">
                          <a:ln>
                            <a:noFill/>
                          </a:ln>
                          <a:solidFill>
                            <a:schemeClr val="tx1"/>
                          </a:solidFill>
                          <a:effectLst/>
                          <a:uLnTx/>
                          <a:uFillTx/>
                          <a:latin typeface="仿宋" panose="02010609060101010101" pitchFamily="49" charset="-122"/>
                          <a:ea typeface="仿宋" panose="02010609060101010101" pitchFamily="49" charset="-122"/>
                        </a:rPr>
                        <a:t>年，去铁酮治疗的获益和风险特征已得到充分了解。</a:t>
                      </a:r>
                      <a:endParaRPr kumimoji="0" lang="en-US" altLang="zh-CN" sz="1600" b="1" u="sng" strike="noStrike" kern="0" cap="none" spc="0" normalizeH="0" baseline="0" noProof="0" dirty="0">
                        <a:ln>
                          <a:noFill/>
                        </a:ln>
                        <a:solidFill>
                          <a:schemeClr val="tx1"/>
                        </a:solidFill>
                        <a:effectLst/>
                        <a:uLnTx/>
                        <a:uFillTx/>
                        <a:latin typeface="仿宋" panose="02010609060101010101" pitchFamily="49" charset="-122"/>
                        <a:ea typeface="仿宋" panose="02010609060101010101" pitchFamily="49" charset="-122"/>
                      </a:endParaRPr>
                    </a:p>
                    <a:p>
                      <a:pPr marL="285750" marR="0" lvl="0" indent="-285750" algn="l" defTabSz="914400" rtl="0" eaLnBrk="1" fontAlgn="auto" latinLnBrk="0" hangingPunct="1">
                        <a:lnSpc>
                          <a:spcPct val="120000"/>
                        </a:lnSpc>
                        <a:spcBef>
                          <a:spcPts val="0"/>
                        </a:spcBef>
                        <a:spcAft>
                          <a:spcPts val="600"/>
                        </a:spcAft>
                        <a:buClrTx/>
                        <a:buSzTx/>
                        <a:buFont typeface="Arial" panose="020B0604020202020204" pitchFamily="34" charset="0"/>
                        <a:buChar char="•"/>
                        <a:tabLst/>
                        <a:defRPr/>
                      </a:pPr>
                      <a:r>
                        <a:rPr kumimoji="0" lang="zh-CN" altLang="en-US" sz="1600" b="0" u="none" strike="noStrike" kern="0" cap="none" spc="0" normalizeH="0" baseline="0" noProof="0" dirty="0">
                          <a:ln>
                            <a:noFill/>
                          </a:ln>
                          <a:solidFill>
                            <a:schemeClr val="tx1"/>
                          </a:solidFill>
                          <a:effectLst/>
                          <a:uLnTx/>
                          <a:uFillTx/>
                          <a:latin typeface="仿宋" panose="02010609060101010101" pitchFamily="49" charset="-122"/>
                          <a:ea typeface="仿宋" panose="02010609060101010101" pitchFamily="49" charset="-122"/>
                        </a:rPr>
                        <a:t>药品上市</a:t>
                      </a:r>
                      <a:r>
                        <a:rPr kumimoji="0" lang="en-US" altLang="zh-CN" sz="1600" b="0" u="none" strike="noStrike" kern="0" cap="none" spc="0" normalizeH="0" baseline="0" noProof="0" dirty="0">
                          <a:ln>
                            <a:noFill/>
                          </a:ln>
                          <a:solidFill>
                            <a:schemeClr val="tx1"/>
                          </a:solidFill>
                          <a:effectLst/>
                          <a:uLnTx/>
                          <a:uFillTx/>
                          <a:latin typeface="仿宋" panose="02010609060101010101" pitchFamily="49" charset="-122"/>
                          <a:ea typeface="仿宋" panose="02010609060101010101" pitchFamily="49" charset="-122"/>
                        </a:rPr>
                        <a:t>21</a:t>
                      </a:r>
                      <a:r>
                        <a:rPr kumimoji="0" lang="zh-CN" altLang="en-US" sz="1600" b="0" u="none" strike="noStrike" kern="0" cap="none" spc="0" normalizeH="0" baseline="0" noProof="0" dirty="0">
                          <a:ln>
                            <a:noFill/>
                          </a:ln>
                          <a:solidFill>
                            <a:schemeClr val="tx1"/>
                          </a:solidFill>
                          <a:effectLst/>
                          <a:uLnTx/>
                          <a:uFillTx/>
                          <a:latin typeface="仿宋" panose="02010609060101010101" pitchFamily="49" charset="-122"/>
                          <a:ea typeface="仿宋" panose="02010609060101010101" pitchFamily="49" charset="-122"/>
                        </a:rPr>
                        <a:t>年来，未有国家和地区的监管部门、数据安全性监察委员会、伦理委员会和上市许可证持有者（</a:t>
                      </a:r>
                      <a:r>
                        <a:rPr kumimoji="0" lang="en-US" altLang="zh-CN" sz="1600" b="0" u="none" strike="noStrike" kern="0" cap="none" spc="0" normalizeH="0" baseline="0" noProof="0" dirty="0">
                          <a:ln>
                            <a:noFill/>
                          </a:ln>
                          <a:solidFill>
                            <a:schemeClr val="tx1"/>
                          </a:solidFill>
                          <a:effectLst/>
                          <a:uLnTx/>
                          <a:uFillTx/>
                          <a:latin typeface="仿宋" panose="02010609060101010101" pitchFamily="49" charset="-122"/>
                          <a:ea typeface="仿宋" panose="02010609060101010101" pitchFamily="49" charset="-122"/>
                        </a:rPr>
                        <a:t>MAH</a:t>
                      </a:r>
                      <a:r>
                        <a:rPr kumimoji="0" lang="zh-CN" altLang="en-US" sz="1600" b="0" u="none" strike="noStrike" kern="0" cap="none" spc="0" normalizeH="0" baseline="0" noProof="0" dirty="0">
                          <a:ln>
                            <a:noFill/>
                          </a:ln>
                          <a:solidFill>
                            <a:schemeClr val="tx1"/>
                          </a:solidFill>
                          <a:effectLst/>
                          <a:uLnTx/>
                          <a:uFillTx/>
                          <a:latin typeface="仿宋" panose="02010609060101010101" pitchFamily="49" charset="-122"/>
                          <a:ea typeface="仿宋" panose="02010609060101010101" pitchFamily="49" charset="-122"/>
                        </a:rPr>
                        <a:t>）未因下述安全性原因而采取任何措施</a:t>
                      </a:r>
                      <a:r>
                        <a:rPr kumimoji="0" lang="en-US" altLang="zh-CN" sz="1600" b="0" u="none" strike="noStrike" kern="0" cap="none" spc="0" normalizeH="0" baseline="0" noProof="0" dirty="0">
                          <a:ln>
                            <a:noFill/>
                          </a:ln>
                          <a:solidFill>
                            <a:schemeClr val="tx1"/>
                          </a:solidFill>
                          <a:effectLst/>
                          <a:uLnTx/>
                          <a:uFillTx/>
                          <a:latin typeface="仿宋" panose="02010609060101010101" pitchFamily="49" charset="-122"/>
                          <a:ea typeface="仿宋" panose="02010609060101010101" pitchFamily="49" charset="-122"/>
                        </a:rPr>
                        <a:t>;</a:t>
                      </a:r>
                    </a:p>
                    <a:p>
                      <a:pPr marL="285750" marR="0" lvl="0" indent="-285750" algn="l" defTabSz="914400" rtl="0" eaLnBrk="1" fontAlgn="auto" latinLnBrk="0" hangingPunct="1">
                        <a:lnSpc>
                          <a:spcPct val="120000"/>
                        </a:lnSpc>
                        <a:spcBef>
                          <a:spcPts val="0"/>
                        </a:spcBef>
                        <a:spcAft>
                          <a:spcPts val="600"/>
                        </a:spcAft>
                        <a:buClrTx/>
                        <a:buSzTx/>
                        <a:buFont typeface="Arial" panose="020B0604020202020204" pitchFamily="34" charset="0"/>
                        <a:buChar char="•"/>
                        <a:tabLst/>
                        <a:defRPr/>
                      </a:pPr>
                      <a:r>
                        <a:rPr kumimoji="0" lang="zh-CN" altLang="en-US" sz="1600" b="0" u="none" strike="noStrike" kern="0" cap="none" spc="0" normalizeH="0" baseline="0" noProof="0" dirty="0">
                          <a:ln>
                            <a:noFill/>
                          </a:ln>
                          <a:solidFill>
                            <a:schemeClr val="tx1"/>
                          </a:solidFill>
                          <a:effectLst/>
                          <a:uLnTx/>
                          <a:uFillTx/>
                          <a:latin typeface="仿宋" panose="02010609060101010101" pitchFamily="49" charset="-122"/>
                          <a:ea typeface="仿宋" panose="02010609060101010101" pitchFamily="49" charset="-122"/>
                        </a:rPr>
                        <a:t>去铁酮重要已知的风险包括粒细胞缺乏症、中性粒细胞减少症、妊娠期用药、关节病（包括关节 痛）、肝功能检查值升高、皮肤病和过敏反应。去铁酮治疗的获益和风险特征已得到充分了解。特殊人群使用去铁酮片未出现新的安全性问题</a:t>
                      </a:r>
                      <a:r>
                        <a:rPr kumimoji="0" lang="en-US" altLang="zh-CN" sz="1600" b="0" u="none" strike="noStrike" kern="0" cap="none" spc="0" normalizeH="0" baseline="0" noProof="0" dirty="0">
                          <a:ln>
                            <a:noFill/>
                          </a:ln>
                          <a:solidFill>
                            <a:schemeClr val="tx1"/>
                          </a:solidFill>
                          <a:effectLst/>
                          <a:uLnTx/>
                          <a:uFillTx/>
                          <a:latin typeface="仿宋" panose="02010609060101010101" pitchFamily="49" charset="-122"/>
                          <a:ea typeface="仿宋" panose="02010609060101010101" pitchFamily="49" charset="-122"/>
                        </a:rPr>
                        <a:t>;</a:t>
                      </a:r>
                    </a:p>
                    <a:p>
                      <a:pPr marL="285750" marR="0" lvl="0" indent="-285750" algn="l" defTabSz="914400" rtl="0" eaLnBrk="1" fontAlgn="auto" latinLnBrk="0" hangingPunct="1">
                        <a:lnSpc>
                          <a:spcPct val="120000"/>
                        </a:lnSpc>
                        <a:spcBef>
                          <a:spcPts val="0"/>
                        </a:spcBef>
                        <a:spcAft>
                          <a:spcPts val="600"/>
                        </a:spcAft>
                        <a:buClrTx/>
                        <a:buSzTx/>
                        <a:buFont typeface="Arial" panose="020B0604020202020204" pitchFamily="34" charset="0"/>
                        <a:buChar char="•"/>
                        <a:tabLst/>
                        <a:defRPr/>
                      </a:pPr>
                      <a:r>
                        <a:rPr kumimoji="0" lang="en-US" altLang="zh-CN" sz="1600" b="0" u="none" strike="noStrike" kern="0" cap="none" spc="0" normalizeH="0" baseline="0" noProof="0" dirty="0">
                          <a:ln>
                            <a:noFill/>
                          </a:ln>
                          <a:solidFill>
                            <a:schemeClr val="tx1"/>
                          </a:solidFill>
                          <a:effectLst/>
                          <a:uLnTx/>
                          <a:uFillTx/>
                          <a:latin typeface="仿宋" panose="02010609060101010101" pitchFamily="49" charset="-122"/>
                          <a:ea typeface="仿宋" panose="02010609060101010101" pitchFamily="49" charset="-122"/>
                        </a:rPr>
                        <a:t>21</a:t>
                      </a:r>
                      <a:r>
                        <a:rPr kumimoji="0" lang="zh-CN" altLang="en-US" sz="1600" b="0" u="none" strike="noStrike" kern="0" cap="none" spc="0" normalizeH="0" baseline="0" noProof="0" dirty="0">
                          <a:ln>
                            <a:noFill/>
                          </a:ln>
                          <a:solidFill>
                            <a:schemeClr val="tx1"/>
                          </a:solidFill>
                          <a:effectLst/>
                          <a:uLnTx/>
                          <a:uFillTx/>
                          <a:latin typeface="仿宋" panose="02010609060101010101" pitchFamily="49" charset="-122"/>
                          <a:ea typeface="仿宋" panose="02010609060101010101" pitchFamily="49" charset="-122"/>
                        </a:rPr>
                        <a:t>年内未收到国内外药监部门发布的安全性警告，黑框警告、撤市信息等</a:t>
                      </a:r>
                      <a:r>
                        <a:rPr kumimoji="0" lang="en-US" altLang="zh-CN" sz="1600" b="0" u="none" strike="noStrike" kern="0" cap="none" spc="0" normalizeH="0" baseline="0" noProof="0" dirty="0">
                          <a:ln>
                            <a:noFill/>
                          </a:ln>
                          <a:solidFill>
                            <a:schemeClr val="tx1"/>
                          </a:solidFill>
                          <a:effectLst/>
                          <a:uLnTx/>
                          <a:uFillTx/>
                          <a:latin typeface="仿宋" panose="02010609060101010101" pitchFamily="49" charset="-122"/>
                          <a:ea typeface="仿宋" panose="02010609060101010101" pitchFamily="49" charset="-122"/>
                        </a:rPr>
                        <a:t>;</a:t>
                      </a:r>
                    </a:p>
                    <a:p>
                      <a:pPr marL="285750" marR="0" lvl="0" indent="-285750" algn="l" defTabSz="914400" rtl="0" eaLnBrk="1" fontAlgn="auto" latinLnBrk="0" hangingPunct="1">
                        <a:lnSpc>
                          <a:spcPct val="120000"/>
                        </a:lnSpc>
                        <a:spcBef>
                          <a:spcPts val="0"/>
                        </a:spcBef>
                        <a:spcAft>
                          <a:spcPts val="600"/>
                        </a:spcAft>
                        <a:buClrTx/>
                        <a:buSzTx/>
                        <a:buFont typeface="Arial" panose="020B0604020202020204" pitchFamily="34" charset="0"/>
                        <a:buChar char="•"/>
                        <a:tabLst/>
                        <a:defRPr/>
                      </a:pPr>
                      <a:r>
                        <a:rPr kumimoji="0" lang="zh-CN" altLang="en-US" sz="1600" b="0" u="none" strike="noStrike" kern="0" cap="none" spc="0" normalizeH="0" baseline="0" noProof="0" dirty="0">
                          <a:ln>
                            <a:noFill/>
                          </a:ln>
                          <a:solidFill>
                            <a:schemeClr val="tx1"/>
                          </a:solidFill>
                          <a:effectLst/>
                          <a:uLnTx/>
                          <a:uFillTx/>
                          <a:latin typeface="仿宋" panose="02010609060101010101" pitchFamily="49" charset="-122"/>
                          <a:ea typeface="仿宋" panose="02010609060101010101" pitchFamily="49" charset="-122"/>
                        </a:rPr>
                        <a:t>中国真实世界使用经验中部分患者足量使用去铁酮时长达</a:t>
                      </a:r>
                      <a:r>
                        <a:rPr kumimoji="0" lang="en-US" altLang="zh-CN" sz="1600" b="0" u="none" strike="noStrike" kern="0" cap="none" spc="0" normalizeH="0" baseline="0" noProof="0" dirty="0">
                          <a:ln>
                            <a:noFill/>
                          </a:ln>
                          <a:solidFill>
                            <a:schemeClr val="tx1"/>
                          </a:solidFill>
                          <a:effectLst/>
                          <a:uLnTx/>
                          <a:uFillTx/>
                          <a:latin typeface="仿宋" panose="02010609060101010101" pitchFamily="49" charset="-122"/>
                          <a:ea typeface="仿宋" panose="02010609060101010101" pitchFamily="49" charset="-122"/>
                        </a:rPr>
                        <a:t>2-3</a:t>
                      </a:r>
                      <a:r>
                        <a:rPr kumimoji="0" lang="zh-CN" altLang="en-US" sz="1600" b="0" u="none" strike="noStrike" kern="0" cap="none" spc="0" normalizeH="0" baseline="0" noProof="0" dirty="0">
                          <a:ln>
                            <a:noFill/>
                          </a:ln>
                          <a:solidFill>
                            <a:schemeClr val="tx1"/>
                          </a:solidFill>
                          <a:effectLst/>
                          <a:uLnTx/>
                          <a:uFillTx/>
                          <a:latin typeface="仿宋" panose="02010609060101010101" pitchFamily="49" charset="-122"/>
                          <a:ea typeface="仿宋" panose="02010609060101010101" pitchFamily="49" charset="-122"/>
                        </a:rPr>
                        <a:t>年，去铁效果良好，不良反应事件与说明书所载一致，未观察到新的安全性信号，不良反应发生率低</a:t>
                      </a:r>
                      <a:r>
                        <a:rPr kumimoji="0" lang="en-US" altLang="zh-CN" sz="1600" b="0" u="none" strike="noStrike" kern="0" cap="none" spc="0" normalizeH="0" baseline="30000" noProof="0" dirty="0">
                          <a:ln>
                            <a:noFill/>
                          </a:ln>
                          <a:solidFill>
                            <a:schemeClr val="tx1"/>
                          </a:solidFill>
                          <a:effectLst/>
                          <a:uLnTx/>
                          <a:uFillTx/>
                          <a:latin typeface="仿宋" panose="02010609060101010101" pitchFamily="49" charset="-122"/>
                          <a:ea typeface="仿宋" panose="02010609060101010101" pitchFamily="49" charset="-122"/>
                        </a:rPr>
                        <a:t>3</a:t>
                      </a:r>
                      <a:r>
                        <a:rPr kumimoji="0" lang="zh-CN" altLang="en-US" sz="1600" b="0" u="none" strike="noStrike" kern="0" cap="none" spc="0" normalizeH="0" baseline="0" noProof="0" dirty="0">
                          <a:ln>
                            <a:noFill/>
                          </a:ln>
                          <a:solidFill>
                            <a:schemeClr val="tx1"/>
                          </a:solidFill>
                          <a:effectLst/>
                          <a:uLnTx/>
                          <a:uFillTx/>
                          <a:latin typeface="仿宋" panose="02010609060101010101" pitchFamily="49" charset="-122"/>
                          <a:ea typeface="仿宋" panose="02010609060101010101" pitchFamily="49" charset="-122"/>
                        </a:rPr>
                        <a:t>。</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663990478"/>
      </p:ext>
    </p:extLst>
  </p:cSld>
  <p:clrMapOvr>
    <a:masterClrMapping/>
  </p:clrMapOvr>
  <p:extLst>
    <p:ext uri="{6950BFC3-D8DA-4A85-94F7-54DA5524770B}">
      <p188:commentRel xmlns:p188="http://schemas.microsoft.com/office/powerpoint/2018/8/main" r:id="rId2"/>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16523"/>
            <a:ext cx="10446327" cy="7777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zh-CN" sz="2400" b="1" dirty="0">
                <a:solidFill>
                  <a:srgbClr val="1F4E79"/>
                </a:solidFill>
                <a:latin typeface="仿宋" panose="02010609060101010101" pitchFamily="49" charset="-122"/>
                <a:ea typeface="仿宋" panose="02010609060101010101" pitchFamily="49" charset="-122"/>
                <a:cs typeface="+mn-ea"/>
              </a:rPr>
              <a:t>3</a:t>
            </a:r>
            <a:r>
              <a:rPr lang="zh-CN" altLang="en-US" sz="2400" b="1" dirty="0">
                <a:solidFill>
                  <a:srgbClr val="1F4E79"/>
                </a:solidFill>
                <a:latin typeface="仿宋" panose="02010609060101010101" pitchFamily="49" charset="-122"/>
                <a:ea typeface="仿宋" panose="02010609060101010101" pitchFamily="49" charset="-122"/>
                <a:cs typeface="+mn-ea"/>
              </a:rPr>
              <a:t> 、有效性：患者接受去铁酮治疗可显著改善心脏功能，且治疗期间心脏事件及死亡风险降低</a:t>
            </a:r>
            <a:endParaRPr lang="en-US" altLang="zh-CN" sz="2400" b="1" dirty="0">
              <a:solidFill>
                <a:srgbClr val="FF0000"/>
              </a:solidFill>
              <a:latin typeface="仿宋" panose="02010609060101010101" pitchFamily="49" charset="-122"/>
              <a:ea typeface="仿宋" panose="02010609060101010101" pitchFamily="49" charset="-122"/>
              <a:cs typeface="+mn-ea"/>
            </a:endParaRPr>
          </a:p>
        </p:txBody>
      </p:sp>
      <p:sp>
        <p:nvSpPr>
          <p:cNvPr id="7" name="文本框 6"/>
          <p:cNvSpPr txBox="1"/>
          <p:nvPr/>
        </p:nvSpPr>
        <p:spPr>
          <a:xfrm>
            <a:off x="6238875" y="964336"/>
            <a:ext cx="5352030" cy="646331"/>
          </a:xfrm>
          <a:prstGeom prst="rect">
            <a:avLst/>
          </a:prstGeom>
          <a:noFill/>
        </p:spPr>
        <p:txBody>
          <a:bodyPr wrap="square">
            <a:spAutoFit/>
          </a:bodyPr>
          <a:lstStyle/>
          <a:p>
            <a:pPr>
              <a:defRPr/>
            </a:pPr>
            <a:r>
              <a:rPr lang="en-US" altLang="zh-CN" b="1" kern="0" dirty="0">
                <a:solidFill>
                  <a:srgbClr val="FF0000"/>
                </a:solidFill>
                <a:latin typeface="仿宋" panose="02010609060101010101" pitchFamily="49" charset="-122"/>
                <a:ea typeface="仿宋" panose="02010609060101010101" pitchFamily="49" charset="-122"/>
                <a:cs typeface="微软雅黑" panose="020B0503020204020204" pitchFamily="34" charset="-122"/>
              </a:rPr>
              <a:t>TDT</a:t>
            </a:r>
            <a:r>
              <a:rPr lang="zh-CN" altLang="en-US" b="1" kern="0" dirty="0">
                <a:solidFill>
                  <a:srgbClr val="FF0000"/>
                </a:solidFill>
                <a:latin typeface="仿宋" panose="02010609060101010101" pitchFamily="49" charset="-122"/>
                <a:ea typeface="仿宋" panose="02010609060101010101" pitchFamily="49" charset="-122"/>
                <a:cs typeface="微软雅黑" panose="020B0503020204020204" pitchFamily="34" charset="-122"/>
              </a:rPr>
              <a:t>患者接受去铁酮治疗较去铁胺可显著改善关键的心肌铁沉积参数</a:t>
            </a:r>
            <a:r>
              <a:rPr lang="en-US" altLang="zh-CN" b="1" kern="0" dirty="0">
                <a:solidFill>
                  <a:srgbClr val="FF0000"/>
                </a:solidFill>
                <a:latin typeface="仿宋" panose="02010609060101010101" pitchFamily="49" charset="-122"/>
                <a:ea typeface="仿宋" panose="02010609060101010101" pitchFamily="49" charset="-122"/>
                <a:cs typeface="微软雅黑" panose="020B0503020204020204" pitchFamily="34" charset="-122"/>
              </a:rPr>
              <a:t>MRI T2</a:t>
            </a:r>
            <a:r>
              <a:rPr lang="en-US" altLang="zh-CN" b="1" kern="0" baseline="30000" dirty="0">
                <a:solidFill>
                  <a:srgbClr val="FF0000"/>
                </a:solidFill>
                <a:latin typeface="仿宋" panose="02010609060101010101" pitchFamily="49" charset="-122"/>
                <a:ea typeface="仿宋" panose="02010609060101010101" pitchFamily="49" charset="-122"/>
                <a:cs typeface="微软雅黑" panose="020B0503020204020204" pitchFamily="34" charset="-122"/>
              </a:rPr>
              <a:t>*</a:t>
            </a:r>
            <a:r>
              <a:rPr lang="en-US" altLang="zh-CN" b="1" kern="0" dirty="0">
                <a:solidFill>
                  <a:srgbClr val="FF0000"/>
                </a:solidFill>
                <a:latin typeface="仿宋" panose="02010609060101010101" pitchFamily="49" charset="-122"/>
                <a:ea typeface="仿宋" panose="02010609060101010101" pitchFamily="49" charset="-122"/>
                <a:cs typeface="微软雅黑" panose="020B0503020204020204" pitchFamily="34" charset="-122"/>
              </a:rPr>
              <a:t> </a:t>
            </a:r>
            <a:r>
              <a:rPr lang="zh-CN" altLang="en-US" b="1" kern="0" dirty="0">
                <a:solidFill>
                  <a:srgbClr val="FF0000"/>
                </a:solidFill>
                <a:latin typeface="仿宋" panose="02010609060101010101" pitchFamily="49" charset="-122"/>
                <a:ea typeface="仿宋" panose="02010609060101010101" pitchFamily="49" charset="-122"/>
                <a:cs typeface="微软雅黑" panose="020B0503020204020204" pitchFamily="34" charset="-122"/>
              </a:rPr>
              <a:t>和 </a:t>
            </a:r>
            <a:r>
              <a:rPr lang="en-US" altLang="zh-CN" b="1" kern="0" dirty="0">
                <a:solidFill>
                  <a:srgbClr val="FF0000"/>
                </a:solidFill>
                <a:latin typeface="仿宋" panose="02010609060101010101" pitchFamily="49" charset="-122"/>
                <a:ea typeface="仿宋" panose="02010609060101010101" pitchFamily="49" charset="-122"/>
                <a:cs typeface="微软雅黑" panose="020B0503020204020204" pitchFamily="34" charset="-122"/>
              </a:rPr>
              <a:t>LVEF</a:t>
            </a:r>
            <a:endParaRPr lang="zh-CN" altLang="en-US" b="1" kern="0" dirty="0">
              <a:solidFill>
                <a:schemeClr val="tx1">
                  <a:lumMod val="95000"/>
                  <a:lumOff val="5000"/>
                </a:schemeClr>
              </a:solidFill>
              <a:latin typeface="仿宋" panose="02010609060101010101" pitchFamily="49" charset="-122"/>
              <a:ea typeface="仿宋" panose="02010609060101010101" pitchFamily="49" charset="-122"/>
              <a:cs typeface="微软雅黑" panose="020B0503020204020204" pitchFamily="34" charset="-122"/>
            </a:endParaRPr>
          </a:p>
        </p:txBody>
      </p:sp>
      <p:sp>
        <p:nvSpPr>
          <p:cNvPr id="15" name="文本框 14"/>
          <p:cNvSpPr txBox="1"/>
          <p:nvPr/>
        </p:nvSpPr>
        <p:spPr>
          <a:xfrm>
            <a:off x="6126560" y="5357149"/>
            <a:ext cx="2906597" cy="923330"/>
          </a:xfrm>
          <a:prstGeom prst="rect">
            <a:avLst/>
          </a:prstGeom>
          <a:noFill/>
        </p:spPr>
        <p:txBody>
          <a:bodyPr wrap="square">
            <a:spAutoFit/>
          </a:bodyPr>
          <a:lstStyle/>
          <a:p>
            <a:r>
              <a:rPr lang="zh-CN" altLang="en-US" dirty="0">
                <a:solidFill>
                  <a:prstClr val="black"/>
                </a:solidFill>
                <a:latin typeface="仿宋" panose="02010609060101010101" pitchFamily="49" charset="-122"/>
                <a:ea typeface="仿宋" panose="02010609060101010101" pitchFamily="49" charset="-122"/>
                <a:cs typeface="微软雅黑" panose="020B0503020204020204" pitchFamily="34" charset="-122"/>
                <a:sym typeface="+mn-ea"/>
              </a:rPr>
              <a:t>患者接受去铁酮治疗较去铁胺在 </a:t>
            </a:r>
            <a:r>
              <a:rPr lang="en-US" altLang="zh-CN" dirty="0">
                <a:solidFill>
                  <a:prstClr val="black"/>
                </a:solidFill>
                <a:latin typeface="仿宋" panose="02010609060101010101" pitchFamily="49" charset="-122"/>
                <a:ea typeface="仿宋" panose="02010609060101010101" pitchFamily="49" charset="-122"/>
                <a:cs typeface="微软雅黑" panose="020B0503020204020204" pitchFamily="34" charset="-122"/>
                <a:sym typeface="+mn-ea"/>
              </a:rPr>
              <a:t>6 </a:t>
            </a:r>
            <a:r>
              <a:rPr lang="zh-CN" altLang="en-US" dirty="0">
                <a:solidFill>
                  <a:prstClr val="black"/>
                </a:solidFill>
                <a:latin typeface="仿宋" panose="02010609060101010101" pitchFamily="49" charset="-122"/>
                <a:ea typeface="仿宋" panose="02010609060101010101" pitchFamily="49" charset="-122"/>
                <a:cs typeface="微软雅黑" panose="020B0503020204020204" pitchFamily="34" charset="-122"/>
                <a:sym typeface="+mn-ea"/>
              </a:rPr>
              <a:t>个月和 </a:t>
            </a:r>
            <a:r>
              <a:rPr lang="en-US" altLang="zh-CN" dirty="0">
                <a:solidFill>
                  <a:prstClr val="black"/>
                </a:solidFill>
                <a:latin typeface="仿宋" panose="02010609060101010101" pitchFamily="49" charset="-122"/>
                <a:ea typeface="仿宋" panose="02010609060101010101" pitchFamily="49" charset="-122"/>
                <a:cs typeface="微软雅黑" panose="020B0503020204020204" pitchFamily="34" charset="-122"/>
                <a:sym typeface="+mn-ea"/>
              </a:rPr>
              <a:t>12 </a:t>
            </a:r>
            <a:r>
              <a:rPr lang="zh-CN" altLang="en-US" dirty="0">
                <a:solidFill>
                  <a:prstClr val="black"/>
                </a:solidFill>
                <a:latin typeface="仿宋" panose="02010609060101010101" pitchFamily="49" charset="-122"/>
                <a:ea typeface="仿宋" panose="02010609060101010101" pitchFamily="49" charset="-122"/>
                <a:cs typeface="微软雅黑" panose="020B0503020204020204" pitchFamily="34" charset="-122"/>
                <a:sym typeface="+mn-ea"/>
              </a:rPr>
              <a:t>个月时显著改善心肌 </a:t>
            </a:r>
            <a:r>
              <a:rPr lang="en-US" altLang="zh-CN" dirty="0">
                <a:solidFill>
                  <a:prstClr val="black"/>
                </a:solidFill>
                <a:latin typeface="仿宋" panose="02010609060101010101" pitchFamily="49" charset="-122"/>
                <a:ea typeface="仿宋" panose="02010609060101010101" pitchFamily="49" charset="-122"/>
                <a:cs typeface="微软雅黑" panose="020B0503020204020204" pitchFamily="34" charset="-122"/>
                <a:sym typeface="+mn-ea"/>
              </a:rPr>
              <a:t>T2</a:t>
            </a:r>
            <a:r>
              <a:rPr lang="zh-CN" altLang="en-US" dirty="0">
                <a:solidFill>
                  <a:prstClr val="black"/>
                </a:solidFill>
                <a:latin typeface="仿宋" panose="02010609060101010101" pitchFamily="49" charset="-122"/>
                <a:ea typeface="仿宋" panose="02010609060101010101" pitchFamily="49" charset="-122"/>
                <a:cs typeface="微软雅黑" panose="020B0503020204020204" pitchFamily="34" charset="-122"/>
                <a:sym typeface="+mn-ea"/>
              </a:rPr>
              <a:t>评分</a:t>
            </a:r>
          </a:p>
        </p:txBody>
      </p:sp>
      <p:sp>
        <p:nvSpPr>
          <p:cNvPr id="24" name="矩形: 圆角 23"/>
          <p:cNvSpPr/>
          <p:nvPr/>
        </p:nvSpPr>
        <p:spPr>
          <a:xfrm>
            <a:off x="6096000" y="911549"/>
            <a:ext cx="5581427" cy="798775"/>
          </a:xfrm>
          <a:prstGeom prst="roundRect">
            <a:avLst>
              <a:gd name="adj" fmla="val 23971"/>
            </a:avLst>
          </a:prstGeom>
          <a:noFill/>
          <a:ln w="19050">
            <a:solidFill>
              <a:srgbClr val="3090E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仿宋" panose="02010609060101010101" pitchFamily="49" charset="-122"/>
              <a:ea typeface="仿宋" panose="02010609060101010101" pitchFamily="49" charset="-122"/>
              <a:cs typeface="微软雅黑" panose="020B0503020204020204" pitchFamily="34" charset="-122"/>
            </a:endParaRPr>
          </a:p>
        </p:txBody>
      </p:sp>
      <p:sp>
        <p:nvSpPr>
          <p:cNvPr id="28" name="矩形: 圆角 27"/>
          <p:cNvSpPr/>
          <p:nvPr/>
        </p:nvSpPr>
        <p:spPr>
          <a:xfrm>
            <a:off x="293579" y="911549"/>
            <a:ext cx="5376041" cy="798775"/>
          </a:xfrm>
          <a:prstGeom prst="roundRect">
            <a:avLst>
              <a:gd name="adj" fmla="val 23971"/>
            </a:avLst>
          </a:prstGeom>
          <a:noFill/>
          <a:ln w="19050">
            <a:solidFill>
              <a:srgbClr val="3090E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仿宋" panose="02010609060101010101" pitchFamily="49" charset="-122"/>
              <a:ea typeface="仿宋" panose="02010609060101010101" pitchFamily="49" charset="-122"/>
              <a:cs typeface="微软雅黑" panose="020B0503020204020204" pitchFamily="34" charset="-122"/>
            </a:endParaRPr>
          </a:p>
        </p:txBody>
      </p:sp>
      <p:grpSp>
        <p:nvGrpSpPr>
          <p:cNvPr id="2" name="Group 1">
            <a:extLst>
              <a:ext uri="{FF2B5EF4-FFF2-40B4-BE49-F238E27FC236}">
                <a16:creationId xmlns:a16="http://schemas.microsoft.com/office/drawing/2014/main" id="{C41ED7E1-2B1A-0D5D-8EC5-FD7C6359F66E}"/>
              </a:ext>
            </a:extLst>
          </p:cNvPr>
          <p:cNvGrpSpPr/>
          <p:nvPr/>
        </p:nvGrpSpPr>
        <p:grpSpPr>
          <a:xfrm>
            <a:off x="266701" y="1744348"/>
            <a:ext cx="5608810" cy="4801314"/>
            <a:chOff x="266701" y="1654006"/>
            <a:chExt cx="5608810" cy="4801314"/>
          </a:xfrm>
        </p:grpSpPr>
        <p:sp>
          <p:nvSpPr>
            <p:cNvPr id="8" name="Rectangle 7"/>
            <p:cNvSpPr/>
            <p:nvPr/>
          </p:nvSpPr>
          <p:spPr>
            <a:xfrm>
              <a:off x="293578" y="1654006"/>
              <a:ext cx="5581933" cy="4801314"/>
            </a:xfrm>
            <a:prstGeom prst="rect">
              <a:avLst/>
            </a:prstGeom>
          </p:spPr>
          <p:txBody>
            <a:bodyPr wrap="square">
              <a:spAutoFit/>
            </a:bodyPr>
            <a:lstStyle/>
            <a:p>
              <a:r>
                <a:rPr lang="zh-CN" altLang="en-US" dirty="0">
                  <a:latin typeface="仿宋" panose="02010609060101010101" pitchFamily="49" charset="-122"/>
                  <a:ea typeface="仿宋" panose="02010609060101010101" pitchFamily="49" charset="-122"/>
                </a:rPr>
                <a:t>根据一份长达</a:t>
              </a:r>
              <a:r>
                <a:rPr lang="en-US" altLang="zh-CN" dirty="0">
                  <a:latin typeface="仿宋" panose="02010609060101010101" pitchFamily="49" charset="-122"/>
                  <a:ea typeface="仿宋" panose="02010609060101010101" pitchFamily="49" charset="-122"/>
                </a:rPr>
                <a:t>9</a:t>
              </a:r>
              <a:r>
                <a:rPr lang="zh-CN" altLang="en-US" dirty="0">
                  <a:latin typeface="仿宋" panose="02010609060101010101" pitchFamily="49" charset="-122"/>
                  <a:ea typeface="仿宋" panose="02010609060101010101" pitchFamily="49" charset="-122"/>
                </a:rPr>
                <a:t>年的观察性研究，患者在真实世界环境中接受去铁酮或去铁胺治疗，去铁酮使用经验达</a:t>
              </a:r>
              <a:r>
                <a:rPr lang="en-US" altLang="zh-CN" dirty="0">
                  <a:latin typeface="仿宋" panose="02010609060101010101" pitchFamily="49" charset="-122"/>
                  <a:ea typeface="仿宋" panose="02010609060101010101" pitchFamily="49" charset="-122"/>
                </a:rPr>
                <a:t>750</a:t>
              </a:r>
              <a:r>
                <a:rPr lang="zh-CN" altLang="en-US" dirty="0">
                  <a:latin typeface="仿宋" panose="02010609060101010101" pitchFamily="49" charset="-122"/>
                  <a:ea typeface="仿宋" panose="02010609060101010101" pitchFamily="49" charset="-122"/>
                </a:rPr>
                <a:t>患者</a:t>
              </a:r>
              <a:r>
                <a:rPr lang="en-US" altLang="zh-CN" dirty="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年。研究比较了去铁胺组和去铁酮组患者治疗期间的心脏事件。</a:t>
              </a:r>
              <a:endParaRPr lang="en-US" altLang="zh-CN" dirty="0">
                <a:latin typeface="仿宋" panose="02010609060101010101" pitchFamily="49" charset="-122"/>
                <a:ea typeface="仿宋" panose="02010609060101010101" pitchFamily="49" charset="-122"/>
              </a:endParaRPr>
            </a:p>
            <a:p>
              <a:endParaRPr lang="en-US" altLang="zh-CN" dirty="0">
                <a:latin typeface="仿宋" panose="02010609060101010101" pitchFamily="49" charset="-122"/>
                <a:ea typeface="仿宋" panose="02010609060101010101" pitchFamily="49" charset="-122"/>
              </a:endParaRPr>
            </a:p>
            <a:p>
              <a:endParaRPr lang="en-US" altLang="zh-CN" dirty="0">
                <a:latin typeface="仿宋" panose="02010609060101010101" pitchFamily="49" charset="-122"/>
                <a:ea typeface="仿宋" panose="02010609060101010101" pitchFamily="49" charset="-122"/>
              </a:endParaRPr>
            </a:p>
            <a:p>
              <a:endParaRPr lang="en-US" altLang="zh-CN" dirty="0">
                <a:latin typeface="仿宋" panose="02010609060101010101" pitchFamily="49" charset="-122"/>
                <a:ea typeface="仿宋" panose="02010609060101010101" pitchFamily="49" charset="-122"/>
              </a:endParaRPr>
            </a:p>
            <a:p>
              <a:endParaRPr lang="en-US" altLang="zh-HK" dirty="0">
                <a:latin typeface="仿宋" panose="02010609060101010101" pitchFamily="49" charset="-122"/>
                <a:ea typeface="仿宋" panose="02010609060101010101" pitchFamily="49" charset="-122"/>
              </a:endParaRPr>
            </a:p>
            <a:p>
              <a:endParaRPr lang="en-US" altLang="zh-HK" dirty="0">
                <a:latin typeface="仿宋" panose="02010609060101010101" pitchFamily="49" charset="-122"/>
                <a:ea typeface="仿宋" panose="02010609060101010101" pitchFamily="49" charset="-122"/>
              </a:endParaRPr>
            </a:p>
            <a:p>
              <a:endParaRPr lang="en-US" altLang="zh-HK" dirty="0">
                <a:latin typeface="仿宋" panose="02010609060101010101" pitchFamily="49" charset="-122"/>
                <a:ea typeface="仿宋" panose="02010609060101010101" pitchFamily="49" charset="-122"/>
              </a:endParaRPr>
            </a:p>
            <a:p>
              <a:endParaRPr lang="en-US" altLang="zh-HK" dirty="0">
                <a:latin typeface="仿宋" panose="02010609060101010101" pitchFamily="49" charset="-122"/>
                <a:ea typeface="仿宋" panose="02010609060101010101" pitchFamily="49" charset="-122"/>
              </a:endParaRPr>
            </a:p>
            <a:p>
              <a:endParaRPr lang="en-US" altLang="zh-HK" dirty="0">
                <a:latin typeface="仿宋" panose="02010609060101010101" pitchFamily="49" charset="-122"/>
                <a:ea typeface="仿宋" panose="02010609060101010101" pitchFamily="49" charset="-122"/>
              </a:endParaRPr>
            </a:p>
            <a:p>
              <a:endParaRPr lang="en-US" altLang="zh-CN" dirty="0">
                <a:latin typeface="仿宋" panose="02010609060101010101" pitchFamily="49" charset="-122"/>
                <a:ea typeface="仿宋" panose="02010609060101010101" pitchFamily="49" charset="-122"/>
              </a:endParaRPr>
            </a:p>
            <a:p>
              <a:r>
                <a:rPr lang="zh-CN" altLang="en-US" b="1" dirty="0">
                  <a:latin typeface="仿宋" panose="02010609060101010101" pitchFamily="49" charset="-122"/>
                  <a:ea typeface="仿宋" panose="02010609060101010101" pitchFamily="49" charset="-122"/>
                </a:rPr>
                <a:t>患者接受去铁酮治疗期间或结束治疗</a:t>
              </a:r>
              <a:r>
                <a:rPr lang="en-US" altLang="zh-CN" b="1" dirty="0">
                  <a:latin typeface="仿宋" panose="02010609060101010101" pitchFamily="49" charset="-122"/>
                  <a:ea typeface="仿宋" panose="02010609060101010101" pitchFamily="49" charset="-122"/>
                </a:rPr>
                <a:t>18</a:t>
              </a:r>
              <a:r>
                <a:rPr lang="zh-CN" altLang="en-US" b="1" dirty="0">
                  <a:latin typeface="仿宋" panose="02010609060101010101" pitchFamily="49" charset="-122"/>
                  <a:ea typeface="仿宋" panose="02010609060101010101" pitchFamily="49" charset="-122"/>
                </a:rPr>
                <a:t>个月内未发生心脏事件，去铁胺组报告</a:t>
              </a:r>
              <a:r>
                <a:rPr lang="en-US" altLang="zh-CN" b="1" dirty="0">
                  <a:latin typeface="仿宋" panose="02010609060101010101" pitchFamily="49" charset="-122"/>
                  <a:ea typeface="仿宋" panose="02010609060101010101" pitchFamily="49" charset="-122"/>
                </a:rPr>
                <a:t>52</a:t>
              </a:r>
              <a:r>
                <a:rPr lang="zh-CN" altLang="en-US" b="1" dirty="0">
                  <a:latin typeface="仿宋" panose="02010609060101010101" pitchFamily="49" charset="-122"/>
                  <a:ea typeface="仿宋" panose="02010609060101010101" pitchFamily="49" charset="-122"/>
                </a:rPr>
                <a:t>个心脏事件，包含</a:t>
              </a:r>
              <a:r>
                <a:rPr lang="en-US" altLang="zh-CN" b="1" dirty="0">
                  <a:latin typeface="仿宋" panose="02010609060101010101" pitchFamily="49" charset="-122"/>
                  <a:ea typeface="仿宋" panose="02010609060101010101" pitchFamily="49" charset="-122"/>
                </a:rPr>
                <a:t>10</a:t>
              </a:r>
              <a:r>
                <a:rPr lang="zh-CN" altLang="en-US" b="1" dirty="0">
                  <a:latin typeface="仿宋" panose="02010609060101010101" pitchFamily="49" charset="-122"/>
                  <a:ea typeface="仿宋" panose="02010609060101010101" pitchFamily="49" charset="-122"/>
                </a:rPr>
                <a:t>例心脏导致死亡。</a:t>
              </a:r>
              <a:r>
                <a:rPr lang="zh-CN" altLang="en-US" dirty="0">
                  <a:latin typeface="仿宋" panose="02010609060101010101" pitchFamily="49" charset="-122"/>
                  <a:ea typeface="仿宋" panose="02010609060101010101" pitchFamily="49" charset="-122"/>
                </a:rPr>
                <a:t>在疾病自然病史研究中，去铁酮相较于去铁胺显示出对地中海贫血患者更强的心脏保护作用。</a:t>
              </a:r>
              <a:endParaRPr lang="en-US" altLang="zh-HK" dirty="0">
                <a:latin typeface="仿宋" panose="02010609060101010101" pitchFamily="49" charset="-122"/>
                <a:ea typeface="仿宋" panose="02010609060101010101" pitchFamily="49" charset="-122"/>
              </a:endParaRPr>
            </a:p>
          </p:txBody>
        </p:sp>
        <p:pic>
          <p:nvPicPr>
            <p:cNvPr id="9" name="Picture 8"/>
            <p:cNvPicPr>
              <a:picLocks noChangeAspect="1"/>
            </p:cNvPicPr>
            <p:nvPr/>
          </p:nvPicPr>
          <p:blipFill>
            <a:blip r:embed="rId3"/>
            <a:stretch>
              <a:fillRect/>
            </a:stretch>
          </p:blipFill>
          <p:spPr>
            <a:xfrm>
              <a:off x="266701" y="2885908"/>
              <a:ext cx="5376041" cy="2318086"/>
            </a:xfrm>
            <a:prstGeom prst="rect">
              <a:avLst/>
            </a:prstGeom>
          </p:spPr>
        </p:pic>
      </p:grpSp>
      <p:sp>
        <p:nvSpPr>
          <p:cNvPr id="10" name="Rectangle 9"/>
          <p:cNvSpPr/>
          <p:nvPr/>
        </p:nvSpPr>
        <p:spPr>
          <a:xfrm>
            <a:off x="502131" y="968744"/>
            <a:ext cx="4965220" cy="646331"/>
          </a:xfrm>
          <a:prstGeom prst="rect">
            <a:avLst/>
          </a:prstGeom>
        </p:spPr>
        <p:txBody>
          <a:bodyPr wrap="square">
            <a:spAutoFit/>
          </a:bodyPr>
          <a:lstStyle/>
          <a:p>
            <a:r>
              <a:rPr lang="zh-CN" altLang="en-US" b="1" dirty="0">
                <a:solidFill>
                  <a:srgbClr val="FF0000"/>
                </a:solidFill>
                <a:latin typeface="仿宋" panose="02010609060101010101" pitchFamily="49" charset="-122"/>
                <a:ea typeface="仿宋" panose="02010609060101010101" pitchFamily="49" charset="-122"/>
              </a:rPr>
              <a:t>输血依赖型地中海贫血患者（</a:t>
            </a:r>
            <a:r>
              <a:rPr lang="en-US" altLang="zh-CN" b="1" dirty="0">
                <a:solidFill>
                  <a:srgbClr val="FF0000"/>
                </a:solidFill>
                <a:latin typeface="仿宋" panose="02010609060101010101" pitchFamily="49" charset="-122"/>
                <a:ea typeface="仿宋" panose="02010609060101010101" pitchFamily="49" charset="-122"/>
              </a:rPr>
              <a:t>TDT</a:t>
            </a:r>
            <a:r>
              <a:rPr lang="zh-CN" altLang="en-US" b="1" dirty="0">
                <a:solidFill>
                  <a:srgbClr val="FF0000"/>
                </a:solidFill>
                <a:latin typeface="仿宋" panose="02010609060101010101" pitchFamily="49" charset="-122"/>
                <a:ea typeface="仿宋" panose="02010609060101010101" pitchFamily="49" charset="-122"/>
              </a:rPr>
              <a:t>）接受去铁酮治疗后在心脏病发病率和死亡率优势</a:t>
            </a:r>
            <a:endParaRPr lang="zh-HK" altLang="en-US" b="1" dirty="0">
              <a:solidFill>
                <a:srgbClr val="FF0000"/>
              </a:solidFill>
              <a:latin typeface="仿宋" panose="02010609060101010101" pitchFamily="49" charset="-122"/>
              <a:ea typeface="仿宋" panose="02010609060101010101" pitchFamily="49" charset="-122"/>
            </a:endParaRPr>
          </a:p>
        </p:txBody>
      </p:sp>
      <p:pic>
        <p:nvPicPr>
          <p:cNvPr id="12" name="Picture 11"/>
          <p:cNvPicPr>
            <a:picLocks noChangeAspect="1"/>
          </p:cNvPicPr>
          <p:nvPr/>
        </p:nvPicPr>
        <p:blipFill>
          <a:blip r:embed="rId4"/>
          <a:stretch>
            <a:fillRect/>
          </a:stretch>
        </p:blipFill>
        <p:spPr>
          <a:xfrm>
            <a:off x="6097161" y="1867134"/>
            <a:ext cx="2587499" cy="3259317"/>
          </a:xfrm>
          <a:prstGeom prst="rect">
            <a:avLst/>
          </a:prstGeom>
        </p:spPr>
      </p:pic>
      <p:pic>
        <p:nvPicPr>
          <p:cNvPr id="13" name="Picture 12"/>
          <p:cNvPicPr>
            <a:picLocks noChangeAspect="1"/>
          </p:cNvPicPr>
          <p:nvPr/>
        </p:nvPicPr>
        <p:blipFill>
          <a:blip r:embed="rId5"/>
          <a:stretch>
            <a:fillRect/>
          </a:stretch>
        </p:blipFill>
        <p:spPr>
          <a:xfrm>
            <a:off x="9028756" y="1843927"/>
            <a:ext cx="2648671" cy="3305731"/>
          </a:xfrm>
          <a:prstGeom prst="rect">
            <a:avLst/>
          </a:prstGeom>
        </p:spPr>
      </p:pic>
      <p:sp>
        <p:nvSpPr>
          <p:cNvPr id="17" name="Rectangle 16"/>
          <p:cNvSpPr/>
          <p:nvPr/>
        </p:nvSpPr>
        <p:spPr>
          <a:xfrm>
            <a:off x="9028756" y="5357149"/>
            <a:ext cx="2906597" cy="923330"/>
          </a:xfrm>
          <a:prstGeom prst="rect">
            <a:avLst/>
          </a:prstGeom>
        </p:spPr>
        <p:txBody>
          <a:bodyPr wrap="square">
            <a:spAutoFit/>
          </a:bodyPr>
          <a:lstStyle/>
          <a:p>
            <a:r>
              <a:rPr lang="zh-CN" altLang="en-US" dirty="0">
                <a:solidFill>
                  <a:prstClr val="black"/>
                </a:solidFill>
                <a:latin typeface="仿宋" panose="02010609060101010101" pitchFamily="49" charset="-122"/>
                <a:ea typeface="仿宋" panose="02010609060101010101" pitchFamily="49" charset="-122"/>
                <a:cs typeface="微软雅黑" panose="020B0503020204020204" pitchFamily="34" charset="-122"/>
                <a:sym typeface="+mn-ea"/>
              </a:rPr>
              <a:t>患者接受去铁酮治疗较去铁胺在</a:t>
            </a:r>
            <a:r>
              <a:rPr lang="en-US" altLang="zh-CN" dirty="0">
                <a:latin typeface="仿宋" panose="02010609060101010101" pitchFamily="49" charset="-122"/>
                <a:ea typeface="仿宋" panose="02010609060101010101" pitchFamily="49" charset="-122"/>
              </a:rPr>
              <a:t>12</a:t>
            </a:r>
            <a:r>
              <a:rPr lang="zh-CN" altLang="en-US" dirty="0">
                <a:latin typeface="仿宋" panose="02010609060101010101" pitchFamily="49" charset="-122"/>
                <a:ea typeface="仿宋" panose="02010609060101010101" pitchFamily="49" charset="-122"/>
              </a:rPr>
              <a:t>个月时左心室 </a:t>
            </a:r>
            <a:r>
              <a:rPr lang="en-US" altLang="zh-CN" dirty="0">
                <a:latin typeface="仿宋" panose="02010609060101010101" pitchFamily="49" charset="-122"/>
                <a:ea typeface="仿宋" panose="02010609060101010101" pitchFamily="49" charset="-122"/>
              </a:rPr>
              <a:t>(LV) </a:t>
            </a:r>
            <a:r>
              <a:rPr lang="zh-CN" altLang="en-US" dirty="0">
                <a:latin typeface="仿宋" panose="02010609060101010101" pitchFamily="49" charset="-122"/>
                <a:ea typeface="仿宋" panose="02010609060101010101" pitchFamily="49" charset="-122"/>
              </a:rPr>
              <a:t>射血分数变化更显著。</a:t>
            </a:r>
            <a:endParaRPr lang="zh-HK" altLang="en-US" dirty="0">
              <a:latin typeface="仿宋" panose="02010609060101010101" pitchFamily="49" charset="-122"/>
              <a:ea typeface="仿宋" panose="02010609060101010101" pitchFamily="49" charset="-122"/>
            </a:endParaRPr>
          </a:p>
        </p:txBody>
      </p:sp>
      <p:sp>
        <p:nvSpPr>
          <p:cNvPr id="3" name="Rectangle 2"/>
          <p:cNvSpPr/>
          <p:nvPr/>
        </p:nvSpPr>
        <p:spPr>
          <a:xfrm>
            <a:off x="266701" y="6528617"/>
            <a:ext cx="11590905" cy="276999"/>
          </a:xfrm>
          <a:prstGeom prst="rect">
            <a:avLst/>
          </a:prstGeom>
        </p:spPr>
        <p:txBody>
          <a:bodyPr wrap="square">
            <a:spAutoFit/>
          </a:bodyPr>
          <a:lstStyle/>
          <a:p>
            <a:r>
              <a:rPr lang="en-US" altLang="zh-HK" sz="1200" dirty="0">
                <a:latin typeface="Times New Roman" panose="02020603050405020304" pitchFamily="18" charset="0"/>
                <a:cs typeface="Times New Roman" panose="02020603050405020304" pitchFamily="18" charset="0"/>
              </a:rPr>
              <a:t>1. </a:t>
            </a:r>
            <a:r>
              <a:rPr lang="en-US" altLang="zh-CN" sz="1200" dirty="0">
                <a:latin typeface="Times New Roman" panose="02020603050405020304" pitchFamily="18" charset="0"/>
                <a:ea typeface="仿宋" panose="02010609060101010101" pitchFamily="49" charset="-122"/>
                <a:cs typeface="Times New Roman" panose="02020603050405020304" pitchFamily="18" charset="0"/>
              </a:rPr>
              <a:t>Blood. 2006 May 1;107(9):3733-7.doi: 10.1182/blood-2005-07-2933. </a:t>
            </a:r>
            <a:r>
              <a:rPr lang="en-US" altLang="zh-CN" sz="1200" dirty="0" err="1">
                <a:latin typeface="Times New Roman" panose="02020603050405020304" pitchFamily="18" charset="0"/>
                <a:ea typeface="仿宋" panose="02010609060101010101" pitchFamily="49" charset="-122"/>
                <a:cs typeface="Times New Roman" panose="02020603050405020304" pitchFamily="18" charset="0"/>
              </a:rPr>
              <a:t>Epub</a:t>
            </a:r>
            <a:r>
              <a:rPr lang="en-US" altLang="zh-CN" sz="1200" dirty="0">
                <a:latin typeface="Times New Roman" panose="02020603050405020304" pitchFamily="18" charset="0"/>
                <a:ea typeface="仿宋" panose="02010609060101010101" pitchFamily="49" charset="-122"/>
                <a:cs typeface="Times New Roman" panose="02020603050405020304" pitchFamily="18" charset="0"/>
              </a:rPr>
              <a:t> 2005 Dec 22.;</a:t>
            </a:r>
            <a:r>
              <a:rPr lang="zh-CN" altLang="en-US" sz="1200" dirty="0">
                <a:latin typeface="Times New Roman" panose="02020603050405020304" pitchFamily="18" charset="0"/>
                <a:ea typeface="仿宋" panose="02010609060101010101" pitchFamily="49" charset="-122"/>
                <a:cs typeface="Times New Roman" panose="02020603050405020304" pitchFamily="18" charset="0"/>
              </a:rPr>
              <a:t> </a:t>
            </a:r>
            <a:r>
              <a:rPr lang="en-US" altLang="zh-CN" sz="1200" dirty="0">
                <a:latin typeface="Times New Roman" panose="02020603050405020304" pitchFamily="18" charset="0"/>
                <a:ea typeface="仿宋" panose="02010609060101010101" pitchFamily="49" charset="-122"/>
                <a:cs typeface="Times New Roman" panose="02020603050405020304" pitchFamily="18" charset="0"/>
              </a:rPr>
              <a:t>2.</a:t>
            </a:r>
            <a:r>
              <a:rPr lang="zh-CN" altLang="en-US" sz="1200" dirty="0">
                <a:latin typeface="Times New Roman" panose="02020603050405020304" pitchFamily="18" charset="0"/>
                <a:ea typeface="仿宋" panose="02010609060101010101" pitchFamily="49" charset="-122"/>
                <a:cs typeface="Times New Roman" panose="02020603050405020304" pitchFamily="18" charset="0"/>
              </a:rPr>
              <a:t> </a:t>
            </a:r>
            <a:r>
              <a:rPr lang="en-US" altLang="zh-HK" sz="1200" dirty="0">
                <a:latin typeface="Times New Roman" panose="02020603050405020304" pitchFamily="18" charset="0"/>
                <a:cs typeface="Times New Roman" panose="02020603050405020304" pitchFamily="18" charset="0"/>
              </a:rPr>
              <a:t>Blood. 2006 May 1;107(9):3738-44. </a:t>
            </a:r>
            <a:r>
              <a:rPr lang="en-US" altLang="zh-HK" sz="1200" dirty="0" err="1">
                <a:latin typeface="Times New Roman" panose="02020603050405020304" pitchFamily="18" charset="0"/>
                <a:cs typeface="Times New Roman" panose="02020603050405020304" pitchFamily="18" charset="0"/>
              </a:rPr>
              <a:t>doi</a:t>
            </a:r>
            <a:r>
              <a:rPr lang="en-US" altLang="zh-HK" sz="1200" dirty="0">
                <a:latin typeface="Times New Roman" panose="02020603050405020304" pitchFamily="18" charset="0"/>
                <a:cs typeface="Times New Roman" panose="02020603050405020304" pitchFamily="18" charset="0"/>
              </a:rPr>
              <a:t>: 10.1182/blood-2005-07-2948. </a:t>
            </a:r>
            <a:r>
              <a:rPr lang="en-US" altLang="zh-HK" sz="1200" dirty="0" err="1">
                <a:latin typeface="Times New Roman" panose="02020603050405020304" pitchFamily="18" charset="0"/>
                <a:cs typeface="Times New Roman" panose="02020603050405020304" pitchFamily="18" charset="0"/>
              </a:rPr>
              <a:t>Epub</a:t>
            </a:r>
            <a:r>
              <a:rPr lang="en-US" altLang="zh-HK" sz="1200" dirty="0">
                <a:latin typeface="Times New Roman" panose="02020603050405020304" pitchFamily="18" charset="0"/>
                <a:cs typeface="Times New Roman" panose="02020603050405020304" pitchFamily="18" charset="0"/>
              </a:rPr>
              <a:t> 2005 Dec 13.</a:t>
            </a:r>
            <a:endParaRPr lang="zh-HK" altLang="en-US" sz="1200" dirty="0">
              <a:latin typeface="Times New Roman" panose="02020603050405020304" pitchFamily="18" charset="0"/>
              <a:cs typeface="Times New Roman" panose="02020603050405020304" pitchFamily="18" charset="0"/>
            </a:endParaRPr>
          </a:p>
        </p:txBody>
      </p:sp>
    </p:spTree>
  </p:cSld>
  <p:clrMapOvr>
    <a:masterClrMapping/>
  </p:clrMapOvr>
  <p:extLst>
    <p:ext uri="{6950BFC3-D8DA-4A85-94F7-54DA5524770B}">
      <p188:commentRel xmlns:p188="http://schemas.microsoft.com/office/powerpoint/2018/8/main" r:id="rId2"/>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FD7FB8-F25A-8941-7FAA-2709C7BFB769}"/>
            </a:ext>
          </a:extLst>
        </p:cNvPr>
        <p:cNvGrpSpPr/>
        <p:nvPr/>
      </p:nvGrpSpPr>
      <p:grpSpPr>
        <a:xfrm>
          <a:off x="0" y="0"/>
          <a:ext cx="0" cy="0"/>
          <a:chOff x="0" y="0"/>
          <a:chExt cx="0" cy="0"/>
        </a:xfrm>
      </p:grpSpPr>
      <p:sp>
        <p:nvSpPr>
          <p:cNvPr id="4" name="矩形 3">
            <a:extLst>
              <a:ext uri="{FF2B5EF4-FFF2-40B4-BE49-F238E27FC236}">
                <a16:creationId xmlns:a16="http://schemas.microsoft.com/office/drawing/2014/main" id="{C6E73763-214A-80D5-3F96-85CA3E608C22}"/>
              </a:ext>
            </a:extLst>
          </p:cNvPr>
          <p:cNvSpPr/>
          <p:nvPr/>
        </p:nvSpPr>
        <p:spPr>
          <a:xfrm>
            <a:off x="35727" y="18425"/>
            <a:ext cx="10446327" cy="7777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zh-CN" sz="2400" b="1" dirty="0">
                <a:solidFill>
                  <a:srgbClr val="1F4E79"/>
                </a:solidFill>
                <a:latin typeface="仿宋" panose="02010609060101010101" pitchFamily="49" charset="-122"/>
                <a:ea typeface="仿宋" panose="02010609060101010101" pitchFamily="49" charset="-122"/>
                <a:cs typeface="+mn-ea"/>
              </a:rPr>
              <a:t>3</a:t>
            </a:r>
            <a:r>
              <a:rPr lang="zh-CN" altLang="en-US" sz="2400" b="1" dirty="0">
                <a:solidFill>
                  <a:srgbClr val="1F4E79"/>
                </a:solidFill>
                <a:latin typeface="仿宋" panose="02010609060101010101" pitchFamily="49" charset="-122"/>
                <a:ea typeface="仿宋" panose="02010609060101010101" pitchFamily="49" charset="-122"/>
                <a:cs typeface="+mn-ea"/>
              </a:rPr>
              <a:t> 、有效性：根据荟萃分析，去铁酮在心脏铁沉积及左心室射血分数改善方面显著由于去铁胺</a:t>
            </a:r>
            <a:endParaRPr lang="en-US" altLang="zh-CN" sz="2400" b="1" dirty="0">
              <a:solidFill>
                <a:srgbClr val="FF0000"/>
              </a:solidFill>
              <a:latin typeface="仿宋" panose="02010609060101010101" pitchFamily="49" charset="-122"/>
              <a:ea typeface="仿宋" panose="02010609060101010101" pitchFamily="49" charset="-122"/>
              <a:cs typeface="+mn-ea"/>
            </a:endParaRPr>
          </a:p>
        </p:txBody>
      </p:sp>
      <p:sp>
        <p:nvSpPr>
          <p:cNvPr id="15" name="文本框 14">
            <a:extLst>
              <a:ext uri="{FF2B5EF4-FFF2-40B4-BE49-F238E27FC236}">
                <a16:creationId xmlns:a16="http://schemas.microsoft.com/office/drawing/2014/main" id="{B08EC399-5EF8-B6AE-1C42-AE8B9C3ACD0E}"/>
              </a:ext>
            </a:extLst>
          </p:cNvPr>
          <p:cNvSpPr txBox="1"/>
          <p:nvPr/>
        </p:nvSpPr>
        <p:spPr>
          <a:xfrm>
            <a:off x="5867400" y="2580605"/>
            <a:ext cx="5503112" cy="2031325"/>
          </a:xfrm>
          <a:prstGeom prst="rect">
            <a:avLst/>
          </a:prstGeom>
          <a:noFill/>
        </p:spPr>
        <p:txBody>
          <a:bodyPr wrap="square">
            <a:spAutoFit/>
          </a:bodyPr>
          <a:lstStyle/>
          <a:p>
            <a:pPr marL="285750" indent="-285750">
              <a:buFont typeface="Arial" panose="020B0604020202020204" pitchFamily="34" charset="0"/>
              <a:buChar char="•"/>
            </a:pPr>
            <a:r>
              <a:rPr lang="zh-CN" altLang="en-US" dirty="0">
                <a:solidFill>
                  <a:prstClr val="black"/>
                </a:solidFill>
                <a:latin typeface="仿宋" panose="02010609060101010101" pitchFamily="49" charset="-122"/>
                <a:ea typeface="仿宋" panose="02010609060101010101" pitchFamily="49" charset="-122"/>
                <a:cs typeface="微软雅黑" panose="020B0503020204020204" pitchFamily="34" charset="-122"/>
                <a:sym typeface="+mn-ea"/>
              </a:rPr>
              <a:t>中国暨南大学夏苏建教授团队纳入</a:t>
            </a:r>
            <a:r>
              <a:rPr lang="en-US" altLang="zh-CN" dirty="0">
                <a:solidFill>
                  <a:prstClr val="black"/>
                </a:solidFill>
                <a:latin typeface="仿宋" panose="02010609060101010101" pitchFamily="49" charset="-122"/>
                <a:ea typeface="仿宋" panose="02010609060101010101" pitchFamily="49" charset="-122"/>
                <a:cs typeface="微软雅黑" panose="020B0503020204020204" pitchFamily="34" charset="-122"/>
                <a:sym typeface="+mn-ea"/>
              </a:rPr>
              <a:t>16</a:t>
            </a:r>
            <a:r>
              <a:rPr lang="zh-CN" altLang="en-US" dirty="0">
                <a:solidFill>
                  <a:prstClr val="black"/>
                </a:solidFill>
                <a:latin typeface="仿宋" panose="02010609060101010101" pitchFamily="49" charset="-122"/>
                <a:ea typeface="仿宋" panose="02010609060101010101" pitchFamily="49" charset="-122"/>
                <a:cs typeface="微软雅黑" panose="020B0503020204020204" pitchFamily="34" charset="-122"/>
                <a:sym typeface="+mn-ea"/>
              </a:rPr>
              <a:t>项随机对照试验开展荟萃分析，比较三种去铁药物、联用治疗的有效性和安全性。</a:t>
            </a:r>
            <a:endParaRPr lang="en-US" altLang="zh-CN" dirty="0">
              <a:solidFill>
                <a:prstClr val="black"/>
              </a:solidFill>
              <a:latin typeface="仿宋" panose="02010609060101010101" pitchFamily="49" charset="-122"/>
              <a:ea typeface="仿宋" panose="02010609060101010101" pitchFamily="49" charset="-122"/>
              <a:cs typeface="微软雅黑" panose="020B0503020204020204" pitchFamily="34" charset="-122"/>
              <a:sym typeface="+mn-ea"/>
            </a:endParaRPr>
          </a:p>
          <a:p>
            <a:pPr marL="285750" indent="-285750">
              <a:buFont typeface="Arial" panose="020B0604020202020204" pitchFamily="34" charset="0"/>
              <a:buChar char="•"/>
            </a:pPr>
            <a:endParaRPr lang="en-US" altLang="zh-CN" dirty="0">
              <a:solidFill>
                <a:prstClr val="black"/>
              </a:solidFill>
              <a:latin typeface="仿宋" panose="02010609060101010101" pitchFamily="49" charset="-122"/>
              <a:ea typeface="仿宋" panose="02010609060101010101" pitchFamily="49" charset="-122"/>
              <a:cs typeface="微软雅黑" panose="020B0503020204020204" pitchFamily="34" charset="-122"/>
              <a:sym typeface="+mn-ea"/>
            </a:endParaRPr>
          </a:p>
          <a:p>
            <a:pPr marL="285750" indent="-285750">
              <a:buFont typeface="Arial" panose="020B0604020202020204" pitchFamily="34" charset="0"/>
              <a:buChar char="•"/>
            </a:pPr>
            <a:r>
              <a:rPr lang="zh-CN" altLang="en-US" dirty="0">
                <a:solidFill>
                  <a:prstClr val="black"/>
                </a:solidFill>
                <a:latin typeface="仿宋" panose="02010609060101010101" pitchFamily="49" charset="-122"/>
                <a:ea typeface="仿宋" panose="02010609060101010101" pitchFamily="49" charset="-122"/>
                <a:cs typeface="微软雅黑" panose="020B0503020204020204" pitchFamily="34" charset="-122"/>
                <a:sym typeface="+mn-ea"/>
              </a:rPr>
              <a:t>评估治疗药物对心脏铁沉积获益及左心室射血分数获益时，累计</a:t>
            </a:r>
            <a:r>
              <a:rPr lang="en-US" altLang="zh-CN" dirty="0">
                <a:solidFill>
                  <a:prstClr val="black"/>
                </a:solidFill>
                <a:latin typeface="仿宋" panose="02010609060101010101" pitchFamily="49" charset="-122"/>
                <a:ea typeface="仿宋" panose="02010609060101010101" pitchFamily="49" charset="-122"/>
                <a:cs typeface="微软雅黑" panose="020B0503020204020204" pitchFamily="34" charset="-122"/>
                <a:sym typeface="+mn-ea"/>
              </a:rPr>
              <a:t>7</a:t>
            </a:r>
            <a:r>
              <a:rPr lang="zh-CN" altLang="en-US" dirty="0">
                <a:solidFill>
                  <a:prstClr val="black"/>
                </a:solidFill>
                <a:latin typeface="仿宋" panose="02010609060101010101" pitchFamily="49" charset="-122"/>
                <a:ea typeface="仿宋" panose="02010609060101010101" pitchFamily="49" charset="-122"/>
                <a:cs typeface="微软雅黑" panose="020B0503020204020204" pitchFamily="34" charset="-122"/>
                <a:sym typeface="+mn-ea"/>
              </a:rPr>
              <a:t>篇</a:t>
            </a:r>
            <a:r>
              <a:rPr lang="en-US" altLang="zh-CN" dirty="0">
                <a:solidFill>
                  <a:prstClr val="black"/>
                </a:solidFill>
                <a:latin typeface="仿宋" panose="02010609060101010101" pitchFamily="49" charset="-122"/>
                <a:ea typeface="仿宋" panose="02010609060101010101" pitchFamily="49" charset="-122"/>
                <a:cs typeface="微软雅黑" panose="020B0503020204020204" pitchFamily="34" charset="-122"/>
                <a:sym typeface="+mn-ea"/>
              </a:rPr>
              <a:t>RCT</a:t>
            </a:r>
            <a:r>
              <a:rPr lang="zh-CN" altLang="en-US" dirty="0">
                <a:solidFill>
                  <a:prstClr val="black"/>
                </a:solidFill>
                <a:latin typeface="仿宋" panose="02010609060101010101" pitchFamily="49" charset="-122"/>
                <a:ea typeface="仿宋" panose="02010609060101010101" pitchFamily="49" charset="-122"/>
                <a:cs typeface="微软雅黑" panose="020B0503020204020204" pitchFamily="34" charset="-122"/>
                <a:sym typeface="+mn-ea"/>
              </a:rPr>
              <a:t>文献报告单用去铁酮或去铁酮联用方案对患者的改善显著优于去铁胺单药方案。</a:t>
            </a:r>
            <a:endParaRPr lang="en-US" altLang="zh-CN" dirty="0">
              <a:solidFill>
                <a:prstClr val="black"/>
              </a:solidFill>
              <a:latin typeface="仿宋" panose="02010609060101010101" pitchFamily="49" charset="-122"/>
              <a:ea typeface="仿宋" panose="02010609060101010101" pitchFamily="49" charset="-122"/>
              <a:cs typeface="微软雅黑" panose="020B0503020204020204" pitchFamily="34" charset="-122"/>
              <a:sym typeface="+mn-ea"/>
            </a:endParaRPr>
          </a:p>
        </p:txBody>
      </p:sp>
      <p:sp>
        <p:nvSpPr>
          <p:cNvPr id="3" name="Rectangle 2">
            <a:extLst>
              <a:ext uri="{FF2B5EF4-FFF2-40B4-BE49-F238E27FC236}">
                <a16:creationId xmlns:a16="http://schemas.microsoft.com/office/drawing/2014/main" id="{21E14532-C123-95D6-2762-9E50E18D5063}"/>
              </a:ext>
            </a:extLst>
          </p:cNvPr>
          <p:cNvSpPr/>
          <p:nvPr/>
        </p:nvSpPr>
        <p:spPr>
          <a:xfrm>
            <a:off x="300547" y="6396335"/>
            <a:ext cx="11590905" cy="461665"/>
          </a:xfrm>
          <a:prstGeom prst="rect">
            <a:avLst/>
          </a:prstGeom>
        </p:spPr>
        <p:txBody>
          <a:bodyPr wrap="square">
            <a:spAutoFit/>
          </a:bodyPr>
          <a:lstStyle/>
          <a:p>
            <a:r>
              <a:rPr lang="en-US" altLang="zh-HK" sz="1200" dirty="0">
                <a:latin typeface="Times New Roman" panose="02020603050405020304" pitchFamily="18" charset="0"/>
                <a:cs typeface="Times New Roman" panose="02020603050405020304" pitchFamily="18" charset="0"/>
              </a:rPr>
              <a:t>1. </a:t>
            </a:r>
            <a:r>
              <a:rPr lang="en-US" altLang="zh-CN" sz="1200" dirty="0" err="1">
                <a:latin typeface="Times New Roman" panose="02020603050405020304" pitchFamily="18" charset="0"/>
                <a:ea typeface="仿宋" panose="02010609060101010101" pitchFamily="49" charset="-122"/>
                <a:cs typeface="Times New Roman" panose="02020603050405020304" pitchFamily="18" charset="0"/>
              </a:rPr>
              <a:t>Sujian</a:t>
            </a:r>
            <a:r>
              <a:rPr lang="en-US" altLang="zh-CN" sz="1200" dirty="0">
                <a:latin typeface="Times New Roman" panose="02020603050405020304" pitchFamily="18" charset="0"/>
                <a:ea typeface="仿宋" panose="02010609060101010101" pitchFamily="49" charset="-122"/>
                <a:cs typeface="Times New Roman" panose="02020603050405020304" pitchFamily="18" charset="0"/>
              </a:rPr>
              <a:t> Xia, et al. Comparative Efficacy and Safety of Deferoxamine, Deferiprone and Deferasirox on Severe Thalassemia: A Meta-Analysis of 16 Randomized Controlled Trials, </a:t>
            </a:r>
            <a:r>
              <a:rPr lang="en-US" altLang="zh-CN" sz="1200" dirty="0" err="1">
                <a:latin typeface="Times New Roman" panose="02020603050405020304" pitchFamily="18" charset="0"/>
                <a:ea typeface="仿宋" panose="02010609060101010101" pitchFamily="49" charset="-122"/>
                <a:cs typeface="Times New Roman" panose="02020603050405020304" pitchFamily="18" charset="0"/>
              </a:rPr>
              <a:t>PLoS</a:t>
            </a:r>
            <a:r>
              <a:rPr lang="en-US" altLang="zh-CN" sz="1200" dirty="0">
                <a:latin typeface="Times New Roman" panose="02020603050405020304" pitchFamily="18" charset="0"/>
                <a:ea typeface="仿宋" panose="02010609060101010101" pitchFamily="49" charset="-122"/>
                <a:cs typeface="Times New Roman" panose="02020603050405020304" pitchFamily="18" charset="0"/>
              </a:rPr>
              <a:t> ONE 8(12): e82662</a:t>
            </a:r>
            <a:endParaRPr lang="zh-HK" altLang="en-US" sz="1200" dirty="0">
              <a:latin typeface="Times New Roman" panose="02020603050405020304" pitchFamily="18" charset="0"/>
              <a:cs typeface="Times New Roman" panose="02020603050405020304" pitchFamily="18" charset="0"/>
            </a:endParaRPr>
          </a:p>
        </p:txBody>
      </p:sp>
      <p:pic>
        <p:nvPicPr>
          <p:cNvPr id="6" name="Picture 5" descr="A screenshot of a graph&#10;&#10;AI-generated content may be incorrect.">
            <a:extLst>
              <a:ext uri="{FF2B5EF4-FFF2-40B4-BE49-F238E27FC236}">
                <a16:creationId xmlns:a16="http://schemas.microsoft.com/office/drawing/2014/main" id="{B67C1DD0-C31D-100B-1E80-A6AA2321C3F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6263" y="795072"/>
            <a:ext cx="4631009" cy="5602391"/>
          </a:xfrm>
          <a:prstGeom prst="rect">
            <a:avLst/>
          </a:prstGeom>
        </p:spPr>
      </p:pic>
    </p:spTree>
    <p:extLst>
      <p:ext uri="{BB962C8B-B14F-4D97-AF65-F5344CB8AC3E}">
        <p14:creationId xmlns:p14="http://schemas.microsoft.com/office/powerpoint/2010/main" val="2957934721"/>
      </p:ext>
    </p:extLst>
  </p:cSld>
  <p:clrMapOvr>
    <a:masterClrMapping/>
  </p:clrMapOvr>
  <p:extLst>
    <p:ext uri="{6950BFC3-D8DA-4A85-94F7-54DA5524770B}">
      <p188:commentRel xmlns:p188="http://schemas.microsoft.com/office/powerpoint/2018/8/main" r:id="rId2"/>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ext Box 4"/>
          <p:cNvSpPr txBox="1">
            <a:spLocks noChangeArrowheads="1"/>
          </p:cNvSpPr>
          <p:nvPr/>
        </p:nvSpPr>
        <p:spPr bwMode="auto">
          <a:xfrm>
            <a:off x="572655" y="227281"/>
            <a:ext cx="9666720" cy="46166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zh-CN"/>
            </a:defPPr>
            <a:lvl1pPr>
              <a:defRPr sz="2400" b="1">
                <a:solidFill>
                  <a:srgbClr val="1F4E79"/>
                </a:solidFill>
                <a:latin typeface="仿宋" panose="02010609060101010101" pitchFamily="49" charset="-122"/>
                <a:ea typeface="仿宋" panose="02010609060101010101" pitchFamily="49" charset="-122"/>
                <a:cs typeface="+mn-ea"/>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dirty="0"/>
              <a:t>3</a:t>
            </a:r>
            <a:r>
              <a:rPr lang="zh-CN" altLang="en-US" dirty="0"/>
              <a:t> 、有效性：英国，意大利，塞浦路斯等欧洲国家经验显示，患者接受去铁酮单药或联用方案之后，年死亡率大幅下降</a:t>
            </a:r>
            <a:endParaRPr lang="zh-TW" altLang="en-US" dirty="0"/>
          </a:p>
        </p:txBody>
      </p:sp>
      <p:grpSp>
        <p:nvGrpSpPr>
          <p:cNvPr id="36868" name="Group 99"/>
          <p:cNvGrpSpPr>
            <a:grpSpLocks/>
          </p:cNvGrpSpPr>
          <p:nvPr/>
        </p:nvGrpSpPr>
        <p:grpSpPr bwMode="auto">
          <a:xfrm>
            <a:off x="1872" y="1487682"/>
            <a:ext cx="7997420" cy="4865526"/>
            <a:chOff x="796046" y="1479550"/>
            <a:chExt cx="7013175" cy="4019861"/>
          </a:xfrm>
        </p:grpSpPr>
        <p:cxnSp>
          <p:nvCxnSpPr>
            <p:cNvPr id="6" name="Straight Connector 5"/>
            <p:cNvCxnSpPr/>
            <p:nvPr/>
          </p:nvCxnSpPr>
          <p:spPr>
            <a:xfrm>
              <a:off x="1518215" y="1630655"/>
              <a:ext cx="0" cy="300698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461632" y="1634776"/>
              <a:ext cx="539765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461632" y="2052375"/>
              <a:ext cx="539765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461632" y="2475468"/>
              <a:ext cx="539765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461632" y="2894440"/>
              <a:ext cx="539765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461632" y="3314785"/>
              <a:ext cx="539765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461632" y="3733758"/>
              <a:ext cx="539765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461632" y="4147235"/>
              <a:ext cx="539765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461632" y="4566207"/>
              <a:ext cx="539765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006610" y="4570328"/>
              <a:ext cx="0" cy="535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2487560" y="4570328"/>
              <a:ext cx="0" cy="535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2977444" y="4570328"/>
              <a:ext cx="0" cy="535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3458394" y="4570328"/>
              <a:ext cx="0" cy="535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934877" y="4570328"/>
              <a:ext cx="0" cy="535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4415826" y="4570328"/>
              <a:ext cx="0" cy="535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386660" y="4570328"/>
              <a:ext cx="0" cy="535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4905710" y="4570328"/>
              <a:ext cx="0" cy="535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6363450" y="4570328"/>
              <a:ext cx="0" cy="535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878033" y="4570328"/>
              <a:ext cx="0" cy="535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6835466" y="4570328"/>
              <a:ext cx="0" cy="535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1580753" y="4299714"/>
              <a:ext cx="348428" cy="262372"/>
            </a:xfrm>
            <a:prstGeom prst="rect">
              <a:avLst/>
            </a:prstGeom>
            <a:solidFill>
              <a:srgbClr val="9999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0" name="Rectangle 29"/>
            <p:cNvSpPr/>
            <p:nvPr/>
          </p:nvSpPr>
          <p:spPr>
            <a:xfrm>
              <a:off x="2067660" y="4305208"/>
              <a:ext cx="346939" cy="262372"/>
            </a:xfrm>
            <a:prstGeom prst="rect">
              <a:avLst/>
            </a:prstGeom>
            <a:solidFill>
              <a:srgbClr val="9999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 name="Rectangle 30"/>
            <p:cNvSpPr/>
            <p:nvPr/>
          </p:nvSpPr>
          <p:spPr>
            <a:xfrm>
              <a:off x="2553076" y="3971404"/>
              <a:ext cx="346939" cy="590682"/>
            </a:xfrm>
            <a:prstGeom prst="rect">
              <a:avLst/>
            </a:prstGeom>
            <a:solidFill>
              <a:srgbClr val="9999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 name="Rectangle 31"/>
            <p:cNvSpPr/>
            <p:nvPr/>
          </p:nvSpPr>
          <p:spPr>
            <a:xfrm>
              <a:off x="3034026" y="3652710"/>
              <a:ext cx="346940" cy="75553"/>
            </a:xfrm>
            <a:prstGeom prst="rect">
              <a:avLst/>
            </a:prstGeom>
            <a:solidFill>
              <a:srgbClr val="CC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ectangle 32"/>
            <p:cNvSpPr/>
            <p:nvPr/>
          </p:nvSpPr>
          <p:spPr>
            <a:xfrm>
              <a:off x="3034026" y="3567542"/>
              <a:ext cx="346940" cy="81048"/>
            </a:xfrm>
            <a:prstGeom prst="rect">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 name="Rectangle 33"/>
            <p:cNvSpPr/>
            <p:nvPr/>
          </p:nvSpPr>
          <p:spPr>
            <a:xfrm>
              <a:off x="3034026" y="3481001"/>
              <a:ext cx="346940" cy="81047"/>
            </a:xfrm>
            <a:prstGeom prst="rect">
              <a:avLst/>
            </a:prstGeom>
            <a:solidFill>
              <a:srgbClr val="66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5" name="Rectangle 34"/>
            <p:cNvSpPr/>
            <p:nvPr/>
          </p:nvSpPr>
          <p:spPr>
            <a:xfrm>
              <a:off x="3034026" y="3305170"/>
              <a:ext cx="346940" cy="185446"/>
            </a:xfrm>
            <a:prstGeom prst="rect">
              <a:avLst/>
            </a:prstGeom>
            <a:solidFill>
              <a:srgbClr val="80008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ectangle 35"/>
            <p:cNvSpPr/>
            <p:nvPr/>
          </p:nvSpPr>
          <p:spPr>
            <a:xfrm>
              <a:off x="3519443" y="4057946"/>
              <a:ext cx="346940" cy="75552"/>
            </a:xfrm>
            <a:prstGeom prst="rect">
              <a:avLst/>
            </a:prstGeom>
            <a:solidFill>
              <a:srgbClr val="CC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Rectangle 36"/>
            <p:cNvSpPr/>
            <p:nvPr/>
          </p:nvSpPr>
          <p:spPr>
            <a:xfrm>
              <a:off x="3519443" y="3314785"/>
              <a:ext cx="346940" cy="737666"/>
            </a:xfrm>
            <a:prstGeom prst="rect">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8" name="Rectangle 37"/>
            <p:cNvSpPr/>
            <p:nvPr/>
          </p:nvSpPr>
          <p:spPr>
            <a:xfrm>
              <a:off x="3519443" y="3228244"/>
              <a:ext cx="346940" cy="81047"/>
            </a:xfrm>
            <a:prstGeom prst="rect">
              <a:avLst/>
            </a:prstGeom>
            <a:solidFill>
              <a:srgbClr val="66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Rectangle 38"/>
            <p:cNvSpPr/>
            <p:nvPr/>
          </p:nvSpPr>
          <p:spPr>
            <a:xfrm>
              <a:off x="3519443" y="3143076"/>
              <a:ext cx="346940" cy="85168"/>
            </a:xfrm>
            <a:prstGeom prst="rect">
              <a:avLst/>
            </a:prstGeom>
            <a:solidFill>
              <a:srgbClr val="80008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Rectangle 39"/>
            <p:cNvSpPr/>
            <p:nvPr/>
          </p:nvSpPr>
          <p:spPr>
            <a:xfrm>
              <a:off x="4003371" y="3971404"/>
              <a:ext cx="346939" cy="252757"/>
            </a:xfrm>
            <a:prstGeom prst="rect">
              <a:avLst/>
            </a:prstGeom>
            <a:solidFill>
              <a:srgbClr val="CC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1" name="Rectangle 40"/>
            <p:cNvSpPr/>
            <p:nvPr/>
          </p:nvSpPr>
          <p:spPr>
            <a:xfrm>
              <a:off x="4003371" y="2990597"/>
              <a:ext cx="346939" cy="986302"/>
            </a:xfrm>
            <a:prstGeom prst="rect">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Rectangle 42"/>
            <p:cNvSpPr/>
            <p:nvPr/>
          </p:nvSpPr>
          <p:spPr>
            <a:xfrm>
              <a:off x="4003371" y="2886197"/>
              <a:ext cx="346939" cy="100279"/>
            </a:xfrm>
            <a:prstGeom prst="rect">
              <a:avLst/>
            </a:prstGeom>
            <a:solidFill>
              <a:srgbClr val="80008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4" name="Rectangle 43"/>
            <p:cNvSpPr/>
            <p:nvPr/>
          </p:nvSpPr>
          <p:spPr>
            <a:xfrm>
              <a:off x="3034026" y="3733758"/>
              <a:ext cx="346940" cy="828328"/>
            </a:xfrm>
            <a:prstGeom prst="rect">
              <a:avLst/>
            </a:prstGeom>
            <a:solidFill>
              <a:srgbClr val="9999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 name="Rectangle 44"/>
            <p:cNvSpPr/>
            <p:nvPr/>
          </p:nvSpPr>
          <p:spPr>
            <a:xfrm>
              <a:off x="3519443" y="4133498"/>
              <a:ext cx="346940" cy="428588"/>
            </a:xfrm>
            <a:prstGeom prst="rect">
              <a:avLst/>
            </a:prstGeom>
            <a:solidFill>
              <a:srgbClr val="9999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6" name="Rectangle 45"/>
            <p:cNvSpPr/>
            <p:nvPr/>
          </p:nvSpPr>
          <p:spPr>
            <a:xfrm>
              <a:off x="4003371" y="4220040"/>
              <a:ext cx="346939" cy="347540"/>
            </a:xfrm>
            <a:prstGeom prst="rect">
              <a:avLst/>
            </a:prstGeom>
            <a:solidFill>
              <a:srgbClr val="9999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7" name="Rectangle 46"/>
            <p:cNvSpPr/>
            <p:nvPr/>
          </p:nvSpPr>
          <p:spPr>
            <a:xfrm>
              <a:off x="4493255" y="4476918"/>
              <a:ext cx="346940" cy="85168"/>
            </a:xfrm>
            <a:prstGeom prst="rect">
              <a:avLst/>
            </a:prstGeom>
            <a:solidFill>
              <a:srgbClr val="9999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8" name="Rectangle 47"/>
            <p:cNvSpPr/>
            <p:nvPr/>
          </p:nvSpPr>
          <p:spPr>
            <a:xfrm>
              <a:off x="4493255" y="2886197"/>
              <a:ext cx="346940" cy="1590720"/>
            </a:xfrm>
            <a:prstGeom prst="rect">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9" name="Rectangle 48"/>
            <p:cNvSpPr/>
            <p:nvPr/>
          </p:nvSpPr>
          <p:spPr>
            <a:xfrm>
              <a:off x="4493255" y="2638935"/>
              <a:ext cx="346940" cy="251384"/>
            </a:xfrm>
            <a:prstGeom prst="rect">
              <a:avLst/>
            </a:prstGeom>
            <a:solidFill>
              <a:srgbClr val="80008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0" name="Rectangle 49"/>
            <p:cNvSpPr/>
            <p:nvPr/>
          </p:nvSpPr>
          <p:spPr>
            <a:xfrm>
              <a:off x="4971227" y="4138993"/>
              <a:ext cx="348428" cy="428588"/>
            </a:xfrm>
            <a:prstGeom prst="rect">
              <a:avLst/>
            </a:prstGeom>
            <a:solidFill>
              <a:srgbClr val="CC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1" name="Rectangle 50"/>
            <p:cNvSpPr/>
            <p:nvPr/>
          </p:nvSpPr>
          <p:spPr>
            <a:xfrm>
              <a:off x="4971227" y="2638935"/>
              <a:ext cx="348428" cy="1500058"/>
            </a:xfrm>
            <a:prstGeom prst="rect">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2" name="Rectangle 51"/>
            <p:cNvSpPr/>
            <p:nvPr/>
          </p:nvSpPr>
          <p:spPr>
            <a:xfrm>
              <a:off x="4971227" y="2219963"/>
              <a:ext cx="348428" cy="418972"/>
            </a:xfrm>
            <a:prstGeom prst="rect">
              <a:avLst/>
            </a:prstGeom>
            <a:solidFill>
              <a:srgbClr val="80008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3" name="Rectangle 52"/>
            <p:cNvSpPr/>
            <p:nvPr/>
          </p:nvSpPr>
          <p:spPr>
            <a:xfrm>
              <a:off x="5455154" y="4390377"/>
              <a:ext cx="348428" cy="171709"/>
            </a:xfrm>
            <a:prstGeom prst="rect">
              <a:avLst/>
            </a:prstGeom>
            <a:solidFill>
              <a:srgbClr val="CC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4" name="Rectangle 53"/>
            <p:cNvSpPr/>
            <p:nvPr/>
          </p:nvSpPr>
          <p:spPr>
            <a:xfrm>
              <a:off x="5455154" y="2719983"/>
              <a:ext cx="348428" cy="1680009"/>
            </a:xfrm>
            <a:prstGeom prst="rect">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5" name="Rectangle 54"/>
            <p:cNvSpPr/>
            <p:nvPr/>
          </p:nvSpPr>
          <p:spPr>
            <a:xfrm>
              <a:off x="5455154" y="2629320"/>
              <a:ext cx="348428" cy="81047"/>
            </a:xfrm>
            <a:prstGeom prst="rect">
              <a:avLst/>
            </a:prstGeom>
            <a:solidFill>
              <a:srgbClr val="66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6" name="Rectangle 55"/>
            <p:cNvSpPr/>
            <p:nvPr/>
          </p:nvSpPr>
          <p:spPr>
            <a:xfrm>
              <a:off x="5455154" y="2390300"/>
              <a:ext cx="348428" cy="243141"/>
            </a:xfrm>
            <a:prstGeom prst="rect">
              <a:avLst/>
            </a:prstGeom>
            <a:solidFill>
              <a:srgbClr val="80008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7" name="Rectangle 56"/>
            <p:cNvSpPr/>
            <p:nvPr/>
          </p:nvSpPr>
          <p:spPr>
            <a:xfrm>
              <a:off x="5455154" y="2295515"/>
              <a:ext cx="348428" cy="8516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8" name="Rectangle 57"/>
            <p:cNvSpPr/>
            <p:nvPr/>
          </p:nvSpPr>
          <p:spPr>
            <a:xfrm>
              <a:off x="5940571" y="4236524"/>
              <a:ext cx="348428" cy="328309"/>
            </a:xfrm>
            <a:prstGeom prst="rect">
              <a:avLst/>
            </a:prstGeom>
            <a:solidFill>
              <a:srgbClr val="CC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9" name="Rectangle 58"/>
            <p:cNvSpPr/>
            <p:nvPr/>
          </p:nvSpPr>
          <p:spPr>
            <a:xfrm>
              <a:off x="5940571" y="2057869"/>
              <a:ext cx="348428" cy="2184150"/>
            </a:xfrm>
            <a:prstGeom prst="rect">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0" name="Rectangle 59"/>
            <p:cNvSpPr/>
            <p:nvPr/>
          </p:nvSpPr>
          <p:spPr>
            <a:xfrm>
              <a:off x="5940571" y="1971327"/>
              <a:ext cx="348428" cy="81048"/>
            </a:xfrm>
            <a:prstGeom prst="rect">
              <a:avLst/>
            </a:prstGeom>
            <a:solidFill>
              <a:srgbClr val="66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1" name="Rectangle 60"/>
            <p:cNvSpPr/>
            <p:nvPr/>
          </p:nvSpPr>
          <p:spPr>
            <a:xfrm>
              <a:off x="5940571" y="1890281"/>
              <a:ext cx="348428" cy="86541"/>
            </a:xfrm>
            <a:prstGeom prst="rect">
              <a:avLst/>
            </a:prstGeom>
            <a:solidFill>
              <a:srgbClr val="80008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2" name="Rectangle 61"/>
            <p:cNvSpPr/>
            <p:nvPr/>
          </p:nvSpPr>
          <p:spPr>
            <a:xfrm>
              <a:off x="6417054" y="4243392"/>
              <a:ext cx="348428" cy="318694"/>
            </a:xfrm>
            <a:prstGeom prst="rect">
              <a:avLst/>
            </a:prstGeom>
            <a:solidFill>
              <a:srgbClr val="CC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3" name="Rectangle 62"/>
            <p:cNvSpPr/>
            <p:nvPr/>
          </p:nvSpPr>
          <p:spPr>
            <a:xfrm>
              <a:off x="6417054" y="3619742"/>
              <a:ext cx="348428" cy="618156"/>
            </a:xfrm>
            <a:prstGeom prst="rect">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4" name="Rectangle 63"/>
            <p:cNvSpPr/>
            <p:nvPr/>
          </p:nvSpPr>
          <p:spPr>
            <a:xfrm>
              <a:off x="6417054" y="3513969"/>
              <a:ext cx="348428" cy="100278"/>
            </a:xfrm>
            <a:prstGeom prst="rect">
              <a:avLst/>
            </a:prstGeom>
            <a:solidFill>
              <a:srgbClr val="66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5" name="Rectangle 64"/>
            <p:cNvSpPr/>
            <p:nvPr/>
          </p:nvSpPr>
          <p:spPr>
            <a:xfrm>
              <a:off x="7090086" y="2038638"/>
              <a:ext cx="132522" cy="13324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6" name="Rectangle 65"/>
            <p:cNvSpPr/>
            <p:nvPr/>
          </p:nvSpPr>
          <p:spPr>
            <a:xfrm>
              <a:off x="7090086" y="2419147"/>
              <a:ext cx="132522" cy="133247"/>
            </a:xfrm>
            <a:prstGeom prst="rect">
              <a:avLst/>
            </a:prstGeom>
            <a:solidFill>
              <a:srgbClr val="80008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7" name="Rectangle 66"/>
            <p:cNvSpPr/>
            <p:nvPr/>
          </p:nvSpPr>
          <p:spPr>
            <a:xfrm>
              <a:off x="7090086" y="2806524"/>
              <a:ext cx="132522" cy="133247"/>
            </a:xfrm>
            <a:prstGeom prst="rect">
              <a:avLst/>
            </a:prstGeom>
            <a:solidFill>
              <a:srgbClr val="66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8" name="Rectangle 67"/>
            <p:cNvSpPr/>
            <p:nvPr/>
          </p:nvSpPr>
          <p:spPr>
            <a:xfrm>
              <a:off x="7090086" y="3181539"/>
              <a:ext cx="132522" cy="133246"/>
            </a:xfrm>
            <a:prstGeom prst="rect">
              <a:avLst/>
            </a:prstGeom>
            <a:solidFill>
              <a:srgbClr val="FF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9" name="Rectangle 68"/>
            <p:cNvSpPr/>
            <p:nvPr/>
          </p:nvSpPr>
          <p:spPr>
            <a:xfrm>
              <a:off x="7090086" y="3562048"/>
              <a:ext cx="132522" cy="133247"/>
            </a:xfrm>
            <a:prstGeom prst="rect">
              <a:avLst/>
            </a:prstGeom>
            <a:solidFill>
              <a:srgbClr val="CC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0" name="Rectangle 69"/>
            <p:cNvSpPr/>
            <p:nvPr/>
          </p:nvSpPr>
          <p:spPr>
            <a:xfrm>
              <a:off x="7090086" y="3956294"/>
              <a:ext cx="132522" cy="133246"/>
            </a:xfrm>
            <a:prstGeom prst="rect">
              <a:avLst/>
            </a:prstGeom>
            <a:solidFill>
              <a:srgbClr val="9999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931" name="TextBox 70"/>
            <p:cNvSpPr txBox="1">
              <a:spLocks noChangeArrowheads="1"/>
            </p:cNvSpPr>
            <p:nvPr/>
          </p:nvSpPr>
          <p:spPr bwMode="auto">
            <a:xfrm>
              <a:off x="1189912" y="1479550"/>
              <a:ext cx="266429" cy="266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r>
                <a:rPr kumimoji="0" lang="en-US" altLang="zh-TW" sz="1400"/>
                <a:t>7</a:t>
              </a:r>
            </a:p>
          </p:txBody>
        </p:sp>
        <p:sp>
          <p:nvSpPr>
            <p:cNvPr id="36932" name="TextBox 71"/>
            <p:cNvSpPr txBox="1">
              <a:spLocks noChangeArrowheads="1"/>
            </p:cNvSpPr>
            <p:nvPr/>
          </p:nvSpPr>
          <p:spPr bwMode="auto">
            <a:xfrm>
              <a:off x="1189912" y="1898650"/>
              <a:ext cx="266429" cy="266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r>
                <a:rPr kumimoji="0" lang="en-US" altLang="zh-TW" sz="1400"/>
                <a:t>6</a:t>
              </a:r>
            </a:p>
          </p:txBody>
        </p:sp>
        <p:sp>
          <p:nvSpPr>
            <p:cNvPr id="36933" name="TextBox 72"/>
            <p:cNvSpPr txBox="1">
              <a:spLocks noChangeArrowheads="1"/>
            </p:cNvSpPr>
            <p:nvPr/>
          </p:nvSpPr>
          <p:spPr bwMode="auto">
            <a:xfrm>
              <a:off x="1189912" y="2317750"/>
              <a:ext cx="266429" cy="266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r>
                <a:rPr kumimoji="0" lang="en-US" altLang="zh-TW" sz="1400"/>
                <a:t>5</a:t>
              </a:r>
            </a:p>
          </p:txBody>
        </p:sp>
        <p:sp>
          <p:nvSpPr>
            <p:cNvPr id="36934" name="TextBox 73"/>
            <p:cNvSpPr txBox="1">
              <a:spLocks noChangeArrowheads="1"/>
            </p:cNvSpPr>
            <p:nvPr/>
          </p:nvSpPr>
          <p:spPr bwMode="auto">
            <a:xfrm>
              <a:off x="1189912" y="2730500"/>
              <a:ext cx="266429" cy="266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r>
                <a:rPr kumimoji="0" lang="en-US" altLang="zh-TW" sz="1400"/>
                <a:t>4</a:t>
              </a:r>
            </a:p>
          </p:txBody>
        </p:sp>
        <p:sp>
          <p:nvSpPr>
            <p:cNvPr id="36935" name="TextBox 74"/>
            <p:cNvSpPr txBox="1">
              <a:spLocks noChangeArrowheads="1"/>
            </p:cNvSpPr>
            <p:nvPr/>
          </p:nvSpPr>
          <p:spPr bwMode="auto">
            <a:xfrm>
              <a:off x="1189912" y="3155950"/>
              <a:ext cx="266429" cy="266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r>
                <a:rPr kumimoji="0" lang="en-US" altLang="zh-TW" sz="1400"/>
                <a:t>3</a:t>
              </a:r>
            </a:p>
          </p:txBody>
        </p:sp>
        <p:sp>
          <p:nvSpPr>
            <p:cNvPr id="36936" name="TextBox 75"/>
            <p:cNvSpPr txBox="1">
              <a:spLocks noChangeArrowheads="1"/>
            </p:cNvSpPr>
            <p:nvPr/>
          </p:nvSpPr>
          <p:spPr bwMode="auto">
            <a:xfrm>
              <a:off x="1189912" y="3575050"/>
              <a:ext cx="266429" cy="266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r>
                <a:rPr kumimoji="0" lang="en-US" altLang="zh-TW" sz="1400"/>
                <a:t>2</a:t>
              </a:r>
            </a:p>
          </p:txBody>
        </p:sp>
        <p:sp>
          <p:nvSpPr>
            <p:cNvPr id="36937" name="TextBox 76"/>
            <p:cNvSpPr txBox="1">
              <a:spLocks noChangeArrowheads="1"/>
            </p:cNvSpPr>
            <p:nvPr/>
          </p:nvSpPr>
          <p:spPr bwMode="auto">
            <a:xfrm>
              <a:off x="1189912" y="3994150"/>
              <a:ext cx="266429" cy="266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r>
                <a:rPr kumimoji="0" lang="en-US" altLang="zh-TW" sz="1400"/>
                <a:t>1</a:t>
              </a:r>
            </a:p>
          </p:txBody>
        </p:sp>
        <p:sp>
          <p:nvSpPr>
            <p:cNvPr id="36938" name="TextBox 77"/>
            <p:cNvSpPr txBox="1">
              <a:spLocks noChangeArrowheads="1"/>
            </p:cNvSpPr>
            <p:nvPr/>
          </p:nvSpPr>
          <p:spPr bwMode="auto">
            <a:xfrm>
              <a:off x="1189912" y="4413250"/>
              <a:ext cx="266429" cy="266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r>
                <a:rPr kumimoji="0" lang="en-US" altLang="zh-TW" sz="1400"/>
                <a:t>0</a:t>
              </a:r>
            </a:p>
          </p:txBody>
        </p:sp>
        <p:sp>
          <p:nvSpPr>
            <p:cNvPr id="36939" name="TextBox 78"/>
            <p:cNvSpPr txBox="1">
              <a:spLocks noChangeArrowheads="1"/>
            </p:cNvSpPr>
            <p:nvPr/>
          </p:nvSpPr>
          <p:spPr bwMode="auto">
            <a:xfrm rot="-5400000">
              <a:off x="-524562" y="2927476"/>
              <a:ext cx="2958784" cy="31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r>
                <a:rPr kumimoji="0" lang="zh-TW" altLang="en-US" sz="1600" b="1" dirty="0">
                  <a:latin typeface="華康儷簡宋" pitchFamily="49" charset="-120"/>
                  <a:ea typeface="華康儷簡宋" pitchFamily="49" charset="-120"/>
                </a:rPr>
                <a:t>每年</a:t>
              </a:r>
              <a:r>
                <a:rPr lang="zh-TW" altLang="en-US" sz="1600" b="1" dirty="0">
                  <a:latin typeface="華康儷簡宋" pitchFamily="49" charset="-120"/>
                  <a:ea typeface="華康儷簡宋" pitchFamily="49" charset="-120"/>
                </a:rPr>
                <a:t>死亡</a:t>
              </a:r>
              <a:r>
                <a:rPr kumimoji="0" lang="zh-TW" altLang="en-US" sz="1600" b="1" dirty="0">
                  <a:latin typeface="華康儷簡宋" pitchFamily="49" charset="-120"/>
                  <a:ea typeface="華康儷簡宋" pitchFamily="49" charset="-120"/>
                </a:rPr>
                <a:t>率</a:t>
              </a:r>
              <a:endParaRPr kumimoji="0" lang="en-US" altLang="zh-TW" sz="1600" b="1" dirty="0">
                <a:latin typeface="華康儷簡宋" pitchFamily="49" charset="-120"/>
                <a:ea typeface="華康儷簡宋" pitchFamily="49" charset="-120"/>
              </a:endParaRPr>
            </a:p>
          </p:txBody>
        </p:sp>
        <p:sp>
          <p:nvSpPr>
            <p:cNvPr id="36940" name="TextBox 79"/>
            <p:cNvSpPr txBox="1">
              <a:spLocks noChangeArrowheads="1"/>
            </p:cNvSpPr>
            <p:nvPr/>
          </p:nvSpPr>
          <p:spPr bwMode="auto">
            <a:xfrm>
              <a:off x="1538656" y="5219700"/>
              <a:ext cx="5363794" cy="279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r>
                <a:rPr kumimoji="0" lang="zh-TW" altLang="en-US" sz="1600" b="1" dirty="0">
                  <a:latin typeface="華康儷簡宋" pitchFamily="49" charset="-120"/>
                  <a:ea typeface="華康儷簡宋" pitchFamily="49" charset="-120"/>
                </a:rPr>
                <a:t>年</a:t>
              </a:r>
              <a:endParaRPr kumimoji="0" lang="en-US" altLang="zh-TW" sz="1600" b="1" dirty="0">
                <a:latin typeface="華康儷簡宋" pitchFamily="49" charset="-120"/>
                <a:ea typeface="華康儷簡宋" pitchFamily="49" charset="-120"/>
              </a:endParaRPr>
            </a:p>
          </p:txBody>
        </p:sp>
        <p:sp>
          <p:nvSpPr>
            <p:cNvPr id="36941" name="TextBox 80"/>
            <p:cNvSpPr txBox="1">
              <a:spLocks noChangeArrowheads="1"/>
            </p:cNvSpPr>
            <p:nvPr/>
          </p:nvSpPr>
          <p:spPr bwMode="auto">
            <a:xfrm>
              <a:off x="7174960" y="1961711"/>
              <a:ext cx="476821" cy="254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r>
                <a:rPr kumimoji="0" lang="zh-TW" altLang="en-US" sz="1400" b="1" dirty="0">
                  <a:latin typeface="華康儷簡宋" pitchFamily="49" charset="-120"/>
                  <a:ea typeface="華康儷簡宋" pitchFamily="49" charset="-120"/>
                </a:rPr>
                <a:t>不详</a:t>
              </a:r>
              <a:endParaRPr kumimoji="0" lang="en-US" altLang="zh-TW" sz="1400" b="1" dirty="0">
                <a:latin typeface="華康儷簡宋" pitchFamily="49" charset="-120"/>
                <a:ea typeface="華康儷簡宋" pitchFamily="49" charset="-120"/>
              </a:endParaRPr>
            </a:p>
          </p:txBody>
        </p:sp>
        <p:sp>
          <p:nvSpPr>
            <p:cNvPr id="36942" name="TextBox 81"/>
            <p:cNvSpPr txBox="1">
              <a:spLocks noChangeArrowheads="1"/>
            </p:cNvSpPr>
            <p:nvPr/>
          </p:nvSpPr>
          <p:spPr bwMode="auto">
            <a:xfrm>
              <a:off x="7174960" y="2329857"/>
              <a:ext cx="506263" cy="26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r>
                <a:rPr kumimoji="0" lang="zh-TW" altLang="en-US" sz="1400" b="1">
                  <a:latin typeface="華康儷簡宋" pitchFamily="49" charset="-120"/>
                  <a:ea typeface="華康儷簡宋" pitchFamily="49" charset="-120"/>
                </a:rPr>
                <a:t>其它</a:t>
              </a:r>
              <a:endParaRPr kumimoji="0" lang="en-US" altLang="zh-TW" sz="1400" b="1">
                <a:latin typeface="華康儷簡宋" pitchFamily="49" charset="-120"/>
                <a:ea typeface="華康儷簡宋" pitchFamily="49" charset="-120"/>
              </a:endParaRPr>
            </a:p>
          </p:txBody>
        </p:sp>
        <p:sp>
          <p:nvSpPr>
            <p:cNvPr id="36943" name="TextBox 82"/>
            <p:cNvSpPr txBox="1">
              <a:spLocks noChangeArrowheads="1"/>
            </p:cNvSpPr>
            <p:nvPr/>
          </p:nvSpPr>
          <p:spPr bwMode="auto">
            <a:xfrm>
              <a:off x="7174960" y="2711740"/>
              <a:ext cx="476821" cy="254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r>
                <a:rPr kumimoji="0" lang="zh-TW" altLang="en-US" sz="1400" b="1" dirty="0">
                  <a:latin typeface="華康儷簡宋" pitchFamily="49" charset="-120"/>
                  <a:ea typeface="華康儷簡宋" pitchFamily="49" charset="-120"/>
                </a:rPr>
                <a:t>肿瘤</a:t>
              </a:r>
              <a:endParaRPr kumimoji="0" lang="en-US" altLang="zh-TW" sz="1400" b="1" dirty="0">
                <a:latin typeface="華康儷簡宋" pitchFamily="49" charset="-120"/>
                <a:ea typeface="華康儷簡宋" pitchFamily="49" charset="-120"/>
              </a:endParaRPr>
            </a:p>
          </p:txBody>
        </p:sp>
        <p:sp>
          <p:nvSpPr>
            <p:cNvPr id="36944" name="TextBox 83"/>
            <p:cNvSpPr txBox="1">
              <a:spLocks noChangeArrowheads="1"/>
            </p:cNvSpPr>
            <p:nvPr/>
          </p:nvSpPr>
          <p:spPr bwMode="auto">
            <a:xfrm>
              <a:off x="7174960" y="3099118"/>
              <a:ext cx="634261" cy="254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r>
                <a:rPr kumimoji="0" lang="zh-TW" altLang="en-US" sz="1400" b="1" dirty="0">
                  <a:latin typeface="華康儷簡宋" pitchFamily="49" charset="-120"/>
                  <a:ea typeface="華康儷簡宋" pitchFamily="49" charset="-120"/>
                </a:rPr>
                <a:t>铁</a:t>
              </a:r>
              <a:r>
                <a:rPr kumimoji="0" lang="zh-CN" altLang="en-US" sz="1400" b="1" dirty="0">
                  <a:latin typeface="華康儷簡宋" pitchFamily="49" charset="-120"/>
                  <a:ea typeface="華康儷簡宋" pitchFamily="49" charset="-120"/>
                </a:rPr>
                <a:t>沉</a:t>
              </a:r>
              <a:r>
                <a:rPr lang="zh-TW" altLang="en-US" sz="1400" b="1" dirty="0">
                  <a:latin typeface="華康儷簡宋" pitchFamily="49" charset="-120"/>
                  <a:ea typeface="華康儷簡宋" pitchFamily="49" charset="-120"/>
                </a:rPr>
                <a:t>积</a:t>
              </a:r>
              <a:endParaRPr kumimoji="0" lang="en-US" altLang="zh-TW" sz="1400" b="1" dirty="0">
                <a:latin typeface="華康儷簡宋" pitchFamily="49" charset="-120"/>
                <a:ea typeface="華康儷簡宋" pitchFamily="49" charset="-120"/>
              </a:endParaRPr>
            </a:p>
          </p:txBody>
        </p:sp>
        <p:sp>
          <p:nvSpPr>
            <p:cNvPr id="36945" name="TextBox 84"/>
            <p:cNvSpPr txBox="1">
              <a:spLocks noChangeArrowheads="1"/>
            </p:cNvSpPr>
            <p:nvPr/>
          </p:nvSpPr>
          <p:spPr bwMode="auto">
            <a:xfrm>
              <a:off x="7174960" y="3479627"/>
              <a:ext cx="506263" cy="263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r>
                <a:rPr kumimoji="0" lang="zh-TW" altLang="en-US" sz="1400" b="1" dirty="0">
                  <a:latin typeface="華康儷簡宋" pitchFamily="49" charset="-120"/>
                  <a:ea typeface="華康儷簡宋" pitchFamily="49" charset="-120"/>
                </a:rPr>
                <a:t>感染</a:t>
              </a:r>
              <a:endParaRPr kumimoji="0" lang="en-US" altLang="zh-TW" sz="1400" b="1" dirty="0">
                <a:latin typeface="華康儷簡宋" pitchFamily="49" charset="-120"/>
                <a:ea typeface="華康儷簡宋" pitchFamily="49" charset="-120"/>
              </a:endParaRPr>
            </a:p>
          </p:txBody>
        </p:sp>
        <p:sp>
          <p:nvSpPr>
            <p:cNvPr id="36946" name="TextBox 85"/>
            <p:cNvSpPr txBox="1">
              <a:spLocks noChangeArrowheads="1"/>
            </p:cNvSpPr>
            <p:nvPr/>
          </p:nvSpPr>
          <p:spPr bwMode="auto">
            <a:xfrm>
              <a:off x="7174960" y="3860136"/>
              <a:ext cx="476821" cy="254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r>
                <a:rPr kumimoji="0" lang="zh-TW" altLang="en-US" sz="1400" b="1" dirty="0">
                  <a:latin typeface="華康儷簡宋" pitchFamily="49" charset="-120"/>
                  <a:ea typeface="華康儷簡宋" pitchFamily="49" charset="-120"/>
                </a:rPr>
                <a:t>贫血</a:t>
              </a:r>
              <a:endParaRPr kumimoji="0" lang="en-US" altLang="zh-TW" sz="1400" b="1" dirty="0">
                <a:latin typeface="華康儷簡宋" pitchFamily="49" charset="-120"/>
                <a:ea typeface="華康儷簡宋" pitchFamily="49" charset="-120"/>
              </a:endParaRPr>
            </a:p>
          </p:txBody>
        </p:sp>
        <p:sp>
          <p:nvSpPr>
            <p:cNvPr id="36947" name="TextBox 86"/>
            <p:cNvSpPr txBox="1">
              <a:spLocks noChangeArrowheads="1"/>
            </p:cNvSpPr>
            <p:nvPr/>
          </p:nvSpPr>
          <p:spPr bwMode="auto">
            <a:xfrm>
              <a:off x="1520972" y="4572000"/>
              <a:ext cx="467905" cy="519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r>
                <a:rPr kumimoji="0" lang="en-US" altLang="zh-TW" sz="1100"/>
                <a:t>1950</a:t>
              </a:r>
            </a:p>
            <a:p>
              <a:pPr algn="ctr" eaLnBrk="1" hangingPunct="1"/>
              <a:r>
                <a:rPr kumimoji="0" lang="en-US" altLang="zh-TW" sz="1100"/>
                <a:t>-</a:t>
              </a:r>
            </a:p>
            <a:p>
              <a:pPr algn="ctr" eaLnBrk="1" hangingPunct="1"/>
              <a:r>
                <a:rPr kumimoji="0" lang="en-US" altLang="zh-TW" sz="1100"/>
                <a:t>1954</a:t>
              </a:r>
            </a:p>
          </p:txBody>
        </p:sp>
        <p:sp>
          <p:nvSpPr>
            <p:cNvPr id="36948" name="TextBox 87"/>
            <p:cNvSpPr txBox="1">
              <a:spLocks noChangeArrowheads="1"/>
            </p:cNvSpPr>
            <p:nvPr/>
          </p:nvSpPr>
          <p:spPr bwMode="auto">
            <a:xfrm>
              <a:off x="2009923" y="4572000"/>
              <a:ext cx="467905" cy="519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r>
                <a:rPr kumimoji="0" lang="en-US" altLang="zh-TW" sz="1100" dirty="0"/>
                <a:t>1955</a:t>
              </a:r>
            </a:p>
            <a:p>
              <a:pPr algn="ctr" eaLnBrk="1" hangingPunct="1"/>
              <a:r>
                <a:rPr kumimoji="0" lang="en-US" altLang="zh-TW" sz="1100" dirty="0"/>
                <a:t>-</a:t>
              </a:r>
            </a:p>
            <a:p>
              <a:pPr algn="ctr" eaLnBrk="1" hangingPunct="1"/>
              <a:r>
                <a:rPr kumimoji="0" lang="en-US" altLang="zh-TW" sz="1100" dirty="0"/>
                <a:t>1959</a:t>
              </a:r>
            </a:p>
          </p:txBody>
        </p:sp>
        <p:sp>
          <p:nvSpPr>
            <p:cNvPr id="36949" name="TextBox 88"/>
            <p:cNvSpPr txBox="1">
              <a:spLocks noChangeArrowheads="1"/>
            </p:cNvSpPr>
            <p:nvPr/>
          </p:nvSpPr>
          <p:spPr bwMode="auto">
            <a:xfrm>
              <a:off x="2492523" y="4572000"/>
              <a:ext cx="467905" cy="519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r>
                <a:rPr kumimoji="0" lang="en-US" altLang="zh-TW" sz="1100"/>
                <a:t>1960</a:t>
              </a:r>
            </a:p>
            <a:p>
              <a:pPr algn="ctr" eaLnBrk="1" hangingPunct="1"/>
              <a:r>
                <a:rPr kumimoji="0" lang="en-US" altLang="zh-TW" sz="1100"/>
                <a:t>-</a:t>
              </a:r>
            </a:p>
            <a:p>
              <a:pPr algn="ctr" eaLnBrk="1" hangingPunct="1"/>
              <a:r>
                <a:rPr kumimoji="0" lang="en-US" altLang="zh-TW" sz="1100"/>
                <a:t>1964</a:t>
              </a:r>
            </a:p>
          </p:txBody>
        </p:sp>
        <p:sp>
          <p:nvSpPr>
            <p:cNvPr id="36950" name="TextBox 89"/>
            <p:cNvSpPr txBox="1">
              <a:spLocks noChangeArrowheads="1"/>
            </p:cNvSpPr>
            <p:nvPr/>
          </p:nvSpPr>
          <p:spPr bwMode="auto">
            <a:xfrm>
              <a:off x="2981472" y="4572000"/>
              <a:ext cx="467905" cy="519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r>
                <a:rPr kumimoji="0" lang="en-US" altLang="zh-TW" sz="1100"/>
                <a:t>1965</a:t>
              </a:r>
            </a:p>
            <a:p>
              <a:pPr algn="ctr" eaLnBrk="1" hangingPunct="1"/>
              <a:r>
                <a:rPr kumimoji="0" lang="en-US" altLang="zh-TW" sz="1100"/>
                <a:t>-</a:t>
              </a:r>
            </a:p>
            <a:p>
              <a:pPr algn="ctr" eaLnBrk="1" hangingPunct="1"/>
              <a:r>
                <a:rPr kumimoji="0" lang="en-US" altLang="zh-TW" sz="1100"/>
                <a:t>1969</a:t>
              </a:r>
            </a:p>
          </p:txBody>
        </p:sp>
        <p:sp>
          <p:nvSpPr>
            <p:cNvPr id="36951" name="TextBox 90"/>
            <p:cNvSpPr txBox="1">
              <a:spLocks noChangeArrowheads="1"/>
            </p:cNvSpPr>
            <p:nvPr/>
          </p:nvSpPr>
          <p:spPr bwMode="auto">
            <a:xfrm>
              <a:off x="3464072" y="4572000"/>
              <a:ext cx="467905" cy="519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r>
                <a:rPr kumimoji="0" lang="en-US" altLang="zh-TW" sz="1100"/>
                <a:t>1970</a:t>
              </a:r>
            </a:p>
            <a:p>
              <a:pPr algn="ctr" eaLnBrk="1" hangingPunct="1"/>
              <a:r>
                <a:rPr kumimoji="0" lang="en-US" altLang="zh-TW" sz="1100"/>
                <a:t>-</a:t>
              </a:r>
            </a:p>
            <a:p>
              <a:pPr algn="ctr" eaLnBrk="1" hangingPunct="1"/>
              <a:r>
                <a:rPr kumimoji="0" lang="en-US" altLang="zh-TW" sz="1100"/>
                <a:t>1974</a:t>
              </a:r>
            </a:p>
          </p:txBody>
        </p:sp>
        <p:sp>
          <p:nvSpPr>
            <p:cNvPr id="36952" name="TextBox 91"/>
            <p:cNvSpPr txBox="1">
              <a:spLocks noChangeArrowheads="1"/>
            </p:cNvSpPr>
            <p:nvPr/>
          </p:nvSpPr>
          <p:spPr bwMode="auto">
            <a:xfrm>
              <a:off x="3953022" y="4572000"/>
              <a:ext cx="467905" cy="519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r>
                <a:rPr kumimoji="0" lang="en-US" altLang="zh-TW" sz="1100"/>
                <a:t>1975</a:t>
              </a:r>
            </a:p>
            <a:p>
              <a:pPr algn="ctr" eaLnBrk="1" hangingPunct="1"/>
              <a:r>
                <a:rPr kumimoji="0" lang="en-US" altLang="zh-TW" sz="1100"/>
                <a:t>-</a:t>
              </a:r>
            </a:p>
            <a:p>
              <a:pPr algn="ctr" eaLnBrk="1" hangingPunct="1"/>
              <a:r>
                <a:rPr kumimoji="0" lang="en-US" altLang="zh-TW" sz="1100"/>
                <a:t>1979</a:t>
              </a:r>
            </a:p>
          </p:txBody>
        </p:sp>
        <p:sp>
          <p:nvSpPr>
            <p:cNvPr id="36953" name="TextBox 92"/>
            <p:cNvSpPr txBox="1">
              <a:spLocks noChangeArrowheads="1"/>
            </p:cNvSpPr>
            <p:nvPr/>
          </p:nvSpPr>
          <p:spPr bwMode="auto">
            <a:xfrm>
              <a:off x="4441973" y="4572000"/>
              <a:ext cx="467905" cy="519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r>
                <a:rPr kumimoji="0" lang="en-US" altLang="zh-TW" sz="1100"/>
                <a:t>1980</a:t>
              </a:r>
            </a:p>
            <a:p>
              <a:pPr algn="ctr" eaLnBrk="1" hangingPunct="1"/>
              <a:r>
                <a:rPr kumimoji="0" lang="en-US" altLang="zh-TW" sz="1100"/>
                <a:t>-</a:t>
              </a:r>
            </a:p>
            <a:p>
              <a:pPr algn="ctr" eaLnBrk="1" hangingPunct="1"/>
              <a:r>
                <a:rPr kumimoji="0" lang="en-US" altLang="zh-TW" sz="1100"/>
                <a:t>1984</a:t>
              </a:r>
            </a:p>
          </p:txBody>
        </p:sp>
        <p:sp>
          <p:nvSpPr>
            <p:cNvPr id="36954" name="TextBox 93"/>
            <p:cNvSpPr txBox="1">
              <a:spLocks noChangeArrowheads="1"/>
            </p:cNvSpPr>
            <p:nvPr/>
          </p:nvSpPr>
          <p:spPr bwMode="auto">
            <a:xfrm>
              <a:off x="4924573" y="4572000"/>
              <a:ext cx="467905" cy="519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r>
                <a:rPr kumimoji="0" lang="en-US" altLang="zh-TW" sz="1100"/>
                <a:t>1985</a:t>
              </a:r>
            </a:p>
            <a:p>
              <a:pPr algn="ctr" eaLnBrk="1" hangingPunct="1"/>
              <a:r>
                <a:rPr kumimoji="0" lang="en-US" altLang="zh-TW" sz="1100"/>
                <a:t>-</a:t>
              </a:r>
            </a:p>
            <a:p>
              <a:pPr algn="ctr" eaLnBrk="1" hangingPunct="1"/>
              <a:r>
                <a:rPr kumimoji="0" lang="en-US" altLang="zh-TW" sz="1100"/>
                <a:t>1989</a:t>
              </a:r>
            </a:p>
          </p:txBody>
        </p:sp>
        <p:sp>
          <p:nvSpPr>
            <p:cNvPr id="36955" name="TextBox 94"/>
            <p:cNvSpPr txBox="1">
              <a:spLocks noChangeArrowheads="1"/>
            </p:cNvSpPr>
            <p:nvPr/>
          </p:nvSpPr>
          <p:spPr bwMode="auto">
            <a:xfrm>
              <a:off x="5400822" y="4572000"/>
              <a:ext cx="467905" cy="519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r>
                <a:rPr kumimoji="0" lang="en-US" altLang="zh-TW" sz="1100"/>
                <a:t>1990</a:t>
              </a:r>
            </a:p>
            <a:p>
              <a:pPr algn="ctr" eaLnBrk="1" hangingPunct="1"/>
              <a:r>
                <a:rPr kumimoji="0" lang="en-US" altLang="zh-TW" sz="1100"/>
                <a:t>-</a:t>
              </a:r>
            </a:p>
            <a:p>
              <a:pPr algn="ctr" eaLnBrk="1" hangingPunct="1"/>
              <a:r>
                <a:rPr kumimoji="0" lang="en-US" altLang="zh-TW" sz="1100"/>
                <a:t>1994</a:t>
              </a:r>
            </a:p>
          </p:txBody>
        </p:sp>
        <p:sp>
          <p:nvSpPr>
            <p:cNvPr id="36956" name="TextBox 95"/>
            <p:cNvSpPr txBox="1">
              <a:spLocks noChangeArrowheads="1"/>
            </p:cNvSpPr>
            <p:nvPr/>
          </p:nvSpPr>
          <p:spPr bwMode="auto">
            <a:xfrm>
              <a:off x="5896122" y="4572000"/>
              <a:ext cx="467905" cy="519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r>
                <a:rPr kumimoji="0" lang="en-US" altLang="zh-TW" sz="1100"/>
                <a:t>1995</a:t>
              </a:r>
            </a:p>
            <a:p>
              <a:pPr algn="ctr" eaLnBrk="1" hangingPunct="1"/>
              <a:r>
                <a:rPr kumimoji="0" lang="en-US" altLang="zh-TW" sz="1100"/>
                <a:t>-</a:t>
              </a:r>
            </a:p>
            <a:p>
              <a:pPr algn="ctr" eaLnBrk="1" hangingPunct="1"/>
              <a:r>
                <a:rPr kumimoji="0" lang="en-US" altLang="zh-TW" sz="1100"/>
                <a:t>1999</a:t>
              </a:r>
            </a:p>
          </p:txBody>
        </p:sp>
        <p:sp>
          <p:nvSpPr>
            <p:cNvPr id="36957" name="TextBox 96"/>
            <p:cNvSpPr txBox="1">
              <a:spLocks noChangeArrowheads="1"/>
            </p:cNvSpPr>
            <p:nvPr/>
          </p:nvSpPr>
          <p:spPr bwMode="auto">
            <a:xfrm>
              <a:off x="6366023" y="4572000"/>
              <a:ext cx="467905" cy="519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r>
                <a:rPr kumimoji="0" lang="en-US" altLang="zh-TW" sz="1100"/>
                <a:t>2000</a:t>
              </a:r>
            </a:p>
            <a:p>
              <a:pPr algn="ctr" eaLnBrk="1" hangingPunct="1"/>
              <a:r>
                <a:rPr kumimoji="0" lang="en-US" altLang="zh-TW" sz="1100"/>
                <a:t>-</a:t>
              </a:r>
            </a:p>
            <a:p>
              <a:pPr algn="ctr" eaLnBrk="1" hangingPunct="1"/>
              <a:r>
                <a:rPr kumimoji="0" lang="en-US" altLang="zh-TW" sz="1100"/>
                <a:t>2004</a:t>
              </a:r>
            </a:p>
          </p:txBody>
        </p:sp>
      </p:grpSp>
      <p:sp>
        <p:nvSpPr>
          <p:cNvPr id="93" name="Oval 92"/>
          <p:cNvSpPr/>
          <p:nvPr/>
        </p:nvSpPr>
        <p:spPr>
          <a:xfrm>
            <a:off x="6604841" y="3346193"/>
            <a:ext cx="1634284" cy="495300"/>
          </a:xfrm>
          <a:prstGeom prst="ellipse">
            <a:avLst/>
          </a:prstGeom>
          <a:no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TextBox 2">
            <a:extLst>
              <a:ext uri="{FF2B5EF4-FFF2-40B4-BE49-F238E27FC236}">
                <a16:creationId xmlns:a16="http://schemas.microsoft.com/office/drawing/2014/main" id="{0727FA16-6EAA-4BD9-3D11-5907FEE5A452}"/>
              </a:ext>
            </a:extLst>
          </p:cNvPr>
          <p:cNvSpPr txBox="1"/>
          <p:nvPr/>
        </p:nvSpPr>
        <p:spPr>
          <a:xfrm>
            <a:off x="8239125" y="2354457"/>
            <a:ext cx="3862387" cy="2308324"/>
          </a:xfrm>
          <a:prstGeom prst="rect">
            <a:avLst/>
          </a:prstGeom>
          <a:noFill/>
        </p:spPr>
        <p:txBody>
          <a:bodyPr wrap="square">
            <a:spAutoFit/>
          </a:bodyPr>
          <a:lstStyle/>
          <a:p>
            <a:pPr marL="285750" indent="-285750">
              <a:buFont typeface="Arial" panose="020B0604020202020204" pitchFamily="34" charset="0"/>
              <a:buChar char="•"/>
            </a:pPr>
            <a:r>
              <a:rPr lang="zh-CN" altLang="en-US" dirty="0">
                <a:latin typeface="仿宋" panose="02010609060101010101" pitchFamily="49" charset="-122"/>
                <a:ea typeface="仿宋" panose="02010609060101010101" pitchFamily="49" charset="-122"/>
              </a:rPr>
              <a:t>自 </a:t>
            </a:r>
            <a:r>
              <a:rPr lang="en-US" altLang="zh-CN" dirty="0">
                <a:latin typeface="仿宋" panose="02010609060101010101" pitchFamily="49" charset="-122"/>
                <a:ea typeface="仿宋" panose="02010609060101010101" pitchFamily="49" charset="-122"/>
              </a:rPr>
              <a:t>2000 </a:t>
            </a:r>
            <a:r>
              <a:rPr lang="zh-CN" altLang="en-US" dirty="0">
                <a:latin typeface="仿宋" panose="02010609060101010101" pitchFamily="49" charset="-122"/>
                <a:ea typeface="仿宋" panose="02010609060101010101" pitchFamily="49" charset="-122"/>
              </a:rPr>
              <a:t>年以来，各年龄段患者的生存率都有了显著提高，这可能归功于联合螯合疗法的引入</a:t>
            </a:r>
            <a:endParaRPr lang="en-US" altLang="zh-CN" dirty="0">
              <a:latin typeface="仿宋" panose="02010609060101010101" pitchFamily="49" charset="-122"/>
              <a:ea typeface="仿宋" panose="02010609060101010101" pitchFamily="49" charset="-122"/>
            </a:endParaRPr>
          </a:p>
          <a:p>
            <a:pPr marL="285750" indent="-285750">
              <a:buFont typeface="Arial" panose="020B0604020202020204" pitchFamily="34" charset="0"/>
              <a:buChar char="•"/>
            </a:pPr>
            <a:endParaRPr lang="en-US" altLang="zh-CN" dirty="0">
              <a:latin typeface="仿宋" panose="02010609060101010101" pitchFamily="49" charset="-122"/>
              <a:ea typeface="仿宋" panose="02010609060101010101" pitchFamily="49" charset="-122"/>
            </a:endParaRPr>
          </a:p>
          <a:p>
            <a:pPr marL="285750" indent="-285750">
              <a:buFont typeface="Arial" panose="020B0604020202020204" pitchFamily="34" charset="0"/>
              <a:buChar char="•"/>
            </a:pPr>
            <a:r>
              <a:rPr lang="zh-CN" altLang="en-US" dirty="0">
                <a:latin typeface="仿宋" panose="02010609060101010101" pitchFamily="49" charset="-122"/>
                <a:ea typeface="仿宋" panose="02010609060101010101" pitchFamily="49" charset="-122"/>
              </a:rPr>
              <a:t>接受去铁酮 </a:t>
            </a:r>
            <a:r>
              <a:rPr lang="en-US" altLang="zh-CN" dirty="0">
                <a:latin typeface="仿宋" panose="02010609060101010101" pitchFamily="49" charset="-122"/>
                <a:ea typeface="仿宋" panose="02010609060101010101" pitchFamily="49" charset="-122"/>
              </a:rPr>
              <a:t>(DFP) </a:t>
            </a:r>
            <a:r>
              <a:rPr lang="zh-CN" altLang="en-US" dirty="0">
                <a:latin typeface="仿宋" panose="02010609060101010101" pitchFamily="49" charset="-122"/>
                <a:ea typeface="仿宋" panose="02010609060101010101" pitchFamily="49" charset="-122"/>
              </a:rPr>
              <a:t>治疗或接受去铁酮</a:t>
            </a:r>
            <a:r>
              <a:rPr lang="en-US" altLang="zh-CN" dirty="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去铁胺 </a:t>
            </a:r>
            <a:r>
              <a:rPr lang="en-US" altLang="zh-CN" dirty="0">
                <a:latin typeface="仿宋" panose="02010609060101010101" pitchFamily="49" charset="-122"/>
                <a:ea typeface="仿宋" panose="02010609060101010101" pitchFamily="49" charset="-122"/>
              </a:rPr>
              <a:t>(DFP-DFO) </a:t>
            </a:r>
            <a:r>
              <a:rPr lang="zh-CN" altLang="en-US" dirty="0">
                <a:latin typeface="仿宋" panose="02010609060101010101" pitchFamily="49" charset="-122"/>
                <a:ea typeface="仿宋" panose="02010609060101010101" pitchFamily="49" charset="-122"/>
              </a:rPr>
              <a:t>螯合治疗的患者，主要由于心脏损害导致的死亡率降低或完全消失</a:t>
            </a:r>
            <a:endParaRPr lang="en-US" altLang="zh-CN" dirty="0">
              <a:latin typeface="仿宋" panose="02010609060101010101" pitchFamily="49" charset="-122"/>
              <a:ea typeface="仿宋" panose="02010609060101010101" pitchFamily="49" charset="-122"/>
            </a:endParaRPr>
          </a:p>
        </p:txBody>
      </p:sp>
      <p:sp>
        <p:nvSpPr>
          <p:cNvPr id="7" name="TextBox 6">
            <a:extLst>
              <a:ext uri="{FF2B5EF4-FFF2-40B4-BE49-F238E27FC236}">
                <a16:creationId xmlns:a16="http://schemas.microsoft.com/office/drawing/2014/main" id="{EF5AADA2-95BE-3794-3EE1-1AE955D932CE}"/>
              </a:ext>
            </a:extLst>
          </p:cNvPr>
          <p:cNvSpPr txBox="1"/>
          <p:nvPr/>
        </p:nvSpPr>
        <p:spPr>
          <a:xfrm>
            <a:off x="340127" y="6507608"/>
            <a:ext cx="6878806" cy="246221"/>
          </a:xfrm>
          <a:prstGeom prst="rect">
            <a:avLst/>
          </a:prstGeom>
          <a:noFill/>
        </p:spPr>
        <p:txBody>
          <a:bodyPr wrap="none" rtlCol="0">
            <a:spAutoFit/>
          </a:bodyPr>
          <a:lstStyle/>
          <a:p>
            <a:r>
              <a:rPr lang="en-US" sz="1000" dirty="0">
                <a:latin typeface="Times New Roman" panose="02020603050405020304" pitchFamily="18" charset="0"/>
                <a:cs typeface="Times New Roman" panose="02020603050405020304" pitchFamily="18" charset="0"/>
              </a:rPr>
              <a:t>1. </a:t>
            </a:r>
            <a:r>
              <a:rPr lang="nb-NO" sz="1000" dirty="0">
                <a:latin typeface="Times New Roman" panose="02020603050405020304" pitchFamily="18" charset="0"/>
                <a:cs typeface="Times New Roman" panose="02020603050405020304" pitchFamily="18" charset="0"/>
              </a:rPr>
              <a:t>Telfer et al, Haematologica 2006; 2. </a:t>
            </a:r>
            <a:r>
              <a:rPr lang="en-US" sz="1000" dirty="0">
                <a:latin typeface="Times New Roman" panose="02020603050405020304" pitchFamily="18" charset="0"/>
                <a:cs typeface="Times New Roman" panose="02020603050405020304" pitchFamily="18" charset="0"/>
              </a:rPr>
              <a:t>Modell. J Cardiovasc MR 2008: 42; 3. Maggie A Blood Cell, Molecules and diseases 2009</a:t>
            </a:r>
            <a:endParaRPr lang="en-HK" sz="1000" dirty="0">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4066441135"/>
      </p:ext>
    </p:extLst>
  </p:cSld>
  <p:clrMapOvr>
    <a:masterClrMapping/>
  </p:clrMapOvr>
  <p:transition/>
  <p:extLst>
    <p:ext uri="{6950BFC3-D8DA-4A85-94F7-54DA5524770B}">
      <p188:commentRel xmlns:p188="http://schemas.microsoft.com/office/powerpoint/2018/8/main" r:id="rId4"/>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02920" y="-435"/>
            <a:ext cx="11590905" cy="68849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zh-CN" sz="2400" b="1" dirty="0">
                <a:solidFill>
                  <a:srgbClr val="1F4E79"/>
                </a:solidFill>
                <a:latin typeface="仿宋" panose="02010609060101010101" pitchFamily="49" charset="-122"/>
                <a:ea typeface="仿宋" panose="02010609060101010101" pitchFamily="49" charset="-122"/>
                <a:cs typeface="+mn-ea"/>
              </a:rPr>
              <a:t>3</a:t>
            </a:r>
            <a:r>
              <a:rPr lang="zh-CN" altLang="en-US" sz="2400" b="1" dirty="0">
                <a:solidFill>
                  <a:srgbClr val="1F4E79"/>
                </a:solidFill>
                <a:latin typeface="仿宋" panose="02010609060101010101" pitchFamily="49" charset="-122"/>
                <a:ea typeface="仿宋" panose="02010609060101010101" pitchFamily="49" charset="-122"/>
                <a:cs typeface="+mn-ea"/>
              </a:rPr>
              <a:t> 、有效性</a:t>
            </a:r>
            <a:r>
              <a:rPr lang="en-US" altLang="zh-CN" sz="2400" b="1" dirty="0">
                <a:solidFill>
                  <a:srgbClr val="1F4E79"/>
                </a:solidFill>
                <a:latin typeface="仿宋" panose="02010609060101010101" pitchFamily="49" charset="-122"/>
                <a:ea typeface="仿宋" panose="02010609060101010101" pitchFamily="49" charset="-122"/>
                <a:cs typeface="+mn-ea"/>
              </a:rPr>
              <a:t>——</a:t>
            </a:r>
            <a:r>
              <a:rPr lang="zh-CN" altLang="en-US" sz="2400" b="1" dirty="0">
                <a:solidFill>
                  <a:srgbClr val="1F4E79"/>
                </a:solidFill>
                <a:latin typeface="仿宋" panose="02010609060101010101" pitchFamily="49" charset="-122"/>
                <a:ea typeface="仿宋" panose="02010609060101010101" pitchFamily="49" charset="-122"/>
                <a:cs typeface="+mn-ea"/>
              </a:rPr>
              <a:t>临床权威指南推荐</a:t>
            </a:r>
            <a:endParaRPr lang="en-US" altLang="zh-CN" sz="2400" b="1" dirty="0">
              <a:solidFill>
                <a:srgbClr val="FF0000"/>
              </a:solidFill>
              <a:latin typeface="仿宋" panose="02010609060101010101" pitchFamily="49" charset="-122"/>
              <a:ea typeface="仿宋" panose="02010609060101010101" pitchFamily="49" charset="-122"/>
              <a:cs typeface="+mn-ea"/>
            </a:endParaRPr>
          </a:p>
        </p:txBody>
      </p:sp>
      <p:sp>
        <p:nvSpPr>
          <p:cNvPr id="8" name="矩形: 圆角 7"/>
          <p:cNvSpPr/>
          <p:nvPr/>
        </p:nvSpPr>
        <p:spPr>
          <a:xfrm>
            <a:off x="689122" y="790832"/>
            <a:ext cx="11041062" cy="3739979"/>
          </a:xfrm>
          <a:prstGeom prst="roundRect">
            <a:avLst>
              <a:gd name="adj" fmla="val 5458"/>
            </a:avLst>
          </a:prstGeom>
          <a:noFill/>
          <a:ln>
            <a:solidFill>
              <a:srgbClr val="1E64A5"/>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schemeClr val="tx1"/>
              </a:solidFill>
              <a:latin typeface="微软雅黑 Light" panose="020B0502040204020203" pitchFamily="34" charset="-122"/>
              <a:ea typeface="微软雅黑 Light" panose="020B0502040204020203" pitchFamily="34" charset="-122"/>
              <a:cs typeface="微软雅黑" panose="020B0503020204020204" pitchFamily="34" charset="-122"/>
            </a:endParaRPr>
          </a:p>
        </p:txBody>
      </p:sp>
      <p:sp>
        <p:nvSpPr>
          <p:cNvPr id="9" name="矩形: 圆角 8"/>
          <p:cNvSpPr/>
          <p:nvPr/>
        </p:nvSpPr>
        <p:spPr>
          <a:xfrm>
            <a:off x="301925" y="6221090"/>
            <a:ext cx="11004703" cy="535684"/>
          </a:xfrm>
          <a:prstGeom prst="roundRect">
            <a:avLst>
              <a:gd name="adj" fmla="val 4287"/>
            </a:avLst>
          </a:prstGeom>
          <a:gradFill>
            <a:gsLst>
              <a:gs pos="0">
                <a:sysClr val="window" lastClr="FFFFFF"/>
              </a:gs>
              <a:gs pos="100000">
                <a:sysClr val="window" lastClr="FFFFFF"/>
              </a:gs>
            </a:gsLst>
            <a:lin ang="4800000" scaled="0"/>
          </a:gradFill>
          <a:ln w="12700" cap="flat" cmpd="sng" algn="ctr">
            <a:solidFill>
              <a:srgbClr val="2E75B6">
                <a:alpha val="50000"/>
              </a:srgbClr>
            </a:solidFill>
            <a:prstDash val="solid"/>
            <a:miter lim="800000"/>
          </a:ln>
          <a:effectLst>
            <a:outerShdw blurRad="50800" dist="38100" dir="5580000" algn="ctr" rotWithShape="0">
              <a:srgbClr val="2E75B6">
                <a:alpha val="40000"/>
              </a:srgbClr>
            </a:outerShdw>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600" dirty="0">
              <a:solidFill>
                <a:prstClr val="white"/>
              </a:solidFill>
              <a:latin typeface="微软雅黑 Light" panose="020B0502040204020203" pitchFamily="34" charset="-122"/>
              <a:ea typeface="微软雅黑 Light" panose="020B0502040204020203" pitchFamily="34" charset="-122"/>
              <a:cs typeface="微软雅黑" panose="020B0503020204020204" pitchFamily="34" charset="-122"/>
            </a:endParaRPr>
          </a:p>
        </p:txBody>
      </p:sp>
      <p:sp>
        <p:nvSpPr>
          <p:cNvPr id="10" name="文本框 9"/>
          <p:cNvSpPr txBox="1"/>
          <p:nvPr/>
        </p:nvSpPr>
        <p:spPr>
          <a:xfrm>
            <a:off x="0" y="6373006"/>
            <a:ext cx="10251410" cy="416268"/>
          </a:xfrm>
          <a:prstGeom prst="rect">
            <a:avLst/>
          </a:prstGeom>
          <a:noFill/>
        </p:spPr>
        <p:txBody>
          <a:bodyPr wrap="square" rtlCol="0" anchor="t">
            <a:spAutoFit/>
          </a:bodyPr>
          <a:lstStyle/>
          <a:p>
            <a:pPr>
              <a:lnSpc>
                <a:spcPct val="150000"/>
              </a:lnSpc>
            </a:pPr>
            <a:r>
              <a:rPr lang="zh-CN" altLang="en-US" sz="16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sym typeface="+mn-ea"/>
              </a:rPr>
              <a:t>国家药监局药品审评中心</a:t>
            </a:r>
            <a:r>
              <a:rPr lang="en-US" altLang="zh-CN" sz="16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sym typeface="+mn-ea"/>
              </a:rPr>
              <a:t>《</a:t>
            </a:r>
            <a:r>
              <a:rPr lang="zh-CN" altLang="en-US" sz="16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sym typeface="+mn-ea"/>
              </a:rPr>
              <a:t>技术审评报告</a:t>
            </a:r>
            <a:r>
              <a:rPr lang="en-US" altLang="zh-CN" sz="16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sym typeface="+mn-ea"/>
              </a:rPr>
              <a:t>》</a:t>
            </a:r>
            <a:r>
              <a:rPr lang="zh-CN" altLang="en-US" sz="1600" dirty="0">
                <a:solidFill>
                  <a:prstClr val="black"/>
                </a:solidFill>
                <a:latin typeface="微软雅黑 Light" panose="020B0502040204020203" pitchFamily="34" charset="-122"/>
                <a:ea typeface="微软雅黑 Light" panose="020B0502040204020203" pitchFamily="34" charset="-122"/>
                <a:cs typeface="微软雅黑" panose="020B0503020204020204" pitchFamily="34" charset="-122"/>
                <a:sym typeface="+mn-ea"/>
              </a:rPr>
              <a:t>中关于本药品有效性的描述：</a:t>
            </a:r>
            <a:r>
              <a:rPr lang="zh-CN" altLang="en-US" sz="1600" b="1" dirty="0">
                <a:solidFill>
                  <a:srgbClr val="FF0000"/>
                </a:solidFill>
                <a:latin typeface="微软雅黑 Light" panose="020B0502040204020203" pitchFamily="34" charset="-122"/>
                <a:ea typeface="微软雅黑 Light" panose="020B0502040204020203" pitchFamily="34" charset="-122"/>
                <a:cs typeface="微软雅黑" panose="020B0503020204020204" pitchFamily="34" charset="-122"/>
                <a:sym typeface="+mn-ea"/>
              </a:rPr>
              <a:t>不适用</a:t>
            </a:r>
          </a:p>
        </p:txBody>
      </p:sp>
      <p:graphicFrame>
        <p:nvGraphicFramePr>
          <p:cNvPr id="2" name="Table 1"/>
          <p:cNvGraphicFramePr>
            <a:graphicFrameLocks noGrp="1"/>
          </p:cNvGraphicFramePr>
          <p:nvPr>
            <p:extLst>
              <p:ext uri="{D42A27DB-BD31-4B8C-83A1-F6EECF244321}">
                <p14:modId xmlns:p14="http://schemas.microsoft.com/office/powerpoint/2010/main" val="2044118052"/>
              </p:ext>
            </p:extLst>
          </p:nvPr>
        </p:nvGraphicFramePr>
        <p:xfrm>
          <a:off x="0" y="680948"/>
          <a:ext cx="12192001" cy="5547360"/>
        </p:xfrm>
        <a:graphic>
          <a:graphicData uri="http://schemas.openxmlformats.org/drawingml/2006/table">
            <a:tbl>
              <a:tblPr firstRow="1" bandRow="1">
                <a:tableStyleId>{5C22544A-7EE6-4342-B048-85BDC9FD1C3A}</a:tableStyleId>
              </a:tblPr>
              <a:tblGrid>
                <a:gridCol w="554183">
                  <a:extLst>
                    <a:ext uri="{9D8B030D-6E8A-4147-A177-3AD203B41FA5}">
                      <a16:colId xmlns:a16="http://schemas.microsoft.com/office/drawing/2014/main" val="20000"/>
                    </a:ext>
                  </a:extLst>
                </a:gridCol>
                <a:gridCol w="1819562">
                  <a:extLst>
                    <a:ext uri="{9D8B030D-6E8A-4147-A177-3AD203B41FA5}">
                      <a16:colId xmlns:a16="http://schemas.microsoft.com/office/drawing/2014/main" val="20001"/>
                    </a:ext>
                  </a:extLst>
                </a:gridCol>
                <a:gridCol w="9818256">
                  <a:extLst>
                    <a:ext uri="{9D8B030D-6E8A-4147-A177-3AD203B41FA5}">
                      <a16:colId xmlns:a16="http://schemas.microsoft.com/office/drawing/2014/main" val="20002"/>
                    </a:ext>
                  </a:extLst>
                </a:gridCol>
              </a:tblGrid>
              <a:tr h="0">
                <a:tc>
                  <a:txBody>
                    <a:bodyPr/>
                    <a:lstStyle/>
                    <a:p>
                      <a:r>
                        <a:rPr lang="zh-HK" altLang="en-US" sz="1400" dirty="0">
                          <a:latin typeface="仿宋" panose="02010609060101010101" pitchFamily="49" charset="-122"/>
                          <a:ea typeface="仿宋" panose="02010609060101010101" pitchFamily="49" charset="-122"/>
                          <a:cs typeface="Times New Roman" panose="02020603050405020304" pitchFamily="18" charset="0"/>
                        </a:rPr>
                        <a:t>年份</a:t>
                      </a:r>
                    </a:p>
                  </a:txBody>
                  <a:tcPr/>
                </a:tc>
                <a:tc>
                  <a:txBody>
                    <a:bodyPr/>
                    <a:lstStyle/>
                    <a:p>
                      <a:pPr algn="ctr"/>
                      <a:r>
                        <a:rPr lang="zh-CN" altLang="en-US" sz="1400" b="1" kern="1200" dirty="0">
                          <a:solidFill>
                            <a:schemeClr val="lt1"/>
                          </a:solidFill>
                          <a:latin typeface="仿宋" panose="02010609060101010101" pitchFamily="49" charset="-122"/>
                          <a:ea typeface="仿宋" panose="02010609060101010101" pitchFamily="49" charset="-122"/>
                          <a:cs typeface="Times New Roman" panose="02020603050405020304" pitchFamily="18" charset="0"/>
                        </a:rPr>
                        <a:t>指南</a:t>
                      </a:r>
                      <a:endParaRPr lang="zh-HK" altLang="en-US" sz="1400" b="1" kern="1200" dirty="0">
                        <a:solidFill>
                          <a:schemeClr val="lt1"/>
                        </a:solidFill>
                        <a:latin typeface="仿宋" panose="02010609060101010101" pitchFamily="49" charset="-122"/>
                        <a:ea typeface="仿宋" panose="02010609060101010101" pitchFamily="49" charset="-122"/>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HK" altLang="en-US" sz="1400" b="1" kern="1200" dirty="0">
                          <a:solidFill>
                            <a:schemeClr val="lt1"/>
                          </a:solidFill>
                          <a:latin typeface="仿宋" panose="02010609060101010101" pitchFamily="49" charset="-122"/>
                          <a:ea typeface="仿宋" panose="02010609060101010101" pitchFamily="49" charset="-122"/>
                          <a:cs typeface="Times New Roman" panose="02020603050405020304" pitchFamily="18" charset="0"/>
                        </a:rPr>
                        <a:t>相关描述</a:t>
                      </a:r>
                      <a:endParaRPr lang="en-US" altLang="zh-CN" sz="1400" b="1" kern="1200" dirty="0">
                        <a:solidFill>
                          <a:schemeClr val="lt1"/>
                        </a:solidFill>
                        <a:latin typeface="仿宋" panose="02010609060101010101" pitchFamily="49" charset="-122"/>
                        <a:ea typeface="仿宋" panose="02010609060101010101" pitchFamily="49" charset="-122"/>
                        <a:cs typeface="Times New Roman" panose="02020603050405020304" pitchFamily="18" charset="0"/>
                      </a:endParaRPr>
                    </a:p>
                  </a:txBody>
                  <a:tcPr/>
                </a:tc>
                <a:extLst>
                  <a:ext uri="{0D108BD9-81ED-4DB2-BD59-A6C34878D82A}">
                    <a16:rowId xmlns:a16="http://schemas.microsoft.com/office/drawing/2014/main" val="10000"/>
                  </a:ext>
                </a:extLst>
              </a:tr>
              <a:tr h="136254">
                <a:tc>
                  <a:txBody>
                    <a:bodyPr/>
                    <a:lstStyle/>
                    <a:p>
                      <a:r>
                        <a:rPr lang="en-US" altLang="zh-HK" sz="1400" dirty="0">
                          <a:latin typeface="仿宋" panose="02010609060101010101" pitchFamily="49" charset="-122"/>
                          <a:ea typeface="仿宋" panose="02010609060101010101" pitchFamily="49" charset="-122"/>
                          <a:cs typeface="Times New Roman" panose="02020603050405020304" pitchFamily="18" charset="0"/>
                        </a:rPr>
                        <a:t>2025</a:t>
                      </a:r>
                      <a:endParaRPr lang="zh-HK" altLang="en-US" sz="1400" dirty="0">
                        <a:latin typeface="仿宋" panose="02010609060101010101" pitchFamily="49" charset="-122"/>
                        <a:ea typeface="仿宋" panose="02010609060101010101" pitchFamily="49" charset="-122"/>
                        <a:cs typeface="Times New Roman" panose="02020603050405020304" pitchFamily="18" charset="0"/>
                      </a:endParaRPr>
                    </a:p>
                  </a:txBody>
                  <a:tcPr/>
                </a:tc>
                <a:tc>
                  <a:txBody>
                    <a:bodyPr/>
                    <a:lstStyle/>
                    <a:p>
                      <a:r>
                        <a:rPr lang="en-US" altLang="zh-CN" sz="1400" dirty="0">
                          <a:latin typeface="仿宋" panose="02010609060101010101" pitchFamily="49" charset="-122"/>
                          <a:ea typeface="仿宋" panose="02010609060101010101" pitchFamily="49" charset="-122"/>
                          <a:cs typeface="Times New Roman" panose="02020603050405020304" pitchFamily="18" charset="0"/>
                        </a:rPr>
                        <a:t>86 </a:t>
                      </a:r>
                      <a:r>
                        <a:rPr lang="zh-CN" altLang="en-US" sz="1400" dirty="0">
                          <a:latin typeface="仿宋" panose="02010609060101010101" pitchFamily="49" charset="-122"/>
                          <a:ea typeface="仿宋" panose="02010609060101010101" pitchFamily="49" charset="-122"/>
                          <a:cs typeface="Times New Roman" panose="02020603050405020304" pitchFamily="18" charset="0"/>
                        </a:rPr>
                        <a:t>个罕见病病种诊疗指南（</a:t>
                      </a:r>
                      <a:r>
                        <a:rPr lang="en-US" altLang="zh-CN" sz="1400" dirty="0">
                          <a:latin typeface="仿宋" panose="02010609060101010101" pitchFamily="49" charset="-122"/>
                          <a:ea typeface="仿宋" panose="02010609060101010101" pitchFamily="49" charset="-122"/>
                          <a:cs typeface="Times New Roman" panose="02020603050405020304" pitchFamily="18" charset="0"/>
                        </a:rPr>
                        <a:t>2025</a:t>
                      </a:r>
                      <a:r>
                        <a:rPr lang="zh-CN" altLang="en-US" sz="1400" dirty="0">
                          <a:latin typeface="仿宋" panose="02010609060101010101" pitchFamily="49" charset="-122"/>
                          <a:ea typeface="仿宋" panose="02010609060101010101" pitchFamily="49" charset="-122"/>
                          <a:cs typeface="Times New Roman" panose="02020603050405020304" pitchFamily="18" charset="0"/>
                        </a:rPr>
                        <a:t>年版</a:t>
                      </a:r>
                      <a:r>
                        <a:rPr lang="en-US" altLang="zh-CN" sz="1400" dirty="0">
                          <a:latin typeface="仿宋" panose="02010609060101010101" pitchFamily="49" charset="-122"/>
                          <a:ea typeface="仿宋" panose="02010609060101010101" pitchFamily="49" charset="-122"/>
                          <a:cs typeface="Times New Roman" panose="02020603050405020304" pitchFamily="18" charset="0"/>
                        </a:rPr>
                        <a:t>),</a:t>
                      </a:r>
                      <a:r>
                        <a:rPr lang="zh-CN" altLang="en-US" sz="1400" dirty="0">
                          <a:latin typeface="仿宋" panose="02010609060101010101" pitchFamily="49" charset="-122"/>
                          <a:ea typeface="仿宋" panose="02010609060101010101" pitchFamily="49" charset="-122"/>
                          <a:cs typeface="Times New Roman" panose="02020603050405020304" pitchFamily="18" charset="0"/>
                        </a:rPr>
                        <a:t>国家卫健委</a:t>
                      </a:r>
                      <a:endParaRPr lang="zh-HK" altLang="en-US" sz="1400" dirty="0">
                        <a:latin typeface="仿宋" panose="02010609060101010101" pitchFamily="49" charset="-122"/>
                        <a:ea typeface="仿宋" panose="02010609060101010101" pitchFamily="49" charset="-122"/>
                        <a:cs typeface="Times New Roman" panose="02020603050405020304" pitchFamily="18" charset="0"/>
                      </a:endParaRPr>
                    </a:p>
                  </a:txBody>
                  <a:tcPr/>
                </a:tc>
                <a:tc>
                  <a:txBody>
                    <a:bodyPr/>
                    <a:lstStyle/>
                    <a:p>
                      <a:pPr marL="0" indent="0">
                        <a:buFont typeface="Arial" panose="020B0604020202020204" pitchFamily="34" charset="0"/>
                        <a:buNone/>
                      </a:pPr>
                      <a:r>
                        <a:rPr lang="zh-CN" altLang="en-US" sz="1400" i="1"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（编号</a:t>
                      </a:r>
                      <a:r>
                        <a:rPr lang="en-US" altLang="zh-CN" sz="1400" i="1"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78 </a:t>
                      </a:r>
                      <a:r>
                        <a:rPr lang="zh-CN" altLang="en-US" sz="1400" i="1"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地中海贫血（重型））</a:t>
                      </a:r>
                      <a:endParaRPr lang="en-US" altLang="zh-CN" sz="1400" i="1"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a:p>
                      <a:pPr marL="171450" indent="-171450">
                        <a:buFont typeface="Arial" panose="020B0604020202020204" pitchFamily="34" charset="0"/>
                        <a:buChar char="•"/>
                      </a:pP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目前针对地中海贫血（重型）的治疗方法有以下</a:t>
                      </a:r>
                      <a:r>
                        <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3 </a:t>
                      </a: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种：①规范性输血和祛铁治疗（需终生维持）</a:t>
                      </a:r>
                      <a:r>
                        <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a:t>
                      </a: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目前临床使用的铁螯合剂主要包括去铁胺、</a:t>
                      </a:r>
                      <a:r>
                        <a:rPr lang="zh-CN" altLang="en-US" sz="1400" b="1" kern="1200" dirty="0">
                          <a:solidFill>
                            <a:srgbClr val="FF0000"/>
                          </a:solidFill>
                          <a:latin typeface="仿宋" panose="02010609060101010101" pitchFamily="49" charset="-122"/>
                          <a:ea typeface="仿宋" panose="02010609060101010101" pitchFamily="49" charset="-122"/>
                          <a:cs typeface="Times New Roman" panose="02020603050405020304" pitchFamily="18" charset="0"/>
                        </a:rPr>
                        <a:t>去铁酮</a:t>
                      </a: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和地拉罗司等。</a:t>
                      </a:r>
                      <a:endPar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a:txBody>
                  <a:tcPr/>
                </a:tc>
                <a:extLst>
                  <a:ext uri="{0D108BD9-81ED-4DB2-BD59-A6C34878D82A}">
                    <a16:rowId xmlns:a16="http://schemas.microsoft.com/office/drawing/2014/main" val="2575539698"/>
                  </a:ext>
                </a:extLst>
              </a:tr>
              <a:tr h="210191">
                <a:tc>
                  <a:txBody>
                    <a:bodyPr/>
                    <a:lstStyle/>
                    <a:p>
                      <a:r>
                        <a:rPr lang="en-US" altLang="zh-HK" sz="1400" dirty="0">
                          <a:latin typeface="仿宋" panose="02010609060101010101" pitchFamily="49" charset="-122"/>
                          <a:ea typeface="仿宋" panose="02010609060101010101" pitchFamily="49" charset="-122"/>
                          <a:cs typeface="Times New Roman" panose="02020603050405020304" pitchFamily="18" charset="0"/>
                        </a:rPr>
                        <a:t>2025</a:t>
                      </a:r>
                      <a:endParaRPr lang="zh-HK" altLang="en-US" sz="1400" dirty="0">
                        <a:latin typeface="仿宋" panose="02010609060101010101" pitchFamily="49" charset="-122"/>
                        <a:ea typeface="仿宋" panose="02010609060101010101" pitchFamily="49" charset="-122"/>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400" kern="1200" noProof="0" dirty="0">
                          <a:solidFill>
                            <a:schemeClr val="dk1"/>
                          </a:solidFill>
                          <a:latin typeface="仿宋" panose="02010609060101010101" pitchFamily="49" charset="-122"/>
                          <a:ea typeface="仿宋" panose="02010609060101010101" pitchFamily="49" charset="-122"/>
                          <a:cs typeface="Times New Roman" panose="02020603050405020304" pitchFamily="18" charset="0"/>
                        </a:rPr>
                        <a:t>中国地中海贫血祛铁治疗指南（</a:t>
                      </a:r>
                      <a:r>
                        <a:rPr lang="en-US" altLang="zh-CN" sz="1400" kern="1200" noProof="0" dirty="0">
                          <a:solidFill>
                            <a:schemeClr val="dk1"/>
                          </a:solidFill>
                          <a:latin typeface="仿宋" panose="02010609060101010101" pitchFamily="49" charset="-122"/>
                          <a:ea typeface="仿宋" panose="02010609060101010101" pitchFamily="49" charset="-122"/>
                          <a:cs typeface="Times New Roman" panose="02020603050405020304" pitchFamily="18" charset="0"/>
                        </a:rPr>
                        <a:t>2025 </a:t>
                      </a:r>
                      <a:r>
                        <a:rPr lang="zh-CN" altLang="en-US" sz="1400" kern="1200" noProof="0" dirty="0">
                          <a:solidFill>
                            <a:schemeClr val="dk1"/>
                          </a:solidFill>
                          <a:latin typeface="仿宋" panose="02010609060101010101" pitchFamily="49" charset="-122"/>
                          <a:ea typeface="仿宋" panose="02010609060101010101" pitchFamily="49" charset="-122"/>
                          <a:cs typeface="Times New Roman" panose="02020603050405020304" pitchFamily="18" charset="0"/>
                        </a:rPr>
                        <a:t>年）</a:t>
                      </a:r>
                      <a:endParaRPr lang="zh-HK" altLang="en-US" sz="1400" kern="1200" noProof="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HK"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CN" altLang="en-US" sz="1400" b="1" kern="1200" dirty="0">
                          <a:solidFill>
                            <a:srgbClr val="FF0000"/>
                          </a:solidFill>
                          <a:latin typeface="仿宋" panose="02010609060101010101" pitchFamily="49" charset="-122"/>
                          <a:ea typeface="仿宋" panose="02010609060101010101" pitchFamily="49" charset="-122"/>
                          <a:cs typeface="Times New Roman" panose="02020603050405020304" pitchFamily="18" charset="0"/>
                        </a:rPr>
                        <a:t>去铁酮</a:t>
                      </a:r>
                      <a:r>
                        <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DFP</a:t>
                      </a: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是口服铁螯合剂，代谢半衰期为</a:t>
                      </a:r>
                      <a:r>
                        <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3~4 h</a:t>
                      </a: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，主要经尿液排出。</a:t>
                      </a:r>
                      <a:r>
                        <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DFP</a:t>
                      </a: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能够穿透细胞膜</a:t>
                      </a:r>
                      <a:r>
                        <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a:t>
                      </a: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加速细胞内铁的螯合</a:t>
                      </a:r>
                      <a:r>
                        <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a:t>
                      </a: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有效去除心脏铁沉积</a:t>
                      </a:r>
                      <a:r>
                        <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a:t>
                      </a: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改善心功能</a:t>
                      </a:r>
                      <a:r>
                        <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a:t>
                      </a: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预防铁过载相关心脏病</a:t>
                      </a:r>
                      <a:endPar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DFP</a:t>
                      </a: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分子量小</a:t>
                      </a:r>
                      <a:r>
                        <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a:t>
                      </a: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能够进入细胞</a:t>
                      </a:r>
                      <a:r>
                        <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 </a:t>
                      </a: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在整合细胞内铁后被转移到血浆中。由于其与铁的结合力低于</a:t>
                      </a:r>
                      <a:r>
                        <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DFO,</a:t>
                      </a: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其整合的铁移交给</a:t>
                      </a:r>
                      <a:r>
                        <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DFO,</a:t>
                      </a: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未结合的</a:t>
                      </a:r>
                      <a:r>
                        <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DFP</a:t>
                      </a: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重新进入细胞与更多的铁结合</a:t>
                      </a:r>
                      <a:r>
                        <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a:t>
                      </a: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穿梭假说”</a:t>
                      </a:r>
                      <a:r>
                        <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a:t>
                      </a: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有利于快速降低心脏铁负荷</a:t>
                      </a:r>
                      <a:endPar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a:txBody>
                  <a:tcPr/>
                </a:tc>
                <a:extLst>
                  <a:ext uri="{0D108BD9-81ED-4DB2-BD59-A6C34878D82A}">
                    <a16:rowId xmlns:a16="http://schemas.microsoft.com/office/drawing/2014/main" val="1711035889"/>
                  </a:ext>
                </a:extLst>
              </a:tr>
              <a:tr h="210191">
                <a:tc>
                  <a:txBody>
                    <a:bodyPr/>
                    <a:lstStyle/>
                    <a:p>
                      <a:r>
                        <a:rPr lang="en-US" altLang="zh-HK" sz="14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2023</a:t>
                      </a:r>
                      <a:endParaRPr lang="zh-HK" altLang="en-US" sz="1400" dirty="0">
                        <a:solidFill>
                          <a:schemeClr val="tx1"/>
                        </a:solidFill>
                        <a:latin typeface="仿宋" panose="02010609060101010101" pitchFamily="49" charset="-122"/>
                        <a:ea typeface="仿宋" panose="02010609060101010101" pitchFamily="49" charset="-122"/>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HK" altLang="en-US"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地中海贫血治疗技术操作指南</a:t>
                      </a:r>
                    </a:p>
                  </a:txBody>
                  <a:tcPr/>
                </a:tc>
                <a:tc>
                  <a:txBody>
                    <a:bodyPr/>
                    <a:lstStyle/>
                    <a:p>
                      <a:pPr marL="171450" indent="-171450">
                        <a:buFont typeface="Arial" panose="020B0604020202020204" pitchFamily="34" charset="0"/>
                        <a:buChar char="•"/>
                      </a:pPr>
                      <a:r>
                        <a:rPr lang="zh-CN" altLang="en-US"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重型</a:t>
                      </a:r>
                      <a:r>
                        <a:rPr lang="en-US" altLang="zh-CN"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ẞ-</a:t>
                      </a:r>
                      <a:r>
                        <a:rPr lang="zh-CN" altLang="en-US"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地中海贫血合并急性心力衰竭患儿建议联合高剂量连续静脉滴注</a:t>
                      </a:r>
                      <a:r>
                        <a:rPr lang="zh-CN" altLang="en-US" sz="1400" dirty="0">
                          <a:solidFill>
                            <a:schemeClr val="tx1"/>
                          </a:solidFill>
                          <a:latin typeface="仿宋" panose="02010609060101010101" pitchFamily="49" charset="-122"/>
                          <a:ea typeface="仿宋" panose="02010609060101010101" pitchFamily="49" charset="-122"/>
                        </a:rPr>
                        <a:t>去铁胺</a:t>
                      </a:r>
                      <a:r>
                        <a:rPr lang="en-US" altLang="zh-CN"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DFO </a:t>
                      </a:r>
                      <a:r>
                        <a:rPr lang="zh-CN" altLang="en-US"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和口服</a:t>
                      </a:r>
                      <a:r>
                        <a:rPr lang="zh-CN" altLang="en-US" sz="1400" dirty="0">
                          <a:solidFill>
                            <a:schemeClr val="tx1"/>
                          </a:solidFill>
                          <a:latin typeface="仿宋" panose="02010609060101010101" pitchFamily="49" charset="-122"/>
                          <a:ea typeface="仿宋" panose="02010609060101010101" pitchFamily="49" charset="-122"/>
                        </a:rPr>
                        <a:t>去铁酮</a:t>
                      </a:r>
                      <a:r>
                        <a:rPr lang="en-US" altLang="zh-CN"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DFP</a:t>
                      </a:r>
                      <a:r>
                        <a:rPr lang="zh-CN" altLang="en-US"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治疗</a:t>
                      </a:r>
                      <a:endParaRPr lang="en-US" altLang="zh-CN"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endParaRPr>
                    </a:p>
                    <a:p>
                      <a:pPr marL="171450" indent="-171450">
                        <a:buFont typeface="Arial" panose="020B0604020202020204" pitchFamily="34" charset="0"/>
                        <a:buChar char="•"/>
                      </a:pPr>
                      <a:r>
                        <a:rPr lang="en-US" altLang="zh-CN"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DFO+DFP</a:t>
                      </a:r>
                      <a:r>
                        <a:rPr lang="zh-CN" altLang="en-US"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联合补救治疗</a:t>
                      </a:r>
                      <a:r>
                        <a:rPr lang="en-US" altLang="zh-CN"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 </a:t>
                      </a:r>
                      <a:r>
                        <a:rPr lang="zh-CN" altLang="en-US"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如</a:t>
                      </a:r>
                      <a:r>
                        <a:rPr lang="en-US" altLang="zh-CN"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DFO</a:t>
                      </a:r>
                      <a:r>
                        <a:rPr lang="zh-CN" altLang="en-US"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a:t>
                      </a:r>
                      <a:r>
                        <a:rPr lang="en-US" altLang="zh-CN"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DFP</a:t>
                      </a:r>
                      <a:r>
                        <a:rPr lang="zh-CN" altLang="en-US"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或</a:t>
                      </a:r>
                      <a:r>
                        <a:rPr lang="en-US" altLang="zh-CN"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DFX</a:t>
                      </a:r>
                      <a:r>
                        <a:rPr lang="zh-CN" altLang="en-US"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单药治疗</a:t>
                      </a:r>
                      <a:r>
                        <a:rPr lang="en-US" altLang="zh-CN" sz="1400" kern="1200" dirty="0" err="1">
                          <a:solidFill>
                            <a:schemeClr val="tx1"/>
                          </a:solidFill>
                          <a:latin typeface="仿宋" panose="02010609060101010101" pitchFamily="49" charset="-122"/>
                          <a:ea typeface="仿宋" panose="02010609060101010101" pitchFamily="49" charset="-122"/>
                          <a:cs typeface="Times New Roman" panose="02020603050405020304" pitchFamily="18" charset="0"/>
                        </a:rPr>
                        <a:t>mT</a:t>
                      </a:r>
                      <a:r>
                        <a:rPr lang="en-US" altLang="zh-CN"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a:t>
                      </a:r>
                      <a:r>
                        <a:rPr lang="zh-CN" altLang="en-US"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没有改善趋势</a:t>
                      </a:r>
                      <a:r>
                        <a:rPr lang="en-US" altLang="zh-CN"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a:t>
                      </a:r>
                      <a:r>
                        <a:rPr lang="zh-CN" altLang="en-US"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则应考虑</a:t>
                      </a:r>
                      <a:r>
                        <a:rPr lang="en-US" altLang="zh-CN"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DFP+DFO</a:t>
                      </a:r>
                      <a:r>
                        <a:rPr lang="zh-CN" altLang="en-US"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联合治疗。</a:t>
                      </a:r>
                      <a:r>
                        <a:rPr lang="en-US" altLang="zh-CN"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a:t>
                      </a:r>
                      <a:r>
                        <a:rPr lang="zh-CN" altLang="en-US"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若</a:t>
                      </a:r>
                      <a:r>
                        <a:rPr lang="en-US" altLang="zh-CN"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DFO</a:t>
                      </a:r>
                      <a:r>
                        <a:rPr lang="zh-CN" altLang="en-US"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a:t>
                      </a:r>
                      <a:r>
                        <a:rPr lang="en-US" altLang="zh-CN"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DFP</a:t>
                      </a:r>
                      <a:r>
                        <a:rPr lang="zh-CN" altLang="en-US"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及</a:t>
                      </a:r>
                      <a:r>
                        <a:rPr lang="en-US" altLang="zh-CN"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DFX</a:t>
                      </a:r>
                      <a:r>
                        <a:rPr lang="zh-CN" altLang="en-US"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单药治疗后</a:t>
                      </a:r>
                      <a:r>
                        <a:rPr lang="en-US" altLang="zh-CN"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a:t>
                      </a:r>
                      <a:r>
                        <a:rPr lang="en-US" altLang="zh-CN" sz="1400" kern="1200" dirty="0" err="1">
                          <a:solidFill>
                            <a:schemeClr val="tx1"/>
                          </a:solidFill>
                          <a:latin typeface="仿宋" panose="02010609060101010101" pitchFamily="49" charset="-122"/>
                          <a:ea typeface="仿宋" panose="02010609060101010101" pitchFamily="49" charset="-122"/>
                          <a:cs typeface="Times New Roman" panose="02020603050405020304" pitchFamily="18" charset="0"/>
                        </a:rPr>
                        <a:t>mT</a:t>
                      </a:r>
                      <a:r>
                        <a:rPr lang="zh-CN" altLang="en-US"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均无改善</a:t>
                      </a:r>
                      <a:r>
                        <a:rPr lang="en-US" altLang="zh-CN"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a:t>
                      </a:r>
                      <a:r>
                        <a:rPr lang="zh-CN" altLang="en-US"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则应考虑</a:t>
                      </a:r>
                      <a:r>
                        <a:rPr lang="en-US" altLang="zh-CN"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DFP</a:t>
                      </a:r>
                      <a:r>
                        <a:rPr lang="zh-CN" altLang="en-US"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与</a:t>
                      </a:r>
                      <a:r>
                        <a:rPr lang="en-US" altLang="zh-CN"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DFO</a:t>
                      </a:r>
                      <a:r>
                        <a:rPr lang="zh-CN" altLang="en-US"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联合治疗。对于心脏铁水平很高或心功能不全且无明显心力衰竭的患者</a:t>
                      </a:r>
                      <a:r>
                        <a:rPr lang="en-US" altLang="zh-CN"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a:t>
                      </a:r>
                      <a:r>
                        <a:rPr lang="zh-CN" altLang="en-US"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建议考虑</a:t>
                      </a:r>
                      <a:r>
                        <a:rPr lang="en-US" altLang="zh-CN"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24</a:t>
                      </a:r>
                      <a:r>
                        <a:rPr lang="zh-CN" altLang="en-US"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小时</a:t>
                      </a:r>
                      <a:r>
                        <a:rPr lang="en-US" altLang="zh-CN"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DFO</a:t>
                      </a:r>
                      <a:r>
                        <a:rPr lang="zh-CN" altLang="en-US"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治疗和</a:t>
                      </a:r>
                      <a:r>
                        <a:rPr lang="en-US" altLang="zh-CN"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DFP</a:t>
                      </a:r>
                      <a:r>
                        <a:rPr lang="zh-CN" altLang="en-US"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每日治疗</a:t>
                      </a:r>
                      <a:endParaRPr lang="zh-HK" altLang="en-US"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endParaRPr>
                    </a:p>
                  </a:txBody>
                  <a:tcPr/>
                </a:tc>
                <a:extLst>
                  <a:ext uri="{0D108BD9-81ED-4DB2-BD59-A6C34878D82A}">
                    <a16:rowId xmlns:a16="http://schemas.microsoft.com/office/drawing/2014/main" val="10001"/>
                  </a:ext>
                </a:extLst>
              </a:tr>
              <a:tr h="197789">
                <a:tc>
                  <a:txBody>
                    <a:bodyPr/>
                    <a:lstStyle/>
                    <a:p>
                      <a:r>
                        <a:rPr lang="en-US" altLang="zh-HK" sz="1400" dirty="0">
                          <a:latin typeface="仿宋" panose="02010609060101010101" pitchFamily="49" charset="-122"/>
                          <a:ea typeface="仿宋" panose="02010609060101010101" pitchFamily="49" charset="-122"/>
                          <a:cs typeface="Times New Roman" panose="02020603050405020304" pitchFamily="18" charset="0"/>
                        </a:rPr>
                        <a:t>2021</a:t>
                      </a:r>
                      <a:endParaRPr lang="zh-HK" altLang="en-US" sz="1400" dirty="0">
                        <a:latin typeface="仿宋" panose="02010609060101010101" pitchFamily="49" charset="-122"/>
                        <a:ea typeface="仿宋" panose="02010609060101010101" pitchFamily="49" charset="-122"/>
                        <a:cs typeface="Times New Roman" panose="02020603050405020304" pitchFamily="18" charset="0"/>
                      </a:endParaRPr>
                    </a:p>
                  </a:txBody>
                  <a:tcPr/>
                </a:tc>
                <a:tc>
                  <a:txBody>
                    <a:bodyPr/>
                    <a:lstStyle/>
                    <a:p>
                      <a:r>
                        <a:rPr lang="zh-CN" altLang="en-US" sz="1400" dirty="0">
                          <a:latin typeface="仿宋" panose="02010609060101010101" pitchFamily="49" charset="-122"/>
                          <a:ea typeface="仿宋" panose="02010609060101010101" pitchFamily="49" charset="-122"/>
                          <a:cs typeface="Times New Roman" panose="02020603050405020304" pitchFamily="18" charset="0"/>
                        </a:rPr>
                        <a:t>国际地中海贫血联盟输血依赖性地中海贫血指南</a:t>
                      </a:r>
                      <a:r>
                        <a:rPr lang="en-US" altLang="zh-CN" sz="1400" dirty="0">
                          <a:latin typeface="仿宋" panose="02010609060101010101" pitchFamily="49" charset="-122"/>
                          <a:ea typeface="仿宋" panose="02010609060101010101" pitchFamily="49" charset="-122"/>
                          <a:cs typeface="Times New Roman" panose="02020603050405020304" pitchFamily="18" charset="0"/>
                        </a:rPr>
                        <a:t>TIF TDT</a:t>
                      </a:r>
                      <a:endParaRPr lang="zh-HK" altLang="en-US" sz="1400" dirty="0">
                        <a:latin typeface="仿宋" panose="02010609060101010101" pitchFamily="49" charset="-122"/>
                        <a:ea typeface="仿宋" panose="02010609060101010101" pitchFamily="49" charset="-122"/>
                        <a:cs typeface="Times New Roman" panose="02020603050405020304" pitchFamily="18" charset="0"/>
                      </a:endParaRPr>
                    </a:p>
                  </a:txBody>
                  <a:tcPr/>
                </a:tc>
                <a:tc>
                  <a:txBody>
                    <a:bodyPr/>
                    <a:lstStyle/>
                    <a:p>
                      <a:pPr marL="171450" indent="-171450">
                        <a:buFont typeface="Arial" panose="020B0604020202020204" pitchFamily="34" charset="0"/>
                        <a:buChar char="•"/>
                      </a:pPr>
                      <a:r>
                        <a:rPr lang="zh-TW" altLang="zh-HK"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去铁胺和去铁酮的联合治疗是最好的治疗方法，强化螯合治疗患有心脏铁超负荷的重型地中海贫血患者，或无明显的心脏功能障碍或心力衰竭</a:t>
                      </a:r>
                      <a:r>
                        <a:rPr lang="en-US" altLang="zh-HK"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 (</a:t>
                      </a:r>
                      <a:r>
                        <a:rPr lang="zh-CN" altLang="en-US" sz="1400" dirty="0">
                          <a:latin typeface="仿宋" panose="02010609060101010101" pitchFamily="49" charset="-122"/>
                          <a:ea typeface="仿宋" panose="02010609060101010101" pitchFamily="49" charset="-122"/>
                        </a:rPr>
                        <a:t>证据</a:t>
                      </a:r>
                      <a:r>
                        <a:rPr lang="en-US" altLang="zh-HK"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rPr>
                        <a:t>B)</a:t>
                      </a:r>
                      <a:endParaRPr lang="en-US" altLang="zh-CN" sz="1400" kern="1200" dirty="0">
                        <a:solidFill>
                          <a:schemeClr val="tx1"/>
                        </a:solidFill>
                        <a:latin typeface="仿宋" panose="02010609060101010101" pitchFamily="49" charset="-122"/>
                        <a:ea typeface="仿宋" panose="02010609060101010101" pitchFamily="49" charset="-122"/>
                        <a:cs typeface="Times New Roman" panose="02020603050405020304" pitchFamily="18" charset="0"/>
                      </a:endParaRPr>
                    </a:p>
                    <a:p>
                      <a:pPr marL="171450" indent="-171450">
                        <a:buFont typeface="Arial" panose="020B0604020202020204" pitchFamily="34" charset="0"/>
                        <a:buChar char="•"/>
                      </a:pPr>
                      <a:r>
                        <a:rPr lang="zh-CN" altLang="en-US" sz="1400" dirty="0">
                          <a:latin typeface="仿宋" panose="02010609060101010101" pitchFamily="49" charset="-122"/>
                          <a:ea typeface="仿宋" panose="02010609060101010101" pitchFamily="49" charset="-122"/>
                        </a:rPr>
                        <a:t>通过特別强化的组合螯合使全身铁负荷正常化</a:t>
                      </a:r>
                      <a:r>
                        <a:rPr lang="en-US" altLang="zh-CN" sz="1400" dirty="0">
                          <a:latin typeface="仿宋" panose="02010609060101010101" pitchFamily="49" charset="-122"/>
                          <a:ea typeface="仿宋" panose="02010609060101010101" pitchFamily="49" charset="-122"/>
                        </a:rPr>
                        <a:t>(</a:t>
                      </a:r>
                      <a:r>
                        <a:rPr lang="zh-CN" altLang="en-US" sz="1400" dirty="0">
                          <a:latin typeface="仿宋" panose="02010609060101010101" pitchFamily="49" charset="-122"/>
                          <a:ea typeface="仿宋" panose="02010609060101010101" pitchFamily="49" charset="-122"/>
                        </a:rPr>
                        <a:t>去铁胺加去铁酮）可逆转重型地贫的心脏和内分泌并发症（证据</a:t>
                      </a:r>
                      <a:r>
                        <a:rPr lang="en-US" altLang="zh-CN" sz="1400" dirty="0">
                          <a:latin typeface="仿宋" panose="02010609060101010101" pitchFamily="49" charset="-122"/>
                          <a:ea typeface="仿宋" panose="02010609060101010101" pitchFamily="49" charset="-122"/>
                        </a:rPr>
                        <a:t>B)</a:t>
                      </a:r>
                      <a:endParaRPr lang="zh-HK" altLang="en-US" sz="1400" dirty="0">
                        <a:latin typeface="仿宋" panose="02010609060101010101" pitchFamily="49" charset="-122"/>
                        <a:ea typeface="仿宋" panose="02010609060101010101" pitchFamily="49" charset="-122"/>
                        <a:cs typeface="Times New Roman" panose="02020603050405020304" pitchFamily="18" charset="0"/>
                      </a:endParaRPr>
                    </a:p>
                  </a:txBody>
                  <a:tcPr/>
                </a:tc>
                <a:extLst>
                  <a:ext uri="{0D108BD9-81ED-4DB2-BD59-A6C34878D82A}">
                    <a16:rowId xmlns:a16="http://schemas.microsoft.com/office/drawing/2014/main" val="10003"/>
                  </a:ext>
                </a:extLst>
              </a:tr>
              <a:tr h="197789">
                <a:tc>
                  <a:txBody>
                    <a:bodyPr/>
                    <a:lstStyle/>
                    <a:p>
                      <a:r>
                        <a:rPr lang="en-US" altLang="zh-HK" sz="1400" dirty="0">
                          <a:latin typeface="仿宋" panose="02010609060101010101" pitchFamily="49" charset="-122"/>
                          <a:ea typeface="仿宋" panose="02010609060101010101" pitchFamily="49" charset="-122"/>
                          <a:cs typeface="Times New Roman" panose="02020603050405020304" pitchFamily="18" charset="0"/>
                        </a:rPr>
                        <a:t>2016</a:t>
                      </a:r>
                      <a:endParaRPr lang="zh-HK" altLang="en-US" sz="1400" dirty="0">
                        <a:latin typeface="仿宋" panose="02010609060101010101" pitchFamily="49" charset="-122"/>
                        <a:ea typeface="仿宋" panose="02010609060101010101" pitchFamily="49" charset="-122"/>
                        <a:cs typeface="Times New Roman" panose="02020603050405020304" pitchFamily="18" charset="0"/>
                      </a:endParaRPr>
                    </a:p>
                  </a:txBody>
                  <a:tcPr/>
                </a:tc>
                <a:tc>
                  <a:txBody>
                    <a:bodyPr/>
                    <a:lstStyle/>
                    <a:p>
                      <a:r>
                        <a:rPr lang="zh-CN" altLang="en-US" sz="1400" dirty="0">
                          <a:latin typeface="仿宋" panose="02010609060101010101" pitchFamily="49" charset="-122"/>
                          <a:ea typeface="仿宋" panose="02010609060101010101" pitchFamily="49" charset="-122"/>
                          <a:cs typeface="Times New Roman" panose="02020603050405020304" pitchFamily="18" charset="0"/>
                        </a:rPr>
                        <a:t>英国地中海贫血协会 </a:t>
                      </a:r>
                      <a:r>
                        <a:rPr lang="en-US" altLang="zh-CN" sz="1400" dirty="0">
                          <a:latin typeface="仿宋" panose="02010609060101010101" pitchFamily="49" charset="-122"/>
                          <a:ea typeface="仿宋" panose="02010609060101010101" pitchFamily="49" charset="-122"/>
                          <a:cs typeface="Times New Roman" panose="02020603050405020304" pitchFamily="18" charset="0"/>
                        </a:rPr>
                        <a:t>UKTS</a:t>
                      </a:r>
                      <a:endParaRPr lang="zh-HK" altLang="en-US" sz="1400" dirty="0">
                        <a:latin typeface="仿宋" panose="02010609060101010101" pitchFamily="49" charset="-122"/>
                        <a:ea typeface="仿宋" panose="02010609060101010101" pitchFamily="49" charset="-122"/>
                        <a:cs typeface="Times New Roman" panose="02020603050405020304" pitchFamily="18" charset="0"/>
                      </a:endParaRPr>
                    </a:p>
                  </a:txBody>
                  <a:tcPr/>
                </a:tc>
                <a:tc>
                  <a:txBody>
                    <a:bodyPr/>
                    <a:lstStyle/>
                    <a:p>
                      <a:pPr marL="171450" indent="-171450">
                        <a:buFont typeface="Arial" panose="020B0604020202020204" pitchFamily="34" charset="0"/>
                        <a:buChar char="•"/>
                      </a:pP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去铁酮具有口服活性，并以 </a:t>
                      </a:r>
                      <a:r>
                        <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3:1 </a:t>
                      </a: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的药物：铁络合物形式螯合铁。对铁的亲和力为与</a:t>
                      </a:r>
                      <a:r>
                        <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DFO </a:t>
                      </a: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和 </a:t>
                      </a:r>
                      <a:r>
                        <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DFX </a:t>
                      </a: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相比相对较低。</a:t>
                      </a:r>
                      <a:r>
                        <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DFP </a:t>
                      </a: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是一种不带电的小分子，可以穿过容易进入细胞膜，表明适合作为细胞内螯合剂</a:t>
                      </a:r>
                      <a:endPar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a:p>
                      <a:pPr marL="171450" indent="-171450">
                        <a:buFont typeface="Arial" panose="020B0604020202020204" pitchFamily="34" charset="0"/>
                        <a:buChar char="•"/>
                      </a:pP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患有室性心律失常或临床心力衰竭的患者必须住院治疗，没有任何禁忌症時</a:t>
                      </a:r>
                      <a:r>
                        <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 </a:t>
                      </a: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开始连续静脉注射去铁胺 </a:t>
                      </a:r>
                      <a:r>
                        <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50-60 mg/kg/</a:t>
                      </a: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天，同时口服去铁酮 </a:t>
                      </a:r>
                      <a:r>
                        <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100 mg/kg/</a:t>
                      </a: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天，分三次尽快引入。</a:t>
                      </a:r>
                      <a:endPar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a:txBody>
                  <a:tcPr/>
                </a:tc>
                <a:extLst>
                  <a:ext uri="{0D108BD9-81ED-4DB2-BD59-A6C34878D82A}">
                    <a16:rowId xmlns:a16="http://schemas.microsoft.com/office/drawing/2014/main" val="10006"/>
                  </a:ext>
                </a:extLst>
              </a:tr>
              <a:tr h="167022">
                <a:tc>
                  <a:txBody>
                    <a:bodyPr/>
                    <a:lstStyle/>
                    <a:p>
                      <a:r>
                        <a:rPr lang="en-US" altLang="zh-HK" sz="1400" dirty="0">
                          <a:latin typeface="仿宋" panose="02010609060101010101" pitchFamily="49" charset="-122"/>
                          <a:ea typeface="仿宋" panose="02010609060101010101" pitchFamily="49" charset="-122"/>
                          <a:cs typeface="Times New Roman" panose="02020603050405020304" pitchFamily="18" charset="0"/>
                        </a:rPr>
                        <a:t>2013</a:t>
                      </a:r>
                      <a:endParaRPr lang="zh-HK" altLang="en-US" sz="1400" dirty="0">
                        <a:latin typeface="仿宋" panose="02010609060101010101" pitchFamily="49" charset="-122"/>
                        <a:ea typeface="仿宋" panose="02010609060101010101" pitchFamily="49" charset="-122"/>
                        <a:cs typeface="Times New Roman" panose="02020603050405020304" pitchFamily="18" charset="0"/>
                      </a:endParaRPr>
                    </a:p>
                  </a:txBody>
                  <a:tcPr/>
                </a:tc>
                <a:tc>
                  <a:txBody>
                    <a:bodyPr/>
                    <a:lstStyle/>
                    <a:p>
                      <a:r>
                        <a:rPr lang="zh-CN" altLang="en-US" sz="1400" dirty="0">
                          <a:latin typeface="仿宋" panose="02010609060101010101" pitchFamily="49" charset="-122"/>
                          <a:ea typeface="仿宋" panose="02010609060101010101" pitchFamily="49" charset="-122"/>
                          <a:cs typeface="Times New Roman" panose="02020603050405020304" pitchFamily="18" charset="0"/>
                        </a:rPr>
                        <a:t>美国心脏协会 </a:t>
                      </a:r>
                      <a:r>
                        <a:rPr lang="en-US" altLang="zh-CN" sz="1400" dirty="0">
                          <a:latin typeface="仿宋" panose="02010609060101010101" pitchFamily="49" charset="-122"/>
                          <a:ea typeface="仿宋" panose="02010609060101010101" pitchFamily="49" charset="-122"/>
                          <a:cs typeface="Times New Roman" panose="02020603050405020304" pitchFamily="18" charset="0"/>
                        </a:rPr>
                        <a:t>AHA</a:t>
                      </a:r>
                      <a:endParaRPr lang="zh-HK" altLang="en-US" sz="1400" dirty="0">
                        <a:latin typeface="仿宋" panose="02010609060101010101" pitchFamily="49" charset="-122"/>
                        <a:ea typeface="仿宋" panose="02010609060101010101" pitchFamily="49" charset="-122"/>
                        <a:cs typeface="Times New Roman" panose="02020603050405020304" pitchFamily="18" charset="0"/>
                      </a:endParaRPr>
                    </a:p>
                  </a:txBody>
                  <a:tcPr/>
                </a:tc>
                <a:tc>
                  <a:txBody>
                    <a:bodyPr/>
                    <a:lstStyle/>
                    <a:p>
                      <a:pPr marL="171450" indent="-171450">
                        <a:buFont typeface="Arial" panose="020B0604020202020204" pitchFamily="34" charset="0"/>
                        <a:buChar char="•"/>
                      </a:pP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在</a:t>
                      </a:r>
                      <a:r>
                        <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1960</a:t>
                      </a: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年代引入螯合之前，接受定期输血的地贫患者死亡人数最常见的原因是心衰</a:t>
                      </a:r>
                      <a:r>
                        <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a:t>
                      </a: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去铁胺铁螯合时代，死亡率大大推迟，但心脏病死亡率铁超负荷仍然是死亡原因的主导因素，占案例的 </a:t>
                      </a:r>
                      <a:r>
                        <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70%</a:t>
                      </a: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心肌铁沉积也与右心室</a:t>
                      </a:r>
                      <a:r>
                        <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RV </a:t>
                      </a: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功能障碍密切相关，反映了心脏恶化所见的左心室功能下降铁负荷和减少</a:t>
                      </a:r>
                      <a:r>
                        <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T2*</a:t>
                      </a:r>
                    </a:p>
                    <a:p>
                      <a:pPr marL="171450" indent="-171450">
                        <a:buFont typeface="Arial" panose="020B0604020202020204" pitchFamily="34" charset="0"/>
                        <a:buChar char="•"/>
                      </a:pPr>
                      <a:r>
                        <a:rPr lang="zh-CN" altLang="en-US"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rPr>
                        <a:t>螯合剂具有更好的细胞内通透性，例如去铁酮，似乎具有优越的心脏铁清除率</a:t>
                      </a:r>
                      <a:endParaRPr lang="en-US" altLang="zh-CN" sz="1400" kern="1200" dirty="0">
                        <a:solidFill>
                          <a:schemeClr val="dk1"/>
                        </a:solidFill>
                        <a:latin typeface="仿宋" panose="02010609060101010101" pitchFamily="49" charset="-122"/>
                        <a:ea typeface="仿宋" panose="02010609060101010101" pitchFamily="49" charset="-122"/>
                        <a:cs typeface="Times New Roman" panose="02020603050405020304" pitchFamily="18" charset="0"/>
                      </a:endParaRPr>
                    </a:p>
                  </a:txBody>
                  <a:tcPr/>
                </a:tc>
                <a:extLst>
                  <a:ext uri="{0D108BD9-81ED-4DB2-BD59-A6C34878D82A}">
                    <a16:rowId xmlns:a16="http://schemas.microsoft.com/office/drawing/2014/main" val="10005"/>
                  </a:ext>
                </a:extLst>
              </a:tr>
            </a:tbl>
          </a:graphicData>
        </a:graphic>
      </p:graphicFrame>
      <p:sp>
        <p:nvSpPr>
          <p:cNvPr id="3" name="Rectangle 2"/>
          <p:cNvSpPr/>
          <p:nvPr/>
        </p:nvSpPr>
        <p:spPr>
          <a:xfrm>
            <a:off x="5804276" y="159148"/>
            <a:ext cx="3993401" cy="369332"/>
          </a:xfrm>
          <a:prstGeom prst="rect">
            <a:avLst/>
          </a:prstGeom>
        </p:spPr>
        <p:txBody>
          <a:bodyPr wrap="none">
            <a:spAutoFit/>
          </a:bodyPr>
          <a:lstStyle/>
          <a:p>
            <a:r>
              <a:rPr lang="zh-CN" altLang="en-US" dirty="0">
                <a:latin typeface="仿宋" panose="02010609060101010101" pitchFamily="49" charset="-122"/>
                <a:ea typeface="仿宋" panose="02010609060101010101" pitchFamily="49" charset="-122"/>
              </a:rPr>
              <a:t>去铁胺</a:t>
            </a:r>
            <a:r>
              <a:rPr lang="en-US" altLang="zh-CN" dirty="0">
                <a:latin typeface="仿宋" panose="02010609060101010101" pitchFamily="49" charset="-122"/>
                <a:ea typeface="仿宋" panose="02010609060101010101" pitchFamily="49" charset="-122"/>
              </a:rPr>
              <a:t>DFO</a:t>
            </a:r>
            <a:r>
              <a:rPr lang="zh-CN" altLang="en-US" dirty="0">
                <a:latin typeface="仿宋" panose="02010609060101010101" pitchFamily="49" charset="-122"/>
                <a:ea typeface="仿宋" panose="02010609060101010101" pitchFamily="49" charset="-122"/>
              </a:rPr>
              <a:t>；去铁酮</a:t>
            </a:r>
            <a:r>
              <a:rPr lang="en-US" altLang="zh-CN" dirty="0">
                <a:latin typeface="仿宋" panose="02010609060101010101" pitchFamily="49" charset="-122"/>
                <a:ea typeface="仿宋" panose="02010609060101010101" pitchFamily="49" charset="-122"/>
              </a:rPr>
              <a:t>DFP; </a:t>
            </a:r>
            <a:r>
              <a:rPr lang="zh-CN" altLang="en-US" dirty="0">
                <a:latin typeface="仿宋" panose="02010609060101010101" pitchFamily="49" charset="-122"/>
                <a:ea typeface="仿宋" panose="02010609060101010101" pitchFamily="49" charset="-122"/>
              </a:rPr>
              <a:t>地拉罗司</a:t>
            </a:r>
            <a:r>
              <a:rPr lang="en-US" altLang="zh-CN" dirty="0">
                <a:latin typeface="仿宋" panose="02010609060101010101" pitchFamily="49" charset="-122"/>
                <a:ea typeface="仿宋" panose="02010609060101010101" pitchFamily="49" charset="-122"/>
              </a:rPr>
              <a:t>DFX</a:t>
            </a:r>
            <a:endParaRPr lang="zh-HK" altLang="en-US"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260431266"/>
      </p:ext>
    </p:extLst>
  </p:cSld>
  <p:clrMapOvr>
    <a:masterClrMapping/>
  </p:clrMapOvr>
  <p:extLst>
    <p:ext uri="{6950BFC3-D8DA-4A85-94F7-54DA5524770B}">
      <p188:commentRel xmlns:p188="http://schemas.microsoft.com/office/powerpoint/2018/8/main" r:id="rId2"/>
    </p:ext>
  </p:extLst>
</p:sld>
</file>

<file path=ppt/tags/tag1.xml><?xml version="1.0" encoding="utf-8"?>
<p:tagLst xmlns:a="http://schemas.openxmlformats.org/drawingml/2006/main" xmlns:r="http://schemas.openxmlformats.org/officeDocument/2006/relationships" xmlns:p="http://schemas.openxmlformats.org/presentationml/2006/main">
  <p:tag name="KSO_WPP_MARK_KEY" val="7834d472-f4c6-4b1b-9236-edfa4fb275c6"/>
  <p:tag name="COMMONDATA" val="eyJoZGlkIjoiMzRmOGZiYjc5ODYxNjNkYmZkOGMwZWZhODg4ZmQ3NGEifQ=="/>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59ff6979-4d0b-4671-b776-3e7740fb5b07}"/>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微软雅黑 Light"/>
        <a:ea typeface=""/>
        <a:cs typeface=""/>
        <a:font script="Jpan" typeface="游ゴシック Light"/>
        <a:font script="Hang" typeface="맑은 고딕"/>
        <a:font script="Hans" typeface="微软雅黑 Light"/>
        <a:font script="Hant" typeface="新細明體"/>
        <a:font script="Arab" typeface="微软雅黑"/>
        <a:font script="Hebr" typeface="微软雅黑"/>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微软雅黑"/>
        <a:font script="Uigh" typeface="Microsoft Uighur"/>
        <a:font script="Geor" typeface="Sylfaen"/>
      </a:majorFont>
      <a:minorFont>
        <a:latin typeface="微软雅黑"/>
        <a:ea typeface=""/>
        <a:cs typeface=""/>
        <a:font script="Jpan" typeface="游ゴシック"/>
        <a:font script="Hang" typeface="맑은 고딕"/>
        <a:font script="Hans" typeface="微软雅黑"/>
        <a:font script="Hant" typeface="新細明體"/>
        <a:font script="Arab" typeface="微软雅黑"/>
        <a:font script="Hebr" typeface="微软雅黑"/>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微软雅黑"/>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微软雅黑"/>
        <a:font script="Hant" typeface="新細明體"/>
        <a:font script="Arab" typeface="微软雅黑"/>
        <a:font script="Hebr" typeface="微软雅黑"/>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微软雅黑"/>
        <a:font script="Uigh" typeface="Microsoft Uighur"/>
        <a:font script="Geor" typeface="Sylfaen"/>
      </a:majorFont>
      <a:minorFont>
        <a:latin typeface="微软雅黑"/>
        <a:ea typeface=""/>
        <a:cs typeface=""/>
        <a:font script="Jpan" typeface="ＭＳ Ｐゴシック"/>
        <a:font script="Hang" typeface="맑은 고딕"/>
        <a:font script="Hans" typeface="微软雅黑"/>
        <a:font script="Hant" typeface="新細明體"/>
        <a:font script="Arab" typeface="微软雅黑"/>
        <a:font script="Hebr" typeface="微软雅黑"/>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微软雅黑"/>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微软雅黑"/>
        <a:font script="Hant" typeface="新細明體"/>
        <a:font script="Arab" typeface="微软雅黑"/>
        <a:font script="Hebr" typeface="微软雅黑"/>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微软雅黑"/>
        <a:font script="Uigh" typeface="Microsoft Uighur"/>
        <a:font script="Geor" typeface="Sylfaen"/>
      </a:majorFont>
      <a:minorFont>
        <a:latin typeface="微软雅黑"/>
        <a:ea typeface=""/>
        <a:cs typeface=""/>
        <a:font script="Jpan" typeface="ＭＳ Ｐゴシック"/>
        <a:font script="Hang" typeface="맑은 고딕"/>
        <a:font script="Hans" typeface="微软雅黑"/>
        <a:font script="Hant" typeface="新細明體"/>
        <a:font script="Arab" typeface="微软雅黑"/>
        <a:font script="Hebr" typeface="微软雅黑"/>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微软雅黑"/>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6572</TotalTime>
  <Words>3243</Words>
  <Application>Microsoft Office PowerPoint</Application>
  <PresentationFormat>Widescreen</PresentationFormat>
  <Paragraphs>207</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4. 创新性：唯一改善左心室射血分数, 高效渗透细胞, 低分子量的除铁药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黄 小喵</dc:creator>
  <cp:lastModifiedBy>Dennis Tam</cp:lastModifiedBy>
  <cp:revision>231</cp:revision>
  <cp:lastPrinted>2024-07-08T06:59:13Z</cp:lastPrinted>
  <dcterms:created xsi:type="dcterms:W3CDTF">2023-07-05T13:50:00Z</dcterms:created>
  <dcterms:modified xsi:type="dcterms:W3CDTF">2025-07-18T09:05:51Z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B669E995EC8C4E089D08BA16F0D3784D_13</vt:lpwstr>
  </property>
  <property fmtid="{D5CDD505-2E9C-101B-9397-08002B2CF9AE}" pid="3" name="KSOProductBuildVer">
    <vt:lpwstr>2052-11.1.0.14309</vt:lpwstr>
  </property>
</Properties>
</file>