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3"/>
  </p:sldMasterIdLst>
  <p:notesMasterIdLst>
    <p:notesMasterId r:id="rId5"/>
  </p:notesMasterIdLst>
  <p:handoutMasterIdLst>
    <p:handoutMasterId r:id="rId16"/>
  </p:handoutMasterIdLst>
  <p:sldIdLst>
    <p:sldId id="256" r:id="rId4"/>
    <p:sldId id="264" r:id="rId6"/>
    <p:sldId id="265" r:id="rId7"/>
    <p:sldId id="336" r:id="rId8"/>
    <p:sldId id="391" r:id="rId9"/>
    <p:sldId id="374" r:id="rId10"/>
    <p:sldId id="375" r:id="rId11"/>
    <p:sldId id="370" r:id="rId12"/>
    <p:sldId id="268" r:id="rId13"/>
    <p:sldId id="390" r:id="rId14"/>
    <p:sldId id="300" r:id="rId15"/>
  </p:sldIdLst>
  <p:sldSz cx="12192000" cy="6858000"/>
  <p:notesSz cx="6858000" cy="9144000"/>
  <p:embeddedFontLst>
    <p:embeddedFont>
      <p:font typeface="方正粗黑宋简体" panose="02000000000000000000" charset="-122"/>
      <p:regular r:id="rId21"/>
    </p:embeddedFont>
    <p:embeddedFont>
      <p:font typeface="Calibri" panose="020F0502020204030204"/>
      <p:regular r:id="rId22"/>
      <p:bold r:id="rId23"/>
      <p:italic r:id="rId24"/>
      <p:boldItalic r:id="rId25"/>
    </p:embeddedFont>
    <p:embeddedFont>
      <p:font typeface="微软雅黑" panose="020B0503020204020204" pitchFamily="34" charset="-122"/>
      <p:regular r:id="rId26"/>
    </p:embeddedFont>
    <p:embeddedFont>
      <p:font typeface="等线" panose="02010600030101010101" charset="-122"/>
      <p:regular r:id="rId27"/>
    </p:embeddedFont>
    <p:embeddedFont>
      <p:font typeface="等线 Light" panose="02010600030101010101" charset="-122"/>
      <p:regular r:id="rId28"/>
    </p:embeddedFont>
  </p:embeddedFontLst>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4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ina" initials="c" lastIdx="10" clrIdx="0"/>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EAFE"/>
    <a:srgbClr val="16505F"/>
    <a:srgbClr val="73BB2C"/>
    <a:srgbClr val="2792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27E7743-39CA-4E87-A19B-AE24449E94FE}" styleName="{e542d831-374a-44cb-814a-449f3ee2df6f}">
    <a:wholeTbl>
      <a:tcTxStyle>
        <a:fontRef idx="none">
          <a:prstClr val="black"/>
        </a:fontRef>
      </a:tcTxStyle>
      <a:tcStyle>
        <a:tcBdr>
          <a:bottom>
            <a:ln w="38100" cmpd="sng">
              <a:solidFill>
                <a:srgbClr val="B9E0F6"/>
              </a:solidFill>
            </a:ln>
          </a:bottom>
        </a:tcBdr>
        <a:fill>
          <a:solidFill>
            <a:srgbClr val="FFFFFF"/>
          </a:solidFill>
        </a:fill>
      </a:tcStyle>
    </a:wholeTbl>
    <a:band1H>
      <a:tcTxStyle>
        <a:fontRef idx="none">
          <a:prstClr val="black"/>
        </a:fontRef>
      </a:tcTxStyle>
      <a:tcStyle>
        <a:tcBdr/>
        <a:fill>
          <a:solidFill>
            <a:srgbClr val="FFFFFF"/>
          </a:solidFill>
        </a:fill>
      </a:tcStyle>
    </a:band1H>
    <a:band2H>
      <a:tcTxStyle>
        <a:fontRef idx="none">
          <a:prstClr val="black"/>
        </a:fontRef>
      </a:tcTxStyle>
      <a:tcStyle>
        <a:tcBdr/>
        <a:fill>
          <a:solidFill>
            <a:srgbClr val="F6F6F6"/>
          </a:solidFill>
        </a:fill>
      </a:tcStyle>
    </a:band2H>
    <a:firstRow>
      <a:tcTxStyle>
        <a:fontRef idx="none">
          <a:prstClr val="black"/>
        </a:fontRef>
      </a:tcTxStyle>
      <a:tcStyle>
        <a:tcBdr>
          <a:insideV>
            <a:ln w="12700" cmpd="sng">
              <a:solidFill>
                <a:srgbClr val="FFFFFF"/>
              </a:solidFill>
            </a:ln>
          </a:insideV>
        </a:tcBdr>
        <a:fill>
          <a:solidFill>
            <a:srgbClr val="B9E0F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showGuides="1">
      <p:cViewPr varScale="1">
        <p:scale>
          <a:sx n="111" d="100"/>
          <a:sy n="111" d="100"/>
        </p:scale>
        <p:origin x="534" y="102"/>
      </p:cViewPr>
      <p:guideLst>
        <p:guide orient="horz" pos="224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gs" Target="tags/tag235.xml"/><Relationship Id="rId28" Type="http://schemas.openxmlformats.org/officeDocument/2006/relationships/font" Target="fonts/font8.fntdata"/><Relationship Id="rId27" Type="http://schemas.openxmlformats.org/officeDocument/2006/relationships/font" Target="fonts/font7.fntdata"/><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86181\Desktop\&#26032;&#24314;%20XLSX%20&#24037;&#20316;&#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'[新建 XLSX 工作表.xlsx]Sheet1'!$B$2</c:f>
              <c:strCache>
                <c:ptCount val="1"/>
                <c:pt idx="0">
                  <c:v>利奈唑胺（n=2046）</c:v>
                </c:pt>
              </c:strCache>
            </c:strRef>
          </c:tx>
          <c:spPr>
            <a:gradFill rotWithShape="1">
              <a:gsLst>
                <a:gs pos="0">
                  <a:schemeClr val="accent1"/>
                </a:gs>
                <a:gs pos="100000">
                  <a:schemeClr val="accent2"/>
                </a:gs>
              </a:gsLst>
              <a:lin ang="0" scaled="0"/>
            </a:gradFill>
            <a:ln>
              <a:noFill/>
            </a:ln>
            <a:effectLst>
              <a:outerShdw blurRad="76200" dir="18900000" sy="23000" kx="-1200000" algn="bl" rotWithShape="0">
                <a:prstClr val="black">
                  <a:alpha val="10000"/>
                </a:prstClr>
              </a:outerShdw>
            </a:effectLst>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'[新建 XLSX 工作表.xlsx]Sheet1'!$A$3:$A$11</c:f>
              <c:strCache>
                <c:ptCount val="9"/>
                <c:pt idx="0">
                  <c:v>腹泻</c:v>
                </c:pt>
                <c:pt idx="1">
                  <c:v>头痛</c:v>
                </c:pt>
                <c:pt idx="2">
                  <c:v>恶心</c:v>
                </c:pt>
                <c:pt idx="3">
                  <c:v>呕吐</c:v>
                </c:pt>
                <c:pt idx="4">
                  <c:v>失眠</c:v>
                </c:pt>
                <c:pt idx="5">
                  <c:v>便秘</c:v>
                </c:pt>
                <c:pt idx="6">
                  <c:v>皮疹</c:v>
                </c:pt>
                <c:pt idx="7">
                  <c:v>头晕</c:v>
                </c:pt>
                <c:pt idx="8">
                  <c:v>发热</c:v>
                </c:pt>
              </c:strCache>
            </c:strRef>
          </c:cat>
          <c:val>
            <c:numRef>
              <c:f>'[新建 XLSX 工作表.xlsx]Sheet1'!$B$3:$B$11</c:f>
              <c:numCache>
                <c:formatCode>General</c:formatCode>
                <c:ptCount val="9"/>
                <c:pt idx="0">
                  <c:v>8.3</c:v>
                </c:pt>
                <c:pt idx="1">
                  <c:v>6.5</c:v>
                </c:pt>
                <c:pt idx="2">
                  <c:v>6.2</c:v>
                </c:pt>
                <c:pt idx="3">
                  <c:v>3.7</c:v>
                </c:pt>
                <c:pt idx="4">
                  <c:v>2.5</c:v>
                </c:pt>
                <c:pt idx="5">
                  <c:v>2.2</c:v>
                </c:pt>
                <c:pt idx="6" c:formatCode="0.0_ ">
                  <c:v>2</c:v>
                </c:pt>
                <c:pt idx="7" c:formatCode="0.0_ ">
                  <c:v>2</c:v>
                </c:pt>
                <c:pt idx="8">
                  <c:v>1.6</c:v>
                </c:pt>
              </c:numCache>
            </c:numRef>
          </c:val>
        </c:ser>
        <c:ser>
          <c:idx val="1"/>
          <c:order val="1"/>
          <c:tx>
            <c:strRef>
              <c:f>'[新建 XLSX 工作表.xlsx]Sheet1'!$C$2</c:f>
              <c:strCache>
                <c:ptCount val="1"/>
                <c:pt idx="0">
                  <c:v>所有对照药（n=2001）</c:v>
                </c:pt>
              </c:strCache>
            </c:strRef>
          </c:tx>
          <c:spPr>
            <a:gradFill rotWithShape="1">
              <a:gsLst>
                <a:gs pos="0">
                  <a:schemeClr val="accent3"/>
                </a:gs>
                <a:gs pos="100000">
                  <a:schemeClr val="accent4"/>
                </a:gs>
              </a:gsLst>
              <a:lin ang="0" scaled="0"/>
            </a:gradFill>
            <a:ln>
              <a:noFill/>
            </a:ln>
            <a:effectLst>
              <a:outerShdw blurRad="76200" dir="18900000" sy="23000" kx="-1200000" algn="bl" rotWithShape="0">
                <a:prstClr val="black">
                  <a:alpha val="10000"/>
                </a:prstClr>
              </a:outerShdw>
            </a:effectLst>
          </c:spPr>
          <c:invertIfNegative val="0"/>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'[新建 XLSX 工作表.xlsx]Sheet1'!$A$3:$A$11</c:f>
              <c:strCache>
                <c:ptCount val="9"/>
                <c:pt idx="0">
                  <c:v>腹泻</c:v>
                </c:pt>
                <c:pt idx="1">
                  <c:v>头痛</c:v>
                </c:pt>
                <c:pt idx="2">
                  <c:v>恶心</c:v>
                </c:pt>
                <c:pt idx="3">
                  <c:v>呕吐</c:v>
                </c:pt>
                <c:pt idx="4">
                  <c:v>失眠</c:v>
                </c:pt>
                <c:pt idx="5">
                  <c:v>便秘</c:v>
                </c:pt>
                <c:pt idx="6">
                  <c:v>皮疹</c:v>
                </c:pt>
                <c:pt idx="7">
                  <c:v>头晕</c:v>
                </c:pt>
                <c:pt idx="8">
                  <c:v>发热</c:v>
                </c:pt>
              </c:strCache>
            </c:strRef>
          </c:cat>
          <c:val>
            <c:numRef>
              <c:f>'[新建 XLSX 工作表.xlsx]Sheet1'!$C$3:$C$11</c:f>
              <c:numCache>
                <c:formatCode>General</c:formatCode>
                <c:ptCount val="9"/>
                <c:pt idx="0">
                  <c:v>6.3</c:v>
                </c:pt>
                <c:pt idx="1">
                  <c:v>5.5</c:v>
                </c:pt>
                <c:pt idx="2">
                  <c:v>4.6</c:v>
                </c:pt>
                <c:pt idx="3">
                  <c:v>2</c:v>
                </c:pt>
                <c:pt idx="4">
                  <c:v>1.7</c:v>
                </c:pt>
                <c:pt idx="5">
                  <c:v>2.1</c:v>
                </c:pt>
                <c:pt idx="6">
                  <c:v>2.2</c:v>
                </c:pt>
                <c:pt idx="7">
                  <c:v>1.9</c:v>
                </c:pt>
                <c:pt idx="8">
                  <c:v>2.1</c:v>
                </c:pt>
              </c:numCache>
            </c:numRef>
          </c:val>
        </c:ser>
        <c:dLbls>
          <c:showLegendKey val="0"/>
          <c:showVal val="1"/>
          <c:showCatName val="0"/>
          <c:showSerName val="0"/>
          <c:showPercent val="0"/>
          <c:showBubbleSize val="0"/>
        </c:dLbls>
        <c:gapWidth val="500"/>
        <c:overlap val="-40"/>
        <c:axId val="112589452"/>
        <c:axId val="128261519"/>
      </c:barChart>
      <c:catAx>
        <c:axId val="112589452"/>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0"/>
        <c:majorTickMark val="none"/>
        <c:minorTickMark val="none"/>
        <c:tickLblPos val="nextTo"/>
        <c:spPr>
          <a:noFill/>
          <a:ln w="9525" cap="flat" cmpd="sng" algn="ctr">
            <a:noFill/>
            <a:round/>
          </a:ln>
          <a:effectLst/>
        </c:spPr>
        <c:txPr>
          <a:bodyPr rot="-60000000" spcFirstLastPara="0" vertOverflow="ellipsis" vert="horz" wrap="square" anchor="ctr" anchorCtr="1" forceAA="0"/>
          <a:lstStyle/>
          <a:p>
            <a:pPr>
              <a:defRPr lang="zh-CN" sz="1400" b="1"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128261519"/>
        <c:crosses val="autoZero"/>
        <c:auto val="1"/>
        <c:lblAlgn val="ctr"/>
        <c:lblOffset val="100"/>
        <c:noMultiLvlLbl val="0"/>
      </c:catAx>
      <c:valAx>
        <c:axId val="128261519"/>
        <c:scaling>
          <c:orientation val="minMax"/>
        </c:scaling>
        <c:delete val="0"/>
        <c:axPos val="l"/>
        <c:majorGridlines>
          <c:spPr>
            <a:ln w="3175" cap="flat" cmpd="sng" algn="ctr">
              <a:solidFill>
                <a:srgbClr val="EAEAEA"/>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1400" b="1"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112589452"/>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400" b="1"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1400" b="1"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forceAA="0"/>
        <a:lstStyle/>
        <a:p>
          <a:pPr>
            <a:defRPr lang="zh-CN" sz="1400" b="1"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extLst>
      <c:ext uri="{0b15fc19-7d7d-44ad-8c2d-2c3a37ce22c3}">
        <chartProps xmlns="https://web.wps.cn/et/2018/main" chartId="{bd693f9f-bd8d-4c52-ac70-029daad7c18d}"/>
      </c:ext>
    </c:extLst>
  </c:chart>
  <c:spPr>
    <a:solidFill>
      <a:schemeClr val="bg1"/>
    </a:solidFill>
    <a:ln w="9525" cap="flat" cmpd="sng" algn="ctr">
      <a:solidFill>
        <a:srgbClr val="EAEAEA"/>
      </a:solidFill>
      <a:round/>
    </a:ln>
    <a:effectLst/>
  </c:spPr>
  <c:txPr>
    <a:bodyPr/>
    <a:lstStyle/>
    <a:p>
      <a:pPr>
        <a:defRPr lang="zh-CN"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华夏生生药业（北京）有限公司</a:t>
            </a: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华夏生生药业（北京）有限公司</a:t>
            </a: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640F63-CDCF-4D80-A6F8-7C122C73478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D3111-6DF8-45BB-924A-D7DF8ED90672}"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6" Type="http://schemas.openxmlformats.org/officeDocument/2006/relationships/tags" Target="../tags/tag23.xml"/><Relationship Id="rId25" Type="http://schemas.openxmlformats.org/officeDocument/2006/relationships/tags" Target="../tags/tag22.xml"/><Relationship Id="rId24" Type="http://schemas.openxmlformats.org/officeDocument/2006/relationships/tags" Target="../tags/tag21.xml"/><Relationship Id="rId23" Type="http://schemas.openxmlformats.org/officeDocument/2006/relationships/tags" Target="../tags/tag20.xml"/><Relationship Id="rId22" Type="http://schemas.openxmlformats.org/officeDocument/2006/relationships/tags" Target="../tags/tag19.xml"/><Relationship Id="rId21" Type="http://schemas.openxmlformats.org/officeDocument/2006/relationships/tags" Target="../tags/tag18.xml"/><Relationship Id="rId20" Type="http://schemas.openxmlformats.org/officeDocument/2006/relationships/image" Target="../media/image2.svg"/><Relationship Id="rId2" Type="http://schemas.openxmlformats.org/officeDocument/2006/relationships/tags" Target="../tags/tag1.xml"/><Relationship Id="rId19" Type="http://schemas.openxmlformats.org/officeDocument/2006/relationships/image" Target="../media/image1.png"/><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5" Type="http://schemas.openxmlformats.org/officeDocument/2006/relationships/tags" Target="../tags/tag42.xml"/><Relationship Id="rId14" Type="http://schemas.openxmlformats.org/officeDocument/2006/relationships/tags" Target="../tags/tag41.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9" Type="http://schemas.openxmlformats.org/officeDocument/2006/relationships/tags" Target="../tags/tag60.xml"/><Relationship Id="rId18" Type="http://schemas.openxmlformats.org/officeDocument/2006/relationships/tags" Target="../tags/tag59.xml"/><Relationship Id="rId17" Type="http://schemas.openxmlformats.org/officeDocument/2006/relationships/tags" Target="../tags/tag58.xml"/><Relationship Id="rId16" Type="http://schemas.openxmlformats.org/officeDocument/2006/relationships/tags" Target="../tags/tag57.xml"/><Relationship Id="rId15" Type="http://schemas.openxmlformats.org/officeDocument/2006/relationships/tags" Target="../tags/tag56.xml"/><Relationship Id="rId14" Type="http://schemas.openxmlformats.org/officeDocument/2006/relationships/tags" Target="../tags/tag55.xml"/><Relationship Id="rId13" Type="http://schemas.openxmlformats.org/officeDocument/2006/relationships/tags" Target="../tags/tag54.xml"/><Relationship Id="rId12" Type="http://schemas.openxmlformats.org/officeDocument/2006/relationships/tags" Target="../tags/tag53.xml"/><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6" Type="http://schemas.openxmlformats.org/officeDocument/2006/relationships/tags" Target="../tags/tag113.xml"/><Relationship Id="rId25" Type="http://schemas.openxmlformats.org/officeDocument/2006/relationships/image" Target="../media/image2.svg"/><Relationship Id="rId24" Type="http://schemas.openxmlformats.org/officeDocument/2006/relationships/image" Target="../media/image1.png"/><Relationship Id="rId23" Type="http://schemas.openxmlformats.org/officeDocument/2006/relationships/tags" Target="../tags/tag112.xml"/><Relationship Id="rId22" Type="http://schemas.openxmlformats.org/officeDocument/2006/relationships/tags" Target="../tags/tag111.xml"/><Relationship Id="rId21" Type="http://schemas.openxmlformats.org/officeDocument/2006/relationships/tags" Target="../tags/tag110.xml"/><Relationship Id="rId20" Type="http://schemas.openxmlformats.org/officeDocument/2006/relationships/tags" Target="../tags/tag109.xml"/><Relationship Id="rId2" Type="http://schemas.openxmlformats.org/officeDocument/2006/relationships/tags" Target="../tags/tag91.xml"/><Relationship Id="rId19" Type="http://schemas.openxmlformats.org/officeDocument/2006/relationships/tags" Target="../tags/tag108.xml"/><Relationship Id="rId18" Type="http://schemas.openxmlformats.org/officeDocument/2006/relationships/tags" Target="../tags/tag107.xml"/><Relationship Id="rId17" Type="http://schemas.openxmlformats.org/officeDocument/2006/relationships/tags" Target="../tags/tag106.xml"/><Relationship Id="rId16" Type="http://schemas.openxmlformats.org/officeDocument/2006/relationships/tags" Target="../tags/tag105.xml"/><Relationship Id="rId15" Type="http://schemas.openxmlformats.org/officeDocument/2006/relationships/tags" Target="../tags/tag104.xml"/><Relationship Id="rId14" Type="http://schemas.openxmlformats.org/officeDocument/2006/relationships/tags" Target="../tags/tag103.xml"/><Relationship Id="rId13" Type="http://schemas.openxmlformats.org/officeDocument/2006/relationships/tags" Target="../tags/tag10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BDBAA-8DDB-47F2-8D38-89C0C0616E89}" type="slidenum">
              <a:rPr lang="zh-CN" altLang="en-US" smtClean="0"/>
            </a:fld>
            <a:endParaRPr lang="zh-CN" altLang="en-US"/>
          </a:p>
        </p:txBody>
      </p:sp>
      <p:sp>
        <p:nvSpPr>
          <p:cNvPr id="7" name="任意多边形: 形状 6"/>
          <p:cNvSpPr/>
          <p:nvPr userDrawn="1"/>
        </p:nvSpPr>
        <p:spPr>
          <a:xfrm>
            <a:off x="63922" y="1"/>
            <a:ext cx="12064156" cy="2557671"/>
          </a:xfrm>
          <a:custGeom>
            <a:avLst/>
            <a:gdLst>
              <a:gd name="connsiteX0" fmla="*/ 0 w 12064156"/>
              <a:gd name="connsiteY0" fmla="*/ 0 h 2557671"/>
              <a:gd name="connsiteX1" fmla="*/ 12064156 w 12064156"/>
              <a:gd name="connsiteY1" fmla="*/ 0 h 2557671"/>
              <a:gd name="connsiteX2" fmla="*/ 12052950 w 12064156"/>
              <a:gd name="connsiteY2" fmla="*/ 38524 h 2557671"/>
              <a:gd name="connsiteX3" fmla="*/ 11699594 w 12064156"/>
              <a:gd name="connsiteY3" fmla="*/ 1253289 h 2557671"/>
              <a:gd name="connsiteX4" fmla="*/ 11648133 w 12064156"/>
              <a:gd name="connsiteY4" fmla="*/ 1429514 h 2557671"/>
              <a:gd name="connsiteX5" fmla="*/ 11502327 w 12064156"/>
              <a:gd name="connsiteY5" fmla="*/ 1635827 h 2557671"/>
              <a:gd name="connsiteX6" fmla="*/ 11305059 w 12064156"/>
              <a:gd name="connsiteY6" fmla="*/ 1743281 h 2557671"/>
              <a:gd name="connsiteX7" fmla="*/ 11257886 w 12064156"/>
              <a:gd name="connsiteY7" fmla="*/ 1751878 h 2557671"/>
              <a:gd name="connsiteX8" fmla="*/ 10357316 w 12064156"/>
              <a:gd name="connsiteY8" fmla="*/ 1898016 h 2557671"/>
              <a:gd name="connsiteX9" fmla="*/ 9057923 w 12064156"/>
              <a:gd name="connsiteY9" fmla="*/ 2100030 h 2557671"/>
              <a:gd name="connsiteX10" fmla="*/ 7634165 w 12064156"/>
              <a:gd name="connsiteY10" fmla="*/ 2327834 h 2557671"/>
              <a:gd name="connsiteX11" fmla="*/ 6351925 w 12064156"/>
              <a:gd name="connsiteY11" fmla="*/ 2529848 h 2557671"/>
              <a:gd name="connsiteX12" fmla="*/ 6017428 w 12064156"/>
              <a:gd name="connsiteY12" fmla="*/ 2555637 h 2557671"/>
              <a:gd name="connsiteX13" fmla="*/ 5712949 w 12064156"/>
              <a:gd name="connsiteY13" fmla="*/ 2529848 h 2557671"/>
              <a:gd name="connsiteX14" fmla="*/ 5558566 w 12064156"/>
              <a:gd name="connsiteY14" fmla="*/ 2504059 h 2557671"/>
              <a:gd name="connsiteX15" fmla="*/ 4529344 w 12064156"/>
              <a:gd name="connsiteY15" fmla="*/ 2340728 h 2557671"/>
              <a:gd name="connsiteX16" fmla="*/ 2668166 w 12064156"/>
              <a:gd name="connsiteY16" fmla="*/ 2048452 h 2557671"/>
              <a:gd name="connsiteX17" fmla="*/ 806988 w 12064156"/>
              <a:gd name="connsiteY17" fmla="*/ 1751878 h 2557671"/>
              <a:gd name="connsiteX18" fmla="*/ 416741 w 12064156"/>
              <a:gd name="connsiteY18" fmla="*/ 1429514 h 2557671"/>
              <a:gd name="connsiteX19" fmla="*/ 391011 w 12064156"/>
              <a:gd name="connsiteY19" fmla="*/ 1347849 h 2557671"/>
              <a:gd name="connsiteX20" fmla="*/ 73667 w 12064156"/>
              <a:gd name="connsiteY20" fmla="*/ 256112 h 2557671"/>
              <a:gd name="connsiteX21" fmla="*/ 10044 w 12064156"/>
              <a:gd name="connsiteY21" fmla="*/ 34918 h 255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64156" h="2557671">
                <a:moveTo>
                  <a:pt x="0" y="0"/>
                </a:moveTo>
                <a:lnTo>
                  <a:pt x="12064156" y="0"/>
                </a:lnTo>
                <a:lnTo>
                  <a:pt x="12052950" y="38524"/>
                </a:lnTo>
                <a:cubicBezTo>
                  <a:pt x="11699594" y="1253289"/>
                  <a:pt x="11699594" y="1253289"/>
                  <a:pt x="11699594" y="1253289"/>
                </a:cubicBezTo>
                <a:cubicBezTo>
                  <a:pt x="11648133" y="1429514"/>
                  <a:pt x="11648133" y="1429514"/>
                  <a:pt x="11648133" y="1429514"/>
                </a:cubicBezTo>
                <a:cubicBezTo>
                  <a:pt x="11648133" y="1429514"/>
                  <a:pt x="11605249" y="1541267"/>
                  <a:pt x="11502327" y="1635827"/>
                </a:cubicBezTo>
                <a:cubicBezTo>
                  <a:pt x="11450865" y="1678809"/>
                  <a:pt x="11386539" y="1721790"/>
                  <a:pt x="11305059" y="1743281"/>
                </a:cubicBezTo>
                <a:cubicBezTo>
                  <a:pt x="11287905" y="1747580"/>
                  <a:pt x="11275040" y="1751878"/>
                  <a:pt x="11257886" y="1751878"/>
                </a:cubicBezTo>
                <a:cubicBezTo>
                  <a:pt x="10357316" y="1898016"/>
                  <a:pt x="10357316" y="1898016"/>
                  <a:pt x="10357316" y="1898016"/>
                </a:cubicBezTo>
                <a:cubicBezTo>
                  <a:pt x="9057923" y="2100030"/>
                  <a:pt x="9057923" y="2100030"/>
                  <a:pt x="9057923" y="2100030"/>
                </a:cubicBezTo>
                <a:cubicBezTo>
                  <a:pt x="7634165" y="2327834"/>
                  <a:pt x="7634165" y="2327834"/>
                  <a:pt x="7634165" y="2327834"/>
                </a:cubicBezTo>
                <a:cubicBezTo>
                  <a:pt x="6351925" y="2529848"/>
                  <a:pt x="6351925" y="2529848"/>
                  <a:pt x="6351925" y="2529848"/>
                </a:cubicBezTo>
                <a:cubicBezTo>
                  <a:pt x="6180388" y="2559935"/>
                  <a:pt x="6077466" y="2559935"/>
                  <a:pt x="6017428" y="2555637"/>
                </a:cubicBezTo>
                <a:cubicBezTo>
                  <a:pt x="5987409" y="2559935"/>
                  <a:pt x="5884486" y="2559935"/>
                  <a:pt x="5712949" y="2529848"/>
                </a:cubicBezTo>
                <a:cubicBezTo>
                  <a:pt x="5558566" y="2504059"/>
                  <a:pt x="5558566" y="2504059"/>
                  <a:pt x="5558566" y="2504059"/>
                </a:cubicBezTo>
                <a:cubicBezTo>
                  <a:pt x="4529344" y="2340728"/>
                  <a:pt x="4529344" y="2340728"/>
                  <a:pt x="4529344" y="2340728"/>
                </a:cubicBezTo>
                <a:cubicBezTo>
                  <a:pt x="2668166" y="2048452"/>
                  <a:pt x="2668166" y="2048452"/>
                  <a:pt x="2668166" y="2048452"/>
                </a:cubicBezTo>
                <a:cubicBezTo>
                  <a:pt x="806988" y="1751878"/>
                  <a:pt x="806988" y="1751878"/>
                  <a:pt x="806988" y="1751878"/>
                </a:cubicBezTo>
                <a:cubicBezTo>
                  <a:pt x="519663" y="1704598"/>
                  <a:pt x="416741" y="1429514"/>
                  <a:pt x="416741" y="1429514"/>
                </a:cubicBezTo>
                <a:cubicBezTo>
                  <a:pt x="391011" y="1347849"/>
                  <a:pt x="391011" y="1347849"/>
                  <a:pt x="391011" y="1347849"/>
                </a:cubicBezTo>
                <a:cubicBezTo>
                  <a:pt x="73667" y="256112"/>
                  <a:pt x="73667" y="256112"/>
                  <a:pt x="73667" y="256112"/>
                </a:cubicBezTo>
                <a:cubicBezTo>
                  <a:pt x="47936" y="166656"/>
                  <a:pt x="27030" y="93973"/>
                  <a:pt x="10044" y="34918"/>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nvSpPr>
        <p:spPr>
          <a:xfrm>
            <a:off x="-1" y="6517178"/>
            <a:ext cx="12192001" cy="340822"/>
          </a:xfrm>
          <a:custGeom>
            <a:avLst/>
            <a:gdLst>
              <a:gd name="connsiteX0" fmla="*/ 527859 w 12192001"/>
              <a:gd name="connsiteY0" fmla="*/ 0 h 532014"/>
              <a:gd name="connsiteX1" fmla="*/ 11664142 w 12192001"/>
              <a:gd name="connsiteY1" fmla="*/ 0 h 532014"/>
              <a:gd name="connsiteX2" fmla="*/ 12192001 w 12192001"/>
              <a:gd name="connsiteY2" fmla="*/ 527859 h 532014"/>
              <a:gd name="connsiteX3" fmla="*/ 12192001 w 12192001"/>
              <a:gd name="connsiteY3" fmla="*/ 532014 h 532014"/>
              <a:gd name="connsiteX4" fmla="*/ 0 w 12192001"/>
              <a:gd name="connsiteY4" fmla="*/ 532014 h 532014"/>
              <a:gd name="connsiteX5" fmla="*/ 0 w 12192001"/>
              <a:gd name="connsiteY5" fmla="*/ 527859 h 532014"/>
              <a:gd name="connsiteX6" fmla="*/ 527859 w 12192001"/>
              <a:gd name="connsiteY6" fmla="*/ 0 h 5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532014">
                <a:moveTo>
                  <a:pt x="527859" y="0"/>
                </a:moveTo>
                <a:lnTo>
                  <a:pt x="11664142" y="0"/>
                </a:lnTo>
                <a:cubicBezTo>
                  <a:pt x="11955670" y="0"/>
                  <a:pt x="12192001" y="236331"/>
                  <a:pt x="12192001" y="527859"/>
                </a:cubicBezTo>
                <a:lnTo>
                  <a:pt x="12192001" y="532014"/>
                </a:lnTo>
                <a:lnTo>
                  <a:pt x="0" y="532014"/>
                </a:lnTo>
                <a:lnTo>
                  <a:pt x="0" y="527859"/>
                </a:lnTo>
                <a:cubicBezTo>
                  <a:pt x="0" y="236331"/>
                  <a:pt x="236331" y="0"/>
                  <a:pt x="527859" y="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BDBAA-8DDB-47F2-8D38-89C0C0616E89}" type="slidenum">
              <a:rPr lang="zh-CN" altLang="en-US" smtClean="0"/>
            </a:fld>
            <a:endParaRPr lang="zh-CN" altLang="en-US"/>
          </a:p>
        </p:txBody>
      </p:sp>
      <p:sp>
        <p:nvSpPr>
          <p:cNvPr id="7" name="任意多边形: 形状 6"/>
          <p:cNvSpPr/>
          <p:nvPr userDrawn="1"/>
        </p:nvSpPr>
        <p:spPr>
          <a:xfrm rot="16200000">
            <a:off x="-89339" y="289887"/>
            <a:ext cx="603016" cy="424338"/>
          </a:xfrm>
          <a:custGeom>
            <a:avLst/>
            <a:gdLst>
              <a:gd name="connsiteX0" fmla="*/ 0 w 12064156"/>
              <a:gd name="connsiteY0" fmla="*/ 0 h 2557671"/>
              <a:gd name="connsiteX1" fmla="*/ 12064156 w 12064156"/>
              <a:gd name="connsiteY1" fmla="*/ 0 h 2557671"/>
              <a:gd name="connsiteX2" fmla="*/ 12052950 w 12064156"/>
              <a:gd name="connsiteY2" fmla="*/ 38524 h 2557671"/>
              <a:gd name="connsiteX3" fmla="*/ 11699594 w 12064156"/>
              <a:gd name="connsiteY3" fmla="*/ 1253289 h 2557671"/>
              <a:gd name="connsiteX4" fmla="*/ 11648133 w 12064156"/>
              <a:gd name="connsiteY4" fmla="*/ 1429514 h 2557671"/>
              <a:gd name="connsiteX5" fmla="*/ 11502327 w 12064156"/>
              <a:gd name="connsiteY5" fmla="*/ 1635827 h 2557671"/>
              <a:gd name="connsiteX6" fmla="*/ 11305059 w 12064156"/>
              <a:gd name="connsiteY6" fmla="*/ 1743281 h 2557671"/>
              <a:gd name="connsiteX7" fmla="*/ 11257886 w 12064156"/>
              <a:gd name="connsiteY7" fmla="*/ 1751878 h 2557671"/>
              <a:gd name="connsiteX8" fmla="*/ 10357316 w 12064156"/>
              <a:gd name="connsiteY8" fmla="*/ 1898016 h 2557671"/>
              <a:gd name="connsiteX9" fmla="*/ 9057923 w 12064156"/>
              <a:gd name="connsiteY9" fmla="*/ 2100030 h 2557671"/>
              <a:gd name="connsiteX10" fmla="*/ 7634165 w 12064156"/>
              <a:gd name="connsiteY10" fmla="*/ 2327834 h 2557671"/>
              <a:gd name="connsiteX11" fmla="*/ 6351925 w 12064156"/>
              <a:gd name="connsiteY11" fmla="*/ 2529848 h 2557671"/>
              <a:gd name="connsiteX12" fmla="*/ 6017428 w 12064156"/>
              <a:gd name="connsiteY12" fmla="*/ 2555637 h 2557671"/>
              <a:gd name="connsiteX13" fmla="*/ 5712949 w 12064156"/>
              <a:gd name="connsiteY13" fmla="*/ 2529848 h 2557671"/>
              <a:gd name="connsiteX14" fmla="*/ 5558566 w 12064156"/>
              <a:gd name="connsiteY14" fmla="*/ 2504059 h 2557671"/>
              <a:gd name="connsiteX15" fmla="*/ 4529344 w 12064156"/>
              <a:gd name="connsiteY15" fmla="*/ 2340728 h 2557671"/>
              <a:gd name="connsiteX16" fmla="*/ 2668166 w 12064156"/>
              <a:gd name="connsiteY16" fmla="*/ 2048452 h 2557671"/>
              <a:gd name="connsiteX17" fmla="*/ 806988 w 12064156"/>
              <a:gd name="connsiteY17" fmla="*/ 1751878 h 2557671"/>
              <a:gd name="connsiteX18" fmla="*/ 416741 w 12064156"/>
              <a:gd name="connsiteY18" fmla="*/ 1429514 h 2557671"/>
              <a:gd name="connsiteX19" fmla="*/ 391011 w 12064156"/>
              <a:gd name="connsiteY19" fmla="*/ 1347849 h 2557671"/>
              <a:gd name="connsiteX20" fmla="*/ 73667 w 12064156"/>
              <a:gd name="connsiteY20" fmla="*/ 256112 h 2557671"/>
              <a:gd name="connsiteX21" fmla="*/ 10044 w 12064156"/>
              <a:gd name="connsiteY21" fmla="*/ 34918 h 255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64156" h="2557671">
                <a:moveTo>
                  <a:pt x="0" y="0"/>
                </a:moveTo>
                <a:lnTo>
                  <a:pt x="12064156" y="0"/>
                </a:lnTo>
                <a:lnTo>
                  <a:pt x="12052950" y="38524"/>
                </a:lnTo>
                <a:cubicBezTo>
                  <a:pt x="11699594" y="1253289"/>
                  <a:pt x="11699594" y="1253289"/>
                  <a:pt x="11699594" y="1253289"/>
                </a:cubicBezTo>
                <a:cubicBezTo>
                  <a:pt x="11648133" y="1429514"/>
                  <a:pt x="11648133" y="1429514"/>
                  <a:pt x="11648133" y="1429514"/>
                </a:cubicBezTo>
                <a:cubicBezTo>
                  <a:pt x="11648133" y="1429514"/>
                  <a:pt x="11605249" y="1541267"/>
                  <a:pt x="11502327" y="1635827"/>
                </a:cubicBezTo>
                <a:cubicBezTo>
                  <a:pt x="11450865" y="1678809"/>
                  <a:pt x="11386539" y="1721790"/>
                  <a:pt x="11305059" y="1743281"/>
                </a:cubicBezTo>
                <a:cubicBezTo>
                  <a:pt x="11287905" y="1747580"/>
                  <a:pt x="11275040" y="1751878"/>
                  <a:pt x="11257886" y="1751878"/>
                </a:cubicBezTo>
                <a:cubicBezTo>
                  <a:pt x="10357316" y="1898016"/>
                  <a:pt x="10357316" y="1898016"/>
                  <a:pt x="10357316" y="1898016"/>
                </a:cubicBezTo>
                <a:cubicBezTo>
                  <a:pt x="9057923" y="2100030"/>
                  <a:pt x="9057923" y="2100030"/>
                  <a:pt x="9057923" y="2100030"/>
                </a:cubicBezTo>
                <a:cubicBezTo>
                  <a:pt x="7634165" y="2327834"/>
                  <a:pt x="7634165" y="2327834"/>
                  <a:pt x="7634165" y="2327834"/>
                </a:cubicBezTo>
                <a:cubicBezTo>
                  <a:pt x="6351925" y="2529848"/>
                  <a:pt x="6351925" y="2529848"/>
                  <a:pt x="6351925" y="2529848"/>
                </a:cubicBezTo>
                <a:cubicBezTo>
                  <a:pt x="6180388" y="2559935"/>
                  <a:pt x="6077466" y="2559935"/>
                  <a:pt x="6017428" y="2555637"/>
                </a:cubicBezTo>
                <a:cubicBezTo>
                  <a:pt x="5987409" y="2559935"/>
                  <a:pt x="5884486" y="2559935"/>
                  <a:pt x="5712949" y="2529848"/>
                </a:cubicBezTo>
                <a:cubicBezTo>
                  <a:pt x="5558566" y="2504059"/>
                  <a:pt x="5558566" y="2504059"/>
                  <a:pt x="5558566" y="2504059"/>
                </a:cubicBezTo>
                <a:cubicBezTo>
                  <a:pt x="4529344" y="2340728"/>
                  <a:pt x="4529344" y="2340728"/>
                  <a:pt x="4529344" y="2340728"/>
                </a:cubicBezTo>
                <a:cubicBezTo>
                  <a:pt x="2668166" y="2048452"/>
                  <a:pt x="2668166" y="2048452"/>
                  <a:pt x="2668166" y="2048452"/>
                </a:cubicBezTo>
                <a:cubicBezTo>
                  <a:pt x="806988" y="1751878"/>
                  <a:pt x="806988" y="1751878"/>
                  <a:pt x="806988" y="1751878"/>
                </a:cubicBezTo>
                <a:cubicBezTo>
                  <a:pt x="519663" y="1704598"/>
                  <a:pt x="416741" y="1429514"/>
                  <a:pt x="416741" y="1429514"/>
                </a:cubicBezTo>
                <a:cubicBezTo>
                  <a:pt x="391011" y="1347849"/>
                  <a:pt x="391011" y="1347849"/>
                  <a:pt x="391011" y="1347849"/>
                </a:cubicBezTo>
                <a:cubicBezTo>
                  <a:pt x="73667" y="256112"/>
                  <a:pt x="73667" y="256112"/>
                  <a:pt x="73667" y="256112"/>
                </a:cubicBezTo>
                <a:cubicBezTo>
                  <a:pt x="47936" y="166656"/>
                  <a:pt x="27030" y="93973"/>
                  <a:pt x="10044" y="34918"/>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nvSpPr>
        <p:spPr>
          <a:xfrm>
            <a:off x="32535" y="6750399"/>
            <a:ext cx="12159465" cy="107601"/>
          </a:xfrm>
          <a:custGeom>
            <a:avLst/>
            <a:gdLst>
              <a:gd name="connsiteX0" fmla="*/ 381302 w 11898887"/>
              <a:gd name="connsiteY0" fmla="*/ 0 h 105295"/>
              <a:gd name="connsiteX1" fmla="*/ 11517585 w 11898887"/>
              <a:gd name="connsiteY1" fmla="*/ 0 h 105295"/>
              <a:gd name="connsiteX2" fmla="*/ 11890838 w 11898887"/>
              <a:gd name="connsiteY2" fmla="*/ 99045 h 105295"/>
              <a:gd name="connsiteX3" fmla="*/ 11898887 w 11898887"/>
              <a:gd name="connsiteY3" fmla="*/ 105295 h 105295"/>
              <a:gd name="connsiteX4" fmla="*/ 0 w 11898887"/>
              <a:gd name="connsiteY4" fmla="*/ 105295 h 105295"/>
              <a:gd name="connsiteX5" fmla="*/ 8050 w 11898887"/>
              <a:gd name="connsiteY5" fmla="*/ 99045 h 105295"/>
              <a:gd name="connsiteX6" fmla="*/ 381302 w 11898887"/>
              <a:gd name="connsiteY6" fmla="*/ 0 h 1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8887" h="105295">
                <a:moveTo>
                  <a:pt x="381302" y="0"/>
                </a:moveTo>
                <a:lnTo>
                  <a:pt x="11517585" y="0"/>
                </a:lnTo>
                <a:cubicBezTo>
                  <a:pt x="11663349" y="0"/>
                  <a:pt x="11795314" y="37850"/>
                  <a:pt x="11890838" y="99045"/>
                </a:cubicBezTo>
                <a:lnTo>
                  <a:pt x="11898887" y="105295"/>
                </a:lnTo>
                <a:lnTo>
                  <a:pt x="0" y="105295"/>
                </a:lnTo>
                <a:lnTo>
                  <a:pt x="8050" y="99045"/>
                </a:lnTo>
                <a:cubicBezTo>
                  <a:pt x="103573" y="37850"/>
                  <a:pt x="235538" y="0"/>
                  <a:pt x="381302" y="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3" name="矩形 2"/>
          <p:cNvSpPr/>
          <p:nvPr userDrawn="1"/>
        </p:nvSpPr>
        <p:spPr>
          <a:xfrm>
            <a:off x="0" y="0"/>
            <a:ext cx="12192000" cy="66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userDrawn="1"/>
        </p:nvSpPr>
        <p:spPr>
          <a:xfrm>
            <a:off x="0" y="668515"/>
            <a:ext cx="12192000" cy="693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userDrawn="1"/>
        </p:nvSpPr>
        <p:spPr>
          <a:xfrm>
            <a:off x="0" y="6624809"/>
            <a:ext cx="12192000" cy="25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椭圆 14"/>
          <p:cNvSpPr/>
          <p:nvPr userDrawn="1">
            <p:custDataLst>
              <p:tags r:id="rId3"/>
            </p:custDataLst>
          </p:nvPr>
        </p:nvSpPr>
        <p:spPr>
          <a:xfrm>
            <a:off x="7370926" y="1455960"/>
            <a:ext cx="3240000" cy="324000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381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userDrawn="1">
            <p:custDataLst>
              <p:tags r:id="rId4"/>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矩形 21"/>
          <p:cNvSpPr/>
          <p:nvPr userDrawn="1">
            <p:custDataLst>
              <p:tags r:id="rId5"/>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cxnSp>
        <p:nvCxnSpPr>
          <p:cNvPr id="14" name="直接连接符 13"/>
          <p:cNvCxnSpPr/>
          <p:nvPr userDrawn="1">
            <p:custDataLst>
              <p:tags r:id="rId6"/>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7"/>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椭圆 8"/>
          <p:cNvSpPr/>
          <p:nvPr userDrawn="1">
            <p:custDataLst>
              <p:tags r:id="rId8"/>
            </p:custDataLst>
          </p:nvPr>
        </p:nvSpPr>
        <p:spPr>
          <a:xfrm>
            <a:off x="1065726"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custDataLst>
              <p:tags r:id="rId9"/>
            </p:custDataLst>
          </p:nvPr>
        </p:nvSpPr>
        <p:spPr>
          <a:xfrm>
            <a:off x="1471998"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10"/>
            </p:custDataLst>
          </p:nvPr>
        </p:nvSpPr>
        <p:spPr>
          <a:xfrm>
            <a:off x="1675135"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11"/>
            </p:custDataLst>
          </p:nvPr>
        </p:nvSpPr>
        <p:spPr>
          <a:xfrm>
            <a:off x="1268862"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custDataLst>
              <p:tags r:id="rId12"/>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13"/>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椭圆 25"/>
          <p:cNvSpPr/>
          <p:nvPr userDrawn="1">
            <p:custDataLst>
              <p:tags r:id="rId14"/>
            </p:custDataLst>
          </p:nvPr>
        </p:nvSpPr>
        <p:spPr>
          <a:xfrm>
            <a:off x="7819164" y="89032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15"/>
            </p:custDataLst>
          </p:nvPr>
        </p:nvSpPr>
        <p:spPr>
          <a:xfrm>
            <a:off x="10137187" y="3838727"/>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16"/>
            </p:custDataLst>
          </p:nvPr>
        </p:nvSpPr>
        <p:spPr>
          <a:xfrm>
            <a:off x="10741220" y="212090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userDrawn="1">
            <p:custDataLst>
              <p:tags r:id="rId17"/>
            </p:custDataLst>
          </p:nvPr>
        </p:nvSpPr>
        <p:spPr>
          <a:xfrm>
            <a:off x="1054100" y="4624668"/>
            <a:ext cx="1889646" cy="540000"/>
          </a:xfrm>
          <a:prstGeom prst="roundRect">
            <a:avLst>
              <a:gd name="adj" fmla="val 50000"/>
            </a:avLst>
          </a:prstGeom>
          <a:gradFill flip="none" rotWithShape="1">
            <a:gsLst>
              <a:gs pos="2000">
                <a:schemeClr val="accent1"/>
              </a:gs>
              <a:gs pos="100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altLang="zh-CN" sz="2800" b="1" dirty="0">
              <a:latin typeface="+mj-ea"/>
              <a:ea typeface="+mj-ea"/>
              <a:sym typeface="+mn-ea"/>
            </a:endParaRPr>
          </a:p>
        </p:txBody>
      </p:sp>
      <p:pic>
        <p:nvPicPr>
          <p:cNvPr id="30" name="图形 29"/>
          <p:cNvPicPr>
            <a:picLocks noChangeAspect="1"/>
          </p:cNvPicPr>
          <p:nvPr userDrawn="1">
            <p:custDataLst>
              <p:tags r:id="rId18"/>
            </p:custDataLst>
          </p:nvPr>
        </p:nvPicPr>
        <p:blipFill>
          <a:blip r:embed="rId19">
            <a:extLst>
              <a:ext uri="{96DAC541-7B7A-43D3-8B79-37D633B846F1}">
                <asvg:svgBlip xmlns:asvg="http://schemas.microsoft.com/office/drawing/2016/SVG/main" r:embed="rId20"/>
              </a:ext>
            </a:extLst>
          </a:blip>
          <a:stretch>
            <a:fillRect/>
          </a:stretch>
        </p:blipFill>
        <p:spPr>
          <a:xfrm rot="2700000">
            <a:off x="1360596" y="4813301"/>
            <a:ext cx="162734" cy="162734"/>
          </a:xfrm>
          <a:prstGeom prst="rect">
            <a:avLst/>
          </a:prstGeom>
        </p:spPr>
      </p:pic>
      <p:sp>
        <p:nvSpPr>
          <p:cNvPr id="4" name="日期占位符 3"/>
          <p:cNvSpPr>
            <a:spLocks noGrp="1"/>
          </p:cNvSpPr>
          <p:nvPr>
            <p:ph type="dt" sz="half" idx="10"/>
            <p:custDataLst>
              <p:tags r:id="rId21"/>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22"/>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23"/>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ctrTitle"/>
            <p:custDataLst>
              <p:tags r:id="rId24"/>
            </p:custDataLst>
          </p:nvPr>
        </p:nvSpPr>
        <p:spPr>
          <a:xfrm>
            <a:off x="1054102" y="1589837"/>
            <a:ext cx="6093417" cy="2294852"/>
          </a:xfrm>
        </p:spPr>
        <p:txBody>
          <a:bodyPr wrap="square" anchor="b">
            <a:normAutofit/>
          </a:bodyPr>
          <a:lstStyle>
            <a:lvl1pPr algn="l">
              <a:lnSpc>
                <a:spcPct val="100000"/>
              </a:lnSpc>
              <a:defRPr sz="6000">
                <a:solidFill>
                  <a:schemeClr val="tx2"/>
                </a:solidFill>
              </a:defRPr>
            </a:lvl1pPr>
          </a:lstStyle>
          <a:p>
            <a:r>
              <a:rPr lang="zh-CN" altLang="en-US" dirty="0"/>
              <a:t>单击此处编辑母版标题样式</a:t>
            </a:r>
            <a:endParaRPr lang="zh-CN" altLang="en-US" dirty="0"/>
          </a:p>
        </p:txBody>
      </p:sp>
      <p:sp>
        <p:nvSpPr>
          <p:cNvPr id="10" name="公司名占位符 6"/>
          <p:cNvSpPr>
            <a:spLocks noGrp="1"/>
          </p:cNvSpPr>
          <p:nvPr>
            <p:ph type="body" sz="quarter" idx="13" hasCustomPrompt="1"/>
            <p:custDataLst>
              <p:tags r:id="rId25"/>
            </p:custDataLst>
          </p:nvPr>
        </p:nvSpPr>
        <p:spPr>
          <a:xfrm>
            <a:off x="8479674" y="654348"/>
            <a:ext cx="2880000" cy="504000"/>
          </a:xfrm>
        </p:spPr>
        <p:txBody>
          <a:bodyPr wrap="square" anchor="ctr">
            <a:normAutofit/>
          </a:bodyPr>
          <a:lstStyle>
            <a:lvl1pPr marL="0" indent="0" algn="r">
              <a:lnSpc>
                <a:spcPct val="100000"/>
              </a:lnSpc>
              <a:buNone/>
              <a:defRPr sz="1600" b="0">
                <a:solidFill>
                  <a:schemeClr val="tx2">
                    <a:alpha val="70000"/>
                  </a:schemeClr>
                </a:solidFill>
              </a:defRPr>
            </a:lvl1pPr>
          </a:lstStyle>
          <a:p>
            <a:pPr lvl="0"/>
            <a:r>
              <a:rPr lang="zh-CN" altLang="en-US" dirty="0"/>
              <a:t>公司名</a:t>
            </a:r>
            <a:endParaRPr lang="zh-CN" altLang="en-US" dirty="0"/>
          </a:p>
        </p:txBody>
      </p:sp>
      <p:sp>
        <p:nvSpPr>
          <p:cNvPr id="24" name="署名占位符 10"/>
          <p:cNvSpPr>
            <a:spLocks noGrp="1"/>
          </p:cNvSpPr>
          <p:nvPr>
            <p:ph type="body" sz="quarter" idx="17" hasCustomPrompt="1"/>
            <p:custDataLst>
              <p:tags r:id="rId26"/>
            </p:custDataLst>
          </p:nvPr>
        </p:nvSpPr>
        <p:spPr>
          <a:xfrm>
            <a:off x="1713688" y="4624668"/>
            <a:ext cx="2880000" cy="540000"/>
          </a:xfrm>
          <a:prstGeom prst="roundRect">
            <a:avLst>
              <a:gd name="adj" fmla="val 50000"/>
            </a:avLst>
          </a:prstGeom>
          <a:solidFill>
            <a:srgbClr val="FFFFFF"/>
          </a:solidFill>
          <a:ln w="12700">
            <a:solidFill>
              <a:schemeClr val="bg2"/>
            </a:solidFill>
          </a:ln>
          <a:effectLst>
            <a:outerShdw blurRad="101600" dist="101600" dir="2700000" algn="tl" rotWithShape="0">
              <a:schemeClr val="accent2">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lvl1pPr marL="0" indent="0" algn="ctr">
              <a:lnSpc>
                <a:spcPct val="100000"/>
              </a:lnSpc>
              <a:spcBef>
                <a:spcPts val="0"/>
              </a:spcBef>
              <a:buNone/>
              <a:defRPr lang="zh-CN" altLang="en-US" sz="1600" b="1" dirty="0">
                <a:solidFill>
                  <a:srgbClr val="031A2F"/>
                </a:solidFill>
                <a:latin typeface="+mn-ea"/>
                <a:ea typeface="+mn-ea"/>
              </a:defRPr>
            </a:lvl1pPr>
          </a:lstStyle>
          <a:p>
            <a:pPr marL="0" lvl="0" algn="ctr"/>
            <a:r>
              <a:rPr lang="zh-CN" altLang="en-US" dirty="0"/>
              <a:t>署名</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8" name="矩形 17"/>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9" name="椭圆 18"/>
          <p:cNvSpPr/>
          <p:nvPr userDrawn="1">
            <p:custDataLst>
              <p:tags r:id="rId3"/>
            </p:custDataLst>
          </p:nvPr>
        </p:nvSpPr>
        <p:spPr>
          <a:xfrm>
            <a:off x="10122177" y="390350"/>
            <a:ext cx="1224507" cy="1224507"/>
          </a:xfrm>
          <a:prstGeom prst="ellipse">
            <a:avLst/>
          </a:prstGeom>
          <a:gradFill>
            <a:gsLst>
              <a:gs pos="100000">
                <a:schemeClr val="accent2">
                  <a:alpha val="70000"/>
                </a:schemeClr>
              </a:gs>
              <a:gs pos="0">
                <a:schemeClr val="accent2">
                  <a:alpha val="0"/>
                </a:schemeClr>
              </a:gs>
            </a:gsLst>
            <a:lin ang="5400000" scaled="1"/>
          </a:gradFill>
          <a:ln>
            <a:noFill/>
          </a:ln>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userDrawn="1">
            <p:custDataLst>
              <p:tags r:id="rId4"/>
            </p:custDataLst>
          </p:nvPr>
        </p:nvSpPr>
        <p:spPr>
          <a:xfrm>
            <a:off x="10315575" y="527100"/>
            <a:ext cx="1876425" cy="1444245"/>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71000">
                <a:schemeClr val="bg1">
                  <a:alpha val="68000"/>
                </a:schemeClr>
              </a:gs>
              <a:gs pos="50000">
                <a:schemeClr val="bg1">
                  <a:alpha val="5000"/>
                </a:schemeClr>
              </a:gs>
            </a:gsLst>
            <a:lin ang="13500000" scaled="1"/>
            <a:tileRect/>
          </a:gradFill>
          <a:ln w="6350">
            <a:gradFill flip="none" rotWithShape="1">
              <a:gsLst>
                <a:gs pos="17000">
                  <a:schemeClr val="bg2"/>
                </a:gs>
                <a:gs pos="30000">
                  <a:schemeClr val="bg2">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1" name="矩形 30"/>
          <p:cNvSpPr/>
          <p:nvPr userDrawn="1">
            <p:custDataLst>
              <p:tags r:id="rId5"/>
            </p:custDataLst>
          </p:nvPr>
        </p:nvSpPr>
        <p:spPr>
          <a:xfrm>
            <a:off x="0" y="1893811"/>
            <a:ext cx="12192000" cy="4964189"/>
          </a:xfrm>
          <a:prstGeom prst="rect">
            <a:avLst/>
          </a:prstGeom>
          <a:gradFill>
            <a:gsLst>
              <a:gs pos="95000">
                <a:srgbClr val="FEFEFF">
                  <a:alpha val="100000"/>
                </a:srgbClr>
              </a:gs>
              <a:gs pos="0">
                <a:srgbClr val="E6EFFE">
                  <a:alpha val="100000"/>
                  <a:lumMod val="5000"/>
                  <a:lumOff val="9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custDataLst>
              <p:tags r:id="rId6"/>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任意多边形: 形状 21"/>
          <p:cNvSpPr/>
          <p:nvPr userDrawn="1">
            <p:custDataLst>
              <p:tags r:id="rId7"/>
            </p:custDataLst>
          </p:nvPr>
        </p:nvSpPr>
        <p:spPr>
          <a:xfrm>
            <a:off x="2" y="2"/>
            <a:ext cx="891201" cy="780696"/>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椭圆 22"/>
          <p:cNvSpPr/>
          <p:nvPr userDrawn="1">
            <p:custDataLst>
              <p:tags r:id="rId8"/>
            </p:custDataLst>
          </p:nvPr>
        </p:nvSpPr>
        <p:spPr>
          <a:xfrm>
            <a:off x="8346055" y="1014463"/>
            <a:ext cx="106363" cy="106363"/>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userDrawn="1">
            <p:custDataLst>
              <p:tags r:id="rId9"/>
            </p:custDataLst>
          </p:nvPr>
        </p:nvSpPr>
        <p:spPr>
          <a:xfrm>
            <a:off x="8708679" y="1014463"/>
            <a:ext cx="106363" cy="106363"/>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10"/>
            </p:custDataLst>
          </p:nvPr>
        </p:nvSpPr>
        <p:spPr>
          <a:xfrm>
            <a:off x="8889990" y="1014463"/>
            <a:ext cx="106363" cy="106363"/>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1"/>
            </p:custDataLst>
          </p:nvPr>
        </p:nvSpPr>
        <p:spPr>
          <a:xfrm>
            <a:off x="8527367" y="1014463"/>
            <a:ext cx="106363" cy="1063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3"/>
          <p:cNvSpPr>
            <a:spLocks noGrp="1"/>
          </p:cNvSpPr>
          <p:nvPr userDrawn="1">
            <p:ph type="dt" sz="half" idx="10"/>
            <p:custDataLst>
              <p:tags r:id="rId12"/>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userDrawn="1">
            <p:ph type="ftr" sz="quarter" idx="11"/>
            <p:custDataLst>
              <p:tags r:id="rId13"/>
            </p:custDataLst>
          </p:nvPr>
        </p:nvSpPr>
        <p:spPr/>
        <p:txBody>
          <a:bodyPr/>
          <a:lstStyle/>
          <a:p>
            <a:endParaRPr lang="zh-CN" altLang="en-US"/>
          </a:p>
        </p:txBody>
      </p:sp>
      <p:sp>
        <p:nvSpPr>
          <p:cNvPr id="9" name="灯片编号占位符 5"/>
          <p:cNvSpPr>
            <a:spLocks noGrp="1"/>
          </p:cNvSpPr>
          <p:nvPr userDrawn="1">
            <p:ph type="sldNum" sz="quarter" idx="12"/>
            <p:custDataLst>
              <p:tags r:id="rId14"/>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userDrawn="1">
            <p:ph type="title" hasCustomPrompt="1"/>
            <p:custDataLst>
              <p:tags r:id="rId15"/>
            </p:custDataLst>
          </p:nvPr>
        </p:nvSpPr>
        <p:spPr>
          <a:xfrm>
            <a:off x="1066800" y="527100"/>
            <a:ext cx="1760105" cy="1081088"/>
          </a:xfrm>
        </p:spPr>
        <p:txBody>
          <a:bodyPr wrap="square" anchor="ctr" anchorCtr="0">
            <a:normAutofit/>
          </a:bodyPr>
          <a:lstStyle>
            <a:lvl1pPr>
              <a:defRPr sz="5400"/>
            </a:lvl1pPr>
          </a:lstStyle>
          <a:p>
            <a:r>
              <a:rPr lang="zh-CN" altLang="en-US" dirty="0"/>
              <a:t>标题</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37002"/>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任意多边形: 形状 4"/>
          <p:cNvSpPr/>
          <p:nvPr userDrawn="1">
            <p:custDataLst>
              <p:tags r:id="rId3"/>
            </p:custDataLst>
          </p:nvPr>
        </p:nvSpPr>
        <p:spPr>
          <a:xfrm>
            <a:off x="11163935" y="5203190"/>
            <a:ext cx="1028065" cy="1173480"/>
          </a:xfrm>
          <a:custGeom>
            <a:avLst/>
            <a:gdLst>
              <a:gd name="connsiteX0" fmla="*/ 1028065 w 1028065"/>
              <a:gd name="connsiteY0" fmla="*/ 0 h 1173480"/>
              <a:gd name="connsiteX1" fmla="*/ 1028065 w 1028065"/>
              <a:gd name="connsiteY1" fmla="*/ 1173480 h 1173480"/>
              <a:gd name="connsiteX2" fmla="*/ 0 w 1028065"/>
              <a:gd name="connsiteY2" fmla="*/ 1173480 h 1173480"/>
              <a:gd name="connsiteX3" fmla="*/ 3825 w 1028065"/>
              <a:gd name="connsiteY3" fmla="*/ 1097731 h 1173480"/>
              <a:gd name="connsiteX4" fmla="*/ 991311 w 1028065"/>
              <a:gd name="connsiteY4" fmla="*/ 5608 h 117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065" h="1173480">
                <a:moveTo>
                  <a:pt x="1028065" y="0"/>
                </a:moveTo>
                <a:lnTo>
                  <a:pt x="1028065" y="1173480"/>
                </a:lnTo>
                <a:lnTo>
                  <a:pt x="0" y="1173480"/>
                </a:lnTo>
                <a:lnTo>
                  <a:pt x="3825" y="1097731"/>
                </a:lnTo>
                <a:cubicBezTo>
                  <a:pt x="59071" y="553783"/>
                  <a:pt x="464603" y="113379"/>
                  <a:pt x="991311" y="5608"/>
                </a:cubicBezTo>
                <a:close/>
              </a:path>
            </a:pathLst>
          </a:custGeom>
          <a:gradFill>
            <a:gsLst>
              <a:gs pos="33000">
                <a:schemeClr val="bg1">
                  <a:alpha val="0"/>
                </a:schemeClr>
              </a:gs>
              <a:gs pos="85000">
                <a:schemeClr val="bg1"/>
              </a:gs>
            </a:gsLst>
            <a:lin ang="135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椭圆 8"/>
          <p:cNvSpPr/>
          <p:nvPr userDrawn="1">
            <p:custDataLst>
              <p:tags r:id="rId4"/>
            </p:custDataLst>
          </p:nvPr>
        </p:nvSpPr>
        <p:spPr>
          <a:xfrm flipH="1">
            <a:off x="2304848" y="959828"/>
            <a:ext cx="2704621" cy="270462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254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custDataLst>
              <p:tags r:id="rId5"/>
            </p:custDataLst>
          </p:nvPr>
        </p:nvSpPr>
        <p:spPr>
          <a:xfrm flipH="1">
            <a:off x="0" y="922053"/>
            <a:ext cx="4260648" cy="5935948"/>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矩形 14"/>
          <p:cNvSpPr/>
          <p:nvPr userDrawn="1">
            <p:custDataLst>
              <p:tags r:id="rId6"/>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sp>
        <p:nvSpPr>
          <p:cNvPr id="12" name="椭圆 11"/>
          <p:cNvSpPr/>
          <p:nvPr userDrawn="1">
            <p:custDataLst>
              <p:tags r:id="rId7"/>
            </p:custDataLst>
          </p:nvPr>
        </p:nvSpPr>
        <p:spPr>
          <a:xfrm>
            <a:off x="1777048" y="3626673"/>
            <a:ext cx="1055600" cy="1055600"/>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8"/>
            </p:custDataLst>
          </p:nvPr>
        </p:nvSpPr>
        <p:spPr>
          <a:xfrm>
            <a:off x="1675814" y="673304"/>
            <a:ext cx="436971" cy="436971"/>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9"/>
            </p:custDataLst>
          </p:nvPr>
        </p:nvSpPr>
        <p:spPr>
          <a:xfrm flipH="1">
            <a:off x="10690611" y="5145127"/>
            <a:ext cx="92066" cy="9206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custDataLst>
              <p:tags r:id="rId10"/>
            </p:custDataLst>
          </p:nvPr>
        </p:nvSpPr>
        <p:spPr>
          <a:xfrm flipH="1">
            <a:off x="10376728" y="5145127"/>
            <a:ext cx="92066" cy="92066"/>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custDataLst>
              <p:tags r:id="rId11"/>
            </p:custDataLst>
          </p:nvPr>
        </p:nvSpPr>
        <p:spPr>
          <a:xfrm flipH="1">
            <a:off x="10219788" y="5145127"/>
            <a:ext cx="92066" cy="92066"/>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custDataLst>
              <p:tags r:id="rId12"/>
            </p:custDataLst>
          </p:nvPr>
        </p:nvSpPr>
        <p:spPr>
          <a:xfrm flipH="1">
            <a:off x="10533670" y="5145127"/>
            <a:ext cx="92066" cy="9206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4"/>
          <p:cNvSpPr>
            <a:spLocks noGrp="1"/>
          </p:cNvSpPr>
          <p:nvPr>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14"/>
            </p:custDataLst>
          </p:nvPr>
        </p:nvSpPr>
        <p:spPr/>
        <p:txBody>
          <a:bodyPr/>
          <a:lstStyle/>
          <a:p>
            <a:endParaRPr lang="zh-CN" altLang="en-US"/>
          </a:p>
        </p:txBody>
      </p:sp>
      <p:sp>
        <p:nvSpPr>
          <p:cNvPr id="6" name="灯片编号占位符 6"/>
          <p:cNvSpPr>
            <a:spLocks noGrp="1"/>
          </p:cNvSpPr>
          <p:nvPr>
            <p:ph type="sldNum" sz="quarter" idx="12"/>
            <p:custDataLst>
              <p:tags r:id="rId15"/>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title"/>
            <p:custDataLst>
              <p:tags r:id="rId16"/>
            </p:custDataLst>
          </p:nvPr>
        </p:nvSpPr>
        <p:spPr>
          <a:xfrm>
            <a:off x="5305909" y="3019881"/>
            <a:ext cx="5466468" cy="2055473"/>
          </a:xfrm>
        </p:spPr>
        <p:txBody>
          <a:bodyPr wrap="square" anchor="t" anchorCtr="0">
            <a:normAutofit/>
          </a:bodyPr>
          <a:lstStyle>
            <a:lvl1pPr algn="r">
              <a:defRPr sz="5400"/>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17"/>
            </p:custDataLst>
          </p:nvPr>
        </p:nvSpPr>
        <p:spPr>
          <a:xfrm>
            <a:off x="5303509" y="1110275"/>
            <a:ext cx="5466468" cy="1813863"/>
          </a:xfrm>
        </p:spPr>
        <p:txBody>
          <a:bodyPr wrap="none" anchor="b" anchorCtr="0">
            <a:normAutofit/>
          </a:bodyPr>
          <a:lstStyle>
            <a:lvl1pPr marL="0" indent="0" algn="r">
              <a:buNone/>
              <a:defRPr sz="8800" b="1">
                <a:gradFill flip="none" rotWithShape="1">
                  <a:gsLst>
                    <a:gs pos="0">
                      <a:schemeClr val="accent2"/>
                    </a:gs>
                    <a:gs pos="100000">
                      <a:schemeClr val="accent1"/>
                    </a:gs>
                  </a:gsLst>
                  <a:lin ang="2700000" scaled="1"/>
                  <a:tileRect/>
                </a:gradFill>
              </a:defRPr>
            </a:lvl1pPr>
          </a:lstStyle>
          <a:p>
            <a:pPr lvl="0"/>
            <a:r>
              <a:rPr lang="zh-CN" altLang="en-US" dirty="0"/>
              <a:t>节编号</a:t>
            </a:r>
            <a:endParaRPr lang="zh-CN" altLang="en-US" dirty="0"/>
          </a:p>
        </p:txBody>
      </p:sp>
      <p:cxnSp>
        <p:nvCxnSpPr>
          <p:cNvPr id="3" name="直接连接符 2"/>
          <p:cNvCxnSpPr/>
          <p:nvPr userDrawn="1">
            <p:custDataLst>
              <p:tags r:id="rId18"/>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custDataLst>
              <p:tags r:id="rId19"/>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椭圆 14"/>
          <p:cNvSpPr/>
          <p:nvPr userDrawn="1">
            <p:custDataLst>
              <p:tags r:id="rId3"/>
            </p:custDataLst>
          </p:nvPr>
        </p:nvSpPr>
        <p:spPr>
          <a:xfrm>
            <a:off x="7367286" y="1479791"/>
            <a:ext cx="3240000" cy="324000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381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任意多边形: 形状 18"/>
          <p:cNvSpPr/>
          <p:nvPr userDrawn="1">
            <p:custDataLst>
              <p:tags r:id="rId4"/>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矩形 13"/>
          <p:cNvSpPr/>
          <p:nvPr userDrawn="1">
            <p:custDataLst>
              <p:tags r:id="rId5"/>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cxnSp>
        <p:nvCxnSpPr>
          <p:cNvPr id="18" name="直接连接符 17"/>
          <p:cNvCxnSpPr/>
          <p:nvPr userDrawn="1">
            <p:custDataLst>
              <p:tags r:id="rId6"/>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7"/>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任意多边形: 形状 16"/>
          <p:cNvSpPr/>
          <p:nvPr userDrawn="1">
            <p:custDataLst>
              <p:tags r:id="rId8"/>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9"/>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椭圆 30"/>
          <p:cNvSpPr/>
          <p:nvPr userDrawn="1">
            <p:custDataLst>
              <p:tags r:id="rId10"/>
            </p:custDataLst>
          </p:nvPr>
        </p:nvSpPr>
        <p:spPr>
          <a:xfrm>
            <a:off x="7819164" y="89032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custDataLst>
              <p:tags r:id="rId11"/>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a:p>
        </p:txBody>
      </p:sp>
      <p:sp>
        <p:nvSpPr>
          <p:cNvPr id="6" name="灯片编号占位符 5"/>
          <p:cNvSpPr>
            <a:spLocks noGrp="1"/>
          </p:cNvSpPr>
          <p:nvPr>
            <p:ph type="sldNum" sz="quarter" idx="12"/>
            <p:custDataLst>
              <p:tags r:id="rId13"/>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ctrTitle"/>
            <p:custDataLst>
              <p:tags r:id="rId14"/>
            </p:custDataLst>
          </p:nvPr>
        </p:nvSpPr>
        <p:spPr>
          <a:xfrm>
            <a:off x="1063228" y="1775895"/>
            <a:ext cx="5235972" cy="2024362"/>
          </a:xfrm>
        </p:spPr>
        <p:txBody>
          <a:bodyPr wrap="square" anchor="b">
            <a:noAutofit/>
          </a:bodyPr>
          <a:lstStyle>
            <a:lvl1pPr algn="l">
              <a:lnSpc>
                <a:spcPct val="100000"/>
              </a:lnSpc>
              <a:defRPr sz="6400"/>
            </a:lvl1pPr>
          </a:lstStyle>
          <a:p>
            <a:r>
              <a:rPr lang="zh-CN" altLang="en-US" dirty="0"/>
              <a:t>单击此处编辑母版标题样式</a:t>
            </a:r>
            <a:endParaRPr lang="zh-CN" altLang="en-US" dirty="0"/>
          </a:p>
        </p:txBody>
      </p:sp>
      <p:sp>
        <p:nvSpPr>
          <p:cNvPr id="10" name="公司名占位符 6"/>
          <p:cNvSpPr>
            <a:spLocks noGrp="1"/>
          </p:cNvSpPr>
          <p:nvPr>
            <p:ph type="body" sz="quarter" idx="13" hasCustomPrompt="1"/>
            <p:custDataLst>
              <p:tags r:id="rId15"/>
            </p:custDataLst>
          </p:nvPr>
        </p:nvSpPr>
        <p:spPr>
          <a:xfrm>
            <a:off x="8473202" y="667501"/>
            <a:ext cx="2880000" cy="504000"/>
          </a:xfrm>
        </p:spPr>
        <p:txBody>
          <a:bodyPr wrap="square" anchor="ctr">
            <a:normAutofit/>
          </a:bodyPr>
          <a:lstStyle>
            <a:lvl1pPr marL="0" indent="0" algn="r">
              <a:lnSpc>
                <a:spcPct val="100000"/>
              </a:lnSpc>
              <a:buNone/>
              <a:defRPr sz="1600" b="0">
                <a:solidFill>
                  <a:schemeClr val="tx2">
                    <a:alpha val="70000"/>
                  </a:schemeClr>
                </a:solidFill>
              </a:defRPr>
            </a:lvl1pPr>
          </a:lstStyle>
          <a:p>
            <a:pPr lvl="0"/>
            <a:r>
              <a:rPr lang="zh-CN" altLang="en-US" dirty="0"/>
              <a:t>公司名</a:t>
            </a:r>
            <a:endParaRPr lang="zh-CN" altLang="en-US" dirty="0"/>
          </a:p>
        </p:txBody>
      </p:sp>
      <p:sp>
        <p:nvSpPr>
          <p:cNvPr id="22" name="椭圆 21"/>
          <p:cNvSpPr/>
          <p:nvPr userDrawn="1">
            <p:custDataLst>
              <p:tags r:id="rId16"/>
            </p:custDataLst>
          </p:nvPr>
        </p:nvSpPr>
        <p:spPr>
          <a:xfrm>
            <a:off x="1074851"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userDrawn="1">
            <p:custDataLst>
              <p:tags r:id="rId17"/>
            </p:custDataLst>
          </p:nvPr>
        </p:nvSpPr>
        <p:spPr>
          <a:xfrm>
            <a:off x="1481123"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18"/>
            </p:custDataLst>
          </p:nvPr>
        </p:nvSpPr>
        <p:spPr>
          <a:xfrm>
            <a:off x="1684260"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9"/>
            </p:custDataLst>
          </p:nvPr>
        </p:nvSpPr>
        <p:spPr>
          <a:xfrm>
            <a:off x="1277987"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20"/>
            </p:custDataLst>
          </p:nvPr>
        </p:nvSpPr>
        <p:spPr>
          <a:xfrm>
            <a:off x="10137187" y="3838727"/>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21"/>
            </p:custDataLst>
          </p:nvPr>
        </p:nvSpPr>
        <p:spPr>
          <a:xfrm>
            <a:off x="10741220" y="212090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31"/>
          <p:cNvSpPr/>
          <p:nvPr userDrawn="1">
            <p:custDataLst>
              <p:tags r:id="rId22"/>
            </p:custDataLst>
          </p:nvPr>
        </p:nvSpPr>
        <p:spPr>
          <a:xfrm>
            <a:off x="1054100" y="4624668"/>
            <a:ext cx="1889646" cy="540000"/>
          </a:xfrm>
          <a:prstGeom prst="roundRect">
            <a:avLst>
              <a:gd name="adj" fmla="val 50000"/>
            </a:avLst>
          </a:prstGeom>
          <a:gradFill flip="none" rotWithShape="1">
            <a:gsLst>
              <a:gs pos="2000">
                <a:schemeClr val="accent1"/>
              </a:gs>
              <a:gs pos="100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altLang="zh-CN" sz="2800" b="1" dirty="0">
              <a:latin typeface="+mj-ea"/>
              <a:ea typeface="+mj-ea"/>
              <a:sym typeface="+mn-ea"/>
            </a:endParaRPr>
          </a:p>
        </p:txBody>
      </p:sp>
      <p:pic>
        <p:nvPicPr>
          <p:cNvPr id="33" name="图形 32"/>
          <p:cNvPicPr>
            <a:picLocks noChangeAspect="1"/>
          </p:cNvPicPr>
          <p:nvPr userDrawn="1">
            <p:custDataLst>
              <p:tags r:id="rId23"/>
            </p:custDataLst>
          </p:nvPr>
        </p:nvPicPr>
        <p:blipFill>
          <a:blip r:embed="rId24">
            <a:extLst>
              <a:ext uri="{96DAC541-7B7A-43D3-8B79-37D633B846F1}">
                <asvg:svgBlip xmlns:asvg="http://schemas.microsoft.com/office/drawing/2016/SVG/main" r:embed="rId25"/>
              </a:ext>
            </a:extLst>
          </a:blip>
          <a:stretch>
            <a:fillRect/>
          </a:stretch>
        </p:blipFill>
        <p:spPr>
          <a:xfrm rot="2700000">
            <a:off x="1360596" y="4813301"/>
            <a:ext cx="162734" cy="162734"/>
          </a:xfrm>
          <a:prstGeom prst="rect">
            <a:avLst/>
          </a:prstGeom>
        </p:spPr>
      </p:pic>
      <p:sp>
        <p:nvSpPr>
          <p:cNvPr id="34" name="署名占位符 10"/>
          <p:cNvSpPr>
            <a:spLocks noGrp="1"/>
          </p:cNvSpPr>
          <p:nvPr>
            <p:ph type="body" sz="quarter" idx="17" hasCustomPrompt="1"/>
            <p:custDataLst>
              <p:tags r:id="rId26"/>
            </p:custDataLst>
          </p:nvPr>
        </p:nvSpPr>
        <p:spPr>
          <a:xfrm>
            <a:off x="1713688" y="4624668"/>
            <a:ext cx="2880000" cy="540000"/>
          </a:xfrm>
          <a:prstGeom prst="roundRect">
            <a:avLst>
              <a:gd name="adj" fmla="val 50000"/>
            </a:avLst>
          </a:prstGeom>
          <a:solidFill>
            <a:srgbClr val="FFFFFF"/>
          </a:solidFill>
          <a:ln w="12700">
            <a:solidFill>
              <a:schemeClr val="bg2"/>
            </a:solidFill>
          </a:ln>
          <a:effectLst>
            <a:outerShdw blurRad="101600" dist="101600" dir="2700000" algn="tl" rotWithShape="0">
              <a:schemeClr val="accent2">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lvl1pPr marL="0" indent="0" algn="ctr">
              <a:lnSpc>
                <a:spcPct val="100000"/>
              </a:lnSpc>
              <a:spcBef>
                <a:spcPts val="0"/>
              </a:spcBef>
              <a:buNone/>
              <a:defRPr lang="zh-CN" altLang="en-US" sz="1600" b="1" dirty="0">
                <a:solidFill>
                  <a:srgbClr val="031A2F"/>
                </a:solidFill>
                <a:latin typeface="+mn-ea"/>
                <a:ea typeface="+mn-ea"/>
              </a:defRPr>
            </a:lvl1pPr>
          </a:lstStyle>
          <a:p>
            <a:pPr marL="0" lvl="0" algn="ctr"/>
            <a:r>
              <a:rPr lang="zh-CN" altLang="en-US" dirty="0"/>
              <a:t>署名</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3BDBAA-8DDB-47F2-8D38-89C0C0616E89}" type="slidenum">
              <a:rPr lang="zh-CN" altLang="en-US" smtClean="0"/>
            </a:fld>
            <a:endParaRPr lang="zh-CN" altLang="en-US"/>
          </a:p>
        </p:txBody>
      </p:sp>
      <p:sp>
        <p:nvSpPr>
          <p:cNvPr id="5" name="任意多边形: 形状 4"/>
          <p:cNvSpPr/>
          <p:nvPr userDrawn="1"/>
        </p:nvSpPr>
        <p:spPr>
          <a:xfrm>
            <a:off x="-1" y="6517178"/>
            <a:ext cx="12192001" cy="340822"/>
          </a:xfrm>
          <a:custGeom>
            <a:avLst/>
            <a:gdLst>
              <a:gd name="connsiteX0" fmla="*/ 527859 w 12192001"/>
              <a:gd name="connsiteY0" fmla="*/ 0 h 532014"/>
              <a:gd name="connsiteX1" fmla="*/ 11664142 w 12192001"/>
              <a:gd name="connsiteY1" fmla="*/ 0 h 532014"/>
              <a:gd name="connsiteX2" fmla="*/ 12192001 w 12192001"/>
              <a:gd name="connsiteY2" fmla="*/ 527859 h 532014"/>
              <a:gd name="connsiteX3" fmla="*/ 12192001 w 12192001"/>
              <a:gd name="connsiteY3" fmla="*/ 532014 h 532014"/>
              <a:gd name="connsiteX4" fmla="*/ 0 w 12192001"/>
              <a:gd name="connsiteY4" fmla="*/ 532014 h 532014"/>
              <a:gd name="connsiteX5" fmla="*/ 0 w 12192001"/>
              <a:gd name="connsiteY5" fmla="*/ 527859 h 532014"/>
              <a:gd name="connsiteX6" fmla="*/ 527859 w 12192001"/>
              <a:gd name="connsiteY6" fmla="*/ 0 h 5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532014">
                <a:moveTo>
                  <a:pt x="527859" y="0"/>
                </a:moveTo>
                <a:lnTo>
                  <a:pt x="11664142" y="0"/>
                </a:lnTo>
                <a:cubicBezTo>
                  <a:pt x="11955670" y="0"/>
                  <a:pt x="12192001" y="236331"/>
                  <a:pt x="12192001" y="527859"/>
                </a:cubicBezTo>
                <a:lnTo>
                  <a:pt x="12192001" y="532014"/>
                </a:lnTo>
                <a:lnTo>
                  <a:pt x="0" y="532014"/>
                </a:lnTo>
                <a:lnTo>
                  <a:pt x="0" y="527859"/>
                </a:lnTo>
                <a:cubicBezTo>
                  <a:pt x="0" y="236331"/>
                  <a:pt x="236331" y="0"/>
                  <a:pt x="527859" y="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5"/>
          <p:cNvSpPr/>
          <p:nvPr userDrawn="1"/>
        </p:nvSpPr>
        <p:spPr>
          <a:xfrm>
            <a:off x="253763" y="0"/>
            <a:ext cx="11683558" cy="1901890"/>
          </a:xfrm>
          <a:custGeom>
            <a:avLst/>
            <a:gdLst>
              <a:gd name="connsiteX0" fmla="*/ 0 w 11683558"/>
              <a:gd name="connsiteY0" fmla="*/ 0 h 1901890"/>
              <a:gd name="connsiteX1" fmla="*/ 11683558 w 11683558"/>
              <a:gd name="connsiteY1" fmla="*/ 0 h 1901890"/>
              <a:gd name="connsiteX2" fmla="*/ 11658824 w 11683558"/>
              <a:gd name="connsiteY2" fmla="*/ 85029 h 1901890"/>
              <a:gd name="connsiteX3" fmla="*/ 11509752 w 11683558"/>
              <a:gd name="connsiteY3" fmla="*/ 597508 h 1901890"/>
              <a:gd name="connsiteX4" fmla="*/ 11458291 w 11683558"/>
              <a:gd name="connsiteY4" fmla="*/ 773733 h 1901890"/>
              <a:gd name="connsiteX5" fmla="*/ 11312485 w 11683558"/>
              <a:gd name="connsiteY5" fmla="*/ 980046 h 1901890"/>
              <a:gd name="connsiteX6" fmla="*/ 11115217 w 11683558"/>
              <a:gd name="connsiteY6" fmla="*/ 1087500 h 1901890"/>
              <a:gd name="connsiteX7" fmla="*/ 11068044 w 11683558"/>
              <a:gd name="connsiteY7" fmla="*/ 1096097 h 1901890"/>
              <a:gd name="connsiteX8" fmla="*/ 10167474 w 11683558"/>
              <a:gd name="connsiteY8" fmla="*/ 1242235 h 1901890"/>
              <a:gd name="connsiteX9" fmla="*/ 8868081 w 11683558"/>
              <a:gd name="connsiteY9" fmla="*/ 1444249 h 1901890"/>
              <a:gd name="connsiteX10" fmla="*/ 7444323 w 11683558"/>
              <a:gd name="connsiteY10" fmla="*/ 1672053 h 1901890"/>
              <a:gd name="connsiteX11" fmla="*/ 6162083 w 11683558"/>
              <a:gd name="connsiteY11" fmla="*/ 1874067 h 1901890"/>
              <a:gd name="connsiteX12" fmla="*/ 5827586 w 11683558"/>
              <a:gd name="connsiteY12" fmla="*/ 1899856 h 1901890"/>
              <a:gd name="connsiteX13" fmla="*/ 5523107 w 11683558"/>
              <a:gd name="connsiteY13" fmla="*/ 1874067 h 1901890"/>
              <a:gd name="connsiteX14" fmla="*/ 5368724 w 11683558"/>
              <a:gd name="connsiteY14" fmla="*/ 1848278 h 1901890"/>
              <a:gd name="connsiteX15" fmla="*/ 4339503 w 11683558"/>
              <a:gd name="connsiteY15" fmla="*/ 1684947 h 1901890"/>
              <a:gd name="connsiteX16" fmla="*/ 2478324 w 11683558"/>
              <a:gd name="connsiteY16" fmla="*/ 1392671 h 1901890"/>
              <a:gd name="connsiteX17" fmla="*/ 617146 w 11683558"/>
              <a:gd name="connsiteY17" fmla="*/ 1096097 h 1901890"/>
              <a:gd name="connsiteX18" fmla="*/ 226899 w 11683558"/>
              <a:gd name="connsiteY18" fmla="*/ 773733 h 1901890"/>
              <a:gd name="connsiteX19" fmla="*/ 201169 w 11683558"/>
              <a:gd name="connsiteY19" fmla="*/ 692068 h 1901890"/>
              <a:gd name="connsiteX20" fmla="*/ 17705 w 11683558"/>
              <a:gd name="connsiteY20" fmla="*/ 60908 h 190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3558" h="1901890">
                <a:moveTo>
                  <a:pt x="0" y="0"/>
                </a:moveTo>
                <a:lnTo>
                  <a:pt x="11683558" y="0"/>
                </a:lnTo>
                <a:lnTo>
                  <a:pt x="11658824" y="85029"/>
                </a:lnTo>
                <a:cubicBezTo>
                  <a:pt x="11509752" y="597508"/>
                  <a:pt x="11509752" y="597508"/>
                  <a:pt x="11509752" y="597508"/>
                </a:cubicBezTo>
                <a:cubicBezTo>
                  <a:pt x="11458291" y="773733"/>
                  <a:pt x="11458291" y="773733"/>
                  <a:pt x="11458291" y="773733"/>
                </a:cubicBezTo>
                <a:cubicBezTo>
                  <a:pt x="11458291" y="773733"/>
                  <a:pt x="11415407" y="885486"/>
                  <a:pt x="11312485" y="980046"/>
                </a:cubicBezTo>
                <a:cubicBezTo>
                  <a:pt x="11261023" y="1023028"/>
                  <a:pt x="11196697" y="1066009"/>
                  <a:pt x="11115217" y="1087500"/>
                </a:cubicBezTo>
                <a:cubicBezTo>
                  <a:pt x="11098063" y="1091799"/>
                  <a:pt x="11085198" y="1096097"/>
                  <a:pt x="11068044" y="1096097"/>
                </a:cubicBezTo>
                <a:cubicBezTo>
                  <a:pt x="10167474" y="1242235"/>
                  <a:pt x="10167474" y="1242235"/>
                  <a:pt x="10167474" y="1242235"/>
                </a:cubicBezTo>
                <a:cubicBezTo>
                  <a:pt x="8868081" y="1444249"/>
                  <a:pt x="8868081" y="1444249"/>
                  <a:pt x="8868081" y="1444249"/>
                </a:cubicBezTo>
                <a:cubicBezTo>
                  <a:pt x="7444323" y="1672053"/>
                  <a:pt x="7444323" y="1672053"/>
                  <a:pt x="7444323" y="1672053"/>
                </a:cubicBezTo>
                <a:cubicBezTo>
                  <a:pt x="6162083" y="1874067"/>
                  <a:pt x="6162083" y="1874067"/>
                  <a:pt x="6162083" y="1874067"/>
                </a:cubicBezTo>
                <a:cubicBezTo>
                  <a:pt x="5990546" y="1904154"/>
                  <a:pt x="5887624" y="1904154"/>
                  <a:pt x="5827586" y="1899856"/>
                </a:cubicBezTo>
                <a:cubicBezTo>
                  <a:pt x="5797567" y="1904154"/>
                  <a:pt x="5694644" y="1904154"/>
                  <a:pt x="5523107" y="1874067"/>
                </a:cubicBezTo>
                <a:cubicBezTo>
                  <a:pt x="5368724" y="1848278"/>
                  <a:pt x="5368724" y="1848278"/>
                  <a:pt x="5368724" y="1848278"/>
                </a:cubicBezTo>
                <a:cubicBezTo>
                  <a:pt x="4339503" y="1684947"/>
                  <a:pt x="4339503" y="1684947"/>
                  <a:pt x="4339503" y="1684947"/>
                </a:cubicBezTo>
                <a:cubicBezTo>
                  <a:pt x="2478324" y="1392671"/>
                  <a:pt x="2478324" y="1392671"/>
                  <a:pt x="2478324" y="1392671"/>
                </a:cubicBezTo>
                <a:cubicBezTo>
                  <a:pt x="617146" y="1096097"/>
                  <a:pt x="617146" y="1096097"/>
                  <a:pt x="617146" y="1096097"/>
                </a:cubicBezTo>
                <a:cubicBezTo>
                  <a:pt x="329821" y="1048817"/>
                  <a:pt x="226899" y="773733"/>
                  <a:pt x="226899" y="773733"/>
                </a:cubicBezTo>
                <a:cubicBezTo>
                  <a:pt x="201169" y="692068"/>
                  <a:pt x="201169" y="692068"/>
                  <a:pt x="201169" y="692068"/>
                </a:cubicBezTo>
                <a:cubicBezTo>
                  <a:pt x="121833" y="419134"/>
                  <a:pt x="62331" y="214433"/>
                  <a:pt x="17705" y="60908"/>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任意多边形: 形状 7"/>
          <p:cNvSpPr/>
          <p:nvPr userDrawn="1"/>
        </p:nvSpPr>
        <p:spPr>
          <a:xfrm>
            <a:off x="-1" y="6517178"/>
            <a:ext cx="12192001" cy="340822"/>
          </a:xfrm>
          <a:custGeom>
            <a:avLst/>
            <a:gdLst>
              <a:gd name="connsiteX0" fmla="*/ 527859 w 12192001"/>
              <a:gd name="connsiteY0" fmla="*/ 0 h 532014"/>
              <a:gd name="connsiteX1" fmla="*/ 11664142 w 12192001"/>
              <a:gd name="connsiteY1" fmla="*/ 0 h 532014"/>
              <a:gd name="connsiteX2" fmla="*/ 12192001 w 12192001"/>
              <a:gd name="connsiteY2" fmla="*/ 527859 h 532014"/>
              <a:gd name="connsiteX3" fmla="*/ 12192001 w 12192001"/>
              <a:gd name="connsiteY3" fmla="*/ 532014 h 532014"/>
              <a:gd name="connsiteX4" fmla="*/ 0 w 12192001"/>
              <a:gd name="connsiteY4" fmla="*/ 532014 h 532014"/>
              <a:gd name="connsiteX5" fmla="*/ 0 w 12192001"/>
              <a:gd name="connsiteY5" fmla="*/ 527859 h 532014"/>
              <a:gd name="connsiteX6" fmla="*/ 527859 w 12192001"/>
              <a:gd name="connsiteY6" fmla="*/ 0 h 5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532014">
                <a:moveTo>
                  <a:pt x="527859" y="0"/>
                </a:moveTo>
                <a:lnTo>
                  <a:pt x="11664142" y="0"/>
                </a:lnTo>
                <a:cubicBezTo>
                  <a:pt x="11955670" y="0"/>
                  <a:pt x="12192001" y="236331"/>
                  <a:pt x="12192001" y="527859"/>
                </a:cubicBezTo>
                <a:lnTo>
                  <a:pt x="12192001" y="532014"/>
                </a:lnTo>
                <a:lnTo>
                  <a:pt x="0" y="532014"/>
                </a:lnTo>
                <a:lnTo>
                  <a:pt x="0" y="527859"/>
                </a:lnTo>
                <a:cubicBezTo>
                  <a:pt x="0" y="236331"/>
                  <a:pt x="236331" y="0"/>
                  <a:pt x="527859" y="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a:off x="418053" y="0"/>
            <a:ext cx="11355894" cy="1338472"/>
          </a:xfrm>
          <a:custGeom>
            <a:avLst/>
            <a:gdLst>
              <a:gd name="connsiteX0" fmla="*/ 0 w 11355894"/>
              <a:gd name="connsiteY0" fmla="*/ 0 h 1338472"/>
              <a:gd name="connsiteX1" fmla="*/ 11355894 w 11355894"/>
              <a:gd name="connsiteY1" fmla="*/ 0 h 1338472"/>
              <a:gd name="connsiteX2" fmla="*/ 11353839 w 11355894"/>
              <a:gd name="connsiteY2" fmla="*/ 7065 h 1338472"/>
              <a:gd name="connsiteX3" fmla="*/ 11345978 w 11355894"/>
              <a:gd name="connsiteY3" fmla="*/ 34090 h 1338472"/>
              <a:gd name="connsiteX4" fmla="*/ 11294517 w 11355894"/>
              <a:gd name="connsiteY4" fmla="*/ 210315 h 1338472"/>
              <a:gd name="connsiteX5" fmla="*/ 11148711 w 11355894"/>
              <a:gd name="connsiteY5" fmla="*/ 416628 h 1338472"/>
              <a:gd name="connsiteX6" fmla="*/ 10951443 w 11355894"/>
              <a:gd name="connsiteY6" fmla="*/ 524082 h 1338472"/>
              <a:gd name="connsiteX7" fmla="*/ 10904270 w 11355894"/>
              <a:gd name="connsiteY7" fmla="*/ 532679 h 1338472"/>
              <a:gd name="connsiteX8" fmla="*/ 10003700 w 11355894"/>
              <a:gd name="connsiteY8" fmla="*/ 678817 h 1338472"/>
              <a:gd name="connsiteX9" fmla="*/ 8704307 w 11355894"/>
              <a:gd name="connsiteY9" fmla="*/ 880831 h 1338472"/>
              <a:gd name="connsiteX10" fmla="*/ 7280549 w 11355894"/>
              <a:gd name="connsiteY10" fmla="*/ 1108635 h 1338472"/>
              <a:gd name="connsiteX11" fmla="*/ 5998309 w 11355894"/>
              <a:gd name="connsiteY11" fmla="*/ 1310649 h 1338472"/>
              <a:gd name="connsiteX12" fmla="*/ 5663812 w 11355894"/>
              <a:gd name="connsiteY12" fmla="*/ 1336438 h 1338472"/>
              <a:gd name="connsiteX13" fmla="*/ 5359333 w 11355894"/>
              <a:gd name="connsiteY13" fmla="*/ 1310649 h 1338472"/>
              <a:gd name="connsiteX14" fmla="*/ 5204950 w 11355894"/>
              <a:gd name="connsiteY14" fmla="*/ 1284860 h 1338472"/>
              <a:gd name="connsiteX15" fmla="*/ 4175729 w 11355894"/>
              <a:gd name="connsiteY15" fmla="*/ 1121529 h 1338472"/>
              <a:gd name="connsiteX16" fmla="*/ 2314550 w 11355894"/>
              <a:gd name="connsiteY16" fmla="*/ 829253 h 1338472"/>
              <a:gd name="connsiteX17" fmla="*/ 453372 w 11355894"/>
              <a:gd name="connsiteY17" fmla="*/ 532679 h 1338472"/>
              <a:gd name="connsiteX18" fmla="*/ 63125 w 11355894"/>
              <a:gd name="connsiteY18" fmla="*/ 210315 h 1338472"/>
              <a:gd name="connsiteX19" fmla="*/ 37395 w 11355894"/>
              <a:gd name="connsiteY19" fmla="*/ 128650 h 133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355894" h="1338472">
                <a:moveTo>
                  <a:pt x="0" y="0"/>
                </a:moveTo>
                <a:lnTo>
                  <a:pt x="11355894" y="0"/>
                </a:lnTo>
                <a:lnTo>
                  <a:pt x="11353839" y="7065"/>
                </a:lnTo>
                <a:cubicBezTo>
                  <a:pt x="11345978" y="34090"/>
                  <a:pt x="11345978" y="34090"/>
                  <a:pt x="11345978" y="34090"/>
                </a:cubicBezTo>
                <a:cubicBezTo>
                  <a:pt x="11294517" y="210315"/>
                  <a:pt x="11294517" y="210315"/>
                  <a:pt x="11294517" y="210315"/>
                </a:cubicBezTo>
                <a:cubicBezTo>
                  <a:pt x="11294517" y="210315"/>
                  <a:pt x="11251633" y="322068"/>
                  <a:pt x="11148711" y="416628"/>
                </a:cubicBezTo>
                <a:cubicBezTo>
                  <a:pt x="11097249" y="459610"/>
                  <a:pt x="11032923" y="502591"/>
                  <a:pt x="10951443" y="524082"/>
                </a:cubicBezTo>
                <a:cubicBezTo>
                  <a:pt x="10934289" y="528381"/>
                  <a:pt x="10921424" y="532679"/>
                  <a:pt x="10904270" y="532679"/>
                </a:cubicBezTo>
                <a:cubicBezTo>
                  <a:pt x="10003700" y="678817"/>
                  <a:pt x="10003700" y="678817"/>
                  <a:pt x="10003700" y="678817"/>
                </a:cubicBezTo>
                <a:cubicBezTo>
                  <a:pt x="8704307" y="880831"/>
                  <a:pt x="8704307" y="880831"/>
                  <a:pt x="8704307" y="880831"/>
                </a:cubicBezTo>
                <a:cubicBezTo>
                  <a:pt x="7280549" y="1108635"/>
                  <a:pt x="7280549" y="1108635"/>
                  <a:pt x="7280549" y="1108635"/>
                </a:cubicBezTo>
                <a:cubicBezTo>
                  <a:pt x="5998309" y="1310649"/>
                  <a:pt x="5998309" y="1310649"/>
                  <a:pt x="5998309" y="1310649"/>
                </a:cubicBezTo>
                <a:cubicBezTo>
                  <a:pt x="5826772" y="1340736"/>
                  <a:pt x="5723850" y="1340736"/>
                  <a:pt x="5663812" y="1336438"/>
                </a:cubicBezTo>
                <a:cubicBezTo>
                  <a:pt x="5633794" y="1340736"/>
                  <a:pt x="5530871" y="1340736"/>
                  <a:pt x="5359333" y="1310649"/>
                </a:cubicBezTo>
                <a:cubicBezTo>
                  <a:pt x="5204950" y="1284860"/>
                  <a:pt x="5204950" y="1284860"/>
                  <a:pt x="5204950" y="1284860"/>
                </a:cubicBezTo>
                <a:cubicBezTo>
                  <a:pt x="4175729" y="1121529"/>
                  <a:pt x="4175729" y="1121529"/>
                  <a:pt x="4175729" y="1121529"/>
                </a:cubicBezTo>
                <a:cubicBezTo>
                  <a:pt x="2314550" y="829253"/>
                  <a:pt x="2314550" y="829253"/>
                  <a:pt x="2314550" y="829253"/>
                </a:cubicBezTo>
                <a:cubicBezTo>
                  <a:pt x="453372" y="532679"/>
                  <a:pt x="453372" y="532679"/>
                  <a:pt x="453372" y="532679"/>
                </a:cubicBezTo>
                <a:cubicBezTo>
                  <a:pt x="166047" y="485399"/>
                  <a:pt x="63125" y="210315"/>
                  <a:pt x="63125" y="210315"/>
                </a:cubicBezTo>
                <a:cubicBezTo>
                  <a:pt x="37395" y="128650"/>
                  <a:pt x="37395" y="128650"/>
                  <a:pt x="37395" y="12865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2" Type="http://schemas.openxmlformats.org/officeDocument/2006/relationships/theme" Target="../theme/theme2.xml"/><Relationship Id="rId21" Type="http://schemas.openxmlformats.org/officeDocument/2006/relationships/tags" Target="../tags/tag123.xml"/><Relationship Id="rId20" Type="http://schemas.openxmlformats.org/officeDocument/2006/relationships/tags" Target="../tags/tag122.xml"/><Relationship Id="rId2" Type="http://schemas.openxmlformats.org/officeDocument/2006/relationships/slideLayout" Target="../slideLayouts/slideLayout14.xml"/><Relationship Id="rId19" Type="http://schemas.openxmlformats.org/officeDocument/2006/relationships/tags" Target="../tags/tag121.xml"/><Relationship Id="rId18" Type="http://schemas.openxmlformats.org/officeDocument/2006/relationships/tags" Target="../tags/tag120.xml"/><Relationship Id="rId17" Type="http://schemas.openxmlformats.org/officeDocument/2006/relationships/tags" Target="../tags/tag119.xml"/><Relationship Id="rId16" Type="http://schemas.openxmlformats.org/officeDocument/2006/relationships/tags" Target="../tags/tag118.xml"/><Relationship Id="rId15" Type="http://schemas.openxmlformats.org/officeDocument/2006/relationships/tags" Target="../tags/tag117.xml"/><Relationship Id="rId14" Type="http://schemas.openxmlformats.org/officeDocument/2006/relationships/tags" Target="../tags/tag116.xml"/><Relationship Id="rId13" Type="http://schemas.openxmlformats.org/officeDocument/2006/relationships/tags" Target="../tags/tag115.xml"/><Relationship Id="rId12" Type="http://schemas.openxmlformats.org/officeDocument/2006/relationships/tags" Target="../tags/tag11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29B7E-B6FD-4BD6-A177-632712FAD40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BDBAA-8DDB-47F2-8D38-89C0C0616E8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12"/>
            </p:custDataLst>
          </p:nvPr>
        </p:nvSpPr>
        <p:spPr>
          <a:xfrm>
            <a:off x="0" y="0"/>
            <a:ext cx="12192000" cy="6837002"/>
          </a:xfrm>
          <a:prstGeom prst="rect">
            <a:avLst/>
          </a:prstGeom>
          <a:gradFill flip="none" rotWithShape="1">
            <a:gsLst>
              <a:gs pos="0">
                <a:schemeClr val="bg1">
                  <a:alpha val="0"/>
                </a:schemeClr>
              </a:gs>
              <a:gs pos="100000">
                <a:schemeClr val="accent2">
                  <a:alpha val="15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13"/>
            </p:custDataLst>
          </p:nvPr>
        </p:nvSpPr>
        <p:spPr>
          <a:xfrm>
            <a:off x="10767139" y="296501"/>
            <a:ext cx="742236" cy="742238"/>
          </a:xfrm>
          <a:prstGeom prst="ellipse">
            <a:avLst/>
          </a:prstGeom>
          <a:gradFill>
            <a:gsLst>
              <a:gs pos="100000">
                <a:schemeClr val="accent2">
                  <a:alpha val="50000"/>
                </a:schemeClr>
              </a:gs>
              <a:gs pos="0">
                <a:schemeClr val="accent2">
                  <a:alpha val="0"/>
                </a:schemeClr>
              </a:gs>
            </a:gsLst>
            <a:lin ang="5400000" scaled="1"/>
          </a:gradFill>
          <a:ln>
            <a:noFill/>
          </a:ln>
          <a:effectLst>
            <a:softEdge rad="762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custDataLst>
              <p:tags r:id="rId14"/>
            </p:custDataLst>
          </p:nvPr>
        </p:nvSpPr>
        <p:spPr>
          <a:xfrm>
            <a:off x="10975832" y="261411"/>
            <a:ext cx="1216167" cy="936058"/>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83000">
                <a:schemeClr val="bg1">
                  <a:alpha val="50000"/>
                </a:schemeClr>
              </a:gs>
              <a:gs pos="39000">
                <a:schemeClr val="bg1">
                  <a:alpha val="5000"/>
                </a:schemeClr>
              </a:gs>
            </a:gsLst>
            <a:lin ang="13500000" scaled="1"/>
            <a:tileRect/>
          </a:gradFill>
          <a:ln w="6350">
            <a:gradFill flip="none" rotWithShape="1">
              <a:gsLst>
                <a:gs pos="17000">
                  <a:schemeClr val="bg1"/>
                </a:gs>
                <a:gs pos="43000">
                  <a:schemeClr val="bg1">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矩形 15"/>
          <p:cNvSpPr/>
          <p:nvPr userDrawn="1">
            <p:custDataLst>
              <p:tags r:id="rId15"/>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日期占位符 3"/>
          <p:cNvSpPr>
            <a:spLocks noGrp="1"/>
          </p:cNvSpPr>
          <p:nvPr>
            <p:ph type="dt" sz="half" idx="2"/>
            <p:custDataLst>
              <p:tags r:id="rId16"/>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2" name="标题占位符 1"/>
          <p:cNvSpPr>
            <a:spLocks noGrp="1"/>
          </p:cNvSpPr>
          <p:nvPr>
            <p:ph type="title"/>
            <p:custDataLst>
              <p:tags r:id="rId19"/>
            </p:custDataLst>
          </p:nvPr>
        </p:nvSpPr>
        <p:spPr>
          <a:xfrm>
            <a:off x="69596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 name="KSO_TEMPLATE" hidden="1"/>
          <p:cNvSpPr/>
          <p:nvPr userDrawn="1">
            <p:custDataLst>
              <p:tags r:id="rId21"/>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3.xml"/><Relationship Id="rId5" Type="http://schemas.openxmlformats.org/officeDocument/2006/relationships/tags" Target="../tags/tag127.xml"/><Relationship Id="rId4" Type="http://schemas.openxmlformats.org/officeDocument/2006/relationships/image" Target="../media/image3.png"/><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10.xml.rels><?xml version="1.0" encoding="UTF-8" standalone="yes"?>
<Relationships xmlns="http://schemas.openxmlformats.org/package/2006/relationships"><Relationship Id="rId9" Type="http://schemas.openxmlformats.org/officeDocument/2006/relationships/tags" Target="../tags/tag231.xml"/><Relationship Id="rId8" Type="http://schemas.openxmlformats.org/officeDocument/2006/relationships/tags" Target="../tags/tag230.xml"/><Relationship Id="rId7" Type="http://schemas.openxmlformats.org/officeDocument/2006/relationships/tags" Target="../tags/tag229.xml"/><Relationship Id="rId6" Type="http://schemas.openxmlformats.org/officeDocument/2006/relationships/tags" Target="../tags/tag228.xml"/><Relationship Id="rId5" Type="http://schemas.openxmlformats.org/officeDocument/2006/relationships/tags" Target="../tags/tag227.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tags" Target="../tags/tag224.xml"/><Relationship Id="rId12" Type="http://schemas.openxmlformats.org/officeDocument/2006/relationships/notesSlide" Target="../notesSlides/notesSlide10.xml"/><Relationship Id="rId11" Type="http://schemas.openxmlformats.org/officeDocument/2006/relationships/slideLayout" Target="../slideLayouts/slideLayout19.xml"/><Relationship Id="rId10" Type="http://schemas.openxmlformats.org/officeDocument/2006/relationships/tags" Target="../tags/tag232.xml"/><Relationship Id="rId1" Type="http://schemas.openxmlformats.org/officeDocument/2006/relationships/tags" Target="../tags/tag223.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3.xml"/><Relationship Id="rId3" Type="http://schemas.openxmlformats.org/officeDocument/2006/relationships/tags" Target="../tags/tag234.xml"/><Relationship Id="rId2" Type="http://schemas.openxmlformats.org/officeDocument/2006/relationships/image" Target="../media/image3.png"/><Relationship Id="rId1" Type="http://schemas.openxmlformats.org/officeDocument/2006/relationships/tags" Target="../tags/tag233.xml"/></Relationships>
</file>

<file path=ppt/slides/_rels/slide2.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9" Type="http://schemas.openxmlformats.org/officeDocument/2006/relationships/notesSlide" Target="../notesSlides/notesSlide2.xml"/><Relationship Id="rId18" Type="http://schemas.openxmlformats.org/officeDocument/2006/relationships/slideLayout" Target="../slideLayouts/slideLayout15.xml"/><Relationship Id="rId17" Type="http://schemas.openxmlformats.org/officeDocument/2006/relationships/tags" Target="../tags/tag144.xml"/><Relationship Id="rId16" Type="http://schemas.openxmlformats.org/officeDocument/2006/relationships/tags" Target="../tags/tag143.xml"/><Relationship Id="rId15" Type="http://schemas.openxmlformats.org/officeDocument/2006/relationships/tags" Target="../tags/tag142.xml"/><Relationship Id="rId14" Type="http://schemas.openxmlformats.org/officeDocument/2006/relationships/tags" Target="../tags/tag141.xml"/><Relationship Id="rId13" Type="http://schemas.openxmlformats.org/officeDocument/2006/relationships/tags" Target="../tags/tag140.xml"/><Relationship Id="rId12" Type="http://schemas.openxmlformats.org/officeDocument/2006/relationships/tags" Target="../tags/tag139.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tags" Target="../tags/tag128.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0" Type="http://schemas.openxmlformats.org/officeDocument/2006/relationships/notesSlide" Target="../notesSlides/notesSlide3.xml"/><Relationship Id="rId1" Type="http://schemas.openxmlformats.org/officeDocument/2006/relationships/tags" Target="../tags/tag145.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9.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5.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6" Type="http://schemas.openxmlformats.org/officeDocument/2006/relationships/notesSlide" Target="../notesSlides/notesSlide5.xml"/><Relationship Id="rId15" Type="http://schemas.openxmlformats.org/officeDocument/2006/relationships/slideLayout" Target="../slideLayouts/slideLayout14.xml"/><Relationship Id="rId14" Type="http://schemas.openxmlformats.org/officeDocument/2006/relationships/tags" Target="../tags/tag169.xml"/><Relationship Id="rId13" Type="http://schemas.openxmlformats.org/officeDocument/2006/relationships/tags" Target="../tags/tag168.xml"/><Relationship Id="rId12" Type="http://schemas.openxmlformats.org/officeDocument/2006/relationships/tags" Target="../tags/tag167.xml"/><Relationship Id="rId11" Type="http://schemas.openxmlformats.org/officeDocument/2006/relationships/tags" Target="../tags/tag166.xml"/><Relationship Id="rId10" Type="http://schemas.openxmlformats.org/officeDocument/2006/relationships/tags" Target="../tags/tag165.xml"/><Relationship Id="rId1" Type="http://schemas.openxmlformats.org/officeDocument/2006/relationships/tags" Target="../tags/tag156.xml"/></Relationships>
</file>

<file path=ppt/slides/_rels/slide6.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1" Type="http://schemas.openxmlformats.org/officeDocument/2006/relationships/notesSlide" Target="../notesSlides/notesSlide6.xml"/><Relationship Id="rId10" Type="http://schemas.openxmlformats.org/officeDocument/2006/relationships/slideLayout" Target="../slideLayouts/slideLayout14.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8" Type="http://schemas.openxmlformats.org/officeDocument/2006/relationships/notesSlide" Target="../notesSlides/notesSlide7.xml"/><Relationship Id="rId37" Type="http://schemas.openxmlformats.org/officeDocument/2006/relationships/slideLayout" Target="../slideLayouts/slideLayout14.xml"/><Relationship Id="rId36" Type="http://schemas.openxmlformats.org/officeDocument/2006/relationships/tags" Target="../tags/tag213.xml"/><Relationship Id="rId35" Type="http://schemas.openxmlformats.org/officeDocument/2006/relationships/tags" Target="../tags/tag212.xml"/><Relationship Id="rId34" Type="http://schemas.openxmlformats.org/officeDocument/2006/relationships/tags" Target="../tags/tag211.xml"/><Relationship Id="rId33" Type="http://schemas.openxmlformats.org/officeDocument/2006/relationships/tags" Target="../tags/tag210.xml"/><Relationship Id="rId32" Type="http://schemas.openxmlformats.org/officeDocument/2006/relationships/tags" Target="../tags/tag209.xml"/><Relationship Id="rId31" Type="http://schemas.openxmlformats.org/officeDocument/2006/relationships/tags" Target="../tags/tag208.xml"/><Relationship Id="rId30" Type="http://schemas.openxmlformats.org/officeDocument/2006/relationships/tags" Target="../tags/tag207.xml"/><Relationship Id="rId3" Type="http://schemas.openxmlformats.org/officeDocument/2006/relationships/tags" Target="../tags/tag180.xml"/><Relationship Id="rId29" Type="http://schemas.openxmlformats.org/officeDocument/2006/relationships/tags" Target="../tags/tag206.xml"/><Relationship Id="rId28" Type="http://schemas.openxmlformats.org/officeDocument/2006/relationships/tags" Target="../tags/tag205.xml"/><Relationship Id="rId27" Type="http://schemas.openxmlformats.org/officeDocument/2006/relationships/tags" Target="../tags/tag204.xml"/><Relationship Id="rId26" Type="http://schemas.openxmlformats.org/officeDocument/2006/relationships/tags" Target="../tags/tag203.xml"/><Relationship Id="rId25" Type="http://schemas.openxmlformats.org/officeDocument/2006/relationships/tags" Target="../tags/tag202.xml"/><Relationship Id="rId24" Type="http://schemas.openxmlformats.org/officeDocument/2006/relationships/tags" Target="../tags/tag201.xml"/><Relationship Id="rId23" Type="http://schemas.openxmlformats.org/officeDocument/2006/relationships/tags" Target="../tags/tag200.xml"/><Relationship Id="rId22" Type="http://schemas.openxmlformats.org/officeDocument/2006/relationships/tags" Target="../tags/tag199.xml"/><Relationship Id="rId21" Type="http://schemas.openxmlformats.org/officeDocument/2006/relationships/tags" Target="../tags/tag198.xml"/><Relationship Id="rId20" Type="http://schemas.openxmlformats.org/officeDocument/2006/relationships/tags" Target="../tags/tag197.xml"/><Relationship Id="rId2" Type="http://schemas.openxmlformats.org/officeDocument/2006/relationships/tags" Target="../tags/tag179.xml"/><Relationship Id="rId19" Type="http://schemas.openxmlformats.org/officeDocument/2006/relationships/tags" Target="../tags/tag196.xml"/><Relationship Id="rId18" Type="http://schemas.openxmlformats.org/officeDocument/2006/relationships/tags" Target="../tags/tag195.xml"/><Relationship Id="rId17" Type="http://schemas.openxmlformats.org/officeDocument/2006/relationships/tags" Target="../tags/tag194.xml"/><Relationship Id="rId16" Type="http://schemas.openxmlformats.org/officeDocument/2006/relationships/tags" Target="../tags/tag193.xml"/><Relationship Id="rId15" Type="http://schemas.openxmlformats.org/officeDocument/2006/relationships/tags" Target="../tags/tag192.xml"/><Relationship Id="rId14" Type="http://schemas.openxmlformats.org/officeDocument/2006/relationships/tags" Target="../tags/tag191.xml"/><Relationship Id="rId13" Type="http://schemas.openxmlformats.org/officeDocument/2006/relationships/tags" Target="../tags/tag190.xml"/><Relationship Id="rId12" Type="http://schemas.openxmlformats.org/officeDocument/2006/relationships/tags" Target="../tags/tag189.xml"/><Relationship Id="rId11" Type="http://schemas.openxmlformats.org/officeDocument/2006/relationships/tags" Target="../tags/tag188.xml"/><Relationship Id="rId10" Type="http://schemas.openxmlformats.org/officeDocument/2006/relationships/tags" Target="../tags/tag187.xml"/><Relationship Id="rId1" Type="http://schemas.openxmlformats.org/officeDocument/2006/relationships/tags" Target="../tags/tag178.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9.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4.xml"/><Relationship Id="rId7" Type="http://schemas.openxmlformats.org/officeDocument/2006/relationships/tags" Target="../tags/tag222.xml"/><Relationship Id="rId6" Type="http://schemas.openxmlformats.org/officeDocument/2006/relationships/image" Target="../media/image4.jpeg"/><Relationship Id="rId5" Type="http://schemas.openxmlformats.org/officeDocument/2006/relationships/tags" Target="../tags/tag221.xml"/><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11"/>
          <p:cNvSpPr>
            <a:spLocks noGrp="1"/>
          </p:cNvSpPr>
          <p:nvPr>
            <p:ph type="subTitle" idx="14"/>
            <p:custDataLst>
              <p:tags r:id="rId1"/>
            </p:custDataLst>
          </p:nvPr>
        </p:nvSpPr>
        <p:spPr>
          <a:xfrm>
            <a:off x="1470025" y="4586605"/>
            <a:ext cx="5121910" cy="876300"/>
          </a:xfrm>
        </p:spPr>
        <p:txBody>
          <a:bodyPr/>
          <a:p>
            <a:pPr algn="ctr">
              <a:buNone/>
            </a:pPr>
            <a:r>
              <a:rPr altLang="en-US">
                <a:cs typeface="方正粗黑宋简体" panose="02000000000000000000" charset="-122"/>
              </a:rPr>
              <a:t>300ml</a:t>
            </a:r>
            <a:r>
              <a:rPr>
                <a:cs typeface="方正粗黑宋简体" panose="02000000000000000000" charset="-122"/>
              </a:rPr>
              <a:t>：0.6g</a:t>
            </a:r>
            <a:endParaRPr>
              <a:cs typeface="方正粗黑宋简体" panose="02000000000000000000" charset="-122"/>
            </a:endParaRPr>
          </a:p>
        </p:txBody>
      </p:sp>
      <p:sp>
        <p:nvSpPr>
          <p:cNvPr id="7" name="标题"/>
          <p:cNvSpPr>
            <a:spLocks noGrp="1"/>
          </p:cNvSpPr>
          <p:nvPr>
            <p:ph type="ctrTitle"/>
            <p:custDataLst>
              <p:tags r:id="rId2"/>
            </p:custDataLst>
          </p:nvPr>
        </p:nvSpPr>
        <p:spPr>
          <a:xfrm>
            <a:off x="1063625" y="1929765"/>
            <a:ext cx="6433820" cy="1413510"/>
          </a:xfrm>
        </p:spPr>
        <p:txBody>
          <a:bodyPr/>
          <a:p>
            <a:pPr marL="0" indent="0" algn="l">
              <a:lnSpc>
                <a:spcPct val="100000"/>
              </a:lnSpc>
              <a:spcBef>
                <a:spcPts val="0"/>
              </a:spcBef>
              <a:spcAft>
                <a:spcPts val="0"/>
              </a:spcAft>
              <a:buSzPct val="100000"/>
            </a:pPr>
            <a:r>
              <a:rPr altLang="en-US" sz="4400"/>
              <a:t>利奈唑胺氯化钠注射液</a:t>
            </a:r>
            <a:endParaRPr altLang="en-US" sz="4400"/>
          </a:p>
        </p:txBody>
      </p:sp>
      <p:sp>
        <p:nvSpPr>
          <p:cNvPr id="8" name="公司名"/>
          <p:cNvSpPr>
            <a:spLocks noGrp="1"/>
          </p:cNvSpPr>
          <p:nvPr>
            <p:ph type="body" sz="quarter" idx="13"/>
            <p:custDataLst>
              <p:tags r:id="rId3"/>
            </p:custDataLst>
          </p:nvPr>
        </p:nvSpPr>
        <p:spPr>
          <a:xfrm>
            <a:off x="9135629" y="155873"/>
            <a:ext cx="2880000" cy="504000"/>
          </a:xfrm>
        </p:spPr>
        <p:txBody>
          <a:bodyPr/>
          <a:p>
            <a:pPr marL="0" indent="0" algn="r">
              <a:lnSpc>
                <a:spcPct val="100000"/>
              </a:lnSpc>
              <a:spcBef>
                <a:spcPts val="1000"/>
              </a:spcBef>
              <a:spcAft>
                <a:spcPts val="0"/>
              </a:spcAft>
              <a:buSzPct val="100000"/>
            </a:pPr>
            <a:r>
              <a:rPr altLang="en-US" sz="1600"/>
              <a:t>华夏生生药业（北京）有限公司</a:t>
            </a:r>
            <a:endParaRPr altLang="en-US" sz="1600"/>
          </a:p>
        </p:txBody>
      </p:sp>
      <p:sp>
        <p:nvSpPr>
          <p:cNvPr id="14" name="文本框 13"/>
          <p:cNvSpPr txBox="1"/>
          <p:nvPr/>
        </p:nvSpPr>
        <p:spPr>
          <a:xfrm>
            <a:off x="7642860" y="155575"/>
            <a:ext cx="4372610" cy="832485"/>
          </a:xfrm>
          <a:prstGeom prst="rect">
            <a:avLst/>
          </a:prstGeom>
          <a:noFill/>
        </p:spPr>
        <p:txBody>
          <a:bodyPr wrap="square" rtlCol="0">
            <a:normAutofit lnSpcReduction="10000"/>
          </a:bodyPr>
          <a:p>
            <a:pPr>
              <a:lnSpc>
                <a:spcPct val="140000"/>
              </a:lnSpc>
            </a:pPr>
            <a:endParaRPr lang="zh-CN" altLang="en-US" sz="3600" kern="100" dirty="0">
              <a:latin typeface="+mn-ea"/>
              <a:cs typeface="江城圆体 400W" panose="020B0500000000000000" charset="-122"/>
            </a:endParaRPr>
          </a:p>
        </p:txBody>
      </p:sp>
      <p:pic>
        <p:nvPicPr>
          <p:cNvPr id="2" name="图片 4" descr="C:\Users\ADMINI~1\AppData\Local\Temp\WeChat Files\2f6b60a462e2d305e243ff889a1caa8.png"/>
          <p:cNvPicPr>
            <a:picLocks noChangeAspect="1"/>
          </p:cNvPicPr>
          <p:nvPr/>
        </p:nvPicPr>
        <p:blipFill>
          <a:blip r:embed="rId4"/>
          <a:srcRect l="-2208" r="65891" b="-2843"/>
          <a:stretch>
            <a:fillRect/>
          </a:stretch>
        </p:blipFill>
        <p:spPr>
          <a:xfrm>
            <a:off x="8381048" y="155575"/>
            <a:ext cx="584835" cy="528320"/>
          </a:xfrm>
          <a:prstGeom prst="rect">
            <a:avLst/>
          </a:prstGeom>
          <a:noFill/>
          <a:ln w="9525">
            <a:noFill/>
          </a:ln>
        </p:spPr>
      </p:pic>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圆角矩形 33"/>
          <p:cNvSpPr/>
          <p:nvPr>
            <p:custDataLst>
              <p:tags r:id="rId1"/>
            </p:custDataLst>
          </p:nvPr>
        </p:nvSpPr>
        <p:spPr>
          <a:xfrm>
            <a:off x="1216490" y="3860885"/>
            <a:ext cx="1188196" cy="1188196"/>
          </a:xfrm>
          <a:prstGeom prst="diamond">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schemeClr val="tx1"/>
              </a:solidFill>
            </a:endParaRPr>
          </a:p>
        </p:txBody>
      </p:sp>
      <p:sp>
        <p:nvSpPr>
          <p:cNvPr id="41" name="圆角矩形 33"/>
          <p:cNvSpPr/>
          <p:nvPr>
            <p:custDataLst>
              <p:tags r:id="rId2"/>
            </p:custDataLst>
          </p:nvPr>
        </p:nvSpPr>
        <p:spPr>
          <a:xfrm>
            <a:off x="1194456" y="1513698"/>
            <a:ext cx="1188196" cy="1188196"/>
          </a:xfrm>
          <a:prstGeom prst="diamond">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schemeClr val="tx1"/>
              </a:solidFill>
            </a:endParaRPr>
          </a:p>
        </p:txBody>
      </p:sp>
      <p:sp>
        <p:nvSpPr>
          <p:cNvPr id="32" name="菱形 31"/>
          <p:cNvSpPr/>
          <p:nvPr>
            <p:custDataLst>
              <p:tags r:id="rId3"/>
            </p:custDataLst>
          </p:nvPr>
        </p:nvSpPr>
        <p:spPr>
          <a:xfrm>
            <a:off x="1496291" y="1575724"/>
            <a:ext cx="1064144" cy="106414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文本框 32"/>
          <p:cNvSpPr txBox="1"/>
          <p:nvPr>
            <p:custDataLst>
              <p:tags r:id="rId4"/>
            </p:custDataLst>
          </p:nvPr>
        </p:nvSpPr>
        <p:spPr>
          <a:xfrm>
            <a:off x="1788554" y="1753853"/>
            <a:ext cx="521970" cy="706755"/>
          </a:xfrm>
          <a:prstGeom prst="rect">
            <a:avLst/>
          </a:prstGeom>
          <a:noFill/>
        </p:spPr>
        <p:txBody>
          <a:bodyPr wrap="none" rtlCol="0">
            <a:spAutoFit/>
          </a:bodyPr>
          <a:lstStyle/>
          <a:p>
            <a:r>
              <a:rPr lang="en-US" altLang="zh-CN" sz="4000" dirty="0">
                <a:solidFill>
                  <a:schemeClr val="lt1"/>
                </a:solidFill>
              </a:rPr>
              <a:t>A</a:t>
            </a:r>
            <a:endParaRPr lang="en-US" altLang="zh-CN" sz="4000" dirty="0">
              <a:solidFill>
                <a:schemeClr val="lt1"/>
              </a:solidFill>
            </a:endParaRPr>
          </a:p>
        </p:txBody>
      </p:sp>
      <p:sp>
        <p:nvSpPr>
          <p:cNvPr id="34" name="矩形 33"/>
          <p:cNvSpPr/>
          <p:nvPr>
            <p:custDataLst>
              <p:tags r:id="rId5"/>
            </p:custDataLst>
          </p:nvPr>
        </p:nvSpPr>
        <p:spPr>
          <a:xfrm>
            <a:off x="2560320" y="1697990"/>
            <a:ext cx="7729855" cy="1891665"/>
          </a:xfrm>
          <a:prstGeom prst="rect">
            <a:avLst/>
          </a:prstGeom>
        </p:spPr>
        <p:txBody>
          <a:bodyPr wrap="square">
            <a:normAutofit/>
          </a:bodyPr>
          <a:lstStyle/>
          <a:p>
            <a:pPr lvl="0" indent="0" fontAlgn="auto">
              <a:lnSpc>
                <a:spcPct val="150000"/>
              </a:lnSpc>
            </a:pPr>
            <a:r>
              <a:rPr lang="zh-CN" altLang="en-US" sz="2400" dirty="0">
                <a:solidFill>
                  <a:schemeClr val="tx1"/>
                </a:solidFill>
              </a:rPr>
              <a:t>弥补药品目录短板</a:t>
            </a:r>
            <a:endParaRPr lang="zh-CN" altLang="en-US" sz="2400" dirty="0">
              <a:solidFill>
                <a:schemeClr val="tx1"/>
              </a:solidFill>
            </a:endParaRPr>
          </a:p>
          <a:p>
            <a:pPr marL="285750" lvl="0" indent="-285750" fontAlgn="auto">
              <a:lnSpc>
                <a:spcPct val="150000"/>
              </a:lnSpc>
              <a:buFont typeface="Arial" panose="020B0604020202020204" pitchFamily="34" charset="0"/>
              <a:buChar char="•"/>
            </a:pPr>
            <a:r>
              <a:rPr dirty="0">
                <a:solidFill>
                  <a:schemeClr val="tx1"/>
                </a:solidFill>
              </a:rPr>
              <a:t>医保目录内尚无氯化钠溶媒的利奈唑胺注射剂</a:t>
            </a:r>
            <a:endParaRPr dirty="0">
              <a:solidFill>
                <a:schemeClr val="tx1"/>
              </a:solidFill>
            </a:endParaRPr>
          </a:p>
          <a:p>
            <a:pPr marL="285750" lvl="0" indent="-285750" fontAlgn="auto">
              <a:lnSpc>
                <a:spcPct val="150000"/>
              </a:lnSpc>
              <a:buFont typeface="Arial" panose="020B0604020202020204" pitchFamily="34" charset="0"/>
              <a:buChar char="•"/>
            </a:pPr>
            <a:r>
              <a:rPr lang="zh-CN" dirty="0">
                <a:solidFill>
                  <a:schemeClr val="tx1"/>
                </a:solidFill>
              </a:rPr>
              <a:t>利奈唑胺氯化钠注射液可满足糖尿病、低钠血症等特殊人群用药需求，保障特殊人群医疗公平性</a:t>
            </a:r>
            <a:endParaRPr lang="zh-CN" dirty="0">
              <a:solidFill>
                <a:schemeClr val="tx1"/>
              </a:solidFill>
            </a:endParaRPr>
          </a:p>
        </p:txBody>
      </p:sp>
      <p:sp>
        <p:nvSpPr>
          <p:cNvPr id="38" name="菱形 37"/>
          <p:cNvSpPr/>
          <p:nvPr>
            <p:custDataLst>
              <p:tags r:id="rId6"/>
            </p:custDataLst>
          </p:nvPr>
        </p:nvSpPr>
        <p:spPr>
          <a:xfrm>
            <a:off x="1496291" y="3922911"/>
            <a:ext cx="1064144" cy="106414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文本框 38"/>
          <p:cNvSpPr txBox="1"/>
          <p:nvPr>
            <p:custDataLst>
              <p:tags r:id="rId7"/>
            </p:custDataLst>
          </p:nvPr>
        </p:nvSpPr>
        <p:spPr>
          <a:xfrm>
            <a:off x="1788554" y="4101040"/>
            <a:ext cx="521970" cy="706755"/>
          </a:xfrm>
          <a:prstGeom prst="rect">
            <a:avLst/>
          </a:prstGeom>
          <a:noFill/>
        </p:spPr>
        <p:txBody>
          <a:bodyPr wrap="none" rtlCol="0">
            <a:spAutoFit/>
          </a:bodyPr>
          <a:lstStyle/>
          <a:p>
            <a:r>
              <a:rPr lang="en-US" altLang="zh-CN" sz="4000" dirty="0">
                <a:solidFill>
                  <a:schemeClr val="lt1"/>
                </a:solidFill>
              </a:rPr>
              <a:t>B</a:t>
            </a:r>
            <a:endParaRPr lang="en-US" altLang="zh-CN" sz="4000" dirty="0">
              <a:solidFill>
                <a:schemeClr val="lt1"/>
              </a:solidFill>
            </a:endParaRPr>
          </a:p>
        </p:txBody>
      </p:sp>
      <p:sp>
        <p:nvSpPr>
          <p:cNvPr id="40" name="矩形 39"/>
          <p:cNvSpPr/>
          <p:nvPr>
            <p:custDataLst>
              <p:tags r:id="rId8"/>
            </p:custDataLst>
          </p:nvPr>
        </p:nvSpPr>
        <p:spPr>
          <a:xfrm>
            <a:off x="2560320" y="4044950"/>
            <a:ext cx="7729220" cy="2127250"/>
          </a:xfrm>
          <a:prstGeom prst="rect">
            <a:avLst/>
          </a:prstGeom>
        </p:spPr>
        <p:txBody>
          <a:bodyPr wrap="square">
            <a:normAutofit/>
          </a:bodyPr>
          <a:lstStyle/>
          <a:p>
            <a:pPr lvl="0">
              <a:lnSpc>
                <a:spcPct val="120000"/>
              </a:lnSpc>
            </a:pPr>
            <a:r>
              <a:rPr lang="zh-CN" altLang="en-US" sz="2400" dirty="0">
                <a:solidFill>
                  <a:schemeClr val="tx1"/>
                </a:solidFill>
              </a:rPr>
              <a:t>无临床管理难度</a:t>
            </a:r>
            <a:endParaRPr lang="zh-CN" altLang="en-US" sz="2400" dirty="0">
              <a:solidFill>
                <a:schemeClr val="tx1"/>
              </a:solidFill>
            </a:endParaRPr>
          </a:p>
          <a:p>
            <a:pPr marL="285750" lvl="0" indent="-285750">
              <a:lnSpc>
                <a:spcPct val="130000"/>
              </a:lnSpc>
              <a:spcBef>
                <a:spcPts val="600"/>
              </a:spcBef>
              <a:buFont typeface="Arial" panose="020B0604020202020204" pitchFamily="34" charset="0"/>
              <a:buChar char="•"/>
            </a:pPr>
            <a:r>
              <a:rPr lang="zh-CN" altLang="en-US" b="1" dirty="0">
                <a:solidFill>
                  <a:schemeClr val="tx1"/>
                </a:solidFill>
                <a:sym typeface="+mn-ea"/>
              </a:rPr>
              <a:t>抗菌用药精准：</a:t>
            </a:r>
            <a:r>
              <a:rPr lang="zh-CN" altLang="en-US" dirty="0">
                <a:solidFill>
                  <a:schemeClr val="tx1"/>
                </a:solidFill>
                <a:sym typeface="+mn-ea"/>
              </a:rPr>
              <a:t>抗菌谱、适应症明确，固定剂量给药，在临床指征明确或有培养和药敏信息的情况下，才考虑使用利奈唑胺，抗菌用药精准。</a:t>
            </a:r>
            <a:endParaRPr lang="en-US" altLang="zh-CN" dirty="0">
              <a:solidFill>
                <a:schemeClr val="tx1"/>
              </a:solidFill>
            </a:endParaRPr>
          </a:p>
          <a:p>
            <a:pPr marL="285750" lvl="0" indent="-285750">
              <a:lnSpc>
                <a:spcPct val="130000"/>
              </a:lnSpc>
              <a:spcBef>
                <a:spcPts val="600"/>
              </a:spcBef>
              <a:buFont typeface="Arial" panose="020B0604020202020204" pitchFamily="34" charset="0"/>
              <a:buChar char="•"/>
            </a:pPr>
            <a:r>
              <a:rPr lang="zh-CN" altLang="en-US" b="1" dirty="0">
                <a:solidFill>
                  <a:schemeClr val="tx1"/>
                </a:solidFill>
                <a:sym typeface="+mn-ea"/>
              </a:rPr>
              <a:t>特殊使用级管理：</a:t>
            </a:r>
            <a:r>
              <a:rPr lang="zh-CN" altLang="en-US" dirty="0">
                <a:solidFill>
                  <a:schemeClr val="tx1"/>
                </a:solidFill>
                <a:sym typeface="+mn-ea"/>
              </a:rPr>
              <a:t>利奈唑胺纳入特殊使用级管理，处方审核严格，临床滥用风险小。</a:t>
            </a:r>
            <a:endParaRPr lang="zh-CN" altLang="en-US" dirty="0">
              <a:solidFill>
                <a:schemeClr val="tx1"/>
              </a:solidFill>
              <a:sym typeface="+mn-ea"/>
            </a:endParaRPr>
          </a:p>
        </p:txBody>
      </p:sp>
      <p:sp>
        <p:nvSpPr>
          <p:cNvPr id="3" name="标题 2"/>
          <p:cNvSpPr>
            <a:spLocks noGrp="1"/>
          </p:cNvSpPr>
          <p:nvPr>
            <p:ph type="title"/>
            <p:custDataLst>
              <p:tags r:id="rId9"/>
            </p:custDataLst>
          </p:nvPr>
        </p:nvSpPr>
        <p:spPr/>
        <p:txBody>
          <a:bodyPr vert="horz" wrap="square" lIns="0" tIns="0" rIns="0" bIns="0" rtlCol="0" anchor="b" anchorCtr="0">
            <a:normAutofit/>
          </a:bodyPr>
          <a:lstStyle/>
          <a:p>
            <a:pPr lvl="0" algn="l">
              <a:buClrTx/>
              <a:buSzTx/>
              <a:buFontTx/>
            </a:pPr>
            <a:r>
              <a:rPr lang="zh-CN" altLang="en-US" dirty="0">
                <a:sym typeface="+mn-ea"/>
              </a:rPr>
              <a:t>五、公平性</a:t>
            </a:r>
            <a:endParaRPr lang="zh-CN" altLang="en-US" dirty="0">
              <a:sym typeface="+mn-ea"/>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1" grpId="0" bldLvl="0" animBg="1"/>
      <p:bldP spid="41" grpId="0" bldLvl="0" animBg="1"/>
      <p:bldP spid="32" grpId="0" bldLvl="0" animBg="1"/>
      <p:bldP spid="32" grpId="1" bldLvl="0" animBg="1"/>
      <p:bldP spid="34" grpId="0"/>
      <p:bldP spid="38" grpId="0" bldLvl="0" animBg="1"/>
      <p:bldP spid="38" grpId="1" bldLvl="0" animBg="1"/>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554990" y="2346960"/>
            <a:ext cx="7526655" cy="1293495"/>
          </a:xfrm>
        </p:spPr>
        <p:txBody>
          <a:bodyPr/>
          <a:p>
            <a:pPr marL="0" indent="0" algn="l">
              <a:lnSpc>
                <a:spcPct val="100000"/>
              </a:lnSpc>
              <a:spcBef>
                <a:spcPts val="0"/>
              </a:spcBef>
              <a:spcAft>
                <a:spcPts val="0"/>
              </a:spcAft>
              <a:buSzPct val="100000"/>
            </a:pPr>
            <a:r>
              <a:rPr altLang="en-US" sz="6400"/>
              <a:t>汇报完毕</a:t>
            </a:r>
            <a:r>
              <a:rPr altLang="en-US" sz="6400"/>
              <a:t> 谢谢大家</a:t>
            </a:r>
            <a:endParaRPr altLang="en-US" sz="6400"/>
          </a:p>
        </p:txBody>
      </p:sp>
      <p:sp>
        <p:nvSpPr>
          <p:cNvPr id="14" name="文本框 13"/>
          <p:cNvSpPr txBox="1"/>
          <p:nvPr/>
        </p:nvSpPr>
        <p:spPr>
          <a:xfrm>
            <a:off x="7497445" y="73660"/>
            <a:ext cx="4518025" cy="1229360"/>
          </a:xfrm>
          <a:prstGeom prst="rect">
            <a:avLst/>
          </a:prstGeom>
          <a:noFill/>
        </p:spPr>
        <p:txBody>
          <a:bodyPr wrap="square" rtlCol="0">
            <a:normAutofit/>
          </a:bodyPr>
          <a:p>
            <a:pPr>
              <a:lnSpc>
                <a:spcPct val="140000"/>
              </a:lnSpc>
            </a:pPr>
            <a:endParaRPr lang="zh-CN" altLang="en-US" sz="3600" kern="100" dirty="0">
              <a:latin typeface="+mn-ea"/>
              <a:cs typeface="江城圆体 400W" panose="020B0500000000000000" charset="-122"/>
            </a:endParaRPr>
          </a:p>
        </p:txBody>
      </p:sp>
      <p:sp>
        <p:nvSpPr>
          <p:cNvPr id="8" name="文本框 7"/>
          <p:cNvSpPr txBox="1"/>
          <p:nvPr/>
        </p:nvSpPr>
        <p:spPr>
          <a:xfrm>
            <a:off x="3848735" y="4742815"/>
            <a:ext cx="4064000" cy="807720"/>
          </a:xfrm>
          <a:prstGeom prst="rect">
            <a:avLst/>
          </a:prstGeom>
          <a:noFill/>
        </p:spPr>
        <p:txBody>
          <a:bodyPr wrap="square" rtlCol="0"/>
          <a:p>
            <a:pPr algn="ct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mn-ea"/>
              </a:rPr>
              <a:t>华夏生生药业（北京）有限公司</a:t>
            </a:r>
            <a:endParaRPr lang="zh-CN" altLang="en-US" sz="2000" kern="100" dirty="0">
              <a:solidFill>
                <a:schemeClr val="bg2">
                  <a:lumMod val="50000"/>
                </a:schemeClr>
              </a:solidFill>
              <a:effectLst/>
              <a:latin typeface="+mn-ea"/>
              <a:cs typeface="江城圆体 400W" panose="020B0500000000000000" charset="-122"/>
            </a:endParaRPr>
          </a:p>
        </p:txBody>
      </p:sp>
      <p:sp>
        <p:nvSpPr>
          <p:cNvPr id="11" name="文本框 10"/>
          <p:cNvSpPr txBox="1"/>
          <p:nvPr/>
        </p:nvSpPr>
        <p:spPr>
          <a:xfrm>
            <a:off x="4201795" y="4072255"/>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charset="-122"/>
            </a:endParaRPr>
          </a:p>
        </p:txBody>
      </p:sp>
      <p:pic>
        <p:nvPicPr>
          <p:cNvPr id="12" name="图片 4" descr="C:\Users\ADMINI~1\AppData\Local\Temp\WeChat Files\2f6b60a462e2d305e243ff889a1caa8.png"/>
          <p:cNvPicPr>
            <a:picLocks noChangeAspect="1"/>
          </p:cNvPicPr>
          <p:nvPr/>
        </p:nvPicPr>
        <p:blipFill>
          <a:blip r:embed="rId2"/>
          <a:srcRect l="-2208" r="65891" b="-2843"/>
          <a:stretch>
            <a:fillRect/>
          </a:stretch>
        </p:blipFill>
        <p:spPr>
          <a:xfrm>
            <a:off x="3321368" y="4642485"/>
            <a:ext cx="584835" cy="528320"/>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p:nvPr>
            <p:custDataLst>
              <p:tags r:id="rId1"/>
            </p:custDataLst>
          </p:nvPr>
        </p:nvCxnSpPr>
        <p:spPr>
          <a:xfrm>
            <a:off x="2817946" y="3162646"/>
            <a:ext cx="0" cy="2117313"/>
          </a:xfrm>
          <a:prstGeom prst="line">
            <a:avLst/>
          </a:prstGeom>
          <a:ln>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custDataLst>
              <p:tags r:id="rId2"/>
            </p:custDataLst>
          </p:nvPr>
        </p:nvCxnSpPr>
        <p:spPr>
          <a:xfrm>
            <a:off x="5003316" y="3162646"/>
            <a:ext cx="0" cy="2117313"/>
          </a:xfrm>
          <a:prstGeom prst="line">
            <a:avLst/>
          </a:prstGeom>
          <a:ln>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3"/>
            </p:custDataLst>
          </p:nvPr>
        </p:nvCxnSpPr>
        <p:spPr>
          <a:xfrm>
            <a:off x="7188686" y="3162646"/>
            <a:ext cx="0" cy="2117313"/>
          </a:xfrm>
          <a:prstGeom prst="line">
            <a:avLst/>
          </a:prstGeom>
          <a:ln>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4"/>
            </p:custDataLst>
          </p:nvPr>
        </p:nvCxnSpPr>
        <p:spPr>
          <a:xfrm>
            <a:off x="9374056" y="3162646"/>
            <a:ext cx="0" cy="2117313"/>
          </a:xfrm>
          <a:prstGeom prst="line">
            <a:avLst/>
          </a:prstGeom>
          <a:ln>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sp>
        <p:nvSpPr>
          <p:cNvPr id="43" name="标题"/>
          <p:cNvSpPr>
            <a:spLocks noGrp="1"/>
          </p:cNvSpPr>
          <p:nvPr>
            <p:ph type="title"/>
            <p:custDataLst>
              <p:tags r:id="rId5"/>
            </p:custDataLst>
          </p:nvPr>
        </p:nvSpPr>
        <p:spPr/>
        <p:txBody>
          <a:bodyPr/>
          <a:lstStyle/>
          <a:p>
            <a:pPr marL="0" indent="0" algn="l">
              <a:lnSpc>
                <a:spcPct val="100000"/>
              </a:lnSpc>
              <a:spcBef>
                <a:spcPts val="0"/>
              </a:spcBef>
              <a:spcAft>
                <a:spcPts val="0"/>
              </a:spcAft>
              <a:buSzPct val="100000"/>
            </a:pPr>
            <a:r>
              <a:rPr altLang="en-US" sz="5400"/>
              <a:t>目</a:t>
            </a:r>
            <a:r>
              <a:rPr altLang="en-US" sz="5400"/>
              <a:t> 录</a:t>
            </a:r>
            <a:endParaRPr altLang="en-US" sz="5400"/>
          </a:p>
        </p:txBody>
      </p:sp>
      <p:sp>
        <p:nvSpPr>
          <p:cNvPr id="44" name="椭圆 43"/>
          <p:cNvSpPr/>
          <p:nvPr>
            <p:custDataLst>
              <p:tags r:id="rId6"/>
            </p:custDataLst>
          </p:nvPr>
        </p:nvSpPr>
        <p:spPr>
          <a:xfrm>
            <a:off x="1159610" y="3103915"/>
            <a:ext cx="902702" cy="902702"/>
          </a:xfrm>
          <a:prstGeom prst="ellipse">
            <a:avLst/>
          </a:prstGeom>
          <a:gradFill flip="none" rotWithShape="1">
            <a:gsLst>
              <a:gs pos="17000">
                <a:schemeClr val="accent1"/>
              </a:gs>
              <a:gs pos="72000">
                <a:schemeClr val="accent2"/>
              </a:gs>
            </a:gsLst>
            <a:lin ang="13500000" scaled="1"/>
            <a:tileRect/>
          </a:gradFill>
          <a:ln>
            <a:noFill/>
          </a:ln>
          <a:effectLst>
            <a:outerShdw blurRad="190500" dist="190500" dir="2700000" sx="98000" sy="98000" algn="tl" rotWithShape="0">
              <a:schemeClr val="accent2">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r>
              <a:rPr lang="en-US" altLang="zh-CN" sz="2400" b="1" dirty="0">
                <a:solidFill>
                  <a:srgbClr val="FFFFFF"/>
                </a:solidFill>
                <a:latin typeface="+mn-ea"/>
                <a:sym typeface="+mn-ea"/>
              </a:rPr>
              <a:t>01</a:t>
            </a:r>
            <a:endParaRPr lang="en-US" altLang="zh-CN" sz="2400" b="1" dirty="0">
              <a:solidFill>
                <a:srgbClr val="FFFFFF"/>
              </a:solidFill>
              <a:latin typeface="+mn-ea"/>
              <a:sym typeface="+mn-ea"/>
            </a:endParaRPr>
          </a:p>
        </p:txBody>
      </p:sp>
      <p:sp>
        <p:nvSpPr>
          <p:cNvPr id="45" name="标题 1"/>
          <p:cNvSpPr txBox="1"/>
          <p:nvPr>
            <p:custDataLst>
              <p:tags r:id="rId7"/>
            </p:custDataLst>
          </p:nvPr>
        </p:nvSpPr>
        <p:spPr>
          <a:xfrm>
            <a:off x="839788" y="4464068"/>
            <a:ext cx="1770946" cy="1365231"/>
          </a:xfrm>
          <a:prstGeom prst="rect">
            <a:avLst/>
          </a:prstGeom>
        </p:spPr>
        <p:txBody>
          <a:bodyPr vert="horz" wrap="square" lIns="90170" tIns="46990" rIns="90170" bIns="46990" rtlCol="0" anchor="t"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marL="0" indent="0" algn="l">
              <a:lnSpc>
                <a:spcPct val="110000"/>
              </a:lnSpc>
              <a:spcBef>
                <a:spcPts val="0"/>
              </a:spcBef>
              <a:spcAft>
                <a:spcPts val="0"/>
              </a:spcAft>
              <a:buSzPct val="100000"/>
            </a:pPr>
            <a:r>
              <a:rPr lang="zh-CN" altLang="en-US" sz="1800" dirty="0">
                <a:solidFill>
                  <a:schemeClr val="dk2"/>
                </a:solidFill>
                <a:latin typeface="+mn-ea"/>
                <a:ea typeface="+mn-ea"/>
                <a:sym typeface="+mn-ea"/>
              </a:rPr>
              <a:t>药品基本信息</a:t>
            </a:r>
            <a:endParaRPr lang="zh-CN" altLang="en-US" sz="1800" dirty="0">
              <a:solidFill>
                <a:schemeClr val="dk2"/>
              </a:solidFill>
              <a:latin typeface="+mn-ea"/>
              <a:ea typeface="+mn-ea"/>
              <a:sym typeface="+mn-ea"/>
            </a:endParaRPr>
          </a:p>
        </p:txBody>
      </p:sp>
      <p:sp>
        <p:nvSpPr>
          <p:cNvPr id="46" name="椭圆 45"/>
          <p:cNvSpPr/>
          <p:nvPr>
            <p:custDataLst>
              <p:tags r:id="rId8"/>
            </p:custDataLst>
          </p:nvPr>
        </p:nvSpPr>
        <p:spPr>
          <a:xfrm>
            <a:off x="3316405" y="3103915"/>
            <a:ext cx="902702" cy="902702"/>
          </a:xfrm>
          <a:prstGeom prst="ellipse">
            <a:avLst/>
          </a:prstGeom>
          <a:gradFill flip="none" rotWithShape="1">
            <a:gsLst>
              <a:gs pos="17000">
                <a:schemeClr val="accent1"/>
              </a:gs>
              <a:gs pos="72000">
                <a:schemeClr val="accent2"/>
              </a:gs>
            </a:gsLst>
            <a:lin ang="13500000" scaled="1"/>
            <a:tileRect/>
          </a:gradFill>
          <a:ln>
            <a:noFill/>
          </a:ln>
          <a:effectLst>
            <a:outerShdw blurRad="190500" dist="190500" dir="2700000" sx="98000" sy="98000" algn="tl" rotWithShape="0">
              <a:schemeClr val="accent2">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r>
              <a:rPr lang="en-US" altLang="zh-CN" sz="2400" b="1" dirty="0">
                <a:solidFill>
                  <a:srgbClr val="FFFFFF"/>
                </a:solidFill>
                <a:latin typeface="+mn-ea"/>
                <a:sym typeface="+mn-ea"/>
              </a:rPr>
              <a:t>02</a:t>
            </a:r>
            <a:endParaRPr lang="en-US" altLang="zh-CN" sz="2400" b="1" dirty="0">
              <a:solidFill>
                <a:srgbClr val="FFFFFF"/>
              </a:solidFill>
              <a:latin typeface="+mn-ea"/>
              <a:sym typeface="+mn-ea"/>
            </a:endParaRPr>
          </a:p>
        </p:txBody>
      </p:sp>
      <p:sp>
        <p:nvSpPr>
          <p:cNvPr id="47" name="标题 1"/>
          <p:cNvSpPr txBox="1"/>
          <p:nvPr>
            <p:custDataLst>
              <p:tags r:id="rId9"/>
            </p:custDataLst>
          </p:nvPr>
        </p:nvSpPr>
        <p:spPr>
          <a:xfrm>
            <a:off x="3160413" y="4464068"/>
            <a:ext cx="1770946" cy="1365231"/>
          </a:xfrm>
          <a:prstGeom prst="rect">
            <a:avLst/>
          </a:prstGeom>
        </p:spPr>
        <p:txBody>
          <a:bodyPr vert="horz" wrap="square" lIns="90170" tIns="46990" rIns="90170" bIns="46990" rtlCol="0" anchor="t"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marL="0" indent="0" algn="l">
              <a:lnSpc>
                <a:spcPct val="110000"/>
              </a:lnSpc>
              <a:spcBef>
                <a:spcPts val="0"/>
              </a:spcBef>
              <a:spcAft>
                <a:spcPts val="0"/>
              </a:spcAft>
              <a:buSzPct val="100000"/>
            </a:pPr>
            <a:r>
              <a:rPr lang="zh-CN" altLang="en-US" sz="1800" dirty="0">
                <a:solidFill>
                  <a:schemeClr val="dk2"/>
                </a:solidFill>
                <a:latin typeface="+mn-ea"/>
                <a:ea typeface="+mn-ea"/>
              </a:rPr>
              <a:t>安全性</a:t>
            </a:r>
            <a:endParaRPr lang="zh-CN" altLang="en-US" sz="1800" dirty="0">
              <a:solidFill>
                <a:schemeClr val="dk2"/>
              </a:solidFill>
              <a:latin typeface="+mn-ea"/>
              <a:ea typeface="+mn-ea"/>
            </a:endParaRPr>
          </a:p>
        </p:txBody>
      </p:sp>
      <p:sp>
        <p:nvSpPr>
          <p:cNvPr id="48" name="椭圆 47"/>
          <p:cNvSpPr/>
          <p:nvPr>
            <p:custDataLst>
              <p:tags r:id="rId10"/>
            </p:custDataLst>
          </p:nvPr>
        </p:nvSpPr>
        <p:spPr>
          <a:xfrm>
            <a:off x="5558925" y="3103915"/>
            <a:ext cx="902702" cy="902702"/>
          </a:xfrm>
          <a:prstGeom prst="ellipse">
            <a:avLst/>
          </a:prstGeom>
          <a:gradFill flip="none" rotWithShape="1">
            <a:gsLst>
              <a:gs pos="17000">
                <a:schemeClr val="accent1"/>
              </a:gs>
              <a:gs pos="72000">
                <a:schemeClr val="accent2"/>
              </a:gs>
            </a:gsLst>
            <a:lin ang="13500000" scaled="1"/>
            <a:tileRect/>
          </a:gradFill>
          <a:ln>
            <a:noFill/>
          </a:ln>
          <a:effectLst>
            <a:outerShdw blurRad="190500" dist="190500" dir="2700000" sx="98000" sy="98000" algn="tl" rotWithShape="0">
              <a:schemeClr val="accent2">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r>
              <a:rPr lang="en-US" altLang="zh-CN" sz="2400" b="1" dirty="0">
                <a:solidFill>
                  <a:srgbClr val="FFFFFF"/>
                </a:solidFill>
                <a:latin typeface="+mn-ea"/>
                <a:sym typeface="+mn-ea"/>
              </a:rPr>
              <a:t>03</a:t>
            </a:r>
            <a:endParaRPr lang="en-US" altLang="zh-CN" sz="2400" b="1" dirty="0">
              <a:solidFill>
                <a:srgbClr val="FFFFFF"/>
              </a:solidFill>
              <a:latin typeface="+mn-ea"/>
              <a:sym typeface="+mn-ea"/>
            </a:endParaRPr>
          </a:p>
        </p:txBody>
      </p:sp>
      <p:sp>
        <p:nvSpPr>
          <p:cNvPr id="49" name="标题 1"/>
          <p:cNvSpPr txBox="1"/>
          <p:nvPr>
            <p:custDataLst>
              <p:tags r:id="rId11"/>
            </p:custDataLst>
          </p:nvPr>
        </p:nvSpPr>
        <p:spPr>
          <a:xfrm>
            <a:off x="5481038" y="4464068"/>
            <a:ext cx="1770946" cy="1365231"/>
          </a:xfrm>
          <a:prstGeom prst="rect">
            <a:avLst/>
          </a:prstGeom>
        </p:spPr>
        <p:txBody>
          <a:bodyPr vert="horz" wrap="square" lIns="90170" tIns="46990" rIns="90170" bIns="46990" rtlCol="0" anchor="t"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marL="0" indent="0" algn="l">
              <a:lnSpc>
                <a:spcPct val="110000"/>
              </a:lnSpc>
              <a:spcBef>
                <a:spcPts val="0"/>
              </a:spcBef>
              <a:spcAft>
                <a:spcPts val="0"/>
              </a:spcAft>
              <a:buSzPct val="100000"/>
            </a:pPr>
            <a:r>
              <a:rPr lang="zh-CN" altLang="en-US" sz="1800" dirty="0">
                <a:solidFill>
                  <a:schemeClr val="dk2"/>
                </a:solidFill>
                <a:latin typeface="+mn-ea"/>
                <a:ea typeface="+mn-ea"/>
              </a:rPr>
              <a:t>有效性</a:t>
            </a:r>
            <a:endParaRPr lang="zh-CN" altLang="en-US" sz="1800" dirty="0">
              <a:solidFill>
                <a:schemeClr val="dk2"/>
              </a:solidFill>
              <a:latin typeface="+mn-ea"/>
              <a:ea typeface="+mn-ea"/>
            </a:endParaRPr>
          </a:p>
        </p:txBody>
      </p:sp>
      <p:sp>
        <p:nvSpPr>
          <p:cNvPr id="50" name="椭圆 49"/>
          <p:cNvSpPr/>
          <p:nvPr>
            <p:custDataLst>
              <p:tags r:id="rId12"/>
            </p:custDataLst>
          </p:nvPr>
        </p:nvSpPr>
        <p:spPr>
          <a:xfrm>
            <a:off x="7477595" y="3103915"/>
            <a:ext cx="902702" cy="902702"/>
          </a:xfrm>
          <a:prstGeom prst="ellipse">
            <a:avLst/>
          </a:prstGeom>
          <a:gradFill flip="none" rotWithShape="1">
            <a:gsLst>
              <a:gs pos="17000">
                <a:schemeClr val="accent1"/>
              </a:gs>
              <a:gs pos="72000">
                <a:schemeClr val="accent2"/>
              </a:gs>
            </a:gsLst>
            <a:lin ang="13500000" scaled="1"/>
            <a:tileRect/>
          </a:gradFill>
          <a:ln>
            <a:noFill/>
          </a:ln>
          <a:effectLst>
            <a:outerShdw blurRad="190500" dist="190500" dir="2700000" sx="98000" sy="98000" algn="tl" rotWithShape="0">
              <a:schemeClr val="accent2">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r>
              <a:rPr lang="en-US" altLang="zh-CN" sz="2400" b="1" dirty="0">
                <a:solidFill>
                  <a:srgbClr val="FFFFFF"/>
                </a:solidFill>
                <a:latin typeface="+mn-ea"/>
                <a:sym typeface="+mn-ea"/>
              </a:rPr>
              <a:t>04</a:t>
            </a:r>
            <a:endParaRPr lang="en-US" altLang="zh-CN" sz="2400" b="1" dirty="0">
              <a:solidFill>
                <a:srgbClr val="FFFFFF"/>
              </a:solidFill>
              <a:latin typeface="+mn-ea"/>
              <a:sym typeface="+mn-ea"/>
            </a:endParaRPr>
          </a:p>
        </p:txBody>
      </p:sp>
      <p:sp>
        <p:nvSpPr>
          <p:cNvPr id="51" name="标题 1"/>
          <p:cNvSpPr txBox="1"/>
          <p:nvPr>
            <p:custDataLst>
              <p:tags r:id="rId13"/>
            </p:custDataLst>
          </p:nvPr>
        </p:nvSpPr>
        <p:spPr>
          <a:xfrm>
            <a:off x="7395898" y="4464068"/>
            <a:ext cx="1770946" cy="1365231"/>
          </a:xfrm>
          <a:prstGeom prst="rect">
            <a:avLst/>
          </a:prstGeom>
        </p:spPr>
        <p:txBody>
          <a:bodyPr vert="horz" wrap="square" lIns="90170" tIns="46990" rIns="90170" bIns="46990" rtlCol="0" anchor="t"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marL="0" indent="0" algn="l">
              <a:lnSpc>
                <a:spcPct val="110000"/>
              </a:lnSpc>
              <a:spcBef>
                <a:spcPts val="0"/>
              </a:spcBef>
              <a:spcAft>
                <a:spcPts val="0"/>
              </a:spcAft>
              <a:buSzPct val="100000"/>
            </a:pPr>
            <a:r>
              <a:rPr lang="zh-CN" altLang="en-US" sz="1800" dirty="0">
                <a:solidFill>
                  <a:schemeClr val="dk2"/>
                </a:solidFill>
                <a:latin typeface="+mn-ea"/>
                <a:ea typeface="+mn-ea"/>
              </a:rPr>
              <a:t>创新性</a:t>
            </a:r>
            <a:endParaRPr lang="zh-CN" altLang="en-US" sz="1800" dirty="0">
              <a:solidFill>
                <a:schemeClr val="dk2"/>
              </a:solidFill>
              <a:latin typeface="+mn-ea"/>
              <a:ea typeface="+mn-ea"/>
            </a:endParaRPr>
          </a:p>
        </p:txBody>
      </p:sp>
      <p:sp>
        <p:nvSpPr>
          <p:cNvPr id="52" name="椭圆 51"/>
          <p:cNvSpPr/>
          <p:nvPr>
            <p:custDataLst>
              <p:tags r:id="rId14"/>
            </p:custDataLst>
          </p:nvPr>
        </p:nvSpPr>
        <p:spPr>
          <a:xfrm>
            <a:off x="9662965" y="3103915"/>
            <a:ext cx="902702" cy="902702"/>
          </a:xfrm>
          <a:prstGeom prst="ellipse">
            <a:avLst/>
          </a:prstGeom>
          <a:gradFill flip="none" rotWithShape="1">
            <a:gsLst>
              <a:gs pos="17000">
                <a:schemeClr val="accent1"/>
              </a:gs>
              <a:gs pos="72000">
                <a:schemeClr val="accent2"/>
              </a:gs>
            </a:gsLst>
            <a:lin ang="13500000" scaled="1"/>
            <a:tileRect/>
          </a:gradFill>
          <a:ln>
            <a:noFill/>
          </a:ln>
          <a:effectLst>
            <a:outerShdw blurRad="190500" dist="190500" dir="2700000" sx="98000" sy="98000" algn="tl" rotWithShape="0">
              <a:schemeClr val="accent2">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r>
              <a:rPr lang="en-US" altLang="zh-CN" sz="2400" b="1" dirty="0">
                <a:solidFill>
                  <a:srgbClr val="FFFFFF"/>
                </a:solidFill>
                <a:latin typeface="+mn-ea"/>
                <a:sym typeface="+mn-ea"/>
              </a:rPr>
              <a:t>05</a:t>
            </a:r>
            <a:endParaRPr lang="en-US" altLang="zh-CN" sz="2400" b="1" dirty="0">
              <a:solidFill>
                <a:srgbClr val="FFFFFF"/>
              </a:solidFill>
              <a:latin typeface="+mn-ea"/>
              <a:sym typeface="+mn-ea"/>
            </a:endParaRPr>
          </a:p>
        </p:txBody>
      </p:sp>
      <p:sp>
        <p:nvSpPr>
          <p:cNvPr id="53" name="标题 1"/>
          <p:cNvSpPr txBox="1"/>
          <p:nvPr>
            <p:custDataLst>
              <p:tags r:id="rId15"/>
            </p:custDataLst>
          </p:nvPr>
        </p:nvSpPr>
        <p:spPr>
          <a:xfrm>
            <a:off x="9581268" y="4464068"/>
            <a:ext cx="1770946" cy="1365231"/>
          </a:xfrm>
          <a:prstGeom prst="rect">
            <a:avLst/>
          </a:prstGeom>
        </p:spPr>
        <p:txBody>
          <a:bodyPr vert="horz" wrap="square" lIns="90170" tIns="46990" rIns="90170" bIns="46990" rtlCol="0" anchor="t"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marL="0" indent="0" algn="l">
              <a:lnSpc>
                <a:spcPct val="110000"/>
              </a:lnSpc>
              <a:spcBef>
                <a:spcPts val="0"/>
              </a:spcBef>
              <a:spcAft>
                <a:spcPts val="0"/>
              </a:spcAft>
              <a:buSzPct val="100000"/>
            </a:pPr>
            <a:r>
              <a:rPr lang="zh-CN" altLang="en-US" sz="1800" dirty="0">
                <a:solidFill>
                  <a:schemeClr val="dk2"/>
                </a:solidFill>
                <a:latin typeface="+mn-ea"/>
                <a:ea typeface="+mn-ea"/>
              </a:rPr>
              <a:t>公平性</a:t>
            </a:r>
            <a:endParaRPr lang="zh-CN" altLang="en-US" sz="1800" dirty="0">
              <a:solidFill>
                <a:schemeClr val="dk2"/>
              </a:solidFill>
              <a:latin typeface="+mn-ea"/>
              <a:ea typeface="+mn-ea"/>
            </a:endParaRPr>
          </a:p>
        </p:txBody>
      </p:sp>
      <p:sp>
        <p:nvSpPr>
          <p:cNvPr id="33" name="任意多边形: 形状 18"/>
          <p:cNvSpPr/>
          <p:nvPr>
            <p:custDataLst>
              <p:tags r:id="rId16"/>
            </p:custDataLst>
          </p:nvPr>
        </p:nvSpPr>
        <p:spPr>
          <a:xfrm>
            <a:off x="2903625" y="774701"/>
            <a:ext cx="4246473" cy="601543"/>
          </a:xfrm>
          <a:custGeom>
            <a:avLst/>
            <a:gdLst/>
            <a:ahLst/>
            <a:cxnLst/>
            <a:rect l="l" t="t" r="r" b="b"/>
            <a:pathLst>
              <a:path w="4207743" h="596057">
                <a:moveTo>
                  <a:pt x="789087" y="106412"/>
                </a:moveTo>
                <a:cubicBezTo>
                  <a:pt x="740966" y="106412"/>
                  <a:pt x="703076" y="124271"/>
                  <a:pt x="675419" y="159990"/>
                </a:cubicBezTo>
                <a:cubicBezTo>
                  <a:pt x="647762" y="195709"/>
                  <a:pt x="633933" y="241970"/>
                  <a:pt x="633933" y="298772"/>
                </a:cubicBezTo>
                <a:cubicBezTo>
                  <a:pt x="633933" y="354831"/>
                  <a:pt x="647452" y="400658"/>
                  <a:pt x="674489" y="436252"/>
                </a:cubicBezTo>
                <a:cubicBezTo>
                  <a:pt x="701526" y="471847"/>
                  <a:pt x="738609" y="489644"/>
                  <a:pt x="785738" y="489644"/>
                </a:cubicBezTo>
                <a:cubicBezTo>
                  <a:pt x="833859" y="489644"/>
                  <a:pt x="871314" y="472591"/>
                  <a:pt x="898103" y="438485"/>
                </a:cubicBezTo>
                <a:cubicBezTo>
                  <a:pt x="924892" y="404378"/>
                  <a:pt x="938287" y="358552"/>
                  <a:pt x="938287" y="301005"/>
                </a:cubicBezTo>
                <a:cubicBezTo>
                  <a:pt x="938287" y="240977"/>
                  <a:pt x="925264" y="193538"/>
                  <a:pt x="899220" y="158688"/>
                </a:cubicBezTo>
                <a:cubicBezTo>
                  <a:pt x="873175" y="123837"/>
                  <a:pt x="836464" y="106412"/>
                  <a:pt x="789087" y="106412"/>
                </a:cubicBezTo>
                <a:close/>
                <a:moveTo>
                  <a:pt x="3315891" y="9674"/>
                </a:moveTo>
                <a:lnTo>
                  <a:pt x="3767584" y="9674"/>
                </a:lnTo>
                <a:lnTo>
                  <a:pt x="3767584" y="110133"/>
                </a:lnTo>
                <a:lnTo>
                  <a:pt x="3603129" y="110133"/>
                </a:lnTo>
                <a:lnTo>
                  <a:pt x="3603129" y="586011"/>
                </a:lnTo>
                <a:lnTo>
                  <a:pt x="3479974" y="586011"/>
                </a:lnTo>
                <a:lnTo>
                  <a:pt x="3479974" y="110133"/>
                </a:lnTo>
                <a:lnTo>
                  <a:pt x="3315891" y="110133"/>
                </a:lnTo>
                <a:close/>
                <a:moveTo>
                  <a:pt x="2722141" y="9674"/>
                </a:moveTo>
                <a:lnTo>
                  <a:pt x="2856086" y="9674"/>
                </a:lnTo>
                <a:lnTo>
                  <a:pt x="3091234" y="372070"/>
                </a:lnTo>
                <a:cubicBezTo>
                  <a:pt x="3106861" y="396131"/>
                  <a:pt x="3116411" y="411386"/>
                  <a:pt x="3119884" y="417835"/>
                </a:cubicBezTo>
                <a:lnTo>
                  <a:pt x="3121744" y="417835"/>
                </a:lnTo>
                <a:cubicBezTo>
                  <a:pt x="3119264" y="403944"/>
                  <a:pt x="3118024" y="377403"/>
                  <a:pt x="3118024" y="338212"/>
                </a:cubicBezTo>
                <a:lnTo>
                  <a:pt x="3118024" y="9674"/>
                </a:lnTo>
                <a:lnTo>
                  <a:pt x="3234482" y="9674"/>
                </a:lnTo>
                <a:lnTo>
                  <a:pt x="3234482" y="586011"/>
                </a:lnTo>
                <a:lnTo>
                  <a:pt x="3108722" y="586011"/>
                </a:lnTo>
                <a:lnTo>
                  <a:pt x="2864644" y="213196"/>
                </a:lnTo>
                <a:cubicBezTo>
                  <a:pt x="2851993" y="193848"/>
                  <a:pt x="2842815" y="178221"/>
                  <a:pt x="2837110" y="166315"/>
                </a:cubicBezTo>
                <a:lnTo>
                  <a:pt x="2835250" y="166315"/>
                </a:lnTo>
                <a:cubicBezTo>
                  <a:pt x="2837483" y="186159"/>
                  <a:pt x="2838599" y="216793"/>
                  <a:pt x="2838599" y="258217"/>
                </a:cubicBezTo>
                <a:lnTo>
                  <a:pt x="2838599" y="586011"/>
                </a:lnTo>
                <a:lnTo>
                  <a:pt x="2722141" y="586011"/>
                </a:lnTo>
                <a:close/>
                <a:moveTo>
                  <a:pt x="2283991" y="9674"/>
                </a:moveTo>
                <a:lnTo>
                  <a:pt x="2611785" y="9674"/>
                </a:lnTo>
                <a:lnTo>
                  <a:pt x="2611785" y="110133"/>
                </a:lnTo>
                <a:lnTo>
                  <a:pt x="2406774" y="110133"/>
                </a:lnTo>
                <a:lnTo>
                  <a:pt x="2406774" y="245938"/>
                </a:lnTo>
                <a:lnTo>
                  <a:pt x="2597274" y="245938"/>
                </a:lnTo>
                <a:lnTo>
                  <a:pt x="2597274" y="346025"/>
                </a:lnTo>
                <a:lnTo>
                  <a:pt x="2406774" y="346025"/>
                </a:lnTo>
                <a:lnTo>
                  <a:pt x="2406774" y="485552"/>
                </a:lnTo>
                <a:lnTo>
                  <a:pt x="2625179" y="485552"/>
                </a:lnTo>
                <a:lnTo>
                  <a:pt x="2625179" y="586011"/>
                </a:lnTo>
                <a:lnTo>
                  <a:pt x="2283991" y="586011"/>
                </a:lnTo>
                <a:close/>
                <a:moveTo>
                  <a:pt x="1753791" y="9674"/>
                </a:moveTo>
                <a:lnTo>
                  <a:pt x="2205484" y="9674"/>
                </a:lnTo>
                <a:lnTo>
                  <a:pt x="2205484" y="110133"/>
                </a:lnTo>
                <a:lnTo>
                  <a:pt x="2041029" y="110133"/>
                </a:lnTo>
                <a:lnTo>
                  <a:pt x="2041029" y="586011"/>
                </a:lnTo>
                <a:lnTo>
                  <a:pt x="1917874" y="586011"/>
                </a:lnTo>
                <a:lnTo>
                  <a:pt x="1917874" y="110133"/>
                </a:lnTo>
                <a:lnTo>
                  <a:pt x="1753791" y="110133"/>
                </a:lnTo>
                <a:close/>
                <a:moveTo>
                  <a:pt x="1160041" y="9674"/>
                </a:moveTo>
                <a:lnTo>
                  <a:pt x="1293986" y="9674"/>
                </a:lnTo>
                <a:lnTo>
                  <a:pt x="1529135" y="372070"/>
                </a:lnTo>
                <a:cubicBezTo>
                  <a:pt x="1544761" y="396131"/>
                  <a:pt x="1554311" y="411386"/>
                  <a:pt x="1557784" y="417835"/>
                </a:cubicBezTo>
                <a:lnTo>
                  <a:pt x="1559644" y="417835"/>
                </a:lnTo>
                <a:cubicBezTo>
                  <a:pt x="1557164" y="403944"/>
                  <a:pt x="1555924" y="377403"/>
                  <a:pt x="1555924" y="338212"/>
                </a:cubicBezTo>
                <a:lnTo>
                  <a:pt x="1555924" y="9674"/>
                </a:lnTo>
                <a:lnTo>
                  <a:pt x="1672382" y="9674"/>
                </a:lnTo>
                <a:lnTo>
                  <a:pt x="1672382" y="586011"/>
                </a:lnTo>
                <a:lnTo>
                  <a:pt x="1546622" y="586011"/>
                </a:lnTo>
                <a:lnTo>
                  <a:pt x="1302544" y="213196"/>
                </a:lnTo>
                <a:cubicBezTo>
                  <a:pt x="1289893" y="193848"/>
                  <a:pt x="1280716" y="178221"/>
                  <a:pt x="1275011" y="166315"/>
                </a:cubicBezTo>
                <a:lnTo>
                  <a:pt x="1273150" y="166315"/>
                </a:lnTo>
                <a:cubicBezTo>
                  <a:pt x="1275383" y="186159"/>
                  <a:pt x="1276499" y="216793"/>
                  <a:pt x="1276499" y="258217"/>
                </a:cubicBezTo>
                <a:lnTo>
                  <a:pt x="1276499" y="586011"/>
                </a:lnTo>
                <a:lnTo>
                  <a:pt x="1160041" y="586011"/>
                </a:lnTo>
                <a:close/>
                <a:moveTo>
                  <a:pt x="4040683" y="0"/>
                </a:moveTo>
                <a:cubicBezTo>
                  <a:pt x="4096990" y="0"/>
                  <a:pt x="4144243" y="7317"/>
                  <a:pt x="4182442" y="21952"/>
                </a:cubicBezTo>
                <a:lnTo>
                  <a:pt x="4182442" y="137294"/>
                </a:lnTo>
                <a:cubicBezTo>
                  <a:pt x="4143747" y="111001"/>
                  <a:pt x="4098478" y="97854"/>
                  <a:pt x="4046637" y="97854"/>
                </a:cubicBezTo>
                <a:cubicBezTo>
                  <a:pt x="4016375" y="97854"/>
                  <a:pt x="3992191" y="103373"/>
                  <a:pt x="3974083" y="114411"/>
                </a:cubicBezTo>
                <a:cubicBezTo>
                  <a:pt x="3955975" y="125449"/>
                  <a:pt x="3946922" y="140270"/>
                  <a:pt x="3946922" y="158874"/>
                </a:cubicBezTo>
                <a:cubicBezTo>
                  <a:pt x="3946922" y="173757"/>
                  <a:pt x="3953123" y="187461"/>
                  <a:pt x="3965525" y="199988"/>
                </a:cubicBezTo>
                <a:cubicBezTo>
                  <a:pt x="3977927" y="212514"/>
                  <a:pt x="4008562" y="229443"/>
                  <a:pt x="4057427" y="250775"/>
                </a:cubicBezTo>
                <a:cubicBezTo>
                  <a:pt x="4114726" y="275332"/>
                  <a:pt x="4154103" y="301253"/>
                  <a:pt x="4175559" y="328538"/>
                </a:cubicBezTo>
                <a:cubicBezTo>
                  <a:pt x="4197015" y="355823"/>
                  <a:pt x="4207743" y="388317"/>
                  <a:pt x="4207743" y="426020"/>
                </a:cubicBezTo>
                <a:cubicBezTo>
                  <a:pt x="4207743" y="481335"/>
                  <a:pt x="4188147" y="523503"/>
                  <a:pt x="4148956" y="552524"/>
                </a:cubicBezTo>
                <a:cubicBezTo>
                  <a:pt x="4109765" y="581546"/>
                  <a:pt x="4054078" y="596057"/>
                  <a:pt x="3981896" y="596057"/>
                </a:cubicBezTo>
                <a:cubicBezTo>
                  <a:pt x="3915916" y="596057"/>
                  <a:pt x="3861841" y="585391"/>
                  <a:pt x="3819674" y="564058"/>
                </a:cubicBezTo>
                <a:lnTo>
                  <a:pt x="3819674" y="440903"/>
                </a:lnTo>
                <a:cubicBezTo>
                  <a:pt x="3866059" y="479350"/>
                  <a:pt x="3918768" y="498574"/>
                  <a:pt x="3977804" y="498574"/>
                </a:cubicBezTo>
                <a:cubicBezTo>
                  <a:pt x="4011290" y="498574"/>
                  <a:pt x="4036467" y="492807"/>
                  <a:pt x="4053334" y="481273"/>
                </a:cubicBezTo>
                <a:cubicBezTo>
                  <a:pt x="4070201" y="469739"/>
                  <a:pt x="4078635" y="454918"/>
                  <a:pt x="4078635" y="436810"/>
                </a:cubicBezTo>
                <a:cubicBezTo>
                  <a:pt x="4078635" y="421183"/>
                  <a:pt x="4071937" y="406425"/>
                  <a:pt x="4058543" y="392534"/>
                </a:cubicBezTo>
                <a:cubicBezTo>
                  <a:pt x="4045148" y="378643"/>
                  <a:pt x="4009802" y="359792"/>
                  <a:pt x="3952503" y="335979"/>
                </a:cubicBezTo>
                <a:cubicBezTo>
                  <a:pt x="3862462" y="297780"/>
                  <a:pt x="3817441" y="242218"/>
                  <a:pt x="3817441" y="169292"/>
                </a:cubicBezTo>
                <a:cubicBezTo>
                  <a:pt x="3817441" y="115714"/>
                  <a:pt x="3837843" y="74104"/>
                  <a:pt x="3878647" y="44462"/>
                </a:cubicBezTo>
                <a:cubicBezTo>
                  <a:pt x="3919451" y="14821"/>
                  <a:pt x="3973463" y="0"/>
                  <a:pt x="4040683" y="0"/>
                </a:cubicBezTo>
                <a:close/>
                <a:moveTo>
                  <a:pt x="792807" y="0"/>
                </a:moveTo>
                <a:cubicBezTo>
                  <a:pt x="875159" y="0"/>
                  <a:pt x="941449" y="27409"/>
                  <a:pt x="991679" y="82227"/>
                </a:cubicBezTo>
                <a:cubicBezTo>
                  <a:pt x="1041909" y="137046"/>
                  <a:pt x="1067023" y="207491"/>
                  <a:pt x="1067023" y="293563"/>
                </a:cubicBezTo>
                <a:cubicBezTo>
                  <a:pt x="1067023" y="383356"/>
                  <a:pt x="1040916" y="456220"/>
                  <a:pt x="988702" y="512155"/>
                </a:cubicBezTo>
                <a:cubicBezTo>
                  <a:pt x="936489" y="568089"/>
                  <a:pt x="868090" y="596057"/>
                  <a:pt x="783506" y="596057"/>
                </a:cubicBezTo>
                <a:cubicBezTo>
                  <a:pt x="700906" y="596057"/>
                  <a:pt x="633809" y="568957"/>
                  <a:pt x="582216" y="514759"/>
                </a:cubicBezTo>
                <a:cubicBezTo>
                  <a:pt x="530622" y="460561"/>
                  <a:pt x="504825" y="390798"/>
                  <a:pt x="504825" y="305470"/>
                </a:cubicBezTo>
                <a:cubicBezTo>
                  <a:pt x="504825" y="215180"/>
                  <a:pt x="531180" y="141697"/>
                  <a:pt x="583890" y="85018"/>
                </a:cubicBezTo>
                <a:cubicBezTo>
                  <a:pt x="636600" y="28339"/>
                  <a:pt x="706239" y="0"/>
                  <a:pt x="792807" y="0"/>
                </a:cubicBezTo>
                <a:close/>
                <a:moveTo>
                  <a:pt x="305842" y="0"/>
                </a:moveTo>
                <a:cubicBezTo>
                  <a:pt x="362148" y="0"/>
                  <a:pt x="409277" y="7317"/>
                  <a:pt x="447229" y="21952"/>
                </a:cubicBezTo>
                <a:lnTo>
                  <a:pt x="447229" y="140642"/>
                </a:lnTo>
                <a:cubicBezTo>
                  <a:pt x="408285" y="117822"/>
                  <a:pt x="364133" y="106412"/>
                  <a:pt x="314771" y="106412"/>
                </a:cubicBezTo>
                <a:cubicBezTo>
                  <a:pt x="258465" y="106412"/>
                  <a:pt x="213444" y="124395"/>
                  <a:pt x="179710" y="160362"/>
                </a:cubicBezTo>
                <a:cubicBezTo>
                  <a:pt x="145976" y="196329"/>
                  <a:pt x="129108" y="243334"/>
                  <a:pt x="129108" y="301377"/>
                </a:cubicBezTo>
                <a:cubicBezTo>
                  <a:pt x="129108" y="357932"/>
                  <a:pt x="145107" y="403448"/>
                  <a:pt x="177105" y="437927"/>
                </a:cubicBezTo>
                <a:cubicBezTo>
                  <a:pt x="209104" y="472405"/>
                  <a:pt x="252388" y="489644"/>
                  <a:pt x="306958" y="489644"/>
                </a:cubicBezTo>
                <a:cubicBezTo>
                  <a:pt x="358304" y="489644"/>
                  <a:pt x="405060" y="477242"/>
                  <a:pt x="447229" y="452437"/>
                </a:cubicBezTo>
                <a:lnTo>
                  <a:pt x="447229" y="565175"/>
                </a:lnTo>
                <a:cubicBezTo>
                  <a:pt x="405309" y="585763"/>
                  <a:pt x="350614" y="596057"/>
                  <a:pt x="283145" y="596057"/>
                </a:cubicBezTo>
                <a:cubicBezTo>
                  <a:pt x="196329" y="596057"/>
                  <a:pt x="127434" y="570074"/>
                  <a:pt x="76460" y="518108"/>
                </a:cubicBezTo>
                <a:cubicBezTo>
                  <a:pt x="25487" y="466142"/>
                  <a:pt x="0" y="396875"/>
                  <a:pt x="0" y="310307"/>
                </a:cubicBezTo>
                <a:cubicBezTo>
                  <a:pt x="0" y="219273"/>
                  <a:pt x="28463" y="144797"/>
                  <a:pt x="85390" y="86878"/>
                </a:cubicBezTo>
                <a:cubicBezTo>
                  <a:pt x="142317" y="28959"/>
                  <a:pt x="215801" y="0"/>
                  <a:pt x="305842" y="0"/>
                </a:cubicBezTo>
                <a:close/>
              </a:path>
            </a:pathLst>
          </a:custGeom>
          <a:solidFill>
            <a:schemeClr val="accent1">
              <a:lumMod val="60000"/>
              <a:lumOff val="4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tx1"/>
              </a:solidFill>
            </a:endParaRPr>
          </a:p>
        </p:txBody>
      </p:sp>
    </p:spTree>
    <p:custDataLst>
      <p:tags r:id="rId1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ph idx="1"/>
            <p:custDataLst>
              <p:tags r:id="rId1"/>
            </p:custDataLst>
          </p:nvPr>
        </p:nvSpPr>
        <p:spPr/>
        <p:txBody>
          <a:bodyPr/>
          <a:p>
            <a:endParaRPr lang="zh-CN" altLang="en-US"/>
          </a:p>
        </p:txBody>
      </p:sp>
      <p:graphicFrame>
        <p:nvGraphicFramePr>
          <p:cNvPr id="4" name="表格 3"/>
          <p:cNvGraphicFramePr>
            <a:graphicFrameLocks noGrp="1"/>
          </p:cNvGraphicFramePr>
          <p:nvPr>
            <p:custDataLst>
              <p:tags r:id="rId2"/>
            </p:custDataLst>
          </p:nvPr>
        </p:nvGraphicFramePr>
        <p:xfrm>
          <a:off x="490220" y="1094740"/>
          <a:ext cx="7673975" cy="4550410"/>
        </p:xfrm>
        <a:graphic>
          <a:graphicData uri="http://schemas.openxmlformats.org/drawingml/2006/table">
            <a:tbl>
              <a:tblPr firstRow="1" bandRow="1">
                <a:tableStyleId>{827E7743-39CA-4E87-A19B-AE24449E94FE}</a:tableStyleId>
              </a:tblPr>
              <a:tblGrid>
                <a:gridCol w="3886200"/>
                <a:gridCol w="3787775"/>
              </a:tblGrid>
              <a:tr h="5054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auto">
                        <a:lnSpc>
                          <a:spcPct val="150000"/>
                        </a:lnSpc>
                        <a:spcAft>
                          <a:spcPts val="0"/>
                        </a:spcAft>
                      </a:pPr>
                      <a:r>
                        <a:rPr lang="zh-CN" sz="1800" b="1" kern="100" dirty="0">
                          <a:effectLst/>
                          <a:latin typeface="+mn-lt"/>
                        </a:rPr>
                        <a:t>药品通用名称</a:t>
                      </a:r>
                      <a:endParaRPr lang="zh-CN" sz="1800" b="1" kern="100" dirty="0">
                        <a:effectLst/>
                        <a:latin typeface="+mn-lt"/>
                      </a:endParaRPr>
                    </a:p>
                  </a:txBody>
                  <a:tcPr marL="68580" marR="6858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auto">
                        <a:lnSpc>
                          <a:spcPct val="150000"/>
                        </a:lnSpc>
                        <a:spcAft>
                          <a:spcPts val="0"/>
                        </a:spcAft>
                      </a:pPr>
                      <a:endParaRPr lang="zh-CN" sz="1800" kern="100" dirty="0">
                        <a:effectLst/>
                        <a:latin typeface="微软雅黑" panose="020B0503020204020204" pitchFamily="34" charset="-122"/>
                      </a:endParaRPr>
                    </a:p>
                  </a:txBody>
                  <a:tcPr marL="68580" marR="68580" marT="0" marB="0" anchor="ctr"/>
                </a:tc>
              </a:tr>
              <a:tr h="50609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auto">
                        <a:lnSpc>
                          <a:spcPct val="150000"/>
                        </a:lnSpc>
                        <a:spcAft>
                          <a:spcPts val="0"/>
                        </a:spcAft>
                      </a:pPr>
                      <a:r>
                        <a:rPr lang="zh-CN" sz="1800" b="1" kern="100" dirty="0">
                          <a:effectLst/>
                          <a:latin typeface="+mn-lt"/>
                        </a:rPr>
                        <a:t>注册规格</a:t>
                      </a:r>
                      <a:endParaRPr lang="zh-CN" sz="1800" b="1" kern="100" dirty="0">
                        <a:effectLst/>
                        <a:latin typeface="+mn-lt"/>
                      </a:endParaRPr>
                    </a:p>
                  </a:txBody>
                  <a:tcPr marL="68580" marR="6858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auto">
                        <a:lnSpc>
                          <a:spcPct val="150000"/>
                        </a:lnSpc>
                        <a:spcAft>
                          <a:spcPts val="0"/>
                        </a:spcAft>
                      </a:pPr>
                      <a:r>
                        <a:rPr sz="1800">
                          <a:latin typeface="+mn-lt"/>
                          <a:cs typeface="微软雅黑" panose="020B0503020204020204" pitchFamily="34" charset="-122"/>
                        </a:rPr>
                        <a:t>300ml:利奈唑胺0.6g与氯化钠2.7g</a:t>
                      </a:r>
                      <a:endParaRPr sz="1800">
                        <a:latin typeface="+mn-lt"/>
                        <a:cs typeface="微软雅黑" panose="020B0503020204020204" pitchFamily="34" charset="-122"/>
                      </a:endParaRPr>
                    </a:p>
                  </a:txBody>
                  <a:tcPr marL="68580" marR="68580" marT="0" marB="0" anchor="ctr"/>
                </a:tc>
              </a:tr>
              <a:tr h="5054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auto">
                        <a:lnSpc>
                          <a:spcPct val="150000"/>
                        </a:lnSpc>
                        <a:spcAft>
                          <a:spcPts val="0"/>
                        </a:spcAft>
                      </a:pPr>
                      <a:r>
                        <a:rPr lang="zh-CN" sz="1800" b="1" kern="100" dirty="0">
                          <a:effectLst/>
                          <a:latin typeface="+mn-lt"/>
                        </a:rPr>
                        <a:t>中国大陆首次上市时间</a:t>
                      </a:r>
                      <a:endParaRPr lang="zh-CN" sz="1800" b="1" kern="100" dirty="0">
                        <a:effectLst/>
                        <a:latin typeface="+mn-lt"/>
                      </a:endParaRPr>
                    </a:p>
                  </a:txBody>
                  <a:tcPr marL="68580" marR="68580" marT="0" marB="0" anchor="ctr"/>
                </a:tc>
                <a:tc>
                  <a:txBody>
                    <a:bodyPr/>
                    <a:p>
                      <a:pPr indent="0" algn="ctr" fontAlgn="auto">
                        <a:lnSpc>
                          <a:spcPct val="150000"/>
                        </a:lnSpc>
                        <a:spcAft>
                          <a:spcPts val="0"/>
                        </a:spcAft>
                        <a:buNone/>
                      </a:pPr>
                      <a:r>
                        <a:rPr lang="en-US" altLang="zh-CN" sz="1800" kern="100" dirty="0">
                          <a:effectLst/>
                          <a:cs typeface="微软雅黑" panose="020B0503020204020204" pitchFamily="34" charset="-122"/>
                        </a:rPr>
                        <a:t>2023</a:t>
                      </a:r>
                      <a:r>
                        <a:rPr lang="zh-CN" altLang="en-US" sz="1800" kern="100" dirty="0">
                          <a:effectLst/>
                          <a:cs typeface="微软雅黑" panose="020B0503020204020204" pitchFamily="34" charset="-122"/>
                        </a:rPr>
                        <a:t>年</a:t>
                      </a:r>
                      <a:r>
                        <a:rPr lang="en-US" altLang="zh-CN" sz="1800" kern="100" dirty="0">
                          <a:effectLst/>
                          <a:cs typeface="微软雅黑" panose="020B0503020204020204" pitchFamily="34" charset="-122"/>
                        </a:rPr>
                        <a:t>3</a:t>
                      </a:r>
                      <a:r>
                        <a:rPr lang="zh-CN" altLang="en-US" sz="1800" kern="100" dirty="0">
                          <a:effectLst/>
                          <a:cs typeface="微软雅黑" panose="020B0503020204020204" pitchFamily="34" charset="-122"/>
                        </a:rPr>
                        <a:t>月</a:t>
                      </a:r>
                      <a:endParaRPr lang="zh-CN" altLang="en-US" sz="1800" kern="100" dirty="0">
                        <a:effectLst/>
                        <a:cs typeface="微软雅黑" panose="020B0503020204020204" pitchFamily="34" charset="-122"/>
                      </a:endParaRPr>
                    </a:p>
                  </a:txBody>
                  <a:tcPr marL="68580" marR="68580" marT="0" marB="0" anchor="ctr"/>
                </a:tc>
              </a:tr>
              <a:tr h="5054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auto">
                        <a:lnSpc>
                          <a:spcPct val="150000"/>
                        </a:lnSpc>
                        <a:spcAft>
                          <a:spcPts val="0"/>
                        </a:spcAft>
                      </a:pPr>
                      <a:r>
                        <a:rPr lang="zh-CN" sz="1800" b="1" kern="100" dirty="0">
                          <a:effectLst/>
                          <a:latin typeface="+mn-lt"/>
                        </a:rPr>
                        <a:t>大陆地区同通用名药品的上市情况</a:t>
                      </a:r>
                      <a:endParaRPr lang="zh-CN" sz="1800" b="1" kern="100" dirty="0">
                        <a:effectLst/>
                        <a:latin typeface="+mn-lt"/>
                      </a:endParaRPr>
                    </a:p>
                  </a:txBody>
                  <a:tcPr marL="68580" marR="68580" marT="0" marB="0" anchor="ctr"/>
                </a:tc>
                <a:tc>
                  <a:txBody>
                    <a:bodyPr/>
                    <a:p>
                      <a:pPr indent="0" algn="ctr" fontAlgn="auto">
                        <a:lnSpc>
                          <a:spcPct val="150000"/>
                        </a:lnSpc>
                        <a:spcAft>
                          <a:spcPts val="0"/>
                        </a:spcAft>
                        <a:buNone/>
                      </a:pPr>
                      <a:r>
                        <a:rPr lang="en-US" altLang="zh-CN" sz="1800" kern="100" dirty="0">
                          <a:effectLst/>
                          <a:cs typeface="微软雅黑" panose="020B0503020204020204" pitchFamily="34" charset="-122"/>
                        </a:rPr>
                        <a:t>3</a:t>
                      </a:r>
                      <a:r>
                        <a:rPr lang="zh-CN" altLang="en-US" sz="1800" kern="100" dirty="0">
                          <a:effectLst/>
                          <a:cs typeface="微软雅黑" panose="020B0503020204020204" pitchFamily="34" charset="-122"/>
                        </a:rPr>
                        <a:t>家</a:t>
                      </a:r>
                      <a:endParaRPr lang="zh-CN" altLang="en-US" sz="1800" kern="100" dirty="0">
                        <a:effectLst/>
                        <a:cs typeface="微软雅黑" panose="020B0503020204020204" pitchFamily="34" charset="-122"/>
                      </a:endParaRPr>
                    </a:p>
                  </a:txBody>
                  <a:tcPr marL="68580" marR="68580" marT="0" marB="0" anchor="ctr"/>
                </a:tc>
              </a:tr>
              <a:tr h="1011555">
                <a:tc>
                  <a:txBody>
                    <a:bodyPr/>
                    <a:p>
                      <a:pPr indent="0" algn="ctr" fontAlgn="auto">
                        <a:lnSpc>
                          <a:spcPct val="150000"/>
                        </a:lnSpc>
                        <a:spcAft>
                          <a:spcPts val="0"/>
                        </a:spcAft>
                        <a:buNone/>
                      </a:pPr>
                      <a:r>
                        <a:rPr lang="zh-CN" altLang="en-US" sz="1800" b="1" kern="100" dirty="0">
                          <a:effectLst/>
                          <a:cs typeface="微软雅黑" panose="020B0503020204020204" pitchFamily="34" charset="-122"/>
                        </a:rPr>
                        <a:t>全球首个上市国家/地区及上市时间</a:t>
                      </a:r>
                      <a:endParaRPr lang="zh-CN" altLang="en-US" sz="1800" b="1" kern="100" dirty="0">
                        <a:effectLst/>
                        <a:cs typeface="微软雅黑" panose="020B0503020204020204" pitchFamily="34" charset="-122"/>
                      </a:endParaRPr>
                    </a:p>
                  </a:txBody>
                  <a:tcPr marL="68580" marR="68580" marT="0" marB="0" anchor="ctr"/>
                </a:tc>
                <a:tc>
                  <a:txBody>
                    <a:bodyPr/>
                    <a:p>
                      <a:pPr algn="ctr" fontAlgn="auto">
                        <a:lnSpc>
                          <a:spcPct val="150000"/>
                        </a:lnSpc>
                        <a:spcAft>
                          <a:spcPts val="0"/>
                        </a:spcAft>
                        <a:buClrTx/>
                        <a:buSzTx/>
                        <a:buFontTx/>
                        <a:buNone/>
                      </a:pPr>
                      <a:r>
                        <a:rPr lang="en-US" altLang="zh-CN" sz="1800" kern="100" dirty="0">
                          <a:effectLst/>
                          <a:cs typeface="微软雅黑" panose="020B0503020204020204" pitchFamily="34" charset="-122"/>
                        </a:rPr>
                        <a:t>2015年4月英国批准上市</a:t>
                      </a:r>
                      <a:endParaRPr lang="en-US" altLang="zh-CN" sz="1800" kern="100" dirty="0">
                        <a:effectLst/>
                        <a:cs typeface="微软雅黑" panose="020B0503020204020204" pitchFamily="34" charset="-122"/>
                      </a:endParaRPr>
                    </a:p>
                  </a:txBody>
                  <a:tcPr marL="68580" marR="68580" marT="0" marB="0" anchor="ctr"/>
                </a:tc>
              </a:tr>
              <a:tr h="505460">
                <a:tc>
                  <a:txBody>
                    <a:bodyPr/>
                    <a:p>
                      <a:pPr indent="0" algn="ctr" fontAlgn="auto">
                        <a:lnSpc>
                          <a:spcPct val="150000"/>
                        </a:lnSpc>
                        <a:spcAft>
                          <a:spcPts val="0"/>
                        </a:spcAft>
                        <a:buNone/>
                      </a:pPr>
                      <a:r>
                        <a:rPr lang="zh-CN" altLang="en-US" sz="1800" b="1" kern="100" dirty="0">
                          <a:effectLst/>
                          <a:cs typeface="微软雅黑" panose="020B0503020204020204" pitchFamily="34" charset="-122"/>
                        </a:rPr>
                        <a:t>是否为 OTC 药品</a:t>
                      </a:r>
                      <a:endParaRPr lang="zh-CN" altLang="en-US" sz="1800" b="1" kern="100" dirty="0">
                        <a:effectLst/>
                        <a:cs typeface="微软雅黑" panose="020B0503020204020204" pitchFamily="34" charset="-122"/>
                      </a:endParaRPr>
                    </a:p>
                  </a:txBody>
                  <a:tcPr marL="68580" marR="68580" marT="0" marB="0" anchor="ctr"/>
                </a:tc>
                <a:tc>
                  <a:txBody>
                    <a:bodyPr/>
                    <a:p>
                      <a:pPr indent="0" algn="ctr" fontAlgn="auto">
                        <a:lnSpc>
                          <a:spcPct val="150000"/>
                        </a:lnSpc>
                        <a:spcAft>
                          <a:spcPts val="0"/>
                        </a:spcAft>
                        <a:buNone/>
                      </a:pPr>
                      <a:r>
                        <a:rPr lang="zh-CN" altLang="en-US" sz="1800" kern="100" dirty="0">
                          <a:effectLst/>
                        </a:rPr>
                        <a:t>否</a:t>
                      </a:r>
                      <a:endParaRPr lang="zh-CN" altLang="en-US" sz="1800" kern="100" dirty="0">
                        <a:effectLst/>
                      </a:endParaRPr>
                    </a:p>
                  </a:txBody>
                  <a:tcPr marL="68580" marR="68580" marT="0" marB="0" anchor="ctr"/>
                </a:tc>
              </a:tr>
              <a:tr h="505460">
                <a:tc>
                  <a:txBody>
                    <a:bodyPr/>
                    <a:p>
                      <a:pPr indent="0" algn="ctr" fontAlgn="auto">
                        <a:lnSpc>
                          <a:spcPct val="150000"/>
                        </a:lnSpc>
                        <a:spcAft>
                          <a:spcPts val="0"/>
                        </a:spcAft>
                        <a:buNone/>
                      </a:pPr>
                      <a:r>
                        <a:rPr lang="zh-CN" altLang="en-US" sz="1800" b="1" kern="100" dirty="0">
                          <a:effectLst/>
                        </a:rPr>
                        <a:t>参照药品</a:t>
                      </a:r>
                      <a:endParaRPr lang="zh-CN" altLang="en-US" sz="1800" b="1" kern="100" dirty="0">
                        <a:effectLst/>
                      </a:endParaRPr>
                    </a:p>
                  </a:txBody>
                  <a:tcPr marL="68580" marR="68580" marT="0" marB="0" anchor="ctr"/>
                </a:tc>
                <a:tc>
                  <a:txBody>
                    <a:bodyPr/>
                    <a:p>
                      <a:pPr indent="0" algn="ctr" fontAlgn="auto">
                        <a:lnSpc>
                          <a:spcPct val="150000"/>
                        </a:lnSpc>
                        <a:spcAft>
                          <a:spcPts val="0"/>
                        </a:spcAft>
                        <a:buNone/>
                      </a:pPr>
                      <a:r>
                        <a:rPr lang="zh-CN" altLang="en-US" sz="1800" kern="100" dirty="0">
                          <a:effectLst/>
                        </a:rPr>
                        <a:t>利奈唑胺葡萄糖注射液</a:t>
                      </a:r>
                      <a:endParaRPr lang="zh-CN" altLang="en-US" sz="1800" kern="100" dirty="0">
                        <a:effectLst/>
                      </a:endParaRPr>
                    </a:p>
                  </a:txBody>
                  <a:tcPr marL="68580" marR="68580" marT="0" marB="0" anchor="ctr"/>
                </a:tc>
              </a:tr>
              <a:tr h="505460">
                <a:tc>
                  <a:txBody>
                    <a:bodyPr/>
                    <a:p>
                      <a:pPr indent="0" algn="ctr" fontAlgn="auto">
                        <a:lnSpc>
                          <a:spcPct val="150000"/>
                        </a:lnSpc>
                        <a:spcAft>
                          <a:spcPts val="0"/>
                        </a:spcAft>
                        <a:buNone/>
                      </a:pPr>
                      <a:r>
                        <a:rPr lang="zh-CN" altLang="en-US" sz="1800" b="1" kern="100" dirty="0">
                          <a:effectLst/>
                        </a:rPr>
                        <a:t>参照药品选择理由</a:t>
                      </a:r>
                      <a:endParaRPr lang="zh-CN" altLang="en-US" sz="1800" b="1" kern="100" dirty="0">
                        <a:effectLst/>
                      </a:endParaRPr>
                    </a:p>
                  </a:txBody>
                  <a:tcPr marL="68580" marR="68580" marT="0" marB="0" anchor="ctr"/>
                </a:tc>
                <a:tc>
                  <a:txBody>
                    <a:bodyPr/>
                    <a:p>
                      <a:pPr indent="0" algn="l" fontAlgn="auto">
                        <a:lnSpc>
                          <a:spcPct val="150000"/>
                        </a:lnSpc>
                        <a:spcAft>
                          <a:spcPts val="0"/>
                        </a:spcAft>
                        <a:buNone/>
                      </a:pPr>
                      <a:r>
                        <a:rPr lang="zh-CN" altLang="en-US" sz="1800" kern="100" dirty="0">
                          <a:effectLst/>
                          <a:sym typeface="+mn-ea"/>
                        </a:rPr>
                        <a:t>①利奈唑胺葡萄糖注射液为</a:t>
                      </a:r>
                      <a:r>
                        <a:rPr lang="en-US" altLang="zh-CN" sz="1800" kern="100" dirty="0">
                          <a:effectLst/>
                          <a:sym typeface="+mn-ea"/>
                        </a:rPr>
                        <a:t>2024</a:t>
                      </a:r>
                      <a:r>
                        <a:rPr lang="zh-CN" altLang="en-US" sz="1800" kern="100" dirty="0">
                          <a:effectLst/>
                          <a:sym typeface="+mn-ea"/>
                        </a:rPr>
                        <a:t>版医保目录产品</a:t>
                      </a:r>
                      <a:endParaRPr lang="zh-CN" altLang="en-US" sz="1800" kern="100" dirty="0">
                        <a:effectLst/>
                      </a:endParaRPr>
                    </a:p>
                    <a:p>
                      <a:pPr indent="0" algn="l" fontAlgn="auto">
                        <a:lnSpc>
                          <a:spcPct val="150000"/>
                        </a:lnSpc>
                        <a:spcAft>
                          <a:spcPts val="0"/>
                        </a:spcAft>
                        <a:buNone/>
                      </a:pPr>
                      <a:r>
                        <a:rPr lang="zh-CN" altLang="en-US" sz="1800" kern="100" dirty="0">
                          <a:effectLst/>
                        </a:rPr>
                        <a:t>②两者同有效成分、同剂型</a:t>
                      </a:r>
                      <a:endParaRPr lang="zh-CN" altLang="en-US" sz="1800" kern="100" dirty="0">
                        <a:effectLst/>
                      </a:endParaRPr>
                    </a:p>
                  </a:txBody>
                  <a:tcPr marL="68580" marR="68580" marT="0" marB="0" anchor="ctr"/>
                </a:tc>
              </a:tr>
            </a:tbl>
          </a:graphicData>
        </a:graphic>
      </p:graphicFrame>
      <p:sp>
        <p:nvSpPr>
          <p:cNvPr id="3" name="矩形: 圆角 2"/>
          <p:cNvSpPr/>
          <p:nvPr>
            <p:custDataLst>
              <p:tags r:id="rId3"/>
            </p:custDataLst>
          </p:nvPr>
        </p:nvSpPr>
        <p:spPr>
          <a:xfrm>
            <a:off x="8620760" y="1425575"/>
            <a:ext cx="3069590" cy="4211320"/>
          </a:xfrm>
          <a:prstGeom prst="roundRect">
            <a:avLst>
              <a:gd name="adj" fmla="val 10791"/>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kern="0">
              <a:solidFill>
                <a:schemeClr val="tx1"/>
              </a:solidFill>
              <a:latin typeface="Calibri" panose="020F0502020204030204"/>
              <a:ea typeface="微软雅黑" panose="020B0503020204020204" pitchFamily="34" charset="-122"/>
            </a:endParaRPr>
          </a:p>
        </p:txBody>
      </p:sp>
      <p:sp>
        <p:nvSpPr>
          <p:cNvPr id="33" name="圆角矩形 27"/>
          <p:cNvSpPr/>
          <p:nvPr>
            <p:custDataLst>
              <p:tags r:id="rId4"/>
            </p:custDataLst>
          </p:nvPr>
        </p:nvSpPr>
        <p:spPr>
          <a:xfrm>
            <a:off x="9133840" y="1510030"/>
            <a:ext cx="2169160" cy="683260"/>
          </a:xfrm>
          <a:prstGeom prst="roundRect">
            <a:avLst>
              <a:gd name="adj" fmla="val 0"/>
            </a:avLst>
          </a:prstGeom>
          <a:solidFill>
            <a:schemeClr val="accent1"/>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p>
            <a:endParaRPr lang="zh-CN" altLang="en-US" b="1" kern="0">
              <a:solidFill>
                <a:schemeClr val="bg1"/>
              </a:solidFill>
              <a:latin typeface="Calibri" panose="020F0502020204030204"/>
              <a:ea typeface="微软雅黑" panose="020B0503020204020204" pitchFamily="34" charset="-122"/>
            </a:endParaRPr>
          </a:p>
        </p:txBody>
      </p:sp>
      <p:sp>
        <p:nvSpPr>
          <p:cNvPr id="8" name="矩形 7"/>
          <p:cNvSpPr/>
          <p:nvPr>
            <p:custDataLst>
              <p:tags r:id="rId5"/>
            </p:custDataLst>
          </p:nvPr>
        </p:nvSpPr>
        <p:spPr>
          <a:xfrm>
            <a:off x="9378315" y="1548130"/>
            <a:ext cx="1684020" cy="645160"/>
          </a:xfrm>
          <a:prstGeom prst="rect">
            <a:avLst/>
          </a:prstGeom>
        </p:spPr>
        <p:txBody>
          <a:bodyPr wrap="square">
            <a:normAutofit lnSpcReduction="10000"/>
          </a:bodyPr>
          <a:lstStyle/>
          <a:p>
            <a:pPr lvl="0" algn="ctr"/>
            <a:r>
              <a:rPr lang="zh-CN" altLang="en-US" b="1" dirty="0">
                <a:solidFill>
                  <a:schemeClr val="bg1"/>
                </a:solidFill>
              </a:rPr>
              <a:t>与参照品相比</a:t>
            </a:r>
            <a:endParaRPr lang="zh-CN" altLang="en-US" b="1" dirty="0">
              <a:solidFill>
                <a:schemeClr val="bg1"/>
              </a:solidFill>
            </a:endParaRPr>
          </a:p>
          <a:p>
            <a:pPr lvl="0" algn="ctr"/>
            <a:r>
              <a:rPr lang="zh-CN" altLang="en-US" b="1" dirty="0">
                <a:solidFill>
                  <a:schemeClr val="bg1"/>
                </a:solidFill>
              </a:rPr>
              <a:t>优势</a:t>
            </a:r>
            <a:endParaRPr lang="zh-CN" altLang="en-US" b="1" dirty="0">
              <a:solidFill>
                <a:schemeClr val="bg1"/>
              </a:solidFill>
            </a:endParaRPr>
          </a:p>
        </p:txBody>
      </p:sp>
      <p:sp>
        <p:nvSpPr>
          <p:cNvPr id="9" name="文本框 8"/>
          <p:cNvSpPr txBox="1"/>
          <p:nvPr>
            <p:custDataLst>
              <p:tags r:id="rId6"/>
            </p:custDataLst>
          </p:nvPr>
        </p:nvSpPr>
        <p:spPr>
          <a:xfrm>
            <a:off x="8740140" y="2399030"/>
            <a:ext cx="2842895" cy="2584450"/>
          </a:xfrm>
          <a:prstGeom prst="rect">
            <a:avLst/>
          </a:prstGeom>
          <a:noFill/>
        </p:spPr>
        <p:txBody>
          <a:bodyPr wrap="square" rtlCol="0" anchor="t">
            <a:normAutofit/>
          </a:bodyPr>
          <a:p>
            <a:pPr lvl="0" indent="0" fontAlgn="auto">
              <a:lnSpc>
                <a:spcPct val="150000"/>
              </a:lnSpc>
            </a:pPr>
            <a:r>
              <a:rPr lang="zh-CN" altLang="en-US" noProof="0">
                <a:ln>
                  <a:noFill/>
                </a:ln>
                <a:solidFill>
                  <a:schemeClr val="tx1">
                    <a:lumMod val="95000"/>
                    <a:lumOff val="5000"/>
                  </a:schemeClr>
                </a:solidFill>
                <a:effectLst/>
                <a:uLnTx/>
                <a:uFillTx/>
                <a:cs typeface="微软雅黑" panose="020B0503020204020204" pitchFamily="34" charset="-122"/>
                <a:sym typeface="+mn-ea"/>
              </a:rPr>
              <a:t>①适用人群更广，满足糖尿病和低钠血症患者用药需求；</a:t>
            </a:r>
            <a:endParaRPr lang="zh-CN" altLang="en-US" noProof="0">
              <a:ln>
                <a:noFill/>
              </a:ln>
              <a:solidFill>
                <a:schemeClr val="tx1">
                  <a:lumMod val="95000"/>
                  <a:lumOff val="5000"/>
                </a:schemeClr>
              </a:solidFill>
              <a:effectLst/>
              <a:uLnTx/>
              <a:uFillTx/>
              <a:cs typeface="微软雅黑" panose="020B0503020204020204" pitchFamily="34" charset="-122"/>
              <a:sym typeface="+mn-ea"/>
            </a:endParaRPr>
          </a:p>
          <a:p>
            <a:pPr lvl="0" indent="0" fontAlgn="auto">
              <a:lnSpc>
                <a:spcPct val="150000"/>
              </a:lnSpc>
            </a:pPr>
            <a:r>
              <a:rPr lang="zh-CN" altLang="en-US" noProof="0">
                <a:ln>
                  <a:noFill/>
                </a:ln>
                <a:solidFill>
                  <a:schemeClr val="tx1">
                    <a:lumMod val="95000"/>
                    <a:lumOff val="5000"/>
                  </a:schemeClr>
                </a:solidFill>
                <a:effectLst/>
                <a:uLnTx/>
                <a:uFillTx/>
                <a:cs typeface="微软雅黑" panose="020B0503020204020204" pitchFamily="34" charset="-122"/>
                <a:sym typeface="+mn-ea"/>
              </a:rPr>
              <a:t>②生理盐水具有电解质调节作用，对休克患者能及时补充血容量。</a:t>
            </a:r>
            <a:endParaRPr lang="zh-CN" altLang="en-US" noProof="0">
              <a:ln>
                <a:noFill/>
              </a:ln>
              <a:solidFill>
                <a:schemeClr val="tx1">
                  <a:lumMod val="95000"/>
                  <a:lumOff val="5000"/>
                </a:schemeClr>
              </a:solidFill>
              <a:effectLst/>
              <a:uLnTx/>
              <a:uFillTx/>
              <a:cs typeface="微软雅黑" panose="020B0503020204020204" pitchFamily="34" charset="-122"/>
              <a:sym typeface="+mn-ea"/>
            </a:endParaRPr>
          </a:p>
        </p:txBody>
      </p:sp>
      <p:sp>
        <p:nvSpPr>
          <p:cNvPr id="2" name="标题 1"/>
          <p:cNvSpPr>
            <a:spLocks noGrp="1"/>
          </p:cNvSpPr>
          <p:nvPr>
            <p:ph type="title"/>
            <p:custDataLst>
              <p:tags r:id="rId7"/>
            </p:custDataLst>
          </p:nvPr>
        </p:nvSpPr>
        <p:spPr/>
        <p:txBody>
          <a:bodyPr vert="horz" wrap="square" lIns="0" tIns="0" rIns="0" bIns="0" rtlCol="0" anchor="b" anchorCtr="0">
            <a:normAutofit/>
          </a:bodyPr>
          <a:lstStyle/>
          <a:p>
            <a:pPr lvl="0" algn="l">
              <a:buClrTx/>
              <a:buSzTx/>
              <a:buFontTx/>
            </a:pPr>
            <a:r>
              <a:rPr lang="zh-CN" altLang="en-US" dirty="0">
                <a:sym typeface="+mn-ea"/>
              </a:rPr>
              <a:t>一、药品基本信息</a:t>
            </a:r>
            <a:endParaRPr lang="zh-CN" altLang="en-US" dirty="0">
              <a:sym typeface="+mn-ea"/>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545465" y="1000760"/>
          <a:ext cx="11089005" cy="5491480"/>
        </p:xfrm>
        <a:graphic>
          <a:graphicData uri="http://schemas.openxmlformats.org/drawingml/2006/table">
            <a:tbl>
              <a:tblPr firstRow="1" bandRow="1">
                <a:tableStyleId>{827E7743-39CA-4E87-A19B-AE24449E94FE}</a:tableStyleId>
              </a:tblPr>
              <a:tblGrid>
                <a:gridCol w="4509135"/>
                <a:gridCol w="3888740"/>
                <a:gridCol w="2691130"/>
              </a:tblGrid>
              <a:tr h="416560">
                <a:tc>
                  <a:txBody>
                    <a:bodyPr/>
                    <a:p>
                      <a:pPr algn="ctr">
                        <a:buNone/>
                      </a:pPr>
                      <a:r>
                        <a:rPr lang="zh-CN" altLang="en-US" sz="1600" b="1"/>
                        <a:t>适应症</a:t>
                      </a:r>
                      <a:endParaRPr lang="zh-CN" altLang="en-US" sz="1600" b="1"/>
                    </a:p>
                  </a:txBody>
                  <a:tcPr anchor="ctr" anchorCtr="0">
                    <a:lnL w="12700">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tcPr>
                </a:tc>
                <a:tc>
                  <a:txBody>
                    <a:bodyPr/>
                    <a:p>
                      <a:pPr algn="ctr">
                        <a:buNone/>
                      </a:pPr>
                      <a:r>
                        <a:rPr lang="zh-CN" altLang="en-US" sz="1600" b="1"/>
                        <a:t>用法用量</a:t>
                      </a:r>
                      <a:endParaRPr lang="zh-CN" altLang="en-US" sz="1600" b="1"/>
                    </a:p>
                  </a:txBody>
                  <a:tcPr anchor="ctr" anchorCtr="0">
                    <a:lnL w="12700">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tcPr>
                </a:tc>
                <a:tc>
                  <a:txBody>
                    <a:bodyPr/>
                    <a:p>
                      <a:pPr algn="ctr">
                        <a:buNone/>
                      </a:pPr>
                      <a:r>
                        <a:rPr lang="zh-CN" altLang="en-US" sz="1600" b="1" smtClean="0">
                          <a:sym typeface="+mn-ea"/>
                        </a:rPr>
                        <a:t>注意事项</a:t>
                      </a:r>
                      <a:endParaRPr lang="zh-CN" altLang="en-US" sz="1600" b="1" smtClean="0">
                        <a:sym typeface="+mn-ea"/>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822960">
                <a:tc>
                  <a:txBody>
                    <a:bodyPr/>
                    <a:p>
                      <a:pPr fontAlgn="auto">
                        <a:lnSpc>
                          <a:spcPct val="150000"/>
                        </a:lnSpc>
                        <a:buNone/>
                      </a:pPr>
                      <a:r>
                        <a:rPr lang="zh-CN" altLang="en-US" sz="1600" b="1">
                          <a:sym typeface="+mn-ea"/>
                        </a:rPr>
                        <a:t>院内获得性肺炎：</a:t>
                      </a:r>
                      <a:r>
                        <a:rPr lang="zh-CN" altLang="en-US" sz="1600">
                          <a:sym typeface="+mn-ea"/>
                        </a:rPr>
                        <a:t>由金黄色葡萄球菌或肺炎链球菌引起。</a:t>
                      </a:r>
                      <a:endParaRPr lang="zh-CN" altLang="en-US" sz="1600">
                        <a:sym typeface="+mn-ea"/>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rowSpan="4">
                  <a:txBody>
                    <a:bodyPr/>
                    <a:p>
                      <a:pPr marL="171450" indent="-171450" algn="just" fontAlgn="auto">
                        <a:lnSpc>
                          <a:spcPct val="150000"/>
                        </a:lnSpc>
                        <a:spcBef>
                          <a:spcPts val="600"/>
                        </a:spcBef>
                        <a:buFont typeface="Arial" panose="020B0604020202020204" pitchFamily="34" charset="0"/>
                        <a:buChar char="•"/>
                      </a:pPr>
                      <a:r>
                        <a:rPr lang="zh-CN" altLang="en-US" sz="1600" dirty="0">
                          <a:solidFill>
                            <a:schemeClr val="tx1"/>
                          </a:solidFill>
                          <a:cs typeface="Times New Roman" panose="02020603050405020304" pitchFamily="18" charset="0"/>
                          <a:sym typeface="+mn-ea"/>
                        </a:rPr>
                        <a:t>儿童（出生至</a:t>
                      </a:r>
                      <a:r>
                        <a:rPr lang="en-US" altLang="zh-CN" sz="1600" dirty="0">
                          <a:solidFill>
                            <a:schemeClr val="tx1"/>
                          </a:solidFill>
                          <a:cs typeface="Times New Roman" panose="02020603050405020304" pitchFamily="18" charset="0"/>
                          <a:sym typeface="+mn-ea"/>
                        </a:rPr>
                        <a:t>11</a:t>
                      </a:r>
                      <a:r>
                        <a:rPr lang="zh-CN" altLang="en-US" sz="1600" dirty="0">
                          <a:solidFill>
                            <a:schemeClr val="tx1"/>
                          </a:solidFill>
                          <a:cs typeface="Times New Roman" panose="02020603050405020304" pitchFamily="18" charset="0"/>
                          <a:sym typeface="+mn-ea"/>
                        </a:rPr>
                        <a:t>岁）：每</a:t>
                      </a:r>
                      <a:r>
                        <a:rPr lang="en-US" altLang="zh-CN" sz="1600" dirty="0">
                          <a:solidFill>
                            <a:schemeClr val="tx1"/>
                          </a:solidFill>
                          <a:cs typeface="Times New Roman" panose="02020603050405020304" pitchFamily="18" charset="0"/>
                          <a:sym typeface="+mn-ea"/>
                        </a:rPr>
                        <a:t>8</a:t>
                      </a:r>
                      <a:r>
                        <a:rPr lang="zh-CN" altLang="en-US" sz="1600" dirty="0">
                          <a:solidFill>
                            <a:schemeClr val="tx1"/>
                          </a:solidFill>
                          <a:cs typeface="Times New Roman" panose="02020603050405020304" pitchFamily="18" charset="0"/>
                          <a:sym typeface="+mn-ea"/>
                        </a:rPr>
                        <a:t>小时，</a:t>
                      </a:r>
                      <a:r>
                        <a:rPr lang="en-US" altLang="zh-CN" sz="1600" dirty="0">
                          <a:solidFill>
                            <a:schemeClr val="tx1"/>
                          </a:solidFill>
                          <a:cs typeface="Times New Roman" panose="02020603050405020304" pitchFamily="18" charset="0"/>
                          <a:sym typeface="+mn-ea"/>
                        </a:rPr>
                        <a:t>10mg/kg</a:t>
                      </a:r>
                      <a:r>
                        <a:rPr lang="zh-CN" altLang="en-US" sz="1600" dirty="0">
                          <a:solidFill>
                            <a:schemeClr val="tx1"/>
                          </a:solidFill>
                          <a:cs typeface="Times New Roman" panose="02020603050405020304" pitchFamily="18" charset="0"/>
                          <a:sym typeface="+mn-ea"/>
                        </a:rPr>
                        <a:t>，静注；</a:t>
                      </a:r>
                      <a:endParaRPr lang="zh-CN" altLang="en-US" sz="1600" dirty="0">
                        <a:solidFill>
                          <a:schemeClr val="tx1"/>
                        </a:solidFill>
                        <a:cs typeface="Times New Roman" panose="02020603050405020304" pitchFamily="18" charset="0"/>
                      </a:endParaRPr>
                    </a:p>
                    <a:p>
                      <a:pPr marL="171450" indent="-171450" algn="just" fontAlgn="auto">
                        <a:lnSpc>
                          <a:spcPct val="150000"/>
                        </a:lnSpc>
                        <a:spcBef>
                          <a:spcPts val="600"/>
                        </a:spcBef>
                        <a:buFont typeface="Arial" panose="020B0604020202020204" pitchFamily="34" charset="0"/>
                        <a:buChar char="•"/>
                      </a:pPr>
                      <a:r>
                        <a:rPr lang="zh-CN" altLang="en-US" sz="1600" dirty="0">
                          <a:solidFill>
                            <a:schemeClr val="tx1"/>
                          </a:solidFill>
                          <a:cs typeface="Times New Roman" panose="02020603050405020304" pitchFamily="18" charset="0"/>
                          <a:sym typeface="+mn-ea"/>
                        </a:rPr>
                        <a:t>成人及青少年：每</a:t>
                      </a:r>
                      <a:r>
                        <a:rPr lang="en-US" altLang="zh-CN" sz="1600" dirty="0">
                          <a:solidFill>
                            <a:schemeClr val="tx1"/>
                          </a:solidFill>
                          <a:cs typeface="Times New Roman" panose="02020603050405020304" pitchFamily="18" charset="0"/>
                          <a:sym typeface="+mn-ea"/>
                        </a:rPr>
                        <a:t>12</a:t>
                      </a:r>
                      <a:r>
                        <a:rPr lang="zh-CN" altLang="en-US" sz="1600" dirty="0">
                          <a:solidFill>
                            <a:schemeClr val="tx1"/>
                          </a:solidFill>
                          <a:cs typeface="Times New Roman" panose="02020603050405020304" pitchFamily="18" charset="0"/>
                          <a:sym typeface="+mn-ea"/>
                        </a:rPr>
                        <a:t>小时，</a:t>
                      </a:r>
                      <a:r>
                        <a:rPr lang="en-US" altLang="zh-CN" sz="1600" dirty="0">
                          <a:solidFill>
                            <a:schemeClr val="tx1"/>
                          </a:solidFill>
                          <a:cs typeface="Times New Roman" panose="02020603050405020304" pitchFamily="18" charset="0"/>
                          <a:sym typeface="+mn-ea"/>
                        </a:rPr>
                        <a:t>600mg</a:t>
                      </a:r>
                      <a:r>
                        <a:rPr lang="zh-CN" altLang="en-US" sz="1600" dirty="0">
                          <a:solidFill>
                            <a:schemeClr val="tx1"/>
                          </a:solidFill>
                          <a:cs typeface="Times New Roman" panose="02020603050405020304" pitchFamily="18" charset="0"/>
                          <a:sym typeface="+mn-ea"/>
                        </a:rPr>
                        <a:t>，静注。</a:t>
                      </a:r>
                      <a:endParaRPr lang="zh-CN" altLang="en-US" sz="1600" dirty="0">
                        <a:solidFill>
                          <a:schemeClr val="tx1"/>
                        </a:solidFill>
                        <a:cs typeface="Times New Roman" panose="02020603050405020304" pitchFamily="18" charset="0"/>
                        <a:sym typeface="+mn-ea"/>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rowSpan="5">
                  <a:txBody>
                    <a:bodyPr/>
                    <a:p>
                      <a:pPr marL="285750" indent="-285750" fontAlgn="auto">
                        <a:lnSpc>
                          <a:spcPct val="150000"/>
                        </a:lnSpc>
                        <a:buFont typeface="Arial" panose="020B0604020202020204" pitchFamily="34" charset="0"/>
                        <a:buChar char="•"/>
                      </a:pPr>
                      <a:r>
                        <a:rPr lang="zh-CN" altLang="en-US" sz="1600" smtClean="0">
                          <a:cs typeface="Times New Roman" panose="02020603050405020304" pitchFamily="18" charset="0"/>
                          <a:sym typeface="+mn-ea"/>
                        </a:rPr>
                        <a:t>利奈唑胺氯化钠静脉注射剂应在30至120分钟内静脉输注完毕。</a:t>
                      </a:r>
                      <a:endParaRPr lang="zh-CN" altLang="en-US" sz="1600" smtClean="0">
                        <a:cs typeface="Times New Roman" panose="02020603050405020304" pitchFamily="18" charset="0"/>
                        <a:sym typeface="+mn-ea"/>
                      </a:endParaRPr>
                    </a:p>
                    <a:p>
                      <a:pPr marL="285750" indent="-285750" fontAlgn="auto">
                        <a:lnSpc>
                          <a:spcPct val="150000"/>
                        </a:lnSpc>
                        <a:buFont typeface="Arial" panose="020B0604020202020204" pitchFamily="34" charset="0"/>
                        <a:buChar char="•"/>
                      </a:pPr>
                      <a:r>
                        <a:rPr lang="zh-CN" altLang="en-US" sz="1600" smtClean="0">
                          <a:cs typeface="Times New Roman" panose="02020603050405020304" pitchFamily="18" charset="0"/>
                          <a:sym typeface="+mn-ea"/>
                        </a:rPr>
                        <a:t>不能将此静脉输液制剂串联在其它静脉给药通路中。不可在此溶液中加入其它药物。</a:t>
                      </a:r>
                      <a:endParaRPr lang="zh-CN" altLang="en-US" sz="1600" smtClean="0">
                        <a:cs typeface="Times New Roman" panose="02020603050405020304" pitchFamily="18" charset="0"/>
                        <a:sym typeface="+mn-ea"/>
                      </a:endParaRPr>
                    </a:p>
                    <a:p>
                      <a:pPr marL="285750" indent="-285750" fontAlgn="auto">
                        <a:lnSpc>
                          <a:spcPct val="150000"/>
                        </a:lnSpc>
                        <a:buFont typeface="Arial" panose="020B0604020202020204" pitchFamily="34" charset="0"/>
                        <a:buChar char="•"/>
                      </a:pPr>
                      <a:r>
                        <a:rPr lang="zh-CN" altLang="en-US" sz="1600" smtClean="0">
                          <a:cs typeface="Times New Roman" panose="02020603050405020304" pitchFamily="18" charset="0"/>
                          <a:sym typeface="+mn-ea"/>
                        </a:rPr>
                        <a:t>可配伍的静脉注射液</a:t>
                      </a:r>
                      <a:r>
                        <a:rPr lang="en-US" altLang="zh-CN" sz="1600" smtClean="0">
                          <a:cs typeface="Times New Roman" panose="02020603050405020304" pitchFamily="18" charset="0"/>
                          <a:sym typeface="+mn-ea"/>
                        </a:rPr>
                        <a:t>: </a:t>
                      </a:r>
                      <a:r>
                        <a:rPr lang="zh-CN" altLang="en-US" sz="1600" smtClean="0">
                          <a:cs typeface="Times New Roman" panose="02020603050405020304" pitchFamily="18" charset="0"/>
                          <a:sym typeface="+mn-ea"/>
                        </a:rPr>
                        <a:t>5%葡萄糖注射液，0.9%氯化钠注射液，乳酸林格氏液。</a:t>
                      </a:r>
                      <a:endParaRPr lang="zh-CN" altLang="en-US" sz="1600" smtClean="0">
                        <a:cs typeface="Times New Roman" panose="02020603050405020304" pitchFamily="18" charset="0"/>
                        <a:sym typeface="+mn-ea"/>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cmpd="sng">
                      <a:solidFill>
                        <a:schemeClr val="tx1"/>
                      </a:solidFill>
                      <a:prstDash val="solid"/>
                    </a:lnB>
                  </a:tcPr>
                </a:tc>
              </a:tr>
              <a:tr h="822960">
                <a:tc>
                  <a:txBody>
                    <a:bodyPr/>
                    <a:p>
                      <a:pPr fontAlgn="auto">
                        <a:lnSpc>
                          <a:spcPct val="150000"/>
                        </a:lnSpc>
                        <a:buNone/>
                      </a:pPr>
                      <a:r>
                        <a:rPr lang="zh-CN" altLang="en-US" sz="1600" b="1">
                          <a:sym typeface="+mn-ea"/>
                        </a:rPr>
                        <a:t>社区获得性肺炎：</a:t>
                      </a:r>
                      <a:r>
                        <a:rPr lang="zh-CN" altLang="en-US" sz="1600">
                          <a:sym typeface="+mn-ea"/>
                        </a:rPr>
                        <a:t>由肺炎链球菌、金黄色葡萄球菌引起。</a:t>
                      </a:r>
                      <a:endParaRPr lang="zh-CN" altLang="en-US" sz="1600">
                        <a:sym typeface="+mn-ea"/>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vMerge="1">
                  <a:tcPr>
                    <a:lnL w="12700">
                      <a:solidFill>
                        <a:schemeClr val="tx1"/>
                      </a:solidFill>
                      <a:prstDash val="solid"/>
                    </a:lnL>
                    <a:lnR w="12700">
                      <a:solidFill>
                        <a:schemeClr val="tx1"/>
                      </a:solidFill>
                      <a:prstDash val="solid"/>
                    </a:lnR>
                  </a:tcPr>
                </a:tc>
                <a:tc v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822960">
                <a:tc>
                  <a:txBody>
                    <a:bodyPr/>
                    <a:p>
                      <a:pPr fontAlgn="auto">
                        <a:lnSpc>
                          <a:spcPct val="150000"/>
                        </a:lnSpc>
                        <a:buNone/>
                      </a:pPr>
                      <a:r>
                        <a:rPr lang="zh-CN" altLang="en-US" sz="1600" b="1">
                          <a:sym typeface="+mn-ea"/>
                        </a:rPr>
                        <a:t>复杂性皮肤和皮肤软组织感染，</a:t>
                      </a:r>
                      <a:r>
                        <a:rPr lang="zh-CN" altLang="en-US" sz="1600">
                          <a:sym typeface="+mn-ea"/>
                        </a:rPr>
                        <a:t>由金黄色葡萄球菌、化脓性链球菌或无乳链球菌引起。</a:t>
                      </a:r>
                      <a:endParaRPr lang="zh-CN" altLang="en-US" sz="1600">
                        <a:sym typeface="+mn-ea"/>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vMerge="1">
                  <a:tcPr>
                    <a:lnL w="12700">
                      <a:solidFill>
                        <a:schemeClr val="tx1"/>
                      </a:solidFill>
                      <a:prstDash val="solid"/>
                    </a:lnL>
                    <a:lnR w="12700">
                      <a:solidFill>
                        <a:schemeClr val="tx1"/>
                      </a:solidFill>
                      <a:prstDash val="solid"/>
                    </a:lnR>
                  </a:tcPr>
                </a:tc>
                <a:tc v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822960">
                <a:tc>
                  <a:txBody>
                    <a:bodyPr/>
                    <a:p>
                      <a:pPr fontAlgn="auto">
                        <a:lnSpc>
                          <a:spcPct val="150000"/>
                        </a:lnSpc>
                        <a:buNone/>
                      </a:pPr>
                      <a:r>
                        <a:rPr lang="zh-CN" altLang="en-US" sz="1600" b="1">
                          <a:sym typeface="+mn-ea"/>
                        </a:rPr>
                        <a:t>万古霉素耐药的屎肠球菌感染</a:t>
                      </a:r>
                      <a:r>
                        <a:rPr lang="zh-CN" altLang="en-US" sz="1600">
                          <a:sym typeface="+mn-ea"/>
                        </a:rPr>
                        <a:t>，包括并发菌血症的病例。</a:t>
                      </a:r>
                      <a:endParaRPr lang="zh-CN" altLang="en-US" sz="1600">
                        <a:sym typeface="+mn-ea"/>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vMerge="1">
                  <a:tcPr>
                    <a:lnL w="12700">
                      <a:solidFill>
                        <a:schemeClr val="tx1"/>
                      </a:solidFill>
                      <a:prstDash val="solid"/>
                    </a:lnL>
                    <a:lnR w="12700">
                      <a:solidFill>
                        <a:schemeClr val="tx1"/>
                      </a:solidFill>
                      <a:prstDash val="solid"/>
                    </a:lnR>
                    <a:lnB w="12700">
                      <a:solidFill>
                        <a:schemeClr val="tx1"/>
                      </a:solidFill>
                      <a:prstDash val="solid"/>
                    </a:lnB>
                  </a:tcPr>
                </a:tc>
                <a:tc v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1783080">
                <a:tc>
                  <a:txBody>
                    <a:bodyPr/>
                    <a:p>
                      <a:pPr fontAlgn="auto">
                        <a:lnSpc>
                          <a:spcPct val="150000"/>
                        </a:lnSpc>
                        <a:buNone/>
                      </a:pPr>
                      <a:r>
                        <a:rPr lang="zh-CN" altLang="en-US" sz="1600" b="1">
                          <a:sym typeface="+mn-ea"/>
                        </a:rPr>
                        <a:t>非复杂性皮肤和皮肤软组织感染：</a:t>
                      </a:r>
                      <a:r>
                        <a:rPr lang="zh-CN" altLang="en-US" sz="1600">
                          <a:sym typeface="+mn-ea"/>
                        </a:rPr>
                        <a:t>由金黄色葡萄球菌或化脓性链球菌引起的非复杂性皮肤和皮肤软组织感染。</a:t>
                      </a:r>
                      <a:endParaRPr lang="zh-CN" altLang="en-US" sz="1600">
                        <a:sym typeface="+mn-ea"/>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cmpd="sng">
                      <a:solidFill>
                        <a:schemeClr val="tx1"/>
                      </a:solidFill>
                      <a:prstDash val="solid"/>
                    </a:lnB>
                  </a:tcPr>
                </a:tc>
                <a:tc>
                  <a:txBody>
                    <a:bodyPr/>
                    <a:p>
                      <a:pPr marL="171450" indent="-171450" algn="just" fontAlgn="auto">
                        <a:lnSpc>
                          <a:spcPct val="150000"/>
                        </a:lnSpc>
                        <a:spcBef>
                          <a:spcPts val="600"/>
                        </a:spcBef>
                        <a:buFont typeface="Arial" panose="020B0604020202020204" pitchFamily="34" charset="0"/>
                        <a:buChar char="•"/>
                      </a:pPr>
                      <a:r>
                        <a:rPr lang="zh-CN" sz="1600" dirty="0">
                          <a:cs typeface="Times New Roman" panose="02020603050405020304" pitchFamily="18" charset="0"/>
                          <a:sym typeface="+mn-ea"/>
                        </a:rPr>
                        <a:t>＜</a:t>
                      </a:r>
                      <a:r>
                        <a:rPr sz="1600" dirty="0">
                          <a:cs typeface="Times New Roman" panose="02020603050405020304" pitchFamily="18" charset="0"/>
                          <a:sym typeface="+mn-ea"/>
                        </a:rPr>
                        <a:t>5岁：每8小时10mg/kg</a:t>
                      </a:r>
                      <a:r>
                        <a:rPr lang="zh-CN" sz="1600" dirty="0">
                          <a:cs typeface="Times New Roman" panose="02020603050405020304" pitchFamily="18" charset="0"/>
                          <a:sym typeface="+mn-ea"/>
                        </a:rPr>
                        <a:t>，</a:t>
                      </a:r>
                      <a:r>
                        <a:rPr lang="zh-CN" altLang="en-US" sz="1600" dirty="0">
                          <a:cs typeface="Times New Roman" panose="02020603050405020304" pitchFamily="18" charset="0"/>
                          <a:sym typeface="+mn-ea"/>
                        </a:rPr>
                        <a:t>静注</a:t>
                      </a:r>
                      <a:endParaRPr sz="1600" dirty="0">
                        <a:cs typeface="Times New Roman" panose="02020603050405020304" pitchFamily="18" charset="0"/>
                        <a:sym typeface="+mn-ea"/>
                      </a:endParaRPr>
                    </a:p>
                    <a:p>
                      <a:pPr marL="171450" indent="-171450" algn="just" fontAlgn="auto">
                        <a:lnSpc>
                          <a:spcPct val="150000"/>
                        </a:lnSpc>
                        <a:spcBef>
                          <a:spcPts val="600"/>
                        </a:spcBef>
                        <a:buFont typeface="Arial" panose="020B0604020202020204" pitchFamily="34" charset="0"/>
                        <a:buChar char="•"/>
                      </a:pPr>
                      <a:r>
                        <a:rPr sz="1600" dirty="0">
                          <a:cs typeface="Times New Roman" panose="02020603050405020304" pitchFamily="18" charset="0"/>
                          <a:sym typeface="+mn-ea"/>
                        </a:rPr>
                        <a:t>5-11岁：每12小时10mg/kg</a:t>
                      </a:r>
                      <a:r>
                        <a:rPr lang="zh-CN" sz="1600" dirty="0">
                          <a:cs typeface="Times New Roman" panose="02020603050405020304" pitchFamily="18" charset="0"/>
                          <a:sym typeface="+mn-ea"/>
                        </a:rPr>
                        <a:t>，</a:t>
                      </a:r>
                      <a:r>
                        <a:rPr lang="zh-CN" altLang="en-US" sz="1600" dirty="0">
                          <a:cs typeface="Times New Roman" panose="02020603050405020304" pitchFamily="18" charset="0"/>
                          <a:sym typeface="+mn-ea"/>
                        </a:rPr>
                        <a:t>静注</a:t>
                      </a:r>
                      <a:endParaRPr lang="zh-CN" altLang="en-US" sz="1600" dirty="0">
                        <a:cs typeface="Times New Roman" panose="02020603050405020304" pitchFamily="18" charset="0"/>
                        <a:sym typeface="+mn-ea"/>
                      </a:endParaRPr>
                    </a:p>
                    <a:p>
                      <a:pPr marL="171450" indent="-171450" algn="just" fontAlgn="auto">
                        <a:lnSpc>
                          <a:spcPct val="150000"/>
                        </a:lnSpc>
                        <a:spcBef>
                          <a:spcPts val="600"/>
                        </a:spcBef>
                        <a:buFont typeface="Arial" panose="020B0604020202020204" pitchFamily="34" charset="0"/>
                        <a:buChar char="•"/>
                      </a:pPr>
                      <a:r>
                        <a:rPr sz="1600" dirty="0">
                          <a:cs typeface="Times New Roman" panose="02020603050405020304" pitchFamily="18" charset="0"/>
                          <a:sym typeface="+mn-ea"/>
                        </a:rPr>
                        <a:t>青少年：每12小时</a:t>
                      </a:r>
                      <a:r>
                        <a:rPr lang="en-US" sz="1600" dirty="0">
                          <a:cs typeface="Times New Roman" panose="02020603050405020304" pitchFamily="18" charset="0"/>
                          <a:sym typeface="+mn-ea"/>
                        </a:rPr>
                        <a:t>600</a:t>
                      </a:r>
                      <a:r>
                        <a:rPr sz="1600" dirty="0">
                          <a:cs typeface="Times New Roman" panose="02020603050405020304" pitchFamily="18" charset="0"/>
                          <a:sym typeface="+mn-ea"/>
                        </a:rPr>
                        <a:t>mg</a:t>
                      </a:r>
                      <a:r>
                        <a:rPr lang="zh-CN" sz="1600" dirty="0">
                          <a:cs typeface="Times New Roman" panose="02020603050405020304" pitchFamily="18" charset="0"/>
                          <a:sym typeface="+mn-ea"/>
                        </a:rPr>
                        <a:t>，</a:t>
                      </a:r>
                      <a:r>
                        <a:rPr lang="zh-CN" altLang="en-US" sz="1600" dirty="0">
                          <a:cs typeface="Times New Roman" panose="02020603050405020304" pitchFamily="18" charset="0"/>
                          <a:sym typeface="+mn-ea"/>
                        </a:rPr>
                        <a:t>静注</a:t>
                      </a:r>
                      <a:endParaRPr sz="1600" dirty="0">
                        <a:cs typeface="Times New Roman" panose="02020603050405020304" pitchFamily="18" charset="0"/>
                        <a:sym typeface="+mn-ea"/>
                      </a:endParaRPr>
                    </a:p>
                    <a:p>
                      <a:pPr marL="171450" indent="-171450" algn="just" fontAlgn="auto">
                        <a:lnSpc>
                          <a:spcPct val="150000"/>
                        </a:lnSpc>
                        <a:spcBef>
                          <a:spcPts val="600"/>
                        </a:spcBef>
                        <a:buFont typeface="Arial" panose="020B0604020202020204" pitchFamily="34" charset="0"/>
                        <a:buChar char="•"/>
                      </a:pPr>
                      <a:r>
                        <a:rPr sz="1600" dirty="0">
                          <a:cs typeface="Times New Roman" panose="02020603050405020304" pitchFamily="18" charset="0"/>
                          <a:sym typeface="+mn-ea"/>
                        </a:rPr>
                        <a:t>成人：每12小时400 m</a:t>
                      </a:r>
                      <a:r>
                        <a:rPr lang="en-US" sz="1600" dirty="0">
                          <a:cs typeface="Times New Roman" panose="02020603050405020304" pitchFamily="18" charset="0"/>
                          <a:sym typeface="+mn-ea"/>
                        </a:rPr>
                        <a:t>g</a:t>
                      </a:r>
                      <a:r>
                        <a:rPr lang="zh-CN" altLang="en-US" sz="1600" dirty="0">
                          <a:cs typeface="Times New Roman" panose="02020603050405020304" pitchFamily="18" charset="0"/>
                          <a:sym typeface="+mn-ea"/>
                        </a:rPr>
                        <a:t>，静注</a:t>
                      </a:r>
                      <a:endParaRPr lang="zh-CN" altLang="en-US" sz="1600" dirty="0">
                        <a:cs typeface="Times New Roman" panose="02020603050405020304" pitchFamily="18" charset="0"/>
                        <a:sym typeface="+mn-ea"/>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cmpd="sng">
                      <a:solidFill>
                        <a:schemeClr val="tx1"/>
                      </a:solidFill>
                      <a:prstDash val="solid"/>
                    </a:lnB>
                  </a:tcPr>
                </a:tc>
                <a:tc vMerge="1">
                  <a:tcPr>
                    <a:lnL w="12700">
                      <a:solidFill>
                        <a:schemeClr val="tx1"/>
                      </a:solidFill>
                      <a:prstDash val="solid"/>
                    </a:lnL>
                    <a:lnR w="12700">
                      <a:solidFill>
                        <a:schemeClr val="tx1"/>
                      </a:solidFill>
                      <a:prstDash val="solid"/>
                    </a:lnR>
                    <a:lnT w="12700">
                      <a:solidFill>
                        <a:schemeClr val="tx1"/>
                      </a:solidFill>
                      <a:prstDash val="solid"/>
                    </a:lnT>
                    <a:lnB w="12700" cmpd="sng">
                      <a:solidFill>
                        <a:schemeClr val="tx1"/>
                      </a:solidFill>
                      <a:prstDash val="solid"/>
                    </a:lnB>
                  </a:tcPr>
                </a:tc>
              </a:tr>
            </a:tbl>
          </a:graphicData>
        </a:graphic>
      </p:graphicFrame>
      <p:sp>
        <p:nvSpPr>
          <p:cNvPr id="2" name="标题 1"/>
          <p:cNvSpPr>
            <a:spLocks noGrp="1"/>
          </p:cNvSpPr>
          <p:nvPr>
            <p:ph type="title"/>
            <p:custDataLst>
              <p:tags r:id="rId2"/>
            </p:custDataLst>
          </p:nvPr>
        </p:nvSpPr>
        <p:spPr>
          <a:xfrm>
            <a:off x="695960" y="280625"/>
            <a:ext cx="10800000" cy="720000"/>
          </a:xfrm>
        </p:spPr>
        <p:txBody>
          <a:bodyPr vert="horz" wrap="square" lIns="0" tIns="0" rIns="0" bIns="0" rtlCol="0" anchor="b" anchorCtr="0">
            <a:normAutofit/>
          </a:bodyPr>
          <a:lstStyle/>
          <a:p>
            <a:pPr lvl="0" algn="l">
              <a:buClrTx/>
              <a:buSzTx/>
              <a:buFontTx/>
            </a:pPr>
            <a:r>
              <a:rPr lang="zh-CN" altLang="en-US" dirty="0">
                <a:sym typeface="+mn-ea"/>
              </a:rPr>
              <a:t>一、药品基本信息</a:t>
            </a:r>
            <a:endParaRPr lang="zh-CN" altLang="en-US" dirty="0">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006475" y="1012825"/>
            <a:ext cx="10346055" cy="2101215"/>
            <a:chOff x="1131181" y="2013868"/>
            <a:chExt cx="10346115" cy="968828"/>
          </a:xfrm>
        </p:grpSpPr>
        <p:grpSp>
          <p:nvGrpSpPr>
            <p:cNvPr id="29" name="组合 28"/>
            <p:cNvGrpSpPr/>
            <p:nvPr/>
          </p:nvGrpSpPr>
          <p:grpSpPr>
            <a:xfrm>
              <a:off x="1131181" y="2013868"/>
              <a:ext cx="10346115" cy="968828"/>
              <a:chOff x="1097179" y="1984384"/>
              <a:chExt cx="10346115" cy="1546246"/>
            </a:xfrm>
          </p:grpSpPr>
          <p:grpSp>
            <p:nvGrpSpPr>
              <p:cNvPr id="31" name="组合 30"/>
              <p:cNvGrpSpPr/>
              <p:nvPr/>
            </p:nvGrpSpPr>
            <p:grpSpPr>
              <a:xfrm>
                <a:off x="1097179" y="1984384"/>
                <a:ext cx="10346115" cy="1546246"/>
                <a:chOff x="1220469" y="1994658"/>
                <a:chExt cx="10346115" cy="1546246"/>
              </a:xfrm>
            </p:grpSpPr>
            <p:sp>
              <p:nvSpPr>
                <p:cNvPr id="33" name="圆角矩形 48"/>
                <p:cNvSpPr/>
                <p:nvPr>
                  <p:custDataLst>
                    <p:tags r:id="rId1"/>
                  </p:custDataLst>
                </p:nvPr>
              </p:nvSpPr>
              <p:spPr>
                <a:xfrm>
                  <a:off x="1220469" y="1994658"/>
                  <a:ext cx="10346115"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schemeClr val="tx1"/>
                    </a:solidFill>
                    <a:latin typeface="Calibri" panose="020F0502020204030204"/>
                    <a:ea typeface="微软雅黑" panose="020B0503020204020204" pitchFamily="34" charset="-122"/>
                  </a:endParaRPr>
                </a:p>
              </p:txBody>
            </p:sp>
            <p:sp>
              <p:nvSpPr>
                <p:cNvPr id="34" name="圆角矩形 49"/>
                <p:cNvSpPr/>
                <p:nvPr>
                  <p:custDataLst>
                    <p:tags r:id="rId2"/>
                  </p:custDataLst>
                </p:nvPr>
              </p:nvSpPr>
              <p:spPr>
                <a:xfrm>
                  <a:off x="1275762" y="2126552"/>
                  <a:ext cx="1235757" cy="1282458"/>
                </a:xfrm>
                <a:prstGeom prst="roundRect">
                  <a:avLst>
                    <a:gd name="adj" fmla="val 0"/>
                  </a:avLst>
                </a:prstGeom>
                <a:solidFill>
                  <a:schemeClr val="accent2"/>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2000" b="1" kern="0" dirty="0">
                    <a:solidFill>
                      <a:schemeClr val="tx1"/>
                    </a:solidFill>
                    <a:latin typeface="Calibri" panose="020F0502020204030204"/>
                    <a:ea typeface="微软雅黑" panose="020B0503020204020204" pitchFamily="34" charset="-122"/>
                  </a:endParaRPr>
                </a:p>
              </p:txBody>
            </p:sp>
          </p:grpSp>
          <p:sp>
            <p:nvSpPr>
              <p:cNvPr id="32" name="矩形 31"/>
              <p:cNvSpPr/>
              <p:nvPr>
                <p:custDataLst>
                  <p:tags r:id="rId3"/>
                </p:custDataLst>
              </p:nvPr>
            </p:nvSpPr>
            <p:spPr>
              <a:xfrm>
                <a:off x="1298337" y="2316727"/>
                <a:ext cx="943287" cy="882234"/>
              </a:xfrm>
              <a:prstGeom prst="rect">
                <a:avLst/>
              </a:prstGeom>
            </p:spPr>
            <p:txBody>
              <a:bodyPr wrap="square">
                <a:normAutofit/>
              </a:bodyPr>
              <a:lstStyle/>
              <a:p>
                <a:r>
                  <a:rPr lang="zh-CN" altLang="en-US" sz="2400" b="1" dirty="0">
                    <a:solidFill>
                      <a:schemeClr val="tx1"/>
                    </a:solidFill>
                  </a:rPr>
                  <a:t>疾病基本情况</a:t>
                </a:r>
                <a:endParaRPr lang="zh-CN" altLang="en-US" sz="2400" b="1" dirty="0">
                  <a:solidFill>
                    <a:schemeClr val="tx1"/>
                  </a:solidFill>
                </a:endParaRPr>
              </a:p>
            </p:txBody>
          </p:sp>
        </p:grpSp>
        <p:sp>
          <p:nvSpPr>
            <p:cNvPr id="30" name="矩形 29"/>
            <p:cNvSpPr/>
            <p:nvPr>
              <p:custDataLst>
                <p:tags r:id="rId4"/>
              </p:custDataLst>
            </p:nvPr>
          </p:nvSpPr>
          <p:spPr>
            <a:xfrm>
              <a:off x="2491359" y="2100533"/>
              <a:ext cx="8629700" cy="723181"/>
            </a:xfrm>
            <a:prstGeom prst="rect">
              <a:avLst/>
            </a:prstGeom>
          </p:spPr>
          <p:txBody>
            <a:bodyPr wrap="square">
              <a:normAutofit/>
            </a:bodyPr>
            <a:lstStyle/>
            <a:p>
              <a:pPr marL="285750" indent="-285750" fontAlgn="auto">
                <a:lnSpc>
                  <a:spcPct val="150000"/>
                </a:lnSpc>
                <a:buFont typeface="Arial" panose="020B0604020202020204" pitchFamily="34" charset="0"/>
                <a:buChar char="•"/>
              </a:pPr>
              <a:r>
                <a:rPr lang="zh-CN" altLang="en-US" sz="1600" b="1">
                  <a:solidFill>
                    <a:schemeClr val="tx1"/>
                  </a:solidFill>
                  <a:cs typeface="微软雅黑" panose="020B0503020204020204" pitchFamily="34" charset="-122"/>
                  <a:sym typeface="+mn-ea"/>
                </a:rPr>
                <a:t>患病率高</a:t>
              </a:r>
              <a:r>
                <a:rPr lang="zh-CN" altLang="en-US" sz="1600">
                  <a:solidFill>
                    <a:schemeClr val="tx1"/>
                  </a:solidFill>
                  <a:cs typeface="微软雅黑" panose="020B0503020204020204" pitchFamily="34" charset="-122"/>
                  <a:sym typeface="+mn-ea"/>
                </a:rPr>
                <a:t>：耐甲氧西林的金黄色葡萄球菌（MRSA）病原体成为全世界医院和社区感染的主要原因 ，患病率为15%-75%。</a:t>
              </a:r>
              <a:endParaRPr lang="zh-CN" altLang="en-US" sz="1600">
                <a:solidFill>
                  <a:schemeClr val="tx1"/>
                </a:solidFill>
                <a:cs typeface="微软雅黑" panose="020B0503020204020204" pitchFamily="34" charset="-122"/>
                <a:sym typeface="+mn-ea"/>
              </a:endParaRPr>
            </a:p>
            <a:p>
              <a:pPr marL="285750" indent="-285750" fontAlgn="auto">
                <a:lnSpc>
                  <a:spcPct val="150000"/>
                </a:lnSpc>
                <a:buFont typeface="Arial" panose="020B0604020202020204" pitchFamily="34" charset="0"/>
                <a:buChar char="•"/>
              </a:pPr>
              <a:r>
                <a:rPr lang="zh-CN" altLang="en-US" sz="1600" b="1">
                  <a:solidFill>
                    <a:schemeClr val="tx1"/>
                  </a:solidFill>
                  <a:cs typeface="微软雅黑" panose="020B0503020204020204" pitchFamily="34" charset="-122"/>
                  <a:sym typeface="+mn-ea"/>
                </a:rPr>
                <a:t>危害大：</a:t>
              </a:r>
              <a:r>
                <a:rPr lang="zh-CN" altLang="en-US" sz="1600">
                  <a:solidFill>
                    <a:schemeClr val="tx1"/>
                  </a:solidFill>
                  <a:cs typeface="微软雅黑" panose="020B0503020204020204" pitchFamily="34" charset="-122"/>
                  <a:sym typeface="+mn-ea"/>
                </a:rPr>
                <a:t>革兰氏阳性MRSA作为耐药菌之一已导致全球死亡率上升并引起各种致命感染，</a:t>
              </a:r>
              <a:r>
                <a:rPr lang="zh-CN" altLang="en-US" sz="1600">
                  <a:solidFill>
                    <a:schemeClr val="tx1"/>
                  </a:solidFill>
                  <a:cs typeface="Times New Roman" panose="02020603050405020304" pitchFamily="18" charset="0"/>
                  <a:sym typeface="+mn-ea"/>
                </a:rPr>
                <a:t>研究表明</a:t>
              </a:r>
              <a:r>
                <a:rPr lang="en-US" altLang="zh-CN" sz="1600">
                  <a:solidFill>
                    <a:schemeClr val="tx1"/>
                  </a:solidFill>
                  <a:cs typeface="Times New Roman" panose="02020603050405020304" pitchFamily="18" charset="0"/>
                  <a:sym typeface="+mn-ea"/>
                </a:rPr>
                <a:t>MRSA</a:t>
              </a:r>
              <a:r>
                <a:rPr lang="zh-CN" altLang="en-US" sz="1600">
                  <a:solidFill>
                    <a:schemeClr val="tx1"/>
                  </a:solidFill>
                  <a:cs typeface="Times New Roman" panose="02020603050405020304" pitchFamily="18" charset="0"/>
                  <a:sym typeface="+mn-ea"/>
                </a:rPr>
                <a:t>感染会延长住院时间、增加住院费用、增加患病率及死亡率</a:t>
              </a:r>
              <a:endParaRPr lang="zh-CN" altLang="en-US" sz="1600" noProof="0" dirty="0">
                <a:solidFill>
                  <a:schemeClr val="tx1"/>
                </a:solidFill>
                <a:cs typeface="Times New Roman" panose="02020603050405020304" pitchFamily="18" charset="0"/>
                <a:sym typeface="+mn-ea"/>
              </a:endParaRPr>
            </a:p>
          </p:txBody>
        </p:sp>
      </p:grpSp>
      <p:sp>
        <p:nvSpPr>
          <p:cNvPr id="8" name="内容占位符 7"/>
          <p:cNvSpPr>
            <a:spLocks noGrp="1"/>
          </p:cNvSpPr>
          <p:nvPr>
            <p:ph idx="1"/>
            <p:custDataLst>
              <p:tags r:id="rId5"/>
            </p:custDataLst>
          </p:nvPr>
        </p:nvSpPr>
        <p:spPr/>
        <p:txBody>
          <a:bodyPr/>
          <a:p>
            <a:endParaRPr lang="zh-CN" altLang="en-US"/>
          </a:p>
          <a:p>
            <a:endParaRPr lang="zh-CN" altLang="en-US"/>
          </a:p>
        </p:txBody>
      </p:sp>
      <p:grpSp>
        <p:nvGrpSpPr>
          <p:cNvPr id="35" name="组合 34"/>
          <p:cNvGrpSpPr/>
          <p:nvPr/>
        </p:nvGrpSpPr>
        <p:grpSpPr>
          <a:xfrm>
            <a:off x="1007110" y="3543935"/>
            <a:ext cx="10346055" cy="2110105"/>
            <a:chOff x="1131181" y="2013868"/>
            <a:chExt cx="10346115" cy="968828"/>
          </a:xfrm>
        </p:grpSpPr>
        <p:grpSp>
          <p:nvGrpSpPr>
            <p:cNvPr id="36" name="组合 35"/>
            <p:cNvGrpSpPr/>
            <p:nvPr/>
          </p:nvGrpSpPr>
          <p:grpSpPr>
            <a:xfrm>
              <a:off x="1131181" y="2013868"/>
              <a:ext cx="10346115" cy="968828"/>
              <a:chOff x="1097179" y="1984384"/>
              <a:chExt cx="10346115" cy="1546246"/>
            </a:xfrm>
          </p:grpSpPr>
          <p:grpSp>
            <p:nvGrpSpPr>
              <p:cNvPr id="38" name="组合 37"/>
              <p:cNvGrpSpPr/>
              <p:nvPr/>
            </p:nvGrpSpPr>
            <p:grpSpPr>
              <a:xfrm>
                <a:off x="1097179" y="1984384"/>
                <a:ext cx="10346115" cy="1546246"/>
                <a:chOff x="1220469" y="1994658"/>
                <a:chExt cx="10346115" cy="1546246"/>
              </a:xfrm>
            </p:grpSpPr>
            <p:sp>
              <p:nvSpPr>
                <p:cNvPr id="40" name="圆角矩形 55"/>
                <p:cNvSpPr/>
                <p:nvPr>
                  <p:custDataLst>
                    <p:tags r:id="rId6"/>
                  </p:custDataLst>
                </p:nvPr>
              </p:nvSpPr>
              <p:spPr>
                <a:xfrm>
                  <a:off x="1220469" y="1994658"/>
                  <a:ext cx="10346115"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schemeClr val="tx1"/>
                    </a:solidFill>
                    <a:latin typeface="Calibri" panose="020F0502020204030204"/>
                    <a:ea typeface="微软雅黑" panose="020B0503020204020204" pitchFamily="34" charset="-122"/>
                  </a:endParaRPr>
                </a:p>
              </p:txBody>
            </p:sp>
            <p:sp>
              <p:nvSpPr>
                <p:cNvPr id="41" name="圆角矩形 56"/>
                <p:cNvSpPr/>
                <p:nvPr>
                  <p:custDataLst>
                    <p:tags r:id="rId7"/>
                  </p:custDataLst>
                </p:nvPr>
              </p:nvSpPr>
              <p:spPr>
                <a:xfrm>
                  <a:off x="1275762" y="2126552"/>
                  <a:ext cx="1235757" cy="1282458"/>
                </a:xfrm>
                <a:prstGeom prst="roundRect">
                  <a:avLst>
                    <a:gd name="adj" fmla="val 0"/>
                  </a:avLst>
                </a:prstGeom>
                <a:solidFill>
                  <a:schemeClr val="accent3"/>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2000" b="1" kern="0">
                    <a:solidFill>
                      <a:schemeClr val="bg1"/>
                    </a:solidFill>
                    <a:latin typeface="Calibri" panose="020F0502020204030204"/>
                    <a:ea typeface="微软雅黑" panose="020B0503020204020204" pitchFamily="34" charset="-122"/>
                  </a:endParaRPr>
                </a:p>
              </p:txBody>
            </p:sp>
          </p:grpSp>
          <p:sp>
            <p:nvSpPr>
              <p:cNvPr id="39" name="矩形 38"/>
              <p:cNvSpPr/>
              <p:nvPr>
                <p:custDataLst>
                  <p:tags r:id="rId8"/>
                </p:custDataLst>
              </p:nvPr>
            </p:nvSpPr>
            <p:spPr>
              <a:xfrm>
                <a:off x="1225450" y="2316620"/>
                <a:ext cx="1090301" cy="743575"/>
              </a:xfrm>
              <a:prstGeom prst="rect">
                <a:avLst/>
              </a:prstGeom>
            </p:spPr>
            <p:txBody>
              <a:bodyPr wrap="square">
                <a:normAutofit/>
              </a:bodyPr>
              <a:lstStyle/>
              <a:p>
                <a:pPr algn="ctr"/>
                <a:r>
                  <a:rPr lang="zh-CN" altLang="en-US" sz="2000" b="1" dirty="0">
                    <a:solidFill>
                      <a:schemeClr val="bg1"/>
                    </a:solidFill>
                  </a:rPr>
                  <a:t>未满足的治疗需求</a:t>
                </a:r>
                <a:endParaRPr lang="zh-CN" altLang="en-US" sz="2000" b="1" dirty="0">
                  <a:solidFill>
                    <a:schemeClr val="bg1"/>
                  </a:solidFill>
                </a:endParaRPr>
              </a:p>
            </p:txBody>
          </p:sp>
        </p:grpSp>
        <p:sp>
          <p:nvSpPr>
            <p:cNvPr id="37" name="矩形 36"/>
            <p:cNvSpPr/>
            <p:nvPr>
              <p:custDataLst>
                <p:tags r:id="rId9"/>
              </p:custDataLst>
            </p:nvPr>
          </p:nvSpPr>
          <p:spPr>
            <a:xfrm>
              <a:off x="2593594" y="2172472"/>
              <a:ext cx="8527464" cy="741126"/>
            </a:xfrm>
            <a:prstGeom prst="rect">
              <a:avLst/>
            </a:prstGeom>
          </p:spPr>
          <p:txBody>
            <a:bodyPr wrap="square">
              <a:normAutofit/>
            </a:bodyPr>
            <a:lstStyle/>
            <a:p>
              <a:pPr marL="285750" lvl="0" indent="-285750" algn="l">
                <a:lnSpc>
                  <a:spcPct val="150000"/>
                </a:lnSpc>
                <a:buClrTx/>
                <a:buSzTx/>
                <a:buFont typeface="Arial" panose="020B0604020202020204" pitchFamily="34" charset="0"/>
                <a:buChar char="•"/>
              </a:pPr>
              <a:r>
                <a:rPr lang="zh-CN" altLang="en-US" sz="1600" b="1">
                  <a:solidFill>
                    <a:schemeClr val="tx1"/>
                  </a:solidFill>
                  <a:cs typeface="微软雅黑" panose="020B0503020204020204" pitchFamily="34" charset="-122"/>
                  <a:sym typeface="+mn-ea"/>
                </a:rPr>
                <a:t>耐药问题严重：</a:t>
              </a:r>
              <a:r>
                <a:rPr lang="zh-CN" altLang="en-US" sz="1600">
                  <a:solidFill>
                    <a:schemeClr val="tx1"/>
                  </a:solidFill>
                  <a:cs typeface="微软雅黑" panose="020B0503020204020204" pitchFamily="34" charset="-122"/>
                  <a:sym typeface="+mn-ea"/>
                </a:rPr>
                <a:t>MRSA对于青霉素、大环内酯类、氟喹诺酮类、氨基糖苷类、四环素类等耐药，且</a:t>
              </a:r>
              <a:r>
                <a:rPr lang="zh-CN" altLang="en-US" sz="1600">
                  <a:solidFill>
                    <a:schemeClr val="tx1"/>
                  </a:solidFill>
                  <a:cs typeface="微软雅黑" panose="020B0503020204020204" pitchFamily="34" charset="-122"/>
                  <a:sym typeface="微软雅黑" panose="020B0503020204020204" pitchFamily="34" charset="-122"/>
                </a:rPr>
                <a:t>出现了耐万古霉素金黄色葡萄球菌。新一代的抗生素亟待开发及广泛应用。</a:t>
              </a:r>
              <a:endParaRPr lang="zh-CN" altLang="en-US" sz="1600">
                <a:solidFill>
                  <a:schemeClr val="tx1"/>
                </a:solidFill>
                <a:cs typeface="微软雅黑" panose="020B0503020204020204" pitchFamily="34" charset="-122"/>
                <a:sym typeface="微软雅黑" panose="020B0503020204020204" pitchFamily="34" charset="-122"/>
              </a:endParaRPr>
            </a:p>
            <a:p>
              <a:pPr marL="285750" lvl="0" indent="-285750" algn="l">
                <a:lnSpc>
                  <a:spcPct val="150000"/>
                </a:lnSpc>
                <a:buClrTx/>
                <a:buSzTx/>
                <a:buFont typeface="Arial" panose="020B0604020202020204" pitchFamily="34" charset="0"/>
                <a:buChar char="•"/>
              </a:pPr>
              <a:r>
                <a:rPr lang="zh-CN" altLang="en-US" sz="1600" b="1">
                  <a:solidFill>
                    <a:schemeClr val="tx1"/>
                  </a:solidFill>
                  <a:cs typeface="微软雅黑" panose="020B0503020204020204" pitchFamily="34" charset="-122"/>
                  <a:sym typeface="微软雅黑" panose="020B0503020204020204" pitchFamily="34" charset="-122"/>
                </a:rPr>
                <a:t>个体化治疗不充分：</a:t>
              </a:r>
              <a:r>
                <a:rPr lang="zh-CN" altLang="en-US" sz="1600">
                  <a:solidFill>
                    <a:schemeClr val="tx1"/>
                  </a:solidFill>
                  <a:cs typeface="微软雅黑" panose="020B0503020204020204" pitchFamily="34" charset="-122"/>
                  <a:sym typeface="微软雅黑" panose="020B0503020204020204" pitchFamily="34" charset="-122"/>
                </a:rPr>
                <a:t>目前药物仅能覆盖一般人群，然对于具有特殊治疗需求的患者（比如需要补充电解质或对葡萄糖不耐受的患者）存在未能充分治疗的问题。</a:t>
              </a:r>
              <a:endParaRPr lang="zh-CN" altLang="en-US" sz="1600">
                <a:solidFill>
                  <a:schemeClr val="tx1"/>
                </a:solidFill>
                <a:cs typeface="微软雅黑" panose="020B0503020204020204" pitchFamily="34" charset="-122"/>
                <a:sym typeface="微软雅黑" panose="020B0503020204020204" pitchFamily="34" charset="-122"/>
              </a:endParaRPr>
            </a:p>
          </p:txBody>
        </p:sp>
      </p:grpSp>
      <p:sp>
        <p:nvSpPr>
          <p:cNvPr id="43" name="等腰三角形 42"/>
          <p:cNvSpPr/>
          <p:nvPr>
            <p:custDataLst>
              <p:tags r:id="rId10"/>
            </p:custDataLst>
          </p:nvPr>
        </p:nvSpPr>
        <p:spPr>
          <a:xfrm flipV="1">
            <a:off x="6086179" y="3196107"/>
            <a:ext cx="308942" cy="266329"/>
          </a:xfrm>
          <a:prstGeom prst="triangl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sp>
        <p:nvSpPr>
          <p:cNvPr id="3" name="等腰三角形 2"/>
          <p:cNvSpPr/>
          <p:nvPr>
            <p:custDataLst>
              <p:tags r:id="rId11"/>
            </p:custDataLst>
          </p:nvPr>
        </p:nvSpPr>
        <p:spPr>
          <a:xfrm flipV="1">
            <a:off x="6086179" y="5654192"/>
            <a:ext cx="308942" cy="266329"/>
          </a:xfrm>
          <a:prstGeom prst="triangle">
            <a:avLst/>
          </a:prstGeom>
          <a:solidFill>
            <a:schemeClr val="accent1"/>
          </a:solid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sp>
        <p:nvSpPr>
          <p:cNvPr id="4" name="文本框 3"/>
          <p:cNvSpPr txBox="1"/>
          <p:nvPr>
            <p:custDataLst>
              <p:tags r:id="rId12"/>
            </p:custDataLst>
          </p:nvPr>
        </p:nvSpPr>
        <p:spPr>
          <a:xfrm>
            <a:off x="885825" y="5735320"/>
            <a:ext cx="10467975" cy="922020"/>
          </a:xfrm>
          <a:prstGeom prst="rect">
            <a:avLst/>
          </a:prstGeom>
          <a:noFill/>
        </p:spPr>
        <p:txBody>
          <a:bodyPr wrap="square" rtlCol="0">
            <a:normAutofit/>
          </a:bodyPr>
          <a:p>
            <a:pPr indent="0" fontAlgn="auto">
              <a:lnSpc>
                <a:spcPct val="150000"/>
              </a:lnSpc>
            </a:pPr>
            <a:r>
              <a:rPr lang="zh-CN" altLang="en-US" b="1">
                <a:solidFill>
                  <a:schemeClr val="accent1"/>
                </a:solidFill>
                <a:cs typeface="微软雅黑" panose="020B0503020204020204" pitchFamily="34" charset="-122"/>
              </a:rPr>
              <a:t>利奈唑胺氯化钠注射液有效清除</a:t>
            </a:r>
            <a:r>
              <a:rPr lang="en-US" altLang="zh-CN" b="1">
                <a:solidFill>
                  <a:schemeClr val="accent1"/>
                </a:solidFill>
                <a:cs typeface="微软雅黑" panose="020B0503020204020204" pitchFamily="34" charset="-122"/>
              </a:rPr>
              <a:t>MRSA</a:t>
            </a:r>
            <a:r>
              <a:rPr lang="zh-CN" altLang="en-US" b="1">
                <a:solidFill>
                  <a:schemeClr val="accent1"/>
                </a:solidFill>
                <a:cs typeface="微软雅黑" panose="020B0503020204020204" pitchFamily="34" charset="-122"/>
              </a:rPr>
              <a:t>，尚无耐药报道，且成分含氯化钠，不含葡萄糖，满足葡萄糖不耐受或需补充电解质等特殊人群用药需求，为患者充分治疗提供了新的选择。</a:t>
            </a:r>
            <a:endParaRPr lang="zh-CN" altLang="en-US" b="1">
              <a:solidFill>
                <a:schemeClr val="accent1"/>
              </a:solidFill>
              <a:cs typeface="微软雅黑" panose="020B0503020204020204" pitchFamily="34" charset="-122"/>
            </a:endParaRPr>
          </a:p>
        </p:txBody>
      </p:sp>
      <p:sp>
        <p:nvSpPr>
          <p:cNvPr id="6" name="标题 5"/>
          <p:cNvSpPr>
            <a:spLocks noGrp="1"/>
          </p:cNvSpPr>
          <p:nvPr>
            <p:ph type="title"/>
            <p:custDataLst>
              <p:tags r:id="rId13"/>
            </p:custDataLst>
          </p:nvPr>
        </p:nvSpPr>
        <p:spPr/>
        <p:txBody>
          <a:bodyPr vert="horz" wrap="square" lIns="0" tIns="0" rIns="0" bIns="0" rtlCol="0" anchor="b" anchorCtr="0">
            <a:normAutofit/>
          </a:bodyPr>
          <a:lstStyle/>
          <a:p>
            <a:pPr lvl="0" algn="l">
              <a:buClrTx/>
              <a:buSzTx/>
              <a:buFontTx/>
            </a:pPr>
            <a:r>
              <a:rPr lang="zh-CN" altLang="en-US" dirty="0">
                <a:sym typeface="+mn-ea"/>
              </a:rPr>
              <a:t>一、药品基本信息</a:t>
            </a:r>
            <a:endParaRPr lang="zh-CN" altLang="en-US" dirty="0">
              <a:sym typeface="+mn-ea"/>
            </a:endParaRPr>
          </a:p>
        </p:txBody>
      </p:sp>
    </p:spTree>
    <p:custDataLst>
      <p:tags r:id="rId1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43" grpId="0" bldLvl="0" animBg="1"/>
      <p:bldP spid="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图表 5"/>
          <p:cNvGraphicFramePr/>
          <p:nvPr>
            <p:custDataLst>
              <p:tags r:id="rId2"/>
            </p:custDataLst>
          </p:nvPr>
        </p:nvGraphicFramePr>
        <p:xfrm>
          <a:off x="1584960" y="1120775"/>
          <a:ext cx="8618220" cy="3240405"/>
        </p:xfrm>
        <a:graphic>
          <a:graphicData uri="http://schemas.openxmlformats.org/drawingml/2006/chart">
            <c:chart xmlns:c="http://schemas.openxmlformats.org/drawingml/2006/chart" xmlns:r="http://schemas.openxmlformats.org/officeDocument/2006/relationships" r:id="rId1"/>
          </a:graphicData>
        </a:graphic>
      </p:graphicFrame>
      <p:sp>
        <p:nvSpPr>
          <p:cNvPr id="11" name="内容占位符 10"/>
          <p:cNvSpPr>
            <a:spLocks noGrp="1"/>
          </p:cNvSpPr>
          <p:nvPr>
            <p:ph idx="1"/>
            <p:custDataLst>
              <p:tags r:id="rId3"/>
            </p:custDataLst>
          </p:nvPr>
        </p:nvSpPr>
        <p:spPr/>
        <p:txBody>
          <a:bodyPr/>
          <a:p>
            <a:endParaRPr lang="zh-CN" altLang="en-US"/>
          </a:p>
          <a:p>
            <a:endParaRPr lang="zh-CN" altLang="en-US"/>
          </a:p>
        </p:txBody>
      </p:sp>
      <p:sp>
        <p:nvSpPr>
          <p:cNvPr id="4" name="文本框 3"/>
          <p:cNvSpPr txBox="1"/>
          <p:nvPr>
            <p:custDataLst>
              <p:tags r:id="rId4"/>
            </p:custDataLst>
          </p:nvPr>
        </p:nvSpPr>
        <p:spPr>
          <a:xfrm>
            <a:off x="8183775" y="6347248"/>
            <a:ext cx="3523615" cy="398780"/>
          </a:xfrm>
          <a:prstGeom prst="rect">
            <a:avLst/>
          </a:prstGeom>
          <a:noFill/>
        </p:spPr>
        <p:txBody>
          <a:bodyPr wrap="none" rtlCol="0">
            <a:spAutoFit/>
          </a:bodyPr>
          <a:p>
            <a:pPr algn="just"/>
            <a:r>
              <a:rPr lang="en-US" altLang="zh-CN" sz="1000" smtClean="0">
                <a:solidFill>
                  <a:schemeClr val="tx1"/>
                </a:solidFill>
              </a:rPr>
              <a:t>[1] </a:t>
            </a:r>
            <a:r>
              <a:rPr lang="zh-CN" altLang="en-US" sz="1000" smtClean="0">
                <a:solidFill>
                  <a:schemeClr val="tx1"/>
                </a:solidFill>
              </a:rPr>
              <a:t>利奈唑胺氯化钠注射液产品说明书</a:t>
            </a:r>
            <a:endParaRPr lang="zh-CN" altLang="en-US" sz="1000" smtClean="0">
              <a:solidFill>
                <a:schemeClr val="tx1"/>
              </a:solidFill>
            </a:endParaRPr>
          </a:p>
          <a:p>
            <a:pPr algn="just"/>
            <a:r>
              <a:rPr lang="en-US" altLang="zh-CN" sz="1000" smtClean="0">
                <a:solidFill>
                  <a:schemeClr val="tx1"/>
                </a:solidFill>
              </a:rPr>
              <a:t>[2] Chavanet P. Med Mal Infect. 2013 Dec;43(11-12):451-5.</a:t>
            </a:r>
            <a:endParaRPr lang="en-US" altLang="zh-CN" sz="1000" smtClean="0">
              <a:solidFill>
                <a:schemeClr val="tx1"/>
              </a:solidFill>
            </a:endParaRPr>
          </a:p>
        </p:txBody>
      </p:sp>
      <p:sp>
        <p:nvSpPr>
          <p:cNvPr id="2" name="文本框 1"/>
          <p:cNvSpPr txBox="1"/>
          <p:nvPr>
            <p:custDataLst>
              <p:tags r:id="rId5"/>
            </p:custDataLst>
          </p:nvPr>
        </p:nvSpPr>
        <p:spPr>
          <a:xfrm>
            <a:off x="2142490" y="4427855"/>
            <a:ext cx="8060690" cy="460375"/>
          </a:xfrm>
          <a:prstGeom prst="rect">
            <a:avLst/>
          </a:prstGeom>
          <a:noFill/>
        </p:spPr>
        <p:txBody>
          <a:bodyPr wrap="square" rtlCol="0" anchor="t">
            <a:normAutofit/>
          </a:bodyPr>
          <a:p>
            <a:pPr lvl="0" indent="457200" algn="l">
              <a:lnSpc>
                <a:spcPct val="150000"/>
              </a:lnSpc>
              <a:buClrTx/>
              <a:buSzTx/>
              <a:buFontTx/>
            </a:pPr>
            <a:r>
              <a:rPr lang="zh-CN" altLang="en-US" sz="1600" b="1">
                <a:solidFill>
                  <a:schemeClr val="tx1"/>
                </a:solidFill>
                <a:cs typeface="微软雅黑" panose="020B0503020204020204" pitchFamily="34" charset="-122"/>
                <a:sym typeface="+mn-ea"/>
              </a:rPr>
              <a:t>利奈唑胺与阳性药物对照的临床研究中，两者不良事件发生率相当</a:t>
            </a:r>
            <a:r>
              <a:rPr lang="en-US" altLang="zh-CN" sz="1600" b="1" baseline="30000">
                <a:solidFill>
                  <a:schemeClr val="tx1"/>
                </a:solidFill>
                <a:cs typeface="微软雅黑" panose="020B0503020204020204" pitchFamily="34" charset="-122"/>
                <a:sym typeface="+mn-ea"/>
              </a:rPr>
              <a:t>[1]</a:t>
            </a:r>
            <a:endParaRPr lang="en-US" altLang="zh-CN" sz="1600" b="1" baseline="30000">
              <a:solidFill>
                <a:schemeClr val="tx1"/>
              </a:solidFill>
              <a:cs typeface="微软雅黑" panose="020B0503020204020204" pitchFamily="34" charset="-122"/>
              <a:sym typeface="+mn-ea"/>
            </a:endParaRPr>
          </a:p>
        </p:txBody>
      </p:sp>
      <p:sp>
        <p:nvSpPr>
          <p:cNvPr id="3" name="文本框 2"/>
          <p:cNvSpPr txBox="1"/>
          <p:nvPr>
            <p:custDataLst>
              <p:tags r:id="rId6"/>
            </p:custDataLst>
          </p:nvPr>
        </p:nvSpPr>
        <p:spPr>
          <a:xfrm>
            <a:off x="551815" y="4996815"/>
            <a:ext cx="10789920" cy="1337945"/>
          </a:xfrm>
          <a:prstGeom prst="rect">
            <a:avLst/>
          </a:prstGeom>
          <a:noFill/>
        </p:spPr>
        <p:txBody>
          <a:bodyPr wrap="square" rtlCol="0">
            <a:normAutofit/>
          </a:bodyPr>
          <a:p>
            <a:pPr marL="285750" indent="-285750" algn="just" fontAlgn="auto">
              <a:lnSpc>
                <a:spcPct val="150000"/>
              </a:lnSpc>
              <a:buFont typeface="Arial" panose="020B0604020202020204" pitchFamily="34" charset="0"/>
              <a:buChar char="•"/>
            </a:pPr>
            <a:r>
              <a:rPr lang="zh-CN" altLang="en-US" smtClean="0">
                <a:solidFill>
                  <a:schemeClr val="tx1"/>
                </a:solidFill>
              </a:rPr>
              <a:t>利奈唑胺常见不良反应为</a:t>
            </a:r>
            <a:r>
              <a:rPr lang="zh-CN" altLang="en-US" smtClean="0">
                <a:solidFill>
                  <a:schemeClr val="tx1"/>
                </a:solidFill>
                <a:sym typeface="+mn-ea"/>
              </a:rPr>
              <a:t>轻中度</a:t>
            </a:r>
            <a:r>
              <a:rPr lang="zh-CN" altLang="en-US" b="1" smtClean="0">
                <a:solidFill>
                  <a:schemeClr val="accent1"/>
                </a:solidFill>
              </a:rPr>
              <a:t>腹泻、头痛、恶心</a:t>
            </a:r>
            <a:r>
              <a:rPr lang="zh-CN" altLang="en-US" smtClean="0">
                <a:solidFill>
                  <a:schemeClr val="tx1"/>
                </a:solidFill>
              </a:rPr>
              <a:t>等，安全耐受性良好</a:t>
            </a:r>
            <a:r>
              <a:rPr lang="en-US" altLang="zh-CN" baseline="30000" smtClean="0">
                <a:solidFill>
                  <a:schemeClr val="tx1"/>
                </a:solidFill>
              </a:rPr>
              <a:t>[1]</a:t>
            </a:r>
            <a:endParaRPr lang="en-US" altLang="zh-CN" baseline="30000" smtClean="0">
              <a:solidFill>
                <a:schemeClr val="tx1"/>
              </a:solidFill>
            </a:endParaRPr>
          </a:p>
          <a:p>
            <a:pPr marL="285750" indent="-285750" algn="just" fontAlgn="auto">
              <a:lnSpc>
                <a:spcPct val="150000"/>
              </a:lnSpc>
              <a:buFont typeface="Arial" panose="020B0604020202020204" pitchFamily="34" charset="0"/>
              <a:buChar char="•"/>
            </a:pPr>
            <a:r>
              <a:rPr lang="zh-CN" altLang="en-US" b="1">
                <a:solidFill>
                  <a:schemeClr val="accent1"/>
                </a:solidFill>
                <a:cs typeface="Times New Roman" panose="02020603050405020304" pitchFamily="18" charset="0"/>
                <a:sym typeface="+mn-ea"/>
              </a:rPr>
              <a:t>老年患者（≥65岁）、肾功能不全、轻至中度肝功能不全患者</a:t>
            </a:r>
            <a:r>
              <a:rPr lang="zh-CN" altLang="en-US">
                <a:solidFill>
                  <a:schemeClr val="tx1"/>
                </a:solidFill>
                <a:cs typeface="Times New Roman" panose="02020603050405020304" pitchFamily="18" charset="0"/>
                <a:sym typeface="+mn-ea"/>
              </a:rPr>
              <a:t>无需调整剂量</a:t>
            </a:r>
            <a:r>
              <a:rPr lang="en-US" altLang="zh-CN" baseline="30000">
                <a:solidFill>
                  <a:schemeClr val="tx1"/>
                </a:solidFill>
                <a:cs typeface="Times New Roman" panose="02020603050405020304" pitchFamily="18" charset="0"/>
                <a:sym typeface="+mn-ea"/>
              </a:rPr>
              <a:t>[1]</a:t>
            </a:r>
            <a:endParaRPr lang="zh-CN" altLang="en-US" smtClean="0">
              <a:solidFill>
                <a:schemeClr val="tx1"/>
              </a:solidFill>
            </a:endParaRPr>
          </a:p>
          <a:p>
            <a:pPr marL="285750" indent="-285750" algn="just" fontAlgn="auto">
              <a:lnSpc>
                <a:spcPct val="150000"/>
              </a:lnSpc>
              <a:buFont typeface="Arial" panose="020B0604020202020204" pitchFamily="34" charset="0"/>
              <a:buChar char="•"/>
            </a:pPr>
            <a:r>
              <a:rPr lang="zh-CN" altLang="en-US">
                <a:solidFill>
                  <a:schemeClr val="tx1"/>
                </a:solidFill>
                <a:cs typeface="微软雅黑" panose="020B0503020204020204" pitchFamily="34" charset="-122"/>
                <a:sym typeface="+mn-ea"/>
              </a:rPr>
              <a:t>前瞻性、随机、阳性对照研究结果表明利奈唑胺</a:t>
            </a:r>
            <a:r>
              <a:rPr lang="zh-CN" altLang="en-US" b="1">
                <a:solidFill>
                  <a:schemeClr val="accent1"/>
                </a:solidFill>
                <a:cs typeface="微软雅黑" panose="020B0503020204020204" pitchFamily="34" charset="-122"/>
                <a:sym typeface="+mn-ea"/>
              </a:rPr>
              <a:t>肾毒性</a:t>
            </a:r>
            <a:r>
              <a:rPr lang="zh-CN" altLang="en-US">
                <a:solidFill>
                  <a:schemeClr val="tx1"/>
                </a:solidFill>
                <a:cs typeface="微软雅黑" panose="020B0503020204020204" pitchFamily="34" charset="-122"/>
                <a:sym typeface="+mn-ea"/>
              </a:rPr>
              <a:t>发生率明显低于对照组（</a:t>
            </a:r>
            <a:r>
              <a:rPr lang="en-US" altLang="zh-CN">
                <a:solidFill>
                  <a:schemeClr val="tx1"/>
                </a:solidFill>
                <a:cs typeface="微软雅黑" panose="020B0503020204020204" pitchFamily="34" charset="-122"/>
                <a:sym typeface="+mn-ea"/>
              </a:rPr>
              <a:t>8.4% vs 18.2%</a:t>
            </a:r>
            <a:r>
              <a:rPr lang="zh-CN" altLang="en-US">
                <a:solidFill>
                  <a:schemeClr val="tx1"/>
                </a:solidFill>
                <a:cs typeface="微软雅黑" panose="020B0503020204020204" pitchFamily="34" charset="-122"/>
                <a:sym typeface="+mn-ea"/>
              </a:rPr>
              <a:t>）</a:t>
            </a:r>
            <a:r>
              <a:rPr lang="en-US" altLang="zh-CN" baseline="30000">
                <a:solidFill>
                  <a:schemeClr val="tx1"/>
                </a:solidFill>
                <a:cs typeface="微软雅黑" panose="020B0503020204020204" pitchFamily="34" charset="-122"/>
                <a:sym typeface="+mn-ea"/>
              </a:rPr>
              <a:t>[2]</a:t>
            </a:r>
            <a:r>
              <a:rPr lang="zh-CN" altLang="en-US">
                <a:solidFill>
                  <a:schemeClr val="tx1"/>
                </a:solidFill>
                <a:cs typeface="微软雅黑" panose="020B0503020204020204" pitchFamily="34" charset="-122"/>
                <a:sym typeface="+mn-ea"/>
              </a:rPr>
              <a:t>。</a:t>
            </a:r>
            <a:endParaRPr lang="zh-CN" altLang="en-US" smtClean="0">
              <a:solidFill>
                <a:schemeClr val="tx1"/>
              </a:solidFill>
              <a:cs typeface="微软雅黑" panose="020B0503020204020204" pitchFamily="34" charset="-122"/>
              <a:sym typeface="+mn-ea"/>
            </a:endParaRPr>
          </a:p>
        </p:txBody>
      </p:sp>
      <p:sp>
        <p:nvSpPr>
          <p:cNvPr id="5" name="文本框 4"/>
          <p:cNvSpPr txBox="1"/>
          <p:nvPr>
            <p:custDataLst>
              <p:tags r:id="rId7"/>
            </p:custDataLst>
          </p:nvPr>
        </p:nvSpPr>
        <p:spPr>
          <a:xfrm>
            <a:off x="1125220" y="1911350"/>
            <a:ext cx="459740" cy="1352550"/>
          </a:xfrm>
          <a:prstGeom prst="rect">
            <a:avLst/>
          </a:prstGeom>
          <a:solidFill>
            <a:schemeClr val="bg1"/>
          </a:solidFill>
        </p:spPr>
        <p:txBody>
          <a:bodyPr vert="eaVert" wrap="square" rtlCol="0">
            <a:spAutoFit/>
          </a:bodyPr>
          <a:p>
            <a:r>
              <a:rPr lang="zh-CN" altLang="en-US" b="1">
                <a:solidFill>
                  <a:schemeClr val="tx1"/>
                </a:solidFill>
                <a:cs typeface="微软雅黑" panose="020B0503020204020204" pitchFamily="34" charset="-122"/>
              </a:rPr>
              <a:t>发生率（</a:t>
            </a:r>
            <a:r>
              <a:rPr lang="en-US" altLang="zh-CN" b="1">
                <a:solidFill>
                  <a:schemeClr val="tx1"/>
                </a:solidFill>
                <a:cs typeface="微软雅黑" panose="020B0503020204020204" pitchFamily="34" charset="-122"/>
              </a:rPr>
              <a:t>%</a:t>
            </a:r>
            <a:r>
              <a:rPr lang="zh-CN" altLang="en-US" b="1">
                <a:solidFill>
                  <a:schemeClr val="tx1"/>
                </a:solidFill>
                <a:cs typeface="微软雅黑" panose="020B0503020204020204" pitchFamily="34" charset="-122"/>
              </a:rPr>
              <a:t>）</a:t>
            </a:r>
            <a:endParaRPr lang="zh-CN" altLang="en-US" b="1">
              <a:solidFill>
                <a:schemeClr val="tx1"/>
              </a:solidFill>
              <a:cs typeface="微软雅黑" panose="020B0503020204020204" pitchFamily="34" charset="-122"/>
            </a:endParaRPr>
          </a:p>
        </p:txBody>
      </p:sp>
      <p:sp>
        <p:nvSpPr>
          <p:cNvPr id="9" name="标题 8"/>
          <p:cNvSpPr>
            <a:spLocks noGrp="1"/>
          </p:cNvSpPr>
          <p:nvPr>
            <p:ph type="title"/>
            <p:custDataLst>
              <p:tags r:id="rId8"/>
            </p:custDataLst>
          </p:nvPr>
        </p:nvSpPr>
        <p:spPr/>
        <p:txBody>
          <a:bodyPr vert="horz" wrap="square" lIns="0" tIns="0" rIns="0" bIns="0" rtlCol="0" anchor="b" anchorCtr="0">
            <a:normAutofit/>
          </a:bodyPr>
          <a:lstStyle/>
          <a:p>
            <a:pPr lvl="0" algn="l">
              <a:buClrTx/>
              <a:buSzTx/>
              <a:buFontTx/>
            </a:pPr>
            <a:r>
              <a:rPr lang="zh-CN" altLang="en-US" dirty="0">
                <a:sym typeface="+mn-ea"/>
              </a:rPr>
              <a:t>二、安全性</a:t>
            </a:r>
            <a:endParaRPr lang="zh-CN" altLang="en-US" dirty="0">
              <a:sym typeface="+mn-ea"/>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五边形 3"/>
          <p:cNvSpPr/>
          <p:nvPr>
            <p:custDataLst>
              <p:tags r:id="rId1"/>
            </p:custDataLst>
          </p:nvPr>
        </p:nvSpPr>
        <p:spPr>
          <a:xfrm>
            <a:off x="511847" y="3171013"/>
            <a:ext cx="11013657" cy="557348"/>
          </a:xfrm>
          <a:prstGeom prst="homePlat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9" name="内容占位符 8"/>
          <p:cNvSpPr>
            <a:spLocks noGrp="1"/>
          </p:cNvSpPr>
          <p:nvPr>
            <p:ph idx="1"/>
            <p:custDataLst>
              <p:tags r:id="rId2"/>
            </p:custDataLst>
          </p:nvPr>
        </p:nvSpPr>
        <p:spPr/>
        <p:txBody>
          <a:bodyPr/>
          <a:p>
            <a:endParaRPr lang="zh-CN" altLang="en-US"/>
          </a:p>
          <a:p>
            <a:endParaRPr lang="zh-CN" altLang="en-US"/>
          </a:p>
        </p:txBody>
      </p:sp>
      <p:grpSp>
        <p:nvGrpSpPr>
          <p:cNvPr id="11" name="组合 10"/>
          <p:cNvGrpSpPr/>
          <p:nvPr>
            <p:custDataLst>
              <p:tags r:id="rId3"/>
            </p:custDataLst>
          </p:nvPr>
        </p:nvGrpSpPr>
        <p:grpSpPr>
          <a:xfrm>
            <a:off x="790575" y="1050290"/>
            <a:ext cx="3276600" cy="2218055"/>
            <a:chOff x="755559" y="780596"/>
            <a:chExt cx="2294255" cy="1663599"/>
          </a:xfrm>
        </p:grpSpPr>
        <p:sp>
          <p:nvSpPr>
            <p:cNvPr id="12" name="矩形 11"/>
            <p:cNvSpPr/>
            <p:nvPr>
              <p:custDataLst>
                <p:tags r:id="rId4"/>
              </p:custDataLst>
            </p:nvPr>
          </p:nvSpPr>
          <p:spPr>
            <a:xfrm>
              <a:off x="766354" y="783771"/>
              <a:ext cx="1765935" cy="2882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solidFill>
                  <a:schemeClr val="bg1"/>
                </a:solidFill>
                <a:latin typeface="微软雅黑" panose="020B0503020204020204" pitchFamily="34" charset="-122"/>
                <a:ea typeface="微软雅黑" panose="020B0503020204020204" pitchFamily="34" charset="-122"/>
              </a:endParaRPr>
            </a:p>
          </p:txBody>
        </p:sp>
        <p:cxnSp>
          <p:nvCxnSpPr>
            <p:cNvPr id="13" name="直接连接符 12"/>
            <p:cNvCxnSpPr/>
            <p:nvPr>
              <p:custDataLst>
                <p:tags r:id="rId5"/>
              </p:custDataLst>
            </p:nvPr>
          </p:nvCxnSpPr>
          <p:spPr>
            <a:xfrm flipV="1">
              <a:off x="766354" y="783771"/>
              <a:ext cx="0" cy="166042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6"/>
              </p:custDataLst>
            </p:nvPr>
          </p:nvSpPr>
          <p:spPr>
            <a:xfrm>
              <a:off x="776514" y="780596"/>
              <a:ext cx="1672590" cy="278765"/>
            </a:xfrm>
            <a:prstGeom prst="rect">
              <a:avLst/>
            </a:prstGeom>
            <a:noFill/>
          </p:spPr>
          <p:txBody>
            <a:bodyPr wrap="square" rtlCol="0">
              <a:normAutofit/>
            </a:bodyPr>
            <a:p>
              <a:pPr algn="l"/>
              <a:r>
                <a:rPr lang="en-US" altLang="zh-CN" sz="1600" b="1" dirty="0">
                  <a:solidFill>
                    <a:schemeClr val="bg1"/>
                  </a:solidFill>
                  <a:latin typeface="+mn-ea"/>
                </a:rPr>
                <a:t>G</a:t>
              </a:r>
              <a:r>
                <a:rPr lang="en-US" altLang="zh-CN" sz="1600" b="1" baseline="30000" dirty="0">
                  <a:solidFill>
                    <a:schemeClr val="bg1"/>
                  </a:solidFill>
                  <a:latin typeface="+mn-ea"/>
                </a:rPr>
                <a:t>+</a:t>
              </a:r>
              <a:r>
                <a:rPr lang="zh-CN" altLang="en-US" sz="1600" b="1" dirty="0">
                  <a:solidFill>
                    <a:schemeClr val="bg1"/>
                  </a:solidFill>
                  <a:latin typeface="+mn-ea"/>
                </a:rPr>
                <a:t>感染重症监护患者</a:t>
              </a:r>
              <a:endParaRPr lang="zh-CN" altLang="en-US" sz="1600" b="1" dirty="0">
                <a:solidFill>
                  <a:schemeClr val="bg1"/>
                </a:solidFill>
                <a:latin typeface="+mn-ea"/>
              </a:endParaRPr>
            </a:p>
          </p:txBody>
        </p:sp>
        <p:sp>
          <p:nvSpPr>
            <p:cNvPr id="15" name="矩形 14"/>
            <p:cNvSpPr/>
            <p:nvPr>
              <p:custDataLst>
                <p:tags r:id="rId7"/>
              </p:custDataLst>
            </p:nvPr>
          </p:nvSpPr>
          <p:spPr>
            <a:xfrm>
              <a:off x="755559" y="1072061"/>
              <a:ext cx="2294255" cy="1107440"/>
            </a:xfrm>
            <a:prstGeom prst="rect">
              <a:avLst/>
            </a:prstGeom>
          </p:spPr>
          <p:txBody>
            <a:bodyPr wrap="square">
              <a:noAutofit/>
            </a:bodyPr>
            <a:p>
              <a:pPr marL="171450" indent="-171450" algn="just">
                <a:lnSpc>
                  <a:spcPct val="150000"/>
                </a:lnSpc>
                <a:buFont typeface="Arial" panose="020B0604020202020204" pitchFamily="34" charset="0"/>
                <a:buChar char="•"/>
              </a:pPr>
              <a:r>
                <a:rPr lang="zh-CN" altLang="en-US" sz="1600">
                  <a:solidFill>
                    <a:schemeClr val="tx1"/>
                  </a:solidFill>
                  <a:sym typeface="+mn-ea"/>
                </a:rPr>
                <a:t>双盲、双模拟研究（</a:t>
              </a:r>
              <a:r>
                <a:rPr lang="en-US" altLang="zh-CN" sz="1600">
                  <a:solidFill>
                    <a:schemeClr val="tx1"/>
                  </a:solidFill>
                  <a:cs typeface="微软雅黑" panose="020B0503020204020204" pitchFamily="34" charset="-122"/>
                  <a:sym typeface="+mn-ea"/>
                </a:rPr>
                <a:t>204</a:t>
              </a:r>
              <a:r>
                <a:rPr lang="zh-CN" altLang="en-US" sz="1600">
                  <a:solidFill>
                    <a:schemeClr val="tx1"/>
                  </a:solidFill>
                  <a:cs typeface="微软雅黑" panose="020B0503020204020204" pitchFamily="34" charset="-122"/>
                  <a:sym typeface="+mn-ea"/>
                </a:rPr>
                <a:t>例</a:t>
              </a:r>
              <a:r>
                <a:rPr lang="zh-CN" altLang="en-US" sz="1600">
                  <a:solidFill>
                    <a:schemeClr val="tx1"/>
                  </a:solidFill>
                  <a:sym typeface="+mn-ea"/>
                </a:rPr>
                <a:t>）</a:t>
              </a:r>
              <a:endParaRPr lang="zh-CN" altLang="en-US" sz="1600">
                <a:solidFill>
                  <a:schemeClr val="tx1"/>
                </a:solidFill>
                <a:cs typeface="微软雅黑" panose="020B0503020204020204" pitchFamily="34" charset="-122"/>
                <a:sym typeface="+mn-ea"/>
              </a:endParaRPr>
            </a:p>
            <a:p>
              <a:pPr marL="171450" indent="-171450" algn="just">
                <a:lnSpc>
                  <a:spcPct val="150000"/>
                </a:lnSpc>
                <a:buFont typeface="Arial" panose="020B0604020202020204" pitchFamily="34" charset="0"/>
                <a:buChar char="•"/>
              </a:pPr>
              <a:r>
                <a:rPr lang="zh-CN" altLang="en-US" sz="1600">
                  <a:solidFill>
                    <a:schemeClr val="tx1"/>
                  </a:solidFill>
                  <a:cs typeface="微软雅黑" panose="020B0503020204020204" pitchFamily="34" charset="-122"/>
                  <a:sym typeface="+mn-ea"/>
                </a:rPr>
                <a:t>利奈唑胺临床治愈率（</a:t>
              </a:r>
              <a:r>
                <a:rPr lang="en-US" altLang="zh-CN" sz="1600">
                  <a:solidFill>
                    <a:schemeClr val="tx1"/>
                  </a:solidFill>
                  <a:cs typeface="微软雅黑" panose="020B0503020204020204" pitchFamily="34" charset="-122"/>
                  <a:sym typeface="+mn-ea"/>
                </a:rPr>
                <a:t>78.9% vs 72.8%</a:t>
              </a:r>
              <a:r>
                <a:rPr lang="zh-CN" altLang="en-US" sz="1600">
                  <a:solidFill>
                    <a:schemeClr val="tx1"/>
                  </a:solidFill>
                  <a:cs typeface="微软雅黑" panose="020B0503020204020204" pitchFamily="34" charset="-122"/>
                  <a:sym typeface="+mn-ea"/>
                </a:rPr>
                <a:t>）及细菌清除率（</a:t>
              </a:r>
              <a:r>
                <a:rPr lang="en-US" altLang="zh-CN" sz="1600">
                  <a:solidFill>
                    <a:schemeClr val="tx1"/>
                  </a:solidFill>
                  <a:cs typeface="微软雅黑" panose="020B0503020204020204" pitchFamily="34" charset="-122"/>
                  <a:sym typeface="+mn-ea"/>
                </a:rPr>
                <a:t>70% vs 66.2%</a:t>
              </a:r>
              <a:r>
                <a:rPr lang="zh-CN" altLang="en-US" sz="1600">
                  <a:solidFill>
                    <a:schemeClr val="tx1"/>
                  </a:solidFill>
                  <a:cs typeface="微软雅黑" panose="020B0503020204020204" pitchFamily="34" charset="-122"/>
                  <a:sym typeface="+mn-ea"/>
                </a:rPr>
                <a:t>）优于对照组。</a:t>
              </a:r>
              <a:r>
                <a:rPr lang="en-US" altLang="zh-CN" sz="1600" baseline="30000">
                  <a:solidFill>
                    <a:schemeClr val="tx1"/>
                  </a:solidFill>
                  <a:cs typeface="微软雅黑" panose="020B0503020204020204" pitchFamily="34" charset="-122"/>
                  <a:sym typeface="+mn-ea"/>
                </a:rPr>
                <a:t>[1]</a:t>
              </a:r>
              <a:endParaRPr lang="zh-CN" altLang="en-US" sz="1600">
                <a:solidFill>
                  <a:schemeClr val="tx1"/>
                </a:solidFill>
                <a:cs typeface="微软雅黑" panose="020B0503020204020204" pitchFamily="34" charset="-122"/>
              </a:endParaRPr>
            </a:p>
            <a:p>
              <a:pPr algn="just">
                <a:lnSpc>
                  <a:spcPct val="150000"/>
                </a:lnSpc>
              </a:pPr>
              <a:endParaRPr lang="zh-CN" altLang="en-US" sz="1600">
                <a:solidFill>
                  <a:schemeClr val="tx1"/>
                </a:solidFill>
                <a:cs typeface="微软雅黑" panose="020B0503020204020204" pitchFamily="34" charset="-122"/>
              </a:endParaRPr>
            </a:p>
          </p:txBody>
        </p:sp>
      </p:grpSp>
      <p:grpSp>
        <p:nvGrpSpPr>
          <p:cNvPr id="16" name="组合 15"/>
          <p:cNvGrpSpPr/>
          <p:nvPr>
            <p:custDataLst>
              <p:tags r:id="rId8"/>
            </p:custDataLst>
          </p:nvPr>
        </p:nvGrpSpPr>
        <p:grpSpPr>
          <a:xfrm>
            <a:off x="4142037" y="1044668"/>
            <a:ext cx="3183255" cy="2213899"/>
            <a:chOff x="743494" y="783771"/>
            <a:chExt cx="2387441" cy="1660424"/>
          </a:xfrm>
        </p:grpSpPr>
        <p:sp>
          <p:nvSpPr>
            <p:cNvPr id="17" name="矩形 16"/>
            <p:cNvSpPr/>
            <p:nvPr>
              <p:custDataLst>
                <p:tags r:id="rId9"/>
              </p:custDataLst>
            </p:nvPr>
          </p:nvSpPr>
          <p:spPr>
            <a:xfrm>
              <a:off x="766354" y="783771"/>
              <a:ext cx="1889125" cy="2882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solidFill>
                  <a:schemeClr val="tx1"/>
                </a:solidFill>
                <a:latin typeface="微软雅黑" panose="020B0503020204020204" pitchFamily="34" charset="-122"/>
                <a:ea typeface="微软雅黑" panose="020B0503020204020204" pitchFamily="34" charset="-122"/>
              </a:endParaRPr>
            </a:p>
          </p:txBody>
        </p:sp>
        <p:cxnSp>
          <p:nvCxnSpPr>
            <p:cNvPr id="18" name="直接连接符 17"/>
            <p:cNvCxnSpPr/>
            <p:nvPr>
              <p:custDataLst>
                <p:tags r:id="rId10"/>
              </p:custDataLst>
            </p:nvPr>
          </p:nvCxnSpPr>
          <p:spPr>
            <a:xfrm flipV="1">
              <a:off x="766354" y="783771"/>
              <a:ext cx="0" cy="166042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custDataLst>
                <p:tags r:id="rId11"/>
              </p:custDataLst>
            </p:nvPr>
          </p:nvSpPr>
          <p:spPr>
            <a:xfrm>
              <a:off x="852730" y="783771"/>
              <a:ext cx="1203960" cy="252889"/>
            </a:xfrm>
            <a:prstGeom prst="rect">
              <a:avLst/>
            </a:prstGeom>
            <a:noFill/>
          </p:spPr>
          <p:txBody>
            <a:bodyPr wrap="square" rtlCol="0">
              <a:normAutofit/>
            </a:bodyPr>
            <a:p>
              <a:pPr algn="l"/>
              <a:r>
                <a:rPr lang="zh-CN" altLang="en-US" sz="1600" b="1">
                  <a:solidFill>
                    <a:schemeClr val="tx1"/>
                  </a:solidFill>
                  <a:latin typeface="+mn-ea"/>
                </a:rPr>
                <a:t>院内获得性肺炎</a:t>
              </a:r>
              <a:endParaRPr lang="zh-CN" altLang="en-US" sz="1600" b="1">
                <a:solidFill>
                  <a:schemeClr val="tx1"/>
                </a:solidFill>
                <a:latin typeface="+mn-ea"/>
              </a:endParaRPr>
            </a:p>
          </p:txBody>
        </p:sp>
        <p:sp>
          <p:nvSpPr>
            <p:cNvPr id="20" name="矩形 19"/>
            <p:cNvSpPr/>
            <p:nvPr>
              <p:custDataLst>
                <p:tags r:id="rId12"/>
              </p:custDataLst>
            </p:nvPr>
          </p:nvSpPr>
          <p:spPr>
            <a:xfrm>
              <a:off x="743494" y="1059520"/>
              <a:ext cx="2387441" cy="1079182"/>
            </a:xfrm>
            <a:prstGeom prst="rect">
              <a:avLst/>
            </a:prstGeom>
          </p:spPr>
          <p:txBody>
            <a:bodyPr wrap="square">
              <a:spAutoFit/>
            </a:bodyPr>
            <a:p>
              <a:pPr marL="171450" indent="-171450" algn="just">
                <a:lnSpc>
                  <a:spcPct val="150000"/>
                </a:lnSpc>
                <a:buFont typeface="Arial" panose="020B0604020202020204" pitchFamily="34" charset="0"/>
                <a:buChar char="•"/>
              </a:pPr>
              <a:r>
                <a:rPr lang="zh-CN" altLang="en-US" sz="1600">
                  <a:solidFill>
                    <a:schemeClr val="tx1"/>
                  </a:solidFill>
                  <a:cs typeface="微软雅黑" panose="020B0503020204020204" pitchFamily="34" charset="-122"/>
                  <a:sym typeface="+mn-ea"/>
                </a:rPr>
                <a:t>前瞻、随机、对照研究（</a:t>
              </a:r>
              <a:r>
                <a:rPr lang="en-US" altLang="zh-CN" sz="1600">
                  <a:solidFill>
                    <a:schemeClr val="tx1"/>
                  </a:solidFill>
                  <a:cs typeface="微软雅黑" panose="020B0503020204020204" pitchFamily="34" charset="-122"/>
                  <a:sym typeface="+mn-ea"/>
                </a:rPr>
                <a:t>165</a:t>
              </a:r>
              <a:r>
                <a:rPr lang="zh-CN" altLang="en-US" sz="1600">
                  <a:solidFill>
                    <a:schemeClr val="tx1"/>
                  </a:solidFill>
                  <a:cs typeface="微软雅黑" panose="020B0503020204020204" pitchFamily="34" charset="-122"/>
                  <a:sym typeface="+mn-ea"/>
                </a:rPr>
                <a:t>例）</a:t>
              </a:r>
              <a:endParaRPr lang="zh-CN" altLang="en-US" sz="1600">
                <a:solidFill>
                  <a:schemeClr val="tx1"/>
                </a:solidFill>
                <a:cs typeface="微软雅黑" panose="020B0503020204020204" pitchFamily="34" charset="-122"/>
                <a:sym typeface="+mn-ea"/>
              </a:endParaRPr>
            </a:p>
            <a:p>
              <a:pPr marL="171450" indent="-171450" algn="just">
                <a:lnSpc>
                  <a:spcPct val="150000"/>
                </a:lnSpc>
                <a:buFont typeface="Arial" panose="020B0604020202020204" pitchFamily="34" charset="0"/>
                <a:buChar char="•"/>
              </a:pPr>
              <a:r>
                <a:rPr lang="zh-CN" altLang="en-US" sz="1600">
                  <a:solidFill>
                    <a:schemeClr val="tx1"/>
                  </a:solidFill>
                  <a:cs typeface="微软雅黑" panose="020B0503020204020204" pitchFamily="34" charset="-122"/>
                  <a:sym typeface="+mn-ea"/>
                </a:rPr>
                <a:t>利奈唑胺临床治愈率显著高于对照组（</a:t>
              </a:r>
              <a:r>
                <a:rPr lang="en-US" altLang="zh-CN" sz="1600">
                  <a:solidFill>
                    <a:schemeClr val="tx1"/>
                  </a:solidFill>
                  <a:cs typeface="微软雅黑" panose="020B0503020204020204" pitchFamily="34" charset="-122"/>
                  <a:sym typeface="+mn-ea"/>
                </a:rPr>
                <a:t>57.6% vs 46.6%</a:t>
              </a:r>
              <a:r>
                <a:rPr lang="zh-CN" altLang="en-US" sz="1600">
                  <a:solidFill>
                    <a:schemeClr val="tx1"/>
                  </a:solidFill>
                  <a:cs typeface="微软雅黑" panose="020B0503020204020204" pitchFamily="34" charset="-122"/>
                  <a:sym typeface="+mn-ea"/>
                </a:rPr>
                <a:t>）。</a:t>
              </a:r>
              <a:r>
                <a:rPr lang="en-US" altLang="zh-CN" sz="1600" baseline="30000">
                  <a:solidFill>
                    <a:schemeClr val="tx1"/>
                  </a:solidFill>
                  <a:cs typeface="微软雅黑" panose="020B0503020204020204" pitchFamily="34" charset="-122"/>
                  <a:sym typeface="+mn-ea"/>
                </a:rPr>
                <a:t>[2]</a:t>
              </a:r>
              <a:endParaRPr lang="en-US" altLang="zh-CN" sz="1600" baseline="30000">
                <a:solidFill>
                  <a:schemeClr val="tx1"/>
                </a:solidFill>
                <a:cs typeface="微软雅黑" panose="020B0503020204020204" pitchFamily="34" charset="-122"/>
                <a:sym typeface="+mn-ea"/>
              </a:endParaRPr>
            </a:p>
          </p:txBody>
        </p:sp>
      </p:grpSp>
      <p:grpSp>
        <p:nvGrpSpPr>
          <p:cNvPr id="21" name="组合 20"/>
          <p:cNvGrpSpPr/>
          <p:nvPr>
            <p:custDataLst>
              <p:tags r:id="rId13"/>
            </p:custDataLst>
          </p:nvPr>
        </p:nvGrpSpPr>
        <p:grpSpPr>
          <a:xfrm>
            <a:off x="7400913" y="1034508"/>
            <a:ext cx="4425315" cy="2213899"/>
            <a:chOff x="766354" y="783771"/>
            <a:chExt cx="3318986" cy="1660424"/>
          </a:xfrm>
        </p:grpSpPr>
        <p:sp>
          <p:nvSpPr>
            <p:cNvPr id="22" name="矩形 21"/>
            <p:cNvSpPr/>
            <p:nvPr>
              <p:custDataLst>
                <p:tags r:id="rId14"/>
              </p:custDataLst>
            </p:nvPr>
          </p:nvSpPr>
          <p:spPr>
            <a:xfrm>
              <a:off x="766354" y="783771"/>
              <a:ext cx="1995170" cy="2882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solidFill>
                  <a:schemeClr val="bg1"/>
                </a:solidFill>
                <a:latin typeface="微软雅黑" panose="020B0503020204020204" pitchFamily="34" charset="-122"/>
                <a:ea typeface="微软雅黑" panose="020B0503020204020204" pitchFamily="34" charset="-122"/>
              </a:endParaRPr>
            </a:p>
          </p:txBody>
        </p:sp>
        <p:cxnSp>
          <p:nvCxnSpPr>
            <p:cNvPr id="23" name="直接连接符 22"/>
            <p:cNvCxnSpPr/>
            <p:nvPr>
              <p:custDataLst>
                <p:tags r:id="rId15"/>
              </p:custDataLst>
            </p:nvPr>
          </p:nvCxnSpPr>
          <p:spPr>
            <a:xfrm flipV="1">
              <a:off x="766354" y="783771"/>
              <a:ext cx="0" cy="166042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矩形 24"/>
            <p:cNvSpPr/>
            <p:nvPr>
              <p:custDataLst>
                <p:tags r:id="rId16"/>
              </p:custDataLst>
            </p:nvPr>
          </p:nvSpPr>
          <p:spPr>
            <a:xfrm>
              <a:off x="852555" y="1071902"/>
              <a:ext cx="3232785" cy="1079182"/>
            </a:xfrm>
            <a:prstGeom prst="rect">
              <a:avLst/>
            </a:prstGeom>
          </p:spPr>
          <p:txBody>
            <a:bodyPr wrap="square">
              <a:spAutoFit/>
            </a:bodyPr>
            <a:p>
              <a:pPr marL="171450" indent="-171450" algn="just">
                <a:lnSpc>
                  <a:spcPct val="150000"/>
                </a:lnSpc>
                <a:buFont typeface="Arial" panose="020B0604020202020204" pitchFamily="34" charset="0"/>
                <a:buChar char="•"/>
              </a:pPr>
              <a:r>
                <a:rPr lang="zh-CN" altLang="en-US" sz="1600">
                  <a:solidFill>
                    <a:schemeClr val="tx1"/>
                  </a:solidFill>
                  <a:cs typeface="微软雅黑" panose="020B0503020204020204" pitchFamily="34" charset="-122"/>
                  <a:sym typeface="+mn-ea"/>
                </a:rPr>
                <a:t>随机，对照，多中心研究</a:t>
              </a:r>
              <a:r>
                <a:rPr lang="en-US" altLang="zh-CN" sz="1600">
                  <a:solidFill>
                    <a:schemeClr val="tx1"/>
                  </a:solidFill>
                  <a:cs typeface="微软雅黑" panose="020B0503020204020204" pitchFamily="34" charset="-122"/>
                  <a:sym typeface="+mn-ea"/>
                </a:rPr>
                <a:t>(135</a:t>
              </a:r>
              <a:r>
                <a:rPr lang="zh-CN" altLang="en-US" sz="1600">
                  <a:solidFill>
                    <a:schemeClr val="tx1"/>
                  </a:solidFill>
                  <a:cs typeface="微软雅黑" panose="020B0503020204020204" pitchFamily="34" charset="-122"/>
                  <a:sym typeface="+mn-ea"/>
                </a:rPr>
                <a:t>例</a:t>
              </a:r>
              <a:r>
                <a:rPr lang="en-US" altLang="zh-CN" sz="1600">
                  <a:solidFill>
                    <a:schemeClr val="tx1"/>
                  </a:solidFill>
                  <a:cs typeface="微软雅黑" panose="020B0503020204020204" pitchFamily="34" charset="-122"/>
                  <a:sym typeface="+mn-ea"/>
                </a:rPr>
                <a:t>)</a:t>
              </a:r>
              <a:endParaRPr lang="zh-CN" altLang="en-US" sz="1600">
                <a:solidFill>
                  <a:schemeClr val="tx1"/>
                </a:solidFill>
                <a:cs typeface="微软雅黑" panose="020B0503020204020204" pitchFamily="34" charset="-122"/>
                <a:sym typeface="+mn-ea"/>
              </a:endParaRPr>
            </a:p>
            <a:p>
              <a:pPr marL="171450" indent="-171450" algn="just">
                <a:lnSpc>
                  <a:spcPct val="150000"/>
                </a:lnSpc>
                <a:buFont typeface="Arial" panose="020B0604020202020204" pitchFamily="34" charset="0"/>
                <a:buChar char="•"/>
              </a:pPr>
              <a:r>
                <a:rPr lang="zh-CN" altLang="en-US" sz="1600">
                  <a:solidFill>
                    <a:schemeClr val="tx1"/>
                  </a:solidFill>
                  <a:cs typeface="微软雅黑" panose="020B0503020204020204" pitchFamily="34" charset="-122"/>
                  <a:sym typeface="+mn-ea"/>
                </a:rPr>
                <a:t>利奈唑胺在临床治愈率（</a:t>
              </a:r>
              <a:r>
                <a:rPr lang="en-US" altLang="zh-CN" sz="1600">
                  <a:solidFill>
                    <a:schemeClr val="tx1"/>
                  </a:solidFill>
                  <a:cs typeface="微软雅黑" panose="020B0503020204020204" pitchFamily="34" charset="-122"/>
                  <a:sym typeface="+mn-ea"/>
                </a:rPr>
                <a:t>87% vs 48%</a:t>
              </a:r>
              <a:r>
                <a:rPr lang="zh-CN" altLang="en-US" sz="1600">
                  <a:solidFill>
                    <a:schemeClr val="tx1"/>
                  </a:solidFill>
                  <a:cs typeface="微软雅黑" panose="020B0503020204020204" pitchFamily="34" charset="-122"/>
                  <a:sym typeface="+mn-ea"/>
                </a:rPr>
                <a:t>）及治疗时间（</a:t>
              </a:r>
              <a:r>
                <a:rPr lang="en-US" altLang="zh-CN" sz="1600">
                  <a:solidFill>
                    <a:schemeClr val="tx1"/>
                  </a:solidFill>
                  <a:cs typeface="微软雅黑" panose="020B0503020204020204" pitchFamily="34" charset="-122"/>
                  <a:sym typeface="+mn-ea"/>
                </a:rPr>
                <a:t>4.7d vs 11.1d</a:t>
              </a:r>
              <a:r>
                <a:rPr lang="zh-CN" altLang="en-US" sz="1600">
                  <a:solidFill>
                    <a:schemeClr val="tx1"/>
                  </a:solidFill>
                  <a:cs typeface="微软雅黑" panose="020B0503020204020204" pitchFamily="34" charset="-122"/>
                  <a:sym typeface="+mn-ea"/>
                </a:rPr>
                <a:t>）方面优于对照组。</a:t>
              </a:r>
              <a:r>
                <a:rPr lang="en-US" altLang="zh-CN" sz="1600" baseline="30000">
                  <a:solidFill>
                    <a:schemeClr val="tx1"/>
                  </a:solidFill>
                  <a:cs typeface="微软雅黑" panose="020B0503020204020204" pitchFamily="34" charset="-122"/>
                  <a:sym typeface="+mn-ea"/>
                </a:rPr>
                <a:t>[5]</a:t>
              </a:r>
              <a:endParaRPr lang="en-US" altLang="zh-CN" sz="1600" baseline="30000">
                <a:solidFill>
                  <a:schemeClr val="tx1"/>
                </a:solidFill>
                <a:cs typeface="微软雅黑" panose="020B0503020204020204" pitchFamily="34" charset="-122"/>
                <a:sym typeface="+mn-ea"/>
              </a:endParaRPr>
            </a:p>
          </p:txBody>
        </p:sp>
        <p:sp>
          <p:nvSpPr>
            <p:cNvPr id="24" name="文本框 23"/>
            <p:cNvSpPr txBox="1"/>
            <p:nvPr>
              <p:custDataLst>
                <p:tags r:id="rId17"/>
              </p:custDataLst>
            </p:nvPr>
          </p:nvSpPr>
          <p:spPr>
            <a:xfrm>
              <a:off x="902895" y="796471"/>
              <a:ext cx="1472565" cy="252889"/>
            </a:xfrm>
            <a:prstGeom prst="rect">
              <a:avLst/>
            </a:prstGeom>
            <a:noFill/>
          </p:spPr>
          <p:txBody>
            <a:bodyPr wrap="square" rtlCol="0">
              <a:normAutofit/>
            </a:bodyPr>
            <a:p>
              <a:pPr algn="l"/>
              <a:r>
                <a:rPr lang="zh-CN" altLang="en-US" sz="1600" b="1">
                  <a:solidFill>
                    <a:schemeClr val="bg1"/>
                  </a:solidFill>
                  <a:latin typeface="+mn-ea"/>
                </a:rPr>
                <a:t>手术部位MRSA感染</a:t>
              </a:r>
              <a:endParaRPr lang="zh-CN" altLang="en-US" sz="1600" b="1">
                <a:solidFill>
                  <a:schemeClr val="bg1"/>
                </a:solidFill>
                <a:latin typeface="+mn-ea"/>
              </a:endParaRPr>
            </a:p>
          </p:txBody>
        </p:sp>
      </p:grpSp>
      <p:grpSp>
        <p:nvGrpSpPr>
          <p:cNvPr id="26" name="组合 25"/>
          <p:cNvGrpSpPr/>
          <p:nvPr>
            <p:custDataLst>
              <p:tags r:id="rId18"/>
            </p:custDataLst>
          </p:nvPr>
        </p:nvGrpSpPr>
        <p:grpSpPr>
          <a:xfrm>
            <a:off x="1837156" y="3408728"/>
            <a:ext cx="3591560" cy="3217333"/>
            <a:chOff x="1515955" y="2617776"/>
            <a:chExt cx="2693670" cy="2413000"/>
          </a:xfrm>
        </p:grpSpPr>
        <p:sp>
          <p:nvSpPr>
            <p:cNvPr id="27" name="矩形 26"/>
            <p:cNvSpPr/>
            <p:nvPr>
              <p:custDataLst>
                <p:tags r:id="rId19"/>
              </p:custDataLst>
            </p:nvPr>
          </p:nvSpPr>
          <p:spPr>
            <a:xfrm>
              <a:off x="2046180" y="3301671"/>
              <a:ext cx="1852930" cy="2882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solidFill>
                  <a:schemeClr val="bg1"/>
                </a:solidFill>
                <a:latin typeface="微软雅黑" panose="020B0503020204020204" pitchFamily="34" charset="-122"/>
                <a:ea typeface="微软雅黑" panose="020B0503020204020204" pitchFamily="34" charset="-122"/>
              </a:endParaRPr>
            </a:p>
          </p:txBody>
        </p:sp>
        <p:cxnSp>
          <p:nvCxnSpPr>
            <p:cNvPr id="28" name="直接连接符 27"/>
            <p:cNvCxnSpPr/>
            <p:nvPr>
              <p:custDataLst>
                <p:tags r:id="rId20"/>
              </p:custDataLst>
            </p:nvPr>
          </p:nvCxnSpPr>
          <p:spPr>
            <a:xfrm flipH="1" flipV="1">
              <a:off x="2046164" y="2617776"/>
              <a:ext cx="0" cy="9720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custDataLst>
                <p:tags r:id="rId21"/>
              </p:custDataLst>
            </p:nvPr>
          </p:nvSpPr>
          <p:spPr>
            <a:xfrm>
              <a:off x="2051260" y="3301776"/>
              <a:ext cx="1661160" cy="252889"/>
            </a:xfrm>
            <a:prstGeom prst="rect">
              <a:avLst/>
            </a:prstGeom>
            <a:noFill/>
          </p:spPr>
          <p:txBody>
            <a:bodyPr wrap="square" rtlCol="0">
              <a:normAutofit/>
            </a:bodyPr>
            <a:p>
              <a:pPr algn="l"/>
              <a:r>
                <a:rPr lang="zh-CN" altLang="en-US" sz="1600" b="1" dirty="0">
                  <a:solidFill>
                    <a:schemeClr val="bg1"/>
                  </a:solidFill>
                  <a:latin typeface="+mn-ea"/>
                </a:rPr>
                <a:t>复杂皮肤和软组织感染</a:t>
              </a:r>
              <a:endParaRPr lang="zh-CN" altLang="en-US" sz="1600" b="1" dirty="0">
                <a:solidFill>
                  <a:schemeClr val="bg1"/>
                </a:solidFill>
                <a:latin typeface="+mn-ea"/>
              </a:endParaRPr>
            </a:p>
          </p:txBody>
        </p:sp>
        <p:sp>
          <p:nvSpPr>
            <p:cNvPr id="30" name="矩形 29"/>
            <p:cNvSpPr/>
            <p:nvPr>
              <p:custDataLst>
                <p:tags r:id="rId22"/>
              </p:custDataLst>
            </p:nvPr>
          </p:nvSpPr>
          <p:spPr>
            <a:xfrm>
              <a:off x="1515955" y="3577261"/>
              <a:ext cx="2693670" cy="1453515"/>
            </a:xfrm>
            <a:prstGeom prst="rect">
              <a:avLst/>
            </a:prstGeom>
          </p:spPr>
          <p:txBody>
            <a:bodyPr wrap="square">
              <a:normAutofit/>
            </a:bodyPr>
            <a:p>
              <a:pPr marL="171450" indent="-171450" algn="just">
                <a:lnSpc>
                  <a:spcPct val="150000"/>
                </a:lnSpc>
                <a:buFont typeface="Arial" panose="020B0604020202020204" pitchFamily="34" charset="0"/>
                <a:buChar char="•"/>
              </a:pPr>
              <a:r>
                <a:rPr lang="zh-CN" altLang="en-US" sz="1600">
                  <a:solidFill>
                    <a:schemeClr val="tx1"/>
                  </a:solidFill>
                  <a:cs typeface="微软雅黑" panose="020B0503020204020204" pitchFamily="34" charset="-122"/>
                  <a:sym typeface="+mn-ea"/>
                </a:rPr>
                <a:t>随机、开放标签、国际多中心</a:t>
              </a:r>
              <a:endParaRPr lang="zh-CN" altLang="en-US" sz="1600">
                <a:solidFill>
                  <a:schemeClr val="tx1"/>
                </a:solidFill>
                <a:cs typeface="微软雅黑" panose="020B0503020204020204" pitchFamily="34" charset="-122"/>
                <a:sym typeface="+mn-ea"/>
              </a:endParaRPr>
            </a:p>
            <a:p>
              <a:pPr marL="171450" indent="-171450" algn="just">
                <a:lnSpc>
                  <a:spcPct val="150000"/>
                </a:lnSpc>
                <a:buFont typeface="Arial" panose="020B0604020202020204" pitchFamily="34" charset="0"/>
                <a:buChar char="•"/>
              </a:pPr>
              <a:r>
                <a:rPr lang="zh-CN" altLang="en-US" sz="1600">
                  <a:solidFill>
                    <a:schemeClr val="tx1"/>
                  </a:solidFill>
                  <a:cs typeface="微软雅黑" panose="020B0503020204020204" pitchFamily="34" charset="-122"/>
                  <a:sym typeface="+mn-ea"/>
                </a:rPr>
                <a:t>1200 名</a:t>
              </a:r>
              <a:endParaRPr lang="zh-CN" altLang="en-US" sz="1600">
                <a:solidFill>
                  <a:schemeClr val="tx1"/>
                </a:solidFill>
                <a:cs typeface="微软雅黑" panose="020B0503020204020204" pitchFamily="34" charset="-122"/>
                <a:sym typeface="+mn-ea"/>
              </a:endParaRPr>
            </a:p>
            <a:p>
              <a:pPr marL="171450" indent="-171450" algn="just">
                <a:lnSpc>
                  <a:spcPct val="150000"/>
                </a:lnSpc>
                <a:buFont typeface="Arial" panose="020B0604020202020204" pitchFamily="34" charset="0"/>
                <a:buChar char="•"/>
              </a:pPr>
              <a:r>
                <a:rPr lang="zh-CN" altLang="en-US" sz="1600">
                  <a:solidFill>
                    <a:schemeClr val="tx1"/>
                  </a:solidFill>
                  <a:cs typeface="微软雅黑" panose="020B0503020204020204" pitchFamily="34" charset="-122"/>
                  <a:sym typeface="+mn-ea"/>
                </a:rPr>
                <a:t>利奈唑胺显著缩短抗生素治疗持续时间（ P &lt; 0.0001），显著提高出院率（P &lt; 0.05)。</a:t>
              </a:r>
              <a:r>
                <a:rPr lang="en-US" altLang="zh-CN" sz="1600" baseline="30000">
                  <a:solidFill>
                    <a:schemeClr val="tx1"/>
                  </a:solidFill>
                  <a:cs typeface="微软雅黑" panose="020B0503020204020204" pitchFamily="34" charset="-122"/>
                  <a:sym typeface="+mn-ea"/>
                </a:rPr>
                <a:t>[3]</a:t>
              </a:r>
              <a:endParaRPr lang="en-US" altLang="zh-CN" sz="1600" baseline="30000" dirty="0">
                <a:solidFill>
                  <a:schemeClr val="tx1"/>
                </a:solidFill>
                <a:cs typeface="微软雅黑" panose="020B0503020204020204" pitchFamily="34" charset="-122"/>
                <a:sym typeface="+mn-ea"/>
              </a:endParaRPr>
            </a:p>
          </p:txBody>
        </p:sp>
      </p:grpSp>
      <p:grpSp>
        <p:nvGrpSpPr>
          <p:cNvPr id="31" name="组合 30"/>
          <p:cNvGrpSpPr/>
          <p:nvPr>
            <p:custDataLst>
              <p:tags r:id="rId23"/>
            </p:custDataLst>
          </p:nvPr>
        </p:nvGrpSpPr>
        <p:grpSpPr>
          <a:xfrm>
            <a:off x="5593080" y="3417147"/>
            <a:ext cx="5950585" cy="2856230"/>
            <a:chOff x="1892510" y="2624195"/>
            <a:chExt cx="4476286" cy="2142172"/>
          </a:xfrm>
        </p:grpSpPr>
        <p:sp>
          <p:nvSpPr>
            <p:cNvPr id="32" name="矩形 31"/>
            <p:cNvSpPr/>
            <p:nvPr>
              <p:custDataLst>
                <p:tags r:id="rId24"/>
              </p:custDataLst>
            </p:nvPr>
          </p:nvSpPr>
          <p:spPr>
            <a:xfrm>
              <a:off x="2046180" y="3301740"/>
              <a:ext cx="1835150" cy="2882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solidFill>
                  <a:schemeClr val="bg1"/>
                </a:solidFill>
                <a:latin typeface="微软雅黑" panose="020B0503020204020204" pitchFamily="34" charset="-122"/>
                <a:ea typeface="微软雅黑" panose="020B0503020204020204" pitchFamily="34" charset="-122"/>
              </a:endParaRPr>
            </a:p>
          </p:txBody>
        </p:sp>
        <p:cxnSp>
          <p:nvCxnSpPr>
            <p:cNvPr id="33" name="直接连接符 32"/>
            <p:cNvCxnSpPr/>
            <p:nvPr>
              <p:custDataLst>
                <p:tags r:id="rId25"/>
              </p:custDataLst>
            </p:nvPr>
          </p:nvCxnSpPr>
          <p:spPr>
            <a:xfrm flipH="1" flipV="1">
              <a:off x="2042540" y="2624195"/>
              <a:ext cx="0" cy="9720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custDataLst>
                <p:tags r:id="rId26"/>
              </p:custDataLst>
            </p:nvPr>
          </p:nvSpPr>
          <p:spPr>
            <a:xfrm>
              <a:off x="1996325" y="3301740"/>
              <a:ext cx="2008780" cy="252889"/>
            </a:xfrm>
            <a:prstGeom prst="rect">
              <a:avLst/>
            </a:prstGeom>
            <a:noFill/>
          </p:spPr>
          <p:txBody>
            <a:bodyPr wrap="square" rtlCol="0">
              <a:normAutofit/>
            </a:bodyPr>
            <a:p>
              <a:pPr algn="l"/>
              <a:r>
                <a:rPr lang="zh-CN" altLang="en-US" sz="1600" b="1">
                  <a:solidFill>
                    <a:schemeClr val="bg1"/>
                  </a:solidFill>
                  <a:latin typeface="+mn-ea"/>
                </a:rPr>
                <a:t>非复杂皮肤/皮肤结构感染</a:t>
              </a:r>
              <a:endParaRPr lang="zh-CN" altLang="en-US" sz="1600" b="1">
                <a:solidFill>
                  <a:schemeClr val="bg1"/>
                </a:solidFill>
                <a:latin typeface="+mn-ea"/>
              </a:endParaRPr>
            </a:p>
          </p:txBody>
        </p:sp>
        <p:sp>
          <p:nvSpPr>
            <p:cNvPr id="35" name="矩形 34"/>
            <p:cNvSpPr/>
            <p:nvPr>
              <p:custDataLst>
                <p:tags r:id="rId27"/>
              </p:custDataLst>
            </p:nvPr>
          </p:nvSpPr>
          <p:spPr>
            <a:xfrm>
              <a:off x="1892510" y="3590030"/>
              <a:ext cx="4476286" cy="1176337"/>
            </a:xfrm>
            <a:prstGeom prst="rect">
              <a:avLst/>
            </a:prstGeom>
          </p:spPr>
          <p:txBody>
            <a:bodyPr wrap="square">
              <a:normAutofit/>
            </a:bodyPr>
            <a:p>
              <a:pPr marL="171450" indent="-171450" algn="just">
                <a:lnSpc>
                  <a:spcPct val="150000"/>
                </a:lnSpc>
                <a:buFont typeface="Arial" panose="020B0604020202020204" pitchFamily="34" charset="0"/>
                <a:buChar char="•"/>
              </a:pPr>
              <a:r>
                <a:rPr lang="zh-CN" altLang="en-US" sz="1600">
                  <a:solidFill>
                    <a:schemeClr val="tx1"/>
                  </a:solidFill>
                  <a:cs typeface="微软雅黑" panose="020B0503020204020204" pitchFamily="34" charset="-122"/>
                  <a:sym typeface="+mn-ea"/>
                </a:rPr>
                <a:t>随机、双盲、阳性对照（508名）</a:t>
              </a:r>
              <a:endParaRPr lang="zh-CN" altLang="en-US" sz="1600">
                <a:solidFill>
                  <a:schemeClr val="tx1"/>
                </a:solidFill>
                <a:cs typeface="微软雅黑" panose="020B0503020204020204" pitchFamily="34" charset="-122"/>
                <a:sym typeface="+mn-ea"/>
              </a:endParaRPr>
            </a:p>
            <a:p>
              <a:pPr marL="171450" indent="-171450" algn="just">
                <a:lnSpc>
                  <a:spcPct val="150000"/>
                </a:lnSpc>
                <a:buFont typeface="Arial" panose="020B0604020202020204" pitchFamily="34" charset="0"/>
                <a:buChar char="•"/>
              </a:pPr>
              <a:r>
                <a:rPr lang="zh-CN" altLang="en-US" sz="1600">
                  <a:solidFill>
                    <a:schemeClr val="tx1"/>
                  </a:solidFill>
                  <a:cs typeface="微软雅黑" panose="020B0503020204020204" pitchFamily="34" charset="-122"/>
                  <a:sym typeface="+mn-ea"/>
                </a:rPr>
                <a:t>利奈唑胺有效治疗由金黄色葡萄球菌、耐甲氧西林金黄色葡萄球菌和化脓性链球菌引起的儿童简单皮肤</a:t>
              </a:r>
              <a:r>
                <a:rPr lang="en-US" altLang="zh-CN" sz="1600">
                  <a:solidFill>
                    <a:schemeClr val="tx1"/>
                  </a:solidFill>
                  <a:cs typeface="微软雅黑" panose="020B0503020204020204" pitchFamily="34" charset="-122"/>
                  <a:sym typeface="+mn-ea"/>
                </a:rPr>
                <a:t>/</a:t>
              </a:r>
              <a:r>
                <a:rPr lang="zh-CN" altLang="en-US" sz="1600">
                  <a:solidFill>
                    <a:schemeClr val="tx1"/>
                  </a:solidFill>
                  <a:cs typeface="微软雅黑" panose="020B0503020204020204" pitchFamily="34" charset="-122"/>
                  <a:sym typeface="+mn-ea"/>
                </a:rPr>
                <a:t>皮肤结构感染，治愈率</a:t>
              </a:r>
              <a:r>
                <a:rPr lang="en-US" altLang="zh-CN" sz="1600">
                  <a:solidFill>
                    <a:schemeClr val="tx1"/>
                  </a:solidFill>
                  <a:cs typeface="微软雅黑" panose="020B0503020204020204" pitchFamily="34" charset="-122"/>
                  <a:sym typeface="+mn-ea"/>
                </a:rPr>
                <a:t>91%</a:t>
              </a:r>
              <a:r>
                <a:rPr lang="zh-CN" altLang="en-US" sz="1600">
                  <a:solidFill>
                    <a:schemeClr val="tx1"/>
                  </a:solidFill>
                  <a:cs typeface="微软雅黑" panose="020B0503020204020204" pitchFamily="34" charset="-122"/>
                  <a:sym typeface="+mn-ea"/>
                </a:rPr>
                <a:t>，金葡菌根除率</a:t>
              </a:r>
              <a:r>
                <a:rPr lang="en-US" altLang="zh-CN" sz="1600">
                  <a:solidFill>
                    <a:schemeClr val="tx1"/>
                  </a:solidFill>
                  <a:cs typeface="微软雅黑" panose="020B0503020204020204" pitchFamily="34" charset="-122"/>
                  <a:sym typeface="+mn-ea"/>
                </a:rPr>
                <a:t>89.6%</a:t>
              </a:r>
              <a:r>
                <a:rPr lang="zh-CN" altLang="en-US" sz="1600">
                  <a:solidFill>
                    <a:schemeClr val="tx1"/>
                  </a:solidFill>
                  <a:cs typeface="微软雅黑" panose="020B0503020204020204" pitchFamily="34" charset="-122"/>
                  <a:sym typeface="+mn-ea"/>
                </a:rPr>
                <a:t>。</a:t>
              </a:r>
              <a:r>
                <a:rPr lang="en-US" altLang="zh-CN" sz="1600" baseline="30000">
                  <a:solidFill>
                    <a:schemeClr val="tx1"/>
                  </a:solidFill>
                  <a:cs typeface="微软雅黑" panose="020B0503020204020204" pitchFamily="34" charset="-122"/>
                  <a:sym typeface="+mn-ea"/>
                </a:rPr>
                <a:t>[4]</a:t>
              </a:r>
              <a:endParaRPr lang="en-US" altLang="zh-CN" sz="1600" baseline="30000">
                <a:solidFill>
                  <a:schemeClr val="tx1"/>
                </a:solidFill>
                <a:cs typeface="微软雅黑" panose="020B0503020204020204" pitchFamily="34" charset="-122"/>
                <a:sym typeface="+mn-ea"/>
              </a:endParaRPr>
            </a:p>
          </p:txBody>
        </p:sp>
      </p:grpSp>
      <p:sp>
        <p:nvSpPr>
          <p:cNvPr id="41" name="矩形 40"/>
          <p:cNvSpPr/>
          <p:nvPr>
            <p:custDataLst>
              <p:tags r:id="rId28"/>
            </p:custDataLst>
          </p:nvPr>
        </p:nvSpPr>
        <p:spPr>
          <a:xfrm>
            <a:off x="679341" y="3329687"/>
            <a:ext cx="240000" cy="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custDataLst>
              <p:tags r:id="rId29"/>
            </p:custDataLst>
          </p:nvPr>
        </p:nvSpPr>
        <p:spPr>
          <a:xfrm>
            <a:off x="2429429" y="3329687"/>
            <a:ext cx="240000" cy="2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custDataLst>
              <p:tags r:id="rId30"/>
            </p:custDataLst>
          </p:nvPr>
        </p:nvSpPr>
        <p:spPr>
          <a:xfrm>
            <a:off x="4047437" y="3329687"/>
            <a:ext cx="240000" cy="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44" name="矩形 43"/>
          <p:cNvSpPr/>
          <p:nvPr>
            <p:custDataLst>
              <p:tags r:id="rId31"/>
            </p:custDataLst>
          </p:nvPr>
        </p:nvSpPr>
        <p:spPr>
          <a:xfrm>
            <a:off x="5665445" y="3329687"/>
            <a:ext cx="240000" cy="2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custDataLst>
              <p:tags r:id="rId32"/>
            </p:custDataLst>
          </p:nvPr>
        </p:nvSpPr>
        <p:spPr>
          <a:xfrm>
            <a:off x="7283453" y="3329687"/>
            <a:ext cx="240000" cy="2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33"/>
            </p:custDataLst>
          </p:nvPr>
        </p:nvSpPr>
        <p:spPr>
          <a:xfrm>
            <a:off x="0" y="5119793"/>
            <a:ext cx="1697567" cy="1691640"/>
          </a:xfrm>
          <a:prstGeom prst="rect">
            <a:avLst/>
          </a:prstGeom>
          <a:noFill/>
        </p:spPr>
        <p:txBody>
          <a:bodyPr wrap="square" rtlCol="0" anchor="t">
            <a:normAutofit/>
          </a:bodyPr>
          <a:p>
            <a:pPr algn="just"/>
            <a:r>
              <a:rPr lang="en-US" altLang="zh-CN" sz="800">
                <a:solidFill>
                  <a:schemeClr val="tx1"/>
                </a:solidFill>
                <a:cs typeface="Times New Roman" panose="02020603050405020304" pitchFamily="18" charset="0"/>
                <a:sym typeface="+mn-ea"/>
              </a:rPr>
              <a:t>[1] </a:t>
            </a:r>
            <a:r>
              <a:rPr lang="zh-CN" altLang="en-US" sz="800">
                <a:solidFill>
                  <a:schemeClr val="tx1"/>
                </a:solidFill>
                <a:cs typeface="Times New Roman" panose="02020603050405020304" pitchFamily="18" charset="0"/>
                <a:sym typeface="+mn-ea"/>
              </a:rPr>
              <a:t>Cepeda JA,</a:t>
            </a:r>
            <a:r>
              <a:rPr lang="en-US" altLang="zh-CN" sz="800">
                <a:solidFill>
                  <a:schemeClr val="tx1"/>
                </a:solidFill>
                <a:cs typeface="Times New Roman" panose="02020603050405020304" pitchFamily="18" charset="0"/>
                <a:sym typeface="+mn-ea"/>
              </a:rPr>
              <a:t>et al</a:t>
            </a:r>
            <a:r>
              <a:rPr lang="zh-CN" altLang="en-US" sz="800">
                <a:solidFill>
                  <a:schemeClr val="tx1"/>
                </a:solidFill>
                <a:cs typeface="Times New Roman" panose="02020603050405020304" pitchFamily="18" charset="0"/>
                <a:sym typeface="+mn-ea"/>
              </a:rPr>
              <a:t>. J Antimicrob Chemother. 2004 Feb;53(2):345-55.</a:t>
            </a:r>
            <a:endParaRPr lang="zh-CN" altLang="en-US" sz="800">
              <a:solidFill>
                <a:schemeClr val="tx1"/>
              </a:solidFill>
              <a:cs typeface="Times New Roman" panose="02020603050405020304" pitchFamily="18" charset="0"/>
              <a:sym typeface="+mn-ea"/>
            </a:endParaRPr>
          </a:p>
          <a:p>
            <a:pPr algn="just"/>
            <a:r>
              <a:rPr lang="en-US" altLang="zh-CN" sz="800" smtClean="0">
                <a:solidFill>
                  <a:schemeClr val="tx1"/>
                </a:solidFill>
                <a:cs typeface="Times New Roman" panose="02020603050405020304" pitchFamily="18" charset="0"/>
                <a:sym typeface="+mn-ea"/>
              </a:rPr>
              <a:t>[2] </a:t>
            </a:r>
            <a:r>
              <a:rPr lang="zh-CN" altLang="en-US" sz="800">
                <a:solidFill>
                  <a:schemeClr val="tx1"/>
                </a:solidFill>
                <a:cs typeface="Times New Roman" panose="02020603050405020304" pitchFamily="18" charset="0"/>
                <a:sym typeface="+mn-ea"/>
              </a:rPr>
              <a:t>Chavanet P.  Med Mal Infect. 2013 Dec;43(11-12):451-5.</a:t>
            </a:r>
            <a:endParaRPr lang="zh-CN" altLang="en-US" sz="800">
              <a:solidFill>
                <a:schemeClr val="tx1"/>
              </a:solidFill>
              <a:cs typeface="Times New Roman" panose="02020603050405020304" pitchFamily="18" charset="0"/>
            </a:endParaRPr>
          </a:p>
          <a:p>
            <a:pPr algn="just"/>
            <a:r>
              <a:rPr lang="en-US" altLang="zh-CN" sz="800" smtClean="0">
                <a:solidFill>
                  <a:schemeClr val="tx1"/>
                </a:solidFill>
                <a:cs typeface="Times New Roman" panose="02020603050405020304" pitchFamily="18" charset="0"/>
                <a:sym typeface="+mn-ea"/>
              </a:rPr>
              <a:t>[3] </a:t>
            </a:r>
            <a:r>
              <a:rPr lang="zh-CN" altLang="en-US" sz="800">
                <a:solidFill>
                  <a:schemeClr val="tx1"/>
                </a:solidFill>
                <a:cs typeface="Times New Roman" panose="02020603050405020304" pitchFamily="18" charset="0"/>
                <a:sym typeface="+mn-ea"/>
              </a:rPr>
              <a:t>Itani KM, Weigelt J, Li JZ,</a:t>
            </a:r>
            <a:r>
              <a:rPr lang="en-US" altLang="zh-CN" sz="800">
                <a:solidFill>
                  <a:schemeClr val="tx1"/>
                </a:solidFill>
                <a:cs typeface="Times New Roman" panose="02020603050405020304" pitchFamily="18" charset="0"/>
                <a:sym typeface="+mn-ea"/>
              </a:rPr>
              <a:t>et al</a:t>
            </a:r>
            <a:r>
              <a:rPr lang="zh-CN" altLang="en-US" sz="800">
                <a:solidFill>
                  <a:schemeClr val="tx1"/>
                </a:solidFill>
                <a:cs typeface="Times New Roman" panose="02020603050405020304" pitchFamily="18" charset="0"/>
                <a:sym typeface="+mn-ea"/>
              </a:rPr>
              <a:t>. Int J Antimicrob Agents. 2005 Dec;26(6):442-8. </a:t>
            </a:r>
            <a:endParaRPr lang="zh-CN" altLang="en-US" sz="800">
              <a:solidFill>
                <a:schemeClr val="tx1"/>
              </a:solidFill>
              <a:cs typeface="Times New Roman" panose="02020603050405020304" pitchFamily="18" charset="0"/>
            </a:endParaRPr>
          </a:p>
          <a:p>
            <a:pPr algn="just"/>
            <a:r>
              <a:rPr lang="en-US" altLang="zh-CN" sz="800">
                <a:solidFill>
                  <a:schemeClr val="tx1"/>
                </a:solidFill>
                <a:cs typeface="Times New Roman" panose="02020603050405020304" pitchFamily="18" charset="0"/>
                <a:sym typeface="+mn-ea"/>
              </a:rPr>
              <a:t>[4]</a:t>
            </a:r>
            <a:r>
              <a:rPr lang="zh-CN" altLang="en-US" sz="800">
                <a:solidFill>
                  <a:schemeClr val="tx1"/>
                </a:solidFill>
                <a:cs typeface="Times New Roman" panose="02020603050405020304" pitchFamily="18" charset="0"/>
                <a:sym typeface="+mn-ea"/>
              </a:rPr>
              <a:t>Wible K, </a:t>
            </a:r>
            <a:r>
              <a:rPr lang="en-US" altLang="zh-CN" sz="800">
                <a:solidFill>
                  <a:schemeClr val="tx1"/>
                </a:solidFill>
                <a:cs typeface="Times New Roman" panose="02020603050405020304" pitchFamily="18" charset="0"/>
                <a:sym typeface="+mn-ea"/>
              </a:rPr>
              <a:t>et al</a:t>
            </a:r>
            <a:r>
              <a:rPr lang="zh-CN" altLang="en-US" sz="800">
                <a:solidFill>
                  <a:schemeClr val="tx1"/>
                </a:solidFill>
                <a:cs typeface="Times New Roman" panose="02020603050405020304" pitchFamily="18" charset="0"/>
                <a:sym typeface="+mn-ea"/>
              </a:rPr>
              <a:t>. Pediatr Infect Dis J. 2003 Apr;22(4):315-23. </a:t>
            </a:r>
            <a:endParaRPr lang="zh-CN" altLang="en-US" sz="800">
              <a:solidFill>
                <a:schemeClr val="tx1"/>
              </a:solidFill>
              <a:cs typeface="Times New Roman" panose="02020603050405020304" pitchFamily="18" charset="0"/>
              <a:sym typeface="+mn-ea"/>
            </a:endParaRPr>
          </a:p>
          <a:p>
            <a:pPr algn="just"/>
            <a:r>
              <a:rPr lang="en-US" altLang="zh-CN" sz="800" smtClean="0">
                <a:solidFill>
                  <a:schemeClr val="tx1"/>
                </a:solidFill>
                <a:cs typeface="Times New Roman" panose="02020603050405020304" pitchFamily="18" charset="0"/>
                <a:sym typeface="+mn-ea"/>
              </a:rPr>
              <a:t>[5]</a:t>
            </a:r>
            <a:r>
              <a:rPr lang="zh-CN" altLang="en-US" sz="800">
                <a:solidFill>
                  <a:schemeClr val="tx1"/>
                </a:solidFill>
                <a:cs typeface="Times New Roman" panose="02020603050405020304" pitchFamily="18" charset="0"/>
                <a:sym typeface="+mn-ea"/>
              </a:rPr>
              <a:t>Weigelt J, </a:t>
            </a:r>
            <a:r>
              <a:rPr lang="en-US" altLang="zh-CN" sz="800">
                <a:solidFill>
                  <a:schemeClr val="tx1"/>
                </a:solidFill>
                <a:cs typeface="Times New Roman" panose="02020603050405020304" pitchFamily="18" charset="0"/>
                <a:sym typeface="+mn-ea"/>
              </a:rPr>
              <a:t>et al</a:t>
            </a:r>
            <a:r>
              <a:rPr lang="zh-CN" altLang="en-US" sz="800">
                <a:solidFill>
                  <a:schemeClr val="tx1"/>
                </a:solidFill>
                <a:cs typeface="Times New Roman" panose="02020603050405020304" pitchFamily="18" charset="0"/>
                <a:sym typeface="+mn-ea"/>
              </a:rPr>
              <a:t>. Am J Surg. 2004 Dec;188(6):760-6.</a:t>
            </a:r>
            <a:endParaRPr lang="zh-CN" altLang="en-US" sz="800" smtClean="0">
              <a:solidFill>
                <a:schemeClr val="tx1"/>
              </a:solidFill>
              <a:cs typeface="Times New Roman" panose="02020603050405020304" pitchFamily="18" charset="0"/>
              <a:sym typeface="+mn-ea"/>
            </a:endParaRPr>
          </a:p>
        </p:txBody>
      </p:sp>
      <p:sp>
        <p:nvSpPr>
          <p:cNvPr id="3" name="文本框 2"/>
          <p:cNvSpPr txBox="1"/>
          <p:nvPr>
            <p:custDataLst>
              <p:tags r:id="rId34"/>
            </p:custDataLst>
          </p:nvPr>
        </p:nvSpPr>
        <p:spPr>
          <a:xfrm>
            <a:off x="6488113" y="6447790"/>
            <a:ext cx="5466080" cy="337185"/>
          </a:xfrm>
          <a:prstGeom prst="rect">
            <a:avLst/>
          </a:prstGeom>
          <a:noFill/>
        </p:spPr>
        <p:txBody>
          <a:bodyPr wrap="square" rtlCol="0">
            <a:normAutofit fontScale="90000"/>
          </a:bodyPr>
          <a:p>
            <a:pPr algn="just"/>
            <a:r>
              <a:rPr lang="zh-CN" altLang="en-US" sz="1600" b="1" smtClean="0">
                <a:solidFill>
                  <a:schemeClr val="accent1"/>
                </a:solidFill>
              </a:rPr>
              <a:t>注：以上试验数据来源于利奈唑胺治疗不同疾病的临床研究</a:t>
            </a:r>
            <a:endParaRPr lang="zh-CN" altLang="en-US" sz="1600" b="1" smtClean="0">
              <a:solidFill>
                <a:schemeClr val="accent1"/>
              </a:solidFill>
            </a:endParaRPr>
          </a:p>
        </p:txBody>
      </p:sp>
      <p:sp>
        <p:nvSpPr>
          <p:cNvPr id="6" name="标题 5"/>
          <p:cNvSpPr>
            <a:spLocks noGrp="1"/>
          </p:cNvSpPr>
          <p:nvPr>
            <p:ph type="title"/>
            <p:custDataLst>
              <p:tags r:id="rId35"/>
            </p:custDataLst>
          </p:nvPr>
        </p:nvSpPr>
        <p:spPr/>
        <p:txBody>
          <a:bodyPr vert="horz" wrap="square" lIns="0" tIns="0" rIns="0" bIns="0" rtlCol="0" anchor="b" anchorCtr="0">
            <a:normAutofit/>
          </a:bodyPr>
          <a:lstStyle/>
          <a:p>
            <a:pPr lvl="0" algn="l">
              <a:buClrTx/>
              <a:buSzTx/>
              <a:buFontTx/>
            </a:pPr>
            <a:r>
              <a:rPr lang="zh-CN" altLang="en-US" dirty="0">
                <a:sym typeface="+mn-ea"/>
              </a:rPr>
              <a:t>三、有效性</a:t>
            </a:r>
            <a:endParaRPr lang="zh-CN" altLang="en-US" dirty="0">
              <a:sym typeface="+mn-ea"/>
            </a:endParaRPr>
          </a:p>
        </p:txBody>
      </p:sp>
    </p:spTree>
    <p:custDataLst>
      <p:tags r:id="rId3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4" grpId="0" bldLvl="0" animBg="1"/>
      <p:bldP spid="41" grpId="0" bldLvl="0" animBg="1"/>
      <p:bldP spid="42" grpId="0" bldLvl="0" animBg="1"/>
      <p:bldP spid="43" grpId="0" bldLvl="0" animBg="1"/>
      <p:bldP spid="44" grpId="0" bldLvl="0" animBg="1"/>
      <p:bldP spid="4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p:nvPr>
            <p:custDataLst>
              <p:tags r:id="rId1"/>
            </p:custDataLst>
          </p:nvPr>
        </p:nvGraphicFramePr>
        <p:xfrm>
          <a:off x="200025" y="1069340"/>
          <a:ext cx="11671935" cy="5530850"/>
        </p:xfrm>
        <a:graphic>
          <a:graphicData uri="http://schemas.openxmlformats.org/drawingml/2006/table">
            <a:tbl>
              <a:tblPr firstRow="1" bandRow="1">
                <a:tableStyleId>{827E7743-39CA-4E87-A19B-AE24449E94FE}</a:tableStyleId>
              </a:tblPr>
              <a:tblGrid>
                <a:gridCol w="4059555"/>
                <a:gridCol w="7612380"/>
              </a:tblGrid>
              <a:tr h="406400">
                <a:tc>
                  <a:txBody>
                    <a:bodyPr/>
                    <a:p>
                      <a:pPr algn="ctr">
                        <a:buNone/>
                      </a:pPr>
                      <a:r>
                        <a:rPr lang="zh-CN" altLang="en-US" sz="1865" b="1">
                          <a:cs typeface="微软雅黑" panose="020B0503020204020204" pitchFamily="34" charset="-122"/>
                        </a:rPr>
                        <a:t>指南</a:t>
                      </a:r>
                      <a:r>
                        <a:rPr lang="en-US" altLang="zh-CN" sz="1865" b="1">
                          <a:cs typeface="微软雅黑" panose="020B0503020204020204" pitchFamily="34" charset="-122"/>
                        </a:rPr>
                        <a:t>/</a:t>
                      </a:r>
                      <a:r>
                        <a:rPr lang="zh-CN" altLang="en-US" sz="1865" b="1">
                          <a:cs typeface="微软雅黑" panose="020B0503020204020204" pitchFamily="34" charset="-122"/>
                        </a:rPr>
                        <a:t>共识</a:t>
                      </a:r>
                      <a:endParaRPr lang="zh-CN" altLang="en-US" sz="1865" b="1">
                        <a:cs typeface="微软雅黑" panose="020B0503020204020204" pitchFamily="34" charset="-122"/>
                      </a:endParaRPr>
                    </a:p>
                  </a:txBody>
                  <a:tcPr marL="121920" marR="121920" marT="60960" marB="60960"/>
                </a:tc>
                <a:tc>
                  <a:txBody>
                    <a:bodyPr/>
                    <a:p>
                      <a:pPr algn="ctr">
                        <a:buNone/>
                      </a:pPr>
                      <a:r>
                        <a:rPr lang="zh-CN" altLang="en-US" sz="1865" b="1"/>
                        <a:t>推荐建议</a:t>
                      </a:r>
                      <a:endParaRPr lang="zh-CN" altLang="en-US" sz="1865" b="1"/>
                    </a:p>
                  </a:txBody>
                  <a:tcPr marL="121920" marR="121920" marT="60960" marB="60960"/>
                </a:tc>
              </a:tr>
              <a:tr h="854075">
                <a:tc>
                  <a:txBody>
                    <a:bodyPr/>
                    <a:p>
                      <a:pPr indent="0" algn="l" fontAlgn="auto">
                        <a:lnSpc>
                          <a:spcPct val="150000"/>
                        </a:lnSpc>
                        <a:buNone/>
                      </a:pPr>
                      <a:r>
                        <a:rPr lang="zh-CN" altLang="en-US" sz="1600">
                          <a:cs typeface="微软雅黑" panose="020B0503020204020204" pitchFamily="34" charset="-122"/>
                        </a:rPr>
                        <a:t>中国腹腔感染诊治指南（2019版）</a:t>
                      </a:r>
                      <a:endParaRPr lang="zh-CN" altLang="en-US" sz="1600">
                        <a:cs typeface="微软雅黑" panose="020B0503020204020204" pitchFamily="34" charset="-122"/>
                      </a:endParaRPr>
                    </a:p>
                  </a:txBody>
                  <a:tcPr marL="121920" marR="121920" marT="60960" marB="60960" anchor="ctr" anchorCtr="0"/>
                </a:tc>
                <a:tc>
                  <a:txBody>
                    <a:bodyPr/>
                    <a:p>
                      <a:pPr indent="0" algn="l" fontAlgn="auto">
                        <a:lnSpc>
                          <a:spcPct val="150000"/>
                        </a:lnSpc>
                        <a:buNone/>
                      </a:pPr>
                      <a:r>
                        <a:rPr lang="zh-CN" altLang="en-US" sz="1600">
                          <a:solidFill>
                            <a:schemeClr val="tx1"/>
                          </a:solidFill>
                          <a:cs typeface="微软雅黑" panose="020B0503020204020204" pitchFamily="34" charset="-122"/>
                        </a:rPr>
                        <a:t>结合MRSA致其他感染的治疗推荐，本指南制定专家组认为万古霉素或</a:t>
                      </a:r>
                      <a:r>
                        <a:rPr lang="zh-CN" altLang="en-US" sz="1600" b="1">
                          <a:solidFill>
                            <a:schemeClr val="tx1"/>
                          </a:solidFill>
                          <a:cs typeface="微软雅黑" panose="020B0503020204020204" pitchFamily="34" charset="-122"/>
                        </a:rPr>
                        <a:t>利奈唑胺</a:t>
                      </a:r>
                      <a:r>
                        <a:rPr lang="zh-CN" altLang="en-US" sz="1600">
                          <a:solidFill>
                            <a:schemeClr val="tx1"/>
                          </a:solidFill>
                          <a:cs typeface="微软雅黑" panose="020B0503020204020204" pitchFamily="34" charset="-122"/>
                        </a:rPr>
                        <a:t>可用于治疗MRSA所致IAI，对存在肾功能损伤风险的病人应优先考虑选用利奈唑胺。</a:t>
                      </a:r>
                      <a:endParaRPr lang="zh-CN" altLang="en-US" sz="1600">
                        <a:solidFill>
                          <a:schemeClr val="tx1"/>
                        </a:solidFill>
                        <a:cs typeface="微软雅黑" panose="020B0503020204020204" pitchFamily="34" charset="-122"/>
                      </a:endParaRPr>
                    </a:p>
                  </a:txBody>
                  <a:tcPr marL="121920" marR="121920" marT="60960" marB="60960" anchor="ctr" anchorCtr="0"/>
                </a:tc>
              </a:tr>
              <a:tr h="854075">
                <a:tc>
                  <a:txBody>
                    <a:bodyPr/>
                    <a:p>
                      <a:pPr indent="0" algn="l" fontAlgn="auto">
                        <a:lnSpc>
                          <a:spcPct val="150000"/>
                        </a:lnSpc>
                        <a:buNone/>
                      </a:pPr>
                      <a:r>
                        <a:rPr lang="zh-CN" altLang="en-US" sz="1600"/>
                        <a:t>慢性阻塞性肺疾病急性加重抗感染治疗中国专家共识</a:t>
                      </a:r>
                      <a:endParaRPr lang="zh-CN" altLang="en-US" sz="1600"/>
                    </a:p>
                  </a:txBody>
                  <a:tcPr marL="121920" marR="121920" marT="60960" marB="60960" anchor="ctr" anchorCtr="0"/>
                </a:tc>
                <a:tc>
                  <a:txBody>
                    <a:bodyPr/>
                    <a:p>
                      <a:pPr indent="0" algn="l" fontAlgn="auto">
                        <a:lnSpc>
                          <a:spcPct val="150000"/>
                        </a:lnSpc>
                        <a:buNone/>
                      </a:pPr>
                      <a:r>
                        <a:rPr lang="zh-CN" altLang="en-US" sz="1600">
                          <a:solidFill>
                            <a:schemeClr val="tx1"/>
                          </a:solidFill>
                          <a:cs typeface="微软雅黑" panose="020B0503020204020204" pitchFamily="34" charset="-122"/>
                        </a:rPr>
                        <a:t>MRSA 感染多采用单药治疗,目前联合治疗缺乏足够临床证据。治疗可选择的药物有万古霉素 (或去甲万古霉素)、替考拉宁和</a:t>
                      </a:r>
                      <a:r>
                        <a:rPr lang="zh-CN" altLang="en-US" sz="1600" b="1">
                          <a:solidFill>
                            <a:schemeClr val="tx1"/>
                          </a:solidFill>
                          <a:cs typeface="微软雅黑" panose="020B0503020204020204" pitchFamily="34" charset="-122"/>
                        </a:rPr>
                        <a:t>利奈唑胺</a:t>
                      </a:r>
                      <a:endParaRPr lang="zh-CN" altLang="en-US" sz="1600" b="1">
                        <a:solidFill>
                          <a:schemeClr val="tx1"/>
                        </a:solidFill>
                        <a:cs typeface="微软雅黑" panose="020B0503020204020204" pitchFamily="34" charset="-122"/>
                      </a:endParaRPr>
                    </a:p>
                  </a:txBody>
                  <a:tcPr marL="121920" marR="121920" marT="60960" marB="60960" anchor="ctr" anchorCtr="0"/>
                </a:tc>
              </a:tr>
              <a:tr h="854075">
                <a:tc>
                  <a:txBody>
                    <a:bodyPr/>
                    <a:p>
                      <a:pPr indent="0" algn="l" fontAlgn="auto">
                        <a:lnSpc>
                          <a:spcPct val="150000"/>
                        </a:lnSpc>
                        <a:buNone/>
                      </a:pPr>
                      <a:r>
                        <a:rPr lang="zh-CN" altLang="en-US" sz="1600"/>
                        <a:t>美国感染病学会治疗成人及儿童甲氧西林耐药金黄色葡萄球菌感染临床实践指南</a:t>
                      </a:r>
                      <a:endParaRPr lang="zh-CN" altLang="en-US" sz="1600"/>
                    </a:p>
                  </a:txBody>
                  <a:tcPr marL="121920" marR="121920" marT="60960" marB="60960" anchor="ctr" anchorCtr="0"/>
                </a:tc>
                <a:tc>
                  <a:txBody>
                    <a:bodyPr/>
                    <a:p>
                      <a:pPr indent="0" algn="l" fontAlgn="auto">
                        <a:lnSpc>
                          <a:spcPct val="150000"/>
                        </a:lnSpc>
                        <a:buNone/>
                      </a:pPr>
                      <a:r>
                        <a:rPr lang="zh-CN" altLang="en-US" sz="1600">
                          <a:solidFill>
                            <a:schemeClr val="tx1"/>
                          </a:solidFill>
                          <a:cs typeface="微软雅黑" panose="020B0503020204020204" pitchFamily="34" charset="-122"/>
                        </a:rPr>
                        <a:t>复杂性cSSTI的抗生素治疗选用：万古霉素静脉滴注(A-Ⅰ)；</a:t>
                      </a:r>
                      <a:r>
                        <a:rPr lang="zh-CN" altLang="en-US" sz="1600" b="1">
                          <a:solidFill>
                            <a:schemeClr val="tx1"/>
                          </a:solidFill>
                          <a:cs typeface="微软雅黑" panose="020B0503020204020204" pitchFamily="34" charset="-122"/>
                        </a:rPr>
                        <a:t>利奈唑胺</a:t>
                      </a:r>
                      <a:r>
                        <a:rPr lang="zh-CN" altLang="en-US" sz="1600">
                          <a:solidFill>
                            <a:schemeClr val="tx1"/>
                          </a:solidFill>
                          <a:cs typeface="微软雅黑" panose="020B0503020204020204" pitchFamily="34" charset="-122"/>
                        </a:rPr>
                        <a:t>600 mg每日2次口服或静脉滴注(A-Ⅰ)</a:t>
                      </a:r>
                      <a:endParaRPr lang="zh-CN" altLang="en-US" sz="1600">
                        <a:solidFill>
                          <a:schemeClr val="tx1"/>
                        </a:solidFill>
                        <a:cs typeface="微软雅黑" panose="020B0503020204020204" pitchFamily="34" charset="-122"/>
                      </a:endParaRPr>
                    </a:p>
                  </a:txBody>
                  <a:tcPr marL="121920" marR="121920" marT="60960" marB="60960" anchor="ctr" anchorCtr="0"/>
                </a:tc>
              </a:tr>
              <a:tr h="854075">
                <a:tc>
                  <a:txBody>
                    <a:bodyPr/>
                    <a:p>
                      <a:pPr indent="0" algn="l" fontAlgn="auto">
                        <a:lnSpc>
                          <a:spcPct val="150000"/>
                        </a:lnSpc>
                        <a:buNone/>
                      </a:pPr>
                      <a:r>
                        <a:rPr lang="zh-CN" altLang="en-US" sz="1600">
                          <a:cs typeface="微软雅黑" panose="020B0503020204020204" pitchFamily="34" charset="-122"/>
                        </a:rPr>
                        <a:t>中国糖尿病足防治指南（2019版）（Ⅲ）</a:t>
                      </a:r>
                      <a:endParaRPr lang="zh-CN" altLang="en-US" sz="1600">
                        <a:cs typeface="微软雅黑" panose="020B0503020204020204" pitchFamily="34" charset="-122"/>
                      </a:endParaRPr>
                    </a:p>
                  </a:txBody>
                  <a:tcPr marL="121920" marR="121920" marT="60960" marB="60960" anchor="ctr" anchorCtr="0"/>
                </a:tc>
                <a:tc>
                  <a:txBody>
                    <a:bodyPr/>
                    <a:p>
                      <a:pPr indent="0" algn="l" fontAlgn="auto">
                        <a:lnSpc>
                          <a:spcPct val="150000"/>
                        </a:lnSpc>
                        <a:buNone/>
                      </a:pPr>
                      <a:r>
                        <a:rPr lang="zh-CN" altLang="en-US" sz="1600">
                          <a:solidFill>
                            <a:schemeClr val="tx1"/>
                          </a:solidFill>
                          <a:cs typeface="微软雅黑" panose="020B0503020204020204" pitchFamily="34" charset="-122"/>
                        </a:rPr>
                        <a:t>MRSA是最常见的耐药革兰阳性球菌，目前尚无对万古霉素、去甲万古霉素的耐药菌株，如存在肾功能减退可选择</a:t>
                      </a:r>
                      <a:r>
                        <a:rPr lang="zh-CN" altLang="en-US" sz="1600" b="1">
                          <a:solidFill>
                            <a:schemeClr val="tx1"/>
                          </a:solidFill>
                          <a:cs typeface="微软雅黑" panose="020B0503020204020204" pitchFamily="34" charset="-122"/>
                        </a:rPr>
                        <a:t>利奈唑胺</a:t>
                      </a:r>
                      <a:endParaRPr lang="zh-CN" altLang="en-US" sz="1600" b="1">
                        <a:solidFill>
                          <a:schemeClr val="tx1"/>
                        </a:solidFill>
                        <a:cs typeface="微软雅黑" panose="020B0503020204020204" pitchFamily="34" charset="-122"/>
                      </a:endParaRPr>
                    </a:p>
                  </a:txBody>
                  <a:tcPr marL="121920" marR="121920" marT="60960" marB="60960" anchor="ctr" anchorCtr="0"/>
                </a:tc>
              </a:tr>
              <a:tr h="854075">
                <a:tc>
                  <a:txBody>
                    <a:bodyPr/>
                    <a:p>
                      <a:pPr indent="0" algn="l" fontAlgn="auto">
                        <a:lnSpc>
                          <a:spcPct val="150000"/>
                        </a:lnSpc>
                        <a:buNone/>
                      </a:pPr>
                      <a:r>
                        <a:rPr lang="zh-CN" altLang="en-US" sz="1600">
                          <a:cs typeface="微软雅黑" panose="020B0503020204020204" pitchFamily="34" charset="-122"/>
                        </a:rPr>
                        <a:t>中国儿童肺炎链球菌性疾病诊断、治疗和预防专家共识（</a:t>
                      </a:r>
                      <a:r>
                        <a:rPr lang="en-US" altLang="zh-CN" sz="1600">
                          <a:cs typeface="微软雅黑" panose="020B0503020204020204" pitchFamily="34" charset="-122"/>
                        </a:rPr>
                        <a:t>2020</a:t>
                      </a:r>
                      <a:r>
                        <a:rPr lang="zh-CN" altLang="en-US" sz="1600">
                          <a:cs typeface="微软雅黑" panose="020B0503020204020204" pitchFamily="34" charset="-122"/>
                        </a:rPr>
                        <a:t>）</a:t>
                      </a:r>
                      <a:endParaRPr lang="zh-CN" altLang="en-US" sz="1600">
                        <a:cs typeface="微软雅黑" panose="020B0503020204020204" pitchFamily="34" charset="-122"/>
                      </a:endParaRPr>
                    </a:p>
                  </a:txBody>
                  <a:tcPr marL="121920" marR="121920" marT="60960" marB="60960" anchor="ctr" anchorCtr="0"/>
                </a:tc>
                <a:tc>
                  <a:txBody>
                    <a:bodyPr/>
                    <a:p>
                      <a:pPr indent="0" algn="l" fontAlgn="auto">
                        <a:lnSpc>
                          <a:spcPct val="150000"/>
                        </a:lnSpc>
                        <a:buNone/>
                      </a:pPr>
                      <a:r>
                        <a:rPr lang="zh-CN" altLang="en-US" sz="1600">
                          <a:solidFill>
                            <a:schemeClr val="tx1"/>
                          </a:solidFill>
                        </a:rPr>
                        <a:t>对多重耐药的肺炎链球菌，可考虑使用万古霉素或替考拉宁或</a:t>
                      </a:r>
                      <a:r>
                        <a:rPr lang="zh-CN" altLang="en-US" sz="1600" b="1">
                          <a:solidFill>
                            <a:schemeClr val="tx1"/>
                          </a:solidFill>
                        </a:rPr>
                        <a:t>利奈唑胺</a:t>
                      </a:r>
                      <a:r>
                        <a:rPr lang="zh-CN" altLang="en-US" sz="1600">
                          <a:solidFill>
                            <a:schemeClr val="tx1"/>
                          </a:solidFill>
                        </a:rPr>
                        <a:t>等。</a:t>
                      </a:r>
                      <a:endParaRPr lang="zh-CN" altLang="en-US" sz="1600">
                        <a:solidFill>
                          <a:schemeClr val="tx1"/>
                        </a:solidFill>
                      </a:endParaRPr>
                    </a:p>
                  </a:txBody>
                  <a:tcPr marL="121920" marR="121920" marT="60960" marB="60960" anchor="ctr" anchorCtr="0"/>
                </a:tc>
              </a:tr>
              <a:tr h="854075">
                <a:tc>
                  <a:txBody>
                    <a:bodyPr/>
                    <a:p>
                      <a:pPr indent="0" algn="l" fontAlgn="auto">
                        <a:lnSpc>
                          <a:spcPct val="150000"/>
                        </a:lnSpc>
                        <a:buNone/>
                      </a:pPr>
                      <a:r>
                        <a:rPr lang="zh-CN" altLang="en-US" sz="1600"/>
                        <a:t>腹膜透析相关感染的防治指南</a:t>
                      </a:r>
                      <a:endParaRPr lang="zh-CN" altLang="en-US" sz="1600"/>
                    </a:p>
                  </a:txBody>
                  <a:tcPr marL="121920" marR="121920" marT="60960" marB="60960" anchor="ctr" anchorCtr="0"/>
                </a:tc>
                <a:tc>
                  <a:txBody>
                    <a:bodyPr/>
                    <a:p>
                      <a:pPr indent="0" algn="l" fontAlgn="auto">
                        <a:lnSpc>
                          <a:spcPct val="150000"/>
                        </a:lnSpc>
                        <a:buNone/>
                      </a:pPr>
                      <a:r>
                        <a:rPr lang="zh-CN" altLang="en-US" sz="1600">
                          <a:solidFill>
                            <a:schemeClr val="tx1"/>
                          </a:solidFill>
                          <a:cs typeface="微软雅黑" panose="020B0503020204020204" pitchFamily="34" charset="-122"/>
                        </a:rPr>
                        <a:t>链球菌和肠球菌：耐万古霉素肠球菌（VRE）已有报道，针对耐药菌，可与氨基糖苷类联合治疗，也可以选择新型抗耐药菌抗生素如</a:t>
                      </a:r>
                      <a:r>
                        <a:rPr lang="zh-CN" altLang="en-US" sz="1600" b="1">
                          <a:solidFill>
                            <a:schemeClr val="tx1"/>
                          </a:solidFill>
                          <a:cs typeface="微软雅黑" panose="020B0503020204020204" pitchFamily="34" charset="-122"/>
                        </a:rPr>
                        <a:t>利奈唑胺</a:t>
                      </a:r>
                      <a:r>
                        <a:rPr lang="zh-CN" altLang="en-US" sz="1600">
                          <a:solidFill>
                            <a:schemeClr val="tx1"/>
                          </a:solidFill>
                          <a:cs typeface="微软雅黑" panose="020B0503020204020204" pitchFamily="34" charset="-122"/>
                        </a:rPr>
                        <a:t>等。</a:t>
                      </a:r>
                      <a:endParaRPr lang="zh-CN" altLang="en-US" sz="1600">
                        <a:solidFill>
                          <a:schemeClr val="tx1"/>
                        </a:solidFill>
                        <a:cs typeface="微软雅黑" panose="020B0503020204020204" pitchFamily="34" charset="-122"/>
                      </a:endParaRPr>
                    </a:p>
                  </a:txBody>
                  <a:tcPr marL="121920" marR="121920" marT="60960" marB="60960" anchor="ctr" anchorCtr="0"/>
                </a:tc>
              </a:tr>
            </a:tbl>
          </a:graphicData>
        </a:graphic>
      </p:graphicFrame>
      <p:sp>
        <p:nvSpPr>
          <p:cNvPr id="2" name="标题 1"/>
          <p:cNvSpPr>
            <a:spLocks noGrp="1"/>
          </p:cNvSpPr>
          <p:nvPr>
            <p:ph type="title"/>
            <p:custDataLst>
              <p:tags r:id="rId2"/>
            </p:custDataLst>
          </p:nvPr>
        </p:nvSpPr>
        <p:spPr/>
        <p:txBody>
          <a:bodyPr vert="horz" wrap="square" lIns="0" tIns="0" rIns="0" bIns="0" rtlCol="0" anchor="b" anchorCtr="0">
            <a:normAutofit/>
          </a:bodyPr>
          <a:lstStyle/>
          <a:p>
            <a:pPr lvl="0" algn="l">
              <a:buClrTx/>
              <a:buSzTx/>
              <a:buFontTx/>
            </a:pPr>
            <a:r>
              <a:rPr lang="zh-CN" altLang="en-US" dirty="0">
                <a:sym typeface="+mn-ea"/>
              </a:rPr>
              <a:t>三、有效性</a:t>
            </a:r>
            <a:endParaRPr lang="zh-CN" altLang="en-US" dirty="0">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custDataLst>
              <p:tags r:id="rId1"/>
            </p:custDataLst>
          </p:nvPr>
        </p:nvSpPr>
        <p:spPr/>
        <p:txBody>
          <a:bodyPr/>
          <a:p>
            <a:endParaRPr lang="zh-CN" altLang="en-US"/>
          </a:p>
          <a:p>
            <a:endParaRPr lang="zh-CN" altLang="en-US"/>
          </a:p>
        </p:txBody>
      </p:sp>
      <p:sp>
        <p:nvSpPr>
          <p:cNvPr id="17" name="矩形 16"/>
          <p:cNvSpPr/>
          <p:nvPr>
            <p:custDataLst>
              <p:tags r:id="rId2"/>
            </p:custDataLst>
          </p:nvPr>
        </p:nvSpPr>
        <p:spPr>
          <a:xfrm>
            <a:off x="854806" y="1307755"/>
            <a:ext cx="10262487" cy="968375"/>
          </a:xfrm>
          <a:prstGeom prst="rect">
            <a:avLst/>
          </a:prstGeom>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defRPr/>
            </a:pPr>
            <a:r>
              <a:rPr lang="zh-CN" altLang="en-US" sz="2000" b="1" dirty="0">
                <a:solidFill>
                  <a:schemeClr val="accent1"/>
                </a:solidFill>
              </a:rPr>
              <a:t>利奈唑胺氯化钠注射液</a:t>
            </a:r>
            <a:r>
              <a:rPr lang="zh-CN" altLang="en-US" dirty="0">
                <a:solidFill>
                  <a:schemeClr val="tx1"/>
                </a:solidFill>
              </a:rPr>
              <a:t>注册分类为化药</a:t>
            </a:r>
            <a:r>
              <a:rPr lang="en-US" altLang="zh-CN" dirty="0">
                <a:solidFill>
                  <a:schemeClr val="tx1"/>
                </a:solidFill>
              </a:rPr>
              <a:t>3</a:t>
            </a:r>
            <a:r>
              <a:rPr lang="zh-CN" altLang="en-US" dirty="0">
                <a:solidFill>
                  <a:schemeClr val="tx1"/>
                </a:solidFill>
              </a:rPr>
              <a:t> 类，开展了BE试验，结果表明，本品与原研参比制剂质量和疗效一致，具有可替代性，与原研参比制剂项目具有一定的成本优势。</a:t>
            </a:r>
            <a:endParaRPr lang="zh-CN" altLang="en-US" dirty="0">
              <a:solidFill>
                <a:schemeClr val="tx1"/>
              </a:solidFill>
            </a:endParaRPr>
          </a:p>
        </p:txBody>
      </p:sp>
      <p:grpSp>
        <p:nvGrpSpPr>
          <p:cNvPr id="18" name="组合 17"/>
          <p:cNvGrpSpPr/>
          <p:nvPr/>
        </p:nvGrpSpPr>
        <p:grpSpPr>
          <a:xfrm>
            <a:off x="1011582" y="2948740"/>
            <a:ext cx="6306273" cy="894304"/>
            <a:chOff x="437103" y="2720729"/>
            <a:chExt cx="6306273" cy="894304"/>
          </a:xfrm>
        </p:grpSpPr>
        <p:sp>
          <p:nvSpPr>
            <p:cNvPr id="19" name="圆角矩形 1"/>
            <p:cNvSpPr/>
            <p:nvPr/>
          </p:nvSpPr>
          <p:spPr>
            <a:xfrm>
              <a:off x="437103" y="2720729"/>
              <a:ext cx="6306273" cy="894304"/>
            </a:xfrm>
            <a:prstGeom prst="roundRect">
              <a:avLst>
                <a:gd name="adj" fmla="val 5000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schemeClr val="tx1"/>
                </a:solidFill>
              </a:endParaRPr>
            </a:p>
          </p:txBody>
        </p:sp>
        <p:grpSp>
          <p:nvGrpSpPr>
            <p:cNvPr id="20" name="组合 19"/>
            <p:cNvGrpSpPr/>
            <p:nvPr/>
          </p:nvGrpSpPr>
          <p:grpSpPr>
            <a:xfrm>
              <a:off x="581752" y="2832076"/>
              <a:ext cx="6013070" cy="656334"/>
              <a:chOff x="1076666" y="2965342"/>
              <a:chExt cx="6013070" cy="656334"/>
            </a:xfrm>
          </p:grpSpPr>
          <p:sp>
            <p:nvSpPr>
              <p:cNvPr id="22" name="圆角矩形 15"/>
              <p:cNvSpPr/>
              <p:nvPr/>
            </p:nvSpPr>
            <p:spPr>
              <a:xfrm>
                <a:off x="1076666" y="2965342"/>
                <a:ext cx="6013070" cy="656334"/>
              </a:xfrm>
              <a:prstGeom prst="roundRect">
                <a:avLst>
                  <a:gd name="adj" fmla="val 50000"/>
                </a:avLst>
              </a:prstGeom>
              <a:solidFill>
                <a:schemeClr val="accent1"/>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schemeClr val="bg1"/>
                  </a:solidFill>
                </a:endParaRPr>
              </a:p>
            </p:txBody>
          </p:sp>
          <p:sp>
            <p:nvSpPr>
              <p:cNvPr id="23" name="矩形 22"/>
              <p:cNvSpPr/>
              <p:nvPr>
                <p:custDataLst>
                  <p:tags r:id="rId3"/>
                </p:custDataLst>
              </p:nvPr>
            </p:nvSpPr>
            <p:spPr>
              <a:xfrm>
                <a:off x="1435013" y="3093607"/>
                <a:ext cx="4069080" cy="368300"/>
              </a:xfrm>
              <a:prstGeom prst="rect">
                <a:avLst/>
              </a:prstGeom>
            </p:spPr>
            <p:txBody>
              <a:bodyPr wrap="square">
                <a:normAutofit/>
              </a:bodyPr>
              <a:lstStyle/>
              <a:p>
                <a:r>
                  <a:rPr lang="zh-CN" altLang="en-US" b="1" dirty="0">
                    <a:solidFill>
                      <a:schemeClr val="bg1"/>
                    </a:solidFill>
                  </a:rPr>
                  <a:t>成分不含糖，满足糖尿病患者用药需求</a:t>
                </a:r>
                <a:endParaRPr lang="zh-CN" altLang="en-US" sz="1600" b="1" dirty="0">
                  <a:solidFill>
                    <a:schemeClr val="bg1"/>
                  </a:solidFill>
                </a:endParaRPr>
              </a:p>
            </p:txBody>
          </p:sp>
        </p:grpSp>
        <p:sp>
          <p:nvSpPr>
            <p:cNvPr id="21" name="矩形 20"/>
            <p:cNvSpPr/>
            <p:nvPr/>
          </p:nvSpPr>
          <p:spPr>
            <a:xfrm>
              <a:off x="2431973" y="2993206"/>
              <a:ext cx="309880" cy="460375"/>
            </a:xfrm>
            <a:prstGeom prst="rect">
              <a:avLst/>
            </a:prstGeom>
          </p:spPr>
          <p:txBody>
            <a:bodyPr wrap="none">
              <a:spAutoFit/>
            </a:bodyPr>
            <a:lstStyle/>
            <a:p>
              <a:pPr>
                <a:lnSpc>
                  <a:spcPct val="150000"/>
                </a:lnSpc>
                <a:defRPr/>
              </a:pPr>
              <a:endParaRPr lang="en-US" altLang="zh-CN" sz="1600" dirty="0">
                <a:solidFill>
                  <a:schemeClr val="bg1"/>
                </a:solidFill>
              </a:endParaRPr>
            </a:p>
          </p:txBody>
        </p:sp>
      </p:grpSp>
      <p:grpSp>
        <p:nvGrpSpPr>
          <p:cNvPr id="24" name="组合 23"/>
          <p:cNvGrpSpPr/>
          <p:nvPr/>
        </p:nvGrpSpPr>
        <p:grpSpPr>
          <a:xfrm>
            <a:off x="1011582" y="4480956"/>
            <a:ext cx="6306273" cy="894304"/>
            <a:chOff x="437103" y="2720729"/>
            <a:chExt cx="6306273" cy="894304"/>
          </a:xfrm>
        </p:grpSpPr>
        <p:sp>
          <p:nvSpPr>
            <p:cNvPr id="25" name="圆角矩形 21"/>
            <p:cNvSpPr/>
            <p:nvPr/>
          </p:nvSpPr>
          <p:spPr>
            <a:xfrm>
              <a:off x="437103" y="2720729"/>
              <a:ext cx="6306273" cy="894304"/>
            </a:xfrm>
            <a:prstGeom prst="roundRect">
              <a:avLst>
                <a:gd name="adj" fmla="val 5000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schemeClr val="tx1"/>
                </a:solidFill>
              </a:endParaRPr>
            </a:p>
          </p:txBody>
        </p:sp>
        <p:grpSp>
          <p:nvGrpSpPr>
            <p:cNvPr id="26" name="组合 25"/>
            <p:cNvGrpSpPr/>
            <p:nvPr/>
          </p:nvGrpSpPr>
          <p:grpSpPr>
            <a:xfrm>
              <a:off x="580236" y="2847393"/>
              <a:ext cx="6014586" cy="670843"/>
              <a:chOff x="1075150" y="2980659"/>
              <a:chExt cx="6014586" cy="670843"/>
            </a:xfrm>
          </p:grpSpPr>
          <p:sp>
            <p:nvSpPr>
              <p:cNvPr id="28" name="圆角矩形 24"/>
              <p:cNvSpPr/>
              <p:nvPr/>
            </p:nvSpPr>
            <p:spPr>
              <a:xfrm>
                <a:off x="1075150" y="2980659"/>
                <a:ext cx="6014586" cy="667481"/>
              </a:xfrm>
              <a:prstGeom prst="roundRect">
                <a:avLst>
                  <a:gd name="adj" fmla="val 50000"/>
                </a:avLst>
              </a:prstGeom>
              <a:solidFill>
                <a:schemeClr val="accent2"/>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schemeClr val="tx1"/>
                  </a:solidFill>
                </a:endParaRPr>
              </a:p>
            </p:txBody>
          </p:sp>
          <p:sp>
            <p:nvSpPr>
              <p:cNvPr id="29" name="矩形 28"/>
              <p:cNvSpPr/>
              <p:nvPr>
                <p:custDataLst>
                  <p:tags r:id="rId4"/>
                </p:custDataLst>
              </p:nvPr>
            </p:nvSpPr>
            <p:spPr>
              <a:xfrm>
                <a:off x="1435012" y="3006342"/>
                <a:ext cx="5418417" cy="645160"/>
              </a:xfrm>
              <a:prstGeom prst="rect">
                <a:avLst/>
              </a:prstGeom>
            </p:spPr>
            <p:txBody>
              <a:bodyPr wrap="square">
                <a:normAutofit/>
              </a:bodyPr>
              <a:lstStyle/>
              <a:p>
                <a:r>
                  <a:rPr lang="zh-CN" altLang="en-US" b="1" dirty="0">
                    <a:solidFill>
                      <a:schemeClr val="bg1"/>
                    </a:solidFill>
                  </a:rPr>
                  <a:t>成分含氯化钠，具有电解质调节作用，同时满足低钠血症、休克患者用药需求</a:t>
                </a:r>
                <a:endParaRPr lang="zh-CN" altLang="en-US" b="1" dirty="0">
                  <a:solidFill>
                    <a:schemeClr val="bg1"/>
                  </a:solidFill>
                </a:endParaRPr>
              </a:p>
            </p:txBody>
          </p:sp>
        </p:grpSp>
        <p:sp>
          <p:nvSpPr>
            <p:cNvPr id="27" name="矩形 26"/>
            <p:cNvSpPr/>
            <p:nvPr/>
          </p:nvSpPr>
          <p:spPr>
            <a:xfrm>
              <a:off x="1813087" y="2990959"/>
              <a:ext cx="309880" cy="460375"/>
            </a:xfrm>
            <a:prstGeom prst="rect">
              <a:avLst/>
            </a:prstGeom>
          </p:spPr>
          <p:txBody>
            <a:bodyPr wrap="none">
              <a:spAutoFit/>
            </a:bodyPr>
            <a:lstStyle/>
            <a:p>
              <a:pPr>
                <a:lnSpc>
                  <a:spcPct val="150000"/>
                </a:lnSpc>
                <a:defRPr/>
              </a:pPr>
              <a:endParaRPr lang="zh-CN" altLang="en-US" sz="1600" dirty="0">
                <a:solidFill>
                  <a:schemeClr val="tx1"/>
                </a:solidFill>
              </a:endParaRPr>
            </a:p>
          </p:txBody>
        </p:sp>
      </p:grpSp>
      <p:sp>
        <p:nvSpPr>
          <p:cNvPr id="4" name="标题 3"/>
          <p:cNvSpPr>
            <a:spLocks noGrp="1"/>
          </p:cNvSpPr>
          <p:nvPr>
            <p:ph type="title"/>
            <p:custDataLst>
              <p:tags r:id="rId5"/>
            </p:custDataLst>
          </p:nvPr>
        </p:nvSpPr>
        <p:spPr/>
        <p:txBody>
          <a:bodyPr vert="horz" wrap="square" lIns="0" tIns="0" rIns="0" bIns="0" rtlCol="0" anchor="b" anchorCtr="0">
            <a:normAutofit/>
          </a:bodyPr>
          <a:lstStyle/>
          <a:p>
            <a:pPr lvl="0" algn="l">
              <a:buClrTx/>
              <a:buSzTx/>
              <a:buFontTx/>
            </a:pPr>
            <a:r>
              <a:rPr lang="zh-CN" altLang="en-US" dirty="0">
                <a:sym typeface="+mn-ea"/>
              </a:rPr>
              <a:t>四、创新性</a:t>
            </a:r>
            <a:endParaRPr lang="zh-CN" altLang="en-US" dirty="0">
              <a:sym typeface="+mn-ea"/>
            </a:endParaRPr>
          </a:p>
        </p:txBody>
      </p:sp>
      <p:pic>
        <p:nvPicPr>
          <p:cNvPr id="30" name="图片 29" descr="产品图片-24月"/>
          <p:cNvPicPr>
            <a:picLocks noChangeAspect="1"/>
          </p:cNvPicPr>
          <p:nvPr/>
        </p:nvPicPr>
        <p:blipFill>
          <a:blip r:embed="rId6"/>
          <a:stretch>
            <a:fillRect/>
          </a:stretch>
        </p:blipFill>
        <p:spPr>
          <a:xfrm>
            <a:off x="8780780" y="2141855"/>
            <a:ext cx="2072640" cy="4511675"/>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0.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1.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2.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04.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05.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6.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7.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8.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9.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0.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1.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2.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3.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14.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5.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6.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7.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0.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1.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5934"/>
</p:tagLst>
</file>

<file path=ppt/tags/tag122.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20235934"/>
</p:tagLst>
</file>

<file path=ppt/tags/tag123.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934"/>
  <p:tag name="KSO_WM_TEMPLATE_CATEGORY" val="custom"/>
  <p:tag name="KSO_WM_TEMPLATE_MASTER_TYPE" val="0"/>
  <p:tag name="KSO_WM_TEMPLATE_COLORSEQUENCE" val="1,2,3,4,5,6"/>
</p:tagLst>
</file>

<file path=ppt/tags/tag124.xml><?xml version="1.0" encoding="utf-8"?>
<p:tagLst xmlns:p="http://schemas.openxmlformats.org/presentationml/2006/main">
  <p:tag name="PA" val="v3.0.1"/>
  <p:tag name="KSO_WM_UNIT_INDEX" val="10"/>
  <p:tag name="KSO_WM_UNIT_TYPE" val="b"/>
  <p:tag name="KSO_WM_BEAUTIFY_FLAG" val="#wm#"/>
</p:tagLst>
</file>

<file path=ppt/tags/tag125.xml><?xml version="1.0" encoding="utf-8"?>
<p:tagLst xmlns:p="http://schemas.openxmlformats.org/presentationml/2006/main">
  <p:tag name="KSO_WM_UNIT_TYPE" val="a"/>
  <p:tag name="KSO_WM_UNIT_INDEX" val="1"/>
  <p:tag name="KSO_WM_BEAUTIFY_FLAG" val="#wm#"/>
  <p:tag name="KSO_WM_TAG_VERSION" val="3.0"/>
  <p:tag name="KSO_WM_UNIT_ID" val="custom20235934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TEXT_TYPE" val="1"/>
  <p:tag name="KSO_WM_UNIT_PRESET_TEXT" val="单击此处&#10;添加文档标题"/>
</p:tagLst>
</file>

<file path=ppt/tags/tag126.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ID" val="custom20235934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VALUE" val="13"/>
  <p:tag name="KSO_WM_UNIT_TEXT_LAYER_COUNT" val="1"/>
  <p:tag name="KSO_WM_UNIT_PRESET_TEXT_INDEX" val="-1"/>
  <p:tag name="KSO_WM_UNIT_PRESET_TEXT_LEN" val="0"/>
</p:tagLst>
</file>

<file path=ppt/tags/tag127.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5934"/>
  <p:tag name="KSO_WM_TEMPLATE_CATEGORY" val="custom"/>
  <p:tag name="KSO_WM_SLIDE_INDEX" val="1"/>
  <p:tag name="KSO_WM_SLIDE_ID" val="custom20235934_1"/>
  <p:tag name="KSO_WM_TEMPLATE_MASTER_TYPE" val="0"/>
  <p:tag name="KSO_WM_SLIDE_LAYOUT" val="a_f"/>
  <p:tag name="KSO_WM_SLIDE_LAYOUT_CNT" val="1_2"/>
  <p:tag name="KSO_WM_TEMPLATE_COLORSEQUENCE" val="1,2,3,4,5,6"/>
  <p:tag name="KSO_WM_SLIDE_THEME_ID" val="3326740"/>
  <p:tag name="KSO_WM_SLIDE_THEME_NAME" val="蓝色职场办公简约风主题"/>
</p:tagLst>
</file>

<file path=ppt/tags/tag128.xml><?xml version="1.0" encoding="utf-8"?>
<p:tagLst xmlns:p="http://schemas.openxmlformats.org/presentationml/2006/main">
  <p:tag name="KSO_WM_UNIT_TYPE" val="l_h_i"/>
  <p:tag name="KSO_WM_UNIT_INDEX" val="1_2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5*l_h_i*1_2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DIAGRAM_MAX_ITEMCNT" val="6"/>
  <p:tag name="KSO_WM_DIAGRAM_MIN_ITEMCNT" val="2"/>
  <p:tag name="KSO_WM_DIAGRAM_VIRTUALLY_FRAME" val="{&quot;height&quot;:240.9055938720703,&quot;left&quot;:46.83256775382934,&quot;top&quot;:231.24854164664202,&quot;width&quot;:866.3350219726562}"/>
  <p:tag name="KSO_WM_DIAGRAM_COLOR_MATCH_VALUE" val="{&quot;shape&quot;:{&quot;fill&quot;:{&quot;type&quot;:0},&quot;glow&quot;:{&quot;colorType&quot;:0},&quot;line&quot;:{&quot;solidLine&quot;:{&quot;brightness&quot;:0.800000011920929,&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29.xml><?xml version="1.0" encoding="utf-8"?>
<p:tagLst xmlns:p="http://schemas.openxmlformats.org/presentationml/2006/main">
  <p:tag name="KSO_WM_UNIT_TYPE" val="l_h_i"/>
  <p:tag name="KSO_WM_UNIT_INDEX" val="1_3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5*l_h_i*1_3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DIAGRAM_MAX_ITEMCNT" val="6"/>
  <p:tag name="KSO_WM_DIAGRAM_MIN_ITEMCNT" val="2"/>
  <p:tag name="KSO_WM_DIAGRAM_VIRTUALLY_FRAME" val="{&quot;height&quot;:240.9055938720703,&quot;left&quot;:46.83256775382934,&quot;top&quot;:231.24854164664202,&quot;width&quot;:866.3350219726562}"/>
  <p:tag name="KSO_WM_DIAGRAM_COLOR_MATCH_VALUE" val="{&quot;shape&quot;:{&quot;fill&quot;:{&quot;type&quot;:0},&quot;glow&quot;:{&quot;colorType&quot;:0},&quot;line&quot;:{&quot;solidLine&quot;:{&quot;brightness&quot;:0.800000011920929,&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3.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0.xml><?xml version="1.0" encoding="utf-8"?>
<p:tagLst xmlns:p="http://schemas.openxmlformats.org/presentationml/2006/main">
  <p:tag name="KSO_WM_UNIT_TYPE" val="l_h_i"/>
  <p:tag name="KSO_WM_UNIT_INDEX" val="1_4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5*l_h_i*1_4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DIAGRAM_MAX_ITEMCNT" val="6"/>
  <p:tag name="KSO_WM_DIAGRAM_MIN_ITEMCNT" val="2"/>
  <p:tag name="KSO_WM_DIAGRAM_VIRTUALLY_FRAME" val="{&quot;height&quot;:240.9055938720703,&quot;left&quot;:46.83256775382934,&quot;top&quot;:231.24854164664202,&quot;width&quot;:866.3350219726562}"/>
  <p:tag name="KSO_WM_DIAGRAM_COLOR_MATCH_VALUE" val="{&quot;shape&quot;:{&quot;fill&quot;:{&quot;type&quot;:0},&quot;glow&quot;:{&quot;colorType&quot;:0},&quot;line&quot;:{&quot;solidLine&quot;:{&quot;brightness&quot;:0.800000011920929,&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31.xml><?xml version="1.0" encoding="utf-8"?>
<p:tagLst xmlns:p="http://schemas.openxmlformats.org/presentationml/2006/main">
  <p:tag name="KSO_WM_UNIT_TYPE" val="l_h_i"/>
  <p:tag name="KSO_WM_UNIT_INDEX" val="1_5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5*l_h_i*1_5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DIAGRAM_MAX_ITEMCNT" val="6"/>
  <p:tag name="KSO_WM_DIAGRAM_MIN_ITEMCNT" val="2"/>
  <p:tag name="KSO_WM_DIAGRAM_VIRTUALLY_FRAME" val="{&quot;height&quot;:240.9055938720703,&quot;left&quot;:46.83256775382934,&quot;top&quot;:231.24854164664202,&quot;width&quot;:866.3350219726562}"/>
  <p:tag name="KSO_WM_DIAGRAM_COLOR_MATCH_VALUE" val="{&quot;shape&quot;:{&quot;fill&quot;:{&quot;type&quot;:0},&quot;glow&quot;:{&quot;colorType&quot;:0},&quot;line&quot;:{&quot;solidLine&quot;:{&quot;brightness&quot;:0.800000011920929,&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32.xml><?xml version="1.0" encoding="utf-8"?>
<p:tagLst xmlns:p="http://schemas.openxmlformats.org/presentationml/2006/main">
  <p:tag name="KSO_WM_UNIT_TYPE" val="a"/>
  <p:tag name="KSO_WM_UNIT_INDEX" val="1"/>
  <p:tag name="KSO_WM_BEAUTIFY_FLAG" val="#wm#"/>
  <p:tag name="KSO_WM_TAG_VERSION" val="3.0"/>
  <p:tag name="KSO_WM_UNIT_ISCONTENTSTITLE" val="1"/>
  <p:tag name="KSO_WM_DIAGRAM_GROUP_CODE" val="l1-1"/>
  <p:tag name="KSO_WM_DIAGRAM_COLOR_TRICK" val="1"/>
  <p:tag name="KSO_WM_DIAGRAM_COLOR_TEXT_CAN_REMOVE" val="n"/>
  <p:tag name="KSO_WM_UNIT_ID" val="custom20235934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PRESET_TEXT_INDEX" val="-1"/>
  <p:tag name="KSO_WM_UNIT_PRESET_TEXT_LEN" val="0"/>
</p:tagLst>
</file>

<file path=ppt/tags/tag133.xml><?xml version="1.0" encoding="utf-8"?>
<p:tagLst xmlns:p="http://schemas.openxmlformats.org/presentationml/2006/main">
  <p:tag name="KSO_WM_UNIT_TYPE" val="l_h_i"/>
  <p:tag name="KSO_WM_UNIT_SUBTYPE" val="d"/>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5*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DIAGRAM_MAX_ITEMCNT" val="6"/>
  <p:tag name="KSO_WM_DIAGRAM_MIN_ITEMCNT" val="2"/>
  <p:tag name="KSO_WM_DIAGRAM_VIRTUALLY_FRAME" val="{&quot;height&quot;:240.9055938720703,&quot;left&quot;:46.83256775382934,&quot;top&quot;:231.24854164664202,&quot;width&quot;:866.3350219726562}"/>
  <p:tag name="KSO_WM_DIAGRAM_COLOR_MATCH_VALUE" val="{&quot;shape&quot;:{&quot;fill&quot;:{&quot;gradient&quot;:[{&quot;brightness&quot;:0,&quot;colorType&quot;:1,&quot;foreColorIndex&quot;:5,&quot;pos&quot;:0.17000000178813934,&quot;transparency&quot;:0},{&quot;brightness&quot;:0,&quot;colorType&quot;:1,&quot;foreColorIndex&quot;:6,&quot;pos&quot;:0.7200000286102295,&quot;transparency&quot;:0}],&quot;type&quot;:3},&quot;glow&quot;:{&quot;colorType&quot;:0},&quot;line&quot;:{&quot;type&quot;:0},&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4.xml><?xml version="1.0" encoding="utf-8"?>
<p:tagLst xmlns:p="http://schemas.openxmlformats.org/presentationml/2006/main">
  <p:tag name="KSO_WM_UNIT_TYPE" val="l_h_f"/>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UNIT_SUBTYPE" val="a"/>
  <p:tag name="KSO_WM_DIAGRAM_MAX_ITEMCNT" val="6"/>
  <p:tag name="KSO_WM_DIAGRAM_MIN_ITEMCNT" val="2"/>
  <p:tag name="KSO_WM_DIAGRAM_VIRTUALLY_FRAME" val="{&quot;height&quot;:240.9055938720703,&quot;left&quot;:46.83256775382934,&quot;top&quot;:231.24854164664202,&quot;width&quot;:866.33502197265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10;目录项标题"/>
</p:tagLst>
</file>

<file path=ppt/tags/tag135.xml><?xml version="1.0" encoding="utf-8"?>
<p:tagLst xmlns:p="http://schemas.openxmlformats.org/presentationml/2006/main">
  <p:tag name="KSO_WM_UNIT_TYPE" val="l_h_i"/>
  <p:tag name="KSO_WM_UNIT_SUBTYPE" val="d"/>
  <p:tag name="KSO_WM_UNIT_INDEX" val="1_2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5*l_h_i*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DIAGRAM_MAX_ITEMCNT" val="6"/>
  <p:tag name="KSO_WM_DIAGRAM_MIN_ITEMCNT" val="2"/>
  <p:tag name="KSO_WM_DIAGRAM_VIRTUALLY_FRAME" val="{&quot;height&quot;:240.9055938720703,&quot;left&quot;:46.83256775382934,&quot;top&quot;:231.24854164664202,&quot;width&quot;:866.3350219726562}"/>
  <p:tag name="KSO_WM_DIAGRAM_COLOR_MATCH_VALUE" val="{&quot;shape&quot;:{&quot;fill&quot;:{&quot;gradient&quot;:[{&quot;brightness&quot;:0,&quot;colorType&quot;:1,&quot;foreColorIndex&quot;:5,&quot;pos&quot;:0.17000000178813934,&quot;transparency&quot;:0},{&quot;brightness&quot;:0,&quot;colorType&quot;:1,&quot;foreColorIndex&quot;:6,&quot;pos&quot;:0.7200000286102295,&quot;transparency&quot;:0}],&quot;type&quot;:3},&quot;glow&quot;:{&quot;colorType&quot;:0},&quot;line&quot;:{&quot;type&quot;:0},&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6.xml><?xml version="1.0" encoding="utf-8"?>
<p:tagLst xmlns:p="http://schemas.openxmlformats.org/presentationml/2006/main">
  <p:tag name="KSO_WM_UNIT_TYPE" val="l_h_f"/>
  <p:tag name="KSO_WM_UNIT_INDEX" val="1_2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5*l_h_f*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UNIT_SUBTYPE" val="a"/>
  <p:tag name="KSO_WM_DIAGRAM_MAX_ITEMCNT" val="6"/>
  <p:tag name="KSO_WM_DIAGRAM_MIN_ITEMCNT" val="2"/>
  <p:tag name="KSO_WM_DIAGRAM_VIRTUALLY_FRAME" val="{&quot;height&quot;:240.9055938720703,&quot;left&quot;:46.83256775382934,&quot;top&quot;:231.24854164664202,&quot;width&quot;:866.33502197265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10;目录项标题"/>
</p:tagLst>
</file>

<file path=ppt/tags/tag137.xml><?xml version="1.0" encoding="utf-8"?>
<p:tagLst xmlns:p="http://schemas.openxmlformats.org/presentationml/2006/main">
  <p:tag name="KSO_WM_UNIT_TYPE" val="l_h_i"/>
  <p:tag name="KSO_WM_UNIT_SUBTYPE" val="d"/>
  <p:tag name="KSO_WM_UNIT_INDEX" val="1_3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5*l_h_i*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DIAGRAM_MAX_ITEMCNT" val="6"/>
  <p:tag name="KSO_WM_DIAGRAM_MIN_ITEMCNT" val="2"/>
  <p:tag name="KSO_WM_DIAGRAM_VIRTUALLY_FRAME" val="{&quot;height&quot;:240.9055938720703,&quot;left&quot;:46.83256775382934,&quot;top&quot;:231.24854164664202,&quot;width&quot;:866.3350219726562}"/>
  <p:tag name="KSO_WM_DIAGRAM_COLOR_MATCH_VALUE" val="{&quot;shape&quot;:{&quot;fill&quot;:{&quot;gradient&quot;:[{&quot;brightness&quot;:0,&quot;colorType&quot;:1,&quot;foreColorIndex&quot;:5,&quot;pos&quot;:0.17000000178813934,&quot;transparency&quot;:0},{&quot;brightness&quot;:0,&quot;colorType&quot;:1,&quot;foreColorIndex&quot;:6,&quot;pos&quot;:0.7200000286102295,&quot;transparency&quot;:0}],&quot;type&quot;:3},&quot;glow&quot;:{&quot;colorType&quot;:0},&quot;line&quot;:{&quot;type&quot;:0},&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8.xml><?xml version="1.0" encoding="utf-8"?>
<p:tagLst xmlns:p="http://schemas.openxmlformats.org/presentationml/2006/main">
  <p:tag name="KSO_WM_UNIT_TYPE" val="l_h_f"/>
  <p:tag name="KSO_WM_UNIT_INDEX" val="1_3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5*l_h_f*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UNIT_SUBTYPE" val="a"/>
  <p:tag name="KSO_WM_DIAGRAM_MAX_ITEMCNT" val="6"/>
  <p:tag name="KSO_WM_DIAGRAM_MIN_ITEMCNT" val="2"/>
  <p:tag name="KSO_WM_DIAGRAM_VIRTUALLY_FRAME" val="{&quot;height&quot;:240.9055938720703,&quot;left&quot;:46.83256775382934,&quot;top&quot;:231.24854164664202,&quot;width&quot;:866.33502197265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10;目录项标题"/>
</p:tagLst>
</file>

<file path=ppt/tags/tag139.xml><?xml version="1.0" encoding="utf-8"?>
<p:tagLst xmlns:p="http://schemas.openxmlformats.org/presentationml/2006/main">
  <p:tag name="KSO_WM_UNIT_TYPE" val="l_h_i"/>
  <p:tag name="KSO_WM_UNIT_SUBTYPE" val="d"/>
  <p:tag name="KSO_WM_UNIT_INDEX" val="1_4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5*l_h_i*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DIAGRAM_MAX_ITEMCNT" val="6"/>
  <p:tag name="KSO_WM_DIAGRAM_MIN_ITEMCNT" val="2"/>
  <p:tag name="KSO_WM_DIAGRAM_VIRTUALLY_FRAME" val="{&quot;height&quot;:240.9055938720703,&quot;left&quot;:46.83256775382934,&quot;top&quot;:231.24854164664202,&quot;width&quot;:866.3350219726562}"/>
  <p:tag name="KSO_WM_DIAGRAM_COLOR_MATCH_VALUE" val="{&quot;shape&quot;:{&quot;fill&quot;:{&quot;gradient&quot;:[{&quot;brightness&quot;:0,&quot;colorType&quot;:1,&quot;foreColorIndex&quot;:5,&quot;pos&quot;:0.17000000178813934,&quot;transparency&quot;:0},{&quot;brightness&quot;:0,&quot;colorType&quot;:1,&quot;foreColorIndex&quot;:6,&quot;pos&quot;:0.7200000286102295,&quot;transparency&quot;:0}],&quot;type&quot;:3},&quot;glow&quot;:{&quot;colorType&quot;:0},&quot;line&quot;:{&quot;type&quot;:0},&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4.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0.xml><?xml version="1.0" encoding="utf-8"?>
<p:tagLst xmlns:p="http://schemas.openxmlformats.org/presentationml/2006/main">
  <p:tag name="KSO_WM_UNIT_TYPE" val="l_h_f"/>
  <p:tag name="KSO_WM_UNIT_INDEX" val="1_4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5*l_h_f*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UNIT_SUBTYPE" val="a"/>
  <p:tag name="KSO_WM_DIAGRAM_MAX_ITEMCNT" val="6"/>
  <p:tag name="KSO_WM_DIAGRAM_MIN_ITEMCNT" val="2"/>
  <p:tag name="KSO_WM_DIAGRAM_VIRTUALLY_FRAME" val="{&quot;height&quot;:240.9055938720703,&quot;left&quot;:46.83256775382934,&quot;top&quot;:231.24854164664202,&quot;width&quot;:866.33502197265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10;目录项标题"/>
</p:tagLst>
</file>

<file path=ppt/tags/tag141.xml><?xml version="1.0" encoding="utf-8"?>
<p:tagLst xmlns:p="http://schemas.openxmlformats.org/presentationml/2006/main">
  <p:tag name="KSO_WM_UNIT_TYPE" val="l_h_i"/>
  <p:tag name="KSO_WM_UNIT_SUBTYPE" val="d"/>
  <p:tag name="KSO_WM_UNIT_INDEX" val="1_5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5*l_h_i*1_5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DIAGRAM_MAX_ITEMCNT" val="6"/>
  <p:tag name="KSO_WM_DIAGRAM_MIN_ITEMCNT" val="2"/>
  <p:tag name="KSO_WM_DIAGRAM_VIRTUALLY_FRAME" val="{&quot;height&quot;:240.9055938720703,&quot;left&quot;:46.83256775382934,&quot;top&quot;:231.24854164664202,&quot;width&quot;:866.3350219726562}"/>
  <p:tag name="KSO_WM_DIAGRAM_COLOR_MATCH_VALUE" val="{&quot;shape&quot;:{&quot;fill&quot;:{&quot;gradient&quot;:[{&quot;brightness&quot;:0,&quot;colorType&quot;:1,&quot;foreColorIndex&quot;:5,&quot;pos&quot;:0.17000000178813934,&quot;transparency&quot;:0},{&quot;brightness&quot;:0,&quot;colorType&quot;:1,&quot;foreColorIndex&quot;:6,&quot;pos&quot;:0.7200000286102295,&quot;transparency&quot;:0}],&quot;type&quot;:3},&quot;glow&quot;:{&quot;colorType&quot;:0},&quot;line&quot;:{&quot;type&quot;:0},&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42.xml><?xml version="1.0" encoding="utf-8"?>
<p:tagLst xmlns:p="http://schemas.openxmlformats.org/presentationml/2006/main">
  <p:tag name="KSO_WM_UNIT_TYPE" val="l_h_f"/>
  <p:tag name="KSO_WM_UNIT_INDEX" val="1_5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5*l_h_f*1_5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UNIT_SUBTYPE" val="a"/>
  <p:tag name="KSO_WM_DIAGRAM_MAX_ITEMCNT" val="6"/>
  <p:tag name="KSO_WM_DIAGRAM_MIN_ITEMCNT" val="2"/>
  <p:tag name="KSO_WM_DIAGRAM_VIRTUALLY_FRAME" val="{&quot;height&quot;:240.9055938720703,&quot;left&quot;:46.83256775382934,&quot;top&quot;:231.24854164664202,&quot;width&quot;:866.33502197265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10;目录项标题"/>
</p:tagLst>
</file>

<file path=ppt/tags/tag143.xml><?xml version="1.0" encoding="utf-8"?>
<p:tagLst xmlns:p="http://schemas.openxmlformats.org/presentationml/2006/main">
  <p:tag name="KSO_WM_UNIT_TYPE" val="i"/>
  <p:tag name="KSO_WM_UNIT_INDEX" val="1"/>
  <p:tag name="KSO_WM_BEAUTIFY_FLAG" val="#wm#"/>
  <p:tag name="KSO_WM_TAG_VERSION" val="3.0"/>
  <p:tag name="KSO_WM_DIAGRAM_GROUP_CODE" val="l1-1"/>
  <p:tag name="KSO_WM_DIAGRAM_COLOR_TRICK" val="1"/>
  <p:tag name="KSO_WM_DIAGRAM_COLOR_TEXT_CAN_REMOVE" val="n"/>
  <p:tag name="KSO_WM_UNIT_ID" val="custom20235934_5*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Lst>
</file>

<file path=ppt/tags/tag144.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 name="KSO_WM_SLIDE_TYPE" val="contents"/>
  <p:tag name="KSO_WM_TEMPLATE_SUBCATEGORY" val="29"/>
  <p:tag name="KSO_WM_TEMPLATE_COLOR_TYPE" val="0"/>
  <p:tag name="KSO_WM_TAG_VERSION" val="3.0"/>
  <p:tag name="KSO_WM_SLIDE_SUBTYPE" val="diag"/>
  <p:tag name="KSO_WM_SLIDE_ITEM_CNT" val="5"/>
  <p:tag name="KSO_WM_DIAGRAM_GROUP_CODE" val="l1-1"/>
  <p:tag name="KSO_WM_BEAUTIFY_FLAG" val="#wm#"/>
  <p:tag name="KSO_WM_TEMPLATE_INDEX" val="20235934"/>
  <p:tag name="KSO_WM_TEMPLATE_CATEGORY" val="custom"/>
  <p:tag name="KSO_WM_SLIDE_INDEX" val="5"/>
  <p:tag name="KSO_WM_SLIDE_ID" val="custom20235934_5"/>
  <p:tag name="KSO_WM_TEMPLATE_MASTER_TYPE" val="0"/>
  <p:tag name="KSO_WM_SLIDE_LAYOUT" val="a_l"/>
  <p:tag name="KSO_WM_SLIDE_LAYOUT_CNT" val="1_1"/>
  <p:tag name="KSO_WM_SLIDE_DIAGTYPE" val="l"/>
  <p:tag name="KSO_WM_TEMPLATE_COLORSEQUENCE" val="1,2,3,4,5,6"/>
  <p:tag name="KSO_WM_SLIDE_THEME_ID" val="3326740"/>
  <p:tag name="KSO_WM_SLIDE_THEME_NAME" val="蓝色职场办公简约风主题"/>
</p:tagLst>
</file>

<file path=ppt/tags/tag145.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46.xml><?xml version="1.0" encoding="utf-8"?>
<p:tagLst xmlns:p="http://schemas.openxmlformats.org/presentationml/2006/main">
  <p:tag name="TABLE_ENDDRAG_ORIGIN_RECT" val="604*318"/>
  <p:tag name="TABLE_ENDDRAG_RECT" val="38*86*604*318"/>
  <p:tag name="KSO_WM_UNIT_INDEX" val="2"/>
  <p:tag name="KSO_WM_UNIT_TYPE" val="β"/>
  <p:tag name="KSO_WM_BEAUTIFY_FLAG" val="#wm#"/>
</p:tagLst>
</file>

<file path=ppt/tags/tag147.xml><?xml version="1.0" encoding="utf-8"?>
<p:tagLst xmlns:p="http://schemas.openxmlformats.org/presentationml/2006/main">
  <p:tag name="KSO_WM_DIAGRAM_VIRTUALLY_FRAME" val="{&quot;height&quot;:323.32078740157476,&quot;left&quot;:61.88551181102362,&quot;top&quot;:176.31456692913386,&quot;width&quot;:821.711968503937}"/>
  <p:tag name="KSO_WM_UNIT_INDEX" val="3"/>
  <p:tag name="KSO_WM_UNIT_TYPE" val="i"/>
  <p:tag name="KSO_WM_BEAUTIFY_FLAG" val="#wm#"/>
</p:tagLst>
</file>

<file path=ppt/tags/tag148.xml><?xml version="1.0" encoding="utf-8"?>
<p:tagLst xmlns:p="http://schemas.openxmlformats.org/presentationml/2006/main">
  <p:tag name="KSO_WM_UNIT_INDEX" val="4"/>
  <p:tag name="KSO_WM_UNIT_TYPE" val="i"/>
  <p:tag name="KSO_WM_BEAUTIFY_FLAG" val="#wm#"/>
</p:tagLst>
</file>

<file path=ppt/tags/tag149.xml><?xml version="1.0" encoding="utf-8"?>
<p:tagLst xmlns:p="http://schemas.openxmlformats.org/presentationml/2006/main">
  <p:tag name="KSO_WM_DIAGRAM_VIRTUALLY_FRAME" val="{&quot;height&quot;:323.32078740157476,&quot;left&quot;:61.88551181102362,&quot;top&quot;:176.31456692913386,&quot;width&quot;:821.711968503937}"/>
  <p:tag name="KSO_WM_UNIT_INDEX" val="5"/>
  <p:tag name="KSO_WM_UNIT_TYPE" val="f"/>
  <p:tag name="KSO_WM_UNIT_SUBTYPE" val="a"/>
  <p:tag name="KSO_WM_BEAUTIFY_FLAG" val="#wm#"/>
</p:tagLst>
</file>

<file path=ppt/tags/tag15.xml><?xml version="1.0" encoding="utf-8"?>
<p:tagLst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0.xml><?xml version="1.0" encoding="utf-8"?>
<p:tagLst xmlns:p="http://schemas.openxmlformats.org/presentationml/2006/main">
  <p:tag name="KSO_WM_UNIT_INDEX" val="7"/>
  <p:tag name="KSO_WM_UNIT_TYPE" val="f"/>
  <p:tag name="KSO_WM_UNIT_SUBTYPE" val="a"/>
  <p:tag name="KSO_WM_BEAUTIFY_FLAG" val="#wm#"/>
</p:tagLst>
</file>

<file path=ppt/tags/tag151.xml><?xml version="1.0" encoding="utf-8"?>
<p:tagLst xmlns:p="http://schemas.openxmlformats.org/presentationml/2006/main">
  <p:tag name="KSO_WM_UNIT_INDEX" val="1"/>
  <p:tag name="KSO_WM_UNIT_TYPE" val="a"/>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52.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 name="RESOURCE_RECORD_KEY" val="{&quot;29&quot;:[20426279]}"/>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34"/>
  <p:tag name="KSO_WM_TEMPLATE_CATEGORY" val="custom"/>
  <p:tag name="KSO_WM_SLIDE_INDEX" val="8"/>
  <p:tag name="KSO_WM_SLIDE_ID" val="custom20235934_8"/>
  <p:tag name="KSO_WM_TEMPLATE_MASTER_TYPE" val="0"/>
  <p:tag name="KSO_WM_SLIDE_LAYOUT" val="a_f"/>
  <p:tag name="KSO_WM_SLIDE_LAYOUT_CNT" val="1_1"/>
  <p:tag name="KSO_WM_SLIDE_SIZE" val="850*457"/>
  <p:tag name="KSO_WM_SLIDE_POSITION" val="54*28"/>
  <p:tag name="KSO_WM_TEMPLATE_COLORSEQUENCE" val="1,2,3,4,5,6"/>
</p:tagLst>
</file>

<file path=ppt/tags/tag153.xml><?xml version="1.0" encoding="utf-8"?>
<p:tagLst xmlns:p="http://schemas.openxmlformats.org/presentationml/2006/main">
  <p:tag name="TABLE_ENDDRAG_ORIGIN_RECT" val="873*426"/>
  <p:tag name="TABLE_ENDDRAG_RECT" val="42*85*873*426"/>
  <p:tag name="KSO_WM_UNIT_INDEX" val="2"/>
  <p:tag name="KSO_WM_UNIT_TYPE" val="β"/>
  <p:tag name="KSO_WM_BEAUTIFY_FLAG" val="#wm#"/>
</p:tagLst>
</file>

<file path=ppt/tags/tag154.xml><?xml version="1.0" encoding="utf-8"?>
<p:tagLst xmlns:p="http://schemas.openxmlformats.org/presentationml/2006/main">
  <p:tag name="KSO_WM_UNIT_INDEX" val="1"/>
  <p:tag name="KSO_WM_UNIT_TYPE" val="a"/>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55.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34"/>
  <p:tag name="KSO_WM_TEMPLATE_CATEGORY" val="custom"/>
  <p:tag name="KSO_WM_SLIDE_INDEX" val="8"/>
  <p:tag name="KSO_WM_SLIDE_ID" val="custom20235934_8"/>
  <p:tag name="KSO_WM_TEMPLATE_MASTER_TYPE" val="0"/>
  <p:tag name="KSO_WM_SLIDE_LAYOUT" val="a_f"/>
  <p:tag name="KSO_WM_SLIDE_LAYOUT_CNT" val="1_1"/>
  <p:tag name="KSO_WM_SLIDE_SIZE" val="850*457"/>
  <p:tag name="KSO_WM_SLIDE_POSITION" val="54*28"/>
  <p:tag name="KSO_WM_TEMPLATE_COLORSEQUENCE" val="1,2,3,4,5,6"/>
</p:tagLst>
</file>

<file path=ppt/tags/tag156.xml><?xml version="1.0" encoding="utf-8"?>
<p:tagLst xmlns:p="http://schemas.openxmlformats.org/presentationml/2006/main">
  <p:tag name="KSO_WM_UNIT_INDEX" val="2"/>
  <p:tag name="KSO_WM_UNIT_TYPE" val="i"/>
  <p:tag name="KSO_WM_BEAUTIFY_FLAG" val="#wm#"/>
</p:tagLst>
</file>

<file path=ppt/tags/tag157.xml><?xml version="1.0" encoding="utf-8"?>
<p:tagLst xmlns:p="http://schemas.openxmlformats.org/presentationml/2006/main">
  <p:tag name="KSO_WM_UNIT_INDEX" val="3"/>
  <p:tag name="KSO_WM_UNIT_TYPE" val="i"/>
  <p:tag name="KSO_WM_BEAUTIFY_FLAG" val="#wm#"/>
</p:tagLst>
</file>

<file path=ppt/tags/tag158.xml><?xml version="1.0" encoding="utf-8"?>
<p:tagLst xmlns:p="http://schemas.openxmlformats.org/presentationml/2006/main">
  <p:tag name="KSO_WM_UNIT_INDEX" val="6"/>
  <p:tag name="KSO_WM_UNIT_TYPE" val="f"/>
  <p:tag name="KSO_WM_UNIT_SUBTYPE" val="a"/>
  <p:tag name="KSO_WM_BEAUTIFY_FLAG" val="#wm#"/>
</p:tagLst>
</file>

<file path=ppt/tags/tag159.xml><?xml version="1.0" encoding="utf-8"?>
<p:tagLst xmlns:p="http://schemas.openxmlformats.org/presentationml/2006/main">
  <p:tag name="KSO_WM_UNIT_INDEX" val="5"/>
  <p:tag name="KSO_WM_UNIT_TYPE" val="f"/>
  <p:tag name="KSO_WM_UNIT_SUBTYPE" val="a"/>
  <p:tag name="KSO_WM_BEAUTIFY_FLAG" val="#wm#"/>
</p:tagLst>
</file>

<file path=ppt/tags/tag16.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0.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61.xml><?xml version="1.0" encoding="utf-8"?>
<p:tagLst xmlns:p="http://schemas.openxmlformats.org/presentationml/2006/main">
  <p:tag name="KSO_WM_UNIT_INDEX" val="8"/>
  <p:tag name="KSO_WM_UNIT_TYPE" val="i"/>
  <p:tag name="KSO_WM_BEAUTIFY_FLAG" val="#wm#"/>
</p:tagLst>
</file>

<file path=ppt/tags/tag162.xml><?xml version="1.0" encoding="utf-8"?>
<p:tagLst xmlns:p="http://schemas.openxmlformats.org/presentationml/2006/main">
  <p:tag name="KSO_WM_UNIT_INDEX" val="9"/>
  <p:tag name="KSO_WM_UNIT_TYPE" val="i"/>
  <p:tag name="KSO_WM_BEAUTIFY_FLAG" val="#wm#"/>
</p:tagLst>
</file>

<file path=ppt/tags/tag163.xml><?xml version="1.0" encoding="utf-8"?>
<p:tagLst xmlns:p="http://schemas.openxmlformats.org/presentationml/2006/main">
  <p:tag name="KSO_WM_UNIT_INDEX" val="12"/>
  <p:tag name="KSO_WM_UNIT_TYPE" val="f"/>
  <p:tag name="KSO_WM_UNIT_SUBTYPE" val="a"/>
  <p:tag name="KSO_WM_BEAUTIFY_FLAG" val="#wm#"/>
</p:tagLst>
</file>

<file path=ppt/tags/tag164.xml><?xml version="1.0" encoding="utf-8"?>
<p:tagLst xmlns:p="http://schemas.openxmlformats.org/presentationml/2006/main">
  <p:tag name="KSO_WM_UNIT_INDEX" val="11"/>
  <p:tag name="KSO_WM_UNIT_TYPE" val="f"/>
  <p:tag name="KSO_WM_UNIT_SUBTYPE" val="a"/>
  <p:tag name="KSO_WM_BEAUTIFY_FLAG" val="#wm#"/>
</p:tagLst>
</file>

<file path=ppt/tags/tag165.xml><?xml version="1.0" encoding="utf-8"?>
<p:tagLst xmlns:p="http://schemas.openxmlformats.org/presentationml/2006/main">
  <p:tag name="KSO_WM_UNIT_INDEX" val="7"/>
  <p:tag name="KSO_WM_UNIT_TYPE" val="i"/>
  <p:tag name="KSO_WM_BEAUTIFY_FLAG" val="#wm#"/>
</p:tagLst>
</file>

<file path=ppt/tags/tag166.xml><?xml version="1.0" encoding="utf-8"?>
<p:tagLst xmlns:p="http://schemas.openxmlformats.org/presentationml/2006/main">
  <p:tag name="KSO_WM_UNIT_INDEX" val="13"/>
  <p:tag name="KSO_WM_UNIT_TYPE" val="i"/>
  <p:tag name="KSO_WM_BEAUTIFY_FLAG" val="#wm#"/>
</p:tagLst>
</file>

<file path=ppt/tags/tag167.xml><?xml version="1.0" encoding="utf-8"?>
<p:tagLst xmlns:p="http://schemas.openxmlformats.org/presentationml/2006/main">
  <p:tag name="KSO_WM_UNIT_INDEX" val="14"/>
  <p:tag name="KSO_WM_UNIT_TYPE" val="f"/>
  <p:tag name="KSO_WM_UNIT_SUBTYPE" val="a"/>
  <p:tag name="KSO_WM_BEAUTIFY_FLAG" val="#wm#"/>
</p:tagLst>
</file>

<file path=ppt/tags/tag168.xml><?xml version="1.0" encoding="utf-8"?>
<p:tagLst xmlns:p="http://schemas.openxmlformats.org/presentationml/2006/main">
  <p:tag name="KSO_WM_UNIT_INDEX" val="1"/>
  <p:tag name="KSO_WM_UNIT_TYPE" val="a"/>
  <p:tag name="KSO_WM_BEAUTIFY_FLAG" val="#wm#"/>
  <p:tag name="KSO_WM_UNIT_TEXT" val="一、药品基本信息"/>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69.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34"/>
  <p:tag name="KSO_WM_TEMPLATE_CATEGORY" val="custom"/>
  <p:tag name="KSO_WM_SLIDE_INDEX" val="8"/>
  <p:tag name="KSO_WM_SLIDE_ID" val="custom20235934_8"/>
  <p:tag name="KSO_WM_TEMPLATE_MASTER_TYPE" val="0"/>
  <p:tag name="KSO_WM_SLIDE_LAYOUT" val="a_f"/>
  <p:tag name="KSO_WM_SLIDE_LAYOUT_CNT" val="1_1"/>
  <p:tag name="KSO_WM_SLIDE_SIZE" val="850*457"/>
  <p:tag name="KSO_WM_SLIDE_POSITION" val="54*28"/>
  <p:tag name="KSO_WM_TEMPLATE_COLORSEQUENCE" val="1,2,3,4,5,6"/>
</p:tagLst>
</file>

<file path=ppt/tags/tag17.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0.xml><?xml version="1.0" encoding="utf-8"?>
<p:tagLst xmlns:p="http://schemas.openxmlformats.org/presentationml/2006/main">
  <p:tag name="KSO_WM_UNIT_INDEX" val="2"/>
  <p:tag name="KSO_WM_UNIT_TYPE" val="α"/>
  <p:tag name="KSO_WM_BEAUTIFY_FLAG" val="#wm#"/>
</p:tagLst>
</file>

<file path=ppt/tags/tag171.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72.xml><?xml version="1.0" encoding="utf-8"?>
<p:tagLst xmlns:p="http://schemas.openxmlformats.org/presentationml/2006/main">
  <p:tag name="KSO_WM_UNIT_INDEX" val="5"/>
  <p:tag name="KSO_WM_UNIT_TYPE" val="f"/>
  <p:tag name="KSO_WM_UNIT_SUBTYPE" val="a"/>
  <p:tag name="KSO_WM_BEAUTIFY_FLAG" val="#wm#"/>
</p:tagLst>
</file>

<file path=ppt/tags/tag173.xml><?xml version="1.0" encoding="utf-8"?>
<p:tagLst xmlns:p="http://schemas.openxmlformats.org/presentationml/2006/main">
  <p:tag name="KSO_WM_UNIT_INDEX" val="6"/>
  <p:tag name="KSO_WM_UNIT_TYPE" val="f"/>
  <p:tag name="KSO_WM_UNIT_SUBTYPE" val="a"/>
  <p:tag name="KSO_WM_BEAUTIFY_FLAG" val="#wm#"/>
</p:tagLst>
</file>

<file path=ppt/tags/tag174.xml><?xml version="1.0" encoding="utf-8"?>
<p:tagLst xmlns:p="http://schemas.openxmlformats.org/presentationml/2006/main">
  <p:tag name="KSO_WM_UNIT_INDEX" val="9"/>
  <p:tag name="KSO_WM_UNIT_TYPE" val="f"/>
  <p:tag name="KSO_WM_UNIT_SUBTYPE" val="a"/>
  <p:tag name="KSO_WM_BEAUTIFY_FLAG" val="#wm#"/>
</p:tagLst>
</file>

<file path=ppt/tags/tag175.xml><?xml version="1.0" encoding="utf-8"?>
<p:tagLst xmlns:p="http://schemas.openxmlformats.org/presentationml/2006/main">
  <p:tag name="KSO_WM_UNIT_INDEX" val="3"/>
  <p:tag name="KSO_WM_UNIT_TYPE" val="f"/>
  <p:tag name="KSO_WM_UNIT_SUBTYPE" val="a"/>
  <p:tag name="KSO_WM_BEAUTIFY_FLAG" val="#wm#"/>
</p:tagLst>
</file>

<file path=ppt/tags/tag176.xml><?xml version="1.0" encoding="utf-8"?>
<p:tagLst xmlns:p="http://schemas.openxmlformats.org/presentationml/2006/main">
  <p:tag name="KSO_WM_UNIT_INDEX" val="1"/>
  <p:tag name="KSO_WM_UNIT_TYPE" val="a"/>
  <p:tag name="KSO_WM_BEAUTIFY_FLAG" val="#wm#"/>
  <p:tag name="KSO_WM_UNIT_TEXT" val="一、药品基本信息"/>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77.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34"/>
  <p:tag name="KSO_WM_TEMPLATE_CATEGORY" val="custom"/>
  <p:tag name="KSO_WM_SLIDE_INDEX" val="8"/>
  <p:tag name="KSO_WM_SLIDE_ID" val="custom20235934_8"/>
  <p:tag name="KSO_WM_TEMPLATE_MASTER_TYPE" val="0"/>
  <p:tag name="KSO_WM_SLIDE_LAYOUT" val="a_f"/>
  <p:tag name="KSO_WM_SLIDE_LAYOUT_CNT" val="1_1"/>
  <p:tag name="KSO_WM_SLIDE_SIZE" val="850*457"/>
  <p:tag name="KSO_WM_SLIDE_POSITION" val="54*28"/>
  <p:tag name="KSO_WM_TEMPLATE_COLORSEQUENCE" val="1,2,3,4,5,6"/>
</p:tagLst>
</file>

<file path=ppt/tags/tag178.xml><?xml version="1.0" encoding="utf-8"?>
<p:tagLst xmlns:p="http://schemas.openxmlformats.org/presentationml/2006/main">
  <p:tag name="KSO_WM_DIAGRAM_VIRTUALLY_FRAME" val="{&quot;height&quot;:554.0952755905512,&quot;left&quot;:30.227165354330708,&quot;top&quot;:58.092992125984225,&quot;width&quot;:715.2359055118111}"/>
  <p:tag name="KSO_WM_UNIT_INDEX" val="17"/>
  <p:tag name="KSO_WM_UNIT_TYPE" val="i"/>
  <p:tag name="KSO_WM_BEAUTIFY_FLAG" val="#wm#"/>
</p:tagLst>
</file>

<file path=ppt/tags/tag179.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0.xml><?xml version="1.0" encoding="utf-8"?>
<p:tagLst xmlns:p="http://schemas.openxmlformats.org/presentationml/2006/main">
  <p:tag name="KSO_WM_DIAGRAM_VIRTUALLY_FRAME" val="{&quot;height&quot;:554.0952755905512,&quot;left&quot;:30.227165354330708,&quot;top&quot;:58.092992125984225,&quot;width&quot;:664.6813385826771}"/>
</p:tagLst>
</file>

<file path=ppt/tags/tag181.xml><?xml version="1.0" encoding="utf-8"?>
<p:tagLst xmlns:p="http://schemas.openxmlformats.org/presentationml/2006/main">
  <p:tag name="KSO_WM_DIAGRAM_VIRTUALLY_FRAME" val="{&quot;height&quot;:554.0952755905512,&quot;left&quot;:30.227165354330708,&quot;top&quot;:58.092992125984225,&quot;width&quot;:715.2359055118111}"/>
  <p:tag name="KSO_WM_UNIT_INDEX" val="9"/>
  <p:tag name="KSO_WM_UNIT_TYPE" val="i"/>
  <p:tag name="KSO_WM_BEAUTIFY_FLAG" val="#wm#"/>
</p:tagLst>
</file>

<file path=ppt/tags/tag182.xml><?xml version="1.0" encoding="utf-8"?>
<p:tagLst xmlns:p="http://schemas.openxmlformats.org/presentationml/2006/main">
  <p:tag name="KSO_WM_DIAGRAM_VIRTUALLY_FRAME" val="{&quot;height&quot;:554.0952755905512,&quot;left&quot;:30.227165354330708,&quot;top&quot;:58.092992125984225,&quot;width&quot;:715.2359055118111}"/>
  <p:tag name="KSO_WM_UNIT_INDEX" val="10"/>
  <p:tag name="KSO_WM_UNIT_TYPE" val="i"/>
  <p:tag name="KSO_WM_BEAUTIFY_FLAG" val="#wm#"/>
</p:tagLst>
</file>

<file path=ppt/tags/tag183.xml><?xml version="1.0" encoding="utf-8"?>
<p:tagLst xmlns:p="http://schemas.openxmlformats.org/presentationml/2006/main">
  <p:tag name="KSO_WM_DIAGRAM_VIRTUALLY_FRAME" val="{&quot;height&quot;:554.0952755905512,&quot;left&quot;:30.227165354330708,&quot;top&quot;:58.092992125984225,&quot;width&quot;:715.2359055118111}"/>
  <p:tag name="KSO_WM_UNIT_INDEX" val="7"/>
  <p:tag name="KSO_WM_UNIT_TYPE" val="f"/>
  <p:tag name="KSO_WM_UNIT_SUBTYPE" val="a"/>
  <p:tag name="KSO_WM_BEAUTIFY_FLAG" val="#wm#"/>
</p:tagLst>
</file>

<file path=ppt/tags/tag184.xml><?xml version="1.0" encoding="utf-8"?>
<p:tagLst xmlns:p="http://schemas.openxmlformats.org/presentationml/2006/main">
  <p:tag name="KSO_WM_DIAGRAM_VIRTUALLY_FRAME" val="{&quot;height&quot;:554.0952755905512,&quot;left&quot;:30.227165354330708,&quot;top&quot;:58.092992125984225,&quot;width&quot;:715.2359055118111}"/>
  <p:tag name="KSO_WM_UNIT_INDEX" val="16"/>
  <p:tag name="KSO_WM_UNIT_TYPE" val="f"/>
  <p:tag name="KSO_WM_UNIT_SUBTYPE" val="a"/>
  <p:tag name="KSO_WM_BEAUTIFY_FLAG" val="#wm#"/>
</p:tagLst>
</file>

<file path=ppt/tags/tag185.xml><?xml version="1.0" encoding="utf-8"?>
<p:tagLst xmlns:p="http://schemas.openxmlformats.org/presentationml/2006/main">
  <p:tag name="KSO_WM_DIAGRAM_VIRTUALLY_FRAME" val="{&quot;height&quot;:554.0952755905512,&quot;left&quot;:30.227165354330708,&quot;top&quot;:58.092992125984225,&quot;width&quot;:664.6813385826771}"/>
</p:tagLst>
</file>

<file path=ppt/tags/tag186.xml><?xml version="1.0" encoding="utf-8"?>
<p:tagLst xmlns:p="http://schemas.openxmlformats.org/presentationml/2006/main">
  <p:tag name="KSO_WM_DIAGRAM_VIRTUALLY_FRAME" val="{&quot;height&quot;:554.0952755905512,&quot;left&quot;:30.227165354330708,&quot;top&quot;:58.092992125984225,&quot;width&quot;:715.2359055118111}"/>
  <p:tag name="KSO_WM_UNIT_INDEX" val="4"/>
  <p:tag name="KSO_WM_UNIT_TYPE" val="i"/>
  <p:tag name="KSO_WM_BEAUTIFY_FLAG" val="#wm#"/>
</p:tagLst>
</file>

<file path=ppt/tags/tag187.xml><?xml version="1.0" encoding="utf-8"?>
<p:tagLst xmlns:p="http://schemas.openxmlformats.org/presentationml/2006/main">
  <p:tag name="KSO_WM_DIAGRAM_VIRTUALLY_FRAME" val="{&quot;height&quot;:554.0952755905512,&quot;left&quot;:30.227165354330708,&quot;top&quot;:58.092992125984225,&quot;width&quot;:715.2359055118111}"/>
  <p:tag name="KSO_WM_UNIT_INDEX" val="5"/>
  <p:tag name="KSO_WM_UNIT_TYPE" val="i"/>
  <p:tag name="KSO_WM_BEAUTIFY_FLAG" val="#wm#"/>
</p:tagLst>
</file>

<file path=ppt/tags/tag188.xml><?xml version="1.0" encoding="utf-8"?>
<p:tagLst xmlns:p="http://schemas.openxmlformats.org/presentationml/2006/main">
  <p:tag name="KSO_WM_DIAGRAM_VIRTUALLY_FRAME" val="{&quot;height&quot;:554.0952755905512,&quot;left&quot;:30.227165354330708,&quot;top&quot;:58.092992125984225,&quot;width&quot;:715.2359055118111}"/>
  <p:tag name="KSO_WM_UNIT_INDEX" val="6"/>
  <p:tag name="KSO_WM_UNIT_TYPE" val="f"/>
  <p:tag name="KSO_WM_UNIT_SUBTYPE" val="a"/>
  <p:tag name="KSO_WM_BEAUTIFY_FLAG" val="#wm#"/>
</p:tagLst>
</file>

<file path=ppt/tags/tag189.xml><?xml version="1.0" encoding="utf-8"?>
<p:tagLst xmlns:p="http://schemas.openxmlformats.org/presentationml/2006/main">
  <p:tag name="KSO_WM_DIAGRAM_VIRTUALLY_FRAME" val="{&quot;height&quot;:554.0952755905512,&quot;left&quot;:30.227165354330708,&quot;top&quot;:58.092992125984225,&quot;width&quot;:715.2359055118111}"/>
  <p:tag name="KSO_WM_UNIT_INDEX" val="12"/>
  <p:tag name="KSO_WM_UNIT_TYPE" val="f"/>
  <p:tag name="KSO_WM_UNIT_SUBTYPE" val="a"/>
  <p:tag name="KSO_WM_BEAUTIFY_FLAG" val="#wm#"/>
</p:tagLst>
</file>

<file path=ppt/tags/tag1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0.xml><?xml version="1.0" encoding="utf-8"?>
<p:tagLst xmlns:p="http://schemas.openxmlformats.org/presentationml/2006/main">
  <p:tag name="KSO_WM_DIAGRAM_VIRTUALLY_FRAME" val="{&quot;height&quot;:554.0952755905512,&quot;left&quot;:30.227165354330708,&quot;top&quot;:58.092992125984225,&quot;width&quot;:664.6813385826771}"/>
</p:tagLst>
</file>

<file path=ppt/tags/tag191.xml><?xml version="1.0" encoding="utf-8"?>
<p:tagLst xmlns:p="http://schemas.openxmlformats.org/presentationml/2006/main">
  <p:tag name="KSO_WM_DIAGRAM_VIRTUALLY_FRAME" val="{&quot;height&quot;:554.0952755905512,&quot;left&quot;:30.227165354330708,&quot;top&quot;:58.092992125984225,&quot;width&quot;:715.2359055118111}"/>
  <p:tag name="KSO_WM_UNIT_INDEX" val="2"/>
  <p:tag name="KSO_WM_UNIT_TYPE" val="i"/>
  <p:tag name="KSO_WM_BEAUTIFY_FLAG" val="#wm#"/>
</p:tagLst>
</file>

<file path=ppt/tags/tag192.xml><?xml version="1.0" encoding="utf-8"?>
<p:tagLst xmlns:p="http://schemas.openxmlformats.org/presentationml/2006/main">
  <p:tag name="KSO_WM_DIAGRAM_VIRTUALLY_FRAME" val="{&quot;height&quot;:554.0952755905512,&quot;left&quot;:30.227165354330708,&quot;top&quot;:58.092992125984225,&quot;width&quot;:715.2359055118111}"/>
  <p:tag name="KSO_WM_UNIT_INDEX" val="3"/>
  <p:tag name="KSO_WM_UNIT_TYPE" val="i"/>
  <p:tag name="KSO_WM_BEAUTIFY_FLAG" val="#wm#"/>
</p:tagLst>
</file>

<file path=ppt/tags/tag193.xml><?xml version="1.0" encoding="utf-8"?>
<p:tagLst xmlns:p="http://schemas.openxmlformats.org/presentationml/2006/main">
  <p:tag name="KSO_WM_DIAGRAM_VIRTUALLY_FRAME" val="{&quot;height&quot;:554.0952755905512,&quot;left&quot;:30.227165354330708,&quot;top&quot;:58.092992125984225,&quot;width&quot;:715.2359055118111}"/>
  <p:tag name="KSO_WM_UNIT_INDEX" val="14"/>
  <p:tag name="KSO_WM_UNIT_TYPE" val="f"/>
  <p:tag name="KSO_WM_UNIT_SUBTYPE" val="a"/>
  <p:tag name="KSO_WM_BEAUTIFY_FLAG" val="#wm#"/>
</p:tagLst>
</file>

<file path=ppt/tags/tag194.xml><?xml version="1.0" encoding="utf-8"?>
<p:tagLst xmlns:p="http://schemas.openxmlformats.org/presentationml/2006/main">
  <p:tag name="KSO_WM_DIAGRAM_VIRTUALLY_FRAME" val="{&quot;height&quot;:554.0952755905512,&quot;left&quot;:30.227165354330708,&quot;top&quot;:58.092992125984225,&quot;width&quot;:715.2359055118111}"/>
  <p:tag name="KSO_WM_UNIT_INDEX" val="8"/>
  <p:tag name="KSO_WM_UNIT_TYPE" val="f"/>
  <p:tag name="KSO_WM_UNIT_SUBTYPE" val="a"/>
  <p:tag name="KSO_WM_BEAUTIFY_FLAG" val="#wm#"/>
</p:tagLst>
</file>

<file path=ppt/tags/tag195.xml><?xml version="1.0" encoding="utf-8"?>
<p:tagLst xmlns:p="http://schemas.openxmlformats.org/presentationml/2006/main">
  <p:tag name="KSO_WM_DIAGRAM_VIRTUALLY_FRAME" val="{&quot;height&quot;:554.0952755905512,&quot;left&quot;:30.227165354330708,&quot;top&quot;:58.092992125984225,&quot;width&quot;:664.6813385826771}"/>
</p:tagLst>
</file>

<file path=ppt/tags/tag196.xml><?xml version="1.0" encoding="utf-8"?>
<p:tagLst xmlns:p="http://schemas.openxmlformats.org/presentationml/2006/main">
  <p:tag name="KSO_WM_DIAGRAM_VIRTUALLY_FRAME" val="{&quot;height&quot;:554.0952755905512,&quot;left&quot;:30.227165354330708,&quot;top&quot;:58.092992125984225,&quot;width&quot;:715.2359055118111}"/>
  <p:tag name="KSO_WM_UNIT_INDEX" val="27"/>
  <p:tag name="KSO_WM_UNIT_TYPE" val="i"/>
  <p:tag name="KSO_WM_BEAUTIFY_FLAG" val="#wm#"/>
</p:tagLst>
</file>

<file path=ppt/tags/tag197.xml><?xml version="1.0" encoding="utf-8"?>
<p:tagLst xmlns:p="http://schemas.openxmlformats.org/presentationml/2006/main">
  <p:tag name="KSO_WM_DIAGRAM_VIRTUALLY_FRAME" val="{&quot;height&quot;:554.0952755905512,&quot;left&quot;:30.227165354330708,&quot;top&quot;:58.092992125984225,&quot;width&quot;:715.2359055118111}"/>
  <p:tag name="KSO_WM_UNIT_INDEX" val="23"/>
  <p:tag name="KSO_WM_UNIT_TYPE" val="i"/>
  <p:tag name="KSO_WM_BEAUTIFY_FLAG" val="#wm#"/>
</p:tagLst>
</file>

<file path=ppt/tags/tag198.xml><?xml version="1.0" encoding="utf-8"?>
<p:tagLst xmlns:p="http://schemas.openxmlformats.org/presentationml/2006/main">
  <p:tag name="KSO_WM_DIAGRAM_VIRTUALLY_FRAME" val="{&quot;height&quot;:554.0952755905512,&quot;left&quot;:30.227165354330708,&quot;top&quot;:58.092992125984225,&quot;width&quot;:715.2359055118111}"/>
  <p:tag name="KSO_WM_UNIT_INDEX" val="28"/>
  <p:tag name="KSO_WM_UNIT_TYPE" val="f"/>
  <p:tag name="KSO_WM_UNIT_SUBTYPE" val="a"/>
  <p:tag name="KSO_WM_BEAUTIFY_FLAG" val="#wm#"/>
</p:tagLst>
</file>

<file path=ppt/tags/tag199.xml><?xml version="1.0" encoding="utf-8"?>
<p:tagLst xmlns:p="http://schemas.openxmlformats.org/presentationml/2006/main">
  <p:tag name="KSO_WM_DIAGRAM_VIRTUALLY_FRAME" val="{&quot;height&quot;:554.0952755905512,&quot;left&quot;:30.227165354330708,&quot;top&quot;:58.092992125984225,&quot;width&quot;:715.2359055118111}"/>
  <p:tag name="KSO_WM_UNIT_INDEX" val="31"/>
  <p:tag name="KSO_WM_UNIT_TYPE" val="f"/>
  <p:tag name="KSO_WM_UNIT_SUBTYPE" val="a"/>
  <p:tag name="KSO_WM_BEAUTIFY_FLAG" val="#wm#"/>
</p:tagLst>
</file>

<file path=ppt/tags/tag2.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0.xml><?xml version="1.0" encoding="utf-8"?>
<p:tagLst xmlns:p="http://schemas.openxmlformats.org/presentationml/2006/main">
  <p:tag name="KSO_WM_DIAGRAM_VIRTUALLY_FRAME" val="{&quot;height&quot;:554.0952755905512,&quot;left&quot;:30.227165354330708,&quot;top&quot;:58.092992125984225,&quot;width&quot;:664.6813385826771}"/>
</p:tagLst>
</file>

<file path=ppt/tags/tag201.xml><?xml version="1.0" encoding="utf-8"?>
<p:tagLst xmlns:p="http://schemas.openxmlformats.org/presentationml/2006/main">
  <p:tag name="KSO_WM_DIAGRAM_VIRTUALLY_FRAME" val="{&quot;height&quot;:554.0952755905512,&quot;left&quot;:30.227165354330708,&quot;top&quot;:58.092992125984225,&quot;width&quot;:715.2359055118111}"/>
  <p:tag name="KSO_WM_UNIT_INDEX" val="25"/>
  <p:tag name="KSO_WM_UNIT_TYPE" val="i"/>
  <p:tag name="KSO_WM_BEAUTIFY_FLAG" val="#wm#"/>
</p:tagLst>
</file>

<file path=ppt/tags/tag202.xml><?xml version="1.0" encoding="utf-8"?>
<p:tagLst xmlns:p="http://schemas.openxmlformats.org/presentationml/2006/main">
  <p:tag name="KSO_WM_DIAGRAM_VIRTUALLY_FRAME" val="{&quot;height&quot;:554.0952755905512,&quot;left&quot;:30.227165354330708,&quot;top&quot;:58.092992125984225,&quot;width&quot;:715.2359055118111}"/>
  <p:tag name="KSO_WM_UNIT_INDEX" val="24"/>
  <p:tag name="KSO_WM_UNIT_TYPE" val="i"/>
  <p:tag name="KSO_WM_BEAUTIFY_FLAG" val="#wm#"/>
</p:tagLst>
</file>

<file path=ppt/tags/tag203.xml><?xml version="1.0" encoding="utf-8"?>
<p:tagLst xmlns:p="http://schemas.openxmlformats.org/presentationml/2006/main">
  <p:tag name="KSO_WM_DIAGRAM_VIRTUALLY_FRAME" val="{&quot;height&quot;:554.0952755905512,&quot;left&quot;:30.227165354330708,&quot;top&quot;:58.092992125984225,&quot;width&quot;:715.2359055118111}"/>
  <p:tag name="KSO_WM_UNIT_INDEX" val="26"/>
  <p:tag name="KSO_WM_UNIT_TYPE" val="f"/>
  <p:tag name="KSO_WM_UNIT_SUBTYPE" val="a"/>
  <p:tag name="KSO_WM_BEAUTIFY_FLAG" val="#wm#"/>
</p:tagLst>
</file>

<file path=ppt/tags/tag204.xml><?xml version="1.0" encoding="utf-8"?>
<p:tagLst xmlns:p="http://schemas.openxmlformats.org/presentationml/2006/main">
  <p:tag name="KSO_WM_DIAGRAM_VIRTUALLY_FRAME" val="{&quot;height&quot;:554.0952755905512,&quot;left&quot;:30.227165354330708,&quot;top&quot;:58.092992125984225,&quot;width&quot;:715.2359055118111}"/>
  <p:tag name="KSO_WM_UNIT_INDEX" val="33"/>
  <p:tag name="KSO_WM_UNIT_TYPE" val="f"/>
  <p:tag name="KSO_WM_UNIT_SUBTYPE" val="a"/>
  <p:tag name="KSO_WM_BEAUTIFY_FLAG" val="#wm#"/>
</p:tagLst>
</file>

<file path=ppt/tags/tag205.xml><?xml version="1.0" encoding="utf-8"?>
<p:tagLst xmlns:p="http://schemas.openxmlformats.org/presentationml/2006/main">
  <p:tag name="KSO_WM_DIAGRAM_VIRTUALLY_FRAME" val="{&quot;height&quot;:554.0952755905512,&quot;left&quot;:30.227165354330708,&quot;top&quot;:58.092992125984225,&quot;width&quot;:715.2359055118111}"/>
  <p:tag name="KSO_WM_UNIT_INDEX" val="18"/>
  <p:tag name="KSO_WM_UNIT_TYPE" val="i"/>
  <p:tag name="KSO_WM_BEAUTIFY_FLAG" val="#wm#"/>
</p:tagLst>
</file>

<file path=ppt/tags/tag206.xml><?xml version="1.0" encoding="utf-8"?>
<p:tagLst xmlns:p="http://schemas.openxmlformats.org/presentationml/2006/main">
  <p:tag name="KSO_WM_DIAGRAM_VIRTUALLY_FRAME" val="{&quot;height&quot;:554.0952755905512,&quot;left&quot;:30.227165354330708,&quot;top&quot;:58.092992125984225,&quot;width&quot;:715.2359055118111}"/>
  <p:tag name="KSO_WM_UNIT_INDEX" val="19"/>
  <p:tag name="KSO_WM_UNIT_TYPE" val="i"/>
  <p:tag name="KSO_WM_BEAUTIFY_FLAG" val="#wm#"/>
</p:tagLst>
</file>

<file path=ppt/tags/tag207.xml><?xml version="1.0" encoding="utf-8"?>
<p:tagLst xmlns:p="http://schemas.openxmlformats.org/presentationml/2006/main">
  <p:tag name="KSO_WM_DIAGRAM_VIRTUALLY_FRAME" val="{&quot;height&quot;:554.0952755905512,&quot;left&quot;:30.227165354330708,&quot;top&quot;:58.092992125984225,&quot;width&quot;:715.2359055118111}"/>
  <p:tag name="KSO_WM_UNIT_INDEX" val="20"/>
  <p:tag name="KSO_WM_UNIT_TYPE" val="i"/>
  <p:tag name="KSO_WM_BEAUTIFY_FLAG" val="#wm#"/>
</p:tagLst>
</file>

<file path=ppt/tags/tag208.xml><?xml version="1.0" encoding="utf-8"?>
<p:tagLst xmlns:p="http://schemas.openxmlformats.org/presentationml/2006/main">
  <p:tag name="KSO_WM_DIAGRAM_VIRTUALLY_FRAME" val="{&quot;height&quot;:554.0952755905512,&quot;left&quot;:30.227165354330708,&quot;top&quot;:58.092992125984225,&quot;width&quot;:715.2359055118111}"/>
  <p:tag name="KSO_WM_UNIT_INDEX" val="21"/>
  <p:tag name="KSO_WM_UNIT_TYPE" val="i"/>
  <p:tag name="KSO_WM_BEAUTIFY_FLAG" val="#wm#"/>
</p:tagLst>
</file>

<file path=ppt/tags/tag209.xml><?xml version="1.0" encoding="utf-8"?>
<p:tagLst xmlns:p="http://schemas.openxmlformats.org/presentationml/2006/main">
  <p:tag name="KSO_WM_DIAGRAM_VIRTUALLY_FRAME" val="{&quot;height&quot;:554.0952755905512,&quot;left&quot;:30.227165354330708,&quot;top&quot;:58.092992125984225,&quot;width&quot;:715.2359055118111}"/>
  <p:tag name="KSO_WM_UNIT_INDEX" val="22"/>
  <p:tag name="KSO_WM_UNIT_TYPE" val="i"/>
  <p:tag name="KSO_WM_BEAUTIFY_FLAG" val="#wm#"/>
</p:tagLst>
</file>

<file path=ppt/tags/tag2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210.xml><?xml version="1.0" encoding="utf-8"?>
<p:tagLst xmlns:p="http://schemas.openxmlformats.org/presentationml/2006/main">
  <p:tag name="KSO_WM_UNIT_INDEX" val="34"/>
  <p:tag name="KSO_WM_UNIT_TYPE" val="f"/>
  <p:tag name="KSO_WM_UNIT_SUBTYPE" val="a"/>
  <p:tag name="KSO_WM_BEAUTIFY_FLAG" val="#wm#"/>
</p:tagLst>
</file>

<file path=ppt/tags/tag211.xml><?xml version="1.0" encoding="utf-8"?>
<p:tagLst xmlns:p="http://schemas.openxmlformats.org/presentationml/2006/main">
  <p:tag name="KSO_WM_UNIT_INDEX" val="35"/>
  <p:tag name="KSO_WM_UNIT_TYPE" val="f"/>
  <p:tag name="KSO_WM_UNIT_SUBTYPE" val="a"/>
  <p:tag name="KSO_WM_BEAUTIFY_FLAG" val="#wm#"/>
</p:tagLst>
</file>

<file path=ppt/tags/tag212.xml><?xml version="1.0" encoding="utf-8"?>
<p:tagLst xmlns:p="http://schemas.openxmlformats.org/presentationml/2006/main">
  <p:tag name="KSO_WM_UNIT_INDEX" val="1"/>
  <p:tag name="KSO_WM_UNIT_TYPE" val="a"/>
  <p:tag name="KSO_WM_BEAUTIFY_FLAG" val="#wm#"/>
  <p:tag name="KSO_WM_UNIT_TEXT" val="二、安全性"/>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13.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34"/>
  <p:tag name="KSO_WM_TEMPLATE_CATEGORY" val="custom"/>
  <p:tag name="KSO_WM_SLIDE_INDEX" val="8"/>
  <p:tag name="KSO_WM_SLIDE_ID" val="custom20235934_8"/>
  <p:tag name="KSO_WM_TEMPLATE_MASTER_TYPE" val="0"/>
  <p:tag name="KSO_WM_SLIDE_LAYOUT" val="a_f"/>
  <p:tag name="KSO_WM_SLIDE_LAYOUT_CNT" val="1_1"/>
  <p:tag name="KSO_WM_SLIDE_SIZE" val="850*457"/>
  <p:tag name="KSO_WM_SLIDE_POSITION" val="54*28"/>
  <p:tag name="KSO_WM_TEMPLATE_COLORSEQUENCE" val="1,2,3,4,5,6"/>
</p:tagLst>
</file>

<file path=ppt/tags/tag214.xml><?xml version="1.0" encoding="utf-8"?>
<p:tagLst xmlns:p="http://schemas.openxmlformats.org/presentationml/2006/main">
  <p:tag name="KSO_WM_UNIT_TABLE_BEAUTIFY" val="smartTable{59dab636-c2ff-40df-bdf9-364ff9dd967b}"/>
  <p:tag name="TABLE_ENDDRAG_ORIGIN_RECT" val="919*434"/>
  <p:tag name="TABLE_ENDDRAG_RECT" val="15*85*919*434"/>
  <p:tag name="TABLE_SKINIDX" val="1"/>
  <p:tag name="TABLE_COLORIDX" val="1"/>
  <p:tag name="TABLE_COLOR_RGB" val="0x000000*0xFFFFFF*0x212121*0xFFFFFF*0xF96D88*0xEFB6A5*0xF4D0B8*0xFFB092*0xFDE2B3*0xC34D67"/>
  <p:tag name="KSO_WM_UNIT_INDEX" val="2"/>
  <p:tag name="KSO_WM_UNIT_TYPE" val="β"/>
  <p:tag name="KSO_WM_BEAUTIFY_FLAG" val="#wm#"/>
</p:tagLst>
</file>

<file path=ppt/tags/tag215.xml><?xml version="1.0" encoding="utf-8"?>
<p:tagLst xmlns:p="http://schemas.openxmlformats.org/presentationml/2006/main">
  <p:tag name="KSO_WM_UNIT_INDEX" val="1"/>
  <p:tag name="KSO_WM_UNIT_TYPE" val="a"/>
  <p:tag name="KSO_WM_BEAUTIFY_FLAG" val="#wm#"/>
  <p:tag name="KSO_WM_UNIT_TEXT" val="一、药品基本信息"/>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16.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34"/>
  <p:tag name="KSO_WM_TEMPLATE_CATEGORY" val="custom"/>
  <p:tag name="KSO_WM_SLIDE_INDEX" val="8"/>
  <p:tag name="KSO_WM_SLIDE_ID" val="custom20235934_8"/>
  <p:tag name="KSO_WM_TEMPLATE_MASTER_TYPE" val="0"/>
  <p:tag name="KSO_WM_SLIDE_LAYOUT" val="a_f"/>
  <p:tag name="KSO_WM_SLIDE_LAYOUT_CNT" val="1_1"/>
  <p:tag name="KSO_WM_SLIDE_SIZE" val="850*457"/>
  <p:tag name="KSO_WM_SLIDE_POSITION" val="54*28"/>
  <p:tag name="KSO_WM_TEMPLATE_COLORSEQUENCE" val="1,2,3,4,5,6"/>
</p:tagLst>
</file>

<file path=ppt/tags/tag217.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218.xml><?xml version="1.0" encoding="utf-8"?>
<p:tagLst xmlns:p="http://schemas.openxmlformats.org/presentationml/2006/main">
  <p:tag name="KSO_WM_UNIT_INDEX" val="3"/>
  <p:tag name="KSO_WM_UNIT_TYPE" val="f"/>
  <p:tag name="KSO_WM_UNIT_SUBTYPE" val="a"/>
  <p:tag name="KSO_WM_BEAUTIFY_FLAG" val="#wm#"/>
</p:tagLst>
</file>

<file path=ppt/tags/tag219.xml><?xml version="1.0" encoding="utf-8"?>
<p:tagLst xmlns:p="http://schemas.openxmlformats.org/presentationml/2006/main">
  <p:tag name="KSO_WM_UNIT_INDEX" val="4"/>
  <p:tag name="KSO_WM_UNIT_TYPE" val="f"/>
  <p:tag name="KSO_WM_UNIT_SUBTYPE" val="a"/>
  <p:tag name="KSO_WM_TEMPLATE_CATEGORY" val="diagram"/>
  <p:tag name="KSO_WM_TEMPLATE_INDEX" val="19882022"/>
  <p:tag name="KSO_WM_UNIT_ID" val="diagram19882022*l_h_f*1_1_1"/>
  <p:tag name="KSO_WM_DIAGRAM_GROUP_CODE" val="l1-1"/>
  <p:tag name="KSO_WM_TAG_VERSION" val="2.0"/>
  <p:tag name="KSO_WM_BEAUTIFY_FLAG" val="#wm#"/>
</p:tagLst>
</file>

<file path=ppt/tags/tag22.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 name="KSO_WM_UNIT_TEXT_LAYER_COUNT" val="1"/>
</p:tagLst>
</file>

<file path=ppt/tags/tag220.xml><?xml version="1.0" encoding="utf-8"?>
<p:tagLst xmlns:p="http://schemas.openxmlformats.org/presentationml/2006/main">
  <p:tag name="KSO_WM_UNIT_INDEX" val="5"/>
  <p:tag name="KSO_WM_UNIT_TYPE" val="f"/>
  <p:tag name="KSO_WM_UNIT_SUBTYPE" val="a"/>
  <p:tag name="KSO_WM_TEMPLATE_CATEGORY" val="diagram"/>
  <p:tag name="KSO_WM_TEMPLATE_INDEX" val="19882022"/>
  <p:tag name="KSO_WM_UNIT_ID" val="diagram19882022*l_h_f*1_2_1"/>
  <p:tag name="KSO_WM_DIAGRAM_GROUP_CODE" val="l1-1"/>
  <p:tag name="KSO_WM_TAG_VERSION" val="2.0"/>
  <p:tag name="KSO_WM_BEAUTIFY_FLAG" val="#wm#"/>
</p:tagLst>
</file>

<file path=ppt/tags/tag221.xml><?xml version="1.0" encoding="utf-8"?>
<p:tagLst xmlns:p="http://schemas.openxmlformats.org/presentationml/2006/main">
  <p:tag name="KSO_WM_UNIT_INDEX" val="1"/>
  <p:tag name="KSO_WM_UNIT_TYPE" val="a"/>
  <p:tag name="KSO_WM_BEAUTIFY_FLAG" val="#wm#"/>
  <p:tag name="KSO_WM_UNIT_TEXT" val="三、有效性"/>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22.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34"/>
  <p:tag name="KSO_WM_TEMPLATE_CATEGORY" val="custom"/>
  <p:tag name="KSO_WM_SLIDE_INDEX" val="8"/>
  <p:tag name="KSO_WM_SLIDE_ID" val="custom20235934_8"/>
  <p:tag name="KSO_WM_TEMPLATE_MASTER_TYPE" val="0"/>
  <p:tag name="KSO_WM_SLIDE_LAYOUT" val="a_f"/>
  <p:tag name="KSO_WM_SLIDE_LAYOUT_CNT" val="1_1"/>
  <p:tag name="KSO_WM_SLIDE_SIZE" val="850*457"/>
  <p:tag name="KSO_WM_SLIDE_POSITION" val="54*28"/>
  <p:tag name="KSO_WM_TEMPLATE_COLORSEQUENCE" val="1,2,3,4,5,6"/>
</p:tagLst>
</file>

<file path=ppt/tags/tag223.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224.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225.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226.xml><?xml version="1.0" encoding="utf-8"?>
<p:tagLst xmlns:p="http://schemas.openxmlformats.org/presentationml/2006/main">
  <p:tag name="KSO_WM_DIAGRAM_VIRTUALLY_FRAME" val="{&quot;height&quot;:466.0855118110236,&quot;left&quot;:94.05165354330708,&quot;top&quot;:119.18881889763779,&quot;width&quot;:753.8425984251968}"/>
  <p:tag name="KSO_WM_UNIT_INDEX" val="1_1_4"/>
  <p:tag name="KSO_WM_UNIT_TYPE" val="l_h_i"/>
  <p:tag name="KSO_WM_UNIT_SUBTYPE" val="d"/>
  <p:tag name="KSO_WM_TEMPLATE_CATEGORY" val="diagram"/>
  <p:tag name="KSO_WM_TEMPLATE_INDEX" val="19882022"/>
  <p:tag name="KSO_WM_UNIT_ID" val="diagram19882022*l_h_i*1_1_4"/>
  <p:tag name="KSO_WM_DIAGRAM_GROUP_CODE" val="l1-1"/>
  <p:tag name="KSO_WM_TAG_VERSION" val="2.0"/>
  <p:tag name="KSO_WM_BEAUTIFY_FLAG" val="#wm#"/>
</p:tagLst>
</file>

<file path=ppt/tags/tag227.xml><?xml version="1.0" encoding="utf-8"?>
<p:tagLst xmlns:p="http://schemas.openxmlformats.org/presentationml/2006/main">
  <p:tag name="KSO_WM_DIAGRAM_VIRTUALLY_FRAME" val="{&quot;height&quot;:466.0855118110236,&quot;left&quot;:94.05165354330708,&quot;top&quot;:119.18881889763779,&quot;width&quot;:753.8425984251968}"/>
  <p:tag name="KSO_WM_UNIT_INDEX" val="1_1_3"/>
  <p:tag name="KSO_WM_UNIT_TYPE" val="l_h_f"/>
  <p:tag name="KSO_WM_TEMPLATE_CATEGORY" val="diagram"/>
  <p:tag name="KSO_WM_TEMPLATE_INDEX" val="19882022"/>
  <p:tag name="KSO_WM_UNIT_ID" val="diagram19882022*l_h_f*1_1_3"/>
  <p:tag name="KSO_WM_DIAGRAM_GROUP_CODE" val="l1-1"/>
  <p:tag name="KSO_WM_TAG_VERSION" val="2.0"/>
  <p:tag name="KSO_WM_BEAUTIFY_FLAG" val="#wm#"/>
  <p:tag name="KSO_WM_UNIT_SUBTYPE" val="a"/>
</p:tagLst>
</file>

<file path=ppt/tags/tag228.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229.xml><?xml version="1.0" encoding="utf-8"?>
<p:tagLst xmlns:p="http://schemas.openxmlformats.org/presentationml/2006/main">
  <p:tag name="KSO_WM_DIAGRAM_VIRTUALLY_FRAME" val="{&quot;height&quot;:466.0855118110236,&quot;left&quot;:94.05165354330708,&quot;top&quot;:119.18881889763779,&quot;width&quot;:753.8425984251968}"/>
  <p:tag name="KSO_WM_UNIT_INDEX" val="1_2_4"/>
  <p:tag name="KSO_WM_UNIT_TYPE" val="l_h_i"/>
  <p:tag name="KSO_WM_UNIT_SUBTYPE" val="d"/>
  <p:tag name="KSO_WM_TEMPLATE_CATEGORY" val="diagram"/>
  <p:tag name="KSO_WM_TEMPLATE_INDEX" val="19882022"/>
  <p:tag name="KSO_WM_UNIT_ID" val="diagram19882022*l_h_i*1_2_4"/>
  <p:tag name="KSO_WM_DIAGRAM_GROUP_CODE" val="l1-1"/>
  <p:tag name="KSO_WM_TAG_VERSION" val="2.0"/>
  <p:tag name="KSO_WM_BEAUTIFY_FLAG" val="#wm#"/>
</p:tagLst>
</file>

<file path=ppt/tags/tag23.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26"/>
  <p:tag name="KSO_WM_UNIT_TEXT_LAYER_COUNT" val="1"/>
</p:tagLst>
</file>

<file path=ppt/tags/tag230.xml><?xml version="1.0" encoding="utf-8"?>
<p:tagLst xmlns:p="http://schemas.openxmlformats.org/presentationml/2006/main">
  <p:tag name="KSO_WM_DIAGRAM_VIRTUALLY_FRAME" val="{&quot;height&quot;:466.0855118110236,&quot;left&quot;:94.05165354330708,&quot;top&quot;:119.18881889763779,&quot;width&quot;:753.8425984251968}"/>
  <p:tag name="KSO_WM_UNIT_INDEX" val="1_2_3"/>
  <p:tag name="KSO_WM_UNIT_TYPE" val="l_h_f"/>
  <p:tag name="KSO_WM_TEMPLATE_CATEGORY" val="diagram"/>
  <p:tag name="KSO_WM_TEMPLATE_INDEX" val="19882022"/>
  <p:tag name="KSO_WM_UNIT_ID" val="diagram19882022*l_h_f*1_2_3"/>
  <p:tag name="KSO_WM_DIAGRAM_GROUP_CODE" val="l1-1"/>
  <p:tag name="KSO_WM_TAG_VERSION" val="2.0"/>
  <p:tag name="KSO_WM_BEAUTIFY_FLAG" val="#wm#"/>
  <p:tag name="KSO_WM_UNIT_SUBTYPE" val="a"/>
</p:tagLst>
</file>

<file path=ppt/tags/tag231.xml><?xml version="1.0" encoding="utf-8"?>
<p:tagLst xmlns:p="http://schemas.openxmlformats.org/presentationml/2006/main">
  <p:tag name="KSO_WM_UNIT_INDEX" val="1"/>
  <p:tag name="KSO_WM_UNIT_TYPE" val="a"/>
  <p:tag name="KSO_WM_BEAUTIFY_FLAG" val="#wm#"/>
  <p:tag name="KSO_WM_UNIT_TEXT" val="三、有效性"/>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32.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34"/>
  <p:tag name="KSO_WM_TEMPLATE_CATEGORY" val="custom"/>
  <p:tag name="KSO_WM_SLIDE_INDEX" val="8"/>
  <p:tag name="KSO_WM_SLIDE_ID" val="custom20235934_8"/>
  <p:tag name="KSO_WM_TEMPLATE_MASTER_TYPE" val="0"/>
  <p:tag name="KSO_WM_SLIDE_LAYOUT" val="a_f"/>
  <p:tag name="KSO_WM_SLIDE_LAYOUT_CNT" val="1_1"/>
  <p:tag name="KSO_WM_SLIDE_SIZE" val="850*457"/>
  <p:tag name="KSO_WM_SLIDE_POSITION" val="54*28"/>
  <p:tag name="KSO_WM_TEMPLATE_COLORSEQUENCE" val="1,2,3,4,5,6"/>
</p:tagLst>
</file>

<file path=ppt/tags/tag233.xml><?xml version="1.0" encoding="utf-8"?>
<p:tagLst xmlns:p="http://schemas.openxmlformats.org/presentationml/2006/main">
  <p:tag name="KSO_WM_UNIT_TYPE" val="a"/>
  <p:tag name="KSO_WM_UNIT_INDEX" val="1"/>
  <p:tag name="KSO_WM_BEAUTIFY_FLAG" val="#wm#"/>
  <p:tag name="KSO_WM_TAG_VERSION" val="3.0"/>
  <p:tag name="KSO_WM_UNIT_ID" val="custom20235934_9*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Lst>
</file>

<file path=ppt/tags/tag234.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 name="KSO_WM_SLIDE_TYPE" val="endPage"/>
  <p:tag name="KSO_WM_TEMPLATE_SUBCATEGORY" val="29"/>
  <p:tag name="KSO_WM_TEMPLATE_COLOR_TYPE" val="0"/>
  <p:tag name="KSO_WM_TAG_VERSION" val="3.0"/>
  <p:tag name="KSO_WM_SLIDE_SUBTYPE" val="pureTxt"/>
  <p:tag name="KSO_WM_SLIDE_ITEM_CNT" val="0"/>
  <p:tag name="KSO_WM_BEAUTIFY_FLAG" val="#wm#"/>
  <p:tag name="KSO_WM_TEMPLATE_INDEX" val="20235934"/>
  <p:tag name="KSO_WM_TEMPLATE_CATEGORY" val="custom"/>
  <p:tag name="KSO_WM_SLIDE_INDEX" val="9"/>
  <p:tag name="KSO_WM_SLIDE_ID" val="custom20235934_9"/>
  <p:tag name="KSO_WM_TEMPLATE_MASTER_TYPE" val="0"/>
  <p:tag name="KSO_WM_SLIDE_LAYOUT" val="a_f"/>
  <p:tag name="KSO_WM_SLIDE_LAYOUT_CNT" val="1_2"/>
  <p:tag name="KSO_WM_TEMPLATE_COLORSEQUENCE" val="1,2,3,4,5,6"/>
  <p:tag name="KSO_WM_SLIDE_THEME_ID" val="3326740"/>
  <p:tag name="KSO_WM_SLIDE_THEME_NAME" val="蓝色职场办公简约风主题"/>
</p:tagLst>
</file>

<file path=ppt/tags/tag235.xml><?xml version="1.0" encoding="utf-8"?>
<p:tagLst xmlns:p="http://schemas.openxmlformats.org/presentationml/2006/main">
  <p:tag name="commondata" val="eyJoZGlkIjoiNDJhNDhkZTAyNDljMTQ3YzJlZTNhMDlkMTkzOTgzNjEifQ=="/>
  <p:tag name="resource_record_key" val="{&quot;29&quot;:[20426279]}"/>
</p:tagLst>
</file>

<file path=ppt/tags/tag2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5.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26.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UNIT_TYPE" val="i"/>
  <p:tag name="KSO_WM_UNIT_INDEX" val="9"/>
  <p:tag name="KSO_WM_BEAUTIFY_FLAG" val="#wm#"/>
  <p:tag name="KSO_WM_TAG_VERSION" val="3.0"/>
  <p:tag name="KSO_WM_UNIT_ID" val="_3*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p="http://schemas.openxmlformats.org/presentationml/2006/main">
  <p:tag name="KSO_WM_UNIT_TYPE" val="i"/>
  <p:tag name="KSO_WM_UNIT_INDEX" val="10"/>
  <p:tag name="KSO_WM_BEAUTIFY_FLAG" val="#wm#"/>
  <p:tag name="KSO_WM_TAG_VERSION" val="3.0"/>
  <p:tag name="KSO_WM_UNIT_ID" val="_3*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xml><?xml version="1.0" encoding="utf-8"?>
<p:tagLst xmlns:p="http://schemas.openxmlformats.org/presentationml/2006/main">
  <p:tag name="KSO_WM_UNIT_TYPE" val="i"/>
  <p:tag name="KSO_WM_UNIT_INDEX" val="7"/>
  <p:tag name="KSO_WM_BEAUTIFY_FLAG" val="#wm#"/>
  <p:tag name="KSO_WM_TAG_VERSION" val="3.0"/>
  <p:tag name="KSO_WM_UNIT_ID" val="_3*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xml><?xml version="1.0" encoding="utf-8"?>
<p:tagLst xmlns:p="http://schemas.openxmlformats.org/presentationml/2006/main">
  <p:tag name="KSO_WM_UNIT_TYPE" val="i"/>
  <p:tag name="KSO_WM_UNIT_INDEX" val="8"/>
  <p:tag name="KSO_WM_BEAUTIFY_FLAG" val="#wm#"/>
  <p:tag name="KSO_WM_TAG_VERSION" val="3.0"/>
  <p:tag name="KSO_WM_UNIT_ID" val="_3*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43.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8.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62.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63.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64.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文本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68.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69.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文本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7.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71.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7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76.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2.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83.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6.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87.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91.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4.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5.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6.xml><?xml version="1.0" encoding="utf-8"?>
<p:tagLst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7.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8.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9.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heme/theme1.xml><?xml version="1.0" encoding="utf-8"?>
<a:theme xmlns:a="http://schemas.openxmlformats.org/drawingml/2006/main" name="更多模板请关注：亮亮图文旗舰店https://liangliangtuwen.tmall.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2024.3.12-4">
      <a:dk1>
        <a:srgbClr val="333333"/>
      </a:dk1>
      <a:lt1>
        <a:sysClr val="window" lastClr="FFFFFF"/>
      </a:lt1>
      <a:dk2>
        <a:srgbClr val="031A2F"/>
      </a:dk2>
      <a:lt2>
        <a:srgbClr val="E6EFFE"/>
      </a:lt2>
      <a:accent1>
        <a:srgbClr val="3758FB"/>
      </a:accent1>
      <a:accent2>
        <a:srgbClr val="419BFD"/>
      </a:accent2>
      <a:accent3>
        <a:srgbClr val="6542FC"/>
      </a:accent3>
      <a:accent4>
        <a:srgbClr val="9B42FC"/>
      </a:accent4>
      <a:accent5>
        <a:srgbClr val="D042FC"/>
      </a:accent5>
      <a:accent6>
        <a:srgbClr val="FB43CB"/>
      </a:accent6>
      <a:hlink>
        <a:srgbClr val="0026E5"/>
      </a:hlink>
      <a:folHlink>
        <a:srgbClr val="7E1FAD"/>
      </a:folHlink>
    </a:clrScheme>
    <a:fontScheme name="qm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a:bodyPr>
      <a:lstStyle>
        <a:defPPr algn="l">
          <a:lnSpc>
            <a:spcPct val="140000"/>
          </a:lnSpc>
          <a:defRPr sz="2400" kern="100" dirty="0">
            <a:effectLst/>
            <a:latin typeface="+mn-ea"/>
            <a:cs typeface="江城圆体 400W" panose="020B0500000000000000"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3500</Words>
  <Application>WPS 演示</Application>
  <PresentationFormat>宽屏</PresentationFormat>
  <Paragraphs>250</Paragraphs>
  <Slides>11</Slides>
  <Notes>42</Notes>
  <HiddenSlides>3</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11</vt:i4>
      </vt:variant>
    </vt:vector>
  </HeadingPairs>
  <TitlesOfParts>
    <vt:vector size="24" baseType="lpstr">
      <vt:lpstr>Arial</vt:lpstr>
      <vt:lpstr>宋体</vt:lpstr>
      <vt:lpstr>Wingdings</vt:lpstr>
      <vt:lpstr>江城圆体 400W</vt:lpstr>
      <vt:lpstr>方正粗黑宋简体</vt:lpstr>
      <vt:lpstr>Calibri</vt:lpstr>
      <vt:lpstr>微软雅黑</vt:lpstr>
      <vt:lpstr>Times New Roman</vt:lpstr>
      <vt:lpstr>Arial Unicode MS</vt:lpstr>
      <vt:lpstr>等线</vt:lpstr>
      <vt:lpstr>等线 Light</vt:lpstr>
      <vt:lpstr>更多模板请关注：亮亮图文旗舰店https://liangliangtuwen.tmall.com</vt:lpstr>
      <vt:lpstr>Office 主题​​</vt:lpstr>
      <vt:lpstr>利奈唑胺氯化钠注射液</vt:lpstr>
      <vt:lpstr>目 录</vt:lpstr>
      <vt:lpstr>一、药品基本信息</vt:lpstr>
      <vt:lpstr>一、药品基本信息</vt:lpstr>
      <vt:lpstr>一、药品基本信息</vt:lpstr>
      <vt:lpstr>二、安全性</vt:lpstr>
      <vt:lpstr>三、有效性</vt:lpstr>
      <vt:lpstr>三、有效性</vt:lpstr>
      <vt:lpstr>四、创新性</vt:lpstr>
      <vt:lpstr>五、公平性</vt:lpstr>
      <vt:lpstr>汇报完毕 谢谢大家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相信自己</cp:lastModifiedBy>
  <cp:revision>59</cp:revision>
  <dcterms:created xsi:type="dcterms:W3CDTF">2017-03-15T02:49:00Z</dcterms:created>
  <dcterms:modified xsi:type="dcterms:W3CDTF">2025-07-16T08:59:43Z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B6C9DDFA80D648058EBA9E5BC3C17DCF_13</vt:lpwstr>
  </property>
</Properties>
</file>