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22.xml" ContentType="application/vnd.openxmlformats-officedocument.presentationml.tags+xml"/>
  <Override PartName="/ppt/notesSlides/notesSlide4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notesSlides/notesSlide5.xml" ContentType="application/vnd.openxmlformats-officedocument.presentationml.notesSl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8.xml" ContentType="application/vnd.openxmlformats-officedocument.presentationml.tags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7" r:id="rId4"/>
    <p:sldId id="274" r:id="rId5"/>
    <p:sldId id="275" r:id="rId6"/>
    <p:sldId id="276" r:id="rId7"/>
    <p:sldId id="277" r:id="rId8"/>
    <p:sldId id="279" r:id="rId9"/>
    <p:sldId id="278" r:id="rId10"/>
    <p:sldId id="280" r:id="rId11"/>
    <p:sldId id="282" r:id="rId12"/>
    <p:sldId id="283" r:id="rId13"/>
  </p:sldIdLst>
  <p:sldSz cx="12192000" cy="6858000"/>
  <p:notesSz cx="6858000" cy="9144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u, Bo(于 博)" initials="YB博" lastIdx="1" clrIdx="0"/>
  <p:cmAuthor id="2" name="Wu, Dai(吴 岱)" initials="WD岱" lastIdx="4" clrIdx="1"/>
  <p:cmAuthor id="3" name="Men, Lina(门 丽娜)" initials="ML丽" lastIdx="1" clrIdx="2"/>
  <p:cmAuthor id="4" name="刘淑鑫" initials="刘淑鑫" lastIdx="1" clrIdx="3"/>
  <p:cmAuthor id="5" name="贾慧萍" initials="贾慧萍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CDD8"/>
    <a:srgbClr val="327CB9"/>
    <a:srgbClr val="002999"/>
    <a:srgbClr val="DCEAF7"/>
    <a:srgbClr val="C000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48" autoAdjust="0"/>
    <p:restoredTop sz="85876" autoAdjust="0"/>
  </p:normalViewPr>
  <p:slideViewPr>
    <p:cSldViewPr snapToGrid="0">
      <p:cViewPr varScale="1">
        <p:scale>
          <a:sx n="65" d="100"/>
          <a:sy n="65" d="100"/>
        </p:scale>
        <p:origin x="60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CC248-31C7-4B17-9EFE-57AF49DB8FC1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A87658-CB75-4AEB-BDB4-116D7166708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A87658-CB75-4AEB-BDB4-116D7166708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Relative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8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Relative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在“插入” </a:t>
            </a:r>
            <a:r>
              <a:rPr lang="en-US" altLang="zh-CN"/>
              <a:t>&gt; “</a:t>
            </a:r>
            <a:r>
              <a:rPr lang="zh-CN" altLang="en-US"/>
              <a:t>页眉和页脚”处 输入文档保密级别</a:t>
            </a:r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zh-CN" altLang="en-US"/>
              <a:t>在“插入” </a:t>
            </a:r>
            <a:r>
              <a:rPr lang="en-US" altLang="zh-CN"/>
              <a:t>&gt; “</a:t>
            </a:r>
            <a:r>
              <a:rPr lang="zh-CN" altLang="en-US"/>
              <a:t>页眉和页脚”处 输入文档保密级别</a:t>
            </a:r>
            <a:endParaRPr lang="zh-CN" alt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CB4B4D-7CA3-9044-876B-883B54F8677D}" type="slidenum">
              <a:rPr lang="en-US" altLang="zh-CN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EAF8CC-FCA2-4111-AF29-5B6BB2975E55}" type="datetimeFigureOut">
              <a:rPr lang="en-US" smtClean="0"/>
              <a:t>7/18/2025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639185-4662-49BD-AEB5-4181445D5F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4.xml"/><Relationship Id="rId1" Type="http://schemas.openxmlformats.org/officeDocument/2006/relationships/tags" Target="../tags/tag3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image" Target="../media/image3.png"/><Relationship Id="rId4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svg"/><Relationship Id="rId13" Type="http://schemas.openxmlformats.org/officeDocument/2006/relationships/image" Target="../media/image10.png"/><Relationship Id="rId3" Type="http://schemas.openxmlformats.org/officeDocument/2006/relationships/tags" Target="../tags/tag27.xml"/><Relationship Id="rId7" Type="http://schemas.openxmlformats.org/officeDocument/2006/relationships/image" Target="../media/image4.png"/><Relationship Id="rId12" Type="http://schemas.openxmlformats.org/officeDocument/2006/relationships/image" Target="../media/image9.sv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24.xml"/><Relationship Id="rId10" Type="http://schemas.openxmlformats.org/officeDocument/2006/relationships/image" Target="../media/image7.svg"/><Relationship Id="rId4" Type="http://schemas.openxmlformats.org/officeDocument/2006/relationships/tags" Target="../tags/tag28.xm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image" Target="../media/image13.png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12" Type="http://schemas.openxmlformats.org/officeDocument/2006/relationships/image" Target="../media/image12.png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notesSlide" Target="../notesSlides/notesSlide8.xml"/><Relationship Id="rId5" Type="http://schemas.openxmlformats.org/officeDocument/2006/relationships/tags" Target="../tags/tag33.xml"/><Relationship Id="rId10" Type="http://schemas.openxmlformats.org/officeDocument/2006/relationships/slideLayout" Target="../slideLayouts/slideLayout24.xml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943819"/>
            <a:ext cx="9144000" cy="1011157"/>
          </a:xfrm>
        </p:spPr>
        <p:txBody>
          <a:bodyPr>
            <a:normAutofit/>
          </a:bodyPr>
          <a:lstStyle/>
          <a:p>
            <a:r>
              <a:rPr lang="zh-CN" altLang="en-US" sz="5335" b="1" dirty="0">
                <a:latin typeface="微软雅黑" panose="020B0503020204020204" charset="-122"/>
                <a:ea typeface="微软雅黑" panose="020B0503020204020204" charset="-122"/>
              </a:rPr>
              <a:t>巴氯芬</a:t>
            </a:r>
            <a:r>
              <a:rPr lang="zh-CN" altLang="en-US" sz="5335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口服溶液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847465" y="6087745"/>
            <a:ext cx="4497070" cy="386080"/>
          </a:xfrm>
        </p:spPr>
        <p:txBody>
          <a:bodyPr>
            <a:noAutofit/>
          </a:bodyPr>
          <a:lstStyle/>
          <a:p>
            <a:r>
              <a:rPr lang="zh-CN" altLang="en-US" sz="1800" b="1" dirty="0">
                <a:latin typeface="微软雅黑" panose="020B0503020204020204" charset="-122"/>
                <a:ea typeface="微软雅黑" panose="020B0503020204020204" charset="-122"/>
              </a:rPr>
              <a:t>江苏</a:t>
            </a:r>
            <a:r>
              <a:rPr lang="zh-CN" altLang="en-US" sz="18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天士力</a:t>
            </a:r>
            <a:r>
              <a:rPr lang="zh-CN" altLang="en-US" sz="1800" b="1" dirty="0">
                <a:latin typeface="微软雅黑" panose="020B0503020204020204" charset="-122"/>
                <a:ea typeface="微软雅黑" panose="020B0503020204020204" charset="-122"/>
              </a:rPr>
              <a:t>帝益药业有限公司</a:t>
            </a:r>
          </a:p>
        </p:txBody>
      </p:sp>
      <p:sp>
        <p:nvSpPr>
          <p:cNvPr id="7" name="矩形 6"/>
          <p:cNvSpPr/>
          <p:nvPr/>
        </p:nvSpPr>
        <p:spPr>
          <a:xfrm>
            <a:off x="882553" y="2017754"/>
            <a:ext cx="10585838" cy="996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巴氯芬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新剂型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，品种纳入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《第二批鼓励研发申报儿童药品清单》</a:t>
            </a:r>
            <a:endParaRPr lang="en-US" altLang="zh-CN" b="1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显著改善口服吞咽困难和剂量精确性问题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儿童患者</a:t>
            </a:r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及吞咽困难患者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更优选择</a:t>
            </a:r>
          </a:p>
        </p:txBody>
      </p:sp>
      <p:sp>
        <p:nvSpPr>
          <p:cNvPr id="8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1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2" t="8785" r="6553" b="13911"/>
          <a:stretch>
            <a:fillRect/>
          </a:stretch>
        </p:blipFill>
        <p:spPr>
          <a:xfrm>
            <a:off x="4879511" y="3115365"/>
            <a:ext cx="2432978" cy="2901202"/>
          </a:xfrm>
          <a:prstGeom prst="rect">
            <a:avLst/>
          </a:prstGeom>
          <a:effectLst/>
        </p:spPr>
      </p:pic>
      <p:pic>
        <p:nvPicPr>
          <p:cNvPr id="6" name="图片 5" descr="图示&#10;&#10;AI 生成的内容可能不正确。">
            <a:extLst>
              <a:ext uri="{FF2B5EF4-FFF2-40B4-BE49-F238E27FC236}">
                <a16:creationId xmlns:a16="http://schemas.microsoft.com/office/drawing/2014/main" id="{B020DCAE-00E5-D724-9E6E-25C9877721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63" y="88325"/>
            <a:ext cx="2743200" cy="70792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3"/>
          <p:cNvSpPr/>
          <p:nvPr/>
        </p:nvSpPr>
        <p:spPr>
          <a:xfrm>
            <a:off x="0" y="132737"/>
            <a:ext cx="510223" cy="111415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公平性</a:t>
            </a:r>
            <a:endParaRPr lang="en-US" altLang="zh-CN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96900" y="128270"/>
            <a:ext cx="11237595" cy="1111885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pPr lvl="0"/>
            <a:r>
              <a:rPr lang="zh-CN" altLang="en-US" sz="32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助力解决</a:t>
            </a:r>
            <a:r>
              <a:rPr lang="zh-CN" altLang="en-US" sz="3200" b="1" dirty="0">
                <a:latin typeface="Arial" panose="020B0604020202020204" pitchFamily="34" charset="0"/>
                <a:ea typeface="微软雅黑" panose="020B0503020204020204" charset="-122"/>
              </a:rPr>
              <a:t>中枢性解痉药物解痉治疗</a:t>
            </a:r>
            <a:r>
              <a:rPr lang="zh-CN" altLang="en-US" sz="32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现有痛点</a:t>
            </a:r>
            <a:r>
              <a:rPr lang="zh-CN" altLang="en-US" sz="3200" b="1" dirty="0">
                <a:latin typeface="Arial" panose="020B0604020202020204" pitchFamily="34" charset="0"/>
                <a:ea typeface="微软雅黑" panose="020B0503020204020204" charset="-122"/>
              </a:rPr>
              <a:t>，符合“保基本”原则，</a:t>
            </a:r>
            <a:r>
              <a:rPr lang="zh-CN" altLang="en-US" sz="32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弥补医保目录短板</a:t>
            </a:r>
            <a:r>
              <a:rPr lang="zh-CN" altLang="en-US" sz="3200" b="1" dirty="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，</a:t>
            </a:r>
            <a:r>
              <a:rPr lang="zh-CN" altLang="en-US" sz="32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</a:rPr>
              <a:t>降低临床管理难度</a:t>
            </a:r>
          </a:p>
        </p:txBody>
      </p:sp>
      <p:sp>
        <p:nvSpPr>
          <p:cNvPr id="40" name="矩形 39"/>
          <p:cNvSpPr/>
          <p:nvPr/>
        </p:nvSpPr>
        <p:spPr>
          <a:xfrm>
            <a:off x="612140" y="1380490"/>
            <a:ext cx="10880090" cy="1593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5" name="任意多边形 43"/>
          <p:cNvSpPr/>
          <p:nvPr/>
        </p:nvSpPr>
        <p:spPr>
          <a:xfrm>
            <a:off x="623824" y="1391951"/>
            <a:ext cx="6912000" cy="345600"/>
          </a:xfrm>
          <a:prstGeom prst="rect">
            <a:avLst/>
          </a:prstGeom>
          <a:solidFill>
            <a:srgbClr val="D1E6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zh-CN" altLang="en-US" sz="16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所治疗疾病对公共健康的影响</a:t>
            </a:r>
            <a:endParaRPr lang="zh-CN" altLang="en-US" sz="1600" b="1" kern="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766445" y="1776095"/>
            <a:ext cx="11037570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肌肉痉挛会导致患者睡眠紊乱、疲乏和疼痛，增加患者受伤、畸形、压力性损伤和感染的风险，限制患者生活自理，</a:t>
            </a: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对个人、家庭及社会产生严重影响；</a:t>
            </a:r>
            <a:endParaRPr lang="en-US" altLang="zh-CN" sz="1600" dirty="0"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本品与巴氯芬片解痉效果相当，显著改善口服吞咽困难，提高用药依从性，</a:t>
            </a: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改善患者长期生活质量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，提升全面健康水平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619760" y="3185795"/>
            <a:ext cx="10890250" cy="966470"/>
            <a:chOff x="949" y="4346"/>
            <a:chExt cx="17150" cy="1522"/>
          </a:xfrm>
        </p:grpSpPr>
        <p:sp>
          <p:nvSpPr>
            <p:cNvPr id="57" name="矩形 56"/>
            <p:cNvSpPr/>
            <p:nvPr/>
          </p:nvSpPr>
          <p:spPr>
            <a:xfrm>
              <a:off x="949" y="4346"/>
              <a:ext cx="17150" cy="152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58" name="任意多边形 43"/>
            <p:cNvSpPr/>
            <p:nvPr/>
          </p:nvSpPr>
          <p:spPr>
            <a:xfrm>
              <a:off x="961" y="4361"/>
              <a:ext cx="10925" cy="544"/>
            </a:xfrm>
            <a:prstGeom prst="rect">
              <a:avLst/>
            </a:prstGeom>
            <a:solidFill>
              <a:srgbClr val="D1E6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zh-CN" altLang="en-US" sz="1600" b="1" dirty="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rPr>
                <a:t>符合“保基本”原则</a:t>
              </a:r>
              <a:endParaRPr lang="zh-CN" altLang="en-US" sz="16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12140" y="5435600"/>
            <a:ext cx="10890250" cy="1245870"/>
            <a:chOff x="976" y="8217"/>
            <a:chExt cx="17150" cy="1962"/>
          </a:xfrm>
        </p:grpSpPr>
        <p:sp>
          <p:nvSpPr>
            <p:cNvPr id="32" name="矩形 31"/>
            <p:cNvSpPr/>
            <p:nvPr/>
          </p:nvSpPr>
          <p:spPr>
            <a:xfrm>
              <a:off x="976" y="8217"/>
              <a:ext cx="17150" cy="196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3" name="任意多边形 43"/>
            <p:cNvSpPr/>
            <p:nvPr/>
          </p:nvSpPr>
          <p:spPr>
            <a:xfrm>
              <a:off x="996" y="8231"/>
              <a:ext cx="10885" cy="546"/>
            </a:xfrm>
            <a:prstGeom prst="rect">
              <a:avLst/>
            </a:prstGeom>
            <a:solidFill>
              <a:srgbClr val="D1E6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zh-CN" altLang="en-US" sz="1600" b="1" dirty="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rPr>
                <a:t>临床管理难度</a:t>
              </a:r>
              <a:endParaRPr lang="zh-CN" altLang="zh-CN" sz="16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59" name="文本框 58"/>
          <p:cNvSpPr txBox="1"/>
          <p:nvPr/>
        </p:nvSpPr>
        <p:spPr>
          <a:xfrm>
            <a:off x="765383" y="5791003"/>
            <a:ext cx="10706576" cy="787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适应症明确，疾病诊断指标客观，不会出现临床滥用或超说明书用药情况</a:t>
            </a:r>
          </a:p>
          <a:p>
            <a:pPr>
              <a:lnSpc>
                <a:spcPct val="150000"/>
              </a:lnSpc>
              <a:defRPr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有效期长、常温避光储存，便于运输和贮藏</a:t>
            </a:r>
            <a:endParaRPr lang="zh-CN" altLang="zh-CN" sz="1600" kern="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0" name="文本框 59"/>
          <p:cNvSpPr txBox="1"/>
          <p:nvPr/>
        </p:nvSpPr>
        <p:spPr>
          <a:xfrm>
            <a:off x="765175" y="3605415"/>
            <a:ext cx="10554970" cy="418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口服溶液用药更精准，</a:t>
            </a: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减少用药浪费和不良反应，进一步降低患者疾病负担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；价格合理，人群可控，医保基金可承受</a:t>
            </a:r>
          </a:p>
        </p:txBody>
      </p:sp>
      <p:grpSp>
        <p:nvGrpSpPr>
          <p:cNvPr id="6" name="组合 5"/>
          <p:cNvGrpSpPr/>
          <p:nvPr/>
        </p:nvGrpSpPr>
        <p:grpSpPr>
          <a:xfrm>
            <a:off x="612140" y="4318000"/>
            <a:ext cx="10890250" cy="961390"/>
            <a:chOff x="996" y="6435"/>
            <a:chExt cx="17150" cy="1514"/>
          </a:xfrm>
        </p:grpSpPr>
        <p:sp>
          <p:nvSpPr>
            <p:cNvPr id="62" name="矩形 61"/>
            <p:cNvSpPr/>
            <p:nvPr/>
          </p:nvSpPr>
          <p:spPr>
            <a:xfrm>
              <a:off x="996" y="6435"/>
              <a:ext cx="17150" cy="151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63" name="任意多边形 43"/>
            <p:cNvSpPr/>
            <p:nvPr/>
          </p:nvSpPr>
          <p:spPr>
            <a:xfrm>
              <a:off x="1009" y="6440"/>
              <a:ext cx="10885" cy="544"/>
            </a:xfrm>
            <a:prstGeom prst="rect">
              <a:avLst/>
            </a:prstGeom>
            <a:solidFill>
              <a:srgbClr val="D1E6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r>
                <a:rPr lang="zh-CN" altLang="en-US" sz="1600" b="1" dirty="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rPr>
                <a:t>弥补目录短板</a:t>
              </a:r>
              <a:endParaRPr lang="zh-CN" altLang="en-US" sz="1600" b="1" kern="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65" name="文本框 64"/>
          <p:cNvSpPr txBox="1"/>
          <p:nvPr/>
        </p:nvSpPr>
        <p:spPr>
          <a:xfrm>
            <a:off x="766653" y="4740756"/>
            <a:ext cx="10881541" cy="418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626235">
              <a:lnSpc>
                <a:spcPct val="150000"/>
              </a:lnSpc>
              <a:defRPr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思源黑体" panose="020B0800000000000000" pitchFamily="34" charset="-122"/>
              </a:rPr>
              <a:t>目录内无巴氯芬液体制剂，</a:t>
            </a:r>
            <a:r>
              <a:rPr lang="zh-CN" altLang="en-US" sz="16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思源黑体" panose="020B0800000000000000" pitchFamily="34" charset="-122"/>
              </a:rPr>
              <a:t>《第二批鼓励研发申报儿童药品清单》品种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  <a:sym typeface="思源黑体" panose="020B0800000000000000" pitchFamily="34" charset="-122"/>
              </a:rPr>
              <a:t>；弥补现有目录用药短板</a:t>
            </a:r>
            <a:endParaRPr lang="zh-CN" altLang="en-US" sz="1600" kern="0" dirty="0">
              <a:latin typeface="微软雅黑" panose="020B0503020204020204" charset="-122"/>
              <a:ea typeface="微软雅黑" panose="020B0503020204020204" charset="-122"/>
              <a:sym typeface="思源黑体" panose="020B0800000000000000" pitchFamily="34" charset="-122"/>
            </a:endParaRPr>
          </a:p>
        </p:txBody>
      </p:sp>
      <p:sp>
        <p:nvSpPr>
          <p:cNvPr id="4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10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3"/>
          <p:cNvSpPr/>
          <p:nvPr/>
        </p:nvSpPr>
        <p:spPr>
          <a:xfrm>
            <a:off x="0" y="132737"/>
            <a:ext cx="510223" cy="111415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>
              <a:lnSpc>
                <a:spcPct val="100000"/>
              </a:lnSpc>
              <a:defRPr/>
            </a:pPr>
            <a:r>
              <a:rPr lang="zh-CN" altLang="en-US"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总</a:t>
            </a:r>
            <a:endParaRPr lang="en-US" altLang="zh-CN" sz="14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  <a:p>
            <a:pPr algn="ctr" eaLnBrk="1">
              <a:lnSpc>
                <a:spcPct val="100000"/>
              </a:lnSpc>
              <a:defRPr/>
            </a:pPr>
            <a:endParaRPr lang="en-US" altLang="zh-CN" sz="1400" b="1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  <a:p>
            <a:pPr algn="ctr" eaLnBrk="1">
              <a:lnSpc>
                <a:spcPct val="100000"/>
              </a:lnSpc>
              <a:defRPr/>
            </a:pPr>
            <a:r>
              <a:rPr lang="zh-CN" altLang="en-US"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结</a:t>
            </a:r>
            <a:endParaRPr lang="zh-CN" altLang="en-US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78056" y="94151"/>
            <a:ext cx="108358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巴氯芬的</a:t>
            </a:r>
            <a:r>
              <a:rPr lang="zh-CN" altLang="en-US" sz="3200" b="1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新剂型</a:t>
            </a:r>
            <a:r>
              <a:rPr lang="zh-CN" altLang="en-US" sz="32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，与片剂等效且</a:t>
            </a:r>
            <a:r>
              <a:rPr lang="zh-CN" altLang="en-US" sz="3200" b="1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口服方便、剂量精确</a:t>
            </a:r>
            <a:r>
              <a:rPr lang="zh-CN" altLang="en-US" sz="32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，提升用药</a:t>
            </a:r>
            <a:r>
              <a:rPr lang="zh-CN" altLang="en-US" sz="3200" b="1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依从性</a:t>
            </a:r>
            <a:r>
              <a:rPr lang="zh-CN" altLang="en-US" sz="32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，</a:t>
            </a:r>
            <a:r>
              <a:rPr lang="zh-CN" altLang="en-US" sz="3200" b="1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儿童</a:t>
            </a:r>
            <a:r>
              <a:rPr lang="zh-CN" altLang="en-US" sz="3200" b="1" dirty="0">
                <a:latin typeface="Arial" panose="020B0604020202020204" pitchFamily="34" charset="0"/>
                <a:ea typeface="微软雅黑" panose="020B0503020204020204" charset="-122"/>
              </a:rPr>
              <a:t>等</a:t>
            </a:r>
            <a:r>
              <a:rPr lang="zh-CN" altLang="en-US" sz="32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口服吞咽困难患者的</a:t>
            </a:r>
            <a:r>
              <a:rPr lang="zh-CN" altLang="en-US" sz="3200" b="1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</a:rPr>
              <a:t>更优选择</a:t>
            </a:r>
          </a:p>
        </p:txBody>
      </p:sp>
      <p:sp>
        <p:nvSpPr>
          <p:cNvPr id="5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11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  <p:sp>
        <p:nvSpPr>
          <p:cNvPr id="8" name="Rectangle 16"/>
          <p:cNvSpPr/>
          <p:nvPr/>
        </p:nvSpPr>
        <p:spPr>
          <a:xfrm>
            <a:off x="6270173" y="1849766"/>
            <a:ext cx="5327779" cy="44263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27000">
              <a:schemeClr val="bg1">
                <a:lumMod val="85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0"/>
            <a:endParaRPr lang="en-US" sz="2400" dirty="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3" name="Rectangle 14"/>
          <p:cNvSpPr/>
          <p:nvPr/>
        </p:nvSpPr>
        <p:spPr>
          <a:xfrm>
            <a:off x="7184573" y="1652653"/>
            <a:ext cx="3508508" cy="394226"/>
          </a:xfrm>
          <a:prstGeom prst="rect">
            <a:avLst/>
          </a:prstGeom>
          <a:solidFill>
            <a:srgbClr val="E7EB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0"/>
            <a:r>
              <a:rPr lang="zh-CN" altLang="en-US" b="1" dirty="0">
                <a:solidFill>
                  <a:srgbClr val="327CB9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评级为“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改进</a:t>
            </a:r>
            <a:r>
              <a:rPr lang="zh-CN" altLang="en-US" b="1" dirty="0">
                <a:solidFill>
                  <a:srgbClr val="327CB9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”</a:t>
            </a:r>
          </a:p>
        </p:txBody>
      </p:sp>
      <p:graphicFrame>
        <p:nvGraphicFramePr>
          <p:cNvPr id="14" name="表格 4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15022137"/>
              </p:ext>
            </p:extLst>
          </p:nvPr>
        </p:nvGraphicFramePr>
        <p:xfrm>
          <a:off x="6270302" y="2243992"/>
          <a:ext cx="5327650" cy="40011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99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986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有效性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Relative"/>
                        </a:rPr>
                        <a:t>口服溶液显著改善吞咽困难患者（尤其是儿童患者）用药依从性，降低停药率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Relative"/>
                        </a:rPr>
                        <a:t>纳入</a:t>
                      </a:r>
                      <a:r>
                        <a:rPr lang="en-US" altLang="zh-CN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Relative"/>
                        </a:rPr>
                        <a:t>《</a:t>
                      </a:r>
                      <a:r>
                        <a:rPr lang="zh-CN" altLang="en-US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Relative"/>
                        </a:rPr>
                        <a:t>第二批鼓励研发申报儿童药品清单</a:t>
                      </a:r>
                      <a:r>
                        <a:rPr lang="en-US" altLang="zh-CN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Relative"/>
                        </a:rPr>
                        <a:t>》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Relative"/>
                        </a:rPr>
                        <a:t>解痉效果与巴氯芬片相当，吸收更快</a:t>
                      </a:r>
                    </a:p>
                  </a:txBody>
                  <a:tcPr marL="121920" marR="121920" marT="60960" marB="6096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204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安全性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思源黑体" panose="020B0800000000000000" pitchFamily="34" charset="-122"/>
                        </a:rPr>
                        <a:t>口服溶液可灵活调整给药剂量，剂量精确性提升，安全性增强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Relative"/>
                        </a:rPr>
                        <a:t>未报告任何十分常见</a:t>
                      </a:r>
                      <a:r>
                        <a:rPr lang="en-US" altLang="zh-CN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Relative"/>
                        </a:rPr>
                        <a:t>(≥ 10%)</a:t>
                      </a:r>
                      <a:r>
                        <a:rPr lang="zh-CN" altLang="en-US" sz="16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Relative"/>
                        </a:rPr>
                        <a:t>不良反应</a:t>
                      </a:r>
                    </a:p>
                  </a:txBody>
                  <a:tcPr marL="121920" marR="121920" marT="60960" marB="6096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9230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zh-CN" altLang="en-US" sz="16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</a:rPr>
                        <a:t>创新性</a:t>
                      </a:r>
                      <a:endParaRPr lang="zh-CN" alt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</a:endParaRPr>
                    </a:p>
                  </a:txBody>
                  <a:tcPr marL="121920" marR="121920" marT="60960" marB="6096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600" b="1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无需复杂拆分给药，可根据治疗需求精确给药，减少不良反应发生和药物浪费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defRPr/>
                      </a:pPr>
                      <a:r>
                        <a:rPr lang="zh-CN" altLang="en-US" sz="1600" b="1" kern="12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对于儿童、老年人和吞咽困难患者，更易服用，提高依从性</a:t>
                      </a:r>
                    </a:p>
                  </a:txBody>
                  <a:tcPr marL="121920" marR="121920" marT="60960" marB="60960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16"/>
          <p:cNvSpPr/>
          <p:nvPr/>
        </p:nvSpPr>
        <p:spPr>
          <a:xfrm>
            <a:off x="678056" y="1849766"/>
            <a:ext cx="5022949" cy="442634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glow rad="127000">
              <a:schemeClr val="bg1">
                <a:lumMod val="85000"/>
              </a:schemeClr>
            </a:glo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0"/>
            <a:endParaRPr lang="en-US" dirty="0">
              <a:solidFill>
                <a:schemeClr val="tx1"/>
              </a:solidFill>
              <a:latin typeface="Calibri" panose="020F0502020204030204"/>
            </a:endParaRPr>
          </a:p>
        </p:txBody>
      </p:sp>
      <p:sp>
        <p:nvSpPr>
          <p:cNvPr id="18" name="Rectangle 14"/>
          <p:cNvSpPr/>
          <p:nvPr/>
        </p:nvSpPr>
        <p:spPr>
          <a:xfrm>
            <a:off x="1387151" y="1644494"/>
            <a:ext cx="3797559" cy="394226"/>
          </a:xfrm>
          <a:prstGeom prst="rect">
            <a:avLst/>
          </a:prstGeom>
          <a:solidFill>
            <a:srgbClr val="E7EB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09600"/>
            <a:r>
              <a:rPr lang="zh-CN" altLang="en-US" b="1" dirty="0">
                <a:solidFill>
                  <a:srgbClr val="327CB9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建议参照药：</a:t>
            </a:r>
            <a:r>
              <a:rPr lang="zh-CN" altLang="en-US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</a:rPr>
              <a:t>巴氯芬片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982840" y="2112460"/>
            <a:ext cx="4413380" cy="392678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noAutofit/>
          </a:bodyPr>
          <a:lstStyle/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相似性高</a:t>
            </a:r>
            <a:endParaRPr lang="en-US" altLang="zh-CN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适应症相同：多发性硬化或其它脊髓源性痉挛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活性成分相同：均为巴氯芬</a:t>
            </a:r>
            <a:endParaRPr lang="en-US" altLang="zh-CN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作用机制相同：同为</a:t>
            </a:r>
            <a:r>
              <a:rPr lang="en-US" altLang="zh-C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GABA-β</a:t>
            </a: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受体激动剂，</a:t>
            </a:r>
          </a:p>
          <a:p>
            <a:pPr indent="0" algn="l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zh-C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与受体结合后抑制兴奋型氨基酸释放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临床应用广泛</a:t>
            </a:r>
            <a:endParaRPr lang="en-US" altLang="zh-CN" sz="1600" b="1" dirty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医保常规目录乙类药品，在口服中枢性解痉</a:t>
            </a:r>
            <a:endParaRPr lang="en-US" altLang="zh-CN" sz="1600" b="1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</a:t>
            </a: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药中市场份额占比较高</a:t>
            </a:r>
            <a:endParaRPr lang="en-US" altLang="zh-CN" sz="1800" b="1" dirty="0">
              <a:solidFill>
                <a:schemeClr val="bg2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指南高度推荐</a:t>
            </a:r>
            <a:endParaRPr lang="en-US" altLang="zh-CN" sz="16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《多发性硬化诊断与治疗中国指南（</a:t>
            </a:r>
            <a:r>
              <a:rPr lang="en-US" altLang="zh-C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2023</a:t>
            </a: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版）》</a:t>
            </a:r>
          </a:p>
          <a:p>
            <a:pPr marL="285750" indent="-285750" algn="l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《</a:t>
            </a:r>
            <a:r>
              <a:rPr lang="en-US" altLang="zh-C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</a:t>
            </a:r>
            <a:r>
              <a:rPr lang="zh-CN" altLang="en-US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成人多发硬化症管理指南》（</a:t>
            </a:r>
            <a:r>
              <a:rPr lang="en-US" altLang="zh-CN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</a:t>
            </a:r>
            <a:r>
              <a:rPr lang="zh-CN" alt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版）</a:t>
            </a:r>
            <a:endParaRPr lang="zh-CN" alt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l">
              <a:lnSpc>
                <a:spcPct val="120000"/>
              </a:lnSpc>
              <a:buFont typeface="Wingdings" panose="05000000000000000000" pitchFamily="2" charset="2"/>
              <a:buNone/>
            </a:pPr>
            <a:endParaRPr lang="zh-CN" alt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57505"/>
            <a:ext cx="1504315" cy="647065"/>
          </a:xfrm>
        </p:spPr>
        <p:txBody>
          <a:bodyPr>
            <a:normAutofit fontScale="90000"/>
          </a:bodyPr>
          <a:lstStyle/>
          <a:p>
            <a:r>
              <a:rPr lang="zh-CN" altLang="en-US" b="1" dirty="0">
                <a:solidFill>
                  <a:srgbClr val="C00000"/>
                </a:solidFill>
                <a:latin typeface="+mn-ea"/>
                <a:ea typeface="+mn-ea"/>
              </a:rPr>
              <a:t>目录</a:t>
            </a:r>
          </a:p>
        </p:txBody>
      </p:sp>
      <p:sp>
        <p:nvSpPr>
          <p:cNvPr id="8" name="文本框 7"/>
          <p:cNvSpPr txBox="1"/>
          <p:nvPr>
            <p:custDataLst>
              <p:tags r:id="rId1"/>
            </p:custDataLst>
          </p:nvPr>
        </p:nvSpPr>
        <p:spPr>
          <a:xfrm>
            <a:off x="2376170" y="1403350"/>
            <a:ext cx="1668780" cy="460375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2400" b="1" cap="all" dirty="0">
                <a:solidFill>
                  <a:srgbClr val="327CB9"/>
                </a:solidFill>
                <a:uFillTx/>
                <a:latin typeface="+mn-ea"/>
                <a:cs typeface="微软雅黑" panose="020B0503020204020204" charset="-122"/>
              </a:rPr>
              <a:t>基本信息</a:t>
            </a:r>
          </a:p>
        </p:txBody>
      </p:sp>
      <p:sp>
        <p:nvSpPr>
          <p:cNvPr id="29" name="文本框 28"/>
          <p:cNvSpPr txBox="1"/>
          <p:nvPr>
            <p:custDataLst>
              <p:tags r:id="rId2"/>
            </p:custDataLst>
          </p:nvPr>
        </p:nvSpPr>
        <p:spPr>
          <a:xfrm>
            <a:off x="2376170" y="2423795"/>
            <a:ext cx="1668780" cy="460375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2400" b="1" cap="all" dirty="0">
                <a:solidFill>
                  <a:srgbClr val="327CB9"/>
                </a:solidFill>
                <a:uFillTx/>
                <a:latin typeface="+mn-ea"/>
                <a:cs typeface="微软雅黑" panose="020B0503020204020204" charset="-122"/>
              </a:rPr>
              <a:t>有效性</a:t>
            </a:r>
          </a:p>
        </p:txBody>
      </p:sp>
      <p:sp>
        <p:nvSpPr>
          <p:cNvPr id="35" name="文本框 34"/>
          <p:cNvSpPr txBox="1"/>
          <p:nvPr>
            <p:custDataLst>
              <p:tags r:id="rId3"/>
            </p:custDataLst>
          </p:nvPr>
        </p:nvSpPr>
        <p:spPr>
          <a:xfrm>
            <a:off x="2376170" y="3444240"/>
            <a:ext cx="1668780" cy="460375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2400" b="1" cap="all" dirty="0">
                <a:solidFill>
                  <a:srgbClr val="327CB9"/>
                </a:solidFill>
                <a:uFillTx/>
                <a:latin typeface="+mn-ea"/>
                <a:cs typeface="微软雅黑" panose="020B0503020204020204" charset="-122"/>
              </a:rPr>
              <a:t>安全性</a:t>
            </a:r>
          </a:p>
        </p:txBody>
      </p:sp>
      <p:sp>
        <p:nvSpPr>
          <p:cNvPr id="41" name="文本框 40"/>
          <p:cNvSpPr txBox="1"/>
          <p:nvPr>
            <p:custDataLst>
              <p:tags r:id="rId4"/>
            </p:custDataLst>
          </p:nvPr>
        </p:nvSpPr>
        <p:spPr>
          <a:xfrm>
            <a:off x="2376170" y="4464685"/>
            <a:ext cx="1668780" cy="460375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2400" b="1" cap="all" dirty="0">
                <a:solidFill>
                  <a:srgbClr val="327CB9"/>
                </a:solidFill>
                <a:uFillTx/>
                <a:latin typeface="+mn-ea"/>
                <a:cs typeface="微软雅黑" panose="020B0503020204020204" charset="-122"/>
              </a:rPr>
              <a:t>创新性</a:t>
            </a:r>
          </a:p>
        </p:txBody>
      </p:sp>
      <p:sp>
        <p:nvSpPr>
          <p:cNvPr id="47" name="文本框 46"/>
          <p:cNvSpPr txBox="1"/>
          <p:nvPr>
            <p:custDataLst>
              <p:tags r:id="rId5"/>
            </p:custDataLst>
          </p:nvPr>
        </p:nvSpPr>
        <p:spPr>
          <a:xfrm>
            <a:off x="2376170" y="5485130"/>
            <a:ext cx="1668780" cy="460375"/>
          </a:xfrm>
          <a:prstGeom prst="rect">
            <a:avLst/>
          </a:prstGeom>
          <a:noFill/>
        </p:spPr>
        <p:txBody>
          <a:bodyPr wrap="square" anchor="ctr" anchorCtr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sz="2400" b="1" cap="all" dirty="0">
                <a:solidFill>
                  <a:srgbClr val="327CB9"/>
                </a:solidFill>
                <a:uFillTx/>
                <a:latin typeface="+mn-ea"/>
                <a:cs typeface="微软雅黑" panose="020B0503020204020204" charset="-122"/>
              </a:rPr>
              <a:t>公平性</a:t>
            </a:r>
          </a:p>
        </p:txBody>
      </p:sp>
      <p:sp>
        <p:nvSpPr>
          <p:cNvPr id="27" name="文本占位符 5"/>
          <p:cNvSpPr>
            <a:spLocks noGrp="1"/>
          </p:cNvSpPr>
          <p:nvPr>
            <p:custDataLst>
              <p:tags r:id="rId6"/>
            </p:custDataLst>
          </p:nvPr>
        </p:nvSpPr>
        <p:spPr>
          <a:xfrm>
            <a:off x="1612900" y="1301115"/>
            <a:ext cx="624840" cy="624840"/>
          </a:xfrm>
          <a:prstGeom prst="ellipse">
            <a:avLst/>
          </a:prstGeom>
          <a:solidFill>
            <a:srgbClr val="327CB9"/>
          </a:solidFill>
          <a:ln>
            <a:solidFill>
              <a:srgbClr val="327CB9"/>
            </a:solidFill>
          </a:ln>
          <a:effectLst/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altLang="zh-CN" sz="2400" b="0" i="1" smtClean="0">
                <a:solidFill>
                  <a:srgbClr val="FFFFFF"/>
                </a:solidFill>
                <a:latin typeface="+mj-lt"/>
                <a:ea typeface="+mj-ea"/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i="0" dirty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</a:p>
        </p:txBody>
      </p:sp>
      <p:sp>
        <p:nvSpPr>
          <p:cNvPr id="28" name="文本占位符 5"/>
          <p:cNvSpPr>
            <a:spLocks noGrp="1"/>
          </p:cNvSpPr>
          <p:nvPr>
            <p:custDataLst>
              <p:tags r:id="rId7"/>
            </p:custDataLst>
          </p:nvPr>
        </p:nvSpPr>
        <p:spPr>
          <a:xfrm>
            <a:off x="1612900" y="2321560"/>
            <a:ext cx="624840" cy="624840"/>
          </a:xfrm>
          <a:prstGeom prst="ellipse">
            <a:avLst/>
          </a:prstGeom>
          <a:solidFill>
            <a:srgbClr val="327CB9"/>
          </a:solidFill>
          <a:ln>
            <a:solidFill>
              <a:srgbClr val="327CB9"/>
            </a:solidFill>
          </a:ln>
          <a:effectLst/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altLang="zh-CN" sz="2400" b="0" i="1" smtClean="0">
                <a:solidFill>
                  <a:srgbClr val="FFFFFF"/>
                </a:solidFill>
                <a:latin typeface="+mj-lt"/>
                <a:ea typeface="+mj-ea"/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i="0" dirty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</a:p>
        </p:txBody>
      </p:sp>
      <p:sp>
        <p:nvSpPr>
          <p:cNvPr id="31" name="文本占位符 5"/>
          <p:cNvSpPr>
            <a:spLocks noGrp="1"/>
          </p:cNvSpPr>
          <p:nvPr>
            <p:custDataLst>
              <p:tags r:id="rId8"/>
            </p:custDataLst>
          </p:nvPr>
        </p:nvSpPr>
        <p:spPr>
          <a:xfrm>
            <a:off x="1612900" y="3342005"/>
            <a:ext cx="624840" cy="624840"/>
          </a:xfrm>
          <a:prstGeom prst="ellipse">
            <a:avLst/>
          </a:prstGeom>
          <a:solidFill>
            <a:srgbClr val="327CB9"/>
          </a:solidFill>
          <a:ln>
            <a:solidFill>
              <a:srgbClr val="327CB9"/>
            </a:solidFill>
          </a:ln>
          <a:effectLst/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altLang="zh-CN" sz="2400" b="0" i="1" smtClean="0">
                <a:solidFill>
                  <a:srgbClr val="FFFFFF"/>
                </a:solidFill>
                <a:latin typeface="+mj-lt"/>
                <a:ea typeface="+mj-ea"/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i="0" dirty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</a:p>
        </p:txBody>
      </p:sp>
      <p:sp>
        <p:nvSpPr>
          <p:cNvPr id="32" name="文本占位符 5"/>
          <p:cNvSpPr>
            <a:spLocks noGrp="1"/>
          </p:cNvSpPr>
          <p:nvPr>
            <p:custDataLst>
              <p:tags r:id="rId9"/>
            </p:custDataLst>
          </p:nvPr>
        </p:nvSpPr>
        <p:spPr>
          <a:xfrm>
            <a:off x="1612900" y="4362450"/>
            <a:ext cx="624840" cy="624840"/>
          </a:xfrm>
          <a:prstGeom prst="ellipse">
            <a:avLst/>
          </a:prstGeom>
          <a:solidFill>
            <a:srgbClr val="327CB9"/>
          </a:solidFill>
          <a:ln>
            <a:solidFill>
              <a:srgbClr val="327CB9"/>
            </a:solidFill>
          </a:ln>
          <a:effectLst/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altLang="zh-CN" sz="2400" b="0" i="1" smtClean="0">
                <a:solidFill>
                  <a:srgbClr val="FFFFFF"/>
                </a:solidFill>
                <a:latin typeface="+mj-lt"/>
                <a:ea typeface="+mj-ea"/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i="0" dirty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</a:p>
        </p:txBody>
      </p:sp>
      <p:sp>
        <p:nvSpPr>
          <p:cNvPr id="33" name="文本占位符 5"/>
          <p:cNvSpPr>
            <a:spLocks noGrp="1"/>
          </p:cNvSpPr>
          <p:nvPr>
            <p:custDataLst>
              <p:tags r:id="rId10"/>
            </p:custDataLst>
          </p:nvPr>
        </p:nvSpPr>
        <p:spPr>
          <a:xfrm>
            <a:off x="1612900" y="5382895"/>
            <a:ext cx="624840" cy="624840"/>
          </a:xfrm>
          <a:prstGeom prst="ellipse">
            <a:avLst/>
          </a:prstGeom>
          <a:solidFill>
            <a:srgbClr val="327CB9"/>
          </a:solidFill>
          <a:ln>
            <a:solidFill>
              <a:srgbClr val="327CB9"/>
            </a:solidFill>
          </a:ln>
          <a:effectLst/>
        </p:spPr>
        <p:txBody>
          <a:bodyPr vert="horz" wrap="square" lIns="0" tIns="0" rIns="0" bIns="0" rtlCol="0" anchor="ctr" anchorCtr="0">
            <a:noAutofit/>
          </a:bodyPr>
          <a:lstStyle>
            <a:lvl1pPr marL="0" indent="0" algn="ctr">
              <a:lnSpc>
                <a:spcPct val="100000"/>
              </a:lnSpc>
              <a:buNone/>
              <a:defRPr lang="en-US" altLang="zh-CN" sz="2400" b="0" i="1" smtClean="0">
                <a:solidFill>
                  <a:srgbClr val="FFFFFF"/>
                </a:solidFill>
                <a:latin typeface="+mj-lt"/>
                <a:ea typeface="+mj-ea"/>
              </a:defRPr>
            </a:lvl1pPr>
            <a:lvl2pPr>
              <a:defRPr lang="en-US" altLang="zh-CN" sz="1600" smtClean="0"/>
            </a:lvl2pPr>
            <a:lvl3pPr>
              <a:defRPr lang="en-US" altLang="zh-CN" sz="1400" smtClean="0"/>
            </a:lvl3pPr>
            <a:lvl4pPr>
              <a:defRPr lang="en-US" altLang="zh-CN" sz="1200" smtClean="0"/>
            </a:lvl4pPr>
            <a:lvl5pPr>
              <a:defRPr lang="zh-CN" altLang="en-US" sz="1200"/>
            </a:lvl5pPr>
          </a:lstStyle>
          <a:p>
            <a:r>
              <a:rPr lang="en-US" altLang="zh-CN" i="0" dirty="0">
                <a:latin typeface="Arial" panose="020B0604020202020204" pitchFamily="34" charset="0"/>
                <a:cs typeface="Arial" panose="020B0604020202020204" pitchFamily="34" charset="0"/>
              </a:rPr>
              <a:t>05</a:t>
            </a:r>
          </a:p>
        </p:txBody>
      </p:sp>
      <p:cxnSp>
        <p:nvCxnSpPr>
          <p:cNvPr id="61" name="直接连接符 60"/>
          <p:cNvCxnSpPr/>
          <p:nvPr>
            <p:custDataLst>
              <p:tags r:id="rId11"/>
            </p:custDataLst>
          </p:nvPr>
        </p:nvCxnSpPr>
        <p:spPr>
          <a:xfrm>
            <a:off x="2479040" y="1965960"/>
            <a:ext cx="896810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>
            <p:custDataLst>
              <p:tags r:id="rId12"/>
            </p:custDataLst>
          </p:nvPr>
        </p:nvCxnSpPr>
        <p:spPr>
          <a:xfrm>
            <a:off x="2479040" y="5261610"/>
            <a:ext cx="896810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>
            <p:custDataLst>
              <p:tags r:id="rId13"/>
            </p:custDataLst>
          </p:nvPr>
        </p:nvCxnSpPr>
        <p:spPr>
          <a:xfrm>
            <a:off x="2479040" y="4163060"/>
            <a:ext cx="896810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>
            <p:custDataLst>
              <p:tags r:id="rId14"/>
            </p:custDataLst>
          </p:nvPr>
        </p:nvCxnSpPr>
        <p:spPr>
          <a:xfrm>
            <a:off x="2479040" y="3064510"/>
            <a:ext cx="896810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文本框 72"/>
          <p:cNvSpPr txBox="1"/>
          <p:nvPr>
            <p:custDataLst>
              <p:tags r:id="rId15"/>
            </p:custDataLst>
          </p:nvPr>
        </p:nvSpPr>
        <p:spPr>
          <a:xfrm>
            <a:off x="4051934" y="1229995"/>
            <a:ext cx="7585883" cy="6337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0" tIns="0" rIns="0" bIns="0" numCol="1" spcCol="38100" rtlCol="0" anchor="ctr" anchorCtr="0" forceAA="0">
            <a:noAutofit/>
          </a:bodyPr>
          <a:lstStyle/>
          <a:p>
            <a:pPr>
              <a:lnSpc>
                <a:spcPts val="2400"/>
              </a:lnSpc>
              <a:defRPr/>
            </a:pPr>
            <a:r>
              <a:rPr lang="zh-CN" altLang="en-US" sz="1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口服解痉药普遍存在儿童患者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吞咽困难患者用药不便、</a:t>
            </a:r>
            <a:r>
              <a:rPr lang="zh-CN" altLang="en-US" sz="18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给药剂量不精确</a:t>
            </a:r>
            <a:r>
              <a:rPr lang="zh-CN" altLang="en-US" sz="1800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问题</a:t>
            </a:r>
            <a:endParaRPr lang="en-US" altLang="zh-CN" sz="1800" dirty="0">
              <a:latin typeface="微软雅黑" panose="020B0503020204020204" charset="-122"/>
              <a:ea typeface="微软雅黑" panose="020B0503020204020204" charset="-122"/>
              <a:cs typeface="+mn-ea"/>
              <a:sym typeface="+mn-ea"/>
            </a:endParaRPr>
          </a:p>
          <a:p>
            <a:pPr>
              <a:lnSpc>
                <a:spcPts val="2400"/>
              </a:lnSpc>
              <a:defRPr/>
            </a:pPr>
            <a:r>
              <a:rPr lang="zh-CN" altLang="en-US" sz="1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本品是巴氯芬的口服液体制剂，是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儿童患者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和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吞咽困难的</a:t>
            </a:r>
            <a:r>
              <a:rPr lang="zh-CN" altLang="en-US" sz="18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更优选择</a:t>
            </a:r>
          </a:p>
        </p:txBody>
      </p:sp>
      <p:sp>
        <p:nvSpPr>
          <p:cNvPr id="10" name="文本框 9"/>
          <p:cNvSpPr txBox="1"/>
          <p:nvPr>
            <p:custDataLst>
              <p:tags r:id="rId16"/>
            </p:custDataLst>
          </p:nvPr>
        </p:nvSpPr>
        <p:spPr>
          <a:xfrm>
            <a:off x="4051935" y="2312670"/>
            <a:ext cx="6964680" cy="6337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0" tIns="0" rIns="0" bIns="0" numCol="1" spcCol="38100" rtlCol="0" anchor="ctr" anchorCtr="0" forceAA="0">
            <a:noAutofit/>
          </a:bodyPr>
          <a:lstStyle/>
          <a:p>
            <a:pPr>
              <a:lnSpc>
                <a:spcPts val="2400"/>
              </a:lnSpc>
              <a:defRPr/>
            </a:pPr>
            <a:r>
              <a:rPr lang="zh-CN" altLang="en-US" sz="1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与片剂等效，</a:t>
            </a:r>
            <a:r>
              <a:rPr lang="zh-CN" altLang="en-US" sz="180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服用方便、剂量精确，提高用药依从性</a:t>
            </a:r>
          </a:p>
        </p:txBody>
      </p:sp>
      <p:sp>
        <p:nvSpPr>
          <p:cNvPr id="11" name="文本框 10"/>
          <p:cNvSpPr txBox="1"/>
          <p:nvPr>
            <p:custDataLst>
              <p:tags r:id="rId17"/>
            </p:custDataLst>
          </p:nvPr>
        </p:nvSpPr>
        <p:spPr>
          <a:xfrm>
            <a:off x="4051935" y="3310890"/>
            <a:ext cx="6964680" cy="6337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0" tIns="0" rIns="0" bIns="0" numCol="1" spcCol="38100" rtlCol="0" anchor="ctr" anchorCtr="0" forceAA="0">
            <a:noAutofit/>
          </a:bodyPr>
          <a:lstStyle/>
          <a:p>
            <a:pPr>
              <a:lnSpc>
                <a:spcPts val="2400"/>
              </a:lnSpc>
              <a:defRPr/>
            </a:pP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巴氯芬治疗窗较窄</a:t>
            </a:r>
            <a:r>
              <a:rPr lang="zh-CN" altLang="en-US" sz="18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，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口服溶液可以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精准调节剂量，提高用药安全性</a:t>
            </a:r>
          </a:p>
        </p:txBody>
      </p:sp>
      <p:sp>
        <p:nvSpPr>
          <p:cNvPr id="12" name="文本框 11"/>
          <p:cNvSpPr txBox="1"/>
          <p:nvPr>
            <p:custDataLst>
              <p:tags r:id="rId18"/>
            </p:custDataLst>
          </p:nvPr>
        </p:nvSpPr>
        <p:spPr>
          <a:xfrm>
            <a:off x="4044950" y="4378325"/>
            <a:ext cx="7585882" cy="6337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0" tIns="0" rIns="0" bIns="0" numCol="1" spcCol="38100" rtlCol="0" anchor="ctr" anchorCtr="0" forceAA="0">
            <a:noAutofit/>
          </a:bodyPr>
          <a:lstStyle/>
          <a:p>
            <a:pPr>
              <a:lnSpc>
                <a:spcPts val="2400"/>
              </a:lnSpc>
              <a:defRPr/>
            </a:pP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本品属于新剂型，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有效解决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特殊患者人群（儿童</a:t>
            </a:r>
            <a:r>
              <a:rPr lang="zh-CN" altLang="en-US" dirty="0"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、老年人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和吞咽困难患者）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用药依从性</a:t>
            </a:r>
            <a:r>
              <a:rPr lang="zh-CN" altLang="en-US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及</a:t>
            </a:r>
            <a:r>
              <a:rPr lang="zh-CN" altLang="en-US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剂量调整问题</a:t>
            </a:r>
          </a:p>
        </p:txBody>
      </p:sp>
      <p:sp>
        <p:nvSpPr>
          <p:cNvPr id="77" name="文本框 76"/>
          <p:cNvSpPr txBox="1"/>
          <p:nvPr>
            <p:custDataLst>
              <p:tags r:id="rId19"/>
            </p:custDataLst>
          </p:nvPr>
        </p:nvSpPr>
        <p:spPr>
          <a:xfrm>
            <a:off x="4051935" y="5370830"/>
            <a:ext cx="7140575" cy="6337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txBody>
          <a:bodyPr rot="0" vertOverflow="overflow" horzOverflow="overflow" vert="horz" wrap="square" lIns="0" tIns="0" rIns="0" bIns="0" numCol="1" spcCol="38100" rtlCol="0" anchor="ctr" anchorCtr="0" forceAA="0">
            <a:noAutofit/>
          </a:bodyPr>
          <a:lstStyle/>
          <a:p>
            <a:pPr>
              <a:lnSpc>
                <a:spcPts val="2400"/>
              </a:lnSpc>
              <a:defRPr/>
            </a:pPr>
            <a:r>
              <a:rPr kumimoji="0" lang="zh-CN" altLang="en-US" sz="18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Relative"/>
                <a:sym typeface="思源黑体" panose="020B0800000000000000" pitchFamily="34" charset="-122"/>
              </a:rPr>
              <a:t>助力解决口服解痉</a:t>
            </a:r>
            <a:r>
              <a:rPr kumimoji="0" lang="en-US" altLang="zh-CN" sz="18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Relative"/>
                <a:sym typeface="思源黑体" panose="020B0800000000000000" pitchFamily="34" charset="-122"/>
              </a:rPr>
              <a:t>剂剂量分割和吞咽</a:t>
            </a:r>
            <a:r>
              <a:rPr kumimoji="0" lang="zh-CN" altLang="en-US" sz="18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Relative"/>
                <a:sym typeface="思源黑体" panose="020B0800000000000000" pitchFamily="34" charset="-122"/>
              </a:rPr>
              <a:t>困难的</a:t>
            </a:r>
            <a:r>
              <a:rPr kumimoji="0" lang="en-US" altLang="zh-CN" sz="18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Relative"/>
                <a:sym typeface="思源黑体" panose="020B0800000000000000" pitchFamily="34" charset="-122"/>
              </a:rPr>
              <a:t>现有痛点，</a:t>
            </a:r>
            <a:r>
              <a:rPr kumimoji="0" lang="en-US" altLang="zh-CN" sz="1800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Relative"/>
                <a:sym typeface="思源黑体" panose="020B0800000000000000" pitchFamily="34" charset="-122"/>
              </a:rPr>
              <a:t>性价比更优</a:t>
            </a:r>
            <a:r>
              <a:rPr kumimoji="0" lang="zh-CN" altLang="en-US" sz="180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Relative"/>
                <a:sym typeface="思源黑体" panose="020B0800000000000000" pitchFamily="34" charset="-122"/>
              </a:rPr>
              <a:t>，</a:t>
            </a:r>
            <a:endParaRPr kumimoji="0" lang="en-US" altLang="zh-CN" sz="18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Relative"/>
              <a:sym typeface="思源黑体" panose="020B0800000000000000" pitchFamily="34" charset="-122"/>
            </a:endParaRPr>
          </a:p>
          <a:p>
            <a:pPr>
              <a:lnSpc>
                <a:spcPts val="2400"/>
              </a:lnSpc>
              <a:defRPr/>
            </a:pPr>
            <a:r>
              <a:rPr kumimoji="0" lang="zh-CN" altLang="en-US" sz="1800" i="0" u="none" strike="noStrike" cap="none" spc="0" normalizeH="0" baseline="0" dirty="0">
                <a:ln>
                  <a:noFill/>
                </a:ln>
                <a:solidFill>
                  <a:srgbClr val="C0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Relative"/>
                <a:sym typeface="思源黑体" panose="020B0800000000000000" pitchFamily="34" charset="-122"/>
              </a:rPr>
              <a:t>在医保基金可承担范围</a:t>
            </a:r>
            <a:r>
              <a:rPr kumimoji="0" lang="zh-CN" altLang="en-US" sz="18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Relative"/>
                <a:sym typeface="思源黑体" panose="020B0800000000000000" pitchFamily="34" charset="-122"/>
              </a:rPr>
              <a:t>，</a:t>
            </a:r>
            <a:r>
              <a:rPr lang="zh-CN" altLang="en-US" dirty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思源黑体" panose="020B0800000000000000" pitchFamily="34" charset="-122"/>
              </a:rPr>
              <a:t>符合</a:t>
            </a:r>
            <a:r>
              <a:rPr lang="en-US" altLang="zh-CN" dirty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思源黑体" panose="020B0800000000000000" pitchFamily="34" charset="-122"/>
              </a:rPr>
              <a:t>“</a:t>
            </a:r>
            <a:r>
              <a:rPr lang="zh-CN" altLang="en-US" dirty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思源黑体" panose="020B0800000000000000" pitchFamily="34" charset="-122"/>
              </a:rPr>
              <a:t>保基本</a:t>
            </a:r>
            <a:r>
              <a:rPr lang="en-US" altLang="zh-CN" dirty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思源黑体" panose="020B0800000000000000" pitchFamily="34" charset="-122"/>
              </a:rPr>
              <a:t>”</a:t>
            </a:r>
            <a:r>
              <a:rPr lang="zh-CN" altLang="en-US" dirty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思源黑体" panose="020B0800000000000000" pitchFamily="34" charset="-122"/>
              </a:rPr>
              <a:t>原则</a:t>
            </a:r>
            <a:endParaRPr kumimoji="0" lang="zh-CN" altLang="en-US" sz="180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思源黑体" panose="020B0800000000000000" pitchFamily="34" charset="-122"/>
            </a:endParaRPr>
          </a:p>
        </p:txBody>
      </p:sp>
      <p:sp>
        <p:nvSpPr>
          <p:cNvPr id="13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2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6"/>
          <p:cNvSpPr/>
          <p:nvPr/>
        </p:nvSpPr>
        <p:spPr>
          <a:xfrm rot="21600000">
            <a:off x="694769" y="132737"/>
            <a:ext cx="10802461" cy="10775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 anchor="ctr" anchorCtr="0"/>
          <a:lstStyle/>
          <a:p>
            <a:pPr algn="just">
              <a:lnSpc>
                <a:spcPct val="110000"/>
              </a:lnSpc>
            </a:pPr>
            <a:r>
              <a:rPr lang="zh-CN" altLang="en-US" sz="3200" b="1" spc="-1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巴氯芬的</a:t>
            </a:r>
            <a:r>
              <a:rPr lang="zh-CN" altLang="en-US" sz="3200" b="1" spc="-1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新剂型</a:t>
            </a:r>
            <a:r>
              <a:rPr lang="zh-CN" altLang="en-US" sz="3200" b="1" spc="-1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，与片剂疗效等效且</a:t>
            </a:r>
            <a:r>
              <a:rPr lang="zh-CN" altLang="en-US" sz="3200" b="1" spc="-1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口服方便、剂量精确，提升用药依从性，儿童</a:t>
            </a:r>
            <a:r>
              <a:rPr lang="zh-CN" altLang="en-US" sz="3200" b="1" spc="-1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、吞咽困难患者的</a:t>
            </a:r>
            <a:r>
              <a:rPr lang="zh-CN" altLang="en-US" sz="3200" b="1" spc="-1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更优选择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05973175"/>
              </p:ext>
            </p:extLst>
          </p:nvPr>
        </p:nvGraphicFramePr>
        <p:xfrm>
          <a:off x="592334" y="1407460"/>
          <a:ext cx="11007329" cy="5272737"/>
        </p:xfrm>
        <a:graphic>
          <a:graphicData uri="http://schemas.openxmlformats.org/drawingml/2006/table">
            <a:tbl>
              <a:tblPr firstRow="1" bandRow="1"/>
              <a:tblGrid>
                <a:gridCol w="238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27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459"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通用名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7CB9"/>
                    </a:solidFill>
                  </a:tcPr>
                </a:tc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1" i="0" u="none" strike="noStrike" cap="none" spc="0" baseline="0">
                          <a:ln>
                            <a:noFill/>
                          </a:ln>
                          <a:solidFill>
                            <a:schemeClr val="lt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巴氯芬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27C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161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目录类别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zh-CN" altLang="en-US"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基本医保目录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402623"/>
                  </a:ext>
                </a:extLst>
              </a:tr>
              <a:tr h="383459"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注册规格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+mn-ea"/>
                        </a:rPr>
                        <a:t>300ml: 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0.3g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814"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适应症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适用于多发性硬化症所引起的严重但可逆的</a:t>
                      </a:r>
                      <a:r>
                        <a:rPr lang="zh-CN" altLang="en-US" sz="160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肌肉痉挛</a:t>
                      </a:r>
                      <a:endParaRPr lang="en-US" altLang="zh-CN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对感染性、退行性、外伤性、肿瘤或原因不明的</a:t>
                      </a:r>
                      <a:r>
                        <a:rPr lang="zh-CN" altLang="en-US" sz="160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脊髓疾病引起的痉挛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可能有一定的疗效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372"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用法用量（成人）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起始剂量：每次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5mg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，每天三次；根据患者反应，逐渐增加单次剂量，每次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5mg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，间隔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3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天</a:t>
                      </a:r>
                    </a:p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维持剂量：日剂量平均为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30~75mg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，个别病例根据需要日剂量最高可达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100mg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6421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  <a:buNone/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sym typeface="+mn-ea"/>
                        </a:rPr>
                        <a:t>用法用量（儿童）</a:t>
                      </a:r>
                      <a:endParaRPr lang="zh-CN" altLang="en-US" sz="1600" dirty="0"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  <a:buNone/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起始剂量：应从非常低的剂量开始，如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0.3mg/kg/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天，分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2~4 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次服用</a:t>
                      </a:r>
                    </a:p>
                    <a:p>
                      <a:pPr algn="l">
                        <a:lnSpc>
                          <a:spcPts val="2400"/>
                        </a:lnSpc>
                        <a:buNone/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维持剂量：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0.75~2 mg/kg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，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8 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岁以下儿童每日最高剂量不得超过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40mg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；</a:t>
                      </a:r>
                    </a:p>
                    <a:p>
                      <a:pPr algn="l">
                        <a:lnSpc>
                          <a:spcPts val="2400"/>
                        </a:lnSpc>
                        <a:buNone/>
                      </a:pP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                8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岁以上儿童最高日剂量可达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 60mg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8263"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是否为独家品种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非独家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755"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中国大陆上市时间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2024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年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12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月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483"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是否为</a:t>
                      </a:r>
                      <a:r>
                        <a:rPr lang="en-US" altLang="zh-CN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OTC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药品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>
                      <a:lvl1pPr marL="0" marR="0" indent="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1pPr>
                      <a:lvl2pPr marL="0" marR="0" indent="52006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2pPr>
                      <a:lvl3pPr marL="0" marR="0" indent="104013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3pPr>
                      <a:lvl4pPr marL="0" marR="0" indent="156019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4pPr>
                      <a:lvl5pPr marL="0" marR="0" indent="208026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5pPr>
                      <a:lvl6pPr marL="0" marR="0" indent="260032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6pPr>
                      <a:lvl7pPr marL="0" marR="0" indent="312039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7pPr>
                      <a:lvl8pPr marL="0" marR="0" indent="3639820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8pPr>
                      <a:lvl9pPr marL="0" marR="0" indent="4159885" algn="l" defTabSz="520065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 sz="900" b="0" i="0" u="none" strike="noStrike" cap="none" spc="0" baseline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sym typeface="Relative"/>
                        </a:defRPr>
                      </a:lvl9pPr>
                    </a:lstStyle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否</a:t>
                      </a:r>
                    </a:p>
                  </a:txBody>
                  <a:tcPr anchor="ctr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3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0" y="132737"/>
            <a:ext cx="510223" cy="111415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rgbClr val="002999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>
              <a:lnSpc>
                <a:spcPct val="90000"/>
              </a:lnSpc>
              <a:defRPr/>
            </a:pPr>
            <a:r>
              <a:rPr lang="zh-CN" altLang="en-US"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基本信息</a:t>
            </a:r>
            <a:r>
              <a:rPr lang="en-US" altLang="zh-CN"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1/3</a:t>
            </a:r>
            <a:endParaRPr lang="zh-CN" altLang="en-US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矩形 3"/>
          <p:cNvSpPr/>
          <p:nvPr/>
        </p:nvSpPr>
        <p:spPr>
          <a:xfrm>
            <a:off x="0" y="132737"/>
            <a:ext cx="510223" cy="111415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rgbClr val="002999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>
              <a:lnSpc>
                <a:spcPct val="90000"/>
              </a:lnSpc>
              <a:defRPr/>
            </a:pPr>
            <a:r>
              <a:rPr lang="zh-CN" altLang="en-US"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基本信息</a:t>
            </a:r>
            <a:r>
              <a:rPr lang="en-US" altLang="zh-CN"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2/3</a:t>
            </a:r>
            <a:endParaRPr lang="zh-CN" altLang="en-US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</p:txBody>
      </p:sp>
      <p:sp>
        <p:nvSpPr>
          <p:cNvPr id="52" name="textbox 6"/>
          <p:cNvSpPr/>
          <p:nvPr/>
        </p:nvSpPr>
        <p:spPr>
          <a:xfrm rot="21600000">
            <a:off x="706120" y="132737"/>
            <a:ext cx="10666730" cy="10775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 anchor="ctr" anchorCtr="0"/>
          <a:lstStyle/>
          <a:p>
            <a:pPr>
              <a:lnSpc>
                <a:spcPct val="110000"/>
              </a:lnSpc>
            </a:pPr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巴氯芬片与本品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同适应症、同活性成分、同作用机制、同用法用量</a:t>
            </a:r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，且为</a:t>
            </a:r>
            <a:r>
              <a:rPr lang="zh-CN" altLang="en-US" sz="32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国内外诊疗指南首选推荐</a:t>
            </a:r>
            <a:r>
              <a:rPr lang="zh-CN" altLang="en-US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药物，应作为参照药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4512749"/>
              </p:ext>
            </p:extLst>
          </p:nvPr>
        </p:nvGraphicFramePr>
        <p:xfrm>
          <a:off x="1271021" y="1631049"/>
          <a:ext cx="10299700" cy="44937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00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5262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20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参照药</a:t>
                      </a:r>
                    </a:p>
                  </a:txBody>
                  <a:tcPr anchor="ctr">
                    <a:solidFill>
                      <a:srgbClr val="327CB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2000">
                          <a:latin typeface="微软雅黑" panose="020B0503020204020204" charset="-122"/>
                          <a:ea typeface="微软雅黑" panose="020B0503020204020204" charset="-122"/>
                        </a:rPr>
                        <a:t>巴氯芬片</a:t>
                      </a:r>
                    </a:p>
                  </a:txBody>
                  <a:tcPr anchor="ctr">
                    <a:solidFill>
                      <a:srgbClr val="327C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3692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</a:rPr>
                        <a:t>相似性</a:t>
                      </a:r>
                    </a:p>
                  </a:txBody>
                  <a:tcPr anchor="ctr"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适应症相同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：均用于治疗多发性硬化所引起的严重但可逆的肌肉痉挛</a:t>
                      </a:r>
                      <a:endParaRPr lang="en-US" altLang="zh-CN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活性成分相同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：活性成分均为巴氯芬</a:t>
                      </a:r>
                      <a:endParaRPr lang="en-US" altLang="zh-CN" sz="160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作用机制相同</a:t>
                      </a: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：同为</a:t>
                      </a:r>
                      <a:r>
                        <a:rPr lang="en-US" altLang="zh-CN" sz="1600" b="1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  <a:sym typeface="+mn-ea"/>
                        </a:rPr>
                        <a:t>GABA</a:t>
                      </a:r>
                      <a:r>
                        <a:rPr lang="en-GB" altLang="zh-CN" sz="1600" b="1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  <a:sym typeface="+mn-ea"/>
                        </a:rPr>
                        <a:t>-</a:t>
                      </a:r>
                      <a:r>
                        <a:rPr lang="en-GB" altLang="zh-CN" sz="1600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  <a:sym typeface="+mn-ea"/>
                        </a:rPr>
                        <a:t>𝛃</a:t>
                      </a:r>
                      <a:r>
                        <a:rPr lang="zh-CN" altLang="en-US" sz="1600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  <a:sym typeface="+mn-ea"/>
                        </a:rPr>
                        <a:t>受体激动剂，与受体结合后抑制兴奋性氨基酸释放</a:t>
                      </a:r>
                      <a:endParaRPr lang="en-US" altLang="zh-CN" sz="1600" dirty="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zh-CN" altLang="en-US" sz="1600" dirty="0">
                          <a:solidFill>
                            <a:srgbClr val="C00000"/>
                          </a:solidFill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  <a:sym typeface="+mn-ea"/>
                        </a:rPr>
                        <a:t>用法用量相同</a:t>
                      </a:r>
                      <a:r>
                        <a:rPr lang="zh-CN" altLang="en-US" sz="1600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  <a:sym typeface="+mn-ea"/>
                        </a:rPr>
                        <a:t>：说明书维持剂量均为</a:t>
                      </a:r>
                      <a:r>
                        <a:rPr lang="en-US" altLang="zh-CN" sz="1600" dirty="0">
                          <a:solidFill>
                            <a:schemeClr val="tx1"/>
                          </a:solidFill>
                          <a:uFillTx/>
                          <a:latin typeface="Times New Roman" panose="02020603050405020304" pitchFamily="18" charset="0"/>
                          <a:ea typeface="微软雅黑" panose="020B0503020204020204" charset="-122"/>
                          <a:cs typeface="Times New Roman" panose="02020603050405020304" pitchFamily="18" charset="0"/>
                          <a:sym typeface="+mn-ea"/>
                        </a:rPr>
                        <a:t>30-75mg</a:t>
                      </a:r>
                      <a:endParaRPr lang="zh-CN" altLang="en-US" sz="1600" dirty="0">
                        <a:solidFill>
                          <a:schemeClr val="tx1"/>
                        </a:solidFill>
                        <a:uFillTx/>
                        <a:latin typeface="Times New Roman" panose="02020603050405020304" pitchFamily="18" charset="0"/>
                        <a:ea typeface="微软雅黑" panose="020B0503020204020204" charset="-122"/>
                        <a:cs typeface="Times New Roman" panose="02020603050405020304" pitchFamily="18" charset="0"/>
                        <a:sym typeface="+mn-ea"/>
                      </a:endParaRPr>
                    </a:p>
                  </a:txBody>
                  <a:tcPr anchor="ctr"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196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指南“金标准”</a:t>
                      </a:r>
                    </a:p>
                  </a:txBody>
                  <a:tcPr anchor="ctr"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R="0" lvl="0" indent="0" algn="l" defTabSz="520065" rtl="0" fontAlgn="auto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临床应用广泛：</a:t>
                      </a:r>
                      <a:r>
                        <a:rPr lang="zh-CN" altLang="en-US" sz="1600" dirty="0">
                          <a:solidFill>
                            <a:schemeClr val="tx1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巴氯芬</a:t>
                      </a:r>
                      <a:r>
                        <a:rPr lang="zh-CN" altLang="en-US" sz="1600" b="0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片为医保目录常规乙类药品，且临床应用广泛，是治疗多发性硬化引起肌肉痉挛的首选药物。</a:t>
                      </a:r>
                      <a:endParaRPr lang="zh-CN" altLang="en-US" sz="1600" b="0" kern="1200" baseline="30000" dirty="0">
                        <a:solidFill>
                          <a:schemeClr val="dk1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  <a:p>
                      <a:pPr marL="0" marR="0" lvl="0" indent="0" algn="l" defTabSz="520065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600" dirty="0">
                          <a:solidFill>
                            <a:srgbClr val="C00000"/>
                          </a:solidFill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指南高度推荐：</a:t>
                      </a:r>
                      <a:r>
                        <a:rPr lang="zh-CN" altLang="en-US" sz="1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Relative"/>
                        </a:rPr>
                        <a:t>中华医学会《多发性硬化诊断与治疗中国指南（</a:t>
                      </a:r>
                      <a:r>
                        <a:rPr lang="en-US" altLang="zh-CN" sz="1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Relative"/>
                        </a:rPr>
                        <a:t>2023</a:t>
                      </a:r>
                      <a:r>
                        <a:rPr lang="zh-CN" altLang="en-US" sz="1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Relative"/>
                        </a:rPr>
                        <a:t>版）》</a:t>
                      </a:r>
                    </a:p>
                    <a:p>
                      <a:pPr marL="1428750" marR="0" lvl="0" indent="0" algn="l" defTabSz="520065" rtl="0" fontAlgn="auto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  <a:extLst>
                          <a:ext uri="{35155182-B16C-46BC-9424-99874614C6A1}">
                            <wpsdc:marlchars xmlns:wpsdc="http://www.wps.cn/officeDocument/2017/drawingmlCustomData" xmlns="" val="625" checksum="1668821416"/>
                          </a:ext>
                        </a:extLst>
                      </a:pPr>
                      <a:r>
                        <a:rPr lang="zh-CN" altLang="en-US" sz="1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Relative"/>
                        </a:rPr>
                        <a:t>中华医学会《肌张力障碍治疗中国专家共识（</a:t>
                      </a:r>
                      <a:r>
                        <a:rPr lang="en-US" altLang="zh-CN" sz="1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Relative"/>
                        </a:rPr>
                        <a:t>2020</a:t>
                      </a:r>
                      <a:r>
                        <a:rPr lang="zh-CN" altLang="en-US" sz="1600" b="0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  <a:sym typeface="Relative"/>
                        </a:rPr>
                        <a:t>版）》</a:t>
                      </a:r>
                    </a:p>
                  </a:txBody>
                  <a:tcPr anchor="ctr"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1966">
                <a:tc>
                  <a:txBody>
                    <a:bodyPr/>
                    <a:lstStyle/>
                    <a:p>
                      <a:pPr algn="ctr">
                        <a:lnSpc>
                          <a:spcPts val="2400"/>
                        </a:lnSpc>
                      </a:pPr>
                      <a:r>
                        <a:rPr lang="zh-CN" altLang="en-US" sz="1600">
                          <a:latin typeface="微软雅黑" panose="020B0503020204020204" charset="-122"/>
                          <a:ea typeface="微软雅黑" panose="020B0503020204020204" charset="-122"/>
                        </a:rPr>
                        <a:t>临床数据可比较</a:t>
                      </a:r>
                    </a:p>
                  </a:txBody>
                  <a:tcPr anchor="ctr"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400"/>
                        </a:lnSpc>
                      </a:pPr>
                      <a:r>
                        <a:rPr lang="zh-CN" altLang="en-US" sz="16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本品在美国上市时以巴氯芬片作为临床对照方案</a:t>
                      </a:r>
                      <a:r>
                        <a:rPr lang="en-US" altLang="zh-CN" sz="1600" baseline="30000" dirty="0"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1</a:t>
                      </a:r>
                      <a:endParaRPr lang="en-US" altLang="zh-CN" sz="1600" baseline="0" dirty="0"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anchor="ctr">
                    <a:solidFill>
                      <a:srgbClr val="F3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706120" y="6664717"/>
            <a:ext cx="1032129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8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+mn-lt"/>
              </a:rPr>
              <a:t>1</a:t>
            </a:r>
            <a:r>
              <a:rPr lang="zh-CN" altLang="en-US" sz="8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+mn-lt"/>
              </a:rPr>
              <a:t> </a:t>
            </a:r>
            <a:r>
              <a:rPr lang="en-US" altLang="zh-CN" sz="8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https://www.accessdata.fda.gov/drugsatfda_docs/nda/2019/208193Orig1s000ClinPharmR.pdf</a:t>
            </a:r>
          </a:p>
        </p:txBody>
      </p:sp>
      <p:sp>
        <p:nvSpPr>
          <p:cNvPr id="3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4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6"/>
          <p:cNvSpPr/>
          <p:nvPr/>
        </p:nvSpPr>
        <p:spPr>
          <a:xfrm rot="21600000">
            <a:off x="756285" y="161170"/>
            <a:ext cx="11255375" cy="10890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 anchor="ctr" anchorCtr="0"/>
          <a:lstStyle/>
          <a:p>
            <a:pPr>
              <a:lnSpc>
                <a:spcPct val="110000"/>
              </a:lnSpc>
            </a:pPr>
            <a:r>
              <a:rPr lang="zh-CN" altLang="en-US" sz="3200" b="1" spc="-1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巴氯芬片普遍存在</a:t>
            </a:r>
            <a:r>
              <a:rPr lang="zh-CN" altLang="en-US" sz="3200" b="1" spc="-1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给药剂量不精确，口服吞咽困难和片剂浪费</a:t>
            </a:r>
            <a:r>
              <a:rPr lang="zh-CN" altLang="en-US" sz="3200" b="1" spc="-1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的情况，导致安全性问题、依从性下降、药品费用增加</a:t>
            </a:r>
          </a:p>
        </p:txBody>
      </p:sp>
      <p:sp>
        <p:nvSpPr>
          <p:cNvPr id="2" name="矩形 3"/>
          <p:cNvSpPr/>
          <p:nvPr/>
        </p:nvSpPr>
        <p:spPr>
          <a:xfrm>
            <a:off x="0" y="132737"/>
            <a:ext cx="510223" cy="111415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rgbClr val="002999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 eaLnBrk="1">
              <a:lnSpc>
                <a:spcPct val="90000"/>
              </a:lnSpc>
              <a:defRPr/>
            </a:pPr>
            <a:r>
              <a:rPr lang="zh-CN" altLang="en-US"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基本信息</a:t>
            </a:r>
            <a:r>
              <a:rPr lang="en-US" altLang="zh-CN" sz="1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3/3</a:t>
            </a:r>
            <a:endParaRPr lang="zh-CN" altLang="en-US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</p:txBody>
      </p:sp>
      <p:sp>
        <p:nvSpPr>
          <p:cNvPr id="36" name="图形"/>
          <p:cNvSpPr/>
          <p:nvPr>
            <p:custDataLst>
              <p:tags r:id="rId1"/>
            </p:custDataLst>
          </p:nvPr>
        </p:nvSpPr>
        <p:spPr>
          <a:xfrm>
            <a:off x="1943685" y="1469123"/>
            <a:ext cx="1797050" cy="4349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52006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疾病情况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87299" y="5800776"/>
            <a:ext cx="12064689" cy="35179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noAutofit/>
          </a:bodyPr>
          <a:lstStyle/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kumimoji="0" lang="zh-CN" altLang="en-US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Relative"/>
              </a:rPr>
              <a:t>巴氯芬口服溶液，可在解除痉挛同时，解决用药剂量不精确与口服吞咽困难问题，提高依从性</a:t>
            </a:r>
            <a:r>
              <a:rPr lang="zh-CN" altLang="en-US" b="1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，改善长期生活</a:t>
            </a:r>
            <a:r>
              <a:rPr kumimoji="0" lang="zh-CN" altLang="en-US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Relative"/>
              </a:rPr>
              <a:t>质量</a:t>
            </a:r>
          </a:p>
        </p:txBody>
      </p:sp>
      <p:sp>
        <p:nvSpPr>
          <p:cNvPr id="3" name="textbox 146"/>
          <p:cNvSpPr/>
          <p:nvPr/>
        </p:nvSpPr>
        <p:spPr>
          <a:xfrm>
            <a:off x="473710" y="6216650"/>
            <a:ext cx="10859135" cy="64071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defTabSz="914400" eaLnBrk="0" hangingPunct="1">
              <a:defRPr/>
            </a:pP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1.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王陶黎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,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仲荣洲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,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王予彬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. 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肌肉痉挛的机理研究和定量评定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[J]. 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当代医学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,2016,22(28):6-8. </a:t>
            </a:r>
            <a:endParaRPr lang="en-US" altLang="zh-CN" sz="800" dirty="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  <a:p>
            <a:pPr defTabSz="914400" eaLnBrk="0" hangingPunct="1">
              <a:defRPr/>
            </a:pP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2.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徐沭晗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,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钟镝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,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陈洪苹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,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等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.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多发性硬化痉挛治疗的研究进展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[J].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中国临床神经科学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,2021,29(04):465-470.</a:t>
            </a:r>
          </a:p>
          <a:p>
            <a:pPr defTabSz="914400" eaLnBrk="0" hangingPunct="1">
              <a:defRPr/>
            </a:pP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3.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胡公伟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. 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脊髓损伤后肌肉痉挛的康复治疗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[C]//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中华医学会第十七届骨科学术会议暨第十届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COA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国际学术大会论文集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. 2015:1-1.</a:t>
            </a:r>
          </a:p>
          <a:p>
            <a:pPr defTabSz="914400" eaLnBrk="0" hangingPunct="1">
              <a:defRPr/>
            </a:pP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4. 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罕见病信息网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. 2020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中国多发性硬化患者综合社会调查报告》发布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[EB/OL]. https://www.raredisease.cn/Research/Info/17923</a:t>
            </a:r>
          </a:p>
          <a:p>
            <a:pPr defTabSz="914400" eaLnBrk="0" hangingPunct="1">
              <a:defRPr/>
            </a:pP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5.Lui J 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，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Sarai M 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，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Mills PB . Chemodenervation for treatment of limb spasticity following spinal cord injury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：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a systematic review[J]. Spinal Cord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，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2015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，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53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（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4</a:t>
            </a:r>
            <a:r>
              <a:rPr lang="zh-CN" altLang="en-US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）：</a:t>
            </a: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252-264. </a:t>
            </a:r>
          </a:p>
          <a:p>
            <a:pPr defTabSz="914400" eaLnBrk="0" hangingPunct="1">
              <a:defRPr/>
            </a:pPr>
            <a:r>
              <a:rPr lang="en-US" altLang="zh-CN" sz="8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endParaRPr lang="en-US" altLang="zh-CN" sz="800" dirty="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</a:endParaRPr>
          </a:p>
          <a:p>
            <a:pPr defTabSz="914400" eaLnBrk="0" hangingPunct="1">
              <a:defRPr/>
            </a:pPr>
            <a:endParaRPr lang="en-US" altLang="zh-CN" sz="800" dirty="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" name="textbox 152"/>
          <p:cNvSpPr/>
          <p:nvPr/>
        </p:nvSpPr>
        <p:spPr>
          <a:xfrm>
            <a:off x="6263138" y="4528187"/>
            <a:ext cx="1323117" cy="896295"/>
          </a:xfrm>
          <a:prstGeom prst="rect">
            <a:avLst/>
          </a:prstGeom>
          <a:solidFill>
            <a:srgbClr val="D4E1F8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defTabSz="914400" eaLnBrk="0" hangingPunct="1">
              <a:lnSpc>
                <a:spcPct val="129000"/>
              </a:lnSpc>
            </a:pPr>
            <a:endParaRPr sz="1000" kern="1200" dirty="0"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sp>
        <p:nvSpPr>
          <p:cNvPr id="5" name="textbox 148"/>
          <p:cNvSpPr/>
          <p:nvPr/>
        </p:nvSpPr>
        <p:spPr>
          <a:xfrm>
            <a:off x="6263137" y="3471100"/>
            <a:ext cx="1322023" cy="890372"/>
          </a:xfrm>
          <a:prstGeom prst="rect">
            <a:avLst/>
          </a:prstGeom>
          <a:solidFill>
            <a:srgbClr val="D4E1F8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defTabSz="914400" eaLnBrk="0" hangingPunct="1">
              <a:lnSpc>
                <a:spcPct val="126000"/>
              </a:lnSpc>
            </a:pPr>
            <a:endParaRPr sz="1000" kern="1200" dirty="0"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sp>
        <p:nvSpPr>
          <p:cNvPr id="6" name="textbox 150"/>
          <p:cNvSpPr/>
          <p:nvPr/>
        </p:nvSpPr>
        <p:spPr>
          <a:xfrm>
            <a:off x="6265326" y="2283589"/>
            <a:ext cx="1322023" cy="934789"/>
          </a:xfrm>
          <a:prstGeom prst="rect">
            <a:avLst/>
          </a:prstGeom>
          <a:solidFill>
            <a:srgbClr val="D4E1F8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marL="282575" algn="ctr" defTabSz="914400" eaLnBrk="0" hangingPunct="1">
              <a:lnSpc>
                <a:spcPct val="84000"/>
              </a:lnSpc>
            </a:pPr>
            <a:endParaRPr lang="en-US" sz="1400" kern="1200" dirty="0"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095999" y="1888558"/>
            <a:ext cx="5236815" cy="3701596"/>
          </a:xfrm>
          <a:prstGeom prst="rect">
            <a:avLst/>
          </a:prstGeom>
          <a:noFill/>
          <a:ln w="19050" cap="flat" cmpd="sng" algn="ctr">
            <a:solidFill>
              <a:srgbClr val="DAE3F3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61000" y="1891849"/>
            <a:ext cx="4962134" cy="3701595"/>
          </a:xfrm>
          <a:prstGeom prst="rect">
            <a:avLst/>
          </a:prstGeom>
          <a:noFill/>
          <a:ln w="19050" cap="flat" cmpd="sng" algn="ctr">
            <a:solidFill>
              <a:srgbClr val="D4E1EF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148"/>
          <p:cNvSpPr/>
          <p:nvPr/>
        </p:nvSpPr>
        <p:spPr>
          <a:xfrm>
            <a:off x="1115060" y="3864610"/>
            <a:ext cx="1227455" cy="1602740"/>
          </a:xfrm>
          <a:prstGeom prst="rect">
            <a:avLst/>
          </a:prstGeom>
          <a:solidFill>
            <a:srgbClr val="D4E1F8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defTabSz="914400" eaLnBrk="0" hangingPunct="1">
              <a:lnSpc>
                <a:spcPct val="126000"/>
              </a:lnSpc>
            </a:pPr>
            <a:endParaRPr sz="1000" kern="1200" dirty="0">
              <a:latin typeface="Arial" panose="020B0604020202020204"/>
              <a:ea typeface="Arial" panose="020B0604020202020204"/>
              <a:cs typeface="Arial" panose="020B0604020202020204"/>
            </a:endParaRPr>
          </a:p>
        </p:txBody>
      </p:sp>
      <p:sp>
        <p:nvSpPr>
          <p:cNvPr id="11" name="textbox 150"/>
          <p:cNvSpPr/>
          <p:nvPr/>
        </p:nvSpPr>
        <p:spPr>
          <a:xfrm>
            <a:off x="1112520" y="2184400"/>
            <a:ext cx="1229995" cy="1400810"/>
          </a:xfrm>
          <a:prstGeom prst="rect">
            <a:avLst/>
          </a:prstGeom>
          <a:solidFill>
            <a:srgbClr val="D4E1F8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marL="282575" algn="ctr" defTabSz="914400" eaLnBrk="0" hangingPunct="1">
              <a:lnSpc>
                <a:spcPct val="84000"/>
              </a:lnSpc>
            </a:pPr>
            <a:endParaRPr lang="en-US" sz="1400" kern="1200" dirty="0">
              <a:latin typeface="Arial" panose="020B0604020202020204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12" name="rect 156"/>
          <p:cNvSpPr/>
          <p:nvPr/>
        </p:nvSpPr>
        <p:spPr>
          <a:xfrm>
            <a:off x="7375687" y="1685056"/>
            <a:ext cx="2734614" cy="399331"/>
          </a:xfrm>
          <a:prstGeom prst="rect">
            <a:avLst/>
          </a:prstGeom>
          <a:solidFill>
            <a:srgbClr val="327CB9"/>
          </a:solidFill>
          <a:ln w="0" cap="flat">
            <a:noFill/>
            <a:prstDash val="solid"/>
            <a:miter lim="0"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未满足的临床需求</a:t>
            </a:r>
          </a:p>
        </p:txBody>
      </p:sp>
      <p:sp>
        <p:nvSpPr>
          <p:cNvPr id="13" name="rect 160"/>
          <p:cNvSpPr/>
          <p:nvPr/>
        </p:nvSpPr>
        <p:spPr>
          <a:xfrm>
            <a:off x="2413553" y="1708742"/>
            <a:ext cx="1953773" cy="399331"/>
          </a:xfrm>
          <a:prstGeom prst="rect">
            <a:avLst/>
          </a:prstGeom>
          <a:solidFill>
            <a:srgbClr val="327CB9"/>
          </a:solidFill>
          <a:ln w="0" cap="flat">
            <a:solidFill>
              <a:srgbClr val="327CB9"/>
            </a:solidFill>
            <a:prstDash val="solid"/>
            <a:miter lim="0"/>
          </a:ln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疾病情况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181690" y="2595229"/>
            <a:ext cx="11079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肌肉痉挛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发病率高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181735" y="4343400"/>
            <a:ext cx="1097280" cy="6096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肌肉痉挛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后果严重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2462551" y="2185035"/>
            <a:ext cx="3416935" cy="14001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 defTabSz="914400" hangingPunct="1"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肌肉痉挛是一种常见的神经系统疾病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1</a:t>
            </a:r>
            <a:r>
              <a:rPr lang="zh-CN" altLang="en-US" sz="1400" baseline="30000" dirty="0"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，</a:t>
            </a:r>
            <a:r>
              <a:rPr lang="zh-CN" altLang="en-US" sz="1400" dirty="0">
                <a:solidFill>
                  <a:srgbClr val="C00000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超过</a:t>
            </a:r>
            <a:r>
              <a:rPr lang="en-US" altLang="zh-CN" sz="1400" dirty="0">
                <a:solidFill>
                  <a:srgbClr val="C00000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80%</a:t>
            </a: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的多发性硬化患者会出现肌肉痉挛症状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2</a:t>
            </a: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，</a:t>
            </a:r>
            <a:r>
              <a:rPr lang="en-US" altLang="zh-CN" sz="1400" dirty="0">
                <a:solidFill>
                  <a:srgbClr val="C00000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65</a:t>
            </a:r>
            <a:r>
              <a:rPr lang="zh-CN" altLang="en-US" sz="1400" dirty="0">
                <a:solidFill>
                  <a:srgbClr val="C00000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％～</a:t>
            </a:r>
            <a:r>
              <a:rPr lang="en-US" altLang="zh-CN" sz="1400" dirty="0">
                <a:solidFill>
                  <a:srgbClr val="C00000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78</a:t>
            </a:r>
            <a:r>
              <a:rPr lang="zh-CN" altLang="en-US" sz="1400" dirty="0">
                <a:solidFill>
                  <a:srgbClr val="C00000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％</a:t>
            </a: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慢性脊髓损伤患者会产生肌肉痉挛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3</a:t>
            </a: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/>
                <a:ea typeface="微软雅黑" panose="020B0503020204020204" charset="-122"/>
                <a:cs typeface="Arial" panose="020B0604020202020204"/>
              </a:rPr>
              <a:t>。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6261209" y="3630306"/>
            <a:ext cx="13258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剂量不精确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安全性降低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6266062" y="2467425"/>
            <a:ext cx="13258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吞咽困难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依从性降低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708182" y="2173365"/>
            <a:ext cx="3454418" cy="116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914400" hangingPunct="1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目录内中枢性解痉剂均为片剂或胶囊剂，未能解决</a:t>
            </a:r>
            <a:r>
              <a:rPr lang="zh-CN" altLang="en-US" sz="12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儿童患者（尤其是</a:t>
            </a:r>
            <a:r>
              <a:rPr lang="en-US" altLang="zh-CN" sz="12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0-3</a:t>
            </a:r>
            <a:r>
              <a:rPr lang="zh-CN" altLang="en-US" sz="12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岁婴幼儿）和口服吞咽困难患者</a:t>
            </a: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的用药问题，患者用药持续性差，停药率高，依从性低。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7708182" y="3455276"/>
            <a:ext cx="3430620" cy="89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914400" hangingPunct="1">
              <a:lnSpc>
                <a:spcPct val="150000"/>
              </a:lnSpc>
              <a:buClr>
                <a:srgbClr val="C00000"/>
              </a:buClr>
              <a:buFont typeface="Wingdings" panose="05000000000000000000" charset="0"/>
              <a:buChar char="Ø"/>
            </a:pP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巴氯芬治疗窗较窄，片剂无法灵活调整剂量，更易引发</a:t>
            </a:r>
            <a:r>
              <a:rPr lang="zh-CN" altLang="en-US" sz="12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肌肉松弛等中枢神经过度抑制的不良反应</a:t>
            </a: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，尤其是针对</a:t>
            </a:r>
            <a:r>
              <a:rPr lang="zh-CN" altLang="en-US" sz="12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儿童患者</a:t>
            </a: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，用药安全性降低。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413635" y="3817392"/>
            <a:ext cx="3576174" cy="18080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严重影响生活质量，导致睡眠紊乱、疲乏和疼痛，限制生活自理。</a:t>
            </a:r>
            <a:endParaRPr lang="en-US" altLang="zh-CN" sz="1400" dirty="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/>
            </a:endParaRPr>
          </a:p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多发性硬化所致痉挛导致</a:t>
            </a:r>
            <a:r>
              <a:rPr lang="zh-CN" altLang="en-US" sz="14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超过</a:t>
            </a:r>
            <a:r>
              <a:rPr lang="en-US" altLang="zh-CN" sz="14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43%</a:t>
            </a: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的患者生活不能自理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4</a:t>
            </a: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，</a:t>
            </a:r>
            <a:r>
              <a:rPr lang="en-US" altLang="zh-CN" sz="14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27%~40%</a:t>
            </a: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的脊髓损伤痉挛患者存在显著功能损害，严重干扰日常生活</a:t>
            </a:r>
            <a:r>
              <a:rPr lang="en-US" altLang="zh-CN" sz="1400" baseline="300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5</a:t>
            </a:r>
            <a:r>
              <a:rPr lang="zh-CN" altLang="en-US" sz="14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。</a:t>
            </a:r>
            <a:endParaRPr lang="en-US" altLang="zh-CN" sz="1400" dirty="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/>
            </a:endParaRPr>
          </a:p>
          <a:p>
            <a:pPr defTabSz="914400" hangingPunct="1">
              <a:lnSpc>
                <a:spcPct val="150000"/>
              </a:lnSpc>
            </a:pPr>
            <a:endParaRPr lang="en-US" altLang="zh-CN" sz="1200" dirty="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/>
            </a:endParaRPr>
          </a:p>
          <a:p>
            <a:pPr defTabSz="914400" hangingPunct="1">
              <a:lnSpc>
                <a:spcPct val="150000"/>
              </a:lnSpc>
            </a:pPr>
            <a:endParaRPr lang="en-US" altLang="zh-CN" sz="1200" dirty="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375509" y="4648200"/>
            <a:ext cx="10972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片剂浪费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成本增加</a:t>
            </a:r>
            <a:endParaRPr kumimoji="0" lang="en-US" altLang="zh-CN" sz="18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7708182" y="4507814"/>
            <a:ext cx="3453765" cy="89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 defTabSz="914400" hangingPunct="1">
              <a:lnSpc>
                <a:spcPct val="150000"/>
              </a:lnSpc>
              <a:buClr>
                <a:srgbClr val="C00000"/>
              </a:buClr>
              <a:buFont typeface="Wingdings" panose="05000000000000000000" charset="0"/>
              <a:buChar char="Ø"/>
            </a:pP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巴氯芬片普遍存在将单片分割为</a:t>
            </a:r>
            <a:r>
              <a:rPr lang="en-US" altLang="zh-CN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1/2</a:t>
            </a: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片或</a:t>
            </a:r>
            <a:r>
              <a:rPr lang="en-US" altLang="zh-CN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1/4</a:t>
            </a: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片服用情况，导致</a:t>
            </a:r>
            <a:r>
              <a:rPr lang="zh-CN" altLang="en-US" sz="12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片剂用药浪费</a:t>
            </a: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，作为长期治疗药物，导致</a:t>
            </a:r>
            <a:r>
              <a:rPr lang="zh-CN" altLang="en-US" sz="12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用药成本增加</a:t>
            </a:r>
            <a:r>
              <a:rPr lang="zh-CN" altLang="en-US" sz="1200" dirty="0">
                <a:solidFill>
                  <a:srgbClr val="000000">
                    <a:alpha val="100000"/>
                  </a:srgb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/>
              </a:rPr>
              <a:t>。</a:t>
            </a:r>
          </a:p>
        </p:txBody>
      </p:sp>
      <p:sp>
        <p:nvSpPr>
          <p:cNvPr id="23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5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6"/>
          <p:cNvSpPr/>
          <p:nvPr/>
        </p:nvSpPr>
        <p:spPr>
          <a:xfrm rot="21600000">
            <a:off x="647561" y="229900"/>
            <a:ext cx="11024870" cy="10223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 anchor="ctr" anchorCtr="0"/>
          <a:lstStyle/>
          <a:p>
            <a:pPr lvl="0">
              <a:lnSpc>
                <a:spcPct val="110000"/>
              </a:lnSpc>
              <a:defRPr/>
            </a:pPr>
            <a:r>
              <a:rPr kumimoji="0" lang="zh-CN" altLang="en-US" sz="3200" b="1" i="0" u="none" strike="noStrike" kern="0" cap="none" spc="-1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本品与片剂解痉效果相当</a:t>
            </a:r>
            <a:r>
              <a:rPr lang="zh-CN" altLang="en-US" sz="3200" b="1" spc="-10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，</a:t>
            </a:r>
            <a:r>
              <a:rPr kumimoji="0" lang="zh-CN" altLang="en-US" sz="3200" b="1" i="0" u="none" strike="noStrike" kern="0" cap="none" spc="-1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显著改善儿童患者口服吞咽困难，纳入第二批鼓励研发申报儿童药品清单</a:t>
            </a:r>
          </a:p>
        </p:txBody>
      </p:sp>
      <p:sp>
        <p:nvSpPr>
          <p:cNvPr id="3" name="矩形 3"/>
          <p:cNvSpPr/>
          <p:nvPr/>
        </p:nvSpPr>
        <p:spPr>
          <a:xfrm>
            <a:off x="0" y="132737"/>
            <a:ext cx="510223" cy="111415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rgbClr val="002999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有效性</a:t>
            </a:r>
          </a:p>
          <a:p>
            <a:pPr algn="ctr">
              <a:lnSpc>
                <a:spcPct val="100000"/>
              </a:lnSpc>
              <a:defRPr/>
            </a:pPr>
            <a:r>
              <a:rPr lang="en-US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1/1</a:t>
            </a:r>
            <a:endParaRPr lang="zh-CN" altLang="en-US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</p:txBody>
      </p:sp>
      <p:sp>
        <p:nvSpPr>
          <p:cNvPr id="21" name="图形"/>
          <p:cNvSpPr/>
          <p:nvPr>
            <p:custDataLst>
              <p:tags r:id="rId1"/>
            </p:custDataLst>
          </p:nvPr>
        </p:nvSpPr>
        <p:spPr>
          <a:xfrm>
            <a:off x="312255" y="1362892"/>
            <a:ext cx="10309860" cy="50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285750" marR="0" lvl="0" indent="-285750" algn="ctr" defTabSz="520065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kumimoji="0" lang="zh-CN" altLang="en-US" b="1" i="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本品与巴氯芬片具有生物等效性</a:t>
            </a:r>
            <a:r>
              <a:rPr kumimoji="0" lang="en-US" altLang="zh-CN" b="1" i="0" kern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1</a:t>
            </a:r>
            <a:r>
              <a:rPr kumimoji="0" lang="zh-CN" altLang="en-US" b="1" i="0" kern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；</a:t>
            </a:r>
            <a:r>
              <a:rPr lang="zh-CN" altLang="en-US" b="1" kern="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但达</a:t>
            </a:r>
            <a:r>
              <a:rPr kumimoji="0" lang="zh-CN" altLang="en-US" b="1" i="0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峰时间更短</a:t>
            </a:r>
            <a:r>
              <a:rPr kumimoji="0" lang="en-US" altLang="zh-CN" sz="2400" b="1" i="0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(0.75 </a:t>
            </a:r>
            <a:r>
              <a:rPr kumimoji="0" lang="zh-CN" altLang="en-US" sz="2400" b="1" i="0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小时</a:t>
            </a:r>
            <a:r>
              <a:rPr kumimoji="0" lang="en-US" altLang="zh-CN" sz="2400" b="1" i="0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 vs 1</a:t>
            </a:r>
            <a:r>
              <a:rPr kumimoji="0" lang="zh-CN" altLang="en-US" sz="2400" b="1" i="0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小时）</a:t>
            </a:r>
            <a:r>
              <a:rPr lang="zh-CN" altLang="en-US" b="1" kern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，吸收更快</a:t>
            </a:r>
            <a:r>
              <a:rPr lang="en-US" altLang="zh-CN" sz="2400" b="1" kern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 </a:t>
            </a:r>
            <a:endParaRPr kumimoji="0" lang="zh-CN" altLang="en-US" sz="2400" b="1" i="0" kern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图形"/>
          <p:cNvSpPr/>
          <p:nvPr>
            <p:custDataLst>
              <p:tags r:id="rId2"/>
            </p:custDataLst>
          </p:nvPr>
        </p:nvSpPr>
        <p:spPr>
          <a:xfrm>
            <a:off x="526313" y="1864677"/>
            <a:ext cx="10801451" cy="949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kumimoji="0" lang="en-US" altLang="zh-CN" sz="2400" b="1" i="0" u="none" strike="noStrike" kern="0" cap="none" spc="0" normalizeH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12.5% </a:t>
            </a:r>
            <a:r>
              <a:rPr kumimoji="0" lang="zh-CN" altLang="en-US" b="1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的多发性硬化患者会出现吞咽障碍的情况</a:t>
            </a:r>
            <a:r>
              <a:rPr kumimoji="0" lang="en-US" altLang="zh-CN" b="1" i="0" u="none" strike="noStrike" kern="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2</a:t>
            </a:r>
            <a:r>
              <a:rPr lang="zh-CN" altLang="en-US" b="1" kern="0" baseline="300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，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本品可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改善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口服吞咽困难，尤其是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儿童患者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；因此被纳入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《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第二批鼓励研发申报儿童药品清单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》</a:t>
            </a:r>
            <a:endParaRPr lang="en-US" altLang="zh-CN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5467185" y="-4831106"/>
            <a:ext cx="903320" cy="224434"/>
            <a:chOff x="1039495" y="3637009"/>
            <a:chExt cx="923050" cy="224434"/>
          </a:xfrm>
        </p:grpSpPr>
        <p:cxnSp>
          <p:nvCxnSpPr>
            <p:cNvPr id="67" name="直接连接符 66"/>
            <p:cNvCxnSpPr/>
            <p:nvPr/>
          </p:nvCxnSpPr>
          <p:spPr>
            <a:xfrm flipV="1">
              <a:off x="1042035" y="3637009"/>
              <a:ext cx="0" cy="53332"/>
            </a:xfrm>
            <a:prstGeom prst="line">
              <a:avLst/>
            </a:prstGeom>
            <a:ln>
              <a:solidFill>
                <a:srgbClr val="4472C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 flipV="1">
              <a:off x="1962545" y="3637450"/>
              <a:ext cx="0" cy="223993"/>
            </a:xfrm>
            <a:prstGeom prst="line">
              <a:avLst/>
            </a:prstGeom>
            <a:ln>
              <a:solidFill>
                <a:srgbClr val="4472C4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 flipH="1">
              <a:off x="1039495" y="3637644"/>
              <a:ext cx="918210" cy="0"/>
            </a:xfrm>
            <a:prstGeom prst="line">
              <a:avLst/>
            </a:prstGeom>
            <a:ln>
              <a:solidFill>
                <a:srgbClr val="4472C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矩形 81"/>
          <p:cNvSpPr/>
          <p:nvPr/>
        </p:nvSpPr>
        <p:spPr>
          <a:xfrm>
            <a:off x="510222" y="6553411"/>
            <a:ext cx="10117919" cy="291119"/>
          </a:xfrm>
          <a:prstGeom prst="rect">
            <a:avLst/>
          </a:prstGeom>
        </p:spPr>
        <p:txBody>
          <a:bodyPr wrap="square" anchor="b" anchorCtr="0">
            <a:noAutofit/>
          </a:bodyPr>
          <a:lstStyle/>
          <a:p>
            <a:pPr lvl="0">
              <a:defRPr/>
            </a:pPr>
            <a:r>
              <a:rPr lang="en-US" altLang="zh-CN" sz="800" kern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1.Center for Drug Evaluation and Research. (n.d.). Application number: 208193Orig1s000 Clinical Pharmacology and Biopharmaceutics Review(s) [Government report]. U.S. FDA</a:t>
            </a:r>
          </a:p>
          <a:p>
            <a:pPr lvl="0">
              <a:defRPr/>
            </a:pP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2.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 中国特定人群吞咽功能障碍的流行病学调查报告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[J].</a:t>
            </a:r>
            <a:r>
              <a:rPr lang="zh-CN" altLang="en-US" sz="80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中华物理医学与康复杂志</a:t>
            </a:r>
            <a:r>
              <a:rPr lang="en-US" altLang="zh-CN" sz="80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,2017,39(12):937-943</a:t>
            </a:r>
            <a:endParaRPr lang="en-US" altLang="zh-CN" sz="800" kern="120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6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2359292" y="2980526"/>
            <a:ext cx="7245398" cy="3428961"/>
            <a:chOff x="6096000" y="3190313"/>
            <a:chExt cx="5115339" cy="2683769"/>
          </a:xfrm>
        </p:grpSpPr>
        <p:grpSp>
          <p:nvGrpSpPr>
            <p:cNvPr id="29" name="组合 28"/>
            <p:cNvGrpSpPr/>
            <p:nvPr/>
          </p:nvGrpSpPr>
          <p:grpSpPr>
            <a:xfrm>
              <a:off x="6096000" y="3190313"/>
              <a:ext cx="5115339" cy="2683769"/>
              <a:chOff x="6096000" y="3190311"/>
              <a:chExt cx="5115339" cy="2683769"/>
            </a:xfrm>
          </p:grpSpPr>
          <p:pic>
            <p:nvPicPr>
              <p:cNvPr id="27" name="图片 26" descr="表格&#10;&#10;描述已自动生成"/>
              <p:cNvPicPr>
                <a:picLocks noChangeAspect="1"/>
              </p:cNvPicPr>
              <p:nvPr/>
            </p:nvPicPr>
            <p:blipFill rotWithShape="1"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31" r="10644"/>
              <a:stretch>
                <a:fillRect/>
              </a:stretch>
            </p:blipFill>
            <p:spPr>
              <a:xfrm>
                <a:off x="6293379" y="3190311"/>
                <a:ext cx="4642988" cy="2650164"/>
              </a:xfrm>
              <a:prstGeom prst="rect">
                <a:avLst/>
              </a:prstGeom>
            </p:spPr>
          </p:pic>
          <p:sp>
            <p:nvSpPr>
              <p:cNvPr id="28" name="矩形 27"/>
              <p:cNvSpPr/>
              <p:nvPr/>
            </p:nvSpPr>
            <p:spPr>
              <a:xfrm>
                <a:off x="6096000" y="3223917"/>
                <a:ext cx="5115339" cy="2650163"/>
              </a:xfrm>
              <a:prstGeom prst="rect">
                <a:avLst/>
              </a:prstGeom>
              <a:noFill/>
              <a:ln>
                <a:solidFill>
                  <a:srgbClr val="B6CDD8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zh-CN" altLang="en-US"/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6917635" y="5261113"/>
              <a:ext cx="3551582" cy="17227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/>
        </p:nvGrpSpPr>
        <p:grpSpPr>
          <a:xfrm>
            <a:off x="1130825" y="2697035"/>
            <a:ext cx="4123165" cy="490220"/>
            <a:chOff x="2783" y="4275"/>
            <a:chExt cx="6493" cy="772"/>
          </a:xfrm>
        </p:grpSpPr>
        <p:sp>
          <p:nvSpPr>
            <p:cNvPr id="196" name="PA-任意多边形 61"/>
            <p:cNvSpPr/>
            <p:nvPr>
              <p:custDataLst>
                <p:tags r:id="rId4"/>
              </p:custDataLst>
            </p:nvPr>
          </p:nvSpPr>
          <p:spPr>
            <a:xfrm>
              <a:off x="3200" y="4375"/>
              <a:ext cx="6076" cy="571"/>
            </a:xfrm>
            <a:prstGeom prst="roundRect">
              <a:avLst>
                <a:gd name="adj" fmla="val 10507"/>
              </a:avLst>
            </a:prstGeom>
            <a:solidFill>
              <a:schemeClr val="accent1">
                <a:alpha val="1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11" name="椭圆 10"/>
            <p:cNvSpPr/>
            <p:nvPr/>
          </p:nvSpPr>
          <p:spPr>
            <a:xfrm>
              <a:off x="2783" y="4275"/>
              <a:ext cx="772" cy="772"/>
            </a:xfrm>
            <a:prstGeom prst="ellipse">
              <a:avLst/>
            </a:prstGeom>
            <a:solidFill>
              <a:srgbClr val="327CB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13" name="图片 12" descr="药片"/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896" y="4370"/>
              <a:ext cx="546" cy="546"/>
            </a:xfrm>
            <a:prstGeom prst="rect">
              <a:avLst/>
            </a:prstGeom>
          </p:spPr>
        </p:pic>
      </p:grpSp>
      <p:sp>
        <p:nvSpPr>
          <p:cNvPr id="10" name="PA-任意多边形 61"/>
          <p:cNvSpPr/>
          <p:nvPr>
            <p:custDataLst>
              <p:tags r:id="rId1"/>
            </p:custDataLst>
          </p:nvPr>
        </p:nvSpPr>
        <p:spPr>
          <a:xfrm>
            <a:off x="1010920" y="1468120"/>
            <a:ext cx="10104120" cy="1078305"/>
          </a:xfrm>
          <a:prstGeom prst="roundRect">
            <a:avLst>
              <a:gd name="adj" fmla="val 10507"/>
            </a:avLst>
          </a:prstGeom>
          <a:solidFill>
            <a:schemeClr val="tx2">
              <a:lumMod val="10000"/>
              <a:lumOff val="9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kumimoji="1" lang="zh-CN" altLang="en-US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00" name="文本框 199"/>
          <p:cNvSpPr txBox="1"/>
          <p:nvPr/>
        </p:nvSpPr>
        <p:spPr>
          <a:xfrm>
            <a:off x="1621155" y="2756535"/>
            <a:ext cx="3632835" cy="36576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600" b="1" i="0" u="none" strike="noStrike" kern="1200" cap="none" spc="0" normalizeH="0" noProof="0" dirty="0">
                <a:ln>
                  <a:noFill/>
                </a:ln>
                <a:solidFill>
                  <a:srgbClr val="327CB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巴氯芬片剂：</a:t>
            </a:r>
            <a:r>
              <a:rPr kumimoji="1" lang="en-US" altLang="zh-CN" sz="1600" b="1" i="0" u="none" strike="noStrike" kern="1200" cap="none" spc="0" normalizeH="0" noProof="0" dirty="0">
                <a:ln>
                  <a:noFill/>
                </a:ln>
                <a:solidFill>
                  <a:srgbClr val="327CB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10mg/</a:t>
            </a:r>
            <a:r>
              <a:rPr kumimoji="1" lang="zh-CN" altLang="en-US" sz="1600" b="1" i="0" u="none" strike="noStrike" kern="1200" cap="none" spc="0" normalizeH="0" noProof="0" dirty="0">
                <a:ln>
                  <a:noFill/>
                </a:ln>
                <a:solidFill>
                  <a:srgbClr val="327CB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片，不能精确拆分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1712595" y="1468120"/>
            <a:ext cx="9443720" cy="1044230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vertOverflow="overflow" horzOverflow="overflow" vert="horz" wrap="square" lIns="0" tIns="0" rIns="0" bIns="0" numCol="1" spcCol="38100" rtlCol="0" anchor="t" forceAA="0">
            <a:noAutofit/>
          </a:bodyPr>
          <a:lstStyle/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国内外均</a:t>
            </a:r>
            <a:r>
              <a:rPr lang="zh-CN" altLang="en-US" sz="24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未查询到</a:t>
            </a:r>
            <a:r>
              <a:rPr lang="en-US" altLang="zh-CN" sz="16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16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年内发布的关于巴氯芬口服溶液的安全性警告、黑框警告，撤市等</a:t>
            </a:r>
            <a:r>
              <a:rPr lang="zh-CN" altLang="en-US" sz="24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安全警告</a:t>
            </a:r>
            <a:r>
              <a:rPr lang="zh-CN" altLang="en-US" sz="16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，</a:t>
            </a:r>
          </a:p>
          <a:p>
            <a:pPr>
              <a:lnSpc>
                <a:spcPct val="120000"/>
              </a:lnSpc>
            </a:pPr>
            <a:r>
              <a:rPr lang="zh-CN" altLang="en-US" sz="16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而巴氯芬片的</a:t>
            </a:r>
            <a:r>
              <a:rPr lang="en-US" altLang="zh-CN" sz="16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1/10</a:t>
            </a:r>
            <a:r>
              <a:rPr lang="zh-CN" altLang="en-US" sz="16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常见不良反应</a:t>
            </a:r>
            <a:r>
              <a:rPr lang="zh-CN" altLang="en-US" sz="16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为嗜睡和镇静，与</a:t>
            </a:r>
            <a:r>
              <a:rPr lang="zh-CN" altLang="en-US" sz="16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无法给与儿童精准剂量有关</a:t>
            </a:r>
            <a:r>
              <a:rPr lang="en-US" altLang="zh-CN" sz="1600" baseline="300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1</a:t>
            </a:r>
            <a:r>
              <a:rPr lang="zh-CN" altLang="en-US" sz="16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；</a:t>
            </a:r>
            <a:r>
              <a:rPr lang="en-US" altLang="zh-CN" sz="16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50%</a:t>
            </a:r>
            <a:r>
              <a:rPr lang="zh-CN" altLang="en-US" sz="1600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的儿童患者</a:t>
            </a:r>
            <a:r>
              <a:rPr lang="zh-CN" altLang="en-US" sz="16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（尤其是</a:t>
            </a:r>
            <a:r>
              <a:rPr lang="en-US" altLang="zh-CN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0-3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岁婴幼儿）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无法</a:t>
            </a:r>
            <a:r>
              <a:rPr lang="zh-CN" altLang="en-US" sz="1600" dirty="0"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按照理论剂量</a:t>
            </a:r>
            <a:r>
              <a:rPr lang="zh-CN" altLang="en-US" sz="16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  <a:sym typeface="+mn-ea"/>
              </a:rPr>
              <a:t>精准给药</a:t>
            </a:r>
            <a:endParaRPr kumimoji="0" lang="zh-CN" altLang="en-US" sz="1600" i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0" name="矩形 3"/>
          <p:cNvSpPr/>
          <p:nvPr/>
        </p:nvSpPr>
        <p:spPr>
          <a:xfrm>
            <a:off x="0" y="132737"/>
            <a:ext cx="510223" cy="111415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>
              <a:lnSpc>
                <a:spcPct val="100000"/>
              </a:lnSpc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安全性</a:t>
            </a:r>
            <a:endParaRPr lang="en-US" altLang="zh-CN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  <a:p>
            <a:pPr algn="ctr" eaLnBrk="1">
              <a:lnSpc>
                <a:spcPct val="100000"/>
              </a:lnSpc>
              <a:defRPr/>
            </a:pPr>
            <a:r>
              <a:rPr lang="en-US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1/2</a:t>
            </a:r>
            <a:endParaRPr lang="zh-CN" altLang="en-US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458075" y="2761615"/>
            <a:ext cx="3430905" cy="35941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1" lang="zh-CN" altLang="en-US" sz="1600" b="1" i="0" u="none" strike="noStrike" kern="1200" cap="none" spc="0" normalizeH="0" noProof="0" dirty="0">
                <a:ln>
                  <a:noFill/>
                </a:ln>
                <a:solidFill>
                  <a:srgbClr val="327CB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配有专用量杯，剂量可精确至</a:t>
            </a:r>
            <a:r>
              <a:rPr kumimoji="1" lang="en-US" altLang="zh-CN" sz="1600" b="1" i="0" u="none" strike="noStrike" kern="1200" cap="none" spc="0" normalizeH="0" noProof="0" dirty="0">
                <a:ln>
                  <a:noFill/>
                </a:ln>
                <a:solidFill>
                  <a:srgbClr val="327CB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0.5mg</a:t>
            </a:r>
          </a:p>
        </p:txBody>
      </p:sp>
      <p:sp>
        <p:nvSpPr>
          <p:cNvPr id="56" name="椭圆 55"/>
          <p:cNvSpPr/>
          <p:nvPr/>
        </p:nvSpPr>
        <p:spPr>
          <a:xfrm>
            <a:off x="1095946" y="1607719"/>
            <a:ext cx="490220" cy="490220"/>
          </a:xfrm>
          <a:prstGeom prst="ellipse">
            <a:avLst/>
          </a:prstGeom>
          <a:solidFill>
            <a:srgbClr val="327CB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57" name="图片 202" descr="降低 (1)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flipV="1">
            <a:off x="1185322" y="1689952"/>
            <a:ext cx="325755" cy="325755"/>
          </a:xfrm>
          <a:prstGeom prst="rect">
            <a:avLst/>
          </a:prstGeom>
        </p:spPr>
      </p:pic>
      <p:sp>
        <p:nvSpPr>
          <p:cNvPr id="24" name="矩形 23"/>
          <p:cNvSpPr/>
          <p:nvPr/>
        </p:nvSpPr>
        <p:spPr>
          <a:xfrm>
            <a:off x="510223" y="6524970"/>
            <a:ext cx="10321290" cy="316230"/>
          </a:xfrm>
          <a:prstGeom prst="rect">
            <a:avLst/>
          </a:prstGeom>
        </p:spPr>
        <p:txBody>
          <a:bodyPr wrap="square" anchor="b" anchorCtr="0">
            <a:noAutofit/>
          </a:bodyPr>
          <a:lstStyle/>
          <a:p>
            <a:pPr lvl="0">
              <a:defRPr/>
            </a:pPr>
            <a:r>
              <a:rPr lang="en-US" altLang="zh-CN" sz="800" kern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1. American Academy of Neurology and the Practice Committee of the Child Neurology Society et al. “Practice parameter: pharmacologic treatment of spasticity in children and adolescents with cerebral palsy (an evidence-based review). 2010 Jan 26;74(4):336–343. doi:</a:t>
            </a:r>
            <a:r>
              <a:rPr lang="en-US" altLang="en-US" sz="800" kern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 </a:t>
            </a:r>
            <a:r>
              <a:rPr lang="en-US" altLang="zh-CN" sz="800" kern="1200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10.1212/WNL.0b013e3181cbcd2f</a:t>
            </a:r>
          </a:p>
        </p:txBody>
      </p:sp>
      <p:sp>
        <p:nvSpPr>
          <p:cNvPr id="2" name="矩形 1"/>
          <p:cNvSpPr/>
          <p:nvPr/>
        </p:nvSpPr>
        <p:spPr>
          <a:xfrm>
            <a:off x="612775" y="137845"/>
            <a:ext cx="11163590" cy="1173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zh-CN" altLang="en-US" sz="3200" b="1" spc="-1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相比巴氯芬片，本品可</a:t>
            </a:r>
            <a:r>
              <a:rPr lang="zh-CN" altLang="en-US" sz="3200" b="1" spc="-1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灵活调整给药剂量</a:t>
            </a:r>
            <a:r>
              <a:rPr lang="zh-CN" altLang="en-US" sz="3200" b="1" spc="-1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，最小刻度</a:t>
            </a:r>
            <a:r>
              <a:rPr lang="en-US" altLang="zh-CN" sz="3200" b="1" spc="-1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0.5mg</a:t>
            </a:r>
            <a:r>
              <a:rPr lang="zh-CN" altLang="en-US" sz="3200" b="1" spc="-10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，精确剂量</a:t>
            </a:r>
            <a:r>
              <a:rPr lang="zh-CN" altLang="en-US" sz="3200" b="1" spc="-1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提升安全性</a:t>
            </a:r>
          </a:p>
        </p:txBody>
      </p:sp>
      <p:sp>
        <p:nvSpPr>
          <p:cNvPr id="5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7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  <p:grpSp>
        <p:nvGrpSpPr>
          <p:cNvPr id="14" name="组合 13"/>
          <p:cNvGrpSpPr/>
          <p:nvPr/>
        </p:nvGrpSpPr>
        <p:grpSpPr>
          <a:xfrm>
            <a:off x="6967855" y="2714625"/>
            <a:ext cx="3910965" cy="490220"/>
            <a:chOff x="9982" y="4283"/>
            <a:chExt cx="6159" cy="772"/>
          </a:xfrm>
        </p:grpSpPr>
        <p:sp>
          <p:nvSpPr>
            <p:cNvPr id="3" name="PA-任意多边形 61"/>
            <p:cNvSpPr/>
            <p:nvPr>
              <p:custDataLst>
                <p:tags r:id="rId3"/>
              </p:custDataLst>
            </p:nvPr>
          </p:nvSpPr>
          <p:spPr>
            <a:xfrm>
              <a:off x="10399" y="4383"/>
              <a:ext cx="5743" cy="571"/>
            </a:xfrm>
            <a:prstGeom prst="roundRect">
              <a:avLst>
                <a:gd name="adj" fmla="val 10507"/>
              </a:avLst>
            </a:prstGeom>
            <a:solidFill>
              <a:schemeClr val="accent1">
                <a:alpha val="10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kumimoji="1" lang="zh-CN" altLang="en-US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4" name="椭圆 3"/>
            <p:cNvSpPr/>
            <p:nvPr/>
          </p:nvSpPr>
          <p:spPr>
            <a:xfrm>
              <a:off x="9982" y="4283"/>
              <a:ext cx="772" cy="772"/>
            </a:xfrm>
            <a:prstGeom prst="ellipse">
              <a:avLst/>
            </a:prstGeom>
            <a:solidFill>
              <a:srgbClr val="327CB9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 dirty="0"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8" name="图片 7" descr="量杯"/>
            <p:cNvPicPr>
              <a:picLocks noChangeAspect="1"/>
            </p:cNvPicPr>
            <p:nvPr/>
          </p:nvPicPr>
          <p:blipFill>
            <a:blip r:embed="rId11">
              <a:extLs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0075" y="4405"/>
              <a:ext cx="586" cy="586"/>
            </a:xfrm>
            <a:prstGeom prst="rect">
              <a:avLst/>
            </a:prstGeom>
          </p:spPr>
        </p:pic>
      </p:grpSp>
      <p:sp>
        <p:nvSpPr>
          <p:cNvPr id="17" name="TextBox 4"/>
          <p:cNvSpPr txBox="1"/>
          <p:nvPr/>
        </p:nvSpPr>
        <p:spPr>
          <a:xfrm>
            <a:off x="1130825" y="3295650"/>
            <a:ext cx="5463981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仅可拆分至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1/2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片，最小单位剂量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5mg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无法满足儿童患者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0.75~2 mg/kg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的精确给药需求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大剂量给药导致不良反应发生率升高，影响药物的安全性</a:t>
            </a:r>
          </a:p>
        </p:txBody>
      </p:sp>
      <p:sp>
        <p:nvSpPr>
          <p:cNvPr id="18" name="TextBox 5"/>
          <p:cNvSpPr txBox="1"/>
          <p:nvPr/>
        </p:nvSpPr>
        <p:spPr>
          <a:xfrm>
            <a:off x="7026911" y="3295650"/>
            <a:ext cx="5000966" cy="1156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量杯已划分刻度，最小刻度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0.5mg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满足儿童患者</a:t>
            </a:r>
            <a:r>
              <a:rPr lang="en-US" altLang="zh-CN" sz="1600" dirty="0">
                <a:latin typeface="微软雅黑" panose="020B0503020204020204" charset="-122"/>
                <a:ea typeface="微软雅黑" panose="020B0503020204020204" charset="-122"/>
              </a:rPr>
              <a:t>0.75~2 mg/kg</a:t>
            </a: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的精确给药需求</a:t>
            </a:r>
            <a:endParaRPr lang="en-US" altLang="zh-CN" sz="1600" dirty="0">
              <a:latin typeface="微软雅黑" panose="020B0503020204020204" charset="-122"/>
              <a:ea typeface="微软雅黑" panose="020B0503020204020204" charset="-122"/>
            </a:endParaRPr>
          </a:p>
          <a:p>
            <a:pPr marL="0" indent="0" algn="l">
              <a:lnSpc>
                <a:spcPct val="150000"/>
              </a:lnSpc>
              <a:buNone/>
            </a:pPr>
            <a:r>
              <a:rPr lang="zh-CN" altLang="en-US" sz="1600" dirty="0">
                <a:latin typeface="微软雅黑" panose="020B0503020204020204" charset="-122"/>
                <a:ea typeface="微软雅黑" panose="020B0503020204020204" charset="-122"/>
              </a:rPr>
              <a:t>避免因剂量不精准造成的安全性风险</a:t>
            </a:r>
            <a:endParaRPr kumimoji="1" lang="zh-CN" altLang="en-US" sz="16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9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056130" y="4603115"/>
            <a:ext cx="2538095" cy="1642110"/>
          </a:xfrm>
          <a:prstGeom prst="rect">
            <a:avLst/>
          </a:prstGeom>
        </p:spPr>
      </p:pic>
      <p:pic>
        <p:nvPicPr>
          <p:cNvPr id="20" name="图片 19" descr="杯子里有液体&#10;&#10;AI 生成的内容可能不正确。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46" t="12776" r="10471" b="7217"/>
          <a:stretch>
            <a:fillRect/>
          </a:stretch>
        </p:blipFill>
        <p:spPr>
          <a:xfrm>
            <a:off x="8335108" y="4492524"/>
            <a:ext cx="1565812" cy="17558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box 6"/>
          <p:cNvSpPr/>
          <p:nvPr/>
        </p:nvSpPr>
        <p:spPr>
          <a:xfrm rot="21600000">
            <a:off x="647561" y="229900"/>
            <a:ext cx="10805245" cy="10223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 anchor="ctr" anchorCtr="0"/>
          <a:lstStyle/>
          <a:p>
            <a:pPr lvl="0">
              <a:lnSpc>
                <a:spcPct val="110000"/>
              </a:lnSpc>
              <a:defRPr/>
            </a:pPr>
            <a:r>
              <a:rPr kumimoji="0" lang="zh-CN" altLang="en-US" sz="3200" b="1" i="0" u="none" strike="noStrike" kern="0" cap="none" spc="-1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巴氯芬疗效显著、安全性高，为</a:t>
            </a:r>
            <a:r>
              <a:rPr kumimoji="0" lang="zh-CN" altLang="en-US" sz="3200" b="1" i="0" u="none" strike="noStrike" kern="0" cap="none" spc="-1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相关治疗领域</a:t>
            </a:r>
            <a:r>
              <a:rPr kumimoji="0" lang="zh-CN" altLang="en-US" sz="3200" b="1" i="0" u="none" strike="noStrike" kern="0" cap="none" spc="-1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的</a:t>
            </a:r>
            <a:r>
              <a:rPr kumimoji="0" lang="zh-CN" altLang="en-US" sz="3200" b="1" i="0" u="none" strike="noStrike" kern="0" cap="none" spc="-1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一线用药，获得国内外指南和专家共识广泛推荐</a:t>
            </a:r>
          </a:p>
        </p:txBody>
      </p:sp>
      <p:sp>
        <p:nvSpPr>
          <p:cNvPr id="3" name="矩形 3"/>
          <p:cNvSpPr/>
          <p:nvPr/>
        </p:nvSpPr>
        <p:spPr>
          <a:xfrm>
            <a:off x="0" y="132737"/>
            <a:ext cx="510223" cy="111415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rgbClr val="002999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安全性</a:t>
            </a:r>
          </a:p>
          <a:p>
            <a:pPr algn="ctr">
              <a:lnSpc>
                <a:spcPct val="100000"/>
              </a:lnSpc>
              <a:defRPr/>
            </a:pPr>
            <a:r>
              <a:rPr lang="en-US" altLang="zh-CN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2/2</a:t>
            </a:r>
            <a:endParaRPr lang="zh-CN" altLang="en-US" sz="1400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</p:txBody>
      </p:sp>
      <p:sp>
        <p:nvSpPr>
          <p:cNvPr id="20" name="矩形"/>
          <p:cNvSpPr/>
          <p:nvPr/>
        </p:nvSpPr>
        <p:spPr>
          <a:xfrm flipV="1">
            <a:off x="1341949" y="2114727"/>
            <a:ext cx="4359275" cy="957266"/>
          </a:xfrm>
          <a:prstGeom prst="rect">
            <a:avLst/>
          </a:prstGeom>
          <a:noFill/>
          <a:ln w="6350">
            <a:noFill/>
          </a:ln>
          <a:effectLst>
            <a:outerShdw blurRad="50800" dist="12700" dir="5400000" algn="t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52006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1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Helvetica Neue Medium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5467185" y="-4831106"/>
            <a:ext cx="903320" cy="224434"/>
            <a:chOff x="1039495" y="3637009"/>
            <a:chExt cx="923050" cy="224434"/>
          </a:xfrm>
        </p:grpSpPr>
        <p:cxnSp>
          <p:nvCxnSpPr>
            <p:cNvPr id="67" name="直接连接符 66"/>
            <p:cNvCxnSpPr/>
            <p:nvPr/>
          </p:nvCxnSpPr>
          <p:spPr>
            <a:xfrm flipV="1">
              <a:off x="1042035" y="3637009"/>
              <a:ext cx="0" cy="53332"/>
            </a:xfrm>
            <a:prstGeom prst="line">
              <a:avLst/>
            </a:prstGeom>
            <a:ln>
              <a:solidFill>
                <a:srgbClr val="4472C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 flipV="1">
              <a:off x="1962545" y="3637450"/>
              <a:ext cx="0" cy="223993"/>
            </a:xfrm>
            <a:prstGeom prst="line">
              <a:avLst/>
            </a:prstGeom>
            <a:ln>
              <a:solidFill>
                <a:srgbClr val="4472C4"/>
              </a:solidFill>
              <a:prstDash val="sys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 flipH="1">
              <a:off x="1039495" y="3637644"/>
              <a:ext cx="918210" cy="0"/>
            </a:xfrm>
            <a:prstGeom prst="line">
              <a:avLst/>
            </a:prstGeom>
            <a:ln>
              <a:solidFill>
                <a:srgbClr val="4472C4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灯片编号占位符 1"/>
          <p:cNvSpPr txBox="1"/>
          <p:nvPr/>
        </p:nvSpPr>
        <p:spPr>
          <a:xfrm>
            <a:off x="9448800" y="6476075"/>
            <a:ext cx="274320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8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796209" y="1533825"/>
          <a:ext cx="10713632" cy="4977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693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513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序号</a:t>
                      </a:r>
                    </a:p>
                  </a:txBody>
                  <a:tcPr anchor="ctr">
                    <a:lnT w="12700">
                      <a:solidFill>
                        <a:srgbClr val="327CB9"/>
                      </a:solidFill>
                      <a:prstDash val="solid"/>
                    </a:lnT>
                    <a:lnB w="19050" cmpd="sng">
                      <a:solidFill>
                        <a:srgbClr val="327CB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指南</a:t>
                      </a:r>
                      <a:r>
                        <a:rPr lang="en-US" altLang="zh-CN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/</a:t>
                      </a:r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共识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>
                    <a:lnT w="12700">
                      <a:solidFill>
                        <a:srgbClr val="327CB9"/>
                      </a:solidFill>
                      <a:prstDash val="solid"/>
                    </a:lnT>
                    <a:lnB w="19050" cmpd="sng">
                      <a:solidFill>
                        <a:srgbClr val="327CB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推荐</a:t>
                      </a:r>
                    </a:p>
                  </a:txBody>
                  <a:tcPr anchor="ctr">
                    <a:lnT w="12700">
                      <a:solidFill>
                        <a:srgbClr val="327CB9"/>
                      </a:solidFill>
                      <a:prstDash val="solid"/>
                    </a:lnT>
                    <a:lnB w="19050" cmpd="sng">
                      <a:solidFill>
                        <a:srgbClr val="327CB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1</a:t>
                      </a:r>
                    </a:p>
                  </a:txBody>
                  <a:tcPr anchor="ctr">
                    <a:lnT w="19050">
                      <a:solidFill>
                        <a:srgbClr val="327CB9"/>
                      </a:solidFill>
                      <a:prstDash val="soli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多发性硬化诊断与治疗中国指南（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2023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版）</a:t>
                      </a:r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》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>
                    <a:lnT w="19050">
                      <a:solidFill>
                        <a:srgbClr val="327CB9"/>
                      </a:solidFill>
                      <a:prstDash val="soli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巴氯芬为治疗痉挛和慢性疼痛的推荐用药</a:t>
                      </a:r>
                    </a:p>
                  </a:txBody>
                  <a:tcPr anchor="ctr">
                    <a:lnT w="19050">
                      <a:solidFill>
                        <a:srgbClr val="327CB9"/>
                      </a:solidFill>
                      <a:prstDash val="solid"/>
                    </a:lnT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成人多发硬化症管理指南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NICE</a:t>
                      </a:r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》2022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年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口服巴氯芬作为治疗痉挛的一线药物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3</a:t>
                      </a: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脑卒中后跌倒风险评估及综合干预专家共识</a:t>
                      </a:r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》2022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年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推荐巴氯芬用于缓解肌张力</a:t>
                      </a: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中国脑性瘫痪康复指南</a:t>
                      </a:r>
                      <a:r>
                        <a:rPr lang="en-US" altLang="zh-CN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(2022)》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口服巴氯芬可在一定程度上缓解脑瘫儿童的痉挛</a:t>
                      </a:r>
                      <a:r>
                        <a:rPr lang="en-US" altLang="zh-CN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(</a:t>
                      </a:r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推荐强度：</a:t>
                      </a:r>
                      <a:r>
                        <a:rPr lang="en-US" altLang="zh-CN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B</a:t>
                      </a:r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级</a:t>
                      </a:r>
                      <a:r>
                        <a:rPr lang="en-US" altLang="zh-CN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)</a:t>
                      </a:r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。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5</a:t>
                      </a: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中国难治性慢性咳嗽的诊断与治疗专家共识</a:t>
                      </a:r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》2021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年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推荐巴氯芬作为治疗胃食管反流性咳嗽患者阶梯疗法的一部分，其总体咳嗽改善率可达</a:t>
                      </a:r>
                      <a:r>
                        <a:rPr lang="en-US" altLang="zh-CN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78%</a:t>
                      </a:r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。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6</a:t>
                      </a:r>
                    </a:p>
                  </a:txBody>
                  <a:tcPr anchor="ctr"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肌张力障碍治疗中国专家共识</a:t>
                      </a:r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》2020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年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推荐巴氯芬用于肌张力障碍的治疗</a:t>
                      </a:r>
                    </a:p>
                  </a:txBody>
                  <a:tcPr anchor="ctr">
                    <a:lnB w="12700">
                      <a:solidFill>
                        <a:schemeClr val="bg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多发性硬化诊断和治疗中国专家共识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(2018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版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)</a:t>
                      </a:r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》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F7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巴氯芬用于治疗痛性痉挛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CEA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en-US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8</a:t>
                      </a:r>
                    </a:p>
                  </a:txBody>
                  <a:tcPr anchor="ctr">
                    <a:lnT w="12700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rgbClr val="327CB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《</a:t>
                      </a:r>
                      <a:r>
                        <a:rPr lang="zh-CN" alt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中国脑性瘫痪康复指南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(2015)</a:t>
                      </a:r>
                      <a:r>
                        <a:rPr lang="en-US" altLang="zh-CN" sz="16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》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>
                    <a:lnT w="12700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rgbClr val="327CB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巴氯芬可长时间缓解痉挛，预防出现</a:t>
                      </a:r>
                    </a:p>
                    <a:p>
                      <a:pPr algn="l"/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髋关节半脱位（</a:t>
                      </a:r>
                      <a:r>
                        <a:rPr lang="en-US" altLang="zh-CN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 2</a:t>
                      </a:r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个</a:t>
                      </a:r>
                      <a:r>
                        <a:rPr lang="en-US" altLang="zh-CN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Ⅲ</a:t>
                      </a:r>
                      <a:r>
                        <a:rPr lang="zh-CN" altLang="en-US" sz="1600" dirty="0">
                          <a:latin typeface="Arial" panose="020B0604020202020204" pitchFamily="34" charset="0"/>
                          <a:ea typeface="微软雅黑" panose="020B0503020204020204" charset="-122"/>
                        </a:rPr>
                        <a:t>级证据）</a:t>
                      </a:r>
                      <a:endParaRPr lang="en-US" sz="1600" dirty="0">
                        <a:latin typeface="Arial" panose="020B0604020202020204" pitchFamily="34" charset="0"/>
                        <a:ea typeface="微软雅黑" panose="020B0503020204020204" charset="-122"/>
                      </a:endParaRPr>
                    </a:p>
                  </a:txBody>
                  <a:tcPr anchor="ctr">
                    <a:lnT w="12700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rgbClr val="327CB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图形"/>
          <p:cNvSpPr/>
          <p:nvPr>
            <p:custDataLst>
              <p:tags r:id="rId1"/>
            </p:custDataLst>
          </p:nvPr>
        </p:nvSpPr>
        <p:spPr>
          <a:xfrm>
            <a:off x="713740" y="1564875"/>
            <a:ext cx="6285865" cy="1677035"/>
          </a:xfrm>
          <a:prstGeom prst="roundRect">
            <a:avLst>
              <a:gd name="adj" fmla="val 2438"/>
            </a:avLst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2006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Relative"/>
            </a:endParaRPr>
          </a:p>
        </p:txBody>
      </p:sp>
      <p:sp>
        <p:nvSpPr>
          <p:cNvPr id="3" name="矩形 3"/>
          <p:cNvSpPr/>
          <p:nvPr/>
        </p:nvSpPr>
        <p:spPr>
          <a:xfrm>
            <a:off x="0" y="132737"/>
            <a:ext cx="510223" cy="1114151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schemeClr val="accent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zh-CN" altLang="en-US" sz="14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思源黑体" panose="020B0800000000000000" pitchFamily="34" charset="-122"/>
              </a:rPr>
              <a:t>创新性</a:t>
            </a:r>
          </a:p>
        </p:txBody>
      </p:sp>
      <p:sp>
        <p:nvSpPr>
          <p:cNvPr id="62" name="图形"/>
          <p:cNvSpPr/>
          <p:nvPr>
            <p:custDataLst>
              <p:tags r:id="rId2"/>
            </p:custDataLst>
          </p:nvPr>
        </p:nvSpPr>
        <p:spPr>
          <a:xfrm>
            <a:off x="9409007" y="6132323"/>
            <a:ext cx="1186180" cy="372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52006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临床价值</a:t>
            </a:r>
          </a:p>
        </p:txBody>
      </p:sp>
      <p:sp>
        <p:nvSpPr>
          <p:cNvPr id="2" name="矩形 1"/>
          <p:cNvSpPr/>
          <p:nvPr/>
        </p:nvSpPr>
        <p:spPr>
          <a:xfrm>
            <a:off x="635707" y="6536902"/>
            <a:ext cx="773257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hangingPunct="1">
              <a:defRPr/>
            </a:pPr>
            <a:r>
              <a:rPr lang="en-US" altLang="zh-CN" sz="8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1. </a:t>
            </a:r>
            <a:r>
              <a:rPr lang="en-US" altLang="zh-CN" sz="8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 panose="020F0502020204030204"/>
              </a:rPr>
              <a:t>Krach LE. Pharmacotherapy of spasticity: oral medications and intrathecal baclofen. J Child Neurol 2001 Jan; 16 (1): 31-6</a:t>
            </a:r>
          </a:p>
          <a:p>
            <a:pPr defTabSz="914400" hangingPunct="1">
              <a:defRPr/>
            </a:pPr>
            <a:r>
              <a:rPr lang="en-US" altLang="zh-CN" sz="8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Calibri" panose="020F0502020204030204"/>
              </a:rPr>
              <a:t>2. Rivas DA, Chancellor MB, Hill K, et al. Neurological manifestations of baclofen withdrawal. J Urol 1993 Dec; 150 (6): 1903-5</a:t>
            </a:r>
          </a:p>
        </p:txBody>
      </p:sp>
      <p:sp>
        <p:nvSpPr>
          <p:cNvPr id="50" name="textbox 6"/>
          <p:cNvSpPr/>
          <p:nvPr/>
        </p:nvSpPr>
        <p:spPr>
          <a:xfrm rot="21600000">
            <a:off x="635707" y="149364"/>
            <a:ext cx="11348476" cy="10775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 anchor="ctr" anchorCtr="0"/>
          <a:lstStyle/>
          <a:p>
            <a:pPr>
              <a:lnSpc>
                <a:spcPct val="110000"/>
              </a:lnSpc>
            </a:pPr>
            <a:r>
              <a:rPr lang="zh-CN" altLang="en-US" sz="2800" b="1" dirty="0"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作为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新剂型，</a:t>
            </a:r>
            <a:r>
              <a:rPr lang="zh-CN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有效解决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特殊患者人群（儿童、老年人和吞咽困难患者）</a:t>
            </a:r>
            <a:r>
              <a:rPr lang="zh-CN" altLang="en-US" sz="2800" b="1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用药依从性及剂量调整问题</a:t>
            </a:r>
            <a:r>
              <a:rPr lang="zh-CN" altLang="en-US" sz="2800" b="1" dirty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，提高有效性、安全性，带来患者获益</a:t>
            </a:r>
            <a:endParaRPr lang="zh-CN" altLang="en-US" sz="2800" b="1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思源黑体" panose="020B0800000000000000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713740" y="1365505"/>
            <a:ext cx="6286163" cy="1815233"/>
            <a:chOff x="697605" y="1330983"/>
            <a:chExt cx="6149588" cy="2064836"/>
          </a:xfrm>
        </p:grpSpPr>
        <p:sp>
          <p:nvSpPr>
            <p:cNvPr id="74" name="文本框 73"/>
            <p:cNvSpPr txBox="1"/>
            <p:nvPr/>
          </p:nvSpPr>
          <p:spPr>
            <a:xfrm>
              <a:off x="949495" y="2695895"/>
              <a:ext cx="5689442" cy="699924"/>
            </a:xfrm>
            <a:prstGeom prst="rect">
              <a:avLst/>
            </a:prstGeom>
            <a:noFill/>
            <a:ln w="12700" cap="flat">
              <a:noFill/>
              <a:prstDash val="solid"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323850" lvl="0" indent="-285750" fontAlgn="auto">
                <a:buFont typeface="Wingdings" panose="05000000000000000000" pitchFamily="2" charset="2"/>
                <a:buChar char="Ø"/>
              </a:pPr>
              <a:r>
                <a:rPr lang="zh-CN" altLang="en-US" sz="1400" b="1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本品被纳入</a:t>
              </a:r>
              <a:r>
                <a:rPr lang="zh-CN" altLang="en-US" sz="1600" b="1" dirty="0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《第二批鼓励研发申报儿童药品清单》</a:t>
              </a:r>
            </a:p>
            <a:p>
              <a:pPr marL="323850" lvl="0" indent="-285750" fontAlgn="auto">
                <a:buFont typeface="Wingdings" panose="05000000000000000000" pitchFamily="2" charset="2"/>
                <a:buChar char="Ø"/>
              </a:pPr>
              <a:r>
                <a:rPr lang="zh-CN" altLang="en-US" sz="1400" b="1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巴氯芬口服溶液作为“符合儿童生理特征的儿童用药品新品种、剂型和规格”被纳入</a:t>
              </a:r>
              <a:r>
                <a:rPr lang="zh-CN" altLang="en-US" sz="1600" b="1" dirty="0">
                  <a:solidFill>
                    <a:srgbClr val="C00000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优先审评审批</a:t>
              </a:r>
              <a:r>
                <a:rPr lang="zh-CN" altLang="en-US" sz="1400" b="1" dirty="0">
                  <a:solidFill>
                    <a:schemeClr val="tx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程序</a:t>
              </a:r>
            </a:p>
          </p:txBody>
        </p:sp>
        <p:sp>
          <p:nvSpPr>
            <p:cNvPr id="53" name="图形"/>
            <p:cNvSpPr/>
            <p:nvPr>
              <p:custDataLst>
                <p:tags r:id="rId9"/>
              </p:custDataLst>
            </p:nvPr>
          </p:nvSpPr>
          <p:spPr>
            <a:xfrm>
              <a:off x="697605" y="1330983"/>
              <a:ext cx="6149588" cy="409502"/>
            </a:xfrm>
            <a:prstGeom prst="rect">
              <a:avLst/>
            </a:prstGeom>
            <a:solidFill>
              <a:srgbClr val="327C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 ①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口服溶液对儿童人群存在独特优势</a:t>
              </a: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711835" y="3342875"/>
            <a:ext cx="6303969" cy="1419626"/>
            <a:chOff x="7060238" y="1151614"/>
            <a:chExt cx="4661196" cy="913159"/>
          </a:xfrm>
        </p:grpSpPr>
        <p:sp>
          <p:nvSpPr>
            <p:cNvPr id="58" name="文本框 57"/>
            <p:cNvSpPr txBox="1"/>
            <p:nvPr/>
          </p:nvSpPr>
          <p:spPr>
            <a:xfrm>
              <a:off x="7217298" y="1445144"/>
              <a:ext cx="4504136" cy="619629"/>
            </a:xfrm>
            <a:prstGeom prst="rect">
              <a:avLst/>
            </a:prstGeom>
            <a:noFill/>
            <a:ln w="12700" cap="flat">
              <a:noFill/>
              <a:miter lim="4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0" tIns="0" rIns="0" bIns="0" numCol="1" spcCol="38100" rtlCol="0" anchor="ctr">
              <a:noAutofit/>
            </a:bodyPr>
            <a:lstStyle/>
            <a:p>
              <a:pPr marL="184150" indent="-184150" fontAlgn="auto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altLang="zh-CN" sz="1400" b="1" dirty="0"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 </a:t>
              </a:r>
              <a:r>
                <a:rPr lang="zh-CN" altLang="en-US" sz="1400" b="1" dirty="0"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研究表明，</a:t>
              </a:r>
              <a:r>
                <a:rPr lang="zh-CN" altLang="en-US" sz="1400" b="1" dirty="0"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口服巴氯芬的</a:t>
              </a:r>
              <a:r>
                <a:rPr lang="zh-CN" altLang="en-US" sz="1600" b="1" dirty="0">
                  <a:solidFill>
                    <a:srgbClr val="C00000"/>
                  </a:solidFill>
                  <a:uFillTx/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不良反应与给药剂量和停药相关</a:t>
              </a:r>
              <a:r>
                <a:rPr lang="en-US" altLang="zh-CN" sz="1400" b="1" baseline="30000" dirty="0"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1,2</a:t>
              </a:r>
              <a:r>
                <a:rPr lang="en-US" altLang="zh-CN" sz="1400" b="1" dirty="0"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     </a:t>
              </a:r>
            </a:p>
            <a:p>
              <a:pPr marL="184150" indent="-184150" fontAlgn="auto">
                <a:lnSpc>
                  <a:spcPct val="150000"/>
                </a:lnSpc>
                <a:buFont typeface="Wingdings" panose="05000000000000000000" pitchFamily="2" charset="2"/>
                <a:buChar char="Ø"/>
              </a:pPr>
              <a:r>
                <a:rPr lang="en-US" altLang="zh-CN" sz="1400" b="1" dirty="0"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 </a:t>
              </a:r>
              <a:r>
                <a:rPr lang="zh-CN" altLang="en-US" sz="1400" b="1" dirty="0">
                  <a:solidFill>
                    <a:schemeClr val="tx1"/>
                  </a:solidFill>
                  <a:uFillTx/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口服溶液可精准调整给药剂量，降低停药率从而</a:t>
              </a:r>
              <a:r>
                <a:rPr lang="zh-CN" altLang="en-US" sz="1600" b="1" dirty="0">
                  <a:solidFill>
                    <a:srgbClr val="C00000"/>
                  </a:solidFill>
                  <a:uFillTx/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减少不良反应发生</a:t>
              </a:r>
              <a:endParaRPr lang="zh-CN" altLang="en-US" sz="1400" b="1" baseline="300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endParaRPr>
            </a:p>
            <a:p>
              <a:pPr indent="0">
                <a:buFont typeface="Wingdings" panose="05000000000000000000" pitchFamily="2" charset="2"/>
                <a:buNone/>
              </a:pPr>
              <a:endParaRPr lang="zh-CN" altLang="en-US" sz="1400" b="1" baseline="30000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endParaRPr>
            </a:p>
          </p:txBody>
        </p:sp>
        <p:sp>
          <p:nvSpPr>
            <p:cNvPr id="12" name="图形"/>
            <p:cNvSpPr/>
            <p:nvPr>
              <p:custDataLst>
                <p:tags r:id="rId7"/>
              </p:custDataLst>
            </p:nvPr>
          </p:nvSpPr>
          <p:spPr>
            <a:xfrm>
              <a:off x="7060238" y="1376265"/>
              <a:ext cx="4647810" cy="674362"/>
            </a:xfrm>
            <a:prstGeom prst="roundRect">
              <a:avLst>
                <a:gd name="adj" fmla="val 2438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2006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Relative"/>
              </a:endParaRPr>
            </a:p>
          </p:txBody>
        </p:sp>
        <p:sp>
          <p:nvSpPr>
            <p:cNvPr id="8" name="图形"/>
            <p:cNvSpPr/>
            <p:nvPr>
              <p:custDataLst>
                <p:tags r:id="rId8"/>
              </p:custDataLst>
            </p:nvPr>
          </p:nvSpPr>
          <p:spPr>
            <a:xfrm>
              <a:off x="7060238" y="1151614"/>
              <a:ext cx="4647810" cy="231566"/>
            </a:xfrm>
            <a:prstGeom prst="rect">
              <a:avLst/>
            </a:prstGeom>
            <a:solidFill>
              <a:srgbClr val="327C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algn="ctr"/>
              <a:r>
                <a:rPr lang="zh-CN" altLang="en-US" sz="1600" b="1" dirty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②</a:t>
              </a:r>
              <a:r>
                <a:rPr lang="zh-CN" altLang="en-US" sz="1600" b="1" dirty="0"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</a:rPr>
                <a:t>剂量精确减少不良反应发生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713929" y="4888465"/>
            <a:ext cx="6260276" cy="1623695"/>
            <a:chOff x="7187456" y="3558479"/>
            <a:chExt cx="4374862" cy="2161888"/>
          </a:xfrm>
        </p:grpSpPr>
        <p:sp>
          <p:nvSpPr>
            <p:cNvPr id="86" name="图形"/>
            <p:cNvSpPr/>
            <p:nvPr>
              <p:custDataLst>
                <p:tags r:id="rId5"/>
              </p:custDataLst>
            </p:nvPr>
          </p:nvSpPr>
          <p:spPr>
            <a:xfrm>
              <a:off x="7189099" y="3797606"/>
              <a:ext cx="4373175" cy="1922761"/>
            </a:xfrm>
            <a:prstGeom prst="roundRect">
              <a:avLst>
                <a:gd name="adj" fmla="val 2438"/>
              </a:avLst>
            </a:prstGeom>
            <a:noFill/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52006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Relative"/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 flipV="1">
              <a:off x="7566834" y="3670379"/>
              <a:ext cx="3788227" cy="239315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prstDash val="solid"/>
              <a:miter lim="8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vertOverflow="overflow" horzOverflow="overflow" vert="horz" wrap="square" lIns="45719" tIns="45719" rIns="45719" bIns="45719" numCol="1" spcCol="38100" rtlCol="0" anchor="t" anchorCtr="0" forceAA="0">
              <a:noAutofit/>
            </a:bodyPr>
            <a:lstStyle/>
            <a:p>
              <a:pPr marL="0" marR="0" lvl="0" indent="0" algn="l" defTabSz="52006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Relative"/>
              </a:endParaRPr>
            </a:p>
          </p:txBody>
        </p:sp>
        <p:sp>
          <p:nvSpPr>
            <p:cNvPr id="105" name="图形"/>
            <p:cNvSpPr/>
            <p:nvPr>
              <p:custDataLst>
                <p:tags r:id="rId6"/>
              </p:custDataLst>
            </p:nvPr>
          </p:nvSpPr>
          <p:spPr>
            <a:xfrm>
              <a:off x="7187456" y="3558479"/>
              <a:ext cx="4374862" cy="479326"/>
            </a:xfrm>
            <a:prstGeom prst="rect">
              <a:avLst/>
            </a:prstGeom>
            <a:solidFill>
              <a:srgbClr val="327CB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 anchorCtr="0"/>
            <a:lstStyle/>
            <a:p>
              <a:pPr marL="0" marR="0" lvl="0" indent="0" algn="ctr" defTabSz="520065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kern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charset="-122"/>
                  <a:cs typeface="Arial" panose="020B0604020202020204" pitchFamily="34" charset="0"/>
                  <a:sym typeface="+mn-ea"/>
                </a:rPr>
                <a:t>③减少片剂分割导致的用药浪费</a:t>
              </a:r>
            </a:p>
          </p:txBody>
        </p:sp>
      </p:grpSp>
      <p:sp>
        <p:nvSpPr>
          <p:cNvPr id="9" name="灯片编号占位符 1"/>
          <p:cNvSpPr txBox="1"/>
          <p:nvPr/>
        </p:nvSpPr>
        <p:spPr>
          <a:xfrm>
            <a:off x="11483340" y="6476365"/>
            <a:ext cx="708660" cy="365125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1pPr>
            <a:lvl2pPr marL="0" marR="0" indent="52006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2pPr>
            <a:lvl3pPr marL="0" marR="0" indent="104013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3pPr>
            <a:lvl4pPr marL="0" marR="0" indent="156019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4pPr>
            <a:lvl5pPr marL="0" marR="0" indent="208026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5pPr>
            <a:lvl6pPr marL="0" marR="0" indent="260032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6pPr>
            <a:lvl7pPr marL="0" marR="0" indent="312039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7pPr>
            <a:lvl8pPr marL="0" marR="0" indent="363982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8pPr>
            <a:lvl9pPr marL="0" marR="0" indent="4159885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0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Relative"/>
                <a:ea typeface="Relative"/>
                <a:cs typeface="Relative"/>
                <a:sym typeface="Relative"/>
              </a:defRPr>
            </a:lvl9pPr>
          </a:lstStyle>
          <a:p>
            <a:pPr algn="r" defTabSz="914400" hangingPunct="1">
              <a:defRPr/>
            </a:pPr>
            <a:fld id="{48F63A3B-78C7-47BE-AE5E-E10140E04643}" type="slidenum">
              <a:rPr lang="en-US" sz="1400" kern="1200" smtClean="0">
                <a:solidFill>
                  <a:prstClr val="black">
                    <a:tint val="75000"/>
                  </a:prstClr>
                </a:solidFill>
                <a:latin typeface="Times New Roman" panose="02020603050405020304"/>
                <a:ea typeface="华文楷体" panose="02010600040101010101" charset="-122"/>
                <a:cs typeface="+mn-cs"/>
              </a:rPr>
              <a:t>9</a:t>
            </a:fld>
            <a:endParaRPr lang="en-US" sz="1400" kern="1200" dirty="0">
              <a:solidFill>
                <a:prstClr val="black">
                  <a:tint val="75000"/>
                </a:prstClr>
              </a:solidFill>
              <a:latin typeface="Times New Roman" panose="02020603050405020304"/>
              <a:ea typeface="华文楷体" panose="02010600040101010101" charset="-122"/>
              <a:cs typeface="+mn-cs"/>
            </a:endParaRPr>
          </a:p>
        </p:txBody>
      </p:sp>
      <p:sp>
        <p:nvSpPr>
          <p:cNvPr id="17" name="图形"/>
          <p:cNvSpPr/>
          <p:nvPr>
            <p:custDataLst>
              <p:tags r:id="rId3"/>
            </p:custDataLst>
          </p:nvPr>
        </p:nvSpPr>
        <p:spPr>
          <a:xfrm>
            <a:off x="7613015" y="2312905"/>
            <a:ext cx="4205605" cy="3535045"/>
          </a:xfrm>
          <a:prstGeom prst="roundRect">
            <a:avLst>
              <a:gd name="adj" fmla="val 2438"/>
            </a:avLst>
          </a:prstGeom>
          <a:noFill/>
          <a:ln w="190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52006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Relative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7661910" y="3431775"/>
            <a:ext cx="3402330" cy="1816100"/>
            <a:chOff x="7338584" y="4603762"/>
            <a:chExt cx="4052330" cy="2231329"/>
          </a:xfrm>
        </p:grpSpPr>
        <p:grpSp>
          <p:nvGrpSpPr>
            <p:cNvPr id="19" name="组合 18"/>
            <p:cNvGrpSpPr/>
            <p:nvPr/>
          </p:nvGrpSpPr>
          <p:grpSpPr>
            <a:xfrm>
              <a:off x="7338584" y="4603762"/>
              <a:ext cx="4052330" cy="2231329"/>
              <a:chOff x="7338584" y="4603762"/>
              <a:chExt cx="4052330" cy="2231329"/>
            </a:xfrm>
          </p:grpSpPr>
          <p:pic>
            <p:nvPicPr>
              <p:cNvPr id="21" name="图片 20"/>
              <p:cNvPicPr>
                <a:picLocks noChangeAspect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7817099" y="4603762"/>
                <a:ext cx="3273836" cy="2231329"/>
              </a:xfrm>
              <a:prstGeom prst="rect">
                <a:avLst/>
              </a:prstGeom>
            </p:spPr>
          </p:pic>
          <p:sp>
            <p:nvSpPr>
              <p:cNvPr id="22" name="矩形 21"/>
              <p:cNvSpPr/>
              <p:nvPr/>
            </p:nvSpPr>
            <p:spPr>
              <a:xfrm>
                <a:off x="9942256" y="4613742"/>
                <a:ext cx="1448658" cy="584342"/>
              </a:xfrm>
              <a:prstGeom prst="rect">
                <a:avLst/>
              </a:prstGeom>
              <a:solidFill>
                <a:schemeClr val="bg1"/>
              </a:solidFill>
              <a:ln w="12700" cap="flat">
                <a:noFill/>
                <a:prstDash val="solid"/>
                <a:miter lim="8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 anchorCtr="0">
                <a:noAutofit/>
              </a:bodyPr>
              <a:lstStyle/>
              <a:p>
                <a:pPr marL="0" marR="0" indent="0" algn="l" defTabSz="520065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Relative"/>
                </a:endParaRPr>
              </a:p>
            </p:txBody>
          </p:sp>
          <p:sp>
            <p:nvSpPr>
              <p:cNvPr id="23" name="矩形 22"/>
              <p:cNvSpPr/>
              <p:nvPr/>
            </p:nvSpPr>
            <p:spPr>
              <a:xfrm>
                <a:off x="7338584" y="4941913"/>
                <a:ext cx="1448658" cy="584342"/>
              </a:xfrm>
              <a:prstGeom prst="rect">
                <a:avLst/>
              </a:prstGeom>
              <a:solidFill>
                <a:schemeClr val="bg1"/>
              </a:solidFill>
              <a:ln w="12700" cap="flat">
                <a:noFill/>
                <a:prstDash val="solid"/>
                <a:miter lim="800000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45719" tIns="45719" rIns="45719" bIns="45719" numCol="1" spcCol="38100" rtlCol="0" anchor="t" anchorCtr="0">
                <a:noAutofit/>
              </a:bodyPr>
              <a:lstStyle/>
              <a:p>
                <a:pPr marL="0" marR="0" indent="0" algn="l" defTabSz="520065" rtl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kumimoji="0" lang="zh-CN" altLang="en-US" sz="1800" b="0" i="0" u="none" strike="noStrike" cap="none" spc="0" normalizeH="0" baseline="0" dirty="0" err="1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Arial" panose="020B0604020202020204" pitchFamily="34" charset="0"/>
                  <a:cs typeface="Arial" panose="020B0604020202020204" pitchFamily="34" charset="0"/>
                  <a:sym typeface="Relative"/>
                </a:endParaRPr>
              </a:p>
            </p:txBody>
          </p:sp>
        </p:grpSp>
        <p:sp>
          <p:nvSpPr>
            <p:cNvPr id="20" name="矩形 19"/>
            <p:cNvSpPr/>
            <p:nvPr/>
          </p:nvSpPr>
          <p:spPr>
            <a:xfrm>
              <a:off x="7388799" y="6358106"/>
              <a:ext cx="2115469" cy="359190"/>
            </a:xfrm>
            <a:prstGeom prst="rect">
              <a:avLst/>
            </a:prstGeom>
            <a:solidFill>
              <a:schemeClr val="bg1"/>
            </a:solidFill>
            <a:ln w="12700" cap="flat">
              <a:noFill/>
              <a:prstDash val="solid"/>
              <a:miter lim="800000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t" anchorCtr="0">
              <a:noAutofit/>
            </a:bodyPr>
            <a:lstStyle/>
            <a:p>
              <a:pPr marL="0" marR="0" indent="0" algn="l" defTabSz="520065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endParaRPr kumimoji="0" lang="zh-CN" altLang="en-US" sz="18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panose="020B0604020202020204" pitchFamily="34" charset="0"/>
                <a:cs typeface="Arial" panose="020B0604020202020204" pitchFamily="34" charset="0"/>
                <a:sym typeface="Relative"/>
              </a:endParaRPr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8053101" y="5002895"/>
            <a:ext cx="3123942" cy="637212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noAutofit/>
          </a:bodyPr>
          <a:lstStyle/>
          <a:p>
            <a:pPr marL="0" marR="0" indent="0" algn="ctr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因吞咽困难发生的</a:t>
            </a: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停</a:t>
            </a:r>
            <a:r>
              <a:rPr lang="zh-CN" altLang="en-US" b="1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药率</a:t>
            </a: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降低</a:t>
            </a:r>
            <a:r>
              <a:rPr lang="zh-CN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，</a:t>
            </a:r>
          </a:p>
          <a:p>
            <a:pPr marL="0" marR="0" indent="0" algn="ctr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依从性更高</a:t>
            </a:r>
            <a:endParaRPr kumimoji="0" lang="zh-CN" altLang="en-US" b="1" i="0" u="none" strike="noStrike" cap="none" spc="0" normalizeH="0" dirty="0">
              <a:ln>
                <a:noFill/>
              </a:ln>
              <a:solidFill>
                <a:srgbClr val="C00000"/>
              </a:solidFill>
              <a:effectLst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Relative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9822180" y="3241910"/>
            <a:ext cx="1996440" cy="76644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noAutofit/>
          </a:bodyPr>
          <a:lstStyle/>
          <a:p>
            <a: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减少由于剂量不精确导致的不良反应发生概率，</a:t>
            </a:r>
          </a:p>
          <a:p>
            <a: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安全性更优</a:t>
            </a:r>
            <a:endParaRPr kumimoji="0" lang="zh-CN" altLang="en-US" b="1" i="0" u="none" strike="noStrike" cap="none" spc="0" normalizeH="0" dirty="0">
              <a:ln>
                <a:noFill/>
              </a:ln>
              <a:solidFill>
                <a:srgbClr val="C00000"/>
              </a:solidFill>
              <a:effectLst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Relative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821295" y="3005690"/>
            <a:ext cx="1587500" cy="82613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t">
            <a:noAutofit/>
          </a:bodyPr>
          <a:lstStyle/>
          <a:p>
            <a: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剂量调整灵活，</a:t>
            </a:r>
          </a:p>
          <a:p>
            <a: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1400" b="1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浪费</a:t>
            </a:r>
            <a:r>
              <a:rPr lang="zh-CN" altLang="en-US" sz="1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减少，</a:t>
            </a:r>
          </a:p>
          <a:p>
            <a: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zh-CN" altLang="en-US" sz="1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费用降低</a:t>
            </a:r>
          </a:p>
        </p:txBody>
      </p:sp>
      <p:sp>
        <p:nvSpPr>
          <p:cNvPr id="31" name="图形"/>
          <p:cNvSpPr/>
          <p:nvPr>
            <p:custDataLst>
              <p:tags r:id="rId4"/>
            </p:custDataLst>
          </p:nvPr>
        </p:nvSpPr>
        <p:spPr>
          <a:xfrm>
            <a:off x="7882208" y="2158397"/>
            <a:ext cx="3502648" cy="354301"/>
          </a:xfrm>
          <a:prstGeom prst="rect">
            <a:avLst/>
          </a:prstGeom>
          <a:solidFill>
            <a:srgbClr val="002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marL="0" marR="0" lvl="0" indent="0" algn="ctr" defTabSz="520065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+mn-ea"/>
              </a:rPr>
              <a:t>创新带来的患者获益</a:t>
            </a:r>
            <a:endParaRPr kumimoji="0" lang="zh-CN" altLang="en-US" sz="16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32" name="箭头: 下 31"/>
          <p:cNvSpPr/>
          <p:nvPr/>
        </p:nvSpPr>
        <p:spPr>
          <a:xfrm rot="18056153">
            <a:off x="7207858" y="2670267"/>
            <a:ext cx="255415" cy="408594"/>
          </a:xfrm>
          <a:prstGeom prst="downArrow">
            <a:avLst/>
          </a:prstGeom>
          <a:solidFill>
            <a:srgbClr val="D4E1EF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 anchorCtr="0">
            <a:noAutofit/>
          </a:bodyPr>
          <a:lstStyle/>
          <a:p>
            <a: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 dirty="0" err="1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Relative"/>
              <a:cs typeface="Relative"/>
              <a:sym typeface="Relative"/>
            </a:endParaRPr>
          </a:p>
        </p:txBody>
      </p:sp>
      <p:sp>
        <p:nvSpPr>
          <p:cNvPr id="33" name="箭头: 下 32"/>
          <p:cNvSpPr/>
          <p:nvPr/>
        </p:nvSpPr>
        <p:spPr>
          <a:xfrm rot="13749278">
            <a:off x="7215474" y="4962295"/>
            <a:ext cx="255415" cy="408594"/>
          </a:xfrm>
          <a:prstGeom prst="downArrow">
            <a:avLst/>
          </a:prstGeom>
          <a:solidFill>
            <a:srgbClr val="D4E1EF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 anchorCtr="0">
            <a:noAutofit/>
          </a:bodyPr>
          <a:lstStyle/>
          <a:p>
            <a: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 dirty="0" err="1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Relative"/>
              <a:cs typeface="Relative"/>
              <a:sym typeface="Relative"/>
            </a:endParaRPr>
          </a:p>
        </p:txBody>
      </p:sp>
      <p:sp>
        <p:nvSpPr>
          <p:cNvPr id="34" name="箭头: 下 33"/>
          <p:cNvSpPr/>
          <p:nvPr/>
        </p:nvSpPr>
        <p:spPr>
          <a:xfrm rot="16200000">
            <a:off x="7202503" y="3870811"/>
            <a:ext cx="255415" cy="408594"/>
          </a:xfrm>
          <a:prstGeom prst="downArrow">
            <a:avLst/>
          </a:prstGeom>
          <a:solidFill>
            <a:srgbClr val="D4E1EF"/>
          </a:solidFill>
          <a:ln w="12700" cap="flat">
            <a:solidFill>
              <a:schemeClr val="accent1"/>
            </a:solidFill>
            <a:prstDash val="solid"/>
            <a:miter lim="8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 anchorCtr="0">
            <a:noAutofit/>
          </a:bodyPr>
          <a:lstStyle/>
          <a:p>
            <a:pPr marL="0" marR="0" indent="0" algn="l" defTabSz="52006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kumimoji="0" lang="zh-CN" altLang="en-US" sz="1800" b="0" i="0" u="none" strike="noStrike" cap="none" spc="0" normalizeH="0" baseline="0" dirty="0" err="1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Relative"/>
              <a:cs typeface="Relative"/>
              <a:sym typeface="Relative"/>
            </a:endParaRPr>
          </a:p>
        </p:txBody>
      </p:sp>
      <p:grpSp>
        <p:nvGrpSpPr>
          <p:cNvPr id="30" name="组合 29"/>
          <p:cNvGrpSpPr/>
          <p:nvPr/>
        </p:nvGrpSpPr>
        <p:grpSpPr>
          <a:xfrm>
            <a:off x="2292350" y="1721479"/>
            <a:ext cx="3119120" cy="795655"/>
            <a:chOff x="3133" y="2433"/>
            <a:chExt cx="4912" cy="1253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13"/>
            <a:srcRect r="5511" b="-150"/>
            <a:stretch>
              <a:fillRect/>
            </a:stretch>
          </p:blipFill>
          <p:spPr>
            <a:xfrm>
              <a:off x="3133" y="2433"/>
              <a:ext cx="4837" cy="774"/>
            </a:xfrm>
            <a:prstGeom prst="rect">
              <a:avLst/>
            </a:prstGeom>
          </p:spPr>
        </p:pic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14"/>
            <a:srcRect l="640" t="-45212" r="469" b="45212"/>
            <a:stretch>
              <a:fillRect/>
            </a:stretch>
          </p:blipFill>
          <p:spPr>
            <a:xfrm>
              <a:off x="3149" y="2780"/>
              <a:ext cx="4896" cy="906"/>
            </a:xfrm>
            <a:prstGeom prst="rect">
              <a:avLst/>
            </a:prstGeom>
          </p:spPr>
        </p:pic>
      </p:grpSp>
      <p:sp>
        <p:nvSpPr>
          <p:cNvPr id="35" name="文本框 34"/>
          <p:cNvSpPr txBox="1"/>
          <p:nvPr/>
        </p:nvSpPr>
        <p:spPr>
          <a:xfrm>
            <a:off x="802005" y="5396466"/>
            <a:ext cx="6091555" cy="963295"/>
          </a:xfrm>
          <a:prstGeom prst="rect">
            <a:avLst/>
          </a:prstGeom>
          <a:noFill/>
          <a:ln w="12700" cap="flat">
            <a:noFill/>
            <a:miter lim="400000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285750" indent="-285750" fontAlgn="auto">
              <a:lnSpc>
                <a:spcPct val="150000"/>
              </a:lnSpc>
              <a:buSzPct val="90000"/>
              <a:buFont typeface="Wingdings" panose="05000000000000000000" pitchFamily="2" charset="2"/>
              <a:buChar char="Ø"/>
            </a:pPr>
            <a:r>
              <a:rPr lang="zh-CN" altLang="en-US" sz="14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巴氯芬片普遍存在将单片分割为</a:t>
            </a:r>
            <a:r>
              <a:rPr lang="en-US" altLang="zh-CN" sz="14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1/2</a:t>
            </a:r>
            <a:r>
              <a:rPr lang="zh-CN" altLang="en-US" sz="14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片或</a:t>
            </a:r>
            <a:r>
              <a:rPr lang="en-US" altLang="zh-CN" sz="14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1/4</a:t>
            </a:r>
            <a:r>
              <a:rPr lang="zh-CN" altLang="en-US" sz="14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片服用的情况，导致用药浪费，增加药品费用</a:t>
            </a:r>
          </a:p>
          <a:p>
            <a:pPr marL="285750" indent="-285750" fontAlgn="auto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zh-CN" altLang="en-US" sz="14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口服溶液剂量调整灵活，有效</a:t>
            </a:r>
            <a:r>
              <a:rPr lang="zh-CN" altLang="en-US" sz="1600" b="1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减少浪费</a:t>
            </a:r>
            <a:r>
              <a:rPr lang="zh-CN" altLang="en-US" sz="1400" b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，从而</a:t>
            </a:r>
            <a:r>
              <a:rPr lang="zh-CN" altLang="en-US" sz="1600" b="1" dirty="0">
                <a:solidFill>
                  <a:srgbClr val="C00000"/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降低药品费用</a:t>
            </a:r>
            <a:endParaRPr lang="zh-CN" altLang="en-US" sz="1400" b="1" baseline="30000" dirty="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  <a:p>
            <a:pPr indent="0">
              <a:buFont typeface="Wingdings" panose="05000000000000000000" pitchFamily="2" charset="2"/>
              <a:buNone/>
            </a:pPr>
            <a:endParaRPr lang="zh-CN" altLang="en-US" sz="1400" b="1" baseline="30000" dirty="0">
              <a:solidFill>
                <a:schemeClr val="tx1"/>
              </a:solidFill>
              <a:uFillTx/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 rot="18120000">
            <a:off x="8631555" y="4249020"/>
            <a:ext cx="801370" cy="240030"/>
          </a:xfrm>
          <a:prstGeom prst="rect">
            <a:avLst/>
          </a:prstGeom>
          <a:solidFill>
            <a:srgbClr val="002999"/>
          </a:solidFill>
        </p:spPr>
        <p:txBody>
          <a:bodyPr wrap="square" rtlCol="0">
            <a:noAutofit/>
          </a:bodyPr>
          <a:lstStyle/>
          <a:p>
            <a:r>
              <a:rPr lang="zh-CN" altLang="en-US" sz="1600" b="1">
                <a:solidFill>
                  <a:schemeClr val="bg1"/>
                </a:solidFill>
                <a:latin typeface="+mn-ea"/>
              </a:rPr>
              <a:t>经济性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OURCE_RECORD_KEY" val="{&quot;10&quot;:[50044817,21557199],&quot;70&quot;:[3314225]}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76.2,&quot;left&quot;:127,&quot;top&quot;:96.85,&quot;width&quot;:789.3635433070865}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896*735"/>
  <p:tag name="TABLE_ENDDRAG_RECT" val="40*112*896*73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ICID" val="{65239442-53ac-4c44-a03a-87a86b1068ec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76.2,&quot;left&quot;:127,&quot;top&quot;:96.85,&quot;width&quot;:789.3635433070865}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419*315"/>
  <p:tag name="TABLE_ENDDRAG_RECT" val="493*160*419*3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76.2,&quot;left&quot;:127,&quot;top&quot;:96.85,&quot;width&quot;:789.3635433070865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76.2,&quot;left&quot;:127,&quot;top&quot;:96.85,&quot;width&quot;:789.3635433070865}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  <p:tag name="KSO_WM_DIAGRAM_VIRTUALLY_FRAME" val="{&quot;height&quot;:376.2,&quot;left&quot;:127,&quot;top&quot;:96.85,&quot;width&quot;:789.3635433070865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IAGRAM_VIRTUALLY_FRAME" val="{&quot;height&quot;:376.2,&quot;left&quot;:127,&quot;top&quot;:96.85,&quot;width&quot;:789.3635433070865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1265</TotalTime>
  <Words>2348</Words>
  <Application>Microsoft Office PowerPoint</Application>
  <PresentationFormat>宽屏</PresentationFormat>
  <Paragraphs>217</Paragraphs>
  <Slides>11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20" baseType="lpstr">
      <vt:lpstr>微软雅黑</vt:lpstr>
      <vt:lpstr>Aptos</vt:lpstr>
      <vt:lpstr>Aptos Display</vt:lpstr>
      <vt:lpstr>Arial</vt:lpstr>
      <vt:lpstr>Calibri</vt:lpstr>
      <vt:lpstr>Times New Roman</vt:lpstr>
      <vt:lpstr>Wingdings</vt:lpstr>
      <vt:lpstr>Office 主题​​</vt:lpstr>
      <vt:lpstr>1_Office 主题​​</vt:lpstr>
      <vt:lpstr>巴氯芬口服溶液</vt:lpstr>
      <vt:lpstr>目录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巴氯芬口服溶液</dc:title>
  <dc:creator>Dong Wang</dc:creator>
  <cp:lastModifiedBy>Dong Wang</cp:lastModifiedBy>
  <cp:revision>197</cp:revision>
  <dcterms:created xsi:type="dcterms:W3CDTF">2025-03-10T07:24:00Z</dcterms:created>
  <dcterms:modified xsi:type="dcterms:W3CDTF">2025-07-18T09:17:33Z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D403FD3C641D4CB397B0FE57C53F58C0_12</vt:lpwstr>
  </property>
  <property fmtid="{D5CDD505-2E9C-101B-9397-08002B2CF9AE}" pid="3" name="KSOProductBuildVer">
    <vt:lpwstr>2052-12.1.0.20784</vt:lpwstr>
  </property>
</Properties>
</file>