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84" r:id="rId2"/>
    <p:sldId id="286" r:id="rId3"/>
    <p:sldId id="331" r:id="rId4"/>
    <p:sldId id="291" r:id="rId5"/>
    <p:sldId id="318" r:id="rId6"/>
    <p:sldId id="302" r:id="rId7"/>
    <p:sldId id="343" r:id="rId8"/>
    <p:sldId id="303" r:id="rId9"/>
    <p:sldId id="310" r:id="rId10"/>
    <p:sldId id="328" r:id="rId11"/>
    <p:sldId id="341"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鹏" initials="王" lastIdx="1" clrIdx="0"/>
  <p:cmAuthor id="8" name="pc" initials="p" lastIdx="2" clrIdx="7"/>
  <p:cmAuthor id="2" name="王欢" initials="王欢" lastIdx="24" clrIdx="1"/>
  <p:cmAuthor id="9" name="Alex Cheung" initials="Ale" lastIdx="1" clrIdx="8"/>
  <p:cmAuthor id="3" name="黄纪烨" initials="黄纪烨" lastIdx="6" clrIdx="2"/>
  <p:cmAuthor id="4" name="王晨" initials="王晨" lastIdx="4" clrIdx="3"/>
  <p:cmAuthor id="5" name="de" initials="d" lastIdx="1" clrIdx="4"/>
  <p:cmAuthor id="75" name="作者" initials="A" lastIdx="0" clrIdx="24"/>
  <p:cmAuthor id="6" name="Administrator" initials="A" lastIdx="4"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7B74"/>
    <a:srgbClr val="5DA799"/>
    <a:srgbClr val="EAF0EF"/>
    <a:srgbClr val="F3BC4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6680" cy="6888743"/>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5389" y="0"/>
            <a:ext cx="2096611" cy="8797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3-拷贝"/>
          <p:cNvPicPr>
            <a:picLocks noChangeAspect="1"/>
          </p:cNvPicPr>
          <p:nvPr userDrawn="1"/>
        </p:nvPicPr>
        <p:blipFill>
          <a:blip r:embed="rId2"/>
          <a:stretch>
            <a:fillRect/>
          </a:stretch>
        </p:blipFill>
        <p:spPr>
          <a:xfrm>
            <a:off x="0" y="0"/>
            <a:ext cx="12191365" cy="6874510"/>
          </a:xfrm>
          <a:prstGeom prst="rect">
            <a:avLst/>
          </a:prstGeom>
        </p:spPr>
      </p:pic>
      <p:pic>
        <p:nvPicPr>
          <p:cNvPr id="7" name="图片 6" descr="资源 1"/>
          <p:cNvPicPr>
            <a:picLocks noChangeAspect="1"/>
          </p:cNvPicPr>
          <p:nvPr userDrawn="1"/>
        </p:nvPicPr>
        <p:blipFill>
          <a:blip r:embed="rId3"/>
          <a:stretch>
            <a:fillRect/>
          </a:stretch>
        </p:blipFill>
        <p:spPr>
          <a:xfrm>
            <a:off x="10391775" y="6227445"/>
            <a:ext cx="1619250" cy="549910"/>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11989" y="-16035"/>
            <a:ext cx="2096611" cy="8797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0" name="标题 19"/>
          <p:cNvSpPr>
            <a:spLocks noGrp="1"/>
          </p:cNvSpPr>
          <p:nvPr>
            <p:ph type="title"/>
          </p:nvPr>
        </p:nvSpPr>
        <p:spPr>
          <a:xfrm>
            <a:off x="1221740" y="365125"/>
            <a:ext cx="10785475" cy="657225"/>
          </a:xfrm>
          <a:prstGeom prst="rect">
            <a:avLst/>
          </a:prstGeom>
        </p:spPr>
        <p:txBody>
          <a:bodyPr anchor="ctr" anchorCtr="0"/>
          <a:lstStyle>
            <a:lvl1pPr>
              <a:defRPr sz="2800" b="1">
                <a:latin typeface="微软雅黑" panose="020B0503020204020204" charset="-122"/>
                <a:ea typeface="微软雅黑" panose="020B0503020204020204" charset="-122"/>
              </a:defRPr>
            </a:lvl1pPr>
          </a:lstStyle>
          <a:p>
            <a:r>
              <a:rPr lang="zh-CN" altLang="en-US"/>
              <a:t>单击此处编辑母版标题样式</a:t>
            </a:r>
          </a:p>
        </p:txBody>
      </p:sp>
      <p:sp>
        <p:nvSpPr>
          <p:cNvPr id="25" name="矩形 24"/>
          <p:cNvSpPr/>
          <p:nvPr userDrawn="1"/>
        </p:nvSpPr>
        <p:spPr>
          <a:xfrm>
            <a:off x="-8255" y="-9525"/>
            <a:ext cx="1332230" cy="1008380"/>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329055" y="-9525"/>
            <a:ext cx="1332230" cy="48196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0" y="6726555"/>
            <a:ext cx="1332230" cy="13144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rot="16200000">
            <a:off x="-223520" y="6371590"/>
            <a:ext cx="578485" cy="131445"/>
          </a:xfrm>
          <a:prstGeom prst="rect">
            <a:avLst/>
          </a:prstGeom>
          <a:noFill/>
          <a:ln>
            <a:noFill/>
          </a:ln>
          <a:extLst>
            <a:ext uri="{909E8E84-426E-40DD-AFC4-6F175D3DCCD1}">
              <a14:hiddenFill xmlns:a14="http://schemas.microsoft.com/office/drawing/2010/main">
                <a:solidFill>
                  <a:srgbClr val="007B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255" y="294005"/>
            <a:ext cx="1466215" cy="6159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4826"/>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5389" y="0"/>
            <a:ext cx="2096611" cy="8797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14"/>
            <a:ext cx="12192000" cy="687482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092767"/>
            <a:ext cx="1822019" cy="765233"/>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414"/>
            <a:ext cx="2096611" cy="8797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600" b="0" i="0" u="none" strike="noStrike" kern="1200" cap="none" spc="0" normalizeH="0" baseline="0" noProof="0" smtClean="0">
                <a:ln>
                  <a:noFill/>
                </a:ln>
                <a:solidFill>
                  <a:srgbClr val="FFFFFF"/>
                </a:solidFill>
                <a:effectLst/>
                <a:uLnTx/>
                <a:uFillTx/>
                <a:latin typeface="Arial" panose="020B0604020202020204"/>
                <a:ea typeface="微软雅黑" panose="020B0503020204020204" charset="-122"/>
                <a:cs typeface="+mn-cs"/>
              </a:rPr>
              <a:t>‹#›</a:t>
            </a:fld>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0"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en-US" altLang="zh-CN" dirty="0"/>
              <a:t>Insert slide title here (max. 1 line with Action Title)</a:t>
            </a:r>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en-US" altLang="zh-CN" dirty="0">
                <a:solidFill>
                  <a:schemeClr val="tx1"/>
                </a:solidFill>
              </a:rPr>
              <a:t>Click to add action title</a:t>
            </a:r>
          </a:p>
        </p:txBody>
      </p:sp>
      <p:sp>
        <p:nvSpPr>
          <p:cNvPr id="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rPr>
              <a:t>Copyright © 2020 </a:t>
            </a:r>
            <a:r>
              <a:rPr kumimoji="0" lang="en-US" altLang="zh-CN" sz="1200" b="0" i="1" u="none" strike="noStrike" kern="1200" cap="none" spc="0" normalizeH="0" baseline="0" noProof="0" dirty="0" err="1">
                <a:ln>
                  <a:noFill/>
                </a:ln>
                <a:solidFill>
                  <a:srgbClr val="333333">
                    <a:lumMod val="50000"/>
                    <a:lumOff val="50000"/>
                  </a:srgbClr>
                </a:solidFill>
                <a:effectLst/>
                <a:uLnTx/>
                <a:uFillTx/>
                <a:latin typeface="Arial" panose="020B0604020202020204"/>
                <a:ea typeface="微软雅黑" panose="020B0503020204020204" charset="-122"/>
                <a:cs typeface="+mn-cs"/>
              </a:rPr>
              <a:t>Simcere</a:t>
            </a:r>
            <a:r>
              <a:rPr kumimoji="0" lang="en-US" altLang="zh-CN"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rPr>
              <a:t>. All rights reserved</a:t>
            </a:r>
            <a:endParaRPr kumimoji="0" lang="zh-CN" altLang="en-US" sz="1200" b="0" i="1" u="none" strike="noStrike" kern="1200" cap="none" spc="0" normalizeH="0" baseline="0" noProof="0" dirty="0">
              <a:ln>
                <a:noFill/>
              </a:ln>
              <a:solidFill>
                <a:srgbClr val="333333">
                  <a:lumMod val="50000"/>
                  <a:lumOff val="50000"/>
                </a:srgbClr>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slideLayout" Target="../slideLayouts/slideLayout6.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3.xml"/><Relationship Id="rId5" Type="http://schemas.openxmlformats.org/officeDocument/2006/relationships/tags" Target="../tags/tag30.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奉易达药盒 拷贝"/>
          <p:cNvPicPr>
            <a:picLocks noChangeAspect="1"/>
          </p:cNvPicPr>
          <p:nvPr/>
        </p:nvPicPr>
        <p:blipFill>
          <a:blip r:embed="rId4"/>
          <a:stretch>
            <a:fillRect/>
          </a:stretch>
        </p:blipFill>
        <p:spPr>
          <a:xfrm>
            <a:off x="-140019" y="1992980"/>
            <a:ext cx="4044950" cy="2353945"/>
          </a:xfrm>
          <a:prstGeom prst="rect">
            <a:avLst/>
          </a:prstGeom>
        </p:spPr>
      </p:pic>
      <p:sp>
        <p:nvSpPr>
          <p:cNvPr id="7" name="标题 4"/>
          <p:cNvSpPr>
            <a:spLocks noGrp="1"/>
          </p:cNvSpPr>
          <p:nvPr>
            <p:custDataLst>
              <p:tags r:id="rId1"/>
            </p:custDataLst>
          </p:nvPr>
        </p:nvSpPr>
        <p:spPr>
          <a:xfrm>
            <a:off x="4371252" y="1542196"/>
            <a:ext cx="6593665" cy="9271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lnSpc>
                <a:spcPct val="120000"/>
              </a:lnSpc>
            </a:pPr>
            <a:r>
              <a:rPr lang="zh-CN" altLang="en-US" sz="4000" b="1" dirty="0">
                <a:solidFill>
                  <a:schemeClr val="tx1"/>
                </a:solidFill>
                <a:latin typeface="微软雅黑" panose="020B0503020204020204" charset="-122"/>
                <a:ea typeface="微软雅黑" panose="020B0503020204020204" charset="-122"/>
                <a:cs typeface="微软雅黑" panose="020B0503020204020204" charset="-122"/>
              </a:rPr>
              <a:t>依达拉奉舌下片</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z="3200" b="1" dirty="0">
                <a:solidFill>
                  <a:schemeClr val="tx1"/>
                </a:solidFill>
                <a:latin typeface="微软雅黑" panose="020B0503020204020204" charset="-122"/>
                <a:ea typeface="微软雅黑" panose="020B0503020204020204" charset="-122"/>
                <a:cs typeface="微软雅黑" panose="020B0503020204020204" charset="-122"/>
                <a:sym typeface="+mn-ea"/>
              </a:rPr>
              <a:t>奉易达</a:t>
            </a:r>
            <a:r>
              <a:rPr sz="32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8" name="文本框 7"/>
          <p:cNvSpPr txBox="1"/>
          <p:nvPr/>
        </p:nvSpPr>
        <p:spPr>
          <a:xfrm>
            <a:off x="1276985" y="4601845"/>
            <a:ext cx="10397490" cy="922020"/>
          </a:xfrm>
          <a:prstGeom prst="rect">
            <a:avLst/>
          </a:prstGeom>
          <a:noFill/>
        </p:spPr>
        <p:txBody>
          <a:bodyPr wrap="square" rtlCol="0">
            <a:spAutoFit/>
          </a:bodyPr>
          <a:lstStyle/>
          <a:p>
            <a:pPr algn="l"/>
            <a:r>
              <a:rPr lang="zh-CN" altLang="en-US" dirty="0">
                <a:latin typeface="+mn-ea"/>
                <a:cs typeface="+mn-ea"/>
              </a:rPr>
              <a:t>符合1.   20</a:t>
            </a:r>
            <a:r>
              <a:rPr lang="en-US" altLang="zh-CN" dirty="0">
                <a:latin typeface="+mn-ea"/>
                <a:cs typeface="+mn-ea"/>
              </a:rPr>
              <a:t>20</a:t>
            </a:r>
            <a:r>
              <a:rPr lang="zh-CN" altLang="en-US" dirty="0">
                <a:latin typeface="+mn-ea"/>
                <a:cs typeface="+mn-ea"/>
              </a:rPr>
              <a:t>年</a:t>
            </a:r>
            <a:r>
              <a:rPr lang="en-US" altLang="zh-CN" dirty="0">
                <a:latin typeface="+mn-ea"/>
                <a:cs typeface="+mn-ea"/>
              </a:rPr>
              <a:t>1</a:t>
            </a:r>
            <a:r>
              <a:rPr lang="zh-CN" altLang="en-US" dirty="0">
                <a:latin typeface="+mn-ea"/>
                <a:cs typeface="+mn-ea"/>
              </a:rPr>
              <a:t>月</a:t>
            </a:r>
            <a:r>
              <a:rPr lang="en-US" altLang="zh-CN" dirty="0">
                <a:latin typeface="+mn-ea"/>
                <a:cs typeface="+mn-ea"/>
              </a:rPr>
              <a:t>1</a:t>
            </a:r>
            <a:r>
              <a:rPr lang="zh-CN" altLang="en-US" dirty="0">
                <a:latin typeface="+mn-ea"/>
                <a:cs typeface="+mn-ea"/>
              </a:rPr>
              <a:t>日日至202</a:t>
            </a:r>
            <a:r>
              <a:rPr lang="en-US" altLang="zh-CN" dirty="0">
                <a:latin typeface="+mn-ea"/>
                <a:cs typeface="+mn-ea"/>
              </a:rPr>
              <a:t>5</a:t>
            </a:r>
            <a:r>
              <a:rPr lang="zh-CN" altLang="en-US" dirty="0">
                <a:latin typeface="+mn-ea"/>
                <a:cs typeface="+mn-ea"/>
              </a:rPr>
              <a:t>年6月30日期间，经国家药监部门批准上市的新通用名药品</a:t>
            </a:r>
          </a:p>
          <a:p>
            <a:pPr algn="l"/>
            <a:endParaRPr lang="zh-CN" altLang="en-US" dirty="0">
              <a:latin typeface="+mn-ea"/>
              <a:cs typeface="+mn-ea"/>
            </a:endParaRPr>
          </a:p>
          <a:p>
            <a:pPr algn="l"/>
            <a:r>
              <a:rPr lang="zh-CN" altLang="en-US" noProof="0" dirty="0">
                <a:ln>
                  <a:noFill/>
                </a:ln>
                <a:solidFill>
                  <a:schemeClr val="tx1"/>
                </a:solidFill>
                <a:effectLst/>
                <a:uLnTx/>
                <a:uFillTx/>
                <a:latin typeface="+mn-ea"/>
                <a:cs typeface="+mn-ea"/>
                <a:sym typeface="+mn-ea"/>
              </a:rPr>
              <a:t>符合</a:t>
            </a:r>
            <a:r>
              <a:rPr lang="en-US" altLang="zh-CN" noProof="0" dirty="0">
                <a:ln>
                  <a:noFill/>
                </a:ln>
                <a:solidFill>
                  <a:schemeClr val="tx1"/>
                </a:solidFill>
                <a:effectLst/>
                <a:uLnTx/>
                <a:uFillTx/>
                <a:latin typeface="+mn-ea"/>
                <a:cs typeface="+mn-ea"/>
                <a:sym typeface="+mn-ea"/>
              </a:rPr>
              <a:t>5.   2025</a:t>
            </a:r>
            <a:r>
              <a:rPr lang="zh-CN" altLang="en-US" noProof="0" dirty="0">
                <a:ln>
                  <a:noFill/>
                </a:ln>
                <a:solidFill>
                  <a:schemeClr val="tx1"/>
                </a:solidFill>
                <a:effectLst/>
                <a:uLnTx/>
                <a:uFillTx/>
                <a:latin typeface="+mn-ea"/>
                <a:cs typeface="+mn-ea"/>
                <a:sym typeface="+mn-ea"/>
              </a:rPr>
              <a:t>年</a:t>
            </a:r>
            <a:r>
              <a:rPr lang="en-US" altLang="zh-CN" noProof="0" dirty="0">
                <a:ln>
                  <a:noFill/>
                </a:ln>
                <a:solidFill>
                  <a:schemeClr val="tx1"/>
                </a:solidFill>
                <a:effectLst/>
                <a:uLnTx/>
                <a:uFillTx/>
                <a:latin typeface="+mn-ea"/>
                <a:cs typeface="+mn-ea"/>
                <a:sym typeface="+mn-ea"/>
              </a:rPr>
              <a:t>6</a:t>
            </a:r>
            <a:r>
              <a:rPr lang="zh-CN" altLang="en-US" noProof="0" dirty="0">
                <a:ln>
                  <a:noFill/>
                </a:ln>
                <a:solidFill>
                  <a:schemeClr val="tx1"/>
                </a:solidFill>
                <a:effectLst/>
                <a:uLnTx/>
                <a:uFillTx/>
                <a:latin typeface="+mn-ea"/>
                <a:cs typeface="+mn-ea"/>
                <a:sym typeface="+mn-ea"/>
              </a:rPr>
              <a:t>月</a:t>
            </a:r>
            <a:r>
              <a:rPr lang="en-US" altLang="zh-CN" noProof="0" dirty="0">
                <a:ln>
                  <a:noFill/>
                </a:ln>
                <a:solidFill>
                  <a:schemeClr val="tx1"/>
                </a:solidFill>
                <a:effectLst/>
                <a:uLnTx/>
                <a:uFillTx/>
                <a:latin typeface="+mn-ea"/>
                <a:cs typeface="+mn-ea"/>
                <a:sym typeface="+mn-ea"/>
              </a:rPr>
              <a:t>30</a:t>
            </a:r>
            <a:r>
              <a:rPr lang="zh-CN" altLang="en-US" noProof="0" dirty="0">
                <a:ln>
                  <a:noFill/>
                </a:ln>
                <a:solidFill>
                  <a:schemeClr val="tx1"/>
                </a:solidFill>
                <a:effectLst/>
                <a:uLnTx/>
                <a:uFillTx/>
                <a:latin typeface="+mn-ea"/>
                <a:cs typeface="+mn-ea"/>
                <a:sym typeface="+mn-ea"/>
              </a:rPr>
              <a:t>日前，经国家药监部门批准上市的</a:t>
            </a:r>
            <a:r>
              <a:rPr lang="zh-CN" altLang="en-US" b="1" noProof="0" dirty="0">
                <a:ln>
                  <a:noFill/>
                </a:ln>
                <a:solidFill>
                  <a:srgbClr val="FF0000"/>
                </a:solidFill>
                <a:effectLst/>
                <a:uLnTx/>
                <a:uFillTx/>
                <a:latin typeface="+mn-ea"/>
                <a:cs typeface="+mn-ea"/>
                <a:sym typeface="+mn-ea"/>
              </a:rPr>
              <a:t>罕见病治疗药品</a:t>
            </a:r>
            <a:endParaRPr kumimoji="0" lang="zh-CN" altLang="en-US" b="1" i="0" u="none" strike="noStrike" kern="1200" cap="none" spc="0" normalizeH="0" baseline="0" noProof="0" dirty="0">
              <a:ln>
                <a:noFill/>
              </a:ln>
              <a:solidFill>
                <a:srgbClr val="FF0000"/>
              </a:solidFill>
              <a:effectLst/>
              <a:uLnTx/>
              <a:uFillTx/>
              <a:latin typeface="+mn-ea"/>
              <a:cs typeface="+mn-ea"/>
              <a:sym typeface="+mn-ea"/>
            </a:endParaRPr>
          </a:p>
        </p:txBody>
      </p:sp>
      <p:sp>
        <p:nvSpPr>
          <p:cNvPr id="9" name="文本框 8"/>
          <p:cNvSpPr txBox="1"/>
          <p:nvPr/>
        </p:nvSpPr>
        <p:spPr>
          <a:xfrm>
            <a:off x="5551960" y="2554593"/>
            <a:ext cx="3145789" cy="874407"/>
          </a:xfrm>
          <a:prstGeom prst="rect">
            <a:avLst/>
          </a:prstGeom>
          <a:noFill/>
        </p:spPr>
        <p:txBody>
          <a:bodyPr wrap="square" rtlCol="0">
            <a:spAutoFit/>
          </a:bodyPr>
          <a:lstStyle>
            <a:defPPr>
              <a:defRPr lang="zh-CN"/>
            </a:defPPr>
            <a:lvl1pPr algn="r">
              <a:defRPr sz="2800" b="1">
                <a:gradFill>
                  <a:gsLst>
                    <a:gs pos="0">
                      <a:srgbClr val="14CD68"/>
                    </a:gs>
                    <a:gs pos="100000">
                      <a:srgbClr val="035C7D"/>
                    </a:gs>
                  </a:gsLst>
                  <a:lin scaled="0"/>
                </a:gradFill>
                <a:latin typeface="Arial Bold" panose="020B0604020202020204" charset="0"/>
                <a:cs typeface="Arial Bold" panose="020B0604020202020204" charset="0"/>
              </a:defRPr>
            </a:lvl1pPr>
          </a:lstStyle>
          <a:p>
            <a:pPr algn="l">
              <a:lnSpc>
                <a:spcPct val="150000"/>
              </a:lnSpc>
            </a:pPr>
            <a:r>
              <a:rPr lang="zh-CN" altLang="en-US" sz="1800" dirty="0">
                <a:solidFill>
                  <a:srgbClr val="FF0000"/>
                </a:solidFill>
                <a:latin typeface="+mn-ea"/>
                <a:cs typeface="+mn-ea"/>
                <a:sym typeface="+mn-ea"/>
              </a:rPr>
              <a:t>国家</a:t>
            </a:r>
            <a:r>
              <a:rPr lang="en-US" altLang="zh-CN" sz="1800" dirty="0">
                <a:solidFill>
                  <a:srgbClr val="FF0000"/>
                </a:solidFill>
                <a:latin typeface="+mn-ea"/>
                <a:cs typeface="+mn-ea"/>
                <a:sym typeface="+mn-ea"/>
              </a:rPr>
              <a:t>2.2</a:t>
            </a:r>
            <a:r>
              <a:rPr lang="zh-CN" altLang="en-US" sz="1800" dirty="0">
                <a:solidFill>
                  <a:srgbClr val="FF0000"/>
                </a:solidFill>
                <a:latin typeface="+mn-ea"/>
                <a:cs typeface="+mn-ea"/>
                <a:sym typeface="+mn-ea"/>
              </a:rPr>
              <a:t>类创新药</a:t>
            </a:r>
            <a:r>
              <a:rPr lang="en-US" altLang="zh-CN" sz="1800" dirty="0">
                <a:solidFill>
                  <a:srgbClr val="FF0000"/>
                </a:solidFill>
                <a:latin typeface="+mn-ea"/>
                <a:cs typeface="+mn-ea"/>
                <a:sym typeface="+mn-ea"/>
              </a:rPr>
              <a:t>√</a:t>
            </a:r>
            <a:endParaRPr lang="zh-CN" altLang="en-US" sz="1800" dirty="0">
              <a:solidFill>
                <a:srgbClr val="FF0000"/>
              </a:solidFill>
              <a:latin typeface="+mn-ea"/>
              <a:cs typeface="+mn-ea"/>
              <a:sym typeface="+mn-ea"/>
            </a:endParaRPr>
          </a:p>
          <a:p>
            <a:pPr algn="l">
              <a:lnSpc>
                <a:spcPct val="150000"/>
              </a:lnSpc>
            </a:pPr>
            <a:r>
              <a:rPr lang="zh-CN" altLang="en-US" sz="1800" dirty="0">
                <a:solidFill>
                  <a:srgbClr val="FF0000"/>
                </a:solidFill>
                <a:latin typeface="+mn-ea"/>
                <a:cs typeface="+mn-ea"/>
                <a:sym typeface="+mn-ea"/>
              </a:rPr>
              <a:t>全球独创专利药物</a:t>
            </a:r>
            <a:r>
              <a:rPr lang="en-US" altLang="zh-CN" sz="1800" dirty="0">
                <a:solidFill>
                  <a:srgbClr val="FF0000"/>
                </a:solidFill>
                <a:latin typeface="+mn-ea"/>
                <a:cs typeface="+mn-ea"/>
                <a:sym typeface="+mn-ea"/>
              </a:rPr>
              <a:t>√</a:t>
            </a:r>
          </a:p>
        </p:txBody>
      </p:sp>
      <p:sp>
        <p:nvSpPr>
          <p:cNvPr id="11" name="矩形 10"/>
          <p:cNvSpPr/>
          <p:nvPr/>
        </p:nvSpPr>
        <p:spPr>
          <a:xfrm>
            <a:off x="5028085" y="3723706"/>
            <a:ext cx="3145790" cy="368300"/>
          </a:xfrm>
          <a:prstGeom prst="rect">
            <a:avLst/>
          </a:prstGeom>
        </p:spPr>
        <p:txBody>
          <a:bodyPr wrap="square">
            <a:spAutoFit/>
          </a:bodyPr>
          <a:lstStyle/>
          <a:p>
            <a:pPr algn="ctr"/>
            <a:r>
              <a:rPr lang="zh-CN" altLang="en-US" kern="100" dirty="0">
                <a:solidFill>
                  <a:schemeClr val="tx1"/>
                </a:solidFill>
                <a:highlight>
                  <a:srgbClr val="000000">
                    <a:alpha val="0"/>
                  </a:srgbClr>
                </a:highlight>
                <a:latin typeface="+mn-ea"/>
                <a:cs typeface="Times New Roman" panose="02020603050405020304" pitchFamily="18" charset="0"/>
              </a:rPr>
              <a:t>南京百鑫愉医药</a:t>
            </a:r>
            <a:r>
              <a:rPr lang="zh-CN" altLang="en-US" kern="100" dirty="0">
                <a:solidFill>
                  <a:schemeClr val="tx1"/>
                </a:solidFill>
                <a:latin typeface="+mn-ea"/>
                <a:cs typeface="Times New Roman" panose="02020603050405020304" pitchFamily="18" charset="0"/>
              </a:rPr>
              <a:t>有限公司</a:t>
            </a:r>
            <a:endParaRPr lang="zh-CN" altLang="en-US" kern="100" dirty="0">
              <a:solidFill>
                <a:schemeClr val="tx1"/>
              </a:solidFill>
              <a:effectLst/>
              <a:latin typeface="+mn-ea"/>
              <a:cs typeface="Times New Roman" panose="02020603050405020304" pitchFamily="18" charset="0"/>
            </a:endParaRPr>
          </a:p>
        </p:txBody>
      </p:sp>
      <p:pic>
        <p:nvPicPr>
          <p:cNvPr id="18" name="图片 17"/>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97069" y="233045"/>
            <a:ext cx="1466215" cy="615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14120" y="39179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5、公平性 </a:t>
            </a:r>
          </a:p>
        </p:txBody>
      </p:sp>
      <p:graphicFrame>
        <p:nvGraphicFramePr>
          <p:cNvPr id="8" name="表格 7"/>
          <p:cNvGraphicFramePr/>
          <p:nvPr>
            <p:custDataLst>
              <p:tags r:id="rId2"/>
            </p:custDataLst>
            <p:extLst>
              <p:ext uri="{D42A27DB-BD31-4B8C-83A1-F6EECF244321}">
                <p14:modId xmlns:p14="http://schemas.microsoft.com/office/powerpoint/2010/main" val="3146317738"/>
              </p:ext>
            </p:extLst>
          </p:nvPr>
        </p:nvGraphicFramePr>
        <p:xfrm>
          <a:off x="283464" y="2076450"/>
          <a:ext cx="5641848" cy="1887855"/>
        </p:xfrm>
        <a:graphic>
          <a:graphicData uri="http://schemas.openxmlformats.org/drawingml/2006/table">
            <a:tbl>
              <a:tblPr/>
              <a:tblGrid>
                <a:gridCol w="5641848">
                  <a:extLst>
                    <a:ext uri="{9D8B030D-6E8A-4147-A177-3AD203B41FA5}">
                      <a16:colId xmlns:a16="http://schemas.microsoft.com/office/drawing/2014/main" val="20000"/>
                    </a:ext>
                  </a:extLst>
                </a:gridCol>
              </a:tblGrid>
              <a:tr h="510540">
                <a:tc>
                  <a:txBody>
                    <a:bodyPr/>
                    <a:lstStyle/>
                    <a:p>
                      <a:pPr indent="0" algn="ctr">
                        <a:lnSpc>
                          <a:spcPct val="130000"/>
                        </a:lnSpc>
                        <a:buNone/>
                      </a:pPr>
                      <a:r>
                        <a:rPr lang="zh-CN" altLang="en-US" sz="1800" b="1" dirty="0">
                          <a:latin typeface="微软雅黑" panose="020B0503020204020204" charset="-122"/>
                          <a:ea typeface="微软雅黑" panose="020B0503020204020204" charset="-122"/>
                          <a:cs typeface="+mn-ea"/>
                        </a:rPr>
                        <a:t>对公共健康的影响</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77315">
                <a:tc>
                  <a:txBody>
                    <a:bodyPr/>
                    <a:lstStyle/>
                    <a:p>
                      <a:pPr marL="285750" indent="-285750" algn="l" fontAlgn="auto">
                        <a:lnSpc>
                          <a:spcPct val="150000"/>
                        </a:lnSpc>
                        <a:buClr>
                          <a:srgbClr val="000000"/>
                        </a:buClr>
                        <a:buSzPct val="60000"/>
                        <a:buFont typeface="Wingdings" panose="05000000000000000000" charset="0"/>
                        <a:buChar char="l"/>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ALS为</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致死性罕见病</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，中位生存期为3-5年，每年新发患者近</a:t>
                      </a:r>
                      <a:r>
                        <a:rPr lang="en-US" altLang="zh-CN" sz="1400" b="0" dirty="0">
                          <a:solidFill>
                            <a:srgbClr val="000000"/>
                          </a:solidFill>
                          <a:latin typeface="微软雅黑" panose="020B0503020204020204" charset="-122"/>
                          <a:ea typeface="微软雅黑" panose="020B0503020204020204" charset="-122"/>
                          <a:cs typeface="微软雅黑" panose="020B0503020204020204" charset="-122"/>
                        </a:rPr>
                        <a:t>2.3</a:t>
                      </a: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万人</a:t>
                      </a:r>
                    </a:p>
                    <a:p>
                      <a:pPr marL="285750" indent="-285750" algn="l" fontAlgn="auto">
                        <a:lnSpc>
                          <a:spcPct val="150000"/>
                        </a:lnSpc>
                        <a:buSzPct val="60000"/>
                        <a:buFont typeface="Wingdings" panose="05000000000000000000" charset="0"/>
                        <a:buChar char="l"/>
                      </a:pPr>
                      <a:r>
                        <a:rPr lang="zh-CN" altLang="en-US" sz="1400" b="0" dirty="0">
                          <a:solidFill>
                            <a:srgbClr val="000000"/>
                          </a:solidFill>
                          <a:latin typeface="微软雅黑" panose="020B0503020204020204" charset="-122"/>
                          <a:ea typeface="微软雅黑" panose="020B0503020204020204" charset="-122"/>
                          <a:cs typeface="微软雅黑" panose="020B0503020204020204" charset="-122"/>
                        </a:rPr>
                        <a:t>医保投入将显著提高患者用药可及性，延长生存时间，提高患者生活质量，降低患者疾病负担</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9" name="表格 8"/>
          <p:cNvGraphicFramePr/>
          <p:nvPr>
            <p:extLst>
              <p:ext uri="{D42A27DB-BD31-4B8C-83A1-F6EECF244321}">
                <p14:modId xmlns:p14="http://schemas.microsoft.com/office/powerpoint/2010/main" val="1664110835"/>
              </p:ext>
            </p:extLst>
          </p:nvPr>
        </p:nvGraphicFramePr>
        <p:xfrm>
          <a:off x="6137592" y="2076450"/>
          <a:ext cx="5844794" cy="1892935"/>
        </p:xfrm>
        <a:graphic>
          <a:graphicData uri="http://schemas.openxmlformats.org/drawingml/2006/table">
            <a:tbl>
              <a:tblPr/>
              <a:tblGrid>
                <a:gridCol w="5844794">
                  <a:extLst>
                    <a:ext uri="{9D8B030D-6E8A-4147-A177-3AD203B41FA5}">
                      <a16:colId xmlns:a16="http://schemas.microsoft.com/office/drawing/2014/main" val="20000"/>
                    </a:ext>
                  </a:extLst>
                </a:gridCol>
              </a:tblGrid>
              <a:tr h="501650">
                <a:tc>
                  <a:txBody>
                    <a:bodyPr/>
                    <a:lstStyle/>
                    <a:p>
                      <a:pPr indent="0" algn="ctr">
                        <a:lnSpc>
                          <a:spcPct val="120000"/>
                        </a:lnSpc>
                        <a:buNone/>
                      </a:pPr>
                      <a:r>
                        <a:rPr lang="zh-CN" altLang="en-US" sz="1800" b="1" dirty="0">
                          <a:latin typeface="微软雅黑" panose="020B0503020204020204" charset="-122"/>
                          <a:ea typeface="微软雅黑" panose="020B0503020204020204" charset="-122"/>
                          <a:cs typeface="微软雅黑" panose="020B0503020204020204" charset="-122"/>
                        </a:rPr>
                        <a:t>符合“保基本”原则</a:t>
                      </a:r>
                      <a:endParaRPr lang="zh-CN" altLang="en-US" sz="1800" b="1"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91285">
                <a:tc>
                  <a:txBody>
                    <a:bodyPr/>
                    <a:lstStyle/>
                    <a:p>
                      <a:pPr marL="212090" marR="0" lvl="0" indent="-212090" algn="l" defTabSz="914400" rtl="0" eaLnBrk="1" fontAlgn="auto" latinLnBrk="0" hangingPunct="1">
                        <a:lnSpc>
                          <a:spcPct val="150000"/>
                        </a:lnSpc>
                        <a:spcBef>
                          <a:spcPts val="0"/>
                        </a:spcBef>
                        <a:spcAft>
                          <a:spcPts val="0"/>
                        </a:spcAft>
                        <a:buClr>
                          <a:srgbClr val="000000"/>
                        </a:buClr>
                        <a:buSzPct val="60000"/>
                        <a:buFont typeface="Wingdings" panose="05000000000000000000" charset="0"/>
                        <a:buChar char="l"/>
                        <a:tabLst/>
                        <a:defRPr/>
                      </a:pPr>
                      <a:r>
                        <a:rPr lang="zh-CN" sz="1400" b="1" dirty="0">
                          <a:solidFill>
                            <a:srgbClr val="FF0000"/>
                          </a:solidFill>
                          <a:latin typeface="微软雅黑" panose="020B0503020204020204" charset="-122"/>
                          <a:ea typeface="微软雅黑" panose="020B0503020204020204" charset="-122"/>
                          <a:cs typeface="微软雅黑" panose="020B0503020204020204" charset="-122"/>
                        </a:rPr>
                        <a:t>可替代目录内现有静脉输液治疗方案</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0" kern="1200" dirty="0">
                          <a:solidFill>
                            <a:schemeClr val="tx1"/>
                          </a:solidFill>
                          <a:effectLst/>
                          <a:latin typeface="+mn-ea"/>
                          <a:ea typeface="+mn-ea"/>
                          <a:cs typeface="+mn-cs"/>
                        </a:rPr>
                        <a:t>是治疗</a:t>
                      </a:r>
                      <a:r>
                        <a:rPr lang="en-US" altLang="zh-CN" sz="1400" b="0" kern="1200" dirty="0">
                          <a:solidFill>
                            <a:schemeClr val="tx1"/>
                          </a:solidFill>
                          <a:effectLst/>
                          <a:latin typeface="+mn-ea"/>
                          <a:ea typeface="+mn-ea"/>
                          <a:cs typeface="+mn-cs"/>
                        </a:rPr>
                        <a:t>ALS</a:t>
                      </a:r>
                      <a:r>
                        <a:rPr lang="zh-CN" altLang="en-US" sz="1400" b="0" kern="1200" dirty="0">
                          <a:solidFill>
                            <a:schemeClr val="tx1"/>
                          </a:solidFill>
                          <a:effectLst/>
                          <a:latin typeface="+mn-ea"/>
                          <a:ea typeface="+mn-ea"/>
                          <a:cs typeface="+mn-cs"/>
                        </a:rPr>
                        <a:t>疾病的临床</a:t>
                      </a:r>
                      <a:r>
                        <a:rPr lang="zh-CN" altLang="en-US" sz="1400" b="1" kern="1200" dirty="0">
                          <a:solidFill>
                            <a:srgbClr val="FF0000"/>
                          </a:solidFill>
                          <a:effectLst/>
                          <a:latin typeface="+mn-ea"/>
                          <a:ea typeface="+mn-ea"/>
                          <a:cs typeface="+mn-cs"/>
                        </a:rPr>
                        <a:t>必需药品</a:t>
                      </a:r>
                      <a:endParaRPr lang="en-US" altLang="zh-CN" sz="1400" b="1" kern="1200" dirty="0">
                        <a:solidFill>
                          <a:srgbClr val="FF0000"/>
                        </a:solidFill>
                        <a:effectLst/>
                        <a:latin typeface="+mn-ea"/>
                        <a:ea typeface="+mn-ea"/>
                        <a:cs typeface="+mn-cs"/>
                      </a:endParaRPr>
                    </a:p>
                    <a:p>
                      <a:pPr marL="212090" marR="0" lvl="0" indent="-212090" algn="l" defTabSz="914400" rtl="0" eaLnBrk="1" fontAlgn="auto" latinLnBrk="0" hangingPunct="1">
                        <a:lnSpc>
                          <a:spcPct val="150000"/>
                        </a:lnSpc>
                        <a:spcBef>
                          <a:spcPts val="0"/>
                        </a:spcBef>
                        <a:spcAft>
                          <a:spcPts val="0"/>
                        </a:spcAft>
                        <a:buClr>
                          <a:srgbClr val="000000"/>
                        </a:buClr>
                        <a:buSzPct val="60000"/>
                        <a:buFont typeface="Wingdings" panose="05000000000000000000" charset="0"/>
                        <a:buChar char="l"/>
                        <a:tabLst/>
                        <a:defRPr/>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舌下片治疗日费用，</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低于目录内</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依达拉奉氯化钠注射液</a:t>
                      </a:r>
                      <a:r>
                        <a:rPr lang="zh-CN" altLang="en-US" sz="1400" b="0">
                          <a:solidFill>
                            <a:schemeClr val="tx1"/>
                          </a:solidFill>
                          <a:latin typeface="微软雅黑" panose="020B0503020204020204" charset="-122"/>
                          <a:ea typeface="微软雅黑" panose="020B0503020204020204" charset="-122"/>
                          <a:cs typeface="微软雅黑" panose="020B0503020204020204" charset="-122"/>
                        </a:rPr>
                        <a:t>日费用</a:t>
                      </a:r>
                      <a:endParaRPr lang="zh-CN" sz="1400" b="0" dirty="0">
                        <a:solidFill>
                          <a:schemeClr val="tx1"/>
                        </a:solidFill>
                        <a:latin typeface="微软雅黑" panose="020B0503020204020204" charset="-122"/>
                        <a:ea typeface="微软雅黑" panose="020B0503020204020204" charset="-122"/>
                        <a:cs typeface="微软雅黑" panose="020B0503020204020204" charset="-122"/>
                      </a:endParaRPr>
                    </a:p>
                    <a:p>
                      <a:pPr marL="212090" indent="-212090" algn="l" fontAlgn="auto">
                        <a:lnSpc>
                          <a:spcPct val="150000"/>
                        </a:lnSpc>
                        <a:buSzPct val="60000"/>
                        <a:buFont typeface="Wingdings" panose="05000000000000000000" charset="0"/>
                        <a:buChar char="l"/>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避免住院</a:t>
                      </a:r>
                      <a:r>
                        <a:rPr lang="zh-CN" sz="1400" b="0" dirty="0">
                          <a:solidFill>
                            <a:schemeClr val="tx1"/>
                          </a:solidFill>
                          <a:latin typeface="微软雅黑" panose="020B0503020204020204" charset="-122"/>
                          <a:ea typeface="微软雅黑" panose="020B0503020204020204" charset="-122"/>
                          <a:cs typeface="微软雅黑" panose="020B0503020204020204" charset="-122"/>
                        </a:rPr>
                        <a:t>输液</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治疗及</a:t>
                      </a:r>
                      <a:r>
                        <a:rPr lang="zh-CN" sz="1400" b="0" dirty="0">
                          <a:solidFill>
                            <a:schemeClr val="tx1"/>
                          </a:solidFill>
                          <a:latin typeface="微软雅黑" panose="020B0503020204020204" charset="-122"/>
                          <a:ea typeface="微软雅黑" panose="020B0503020204020204" charset="-122"/>
                          <a:cs typeface="微软雅黑" panose="020B0503020204020204" charset="-122"/>
                        </a:rPr>
                        <a:t>不良反应</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事件发生，</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节省</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相关医保费用支出</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格 9"/>
          <p:cNvGraphicFramePr/>
          <p:nvPr>
            <p:extLst>
              <p:ext uri="{D42A27DB-BD31-4B8C-83A1-F6EECF244321}">
                <p14:modId xmlns:p14="http://schemas.microsoft.com/office/powerpoint/2010/main" val="317505406"/>
              </p:ext>
            </p:extLst>
          </p:nvPr>
        </p:nvGraphicFramePr>
        <p:xfrm>
          <a:off x="283465" y="4280027"/>
          <a:ext cx="5641847" cy="1840865"/>
        </p:xfrm>
        <a:graphic>
          <a:graphicData uri="http://schemas.openxmlformats.org/drawingml/2006/table">
            <a:tbl>
              <a:tblPr/>
              <a:tblGrid>
                <a:gridCol w="5641847">
                  <a:extLst>
                    <a:ext uri="{9D8B030D-6E8A-4147-A177-3AD203B41FA5}">
                      <a16:colId xmlns:a16="http://schemas.microsoft.com/office/drawing/2014/main" val="20000"/>
                    </a:ext>
                  </a:extLst>
                </a:gridCol>
              </a:tblGrid>
              <a:tr h="500380">
                <a:tc>
                  <a:txBody>
                    <a:bodyPr/>
                    <a:lstStyle/>
                    <a:p>
                      <a:pPr indent="0" algn="ctr">
                        <a:lnSpc>
                          <a:spcPct val="150000"/>
                        </a:lnSpc>
                        <a:buNone/>
                      </a:pPr>
                      <a:r>
                        <a:rPr lang="zh-CN" altLang="en-US" sz="1800" b="1" dirty="0">
                          <a:latin typeface="微软雅黑" panose="020B0503020204020204" charset="-122"/>
                          <a:ea typeface="微软雅黑" panose="020B0503020204020204" charset="-122"/>
                          <a:cs typeface="+mn-ea"/>
                        </a:rPr>
                        <a:t>弥补目录短板，优化目录结构</a:t>
                      </a:r>
                      <a:endParaRPr lang="zh-CN" altLang="en-US" sz="1800" b="1" dirty="0">
                        <a:solidFill>
                          <a:srgbClr val="000000"/>
                        </a:solidFill>
                        <a:latin typeface="微软雅黑" panose="020B0503020204020204" charset="-122"/>
                        <a:ea typeface="微软雅黑" panose="020B0503020204020204" charset="-122"/>
                        <a:cs typeface="+mn-ea"/>
                      </a:endParaRP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1340485">
                <a:tc>
                  <a:txBody>
                    <a:bodyPr/>
                    <a:lstStyle/>
                    <a:p>
                      <a:pPr marL="212090" indent="-212090" algn="l" fontAlgn="auto">
                        <a:lnSpc>
                          <a:spcPct val="150000"/>
                        </a:lnSpc>
                        <a:buSzPct val="60000"/>
                        <a:buFont typeface="Wingdings" panose="05000000000000000000" charset="0"/>
                        <a:buChar char="l"/>
                      </a:pPr>
                      <a:r>
                        <a:rPr lang="zh-CN" sz="1400" b="0" dirty="0">
                          <a:solidFill>
                            <a:schemeClr val="tx1"/>
                          </a:solidFill>
                          <a:latin typeface="微软雅黑" panose="020B0503020204020204" charset="-122"/>
                          <a:ea typeface="微软雅黑" panose="020B0503020204020204" charset="-122"/>
                        </a:rPr>
                        <a:t>目录内只有注射剂型</a:t>
                      </a:r>
                      <a:r>
                        <a:rPr lang="zh-CN" sz="1400" b="1" dirty="0">
                          <a:solidFill>
                            <a:schemeClr val="tx1"/>
                          </a:solidFill>
                          <a:latin typeface="微软雅黑" panose="020B0503020204020204" charset="-122"/>
                          <a:ea typeface="微软雅黑" panose="020B0503020204020204" charset="-122"/>
                        </a:rPr>
                        <a:t>，</a:t>
                      </a:r>
                      <a:r>
                        <a:rPr lang="zh-CN" sz="1400" b="0" dirty="0">
                          <a:solidFill>
                            <a:schemeClr val="tx1"/>
                          </a:solidFill>
                          <a:latin typeface="微软雅黑" panose="020B0503020204020204" charset="-122"/>
                          <a:ea typeface="微软雅黑" panose="020B0503020204020204" charset="-122"/>
                        </a:rPr>
                        <a:t>舌下片</a:t>
                      </a:r>
                      <a:r>
                        <a:rPr lang="zh-CN" sz="1400" b="1" dirty="0">
                          <a:solidFill>
                            <a:srgbClr val="FF0000"/>
                          </a:solidFill>
                          <a:latin typeface="微软雅黑" panose="020B0503020204020204" charset="-122"/>
                          <a:ea typeface="微软雅黑" panose="020B0503020204020204" charset="-122"/>
                        </a:rPr>
                        <a:t>填补了无口服剂型短板</a:t>
                      </a:r>
                      <a:r>
                        <a:rPr lang="zh-CN" sz="1400" b="0" dirty="0">
                          <a:solidFill>
                            <a:schemeClr val="tx1"/>
                          </a:solidFill>
                          <a:latin typeface="微软雅黑" panose="020B0503020204020204" charset="-122"/>
                          <a:ea typeface="微软雅黑" panose="020B0503020204020204" charset="-122"/>
                        </a:rPr>
                        <a:t>，实现了</a:t>
                      </a:r>
                      <a:endParaRPr lang="en-US" altLang="zh-CN" sz="1400" b="0" dirty="0">
                        <a:solidFill>
                          <a:schemeClr val="tx1"/>
                        </a:solidFill>
                        <a:latin typeface="微软雅黑" panose="020B0503020204020204" charset="-122"/>
                        <a:ea typeface="微软雅黑" panose="020B0503020204020204" charset="-122"/>
                      </a:endParaRPr>
                    </a:p>
                    <a:p>
                      <a:pPr marL="0" indent="0" algn="l" fontAlgn="auto">
                        <a:lnSpc>
                          <a:spcPct val="150000"/>
                        </a:lnSpc>
                        <a:buSzPct val="60000"/>
                        <a:buFont typeface="Wingdings" panose="05000000000000000000" charset="0"/>
                        <a:buNone/>
                      </a:pPr>
                      <a:r>
                        <a:rPr lang="en-US" altLang="zh-CN" sz="1400" b="0" dirty="0">
                          <a:solidFill>
                            <a:schemeClr val="tx1"/>
                          </a:solidFill>
                          <a:latin typeface="微软雅黑" panose="020B0503020204020204" charset="-122"/>
                          <a:ea typeface="微软雅黑" panose="020B0503020204020204" charset="-122"/>
                        </a:rPr>
                        <a:t>    </a:t>
                      </a:r>
                      <a:r>
                        <a:rPr lang="zh-CN" sz="1400" b="0" dirty="0">
                          <a:solidFill>
                            <a:schemeClr val="tx1"/>
                          </a:solidFill>
                          <a:latin typeface="微软雅黑" panose="020B0503020204020204" charset="-122"/>
                          <a:ea typeface="微软雅黑" panose="020B0503020204020204" charset="-122"/>
                        </a:rPr>
                        <a:t>便捷</a:t>
                      </a:r>
                      <a:r>
                        <a:rPr lang="zh-CN" altLang="en-US" sz="1400" b="0" dirty="0">
                          <a:solidFill>
                            <a:schemeClr val="tx1"/>
                          </a:solidFill>
                          <a:latin typeface="微软雅黑" panose="020B0503020204020204" charset="-122"/>
                          <a:ea typeface="微软雅黑" panose="020B0503020204020204" charset="-122"/>
                        </a:rPr>
                        <a:t>、安全</a:t>
                      </a:r>
                      <a:r>
                        <a:rPr lang="zh-CN" sz="1400" b="0" dirty="0">
                          <a:solidFill>
                            <a:schemeClr val="tx1"/>
                          </a:solidFill>
                          <a:latin typeface="微软雅黑" panose="020B0503020204020204" charset="-122"/>
                          <a:ea typeface="微软雅黑" panose="020B0503020204020204" charset="-122"/>
                        </a:rPr>
                        <a:t>的治疗</a:t>
                      </a:r>
                      <a:r>
                        <a:rPr lang="zh-CN" altLang="en-US" sz="1400" b="0" dirty="0">
                          <a:solidFill>
                            <a:schemeClr val="tx1"/>
                          </a:solidFill>
                          <a:latin typeface="微软雅黑" panose="020B0503020204020204" charset="-122"/>
                          <a:ea typeface="微软雅黑" panose="020B0503020204020204" charset="-122"/>
                        </a:rPr>
                        <a:t>方案和选择</a:t>
                      </a:r>
                      <a:endParaRPr lang="zh-CN" sz="1400" b="0" dirty="0">
                        <a:solidFill>
                          <a:schemeClr val="tx1"/>
                        </a:solidFill>
                        <a:latin typeface="微软雅黑" panose="020B0503020204020204" charset="-122"/>
                        <a:ea typeface="微软雅黑" panose="020B0503020204020204" charset="-122"/>
                      </a:endParaRPr>
                    </a:p>
                    <a:p>
                      <a:pPr marL="212090" indent="-212090" algn="l" fontAlgn="auto">
                        <a:lnSpc>
                          <a:spcPct val="150000"/>
                        </a:lnSpc>
                        <a:buSzPct val="60000"/>
                        <a:buFont typeface="Wingdings" panose="05000000000000000000" charset="0"/>
                        <a:buChar char="l"/>
                      </a:pPr>
                      <a:r>
                        <a:rPr lang="zh-CN" altLang="en-US" sz="1400" b="0" dirty="0">
                          <a:solidFill>
                            <a:schemeClr val="tx1"/>
                          </a:solidFill>
                          <a:latin typeface="微软雅黑" panose="020B0503020204020204" charset="-122"/>
                          <a:ea typeface="微软雅黑" panose="020B0503020204020204" charset="-122"/>
                        </a:rPr>
                        <a:t>实现了患者</a:t>
                      </a:r>
                      <a:r>
                        <a:rPr lang="zh-CN" altLang="en-US" sz="1400" b="1" dirty="0">
                          <a:solidFill>
                            <a:srgbClr val="FF0000"/>
                          </a:solidFill>
                          <a:latin typeface="微软雅黑" panose="020B0503020204020204" charset="-122"/>
                          <a:ea typeface="微软雅黑" panose="020B0503020204020204" charset="-122"/>
                        </a:rPr>
                        <a:t>居家自主治疗</a:t>
                      </a:r>
                      <a:r>
                        <a:rPr lang="zh-CN" altLang="en-US" sz="1400" b="0" dirty="0">
                          <a:solidFill>
                            <a:schemeClr val="tx1"/>
                          </a:solidFill>
                          <a:latin typeface="微软雅黑" panose="020B0503020204020204" charset="-122"/>
                          <a:ea typeface="微软雅黑" panose="020B0503020204020204" charset="-122"/>
                        </a:rPr>
                        <a:t>，极大</a:t>
                      </a:r>
                      <a:r>
                        <a:rPr lang="zh-CN" altLang="en-US" sz="1400" b="1" dirty="0">
                          <a:solidFill>
                            <a:srgbClr val="FF0000"/>
                          </a:solidFill>
                          <a:latin typeface="微软雅黑" panose="020B0503020204020204" charset="-122"/>
                          <a:ea typeface="微软雅黑" panose="020B0503020204020204" charset="-122"/>
                        </a:rPr>
                        <a:t>提高用药的依从性</a:t>
                      </a:r>
                      <a:r>
                        <a:rPr lang="zh-CN" altLang="en-US" sz="1400" b="0" dirty="0">
                          <a:solidFill>
                            <a:schemeClr val="tx1"/>
                          </a:solidFill>
                          <a:latin typeface="微软雅黑" panose="020B0503020204020204" charset="-122"/>
                          <a:ea typeface="微软雅黑" panose="020B0503020204020204" charset="-122"/>
                        </a:rPr>
                        <a:t>和可及性</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格 10"/>
          <p:cNvGraphicFramePr/>
          <p:nvPr>
            <p:extLst>
              <p:ext uri="{D42A27DB-BD31-4B8C-83A1-F6EECF244321}">
                <p14:modId xmlns:p14="http://schemas.microsoft.com/office/powerpoint/2010/main" val="2935144108"/>
              </p:ext>
            </p:extLst>
          </p:nvPr>
        </p:nvGraphicFramePr>
        <p:xfrm>
          <a:off x="6095999" y="4280027"/>
          <a:ext cx="5903595" cy="1837055"/>
        </p:xfrm>
        <a:graphic>
          <a:graphicData uri="http://schemas.openxmlformats.org/drawingml/2006/table">
            <a:tbl>
              <a:tblPr/>
              <a:tblGrid>
                <a:gridCol w="5903595">
                  <a:extLst>
                    <a:ext uri="{9D8B030D-6E8A-4147-A177-3AD203B41FA5}">
                      <a16:colId xmlns:a16="http://schemas.microsoft.com/office/drawing/2014/main" val="20000"/>
                    </a:ext>
                  </a:extLst>
                </a:gridCol>
              </a:tblGrid>
              <a:tr h="494665">
                <a:tc>
                  <a:txBody>
                    <a:bodyPr/>
                    <a:lstStyle/>
                    <a:p>
                      <a:pPr indent="0" algn="ctr">
                        <a:lnSpc>
                          <a:spcPct val="150000"/>
                        </a:lnSpc>
                        <a:buFont typeface="Wingdings" panose="05000000000000000000" charset="0"/>
                        <a:buNone/>
                      </a:pPr>
                      <a:r>
                        <a:rPr lang="zh-CN" altLang="en-US" sz="1800" b="1" dirty="0">
                          <a:latin typeface="微软雅黑" panose="020B0503020204020204" charset="-122"/>
                          <a:ea typeface="微软雅黑" panose="020B0503020204020204" charset="-122"/>
                          <a:cs typeface="+mn-ea"/>
                        </a:rPr>
                        <a:t>临床管理便利</a:t>
                      </a:r>
                      <a:endParaRPr lang="zh-CN" altLang="en-US" sz="1800" b="1" dirty="0">
                        <a:solidFill>
                          <a:srgbClr val="000000"/>
                        </a:solidFill>
                        <a:latin typeface="微软雅黑" panose="020B0503020204020204" charset="-122"/>
                        <a:ea typeface="微软雅黑" panose="020B0503020204020204" charset="-122"/>
                        <a:cs typeface="+mn-ea"/>
                      </a:endParaRPr>
                    </a:p>
                  </a:txBody>
                  <a:tcPr marL="12700" marR="12700" marT="12700">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1342390">
                <a:tc>
                  <a:txBody>
                    <a:bodyPr/>
                    <a:lstStyle/>
                    <a:p>
                      <a:pPr marL="285750" indent="-285750" algn="l" fontAlgn="auto">
                        <a:lnSpc>
                          <a:spcPct val="150000"/>
                        </a:lnSpc>
                        <a:buSzPct val="60000"/>
                        <a:buFont typeface="Wingdings" panose="05000000000000000000" pitchFamily="2" charset="2"/>
                        <a:buChar char="l"/>
                      </a:pPr>
                      <a:r>
                        <a:rPr lang="zh-CN" sz="1400" b="1" dirty="0">
                          <a:solidFill>
                            <a:srgbClr val="FF0000"/>
                          </a:solidFill>
                          <a:latin typeface="微软雅黑" panose="020B0503020204020204" charset="-122"/>
                          <a:ea typeface="微软雅黑" panose="020B0503020204020204" charset="-122"/>
                          <a:cs typeface="微软雅黑" panose="020B0503020204020204" charset="-122"/>
                        </a:rPr>
                        <a:t>单一适应症</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渐冻症</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范围明确</a:t>
                      </a:r>
                      <a:r>
                        <a:rPr lang="zh-CN" sz="1400" dirty="0">
                          <a:latin typeface="微软雅黑" panose="020B0503020204020204" charset="-122"/>
                          <a:ea typeface="微软雅黑" panose="020B0503020204020204" charset="-122"/>
                          <a:cs typeface="微软雅黑" panose="020B0503020204020204" charset="-122"/>
                        </a:rPr>
                        <a:t>，</a:t>
                      </a:r>
                      <a:r>
                        <a:rPr lang="zh-CN" sz="1400" b="0" dirty="0">
                          <a:solidFill>
                            <a:schemeClr val="tx1"/>
                          </a:solidFill>
                          <a:latin typeface="微软雅黑" panose="020B0503020204020204" charset="-122"/>
                          <a:ea typeface="微软雅黑" panose="020B0503020204020204" charset="-122"/>
                          <a:cs typeface="微软雅黑" panose="020B0503020204020204" charset="-122"/>
                        </a:rPr>
                        <a:t>不存在临床滥用。</a:t>
                      </a:r>
                    </a:p>
                    <a:p>
                      <a:pPr marL="285750" indent="-285750" algn="l" fontAlgn="auto">
                        <a:lnSpc>
                          <a:spcPct val="150000"/>
                        </a:lnSpc>
                        <a:buSzPct val="60000"/>
                        <a:buFont typeface="Wingdings" panose="05000000000000000000" pitchFamily="2" charset="2"/>
                        <a:buChar char="l"/>
                      </a:pPr>
                      <a:r>
                        <a:rPr lang="zh-CN" sz="1400" dirty="0">
                          <a:latin typeface="微软雅黑" panose="020B0503020204020204" charset="-122"/>
                          <a:ea typeface="微软雅黑" panose="020B0503020204020204" charset="-122"/>
                          <a:cs typeface="微软雅黑" panose="020B0503020204020204" charset="-122"/>
                        </a:rPr>
                        <a:t>诊疗集中在核心三甲医院，便于双通道管理，</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有助于医保基金精准管理</a:t>
                      </a:r>
                    </a:p>
                  </a:txBody>
                  <a:tcPr marL="12700" marR="12700" marT="12700" anchor="ctr">
                    <a:lnL w="12700">
                      <a:solidFill>
                        <a:schemeClr val="accent1"/>
                      </a:solidFill>
                      <a:prstDash val="solid"/>
                    </a:lnL>
                    <a:lnR w="12700" cap="flat">
                      <a:solidFill>
                        <a:schemeClr val="accent1"/>
                      </a:solidFill>
                      <a:prstDash val="solid"/>
                    </a:lnR>
                    <a:lnT w="12700" cap="flat">
                      <a:solidFill>
                        <a:schemeClr val="accent1"/>
                      </a:solidFill>
                      <a:prstDash val="solid"/>
                    </a:lnT>
                    <a:lnB w="12700" cap="flat">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2" name="文本框 11"/>
          <p:cNvSpPr txBox="1"/>
          <p:nvPr/>
        </p:nvSpPr>
        <p:spPr>
          <a:xfrm>
            <a:off x="906145" y="1070610"/>
            <a:ext cx="10462895" cy="878840"/>
          </a:xfrm>
          <a:prstGeom prst="rect">
            <a:avLst/>
          </a:prstGeom>
          <a:noFill/>
        </p:spPr>
        <p:txBody>
          <a:bodyPr wrap="square" rtlCol="0" anchor="t">
            <a:noAutofit/>
          </a:bodyPr>
          <a:lstStyle/>
          <a:p>
            <a:pPr indent="0">
              <a:lnSpc>
                <a:spcPct val="150000"/>
              </a:lnSpc>
              <a:buClr>
                <a:srgbClr val="000000"/>
              </a:buClr>
              <a:buFont typeface="Wingdings" panose="05000000000000000000" charset="0"/>
              <a:buNone/>
            </a:pPr>
            <a:r>
              <a:rPr lang="zh-CN" altLang="en-US" sz="1600" b="1" dirty="0">
                <a:solidFill>
                  <a:srgbClr val="FF0000"/>
                </a:solidFill>
                <a:latin typeface="微软雅黑" panose="020B0503020204020204" charset="-122"/>
                <a:ea typeface="微软雅黑" panose="020B0503020204020204" charset="-122"/>
                <a:cs typeface="宋体" panose="02010600030101010101" pitchFamily="2" charset="-122"/>
              </a:rPr>
              <a:t>弥补目录无口服剂型短板，优化目录结构</a:t>
            </a:r>
            <a:endParaRPr lang="zh-CN" altLang="en-US" sz="1600" dirty="0">
              <a:solidFill>
                <a:srgbClr val="FF0000"/>
              </a:solidFill>
              <a:latin typeface="微软雅黑" panose="020B0503020204020204" charset="-122"/>
              <a:ea typeface="微软雅黑" panose="020B0503020204020204" charset="-122"/>
              <a:cs typeface="宋体" panose="02010600030101010101" pitchFamily="2" charset="-122"/>
            </a:endParaRPr>
          </a:p>
          <a:p>
            <a:pPr indent="0">
              <a:lnSpc>
                <a:spcPct val="150000"/>
              </a:lnSpc>
              <a:buClr>
                <a:srgbClr val="000000"/>
              </a:buClr>
              <a:buFont typeface="Wingdings" panose="05000000000000000000" charset="0"/>
              <a:buNone/>
            </a:pPr>
            <a:r>
              <a:rPr lang="zh-CN" altLang="en-US" sz="1600" dirty="0">
                <a:latin typeface="微软雅黑" panose="020B0503020204020204" charset="-122"/>
                <a:ea typeface="微软雅黑" panose="020B0503020204020204" charset="-122"/>
                <a:cs typeface="宋体" panose="02010600030101010101" pitchFamily="2" charset="-122"/>
              </a:rPr>
              <a:t>罕见病用药</a:t>
            </a:r>
            <a:r>
              <a:rPr lang="zh-CN" altLang="en-US" sz="1600" dirty="0">
                <a:solidFill>
                  <a:schemeClr val="tx1"/>
                </a:solidFill>
                <a:latin typeface="微软雅黑" panose="020B0503020204020204" charset="-122"/>
                <a:ea typeface="微软雅黑" panose="020B0503020204020204" charset="-122"/>
                <a:cs typeface="宋体" panose="02010600030101010101" pitchFamily="2" charset="-122"/>
              </a:rPr>
              <a:t>，目标人群数量有限，临床管理难度低，有助于医保基金精准管理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31895" y="1419860"/>
            <a:ext cx="6096000" cy="706755"/>
          </a:xfrm>
          <a:prstGeom prst="rect">
            <a:avLst/>
          </a:prstGeom>
          <a:noFill/>
        </p:spPr>
        <p:txBody>
          <a:bodyPr wrap="square" rtlCol="0" anchor="t">
            <a:spAutoFit/>
          </a:bodyPr>
          <a:lstStyle/>
          <a:p>
            <a:r>
              <a:rPr lang="en-US" altLang="zh-CN" sz="4000" b="1" dirty="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3600" b="1" dirty="0">
                <a:solidFill>
                  <a:schemeClr val="tx1"/>
                </a:solidFill>
                <a:latin typeface="微软雅黑" panose="020B0503020204020204" charset="-122"/>
                <a:ea typeface="微软雅黑" panose="020B0503020204020204" charset="-122"/>
                <a:sym typeface="Arial" panose="020B0604020202020204" pitchFamily="34" charset="0"/>
              </a:rPr>
              <a:t>恳请您支持</a:t>
            </a:r>
            <a:endParaRPr lang="zh-CN" altLang="en-US" sz="4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7" name="标题 6"/>
          <p:cNvSpPr>
            <a:spLocks noGrp="1"/>
          </p:cNvSpPr>
          <p:nvPr>
            <p:ph type="title"/>
            <p:custDataLst>
              <p:tags r:id="rId1"/>
            </p:custDataLst>
          </p:nvPr>
        </p:nvSpPr>
        <p:spPr>
          <a:xfrm>
            <a:off x="4783455" y="2522855"/>
            <a:ext cx="3761740" cy="813435"/>
          </a:xfrm>
        </p:spPr>
        <p:txBody>
          <a:bodyPr/>
          <a:lstStyle/>
          <a:p>
            <a:pPr algn="ctr">
              <a:lnSpc>
                <a:spcPct val="120000"/>
              </a:lnSpc>
            </a:pPr>
            <a:r>
              <a:rPr lang="zh-CN" altLang="en-US" sz="3600" b="1" dirty="0">
                <a:solidFill>
                  <a:srgbClr val="FF0000"/>
                </a:solidFill>
                <a:latin typeface="微软雅黑" panose="020B0503020204020204" charset="-122"/>
                <a:ea typeface="微软雅黑" panose="020B0503020204020204" charset="-122"/>
                <a:cs typeface="微软雅黑" panose="020B0503020204020204" charset="-122"/>
              </a:rPr>
              <a:t>依达拉奉舌下片</a:t>
            </a:r>
            <a:endParaRPr lang="zh-CN" altLang="en-US" sz="3600" b="1"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460365" y="4034790"/>
            <a:ext cx="5588000" cy="706755"/>
          </a:xfrm>
          <a:prstGeom prst="rect">
            <a:avLst/>
          </a:prstGeom>
          <a:noFill/>
        </p:spPr>
        <p:txBody>
          <a:bodyPr wrap="square" rtlCol="0" anchor="t">
            <a:spAutoFit/>
          </a:bodyPr>
          <a:lstStyle/>
          <a:p>
            <a:r>
              <a:rPr lang="en-US" altLang="zh-CN" sz="4000" b="1" dirty="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3600" b="1" dirty="0">
                <a:solidFill>
                  <a:schemeClr val="tx1"/>
                </a:solidFill>
                <a:latin typeface="微软雅黑" panose="020B0503020204020204" charset="-122"/>
                <a:ea typeface="微软雅黑" panose="020B0503020204020204" charset="-122"/>
                <a:sym typeface="Arial" panose="020B0604020202020204" pitchFamily="34" charset="0"/>
              </a:rPr>
              <a:t>纳入国家医保目录！</a:t>
            </a:r>
            <a:endParaRPr lang="zh-CN" altLang="en-US" sz="4000" b="1" dirty="0">
              <a:solidFill>
                <a:schemeClr val="tx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053523" y="284749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药物基本信息</a:t>
            </a:r>
          </a:p>
        </p:txBody>
      </p:sp>
      <p:cxnSp>
        <p:nvCxnSpPr>
          <p:cNvPr id="4" name="直接连接符 3"/>
          <p:cNvCxnSpPr/>
          <p:nvPr>
            <p:custDataLst>
              <p:tags r:id="rId2"/>
            </p:custDataLst>
          </p:nvPr>
        </p:nvCxnSpPr>
        <p:spPr>
          <a:xfrm>
            <a:off x="3525838" y="337010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Object 109"/>
          <p:cNvSpPr txBox="1"/>
          <p:nvPr>
            <p:custDataLst>
              <p:tags r:id="rId3"/>
            </p:custDataLst>
          </p:nvPr>
        </p:nvSpPr>
        <p:spPr>
          <a:xfrm>
            <a:off x="3383598" y="292687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01.</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17" name="矩形 16"/>
          <p:cNvSpPr/>
          <p:nvPr>
            <p:custDataLst>
              <p:tags r:id="rId4"/>
            </p:custDataLst>
          </p:nvPr>
        </p:nvSpPr>
        <p:spPr>
          <a:xfrm>
            <a:off x="7141528" y="284622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安全性</a:t>
            </a:r>
          </a:p>
        </p:txBody>
      </p:sp>
      <p:cxnSp>
        <p:nvCxnSpPr>
          <p:cNvPr id="8" name="直接连接符 7"/>
          <p:cNvCxnSpPr/>
          <p:nvPr>
            <p:custDataLst>
              <p:tags r:id="rId5"/>
            </p:custDataLst>
          </p:nvPr>
        </p:nvCxnSpPr>
        <p:spPr>
          <a:xfrm>
            <a:off x="6614478" y="336883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Object 109"/>
          <p:cNvSpPr txBox="1"/>
          <p:nvPr>
            <p:custDataLst>
              <p:tags r:id="rId6"/>
            </p:custDataLst>
          </p:nvPr>
        </p:nvSpPr>
        <p:spPr>
          <a:xfrm>
            <a:off x="6472238" y="292560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02.</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9" name="矩形 8"/>
          <p:cNvSpPr/>
          <p:nvPr>
            <p:custDataLst>
              <p:tags r:id="rId7"/>
            </p:custDataLst>
          </p:nvPr>
        </p:nvSpPr>
        <p:spPr>
          <a:xfrm>
            <a:off x="4053523" y="395112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有效性</a:t>
            </a:r>
          </a:p>
        </p:txBody>
      </p:sp>
      <p:cxnSp>
        <p:nvCxnSpPr>
          <p:cNvPr id="14" name="直接连接符 13"/>
          <p:cNvCxnSpPr/>
          <p:nvPr>
            <p:custDataLst>
              <p:tags r:id="rId8"/>
            </p:custDataLst>
          </p:nvPr>
        </p:nvCxnSpPr>
        <p:spPr>
          <a:xfrm>
            <a:off x="3525838" y="447373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Object 109"/>
          <p:cNvSpPr txBox="1"/>
          <p:nvPr>
            <p:custDataLst>
              <p:tags r:id="rId9"/>
            </p:custDataLst>
          </p:nvPr>
        </p:nvSpPr>
        <p:spPr>
          <a:xfrm>
            <a:off x="3383598" y="403050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03.</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21" name="矩形 20"/>
          <p:cNvSpPr/>
          <p:nvPr>
            <p:custDataLst>
              <p:tags r:id="rId10"/>
            </p:custDataLst>
          </p:nvPr>
        </p:nvSpPr>
        <p:spPr>
          <a:xfrm>
            <a:off x="7141528" y="394985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创新性</a:t>
            </a:r>
          </a:p>
        </p:txBody>
      </p:sp>
      <p:cxnSp>
        <p:nvCxnSpPr>
          <p:cNvPr id="22" name="直接连接符 21"/>
          <p:cNvCxnSpPr/>
          <p:nvPr>
            <p:custDataLst>
              <p:tags r:id="rId11"/>
            </p:custDataLst>
          </p:nvPr>
        </p:nvCxnSpPr>
        <p:spPr>
          <a:xfrm>
            <a:off x="6614478" y="4472464"/>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Object 109"/>
          <p:cNvSpPr txBox="1"/>
          <p:nvPr>
            <p:custDataLst>
              <p:tags r:id="rId12"/>
            </p:custDataLst>
          </p:nvPr>
        </p:nvSpPr>
        <p:spPr>
          <a:xfrm>
            <a:off x="6472238" y="4029234"/>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04.</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11" name="矩形 10"/>
          <p:cNvSpPr/>
          <p:nvPr>
            <p:custDataLst>
              <p:tags r:id="rId13"/>
            </p:custDataLst>
          </p:nvPr>
        </p:nvSpPr>
        <p:spPr>
          <a:xfrm>
            <a:off x="4053523" y="5054759"/>
            <a:ext cx="2244090" cy="356870"/>
          </a:xfrm>
          <a:prstGeom prst="rect">
            <a:avLst/>
          </a:prstGeom>
        </p:spPr>
        <p:txBody>
          <a:bodyPr wrap="square" lIns="0" tIns="0" rIns="0" bIns="0" anchor="ctr">
            <a:normAutofit lnSpcReduction="10000"/>
          </a:bodyPr>
          <a:lstStyle/>
          <a:p>
            <a:pPr>
              <a:lnSpc>
                <a:spcPct val="130000"/>
              </a:lnSpc>
            </a:pPr>
            <a:r>
              <a:rPr lang="zh-CN" altLang="en-US" sz="2000" spc="100" dirty="0">
                <a:solidFill>
                  <a:schemeClr val="tx1">
                    <a:lumMod val="85000"/>
                    <a:lumOff val="15000"/>
                  </a:schemeClr>
                </a:solidFill>
                <a:latin typeface="微软雅黑" panose="020B0503020204020204" charset="-122"/>
                <a:ea typeface="微软雅黑" panose="020B0503020204020204" charset="-122"/>
                <a:cs typeface="汉仪粗宋 简" panose="00020600040101010101" charset="-122"/>
              </a:rPr>
              <a:t>公平性</a:t>
            </a:r>
          </a:p>
        </p:txBody>
      </p:sp>
      <p:cxnSp>
        <p:nvCxnSpPr>
          <p:cNvPr id="12" name="直接连接符 11"/>
          <p:cNvCxnSpPr/>
          <p:nvPr>
            <p:custDataLst>
              <p:tags r:id="rId14"/>
            </p:custDataLst>
          </p:nvPr>
        </p:nvCxnSpPr>
        <p:spPr>
          <a:xfrm>
            <a:off x="3525838" y="5577999"/>
            <a:ext cx="2578735" cy="0"/>
          </a:xfrm>
          <a:prstGeom prst="line">
            <a:avLst/>
          </a:prstGeom>
          <a:ln w="9525">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Object 109"/>
          <p:cNvSpPr txBox="1"/>
          <p:nvPr>
            <p:custDataLst>
              <p:tags r:id="rId15"/>
            </p:custDataLst>
          </p:nvPr>
        </p:nvSpPr>
        <p:spPr>
          <a:xfrm>
            <a:off x="3383598" y="5134769"/>
            <a:ext cx="669290" cy="356870"/>
          </a:xfrm>
          <a:prstGeom prst="rect">
            <a:avLst/>
          </a:prstGeom>
        </p:spPr>
        <p:txBody>
          <a:bodyPr vert="horz" wrap="square" tIns="0" bIns="0" rtlCol="0" anchor="ctr" anchorCtr="0">
            <a:normAutofit fontScale="97500"/>
          </a:bodyPr>
          <a:lstStyle/>
          <a:p>
            <a:pPr algn="r">
              <a:lnSpc>
                <a:spcPct val="83000"/>
              </a:lnSpc>
            </a:pPr>
            <a:r>
              <a:rPr lang="en-US" altLang="zh-CN" sz="2400" b="1" spc="100" dirty="0">
                <a:solidFill>
                  <a:schemeClr val="accent1"/>
                </a:solidFill>
                <a:latin typeface="微软雅黑" panose="020B0503020204020204" charset="-122"/>
                <a:ea typeface="微软雅黑" panose="020B0503020204020204" charset="-122"/>
                <a:cs typeface="汉仪中黑 简" panose="00020600040101010101" charset="-122"/>
              </a:rPr>
              <a:t>05.</a:t>
            </a:r>
            <a:endParaRPr lang="en-US" altLang="zh-CN" sz="2400" b="1" i="0" spc="100" dirty="0">
              <a:solidFill>
                <a:schemeClr val="accent1"/>
              </a:solidFill>
              <a:latin typeface="微软雅黑" panose="020B0503020204020204" charset="-122"/>
              <a:ea typeface="微软雅黑" panose="020B0503020204020204" charset="-122"/>
              <a:cs typeface="汉仪中黑 简" panose="00020600040101010101" charset="-122"/>
            </a:endParaRPr>
          </a:p>
        </p:txBody>
      </p:sp>
      <p:sp>
        <p:nvSpPr>
          <p:cNvPr id="20" name="矩形 19"/>
          <p:cNvSpPr/>
          <p:nvPr>
            <p:custDataLst>
              <p:tags r:id="rId16"/>
            </p:custDataLst>
          </p:nvPr>
        </p:nvSpPr>
        <p:spPr>
          <a:xfrm>
            <a:off x="5408771" y="629873"/>
            <a:ext cx="2126933" cy="894080"/>
          </a:xfrm>
          <a:prstGeom prst="rect">
            <a:avLst/>
          </a:prstGeom>
        </p:spPr>
        <p:txBody>
          <a:bodyPr wrap="square" tIns="0" bIns="0" anchor="b" anchorCtr="0">
            <a:normAutofit/>
          </a:bodyPr>
          <a:lstStyle/>
          <a:p>
            <a:pPr>
              <a:lnSpc>
                <a:spcPct val="130000"/>
              </a:lnSpc>
            </a:pPr>
            <a:r>
              <a:rPr lang="zh-CN" altLang="en-US" sz="3200" b="1" dirty="0">
                <a:solidFill>
                  <a:schemeClr val="tx1">
                    <a:lumMod val="85000"/>
                    <a:lumOff val="15000"/>
                  </a:schemeClr>
                </a:solidFill>
                <a:latin typeface="微软雅黑" panose="020B0503020204020204" charset="-122"/>
                <a:ea typeface="微软雅黑" panose="020B0503020204020204" charset="-122"/>
              </a:rPr>
              <a:t>目录</a:t>
            </a:r>
          </a:p>
        </p:txBody>
      </p:sp>
      <p:sp>
        <p:nvSpPr>
          <p:cNvPr id="24" name="矩形 23"/>
          <p:cNvSpPr/>
          <p:nvPr>
            <p:custDataLst>
              <p:tags r:id="rId17"/>
            </p:custDataLst>
          </p:nvPr>
        </p:nvSpPr>
        <p:spPr>
          <a:xfrm>
            <a:off x="4937125" y="1629252"/>
            <a:ext cx="2720975" cy="670560"/>
          </a:xfrm>
          <a:prstGeom prst="rect">
            <a:avLst/>
          </a:prstGeom>
        </p:spPr>
        <p:txBody>
          <a:bodyPr wrap="square" tIns="0" bIns="36000">
            <a:normAutofit/>
          </a:bodyPr>
          <a:lstStyle/>
          <a:p>
            <a:pPr>
              <a:lnSpc>
                <a:spcPct val="130000"/>
              </a:lnSpc>
            </a:pPr>
            <a:r>
              <a:rPr lang="en-US" altLang="zh-CN" sz="3200" dirty="0">
                <a:solidFill>
                  <a:schemeClr val="tx1">
                    <a:lumMod val="85000"/>
                    <a:lumOff val="15000"/>
                  </a:schemeClr>
                </a:solidFill>
                <a:latin typeface="微软雅黑" panose="020B0503020204020204" charset="-122"/>
                <a:ea typeface="微软雅黑" panose="020B0503020204020204" charset="-122"/>
                <a:cs typeface="汉仪中黑 简" panose="00020600040101010101" charset="-122"/>
              </a:rPr>
              <a:t>CONTENTS</a:t>
            </a:r>
          </a:p>
        </p:txBody>
      </p:sp>
      <p:pic>
        <p:nvPicPr>
          <p:cNvPr id="18" name="图片 17"/>
          <p:cNvPicPr>
            <a:picLocks noChangeAspect="1"/>
          </p:cNvPicPr>
          <p:nvPr userDrawn="1">
            <p:custDataLst>
              <p:tags r:id="rId18"/>
            </p:custDataLst>
          </p:nvPr>
        </p:nvPicPr>
        <p:blipFill>
          <a:blip r:embed="rId20" cstate="print">
            <a:extLst>
              <a:ext uri="{28A0092B-C50C-407E-A947-70E740481C1C}">
                <a14:useLocalDpi xmlns:a14="http://schemas.microsoft.com/office/drawing/2010/main" val="0"/>
              </a:ext>
            </a:extLst>
          </a:blip>
          <a:stretch>
            <a:fillRect/>
          </a:stretch>
        </p:blipFill>
        <p:spPr>
          <a:xfrm>
            <a:off x="165538" y="254159"/>
            <a:ext cx="1466215" cy="61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411014" y="422276"/>
            <a:ext cx="9936435" cy="657340"/>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1、药物基本信息 1/2</a:t>
            </a:r>
          </a:p>
        </p:txBody>
      </p:sp>
      <p:graphicFrame>
        <p:nvGraphicFramePr>
          <p:cNvPr id="2" name="表格 1"/>
          <p:cNvGraphicFramePr/>
          <p:nvPr>
            <p:custDataLst>
              <p:tags r:id="rId2"/>
            </p:custDataLst>
            <p:extLst>
              <p:ext uri="{D42A27DB-BD31-4B8C-83A1-F6EECF244321}">
                <p14:modId xmlns:p14="http://schemas.microsoft.com/office/powerpoint/2010/main" val="1519890339"/>
              </p:ext>
            </p:extLst>
          </p:nvPr>
        </p:nvGraphicFramePr>
        <p:xfrm>
          <a:off x="146304" y="1316736"/>
          <a:ext cx="6272783" cy="5163185"/>
        </p:xfrm>
        <a:graphic>
          <a:graphicData uri="http://schemas.openxmlformats.org/drawingml/2006/table">
            <a:tbl>
              <a:tblPr/>
              <a:tblGrid>
                <a:gridCol w="2127899">
                  <a:extLst>
                    <a:ext uri="{9D8B030D-6E8A-4147-A177-3AD203B41FA5}">
                      <a16:colId xmlns:a16="http://schemas.microsoft.com/office/drawing/2014/main" val="20000"/>
                    </a:ext>
                  </a:extLst>
                </a:gridCol>
                <a:gridCol w="4144884">
                  <a:extLst>
                    <a:ext uri="{9D8B030D-6E8A-4147-A177-3AD203B41FA5}">
                      <a16:colId xmlns:a16="http://schemas.microsoft.com/office/drawing/2014/main" val="20001"/>
                    </a:ext>
                  </a:extLst>
                </a:gridCol>
              </a:tblGrid>
              <a:tr h="242824">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通用名称</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a:buNone/>
                      </a:pPr>
                      <a:r>
                        <a:rPr lang="zh-CN" sz="1400" b="0" dirty="0">
                          <a:solidFill>
                            <a:schemeClr val="tx1"/>
                          </a:solidFill>
                          <a:latin typeface="微软雅黑" panose="020B0503020204020204" charset="-122"/>
                          <a:ea typeface="微软雅黑" panose="020B0503020204020204" charset="-122"/>
                        </a:rPr>
                        <a:t>依达拉奉舌下片</a:t>
                      </a:r>
                      <a:endParaRPr lang="zh-CN" altLang="en-US" sz="1400" b="0" dirty="0">
                        <a:solidFill>
                          <a:schemeClr val="tx1"/>
                        </a:solidFill>
                        <a:latin typeface="微软雅黑" panose="020B0503020204020204" charset="-122"/>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0"/>
                  </a:ext>
                </a:extLst>
              </a:tr>
              <a:tr h="273050">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注册规格</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en-US" sz="1400" b="0">
                          <a:solidFill>
                            <a:srgbClr val="000000"/>
                          </a:solidFill>
                          <a:latin typeface="微软雅黑" panose="020B0503020204020204" charset="-122"/>
                          <a:ea typeface="微软雅黑" panose="020B0503020204020204" charset="-122"/>
                        </a:rPr>
                        <a:t>30mg</a:t>
                      </a:r>
                      <a:endParaRPr lang="en-US" altLang="en-US" sz="1400" b="0">
                        <a:solidFill>
                          <a:srgbClr val="000000"/>
                        </a:solidFill>
                        <a:latin typeface="微软雅黑" panose="020B0503020204020204" charset="-122"/>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284480">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适应症</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buNone/>
                      </a:pPr>
                      <a:r>
                        <a:rPr lang="zh-CN" sz="1400" b="0" dirty="0">
                          <a:solidFill>
                            <a:schemeClr val="tx1"/>
                          </a:solidFill>
                          <a:latin typeface="微软雅黑" panose="020B0503020204020204" charset="-122"/>
                          <a:ea typeface="微软雅黑" panose="020B0503020204020204" charset="-122"/>
                          <a:cs typeface="微软雅黑" panose="020B0503020204020204" charset="-122"/>
                        </a:rPr>
                        <a:t>抑制肌萎缩侧索硬化（ALS）所致功能障碍的进展</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2"/>
                  </a:ext>
                </a:extLst>
              </a:tr>
              <a:tr h="2341245">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用法用量</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fontAlgn="auto">
                        <a:lnSpc>
                          <a:spcPct val="120000"/>
                        </a:lnSpc>
                        <a:buNone/>
                      </a:pPr>
                      <a:r>
                        <a:rPr lang="zh-CN" sz="1400" b="0" spc="-50" dirty="0">
                          <a:solidFill>
                            <a:srgbClr val="000000"/>
                          </a:solidFill>
                          <a:uFillTx/>
                          <a:latin typeface="微软雅黑" panose="020B0503020204020204" charset="-122"/>
                          <a:ea typeface="微软雅黑" panose="020B0503020204020204" charset="-122"/>
                          <a:cs typeface="微软雅黑" panose="020B0503020204020204" charset="-122"/>
                        </a:rPr>
                        <a:t>用于抑制肌萎缩侧索硬化（ALS）所致功能障碍的进展时，给药方式为每天1次舌下含服2片（60mg），通常将给药期与停药期组合的28天作为一个疗程，重复此疗程。</a:t>
                      </a:r>
                    </a:p>
                    <a:p>
                      <a:pPr indent="0" fontAlgn="auto">
                        <a:lnSpc>
                          <a:spcPct val="120000"/>
                        </a:lnSpc>
                        <a:buNone/>
                      </a:pPr>
                      <a:r>
                        <a:rPr lang="zh-CN" sz="1400" b="0" spc="-50" dirty="0">
                          <a:solidFill>
                            <a:srgbClr val="000000"/>
                          </a:solidFill>
                          <a:uFillTx/>
                          <a:latin typeface="微软雅黑" panose="020B0503020204020204" charset="-122"/>
                          <a:ea typeface="微软雅黑" panose="020B0503020204020204" charset="-122"/>
                          <a:cs typeface="微软雅黑" panose="020B0503020204020204" charset="-122"/>
                        </a:rPr>
                        <a:t>第一疗程在连续14天给药后，停药14天；第二疗程以后在给药期的14天中给药10天，之后停药14天。</a:t>
                      </a:r>
                    </a:p>
                    <a:p>
                      <a:pPr indent="0" fontAlgn="auto">
                        <a:lnSpc>
                          <a:spcPct val="120000"/>
                        </a:lnSpc>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（全年365天</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按疗程治疗，</a:t>
                      </a: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累计治疗124天</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400" b="0" dirty="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571500">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中国首次上市时间</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a:buNone/>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2022年9月19日</a:t>
                      </a:r>
                      <a:endParaRPr lang="zh-CN" altLang="en-US" sz="1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4"/>
                  </a:ext>
                </a:extLst>
              </a:tr>
              <a:tr h="612775">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目前中国地区同通用名药品的上市情况</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zh-CN" altLang="en-US" sz="1400" b="0" dirty="0">
                          <a:solidFill>
                            <a:schemeClr val="tx1"/>
                          </a:solidFill>
                          <a:latin typeface="微软雅黑" panose="020B0503020204020204" charset="-122"/>
                          <a:ea typeface="微软雅黑" panose="020B0503020204020204" charset="-122"/>
                        </a:rPr>
                        <a:t>无</a:t>
                      </a: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486410">
                <a:tc>
                  <a:txBody>
                    <a:bodyPr/>
                    <a:lstStyle/>
                    <a:p>
                      <a:pPr indent="0" algn="ctr">
                        <a:buNone/>
                      </a:pPr>
                      <a:r>
                        <a:rPr lang="en-US" altLang="zh-CN" sz="1400" b="0">
                          <a:solidFill>
                            <a:srgbClr val="000000"/>
                          </a:solidFill>
                          <a:latin typeface="+mn-ea"/>
                          <a:cs typeface="+mn-ea"/>
                        </a:rPr>
                        <a:t>  </a:t>
                      </a:r>
                      <a:r>
                        <a:rPr lang="zh-CN" sz="1400" b="0">
                          <a:solidFill>
                            <a:srgbClr val="000000"/>
                          </a:solidFill>
                          <a:latin typeface="+mn-ea"/>
                          <a:cs typeface="+mn-ea"/>
                        </a:rPr>
                        <a:t>全球首个上市国家/地区及上市时间</a:t>
                      </a:r>
                      <a:endParaRPr lang="zh-CN" altLang="en-US" sz="1400" b="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中国/2022年9月1</a:t>
                      </a:r>
                      <a:r>
                        <a:rPr lang="en-US" altLang="zh-CN" sz="1400" b="0">
                          <a:solidFill>
                            <a:srgbClr val="000000"/>
                          </a:solidFill>
                          <a:latin typeface="微软雅黑" panose="020B0503020204020204" charset="-122"/>
                          <a:ea typeface="微软雅黑" panose="020B0503020204020204" charset="-122"/>
                          <a:cs typeface="微软雅黑" panose="020B0503020204020204" charset="-122"/>
                        </a:rPr>
                        <a:t>9</a:t>
                      </a:r>
                      <a:r>
                        <a:rPr lang="zh-CN" sz="1400" b="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6"/>
                  </a:ext>
                </a:extLst>
              </a:tr>
              <a:tr h="321945">
                <a:tc>
                  <a:txBody>
                    <a:bodyPr/>
                    <a:lstStyle/>
                    <a:p>
                      <a:pPr indent="0" algn="ctr">
                        <a:buNone/>
                      </a:pPr>
                      <a:r>
                        <a:rPr lang="en-US" altLang="zh-CN" sz="1400" b="0" dirty="0">
                          <a:solidFill>
                            <a:srgbClr val="000000"/>
                          </a:solidFill>
                          <a:latin typeface="+mn-ea"/>
                          <a:cs typeface="+mn-ea"/>
                        </a:rPr>
                        <a:t>  </a:t>
                      </a:r>
                      <a:r>
                        <a:rPr lang="zh-CN" sz="1400" b="0" dirty="0">
                          <a:solidFill>
                            <a:srgbClr val="000000"/>
                          </a:solidFill>
                          <a:latin typeface="+mn-ea"/>
                          <a:cs typeface="+mn-ea"/>
                        </a:rPr>
                        <a:t>是否为</a:t>
                      </a:r>
                      <a:r>
                        <a:rPr lang="en-US" sz="1400" b="0" dirty="0">
                          <a:solidFill>
                            <a:srgbClr val="000000"/>
                          </a:solidFill>
                          <a:latin typeface="+mn-ea"/>
                          <a:cs typeface="+mn-ea"/>
                        </a:rPr>
                        <a:t> OTC </a:t>
                      </a:r>
                      <a:r>
                        <a:rPr lang="zh-CN" sz="1400" b="0" dirty="0">
                          <a:solidFill>
                            <a:srgbClr val="000000"/>
                          </a:solidFill>
                          <a:latin typeface="+mn-ea"/>
                          <a:cs typeface="+mn-ea"/>
                        </a:rPr>
                        <a:t>药品</a:t>
                      </a:r>
                      <a:endParaRPr lang="zh-CN" altLang="en-US" sz="1400" b="0" dirty="0">
                        <a:solidFill>
                          <a:srgbClr val="000000"/>
                        </a:solidFill>
                        <a:latin typeface="+mn-ea"/>
                        <a:cs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zh-CN" sz="1400" b="0" dirty="0">
                          <a:solidFill>
                            <a:srgbClr val="000000"/>
                          </a:solidFill>
                          <a:latin typeface="微软雅黑" panose="020B0503020204020204" charset="-122"/>
                          <a:ea typeface="微软雅黑" panose="020B0503020204020204" charset="-122"/>
                        </a:rPr>
                        <a:t>否</a:t>
                      </a:r>
                      <a:endParaRPr lang="zh-CN" altLang="en-US" sz="1400" b="0" dirty="0">
                        <a:solidFill>
                          <a:srgbClr val="000000"/>
                        </a:solidFill>
                        <a:latin typeface="微软雅黑" panose="020B0503020204020204" charset="-122"/>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4" name="表格 3"/>
          <p:cNvGraphicFramePr/>
          <p:nvPr>
            <p:custDataLst>
              <p:tags r:id="rId3"/>
            </p:custDataLst>
            <p:extLst>
              <p:ext uri="{D42A27DB-BD31-4B8C-83A1-F6EECF244321}">
                <p14:modId xmlns:p14="http://schemas.microsoft.com/office/powerpoint/2010/main" val="2789620687"/>
              </p:ext>
            </p:extLst>
          </p:nvPr>
        </p:nvGraphicFramePr>
        <p:xfrm>
          <a:off x="6567170" y="1316735"/>
          <a:ext cx="5411470" cy="5163185"/>
        </p:xfrm>
        <a:graphic>
          <a:graphicData uri="http://schemas.openxmlformats.org/drawingml/2006/table">
            <a:tbl>
              <a:tblPr/>
              <a:tblGrid>
                <a:gridCol w="1424686">
                  <a:extLst>
                    <a:ext uri="{9D8B030D-6E8A-4147-A177-3AD203B41FA5}">
                      <a16:colId xmlns:a16="http://schemas.microsoft.com/office/drawing/2014/main" val="20000"/>
                    </a:ext>
                  </a:extLst>
                </a:gridCol>
                <a:gridCol w="3986784">
                  <a:extLst>
                    <a:ext uri="{9D8B030D-6E8A-4147-A177-3AD203B41FA5}">
                      <a16:colId xmlns:a16="http://schemas.microsoft.com/office/drawing/2014/main" val="20001"/>
                    </a:ext>
                  </a:extLst>
                </a:gridCol>
              </a:tblGrid>
              <a:tr h="808471">
                <a:tc>
                  <a:txBody>
                    <a:bodyPr/>
                    <a:lstStyle/>
                    <a:p>
                      <a:pPr indent="0" algn="ctr">
                        <a:buNone/>
                      </a:pPr>
                      <a:r>
                        <a:rPr lang="en-US" altLang="zh-CN" sz="1400" b="1">
                          <a:solidFill>
                            <a:srgbClr val="000000"/>
                          </a:solidFill>
                          <a:latin typeface="微软雅黑" panose="020B0503020204020204" charset="-122"/>
                          <a:ea typeface="微软雅黑" panose="020B0503020204020204" charset="-122"/>
                          <a:cs typeface="微软雅黑" panose="020B0503020204020204" charset="-122"/>
                        </a:rPr>
                        <a:t>  </a:t>
                      </a:r>
                      <a:r>
                        <a:rPr lang="zh-CN" sz="1400" b="1">
                          <a:solidFill>
                            <a:srgbClr val="000000"/>
                          </a:solidFill>
                          <a:latin typeface="微软雅黑" panose="020B0503020204020204" charset="-122"/>
                          <a:ea typeface="微软雅黑" panose="020B0503020204020204" charset="-122"/>
                          <a:cs typeface="微软雅黑" panose="020B0503020204020204" charset="-122"/>
                        </a:rPr>
                        <a:t>参照药品建议</a:t>
                      </a:r>
                      <a:endParaRPr lang="zh-CN"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a:buNone/>
                      </a:pPr>
                      <a:r>
                        <a:rPr lang="zh-CN" sz="1400" b="1" dirty="0">
                          <a:solidFill>
                            <a:srgbClr val="FF0000"/>
                          </a:solidFill>
                          <a:latin typeface="微软雅黑" panose="020B0503020204020204" charset="-122"/>
                          <a:ea typeface="微软雅黑" panose="020B0503020204020204" charset="-122"/>
                        </a:rPr>
                        <a:t>依达拉奉氯化钠注射液</a:t>
                      </a:r>
                      <a:endParaRPr lang="zh-CN" altLang="en-US" sz="1400" b="1" dirty="0">
                        <a:solidFill>
                          <a:srgbClr val="FF0000"/>
                        </a:solidFill>
                        <a:latin typeface="微软雅黑" panose="020B0503020204020204" charset="-122"/>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354714">
                <a:tc>
                  <a:txBody>
                    <a:bodyPr/>
                    <a:lstStyle/>
                    <a:p>
                      <a:pPr indent="0" algn="ctr">
                        <a:buNone/>
                      </a:pPr>
                      <a:r>
                        <a:rPr lang="en-US" altLang="zh-CN" sz="1400" b="1" dirty="0">
                          <a:solidFill>
                            <a:srgbClr val="000000"/>
                          </a:solidFill>
                          <a:latin typeface="+mn-ea"/>
                          <a:ea typeface="+mn-ea"/>
                          <a:cs typeface="微软雅黑" panose="020B0503020204020204" charset="-122"/>
                        </a:rPr>
                        <a:t>  </a:t>
                      </a:r>
                      <a:r>
                        <a:rPr lang="zh-CN" altLang="en-US" sz="1400" b="1" dirty="0">
                          <a:solidFill>
                            <a:srgbClr val="000000"/>
                          </a:solidFill>
                          <a:latin typeface="+mn-ea"/>
                          <a:ea typeface="+mn-ea"/>
                          <a:cs typeface="微软雅黑" panose="020B0503020204020204" charset="-122"/>
                        </a:rPr>
                        <a:t>对比</a:t>
                      </a:r>
                      <a:r>
                        <a:rPr lang="zh-CN" sz="1400" b="1" dirty="0">
                          <a:solidFill>
                            <a:srgbClr val="000000"/>
                          </a:solidFill>
                          <a:latin typeface="+mn-ea"/>
                          <a:ea typeface="+mn-ea"/>
                          <a:cs typeface="微软雅黑" panose="020B0503020204020204" charset="-122"/>
                        </a:rPr>
                        <a:t>参照药品</a:t>
                      </a:r>
                    </a:p>
                    <a:p>
                      <a:pPr indent="0" algn="ctr">
                        <a:buNone/>
                      </a:pPr>
                      <a:r>
                        <a:rPr lang="zh-CN" sz="1400" b="1" dirty="0">
                          <a:solidFill>
                            <a:srgbClr val="000000"/>
                          </a:solidFill>
                          <a:latin typeface="+mn-ea"/>
                          <a:ea typeface="+mn-ea"/>
                          <a:cs typeface="微软雅黑" panose="020B0503020204020204" charset="-122"/>
                        </a:rPr>
                        <a:t>优势</a:t>
                      </a:r>
                      <a:endParaRPr lang="zh-CN" altLang="en-US" sz="1400" b="1" dirty="0">
                        <a:solidFill>
                          <a:srgbClr val="000000"/>
                        </a:solidFill>
                        <a:latin typeface="+mn-ea"/>
                        <a:ea typeface="+mn-ea"/>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50000"/>
                        </a:lnSpc>
                        <a:buClr>
                          <a:srgbClr val="000000"/>
                        </a:buClr>
                        <a:buSzPct val="60000"/>
                        <a:buFont typeface="Wingdings" panose="05000000000000000000" charset="0"/>
                        <a:buChar char="l"/>
                      </a:pPr>
                      <a:r>
                        <a:rPr lang="zh-CN" sz="1400" b="0" dirty="0">
                          <a:solidFill>
                            <a:schemeClr val="tx1"/>
                          </a:solidFill>
                          <a:latin typeface="+mn-ea"/>
                          <a:ea typeface="+mn-ea"/>
                          <a:cs typeface="微软雅黑" panose="020B0503020204020204" charset="-122"/>
                        </a:rPr>
                        <a:t>与目录内适应症一致，均用于治疗渐冻症</a:t>
                      </a:r>
                      <a:endParaRPr lang="en-US" altLang="zh-CN" sz="1400" b="0" dirty="0">
                        <a:solidFill>
                          <a:schemeClr val="tx1"/>
                        </a:solidFill>
                        <a:latin typeface="+mn-ea"/>
                        <a:ea typeface="+mn-ea"/>
                        <a:cs typeface="微软雅黑" panose="020B0503020204020204" charset="-122"/>
                      </a:endParaRPr>
                    </a:p>
                    <a:p>
                      <a:pPr marL="0" indent="0" algn="l" fontAlgn="auto">
                        <a:lnSpc>
                          <a:spcPct val="150000"/>
                        </a:lnSpc>
                        <a:buClr>
                          <a:srgbClr val="000000"/>
                        </a:buClr>
                        <a:buSzPct val="60000"/>
                        <a:buFont typeface="Wingdings" panose="05000000000000000000" charset="0"/>
                        <a:buNone/>
                      </a:pPr>
                      <a:endParaRPr lang="en-US" altLang="zh-CN" sz="1400" b="0" dirty="0">
                        <a:solidFill>
                          <a:schemeClr val="tx1"/>
                        </a:solidFill>
                        <a:latin typeface="+mn-ea"/>
                        <a:ea typeface="+mn-ea"/>
                        <a:cs typeface="微软雅黑" panose="020B0503020204020204" charset="-122"/>
                      </a:endParaRPr>
                    </a:p>
                    <a:p>
                      <a:pPr marL="212090" marR="0" lvl="0" indent="-212090" algn="l" defTabSz="914400" rtl="0" eaLnBrk="1" fontAlgn="auto" latinLnBrk="0" hangingPunct="1">
                        <a:lnSpc>
                          <a:spcPct val="150000"/>
                        </a:lnSpc>
                        <a:spcBef>
                          <a:spcPts val="0"/>
                        </a:spcBef>
                        <a:spcAft>
                          <a:spcPts val="0"/>
                        </a:spcAft>
                        <a:buClr>
                          <a:srgbClr val="000000"/>
                        </a:buClr>
                        <a:buSzPct val="60000"/>
                        <a:buFont typeface="Wingdings" panose="05000000000000000000" charset="0"/>
                        <a:buChar char="l"/>
                        <a:tabLst/>
                        <a:defRPr/>
                      </a:pPr>
                      <a:r>
                        <a:rPr lang="zh-CN" altLang="zh-CN" sz="1400" b="0" dirty="0">
                          <a:solidFill>
                            <a:schemeClr val="tx1"/>
                          </a:solidFill>
                          <a:latin typeface="+mn-ea"/>
                          <a:ea typeface="+mn-ea"/>
                          <a:sym typeface="+mn-ea"/>
                        </a:rPr>
                        <a:t>日本原研</a:t>
                      </a:r>
                      <a:r>
                        <a:rPr lang="zh-CN" altLang="en-US" sz="1400" b="0" dirty="0">
                          <a:solidFill>
                            <a:schemeClr val="tx1"/>
                          </a:solidFill>
                          <a:latin typeface="+mn-ea"/>
                          <a:ea typeface="+mn-ea"/>
                          <a:sym typeface="+mn-ea"/>
                        </a:rPr>
                        <a:t>注射液</a:t>
                      </a:r>
                      <a:r>
                        <a:rPr lang="zh-CN" altLang="en-US" sz="1400" b="0" dirty="0">
                          <a:latin typeface="+mn-ea"/>
                          <a:ea typeface="+mn-ea"/>
                          <a:sym typeface="+mn-ea"/>
                        </a:rPr>
                        <a:t>为本品</a:t>
                      </a:r>
                      <a:r>
                        <a:rPr lang="zh-CN" altLang="en-US" sz="1400" b="1" dirty="0">
                          <a:solidFill>
                            <a:srgbClr val="FF0000"/>
                          </a:solidFill>
                          <a:latin typeface="+mn-ea"/>
                          <a:ea typeface="+mn-ea"/>
                          <a:sym typeface="+mn-ea"/>
                        </a:rPr>
                        <a:t>临床试验对照药品</a:t>
                      </a:r>
                      <a:endParaRPr lang="en-US" altLang="zh-CN" sz="1400" b="1" dirty="0">
                        <a:solidFill>
                          <a:srgbClr val="FF0000"/>
                        </a:solidFill>
                        <a:latin typeface="+mn-ea"/>
                        <a:ea typeface="+mn-ea"/>
                        <a:sym typeface="+mn-ea"/>
                      </a:endParaRPr>
                    </a:p>
                    <a:p>
                      <a:pPr marL="0" marR="0" lvl="0" indent="0" algn="l" defTabSz="914400" rtl="0" eaLnBrk="1" fontAlgn="auto" latinLnBrk="0" hangingPunct="1">
                        <a:lnSpc>
                          <a:spcPct val="150000"/>
                        </a:lnSpc>
                        <a:spcBef>
                          <a:spcPts val="0"/>
                        </a:spcBef>
                        <a:spcAft>
                          <a:spcPts val="0"/>
                        </a:spcAft>
                        <a:buClr>
                          <a:srgbClr val="000000"/>
                        </a:buClr>
                        <a:buSzPct val="60000"/>
                        <a:buFont typeface="Wingdings" panose="05000000000000000000" charset="0"/>
                        <a:buNone/>
                        <a:tabLst/>
                        <a:defRPr/>
                      </a:pPr>
                      <a:endParaRPr lang="zh-CN" altLang="en-US" sz="1400" b="1" dirty="0">
                        <a:solidFill>
                          <a:srgbClr val="FF0000"/>
                        </a:solidFill>
                        <a:latin typeface="+mn-ea"/>
                        <a:ea typeface="+mn-ea"/>
                        <a:sym typeface="+mn-ea"/>
                      </a:endParaRPr>
                    </a:p>
                    <a:p>
                      <a:pPr marL="285750" marR="0" lvl="0" indent="-285750" algn="l" defTabSz="914400" rtl="0" eaLnBrk="1" fontAlgn="auto" latinLnBrk="0" hangingPunct="1">
                        <a:lnSpc>
                          <a:spcPct val="150000"/>
                        </a:lnSpc>
                        <a:spcBef>
                          <a:spcPts val="0"/>
                        </a:spcBef>
                        <a:spcAft>
                          <a:spcPts val="0"/>
                        </a:spcAft>
                        <a:buClr>
                          <a:srgbClr val="000000"/>
                        </a:buClr>
                        <a:buSzPct val="60000"/>
                        <a:buFont typeface="Wingdings" panose="05000000000000000000" pitchFamily="2" charset="2"/>
                        <a:buChar char="l"/>
                        <a:tabLst/>
                        <a:defRPr/>
                      </a:pPr>
                      <a:r>
                        <a:rPr lang="zh-CN" altLang="en-US" sz="1400" b="0" i="0" kern="1200" dirty="0">
                          <a:solidFill>
                            <a:schemeClr val="tx1"/>
                          </a:solidFill>
                          <a:effectLst/>
                          <a:latin typeface="+mn-lt"/>
                          <a:ea typeface="+mn-ea"/>
                          <a:cs typeface="+mn-cs"/>
                        </a:rPr>
                        <a:t>受限于周期性注射治疗要求，注射剂型依从性差，临床应用并不广泛，对疾病的治疗价值并未充分体现</a:t>
                      </a:r>
                      <a:endParaRPr lang="zh-CN" altLang="en-US" sz="1400" kern="1200" dirty="0">
                        <a:solidFill>
                          <a:schemeClr val="tx1"/>
                        </a:solidFill>
                        <a:effectLst/>
                        <a:latin typeface="+mn-lt"/>
                        <a:ea typeface="+mn-ea"/>
                        <a:cs typeface="+mn-cs"/>
                      </a:endParaRPr>
                    </a:p>
                    <a:p>
                      <a:pPr marL="0" indent="0" algn="l" fontAlgn="auto">
                        <a:lnSpc>
                          <a:spcPct val="150000"/>
                        </a:lnSpc>
                        <a:buClr>
                          <a:srgbClr val="000000"/>
                        </a:buClr>
                        <a:buSzPct val="60000"/>
                        <a:buFont typeface="Wingdings" panose="05000000000000000000" charset="0"/>
                        <a:buNone/>
                      </a:pPr>
                      <a:endParaRPr lang="zh-CN" altLang="en-US" sz="1400" b="1" dirty="0">
                        <a:solidFill>
                          <a:srgbClr val="FF0000"/>
                        </a:solidFill>
                        <a:latin typeface="+mn-ea"/>
                        <a:ea typeface="+mn-ea"/>
                        <a:cs typeface="微软雅黑" panose="020B0503020204020204" charset="-122"/>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b="1" dirty="0">
                          <a:solidFill>
                            <a:srgbClr val="FF0000"/>
                          </a:solidFill>
                          <a:latin typeface="+mn-ea"/>
                          <a:ea typeface="+mn-ea"/>
                          <a:cs typeface="微软雅黑" panose="020B0503020204020204" charset="-122"/>
                          <a:sym typeface="+mn-ea"/>
                        </a:rPr>
                        <a:t>实现了</a:t>
                      </a:r>
                      <a:r>
                        <a:rPr lang="zh-CN" altLang="en-US" sz="1400" dirty="0">
                          <a:latin typeface="+mn-ea"/>
                          <a:ea typeface="+mn-ea"/>
                          <a:cs typeface="微软雅黑" panose="020B0503020204020204" charset="-122"/>
                          <a:sym typeface="+mn-ea"/>
                        </a:rPr>
                        <a:t>患者</a:t>
                      </a:r>
                      <a:r>
                        <a:rPr lang="zh-CN" altLang="zh-CN" sz="1400" b="1" dirty="0">
                          <a:solidFill>
                            <a:srgbClr val="FF0000"/>
                          </a:solidFill>
                          <a:latin typeface="+mn-ea"/>
                          <a:ea typeface="+mn-ea"/>
                          <a:cs typeface="微软雅黑" panose="020B0503020204020204" charset="-122"/>
                          <a:sym typeface="+mn-ea"/>
                        </a:rPr>
                        <a:t>居家</a:t>
                      </a:r>
                      <a:r>
                        <a:rPr lang="zh-CN" altLang="en-US" sz="1400" b="1" dirty="0">
                          <a:solidFill>
                            <a:srgbClr val="FF0000"/>
                          </a:solidFill>
                          <a:latin typeface="+mn-ea"/>
                          <a:ea typeface="+mn-ea"/>
                          <a:cs typeface="微软雅黑" panose="020B0503020204020204" charset="-122"/>
                          <a:sym typeface="+mn-ea"/>
                        </a:rPr>
                        <a:t>便捷、安全</a:t>
                      </a:r>
                      <a:r>
                        <a:rPr lang="zh-CN" altLang="en-US" sz="1400" b="0" dirty="0">
                          <a:solidFill>
                            <a:schemeClr val="tx1"/>
                          </a:solidFill>
                          <a:latin typeface="+mn-ea"/>
                          <a:ea typeface="+mn-ea"/>
                          <a:cs typeface="微软雅黑" panose="020B0503020204020204" charset="-122"/>
                          <a:sym typeface="+mn-ea"/>
                        </a:rPr>
                        <a:t>的治疗</a:t>
                      </a:r>
                    </a:p>
                    <a:p>
                      <a:pPr marL="0" indent="0" algn="l" fontAlgn="auto">
                        <a:lnSpc>
                          <a:spcPct val="150000"/>
                        </a:lnSpc>
                        <a:buClr>
                          <a:srgbClr val="000000"/>
                        </a:buClr>
                        <a:buSzPct val="60000"/>
                        <a:buFont typeface="Wingdings" panose="05000000000000000000" charset="0"/>
                        <a:buNone/>
                      </a:pPr>
                      <a:r>
                        <a:rPr lang="zh-CN" altLang="en-US" sz="1400" b="1" dirty="0">
                          <a:solidFill>
                            <a:srgbClr val="FF0000"/>
                          </a:solidFill>
                          <a:latin typeface="+mn-ea"/>
                          <a:ea typeface="+mn-ea"/>
                          <a:cs typeface="微软雅黑" panose="020B0503020204020204" charset="-122"/>
                          <a:sym typeface="+mn-ea"/>
                        </a:rPr>
                        <a:t>    解决了</a:t>
                      </a:r>
                      <a:r>
                        <a:rPr lang="zh-CN" altLang="en-US" sz="1400" b="0" dirty="0">
                          <a:solidFill>
                            <a:schemeClr val="tx1"/>
                          </a:solidFill>
                          <a:latin typeface="+mn-ea"/>
                          <a:ea typeface="+mn-ea"/>
                          <a:cs typeface="微软雅黑" panose="020B0503020204020204" charset="-122"/>
                          <a:sym typeface="+mn-ea"/>
                        </a:rPr>
                        <a:t>注射剂型长期治疗</a:t>
                      </a:r>
                      <a:r>
                        <a:rPr lang="zh-CN" altLang="en-US" sz="1400" b="1" dirty="0">
                          <a:solidFill>
                            <a:srgbClr val="FF0000"/>
                          </a:solidFill>
                          <a:latin typeface="+mn-ea"/>
                          <a:ea typeface="+mn-ea"/>
                          <a:cs typeface="微软雅黑" panose="020B0503020204020204" charset="-122"/>
                          <a:sym typeface="+mn-ea"/>
                        </a:rPr>
                        <a:t>依从性</a:t>
                      </a:r>
                      <a:endParaRPr lang="en-US" altLang="zh-CN" sz="1400" b="1" dirty="0">
                        <a:solidFill>
                          <a:srgbClr val="FF0000"/>
                        </a:solidFill>
                        <a:latin typeface="+mn-ea"/>
                        <a:ea typeface="+mn-ea"/>
                        <a:cs typeface="微软雅黑" panose="020B0503020204020204" charset="-122"/>
                        <a:sym typeface="+mn-ea"/>
                      </a:endParaRPr>
                    </a:p>
                    <a:p>
                      <a:pPr marL="0" indent="0" algn="l" fontAlgn="auto">
                        <a:lnSpc>
                          <a:spcPct val="150000"/>
                        </a:lnSpc>
                        <a:buClr>
                          <a:srgbClr val="000000"/>
                        </a:buClr>
                        <a:buSzPct val="60000"/>
                        <a:buFont typeface="Wingdings" panose="05000000000000000000" charset="0"/>
                        <a:buNone/>
                      </a:pPr>
                      <a:r>
                        <a:rPr lang="en-US" altLang="zh-CN" sz="1400" b="1" dirty="0">
                          <a:solidFill>
                            <a:srgbClr val="FF0000"/>
                          </a:solidFill>
                          <a:latin typeface="+mn-ea"/>
                          <a:ea typeface="+mn-ea"/>
                          <a:cs typeface="微软雅黑" panose="020B0503020204020204" charset="-122"/>
                          <a:sym typeface="+mn-ea"/>
                        </a:rPr>
                        <a:t>    </a:t>
                      </a:r>
                      <a:r>
                        <a:rPr lang="zh-CN" sz="1400" b="1" dirty="0">
                          <a:solidFill>
                            <a:srgbClr val="FF0000"/>
                          </a:solidFill>
                          <a:latin typeface="+mn-ea"/>
                          <a:ea typeface="+mn-ea"/>
                          <a:cs typeface="微软雅黑" panose="020B0503020204020204" charset="-122"/>
                          <a:sym typeface="+mn-ea"/>
                        </a:rPr>
                        <a:t>降低了</a:t>
                      </a:r>
                      <a:r>
                        <a:rPr lang="zh-CN" sz="1400" b="0" dirty="0">
                          <a:solidFill>
                            <a:schemeClr val="tx1"/>
                          </a:solidFill>
                          <a:latin typeface="+mn-ea"/>
                          <a:ea typeface="+mn-ea"/>
                          <a:cs typeface="微软雅黑" panose="020B0503020204020204" charset="-122"/>
                          <a:sym typeface="+mn-ea"/>
                        </a:rPr>
                        <a:t>输液的</a:t>
                      </a:r>
                      <a:r>
                        <a:rPr lang="zh-CN" sz="1400" b="1" dirty="0">
                          <a:solidFill>
                            <a:srgbClr val="FF0000"/>
                          </a:solidFill>
                          <a:latin typeface="+mn-ea"/>
                          <a:ea typeface="+mn-ea"/>
                          <a:cs typeface="微软雅黑" panose="020B0503020204020204" charset="-122"/>
                          <a:sym typeface="+mn-ea"/>
                        </a:rPr>
                        <a:t>医疗资源占用</a:t>
                      </a:r>
                      <a:r>
                        <a:rPr lang="zh-CN" sz="1400" b="0" dirty="0">
                          <a:solidFill>
                            <a:schemeClr val="tx1"/>
                          </a:solidFill>
                          <a:latin typeface="+mn-ea"/>
                          <a:ea typeface="+mn-ea"/>
                          <a:cs typeface="微软雅黑" panose="020B0503020204020204" charset="-122"/>
                          <a:sym typeface="+mn-ea"/>
                        </a:rPr>
                        <a:t>，社会经济性优</a:t>
                      </a:r>
                      <a:endParaRPr lang="zh-CN" altLang="en-US" sz="1400" b="1" dirty="0">
                        <a:solidFill>
                          <a:srgbClr val="FF0000"/>
                        </a:solidFill>
                        <a:latin typeface="+mn-ea"/>
                        <a:ea typeface="+mn-ea"/>
                        <a:sym typeface="+mn-ea"/>
                      </a:endParaRPr>
                    </a:p>
                    <a:p>
                      <a:pPr marL="212090" indent="-212090" algn="l" fontAlgn="auto">
                        <a:lnSpc>
                          <a:spcPct val="120000"/>
                        </a:lnSpc>
                        <a:buSzPct val="60000"/>
                        <a:buFont typeface="Wingdings" panose="05000000000000000000" charset="0"/>
                        <a:buChar char="l"/>
                      </a:pPr>
                      <a:endParaRPr lang="en-US" altLang="zh-CN" sz="1400" b="0" dirty="0">
                        <a:solidFill>
                          <a:schemeClr val="tx1"/>
                        </a:solidFill>
                        <a:latin typeface="+mn-ea"/>
                        <a:ea typeface="+mn-ea"/>
                        <a:cs typeface="微软雅黑" panose="020B0503020204020204" charset="-122"/>
                        <a:sym typeface="+mn-ea"/>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14120" y="357505"/>
            <a:ext cx="10785475" cy="657225"/>
          </a:xfrm>
        </p:spPr>
        <p:txBody>
          <a:bodyPr/>
          <a:lstStyle/>
          <a:p>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sym typeface="+mn-ea"/>
              </a:rPr>
              <a:t>、</a:t>
            </a:r>
            <a:r>
              <a:rPr lang="zh-CN" altLang="en-US" b="1" dirty="0">
                <a:latin typeface="微软雅黑" panose="020B0503020204020204" charset="-122"/>
                <a:ea typeface="微软雅黑" panose="020B0503020204020204" charset="-122"/>
                <a:cs typeface="微软雅黑" panose="020B0503020204020204" charset="-122"/>
              </a:rPr>
              <a:t>药物基本信息</a:t>
            </a:r>
            <a:r>
              <a:rPr lang="en-US" altLang="zh-CN" b="1" dirty="0">
                <a:latin typeface="微软雅黑" panose="020B0503020204020204" charset="-122"/>
                <a:ea typeface="微软雅黑" panose="020B0503020204020204" charset="-122"/>
                <a:cs typeface="微软雅黑" panose="020B0503020204020204" charset="-122"/>
              </a:rPr>
              <a:t> 2/2</a:t>
            </a:r>
            <a:endParaRPr lang="zh-CN" altLang="en-US" b="1" u="sng" dirty="0">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
            </p:custDataLst>
          </p:nvPr>
        </p:nvSpPr>
        <p:spPr>
          <a:xfrm>
            <a:off x="434975" y="1640210"/>
            <a:ext cx="5051425" cy="1898650"/>
          </a:xfrm>
          <a:prstGeom prst="rect">
            <a:avLst/>
          </a:prstGeom>
          <a:noFill/>
          <a:ln>
            <a:noFill/>
          </a:ln>
        </p:spPr>
        <p:txBody>
          <a:bodyPr wrap="square" rtlCol="0">
            <a:noAutofit/>
          </a:bodyPr>
          <a:lstStyle/>
          <a:p>
            <a:pPr marL="285750" indent="-285750">
              <a:buFont typeface="Arial" panose="020B0604020202020204" pitchFamily="34" charset="0"/>
              <a:buChar char="•"/>
            </a:pPr>
            <a:r>
              <a:rPr lang="zh-CN" altLang="en-US" sz="1400" dirty="0">
                <a:latin typeface="+mn-ea"/>
              </a:rPr>
              <a:t>肌萎缩侧索硬化（</a:t>
            </a:r>
            <a:r>
              <a:rPr lang="en-US" altLang="zh-CN" sz="1400" dirty="0">
                <a:latin typeface="+mn-ea"/>
              </a:rPr>
              <a:t>ALS</a:t>
            </a:r>
            <a:r>
              <a:rPr lang="zh-CN" altLang="en-US" sz="1400" dirty="0">
                <a:latin typeface="+mn-ea"/>
              </a:rPr>
              <a:t>）被收录于</a:t>
            </a:r>
            <a:r>
              <a:rPr lang="en-US" altLang="zh-CN" sz="1400" b="1" dirty="0">
                <a:solidFill>
                  <a:srgbClr val="FF0000"/>
                </a:solidFill>
                <a:latin typeface="+mn-ea"/>
              </a:rPr>
              <a:t>《</a:t>
            </a:r>
            <a:r>
              <a:rPr lang="zh-CN" altLang="en-US" sz="1400" b="1" dirty="0">
                <a:solidFill>
                  <a:srgbClr val="FF0000"/>
                </a:solidFill>
                <a:latin typeface="+mn-ea"/>
              </a:rPr>
              <a:t>第一批罕见病目录</a:t>
            </a:r>
            <a:r>
              <a:rPr lang="en-US" altLang="zh-CN" sz="1400" b="1" dirty="0">
                <a:solidFill>
                  <a:srgbClr val="FF0000"/>
                </a:solidFill>
                <a:latin typeface="+mn-ea"/>
              </a:rPr>
              <a:t>》</a:t>
            </a:r>
            <a:r>
              <a:rPr lang="zh-CN" altLang="en-US" sz="1400" dirty="0">
                <a:latin typeface="+mn-ea"/>
              </a:rPr>
              <a:t>第</a:t>
            </a:r>
            <a:r>
              <a:rPr lang="en-US" altLang="zh-CN" sz="1400" dirty="0">
                <a:latin typeface="+mn-ea"/>
              </a:rPr>
              <a:t>4</a:t>
            </a:r>
            <a:r>
              <a:rPr lang="zh-CN" altLang="en-US" sz="1400" dirty="0">
                <a:latin typeface="+mn-ea"/>
              </a:rPr>
              <a:t>位，是一种病因未明、主要由运动皮质上运动神经元和脊髓及脑干下运动神经元损伤造成的的神经系统变性疾病，该病以进行性发展的骨骼肌无力、萎缩、营养不良和锥体束征为主要临床表现，多死于呼吸衰竭并发的呼吸道感染。一般中老年发病多见，</a:t>
            </a:r>
            <a:r>
              <a:rPr lang="en-US" altLang="zh-CN" sz="1400" dirty="0">
                <a:latin typeface="+mn-ea"/>
              </a:rPr>
              <a:t>90%</a:t>
            </a:r>
            <a:r>
              <a:rPr lang="zh-CN" altLang="en-US" sz="1400" dirty="0">
                <a:latin typeface="+mn-ea"/>
              </a:rPr>
              <a:t>为散发性。我国</a:t>
            </a:r>
            <a:r>
              <a:rPr lang="en-US" altLang="zh-CN" sz="1400" dirty="0">
                <a:latin typeface="+mn-ea"/>
              </a:rPr>
              <a:t>ALS</a:t>
            </a:r>
            <a:r>
              <a:rPr lang="zh-CN" altLang="en-US" sz="1400" dirty="0">
                <a:latin typeface="+mn-ea"/>
              </a:rPr>
              <a:t>发病年龄高峰在</a:t>
            </a:r>
            <a:r>
              <a:rPr lang="en-US" altLang="zh-CN" sz="1400" dirty="0">
                <a:latin typeface="+mn-ea"/>
              </a:rPr>
              <a:t>50</a:t>
            </a:r>
            <a:r>
              <a:rPr lang="zh-CN" altLang="en-US" sz="1400" dirty="0">
                <a:latin typeface="+mn-ea"/>
              </a:rPr>
              <a:t>岁左右，呈年轻化趋势，生存期通常</a:t>
            </a:r>
            <a:r>
              <a:rPr lang="en-US" altLang="zh-CN" sz="1400" dirty="0">
                <a:latin typeface="+mn-ea"/>
              </a:rPr>
              <a:t>3</a:t>
            </a:r>
            <a:r>
              <a:rPr lang="zh-CN" altLang="en-US" sz="1400" dirty="0">
                <a:latin typeface="+mn-ea"/>
              </a:rPr>
              <a:t>～</a:t>
            </a:r>
            <a:r>
              <a:rPr lang="en-US" altLang="zh-CN" sz="1400" dirty="0">
                <a:latin typeface="+mn-ea"/>
              </a:rPr>
              <a:t>5</a:t>
            </a:r>
            <a:r>
              <a:rPr lang="zh-CN" altLang="en-US" sz="1400" dirty="0">
                <a:latin typeface="+mn-ea"/>
              </a:rPr>
              <a:t>年。</a:t>
            </a:r>
            <a:endParaRPr lang="zh-CN" altLang="en-US" sz="1100" dirty="0">
              <a:latin typeface="+mn-ea"/>
            </a:endParaRPr>
          </a:p>
        </p:txBody>
      </p:sp>
      <p:sp>
        <p:nvSpPr>
          <p:cNvPr id="7" name="文本框 6"/>
          <p:cNvSpPr txBox="1"/>
          <p:nvPr>
            <p:custDataLst>
              <p:tags r:id="rId3"/>
            </p:custDataLst>
          </p:nvPr>
        </p:nvSpPr>
        <p:spPr>
          <a:xfrm>
            <a:off x="6344094" y="1774380"/>
            <a:ext cx="5211191" cy="2662809"/>
          </a:xfrm>
          <a:prstGeom prst="rect">
            <a:avLst/>
          </a:prstGeom>
          <a:noFill/>
          <a:ln>
            <a:noFill/>
          </a:ln>
        </p:spPr>
        <p:txBody>
          <a:bodyPr wrap="square">
            <a:noAutofit/>
          </a:bodyPr>
          <a:lstStyle/>
          <a:p>
            <a:pPr marL="212090" lvl="1" indent="-212090">
              <a:lnSpc>
                <a:spcPct val="200000"/>
              </a:lnSpc>
              <a:buClr>
                <a:srgbClr val="000000"/>
              </a:buClr>
              <a:buSzPct val="60000"/>
              <a:buFont typeface="Wingdings" panose="05000000000000000000" charset="0"/>
              <a:buChar char="l"/>
            </a:pPr>
            <a:r>
              <a:rPr lang="en-US" altLang="zh-CN" sz="1400" dirty="0">
                <a:latin typeface="+mn-ea"/>
              </a:rPr>
              <a:t>ALS</a:t>
            </a:r>
            <a:r>
              <a:rPr lang="zh-CN" altLang="en-US" sz="1400" dirty="0">
                <a:latin typeface="+mn-ea"/>
              </a:rPr>
              <a:t>药物治疗手段极为有限，仅依达拉奉和利鲁唑被指南推荐</a:t>
            </a:r>
            <a:endParaRPr lang="en-US" altLang="zh-CN" sz="1400" dirty="0">
              <a:solidFill>
                <a:schemeClr val="tx1"/>
              </a:solidFill>
              <a:latin typeface="+mn-ea"/>
              <a:cs typeface="宋体" panose="02010600030101010101" pitchFamily="2" charset="-122"/>
            </a:endParaRPr>
          </a:p>
          <a:p>
            <a:pPr marL="212090" lvl="1" indent="-212090" algn="l" fontAlgn="auto">
              <a:lnSpc>
                <a:spcPct val="200000"/>
              </a:lnSpc>
              <a:buClr>
                <a:srgbClr val="000000"/>
              </a:buClr>
              <a:buSzPct val="60000"/>
              <a:buFont typeface="Wingdings" panose="05000000000000000000" charset="0"/>
              <a:buChar char="l"/>
            </a:pPr>
            <a:r>
              <a:rPr lang="zh-CN" sz="1400" dirty="0">
                <a:latin typeface="+mn-ea"/>
                <a:cs typeface="宋体" panose="02010600030101010101" pitchFamily="2" charset="-122"/>
              </a:rPr>
              <a:t>周期性输液治疗</a:t>
            </a:r>
            <a:r>
              <a:rPr sz="1400" dirty="0">
                <a:latin typeface="+mn-ea"/>
                <a:cs typeface="宋体" panose="02010600030101010101" pitchFamily="2" charset="-122"/>
              </a:rPr>
              <a:t>，</a:t>
            </a:r>
            <a:r>
              <a:rPr lang="zh-CN" sz="1400" b="1" dirty="0">
                <a:solidFill>
                  <a:srgbClr val="FF0000"/>
                </a:solidFill>
                <a:latin typeface="+mn-ea"/>
                <a:cs typeface="宋体" panose="02010600030101010101" pitchFamily="2" charset="-122"/>
              </a:rPr>
              <a:t>额外增加家庭经济成本和社会医疗资源负担</a:t>
            </a:r>
          </a:p>
          <a:p>
            <a:pPr marL="212090" lvl="1" indent="-212090" algn="l" fontAlgn="auto">
              <a:lnSpc>
                <a:spcPct val="200000"/>
              </a:lnSpc>
              <a:buClr>
                <a:srgbClr val="000000"/>
              </a:buClr>
              <a:buSzPct val="60000"/>
              <a:buFont typeface="Wingdings" panose="05000000000000000000" charset="0"/>
              <a:buChar char="l"/>
            </a:pPr>
            <a:r>
              <a:rPr lang="zh-CN" sz="1400" dirty="0">
                <a:effectLst/>
                <a:latin typeface="+mn-ea"/>
                <a:cs typeface="宋体" panose="02010600030101010101" pitchFamily="2" charset="-122"/>
                <a:sym typeface="+mn-ea"/>
              </a:rPr>
              <a:t>目前国家医保目录内均为注射剂型，</a:t>
            </a:r>
            <a:r>
              <a:rPr lang="zh-CN" altLang="en-US" sz="1400" b="1" dirty="0">
                <a:solidFill>
                  <a:srgbClr val="FF0000"/>
                </a:solidFill>
                <a:effectLst/>
                <a:latin typeface="+mn-ea"/>
                <a:cs typeface="宋体" panose="02010600030101010101" pitchFamily="2" charset="-122"/>
                <a:sym typeface="+mn-ea"/>
              </a:rPr>
              <a:t>尚无</a:t>
            </a:r>
            <a:r>
              <a:rPr lang="zh-CN" altLang="en-US" sz="1400" b="1" dirty="0">
                <a:solidFill>
                  <a:srgbClr val="FF0000"/>
                </a:solidFill>
                <a:latin typeface="+mn-ea"/>
                <a:sym typeface="+mn-ea"/>
              </a:rPr>
              <a:t>口服药品</a:t>
            </a:r>
            <a:endParaRPr lang="en-US" sz="1400" b="1" dirty="0">
              <a:solidFill>
                <a:srgbClr val="FF0000"/>
              </a:solidFill>
              <a:latin typeface="+mn-ea"/>
              <a:cs typeface="宋体" panose="02010600030101010101" pitchFamily="2" charset="-122"/>
            </a:endParaRPr>
          </a:p>
          <a:p>
            <a:pPr marL="212090" lvl="1" indent="-212090" algn="l" fontAlgn="auto">
              <a:lnSpc>
                <a:spcPct val="200000"/>
              </a:lnSpc>
              <a:buClr>
                <a:srgbClr val="000000"/>
              </a:buClr>
              <a:buSzPct val="60000"/>
              <a:buFont typeface="Wingdings" panose="05000000000000000000" charset="0"/>
              <a:buChar char="l"/>
            </a:pPr>
            <a:r>
              <a:rPr sz="1400" dirty="0" err="1">
                <a:solidFill>
                  <a:schemeClr val="tx1"/>
                </a:solidFill>
                <a:latin typeface="+mn-ea"/>
                <a:cs typeface="宋体" panose="02010600030101010101" pitchFamily="2" charset="-122"/>
              </a:rPr>
              <a:t>舌下片</a:t>
            </a:r>
            <a:r>
              <a:rPr lang="zh-CN" sz="1400" b="1" dirty="0">
                <a:solidFill>
                  <a:srgbClr val="FF0000"/>
                </a:solidFill>
                <a:latin typeface="+mn-ea"/>
                <a:cs typeface="宋体" panose="02010600030101010101" pitchFamily="2" charset="-122"/>
              </a:rPr>
              <a:t>实现居家自主</a:t>
            </a:r>
            <a:r>
              <a:rPr lang="zh-CN" altLang="en-US" sz="1400" b="1" dirty="0">
                <a:solidFill>
                  <a:srgbClr val="FF0000"/>
                </a:solidFill>
                <a:latin typeface="+mn-ea"/>
                <a:cs typeface="宋体" panose="02010600030101010101" pitchFamily="2" charset="-122"/>
              </a:rPr>
              <a:t>治疗</a:t>
            </a:r>
            <a:r>
              <a:rPr sz="1400" dirty="0">
                <a:solidFill>
                  <a:schemeClr val="tx1"/>
                </a:solidFill>
                <a:latin typeface="+mn-ea"/>
                <a:cs typeface="宋体" panose="02010600030101010101" pitchFamily="2" charset="-122"/>
              </a:rPr>
              <a:t>，</a:t>
            </a:r>
            <a:r>
              <a:rPr lang="zh-CN" sz="1400" dirty="0">
                <a:solidFill>
                  <a:schemeClr val="tx1"/>
                </a:solidFill>
                <a:latin typeface="+mn-ea"/>
                <a:cs typeface="宋体" panose="02010600030101010101" pitchFamily="2" charset="-122"/>
              </a:rPr>
              <a:t>相比于住院输液治疗</a:t>
            </a:r>
            <a:r>
              <a:rPr sz="1400" dirty="0">
                <a:solidFill>
                  <a:schemeClr val="tx1"/>
                </a:solidFill>
                <a:latin typeface="+mn-ea"/>
                <a:cs typeface="宋体" panose="02010600030101010101" pitchFamily="2" charset="-122"/>
              </a:rPr>
              <a:t>，</a:t>
            </a:r>
            <a:r>
              <a:rPr lang="zh-CN" sz="1400" b="1" dirty="0">
                <a:solidFill>
                  <a:srgbClr val="FF0000"/>
                </a:solidFill>
                <a:latin typeface="+mn-ea"/>
                <a:cs typeface="宋体" panose="02010600030101010101" pitchFamily="2" charset="-122"/>
                <a:sym typeface="+mn-ea"/>
              </a:rPr>
              <a:t>便捷</a:t>
            </a:r>
            <a:r>
              <a:rPr lang="zh-CN" altLang="en-US" sz="1400" b="1" dirty="0">
                <a:solidFill>
                  <a:srgbClr val="FF0000"/>
                </a:solidFill>
                <a:latin typeface="+mn-ea"/>
                <a:cs typeface="宋体" panose="02010600030101010101" pitchFamily="2" charset="-122"/>
                <a:sym typeface="+mn-ea"/>
              </a:rPr>
              <a:t>、</a:t>
            </a:r>
            <a:r>
              <a:rPr lang="zh-CN" sz="1400" b="1" dirty="0">
                <a:solidFill>
                  <a:srgbClr val="FF0000"/>
                </a:solidFill>
                <a:latin typeface="+mn-ea"/>
                <a:cs typeface="宋体" panose="02010600030101010101" pitchFamily="2" charset="-122"/>
                <a:sym typeface="+mn-ea"/>
              </a:rPr>
              <a:t>安全</a:t>
            </a:r>
            <a:endParaRPr lang="zh-CN" altLang="en-US" sz="1400" b="1" dirty="0">
              <a:solidFill>
                <a:srgbClr val="FF0000"/>
              </a:solidFill>
              <a:latin typeface="+mn-ea"/>
              <a:cs typeface="宋体" panose="02010600030101010101" pitchFamily="2" charset="-122"/>
              <a:sym typeface="+mn-ea"/>
            </a:endParaRPr>
          </a:p>
        </p:txBody>
      </p:sp>
      <p:sp>
        <p:nvSpPr>
          <p:cNvPr id="9" name="文本框 8"/>
          <p:cNvSpPr txBox="1"/>
          <p:nvPr/>
        </p:nvSpPr>
        <p:spPr>
          <a:xfrm>
            <a:off x="500380" y="3395858"/>
            <a:ext cx="4415790" cy="1023742"/>
          </a:xfrm>
          <a:prstGeom prst="rect">
            <a:avLst/>
          </a:prstGeom>
          <a:noFill/>
        </p:spPr>
        <p:txBody>
          <a:bodyPr wrap="square" rtlCol="0" anchor="t">
            <a:spAutoFit/>
          </a:bodyPr>
          <a:lstStyle/>
          <a:p>
            <a:pPr marL="212090" lvl="1" indent="-212090">
              <a:lnSpc>
                <a:spcPct val="150000"/>
              </a:lnSpc>
              <a:buClr>
                <a:srgbClr val="000000"/>
              </a:buClr>
              <a:buSzPct val="60000"/>
              <a:buFont typeface="Wingdings" panose="05000000000000000000" charset="0"/>
              <a:buChar char="l"/>
            </a:pPr>
            <a:r>
              <a:rPr lang="zh-CN" altLang="en-US" sz="1400" dirty="0">
                <a:latin typeface="+mn-ea"/>
              </a:rPr>
              <a:t>一项全国医保数据分析发现，中国</a:t>
            </a:r>
            <a:r>
              <a:rPr lang="en-US" altLang="zh-CN" sz="1400" dirty="0">
                <a:latin typeface="+mn-ea"/>
              </a:rPr>
              <a:t>ALS</a:t>
            </a:r>
            <a:r>
              <a:rPr lang="zh-CN" altLang="en-US" sz="1400" dirty="0">
                <a:latin typeface="+mn-ea"/>
              </a:rPr>
              <a:t>人群中</a:t>
            </a:r>
            <a:endParaRPr lang="en-US" altLang="zh-CN" sz="1400" dirty="0">
              <a:latin typeface="+mn-ea"/>
            </a:endParaRPr>
          </a:p>
          <a:p>
            <a:pPr marL="212090" lvl="1" indent="-212090">
              <a:lnSpc>
                <a:spcPct val="150000"/>
              </a:lnSpc>
              <a:buClr>
                <a:srgbClr val="000000"/>
              </a:buClr>
              <a:buSzPct val="60000"/>
              <a:buFont typeface="Wingdings" panose="05000000000000000000" charset="0"/>
              <a:buChar char="l"/>
            </a:pPr>
            <a:r>
              <a:rPr lang="zh-CN" altLang="en-US" sz="1400" dirty="0">
                <a:latin typeface="+mn-ea"/>
              </a:rPr>
              <a:t>发病率：</a:t>
            </a:r>
            <a:r>
              <a:rPr lang="en-US" altLang="zh-CN" sz="1400" dirty="0">
                <a:latin typeface="+mn-ea"/>
              </a:rPr>
              <a:t>1.62/10</a:t>
            </a:r>
            <a:r>
              <a:rPr lang="zh-CN" altLang="en-US" sz="1400" dirty="0">
                <a:latin typeface="+mn-ea"/>
              </a:rPr>
              <a:t>万人口</a:t>
            </a:r>
            <a:r>
              <a:rPr lang="en-US" altLang="zh-CN" sz="1400" dirty="0">
                <a:latin typeface="+mn-ea"/>
              </a:rPr>
              <a:t>/</a:t>
            </a:r>
            <a:r>
              <a:rPr lang="zh-CN" altLang="en-US" sz="1400" dirty="0">
                <a:latin typeface="+mn-ea"/>
              </a:rPr>
              <a:t>年</a:t>
            </a:r>
            <a:endParaRPr lang="en-US" altLang="zh-CN" sz="1400" dirty="0">
              <a:latin typeface="+mn-ea"/>
            </a:endParaRPr>
          </a:p>
          <a:p>
            <a:pPr marL="212090" lvl="1" indent="-212090">
              <a:lnSpc>
                <a:spcPct val="150000"/>
              </a:lnSpc>
              <a:buClr>
                <a:srgbClr val="000000"/>
              </a:buClr>
              <a:buSzPct val="60000"/>
              <a:buFont typeface="Wingdings" panose="05000000000000000000" charset="0"/>
              <a:buChar char="l"/>
            </a:pPr>
            <a:r>
              <a:rPr lang="zh-CN" altLang="en-US" sz="1400" dirty="0">
                <a:latin typeface="+mn-ea"/>
              </a:rPr>
              <a:t>患病率：</a:t>
            </a:r>
            <a:r>
              <a:rPr lang="en-US" altLang="zh-CN" sz="1400" dirty="0">
                <a:latin typeface="+mn-ea"/>
              </a:rPr>
              <a:t>2.97/10</a:t>
            </a:r>
            <a:r>
              <a:rPr lang="zh-CN" altLang="en-US" sz="1400" dirty="0">
                <a:latin typeface="+mn-ea"/>
              </a:rPr>
              <a:t>万</a:t>
            </a:r>
            <a:endParaRPr lang="zh-CN" altLang="en-US" sz="1400" dirty="0">
              <a:latin typeface="+mn-ea"/>
              <a:cs typeface="微软雅黑" panose="020B0503020204020204" charset="-122"/>
              <a:sym typeface="+mn-ea"/>
            </a:endParaRPr>
          </a:p>
        </p:txBody>
      </p:sp>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0168" y="4671700"/>
            <a:ext cx="5717540" cy="2141850"/>
          </a:xfrm>
          <a:prstGeom prst="rect">
            <a:avLst/>
          </a:prstGeom>
        </p:spPr>
      </p:pic>
      <p:sp>
        <p:nvSpPr>
          <p:cNvPr id="11" name="标题 3"/>
          <p:cNvSpPr>
            <a:spLocks noGrp="1"/>
          </p:cNvSpPr>
          <p:nvPr/>
        </p:nvSpPr>
        <p:spPr>
          <a:xfrm>
            <a:off x="848360" y="5217790"/>
            <a:ext cx="3299079" cy="1423924"/>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200000"/>
              </a:lnSpc>
            </a:pPr>
            <a:r>
              <a:rPr lang="zh-CN" altLang="en-US" sz="1400" b="0" dirty="0">
                <a:solidFill>
                  <a:schemeClr val="tx1"/>
                </a:solidFill>
                <a:latin typeface="+mn-ea"/>
                <a:ea typeface="+mn-ea"/>
                <a:cs typeface="+mn-ea"/>
              </a:rPr>
              <a:t>依达拉奉在多个国家获批</a:t>
            </a:r>
            <a:r>
              <a:rPr lang="en-US" altLang="zh-CN" sz="1400" b="0" dirty="0">
                <a:solidFill>
                  <a:schemeClr val="tx1"/>
                </a:solidFill>
                <a:latin typeface="+mn-ea"/>
                <a:ea typeface="+mn-ea"/>
                <a:cs typeface="+mn-ea"/>
              </a:rPr>
              <a:t>ALS</a:t>
            </a:r>
            <a:r>
              <a:rPr lang="zh-CN" altLang="en-US" sz="1400" b="0" dirty="0">
                <a:solidFill>
                  <a:schemeClr val="tx1"/>
                </a:solidFill>
                <a:latin typeface="+mn-ea"/>
                <a:ea typeface="+mn-ea"/>
                <a:cs typeface="+mn-ea"/>
              </a:rPr>
              <a:t>适应症，给渐冻症患者带来新的治疗希望</a:t>
            </a:r>
          </a:p>
        </p:txBody>
      </p:sp>
      <p:sp>
        <p:nvSpPr>
          <p:cNvPr id="21" name="圆角矩形 20"/>
          <p:cNvSpPr/>
          <p:nvPr/>
        </p:nvSpPr>
        <p:spPr>
          <a:xfrm>
            <a:off x="352425" y="1164590"/>
            <a:ext cx="5474970" cy="3456305"/>
          </a:xfrm>
          <a:prstGeom prst="roundRect">
            <a:avLst>
              <a:gd name="adj" fmla="val 2150"/>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4"/>
            </p:custDataLst>
          </p:nvPr>
        </p:nvSpPr>
        <p:spPr>
          <a:xfrm>
            <a:off x="1339215" y="1221105"/>
            <a:ext cx="3501390" cy="368300"/>
          </a:xfrm>
          <a:prstGeom prst="rect">
            <a:avLst/>
          </a:prstGeom>
          <a:noFill/>
        </p:spPr>
        <p:txBody>
          <a:bodyPr wrap="square">
            <a:spAutoFit/>
          </a:bodyPr>
          <a:lstStyle/>
          <a:p>
            <a:pPr indent="0" algn="ctr">
              <a:buFont typeface="Wingdings" panose="05000000000000000000" charset="0"/>
              <a:buNone/>
            </a:pPr>
            <a:r>
              <a:rPr lang="zh-CN" altLang="en-US" b="1" kern="0" dirty="0">
                <a:solidFill>
                  <a:schemeClr val="tx1"/>
                </a:solidFill>
                <a:latin typeface="微软雅黑" panose="020B0503020204020204" charset="-122"/>
                <a:ea typeface="微软雅黑" panose="020B0503020204020204" charset="-122"/>
              </a:rPr>
              <a:t>治疗疾病基本情况</a:t>
            </a:r>
          </a:p>
        </p:txBody>
      </p:sp>
      <p:sp>
        <p:nvSpPr>
          <p:cNvPr id="15" name="圆角矩形 14"/>
          <p:cNvSpPr/>
          <p:nvPr/>
        </p:nvSpPr>
        <p:spPr>
          <a:xfrm>
            <a:off x="6282055" y="1164590"/>
            <a:ext cx="5717540" cy="3456305"/>
          </a:xfrm>
          <a:prstGeom prst="roundRect">
            <a:avLst>
              <a:gd name="adj" fmla="val 2150"/>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5"/>
            </p:custDataLst>
          </p:nvPr>
        </p:nvSpPr>
        <p:spPr>
          <a:xfrm>
            <a:off x="7561580" y="1222375"/>
            <a:ext cx="2776220" cy="368300"/>
          </a:xfrm>
          <a:prstGeom prst="rect">
            <a:avLst/>
          </a:prstGeom>
          <a:noFill/>
        </p:spPr>
        <p:txBody>
          <a:bodyPr wrap="square">
            <a:spAutoFit/>
          </a:bodyPr>
          <a:lstStyle/>
          <a:p>
            <a:pPr indent="0" algn="ctr">
              <a:buFont typeface="Wingdings" panose="05000000000000000000" charset="0"/>
              <a:buNone/>
            </a:pPr>
            <a:r>
              <a:rPr lang="zh-CN" altLang="en-US" b="1" kern="0" dirty="0">
                <a:solidFill>
                  <a:schemeClr val="tx1"/>
                </a:solidFill>
                <a:latin typeface="微软雅黑" panose="020B0503020204020204" charset="-122"/>
                <a:ea typeface="微软雅黑" panose="020B0503020204020204" charset="-122"/>
              </a:rPr>
              <a:t>未被满足的需求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214120" y="407035"/>
            <a:ext cx="10785475" cy="657225"/>
          </a:xfrm>
        </p:spPr>
        <p:txBody>
          <a:bodyPr vert="horz" lIns="91440" tIns="45720" rIns="91440" bIns="45720" rtlCol="0" anchor="t">
            <a:noAutofit/>
          </a:bodyPr>
          <a:lstStyle/>
          <a:p>
            <a:pPr lvl="0" algn="l">
              <a:buClrTx/>
              <a:buSzTx/>
              <a:buFontTx/>
            </a:pPr>
            <a:r>
              <a:rPr lang="en-US" altLang="zh-CN" b="1">
                <a:latin typeface="微软雅黑" panose="020B0503020204020204" charset="-122"/>
                <a:ea typeface="微软雅黑" panose="020B0503020204020204" charset="-122"/>
                <a:cs typeface="微软雅黑" panose="020B0503020204020204" charset="-122"/>
                <a:sym typeface="+mn-ea"/>
              </a:rPr>
              <a:t>2、安全性</a:t>
            </a:r>
          </a:p>
        </p:txBody>
      </p:sp>
      <p:sp>
        <p:nvSpPr>
          <p:cNvPr id="4" name="文本框 3"/>
          <p:cNvSpPr txBox="1"/>
          <p:nvPr>
            <p:custDataLst>
              <p:tags r:id="rId2"/>
            </p:custDataLst>
          </p:nvPr>
        </p:nvSpPr>
        <p:spPr>
          <a:xfrm>
            <a:off x="1019810" y="1238885"/>
            <a:ext cx="10958830" cy="425450"/>
          </a:xfrm>
          <a:prstGeom prst="rect">
            <a:avLst/>
          </a:prstGeom>
          <a:noFill/>
        </p:spPr>
        <p:txBody>
          <a:bodyPr wrap="square" rtlCol="0">
            <a:noAutofit/>
          </a:bodyPr>
          <a:lstStyle/>
          <a:p>
            <a:pPr>
              <a:buNone/>
            </a:pPr>
            <a:r>
              <a:rPr lang="zh-CN" altLang="en-US" b="1" kern="0" dirty="0">
                <a:solidFill>
                  <a:schemeClr val="tx1"/>
                </a:solidFill>
                <a:latin typeface="微软雅黑" panose="020B0503020204020204" charset="-122"/>
                <a:ea typeface="微软雅黑" panose="020B0503020204020204" charset="-122"/>
                <a:cs typeface="微软雅黑" panose="020B0503020204020204" charset="-122"/>
              </a:rPr>
              <a:t>安全性信息：</a:t>
            </a:r>
          </a:p>
          <a:p>
            <a:pPr marL="0" lvl="1" indent="0" algn="just">
              <a:lnSpc>
                <a:spcPct val="90000"/>
              </a:lnSpc>
              <a:buFont typeface="Wingdings" panose="05000000000000000000" pitchFamily="2" charset="2"/>
              <a:buNone/>
            </a:pPr>
            <a:endParaRPr lang="en-US" altLang="zh-CN" sz="2000" b="1" kern="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1" indent="0" algn="just">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endPar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l">
              <a:lnSpc>
                <a:spcPct val="100000"/>
              </a:lnSpc>
              <a:buFont typeface="Wingdings" panose="05000000000000000000" pitchFamily="2" charset="2"/>
              <a:buNone/>
            </a:pPr>
            <a:r>
              <a:rPr lang="en-US" altLang="zh-CN" sz="1600" kern="0"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sz="1600" kern="0" dirty="0">
              <a:solidFill>
                <a:srgbClr val="FF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r>
              <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rPr>
              <a:t> </a:t>
            </a: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0" lvl="1" indent="0" algn="just">
              <a:buFont typeface="Wingdings" panose="05000000000000000000" pitchFamily="2" charset="2"/>
              <a:buNone/>
            </a:pPr>
            <a:endParaRPr lang="en-US" altLang="zh-CN" sz="1600"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endParaRPr lang="zh-CN" altLang="en-US" b="1" kern="0" dirty="0">
              <a:solidFill>
                <a:schemeClr val="accent1"/>
              </a:solidFill>
              <a:latin typeface="微软雅黑" panose="020B0503020204020204" charset="-122"/>
              <a:ea typeface="微软雅黑" panose="020B0503020204020204" charset="-122"/>
              <a:cs typeface="微软雅黑" panose="020B0503020204020204" charset="-122"/>
            </a:endParaRPr>
          </a:p>
          <a:p>
            <a:pPr indent="0" algn="just">
              <a:buFont typeface="Wingdings" panose="05000000000000000000" pitchFamily="2" charset="2"/>
              <a:buNone/>
            </a:pPr>
            <a:r>
              <a:rPr lang="zh-CN" altLang="en-US" b="1" kern="0" dirty="0">
                <a:solidFill>
                  <a:schemeClr val="tx1"/>
                </a:solidFill>
                <a:latin typeface="微软雅黑" panose="020B0503020204020204" charset="-122"/>
                <a:ea typeface="微软雅黑" panose="020B0503020204020204" charset="-122"/>
                <a:cs typeface="微软雅黑" panose="020B0503020204020204" charset="-122"/>
              </a:rPr>
              <a:t>安全性方面其他优势：</a:t>
            </a:r>
          </a:p>
          <a:p>
            <a:pPr indent="0" algn="just">
              <a:lnSpc>
                <a:spcPct val="90000"/>
              </a:lnSpc>
              <a:buFont typeface="Wingdings" panose="05000000000000000000" pitchFamily="2" charset="2"/>
              <a:buNone/>
            </a:pPr>
            <a:endParaRPr lang="zh-CN" altLang="en-US" sz="900" b="1" kern="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212090" indent="-212090" algn="just">
              <a:lnSpc>
                <a:spcPct val="200000"/>
              </a:lnSpc>
              <a:buSzPct val="60000"/>
              <a:buFont typeface="Wingdings" panose="05000000000000000000" charset="0"/>
              <a:buChar char="l"/>
            </a:pPr>
            <a:r>
              <a:rPr lang="en-US" altLang="zh-CN" sz="1600" b="1" kern="0" dirty="0">
                <a:solidFill>
                  <a:srgbClr val="FF0000"/>
                </a:solidFill>
                <a:latin typeface="微软雅黑" panose="020B0503020204020204" charset="-122"/>
                <a:ea typeface="微软雅黑" panose="020B0503020204020204" charset="-122"/>
                <a:cs typeface="微软雅黑" panose="020B0503020204020204" charset="-122"/>
              </a:rPr>
              <a:t> FDA</a:t>
            </a: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rPr>
              <a:t>提示：亚硫酸氢钠可能引起过敏型反应</a:t>
            </a:r>
            <a:r>
              <a:rPr lang="zh-CN" altLang="en-US" sz="1600" kern="0" dirty="0">
                <a:latin typeface="微软雅黑" panose="020B0503020204020204" charset="-122"/>
                <a:ea typeface="微软雅黑" panose="020B0503020204020204" charset="-122"/>
                <a:cs typeface="微软雅黑" panose="020B0503020204020204" charset="-122"/>
              </a:rPr>
              <a:t>，包括易感人群的过敏症状和哮喘发作</a:t>
            </a:r>
            <a:endParaRPr lang="en-US" altLang="zh-CN" sz="1600" kern="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200000"/>
              </a:lnSpc>
              <a:buSzPct val="60000"/>
            </a:pPr>
            <a:r>
              <a:rPr lang="zh-CN" altLang="en-US" sz="1600" kern="0" dirty="0">
                <a:solidFill>
                  <a:schemeClr val="tx1"/>
                </a:solidFill>
                <a:latin typeface="微软雅黑" panose="020B0503020204020204" charset="-122"/>
                <a:ea typeface="微软雅黑" panose="020B0503020204020204" charset="-122"/>
                <a:cs typeface="微软雅黑" panose="020B0503020204020204" charset="-122"/>
                <a:sym typeface="+mn-ea"/>
              </a:rPr>
              <a:t>          注射剂型及口服混悬液均含有亚硫酸氢钠</a:t>
            </a:r>
            <a:r>
              <a:rPr lang="zh-CN" altLang="en-US" sz="1600" kern="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a:t>
            </a: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sym typeface="+mn-ea"/>
              </a:rPr>
              <a:t>依达拉奉舌下片不含该成分</a:t>
            </a:r>
            <a:endParaRPr lang="zh-CN" altLang="en-US" sz="1600" kern="0" dirty="0">
              <a:solidFill>
                <a:schemeClr val="accent1"/>
              </a:solidFill>
              <a:latin typeface="微软雅黑" panose="020B0503020204020204" charset="-122"/>
              <a:ea typeface="微软雅黑" panose="020B0503020204020204" charset="-122"/>
              <a:cs typeface="微软雅黑" panose="020B0503020204020204" charset="-122"/>
              <a:sym typeface="+mn-ea"/>
            </a:endParaRPr>
          </a:p>
          <a:p>
            <a:pPr marL="212090" indent="-212090" algn="just" fontAlgn="auto">
              <a:lnSpc>
                <a:spcPct val="200000"/>
              </a:lnSpc>
              <a:buClr>
                <a:srgbClr val="000000"/>
              </a:buClr>
              <a:buSzPct val="60000"/>
              <a:buFont typeface="Wingdings" panose="05000000000000000000" charset="0"/>
              <a:buChar char="l"/>
            </a:pP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舌下片剂型</a:t>
            </a:r>
            <a:r>
              <a:rPr lang="zh-CN" altLang="en-US" sz="1600" dirty="0">
                <a:latin typeface="微软雅黑" panose="020B0503020204020204" charset="-122"/>
                <a:ea typeface="微软雅黑" panose="020B0503020204020204" charset="-122"/>
                <a:cs typeface="微软雅黑" panose="020B0503020204020204" charset="-122"/>
                <a:sym typeface="+mn-ea"/>
              </a:rPr>
              <a:t>相比目录内注射剂型，便捷且安全，</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有效避免静脉输液不良反应发生</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endParaRPr>
          </a:p>
          <a:p>
            <a:pPr marL="971550" lvl="2" indent="-342900" algn="just">
              <a:lnSpc>
                <a:spcPct val="90000"/>
              </a:lnSpc>
              <a:buFont typeface="+mj-lt"/>
              <a:buAutoNum type="arabicPeriod"/>
            </a:pPr>
            <a:endPar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3"/>
            </p:custDataLst>
            <p:extLst>
              <p:ext uri="{D42A27DB-BD31-4B8C-83A1-F6EECF244321}">
                <p14:modId xmlns:p14="http://schemas.microsoft.com/office/powerpoint/2010/main" val="2511083136"/>
              </p:ext>
            </p:extLst>
          </p:nvPr>
        </p:nvGraphicFramePr>
        <p:xfrm>
          <a:off x="3100705" y="1751330"/>
          <a:ext cx="7454900" cy="1051560"/>
        </p:xfrm>
        <a:graphic>
          <a:graphicData uri="http://schemas.openxmlformats.org/drawingml/2006/table">
            <a:tbl>
              <a:tblPr firstRow="1" bandRow="1">
                <a:tableStyleId>{5C22544A-7EE6-4342-B048-85BDC9FD1C3A}</a:tableStyleId>
              </a:tblPr>
              <a:tblGrid>
                <a:gridCol w="7454900">
                  <a:extLst>
                    <a:ext uri="{9D8B030D-6E8A-4147-A177-3AD203B41FA5}">
                      <a16:colId xmlns:a16="http://schemas.microsoft.com/office/drawing/2014/main" val="20000"/>
                    </a:ext>
                  </a:extLst>
                </a:gridCol>
              </a:tblGrid>
              <a:tr h="1051560">
                <a:tc>
                  <a:txBody>
                    <a:bodyPr/>
                    <a:lstStyle/>
                    <a:p>
                      <a:pPr indent="0" algn="l" fontAlgn="auto">
                        <a:lnSpc>
                          <a:spcPct val="150000"/>
                        </a:lnSpc>
                        <a:buNone/>
                      </a:pPr>
                      <a:r>
                        <a:rPr lang="zh-CN" altLang="en-US" sz="1400" b="0" kern="0" dirty="0">
                          <a:solidFill>
                            <a:schemeClr val="tx1"/>
                          </a:solidFill>
                          <a:latin typeface="微软雅黑" panose="020B0503020204020204" charset="-122"/>
                          <a:ea typeface="微软雅黑" panose="020B0503020204020204" charset="-122"/>
                          <a:cs typeface="微软雅黑" panose="020B0503020204020204" charset="-122"/>
                          <a:sym typeface="+mn-ea"/>
                        </a:rPr>
                        <a:t>肌萎缩侧索硬化日本临床试验在总计317例病例中报告了37例（11.7%）共46件不良反应。主要不良反应为皮疹4例（1.3%）、肝功能障碍4例（1.3%）、高血压3例（0.9%）、γ-GTP 升高3例（0.9%）、尿糖阳性3例（0.9%）等。</a:t>
                      </a:r>
                    </a:p>
                  </a:txBody>
                  <a:tcPr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2295" name="圆角矩形 1"/>
          <p:cNvSpPr/>
          <p:nvPr/>
        </p:nvSpPr>
        <p:spPr>
          <a:xfrm>
            <a:off x="1059180" y="1788160"/>
            <a:ext cx="1662430" cy="2523490"/>
          </a:xfrm>
          <a:prstGeom prst="roundRect">
            <a:avLst>
              <a:gd name="adj" fmla="val 5729"/>
            </a:avLst>
          </a:prstGeom>
          <a:solidFill>
            <a:schemeClr val="accent1"/>
          </a:soli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stStyle>
          <a:p>
            <a:pPr marL="0" lvl="0" indent="0" algn="ctr" eaLnBrk="1" hangingPunct="1">
              <a:lnSpc>
                <a:spcPct val="150000"/>
              </a:lnSpc>
              <a:spcBef>
                <a:spcPct val="0"/>
              </a:spcBef>
              <a:buNone/>
            </a:pPr>
            <a:r>
              <a:rPr lang="zh-CN" altLang="en-US" sz="1600" b="1" dirty="0">
                <a:solidFill>
                  <a:schemeClr val="bg1"/>
                </a:solidFill>
                <a:latin typeface="微软雅黑" panose="020B0503020204020204" charset="-122"/>
                <a:ea typeface="微软雅黑" panose="020B0503020204020204" charset="-122"/>
              </a:rPr>
              <a:t>说明书收载的安全性信息</a:t>
            </a:r>
          </a:p>
        </p:txBody>
      </p:sp>
      <p:graphicFrame>
        <p:nvGraphicFramePr>
          <p:cNvPr id="5" name="表格 4"/>
          <p:cNvGraphicFramePr/>
          <p:nvPr>
            <p:custDataLst>
              <p:tags r:id="rId4"/>
            </p:custDataLst>
            <p:extLst>
              <p:ext uri="{D42A27DB-BD31-4B8C-83A1-F6EECF244321}">
                <p14:modId xmlns:p14="http://schemas.microsoft.com/office/powerpoint/2010/main" val="2428618512"/>
              </p:ext>
            </p:extLst>
          </p:nvPr>
        </p:nvGraphicFramePr>
        <p:xfrm>
          <a:off x="3100705" y="3611880"/>
          <a:ext cx="7454265" cy="518160"/>
        </p:xfrm>
        <a:graphic>
          <a:graphicData uri="http://schemas.openxmlformats.org/drawingml/2006/table">
            <a:tbl>
              <a:tblPr firstRow="1" bandRow="1">
                <a:tableStyleId>{5C22544A-7EE6-4342-B048-85BDC9FD1C3A}</a:tableStyleId>
              </a:tblPr>
              <a:tblGrid>
                <a:gridCol w="7454265">
                  <a:extLst>
                    <a:ext uri="{9D8B030D-6E8A-4147-A177-3AD203B41FA5}">
                      <a16:colId xmlns:a16="http://schemas.microsoft.com/office/drawing/2014/main" val="20000"/>
                    </a:ext>
                  </a:extLst>
                </a:gridCol>
              </a:tblGrid>
              <a:tr h="518160">
                <a:tc>
                  <a:txBody>
                    <a:bodyPr/>
                    <a:lstStyle/>
                    <a:p>
                      <a:pPr marL="0" lvl="1" algn="l">
                        <a:buNone/>
                      </a:pPr>
                      <a:r>
                        <a:rPr lang="zh-CN" altLang="en-US" sz="1400" b="0" dirty="0">
                          <a:solidFill>
                            <a:schemeClr val="tx1"/>
                          </a:solidFill>
                          <a:latin typeface="微软雅黑" panose="020B0503020204020204" charset="-122"/>
                          <a:ea typeface="微软雅黑" panose="020B0503020204020204" charset="-122"/>
                          <a:sym typeface="+mn-ea"/>
                        </a:rPr>
                        <a:t>与其他同类药品比，无新增特异性不良反应，无安全性警告、无黑框警告、无撤市信息</a:t>
                      </a:r>
                      <a:endParaRPr lang="en-US" altLang="zh-CN" sz="1400" b="0" dirty="0">
                        <a:solidFill>
                          <a:schemeClr val="tx1"/>
                        </a:solidFill>
                        <a:latin typeface="微软雅黑" panose="020B0503020204020204" charset="-122"/>
                        <a:ea typeface="微软雅黑" panose="020B0503020204020204" charset="-122"/>
                      </a:endParaRPr>
                    </a:p>
                    <a:p>
                      <a:pPr marL="0" lvl="1" algn="l">
                        <a:buNone/>
                      </a:pPr>
                      <a:endParaRPr lang="en-US" altLang="zh-CN" sz="1400" b="1" kern="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1" name="圆角矩形 20"/>
          <p:cNvSpPr/>
          <p:nvPr/>
        </p:nvSpPr>
        <p:spPr>
          <a:xfrm>
            <a:off x="3100705" y="1788160"/>
            <a:ext cx="7455535" cy="1057275"/>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nvSpPr>
        <p:spPr>
          <a:xfrm>
            <a:off x="3100705" y="3263265"/>
            <a:ext cx="7455535" cy="1057275"/>
          </a:xfrm>
          <a:prstGeom prst="roundRect">
            <a:avLst>
              <a:gd name="adj" fmla="val 7567"/>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06500" y="40576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3、有效性1/3</a:t>
            </a:r>
          </a:p>
        </p:txBody>
      </p:sp>
      <p:grpSp>
        <p:nvGrpSpPr>
          <p:cNvPr id="3" name="组合 2"/>
          <p:cNvGrpSpPr/>
          <p:nvPr/>
        </p:nvGrpSpPr>
        <p:grpSpPr>
          <a:xfrm>
            <a:off x="1206500" y="1696720"/>
            <a:ext cx="9041130" cy="4141470"/>
            <a:chOff x="1221970" y="1063190"/>
            <a:chExt cx="9869579" cy="4731619"/>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970" y="1063190"/>
              <a:ext cx="9869579" cy="4731619"/>
            </a:xfrm>
            <a:prstGeom prst="rect">
              <a:avLst/>
            </a:prstGeom>
          </p:spPr>
        </p:pic>
        <p:sp>
          <p:nvSpPr>
            <p:cNvPr id="5" name="矩形 4"/>
            <p:cNvSpPr/>
            <p:nvPr/>
          </p:nvSpPr>
          <p:spPr>
            <a:xfrm>
              <a:off x="3276917"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84233"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15917" y="5410200"/>
              <a:ext cx="228283"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custDataLst>
              <p:tags r:id="rId2"/>
            </p:custDataLst>
          </p:nvPr>
        </p:nvSpPr>
        <p:spPr>
          <a:xfrm>
            <a:off x="1138555" y="1161415"/>
            <a:ext cx="10697210" cy="436880"/>
          </a:xfrm>
          <a:prstGeom prst="rect">
            <a:avLst/>
          </a:prstGeom>
          <a:noFill/>
        </p:spPr>
        <p:txBody>
          <a:bodyPr wrap="square">
            <a:noAutofit/>
          </a:bodyPr>
          <a:lstStyle/>
          <a:p>
            <a:pPr indent="0" algn="just">
              <a:lnSpc>
                <a:spcPct val="110000"/>
              </a:lnSpc>
              <a:buClr>
                <a:srgbClr val="000000"/>
              </a:buClr>
              <a:buFont typeface="Wingdings" panose="05000000000000000000" charset="0"/>
              <a:buNone/>
            </a:pPr>
            <a:r>
              <a:rPr lang="zh-CN" altLang="en-US" sz="1600" dirty="0">
                <a:solidFill>
                  <a:schemeClr val="tx1"/>
                </a:solidFill>
                <a:latin typeface="+mn-ea"/>
                <a:cs typeface="微软雅黑" panose="020B0503020204020204" charset="-122"/>
              </a:rPr>
              <a:t>依达拉奉是目前国内外指南共识推荐渐冻症治疗</a:t>
            </a:r>
            <a:r>
              <a:rPr lang="zh-CN" altLang="en-US" sz="1600" b="1" dirty="0">
                <a:solidFill>
                  <a:srgbClr val="FF0000"/>
                </a:solidFill>
                <a:latin typeface="+mn-ea"/>
                <a:cs typeface="微软雅黑" panose="020B0503020204020204" charset="-122"/>
              </a:rPr>
              <a:t>仅有的</a:t>
            </a:r>
            <a:r>
              <a:rPr lang="en-US" altLang="zh-CN" sz="1600" b="1" dirty="0">
                <a:solidFill>
                  <a:srgbClr val="FF0000"/>
                </a:solidFill>
                <a:latin typeface="+mn-ea"/>
                <a:cs typeface="微软雅黑" panose="020B0503020204020204" charset="-122"/>
              </a:rPr>
              <a:t>2</a:t>
            </a:r>
            <a:r>
              <a:rPr lang="zh-CN" altLang="en-US" sz="1600" b="1" dirty="0">
                <a:solidFill>
                  <a:srgbClr val="FF0000"/>
                </a:solidFill>
                <a:latin typeface="+mn-ea"/>
                <a:cs typeface="微软雅黑" panose="020B0503020204020204" charset="-122"/>
              </a:rPr>
              <a:t>种药物其中之一</a:t>
            </a:r>
            <a:endParaRPr lang="zh-CN" altLang="zh-CN" sz="1600" b="1" dirty="0">
              <a:solidFill>
                <a:schemeClr val="accent1"/>
              </a:solidFill>
              <a:latin typeface="+mn-ea"/>
              <a:cs typeface="微软雅黑" panose="020B0503020204020204" charset="-122"/>
            </a:endParaRPr>
          </a:p>
          <a:p>
            <a:pPr marL="342900" indent="-342900" algn="just">
              <a:lnSpc>
                <a:spcPct val="80000"/>
              </a:lnSpc>
              <a:buFont typeface="Wingdings" panose="05000000000000000000" pitchFamily="2" charset="2"/>
              <a:buChar char="n"/>
            </a:pPr>
            <a:endParaRPr lang="zh-CN" altLang="zh-CN" sz="2400" dirty="0">
              <a:latin typeface="微软雅黑" panose="020B0503020204020204" charset="-122"/>
              <a:ea typeface="微软雅黑" panose="020B0503020204020204" charset="-122"/>
              <a:cs typeface="微软雅黑" panose="020B0503020204020204" charset="-122"/>
            </a:endParaRPr>
          </a:p>
          <a:p>
            <a:pPr marL="342900" indent="-342900" algn="just">
              <a:buFont typeface="Wingdings" panose="05000000000000000000" pitchFamily="2" charset="2"/>
              <a:buChar char="n"/>
            </a:pPr>
            <a:endParaRPr lang="zh-CN" altLang="zh-CN"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09675" y="40703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3、有效性2/3</a:t>
            </a:r>
          </a:p>
        </p:txBody>
      </p:sp>
      <p:sp>
        <p:nvSpPr>
          <p:cNvPr id="11" name="文本框 10"/>
          <p:cNvSpPr txBox="1"/>
          <p:nvPr>
            <p:custDataLst>
              <p:tags r:id="rId2"/>
            </p:custDataLst>
          </p:nvPr>
        </p:nvSpPr>
        <p:spPr>
          <a:xfrm>
            <a:off x="518795" y="1175385"/>
            <a:ext cx="10697210" cy="370205"/>
          </a:xfrm>
          <a:prstGeom prst="rect">
            <a:avLst/>
          </a:prstGeom>
          <a:noFill/>
        </p:spPr>
        <p:txBody>
          <a:bodyPr wrap="square">
            <a:noAutofit/>
          </a:bodyPr>
          <a:lstStyle/>
          <a:p>
            <a:pPr indent="0" algn="just">
              <a:lnSpc>
                <a:spcPct val="80000"/>
              </a:lnSpc>
              <a:buFont typeface="Wingdings" panose="05000000000000000000" pitchFamily="2" charset="2"/>
              <a:buNone/>
            </a:pPr>
            <a:r>
              <a:rPr lang="zh-CN" altLang="en-US" sz="1600" dirty="0">
                <a:latin typeface="微软雅黑" panose="020B0503020204020204" charset="-122"/>
                <a:ea typeface="微软雅黑" panose="020B0503020204020204" charset="-122"/>
                <a:cs typeface="微软雅黑" panose="020B0503020204020204" charset="-122"/>
                <a:sym typeface="+mn-ea"/>
              </a:rPr>
              <a:t>部分国际研究及发表文献证实依达拉奉治疗的有效性和安全性</a:t>
            </a:r>
            <a:endParaRPr lang="zh-CN" altLang="en-US" sz="1600" dirty="0">
              <a:latin typeface="微软雅黑" panose="020B0503020204020204" charset="-122"/>
              <a:ea typeface="微软雅黑" panose="020B0503020204020204" charset="-122"/>
              <a:cs typeface="微软雅黑" panose="020B0503020204020204" charset="-122"/>
            </a:endParaRPr>
          </a:p>
          <a:p>
            <a:pPr marL="342900" indent="-342900" algn="just">
              <a:lnSpc>
                <a:spcPct val="80000"/>
              </a:lnSpc>
              <a:buFont typeface="Wingdings" panose="05000000000000000000" pitchFamily="2" charset="2"/>
              <a:buChar char="n"/>
            </a:pPr>
            <a:endParaRPr lang="zh-CN" altLang="zh-CN" sz="2000" dirty="0">
              <a:latin typeface="微软雅黑" panose="020B0503020204020204" charset="-122"/>
              <a:ea typeface="微软雅黑" panose="020B0503020204020204" charset="-122"/>
              <a:cs typeface="微软雅黑" panose="020B0503020204020204" charset="-122"/>
            </a:endParaRPr>
          </a:p>
          <a:p>
            <a:pPr marL="342900" indent="-342900" algn="just">
              <a:buFont typeface="Wingdings" panose="05000000000000000000" pitchFamily="2" charset="2"/>
              <a:buChar char="n"/>
            </a:pPr>
            <a:endParaRPr lang="zh-CN" altLang="zh-CN" sz="2000" dirty="0">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p:nvPr>
            <p:custDataLst>
              <p:tags r:id="rId3"/>
            </p:custDataLst>
            <p:extLst>
              <p:ext uri="{D42A27DB-BD31-4B8C-83A1-F6EECF244321}">
                <p14:modId xmlns:p14="http://schemas.microsoft.com/office/powerpoint/2010/main" val="1691782781"/>
              </p:ext>
            </p:extLst>
          </p:nvPr>
        </p:nvGraphicFramePr>
        <p:xfrm>
          <a:off x="518795" y="1633220"/>
          <a:ext cx="11295253" cy="4147820"/>
        </p:xfrm>
        <a:graphic>
          <a:graphicData uri="http://schemas.openxmlformats.org/drawingml/2006/table">
            <a:tbl>
              <a:tblPr/>
              <a:tblGrid>
                <a:gridCol w="3394710">
                  <a:extLst>
                    <a:ext uri="{9D8B030D-6E8A-4147-A177-3AD203B41FA5}">
                      <a16:colId xmlns:a16="http://schemas.microsoft.com/office/drawing/2014/main" val="20000"/>
                    </a:ext>
                  </a:extLst>
                </a:gridCol>
                <a:gridCol w="6135751">
                  <a:extLst>
                    <a:ext uri="{9D8B030D-6E8A-4147-A177-3AD203B41FA5}">
                      <a16:colId xmlns:a16="http://schemas.microsoft.com/office/drawing/2014/main" val="20001"/>
                    </a:ext>
                  </a:extLst>
                </a:gridCol>
                <a:gridCol w="886968">
                  <a:extLst>
                    <a:ext uri="{9D8B030D-6E8A-4147-A177-3AD203B41FA5}">
                      <a16:colId xmlns:a16="http://schemas.microsoft.com/office/drawing/2014/main" val="20002"/>
                    </a:ext>
                  </a:extLst>
                </a:gridCol>
                <a:gridCol w="877824">
                  <a:extLst>
                    <a:ext uri="{9D8B030D-6E8A-4147-A177-3AD203B41FA5}">
                      <a16:colId xmlns:a16="http://schemas.microsoft.com/office/drawing/2014/main" val="20003"/>
                    </a:ext>
                  </a:extLst>
                </a:gridCol>
              </a:tblGrid>
              <a:tr h="352425">
                <a:tc>
                  <a:txBody>
                    <a:bodyPr/>
                    <a:lstStyle/>
                    <a:p>
                      <a:pPr indent="0" algn="ctr">
                        <a:buNone/>
                      </a:pPr>
                      <a:r>
                        <a:rPr lang="zh-CN" sz="1400" b="1">
                          <a:solidFill>
                            <a:schemeClr val="bg1"/>
                          </a:solidFill>
                          <a:latin typeface="Arial" panose="020B0604020202020204" pitchFamily="34" charset="0"/>
                          <a:ea typeface="微软雅黑" panose="020B0503020204020204" charset="-122"/>
                        </a:rPr>
                        <a:t>研究文献</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lstStyle/>
                    <a:p>
                      <a:pPr indent="0" algn="ctr">
                        <a:buNone/>
                      </a:pPr>
                      <a:r>
                        <a:rPr lang="zh-CN" sz="1400" b="1">
                          <a:solidFill>
                            <a:schemeClr val="bg1"/>
                          </a:solidFill>
                          <a:latin typeface="Arial" panose="020B0604020202020204" pitchFamily="34" charset="0"/>
                          <a:ea typeface="微软雅黑" panose="020B0503020204020204" charset="-122"/>
                        </a:rPr>
                        <a:t>结论</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lstStyle/>
                    <a:p>
                      <a:pPr indent="0" algn="ctr">
                        <a:buNone/>
                      </a:pPr>
                      <a:r>
                        <a:rPr lang="zh-CN" sz="1400" b="1">
                          <a:solidFill>
                            <a:schemeClr val="bg1"/>
                          </a:solidFill>
                          <a:latin typeface="Arial" panose="020B0604020202020204" pitchFamily="34" charset="0"/>
                          <a:ea typeface="微软雅黑" panose="020B0503020204020204" charset="-122"/>
                        </a:rPr>
                        <a:t>发表时间</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tc>
                  <a:txBody>
                    <a:bodyPr/>
                    <a:lstStyle/>
                    <a:p>
                      <a:pPr indent="0" algn="ctr">
                        <a:buNone/>
                      </a:pPr>
                      <a:r>
                        <a:rPr lang="zh-CN" sz="1400" b="1">
                          <a:solidFill>
                            <a:schemeClr val="bg1"/>
                          </a:solidFill>
                          <a:latin typeface="Arial" panose="020B0604020202020204" pitchFamily="34" charset="0"/>
                          <a:ea typeface="微软雅黑" panose="020B0503020204020204" charset="-122"/>
                        </a:rPr>
                        <a:t>影响因子</a:t>
                      </a:r>
                      <a:endParaRPr lang="zh-CN" altLang="en-US" sz="1400" b="1">
                        <a:solidFill>
                          <a:schemeClr val="bg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solidFill>
                  </a:tcPr>
                </a:tc>
                <a:extLst>
                  <a:ext uri="{0D108BD9-81ED-4DB2-BD59-A6C34878D82A}">
                    <a16:rowId xmlns:a16="http://schemas.microsoft.com/office/drawing/2014/main" val="10000"/>
                  </a:ext>
                </a:extLst>
              </a:tr>
              <a:tr h="806450">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依达拉奉在明确定义的肌萎缩侧索硬化患者中的安全性和有效性：一项随机、双盲、安慰剂对照试验</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1</a:t>
                      </a:r>
                      <a:endParaRPr lang="zh-CN" altLang="en-US" sz="1400" b="1" dirty="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20000"/>
                        </a:lnSpc>
                        <a:buFont typeface="Arial" panose="020B0604020202020204" pitchFamily="34" charset="0"/>
                        <a:buChar char="•"/>
                      </a:pPr>
                      <a:r>
                        <a:rPr lang="zh-CN" sz="1400" b="0" dirty="0">
                          <a:solidFill>
                            <a:schemeClr val="tx1"/>
                          </a:solidFill>
                          <a:latin typeface="微软雅黑" panose="020B0503020204020204" charset="-122"/>
                          <a:ea typeface="微软雅黑" panose="020B0503020204020204" charset="-122"/>
                          <a:cs typeface="微软雅黑" panose="020B0503020204020204" charset="-122"/>
                        </a:rPr>
                        <a:t>依达拉奉组主要终点</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 </a:t>
                      </a:r>
                      <a:r>
                        <a:rPr 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ALSFRS-R </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评分</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01，安慰剂组评分</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7·50</a:t>
                      </a:r>
                      <a:r>
                        <a:rPr lang="zh-CN" sz="1400" dirty="0">
                          <a:latin typeface="微软雅黑" panose="020B0503020204020204" charset="-122"/>
                          <a:ea typeface="微软雅黑" panose="020B0503020204020204" charset="-122"/>
                          <a:cs typeface="微软雅黑" panose="020B0503020204020204" charset="-122"/>
                          <a:sym typeface="+mn-ea"/>
                        </a:rPr>
                        <a:t>（</a:t>
                      </a:r>
                      <a:r>
                        <a:rPr lang="en-US" altLang="zh-CN" sz="1400" dirty="0">
                          <a:latin typeface="微软雅黑" panose="020B0503020204020204" charset="-122"/>
                          <a:ea typeface="微软雅黑" panose="020B0503020204020204" charset="-122"/>
                          <a:cs typeface="微软雅黑" panose="020B0503020204020204" charset="-122"/>
                          <a:sym typeface="+mn-ea"/>
                        </a:rPr>
                        <a:t>P=0.0013</a:t>
                      </a:r>
                      <a:r>
                        <a:rPr lang="zh-CN" sz="1400" dirty="0">
                          <a:latin typeface="微软雅黑" panose="020B0503020204020204" charset="-122"/>
                          <a:ea typeface="微软雅黑" panose="020B0503020204020204" charset="-122"/>
                          <a:cs typeface="微软雅黑" panose="020B0503020204020204" charset="-122"/>
                          <a:sym typeface="+mn-ea"/>
                        </a:rPr>
                        <a:t>）</a:t>
                      </a:r>
                      <a:r>
                        <a:rPr 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两</a:t>
                      </a:r>
                      <a:r>
                        <a:rPr lang="zh-CN" sz="1400" b="0" dirty="0">
                          <a:solidFill>
                            <a:schemeClr val="tx1"/>
                          </a:solidFill>
                          <a:latin typeface="微软雅黑" panose="020B0503020204020204" charset="-122"/>
                          <a:ea typeface="微软雅黑" panose="020B0503020204020204" charset="-122"/>
                          <a:cs typeface="微软雅黑" panose="020B0503020204020204" charset="-122"/>
                        </a:rPr>
                        <a:t>组</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之</a:t>
                      </a:r>
                      <a:r>
                        <a:rPr lang="zh-CN" sz="1400" b="0" dirty="0">
                          <a:solidFill>
                            <a:schemeClr val="tx1"/>
                          </a:solidFill>
                          <a:latin typeface="微软雅黑" panose="020B0503020204020204" charset="-122"/>
                          <a:ea typeface="微软雅黑" panose="020B0503020204020204" charset="-122"/>
                          <a:cs typeface="微软雅黑" panose="020B0503020204020204" charset="-122"/>
                        </a:rPr>
                        <a:t>间</a:t>
                      </a:r>
                      <a:r>
                        <a:rPr lang="en-US" sz="1400" b="0" dirty="0">
                          <a:solidFill>
                            <a:schemeClr val="tx1"/>
                          </a:solidFill>
                          <a:latin typeface="微软雅黑" panose="020B0503020204020204" charset="-122"/>
                          <a:ea typeface="微软雅黑" panose="020B0503020204020204" charset="-122"/>
                          <a:cs typeface="微软雅黑" panose="020B0503020204020204" charset="-122"/>
                        </a:rPr>
                        <a:t> </a:t>
                      </a:r>
                      <a:r>
                        <a:rPr lang="en-US" sz="1400" b="1" dirty="0">
                          <a:solidFill>
                            <a:srgbClr val="FF0000"/>
                          </a:solidFill>
                          <a:latin typeface="微软雅黑" panose="020B0503020204020204" charset="-122"/>
                          <a:ea typeface="微软雅黑" panose="020B0503020204020204" charset="-122"/>
                          <a:cs typeface="微软雅黑" panose="020B0503020204020204" charset="-122"/>
                        </a:rPr>
                        <a:t>ALSFRS-R </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评分差异达</a:t>
                      </a:r>
                      <a:r>
                        <a:rPr lang="en-US" sz="1400" b="1" dirty="0">
                          <a:solidFill>
                            <a:srgbClr val="FF0000"/>
                          </a:solidFill>
                          <a:latin typeface="微软雅黑" panose="020B0503020204020204" charset="-122"/>
                          <a:ea typeface="微软雅黑" panose="020B0503020204020204" charset="-122"/>
                          <a:cs typeface="微软雅黑" panose="020B0503020204020204" charset="-122"/>
                        </a:rPr>
                        <a:t> 33%</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（差值</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2.49/7.50</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2017年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en-US" sz="1400" b="0" dirty="0">
                          <a:solidFill>
                            <a:srgbClr val="000000"/>
                          </a:solidFill>
                          <a:latin typeface="微软雅黑" panose="020B0503020204020204" charset="-122"/>
                        </a:rPr>
                        <a:t>59.93</a:t>
                      </a:r>
                      <a:endParaRPr lang="en-US" altLang="en-US" sz="1400" b="0" dirty="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1"/>
                  </a:ext>
                </a:extLst>
              </a:tr>
              <a:tr h="773430">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依达拉奉治疗肌萎缩侧索硬化症患者的长期生存率得到改善</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rPr>
                        <a:t>2</a:t>
                      </a:r>
                      <a:endParaRPr lang="zh-CN" altLang="en-US" sz="1400" b="0" dirty="0">
                        <a:solidFill>
                          <a:schemeClr val="tx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marL="212090" indent="-212090" algn="l" fontAlgn="auto">
                        <a:lnSpc>
                          <a:spcPct val="120000"/>
                        </a:lnSpc>
                        <a:buFont typeface="Arial" panose="020B0604020202020204" pitchFamily="34" charset="0"/>
                        <a:buChar char="•"/>
                      </a:pP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依达拉奉组和对照组的中位生存期分别为</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49</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个月和</a:t>
                      </a:r>
                      <a:r>
                        <a:rPr 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25个月（</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 0.001），</a:t>
                      </a:r>
                      <a:r>
                        <a:rPr lang="zh-CN" sz="1400" b="0" dirty="0">
                          <a:solidFill>
                            <a:schemeClr val="tx1"/>
                          </a:solidFill>
                          <a:latin typeface="微软雅黑" panose="020B0503020204020204" charset="-122"/>
                          <a:ea typeface="微软雅黑" panose="020B0503020204020204" charset="-122"/>
                          <a:cs typeface="微软雅黑" panose="020B0503020204020204" charset="-122"/>
                        </a:rPr>
                        <a:t>依达拉奉</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可能会延长</a:t>
                      </a:r>
                      <a:r>
                        <a:rPr lang="en-US" sz="1400" b="1" dirty="0">
                          <a:solidFill>
                            <a:srgbClr val="FF0000"/>
                          </a:solidFill>
                          <a:latin typeface="微软雅黑" panose="020B0503020204020204" charset="-122"/>
                          <a:ea typeface="微软雅黑" panose="020B0503020204020204" charset="-122"/>
                          <a:cs typeface="微软雅黑" panose="020B0503020204020204" charset="-122"/>
                        </a:rPr>
                        <a:t> ALS </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患者的生存期</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2021年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en-US" sz="1400" b="0">
                          <a:solidFill>
                            <a:srgbClr val="000000"/>
                          </a:solidFill>
                          <a:latin typeface="微软雅黑" panose="020B0503020204020204" charset="-122"/>
                        </a:rPr>
                        <a:t>5.22</a:t>
                      </a:r>
                      <a:endParaRPr lang="en-US" altLang="en-US" sz="1400" b="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691515">
                <a:tc>
                  <a:txBody>
                    <a:bodyPr/>
                    <a:lstStyle/>
                    <a:p>
                      <a:pPr marL="179705" indent="0" algn="l" fontAlgn="auto">
                        <a:lnSpc>
                          <a:spcPct val="120000"/>
                        </a:lnSpc>
                        <a:buNone/>
                      </a:pPr>
                      <a:r>
                        <a:rPr lang="en-US" sz="1400" b="0" dirty="0">
                          <a:solidFill>
                            <a:srgbClr val="000000"/>
                          </a:solidFill>
                          <a:latin typeface="微软雅黑" panose="020B0503020204020204" charset="-122"/>
                        </a:rPr>
                        <a:t>ALS </a:t>
                      </a:r>
                      <a:r>
                        <a:rPr lang="zh-CN" sz="1400" b="0" dirty="0">
                          <a:solidFill>
                            <a:srgbClr val="000000"/>
                          </a:solidFill>
                          <a:latin typeface="Arial" panose="020B0604020202020204" pitchFamily="34" charset="0"/>
                          <a:ea typeface="微软雅黑" panose="020B0503020204020204" charset="-122"/>
                        </a:rPr>
                        <a:t>中的静脉依达拉奉治疗和生存：</a:t>
                      </a:r>
                    </a:p>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一项探索性、回顾性、行政索赔分析</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sym typeface="+mn-ea"/>
                        </a:rPr>
                        <a:t>3</a:t>
                      </a:r>
                      <a:endParaRPr lang="zh-CN" altLang="en-US" sz="1400" b="1" dirty="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20000"/>
                        </a:lnSpc>
                        <a:buFont typeface="Arial" panose="020B0604020202020204" pitchFamily="34" charset="0"/>
                        <a:buChar char="•"/>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依达拉奉组的中位总生存时间为</a:t>
                      </a:r>
                      <a:r>
                        <a:rPr lang="en-US" sz="1400" b="0" dirty="0">
                          <a:solidFill>
                            <a:srgbClr val="000000"/>
                          </a:solidFill>
                          <a:latin typeface="微软雅黑" panose="020B0503020204020204" charset="-122"/>
                          <a:ea typeface="微软雅黑" panose="020B0503020204020204" charset="-122"/>
                          <a:cs typeface="微软雅黑" panose="020B0503020204020204" charset="-122"/>
                        </a:rPr>
                        <a:t> 29.5 </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个月，无依达拉奉组为</a:t>
                      </a:r>
                      <a:r>
                        <a:rPr lang="en-US" sz="1400" b="0" dirty="0">
                          <a:solidFill>
                            <a:srgbClr val="000000"/>
                          </a:solidFill>
                          <a:latin typeface="微软雅黑" panose="020B0503020204020204" charset="-122"/>
                          <a:ea typeface="微软雅黑" panose="020B0503020204020204" charset="-122"/>
                          <a:cs typeface="微软雅黑" panose="020B0503020204020204" charset="-122"/>
                        </a:rPr>
                        <a:t> 23.5 </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个月，</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死亡风险比对照组低27%</a:t>
                      </a:r>
                      <a:r>
                        <a:rPr lang="zh-CN" sz="1400" b="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HR，0.73；95%CI，0.59−0.91；p=0.005)</a:t>
                      </a:r>
                      <a:r>
                        <a:rPr lang="en-US" altLang="zh-CN" sz="1400" b="0" baseline="30000"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2022年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en-US" sz="1400" b="0">
                          <a:solidFill>
                            <a:srgbClr val="000000"/>
                          </a:solidFill>
                          <a:latin typeface="微软雅黑" panose="020B0503020204020204" charset="-122"/>
                        </a:rPr>
                        <a:t>17.03</a:t>
                      </a:r>
                      <a:endParaRPr lang="en-US" altLang="en-US" sz="1400" b="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3"/>
                  </a:ext>
                </a:extLst>
              </a:tr>
              <a:tr h="774065">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经</a:t>
                      </a:r>
                      <a:r>
                        <a:rPr lang="en-US" sz="1400" b="0" dirty="0">
                          <a:solidFill>
                            <a:srgbClr val="000000"/>
                          </a:solidFill>
                          <a:latin typeface="微软雅黑" panose="020B0503020204020204" charset="-122"/>
                        </a:rPr>
                        <a:t> 48 </a:t>
                      </a:r>
                      <a:r>
                        <a:rPr lang="zh-CN" sz="1400" b="0" dirty="0">
                          <a:solidFill>
                            <a:srgbClr val="000000"/>
                          </a:solidFill>
                          <a:latin typeface="Arial" panose="020B0604020202020204" pitchFamily="34" charset="0"/>
                          <a:ea typeface="微软雅黑" panose="020B0503020204020204" charset="-122"/>
                        </a:rPr>
                        <a:t>周治疗后，口服依达拉奉在肌萎缩侧索硬化症患者中表现出良好的安全性</a:t>
                      </a:r>
                      <a:r>
                        <a:rPr lang="en-US" altLang="zh-CN" sz="1400" b="1" baseline="30000" dirty="0">
                          <a:solidFill>
                            <a:schemeClr val="tx1"/>
                          </a:solidFill>
                          <a:latin typeface="微软雅黑" panose="020B0503020204020204" charset="-122"/>
                          <a:ea typeface="微软雅黑" panose="020B0503020204020204" charset="-122"/>
                          <a:cs typeface="微软雅黑" panose="020B0503020204020204" charset="-122"/>
                        </a:rPr>
                        <a:t>4</a:t>
                      </a:r>
                      <a:endParaRPr lang="zh-CN" altLang="en-US" sz="1400" b="0" dirty="0">
                        <a:solidFill>
                          <a:schemeClr val="tx1"/>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marL="212090" indent="-212090" algn="l" fontAlgn="auto">
                        <a:lnSpc>
                          <a:spcPct val="120000"/>
                        </a:lnSpc>
                        <a:buFont typeface="Arial" panose="020B0604020202020204" pitchFamily="34" charset="0"/>
                        <a:buChar char="•"/>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在</a:t>
                      </a:r>
                      <a:r>
                        <a:rPr lang="en-US" sz="1400" b="0" dirty="0">
                          <a:solidFill>
                            <a:srgbClr val="000000"/>
                          </a:solidFill>
                          <a:latin typeface="微软雅黑" panose="020B0503020204020204" charset="-122"/>
                          <a:ea typeface="微软雅黑" panose="020B0503020204020204" charset="-122"/>
                          <a:cs typeface="微软雅黑" panose="020B0503020204020204" charset="-122"/>
                        </a:rPr>
                        <a:t> 48 </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周的治疗过程中，该研究表明口服依达拉奉的耐受性良好，未发现新的安全问题。该试验提供了</a:t>
                      </a:r>
                      <a:r>
                        <a:rPr lang="zh-CN" sz="1400" b="0" dirty="0">
                          <a:solidFill>
                            <a:schemeClr val="tx1"/>
                          </a:solidFill>
                          <a:latin typeface="微软雅黑" panose="020B0503020204020204" charset="-122"/>
                          <a:ea typeface="微软雅黑" panose="020B0503020204020204" charset="-122"/>
                          <a:cs typeface="微软雅黑" panose="020B0503020204020204" charset="-122"/>
                        </a:rPr>
                        <a:t>支持使用口服依达拉奉的</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安全数据</a:t>
                      </a:r>
                      <a:endParaRPr lang="zh-CN" altLang="en-US" sz="1400" b="0" dirty="0">
                        <a:solidFill>
                          <a:srgbClr val="FF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2022年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tc>
                  <a:txBody>
                    <a:bodyPr/>
                    <a:lstStyle/>
                    <a:p>
                      <a:pPr indent="0" algn="ctr" fontAlgn="auto">
                        <a:lnSpc>
                          <a:spcPct val="120000"/>
                        </a:lnSpc>
                        <a:buNone/>
                      </a:pPr>
                      <a:r>
                        <a:rPr lang="en-US" sz="1400" b="0">
                          <a:solidFill>
                            <a:srgbClr val="000000"/>
                          </a:solidFill>
                          <a:latin typeface="微软雅黑" panose="020B0503020204020204" charset="-122"/>
                        </a:rPr>
                        <a:t>3.85</a:t>
                      </a:r>
                      <a:endParaRPr lang="en-US" altLang="en-US" sz="1400" b="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749935">
                <a:tc>
                  <a:txBody>
                    <a:bodyPr/>
                    <a:lstStyle/>
                    <a:p>
                      <a:pPr marL="179705" indent="0" algn="l" fontAlgn="auto">
                        <a:lnSpc>
                          <a:spcPct val="120000"/>
                        </a:lnSpc>
                        <a:buNone/>
                      </a:pPr>
                      <a:r>
                        <a:rPr lang="zh-CN" sz="1400" b="0" dirty="0">
                          <a:solidFill>
                            <a:srgbClr val="000000"/>
                          </a:solidFill>
                          <a:latin typeface="Arial" panose="020B0604020202020204" pitchFamily="34" charset="0"/>
                          <a:ea typeface="微软雅黑" panose="020B0503020204020204" charset="-122"/>
                        </a:rPr>
                        <a:t>依达拉奉治疗肌萎缩侧索硬化症的安全性和有效性：系统评价和荟萃分析</a:t>
                      </a:r>
                      <a:r>
                        <a:rPr lang="en-US" altLang="zh-CN" sz="1400" b="1" baseline="30000" dirty="0">
                          <a:solidFill>
                            <a:srgbClr val="000000"/>
                          </a:solidFill>
                          <a:latin typeface="微软雅黑" panose="020B0503020204020204" charset="-122"/>
                          <a:ea typeface="微软雅黑" panose="020B0503020204020204" charset="-122"/>
                          <a:cs typeface="微软雅黑" panose="020B0503020204020204" charset="-122"/>
                        </a:rPr>
                        <a:t>5</a:t>
                      </a:r>
                      <a:endParaRPr lang="zh-CN" altLang="en-US" sz="1400" b="1" dirty="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marL="212090" indent="-212090" algn="l" fontAlgn="auto">
                        <a:lnSpc>
                          <a:spcPct val="120000"/>
                        </a:lnSpc>
                        <a:buFont typeface="Arial" panose="020B0604020202020204" pitchFamily="34" charset="0"/>
                        <a:buChar char="•"/>
                      </a:pPr>
                      <a:r>
                        <a:rPr lang="zh-CN" sz="1400" b="0" dirty="0">
                          <a:solidFill>
                            <a:srgbClr val="000000"/>
                          </a:solidFill>
                          <a:latin typeface="微软雅黑" panose="020B0503020204020204" charset="-122"/>
                          <a:ea typeface="微软雅黑" panose="020B0503020204020204" charset="-122"/>
                          <a:cs typeface="微软雅黑" panose="020B0503020204020204" charset="-122"/>
                        </a:rPr>
                        <a:t>与对照组相比，</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可提高</a:t>
                      </a:r>
                      <a:r>
                        <a:rPr lang="en-US" sz="1400" b="1" dirty="0">
                          <a:solidFill>
                            <a:srgbClr val="FF0000"/>
                          </a:solidFill>
                          <a:latin typeface="微软雅黑" panose="020B0503020204020204" charset="-122"/>
                          <a:ea typeface="微软雅黑" panose="020B0503020204020204" charset="-122"/>
                          <a:cs typeface="微软雅黑" panose="020B0503020204020204" charset="-122"/>
                        </a:rPr>
                        <a:t>ALS</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患者18</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24和</a:t>
                      </a:r>
                      <a:r>
                        <a:rPr lang="en-US" sz="1400" b="1" dirty="0">
                          <a:solidFill>
                            <a:srgbClr val="FF0000"/>
                          </a:solidFill>
                          <a:latin typeface="微软雅黑" panose="020B0503020204020204" charset="-122"/>
                          <a:ea typeface="微软雅黑" panose="020B0503020204020204" charset="-122"/>
                          <a:cs typeface="微软雅黑" panose="020B0503020204020204" charset="-122"/>
                        </a:rPr>
                        <a:t>30</a:t>
                      </a:r>
                      <a:r>
                        <a:rPr lang="zh-CN" sz="1400" b="1" dirty="0">
                          <a:solidFill>
                            <a:srgbClr val="FF0000"/>
                          </a:solidFill>
                          <a:latin typeface="微软雅黑" panose="020B0503020204020204" charset="-122"/>
                          <a:ea typeface="微软雅黑" panose="020B0503020204020204" charset="-122"/>
                          <a:cs typeface="微软雅黑" panose="020B0503020204020204" charset="-122"/>
                        </a:rPr>
                        <a:t>个月的生存率</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0.02</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0.007</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P</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0.03</a:t>
                      </a:r>
                      <a:r>
                        <a:rPr 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sz="1400" b="0" dirty="0">
                          <a:solidFill>
                            <a:srgbClr val="000000"/>
                          </a:solidFill>
                          <a:latin typeface="微软雅黑" panose="020B0503020204020204" charset="-122"/>
                          <a:ea typeface="微软雅黑" panose="020B0503020204020204" charset="-122"/>
                          <a:cs typeface="微软雅黑" panose="020B0503020204020204" charset="-122"/>
                        </a:rPr>
                        <a:t>，且无不良反应</a:t>
                      </a:r>
                      <a:endParaRPr lang="zh-CN" altLang="en-US" sz="1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zh-CN" sz="1400" b="0">
                          <a:solidFill>
                            <a:srgbClr val="000000"/>
                          </a:solidFill>
                          <a:latin typeface="Arial" panose="020B0604020202020204" pitchFamily="34" charset="0"/>
                          <a:ea typeface="微软雅黑" panose="020B0503020204020204" charset="-122"/>
                        </a:rPr>
                        <a:t>2023年</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tc>
                  <a:txBody>
                    <a:bodyPr/>
                    <a:lstStyle/>
                    <a:p>
                      <a:pPr indent="0" algn="ctr" fontAlgn="auto">
                        <a:lnSpc>
                          <a:spcPct val="120000"/>
                        </a:lnSpc>
                        <a:buNone/>
                      </a:pPr>
                      <a:r>
                        <a:rPr lang="en-US" sz="1400" b="0" dirty="0">
                          <a:solidFill>
                            <a:srgbClr val="000000"/>
                          </a:solidFill>
                          <a:latin typeface="微软雅黑" panose="020B0503020204020204" charset="-122"/>
                        </a:rPr>
                        <a:t>3.3</a:t>
                      </a:r>
                      <a:endParaRPr lang="en-US" altLang="en-US" sz="1400" b="0" dirty="0">
                        <a:solidFill>
                          <a:srgbClr val="000000"/>
                        </a:solidFill>
                        <a:latin typeface="微软雅黑" panose="020B0503020204020204" charset="-122"/>
                      </a:endParaRPr>
                    </a:p>
                  </a:txBody>
                  <a:tcPr marL="12700" marR="12700" marT="12700" anchor="ctr">
                    <a:lnL w="12700">
                      <a:solidFill>
                        <a:schemeClr val="accent1"/>
                      </a:solidFill>
                      <a:prstDash val="solid"/>
                    </a:lnL>
                    <a:lnR w="12700">
                      <a:solidFill>
                        <a:schemeClr val="accent1"/>
                      </a:solidFill>
                      <a:prstDash val="solid"/>
                    </a:lnR>
                    <a:lnT w="12700">
                      <a:solidFill>
                        <a:schemeClr val="accent1"/>
                      </a:solidFill>
                      <a:prstDash val="solid"/>
                    </a:lnT>
                    <a:lnB w="12700">
                      <a:solidFill>
                        <a:schemeClr val="accent1"/>
                      </a:solidFill>
                      <a:prstDash val="soli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8" name="矩形 7"/>
          <p:cNvSpPr/>
          <p:nvPr/>
        </p:nvSpPr>
        <p:spPr>
          <a:xfrm>
            <a:off x="32385" y="6151245"/>
            <a:ext cx="4476553" cy="706755"/>
          </a:xfrm>
          <a:prstGeom prst="rect">
            <a:avLst/>
          </a:prstGeom>
        </p:spPr>
        <p:txBody>
          <a:bodyPr wrap="square">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1.Lancet Neurol.2017;16(7):505-512.</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2.Pharmaceuticals (Basel). 2021 Jul 21;14(8):705.</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3.EClinicalMedicine. 2022 Aug 4;52:101590.</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4.Muscle Nerve. 2023 Feb;67(2):124-129. </a:t>
            </a:r>
          </a:p>
          <a:p>
            <a:r>
              <a:rPr lang="en-US" altLang="zh-CN" sz="800" dirty="0">
                <a:solidFill>
                  <a:schemeClr val="tx1">
                    <a:lumMod val="50000"/>
                    <a:lumOff val="50000"/>
                  </a:schemeClr>
                </a:solidFill>
                <a:latin typeface="Arial" panose="020B0604020202020204" pitchFamily="34" charset="0"/>
                <a:ea typeface="微软雅黑" panose="020B0503020204020204" charset="-122"/>
                <a:cs typeface="+mn-ea"/>
              </a:rPr>
              <a:t>5.Neurol Sci. 2023 Oct;44(10):3429-3442.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10310" y="407035"/>
            <a:ext cx="10785475" cy="657225"/>
          </a:xfrm>
        </p:spPr>
        <p:txBody>
          <a:bodyPr vert="horz" lIns="91440" tIns="45720" rIns="91440" bIns="45720" rtlCol="0" anchor="t">
            <a:noAutofit/>
          </a:bodyPr>
          <a:lstStyle/>
          <a:p>
            <a:pPr lvl="0" algn="l">
              <a:buClrTx/>
              <a:buSzTx/>
              <a:buFontTx/>
            </a:pPr>
            <a:r>
              <a:rPr lang="en-US" altLang="zh-CN" b="1" dirty="0">
                <a:latin typeface="微软雅黑" panose="020B0503020204020204" charset="-122"/>
                <a:ea typeface="微软雅黑" panose="020B0503020204020204" charset="-122"/>
                <a:cs typeface="微软雅黑" panose="020B0503020204020204" charset="-122"/>
                <a:sym typeface="+mn-ea"/>
              </a:rPr>
              <a:t>3、有效性3/3</a:t>
            </a:r>
          </a:p>
        </p:txBody>
      </p:sp>
      <p:pic>
        <p:nvPicPr>
          <p:cNvPr id="7" name="图片 6"/>
          <p:cNvPicPr>
            <a:picLocks noChangeAspect="1"/>
          </p:cNvPicPr>
          <p:nvPr>
            <p:custDataLst>
              <p:tags r:id="rId2"/>
            </p:custDataLst>
          </p:nvPr>
        </p:nvPicPr>
        <p:blipFill>
          <a:blip r:embed="rId4"/>
          <a:stretch>
            <a:fillRect/>
          </a:stretch>
        </p:blipFill>
        <p:spPr>
          <a:xfrm>
            <a:off x="997585" y="3145851"/>
            <a:ext cx="9313545" cy="3406648"/>
          </a:xfrm>
          <a:prstGeom prst="rect">
            <a:avLst/>
          </a:prstGeom>
        </p:spPr>
      </p:pic>
      <p:sp>
        <p:nvSpPr>
          <p:cNvPr id="3" name="文本框 2"/>
          <p:cNvSpPr txBox="1"/>
          <p:nvPr/>
        </p:nvSpPr>
        <p:spPr>
          <a:xfrm>
            <a:off x="932307" y="982472"/>
            <a:ext cx="9848469" cy="2053336"/>
          </a:xfrm>
          <a:prstGeom prst="rect">
            <a:avLst/>
          </a:prstGeom>
          <a:noFill/>
        </p:spPr>
        <p:txBody>
          <a:bodyPr wrap="square" rtlCol="0" anchor="t">
            <a:noAutofit/>
          </a:bodyPr>
          <a:lstStyle/>
          <a:p>
            <a:pPr>
              <a:lnSpc>
                <a:spcPct val="200000"/>
              </a:lnSpc>
            </a:pPr>
            <a:r>
              <a:rPr lang="zh-CN" altLang="en-US" sz="1600" b="1" noProof="0" dirty="0">
                <a:ln>
                  <a:noFill/>
                </a:ln>
                <a:effectLst/>
                <a:uLnTx/>
                <a:uFillTx/>
                <a:latin typeface="微软雅黑" panose="020B0503020204020204" charset="-122"/>
                <a:ea typeface="微软雅黑" panose="020B0503020204020204" charset="-122"/>
                <a:sym typeface="+mn-ea"/>
              </a:rPr>
              <a:t>国家药品审评中心（</a:t>
            </a:r>
            <a:r>
              <a:rPr lang="en-US" altLang="zh-CN" sz="1600" b="1" noProof="0" dirty="0">
                <a:ln>
                  <a:noFill/>
                </a:ln>
                <a:effectLst/>
                <a:uLnTx/>
                <a:uFillTx/>
                <a:latin typeface="微软雅黑" panose="020B0503020204020204" charset="-122"/>
                <a:ea typeface="微软雅黑" panose="020B0503020204020204" charset="-122"/>
                <a:sym typeface="+mn-ea"/>
              </a:rPr>
              <a:t>CDE</a:t>
            </a:r>
            <a:r>
              <a:rPr lang="zh-CN" altLang="en-US" sz="1600" b="1" noProof="0" dirty="0">
                <a:ln>
                  <a:noFill/>
                </a:ln>
                <a:effectLst/>
                <a:uLnTx/>
                <a:uFillTx/>
                <a:latin typeface="微软雅黑" panose="020B0503020204020204" charset="-122"/>
                <a:ea typeface="微软雅黑" panose="020B0503020204020204" charset="-122"/>
                <a:sym typeface="+mn-ea"/>
              </a:rPr>
              <a:t>）出具</a:t>
            </a:r>
            <a:r>
              <a:rPr lang="en-US" altLang="zh-CN" sz="1600" b="1" noProof="0" dirty="0">
                <a:ln>
                  <a:noFill/>
                </a:ln>
                <a:effectLst/>
                <a:uLnTx/>
                <a:uFillTx/>
                <a:latin typeface="微软雅黑" panose="020B0503020204020204" charset="-122"/>
                <a:ea typeface="微软雅黑" panose="020B0503020204020204" charset="-122"/>
                <a:sym typeface="+mn-ea"/>
              </a:rPr>
              <a:t>《</a:t>
            </a:r>
            <a:r>
              <a:rPr lang="zh-CN" altLang="en-US" sz="1600" b="1" noProof="0" dirty="0">
                <a:ln>
                  <a:noFill/>
                </a:ln>
                <a:effectLst/>
                <a:uLnTx/>
                <a:uFillTx/>
                <a:latin typeface="微软雅黑" panose="020B0503020204020204" charset="-122"/>
                <a:ea typeface="微软雅黑" panose="020B0503020204020204" charset="-122"/>
                <a:sym typeface="+mn-ea"/>
              </a:rPr>
              <a:t>技术</a:t>
            </a:r>
            <a:r>
              <a:rPr lang="zh-CN" altLang="en-US" sz="1600" b="1" dirty="0">
                <a:latin typeface="微软雅黑" panose="020B0503020204020204" charset="-122"/>
                <a:ea typeface="微软雅黑" panose="020B0503020204020204" charset="-122"/>
                <a:sym typeface="+mn-ea"/>
              </a:rPr>
              <a:t>审评</a:t>
            </a:r>
            <a:r>
              <a:rPr lang="zh-CN" altLang="en-US" sz="1600" b="1" noProof="0" dirty="0">
                <a:ln>
                  <a:noFill/>
                </a:ln>
                <a:effectLst/>
                <a:uLnTx/>
                <a:uFillTx/>
                <a:latin typeface="微软雅黑" panose="020B0503020204020204" charset="-122"/>
                <a:ea typeface="微软雅黑" panose="020B0503020204020204" charset="-122"/>
                <a:sym typeface="+mn-ea"/>
              </a:rPr>
              <a:t>报告</a:t>
            </a:r>
            <a:r>
              <a:rPr lang="en-US" altLang="zh-CN" sz="1600" b="1" noProof="0" dirty="0">
                <a:ln>
                  <a:noFill/>
                </a:ln>
                <a:effectLst/>
                <a:uLnTx/>
                <a:uFillTx/>
                <a:latin typeface="微软雅黑" panose="020B0503020204020204" charset="-122"/>
                <a:ea typeface="微软雅黑" panose="020B0503020204020204" charset="-122"/>
                <a:sym typeface="+mn-ea"/>
              </a:rPr>
              <a:t>》</a:t>
            </a:r>
            <a:r>
              <a:rPr lang="zh-CN" altLang="en-US" sz="1600" b="1" noProof="0" dirty="0">
                <a:ln>
                  <a:noFill/>
                </a:ln>
                <a:effectLst/>
                <a:uLnTx/>
                <a:uFillTx/>
                <a:latin typeface="微软雅黑" panose="020B0503020204020204" charset="-122"/>
                <a:ea typeface="微软雅黑" panose="020B0503020204020204" charset="-122"/>
                <a:sym typeface="+mn-ea"/>
              </a:rPr>
              <a:t>：</a:t>
            </a:r>
            <a:endParaRPr lang="zh-CN" altLang="zh-CN" sz="1600" b="1" dirty="0">
              <a:latin typeface="微软雅黑" panose="020B0503020204020204" charset="-122"/>
              <a:ea typeface="微软雅黑" panose="020B0503020204020204" charset="-122"/>
              <a:cs typeface="宋体" panose="02010600030101010101" pitchFamily="2" charset="-122"/>
              <a:sym typeface="+mn-ea"/>
            </a:endParaRPr>
          </a:p>
          <a:p>
            <a:pPr marL="212090" indent="-212090" fontAlgn="auto">
              <a:lnSpc>
                <a:spcPct val="200000"/>
              </a:lnSpc>
              <a:buSzPct val="60000"/>
              <a:buFont typeface="Wingdings" panose="05000000000000000000" charset="0"/>
              <a:buChar char="l"/>
            </a:pPr>
            <a:r>
              <a:rPr lang="zh-CN" altLang="zh-CN" sz="1600" dirty="0">
                <a:latin typeface="微软雅黑" panose="020B0503020204020204" charset="-122"/>
                <a:ea typeface="微软雅黑" panose="020B0503020204020204" charset="-122"/>
                <a:cs typeface="宋体" panose="02010600030101010101" pitchFamily="2" charset="-122"/>
                <a:sym typeface="+mn-ea"/>
              </a:rPr>
              <a:t>在给药剂量相同情况下</a:t>
            </a:r>
            <a:r>
              <a:rPr lang="zh-CN" altLang="zh-CN" sz="16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舌下给药与静脉给药生物等效，可将原研</a:t>
            </a:r>
            <a:r>
              <a:rPr lang="zh-CN" altLang="en-US"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品</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的疗效、安全性外推至本品</a:t>
            </a:r>
          </a:p>
          <a:p>
            <a:pPr marL="212090" indent="-212090" fontAlgn="auto">
              <a:lnSpc>
                <a:spcPct val="200000"/>
              </a:lnSpc>
              <a:buSzPct val="60000"/>
              <a:buFont typeface="Wingdings" panose="05000000000000000000" charset="0"/>
              <a:buChar char="l"/>
            </a:pPr>
            <a:r>
              <a:rPr lang="zh-CN" altLang="zh-CN" sz="1600" dirty="0">
                <a:latin typeface="微软雅黑" panose="020B0503020204020204" charset="-122"/>
                <a:ea typeface="微软雅黑" panose="020B0503020204020204" charset="-122"/>
                <a:cs typeface="宋体" panose="02010600030101010101" pitchFamily="2" charset="-122"/>
                <a:sym typeface="+mn-ea"/>
              </a:rPr>
              <a:t>舌下片剂能便捷、自主给药，可以极大提高用药的便利性和患者的依从性</a:t>
            </a:r>
            <a:endParaRPr lang="en-US" altLang="zh-CN" sz="1600" dirty="0">
              <a:latin typeface="微软雅黑" panose="020B0503020204020204" charset="-122"/>
              <a:ea typeface="微软雅黑" panose="020B0503020204020204" charset="-122"/>
              <a:cs typeface="宋体" panose="02010600030101010101" pitchFamily="2" charset="-122"/>
              <a:sym typeface="+mn-ea"/>
            </a:endParaRPr>
          </a:p>
          <a:p>
            <a:pPr fontAlgn="auto">
              <a:lnSpc>
                <a:spcPct val="200000"/>
              </a:lnSpc>
              <a:buSzPct val="60000"/>
            </a:pPr>
            <a:r>
              <a:rPr lang="en-US" altLang="zh-CN" sz="1600" dirty="0">
                <a:latin typeface="微软雅黑" panose="020B0503020204020204" charset="-122"/>
                <a:ea typeface="微软雅黑" panose="020B0503020204020204" charset="-122"/>
                <a:cs typeface="宋体" panose="02010600030101010101" pitchFamily="2" charset="-122"/>
                <a:sym typeface="+mn-ea"/>
              </a:rPr>
              <a:t>    </a:t>
            </a:r>
            <a:r>
              <a:rPr lang="zh-CN" altLang="zh-CN" sz="1600" dirty="0">
                <a:latin typeface="微软雅黑" panose="020B0503020204020204" charset="-122"/>
                <a:ea typeface="微软雅黑" panose="020B0503020204020204" charset="-122"/>
                <a:cs typeface="宋体" panose="02010600030101010101" pitchFamily="2" charset="-122"/>
                <a:sym typeface="+mn-ea"/>
              </a:rPr>
              <a:t>舌下片还可</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降低医疗资源占用</a:t>
            </a:r>
            <a:r>
              <a:rPr lang="zh-CN" altLang="zh-CN" sz="1600" dirty="0">
                <a:solidFill>
                  <a:srgbClr val="FF0000"/>
                </a:solidFill>
                <a:latin typeface="微软雅黑" panose="020B0503020204020204" charset="-122"/>
                <a:ea typeface="微软雅黑" panose="020B0503020204020204" charset="-122"/>
                <a:cs typeface="宋体" panose="02010600030101010101" pitchFamily="2" charset="-122"/>
                <a:sym typeface="+mn-ea"/>
              </a:rPr>
              <a:t>，</a:t>
            </a:r>
            <a:r>
              <a:rPr lang="zh-CN" altLang="zh-CN" sz="1600" b="1" dirty="0">
                <a:solidFill>
                  <a:srgbClr val="FF0000"/>
                </a:solidFill>
                <a:latin typeface="微软雅黑" panose="020B0503020204020204" charset="-122"/>
                <a:ea typeface="微软雅黑" panose="020B0503020204020204" charset="-122"/>
                <a:cs typeface="宋体" panose="02010600030101010101" pitchFamily="2" charset="-122"/>
                <a:sym typeface="+mn-ea"/>
              </a:rPr>
              <a:t>避免频繁输液带来的风险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353568" y="2010102"/>
            <a:ext cx="5574266" cy="3894084"/>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1"/>
            </p:custDataLst>
          </p:nvPr>
        </p:nvSpPr>
        <p:spPr>
          <a:xfrm>
            <a:off x="1229360" y="403225"/>
            <a:ext cx="10785475" cy="657225"/>
          </a:xfrm>
        </p:spPr>
        <p:txBody>
          <a:bodyPr vert="horz" lIns="91440" tIns="45720" rIns="91440" bIns="45720" rtlCol="0" anchor="t">
            <a:noAutofit/>
          </a:bodyPr>
          <a:lstStyle/>
          <a:p>
            <a:pPr lvl="0" algn="l">
              <a:buClrTx/>
              <a:buSzTx/>
              <a:buFontTx/>
            </a:pPr>
            <a:r>
              <a:rPr lang="en-US" altLang="zh-CN" b="1" dirty="0">
                <a:cs typeface="微软雅黑" panose="020B0503020204020204" charset="-122"/>
                <a:sym typeface="+mn-ea"/>
              </a:rPr>
              <a:t>4、创新性</a:t>
            </a:r>
            <a:r>
              <a:rPr lang="zh-CN" altLang="en-US" b="1" dirty="0">
                <a:cs typeface="微软雅黑" panose="020B0503020204020204" charset="-122"/>
                <a:sym typeface="+mn-ea"/>
              </a:rPr>
              <a:t>：</a:t>
            </a:r>
            <a:r>
              <a:rPr lang="zh-CN" altLang="en-US" dirty="0">
                <a:cs typeface="微软雅黑" panose="020B0503020204020204" charset="-122"/>
                <a:sym typeface="Arial" panose="020B0604020202020204" pitchFamily="34" charset="0"/>
              </a:rPr>
              <a:t>全球首创</a:t>
            </a:r>
            <a:r>
              <a:rPr lang="zh-CN" altLang="en-US" b="1" dirty="0">
                <a:cs typeface="微软雅黑" panose="020B0503020204020204" charset="-122"/>
                <a:sym typeface="Arial" panose="020B0604020202020204" pitchFamily="34" charset="0"/>
              </a:rPr>
              <a:t>、</a:t>
            </a:r>
            <a:r>
              <a:rPr lang="zh-CN" altLang="en-US" dirty="0">
                <a:cs typeface="微软雅黑" panose="020B0503020204020204" charset="-122"/>
                <a:sym typeface="Arial" panose="020B0604020202020204" pitchFamily="34" charset="0"/>
              </a:rPr>
              <a:t>国家</a:t>
            </a:r>
            <a:r>
              <a:rPr lang="en-US" altLang="zh-CN" dirty="0">
                <a:cs typeface="微软雅黑" panose="020B0503020204020204" charset="-122"/>
                <a:sym typeface="Arial" panose="020B0604020202020204" pitchFamily="34" charset="0"/>
              </a:rPr>
              <a:t>2.2</a:t>
            </a:r>
            <a:r>
              <a:rPr lang="zh-CN" altLang="en-US" dirty="0">
                <a:cs typeface="微软雅黑" panose="020B0503020204020204" charset="-122"/>
                <a:sym typeface="Arial" panose="020B0604020202020204" pitchFamily="34" charset="0"/>
              </a:rPr>
              <a:t>类新药</a:t>
            </a:r>
            <a:endParaRPr lang="en-US" altLang="zh-CN" b="1" dirty="0">
              <a:cs typeface="微软雅黑" panose="020B0503020204020204" charset="-122"/>
              <a:sym typeface="+mn-ea"/>
            </a:endParaRPr>
          </a:p>
        </p:txBody>
      </p:sp>
      <p:sp>
        <p:nvSpPr>
          <p:cNvPr id="4" name="文本框 3"/>
          <p:cNvSpPr txBox="1"/>
          <p:nvPr/>
        </p:nvSpPr>
        <p:spPr>
          <a:xfrm>
            <a:off x="6157658" y="2576556"/>
            <a:ext cx="5336350" cy="2854980"/>
          </a:xfrm>
          <a:prstGeom prst="rect">
            <a:avLst/>
          </a:prstGeom>
          <a:noFill/>
          <a:ln>
            <a:noFill/>
          </a:ln>
        </p:spPr>
        <p:txBody>
          <a:bodyPr wrap="square" rtlCol="0" anchor="t">
            <a:noAutofit/>
          </a:bodyPr>
          <a:lstStyle/>
          <a:p>
            <a:pPr marL="212090" indent="-212090">
              <a:lnSpc>
                <a:spcPct val="150000"/>
              </a:lnSpc>
              <a:buSzPct val="60000"/>
              <a:buFont typeface="Wingdings" panose="05000000000000000000" charset="0"/>
              <a:buChar char="l"/>
            </a:pPr>
            <a:r>
              <a:rPr lang="zh-CN" altLang="en-US" sz="1400" dirty="0">
                <a:latin typeface="+mn-ea"/>
              </a:rPr>
              <a:t>渐冻症需要长期治疗，患者肌肉逐渐萎缩无力，直至完全丧失行动能力，</a:t>
            </a:r>
            <a:r>
              <a:rPr lang="zh-CN" altLang="en-US" sz="1400" b="1" dirty="0">
                <a:solidFill>
                  <a:srgbClr val="FF0000"/>
                </a:solidFill>
                <a:latin typeface="+mn-ea"/>
              </a:rPr>
              <a:t>输液治疗极为不便</a:t>
            </a:r>
            <a:r>
              <a:rPr lang="zh-CN" altLang="en-US" sz="1400" dirty="0">
                <a:latin typeface="+mn-ea"/>
              </a:rPr>
              <a:t>，</a:t>
            </a:r>
            <a:r>
              <a:rPr lang="zh-CN" altLang="en-US" sz="1400" b="1" dirty="0">
                <a:solidFill>
                  <a:srgbClr val="FF0000"/>
                </a:solidFill>
                <a:latin typeface="+mn-ea"/>
              </a:rPr>
              <a:t>被迫放弃</a:t>
            </a:r>
            <a:endParaRPr lang="en-US" altLang="zh-CN" sz="1400" b="1" dirty="0">
              <a:solidFill>
                <a:srgbClr val="FF0000"/>
              </a:solidFill>
              <a:latin typeface="+mn-ea"/>
            </a:endParaRPr>
          </a:p>
          <a:p>
            <a:pPr marL="212090" indent="-212090">
              <a:lnSpc>
                <a:spcPct val="150000"/>
              </a:lnSpc>
              <a:buSzPct val="60000"/>
              <a:buFont typeface="Wingdings" panose="05000000000000000000" charset="0"/>
              <a:buChar char="l"/>
            </a:pPr>
            <a:endParaRPr lang="en-US" altLang="zh-CN" sz="1400" noProof="0" dirty="0">
              <a:ln>
                <a:noFill/>
              </a:ln>
              <a:effectLst/>
              <a:uLnTx/>
              <a:uFillTx/>
              <a:latin typeface="+mn-ea"/>
              <a:cs typeface="+mn-ea"/>
              <a:sym typeface="+mn-ea"/>
            </a:endParaRPr>
          </a:p>
          <a:p>
            <a:pPr marL="212090" indent="-212090" algn="l" fontAlgn="auto">
              <a:lnSpc>
                <a:spcPct val="150000"/>
              </a:lnSpc>
              <a:buSzPct val="60000"/>
              <a:buFont typeface="Wingdings" panose="05000000000000000000" charset="0"/>
              <a:buChar char="l"/>
            </a:pPr>
            <a:r>
              <a:rPr lang="zh-CN" altLang="en-US" sz="1400" noProof="0" dirty="0">
                <a:ln>
                  <a:noFill/>
                </a:ln>
                <a:effectLst/>
                <a:uLnTx/>
                <a:uFillTx/>
                <a:latin typeface="+mn-ea"/>
                <a:cs typeface="+mn-ea"/>
                <a:sym typeface="+mn-ea"/>
              </a:rPr>
              <a:t>舌下</a:t>
            </a:r>
            <a:r>
              <a:rPr lang="zh-CN" altLang="en-US" sz="1400" dirty="0">
                <a:latin typeface="+mn-ea"/>
                <a:cs typeface="+mn-ea"/>
                <a:sym typeface="+mn-ea"/>
              </a:rPr>
              <a:t>给药</a:t>
            </a:r>
            <a:r>
              <a:rPr lang="zh-CN" altLang="en-US" sz="1400" b="1" noProof="0" dirty="0">
                <a:ln>
                  <a:noFill/>
                </a:ln>
                <a:solidFill>
                  <a:srgbClr val="FF0000"/>
                </a:solidFill>
                <a:effectLst/>
                <a:uLnTx/>
                <a:uFillTx/>
                <a:latin typeface="+mn-ea"/>
                <a:cs typeface="+mn-ea"/>
                <a:sym typeface="+mn-ea"/>
              </a:rPr>
              <a:t>极大提高治疗便利性和依从性</a:t>
            </a:r>
            <a:r>
              <a:rPr lang="zh-CN" altLang="en-US" sz="1400" noProof="0" dirty="0">
                <a:ln>
                  <a:noFill/>
                </a:ln>
                <a:solidFill>
                  <a:schemeClr val="tx1"/>
                </a:solidFill>
                <a:effectLst/>
                <a:uLnTx/>
                <a:uFillTx/>
                <a:latin typeface="+mn-ea"/>
                <a:cs typeface="+mn-ea"/>
                <a:sym typeface="+mn-ea"/>
              </a:rPr>
              <a:t>，可以完成足疗程治疗，实现更好的</a:t>
            </a:r>
            <a:r>
              <a:rPr lang="zh-CN" altLang="en-US" sz="1400" dirty="0">
                <a:latin typeface="+mn-ea"/>
                <a:cs typeface="+mn-ea"/>
                <a:sym typeface="+mn-ea"/>
              </a:rPr>
              <a:t>疗效</a:t>
            </a:r>
            <a:r>
              <a:rPr lang="zh-CN" altLang="en-US" sz="1400" noProof="0" dirty="0">
                <a:ln>
                  <a:noFill/>
                </a:ln>
                <a:solidFill>
                  <a:schemeClr val="tx1"/>
                </a:solidFill>
                <a:effectLst/>
                <a:uLnTx/>
                <a:uFillTx/>
                <a:latin typeface="+mn-ea"/>
                <a:cs typeface="+mn-ea"/>
                <a:sym typeface="+mn-ea"/>
              </a:rPr>
              <a:t>获益</a:t>
            </a:r>
            <a:endParaRPr lang="en-US" altLang="zh-CN" sz="1400" noProof="0" dirty="0">
              <a:ln>
                <a:noFill/>
              </a:ln>
              <a:solidFill>
                <a:schemeClr val="tx1"/>
              </a:solidFill>
              <a:effectLst/>
              <a:uLnTx/>
              <a:uFillTx/>
              <a:latin typeface="+mn-ea"/>
              <a:cs typeface="+mn-ea"/>
              <a:sym typeface="+mn-ea"/>
            </a:endParaRPr>
          </a:p>
          <a:p>
            <a:pPr marL="212090" indent="-212090" algn="l" fontAlgn="auto">
              <a:lnSpc>
                <a:spcPct val="150000"/>
              </a:lnSpc>
              <a:buSzPct val="60000"/>
              <a:buFont typeface="Wingdings" panose="05000000000000000000" charset="0"/>
              <a:buChar char="l"/>
            </a:pPr>
            <a:endParaRPr lang="zh-CN" altLang="en-US" sz="1400" noProof="0" dirty="0">
              <a:ln>
                <a:noFill/>
              </a:ln>
              <a:solidFill>
                <a:schemeClr val="tx1"/>
              </a:solidFill>
              <a:effectLst/>
              <a:uLnTx/>
              <a:uFillTx/>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noProof="0" dirty="0">
                <a:ln>
                  <a:noFill/>
                </a:ln>
                <a:solidFill>
                  <a:schemeClr val="tx1"/>
                </a:solidFill>
                <a:effectLst/>
                <a:uLnTx/>
                <a:uFillTx/>
                <a:latin typeface="+mn-ea"/>
                <a:cs typeface="+mn-ea"/>
                <a:sym typeface="+mn-ea"/>
              </a:rPr>
              <a:t>避免静脉输液风险</a:t>
            </a:r>
            <a:r>
              <a:rPr lang="zh-CN" altLang="en-US" sz="1400" noProof="0" dirty="0">
                <a:ln>
                  <a:noFill/>
                </a:ln>
                <a:solidFill>
                  <a:srgbClr val="0070C0"/>
                </a:solidFill>
                <a:effectLst/>
                <a:uLnTx/>
                <a:uFillTx/>
                <a:latin typeface="+mn-ea"/>
                <a:cs typeface="+mn-ea"/>
                <a:sym typeface="+mn-ea"/>
              </a:rPr>
              <a:t>，</a:t>
            </a:r>
            <a:r>
              <a:rPr lang="zh-CN" altLang="en-US" sz="1400" noProof="0" dirty="0">
                <a:ln>
                  <a:noFill/>
                </a:ln>
                <a:effectLst/>
                <a:uLnTx/>
                <a:uFillTx/>
                <a:latin typeface="+mn-ea"/>
                <a:cs typeface="+mn-ea"/>
                <a:sym typeface="+mn-ea"/>
              </a:rPr>
              <a:t>处理不良事件的</a:t>
            </a:r>
            <a:r>
              <a:rPr lang="zh-CN" altLang="en-US" sz="1400" b="1" noProof="0" dirty="0">
                <a:ln>
                  <a:noFill/>
                </a:ln>
                <a:solidFill>
                  <a:srgbClr val="FF0000"/>
                </a:solidFill>
                <a:effectLst/>
                <a:uLnTx/>
                <a:uFillTx/>
                <a:latin typeface="+mn-ea"/>
                <a:cs typeface="+mn-ea"/>
                <a:sym typeface="+mn-ea"/>
              </a:rPr>
              <a:t>医疗经济</a:t>
            </a:r>
            <a:r>
              <a:rPr lang="zh-CN" altLang="en-US" sz="1400" b="1" dirty="0">
                <a:solidFill>
                  <a:srgbClr val="FF0000"/>
                </a:solidFill>
                <a:latin typeface="+mn-ea"/>
                <a:cs typeface="+mn-ea"/>
                <a:sym typeface="+mn-ea"/>
              </a:rPr>
              <a:t>成本减少</a:t>
            </a:r>
            <a:endParaRPr lang="en-US" altLang="zh-CN" sz="1400" b="1" dirty="0">
              <a:solidFill>
                <a:srgbClr val="FF0000"/>
              </a:solidFill>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endParaRPr lang="zh-CN" altLang="en-US" sz="1400" b="1" noProof="0" dirty="0">
              <a:ln>
                <a:noFill/>
              </a:ln>
              <a:solidFill>
                <a:srgbClr val="FF0000"/>
              </a:solidFill>
              <a:effectLst/>
              <a:uLnTx/>
              <a:uFillTx/>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sz="1400" dirty="0">
                <a:latin typeface="+mn-ea"/>
                <a:cs typeface="+mn-ea"/>
                <a:sym typeface="+mn-ea"/>
              </a:rPr>
              <a:t>居家自主</a:t>
            </a:r>
            <a:r>
              <a:rPr lang="zh-CN" altLang="en-US" sz="1400" dirty="0">
                <a:latin typeface="+mn-ea"/>
                <a:cs typeface="+mn-ea"/>
                <a:sym typeface="+mn-ea"/>
              </a:rPr>
              <a:t>治疗</a:t>
            </a:r>
            <a:r>
              <a:rPr lang="zh-CN" sz="1400" b="1" dirty="0">
                <a:solidFill>
                  <a:srgbClr val="FF0000"/>
                </a:solidFill>
                <a:latin typeface="+mn-ea"/>
                <a:cs typeface="宋体" panose="02010600030101010101" pitchFamily="2" charset="-122"/>
                <a:sym typeface="+mn-ea"/>
              </a:rPr>
              <a:t>减轻护理</a:t>
            </a:r>
            <a:r>
              <a:rPr lang="zh-CN" altLang="en-US" sz="1400" b="1" dirty="0">
                <a:solidFill>
                  <a:srgbClr val="FF0000"/>
                </a:solidFill>
                <a:latin typeface="+mn-ea"/>
                <a:cs typeface="宋体" panose="02010600030101010101" pitchFamily="2" charset="-122"/>
                <a:sym typeface="+mn-ea"/>
              </a:rPr>
              <a:t>经济</a:t>
            </a:r>
            <a:r>
              <a:rPr lang="zh-CN" sz="1400" b="1" dirty="0">
                <a:solidFill>
                  <a:srgbClr val="FF0000"/>
                </a:solidFill>
                <a:latin typeface="+mn-ea"/>
                <a:cs typeface="宋体" panose="02010600030101010101" pitchFamily="2" charset="-122"/>
                <a:sym typeface="+mn-ea"/>
              </a:rPr>
              <a:t>负担，</a:t>
            </a:r>
            <a:r>
              <a:rPr lang="zh-CN" altLang="en-US" sz="1400" b="1" dirty="0">
                <a:solidFill>
                  <a:srgbClr val="FF0000"/>
                </a:solidFill>
                <a:latin typeface="+mn-ea"/>
                <a:cs typeface="宋体" panose="02010600030101010101" pitchFamily="2" charset="-122"/>
                <a:sym typeface="+mn-ea"/>
              </a:rPr>
              <a:t>节约社会医疗资源</a:t>
            </a:r>
            <a:endParaRPr lang="zh-CN" sz="1400" b="1" dirty="0">
              <a:solidFill>
                <a:srgbClr val="FF0000"/>
              </a:solidFill>
              <a:latin typeface="+mn-ea"/>
              <a:cs typeface="+mn-ea"/>
              <a:sym typeface="+mn-ea"/>
            </a:endParaRPr>
          </a:p>
          <a:p>
            <a:pPr indent="0" algn="l">
              <a:lnSpc>
                <a:spcPct val="130000"/>
              </a:lnSpc>
              <a:buNone/>
            </a:pPr>
            <a:endParaRPr lang="zh-CN" altLang="en-US" sz="1400" b="1" dirty="0">
              <a:solidFill>
                <a:srgbClr val="FF0000"/>
              </a:solidFill>
              <a:latin typeface="微软雅黑" panose="020B0503020204020204" charset="-122"/>
              <a:ea typeface="微软雅黑" panose="020B0503020204020204" charset="-122"/>
              <a:cs typeface="+mn-ea"/>
              <a:sym typeface="+mn-ea"/>
            </a:endParaRPr>
          </a:p>
        </p:txBody>
      </p:sp>
      <p:sp>
        <p:nvSpPr>
          <p:cNvPr id="9" name="文本框 8"/>
          <p:cNvSpPr txBox="1"/>
          <p:nvPr/>
        </p:nvSpPr>
        <p:spPr>
          <a:xfrm>
            <a:off x="511873" y="2837793"/>
            <a:ext cx="4903581" cy="2822028"/>
          </a:xfrm>
          <a:prstGeom prst="rect">
            <a:avLst/>
          </a:prstGeom>
          <a:noFill/>
          <a:ln>
            <a:noFill/>
          </a:ln>
        </p:spPr>
        <p:txBody>
          <a:bodyPr wrap="square" rtlCol="0" anchor="t">
            <a:noAutofit/>
          </a:bodyPr>
          <a:lstStyle/>
          <a:p>
            <a:pPr marL="212090" indent="-212090">
              <a:lnSpc>
                <a:spcPct val="150000"/>
              </a:lnSpc>
              <a:buClr>
                <a:srgbClr val="000000"/>
              </a:buClr>
              <a:buSzPct val="60000"/>
              <a:buFont typeface="Wingdings" panose="05000000000000000000" charset="0"/>
              <a:buChar char="l"/>
            </a:pPr>
            <a:r>
              <a:rPr lang="zh-CN" altLang="en-US" sz="1400" dirty="0">
                <a:latin typeface="+mn-ea"/>
              </a:rPr>
              <a:t>具有独立自主知识产权的</a:t>
            </a:r>
            <a:r>
              <a:rPr lang="en-US" altLang="zh-CN" sz="1400" dirty="0">
                <a:latin typeface="+mn-ea"/>
              </a:rPr>
              <a:t>2.2</a:t>
            </a:r>
            <a:r>
              <a:rPr lang="zh-CN" altLang="en-US" sz="1400" dirty="0">
                <a:latin typeface="+mn-ea"/>
              </a:rPr>
              <a:t>类改良型新药，是</a:t>
            </a:r>
            <a:r>
              <a:rPr lang="zh-CN" altLang="en-US" sz="1400" b="1" dirty="0">
                <a:solidFill>
                  <a:srgbClr val="FF0000"/>
                </a:solidFill>
                <a:latin typeface="+mn-ea"/>
              </a:rPr>
              <a:t>全球首个</a:t>
            </a:r>
            <a:r>
              <a:rPr lang="zh-CN" altLang="en-US" sz="1400" dirty="0">
                <a:latin typeface="+mn-ea"/>
              </a:rPr>
              <a:t>运用</a:t>
            </a:r>
            <a:r>
              <a:rPr lang="zh-CN" altLang="en-US" sz="1400" b="1" dirty="0">
                <a:solidFill>
                  <a:srgbClr val="FF0000"/>
                </a:solidFill>
                <a:latin typeface="+mn-ea"/>
              </a:rPr>
              <a:t>舌下给药</a:t>
            </a:r>
            <a:r>
              <a:rPr lang="zh-CN" altLang="en-US" sz="1400" dirty="0">
                <a:latin typeface="+mn-ea"/>
              </a:rPr>
              <a:t>方式治疗渐冻症的药物</a:t>
            </a:r>
            <a:endParaRPr lang="en-US" altLang="zh-CN" sz="1400" dirty="0">
              <a:latin typeface="+mn-ea"/>
            </a:endParaRPr>
          </a:p>
          <a:p>
            <a:pPr marL="212090" indent="-212090">
              <a:lnSpc>
                <a:spcPct val="150000"/>
              </a:lnSpc>
              <a:buClr>
                <a:srgbClr val="000000"/>
              </a:buClr>
              <a:buSzPct val="60000"/>
              <a:buFont typeface="Wingdings" panose="05000000000000000000" charset="0"/>
              <a:buChar char="l"/>
            </a:pPr>
            <a:endParaRPr lang="en-US" altLang="zh-CN" sz="1400"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dirty="0">
                <a:latin typeface="+mn-ea"/>
                <a:cs typeface="+mn-ea"/>
                <a:sym typeface="+mn-ea"/>
              </a:rPr>
              <a:t>舌下给药方式实现了与注射剂静脉滴注生物等效</a:t>
            </a:r>
            <a:endParaRPr lang="en-US" altLang="zh-CN" sz="1400"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endParaRPr lang="zh-CN" altLang="en-US" sz="1400" b="1" dirty="0">
              <a:latin typeface="+mn-ea"/>
              <a:cs typeface="+mn-ea"/>
              <a:sym typeface="+mn-ea"/>
            </a:endParaRPr>
          </a:p>
          <a:p>
            <a:pPr marL="212090" indent="-212090" algn="l" fontAlgn="auto">
              <a:lnSpc>
                <a:spcPct val="150000"/>
              </a:lnSpc>
              <a:buClr>
                <a:srgbClr val="000000"/>
              </a:buClr>
              <a:buSzPct val="60000"/>
              <a:buFont typeface="Wingdings" panose="05000000000000000000" charset="0"/>
              <a:buChar char="l"/>
            </a:pPr>
            <a:r>
              <a:rPr lang="zh-CN" altLang="en-US" sz="1400" dirty="0">
                <a:solidFill>
                  <a:schemeClr val="tx1"/>
                </a:solidFill>
                <a:latin typeface="+mn-ea"/>
                <a:cs typeface="+mn-ea"/>
                <a:sym typeface="+mn-ea"/>
              </a:rPr>
              <a:t>成功</a:t>
            </a:r>
            <a:r>
              <a:rPr lang="zh-CN" altLang="en-US" sz="1400" dirty="0">
                <a:latin typeface="+mn-ea"/>
                <a:cs typeface="+mn-ea"/>
                <a:sym typeface="+mn-ea"/>
              </a:rPr>
              <a:t>克服了依达拉奉口服难、吸收生物利用度低、不稳定易氧化等技术难点</a:t>
            </a:r>
          </a:p>
        </p:txBody>
      </p:sp>
      <p:sp>
        <p:nvSpPr>
          <p:cNvPr id="3" name="文本框 2"/>
          <p:cNvSpPr txBox="1"/>
          <p:nvPr/>
        </p:nvSpPr>
        <p:spPr>
          <a:xfrm>
            <a:off x="1306952" y="2132627"/>
            <a:ext cx="2280285" cy="379095"/>
          </a:xfrm>
          <a:prstGeom prst="rect">
            <a:avLst/>
          </a:prstGeom>
          <a:noFill/>
          <a:ln>
            <a:noFill/>
          </a:ln>
        </p:spPr>
        <p:txBody>
          <a:bodyPr wrap="square" rtlCol="0" anchor="t">
            <a:noAutofit/>
          </a:bodyPr>
          <a:lstStyle/>
          <a:p>
            <a:pPr indent="0" algn="ctr">
              <a:lnSpc>
                <a:spcPct val="100000"/>
              </a:lnSpc>
              <a:buClr>
                <a:srgbClr val="000000"/>
              </a:buClr>
              <a:buFont typeface="Wingdings" panose="05000000000000000000" charset="0"/>
              <a:buNone/>
            </a:pPr>
            <a:r>
              <a:rPr lang="zh-CN" altLang="en-US" b="1" dirty="0">
                <a:solidFill>
                  <a:schemeClr val="tx1"/>
                </a:solidFill>
                <a:latin typeface="微软雅黑" panose="020B0503020204020204" charset="-122"/>
                <a:ea typeface="微软雅黑" panose="020B0503020204020204" charset="-122"/>
                <a:cs typeface="+mn-ea"/>
                <a:sym typeface="+mn-ea"/>
              </a:rPr>
              <a:t>         机制创新</a:t>
            </a:r>
          </a:p>
        </p:txBody>
      </p:sp>
      <p:sp>
        <p:nvSpPr>
          <p:cNvPr id="5" name="圆角矩形 4"/>
          <p:cNvSpPr/>
          <p:nvPr/>
        </p:nvSpPr>
        <p:spPr>
          <a:xfrm>
            <a:off x="6096000" y="2010102"/>
            <a:ext cx="5742432" cy="3894084"/>
          </a:xfrm>
          <a:prstGeom prst="roundRect">
            <a:avLst>
              <a:gd name="adj" fmla="val 3962"/>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6960122" y="2103781"/>
            <a:ext cx="2280285" cy="379095"/>
          </a:xfrm>
          <a:prstGeom prst="rect">
            <a:avLst/>
          </a:prstGeom>
          <a:noFill/>
          <a:ln>
            <a:noFill/>
          </a:ln>
        </p:spPr>
        <p:txBody>
          <a:bodyPr wrap="square" rtlCol="0" anchor="t">
            <a:noAutofit/>
          </a:bodyPr>
          <a:lstStyle/>
          <a:p>
            <a:pPr indent="0" algn="ctr">
              <a:lnSpc>
                <a:spcPct val="100000"/>
              </a:lnSpc>
              <a:buClr>
                <a:srgbClr val="000000"/>
              </a:buClr>
              <a:buFont typeface="Wingdings" panose="05000000000000000000" charset="0"/>
              <a:buNone/>
            </a:pPr>
            <a:r>
              <a:rPr lang="zh-CN" altLang="en-US" b="1" dirty="0">
                <a:solidFill>
                  <a:schemeClr val="tx1"/>
                </a:solidFill>
                <a:latin typeface="微软雅黑" panose="020B0503020204020204" charset="-122"/>
                <a:ea typeface="微软雅黑" panose="020B0503020204020204" charset="-122"/>
                <a:cs typeface="+mn-ea"/>
                <a:sym typeface="+mn-ea"/>
              </a:rPr>
              <a:t>        应用创新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fdf8c93-caf7-4553-ad5a-34c28b67304c"/>
  <p:tag name="COMMONDATA" val="eyJoZGlkIjoiZGJmMTBlM2RjN2RlNTgzMzE3YWJkZjY5NDU0OThiYzUifQ=="/>
</p:tagLst>
</file>

<file path=ppt/tags/tag1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79ba9885f104c458b0030d590b2c4f8"/>
  <p:tag name="KSO_WM_UNIT_HIGHLIGHT" val="0"/>
  <p:tag name="KSO_WM_UNIT_COMPATIBLE" val="0"/>
  <p:tag name="KSO_WM_UNIT_DIAGRAM_ISNUMVISUAL" val="0"/>
  <p:tag name="KSO_WM_UNIT_DIAGRAM_ISREFERUNIT" val="0"/>
  <p:tag name="KSO_WM_UNIT_ID" val="custom20224728_6*l_h_i*1_4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4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d35dd7f546c40bcaf010fcd24d0dc3c"/>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custom20224728_6*l_h_a*1_2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aa4ef77baaa47dca560d30091f651ba"/>
  <p:tag name="KSO_WM_UNIT_HIGHLIGHT" val="0"/>
  <p:tag name="KSO_WM_UNIT_COMPATIBLE" val="0"/>
  <p:tag name="KSO_WM_UNIT_DIAGRAM_ISNUMVISUAL" val="0"/>
  <p:tag name="KSO_WM_UNIT_DIAGRAM_ISREFERUNIT" val="0"/>
  <p:tag name="KSO_WM_UNIT_ID" val="custom20224728_6*l_h_i*1_2_1"/>
  <p:tag name="KSO_WM_TEMPLATE_CATEGORY" val="custom"/>
  <p:tag name="KSO_WM_TEMPLATE_INDEX" val="20224728"/>
  <p:tag name="KSO_WM_UNIT_LAYERLEVEL" val="1_1_1"/>
  <p:tag name="KSO_WM_TAG_VERSION" val="1.0"/>
  <p:tag name="KSO_WM_BEAUTIFY_FLAG" val="#wm#"/>
  <p:tag name="KSO_WM_UNIT_TYPE" val="l_h_i"/>
  <p:tag name="KSO_WM_UNIT_INDEX" val="1_2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d5721a9112ce4edaa4156f9e6cd03488"/>
  <p:tag name="KSO_WM_UNIT_HIGHLIGHT" val="0"/>
  <p:tag name="KSO_WM_UNIT_COMPATIBLE" val="0"/>
  <p:tag name="KSO_WM_UNIT_DIAGRAM_ISNUMVISUAL" val="0"/>
  <p:tag name="KSO_WM_UNIT_DIAGRAM_ISREFERUNIT" val="0"/>
  <p:tag name="KSO_WM_UNIT_ID" val="custom20224728_6*l_h_i*1_2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2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0c7630a72514aa8b55077c8fcbcc232"/>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custom20224728_6*l_h_a*1_5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4b8b90b09d3434a9d93859d565aada3"/>
  <p:tag name="KSO_WM_UNIT_HIGHLIGHT" val="0"/>
  <p:tag name="KSO_WM_UNIT_COMPATIBLE" val="0"/>
  <p:tag name="KSO_WM_UNIT_DIAGRAM_ISNUMVISUAL" val="0"/>
  <p:tag name="KSO_WM_UNIT_DIAGRAM_ISREFERUNIT" val="0"/>
  <p:tag name="KSO_WM_UNIT_ID" val="custom20224728_6*l_h_i*1_5_1"/>
  <p:tag name="KSO_WM_TEMPLATE_CATEGORY" val="custom"/>
  <p:tag name="KSO_WM_TEMPLATE_INDEX" val="20224728"/>
  <p:tag name="KSO_WM_UNIT_LAYERLEVEL" val="1_1_1"/>
  <p:tag name="KSO_WM_TAG_VERSION" val="1.0"/>
  <p:tag name="KSO_WM_BEAUTIFY_FLAG" val="#wm#"/>
  <p:tag name="KSO_WM_UNIT_TYPE" val="l_h_i"/>
  <p:tag name="KSO_WM_UNIT_INDEX" val="1_5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9f6bda5ed2694d45a2019f4a8d088dce"/>
  <p:tag name="KSO_WM_UNIT_HIGHLIGHT" val="0"/>
  <p:tag name="KSO_WM_UNIT_COMPATIBLE" val="0"/>
  <p:tag name="KSO_WM_UNIT_DIAGRAM_ISNUMVISUAL" val="0"/>
  <p:tag name="KSO_WM_UNIT_DIAGRAM_ISREFERUNIT" val="0"/>
  <p:tag name="KSO_WM_UNIT_ID" val="custom20224728_6*l_h_i*1_5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5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1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3e985ad244c46cbb7c91ac146099113"/>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custom20224728_6*l_h_a*1_3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1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29b814bbdea942e6a08689d2c1abde18"/>
  <p:tag name="KSO_WM_UNIT_HIGHLIGHT" val="0"/>
  <p:tag name="KSO_WM_UNIT_COMPATIBLE" val="0"/>
  <p:tag name="KSO_WM_UNIT_DIAGRAM_ISNUMVISUAL" val="0"/>
  <p:tag name="KSO_WM_UNIT_DIAGRAM_ISREFERUNIT" val="0"/>
  <p:tag name="KSO_WM_UNIT_ID" val="custom20224728_6*l_h_i*1_3_1"/>
  <p:tag name="KSO_WM_TEMPLATE_CATEGORY" val="custom"/>
  <p:tag name="KSO_WM_TEMPLATE_INDEX" val="20224728"/>
  <p:tag name="KSO_WM_UNIT_LAYERLEVEL" val="1_1_1"/>
  <p:tag name="KSO_WM_TAG_VERSION" val="1.0"/>
  <p:tag name="KSO_WM_BEAUTIFY_FLAG" val="#wm#"/>
  <p:tag name="KSO_WM_UNIT_TYPE" val="l_h_i"/>
  <p:tag name="KSO_WM_UNIT_INDEX" val="1_3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1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4ea838e57ef4db6abe3d64d2b4963bc"/>
  <p:tag name="KSO_WM_UNIT_HIGHLIGHT" val="0"/>
  <p:tag name="KSO_WM_UNIT_COMPATIBLE" val="0"/>
  <p:tag name="KSO_WM_UNIT_DIAGRAM_ISNUMVISUAL" val="0"/>
  <p:tag name="KSO_WM_UNIT_DIAGRAM_ISREFERUNIT" val="0"/>
  <p:tag name="KSO_WM_UNIT_ID" val="custom20224728_6*l_h_i*1_3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3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UNIT_DEFAULT_FONT" val="44;48;2"/>
  <p:tag name="KSO_WM_UNIT_BLOCK" val="0"/>
  <p:tag name="KSO_WM_UNIT_DEC_AREA_ID" val="3e5012b91d4f4a73830dd64440dc819e"/>
  <p:tag name="KSO_WM_UNIT_ISCONTENTSTITLE" val="0"/>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24728_6*a*1"/>
  <p:tag name="KSO_WM_TEMPLATE_CATEGORY" val="custom"/>
  <p:tag name="KSO_WM_TEMPLATE_INDEX" val="20224728"/>
  <p:tag name="KSO_WM_UNIT_LAYERLEVEL" val="1"/>
  <p:tag name="KSO_WM_TAG_VERSION" val="1.0"/>
  <p:tag name="KSO_WM_BEAUTIFY_FLAG" val="#wm#"/>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DEFAULT_FONT" val="28;32;2"/>
  <p:tag name="KSO_WM_UNIT_BLOCK" val="0"/>
  <p:tag name="KSO_WM_UNIT_DEC_AREA_ID" val="7db76a0de6fc45e0a914026dd4a787ce"/>
  <p:tag name="KSO_WM_UNIT_ISCONTENTSTITLE" val="0"/>
  <p:tag name="KSO_WM_UNIT_ISNUMDGMTITLE" val="0"/>
  <p:tag name="KSO_WM_UNIT_PRESET_TEXT" val="CONTENTS"/>
  <p:tag name="KSO_WM_UNIT_NOCLEAR" val="0"/>
  <p:tag name="KSO_WM_UNIT_VALUE" val="7"/>
  <p:tag name="KSO_WM_UNIT_HIGHLIGHT" val="0"/>
  <p:tag name="KSO_WM_UNIT_COMPATIBLE" val="0"/>
  <p:tag name="KSO_WM_UNIT_DIAGRAM_ISNUMVISUAL" val="0"/>
  <p:tag name="KSO_WM_UNIT_DIAGRAM_ISREFERUNIT" val="0"/>
  <p:tag name="KSO_WM_UNIT_TYPE" val="b"/>
  <p:tag name="KSO_WM_UNIT_INDEX" val="1"/>
  <p:tag name="KSO_WM_UNIT_ID" val="custom20224728_6*b*1"/>
  <p:tag name="KSO_WM_TEMPLATE_CATEGORY" val="custom"/>
  <p:tag name="KSO_WM_TEMPLATE_INDEX" val="20224728"/>
  <p:tag name="KSO_WM_UNIT_LAYERLEVEL" val="1"/>
  <p:tag name="KSO_WM_TAG_VERSION" val="1.0"/>
  <p:tag name="KSO_WM_BEAUTIFY_FLAG" val="#wm#"/>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4"/>
  <p:tag name="KSO_WM_UNIT_TEXT_FILL_FORE_SCHEMECOLOR_INDEX" val="5"/>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96c4ed2d-bc94-42cd-a74e-8b35eb092408}"/>
  <p:tag name="TABLE_ENDDRAG_ORIGIN_RECT" val="472*406"/>
  <p:tag name="TABLE_ENDDRAG_RECT" val="24*101*472*406"/>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420*400"/>
  <p:tag name="TABLE_ENDDRAG_RECT" val="517*101*420*400"/>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c7bc9bb1-4816-4c0e-97dc-2d84c174c99e}"/>
  <p:tag name="TABLE_ENDDRAG_ORIGIN_RECT" val="587*73"/>
  <p:tag name="TABLE_ENDDRAG_RECT" val="244*144*587*73"/>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c7bc9bb1-4816-4c0e-97dc-2d84c174c99e}"/>
  <p:tag name="TABLE_ENDDRAG_ORIGIN_RECT" val="586*32"/>
  <p:tag name="TABLE_ENDDRAG_RECT" val="244*253*586*32"/>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TABLE_ENDDRAG_ORIGIN_RECT" val="868*325"/>
  <p:tag name="TABLE_ENDDRAG_RECT" val="40*176*868*32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TABLE_ENDDRAG_ORIGIN_RECT" val="408*150"/>
  <p:tag name="TABLE_ENDDRAG_RECT" val="486*158*408*150"/>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2fff6758db047e4be57500b378412e4"/>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8_6*l_h_a*1_1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9d02e76e54f14d6c9b4a4bfc95e91faa"/>
  <p:tag name="KSO_WM_UNIT_HIGHLIGHT" val="0"/>
  <p:tag name="KSO_WM_UNIT_COMPATIBLE" val="0"/>
  <p:tag name="KSO_WM_UNIT_DIAGRAM_ISNUMVISUAL" val="0"/>
  <p:tag name="KSO_WM_UNIT_DIAGRAM_ISREFERUNIT" val="0"/>
  <p:tag name="KSO_WM_UNIT_ID" val="custom20224728_6*l_h_i*1_1_1"/>
  <p:tag name="KSO_WM_TEMPLATE_CATEGORY" val="custom"/>
  <p:tag name="KSO_WM_TEMPLATE_INDEX" val="20224728"/>
  <p:tag name="KSO_WM_UNIT_LAYERLEVEL" val="1_1_1"/>
  <p:tag name="KSO_WM_TAG_VERSION" val="1.0"/>
  <p:tag name="KSO_WM_BEAUTIFY_FLAG" val="#wm#"/>
  <p:tag name="KSO_WM_UNIT_TYPE" val="l_h_i"/>
  <p:tag name="KSO_WM_UNIT_INDEX" val="1_1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ags/tag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8f1a356cb344bfa8f17d5d9d82ba2ef"/>
  <p:tag name="KSO_WM_UNIT_HIGHLIGHT" val="0"/>
  <p:tag name="KSO_WM_UNIT_COMPATIBLE" val="0"/>
  <p:tag name="KSO_WM_UNIT_DIAGRAM_ISNUMVISUAL" val="0"/>
  <p:tag name="KSO_WM_UNIT_DIAGRAM_ISREFERUNIT" val="0"/>
  <p:tag name="KSO_WM_UNIT_ID" val="custom20224728_6*l_h_i*1_1_2"/>
  <p:tag name="KSO_WM_TEMPLATE_CATEGORY" val="custom"/>
  <p:tag name="KSO_WM_TEMPLATE_INDEX" val="20224728"/>
  <p:tag name="KSO_WM_UNIT_LAYERLEVEL" val="1_1_1"/>
  <p:tag name="KSO_WM_TAG_VERSION" val="1.0"/>
  <p:tag name="KSO_WM_BEAUTIFY_FLAG" val="#wm#"/>
  <p:tag name="KSO_WM_UNIT_SUBTYPE" val="d"/>
  <p:tag name="KSO_WM_UNIT_TYPE" val="l_h_i"/>
  <p:tag name="KSO_WM_UNIT_INDEX" val="1_1_2"/>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TEXT_FILL_FORE_SCHEMECOLOR_INDEX_BRIGHTNESS" val="0"/>
  <p:tag name="KSO_WM_UNIT_TEXT_FILL_FORE_SCHEMECOLOR_INDEX" val="5"/>
  <p:tag name="KSO_WM_UNIT_TEXT_FILL_TYPE" val="1"/>
  <p:tag name="KSO_WM_UNIT_VALUE" val="2"/>
  <p:tag name="KSO_WM_UNIT_USESOURCEFORMAT_APPLY" val="1"/>
  <p:tag name="KSO_WM_DIAGRAM_VIRTUALLY_FRAME" val="{&quot;height&quot;:215.1,&quot;left&quot;:266.4250393700787,&quot;top&quot;:224.1125196850394,&quot;width&quot;:472.6}"/>
</p:tagLst>
</file>

<file path=ppt/tags/tag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a54e36e383a48d59138b3e1964633aa"/>
  <p:tag name="KSO_WM_UNIT_PRESET_TEXT" val="单击添加标题"/>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custom20224728_6*l_h_a*1_4_1"/>
  <p:tag name="KSO_WM_TEMPLATE_CATEGORY" val="custom"/>
  <p:tag name="KSO_WM_TEMPLATE_INDEX" val="20224728"/>
  <p:tag name="KSO_WM_UNIT_LAYERLEVEL" val="1_1_1"/>
  <p:tag name="KSO_WM_TAG_VERSION" val="1.0"/>
  <p:tag name="KSO_WM_BEAUTIFY_FLAG" val="#wm#"/>
  <p:tag name="KSO_WM_UNIT_ISCONTENTSTITLE" val="0"/>
  <p:tag name="KSO_WM_UNIT_ISNUMDGMTITLE" val="0"/>
  <p:tag name="KSO_WM_UNIT_VALUE" val="9"/>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ASSEMBLE_CHIP_INDEX" val="2e0084c20e5246859dd4539d81bb33b0"/>
  <p:tag name="KSO_WM_UNIT_TEXT_FILL_FORE_SCHEMECOLOR_INDEX_BRIGHTNESS" val="0"/>
  <p:tag name="KSO_WM_UNIT_TEXT_FILL_FORE_SCHEMECOLOR_INDEX" val="5"/>
  <p:tag name="KSO_WM_UNIT_TEXT_FILL_TYPE" val="1"/>
  <p:tag name="KSO_WM_UNIT_USESOURCEFORMAT_APPLY" val="1"/>
  <p:tag name="KSO_WM_DIAGRAM_VIRTUALLY_FRAME" val="{&quot;height&quot;:215.1,&quot;left&quot;:266.4250393700787,&quot;top&quot;:224.1125196850394,&quot;width&quot;:472.6}"/>
</p:tagLst>
</file>

<file path=ppt/tags/tag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c05f51f1e454fc6b7c22de2e62a36a0"/>
  <p:tag name="KSO_WM_UNIT_HIGHLIGHT" val="0"/>
  <p:tag name="KSO_WM_UNIT_COMPATIBLE" val="0"/>
  <p:tag name="KSO_WM_UNIT_DIAGRAM_ISNUMVISUAL" val="0"/>
  <p:tag name="KSO_WM_UNIT_DIAGRAM_ISREFERUNIT" val="0"/>
  <p:tag name="KSO_WM_UNIT_ID" val="custom20224728_6*l_h_i*1_4_1"/>
  <p:tag name="KSO_WM_TEMPLATE_CATEGORY" val="custom"/>
  <p:tag name="KSO_WM_TEMPLATE_INDEX" val="20224728"/>
  <p:tag name="KSO_WM_UNIT_LAYERLEVEL" val="1_1_1"/>
  <p:tag name="KSO_WM_TAG_VERSION" val="1.0"/>
  <p:tag name="KSO_WM_BEAUTIFY_FLAG" val="#wm#"/>
  <p:tag name="KSO_WM_UNIT_TYPE" val="l_h_i"/>
  <p:tag name="KSO_WM_UNIT_INDEX" val="1_4_1"/>
  <p:tag name="KSO_WM_DIAGRAM_GROUP_CODE" val="l1-1"/>
  <p:tag name="KSO_WM_CHIP_GROUPID" val="61934dfa18adb49c6c1f3f3c"/>
  <p:tag name="KSO_WM_CHIP_XID" val="6194778a18adb49c6c1f4b8f"/>
  <p:tag name="KSO_WM_CHIP_FILLAREA_FILL_RULE" val="{&quot;fill_align&quot;:&quot;cm&quot;,&quot;fill_mode&quot;:&quot;fix&quot;,&quot;sacle_strategy&quot;:&quot;stretch&quot;}"/>
  <p:tag name="KSO_WM_UNIT_DEC_SUPPORTCHANGEPIC" val="0"/>
  <p:tag name="KSO_WM_UNIT_DEC_CHANGEPICRESERVED" val="0"/>
  <p:tag name="KSO_WM_ASSEMBLE_CHIP_INDEX" val="2e0084c20e5246859dd4539d81bb33b0"/>
  <p:tag name="KSO_WM_UNIT_LINE_FORE_SCHEMECOLOR_INDEX_BRIGHTNESS" val="0"/>
  <p:tag name="KSO_WM_UNIT_LINE_FORE_SCHEMECOLOR_INDEX" val="5"/>
  <p:tag name="KSO_WM_UNIT_LINE_FILL_TYPE" val="2"/>
  <p:tag name="KSO_WM_UNIT_USESOURCEFORMAT_APPLY" val="1"/>
  <p:tag name="KSO_WM_DIAGRAM_VIRTUALLY_FRAME" val="{&quot;height&quot;:215.1,&quot;left&quot;:266.4250393700787,&quot;top&quot;:224.1125196850394,&quot;width&quot;:472.6}"/>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5BA194"/>
      </a:accent1>
      <a:accent2>
        <a:srgbClr val="ED7D31"/>
      </a:accent2>
      <a:accent3>
        <a:srgbClr val="A5A5A5"/>
      </a:accent3>
      <a:accent4>
        <a:srgbClr val="EAB750"/>
      </a:accent4>
      <a:accent5>
        <a:srgbClr val="5B9BD5"/>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1667</Words>
  <Application>Microsoft Office PowerPoint</Application>
  <PresentationFormat>宽屏</PresentationFormat>
  <Paragraphs>160</Paragraphs>
  <Slides>11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方正大黑体_GBK</vt:lpstr>
      <vt:lpstr>微软雅黑</vt:lpstr>
      <vt:lpstr>Arial</vt:lpstr>
      <vt:lpstr>Calibri</vt:lpstr>
      <vt:lpstr>Wingdings</vt:lpstr>
      <vt:lpstr>Office 主题​​</vt:lpstr>
      <vt:lpstr>PowerPoint 演示文稿</vt:lpstr>
      <vt:lpstr>PowerPoint 演示文稿</vt:lpstr>
      <vt:lpstr>1、药物基本信息 1/2</vt:lpstr>
      <vt:lpstr>1、药物基本信息 2/2</vt:lpstr>
      <vt:lpstr>2、安全性</vt:lpstr>
      <vt:lpstr>3、有效性1/3</vt:lpstr>
      <vt:lpstr>3、有效性2/3</vt:lpstr>
      <vt:lpstr>3、有效性3/3</vt:lpstr>
      <vt:lpstr>4、创新性：全球首创、国家2.2类新药</vt:lpstr>
      <vt:lpstr>5、公平性 </vt:lpstr>
      <vt:lpstr>依达拉奉舌下片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GY</dc:creator>
  <cp:lastModifiedBy>zhengwei1994163@163.com</cp:lastModifiedBy>
  <cp:revision>471</cp:revision>
  <dcterms:created xsi:type="dcterms:W3CDTF">2023-07-03T03:02:00Z</dcterms:created>
  <dcterms:modified xsi:type="dcterms:W3CDTF">2025-07-18T08:50:27Z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E89BF86D7A5C4CBCB75E1EE610F4F6F2_13</vt:lpwstr>
  </property>
  <property fmtid="{D5CDD505-2E9C-101B-9397-08002B2CF9AE}" pid="3" name="KSOProductBuildVer">
    <vt:lpwstr>2052-12.1.0.18276</vt:lpwstr>
  </property>
</Properties>
</file>