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4" r:id="rId2"/>
  </p:sldMasterIdLst>
  <p:notesMasterIdLst>
    <p:notesMasterId r:id="rId11"/>
  </p:notesMasterIdLst>
  <p:handoutMasterIdLst>
    <p:handoutMasterId r:id="rId12"/>
  </p:handoutMasterIdLst>
  <p:sldIdLst>
    <p:sldId id="824" r:id="rId3"/>
    <p:sldId id="827" r:id="rId4"/>
    <p:sldId id="965" r:id="rId5"/>
    <p:sldId id="837" r:id="rId6"/>
    <p:sldId id="1145" r:id="rId7"/>
    <p:sldId id="1147" r:id="rId8"/>
    <p:sldId id="1149" r:id="rId9"/>
    <p:sldId id="1156" r:id="rId10"/>
  </p:sldIdLst>
  <p:sldSz cx="12192000" cy="6858000"/>
  <p:notesSz cx="6858000" cy="9144000"/>
  <p:custDataLst>
    <p:tags r:id="rId1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271"/>
    <a:srgbClr val="6090CB"/>
    <a:srgbClr val="AFC7ED"/>
    <a:srgbClr val="878787"/>
    <a:srgbClr val="8AB3E4"/>
    <a:srgbClr val="A5A5A5"/>
    <a:srgbClr val="8E9DD3"/>
    <a:srgbClr val="212C54"/>
    <a:srgbClr val="386B8F"/>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20" autoAdjust="0"/>
    <p:restoredTop sz="94660"/>
  </p:normalViewPr>
  <p:slideViewPr>
    <p:cSldViewPr snapToGrid="0">
      <p:cViewPr varScale="1">
        <p:scale>
          <a:sx n="114" d="100"/>
          <a:sy n="114" d="100"/>
        </p:scale>
        <p:origin x="-444" y="-108"/>
      </p:cViewPr>
      <p:guideLst>
        <p:guide orient="horz" pos="1846"/>
        <p:guide pos="4046"/>
      </p:guideLst>
    </p:cSldViewPr>
  </p:slideViewPr>
  <p:notesTextViewPr>
    <p:cViewPr>
      <p:scale>
        <a:sx n="1" d="1"/>
        <a:sy n="1" d="1"/>
      </p:scale>
      <p:origin x="0" y="0"/>
    </p:cViewPr>
  </p:notesTextViewPr>
  <p:sorterViewPr>
    <p:cViewPr>
      <p:scale>
        <a:sx n="100" d="100"/>
        <a:sy n="100" d="100"/>
      </p:scale>
      <p:origin x="0" y="-6945"/>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gs" Target="tags/tag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2025/7/18</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27900303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9537"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1049538"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687DFA-F109-4888-B64C-64E0EB68976D}" type="datetimeFigureOut">
              <a:rPr lang="zh-CN" altLang="en-US" smtClean="0"/>
              <a:t>2025/7/18</a:t>
            </a:fld>
            <a:endParaRPr lang="zh-CN" altLang="en-US"/>
          </a:p>
        </p:txBody>
      </p:sp>
      <p:sp>
        <p:nvSpPr>
          <p:cNvPr id="1049539"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1049540"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049541"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1049542"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23B259-EF5F-4FE5-B397-30CB18AC6775}" type="slidenum">
              <a:rPr lang="zh-CN" altLang="en-US" smtClean="0"/>
              <a:t>‹#›</a:t>
            </a:fld>
            <a:endParaRPr lang="zh-CN" altLang="en-US"/>
          </a:p>
        </p:txBody>
      </p:sp>
    </p:spTree>
    <p:extLst>
      <p:ext uri="{BB962C8B-B14F-4D97-AF65-F5344CB8AC3E}">
        <p14:creationId xmlns:p14="http://schemas.microsoft.com/office/powerpoint/2010/main" val="1658498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1" name="幻灯片图像占位符 1"/>
          <p:cNvSpPr>
            <a:spLocks noGrp="1" noRot="1" noChangeAspect="1"/>
          </p:cNvSpPr>
          <p:nvPr>
            <p:ph type="sldImg"/>
          </p:nvPr>
        </p:nvSpPr>
        <p:spPr/>
      </p:sp>
      <p:sp>
        <p:nvSpPr>
          <p:cNvPr id="1048672" name="备注占位符 2"/>
          <p:cNvSpPr>
            <a:spLocks noGrp="1"/>
          </p:cNvSpPr>
          <p:nvPr>
            <p:ph type="body" idx="1"/>
          </p:nvPr>
        </p:nvSpPr>
        <p:spPr/>
        <p:txBody>
          <a:bodyPr/>
          <a:lstStyle/>
          <a:p>
            <a:endParaRPr lang="zh-CN" altLang="en-US"/>
          </a:p>
        </p:txBody>
      </p:sp>
      <p:sp>
        <p:nvSpPr>
          <p:cNvPr id="1048673" name="灯片编号占位符 3"/>
          <p:cNvSpPr>
            <a:spLocks noGrp="1"/>
          </p:cNvSpPr>
          <p:nvPr>
            <p:ph type="sldNum" sz="quarter" idx="10"/>
          </p:nvPr>
        </p:nvSpPr>
        <p:spPr/>
        <p:txBody>
          <a:bodyPr/>
          <a:lstStyle/>
          <a:p>
            <a:fld id="{CF7384D0-E8C0-4FB2-93D8-B1A58490B2C5}" type="slidenum">
              <a:rPr lang="zh-CN" altLang="en-US" smtClean="0">
                <a:solidFill>
                  <a:prstClr val="black"/>
                </a:solidFill>
              </a:rPr>
              <a:t>1</a:t>
            </a:fld>
            <a:endParaRPr lang="zh-CN" alt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9" name="幻灯片图像占位符 1"/>
          <p:cNvSpPr>
            <a:spLocks noGrp="1" noRot="1" noChangeAspect="1"/>
          </p:cNvSpPr>
          <p:nvPr>
            <p:ph type="sldImg"/>
          </p:nvPr>
        </p:nvSpPr>
        <p:spPr/>
      </p:sp>
      <p:sp>
        <p:nvSpPr>
          <p:cNvPr id="1048730" name="备注占位符 2"/>
          <p:cNvSpPr>
            <a:spLocks noGrp="1"/>
          </p:cNvSpPr>
          <p:nvPr>
            <p:ph type="body" idx="1"/>
          </p:nvPr>
        </p:nvSpPr>
        <p:spPr/>
        <p:txBody>
          <a:bodyPr/>
          <a:lstStyle/>
          <a:p>
            <a:endParaRPr lang="zh-CN" altLang="en-US"/>
          </a:p>
        </p:txBody>
      </p:sp>
      <p:sp>
        <p:nvSpPr>
          <p:cNvPr id="1048731" name="灯片编号占位符 3"/>
          <p:cNvSpPr>
            <a:spLocks noGrp="1"/>
          </p:cNvSpPr>
          <p:nvPr>
            <p:ph type="sldNum" sz="quarter" idx="10"/>
          </p:nvPr>
        </p:nvSpPr>
        <p:spPr/>
        <p:txBody>
          <a:bodyPr/>
          <a:lstStyle/>
          <a:p>
            <a:fld id="{8708A9F7-03DD-48B4-BC5E-242FA627BABC}" type="slidenum">
              <a:rPr lang="zh-CN" altLang="en-US" smtClean="0">
                <a:solidFill>
                  <a:prstClr val="black"/>
                </a:solidFill>
              </a:rPr>
              <a:t>2</a:t>
            </a:fld>
            <a:endParaRPr lang="zh-CN" alt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67" name="幻灯片图像占位符 1"/>
          <p:cNvSpPr>
            <a:spLocks noGrp="1" noRot="1" noChangeAspect="1"/>
          </p:cNvSpPr>
          <p:nvPr>
            <p:ph type="sldImg"/>
          </p:nvPr>
        </p:nvSpPr>
        <p:spPr/>
      </p:sp>
      <p:sp>
        <p:nvSpPr>
          <p:cNvPr id="1049168" name="备注占位符 2"/>
          <p:cNvSpPr>
            <a:spLocks noGrp="1"/>
          </p:cNvSpPr>
          <p:nvPr>
            <p:ph type="body" idx="1"/>
          </p:nvPr>
        </p:nvSpPr>
        <p:spPr/>
        <p:txBody>
          <a:bodyPr/>
          <a:lstStyle/>
          <a:p>
            <a:endParaRPr lang="zh-CN" altLang="en-US"/>
          </a:p>
        </p:txBody>
      </p:sp>
      <p:sp>
        <p:nvSpPr>
          <p:cNvPr id="1049169" name="灯片编号占位符 3"/>
          <p:cNvSpPr>
            <a:spLocks noGrp="1"/>
          </p:cNvSpPr>
          <p:nvPr>
            <p:ph type="sldNum" sz="quarter" idx="10"/>
          </p:nvPr>
        </p:nvSpPr>
        <p:spPr/>
        <p:txBody>
          <a:bodyPr/>
          <a:lstStyle/>
          <a:p>
            <a:fld id="{8708A9F7-03DD-48B4-BC5E-242FA627BABC}" type="slidenum">
              <a:rPr lang="zh-CN" altLang="en-US" smtClean="0">
                <a:solidFill>
                  <a:prstClr val="black"/>
                </a:solidFill>
              </a:rPr>
              <a:t>3</a:t>
            </a:fld>
            <a:endParaRPr lang="zh-CN" alt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9" name="幻灯片图像占位符 1"/>
          <p:cNvSpPr>
            <a:spLocks noGrp="1" noRot="1" noChangeAspect="1"/>
          </p:cNvSpPr>
          <p:nvPr>
            <p:ph type="sldImg"/>
          </p:nvPr>
        </p:nvSpPr>
        <p:spPr/>
      </p:sp>
      <p:sp>
        <p:nvSpPr>
          <p:cNvPr id="1048740" name="备注占位符 2"/>
          <p:cNvSpPr>
            <a:spLocks noGrp="1"/>
          </p:cNvSpPr>
          <p:nvPr>
            <p:ph type="body" idx="1"/>
          </p:nvPr>
        </p:nvSpPr>
        <p:spPr/>
        <p:txBody>
          <a:bodyPr/>
          <a:lstStyle/>
          <a:p>
            <a:endParaRPr lang="zh-CN" altLang="en-US"/>
          </a:p>
        </p:txBody>
      </p:sp>
      <p:sp>
        <p:nvSpPr>
          <p:cNvPr id="1048741" name="灯片编号占位符 3"/>
          <p:cNvSpPr>
            <a:spLocks noGrp="1"/>
          </p:cNvSpPr>
          <p:nvPr>
            <p:ph type="sldNum" sz="quarter" idx="10"/>
          </p:nvPr>
        </p:nvSpPr>
        <p:spPr/>
        <p:txBody>
          <a:bodyPr/>
          <a:lstStyle/>
          <a:p>
            <a:fld id="{8708A9F7-03DD-48B4-BC5E-242FA627BABC}" type="slidenum">
              <a:rPr lang="zh-CN" altLang="en-US" smtClean="0">
                <a:solidFill>
                  <a:prstClr val="black"/>
                </a:solidFill>
              </a:rPr>
              <a:t>4</a:t>
            </a:fld>
            <a:endParaRPr lang="zh-CN" alt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401" name="幻灯片图像占位符 1"/>
          <p:cNvSpPr>
            <a:spLocks noGrp="1" noRot="1" noChangeAspect="1"/>
          </p:cNvSpPr>
          <p:nvPr>
            <p:ph type="sldImg"/>
          </p:nvPr>
        </p:nvSpPr>
        <p:spPr/>
      </p:sp>
      <p:sp>
        <p:nvSpPr>
          <p:cNvPr id="1049402" name="备注占位符 2"/>
          <p:cNvSpPr>
            <a:spLocks noGrp="1"/>
          </p:cNvSpPr>
          <p:nvPr>
            <p:ph type="body" idx="1"/>
          </p:nvPr>
        </p:nvSpPr>
        <p:spPr/>
        <p:txBody>
          <a:bodyPr/>
          <a:lstStyle/>
          <a:p>
            <a:endParaRPr lang="zh-CN" altLang="en-US"/>
          </a:p>
        </p:txBody>
      </p:sp>
      <p:sp>
        <p:nvSpPr>
          <p:cNvPr id="1049403" name="灯片编号占位符 3"/>
          <p:cNvSpPr>
            <a:spLocks noGrp="1"/>
          </p:cNvSpPr>
          <p:nvPr>
            <p:ph type="sldNum" sz="quarter" idx="10"/>
          </p:nvPr>
        </p:nvSpPr>
        <p:spPr/>
        <p:txBody>
          <a:bodyPr/>
          <a:lstStyle/>
          <a:p>
            <a:fld id="{8708A9F7-03DD-48B4-BC5E-242FA627BABC}" type="slidenum">
              <a:rPr lang="zh-CN" altLang="en-US" smtClean="0">
                <a:solidFill>
                  <a:prstClr val="black"/>
                </a:solidFill>
              </a:rPr>
              <a:t>8</a:t>
            </a:fld>
            <a:endParaRPr lang="zh-CN"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ransition>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1049525" name="日期占位符 1"/>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t>2025/7/18</a:t>
            </a:fld>
            <a:endParaRPr lang="zh-CN" altLang="en-US">
              <a:solidFill>
                <a:srgbClr val="000000">
                  <a:tint val="75000"/>
                </a:srgbClr>
              </a:solidFill>
            </a:endParaRPr>
          </a:p>
        </p:txBody>
      </p:sp>
      <p:sp>
        <p:nvSpPr>
          <p:cNvPr id="1049526"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1049527" name="灯片编号占位符 3"/>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t>‹#›</a:t>
            </a:fld>
            <a:endParaRPr lang="zh-CN" altLang="en-US">
              <a:solidFill>
                <a:srgbClr val="000000">
                  <a:tint val="75000"/>
                </a:srgbClr>
              </a:solidFill>
            </a:endParaRPr>
          </a:p>
        </p:txBody>
      </p:sp>
    </p:spTree>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2097208" name="图片 7"/>
          <p:cNvPicPr>
            <a:picLocks noChangeAspect="1"/>
          </p:cNvPicPr>
          <p:nvPr userDrawn="1"/>
        </p:nvPicPr>
        <p:blipFill rotWithShape="1">
          <a:blip r:embed="rId2"/>
          <a:srcRect t="17673" b="9445"/>
          <a:stretch>
            <a:fillRect/>
          </a:stretch>
        </p:blipFill>
        <p:spPr>
          <a:xfrm>
            <a:off x="-1" y="1807335"/>
            <a:ext cx="7292739" cy="2989748"/>
          </a:xfrm>
          <a:prstGeom prst="rect">
            <a:avLst/>
          </a:prstGeom>
        </p:spPr>
      </p:pic>
      <p:sp>
        <p:nvSpPr>
          <p:cNvPr id="1049515" name="矩形 9"/>
          <p:cNvSpPr/>
          <p:nvPr userDrawn="1"/>
        </p:nvSpPr>
        <p:spPr>
          <a:xfrm rot="16200000">
            <a:off x="3147128" y="-1002842"/>
            <a:ext cx="1836869" cy="8131127"/>
          </a:xfrm>
          <a:prstGeom prst="rect">
            <a:avLst/>
          </a:prstGeom>
          <a:solidFill>
            <a:srgbClr val="317AB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FFFF"/>
              </a:solidFill>
              <a:latin typeface="宋体" panose="02010600030101010101" pitchFamily="2" charset="-122"/>
              <a:ea typeface="宋体" panose="02010600030101010101" pitchFamily="2" charset="-122"/>
            </a:endParaRPr>
          </a:p>
        </p:txBody>
      </p:sp>
      <p:sp>
        <p:nvSpPr>
          <p:cNvPr id="1049516" name="文本占位符 14"/>
          <p:cNvSpPr>
            <a:spLocks noGrp="1"/>
          </p:cNvSpPr>
          <p:nvPr>
            <p:ph type="body" sz="quarter" idx="13" hasCustomPrompt="1"/>
          </p:nvPr>
        </p:nvSpPr>
        <p:spPr>
          <a:xfrm>
            <a:off x="8517232" y="1807335"/>
            <a:ext cx="2062279" cy="461665"/>
          </a:xfrm>
        </p:spPr>
        <p:txBody>
          <a:bodyPr wrap="none" anchor="ctr" anchorCtr="0">
            <a:noAutofit/>
          </a:bodyPr>
          <a:lstStyle>
            <a:lvl1pPr marL="0" indent="0" algn="ctr">
              <a:lnSpc>
                <a:spcPct val="100000"/>
              </a:lnSpc>
              <a:spcBef>
                <a:spcPts val="0"/>
              </a:spcBef>
              <a:buNone/>
              <a:defRPr sz="2400">
                <a:solidFill>
                  <a:sysClr val="windowText" lastClr="000000"/>
                </a:solidFill>
              </a:defRPr>
            </a:lvl1pPr>
          </a:lstStyle>
          <a:p>
            <a:pPr lvl="0"/>
            <a:r>
              <a:rPr lang="zh-CN" altLang="en-US" dirty="0"/>
              <a:t>文本样式</a:t>
            </a:r>
          </a:p>
        </p:txBody>
      </p:sp>
      <p:sp>
        <p:nvSpPr>
          <p:cNvPr id="1049517" name="文本占位符 20"/>
          <p:cNvSpPr>
            <a:spLocks noGrp="1"/>
          </p:cNvSpPr>
          <p:nvPr>
            <p:ph type="body" sz="quarter" idx="15" hasCustomPrompt="1"/>
          </p:nvPr>
        </p:nvSpPr>
        <p:spPr>
          <a:xfrm>
            <a:off x="8517232" y="2650029"/>
            <a:ext cx="2062279" cy="461665"/>
          </a:xfrm>
        </p:spPr>
        <p:txBody>
          <a:bodyPr vert="horz" wrap="none" lIns="91440" tIns="45720" rIns="91440" bIns="45720" rtlCol="0" anchor="ctr" anchorCtr="0">
            <a:noAutofit/>
          </a:bodyPr>
          <a:lstStyle>
            <a:lvl1pPr algn="ctr">
              <a:defRPr lang="zh-CN" altLang="en-US" sz="2400" dirty="0" smtClean="0">
                <a:solidFill>
                  <a:sysClr val="windowText" lastClr="000000"/>
                </a:solidFill>
              </a:defRPr>
            </a:lvl1pPr>
            <a:lvl2pPr>
              <a:defRPr lang="zh-CN" altLang="en-US" dirty="0" smtClean="0"/>
            </a:lvl2pPr>
            <a:lvl3pPr>
              <a:defRPr lang="zh-CN" altLang="en-US" dirty="0" smtClean="0"/>
            </a:lvl3pPr>
            <a:lvl4pPr>
              <a:defRPr lang="zh-CN" altLang="en-US" dirty="0" smtClean="0"/>
            </a:lvl4pPr>
            <a:lvl5pPr>
              <a:defRPr lang="zh-CN" altLang="en-US" dirty="0"/>
            </a:lvl5pPr>
          </a:lstStyle>
          <a:p>
            <a:pPr marL="0" lvl="0" indent="0" algn="ctr">
              <a:lnSpc>
                <a:spcPct val="100000"/>
              </a:lnSpc>
              <a:spcBef>
                <a:spcPts val="0"/>
              </a:spcBef>
              <a:buNone/>
            </a:pPr>
            <a:r>
              <a:rPr lang="zh-CN" altLang="en-US" dirty="0"/>
              <a:t>文本样式</a:t>
            </a:r>
          </a:p>
        </p:txBody>
      </p:sp>
      <p:sp>
        <p:nvSpPr>
          <p:cNvPr id="1049518" name="文本占位符 25"/>
          <p:cNvSpPr>
            <a:spLocks noGrp="1"/>
          </p:cNvSpPr>
          <p:nvPr>
            <p:ph type="body" sz="quarter" idx="17" hasCustomPrompt="1"/>
          </p:nvPr>
        </p:nvSpPr>
        <p:spPr>
          <a:xfrm>
            <a:off x="8517232" y="3492723"/>
            <a:ext cx="2062279" cy="461665"/>
          </a:xfrm>
        </p:spPr>
        <p:txBody>
          <a:bodyPr vert="horz" wrap="none" lIns="91440" tIns="45720" rIns="91440" bIns="45720" rtlCol="0" anchor="ctr" anchorCtr="0">
            <a:noAutofit/>
          </a:bodyPr>
          <a:lstStyle>
            <a:lvl1pPr algn="ctr">
              <a:defRPr lang="zh-CN" altLang="en-US" sz="2400" smtClean="0">
                <a:solidFill>
                  <a:sysClr val="windowText" lastClr="000000"/>
                </a:solidFill>
              </a:defRPr>
            </a:lvl1pPr>
            <a:lvl2pPr>
              <a:defRPr lang="zh-CN" altLang="en-US" smtClean="0"/>
            </a:lvl2pPr>
            <a:lvl3pPr>
              <a:defRPr lang="zh-CN" altLang="en-US" smtClean="0"/>
            </a:lvl3pPr>
            <a:lvl4pPr>
              <a:defRPr lang="zh-CN" altLang="en-US" smtClean="0"/>
            </a:lvl4pPr>
            <a:lvl5pPr>
              <a:defRPr lang="zh-CN" altLang="en-US"/>
            </a:lvl5pPr>
          </a:lstStyle>
          <a:p>
            <a:pPr marL="0" lvl="0" indent="0" algn="ctr">
              <a:lnSpc>
                <a:spcPct val="100000"/>
              </a:lnSpc>
              <a:spcBef>
                <a:spcPts val="0"/>
              </a:spcBef>
              <a:buNone/>
            </a:pPr>
            <a:r>
              <a:rPr lang="zh-CN" altLang="en-US" dirty="0"/>
              <a:t>文本样式</a:t>
            </a:r>
          </a:p>
        </p:txBody>
      </p:sp>
      <p:sp>
        <p:nvSpPr>
          <p:cNvPr id="1049519" name="文本占位符 29"/>
          <p:cNvSpPr>
            <a:spLocks noGrp="1"/>
          </p:cNvSpPr>
          <p:nvPr>
            <p:ph type="body" sz="quarter" idx="19" hasCustomPrompt="1"/>
          </p:nvPr>
        </p:nvSpPr>
        <p:spPr>
          <a:xfrm>
            <a:off x="8517232" y="4335418"/>
            <a:ext cx="2062279" cy="461665"/>
          </a:xfrm>
        </p:spPr>
        <p:txBody>
          <a:bodyPr vert="horz" wrap="none" lIns="91440" tIns="45720" rIns="91440" bIns="45720" rtlCol="0" anchor="ctr" anchorCtr="0">
            <a:noAutofit/>
          </a:bodyPr>
          <a:lstStyle>
            <a:lvl1pPr algn="ctr">
              <a:defRPr lang="zh-CN" altLang="en-US" sz="2400" smtClean="0">
                <a:solidFill>
                  <a:sysClr val="windowText" lastClr="000000"/>
                </a:solidFill>
              </a:defRPr>
            </a:lvl1pPr>
            <a:lvl2pPr>
              <a:defRPr lang="zh-CN" altLang="en-US" smtClean="0"/>
            </a:lvl2pPr>
            <a:lvl3pPr>
              <a:defRPr lang="zh-CN" altLang="en-US" smtClean="0"/>
            </a:lvl3pPr>
            <a:lvl4pPr>
              <a:defRPr lang="zh-CN" altLang="en-US" smtClean="0"/>
            </a:lvl4pPr>
            <a:lvl5pPr>
              <a:defRPr lang="zh-CN" altLang="en-US"/>
            </a:lvl5pPr>
          </a:lstStyle>
          <a:p>
            <a:pPr marL="0" lvl="0" indent="0" algn="ctr">
              <a:lnSpc>
                <a:spcPct val="100000"/>
              </a:lnSpc>
              <a:spcBef>
                <a:spcPts val="0"/>
              </a:spcBef>
              <a:buNone/>
            </a:pPr>
            <a:r>
              <a:rPr lang="zh-CN" altLang="en-US" dirty="0"/>
              <a:t>文本样式</a:t>
            </a:r>
          </a:p>
        </p:txBody>
      </p:sp>
      <p:sp>
        <p:nvSpPr>
          <p:cNvPr id="1049520" name="文本占位符 14"/>
          <p:cNvSpPr>
            <a:spLocks noGrp="1"/>
          </p:cNvSpPr>
          <p:nvPr>
            <p:ph type="body" sz="quarter" idx="20" hasCustomPrompt="1"/>
          </p:nvPr>
        </p:nvSpPr>
        <p:spPr>
          <a:xfrm>
            <a:off x="3103402" y="2631985"/>
            <a:ext cx="2310428" cy="584775"/>
          </a:xfrm>
        </p:spPr>
        <p:txBody>
          <a:bodyPr wrap="none" anchor="ctr" anchorCtr="0">
            <a:noAutofit/>
          </a:bodyPr>
          <a:lstStyle>
            <a:lvl1pPr marL="0" indent="0" algn="l">
              <a:lnSpc>
                <a:spcPct val="100000"/>
              </a:lnSpc>
              <a:spcBef>
                <a:spcPts val="0"/>
              </a:spcBef>
              <a:buNone/>
              <a:defRPr sz="3200">
                <a:solidFill>
                  <a:schemeClr val="bg1"/>
                </a:solidFill>
              </a:defRPr>
            </a:lvl1pPr>
          </a:lstStyle>
          <a:p>
            <a:pPr lvl="0"/>
            <a:r>
              <a:rPr lang="zh-CN" altLang="en-US" dirty="0"/>
              <a:t>文本样式</a:t>
            </a:r>
          </a:p>
        </p:txBody>
      </p:sp>
      <p:sp>
        <p:nvSpPr>
          <p:cNvPr id="1049521" name="文本占位符 16"/>
          <p:cNvSpPr>
            <a:spLocks noGrp="1"/>
          </p:cNvSpPr>
          <p:nvPr>
            <p:ph type="body" sz="quarter" idx="14" hasCustomPrompt="1"/>
          </p:nvPr>
        </p:nvSpPr>
        <p:spPr>
          <a:xfrm>
            <a:off x="3103403" y="3163026"/>
            <a:ext cx="2310427" cy="381516"/>
          </a:xfrm>
        </p:spPr>
        <p:txBody>
          <a:bodyPr wrap="none" anchor="ctr" anchorCtr="0">
            <a:noAutofit/>
          </a:bodyPr>
          <a:lstStyle>
            <a:lvl1pPr marL="0" indent="0" algn="l">
              <a:lnSpc>
                <a:spcPct val="100000"/>
              </a:lnSpc>
              <a:spcBef>
                <a:spcPts val="0"/>
              </a:spcBef>
              <a:buNone/>
              <a:defRPr sz="1600">
                <a:solidFill>
                  <a:schemeClr val="bg1"/>
                </a:solidFill>
              </a:defRPr>
            </a:lvl1pPr>
          </a:lstStyle>
          <a:p>
            <a:pPr lvl="0"/>
            <a:r>
              <a:rPr lang="en-US" altLang="zh-CN" dirty="0"/>
              <a:t>WENBENYANGSHI</a:t>
            </a:r>
            <a:endParaRPr lang="zh-CN" altLang="en-US" dirty="0"/>
          </a:p>
        </p:txBody>
      </p:sp>
      <p:sp>
        <p:nvSpPr>
          <p:cNvPr id="1049522" name="文本占位符 3"/>
          <p:cNvSpPr>
            <a:spLocks noGrp="1"/>
          </p:cNvSpPr>
          <p:nvPr>
            <p:ph type="body" sz="quarter" idx="21" hasCustomPrompt="1"/>
          </p:nvPr>
        </p:nvSpPr>
        <p:spPr>
          <a:xfrm>
            <a:off x="548608" y="2650029"/>
            <a:ext cx="2082800" cy="604838"/>
          </a:xfrm>
        </p:spPr>
        <p:txBody>
          <a:bodyPr>
            <a:noAutofit/>
          </a:bodyPr>
          <a:lstStyle>
            <a:lvl1pPr marL="0" indent="0" algn="r">
              <a:buNone/>
              <a:defRPr sz="6600">
                <a:solidFill>
                  <a:schemeClr val="bg1"/>
                </a:solidFill>
              </a:defRPr>
            </a:lvl1pPr>
          </a:lstStyle>
          <a:p>
            <a:pPr lvl="0"/>
            <a:r>
              <a:rPr lang="en-US" altLang="zh-CN" dirty="0"/>
              <a:t>01</a:t>
            </a:r>
            <a:endParaRPr lang="zh-CN" altLang="en-US" dirty="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097208"/>
                                        </p:tgtEl>
                                        <p:attrNameLst>
                                          <p:attrName>style.visibility</p:attrName>
                                        </p:attrNameLst>
                                      </p:cBhvr>
                                      <p:to>
                                        <p:strVal val="visible"/>
                                      </p:to>
                                    </p:set>
                                    <p:anim calcmode="lin" valueType="num">
                                      <p:cBhvr additive="base">
                                        <p:cTn id="7" dur="500" fill="hold"/>
                                        <p:tgtEl>
                                          <p:spTgt spid="2097208"/>
                                        </p:tgtEl>
                                        <p:attrNameLst>
                                          <p:attrName>ppt_x</p:attrName>
                                        </p:attrNameLst>
                                      </p:cBhvr>
                                      <p:tavLst>
                                        <p:tav tm="0">
                                          <p:val>
                                            <p:strVal val="1+#ppt_w/2"/>
                                          </p:val>
                                        </p:tav>
                                        <p:tav tm="100000">
                                          <p:val>
                                            <p:strVal val="#ppt_x"/>
                                          </p:val>
                                        </p:tav>
                                      </p:tavLst>
                                    </p:anim>
                                    <p:anim calcmode="lin" valueType="num">
                                      <p:cBhvr additive="base">
                                        <p:cTn id="8" dur="500" fill="hold"/>
                                        <p:tgtEl>
                                          <p:spTgt spid="209720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49515"/>
                                        </p:tgtEl>
                                        <p:attrNameLst>
                                          <p:attrName>style.visibility</p:attrName>
                                        </p:attrNameLst>
                                      </p:cBhvr>
                                      <p:to>
                                        <p:strVal val="visible"/>
                                      </p:to>
                                    </p:set>
                                    <p:anim calcmode="lin" valueType="num">
                                      <p:cBhvr additive="base">
                                        <p:cTn id="11" dur="500" fill="hold"/>
                                        <p:tgtEl>
                                          <p:spTgt spid="1049515"/>
                                        </p:tgtEl>
                                        <p:attrNameLst>
                                          <p:attrName>ppt_x</p:attrName>
                                        </p:attrNameLst>
                                      </p:cBhvr>
                                      <p:tavLst>
                                        <p:tav tm="0">
                                          <p:val>
                                            <p:strVal val="0-#ppt_w/2"/>
                                          </p:val>
                                        </p:tav>
                                        <p:tav tm="100000">
                                          <p:val>
                                            <p:strVal val="#ppt_x"/>
                                          </p:val>
                                        </p:tav>
                                      </p:tavLst>
                                    </p:anim>
                                    <p:anim calcmode="lin" valueType="num">
                                      <p:cBhvr additive="base">
                                        <p:cTn id="12" dur="500" fill="hold"/>
                                        <p:tgtEl>
                                          <p:spTgt spid="104951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1049522">
                                            <p:txEl>
                                              <p:pRg st="0" end="0"/>
                                            </p:txEl>
                                          </p:spTgt>
                                        </p:tgtEl>
                                        <p:attrNameLst>
                                          <p:attrName>style.visibility</p:attrName>
                                        </p:attrNameLst>
                                      </p:cBhvr>
                                      <p:to>
                                        <p:strVal val="visible"/>
                                      </p:to>
                                    </p:set>
                                    <p:anim calcmode="lin" valueType="num">
                                      <p:cBhvr additive="base">
                                        <p:cTn id="16" dur="500" fill="hold"/>
                                        <p:tgtEl>
                                          <p:spTgt spid="1049522">
                                            <p:txEl>
                                              <p:pRg st="0" end="0"/>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1049522">
                                            <p:txEl>
                                              <p:pRg st="0" end="0"/>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1049520">
                                            <p:txEl>
                                              <p:pRg st="0" end="0"/>
                                            </p:txEl>
                                          </p:spTgt>
                                        </p:tgtEl>
                                        <p:attrNameLst>
                                          <p:attrName>style.visibility</p:attrName>
                                        </p:attrNameLst>
                                      </p:cBhvr>
                                      <p:to>
                                        <p:strVal val="visible"/>
                                      </p:to>
                                    </p:set>
                                    <p:animEffect transition="in" filter="fade">
                                      <p:cBhvr>
                                        <p:cTn id="21" dur="750"/>
                                        <p:tgtEl>
                                          <p:spTgt spid="1049520">
                                            <p:txEl>
                                              <p:pRg st="0" end="0"/>
                                            </p:txEl>
                                          </p:spTgt>
                                        </p:tgtEl>
                                      </p:cBhvr>
                                    </p:animEffect>
                                  </p:childTnLst>
                                </p:cTn>
                              </p:par>
                              <p:par>
                                <p:cTn id="22" presetID="10" presetClass="entr" presetSubtype="0" fill="hold" grpId="0" nodeType="withEffect">
                                  <p:stCondLst>
                                    <p:cond delay="350"/>
                                  </p:stCondLst>
                                  <p:childTnLst>
                                    <p:set>
                                      <p:cBhvr>
                                        <p:cTn id="23" dur="1" fill="hold">
                                          <p:stCondLst>
                                            <p:cond delay="0"/>
                                          </p:stCondLst>
                                        </p:cTn>
                                        <p:tgtEl>
                                          <p:spTgt spid="1049521">
                                            <p:txEl>
                                              <p:pRg st="0" end="0"/>
                                            </p:txEl>
                                          </p:spTgt>
                                        </p:tgtEl>
                                        <p:attrNameLst>
                                          <p:attrName>style.visibility</p:attrName>
                                        </p:attrNameLst>
                                      </p:cBhvr>
                                      <p:to>
                                        <p:strVal val="visible"/>
                                      </p:to>
                                    </p:set>
                                    <p:animEffect transition="in" filter="fade">
                                      <p:cBhvr>
                                        <p:cTn id="24" dur="750"/>
                                        <p:tgtEl>
                                          <p:spTgt spid="1049521">
                                            <p:txEl>
                                              <p:pRg st="0" end="0"/>
                                            </p:txEl>
                                          </p:spTgt>
                                        </p:tgtEl>
                                      </p:cBhvr>
                                    </p:animEffect>
                                  </p:childTnLst>
                                </p:cTn>
                              </p:par>
                            </p:childTnLst>
                          </p:cTn>
                        </p:par>
                        <p:par>
                          <p:cTn id="25" fill="hold">
                            <p:stCondLst>
                              <p:cond delay="2000"/>
                            </p:stCondLst>
                            <p:childTnLst>
                              <p:par>
                                <p:cTn id="26" presetID="2" presetClass="entr" presetSubtype="2" fill="hold" grpId="0" nodeType="afterEffect">
                                  <p:stCondLst>
                                    <p:cond delay="0"/>
                                  </p:stCondLst>
                                  <p:childTnLst>
                                    <p:set>
                                      <p:cBhvr>
                                        <p:cTn id="27" dur="1" fill="hold">
                                          <p:stCondLst>
                                            <p:cond delay="0"/>
                                          </p:stCondLst>
                                        </p:cTn>
                                        <p:tgtEl>
                                          <p:spTgt spid="1049516">
                                            <p:txEl>
                                              <p:pRg st="0" end="0"/>
                                            </p:txEl>
                                          </p:spTgt>
                                        </p:tgtEl>
                                        <p:attrNameLst>
                                          <p:attrName>style.visibility</p:attrName>
                                        </p:attrNameLst>
                                      </p:cBhvr>
                                      <p:to>
                                        <p:strVal val="visible"/>
                                      </p:to>
                                    </p:set>
                                    <p:anim calcmode="lin" valueType="num">
                                      <p:cBhvr additive="base">
                                        <p:cTn id="28" dur="500" fill="hold"/>
                                        <p:tgtEl>
                                          <p:spTgt spid="1049516">
                                            <p:txEl>
                                              <p:pRg st="0" end="0"/>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1049516">
                                            <p:txEl>
                                              <p:pRg st="0" end="0"/>
                                            </p:txEl>
                                          </p:spTgt>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250"/>
                                  </p:stCondLst>
                                  <p:childTnLst>
                                    <p:set>
                                      <p:cBhvr>
                                        <p:cTn id="31" dur="1" fill="hold">
                                          <p:stCondLst>
                                            <p:cond delay="0"/>
                                          </p:stCondLst>
                                        </p:cTn>
                                        <p:tgtEl>
                                          <p:spTgt spid="1049517">
                                            <p:txEl>
                                              <p:pRg st="0" end="0"/>
                                            </p:txEl>
                                          </p:spTgt>
                                        </p:tgtEl>
                                        <p:attrNameLst>
                                          <p:attrName>style.visibility</p:attrName>
                                        </p:attrNameLst>
                                      </p:cBhvr>
                                      <p:to>
                                        <p:strVal val="visible"/>
                                      </p:to>
                                    </p:set>
                                    <p:anim calcmode="lin" valueType="num">
                                      <p:cBhvr additive="base">
                                        <p:cTn id="32" dur="500" fill="hold"/>
                                        <p:tgtEl>
                                          <p:spTgt spid="1049517">
                                            <p:txEl>
                                              <p:pRg st="0" end="0"/>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1049517">
                                            <p:txEl>
                                              <p:pRg st="0" end="0"/>
                                            </p:txEl>
                                          </p:spTgt>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500"/>
                                  </p:stCondLst>
                                  <p:childTnLst>
                                    <p:set>
                                      <p:cBhvr>
                                        <p:cTn id="35" dur="1" fill="hold">
                                          <p:stCondLst>
                                            <p:cond delay="0"/>
                                          </p:stCondLst>
                                        </p:cTn>
                                        <p:tgtEl>
                                          <p:spTgt spid="1049518">
                                            <p:txEl>
                                              <p:pRg st="0" end="0"/>
                                            </p:txEl>
                                          </p:spTgt>
                                        </p:tgtEl>
                                        <p:attrNameLst>
                                          <p:attrName>style.visibility</p:attrName>
                                        </p:attrNameLst>
                                      </p:cBhvr>
                                      <p:to>
                                        <p:strVal val="visible"/>
                                      </p:to>
                                    </p:set>
                                    <p:anim calcmode="lin" valueType="num">
                                      <p:cBhvr additive="base">
                                        <p:cTn id="36" dur="500" fill="hold"/>
                                        <p:tgtEl>
                                          <p:spTgt spid="1049518">
                                            <p:txEl>
                                              <p:pRg st="0" end="0"/>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1049518">
                                            <p:txEl>
                                              <p:pRg st="0" end="0"/>
                                            </p:txEl>
                                          </p:spTgt>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750"/>
                                  </p:stCondLst>
                                  <p:childTnLst>
                                    <p:set>
                                      <p:cBhvr>
                                        <p:cTn id="39" dur="1" fill="hold">
                                          <p:stCondLst>
                                            <p:cond delay="0"/>
                                          </p:stCondLst>
                                        </p:cTn>
                                        <p:tgtEl>
                                          <p:spTgt spid="1049519">
                                            <p:txEl>
                                              <p:pRg st="0" end="0"/>
                                            </p:txEl>
                                          </p:spTgt>
                                        </p:tgtEl>
                                        <p:attrNameLst>
                                          <p:attrName>style.visibility</p:attrName>
                                        </p:attrNameLst>
                                      </p:cBhvr>
                                      <p:to>
                                        <p:strVal val="visible"/>
                                      </p:to>
                                    </p:set>
                                    <p:anim calcmode="lin" valueType="num">
                                      <p:cBhvr additive="base">
                                        <p:cTn id="40" dur="500" fill="hold"/>
                                        <p:tgtEl>
                                          <p:spTgt spid="1049519">
                                            <p:txEl>
                                              <p:pRg st="0" end="0"/>
                                            </p:txEl>
                                          </p:spTgt>
                                        </p:tgtEl>
                                        <p:attrNameLst>
                                          <p:attrName>ppt_x</p:attrName>
                                        </p:attrNameLst>
                                      </p:cBhvr>
                                      <p:tavLst>
                                        <p:tav tm="0">
                                          <p:val>
                                            <p:strVal val="1+#ppt_w/2"/>
                                          </p:val>
                                        </p:tav>
                                        <p:tav tm="100000">
                                          <p:val>
                                            <p:strVal val="#ppt_x"/>
                                          </p:val>
                                        </p:tav>
                                      </p:tavLst>
                                    </p:anim>
                                    <p:anim calcmode="lin" valueType="num">
                                      <p:cBhvr additive="base">
                                        <p:cTn id="41" dur="500" fill="hold"/>
                                        <p:tgtEl>
                                          <p:spTgt spid="104951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515" grpId="0" animBg="1"/>
      <p:bldP spid="1049516" grpId="0" build="p">
        <p:tmplLst>
          <p:tmpl lvl="1">
            <p:tnLst>
              <p:par>
                <p:cTn presetID="2" presetClass="entr" presetSubtype="2" fill="hold" nodeType="afterEffect">
                  <p:stCondLst>
                    <p:cond delay="0"/>
                  </p:stCondLst>
                  <p:childTnLst>
                    <p:set>
                      <p:cBhvr>
                        <p:cTn dur="1" fill="hold">
                          <p:stCondLst>
                            <p:cond delay="0"/>
                          </p:stCondLst>
                        </p:cTn>
                        <p:tgtEl>
                          <p:spTgt spid="1049516"/>
                        </p:tgtEl>
                        <p:attrNameLst>
                          <p:attrName>style.visibility</p:attrName>
                        </p:attrNameLst>
                      </p:cBhvr>
                      <p:to>
                        <p:strVal val="visible"/>
                      </p:to>
                    </p:set>
                    <p:anim calcmode="lin" valueType="num">
                      <p:cBhvr additive="base">
                        <p:cTn dur="500" fill="hold"/>
                        <p:tgtEl>
                          <p:spTgt spid="1049516"/>
                        </p:tgtEl>
                        <p:attrNameLst>
                          <p:attrName>ppt_x</p:attrName>
                        </p:attrNameLst>
                      </p:cBhvr>
                      <p:tavLst>
                        <p:tav tm="0">
                          <p:val>
                            <p:strVal val="1+#ppt_w/2"/>
                          </p:val>
                        </p:tav>
                        <p:tav tm="100000">
                          <p:val>
                            <p:strVal val="#ppt_x"/>
                          </p:val>
                        </p:tav>
                      </p:tavLst>
                    </p:anim>
                    <p:anim calcmode="lin" valueType="num">
                      <p:cBhvr additive="base">
                        <p:cTn dur="500" fill="hold"/>
                        <p:tgtEl>
                          <p:spTgt spid="1049516"/>
                        </p:tgtEl>
                        <p:attrNameLst>
                          <p:attrName>ppt_y</p:attrName>
                        </p:attrNameLst>
                      </p:cBhvr>
                      <p:tavLst>
                        <p:tav tm="0">
                          <p:val>
                            <p:strVal val="#ppt_y"/>
                          </p:val>
                        </p:tav>
                        <p:tav tm="100000">
                          <p:val>
                            <p:strVal val="#ppt_y"/>
                          </p:val>
                        </p:tav>
                      </p:tavLst>
                    </p:anim>
                  </p:childTnLst>
                </p:cTn>
              </p:par>
            </p:tnLst>
          </p:tmpl>
        </p:tmplLst>
      </p:bldP>
      <p:bldP spid="1049517" grpId="0" build="p">
        <p:tmplLst>
          <p:tmpl lvl="1">
            <p:tnLst>
              <p:par>
                <p:cTn presetID="2" presetClass="entr" presetSubtype="2" fill="hold" nodeType="withEffect">
                  <p:stCondLst>
                    <p:cond delay="250"/>
                  </p:stCondLst>
                  <p:childTnLst>
                    <p:set>
                      <p:cBhvr>
                        <p:cTn dur="1" fill="hold">
                          <p:stCondLst>
                            <p:cond delay="0"/>
                          </p:stCondLst>
                        </p:cTn>
                        <p:tgtEl>
                          <p:spTgt spid="1049517"/>
                        </p:tgtEl>
                        <p:attrNameLst>
                          <p:attrName>style.visibility</p:attrName>
                        </p:attrNameLst>
                      </p:cBhvr>
                      <p:to>
                        <p:strVal val="visible"/>
                      </p:to>
                    </p:set>
                    <p:anim calcmode="lin" valueType="num">
                      <p:cBhvr additive="base">
                        <p:cTn dur="500" fill="hold"/>
                        <p:tgtEl>
                          <p:spTgt spid="1049517"/>
                        </p:tgtEl>
                        <p:attrNameLst>
                          <p:attrName>ppt_x</p:attrName>
                        </p:attrNameLst>
                      </p:cBhvr>
                      <p:tavLst>
                        <p:tav tm="0">
                          <p:val>
                            <p:strVal val="1+#ppt_w/2"/>
                          </p:val>
                        </p:tav>
                        <p:tav tm="100000">
                          <p:val>
                            <p:strVal val="#ppt_x"/>
                          </p:val>
                        </p:tav>
                      </p:tavLst>
                    </p:anim>
                    <p:anim calcmode="lin" valueType="num">
                      <p:cBhvr additive="base">
                        <p:cTn dur="500" fill="hold"/>
                        <p:tgtEl>
                          <p:spTgt spid="1049517"/>
                        </p:tgtEl>
                        <p:attrNameLst>
                          <p:attrName>ppt_y</p:attrName>
                        </p:attrNameLst>
                      </p:cBhvr>
                      <p:tavLst>
                        <p:tav tm="0">
                          <p:val>
                            <p:strVal val="#ppt_y"/>
                          </p:val>
                        </p:tav>
                        <p:tav tm="100000">
                          <p:val>
                            <p:strVal val="#ppt_y"/>
                          </p:val>
                        </p:tav>
                      </p:tavLst>
                    </p:anim>
                  </p:childTnLst>
                </p:cTn>
              </p:par>
            </p:tnLst>
          </p:tmpl>
        </p:tmplLst>
      </p:bldP>
      <p:bldP spid="1049518" grpId="0" build="p">
        <p:tmplLst>
          <p:tmpl lvl="1">
            <p:tnLst>
              <p:par>
                <p:cTn presetID="2" presetClass="entr" presetSubtype="2" fill="hold" nodeType="withEffect">
                  <p:stCondLst>
                    <p:cond delay="500"/>
                  </p:stCondLst>
                  <p:childTnLst>
                    <p:set>
                      <p:cBhvr>
                        <p:cTn dur="1" fill="hold">
                          <p:stCondLst>
                            <p:cond delay="0"/>
                          </p:stCondLst>
                        </p:cTn>
                        <p:tgtEl>
                          <p:spTgt spid="1049518"/>
                        </p:tgtEl>
                        <p:attrNameLst>
                          <p:attrName>style.visibility</p:attrName>
                        </p:attrNameLst>
                      </p:cBhvr>
                      <p:to>
                        <p:strVal val="visible"/>
                      </p:to>
                    </p:set>
                    <p:anim calcmode="lin" valueType="num">
                      <p:cBhvr additive="base">
                        <p:cTn dur="500" fill="hold"/>
                        <p:tgtEl>
                          <p:spTgt spid="1049518"/>
                        </p:tgtEl>
                        <p:attrNameLst>
                          <p:attrName>ppt_x</p:attrName>
                        </p:attrNameLst>
                      </p:cBhvr>
                      <p:tavLst>
                        <p:tav tm="0">
                          <p:val>
                            <p:strVal val="1+#ppt_w/2"/>
                          </p:val>
                        </p:tav>
                        <p:tav tm="100000">
                          <p:val>
                            <p:strVal val="#ppt_x"/>
                          </p:val>
                        </p:tav>
                      </p:tavLst>
                    </p:anim>
                    <p:anim calcmode="lin" valueType="num">
                      <p:cBhvr additive="base">
                        <p:cTn dur="500" fill="hold"/>
                        <p:tgtEl>
                          <p:spTgt spid="1049518"/>
                        </p:tgtEl>
                        <p:attrNameLst>
                          <p:attrName>ppt_y</p:attrName>
                        </p:attrNameLst>
                      </p:cBhvr>
                      <p:tavLst>
                        <p:tav tm="0">
                          <p:val>
                            <p:strVal val="#ppt_y"/>
                          </p:val>
                        </p:tav>
                        <p:tav tm="100000">
                          <p:val>
                            <p:strVal val="#ppt_y"/>
                          </p:val>
                        </p:tav>
                      </p:tavLst>
                    </p:anim>
                  </p:childTnLst>
                </p:cTn>
              </p:par>
            </p:tnLst>
          </p:tmpl>
        </p:tmplLst>
      </p:bldP>
      <p:bldP spid="1049519" grpId="0" build="p">
        <p:tmplLst>
          <p:tmpl lvl="1">
            <p:tnLst>
              <p:par>
                <p:cTn presetID="2" presetClass="entr" presetSubtype="2" fill="hold" nodeType="withEffect">
                  <p:stCondLst>
                    <p:cond delay="750"/>
                  </p:stCondLst>
                  <p:childTnLst>
                    <p:set>
                      <p:cBhvr>
                        <p:cTn dur="1" fill="hold">
                          <p:stCondLst>
                            <p:cond delay="0"/>
                          </p:stCondLst>
                        </p:cTn>
                        <p:tgtEl>
                          <p:spTgt spid="1049519"/>
                        </p:tgtEl>
                        <p:attrNameLst>
                          <p:attrName>style.visibility</p:attrName>
                        </p:attrNameLst>
                      </p:cBhvr>
                      <p:to>
                        <p:strVal val="visible"/>
                      </p:to>
                    </p:set>
                    <p:anim calcmode="lin" valueType="num">
                      <p:cBhvr additive="base">
                        <p:cTn dur="500" fill="hold"/>
                        <p:tgtEl>
                          <p:spTgt spid="1049519"/>
                        </p:tgtEl>
                        <p:attrNameLst>
                          <p:attrName>ppt_x</p:attrName>
                        </p:attrNameLst>
                      </p:cBhvr>
                      <p:tavLst>
                        <p:tav tm="0">
                          <p:val>
                            <p:strVal val="1+#ppt_w/2"/>
                          </p:val>
                        </p:tav>
                        <p:tav tm="100000">
                          <p:val>
                            <p:strVal val="#ppt_x"/>
                          </p:val>
                        </p:tav>
                      </p:tavLst>
                    </p:anim>
                    <p:anim calcmode="lin" valueType="num">
                      <p:cBhvr additive="base">
                        <p:cTn dur="500" fill="hold"/>
                        <p:tgtEl>
                          <p:spTgt spid="1049519"/>
                        </p:tgtEl>
                        <p:attrNameLst>
                          <p:attrName>ppt_y</p:attrName>
                        </p:attrNameLst>
                      </p:cBhvr>
                      <p:tavLst>
                        <p:tav tm="0">
                          <p:val>
                            <p:strVal val="#ppt_y"/>
                          </p:val>
                        </p:tav>
                        <p:tav tm="100000">
                          <p:val>
                            <p:strVal val="#ppt_y"/>
                          </p:val>
                        </p:tav>
                      </p:tavLst>
                    </p:anim>
                  </p:childTnLst>
                </p:cTn>
              </p:par>
            </p:tnLst>
          </p:tmpl>
        </p:tmplLst>
      </p:bldP>
      <p:bldP spid="1049520" grpId="0" build="p">
        <p:tmplLst>
          <p:tmpl lvl="1">
            <p:tnLst>
              <p:par>
                <p:cTn presetID="10" presetClass="entr" presetSubtype="0" fill="hold" nodeType="afterEffect">
                  <p:stCondLst>
                    <p:cond delay="0"/>
                  </p:stCondLst>
                  <p:childTnLst>
                    <p:set>
                      <p:cBhvr>
                        <p:cTn dur="1" fill="hold">
                          <p:stCondLst>
                            <p:cond delay="0"/>
                          </p:stCondLst>
                        </p:cTn>
                        <p:tgtEl>
                          <p:spTgt spid="1049520"/>
                        </p:tgtEl>
                        <p:attrNameLst>
                          <p:attrName>style.visibility</p:attrName>
                        </p:attrNameLst>
                      </p:cBhvr>
                      <p:to>
                        <p:strVal val="visible"/>
                      </p:to>
                    </p:set>
                    <p:animEffect transition="in" filter="fade">
                      <p:cBhvr>
                        <p:cTn dur="750"/>
                        <p:tgtEl>
                          <p:spTgt spid="1049520"/>
                        </p:tgtEl>
                      </p:cBhvr>
                    </p:animEffect>
                  </p:childTnLst>
                </p:cTn>
              </p:par>
            </p:tnLst>
          </p:tmpl>
        </p:tmplLst>
      </p:bldP>
      <p:bldP spid="1049521" grpId="0" build="p">
        <p:tmplLst>
          <p:tmpl lvl="1">
            <p:tnLst>
              <p:par>
                <p:cTn presetID="10" presetClass="entr" presetSubtype="0" fill="hold" nodeType="withEffect">
                  <p:stCondLst>
                    <p:cond delay="350"/>
                  </p:stCondLst>
                  <p:childTnLst>
                    <p:set>
                      <p:cBhvr>
                        <p:cTn dur="1" fill="hold">
                          <p:stCondLst>
                            <p:cond delay="0"/>
                          </p:stCondLst>
                        </p:cTn>
                        <p:tgtEl>
                          <p:spTgt spid="1049521"/>
                        </p:tgtEl>
                        <p:attrNameLst>
                          <p:attrName>style.visibility</p:attrName>
                        </p:attrNameLst>
                      </p:cBhvr>
                      <p:to>
                        <p:strVal val="visible"/>
                      </p:to>
                    </p:set>
                    <p:animEffect transition="in" filter="fade">
                      <p:cBhvr>
                        <p:cTn dur="750"/>
                        <p:tgtEl>
                          <p:spTgt spid="1049521"/>
                        </p:tgtEl>
                      </p:cBhvr>
                    </p:animEffect>
                  </p:childTnLst>
                </p:cTn>
              </p:par>
            </p:tnLst>
          </p:tmpl>
        </p:tmplLst>
      </p:bldP>
      <p:bldP spid="1049522" grpId="0" build="p">
        <p:tmplLst>
          <p:tmpl lvl="1">
            <p:tnLst>
              <p:par>
                <p:cTn presetID="2" presetClass="entr" presetSubtype="8" fill="hold" nodeType="afterEffect">
                  <p:stCondLst>
                    <p:cond delay="0"/>
                  </p:stCondLst>
                  <p:childTnLst>
                    <p:set>
                      <p:cBhvr>
                        <p:cTn dur="1" fill="hold">
                          <p:stCondLst>
                            <p:cond delay="0"/>
                          </p:stCondLst>
                        </p:cTn>
                        <p:tgtEl>
                          <p:spTgt spid="1049522"/>
                        </p:tgtEl>
                        <p:attrNameLst>
                          <p:attrName>style.visibility</p:attrName>
                        </p:attrNameLst>
                      </p:cBhvr>
                      <p:to>
                        <p:strVal val="visible"/>
                      </p:to>
                    </p:set>
                    <p:anim calcmode="lin" valueType="num">
                      <p:cBhvr additive="base">
                        <p:cTn dur="500" fill="hold"/>
                        <p:tgtEl>
                          <p:spTgt spid="1049522"/>
                        </p:tgtEl>
                        <p:attrNameLst>
                          <p:attrName>ppt_x</p:attrName>
                        </p:attrNameLst>
                      </p:cBhvr>
                      <p:tavLst>
                        <p:tav tm="0">
                          <p:val>
                            <p:strVal val="0-#ppt_w/2"/>
                          </p:val>
                        </p:tav>
                        <p:tav tm="100000">
                          <p:val>
                            <p:strVal val="#ppt_x"/>
                          </p:val>
                        </p:tav>
                      </p:tavLst>
                    </p:anim>
                    <p:anim calcmode="lin" valueType="num">
                      <p:cBhvr additive="base">
                        <p:cTn dur="500" fill="hold"/>
                        <p:tgtEl>
                          <p:spTgt spid="1049522"/>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1049523" name="标题 1"/>
          <p:cNvSpPr>
            <a:spLocks noGrp="1"/>
          </p:cNvSpPr>
          <p:nvPr>
            <p:ph type="title" hasCustomPrompt="1"/>
          </p:nvPr>
        </p:nvSpPr>
        <p:spPr>
          <a:xfrm>
            <a:off x="768267" y="364349"/>
            <a:ext cx="4699949" cy="480131"/>
          </a:xfrm>
        </p:spPr>
        <p:txBody>
          <a:bodyPr wrap="none" lIns="0" rIns="0">
            <a:noAutofit/>
          </a:bodyPr>
          <a:lstStyle>
            <a:lvl1pPr algn="l">
              <a:defRPr sz="2800" b="0" spc="600">
                <a:solidFill>
                  <a:schemeClr val="accent1"/>
                </a:solidFill>
              </a:defRPr>
            </a:lvl1pPr>
          </a:lstStyle>
          <a:p>
            <a:r>
              <a:rPr lang="zh-CN" altLang="en-US" dirty="0"/>
              <a:t>输入标题</a:t>
            </a:r>
          </a:p>
        </p:txBody>
      </p:sp>
      <p:sp>
        <p:nvSpPr>
          <p:cNvPr id="1049524" name="矩形 2"/>
          <p:cNvSpPr/>
          <p:nvPr userDrawn="1"/>
        </p:nvSpPr>
        <p:spPr>
          <a:xfrm>
            <a:off x="768267" y="0"/>
            <a:ext cx="1645919" cy="225083"/>
          </a:xfrm>
          <a:prstGeom prst="rect">
            <a:avLst/>
          </a:prstGeom>
          <a:solidFill>
            <a:srgbClr val="317ABD"/>
          </a:solidFill>
          <a:ln>
            <a:solidFill>
              <a:srgbClr val="317A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317ABD"/>
              </a:solidFill>
              <a:latin typeface="宋体" panose="02010600030101010101" pitchFamily="2" charset="-122"/>
              <a:ea typeface="宋体" panose="02010600030101010101" pitchFamily="2" charset="-122"/>
            </a:endParaRPr>
          </a:p>
        </p:txBody>
      </p:sp>
    </p:spTree>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cSld>
  <p:clrMapOvr>
    <a:masterClrMapping/>
  </p:clrMapOvr>
  <p:transition>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1049512" name="日期占位符 1"/>
          <p:cNvSpPr>
            <a:spLocks noGrp="1"/>
          </p:cNvSpPr>
          <p:nvPr>
            <p:ph type="dt" sz="half" idx="10"/>
          </p:nvPr>
        </p:nvSpPr>
        <p:spPr/>
        <p:txBody>
          <a:bodyPr/>
          <a:lstStyle/>
          <a:p>
            <a:fld id="{C1F886BA-5FC7-4C45-9AF2-D10BC1540A8E}" type="datetimeFigureOut">
              <a:rPr lang="zh-CN" altLang="en-US" smtClean="0">
                <a:solidFill>
                  <a:srgbClr val="000000">
                    <a:tint val="75000"/>
                  </a:srgbClr>
                </a:solidFill>
              </a:rPr>
              <a:t>2025/7/18</a:t>
            </a:fld>
            <a:endParaRPr lang="zh-CN" altLang="en-US">
              <a:solidFill>
                <a:srgbClr val="000000">
                  <a:tint val="75000"/>
                </a:srgbClr>
              </a:solidFill>
            </a:endParaRPr>
          </a:p>
        </p:txBody>
      </p:sp>
      <p:sp>
        <p:nvSpPr>
          <p:cNvPr id="104951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1049514" name="灯片编号占位符 3"/>
          <p:cNvSpPr>
            <a:spLocks noGrp="1"/>
          </p:cNvSpPr>
          <p:nvPr>
            <p:ph type="sldNum" sz="quarter" idx="12"/>
          </p:nvPr>
        </p:nvSpPr>
        <p:spPr/>
        <p:txBody>
          <a:bodyPr/>
          <a:lstStyle/>
          <a:p>
            <a:fld id="{DD6D0CF6-0F7D-4653-8535-B9F68734AF5D}" type="slidenum">
              <a:rPr lang="zh-CN" altLang="en-US" smtClean="0">
                <a:solidFill>
                  <a:srgbClr val="000000">
                    <a:tint val="75000"/>
                  </a:srgbClr>
                </a:solidFill>
              </a:rPr>
              <a:t>‹#›</a:t>
            </a:fld>
            <a:endParaRPr lang="zh-CN" altLang="en-US">
              <a:solidFill>
                <a:srgbClr val="000000">
                  <a:tint val="75000"/>
                </a:srgbClr>
              </a:solidFill>
            </a:endParaRPr>
          </a:p>
        </p:txBody>
      </p:sp>
    </p:spTree>
  </p:cSld>
  <p:clrMapOvr>
    <a:masterClrMapping/>
  </p:clrMapOvr>
  <p:transition>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80_自定义版式">
    <p:spTree>
      <p:nvGrpSpPr>
        <p:cNvPr id="1" name=""/>
        <p:cNvGrpSpPr/>
        <p:nvPr/>
      </p:nvGrpSpPr>
      <p:grpSpPr>
        <a:xfrm>
          <a:off x="0" y="0"/>
          <a:ext cx="0" cy="0"/>
          <a:chOff x="0" y="0"/>
          <a:chExt cx="0" cy="0"/>
        </a:xfrm>
      </p:grpSpPr>
    </p:spTree>
  </p:cSld>
  <p:clrMapOvr>
    <a:masterClrMapping/>
  </p:clrMapOvr>
  <p:transition>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48585" name="标题 1"/>
          <p:cNvSpPr>
            <a:spLocks noGrp="1"/>
          </p:cNvSpPr>
          <p:nvPr>
            <p:ph type="ctrTitle"/>
          </p:nvPr>
        </p:nvSpPr>
        <p:spPr>
          <a:xfrm>
            <a:off x="1524000" y="1122363"/>
            <a:ext cx="9144000" cy="2387600"/>
          </a:xfrm>
        </p:spPr>
        <p:txBody>
          <a:bodyPr anchor="b"/>
          <a:lstStyle>
            <a:lvl1pPr algn="ctr">
              <a:defRPr sz="6000"/>
            </a:lvl1pPr>
          </a:lstStyle>
          <a:p>
            <a:r>
              <a:rPr lang="zh-CN" altLang="en-US" dirty="0"/>
              <a:t>单击此处编辑母版标题样式</a:t>
            </a:r>
          </a:p>
        </p:txBody>
      </p:sp>
      <p:sp>
        <p:nvSpPr>
          <p:cNvPr id="1048586"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1048587" name="日期占位符 3"/>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t>2025/7/18</a:t>
            </a:fld>
            <a:endParaRPr lang="zh-CN" altLang="en-US">
              <a:solidFill>
                <a:srgbClr val="000000">
                  <a:tint val="75000"/>
                </a:srgbClr>
              </a:solidFill>
            </a:endParaRPr>
          </a:p>
        </p:txBody>
      </p:sp>
      <p:sp>
        <p:nvSpPr>
          <p:cNvPr id="1048588"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1048589" name="灯片编号占位符 5"/>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t>‹#›</a:t>
            </a:fld>
            <a:endParaRPr lang="zh-CN" altLang="en-US">
              <a:solidFill>
                <a:srgbClr val="000000">
                  <a:tint val="75000"/>
                </a:srgbClr>
              </a:solidFill>
            </a:endParaRPr>
          </a:p>
        </p:txBody>
      </p:sp>
    </p:spTree>
  </p:cSld>
  <p:clrMapOvr>
    <a:masterClrMapping/>
  </p:clrMapOvr>
  <p:transition>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1049528" name="标题 1"/>
          <p:cNvSpPr>
            <a:spLocks noGrp="1"/>
          </p:cNvSpPr>
          <p:nvPr>
            <p:ph type="title"/>
          </p:nvPr>
        </p:nvSpPr>
        <p:spPr/>
        <p:txBody>
          <a:bodyPr/>
          <a:lstStyle/>
          <a:p>
            <a:r>
              <a:rPr lang="zh-CN" altLang="en-US" dirty="0"/>
              <a:t>单击此处编辑母版标题样式</a:t>
            </a:r>
          </a:p>
        </p:txBody>
      </p:sp>
      <p:sp>
        <p:nvSpPr>
          <p:cNvPr id="1049529" name="日期占位符 2"/>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t>2025/7/18</a:t>
            </a:fld>
            <a:endParaRPr lang="zh-CN" altLang="en-US">
              <a:solidFill>
                <a:srgbClr val="000000">
                  <a:tint val="75000"/>
                </a:srgbClr>
              </a:solidFill>
            </a:endParaRPr>
          </a:p>
        </p:txBody>
      </p:sp>
      <p:sp>
        <p:nvSpPr>
          <p:cNvPr id="1049530" name="页脚占位符 3"/>
          <p:cNvSpPr>
            <a:spLocks noGrp="1"/>
          </p:cNvSpPr>
          <p:nvPr>
            <p:ph type="ftr" sz="quarter" idx="11"/>
          </p:nvPr>
        </p:nvSpPr>
        <p:spPr/>
        <p:txBody>
          <a:bodyPr/>
          <a:lstStyle/>
          <a:p>
            <a:endParaRPr lang="zh-CN" altLang="en-US">
              <a:solidFill>
                <a:srgbClr val="000000">
                  <a:tint val="75000"/>
                </a:srgbClr>
              </a:solidFill>
            </a:endParaRPr>
          </a:p>
        </p:txBody>
      </p:sp>
      <p:sp>
        <p:nvSpPr>
          <p:cNvPr id="1049531" name="灯片编号占位符 4"/>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t>‹#›</a:t>
            </a:fld>
            <a:endParaRPr lang="zh-CN" altLang="en-US">
              <a:solidFill>
                <a:srgbClr val="000000">
                  <a:tint val="75000"/>
                </a:srgbClr>
              </a:solidFill>
            </a:endParaRPr>
          </a:p>
        </p:txBody>
      </p:sp>
    </p:spTree>
  </p:cSld>
  <p:clrMapOvr>
    <a:masterClrMapping/>
  </p:clrMapOvr>
  <p:transition>
    <p:wip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048658"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1048659"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048660"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宋体" panose="02010600030101010101" pitchFamily="2" charset="-122"/>
                <a:ea typeface="宋体" panose="02010600030101010101" pitchFamily="2" charset="-122"/>
              </a:defRPr>
            </a:lvl1pPr>
          </a:lstStyle>
          <a:p>
            <a:fld id="{6BA47D22-9896-4CDC-AC41-67924EE0DE7C}" type="datetimeFigureOut">
              <a:rPr lang="zh-CN" altLang="en-US" smtClean="0">
                <a:solidFill>
                  <a:srgbClr val="000000">
                    <a:tint val="75000"/>
                  </a:srgbClr>
                </a:solidFill>
              </a:rPr>
              <a:t>2025/7/18</a:t>
            </a:fld>
            <a:endParaRPr lang="zh-CN" altLang="en-US" dirty="0">
              <a:solidFill>
                <a:srgbClr val="000000">
                  <a:tint val="75000"/>
                </a:srgbClr>
              </a:solidFill>
            </a:endParaRPr>
          </a:p>
        </p:txBody>
      </p:sp>
      <p:sp>
        <p:nvSpPr>
          <p:cNvPr id="1048661"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宋体" panose="02010600030101010101" pitchFamily="2" charset="-122"/>
                <a:ea typeface="宋体" panose="02010600030101010101" pitchFamily="2" charset="-122"/>
              </a:defRPr>
            </a:lvl1pPr>
          </a:lstStyle>
          <a:p>
            <a:endParaRPr lang="zh-CN" altLang="en-US" dirty="0">
              <a:solidFill>
                <a:srgbClr val="000000">
                  <a:tint val="75000"/>
                </a:srgbClr>
              </a:solidFill>
            </a:endParaRPr>
          </a:p>
        </p:txBody>
      </p:sp>
      <p:sp>
        <p:nvSpPr>
          <p:cNvPr id="1048662"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宋体" panose="02010600030101010101" pitchFamily="2" charset="-122"/>
                <a:ea typeface="宋体" panose="02010600030101010101" pitchFamily="2" charset="-122"/>
              </a:defRPr>
            </a:lvl1pPr>
          </a:lstStyle>
          <a:p>
            <a:fld id="{EE44B3FB-6FDD-43B6-ACB1-4F3BF8EFAC8C}" type="slidenum">
              <a:rPr lang="zh-CN" altLang="en-US" smtClean="0">
                <a:solidFill>
                  <a:srgbClr val="000000">
                    <a:tint val="75000"/>
                  </a:srgbClr>
                </a:solidFill>
              </a:rPr>
              <a:t>‹#›</a:t>
            </a:fld>
            <a:endParaRPr lang="zh-CN" altLang="en-US" dirty="0">
              <a:solidFill>
                <a:srgbClr val="000000">
                  <a:tint val="75000"/>
                </a:srgbClr>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ransition>
    <p:wipe/>
  </p:transition>
  <p:txStyles>
    <p:titleStyle>
      <a:lvl1pPr algn="l" defTabSz="914400" rtl="0" eaLnBrk="1" latinLnBrk="0" hangingPunct="1">
        <a:lnSpc>
          <a:spcPct val="90000"/>
        </a:lnSpc>
        <a:spcBef>
          <a:spcPct val="0"/>
        </a:spcBef>
        <a:buNone/>
        <a:defRPr sz="4400" kern="1200">
          <a:solidFill>
            <a:schemeClr val="tx1"/>
          </a:solidFill>
          <a:latin typeface="宋体" panose="02010600030101010101" pitchFamily="2" charset="-122"/>
          <a:ea typeface="宋体" panose="02010600030101010101"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宋体" panose="02010600030101010101" pitchFamily="2" charset="-122"/>
          <a:ea typeface="宋体" panose="02010600030101010101"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宋体" panose="02010600030101010101" pitchFamily="2" charset="-122"/>
          <a:ea typeface="宋体" panose="02010600030101010101"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宋体" panose="02010600030101010101" pitchFamily="2" charset="-122"/>
          <a:ea typeface="宋体" panose="02010600030101010101"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宋体" panose="02010600030101010101" pitchFamily="2" charset="-122"/>
          <a:ea typeface="宋体" panose="02010600030101010101"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宋体" panose="02010600030101010101" pitchFamily="2" charset="-122"/>
          <a:ea typeface="宋体"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97152" name="Picture 2" descr="C:\Users\Administrator\Desktop\图片1.png"/>
          <p:cNvPicPr>
            <a:picLocks noChangeAspect="1" noChangeArrowheads="1"/>
          </p:cNvPicPr>
          <p:nvPr userDrawn="1"/>
        </p:nvPicPr>
        <p:blipFill>
          <a:blip r:embed="rId5"/>
          <a:stretch>
            <a:fillRect/>
          </a:stretch>
        </p:blipFill>
        <p:spPr bwMode="auto">
          <a:xfrm>
            <a:off x="0" y="-127"/>
            <a:ext cx="12193586" cy="6858127"/>
          </a:xfrm>
          <a:prstGeom prst="rect">
            <a:avLst/>
          </a:prstGeom>
          <a:noFill/>
        </p:spPr>
      </p:pic>
      <p:cxnSp>
        <p:nvCxnSpPr>
          <p:cNvPr id="3145728" name="直接连接符 15"/>
          <p:cNvCxnSpPr/>
          <p:nvPr userDrawn="1"/>
        </p:nvCxnSpPr>
        <p:spPr>
          <a:xfrm>
            <a:off x="687010" y="921603"/>
            <a:ext cx="1112384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48576"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1048577"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048578"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solidFill>
                  <a:srgbClr val="000000">
                    <a:tint val="75000"/>
                  </a:srgbClr>
                </a:solidFill>
              </a:rPr>
              <a:t>2025/7/18</a:t>
            </a:fld>
            <a:endParaRPr lang="zh-CN" altLang="en-US">
              <a:solidFill>
                <a:srgbClr val="000000">
                  <a:tint val="75000"/>
                </a:srgbClr>
              </a:solidFill>
            </a:endParaRPr>
          </a:p>
        </p:txBody>
      </p:sp>
      <p:sp>
        <p:nvSpPr>
          <p:cNvPr id="1048579"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srgbClr val="000000">
                  <a:tint val="75000"/>
                </a:srgbClr>
              </a:solidFill>
            </a:endParaRPr>
          </a:p>
        </p:txBody>
      </p:sp>
      <p:sp>
        <p:nvSpPr>
          <p:cNvPr id="1048580"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solidFill>
                  <a:srgbClr val="000000">
                    <a:tint val="75000"/>
                  </a:srgbClr>
                </a:solidFill>
              </a:rPr>
              <a:t>‹#›</a:t>
            </a:fld>
            <a:endParaRPr lang="zh-CN" altLang="en-US">
              <a:solidFill>
                <a:srgbClr val="000000">
                  <a:tint val="75000"/>
                </a:srgbClr>
              </a:solidFill>
            </a:endParaRPr>
          </a:p>
        </p:txBody>
      </p:sp>
      <p:grpSp>
        <p:nvGrpSpPr>
          <p:cNvPr id="28" name="组合 8"/>
          <p:cNvGrpSpPr/>
          <p:nvPr userDrawn="1"/>
        </p:nvGrpSpPr>
        <p:grpSpPr>
          <a:xfrm>
            <a:off x="660846" y="308709"/>
            <a:ext cx="507344" cy="507344"/>
            <a:chOff x="277529" y="462015"/>
            <a:chExt cx="676459" cy="676459"/>
          </a:xfrm>
        </p:grpSpPr>
        <p:grpSp>
          <p:nvGrpSpPr>
            <p:cNvPr id="29" name="组合 9"/>
            <p:cNvGrpSpPr/>
            <p:nvPr/>
          </p:nvGrpSpPr>
          <p:grpSpPr>
            <a:xfrm>
              <a:off x="277529" y="462015"/>
              <a:ext cx="676459" cy="676459"/>
              <a:chOff x="304800" y="673100"/>
              <a:chExt cx="4000500" cy="4000500"/>
            </a:xfrm>
            <a:effectLst>
              <a:outerShdw blurRad="444500" dist="254000" dir="8100000" algn="tr" rotWithShape="0">
                <a:prstClr val="black">
                  <a:alpha val="50000"/>
                </a:prstClr>
              </a:outerShdw>
            </a:effectLst>
          </p:grpSpPr>
          <p:sp>
            <p:nvSpPr>
              <p:cNvPr id="1048581" name="同心圆 1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endParaRPr>
              </a:p>
            </p:txBody>
          </p:sp>
          <p:sp>
            <p:nvSpPr>
              <p:cNvPr id="1048582" name="椭圆 14"/>
              <p:cNvSpPr/>
              <p:nvPr/>
            </p:nvSpPr>
            <p:spPr>
              <a:xfrm>
                <a:off x="392121" y="760413"/>
                <a:ext cx="3825875" cy="3825875"/>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sp>
          <p:nvSpPr>
            <p:cNvPr id="1048583" name="椭圆 12"/>
            <p:cNvSpPr/>
            <p:nvPr/>
          </p:nvSpPr>
          <p:spPr>
            <a:xfrm>
              <a:off x="453274" y="638511"/>
              <a:ext cx="323465" cy="323465"/>
            </a:xfrm>
            <a:prstGeom prst="ellipse">
              <a:avLst/>
            </a:prstGeom>
            <a:solidFill>
              <a:srgbClr val="0042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sp>
        <p:nvSpPr>
          <p:cNvPr id="1048584" name="矩形 6"/>
          <p:cNvSpPr/>
          <p:nvPr userDrawn="1"/>
        </p:nvSpPr>
        <p:spPr>
          <a:xfrm>
            <a:off x="665990" y="6656646"/>
            <a:ext cx="11123840" cy="48950"/>
          </a:xfrm>
          <a:prstGeom prst="rect">
            <a:avLst/>
          </a:prstGeom>
          <a:solidFill>
            <a:srgbClr val="0042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97153" name="Picture 2" descr="C:\Users\Administrator\Desktop\图片1.png"/>
          <p:cNvPicPr>
            <a:picLocks noChangeAspect="1" noChangeArrowheads="1"/>
          </p:cNvPicPr>
          <p:nvPr userDrawn="1"/>
        </p:nvPicPr>
        <p:blipFill>
          <a:blip r:embed="rId6"/>
          <a:srcRect/>
          <a:stretch>
            <a:fillRect/>
          </a:stretch>
        </p:blipFill>
        <p:spPr bwMode="auto">
          <a:xfrm>
            <a:off x="10617352" y="258603"/>
            <a:ext cx="1206786" cy="603393"/>
          </a:xfrm>
          <a:prstGeom prst="rect">
            <a:avLst/>
          </a:prstGeom>
          <a:noFill/>
        </p:spPr>
      </p:pic>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transition>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xml"/><Relationship Id="rId1" Type="http://schemas.openxmlformats.org/officeDocument/2006/relationships/themeOverride" Target="../theme/themeOverride2.xml"/><Relationship Id="rId5" Type="http://schemas.openxmlformats.org/officeDocument/2006/relationships/image" Target="../media/image6.jpe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8.jpe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72000"/>
            <a:lum/>
          </a:blip>
          <a:srcRect/>
          <a:stretch>
            <a:fillRect l="36000" t="37000" b="24000"/>
          </a:stretch>
        </a:blipFill>
        <a:effectLst/>
      </p:bgPr>
    </p:bg>
    <p:spTree>
      <p:nvGrpSpPr>
        <p:cNvPr id="1" name=""/>
        <p:cNvGrpSpPr/>
        <p:nvPr/>
      </p:nvGrpSpPr>
      <p:grpSpPr>
        <a:xfrm>
          <a:off x="0" y="0"/>
          <a:ext cx="0" cy="0"/>
          <a:chOff x="0" y="0"/>
          <a:chExt cx="0" cy="0"/>
        </a:xfrm>
      </p:grpSpPr>
      <p:sp>
        <p:nvSpPr>
          <p:cNvPr id="1048663" name="矩形 2"/>
          <p:cNvSpPr/>
          <p:nvPr/>
        </p:nvSpPr>
        <p:spPr>
          <a:xfrm>
            <a:off x="-96520" y="0"/>
            <a:ext cx="4485005" cy="6858000"/>
          </a:xfrm>
          <a:prstGeom prst="rect">
            <a:avLst/>
          </a:prstGeom>
          <a:solidFill>
            <a:srgbClr val="8AB3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FFFF"/>
              </a:solidFill>
              <a:latin typeface="宋体" panose="02010600030101010101" pitchFamily="2" charset="-122"/>
              <a:ea typeface="宋体" panose="02010600030101010101" pitchFamily="2" charset="-122"/>
            </a:endParaRPr>
          </a:p>
        </p:txBody>
      </p:sp>
      <p:sp>
        <p:nvSpPr>
          <p:cNvPr id="1048665" name="文本框 9"/>
          <p:cNvSpPr txBox="1"/>
          <p:nvPr/>
        </p:nvSpPr>
        <p:spPr>
          <a:xfrm>
            <a:off x="363572" y="3683787"/>
            <a:ext cx="3560171" cy="830997"/>
          </a:xfrm>
          <a:prstGeom prst="rect">
            <a:avLst/>
          </a:prstGeom>
          <a:noFill/>
          <a:ln>
            <a:solidFill>
              <a:schemeClr val="bg1"/>
            </a:solidFill>
          </a:ln>
        </p:spPr>
        <p:txBody>
          <a:bodyPr wrap="square" rtlCol="0">
            <a:spAutoFit/>
          </a:bodyPr>
          <a:lstStyle/>
          <a:p>
            <a:pPr algn="dist"/>
            <a:r>
              <a:rPr lang="zh-CN" altLang="en-US" sz="2400" b="1" dirty="0">
                <a:solidFill>
                  <a:srgbClr val="FFFFFF"/>
                </a:solidFill>
                <a:latin typeface="宋体" panose="02010600030101010101" pitchFamily="2" charset="-122"/>
                <a:ea typeface="宋体" panose="02010600030101010101" pitchFamily="2" charset="-122"/>
              </a:rPr>
              <a:t>以人为本、科技为先</a:t>
            </a:r>
            <a:endParaRPr lang="en-US" altLang="zh-CN" sz="2400" b="1" dirty="0">
              <a:solidFill>
                <a:srgbClr val="FFFFFF"/>
              </a:solidFill>
              <a:latin typeface="宋体" panose="02010600030101010101" pitchFamily="2" charset="-122"/>
              <a:ea typeface="宋体" panose="02010600030101010101" pitchFamily="2" charset="-122"/>
            </a:endParaRPr>
          </a:p>
          <a:p>
            <a:pPr algn="dist"/>
            <a:r>
              <a:rPr lang="zh-CN" altLang="en-US" sz="2400" b="1" dirty="0">
                <a:solidFill>
                  <a:srgbClr val="FFFFFF"/>
                </a:solidFill>
                <a:latin typeface="宋体" panose="02010600030101010101" pitchFamily="2" charset="-122"/>
                <a:ea typeface="宋体" panose="02010600030101010101" pitchFamily="2" charset="-122"/>
              </a:rPr>
              <a:t>创新为魂、追求卓越</a:t>
            </a:r>
          </a:p>
        </p:txBody>
      </p:sp>
      <p:sp>
        <p:nvSpPr>
          <p:cNvPr id="1048666" name="文本框 6"/>
          <p:cNvSpPr txBox="1"/>
          <p:nvPr/>
        </p:nvSpPr>
        <p:spPr>
          <a:xfrm>
            <a:off x="220295" y="2178897"/>
            <a:ext cx="4180114" cy="829945"/>
          </a:xfrm>
          <a:prstGeom prst="rect">
            <a:avLst/>
          </a:prstGeom>
          <a:noFill/>
        </p:spPr>
        <p:txBody>
          <a:bodyPr wrap="square" rtlCol="0">
            <a:spAutoFit/>
          </a:bodyPr>
          <a:lstStyle/>
          <a:p>
            <a:r>
              <a:rPr lang="zh-CN" altLang="en-US" sz="4800" b="1" dirty="0">
                <a:solidFill>
                  <a:srgbClr val="FFFFFF"/>
                </a:solidFill>
                <a:latin typeface="宋体" panose="02010600030101010101" pitchFamily="2" charset="-122"/>
                <a:ea typeface="宋体" panose="02010600030101010101" pitchFamily="2" charset="-122"/>
              </a:rPr>
              <a:t>福 安 药 业</a:t>
            </a:r>
          </a:p>
        </p:txBody>
      </p:sp>
      <p:cxnSp>
        <p:nvCxnSpPr>
          <p:cNvPr id="3145729" name="直接连接符 4"/>
          <p:cNvCxnSpPr/>
          <p:nvPr/>
        </p:nvCxnSpPr>
        <p:spPr>
          <a:xfrm>
            <a:off x="363572" y="3339686"/>
            <a:ext cx="356017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48668" name="矩形 3"/>
          <p:cNvSpPr/>
          <p:nvPr/>
        </p:nvSpPr>
        <p:spPr>
          <a:xfrm>
            <a:off x="363572" y="2922482"/>
            <a:ext cx="3560171" cy="338554"/>
          </a:xfrm>
          <a:prstGeom prst="rect">
            <a:avLst/>
          </a:prstGeom>
        </p:spPr>
        <p:txBody>
          <a:bodyPr wrap="square">
            <a:spAutoFit/>
          </a:bodyPr>
          <a:lstStyle/>
          <a:p>
            <a:pPr algn="dist"/>
            <a:r>
              <a:rPr lang="en-US" altLang="zh-CN" sz="1600" dirty="0" err="1">
                <a:solidFill>
                  <a:schemeClr val="bg1"/>
                </a:solidFill>
                <a:latin typeface="宋体" panose="02010600030101010101" pitchFamily="2" charset="-122"/>
                <a:ea typeface="宋体" panose="02010600030101010101" pitchFamily="2" charset="-122"/>
                <a:cs typeface="Times New Roman" panose="02020603050405020304" pitchFamily="18" charset="0"/>
              </a:rPr>
              <a:t>Fu'an</a:t>
            </a:r>
            <a:r>
              <a:rPr lang="en-US" altLang="zh-CN" sz="1600" dirty="0">
                <a:solidFill>
                  <a:schemeClr val="bg1"/>
                </a:solidFill>
                <a:latin typeface="宋体" panose="02010600030101010101" pitchFamily="2" charset="-122"/>
                <a:ea typeface="宋体" panose="02010600030101010101" pitchFamily="2" charset="-122"/>
                <a:cs typeface="Times New Roman" panose="02020603050405020304" pitchFamily="18" charset="0"/>
              </a:rPr>
              <a:t> Pharmaceutical Group</a:t>
            </a:r>
            <a:endParaRPr lang="zh-CN" altLang="en-US" sz="1600" dirty="0">
              <a:solidFill>
                <a:schemeClr val="bg1"/>
              </a:solidFill>
              <a:latin typeface="宋体" panose="02010600030101010101" pitchFamily="2" charset="-122"/>
              <a:ea typeface="宋体" panose="02010600030101010101" pitchFamily="2" charset="-122"/>
              <a:cs typeface="Times New Roman" panose="02020603050405020304" pitchFamily="18" charset="0"/>
            </a:endParaRPr>
          </a:p>
        </p:txBody>
      </p:sp>
      <p:sp>
        <p:nvSpPr>
          <p:cNvPr id="2" name="文本框 1"/>
          <p:cNvSpPr txBox="1"/>
          <p:nvPr/>
        </p:nvSpPr>
        <p:spPr>
          <a:xfrm>
            <a:off x="4671060" y="1974215"/>
            <a:ext cx="7357745" cy="830997"/>
          </a:xfrm>
          <a:prstGeom prst="rect">
            <a:avLst/>
          </a:prstGeom>
          <a:noFill/>
          <a:ln w="9525">
            <a:noFill/>
          </a:ln>
        </p:spPr>
        <p:txBody>
          <a:bodyPr wrap="square">
            <a:spAutoFit/>
          </a:bodyPr>
          <a:lstStyle/>
          <a:p>
            <a:pPr marL="1207770" indent="-1207770"/>
            <a:r>
              <a:rPr lang="zh-CN" altLang="en-US" sz="2400" dirty="0">
                <a:ea typeface="宋体" panose="02010600030101010101" pitchFamily="2" charset="-122"/>
              </a:rPr>
              <a:t>盐酸</a:t>
            </a:r>
            <a:r>
              <a:rPr lang="zh-CN" sz="2400" b="0" dirty="0" smtClean="0">
                <a:ea typeface="宋体" panose="02010600030101010101" pitchFamily="2" charset="-122"/>
              </a:rPr>
              <a:t>咪达唑仑</a:t>
            </a:r>
            <a:r>
              <a:rPr lang="zh-CN" sz="2400" b="0" dirty="0">
                <a:ea typeface="宋体" panose="02010600030101010101" pitchFamily="2" charset="-122"/>
              </a:rPr>
              <a:t>口服溶液（二类精神药物/儿童用药的研究）</a:t>
            </a:r>
            <a:endParaRPr lang="zh-CN" altLang="en-US" sz="2400" dirty="0"/>
          </a:p>
        </p:txBody>
      </p:sp>
      <p:sp>
        <p:nvSpPr>
          <p:cNvPr id="3" name="文本框 2"/>
          <p:cNvSpPr txBox="1"/>
          <p:nvPr/>
        </p:nvSpPr>
        <p:spPr>
          <a:xfrm>
            <a:off x="6186805" y="5436870"/>
            <a:ext cx="4032250" cy="368300"/>
          </a:xfrm>
          <a:prstGeom prst="rect">
            <a:avLst/>
          </a:prstGeom>
          <a:noFill/>
          <a:ln w="9525">
            <a:noFill/>
          </a:ln>
        </p:spPr>
        <p:txBody>
          <a:bodyPr wrap="square">
            <a:spAutoFit/>
          </a:bodyPr>
          <a:lstStyle/>
          <a:p>
            <a:pPr indent="0"/>
            <a:r>
              <a:rPr lang="zh-CN">
                <a:ea typeface="宋体" panose="02010600030101010101" pitchFamily="2" charset="-122"/>
              </a:rPr>
              <a:t>福安药业集团湖北人民制药有限公司</a:t>
            </a:r>
          </a:p>
        </p:txBody>
      </p:sp>
    </p:spTree>
  </p:cSld>
  <p:clrMapOvr>
    <a:masterClrMapping/>
  </p:clrMapOvr>
  <p:transition advTm="11015">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8" name="矩形 16"/>
          <p:cNvSpPr/>
          <p:nvPr/>
        </p:nvSpPr>
        <p:spPr>
          <a:xfrm>
            <a:off x="1283381" y="328266"/>
            <a:ext cx="5845810" cy="460375"/>
          </a:xfrm>
          <a:prstGeom prst="rect">
            <a:avLst/>
          </a:prstGeom>
        </p:spPr>
        <p:txBody>
          <a:bodyPr wrap="none">
            <a:spAutoFit/>
          </a:bodyPr>
          <a:lstStyle/>
          <a:p>
            <a:r>
              <a:rPr lang="zh-CN" altLang="en-US" sz="2400" b="1" dirty="0">
                <a:solidFill>
                  <a:srgbClr val="004271"/>
                </a:solidFill>
                <a:latin typeface="+mn-ea"/>
                <a:cs typeface="Times New Roman" panose="02020603050405020304" pitchFamily="18" charset="0"/>
              </a:rPr>
              <a:t>集团简介</a:t>
            </a:r>
            <a:r>
              <a:rPr lang="en-US" altLang="zh-CN" sz="2400" b="1" dirty="0">
                <a:solidFill>
                  <a:srgbClr val="004271"/>
                </a:solidFill>
                <a:latin typeface="+mn-ea"/>
                <a:cs typeface="Times New Roman" panose="02020603050405020304" pitchFamily="18" charset="0"/>
              </a:rPr>
              <a:t>-</a:t>
            </a:r>
            <a:r>
              <a:rPr lang="zh-CN" altLang="en-US" sz="2400" b="1" dirty="0">
                <a:solidFill>
                  <a:srgbClr val="004271"/>
                </a:solidFill>
                <a:latin typeface="+mn-ea"/>
                <a:cs typeface="Times New Roman" panose="02020603050405020304" pitchFamily="18" charset="0"/>
              </a:rPr>
              <a:t>福安药业（集团）股份有限公司</a:t>
            </a:r>
          </a:p>
        </p:txBody>
      </p:sp>
      <p:sp>
        <p:nvSpPr>
          <p:cNvPr id="1048720" name="iṣḷíḋé"/>
          <p:cNvSpPr/>
          <p:nvPr/>
        </p:nvSpPr>
        <p:spPr bwMode="auto">
          <a:xfrm>
            <a:off x="1019810" y="2590800"/>
            <a:ext cx="3194050" cy="944245"/>
          </a:xfrm>
          <a:prstGeom prst="rect">
            <a:avLst/>
          </a:prstGeom>
          <a:noFill/>
          <a:ln>
            <a:noFill/>
          </a:ln>
        </p:spPr>
        <p:txBody>
          <a:bodyPr wrap="square" lIns="91440" tIns="45720" rIns="91440" bIns="45720" anchor="t" anchorCtr="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ctr">
              <a:spcBef>
                <a:spcPct val="0"/>
              </a:spcBef>
            </a:pPr>
            <a:endParaRPr lang="en-US" altLang="zh-CN" sz="1400" dirty="0">
              <a:solidFill>
                <a:schemeClr val="bg1"/>
              </a:solidFill>
              <a:latin typeface="+mn-ea"/>
            </a:endParaRPr>
          </a:p>
        </p:txBody>
      </p:sp>
      <p:cxnSp>
        <p:nvCxnSpPr>
          <p:cNvPr id="3145730" name="直接连接符 23"/>
          <p:cNvCxnSpPr/>
          <p:nvPr/>
        </p:nvCxnSpPr>
        <p:spPr>
          <a:xfrm>
            <a:off x="4912340" y="3899338"/>
            <a:ext cx="0" cy="2436750"/>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1048723" name="íSļíḑé"/>
          <p:cNvSpPr txBox="1"/>
          <p:nvPr/>
        </p:nvSpPr>
        <p:spPr>
          <a:xfrm>
            <a:off x="824459" y="2932873"/>
            <a:ext cx="10882860" cy="3712477"/>
          </a:xfrm>
          <a:prstGeom prst="rect">
            <a:avLst/>
          </a:prstGeom>
          <a:noFill/>
        </p:spPr>
        <p:txBody>
          <a:bodyPr wrap="square" lIns="91440" tIns="45720" rIns="91440" bIns="45720" rtlCol="0">
            <a:noAutofit/>
          </a:bodyPr>
          <a:lstStyle/>
          <a:p>
            <a:pPr marL="171450" indent="-171450">
              <a:lnSpc>
                <a:spcPts val="2600"/>
              </a:lnSpc>
              <a:buClr>
                <a:srgbClr val="004271"/>
              </a:buClr>
              <a:buFont typeface="Arial" panose="020B0604020202020204" pitchFamily="34" charset="0"/>
              <a:buChar char="•"/>
            </a:pPr>
            <a:r>
              <a:rPr lang="zh-CN" altLang="en-US" sz="1600" b="1" dirty="0" smtClean="0">
                <a:latin typeface="+mn-ea"/>
              </a:rPr>
              <a:t>集团先后</a:t>
            </a:r>
            <a:r>
              <a:rPr lang="zh-CN" altLang="zh-CN" sz="1600" b="1" dirty="0" smtClean="0">
                <a:latin typeface="+mn-ea"/>
              </a:rPr>
              <a:t>被</a:t>
            </a:r>
            <a:r>
              <a:rPr lang="zh-CN" altLang="zh-CN" sz="1600" b="1" dirty="0">
                <a:latin typeface="+mn-ea"/>
              </a:rPr>
              <a:t>认定为国家火炬计划重点高新技术企业、国家知识产权优势企业、重庆市高新技术企业、重庆市创新型企业、重庆市技术创新示范企业、重庆市企业技术中心、重庆市抗肿瘤药物工程技术研究中心、重庆医科大学药学院硕士研究生实践</a:t>
            </a:r>
            <a:r>
              <a:rPr lang="zh-CN" altLang="zh-CN" sz="1600" b="1" dirty="0" smtClean="0">
                <a:latin typeface="+mn-ea"/>
              </a:rPr>
              <a:t>基地等</a:t>
            </a:r>
            <a:r>
              <a:rPr lang="zh-CN" altLang="en-US" sz="1600" b="1" dirty="0" smtClean="0">
                <a:latin typeface="+mn-ea"/>
              </a:rPr>
              <a:t>。同时，</a:t>
            </a:r>
            <a:r>
              <a:rPr lang="zh-CN" altLang="zh-CN" sz="1600" b="1" dirty="0">
                <a:latin typeface="+mn-ea"/>
              </a:rPr>
              <a:t>集团还承担、参与了多项国家级和重庆市级专项课题，包括</a:t>
            </a:r>
            <a:r>
              <a:rPr lang="en-US" altLang="zh-CN" sz="1600" b="1" dirty="0">
                <a:latin typeface="+mn-ea"/>
              </a:rPr>
              <a:t>“</a:t>
            </a:r>
            <a:r>
              <a:rPr lang="zh-CN" altLang="zh-CN" sz="1600" b="1" dirty="0">
                <a:latin typeface="+mn-ea"/>
              </a:rPr>
              <a:t>十一五</a:t>
            </a:r>
            <a:r>
              <a:rPr lang="en-US" altLang="zh-CN" sz="1600" b="1" dirty="0">
                <a:latin typeface="+mn-ea"/>
              </a:rPr>
              <a:t>”</a:t>
            </a:r>
            <a:r>
              <a:rPr lang="zh-CN" altLang="zh-CN" sz="1600" b="1" dirty="0">
                <a:latin typeface="+mn-ea"/>
              </a:rPr>
              <a:t>和</a:t>
            </a:r>
            <a:r>
              <a:rPr lang="en-US" altLang="zh-CN" sz="1600" b="1" dirty="0">
                <a:latin typeface="+mn-ea"/>
              </a:rPr>
              <a:t>“</a:t>
            </a:r>
            <a:r>
              <a:rPr lang="zh-CN" altLang="zh-CN" sz="1600" b="1" dirty="0">
                <a:latin typeface="+mn-ea"/>
              </a:rPr>
              <a:t>十二五</a:t>
            </a:r>
            <a:r>
              <a:rPr lang="en-US" altLang="zh-CN" sz="1600" b="1" dirty="0">
                <a:latin typeface="+mn-ea"/>
              </a:rPr>
              <a:t>”</a:t>
            </a:r>
            <a:r>
              <a:rPr lang="zh-CN" altLang="zh-CN" sz="1600" b="1" dirty="0">
                <a:latin typeface="+mn-ea"/>
              </a:rPr>
              <a:t>重大新药创制课题、国家创新基金项目、重庆市科技攻关项目、重庆市民营经济专项资金计划项目、重庆市科技研发基地能力提升项目、重庆市战略性新兴产业发展资金项目、重大集成示范专项项目、重庆市企业自主创新引导专项项目、重庆市关键共性技术研发与产品开发主题专项项目等</a:t>
            </a:r>
            <a:r>
              <a:rPr lang="en-US" altLang="zh-CN" sz="1600" b="1" dirty="0">
                <a:latin typeface="+mn-ea"/>
              </a:rPr>
              <a:t>,</a:t>
            </a:r>
            <a:r>
              <a:rPr lang="zh-CN" altLang="zh-CN" sz="1600" b="1" dirty="0">
                <a:latin typeface="+mn-ea"/>
              </a:rPr>
              <a:t>多个重量级产品荣获市级重大新产品称号并获得国家政策支持</a:t>
            </a:r>
            <a:r>
              <a:rPr lang="zh-CN" altLang="zh-CN" sz="1600" b="1" dirty="0" smtClean="0">
                <a:latin typeface="+mn-ea"/>
              </a:rPr>
              <a:t>。</a:t>
            </a:r>
            <a:r>
              <a:rPr lang="en-US" altLang="zh-CN" sz="1600" b="1" dirty="0">
                <a:latin typeface="+mn-ea"/>
              </a:rPr>
              <a:t> </a:t>
            </a:r>
            <a:r>
              <a:rPr lang="en-US" altLang="zh-CN" sz="1600" b="1" dirty="0" smtClean="0">
                <a:solidFill>
                  <a:schemeClr val="tx1"/>
                </a:solidFill>
                <a:latin typeface="+mn-ea"/>
              </a:rPr>
              <a:t>2020-2021</a:t>
            </a:r>
            <a:r>
              <a:rPr lang="zh-CN" altLang="en-US" sz="1600" b="1" dirty="0" smtClean="0">
                <a:solidFill>
                  <a:schemeClr val="tx1"/>
                </a:solidFill>
                <a:latin typeface="+mn-ea"/>
              </a:rPr>
              <a:t>年</a:t>
            </a:r>
            <a:r>
              <a:rPr lang="zh-CN" altLang="en-US" sz="1600" b="1" dirty="0" smtClean="0">
                <a:latin typeface="+mn-ea"/>
              </a:rPr>
              <a:t>先后被评定为中国</a:t>
            </a:r>
            <a:r>
              <a:rPr lang="zh-CN" altLang="en-US" sz="1600" b="1" dirty="0">
                <a:latin typeface="+mn-ea"/>
              </a:rPr>
              <a:t>药品研发综合实力</a:t>
            </a:r>
            <a:r>
              <a:rPr lang="en-US" altLang="zh-CN" sz="1600" b="1" dirty="0">
                <a:latin typeface="+mn-ea"/>
              </a:rPr>
              <a:t>100</a:t>
            </a:r>
            <a:r>
              <a:rPr lang="zh-CN" altLang="en-US" sz="1600" b="1" dirty="0">
                <a:latin typeface="+mn-ea"/>
              </a:rPr>
              <a:t>强、中国化药研发实力</a:t>
            </a:r>
            <a:r>
              <a:rPr lang="en-US" altLang="zh-CN" sz="1600" b="1" dirty="0">
                <a:latin typeface="+mn-ea"/>
              </a:rPr>
              <a:t>100</a:t>
            </a:r>
            <a:r>
              <a:rPr lang="zh-CN" altLang="en-US" sz="1600" b="1" dirty="0">
                <a:latin typeface="+mn-ea"/>
              </a:rPr>
              <a:t>强、重庆制造业百强</a:t>
            </a:r>
            <a:r>
              <a:rPr lang="zh-CN" altLang="en-US" sz="1600" b="1" dirty="0" smtClean="0">
                <a:latin typeface="+mn-ea"/>
              </a:rPr>
              <a:t>、重庆市经信委工业</a:t>
            </a:r>
            <a:r>
              <a:rPr lang="zh-CN" altLang="en-US" sz="1600" b="1" dirty="0">
                <a:latin typeface="+mn-ea"/>
              </a:rPr>
              <a:t>和信息化重点实验室</a:t>
            </a:r>
            <a:r>
              <a:rPr lang="zh-CN" altLang="en-US" sz="1600" b="1" dirty="0" smtClean="0">
                <a:latin typeface="+mn-ea"/>
              </a:rPr>
              <a:t>、重庆市</a:t>
            </a:r>
            <a:r>
              <a:rPr lang="zh-CN" altLang="en-US" sz="1600" b="1" dirty="0">
                <a:latin typeface="+mn-ea"/>
              </a:rPr>
              <a:t>新型研发</a:t>
            </a:r>
            <a:r>
              <a:rPr lang="zh-CN" altLang="en-US" sz="1600" b="1" dirty="0" smtClean="0">
                <a:latin typeface="+mn-ea"/>
              </a:rPr>
              <a:t>机构、</a:t>
            </a:r>
            <a:r>
              <a:rPr lang="zh-CN" altLang="en-US" sz="1600" b="1" dirty="0">
                <a:latin typeface="+mn-ea"/>
              </a:rPr>
              <a:t>博士后科研</a:t>
            </a:r>
            <a:r>
              <a:rPr lang="zh-CN" altLang="en-US" sz="1600" b="1" dirty="0" smtClean="0">
                <a:latin typeface="+mn-ea"/>
              </a:rPr>
              <a:t>工作站。</a:t>
            </a:r>
            <a:endParaRPr lang="en-US" altLang="zh-CN" sz="1600" b="1" dirty="0" smtClean="0">
              <a:latin typeface="+mn-ea"/>
            </a:endParaRPr>
          </a:p>
          <a:p>
            <a:pPr marL="171450" indent="-171450">
              <a:lnSpc>
                <a:spcPts val="2600"/>
              </a:lnSpc>
              <a:buClr>
                <a:srgbClr val="004271"/>
              </a:buClr>
              <a:buFont typeface="Arial" panose="020B0604020202020204" pitchFamily="34" charset="0"/>
              <a:buChar char="•"/>
            </a:pPr>
            <a:r>
              <a:rPr lang="zh-CN" altLang="en-US" sz="1600" b="1" dirty="0" smtClean="0">
                <a:latin typeface="+mn-ea"/>
              </a:rPr>
              <a:t>集团现有员工</a:t>
            </a:r>
            <a:r>
              <a:rPr lang="en-US" altLang="zh-CN" sz="1600" b="1" dirty="0" smtClean="0">
                <a:latin typeface="+mn-ea"/>
              </a:rPr>
              <a:t>3000</a:t>
            </a:r>
            <a:r>
              <a:rPr lang="zh-CN" altLang="en-US" sz="1600" b="1" dirty="0" smtClean="0">
                <a:latin typeface="+mn-ea"/>
              </a:rPr>
              <a:t>余人</a:t>
            </a:r>
            <a:r>
              <a:rPr lang="zh-CN" altLang="en-US" sz="1600" b="1" dirty="0">
                <a:latin typeface="+mn-ea"/>
              </a:rPr>
              <a:t>，</a:t>
            </a:r>
            <a:r>
              <a:rPr sz="1600" b="1" dirty="0">
                <a:latin typeface="+mn-ea"/>
              </a:rPr>
              <a:t>其中本科以上占1/3</a:t>
            </a:r>
            <a:r>
              <a:rPr lang="zh-CN" altLang="en-US" sz="1600" b="1" dirty="0">
                <a:latin typeface="+mn-ea"/>
              </a:rPr>
              <a:t>，人才梯次和结构合理。公司始终坚持“以人为本、科技为先、创新为魂、追求卓越”的经营理念，积极推进产品结构的优化、加快产品研发和科研成果的产业化，努力完成由抗生素产品占据主导地位向抗生素与专科用药协同发展的战略调整，为公司的未来发展奠定坚实</a:t>
            </a:r>
            <a:r>
              <a:rPr lang="zh-CN" altLang="en-US" sz="1600" b="1" dirty="0" smtClean="0">
                <a:latin typeface="+mn-ea"/>
              </a:rPr>
              <a:t>基础</a:t>
            </a:r>
            <a:r>
              <a:rPr lang="zh-CN" altLang="en-US" sz="1600" b="1" dirty="0">
                <a:latin typeface="+mn-ea"/>
              </a:rPr>
              <a:t>。</a:t>
            </a:r>
            <a:endParaRPr lang="en-US" altLang="zh-CN" sz="1600" b="1" dirty="0">
              <a:latin typeface="+mn-ea"/>
            </a:endParaRPr>
          </a:p>
        </p:txBody>
      </p:sp>
      <p:sp>
        <p:nvSpPr>
          <p:cNvPr id="1048726" name="圆角矩形 3"/>
          <p:cNvSpPr/>
          <p:nvPr/>
        </p:nvSpPr>
        <p:spPr>
          <a:xfrm>
            <a:off x="5129054" y="2397159"/>
            <a:ext cx="1051034" cy="461445"/>
          </a:xfrm>
          <a:prstGeom prst="roundRect">
            <a:avLst/>
          </a:prstGeom>
          <a:solidFill>
            <a:srgbClr val="659B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mn-ea"/>
              </a:rPr>
              <a:t>研 发</a:t>
            </a:r>
          </a:p>
        </p:txBody>
      </p:sp>
      <p:sp>
        <p:nvSpPr>
          <p:cNvPr id="1048727" name="圆角矩形 34"/>
          <p:cNvSpPr/>
          <p:nvPr/>
        </p:nvSpPr>
        <p:spPr>
          <a:xfrm>
            <a:off x="6972334" y="2399406"/>
            <a:ext cx="1050925" cy="461445"/>
          </a:xfrm>
          <a:prstGeom prst="roundRect">
            <a:avLst/>
          </a:prstGeom>
          <a:solidFill>
            <a:srgbClr val="659B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mn-ea"/>
              </a:rPr>
              <a:t>生 产</a:t>
            </a:r>
          </a:p>
        </p:txBody>
      </p:sp>
      <p:sp>
        <p:nvSpPr>
          <p:cNvPr id="1048728" name="圆角矩形 37"/>
          <p:cNvSpPr/>
          <p:nvPr/>
        </p:nvSpPr>
        <p:spPr>
          <a:xfrm>
            <a:off x="8815505" y="2399406"/>
            <a:ext cx="1050925" cy="461445"/>
          </a:xfrm>
          <a:prstGeom prst="roundRect">
            <a:avLst/>
          </a:prstGeom>
          <a:solidFill>
            <a:srgbClr val="659B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mn-ea"/>
              </a:rPr>
              <a:t>销 售</a:t>
            </a:r>
          </a:p>
        </p:txBody>
      </p:sp>
      <p:pic>
        <p:nvPicPr>
          <p:cNvPr id="15" name="图片 14"/>
          <p:cNvPicPr>
            <a:picLocks noChangeAspect="1"/>
          </p:cNvPicPr>
          <p:nvPr/>
        </p:nvPicPr>
        <p:blipFill>
          <a:blip r:embed="rId4" cstate="print"/>
          <a:stretch>
            <a:fillRect/>
          </a:stretch>
        </p:blipFill>
        <p:spPr>
          <a:xfrm>
            <a:off x="10614025" y="270510"/>
            <a:ext cx="1256030" cy="580390"/>
          </a:xfrm>
          <a:prstGeom prst="rect">
            <a:avLst/>
          </a:prstGeom>
        </p:spPr>
      </p:pic>
      <p:sp>
        <p:nvSpPr>
          <p:cNvPr id="2" name="矩形 1"/>
          <p:cNvSpPr/>
          <p:nvPr/>
        </p:nvSpPr>
        <p:spPr>
          <a:xfrm>
            <a:off x="4698407" y="997153"/>
            <a:ext cx="7463478" cy="1560427"/>
          </a:xfrm>
          <a:prstGeom prst="rect">
            <a:avLst/>
          </a:prstGeom>
        </p:spPr>
        <p:txBody>
          <a:bodyPr wrap="square">
            <a:spAutoFit/>
          </a:bodyPr>
          <a:lstStyle/>
          <a:p>
            <a:pPr marL="285750" indent="-285750">
              <a:lnSpc>
                <a:spcPct val="190000"/>
              </a:lnSpc>
              <a:spcBef>
                <a:spcPct val="0"/>
              </a:spcBef>
              <a:buFont typeface="Wingdings" panose="05000000000000000000" pitchFamily="2" charset="2"/>
              <a:buChar char="Ø"/>
            </a:pPr>
            <a:r>
              <a:rPr lang="zh-CN" altLang="en-US" b="1" dirty="0">
                <a:latin typeface="+mn-ea"/>
              </a:rPr>
              <a:t>成立于</a:t>
            </a:r>
            <a:r>
              <a:rPr lang="en-US" altLang="zh-CN" b="1" dirty="0">
                <a:latin typeface="+mn-ea"/>
              </a:rPr>
              <a:t>2004</a:t>
            </a:r>
            <a:r>
              <a:rPr lang="zh-CN" altLang="en-US" b="1" dirty="0">
                <a:latin typeface="+mn-ea"/>
              </a:rPr>
              <a:t>年</a:t>
            </a:r>
            <a:r>
              <a:rPr lang="en-US" altLang="zh-CN" b="1" dirty="0">
                <a:latin typeface="+mn-ea"/>
              </a:rPr>
              <a:t>2</a:t>
            </a:r>
            <a:r>
              <a:rPr lang="zh-CN" altLang="en-US" b="1" dirty="0">
                <a:latin typeface="+mn-ea"/>
              </a:rPr>
              <a:t>月</a:t>
            </a:r>
            <a:r>
              <a:rPr lang="en-US" altLang="zh-CN" b="1" dirty="0">
                <a:latin typeface="+mn-ea"/>
              </a:rPr>
              <a:t>25</a:t>
            </a:r>
            <a:r>
              <a:rPr lang="zh-CN" altLang="en-US" b="1" dirty="0">
                <a:latin typeface="+mn-ea"/>
              </a:rPr>
              <a:t>日</a:t>
            </a:r>
            <a:endParaRPr lang="en-US" altLang="zh-CN" b="1" dirty="0">
              <a:latin typeface="+mn-ea"/>
            </a:endParaRPr>
          </a:p>
          <a:p>
            <a:pPr marL="285750" indent="-285750">
              <a:lnSpc>
                <a:spcPct val="190000"/>
              </a:lnSpc>
              <a:spcBef>
                <a:spcPct val="0"/>
              </a:spcBef>
              <a:buFont typeface="Wingdings" panose="05000000000000000000" pitchFamily="2" charset="2"/>
              <a:buChar char="Ø"/>
            </a:pPr>
            <a:r>
              <a:rPr lang="zh-CN" altLang="en-US" b="1" dirty="0">
                <a:latin typeface="+mn-ea"/>
              </a:rPr>
              <a:t>于</a:t>
            </a:r>
            <a:r>
              <a:rPr lang="en-US" altLang="zh-CN" b="1" dirty="0">
                <a:latin typeface="+mn-ea"/>
              </a:rPr>
              <a:t>2011</a:t>
            </a:r>
            <a:r>
              <a:rPr lang="zh-CN" altLang="en-US" b="1" dirty="0">
                <a:latin typeface="+mn-ea"/>
              </a:rPr>
              <a:t>年</a:t>
            </a:r>
            <a:r>
              <a:rPr lang="en-US" altLang="zh-CN" b="1" dirty="0">
                <a:latin typeface="+mn-ea"/>
              </a:rPr>
              <a:t>3</a:t>
            </a:r>
            <a:r>
              <a:rPr lang="zh-CN" altLang="en-US" b="1" dirty="0">
                <a:latin typeface="+mn-ea"/>
              </a:rPr>
              <a:t>月</a:t>
            </a:r>
            <a:r>
              <a:rPr lang="en-US" altLang="zh-CN" b="1" dirty="0">
                <a:latin typeface="+mn-ea"/>
              </a:rPr>
              <a:t>22</a:t>
            </a:r>
            <a:r>
              <a:rPr lang="zh-CN" altLang="en-US" b="1" dirty="0">
                <a:latin typeface="+mn-ea"/>
              </a:rPr>
              <a:t>日在深圳创业板成功上市（股票代码：</a:t>
            </a:r>
            <a:r>
              <a:rPr lang="en-US" altLang="zh-CN" b="1" dirty="0">
                <a:latin typeface="+mn-ea"/>
              </a:rPr>
              <a:t>300194</a:t>
            </a:r>
            <a:r>
              <a:rPr lang="zh-CN" altLang="en-US" b="1" dirty="0">
                <a:latin typeface="+mn-ea"/>
              </a:rPr>
              <a:t>）</a:t>
            </a:r>
            <a:endParaRPr lang="en-US" altLang="zh-CN" b="1" dirty="0">
              <a:latin typeface="+mn-ea"/>
            </a:endParaRPr>
          </a:p>
          <a:p>
            <a:pPr indent="0">
              <a:lnSpc>
                <a:spcPct val="150000"/>
              </a:lnSpc>
              <a:spcBef>
                <a:spcPct val="0"/>
              </a:spcBef>
              <a:buFont typeface="Wingdings" panose="05000000000000000000" pitchFamily="2" charset="2"/>
              <a:buNone/>
            </a:pPr>
            <a:endParaRPr lang="zh-CN" altLang="en-US" b="1" dirty="0">
              <a:latin typeface="+mn-ea"/>
            </a:endParaRPr>
          </a:p>
        </p:txBody>
      </p: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2857" y="997153"/>
            <a:ext cx="3580448" cy="1887993"/>
          </a:xfrm>
          <a:prstGeom prst="rect">
            <a:avLst/>
          </a:prstGeom>
          <a:noFill/>
          <a:ln>
            <a:noFill/>
          </a:ln>
          <a:effectLst>
            <a:outerShdw dist="35921" dir="2700000" algn="ctr" rotWithShape="0">
              <a:schemeClr val="bg2"/>
            </a:outerShdw>
            <a:softEdge rad="127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advTm="42937">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61" name="圆角矩形 123"/>
          <p:cNvSpPr/>
          <p:nvPr/>
        </p:nvSpPr>
        <p:spPr>
          <a:xfrm>
            <a:off x="8751874" y="4324390"/>
            <a:ext cx="3081447" cy="1983866"/>
          </a:xfrm>
          <a:prstGeom prst="roundRect">
            <a:avLst/>
          </a:prstGeom>
          <a:solidFill>
            <a:schemeClr val="bg1"/>
          </a:solidFill>
          <a:ln w="12700" cap="flat" cmpd="sng">
            <a:solidFill>
              <a:schemeClr val="bg2">
                <a:lumMod val="50000"/>
              </a:schemeClr>
            </a:solidFill>
            <a:prstDash val="sysDot"/>
            <a:miter lim="800000"/>
          </a:ln>
          <a:effectLst>
            <a:outerShdw blurRad="279400" dist="25400" dir="5400000" sx="102000" sy="102000" algn="t" rotWithShape="0">
              <a:schemeClr val="tx1">
                <a:lumMod val="95000"/>
                <a:lumOff val="5000"/>
                <a:alpha val="28000"/>
              </a:schemeClr>
            </a:outerShdw>
          </a:effectLst>
        </p:spPr>
        <p:txBody>
          <a:bodyPr lIns="91440" tIns="45720" rIns="91440" bIns="45720"/>
          <a:lstStyle/>
          <a:p>
            <a:endParaRPr lang="zh-CN" altLang="en-US" sz="2400">
              <a:solidFill>
                <a:prstClr val="black"/>
              </a:solidFill>
              <a:cs typeface="+mn-ea"/>
            </a:endParaRPr>
          </a:p>
        </p:txBody>
      </p:sp>
      <p:sp>
        <p:nvSpPr>
          <p:cNvPr id="29" name="椭圆 114"/>
          <p:cNvSpPr>
            <a:spLocks noChangeAspect="1"/>
          </p:cNvSpPr>
          <p:nvPr/>
        </p:nvSpPr>
        <p:spPr>
          <a:xfrm>
            <a:off x="7846644" y="4818064"/>
            <a:ext cx="1003126" cy="1003126"/>
          </a:xfrm>
          <a:prstGeom prst="ellipse">
            <a:avLst/>
          </a:prstGeom>
          <a:solidFill>
            <a:srgbClr val="004271"/>
          </a:solidFill>
          <a:ln w="31750" cap="flat">
            <a:solidFill>
              <a:srgbClr val="004271"/>
            </a:solidFill>
            <a:prstDash val="solid"/>
            <a:miter lim="800000"/>
          </a:ln>
          <a:effectLst>
            <a:outerShdw blurRad="279400" dist="25400" dir="5400000" sx="102000" sy="102000" algn="t" rotWithShape="0">
              <a:schemeClr val="tx1">
                <a:lumMod val="95000"/>
                <a:lumOff val="5000"/>
                <a:alpha val="28000"/>
              </a:schemeClr>
            </a:outerShdw>
          </a:effectLst>
        </p:spPr>
        <p:txBody>
          <a:bodyPr lIns="91440" tIns="45720" rIns="91440" bIns="45720"/>
          <a:lstStyle/>
          <a:p>
            <a:endParaRPr lang="zh-CN" altLang="en-US" sz="2400">
              <a:solidFill>
                <a:prstClr val="black"/>
              </a:solidFill>
              <a:cs typeface="+mn-ea"/>
              <a:sym typeface="+mn-lt"/>
            </a:endParaRPr>
          </a:p>
        </p:txBody>
      </p:sp>
      <p:sp>
        <p:nvSpPr>
          <p:cNvPr id="1049151" name="矩形 23"/>
          <p:cNvSpPr/>
          <p:nvPr/>
        </p:nvSpPr>
        <p:spPr>
          <a:xfrm>
            <a:off x="1283381" y="328266"/>
            <a:ext cx="6609080" cy="460375"/>
          </a:xfrm>
          <a:prstGeom prst="rect">
            <a:avLst/>
          </a:prstGeom>
        </p:spPr>
        <p:txBody>
          <a:bodyPr wrap="none">
            <a:spAutoFit/>
          </a:bodyPr>
          <a:lstStyle/>
          <a:p>
            <a:r>
              <a:rPr lang="zh-CN" altLang="en-US" sz="2400" b="1" dirty="0">
                <a:solidFill>
                  <a:srgbClr val="004271"/>
                </a:solidFill>
                <a:latin typeface="Times New Roman" panose="02020603050405020304" pitchFamily="18" charset="0"/>
                <a:ea typeface="宋体" panose="02010600030101010101" pitchFamily="2" charset="-122"/>
                <a:cs typeface="Times New Roman" panose="02020603050405020304" pitchFamily="18" charset="0"/>
              </a:rPr>
              <a:t>企业介绍</a:t>
            </a:r>
            <a:r>
              <a:rPr lang="en-US" altLang="zh-CN" sz="2400" b="1" dirty="0">
                <a:solidFill>
                  <a:srgbClr val="004271"/>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sz="2400" b="1" dirty="0">
                <a:solidFill>
                  <a:srgbClr val="004271"/>
                </a:solidFill>
                <a:latin typeface="Times New Roman" panose="02020603050405020304" pitchFamily="18" charset="0"/>
                <a:ea typeface="宋体" panose="02010600030101010101" pitchFamily="2" charset="-122"/>
                <a:cs typeface="Times New Roman" panose="02020603050405020304" pitchFamily="18" charset="0"/>
              </a:rPr>
              <a:t>福安药业集团湖北人民制药有限公司</a:t>
            </a:r>
          </a:p>
        </p:txBody>
      </p:sp>
      <p:sp>
        <p:nvSpPr>
          <p:cNvPr id="1049152" name="椭圆 114"/>
          <p:cNvSpPr>
            <a:spLocks noChangeAspect="1"/>
          </p:cNvSpPr>
          <p:nvPr/>
        </p:nvSpPr>
        <p:spPr>
          <a:xfrm>
            <a:off x="768511" y="1719005"/>
            <a:ext cx="1003126" cy="1003126"/>
          </a:xfrm>
          <a:prstGeom prst="ellipse">
            <a:avLst/>
          </a:prstGeom>
          <a:solidFill>
            <a:srgbClr val="004271"/>
          </a:solidFill>
          <a:ln w="31750" cap="flat">
            <a:solidFill>
              <a:srgbClr val="004271"/>
            </a:solidFill>
            <a:prstDash val="solid"/>
            <a:miter lim="800000"/>
          </a:ln>
          <a:effectLst>
            <a:outerShdw blurRad="279400" dist="25400" dir="5400000" sx="102000" sy="102000" algn="t" rotWithShape="0">
              <a:schemeClr val="tx1">
                <a:lumMod val="95000"/>
                <a:lumOff val="5000"/>
                <a:alpha val="28000"/>
              </a:schemeClr>
            </a:outerShdw>
          </a:effectLst>
        </p:spPr>
        <p:txBody>
          <a:bodyPr lIns="91440" tIns="45720" rIns="91440" bIns="45720"/>
          <a:lstStyle/>
          <a:p>
            <a:endParaRPr lang="zh-CN" altLang="en-US" sz="2400">
              <a:solidFill>
                <a:prstClr val="black"/>
              </a:solidFill>
              <a:cs typeface="+mn-ea"/>
              <a:sym typeface="+mn-lt"/>
            </a:endParaRPr>
          </a:p>
        </p:txBody>
      </p:sp>
      <p:sp>
        <p:nvSpPr>
          <p:cNvPr id="1049153" name="矩形 115"/>
          <p:cNvSpPr/>
          <p:nvPr/>
        </p:nvSpPr>
        <p:spPr>
          <a:xfrm>
            <a:off x="943007" y="1879521"/>
            <a:ext cx="697627" cy="707886"/>
          </a:xfrm>
          <a:prstGeom prst="rect">
            <a:avLst/>
          </a:prstGeom>
        </p:spPr>
        <p:txBody>
          <a:bodyPr wrap="none">
            <a:spAutoFit/>
          </a:bodyPr>
          <a:lstStyle/>
          <a:p>
            <a:pPr algn="ctr"/>
            <a:r>
              <a:rPr lang="zh-CN" altLang="en-US" sz="2000" b="1" dirty="0">
                <a:solidFill>
                  <a:schemeClr val="bg1"/>
                </a:solidFill>
                <a:latin typeface="宋体" panose="02010600030101010101" pitchFamily="2" charset="-122"/>
                <a:ea typeface="宋体" panose="02010600030101010101" pitchFamily="2" charset="-122"/>
              </a:rPr>
              <a:t>公司</a:t>
            </a:r>
            <a:endParaRPr lang="en-US" altLang="zh-CN" sz="2000" b="1" dirty="0">
              <a:solidFill>
                <a:schemeClr val="bg1"/>
              </a:solidFill>
              <a:latin typeface="宋体" panose="02010600030101010101" pitchFamily="2" charset="-122"/>
              <a:ea typeface="宋体" panose="02010600030101010101" pitchFamily="2" charset="-122"/>
            </a:endParaRPr>
          </a:p>
          <a:p>
            <a:pPr algn="ctr"/>
            <a:r>
              <a:rPr lang="zh-CN" altLang="en-US" sz="2000" b="1" dirty="0">
                <a:solidFill>
                  <a:schemeClr val="bg1"/>
                </a:solidFill>
                <a:latin typeface="宋体" panose="02010600030101010101" pitchFamily="2" charset="-122"/>
                <a:ea typeface="宋体" panose="02010600030101010101" pitchFamily="2" charset="-122"/>
              </a:rPr>
              <a:t>情况</a:t>
            </a:r>
          </a:p>
        </p:txBody>
      </p:sp>
      <p:sp>
        <p:nvSpPr>
          <p:cNvPr id="1049154" name="矩形 116"/>
          <p:cNvSpPr/>
          <p:nvPr/>
        </p:nvSpPr>
        <p:spPr>
          <a:xfrm>
            <a:off x="1828142" y="1406596"/>
            <a:ext cx="6509667" cy="1958340"/>
          </a:xfrm>
          <a:prstGeom prst="rect">
            <a:avLst/>
          </a:prstGeom>
        </p:spPr>
        <p:txBody>
          <a:bodyPr wrap="square">
            <a:spAutoFit/>
          </a:bodyPr>
          <a:lstStyle/>
          <a:p>
            <a:pPr>
              <a:spcBef>
                <a:spcPts val="800"/>
              </a:spcBef>
            </a:pPr>
            <a:r>
              <a:rPr lang="zh-CN" altLang="en-US" dirty="0">
                <a:solidFill>
                  <a:schemeClr val="tx1"/>
                </a:solidFill>
                <a:latin typeface="宋体" panose="02010600030101010101" pitchFamily="2" charset="-122"/>
                <a:ea typeface="宋体" panose="02010600030101010101" pitchFamily="2" charset="-122"/>
                <a:cs typeface="+mj-ea"/>
                <a:sym typeface="Arial" panose="020B0604020202020204" pitchFamily="34" charset="0"/>
              </a:rPr>
              <a:t>公司位于东西湖区柏泉祁家山特1号，占地</a:t>
            </a:r>
            <a:r>
              <a:rPr lang="en-US" altLang="zh-CN" dirty="0">
                <a:solidFill>
                  <a:schemeClr val="tx1"/>
                </a:solidFill>
                <a:latin typeface="宋体" panose="02010600030101010101" pitchFamily="2" charset="-122"/>
                <a:ea typeface="宋体" panose="02010600030101010101" pitchFamily="2" charset="-122"/>
                <a:cs typeface="+mj-ea"/>
                <a:sym typeface="Arial" panose="020B0604020202020204" pitchFamily="34" charset="0"/>
              </a:rPr>
              <a:t>200</a:t>
            </a:r>
            <a:r>
              <a:rPr lang="zh-CN" altLang="en-US" dirty="0">
                <a:solidFill>
                  <a:schemeClr val="tx1"/>
                </a:solidFill>
                <a:latin typeface="宋体" panose="02010600030101010101" pitchFamily="2" charset="-122"/>
                <a:ea typeface="宋体" panose="02010600030101010101" pitchFamily="2" charset="-122"/>
                <a:cs typeface="+mj-ea"/>
                <a:sym typeface="Arial" panose="020B0604020202020204" pitchFamily="34" charset="0"/>
              </a:rPr>
              <a:t>余亩，建筑面积达</a:t>
            </a:r>
            <a:r>
              <a:rPr lang="en-US" altLang="zh-CN" dirty="0">
                <a:solidFill>
                  <a:schemeClr val="tx1"/>
                </a:solidFill>
                <a:latin typeface="宋体" panose="02010600030101010101" pitchFamily="2" charset="-122"/>
                <a:ea typeface="宋体" panose="02010600030101010101" pitchFamily="2" charset="-122"/>
                <a:cs typeface="+mj-ea"/>
                <a:sym typeface="Arial" panose="020B0604020202020204" pitchFamily="34" charset="0"/>
              </a:rPr>
              <a:t>3</a:t>
            </a:r>
            <a:r>
              <a:rPr lang="zh-CN" altLang="en-US" dirty="0">
                <a:solidFill>
                  <a:schemeClr val="tx1"/>
                </a:solidFill>
                <a:latin typeface="宋体" panose="02010600030101010101" pitchFamily="2" charset="-122"/>
                <a:ea typeface="宋体" panose="02010600030101010101" pitchFamily="2" charset="-122"/>
                <a:cs typeface="+mj-ea"/>
                <a:sym typeface="Arial" panose="020B0604020202020204" pitchFamily="34" charset="0"/>
              </a:rPr>
              <a:t>万平方米，拥有员工近</a:t>
            </a:r>
            <a:r>
              <a:rPr lang="en-US" altLang="zh-CN" dirty="0">
                <a:solidFill>
                  <a:schemeClr val="tx1"/>
                </a:solidFill>
                <a:latin typeface="宋体" panose="02010600030101010101" pitchFamily="2" charset="-122"/>
                <a:ea typeface="宋体" panose="02010600030101010101" pitchFamily="2" charset="-122"/>
                <a:cs typeface="+mj-ea"/>
                <a:sym typeface="Arial" panose="020B0604020202020204" pitchFamily="34" charset="0"/>
              </a:rPr>
              <a:t>200</a:t>
            </a:r>
            <a:r>
              <a:rPr lang="zh-CN" altLang="en-US" dirty="0">
                <a:solidFill>
                  <a:schemeClr val="tx1"/>
                </a:solidFill>
                <a:latin typeface="宋体" panose="02010600030101010101" pitchFamily="2" charset="-122"/>
                <a:ea typeface="宋体" panose="02010600030101010101" pitchFamily="2" charset="-122"/>
                <a:cs typeface="+mj-ea"/>
                <a:sym typeface="Arial" panose="020B0604020202020204" pitchFamily="34" charset="0"/>
              </a:rPr>
              <a:t>人</a:t>
            </a:r>
            <a:endParaRPr lang="en-US" altLang="zh-CN" dirty="0">
              <a:solidFill>
                <a:schemeClr val="tx1"/>
              </a:solidFill>
              <a:latin typeface="宋体" panose="02010600030101010101" pitchFamily="2" charset="-122"/>
              <a:ea typeface="宋体" panose="02010600030101010101" pitchFamily="2" charset="-122"/>
              <a:cs typeface="+mj-ea"/>
              <a:sym typeface="Arial" panose="020B0604020202020204" pitchFamily="34" charset="0"/>
            </a:endParaRPr>
          </a:p>
          <a:p>
            <a:pPr>
              <a:spcBef>
                <a:spcPts val="800"/>
              </a:spcBef>
            </a:pPr>
            <a:r>
              <a:rPr lang="zh-CN" altLang="en-US" dirty="0">
                <a:latin typeface="宋体" panose="02010600030101010101" pitchFamily="2" charset="-122"/>
                <a:ea typeface="宋体" panose="02010600030101010101" pitchFamily="2" charset="-122"/>
                <a:cs typeface="+mj-ea"/>
                <a:sym typeface="Arial" panose="020B0604020202020204" pitchFamily="34" charset="0"/>
              </a:rPr>
              <a:t>拥有生产线</a:t>
            </a:r>
            <a:r>
              <a:rPr lang="en-US" altLang="zh-CN" dirty="0">
                <a:latin typeface="宋体" panose="02010600030101010101" pitchFamily="2" charset="-122"/>
                <a:ea typeface="宋体" panose="02010600030101010101" pitchFamily="2" charset="-122"/>
                <a:cs typeface="+mj-ea"/>
                <a:sym typeface="Arial" panose="020B0604020202020204" pitchFamily="34" charset="0"/>
              </a:rPr>
              <a:t>6</a:t>
            </a:r>
            <a:r>
              <a:rPr lang="zh-CN" altLang="en-US" dirty="0">
                <a:latin typeface="宋体" panose="02010600030101010101" pitchFamily="2" charset="-122"/>
                <a:ea typeface="宋体" panose="02010600030101010101" pitchFamily="2" charset="-122"/>
                <a:cs typeface="+mj-ea"/>
                <a:sym typeface="Arial" panose="020B0604020202020204" pitchFamily="34" charset="0"/>
              </a:rPr>
              <a:t>条：</a:t>
            </a:r>
            <a:r>
              <a:rPr lang="zh-CN" altLang="en-US" dirty="0" smtClean="0">
                <a:latin typeface="宋体" panose="02010600030101010101" pitchFamily="2" charset="-122"/>
                <a:ea typeface="宋体" panose="02010600030101010101" pitchFamily="2" charset="-122"/>
                <a:cs typeface="+mj-ea"/>
                <a:sym typeface="Arial" panose="020B0604020202020204" pitchFamily="34" charset="0"/>
              </a:rPr>
              <a:t>包括</a:t>
            </a:r>
            <a:r>
              <a:rPr lang="zh-CN" altLang="zh-CN" dirty="0">
                <a:latin typeface="宋体" panose="02010600030101010101" pitchFamily="2" charset="-122"/>
                <a:ea typeface="宋体" panose="02010600030101010101" pitchFamily="2" charset="-122"/>
                <a:cs typeface="+mj-ea"/>
                <a:sym typeface="+mn-ea"/>
              </a:rPr>
              <a:t>激素冻干粉针、普通冻干粉针、小容量注射剂、</a:t>
            </a:r>
            <a:r>
              <a:rPr lang="zh-CN" altLang="zh-CN" dirty="0" smtClean="0">
                <a:solidFill>
                  <a:schemeClr val="tx1"/>
                </a:solidFill>
                <a:latin typeface="宋体" panose="02010600030101010101" pitchFamily="2" charset="-122"/>
                <a:ea typeface="宋体" panose="02010600030101010101" pitchFamily="2" charset="-122"/>
                <a:cs typeface="+mj-ea"/>
                <a:sym typeface="+mn-ea"/>
              </a:rPr>
              <a:t>口服</a:t>
            </a:r>
            <a:r>
              <a:rPr lang="zh-CN" altLang="en-US" dirty="0" smtClean="0">
                <a:solidFill>
                  <a:schemeClr val="tx1"/>
                </a:solidFill>
                <a:latin typeface="宋体" panose="02010600030101010101" pitchFamily="2" charset="-122"/>
                <a:ea typeface="宋体" panose="02010600030101010101" pitchFamily="2" charset="-122"/>
                <a:cs typeface="+mj-ea"/>
                <a:sym typeface="+mn-ea"/>
              </a:rPr>
              <a:t>制剂（</a:t>
            </a:r>
            <a:r>
              <a:rPr lang="zh-CN" altLang="zh-CN" dirty="0">
                <a:solidFill>
                  <a:schemeClr val="tx1"/>
                </a:solidFill>
                <a:latin typeface="宋体" panose="02010600030101010101" pitchFamily="2" charset="-122"/>
                <a:ea typeface="宋体" panose="02010600030101010101" pitchFamily="2" charset="-122"/>
                <a:cs typeface="+mj-ea"/>
                <a:sym typeface="+mn-ea"/>
              </a:rPr>
              <a:t>片剂</a:t>
            </a:r>
            <a:r>
              <a:rPr lang="en-US" altLang="zh-CN" dirty="0">
                <a:solidFill>
                  <a:schemeClr val="tx1"/>
                </a:solidFill>
                <a:latin typeface="宋体" panose="02010600030101010101" pitchFamily="2" charset="-122"/>
                <a:ea typeface="宋体" panose="02010600030101010101" pitchFamily="2" charset="-122"/>
                <a:cs typeface="+mj-ea"/>
                <a:sym typeface="+mn-ea"/>
              </a:rPr>
              <a:t>/</a:t>
            </a:r>
            <a:r>
              <a:rPr lang="zh-CN" altLang="zh-CN" dirty="0" smtClean="0">
                <a:solidFill>
                  <a:schemeClr val="tx1"/>
                </a:solidFill>
                <a:latin typeface="宋体" panose="02010600030101010101" pitchFamily="2" charset="-122"/>
                <a:ea typeface="宋体" panose="02010600030101010101" pitchFamily="2" charset="-122"/>
                <a:cs typeface="+mj-ea"/>
                <a:sym typeface="+mn-ea"/>
              </a:rPr>
              <a:t>颗粒剂</a:t>
            </a:r>
            <a:r>
              <a:rPr lang="en-US" altLang="zh-CN" dirty="0" smtClean="0">
                <a:solidFill>
                  <a:schemeClr val="tx1"/>
                </a:solidFill>
                <a:latin typeface="宋体" panose="02010600030101010101" pitchFamily="2" charset="-122"/>
                <a:ea typeface="宋体" panose="02010600030101010101" pitchFamily="2" charset="-122"/>
                <a:cs typeface="+mj-ea"/>
                <a:sym typeface="+mn-ea"/>
              </a:rPr>
              <a:t>/</a:t>
            </a:r>
            <a:r>
              <a:rPr lang="zh-CN" altLang="en-US" dirty="0" smtClean="0">
                <a:solidFill>
                  <a:schemeClr val="tx1"/>
                </a:solidFill>
                <a:latin typeface="宋体" panose="02010600030101010101" pitchFamily="2" charset="-122"/>
                <a:ea typeface="宋体" panose="02010600030101010101" pitchFamily="2" charset="-122"/>
                <a:cs typeface="+mj-ea"/>
                <a:sym typeface="+mn-ea"/>
              </a:rPr>
              <a:t>口服溶液剂）</a:t>
            </a:r>
            <a:r>
              <a:rPr lang="zh-CN" altLang="zh-CN" dirty="0" smtClean="0">
                <a:solidFill>
                  <a:schemeClr val="tx1"/>
                </a:solidFill>
                <a:latin typeface="宋体" panose="02010600030101010101" pitchFamily="2" charset="-122"/>
                <a:ea typeface="宋体" panose="02010600030101010101" pitchFamily="2" charset="-122"/>
                <a:cs typeface="+mj-ea"/>
                <a:sym typeface="+mn-ea"/>
              </a:rPr>
              <a:t>等</a:t>
            </a:r>
            <a:r>
              <a:rPr lang="zh-CN" altLang="zh-CN" dirty="0">
                <a:solidFill>
                  <a:schemeClr val="tx1"/>
                </a:solidFill>
                <a:latin typeface="宋体" panose="02010600030101010101" pitchFamily="2" charset="-122"/>
                <a:ea typeface="宋体" panose="02010600030101010101" pitchFamily="2" charset="-122"/>
                <a:cs typeface="+mj-ea"/>
                <a:sym typeface="+mn-ea"/>
              </a:rPr>
              <a:t>生产线</a:t>
            </a:r>
            <a:r>
              <a:rPr lang="zh-CN" altLang="en-US" dirty="0" smtClean="0">
                <a:solidFill>
                  <a:schemeClr val="tx1"/>
                </a:solidFill>
                <a:latin typeface="宋体" panose="02010600030101010101" pitchFamily="2" charset="-122"/>
                <a:ea typeface="宋体" panose="02010600030101010101" pitchFamily="2" charset="-122"/>
                <a:cs typeface="+mj-ea"/>
                <a:sym typeface="Arial" panose="020B0604020202020204" pitchFamily="34" charset="0"/>
              </a:rPr>
              <a:t>，所有生产线均通过</a:t>
            </a:r>
            <a:r>
              <a:rPr lang="zh-CN" altLang="en-US" dirty="0">
                <a:solidFill>
                  <a:schemeClr val="tx1"/>
                </a:solidFill>
                <a:latin typeface="宋体" panose="02010600030101010101" pitchFamily="2" charset="-122"/>
                <a:ea typeface="宋体" panose="02010600030101010101" pitchFamily="2" charset="-122"/>
                <a:cs typeface="+mj-ea"/>
                <a:sym typeface="Arial" panose="020B0604020202020204" pitchFamily="34" charset="0"/>
              </a:rPr>
              <a:t>国家新版</a:t>
            </a:r>
            <a:r>
              <a:rPr lang="en-US" altLang="zh-CN" dirty="0">
                <a:solidFill>
                  <a:schemeClr val="tx1"/>
                </a:solidFill>
                <a:latin typeface="宋体" panose="02010600030101010101" pitchFamily="2" charset="-122"/>
                <a:ea typeface="宋体" panose="02010600030101010101" pitchFamily="2" charset="-122"/>
                <a:cs typeface="+mj-ea"/>
                <a:sym typeface="Arial" panose="020B0604020202020204" pitchFamily="34" charset="0"/>
              </a:rPr>
              <a:t>GMP</a:t>
            </a:r>
            <a:r>
              <a:rPr lang="zh-CN" altLang="en-US" dirty="0">
                <a:solidFill>
                  <a:schemeClr val="tx1"/>
                </a:solidFill>
                <a:latin typeface="宋体" panose="02010600030101010101" pitchFamily="2" charset="-122"/>
                <a:ea typeface="宋体" panose="02010600030101010101" pitchFamily="2" charset="-122"/>
                <a:cs typeface="+mj-ea"/>
                <a:sym typeface="Arial" panose="020B0604020202020204" pitchFamily="34" charset="0"/>
              </a:rPr>
              <a:t>认证</a:t>
            </a:r>
            <a:endParaRPr lang="en-US" altLang="zh-CN" dirty="0">
              <a:solidFill>
                <a:schemeClr val="tx1"/>
              </a:solidFill>
              <a:latin typeface="宋体" panose="02010600030101010101" pitchFamily="2" charset="-122"/>
              <a:ea typeface="宋体" panose="02010600030101010101" pitchFamily="2" charset="-122"/>
              <a:cs typeface="+mj-ea"/>
              <a:sym typeface="Arial" panose="020B0604020202020204" pitchFamily="34" charset="0"/>
            </a:endParaRPr>
          </a:p>
          <a:p>
            <a:pPr>
              <a:spcBef>
                <a:spcPts val="800"/>
              </a:spcBef>
            </a:pPr>
            <a:r>
              <a:rPr lang="zh-CN" altLang="en-US" dirty="0">
                <a:solidFill>
                  <a:schemeClr val="tx1"/>
                </a:solidFill>
                <a:latin typeface="宋体" panose="02010600030101010101" pitchFamily="2" charset="-122"/>
                <a:ea typeface="宋体" panose="02010600030101010101" pitchFamily="2" charset="-122"/>
                <a:cs typeface="+mj-ea"/>
                <a:sym typeface="Arial" panose="020B0604020202020204" pitchFamily="34" charset="0"/>
              </a:rPr>
              <a:t>生产批件</a:t>
            </a:r>
            <a:r>
              <a:rPr lang="en-US" altLang="zh-CN" dirty="0">
                <a:solidFill>
                  <a:schemeClr val="tx1"/>
                </a:solidFill>
                <a:latin typeface="宋体" panose="02010600030101010101" pitchFamily="2" charset="-122"/>
                <a:ea typeface="宋体" panose="02010600030101010101" pitchFamily="2" charset="-122"/>
                <a:cs typeface="+mj-ea"/>
                <a:sym typeface="Arial" panose="020B0604020202020204" pitchFamily="34" charset="0"/>
              </a:rPr>
              <a:t>33</a:t>
            </a:r>
            <a:r>
              <a:rPr lang="zh-CN" altLang="en-US" dirty="0">
                <a:solidFill>
                  <a:schemeClr val="tx1"/>
                </a:solidFill>
                <a:latin typeface="宋体" panose="02010600030101010101" pitchFamily="2" charset="-122"/>
                <a:ea typeface="宋体" panose="02010600030101010101" pitchFamily="2" charset="-122"/>
                <a:cs typeface="+mj-ea"/>
                <a:sym typeface="Arial" panose="020B0604020202020204" pitchFamily="34" charset="0"/>
              </a:rPr>
              <a:t>个，</a:t>
            </a:r>
            <a:r>
              <a:rPr lang="zh-CN" altLang="en-US" dirty="0" smtClean="0">
                <a:solidFill>
                  <a:schemeClr val="tx1"/>
                </a:solidFill>
                <a:latin typeface="宋体" panose="02010600030101010101" pitchFamily="2" charset="-122"/>
                <a:ea typeface="宋体" panose="02010600030101010101" pitchFamily="2" charset="-122"/>
                <a:cs typeface="+mj-ea"/>
                <a:sym typeface="Arial" panose="020B0604020202020204" pitchFamily="34" charset="0"/>
              </a:rPr>
              <a:t>专利</a:t>
            </a:r>
            <a:r>
              <a:rPr lang="en-US" altLang="zh-CN" dirty="0" smtClean="0">
                <a:solidFill>
                  <a:schemeClr val="tx1"/>
                </a:solidFill>
                <a:latin typeface="宋体" panose="02010600030101010101" pitchFamily="2" charset="-122"/>
                <a:ea typeface="宋体" panose="02010600030101010101" pitchFamily="2" charset="-122"/>
                <a:cs typeface="+mj-ea"/>
                <a:sym typeface="Arial" panose="020B0604020202020204" pitchFamily="34" charset="0"/>
              </a:rPr>
              <a:t>14</a:t>
            </a:r>
            <a:r>
              <a:rPr lang="zh-CN" altLang="en-US" dirty="0" smtClean="0">
                <a:solidFill>
                  <a:schemeClr val="tx1"/>
                </a:solidFill>
                <a:latin typeface="宋体" panose="02010600030101010101" pitchFamily="2" charset="-122"/>
                <a:ea typeface="宋体" panose="02010600030101010101" pitchFamily="2" charset="-122"/>
                <a:cs typeface="+mj-ea"/>
                <a:sym typeface="Arial" panose="020B0604020202020204" pitchFamily="34" charset="0"/>
              </a:rPr>
              <a:t>个</a:t>
            </a:r>
            <a:r>
              <a:rPr lang="zh-CN" altLang="en-US" dirty="0">
                <a:solidFill>
                  <a:schemeClr val="tx1"/>
                </a:solidFill>
                <a:latin typeface="宋体" panose="02010600030101010101" pitchFamily="2" charset="-122"/>
                <a:ea typeface="宋体" panose="02010600030101010101" pitchFamily="2" charset="-122"/>
                <a:cs typeface="+mj-ea"/>
                <a:sym typeface="Arial" panose="020B0604020202020204" pitchFamily="34" charset="0"/>
              </a:rPr>
              <a:t>，在审及在研</a:t>
            </a:r>
            <a:r>
              <a:rPr lang="zh-CN" altLang="en-US" dirty="0" smtClean="0">
                <a:solidFill>
                  <a:schemeClr val="tx1"/>
                </a:solidFill>
                <a:latin typeface="宋体" panose="02010600030101010101" pitchFamily="2" charset="-122"/>
                <a:ea typeface="宋体" panose="02010600030101010101" pitchFamily="2" charset="-122"/>
                <a:cs typeface="+mj-ea"/>
                <a:sym typeface="Arial" panose="020B0604020202020204" pitchFamily="34" charset="0"/>
              </a:rPr>
              <a:t>项目</a:t>
            </a:r>
            <a:r>
              <a:rPr lang="en-US" altLang="zh-CN" dirty="0" smtClean="0">
                <a:solidFill>
                  <a:schemeClr val="tx1"/>
                </a:solidFill>
                <a:latin typeface="宋体" panose="02010600030101010101" pitchFamily="2" charset="-122"/>
                <a:ea typeface="宋体" panose="02010600030101010101" pitchFamily="2" charset="-122"/>
                <a:cs typeface="+mj-ea"/>
                <a:sym typeface="Arial" panose="020B0604020202020204" pitchFamily="34" charset="0"/>
              </a:rPr>
              <a:t>15</a:t>
            </a:r>
            <a:r>
              <a:rPr lang="zh-CN" altLang="en-US" dirty="0" smtClean="0">
                <a:solidFill>
                  <a:schemeClr val="tx1"/>
                </a:solidFill>
                <a:latin typeface="宋体" panose="02010600030101010101" pitchFamily="2" charset="-122"/>
                <a:ea typeface="宋体" panose="02010600030101010101" pitchFamily="2" charset="-122"/>
                <a:cs typeface="+mj-ea"/>
                <a:sym typeface="Arial" panose="020B0604020202020204" pitchFamily="34" charset="0"/>
              </a:rPr>
              <a:t>个</a:t>
            </a:r>
          </a:p>
        </p:txBody>
      </p:sp>
      <p:sp>
        <p:nvSpPr>
          <p:cNvPr id="1049155" name="矩形 117"/>
          <p:cNvSpPr/>
          <p:nvPr/>
        </p:nvSpPr>
        <p:spPr>
          <a:xfrm>
            <a:off x="1300508" y="904280"/>
            <a:ext cx="6402797" cy="400110"/>
          </a:xfrm>
          <a:prstGeom prst="rect">
            <a:avLst/>
          </a:prstGeom>
        </p:spPr>
        <p:txBody>
          <a:bodyPr wrap="square">
            <a:spAutoFit/>
          </a:bodyPr>
          <a:lstStyle/>
          <a:p>
            <a:r>
              <a:rPr lang="zh-CN" altLang="en-US" sz="2000" b="1" dirty="0">
                <a:solidFill>
                  <a:schemeClr val="accent2">
                    <a:lumMod val="75000"/>
                  </a:schemeClr>
                </a:solidFill>
                <a:latin typeface="宋体" panose="02010600030101010101" pitchFamily="2" charset="-122"/>
                <a:ea typeface="宋体" panose="02010600030101010101" pitchFamily="2" charset="-122"/>
                <a:sym typeface="+mn-ea"/>
              </a:rPr>
              <a:t>集团冻</a:t>
            </a:r>
            <a:r>
              <a:rPr lang="zh-CN" altLang="en-US" sz="2000" b="1" dirty="0" smtClean="0">
                <a:solidFill>
                  <a:schemeClr val="accent2">
                    <a:lumMod val="75000"/>
                  </a:schemeClr>
                </a:solidFill>
                <a:latin typeface="宋体" panose="02010600030101010101" pitchFamily="2" charset="-122"/>
                <a:ea typeface="宋体" panose="02010600030101010101" pitchFamily="2" charset="-122"/>
                <a:sym typeface="+mn-ea"/>
              </a:rPr>
              <a:t>干制剂</a:t>
            </a:r>
            <a:r>
              <a:rPr lang="zh-CN" altLang="en-US" sz="2000" b="1" dirty="0">
                <a:solidFill>
                  <a:schemeClr val="accent2">
                    <a:lumMod val="75000"/>
                  </a:schemeClr>
                </a:solidFill>
                <a:latin typeface="宋体" panose="02010600030101010101" pitchFamily="2" charset="-122"/>
                <a:ea typeface="宋体" panose="02010600030101010101" pitchFamily="2" charset="-122"/>
                <a:sym typeface="+mn-ea"/>
              </a:rPr>
              <a:t>生产基地</a:t>
            </a:r>
          </a:p>
        </p:txBody>
      </p:sp>
      <p:sp>
        <p:nvSpPr>
          <p:cNvPr id="1049156" name="矩形 118"/>
          <p:cNvSpPr/>
          <p:nvPr/>
        </p:nvSpPr>
        <p:spPr>
          <a:xfrm>
            <a:off x="1843405" y="3467100"/>
            <a:ext cx="6536690" cy="645160"/>
          </a:xfrm>
          <a:prstGeom prst="rect">
            <a:avLst/>
          </a:prstGeom>
        </p:spPr>
        <p:txBody>
          <a:bodyPr wrap="square">
            <a:spAutoFit/>
          </a:bodyPr>
          <a:lstStyle/>
          <a:p>
            <a:r>
              <a:rPr lang="zh-CN" altLang="zh-CN" dirty="0">
                <a:solidFill>
                  <a:schemeClr val="tx1"/>
                </a:solidFill>
                <a:latin typeface="宋体" panose="02010600030101010101" pitchFamily="2" charset="-122"/>
                <a:ea typeface="宋体" panose="02010600030101010101" pitchFamily="2" charset="-122"/>
                <a:cs typeface="宋体" panose="02010600030101010101" pitchFamily="2" charset="-122"/>
                <a:sym typeface="Arial" panose="020B0604020202020204" pitchFamily="34" charset="0"/>
              </a:rPr>
              <a:t>产品主要涉及</a:t>
            </a:r>
            <a:r>
              <a:rPr lang="zh-CN" altLang="en-US" dirty="0">
                <a:solidFill>
                  <a:schemeClr val="tx1"/>
                </a:solidFill>
                <a:latin typeface="宋体" panose="02010600030101010101" pitchFamily="2" charset="-122"/>
                <a:ea typeface="宋体" panose="02010600030101010101" pitchFamily="2" charset="-122"/>
                <a:cs typeface="宋体" panose="02010600030101010101" pitchFamily="2" charset="-122"/>
                <a:sym typeface="Arial" panose="020B0604020202020204" pitchFamily="34" charset="0"/>
              </a:rPr>
              <a:t>消化系统、抗生素、肝胆类、糖皮质激素抗过敏等领域</a:t>
            </a:r>
          </a:p>
        </p:txBody>
      </p:sp>
      <p:sp>
        <p:nvSpPr>
          <p:cNvPr id="1049159" name="圆角矩形 121"/>
          <p:cNvSpPr/>
          <p:nvPr/>
        </p:nvSpPr>
        <p:spPr>
          <a:xfrm>
            <a:off x="1660242" y="4324390"/>
            <a:ext cx="5989800" cy="1983866"/>
          </a:xfrm>
          <a:prstGeom prst="roundRect">
            <a:avLst/>
          </a:prstGeom>
          <a:solidFill>
            <a:schemeClr val="bg1"/>
          </a:solidFill>
          <a:ln w="12700" cap="flat" cmpd="sng">
            <a:solidFill>
              <a:schemeClr val="bg2">
                <a:lumMod val="50000"/>
              </a:schemeClr>
            </a:solidFill>
            <a:prstDash val="sysDot"/>
            <a:miter lim="800000"/>
          </a:ln>
          <a:effectLst>
            <a:outerShdw blurRad="279400" dist="25400" dir="5400000" sx="102000" sy="102000" algn="t" rotWithShape="0">
              <a:schemeClr val="tx1">
                <a:lumMod val="95000"/>
                <a:lumOff val="5000"/>
                <a:alpha val="28000"/>
              </a:schemeClr>
            </a:outerShdw>
          </a:effectLst>
        </p:spPr>
        <p:txBody>
          <a:bodyPr lIns="91440" tIns="45720" rIns="91440" bIns="45720"/>
          <a:lstStyle/>
          <a:p>
            <a:pPr>
              <a:lnSpc>
                <a:spcPct val="150000"/>
              </a:lnSpc>
            </a:pPr>
            <a:r>
              <a:rPr lang="zh-CN" altLang="zh-CN" dirty="0">
                <a:solidFill>
                  <a:schemeClr val="tx1"/>
                </a:solidFill>
                <a:latin typeface="宋体" panose="02010600030101010101" pitchFamily="2" charset="-122"/>
                <a:ea typeface="宋体" panose="02010600030101010101" pitchFamily="2" charset="-122"/>
                <a:cs typeface="宋体" panose="02010600030101010101" pitchFamily="2" charset="-122"/>
                <a:sym typeface="Arial" panose="020B0604020202020204" pitchFamily="34" charset="0"/>
              </a:rPr>
              <a:t>◎注射用甲钴胺            </a:t>
            </a:r>
            <a:endParaRPr lang="en-US" altLang="zh-CN" dirty="0">
              <a:solidFill>
                <a:schemeClr val="tx1"/>
              </a:solidFill>
              <a:latin typeface="宋体" panose="02010600030101010101" pitchFamily="2" charset="-122"/>
              <a:ea typeface="宋体" panose="02010600030101010101" pitchFamily="2" charset="-122"/>
              <a:cs typeface="宋体" panose="02010600030101010101" pitchFamily="2" charset="-122"/>
              <a:sym typeface="Arial" panose="020B0604020202020204" pitchFamily="34" charset="0"/>
            </a:endParaRPr>
          </a:p>
          <a:p>
            <a:pPr>
              <a:lnSpc>
                <a:spcPct val="150000"/>
              </a:lnSpc>
            </a:pPr>
            <a:r>
              <a:rPr lang="zh-CN" altLang="zh-CN" dirty="0">
                <a:solidFill>
                  <a:schemeClr val="tx1"/>
                </a:solidFill>
                <a:latin typeface="宋体" panose="02010600030101010101" pitchFamily="2" charset="-122"/>
                <a:ea typeface="宋体" panose="02010600030101010101" pitchFamily="2" charset="-122"/>
                <a:cs typeface="宋体" panose="02010600030101010101" pitchFamily="2" charset="-122"/>
                <a:sym typeface="Arial" panose="020B0604020202020204" pitchFamily="34" charset="0"/>
              </a:rPr>
              <a:t>◎注射用西咪替丁</a:t>
            </a:r>
          </a:p>
          <a:p>
            <a:pPr>
              <a:lnSpc>
                <a:spcPct val="150000"/>
              </a:lnSpc>
            </a:pPr>
            <a:r>
              <a:rPr lang="zh-CN" altLang="zh-CN" dirty="0">
                <a:solidFill>
                  <a:schemeClr val="tx1"/>
                </a:solidFill>
                <a:latin typeface="宋体" panose="02010600030101010101" pitchFamily="2" charset="-122"/>
                <a:ea typeface="宋体" panose="02010600030101010101" pitchFamily="2" charset="-122"/>
                <a:cs typeface="宋体" panose="02010600030101010101" pitchFamily="2" charset="-122"/>
                <a:sym typeface="Arial" panose="020B0604020202020204" pitchFamily="34" charset="0"/>
              </a:rPr>
              <a:t>◎注射用替加环素</a:t>
            </a:r>
          </a:p>
          <a:p>
            <a:pPr>
              <a:lnSpc>
                <a:spcPct val="150000"/>
              </a:lnSpc>
            </a:pPr>
            <a:r>
              <a:rPr lang="zh-CN" altLang="zh-CN" dirty="0">
                <a:solidFill>
                  <a:schemeClr val="tx1"/>
                </a:solidFill>
                <a:latin typeface="宋体" panose="02010600030101010101" pitchFamily="2" charset="-122"/>
                <a:ea typeface="宋体" panose="02010600030101010101" pitchFamily="2" charset="-122"/>
                <a:cs typeface="宋体" panose="02010600030101010101" pitchFamily="2" charset="-122"/>
                <a:sym typeface="Arial" panose="020B0604020202020204" pitchFamily="34" charset="0"/>
              </a:rPr>
              <a:t>◎注射用奥美拉唑钠      </a:t>
            </a:r>
          </a:p>
        </p:txBody>
      </p:sp>
      <p:sp>
        <p:nvSpPr>
          <p:cNvPr id="1049164" name="矩形 126"/>
          <p:cNvSpPr/>
          <p:nvPr/>
        </p:nvSpPr>
        <p:spPr>
          <a:xfrm>
            <a:off x="7846644" y="4918043"/>
            <a:ext cx="954107" cy="707886"/>
          </a:xfrm>
          <a:prstGeom prst="rect">
            <a:avLst/>
          </a:prstGeom>
        </p:spPr>
        <p:txBody>
          <a:bodyPr wrap="none">
            <a:spAutoFit/>
          </a:bodyPr>
          <a:lstStyle/>
          <a:p>
            <a:pPr algn="ctr"/>
            <a:r>
              <a:rPr lang="zh-CN" altLang="en-US" sz="2000" b="1" dirty="0">
                <a:solidFill>
                  <a:schemeClr val="bg1"/>
                </a:solidFill>
                <a:latin typeface="宋体" panose="02010600030101010101" pitchFamily="2" charset="-122"/>
                <a:ea typeface="宋体" panose="02010600030101010101" pitchFamily="2" charset="-122"/>
              </a:rPr>
              <a:t>产能</a:t>
            </a:r>
            <a:endParaRPr lang="en-US" altLang="zh-CN" sz="2000" b="1" dirty="0">
              <a:solidFill>
                <a:schemeClr val="bg1"/>
              </a:solidFill>
              <a:latin typeface="宋体" panose="02010600030101010101" pitchFamily="2" charset="-122"/>
              <a:ea typeface="宋体" panose="02010600030101010101" pitchFamily="2" charset="-122"/>
            </a:endParaRPr>
          </a:p>
          <a:p>
            <a:pPr algn="ctr"/>
            <a:r>
              <a:rPr lang="zh-CN" altLang="en-US" sz="2000" b="1" dirty="0">
                <a:solidFill>
                  <a:schemeClr val="bg1"/>
                </a:solidFill>
                <a:latin typeface="宋体" panose="02010600030101010101" pitchFamily="2" charset="-122"/>
                <a:ea typeface="宋体" panose="02010600030101010101" pitchFamily="2" charset="-122"/>
              </a:rPr>
              <a:t>销售额</a:t>
            </a:r>
          </a:p>
        </p:txBody>
      </p:sp>
      <p:pic>
        <p:nvPicPr>
          <p:cNvPr id="15" name="图片 14"/>
          <p:cNvPicPr>
            <a:picLocks noChangeAspect="1"/>
          </p:cNvPicPr>
          <p:nvPr/>
        </p:nvPicPr>
        <p:blipFill>
          <a:blip r:embed="rId3" cstate="print"/>
          <a:stretch>
            <a:fillRect/>
          </a:stretch>
        </p:blipFill>
        <p:spPr>
          <a:xfrm>
            <a:off x="10614025" y="270510"/>
            <a:ext cx="1256030" cy="580390"/>
          </a:xfrm>
          <a:prstGeom prst="rect">
            <a:avLst/>
          </a:prstGeom>
        </p:spPr>
      </p:pic>
      <p:grpSp>
        <p:nvGrpSpPr>
          <p:cNvPr id="24" name="组合 23"/>
          <p:cNvGrpSpPr/>
          <p:nvPr/>
        </p:nvGrpSpPr>
        <p:grpSpPr>
          <a:xfrm>
            <a:off x="639760" y="3531371"/>
            <a:ext cx="1203646" cy="468000"/>
            <a:chOff x="620415" y="3499732"/>
            <a:chExt cx="1260629" cy="468000"/>
          </a:xfrm>
        </p:grpSpPr>
        <p:sp>
          <p:nvSpPr>
            <p:cNvPr id="25" name="矩形 120"/>
            <p:cNvSpPr/>
            <p:nvPr/>
          </p:nvSpPr>
          <p:spPr>
            <a:xfrm>
              <a:off x="692861" y="3573381"/>
              <a:ext cx="1167166" cy="369332"/>
            </a:xfrm>
            <a:prstGeom prst="rect">
              <a:avLst/>
            </a:prstGeom>
          </p:spPr>
          <p:txBody>
            <a:bodyPr wrap="none">
              <a:spAutoFit/>
            </a:bodyPr>
            <a:lstStyle/>
            <a:p>
              <a:pPr algn="ctr"/>
              <a:r>
                <a:rPr lang="zh-CN" altLang="en-US" b="1" dirty="0">
                  <a:solidFill>
                    <a:schemeClr val="bg1"/>
                  </a:solidFill>
                  <a:latin typeface="宋体" panose="02010600030101010101" pitchFamily="2" charset="-122"/>
                  <a:ea typeface="宋体" panose="02010600030101010101" pitchFamily="2" charset="-122"/>
                </a:rPr>
                <a:t>治疗领域</a:t>
              </a:r>
            </a:p>
          </p:txBody>
        </p:sp>
        <p:sp>
          <p:nvSpPr>
            <p:cNvPr id="26" name="圆角矩形 119"/>
            <p:cNvSpPr/>
            <p:nvPr/>
          </p:nvSpPr>
          <p:spPr>
            <a:xfrm>
              <a:off x="620415" y="3499732"/>
              <a:ext cx="1260629" cy="468000"/>
            </a:xfrm>
            <a:prstGeom prst="roundRect">
              <a:avLst/>
            </a:prstGeom>
            <a:solidFill>
              <a:srgbClr val="004271"/>
            </a:solidFill>
            <a:ln w="31750" cap="flat">
              <a:solidFill>
                <a:srgbClr val="004271"/>
              </a:solidFill>
              <a:prstDash val="solid"/>
              <a:miter lim="800000"/>
            </a:ln>
            <a:effectLst>
              <a:outerShdw blurRad="279400" dist="25400" dir="5400000" sx="102000" sy="102000" algn="t" rotWithShape="0">
                <a:schemeClr val="tx1">
                  <a:lumMod val="95000"/>
                  <a:lumOff val="5000"/>
                  <a:alpha val="28000"/>
                </a:schemeClr>
              </a:outerShdw>
            </a:effectLst>
          </p:spPr>
          <p:txBody>
            <a:bodyPr lIns="91440" tIns="45720" rIns="91440" bIns="45720"/>
            <a:lstStyle/>
            <a:p>
              <a:endParaRPr lang="zh-CN" altLang="en-US" sz="2400" dirty="0">
                <a:solidFill>
                  <a:prstClr val="black"/>
                </a:solidFill>
                <a:cs typeface="+mn-ea"/>
              </a:endParaRPr>
            </a:p>
          </p:txBody>
        </p:sp>
        <p:sp>
          <p:nvSpPr>
            <p:cNvPr id="27" name="矩形 120"/>
            <p:cNvSpPr/>
            <p:nvPr/>
          </p:nvSpPr>
          <p:spPr>
            <a:xfrm>
              <a:off x="888934" y="3545899"/>
              <a:ext cx="734013" cy="400110"/>
            </a:xfrm>
            <a:prstGeom prst="rect">
              <a:avLst/>
            </a:prstGeom>
          </p:spPr>
          <p:txBody>
            <a:bodyPr wrap="none">
              <a:spAutoFit/>
            </a:bodyPr>
            <a:lstStyle/>
            <a:p>
              <a:pPr algn="ctr"/>
              <a:r>
                <a:rPr lang="zh-CN" altLang="en-US" sz="2000" b="1" dirty="0" smtClean="0">
                  <a:solidFill>
                    <a:schemeClr val="bg1"/>
                  </a:solidFill>
                  <a:latin typeface="宋体" panose="02010600030101010101" pitchFamily="2" charset="-122"/>
                  <a:ea typeface="宋体" panose="02010600030101010101" pitchFamily="2" charset="-122"/>
                </a:rPr>
                <a:t>领域</a:t>
              </a:r>
            </a:p>
          </p:txBody>
        </p:sp>
      </p:grpSp>
      <p:sp>
        <p:nvSpPr>
          <p:cNvPr id="28" name="椭圆 114"/>
          <p:cNvSpPr>
            <a:spLocks noChangeAspect="1"/>
          </p:cNvSpPr>
          <p:nvPr/>
        </p:nvSpPr>
        <p:spPr>
          <a:xfrm>
            <a:off x="801179" y="4808611"/>
            <a:ext cx="1003126" cy="1003126"/>
          </a:xfrm>
          <a:prstGeom prst="ellipse">
            <a:avLst/>
          </a:prstGeom>
          <a:solidFill>
            <a:srgbClr val="004271"/>
          </a:solidFill>
          <a:ln w="31750" cap="flat">
            <a:solidFill>
              <a:srgbClr val="004271"/>
            </a:solidFill>
            <a:prstDash val="solid"/>
            <a:miter lim="800000"/>
          </a:ln>
          <a:effectLst>
            <a:outerShdw blurRad="279400" dist="25400" dir="5400000" sx="102000" sy="102000" algn="t" rotWithShape="0">
              <a:schemeClr val="tx1">
                <a:lumMod val="95000"/>
                <a:lumOff val="5000"/>
                <a:alpha val="28000"/>
              </a:schemeClr>
            </a:outerShdw>
          </a:effectLst>
        </p:spPr>
        <p:txBody>
          <a:bodyPr lIns="91440" tIns="45720" rIns="91440" bIns="45720"/>
          <a:lstStyle/>
          <a:p>
            <a:endParaRPr lang="zh-CN" altLang="en-US" sz="2400">
              <a:solidFill>
                <a:prstClr val="black"/>
              </a:solidFill>
              <a:cs typeface="+mn-ea"/>
              <a:sym typeface="+mn-lt"/>
            </a:endParaRPr>
          </a:p>
        </p:txBody>
      </p:sp>
      <p:sp>
        <p:nvSpPr>
          <p:cNvPr id="30" name="矩形 125"/>
          <p:cNvSpPr/>
          <p:nvPr/>
        </p:nvSpPr>
        <p:spPr>
          <a:xfrm>
            <a:off x="953928" y="4956231"/>
            <a:ext cx="697627" cy="707886"/>
          </a:xfrm>
          <a:prstGeom prst="rect">
            <a:avLst/>
          </a:prstGeom>
        </p:spPr>
        <p:txBody>
          <a:bodyPr wrap="none">
            <a:spAutoFit/>
          </a:bodyPr>
          <a:lstStyle/>
          <a:p>
            <a:pPr algn="ctr"/>
            <a:r>
              <a:rPr lang="zh-CN" altLang="en-US" sz="2000" b="1" dirty="0">
                <a:solidFill>
                  <a:schemeClr val="bg1"/>
                </a:solidFill>
                <a:latin typeface="宋体" panose="02010600030101010101" pitchFamily="2" charset="-122"/>
                <a:ea typeface="宋体" panose="02010600030101010101" pitchFamily="2" charset="-122"/>
              </a:rPr>
              <a:t>主要</a:t>
            </a:r>
            <a:endParaRPr lang="en-US" altLang="zh-CN" sz="2000" b="1" dirty="0">
              <a:solidFill>
                <a:schemeClr val="bg1"/>
              </a:solidFill>
              <a:latin typeface="宋体" panose="02010600030101010101" pitchFamily="2" charset="-122"/>
              <a:ea typeface="宋体" panose="02010600030101010101" pitchFamily="2" charset="-122"/>
            </a:endParaRPr>
          </a:p>
          <a:p>
            <a:pPr algn="ctr"/>
            <a:r>
              <a:rPr lang="zh-CN" altLang="en-US" sz="2000" b="1" dirty="0">
                <a:solidFill>
                  <a:schemeClr val="bg1"/>
                </a:solidFill>
                <a:latin typeface="宋体" panose="02010600030101010101" pitchFamily="2" charset="-122"/>
                <a:ea typeface="宋体" panose="02010600030101010101" pitchFamily="2" charset="-122"/>
              </a:rPr>
              <a:t>产品</a:t>
            </a:r>
          </a:p>
        </p:txBody>
      </p:sp>
      <p:sp>
        <p:nvSpPr>
          <p:cNvPr id="34" name="object 14"/>
          <p:cNvSpPr txBox="1"/>
          <p:nvPr/>
        </p:nvSpPr>
        <p:spPr>
          <a:xfrm>
            <a:off x="8941666" y="4657780"/>
            <a:ext cx="2701334" cy="1006475"/>
          </a:xfrm>
          <a:prstGeom prst="rect">
            <a:avLst/>
          </a:prstGeom>
          <a:ln>
            <a:noFill/>
          </a:ln>
        </p:spPr>
        <p:txBody>
          <a:bodyPr vert="horz" wrap="square" lIns="0" tIns="58419" rIns="0" bIns="0" rtlCol="0">
            <a:spAutoFit/>
          </a:bodyPr>
          <a:lstStyle/>
          <a:p>
            <a:pPr lvl="0">
              <a:spcBef>
                <a:spcPts val="460"/>
              </a:spcBef>
            </a:pPr>
            <a:r>
              <a:rPr lang="zh-CN" altLang="en-US" dirty="0" smtClean="0">
                <a:latin typeface="宋体" panose="02010600030101010101" pitchFamily="2" charset="-122"/>
                <a:ea typeface="宋体" panose="02010600030101010101" pitchFamily="2" charset="-122"/>
                <a:cs typeface="宋体" panose="02010600030101010101" pitchFamily="2" charset="-122"/>
                <a:sym typeface="Arial" panose="020B0604020202020204" pitchFamily="34" charset="0"/>
              </a:rPr>
              <a:t>◎粉针剂</a:t>
            </a:r>
            <a:r>
              <a:rPr lang="en-US" altLang="zh-CN" dirty="0" smtClean="0">
                <a:latin typeface="宋体" panose="02010600030101010101" pitchFamily="2" charset="-122"/>
                <a:ea typeface="宋体" panose="02010600030101010101" pitchFamily="2" charset="-122"/>
                <a:cs typeface="宋体" panose="02010600030101010101" pitchFamily="2" charset="-122"/>
                <a:sym typeface="Arial" panose="020B0604020202020204" pitchFamily="34" charset="0"/>
              </a:rPr>
              <a:t>7</a:t>
            </a:r>
            <a:r>
              <a:rPr lang="zh-CN" altLang="en-US" dirty="0" smtClean="0">
                <a:latin typeface="宋体" panose="02010600030101010101" pitchFamily="2" charset="-122"/>
                <a:ea typeface="宋体" panose="02010600030101010101" pitchFamily="2" charset="-122"/>
                <a:cs typeface="宋体" panose="02010600030101010101" pitchFamily="2" charset="-122"/>
                <a:sym typeface="Arial" panose="020B0604020202020204" pitchFamily="34" charset="0"/>
              </a:rPr>
              <a:t>千万瓶</a:t>
            </a:r>
            <a:r>
              <a:rPr lang="en-US" altLang="zh-CN" dirty="0" smtClean="0">
                <a:latin typeface="宋体" panose="02010600030101010101" pitchFamily="2" charset="-122"/>
                <a:ea typeface="宋体" panose="02010600030101010101" pitchFamily="2" charset="-122"/>
                <a:cs typeface="宋体" panose="02010600030101010101" pitchFamily="2" charset="-122"/>
                <a:sym typeface="Arial" panose="020B0604020202020204" pitchFamily="34" charset="0"/>
              </a:rPr>
              <a:t>/</a:t>
            </a:r>
            <a:r>
              <a:rPr lang="zh-CN" altLang="en-US" dirty="0" smtClean="0">
                <a:latin typeface="宋体" panose="02010600030101010101" pitchFamily="2" charset="-122"/>
                <a:ea typeface="宋体" panose="02010600030101010101" pitchFamily="2" charset="-122"/>
                <a:cs typeface="宋体" panose="02010600030101010101" pitchFamily="2" charset="-122"/>
                <a:sym typeface="Arial" panose="020B0604020202020204" pitchFamily="34" charset="0"/>
              </a:rPr>
              <a:t>年</a:t>
            </a:r>
            <a:endParaRPr lang="en-US" altLang="zh-CN" dirty="0">
              <a:solidFill>
                <a:schemeClr val="tx1"/>
              </a:solidFill>
              <a:latin typeface="宋体" panose="02010600030101010101" pitchFamily="2" charset="-122"/>
              <a:ea typeface="宋体" panose="02010600030101010101" pitchFamily="2" charset="-122"/>
              <a:cs typeface="宋体" panose="02010600030101010101" pitchFamily="2" charset="-122"/>
              <a:sym typeface="Arial" panose="020B0604020202020204" pitchFamily="34" charset="0"/>
            </a:endParaRPr>
          </a:p>
          <a:p>
            <a:pPr lvl="0">
              <a:spcBef>
                <a:spcPts val="460"/>
              </a:spcBef>
            </a:pPr>
            <a:r>
              <a:rPr lang="zh-CN" altLang="en-US" dirty="0">
                <a:latin typeface="宋体" panose="02010600030101010101" pitchFamily="2" charset="-122"/>
                <a:ea typeface="宋体" panose="02010600030101010101" pitchFamily="2" charset="-122"/>
                <a:cs typeface="宋体" panose="02010600030101010101" pitchFamily="2" charset="-122"/>
                <a:sym typeface="Arial" panose="020B0604020202020204" pitchFamily="34" charset="0"/>
              </a:rPr>
              <a:t>◎</a:t>
            </a:r>
            <a:r>
              <a:rPr lang="zh-CN" altLang="en-US" dirty="0" smtClean="0">
                <a:latin typeface="宋体" panose="02010600030101010101" pitchFamily="2" charset="-122"/>
                <a:ea typeface="宋体" panose="02010600030101010101" pitchFamily="2" charset="-122"/>
                <a:cs typeface="宋体" panose="02010600030101010101" pitchFamily="2" charset="-122"/>
                <a:sym typeface="Arial" panose="020B0604020202020204" pitchFamily="34" charset="0"/>
              </a:rPr>
              <a:t>口服溶液剂</a:t>
            </a:r>
            <a:r>
              <a:rPr lang="en-US" altLang="zh-CN" dirty="0" smtClean="0">
                <a:latin typeface="宋体" panose="02010600030101010101" pitchFamily="2" charset="-122"/>
                <a:ea typeface="宋体" panose="02010600030101010101" pitchFamily="2" charset="-122"/>
                <a:cs typeface="宋体" panose="02010600030101010101" pitchFamily="2" charset="-122"/>
                <a:sym typeface="Arial" panose="020B0604020202020204" pitchFamily="34" charset="0"/>
              </a:rPr>
              <a:t>1</a:t>
            </a:r>
            <a:r>
              <a:rPr lang="zh-CN" altLang="en-US" dirty="0" smtClean="0">
                <a:latin typeface="宋体" panose="02010600030101010101" pitchFamily="2" charset="-122"/>
                <a:ea typeface="宋体" panose="02010600030101010101" pitchFamily="2" charset="-122"/>
                <a:cs typeface="宋体" panose="02010600030101010101" pitchFamily="2" charset="-122"/>
                <a:sym typeface="Arial" panose="020B0604020202020204" pitchFamily="34" charset="0"/>
              </a:rPr>
              <a:t>千万瓶</a:t>
            </a:r>
            <a:r>
              <a:rPr lang="en-US" altLang="zh-CN" dirty="0" smtClean="0">
                <a:latin typeface="宋体" panose="02010600030101010101" pitchFamily="2" charset="-122"/>
                <a:ea typeface="宋体" panose="02010600030101010101" pitchFamily="2" charset="-122"/>
                <a:cs typeface="宋体" panose="02010600030101010101" pitchFamily="2" charset="-122"/>
                <a:sym typeface="Arial" panose="020B0604020202020204" pitchFamily="34" charset="0"/>
              </a:rPr>
              <a:t>/</a:t>
            </a:r>
            <a:r>
              <a:rPr lang="zh-CN" altLang="en-US" dirty="0" smtClean="0">
                <a:latin typeface="宋体" panose="02010600030101010101" pitchFamily="2" charset="-122"/>
                <a:ea typeface="宋体" panose="02010600030101010101" pitchFamily="2" charset="-122"/>
                <a:cs typeface="宋体" panose="02010600030101010101" pitchFamily="2" charset="-122"/>
                <a:sym typeface="Arial" panose="020B0604020202020204" pitchFamily="34" charset="0"/>
              </a:rPr>
              <a:t>年</a:t>
            </a:r>
            <a:endParaRPr lang="en-US" altLang="zh-CN" dirty="0" smtClean="0">
              <a:latin typeface="宋体" panose="02010600030101010101" pitchFamily="2" charset="-122"/>
              <a:ea typeface="宋体" panose="02010600030101010101" pitchFamily="2" charset="-122"/>
              <a:cs typeface="宋体" panose="02010600030101010101" pitchFamily="2" charset="-122"/>
              <a:sym typeface="Arial" panose="020B0604020202020204" pitchFamily="34" charset="0"/>
            </a:endParaRPr>
          </a:p>
          <a:p>
            <a:pPr lvl="0">
              <a:spcBef>
                <a:spcPts val="460"/>
              </a:spcBef>
            </a:pPr>
            <a:r>
              <a:rPr lang="zh-CN" altLang="en-US" dirty="0" smtClean="0">
                <a:latin typeface="宋体" panose="02010600030101010101" pitchFamily="2" charset="-122"/>
                <a:ea typeface="宋体" panose="02010600030101010101" pitchFamily="2" charset="-122"/>
                <a:cs typeface="宋体" panose="02010600030101010101" pitchFamily="2" charset="-122"/>
                <a:sym typeface="Arial" panose="020B0604020202020204" pitchFamily="34" charset="0"/>
              </a:rPr>
              <a:t>◎</a:t>
            </a:r>
            <a:r>
              <a:rPr lang="zh-CN" altLang="en-US" dirty="0">
                <a:latin typeface="宋体" panose="02010600030101010101" pitchFamily="2" charset="-122"/>
                <a:ea typeface="宋体" panose="02010600030101010101" pitchFamily="2" charset="-122"/>
                <a:cs typeface="宋体" panose="02010600030101010101" pitchFamily="2" charset="-122"/>
                <a:sym typeface="Arial" panose="020B0604020202020204" pitchFamily="34" charset="0"/>
              </a:rPr>
              <a:t>年</a:t>
            </a:r>
            <a:r>
              <a:rPr lang="zh-CN" altLang="en-US" dirty="0" smtClean="0">
                <a:latin typeface="宋体" panose="02010600030101010101" pitchFamily="2" charset="-122"/>
                <a:ea typeface="宋体" panose="02010600030101010101" pitchFamily="2" charset="-122"/>
                <a:cs typeface="宋体" panose="02010600030101010101" pitchFamily="2" charset="-122"/>
                <a:sym typeface="Arial" panose="020B0604020202020204" pitchFamily="34" charset="0"/>
              </a:rPr>
              <a:t>销售额</a:t>
            </a:r>
            <a:r>
              <a:rPr lang="zh-CN" altLang="en-US" dirty="0" smtClean="0">
                <a:solidFill>
                  <a:schemeClr val="tx1"/>
                </a:solidFill>
                <a:latin typeface="宋体" panose="02010600030101010101" pitchFamily="2" charset="-122"/>
                <a:ea typeface="宋体" panose="02010600030101010101" pitchFamily="2" charset="-122"/>
                <a:cs typeface="宋体" panose="02010600030101010101" pitchFamily="2" charset="-122"/>
                <a:sym typeface="Arial" panose="020B0604020202020204" pitchFamily="34" charset="0"/>
              </a:rPr>
              <a:t>过亿元</a:t>
            </a:r>
            <a:endParaRPr lang="zh-CN" altLang="en-US" sz="1400" dirty="0" smtClean="0">
              <a:solidFill>
                <a:schemeClr val="tx1"/>
              </a:solidFill>
              <a:latin typeface="宋体" panose="02010600030101010101" pitchFamily="2" charset="-122"/>
              <a:ea typeface="宋体" panose="02010600030101010101" pitchFamily="2" charset="-122"/>
              <a:cs typeface="宋体" panose="02010600030101010101" pitchFamily="2" charset="-122"/>
              <a:sym typeface="Arial" panose="020B0604020202020204" pitchFamily="34" charset="0"/>
            </a:endParaRPr>
          </a:p>
        </p:txBody>
      </p:sp>
      <p:sp>
        <p:nvSpPr>
          <p:cNvPr id="2" name="矩形 1"/>
          <p:cNvSpPr/>
          <p:nvPr/>
        </p:nvSpPr>
        <p:spPr>
          <a:xfrm>
            <a:off x="4309576" y="4433011"/>
            <a:ext cx="6096000" cy="1754326"/>
          </a:xfrm>
          <a:prstGeom prst="rect">
            <a:avLst/>
          </a:prstGeom>
        </p:spPr>
        <p:txBody>
          <a:bodyPr>
            <a:spAutoFit/>
          </a:bodyPr>
          <a:lstStyle/>
          <a:p>
            <a:pPr>
              <a:lnSpc>
                <a:spcPct val="150000"/>
              </a:lnSpc>
            </a:pPr>
            <a:r>
              <a:rPr lang="zh-CN" altLang="zh-CN" dirty="0">
                <a:solidFill>
                  <a:schemeClr val="tx1"/>
                </a:solidFill>
                <a:latin typeface="宋体" panose="02010600030101010101" pitchFamily="2" charset="-122"/>
                <a:ea typeface="宋体" panose="02010600030101010101" pitchFamily="2" charset="-122"/>
                <a:cs typeface="宋体" panose="02010600030101010101" pitchFamily="2" charset="-122"/>
                <a:sym typeface="Arial" panose="020B0604020202020204" pitchFamily="34" charset="0"/>
              </a:rPr>
              <a:t>◎注射用艾司奥美拉唑钠    </a:t>
            </a:r>
          </a:p>
          <a:p>
            <a:pPr>
              <a:lnSpc>
                <a:spcPct val="150000"/>
              </a:lnSpc>
            </a:pPr>
            <a:r>
              <a:rPr lang="zh-CN" altLang="zh-CN" dirty="0">
                <a:solidFill>
                  <a:schemeClr val="tx1"/>
                </a:solidFill>
                <a:latin typeface="宋体" panose="02010600030101010101" pitchFamily="2" charset="-122"/>
                <a:ea typeface="宋体" panose="02010600030101010101" pitchFamily="2" charset="-122"/>
                <a:cs typeface="宋体" panose="02010600030101010101" pitchFamily="2" charset="-122"/>
                <a:sym typeface="Arial" panose="020B0604020202020204" pitchFamily="34" charset="0"/>
              </a:rPr>
              <a:t>◎注射用还原型谷胱甘肽</a:t>
            </a:r>
          </a:p>
          <a:p>
            <a:pPr>
              <a:lnSpc>
                <a:spcPct val="150000"/>
              </a:lnSpc>
            </a:pPr>
            <a:r>
              <a:rPr lang="zh-CN" altLang="zh-CN" dirty="0">
                <a:solidFill>
                  <a:schemeClr val="tx1"/>
                </a:solidFill>
                <a:latin typeface="宋体" panose="02010600030101010101" pitchFamily="2" charset="-122"/>
                <a:ea typeface="宋体" panose="02010600030101010101" pitchFamily="2" charset="-122"/>
                <a:cs typeface="宋体" panose="02010600030101010101" pitchFamily="2" charset="-122"/>
                <a:sym typeface="Arial" panose="020B0604020202020204" pitchFamily="34" charset="0"/>
              </a:rPr>
              <a:t>◎注射用甲泼尼龙琥珀酸钠</a:t>
            </a:r>
          </a:p>
          <a:p>
            <a:pPr>
              <a:lnSpc>
                <a:spcPct val="150000"/>
              </a:lnSpc>
            </a:pPr>
            <a:r>
              <a:rPr lang="zh-CN" altLang="zh-CN" dirty="0">
                <a:solidFill>
                  <a:schemeClr val="tx1"/>
                </a:solidFill>
                <a:latin typeface="宋体" panose="02010600030101010101" pitchFamily="2" charset="-122"/>
                <a:ea typeface="宋体" panose="02010600030101010101" pitchFamily="2" charset="-122"/>
                <a:cs typeface="宋体" panose="02010600030101010101" pitchFamily="2" charset="-122"/>
                <a:sym typeface="Arial" panose="020B0604020202020204" pitchFamily="34" charset="0"/>
              </a:rPr>
              <a:t>◎注射用氢化可的松琥珀酸钠</a:t>
            </a:r>
          </a:p>
        </p:txBody>
      </p:sp>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28017" y="2389574"/>
            <a:ext cx="2355117" cy="1609797"/>
          </a:xfrm>
          <a:prstGeom prst="flowChartAlternateProcess">
            <a:avLst/>
          </a:prstGeom>
          <a:noFill/>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16982" y="1021853"/>
            <a:ext cx="2388946" cy="1679354"/>
          </a:xfrm>
          <a:prstGeom prst="flowChartAlternateProcess">
            <a:avLst/>
          </a:prstGeom>
          <a:noFill/>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Tm="51469">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4" name="矩形 16"/>
          <p:cNvSpPr/>
          <p:nvPr/>
        </p:nvSpPr>
        <p:spPr>
          <a:xfrm>
            <a:off x="1283381" y="328266"/>
            <a:ext cx="1407160" cy="460375"/>
          </a:xfrm>
          <a:prstGeom prst="rect">
            <a:avLst/>
          </a:prstGeom>
        </p:spPr>
        <p:txBody>
          <a:bodyPr wrap="none">
            <a:spAutoFit/>
          </a:bodyPr>
          <a:lstStyle/>
          <a:p>
            <a:r>
              <a:rPr lang="zh-CN" altLang="en-US" sz="2400" b="1" dirty="0">
                <a:solidFill>
                  <a:srgbClr val="004271"/>
                </a:solidFill>
                <a:latin typeface="Times New Roman" panose="02020603050405020304" pitchFamily="18" charset="0"/>
                <a:ea typeface="宋体" panose="02010600030101010101" pitchFamily="2" charset="-122"/>
                <a:cs typeface="Times New Roman" panose="02020603050405020304" pitchFamily="18" charset="0"/>
              </a:rPr>
              <a:t>项目概况</a:t>
            </a:r>
          </a:p>
        </p:txBody>
      </p:sp>
      <p:pic>
        <p:nvPicPr>
          <p:cNvPr id="15" name="图片 14"/>
          <p:cNvPicPr>
            <a:picLocks noChangeAspect="1"/>
          </p:cNvPicPr>
          <p:nvPr/>
        </p:nvPicPr>
        <p:blipFill>
          <a:blip r:embed="rId3" cstate="print"/>
          <a:stretch>
            <a:fillRect/>
          </a:stretch>
        </p:blipFill>
        <p:spPr>
          <a:xfrm>
            <a:off x="10614025" y="270510"/>
            <a:ext cx="1256030" cy="580390"/>
          </a:xfrm>
          <a:prstGeom prst="rect">
            <a:avLst/>
          </a:prstGeom>
        </p:spPr>
      </p:pic>
      <p:sp>
        <p:nvSpPr>
          <p:cNvPr id="100" name="文本框 99"/>
          <p:cNvSpPr txBox="1"/>
          <p:nvPr/>
        </p:nvSpPr>
        <p:spPr>
          <a:xfrm>
            <a:off x="918845" y="949960"/>
            <a:ext cx="10320655" cy="5078313"/>
          </a:xfrm>
          <a:prstGeom prst="rect">
            <a:avLst/>
          </a:prstGeom>
          <a:noFill/>
          <a:ln w="9525">
            <a:noFill/>
          </a:ln>
        </p:spPr>
        <p:txBody>
          <a:bodyPr wrap="square">
            <a:spAutoFit/>
          </a:bodyPr>
          <a:lstStyle/>
          <a:p>
            <a:pPr indent="355600" fontAlgn="auto">
              <a:lnSpc>
                <a:spcPct val="150000"/>
              </a:lnSpc>
            </a:pPr>
            <a:r>
              <a:rPr lang="zh-CN" b="0" dirty="0">
                <a:ea typeface="宋体" panose="02010600030101010101" pitchFamily="2" charset="-122"/>
              </a:rPr>
              <a:t>本品于2002年由West-Ward Pharmaceuticals在美国上市，现以Hikma Pharmaceuticals生产的咪达唑仑口服溶液为国际公认参比制剂</a:t>
            </a:r>
            <a:r>
              <a:rPr lang="zh-CN" b="0" dirty="0" smtClean="0">
                <a:ea typeface="宋体" panose="02010600030101010101" pitchFamily="2" charset="-122"/>
              </a:rPr>
              <a:t>，</a:t>
            </a:r>
            <a:r>
              <a:rPr lang="zh-CN" altLang="en-US" b="0" dirty="0" smtClean="0">
                <a:ea typeface="宋体" panose="02010600030101010101" pitchFamily="2" charset="-122"/>
              </a:rPr>
              <a:t>欧美很多国家将咪达唑仑作为首选术前用药</a:t>
            </a:r>
            <a:r>
              <a:rPr lang="zh-CN" b="0" dirty="0" smtClean="0">
                <a:ea typeface="宋体" panose="02010600030101010101" pitchFamily="2" charset="-122"/>
              </a:rPr>
              <a:t>。</a:t>
            </a:r>
            <a:r>
              <a:rPr lang="zh-CN" b="0" dirty="0">
                <a:ea typeface="宋体" panose="02010600030101010101" pitchFamily="2" charset="-122"/>
              </a:rPr>
              <a:t>特点如下：</a:t>
            </a:r>
          </a:p>
          <a:p>
            <a:pPr indent="355600" fontAlgn="auto">
              <a:lnSpc>
                <a:spcPct val="150000"/>
              </a:lnSpc>
            </a:pPr>
            <a:r>
              <a:rPr lang="zh-CN" b="0" dirty="0">
                <a:ea typeface="宋体" panose="02010600030101010101" pitchFamily="2" charset="-122"/>
              </a:rPr>
              <a:t>①应用广泛：水溶性短效苯二氮卓类药物，消除半衰期短，镇静、抗焦虑作用</a:t>
            </a:r>
            <a:r>
              <a:rPr lang="zh-CN" b="0" dirty="0" smtClean="0">
                <a:ea typeface="宋体" panose="02010600030101010101" pitchFamily="2" charset="-122"/>
              </a:rPr>
              <a:t>强</a:t>
            </a:r>
            <a:r>
              <a:rPr lang="zh-CN" altLang="en-US" dirty="0">
                <a:ea typeface="宋体" panose="02010600030101010101" pitchFamily="2" charset="-122"/>
              </a:rPr>
              <a:t>，</a:t>
            </a:r>
            <a:r>
              <a:rPr lang="en-US" altLang="zh-CN" dirty="0" smtClean="0">
                <a:ea typeface="宋体" panose="02010600030101010101" pitchFamily="2" charset="-122"/>
              </a:rPr>
              <a:t>《</a:t>
            </a:r>
            <a:r>
              <a:rPr lang="zh-CN" altLang="en-US" dirty="0" smtClean="0">
                <a:ea typeface="宋体" panose="02010600030101010101" pitchFamily="2" charset="-122"/>
              </a:rPr>
              <a:t>中国儿童重症监护病房镇痛和镇静治疗专家共识</a:t>
            </a:r>
            <a:r>
              <a:rPr lang="en-US" altLang="zh-CN" dirty="0" smtClean="0">
                <a:ea typeface="宋体" panose="02010600030101010101" pitchFamily="2" charset="-122"/>
              </a:rPr>
              <a:t>》</a:t>
            </a:r>
            <a:r>
              <a:rPr lang="zh-CN" altLang="en-US" dirty="0" smtClean="0">
                <a:ea typeface="宋体" panose="02010600030101010101" pitchFamily="2" charset="-122"/>
              </a:rPr>
              <a:t>中提到咪达唑仑是</a:t>
            </a:r>
            <a:r>
              <a:rPr lang="en-US" altLang="zh-CN" dirty="0" smtClean="0">
                <a:ea typeface="宋体" panose="02010600030101010101" pitchFamily="2" charset="-122"/>
              </a:rPr>
              <a:t>PICU</a:t>
            </a:r>
            <a:r>
              <a:rPr lang="zh-CN" altLang="en-US" dirty="0" smtClean="0">
                <a:ea typeface="宋体" panose="02010600030101010101" pitchFamily="2" charset="-122"/>
              </a:rPr>
              <a:t>镇静的首选药物</a:t>
            </a:r>
            <a:r>
              <a:rPr lang="zh-CN" b="0" dirty="0" smtClean="0">
                <a:ea typeface="宋体" panose="02010600030101010101" pitchFamily="2" charset="-122"/>
              </a:rPr>
              <a:t>；</a:t>
            </a:r>
            <a:endParaRPr lang="zh-CN" b="0" dirty="0">
              <a:ea typeface="宋体" panose="02010600030101010101" pitchFamily="2" charset="-122"/>
            </a:endParaRPr>
          </a:p>
          <a:p>
            <a:pPr indent="355600" fontAlgn="auto">
              <a:lnSpc>
                <a:spcPct val="150000"/>
              </a:lnSpc>
            </a:pPr>
            <a:r>
              <a:rPr lang="zh-CN" b="0" dirty="0">
                <a:ea typeface="宋体" panose="02010600030101010101" pitchFamily="2" charset="-122"/>
              </a:rPr>
              <a:t>②安全性好：咪达唑仑对呼吸循环系统影响较小，具有良好的顺应性遗忘作用，且不会引起丙二醇毒性风险，无组胺释放作用，不抑制肾上腺皮质功能；</a:t>
            </a:r>
          </a:p>
          <a:p>
            <a:pPr indent="355600" fontAlgn="auto">
              <a:lnSpc>
                <a:spcPct val="150000"/>
              </a:lnSpc>
            </a:pPr>
            <a:r>
              <a:rPr lang="zh-CN" b="0" dirty="0">
                <a:ea typeface="宋体" panose="02010600030101010101" pitchFamily="2" charset="-122"/>
              </a:rPr>
              <a:t>③口服剂型对于没有开放静脉、年龄更小的患儿更有优势。</a:t>
            </a:r>
          </a:p>
          <a:p>
            <a:pPr indent="355600" fontAlgn="auto">
              <a:lnSpc>
                <a:spcPct val="150000"/>
              </a:lnSpc>
            </a:pPr>
            <a:endParaRPr lang="zh-CN" b="0" dirty="0">
              <a:ea typeface="宋体" panose="02010600030101010101" pitchFamily="2" charset="-122"/>
            </a:endParaRPr>
          </a:p>
          <a:p>
            <a:pPr indent="355600" fontAlgn="auto">
              <a:lnSpc>
                <a:spcPct val="150000"/>
              </a:lnSpc>
            </a:pPr>
            <a:r>
              <a:rPr lang="zh-CN" b="0" dirty="0">
                <a:ea typeface="宋体" panose="02010600030101010101" pitchFamily="2" charset="-122"/>
              </a:rPr>
              <a:t>咪达唑仑口服溶液在国外已经上市多年，目前全球生产咪达唑仑口服溶液的厂商包括Akorn InC.、Apothecon Pharmaceuticals、Bedford Laboratories、Hospira Worldwide等公司，该产品在国内上市仅一年。我公司结合市场需求，开展对咪达唑仑口服溶液的研究，将进一步填补国内咪达唑仑口服溶液的短板，也为广大儿科患者带来福音。</a:t>
            </a:r>
          </a:p>
        </p:txBody>
      </p:sp>
    </p:spTree>
  </p:cSld>
  <p:clrMapOvr>
    <a:masterClrMapping/>
  </p:clrMapOvr>
  <p:transition advTm="86859">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4" name="矩形 16"/>
          <p:cNvSpPr/>
          <p:nvPr/>
        </p:nvSpPr>
        <p:spPr>
          <a:xfrm>
            <a:off x="1283381" y="328266"/>
            <a:ext cx="2631440" cy="460375"/>
          </a:xfrm>
          <a:prstGeom prst="rect">
            <a:avLst/>
          </a:prstGeom>
        </p:spPr>
        <p:txBody>
          <a:bodyPr wrap="none">
            <a:spAutoFit/>
          </a:bodyPr>
          <a:lstStyle/>
          <a:p>
            <a:r>
              <a:rPr lang="zh-CN" altLang="en-US" sz="2400" b="1" dirty="0">
                <a:solidFill>
                  <a:srgbClr val="004271"/>
                </a:solidFill>
                <a:latin typeface="Times New Roman" panose="02020603050405020304" pitchFamily="18" charset="0"/>
                <a:ea typeface="宋体" panose="02010600030101010101" pitchFamily="2" charset="-122"/>
                <a:cs typeface="Times New Roman" panose="02020603050405020304" pitchFamily="18" charset="0"/>
              </a:rPr>
              <a:t>项目主要研究内容</a:t>
            </a:r>
          </a:p>
        </p:txBody>
      </p:sp>
      <p:sp>
        <p:nvSpPr>
          <p:cNvPr id="100" name="文本框 99"/>
          <p:cNvSpPr txBox="1"/>
          <p:nvPr/>
        </p:nvSpPr>
        <p:spPr>
          <a:xfrm>
            <a:off x="1026795" y="1561465"/>
            <a:ext cx="10320655" cy="2168525"/>
          </a:xfrm>
          <a:prstGeom prst="rect">
            <a:avLst/>
          </a:prstGeom>
          <a:noFill/>
          <a:ln w="9525">
            <a:noFill/>
          </a:ln>
        </p:spPr>
        <p:txBody>
          <a:bodyPr wrap="square">
            <a:spAutoFit/>
          </a:bodyPr>
          <a:lstStyle/>
          <a:p>
            <a:pPr indent="355600" fontAlgn="auto">
              <a:lnSpc>
                <a:spcPct val="150000"/>
              </a:lnSpc>
              <a:spcBef>
                <a:spcPts val="600"/>
              </a:spcBef>
              <a:spcAft>
                <a:spcPts val="600"/>
              </a:spcAft>
            </a:pPr>
            <a:r>
              <a:rPr lang="zh-CN" b="0">
                <a:ea typeface="宋体" panose="02010600030101010101" pitchFamily="2" charset="-122"/>
              </a:rPr>
              <a:t>我司开发新注册3类化药咪达唑仑口服溶液，规格为2mg/ml（236mg：118ml）；2mg/ml（20mg：10ml）。通过小试研究和处方工艺摸索，进行中试和工艺验证，根据药品注册管理办法和相关指导原则的要求完成新药注册申报资料。本品注册申请符合《总局关于鼓励药品创新实行优先审评审批的意见》（食药监药化管（2017）126号）规定的优先审评审批范围第二项第6条：儿童用药品，享有优先审评审批权。 </a:t>
            </a:r>
          </a:p>
        </p:txBody>
      </p:sp>
      <p:grpSp>
        <p:nvGrpSpPr>
          <p:cNvPr id="24" name="组合 23"/>
          <p:cNvGrpSpPr/>
          <p:nvPr/>
        </p:nvGrpSpPr>
        <p:grpSpPr>
          <a:xfrm>
            <a:off x="1026851" y="1118371"/>
            <a:ext cx="1969770" cy="467995"/>
            <a:chOff x="620144" y="3499732"/>
            <a:chExt cx="2063023" cy="467995"/>
          </a:xfrm>
        </p:grpSpPr>
        <p:sp>
          <p:nvSpPr>
            <p:cNvPr id="25" name="矩形 120"/>
            <p:cNvSpPr/>
            <p:nvPr/>
          </p:nvSpPr>
          <p:spPr>
            <a:xfrm>
              <a:off x="692861" y="3573381"/>
              <a:ext cx="1167166" cy="369332"/>
            </a:xfrm>
            <a:prstGeom prst="rect">
              <a:avLst/>
            </a:prstGeom>
          </p:spPr>
          <p:txBody>
            <a:bodyPr wrap="none">
              <a:spAutoFit/>
            </a:bodyPr>
            <a:lstStyle/>
            <a:p>
              <a:pPr algn="ctr"/>
              <a:r>
                <a:rPr lang="zh-CN" altLang="en-US" b="1" dirty="0">
                  <a:solidFill>
                    <a:schemeClr val="bg1"/>
                  </a:solidFill>
                  <a:latin typeface="宋体" panose="02010600030101010101" pitchFamily="2" charset="-122"/>
                  <a:ea typeface="宋体" panose="02010600030101010101" pitchFamily="2" charset="-122"/>
                </a:rPr>
                <a:t>治疗领域</a:t>
              </a:r>
            </a:p>
          </p:txBody>
        </p:sp>
        <p:sp>
          <p:nvSpPr>
            <p:cNvPr id="26" name="圆角矩形 119"/>
            <p:cNvSpPr/>
            <p:nvPr/>
          </p:nvSpPr>
          <p:spPr>
            <a:xfrm>
              <a:off x="620144" y="3499732"/>
              <a:ext cx="2062358" cy="467995"/>
            </a:xfrm>
            <a:prstGeom prst="roundRect">
              <a:avLst/>
            </a:prstGeom>
            <a:solidFill>
              <a:srgbClr val="004271"/>
            </a:solidFill>
            <a:ln w="31750" cap="flat">
              <a:solidFill>
                <a:srgbClr val="004271"/>
              </a:solidFill>
              <a:prstDash val="solid"/>
              <a:miter lim="800000"/>
            </a:ln>
            <a:effectLst>
              <a:outerShdw blurRad="279400" dist="25400" dir="5400000" sx="102000" sy="102000" algn="t" rotWithShape="0">
                <a:schemeClr val="tx1">
                  <a:lumMod val="95000"/>
                  <a:lumOff val="5000"/>
                  <a:alpha val="28000"/>
                </a:schemeClr>
              </a:outerShdw>
            </a:effectLst>
          </p:spPr>
          <p:txBody>
            <a:bodyPr lIns="91440" tIns="45720" rIns="91440" bIns="45720"/>
            <a:lstStyle/>
            <a:p>
              <a:endParaRPr lang="zh-CN" altLang="en-US" sz="2400" dirty="0">
                <a:solidFill>
                  <a:prstClr val="black"/>
                </a:solidFill>
                <a:cs typeface="+mn-ea"/>
              </a:endParaRPr>
            </a:p>
          </p:txBody>
        </p:sp>
        <p:sp>
          <p:nvSpPr>
            <p:cNvPr id="27" name="矩形 120"/>
            <p:cNvSpPr/>
            <p:nvPr/>
          </p:nvSpPr>
          <p:spPr>
            <a:xfrm>
              <a:off x="620144" y="3510974"/>
              <a:ext cx="2063023" cy="398780"/>
            </a:xfrm>
            <a:prstGeom prst="rect">
              <a:avLst/>
            </a:prstGeom>
          </p:spPr>
          <p:txBody>
            <a:bodyPr wrap="none">
              <a:spAutoFit/>
            </a:bodyPr>
            <a:lstStyle/>
            <a:p>
              <a:pPr algn="ctr"/>
              <a:r>
                <a:rPr lang="zh-CN" altLang="en-US" sz="2000" b="1" dirty="0" smtClean="0">
                  <a:solidFill>
                    <a:schemeClr val="bg1"/>
                  </a:solidFill>
                  <a:latin typeface="宋体" panose="02010600030101010101" pitchFamily="2" charset="-122"/>
                  <a:ea typeface="宋体" panose="02010600030101010101" pitchFamily="2" charset="-122"/>
                </a:rPr>
                <a:t>研究内容及目标</a:t>
              </a:r>
            </a:p>
          </p:txBody>
        </p:sp>
      </p:grpSp>
      <p:grpSp>
        <p:nvGrpSpPr>
          <p:cNvPr id="3" name="组合 2"/>
          <p:cNvGrpSpPr/>
          <p:nvPr/>
        </p:nvGrpSpPr>
        <p:grpSpPr>
          <a:xfrm>
            <a:off x="1026216" y="3889511"/>
            <a:ext cx="1969135" cy="467995"/>
            <a:chOff x="620144" y="3499732"/>
            <a:chExt cx="2062358" cy="467995"/>
          </a:xfrm>
        </p:grpSpPr>
        <p:sp>
          <p:nvSpPr>
            <p:cNvPr id="4" name="矩形 120"/>
            <p:cNvSpPr/>
            <p:nvPr/>
          </p:nvSpPr>
          <p:spPr>
            <a:xfrm>
              <a:off x="692861" y="3573381"/>
              <a:ext cx="1167166" cy="369332"/>
            </a:xfrm>
            <a:prstGeom prst="rect">
              <a:avLst/>
            </a:prstGeom>
          </p:spPr>
          <p:txBody>
            <a:bodyPr wrap="none">
              <a:spAutoFit/>
            </a:bodyPr>
            <a:lstStyle/>
            <a:p>
              <a:pPr algn="ctr"/>
              <a:r>
                <a:rPr lang="zh-CN" altLang="en-US" b="1" dirty="0">
                  <a:solidFill>
                    <a:schemeClr val="bg1"/>
                  </a:solidFill>
                  <a:latin typeface="宋体" panose="02010600030101010101" pitchFamily="2" charset="-122"/>
                  <a:ea typeface="宋体" panose="02010600030101010101" pitchFamily="2" charset="-122"/>
                </a:rPr>
                <a:t>治疗领域</a:t>
              </a:r>
            </a:p>
          </p:txBody>
        </p:sp>
        <p:sp>
          <p:nvSpPr>
            <p:cNvPr id="5" name="圆角矩形 119"/>
            <p:cNvSpPr/>
            <p:nvPr/>
          </p:nvSpPr>
          <p:spPr>
            <a:xfrm>
              <a:off x="620144" y="3499732"/>
              <a:ext cx="2062358" cy="467995"/>
            </a:xfrm>
            <a:prstGeom prst="roundRect">
              <a:avLst/>
            </a:prstGeom>
            <a:solidFill>
              <a:srgbClr val="004271"/>
            </a:solidFill>
            <a:ln w="31750" cap="flat">
              <a:solidFill>
                <a:srgbClr val="004271"/>
              </a:solidFill>
              <a:prstDash val="solid"/>
              <a:miter lim="800000"/>
            </a:ln>
            <a:effectLst>
              <a:outerShdw blurRad="279400" dist="25400" dir="5400000" sx="102000" sy="102000" algn="t" rotWithShape="0">
                <a:schemeClr val="tx1">
                  <a:lumMod val="95000"/>
                  <a:lumOff val="5000"/>
                  <a:alpha val="28000"/>
                </a:schemeClr>
              </a:outerShdw>
            </a:effectLst>
          </p:spPr>
          <p:txBody>
            <a:bodyPr lIns="91440" tIns="45720" rIns="91440" bIns="45720"/>
            <a:lstStyle/>
            <a:p>
              <a:endParaRPr lang="zh-CN" altLang="en-US" sz="2400" dirty="0">
                <a:solidFill>
                  <a:prstClr val="black"/>
                </a:solidFill>
                <a:cs typeface="+mn-ea"/>
              </a:endParaRPr>
            </a:p>
          </p:txBody>
        </p:sp>
        <p:sp>
          <p:nvSpPr>
            <p:cNvPr id="6" name="矩形 120"/>
            <p:cNvSpPr/>
            <p:nvPr/>
          </p:nvSpPr>
          <p:spPr>
            <a:xfrm>
              <a:off x="753824" y="3510974"/>
              <a:ext cx="1795668" cy="398780"/>
            </a:xfrm>
            <a:prstGeom prst="rect">
              <a:avLst/>
            </a:prstGeom>
          </p:spPr>
          <p:txBody>
            <a:bodyPr wrap="none">
              <a:spAutoFit/>
            </a:bodyPr>
            <a:lstStyle/>
            <a:p>
              <a:pPr algn="ctr"/>
              <a:r>
                <a:rPr lang="zh-CN" altLang="en-US" sz="2000" b="1" dirty="0" smtClean="0">
                  <a:solidFill>
                    <a:schemeClr val="bg1"/>
                  </a:solidFill>
                  <a:latin typeface="宋体" panose="02010600030101010101" pitchFamily="2" charset="-122"/>
                  <a:ea typeface="宋体" panose="02010600030101010101" pitchFamily="2" charset="-122"/>
                </a:rPr>
                <a:t>工艺研究思路</a:t>
              </a:r>
            </a:p>
          </p:txBody>
        </p:sp>
      </p:grpSp>
      <p:sp>
        <p:nvSpPr>
          <p:cNvPr id="7" name="文本框 6"/>
          <p:cNvSpPr txBox="1"/>
          <p:nvPr/>
        </p:nvSpPr>
        <p:spPr>
          <a:xfrm>
            <a:off x="1026160" y="4373880"/>
            <a:ext cx="10320655" cy="1753235"/>
          </a:xfrm>
          <a:prstGeom prst="rect">
            <a:avLst/>
          </a:prstGeom>
          <a:noFill/>
          <a:ln w="9525">
            <a:noFill/>
          </a:ln>
        </p:spPr>
        <p:txBody>
          <a:bodyPr wrap="square">
            <a:spAutoFit/>
          </a:bodyPr>
          <a:lstStyle/>
          <a:p>
            <a:pPr indent="355600" fontAlgn="auto">
              <a:lnSpc>
                <a:spcPct val="150000"/>
              </a:lnSpc>
              <a:spcBef>
                <a:spcPts val="600"/>
              </a:spcBef>
              <a:spcAft>
                <a:spcPts val="600"/>
              </a:spcAft>
            </a:pPr>
            <a:r>
              <a:rPr lang="zh-CN" b="0">
                <a:ea typeface="宋体" panose="02010600030101010101" pitchFamily="2" charset="-122"/>
              </a:rPr>
              <a:t>通过参比制剂说明书中的处方信息，确定自制品的初步处方；然后对参比制剂进行反向剖析，确定辅料用量，根据基础处方结合关键质量属性进行处方工艺筛选，确定小试处方工艺，及原辅包信息（厂家、规格型号等）；对小试处方工艺进行放大考察，中试及工艺验证，产品进行稳定性研究，相容性研究，确定本品最终的生产工艺；根据最终生产工艺，撰写申报资料，进行项目申报。 </a:t>
            </a:r>
          </a:p>
        </p:txBody>
      </p:sp>
    </p:spTree>
  </p:cSld>
  <p:clrMapOvr>
    <a:masterClrMapping/>
  </p:clrMapOvr>
  <p:transition advTm="60969">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4" name="矩形 16"/>
          <p:cNvSpPr/>
          <p:nvPr/>
        </p:nvSpPr>
        <p:spPr>
          <a:xfrm>
            <a:off x="1283381" y="328266"/>
            <a:ext cx="1407160" cy="460375"/>
          </a:xfrm>
          <a:prstGeom prst="rect">
            <a:avLst/>
          </a:prstGeom>
        </p:spPr>
        <p:txBody>
          <a:bodyPr wrap="none">
            <a:spAutoFit/>
          </a:bodyPr>
          <a:lstStyle/>
          <a:p>
            <a:r>
              <a:rPr lang="zh-CN" altLang="en-US" sz="2400" b="1" dirty="0">
                <a:solidFill>
                  <a:srgbClr val="004271"/>
                </a:solidFill>
                <a:latin typeface="Times New Roman" panose="02020603050405020304" pitchFamily="18" charset="0"/>
                <a:ea typeface="宋体" panose="02010600030101010101" pitchFamily="2" charset="-122"/>
                <a:cs typeface="Times New Roman" panose="02020603050405020304" pitchFamily="18" charset="0"/>
              </a:rPr>
              <a:t>核心技术</a:t>
            </a:r>
          </a:p>
        </p:txBody>
      </p:sp>
      <p:sp>
        <p:nvSpPr>
          <p:cNvPr id="27" name="矩形 120"/>
          <p:cNvSpPr/>
          <p:nvPr/>
        </p:nvSpPr>
        <p:spPr>
          <a:xfrm>
            <a:off x="1026850" y="1129613"/>
            <a:ext cx="1969770" cy="398780"/>
          </a:xfrm>
          <a:prstGeom prst="rect">
            <a:avLst/>
          </a:prstGeom>
        </p:spPr>
        <p:txBody>
          <a:bodyPr wrap="none">
            <a:spAutoFit/>
          </a:bodyPr>
          <a:lstStyle/>
          <a:p>
            <a:pPr algn="ctr"/>
            <a:r>
              <a:rPr lang="zh-CN" altLang="en-US" sz="2000" b="1" dirty="0" smtClean="0">
                <a:solidFill>
                  <a:schemeClr val="bg1"/>
                </a:solidFill>
                <a:latin typeface="宋体" panose="02010600030101010101" pitchFamily="2" charset="-122"/>
                <a:ea typeface="宋体" panose="02010600030101010101" pitchFamily="2" charset="-122"/>
              </a:rPr>
              <a:t>原料药理化性质</a:t>
            </a:r>
          </a:p>
        </p:txBody>
      </p:sp>
      <p:sp>
        <p:nvSpPr>
          <p:cNvPr id="3" name="矩形 120"/>
          <p:cNvSpPr/>
          <p:nvPr/>
        </p:nvSpPr>
        <p:spPr>
          <a:xfrm>
            <a:off x="1153850" y="1256613"/>
            <a:ext cx="1969770" cy="398780"/>
          </a:xfrm>
          <a:prstGeom prst="rect">
            <a:avLst/>
          </a:prstGeom>
        </p:spPr>
        <p:txBody>
          <a:bodyPr wrap="none">
            <a:spAutoFit/>
          </a:bodyPr>
          <a:lstStyle/>
          <a:p>
            <a:pPr algn="ctr"/>
            <a:r>
              <a:rPr lang="zh-CN" altLang="en-US" sz="2000" b="1" dirty="0" smtClean="0">
                <a:solidFill>
                  <a:schemeClr val="bg1"/>
                </a:solidFill>
                <a:latin typeface="宋体" panose="02010600030101010101" pitchFamily="2" charset="-122"/>
                <a:ea typeface="宋体" panose="02010600030101010101" pitchFamily="2" charset="-122"/>
              </a:rPr>
              <a:t>原料药理化性质</a:t>
            </a:r>
          </a:p>
        </p:txBody>
      </p:sp>
      <p:grpSp>
        <p:nvGrpSpPr>
          <p:cNvPr id="24" name="组合 23"/>
          <p:cNvGrpSpPr/>
          <p:nvPr/>
        </p:nvGrpSpPr>
        <p:grpSpPr>
          <a:xfrm>
            <a:off x="1026851" y="1118371"/>
            <a:ext cx="1969135" cy="467995"/>
            <a:chOff x="620144" y="3499732"/>
            <a:chExt cx="2062358" cy="467995"/>
          </a:xfrm>
        </p:grpSpPr>
        <p:sp>
          <p:nvSpPr>
            <p:cNvPr id="25" name="矩形 120"/>
            <p:cNvSpPr/>
            <p:nvPr/>
          </p:nvSpPr>
          <p:spPr>
            <a:xfrm>
              <a:off x="692861" y="3573381"/>
              <a:ext cx="1167166" cy="369332"/>
            </a:xfrm>
            <a:prstGeom prst="rect">
              <a:avLst/>
            </a:prstGeom>
          </p:spPr>
          <p:txBody>
            <a:bodyPr wrap="none">
              <a:spAutoFit/>
            </a:bodyPr>
            <a:lstStyle/>
            <a:p>
              <a:pPr algn="ctr"/>
              <a:r>
                <a:rPr lang="zh-CN" altLang="en-US" b="1" dirty="0">
                  <a:solidFill>
                    <a:schemeClr val="bg1"/>
                  </a:solidFill>
                  <a:latin typeface="宋体" panose="02010600030101010101" pitchFamily="2" charset="-122"/>
                  <a:ea typeface="宋体" panose="02010600030101010101" pitchFamily="2" charset="-122"/>
                </a:rPr>
                <a:t>治疗领域</a:t>
              </a:r>
            </a:p>
          </p:txBody>
        </p:sp>
        <p:sp>
          <p:nvSpPr>
            <p:cNvPr id="26" name="圆角矩形 119"/>
            <p:cNvSpPr/>
            <p:nvPr/>
          </p:nvSpPr>
          <p:spPr>
            <a:xfrm>
              <a:off x="620144" y="3499732"/>
              <a:ext cx="2062358" cy="467995"/>
            </a:xfrm>
            <a:prstGeom prst="roundRect">
              <a:avLst/>
            </a:prstGeom>
            <a:solidFill>
              <a:srgbClr val="004271"/>
            </a:solidFill>
            <a:ln w="31750" cap="flat">
              <a:solidFill>
                <a:srgbClr val="004271"/>
              </a:solidFill>
              <a:prstDash val="solid"/>
              <a:miter lim="800000"/>
            </a:ln>
            <a:effectLst>
              <a:outerShdw blurRad="279400" dist="25400" dir="5400000" sx="102000" sy="102000" algn="t" rotWithShape="0">
                <a:schemeClr val="tx1">
                  <a:lumMod val="95000"/>
                  <a:lumOff val="5000"/>
                  <a:alpha val="28000"/>
                </a:schemeClr>
              </a:outerShdw>
            </a:effectLst>
          </p:spPr>
          <p:txBody>
            <a:bodyPr lIns="91440" tIns="45720" rIns="91440" bIns="45720"/>
            <a:lstStyle/>
            <a:p>
              <a:endParaRPr lang="zh-CN" altLang="en-US" sz="2400" dirty="0">
                <a:solidFill>
                  <a:prstClr val="black"/>
                </a:solidFill>
                <a:cs typeface="+mn-ea"/>
              </a:endParaRPr>
            </a:p>
          </p:txBody>
        </p:sp>
        <p:sp>
          <p:nvSpPr>
            <p:cNvPr id="4" name="矩形 120"/>
            <p:cNvSpPr/>
            <p:nvPr/>
          </p:nvSpPr>
          <p:spPr>
            <a:xfrm>
              <a:off x="753820" y="3510974"/>
              <a:ext cx="1795668" cy="398780"/>
            </a:xfrm>
            <a:prstGeom prst="rect">
              <a:avLst/>
            </a:prstGeom>
          </p:spPr>
          <p:txBody>
            <a:bodyPr wrap="none">
              <a:spAutoFit/>
            </a:bodyPr>
            <a:lstStyle/>
            <a:p>
              <a:pPr algn="ctr"/>
              <a:r>
                <a:rPr lang="zh-CN" altLang="en-US" sz="2000" b="1" dirty="0" smtClean="0">
                  <a:solidFill>
                    <a:schemeClr val="bg1"/>
                  </a:solidFill>
                  <a:latin typeface="宋体" panose="02010600030101010101" pitchFamily="2" charset="-122"/>
                  <a:ea typeface="宋体" panose="02010600030101010101" pitchFamily="2" charset="-122"/>
                </a:rPr>
                <a:t>参比制剂信息</a:t>
              </a:r>
            </a:p>
          </p:txBody>
        </p:sp>
      </p:grpSp>
      <p:graphicFrame>
        <p:nvGraphicFramePr>
          <p:cNvPr id="5" name="表格 4"/>
          <p:cNvGraphicFramePr/>
          <p:nvPr>
            <p:custDataLst>
              <p:tags r:id="rId1"/>
            </p:custDataLst>
          </p:nvPr>
        </p:nvGraphicFramePr>
        <p:xfrm>
          <a:off x="854075" y="1869440"/>
          <a:ext cx="10483850" cy="4548505"/>
        </p:xfrm>
        <a:graphic>
          <a:graphicData uri="http://schemas.openxmlformats.org/drawingml/2006/table">
            <a:tbl>
              <a:tblPr firstRow="1" bandRow="1">
                <a:tableStyleId>{5940675A-B579-460E-94D1-54222C63F5DA}</a:tableStyleId>
              </a:tblPr>
              <a:tblGrid>
                <a:gridCol w="1706563"/>
                <a:gridCol w="8777287"/>
              </a:tblGrid>
              <a:tr h="310515">
                <a:tc>
                  <a:txBody>
                    <a:bodyPr/>
                    <a:lstStyle/>
                    <a:p>
                      <a:pPr indent="0" algn="ctr">
                        <a:buNone/>
                      </a:pPr>
                      <a:r>
                        <a:rPr lang="en-US" sz="1600" b="0">
                          <a:latin typeface="宋体" panose="02010600030101010101" pitchFamily="2" charset="-122"/>
                          <a:ea typeface="宋体" panose="02010600030101010101" pitchFamily="2" charset="-122"/>
                          <a:cs typeface="宋体" panose="02010600030101010101" pitchFamily="2" charset="-122"/>
                        </a:rPr>
                        <a:t>上市国家</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latin typeface="宋体" panose="02010600030101010101" pitchFamily="2" charset="-122"/>
                          <a:ea typeface="宋体" panose="02010600030101010101" pitchFamily="2" charset="-122"/>
                          <a:cs typeface="宋体" panose="02010600030101010101" pitchFamily="2" charset="-122"/>
                        </a:rPr>
                        <a:t>美国</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24485">
                <a:tc>
                  <a:txBody>
                    <a:bodyPr/>
                    <a:lstStyle/>
                    <a:p>
                      <a:pPr indent="0" algn="ctr">
                        <a:buNone/>
                      </a:pPr>
                      <a:r>
                        <a:rPr lang="en-US" sz="1600" b="0">
                          <a:latin typeface="宋体" panose="02010600030101010101" pitchFamily="2" charset="-122"/>
                          <a:ea typeface="宋体" panose="02010600030101010101" pitchFamily="2" charset="-122"/>
                          <a:cs typeface="宋体" panose="02010600030101010101" pitchFamily="2" charset="-122"/>
                        </a:rPr>
                        <a:t>上市时间</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latin typeface="宋体" panose="02010600030101010101" pitchFamily="2" charset="-122"/>
                          <a:ea typeface="宋体" panose="02010600030101010101" pitchFamily="2" charset="-122"/>
                          <a:cs typeface="宋体" panose="02010600030101010101" pitchFamily="2" charset="-122"/>
                        </a:rPr>
                        <a:t>2002.04.30</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53060">
                <a:tc>
                  <a:txBody>
                    <a:bodyPr/>
                    <a:lstStyle/>
                    <a:p>
                      <a:pPr indent="0" algn="ctr">
                        <a:buNone/>
                      </a:pPr>
                      <a:r>
                        <a:rPr lang="en-US" sz="1600" b="0">
                          <a:latin typeface="宋体" panose="02010600030101010101" pitchFamily="2" charset="-122"/>
                          <a:ea typeface="宋体" panose="02010600030101010101" pitchFamily="2" charset="-122"/>
                          <a:cs typeface="宋体" panose="02010600030101010101" pitchFamily="2" charset="-122"/>
                        </a:rPr>
                        <a:t>商品名</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latin typeface="宋体" panose="02010600030101010101" pitchFamily="2" charset="-122"/>
                          <a:ea typeface="宋体" panose="02010600030101010101" pitchFamily="2" charset="-122"/>
                          <a:cs typeface="宋体" panose="02010600030101010101" pitchFamily="2" charset="-122"/>
                        </a:rPr>
                        <a:t>MIDAZOLAM HYDROCHLORIDE syrup</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09880">
                <a:tc>
                  <a:txBody>
                    <a:bodyPr/>
                    <a:lstStyle/>
                    <a:p>
                      <a:pPr indent="0" algn="ctr">
                        <a:buNone/>
                      </a:pPr>
                      <a:r>
                        <a:rPr lang="en-US" sz="1600" b="0">
                          <a:latin typeface="宋体" panose="02010600030101010101" pitchFamily="2" charset="-122"/>
                          <a:ea typeface="宋体" panose="02010600030101010101" pitchFamily="2" charset="-122"/>
                          <a:cs typeface="宋体" panose="02010600030101010101" pitchFamily="2" charset="-122"/>
                        </a:rPr>
                        <a:t>生产商</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latin typeface="宋体" panose="02010600030101010101" pitchFamily="2" charset="-122"/>
                          <a:ea typeface="宋体" panose="02010600030101010101" pitchFamily="2" charset="-122"/>
                          <a:cs typeface="宋体" panose="02010600030101010101" pitchFamily="2" charset="-122"/>
                        </a:rPr>
                        <a:t>WEST-WARD PHARMACEUTI</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09880">
                <a:tc>
                  <a:txBody>
                    <a:bodyPr/>
                    <a:lstStyle/>
                    <a:p>
                      <a:pPr indent="0" algn="ctr">
                        <a:buNone/>
                      </a:pPr>
                      <a:r>
                        <a:rPr lang="en-US" sz="1600" b="0">
                          <a:latin typeface="宋体" panose="02010600030101010101" pitchFamily="2" charset="-122"/>
                          <a:ea typeface="宋体" panose="02010600030101010101" pitchFamily="2" charset="-122"/>
                          <a:cs typeface="宋体" panose="02010600030101010101" pitchFamily="2" charset="-122"/>
                        </a:rPr>
                        <a:t>剂型</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latin typeface="宋体" panose="02010600030101010101" pitchFamily="2" charset="-122"/>
                          <a:ea typeface="宋体" panose="02010600030101010101" pitchFamily="2" charset="-122"/>
                          <a:cs typeface="宋体" panose="02010600030101010101" pitchFamily="2" charset="-122"/>
                        </a:rPr>
                        <a:t>口服溶液剂</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82270">
                <a:tc>
                  <a:txBody>
                    <a:bodyPr/>
                    <a:lstStyle/>
                    <a:p>
                      <a:pPr indent="0" algn="ctr">
                        <a:buNone/>
                      </a:pPr>
                      <a:r>
                        <a:rPr lang="en-US" sz="1600" b="0">
                          <a:latin typeface="宋体" panose="02010600030101010101" pitchFamily="2" charset="-122"/>
                          <a:ea typeface="宋体" panose="02010600030101010101" pitchFamily="2" charset="-122"/>
                          <a:cs typeface="宋体" panose="02010600030101010101" pitchFamily="2" charset="-122"/>
                        </a:rPr>
                        <a:t>规格</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latin typeface="宋体" panose="02010600030101010101" pitchFamily="2" charset="-122"/>
                          <a:ea typeface="宋体" panose="02010600030101010101" pitchFamily="2" charset="-122"/>
                          <a:cs typeface="宋体" panose="02010600030101010101" pitchFamily="2" charset="-122"/>
                        </a:rPr>
                        <a:t>2mg/ml(118ml)</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67665">
                <a:tc>
                  <a:txBody>
                    <a:bodyPr/>
                    <a:lstStyle/>
                    <a:p>
                      <a:pPr indent="0" algn="ctr">
                        <a:buNone/>
                      </a:pPr>
                      <a:r>
                        <a:rPr lang="en-US" sz="1600" b="0">
                          <a:latin typeface="宋体" panose="02010600030101010101" pitchFamily="2" charset="-122"/>
                          <a:ea typeface="宋体" panose="02010600030101010101" pitchFamily="2" charset="-122"/>
                          <a:cs typeface="宋体" panose="02010600030101010101" pitchFamily="2" charset="-122"/>
                        </a:rPr>
                        <a:t>性状</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latin typeface="宋体" panose="02010600030101010101" pitchFamily="2" charset="-122"/>
                          <a:ea typeface="宋体" panose="02010600030101010101" pitchFamily="2" charset="-122"/>
                          <a:cs typeface="宋体" panose="02010600030101010101" pitchFamily="2" charset="-122"/>
                        </a:rPr>
                        <a:t>透明、红色至紫红色溶液</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861060">
                <a:tc>
                  <a:txBody>
                    <a:bodyPr/>
                    <a:lstStyle/>
                    <a:p>
                      <a:pPr indent="0" algn="ctr">
                        <a:buNone/>
                      </a:pPr>
                      <a:r>
                        <a:rPr lang="en-US" sz="1600" b="0">
                          <a:latin typeface="宋体" panose="02010600030101010101" pitchFamily="2" charset="-122"/>
                          <a:ea typeface="宋体" panose="02010600030101010101" pitchFamily="2" charset="-122"/>
                          <a:cs typeface="宋体" panose="02010600030101010101" pitchFamily="2" charset="-122"/>
                        </a:rPr>
                        <a:t>处方组成</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0">
                          <a:latin typeface="宋体" panose="02010600030101010101" pitchFamily="2" charset="-122"/>
                          <a:ea typeface="宋体" panose="02010600030101010101" pitchFamily="2" charset="-122"/>
                          <a:cs typeface="宋体" panose="02010600030101010101" pitchFamily="2" charset="-122"/>
                        </a:rPr>
                        <a:t>每毫升糖浆含有咪达唑仑盐酸盐，相当于2亳克咪达唑仑配合苦味调节剂，白兰地香精，无水柠檬酸，D&amp;C红#33，乙二胺四乙酸二钠，甘油，苯甲酸钠，柠檬酸钠，糖精钠，山梨糖醇溶液，和水；用盐酸将pH调节至2.8至3.6。</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890270">
                <a:tc>
                  <a:txBody>
                    <a:bodyPr/>
                    <a:lstStyle/>
                    <a:p>
                      <a:pPr indent="0" algn="ctr">
                        <a:buNone/>
                      </a:pPr>
                      <a:r>
                        <a:rPr lang="en-US" sz="1600" b="0">
                          <a:latin typeface="宋体" panose="02010600030101010101" pitchFamily="2" charset="-122"/>
                          <a:ea typeface="宋体" panose="02010600030101010101" pitchFamily="2" charset="-122"/>
                          <a:cs typeface="宋体" panose="02010600030101010101" pitchFamily="2" charset="-122"/>
                        </a:rPr>
                        <a:t>包装</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0">
                          <a:latin typeface="宋体" panose="02010600030101010101" pitchFamily="2" charset="-122"/>
                          <a:ea typeface="宋体" panose="02010600030101010101" pitchFamily="2" charset="-122"/>
                          <a:cs typeface="宋体" panose="02010600030101010101" pitchFamily="2" charset="-122"/>
                        </a:rPr>
                        <a:t>盐酸咪达唑仑糖浆以透明、红色至紫红色、樱桃白兰地风味糖浆形式提供，含有相当于2毫克咪达唑仑/毫升的咪达唑仑盐酸盐；每个装有 118 mL糖浆的琥珀色玻璃瓶都配有1个压入式瓶适配器、4个一次性使用刻度的口腔分配器和4个吸头盖。</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39420">
                <a:tc>
                  <a:txBody>
                    <a:bodyPr/>
                    <a:lstStyle/>
                    <a:p>
                      <a:pPr indent="0" algn="ctr">
                        <a:buNone/>
                      </a:pPr>
                      <a:r>
                        <a:rPr lang="en-US" sz="1600" b="0">
                          <a:latin typeface="宋体" panose="02010600030101010101" pitchFamily="2" charset="-122"/>
                          <a:ea typeface="宋体" panose="02010600030101010101" pitchFamily="2" charset="-122"/>
                          <a:cs typeface="宋体" panose="02010600030101010101" pitchFamily="2" charset="-122"/>
                        </a:rPr>
                        <a:t>储存</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latin typeface="宋体" panose="02010600030101010101" pitchFamily="2" charset="-122"/>
                          <a:ea typeface="宋体" panose="02010600030101010101" pitchFamily="2" charset="-122"/>
                          <a:cs typeface="宋体" panose="02010600030101010101" pitchFamily="2" charset="-122"/>
                        </a:rPr>
                        <a:t>20~25℃</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advTm="18281">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4" name="矩形 16"/>
          <p:cNvSpPr/>
          <p:nvPr/>
        </p:nvSpPr>
        <p:spPr>
          <a:xfrm>
            <a:off x="1283381" y="328266"/>
            <a:ext cx="1713230" cy="460375"/>
          </a:xfrm>
          <a:prstGeom prst="rect">
            <a:avLst/>
          </a:prstGeom>
        </p:spPr>
        <p:txBody>
          <a:bodyPr wrap="none">
            <a:spAutoFit/>
          </a:bodyPr>
          <a:lstStyle/>
          <a:p>
            <a:r>
              <a:rPr lang="zh-CN" altLang="en-US" sz="2400" b="1" dirty="0">
                <a:solidFill>
                  <a:srgbClr val="004271"/>
                </a:solidFill>
                <a:latin typeface="Times New Roman" panose="02020603050405020304" pitchFamily="18" charset="0"/>
                <a:ea typeface="宋体" panose="02010600030101010101" pitchFamily="2" charset="-122"/>
                <a:cs typeface="Times New Roman" panose="02020603050405020304" pitchFamily="18" charset="0"/>
              </a:rPr>
              <a:t>技术创新性</a:t>
            </a:r>
          </a:p>
        </p:txBody>
      </p:sp>
      <p:sp>
        <p:nvSpPr>
          <p:cNvPr id="7" name="文本框 6"/>
          <p:cNvSpPr txBox="1"/>
          <p:nvPr/>
        </p:nvSpPr>
        <p:spPr>
          <a:xfrm>
            <a:off x="694055" y="967740"/>
            <a:ext cx="10320655" cy="5123180"/>
          </a:xfrm>
          <a:prstGeom prst="rect">
            <a:avLst/>
          </a:prstGeom>
          <a:noFill/>
          <a:ln w="9525">
            <a:noFill/>
          </a:ln>
        </p:spPr>
        <p:txBody>
          <a:bodyPr wrap="square">
            <a:spAutoFit/>
          </a:bodyPr>
          <a:lstStyle/>
          <a:p>
            <a:pPr indent="355600" fontAlgn="auto">
              <a:lnSpc>
                <a:spcPct val="150000"/>
              </a:lnSpc>
              <a:spcBef>
                <a:spcPts val="600"/>
              </a:spcBef>
              <a:spcAft>
                <a:spcPts val="600"/>
              </a:spcAft>
            </a:pPr>
            <a:r>
              <a:rPr lang="zh-CN" b="0">
                <a:ea typeface="宋体" panose="02010600030101010101" pitchFamily="2" charset="-122"/>
              </a:rPr>
              <a:t>本品从儿童用药的顺应性，用法用量上都做了全面的研究并有临床疗效证明，能够很好地缓解儿童术前焦虑。</a:t>
            </a:r>
          </a:p>
          <a:p>
            <a:pPr marL="285750" indent="-285750" fontAlgn="auto">
              <a:lnSpc>
                <a:spcPct val="150000"/>
              </a:lnSpc>
              <a:spcBef>
                <a:spcPts val="600"/>
              </a:spcBef>
              <a:spcAft>
                <a:spcPts val="600"/>
              </a:spcAft>
              <a:buFont typeface="Wingdings" panose="05000000000000000000" charset="0"/>
              <a:buChar char="Ø"/>
            </a:pPr>
            <a:r>
              <a:rPr lang="zh-CN" b="0">
                <a:ea typeface="宋体" panose="02010600030101010101" pitchFamily="2" charset="-122"/>
              </a:rPr>
              <a:t>本品生产工艺通过对产品的处方设计、生产工艺参数、尤其是在溶液配制温度控制上加以控制使得防腐剂能够更好地溶解并且不影响主成分的质量，经过多次摸索并验证，得出溶液配制温度在20-40℃最优。此温度能够有效地保证辅料充分溶解，也避免过高的温度影响操作的顺应性，也更好地节约能源。 </a:t>
            </a:r>
          </a:p>
          <a:p>
            <a:pPr marL="285750" indent="-285750" fontAlgn="auto">
              <a:lnSpc>
                <a:spcPct val="150000"/>
              </a:lnSpc>
              <a:spcBef>
                <a:spcPts val="600"/>
              </a:spcBef>
              <a:spcAft>
                <a:spcPts val="600"/>
              </a:spcAft>
              <a:buFont typeface="Wingdings" panose="05000000000000000000" charset="0"/>
              <a:buChar char="Ø"/>
            </a:pPr>
            <a:r>
              <a:rPr lang="zh-CN" b="0">
                <a:ea typeface="宋体" panose="02010600030101010101" pitchFamily="2" charset="-122"/>
              </a:rPr>
              <a:t>本品采用不同防腐剂种类及用量的筛选，通过对含有不同防腐剂及不同用量的处方检测其抑菌效力，最终确定防腐剂种类为苯甲酸钠，其用量为0.28mg/ml，既能保证产品的抑菌效果，又避免采用大剂量抑菌剂带来的较大副作用。</a:t>
            </a:r>
          </a:p>
          <a:p>
            <a:pPr marL="285750" indent="-285750" fontAlgn="auto">
              <a:lnSpc>
                <a:spcPct val="150000"/>
              </a:lnSpc>
              <a:spcBef>
                <a:spcPts val="600"/>
              </a:spcBef>
              <a:spcAft>
                <a:spcPts val="600"/>
              </a:spcAft>
              <a:buFont typeface="Wingdings" panose="05000000000000000000" charset="0"/>
              <a:buChar char="Ø"/>
            </a:pPr>
            <a:r>
              <a:rPr lang="zh-CN" b="0">
                <a:ea typeface="宋体" panose="02010600030101010101" pitchFamily="2" charset="-122"/>
              </a:rPr>
              <a:t>自主开发了洋葱伯克霍尔德菌的检测方法并对其进行了方法适用性验证，增加了洋葱伯克霍尔德菌的检测。严格控制了产品的微生物水平，更大程度地保证了产品的质量。</a:t>
            </a:r>
          </a:p>
        </p:txBody>
      </p:sp>
    </p:spTree>
  </p:cSld>
  <p:clrMapOvr>
    <a:masterClrMapping/>
  </p:clrMapOvr>
  <p:transition advTm="125812">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385" name="íṩḷîḋè"/>
          <p:cNvSpPr/>
          <p:nvPr/>
        </p:nvSpPr>
        <p:spPr bwMode="auto">
          <a:xfrm rot="16200000">
            <a:off x="2248306" y="1370781"/>
            <a:ext cx="926445" cy="1929344"/>
          </a:xfrm>
          <a:custGeom>
            <a:avLst/>
            <a:gdLst/>
            <a:ahLst/>
            <a:cxnLst>
              <a:cxn ang="0">
                <a:pos x="0" y="69"/>
              </a:cxn>
              <a:cxn ang="0">
                <a:pos x="121" y="0"/>
              </a:cxn>
              <a:cxn ang="0">
                <a:pos x="163" y="171"/>
              </a:cxn>
              <a:cxn ang="0">
                <a:pos x="123" y="340"/>
              </a:cxn>
              <a:cxn ang="0">
                <a:pos x="1" y="270"/>
              </a:cxn>
              <a:cxn ang="0">
                <a:pos x="23" y="171"/>
              </a:cxn>
              <a:cxn ang="0">
                <a:pos x="0" y="69"/>
              </a:cxn>
            </a:cxnLst>
            <a:rect l="0" t="0" r="r" b="b"/>
            <a:pathLst>
              <a:path w="163" h="340">
                <a:moveTo>
                  <a:pt x="0" y="69"/>
                </a:moveTo>
                <a:cubicBezTo>
                  <a:pt x="121" y="0"/>
                  <a:pt x="121" y="0"/>
                  <a:pt x="121" y="0"/>
                </a:cubicBezTo>
                <a:cubicBezTo>
                  <a:pt x="149" y="51"/>
                  <a:pt x="163" y="108"/>
                  <a:pt x="163" y="171"/>
                </a:cubicBezTo>
                <a:cubicBezTo>
                  <a:pt x="163" y="233"/>
                  <a:pt x="150" y="289"/>
                  <a:pt x="123" y="340"/>
                </a:cubicBezTo>
                <a:cubicBezTo>
                  <a:pt x="1" y="270"/>
                  <a:pt x="1" y="270"/>
                  <a:pt x="1" y="270"/>
                </a:cubicBezTo>
                <a:cubicBezTo>
                  <a:pt x="16" y="240"/>
                  <a:pt x="23" y="207"/>
                  <a:pt x="23" y="171"/>
                </a:cubicBezTo>
                <a:cubicBezTo>
                  <a:pt x="23" y="134"/>
                  <a:pt x="15" y="100"/>
                  <a:pt x="0" y="69"/>
                </a:cubicBezTo>
                <a:close/>
              </a:path>
            </a:pathLst>
          </a:custGeom>
          <a:solidFill>
            <a:srgbClr val="6090CB"/>
          </a:solidFill>
          <a:ln w="9525">
            <a:noFill/>
            <a:round/>
          </a:ln>
        </p:spPr>
        <p:txBody>
          <a:bodyPr wrap="square" lIns="91440" tIns="45720" rIns="91440" bIns="45720" anchor="ctr">
            <a:normAutofit/>
          </a:bodyPr>
          <a:lstStyle/>
          <a:p>
            <a:pPr algn="ctr"/>
            <a:endParaRPr/>
          </a:p>
        </p:txBody>
      </p:sp>
      <p:sp>
        <p:nvSpPr>
          <p:cNvPr id="1049386" name="íšľïḍê"/>
          <p:cNvSpPr/>
          <p:nvPr/>
        </p:nvSpPr>
        <p:spPr bwMode="auto">
          <a:xfrm rot="16200000">
            <a:off x="490779" y="2313602"/>
            <a:ext cx="1708975" cy="1385171"/>
          </a:xfrm>
          <a:custGeom>
            <a:avLst/>
            <a:gdLst/>
            <a:ahLst/>
            <a:cxnLst>
              <a:cxn ang="0">
                <a:pos x="301" y="175"/>
              </a:cxn>
              <a:cxn ang="0">
                <a:pos x="179" y="244"/>
              </a:cxn>
              <a:cxn ang="0">
                <a:pos x="147" y="205"/>
              </a:cxn>
              <a:cxn ang="0">
                <a:pos x="0" y="139"/>
              </a:cxn>
              <a:cxn ang="0">
                <a:pos x="0" y="0"/>
              </a:cxn>
              <a:cxn ang="0">
                <a:pos x="246" y="106"/>
              </a:cxn>
              <a:cxn ang="0">
                <a:pos x="301" y="175"/>
              </a:cxn>
            </a:cxnLst>
            <a:rect l="0" t="0" r="r" b="b"/>
            <a:pathLst>
              <a:path w="301" h="244">
                <a:moveTo>
                  <a:pt x="301" y="175"/>
                </a:moveTo>
                <a:cubicBezTo>
                  <a:pt x="179" y="244"/>
                  <a:pt x="179" y="244"/>
                  <a:pt x="179" y="244"/>
                </a:cubicBezTo>
                <a:cubicBezTo>
                  <a:pt x="170" y="230"/>
                  <a:pt x="160" y="217"/>
                  <a:pt x="147" y="205"/>
                </a:cubicBezTo>
                <a:cubicBezTo>
                  <a:pt x="106" y="164"/>
                  <a:pt x="57" y="142"/>
                  <a:pt x="0" y="139"/>
                </a:cubicBezTo>
                <a:cubicBezTo>
                  <a:pt x="0" y="0"/>
                  <a:pt x="0" y="0"/>
                  <a:pt x="0" y="0"/>
                </a:cubicBezTo>
                <a:cubicBezTo>
                  <a:pt x="96" y="2"/>
                  <a:pt x="178" y="38"/>
                  <a:pt x="246" y="106"/>
                </a:cubicBezTo>
                <a:cubicBezTo>
                  <a:pt x="268" y="128"/>
                  <a:pt x="286" y="150"/>
                  <a:pt x="301" y="175"/>
                </a:cubicBezTo>
                <a:close/>
              </a:path>
            </a:pathLst>
          </a:custGeom>
          <a:solidFill>
            <a:srgbClr val="B4B4B4"/>
          </a:solidFill>
          <a:ln w="9525">
            <a:noFill/>
            <a:round/>
          </a:ln>
        </p:spPr>
        <p:txBody>
          <a:bodyPr wrap="square" lIns="91440" tIns="45720" rIns="91440" bIns="45720" anchor="ctr">
            <a:normAutofit/>
          </a:bodyPr>
          <a:lstStyle/>
          <a:p>
            <a:pPr algn="ctr"/>
            <a:endParaRPr/>
          </a:p>
        </p:txBody>
      </p:sp>
      <p:sp>
        <p:nvSpPr>
          <p:cNvPr id="1049387" name="iŝḻíďê"/>
          <p:cNvSpPr/>
          <p:nvPr/>
        </p:nvSpPr>
        <p:spPr bwMode="auto">
          <a:xfrm rot="16020000">
            <a:off x="530368" y="4125557"/>
            <a:ext cx="1675247" cy="1344695"/>
          </a:xfrm>
          <a:custGeom>
            <a:avLst/>
            <a:gdLst/>
            <a:ahLst/>
            <a:cxnLst>
              <a:cxn ang="0">
                <a:pos x="148" y="205"/>
              </a:cxn>
              <a:cxn ang="0">
                <a:pos x="121" y="237"/>
              </a:cxn>
              <a:cxn ang="0">
                <a:pos x="0" y="167"/>
              </a:cxn>
              <a:cxn ang="0">
                <a:pos x="49" y="106"/>
              </a:cxn>
              <a:cxn ang="0">
                <a:pos x="295" y="0"/>
              </a:cxn>
              <a:cxn ang="0">
                <a:pos x="295" y="139"/>
              </a:cxn>
              <a:cxn ang="0">
                <a:pos x="148" y="205"/>
              </a:cxn>
            </a:cxnLst>
            <a:rect l="0" t="0" r="r" b="b"/>
            <a:pathLst>
              <a:path w="295" h="237">
                <a:moveTo>
                  <a:pt x="148" y="205"/>
                </a:moveTo>
                <a:cubicBezTo>
                  <a:pt x="138" y="215"/>
                  <a:pt x="129" y="226"/>
                  <a:pt x="121" y="237"/>
                </a:cubicBezTo>
                <a:cubicBezTo>
                  <a:pt x="0" y="167"/>
                  <a:pt x="0" y="167"/>
                  <a:pt x="0" y="167"/>
                </a:cubicBezTo>
                <a:cubicBezTo>
                  <a:pt x="14" y="145"/>
                  <a:pt x="30" y="125"/>
                  <a:pt x="49" y="106"/>
                </a:cubicBezTo>
                <a:cubicBezTo>
                  <a:pt x="118" y="38"/>
                  <a:pt x="200" y="2"/>
                  <a:pt x="295" y="0"/>
                </a:cubicBezTo>
                <a:cubicBezTo>
                  <a:pt x="295" y="139"/>
                  <a:pt x="295" y="139"/>
                  <a:pt x="295" y="139"/>
                </a:cubicBezTo>
                <a:cubicBezTo>
                  <a:pt x="238" y="142"/>
                  <a:pt x="189" y="164"/>
                  <a:pt x="148" y="205"/>
                </a:cubicBezTo>
                <a:close/>
              </a:path>
            </a:pathLst>
          </a:custGeom>
          <a:solidFill>
            <a:srgbClr val="6090CB"/>
          </a:solidFill>
          <a:ln w="9525">
            <a:noFill/>
            <a:round/>
          </a:ln>
        </p:spPr>
        <p:txBody>
          <a:bodyPr wrap="square" lIns="91440" tIns="45720" rIns="91440" bIns="45720" anchor="ctr">
            <a:normAutofit/>
          </a:bodyPr>
          <a:lstStyle/>
          <a:p>
            <a:pPr algn="ctr"/>
            <a:endParaRPr/>
          </a:p>
        </p:txBody>
      </p:sp>
      <p:sp>
        <p:nvSpPr>
          <p:cNvPr id="1049388" name="íšḻïdè"/>
          <p:cNvSpPr/>
          <p:nvPr/>
        </p:nvSpPr>
        <p:spPr bwMode="auto">
          <a:xfrm rot="15960000">
            <a:off x="2303333" y="4399271"/>
            <a:ext cx="937689" cy="1981064"/>
          </a:xfrm>
          <a:custGeom>
            <a:avLst/>
            <a:gdLst/>
            <a:ahLst/>
            <a:cxnLst>
              <a:cxn ang="0">
                <a:pos x="165" y="70"/>
              </a:cxn>
              <a:cxn ang="0">
                <a:pos x="139" y="176"/>
              </a:cxn>
              <a:cxn ang="0">
                <a:pos x="164" y="280"/>
              </a:cxn>
              <a:cxn ang="0">
                <a:pos x="42" y="349"/>
              </a:cxn>
              <a:cxn ang="0">
                <a:pos x="0" y="176"/>
              </a:cxn>
              <a:cxn ang="0">
                <a:pos x="44" y="0"/>
              </a:cxn>
              <a:cxn ang="0">
                <a:pos x="165" y="70"/>
              </a:cxn>
            </a:cxnLst>
            <a:rect l="0" t="0" r="r" b="b"/>
            <a:pathLst>
              <a:path w="165" h="349">
                <a:moveTo>
                  <a:pt x="165" y="70"/>
                </a:moveTo>
                <a:cubicBezTo>
                  <a:pt x="148" y="102"/>
                  <a:pt x="139" y="137"/>
                  <a:pt x="139" y="176"/>
                </a:cubicBezTo>
                <a:cubicBezTo>
                  <a:pt x="139" y="214"/>
                  <a:pt x="147" y="249"/>
                  <a:pt x="164" y="280"/>
                </a:cubicBezTo>
                <a:cubicBezTo>
                  <a:pt x="42" y="349"/>
                  <a:pt x="42" y="349"/>
                  <a:pt x="42" y="349"/>
                </a:cubicBezTo>
                <a:cubicBezTo>
                  <a:pt x="14" y="298"/>
                  <a:pt x="0" y="240"/>
                  <a:pt x="0" y="176"/>
                </a:cubicBezTo>
                <a:cubicBezTo>
                  <a:pt x="0" y="112"/>
                  <a:pt x="14" y="53"/>
                  <a:pt x="44" y="0"/>
                </a:cubicBezTo>
                <a:lnTo>
                  <a:pt x="165" y="70"/>
                </a:lnTo>
                <a:close/>
              </a:path>
            </a:pathLst>
          </a:custGeom>
          <a:solidFill>
            <a:schemeClr val="bg2">
              <a:lumMod val="75000"/>
            </a:schemeClr>
          </a:solidFill>
          <a:ln w="9525">
            <a:noFill/>
            <a:round/>
          </a:ln>
        </p:spPr>
        <p:txBody>
          <a:bodyPr wrap="square" lIns="91440" tIns="45720" rIns="91440" bIns="45720" anchor="ctr">
            <a:normAutofit/>
          </a:bodyPr>
          <a:lstStyle/>
          <a:p>
            <a:pPr algn="ctr"/>
            <a:endParaRPr/>
          </a:p>
        </p:txBody>
      </p:sp>
      <p:sp>
        <p:nvSpPr>
          <p:cNvPr id="1049389" name="iṣḷiḋê"/>
          <p:cNvSpPr/>
          <p:nvPr/>
        </p:nvSpPr>
        <p:spPr>
          <a:xfrm>
            <a:off x="1547076" y="2774330"/>
            <a:ext cx="2328672" cy="2251191"/>
          </a:xfrm>
          <a:prstGeom prst="ellipse">
            <a:avLst/>
          </a:prstGeom>
          <a:blipFill>
            <a:blip r:embed="rId3" cstate="print"/>
            <a:srcRect/>
            <a:stretch>
              <a:fillRect l="-22656" r="-22410"/>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p>
        </p:txBody>
      </p:sp>
      <p:sp>
        <p:nvSpPr>
          <p:cNvPr id="1049393" name="îšḻíďe"/>
          <p:cNvSpPr/>
          <p:nvPr/>
        </p:nvSpPr>
        <p:spPr>
          <a:xfrm>
            <a:off x="2420716" y="5203928"/>
            <a:ext cx="583764" cy="583764"/>
          </a:xfrm>
          <a:prstGeom prst="ellipse">
            <a:avLst/>
          </a:prstGeom>
          <a:solidFill>
            <a:schemeClr val="bg1"/>
          </a:solidFill>
          <a:ln w="1905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wrap="square" lIns="91440" tIns="45720" rIns="91440" bIns="45720" anchor="ctr">
            <a:normAutofit/>
          </a:bodyPr>
          <a:lstStyle/>
          <a:p>
            <a:pPr algn="ctr"/>
            <a:endParaRPr/>
          </a:p>
        </p:txBody>
      </p:sp>
      <p:sp>
        <p:nvSpPr>
          <p:cNvPr id="1049394" name="îṡľíḑé"/>
          <p:cNvSpPr/>
          <p:nvPr/>
        </p:nvSpPr>
        <p:spPr bwMode="auto">
          <a:xfrm>
            <a:off x="2604090" y="5388560"/>
            <a:ext cx="214474" cy="214172"/>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 name="connsiteX83" fmla="*/ 373273 h 605239"/>
              <a:gd name="connsiteY83" fmla="*/ 373273 h 605239"/>
              <a:gd name="connsiteX84" fmla="*/ 373273 h 605239"/>
              <a:gd name="connsiteY84" fmla="*/ 373273 h 605239"/>
              <a:gd name="connsiteX85" fmla="*/ 373273 h 605239"/>
              <a:gd name="connsiteY85" fmla="*/ 373273 h 605239"/>
              <a:gd name="connsiteX86" fmla="*/ 373273 h 605239"/>
              <a:gd name="connsiteY86" fmla="*/ 373273 h 605239"/>
              <a:gd name="connsiteX87" fmla="*/ 373273 h 605239"/>
              <a:gd name="connsiteY87" fmla="*/ 373273 h 605239"/>
              <a:gd name="connsiteX88" fmla="*/ 373273 h 605239"/>
              <a:gd name="connsiteY88" fmla="*/ 373273 h 605239"/>
              <a:gd name="connsiteX89" fmla="*/ 373273 h 605239"/>
              <a:gd name="connsiteY89" fmla="*/ 373273 h 605239"/>
              <a:gd name="connsiteX90" fmla="*/ 373273 h 605239"/>
              <a:gd name="connsiteY90" fmla="*/ 373273 h 605239"/>
              <a:gd name="connsiteX91" fmla="*/ 373273 h 605239"/>
              <a:gd name="connsiteY91" fmla="*/ 373273 h 605239"/>
              <a:gd name="connsiteX92" fmla="*/ 373273 h 605239"/>
              <a:gd name="connsiteY92" fmla="*/ 373273 h 605239"/>
              <a:gd name="connsiteX93" fmla="*/ 373273 h 605239"/>
              <a:gd name="connsiteY93" fmla="*/ 373273 h 605239"/>
              <a:gd name="connsiteX94" fmla="*/ 373273 h 605239"/>
              <a:gd name="connsiteY94" fmla="*/ 373273 h 605239"/>
              <a:gd name="connsiteX95" fmla="*/ 373273 h 605239"/>
              <a:gd name="connsiteY95" fmla="*/ 373273 h 605239"/>
              <a:gd name="connsiteX96" fmla="*/ 373273 h 605239"/>
              <a:gd name="connsiteY96" fmla="*/ 373273 h 605239"/>
              <a:gd name="connsiteX97" fmla="*/ 373273 h 605239"/>
              <a:gd name="connsiteY97" fmla="*/ 373273 h 605239"/>
              <a:gd name="connsiteX98" fmla="*/ 373273 h 605239"/>
              <a:gd name="connsiteY98" fmla="*/ 373273 h 605239"/>
              <a:gd name="connsiteX99" fmla="*/ 373273 h 605239"/>
              <a:gd name="connsiteY99" fmla="*/ 373273 h 605239"/>
              <a:gd name="connsiteX100" fmla="*/ 373273 h 605239"/>
              <a:gd name="connsiteY100" fmla="*/ 373273 h 605239"/>
              <a:gd name="connsiteX101" fmla="*/ 373273 h 605239"/>
              <a:gd name="connsiteY101" fmla="*/ 373273 h 605239"/>
              <a:gd name="connsiteX102" fmla="*/ 373273 h 605239"/>
              <a:gd name="connsiteY102" fmla="*/ 373273 h 605239"/>
              <a:gd name="connsiteX103" fmla="*/ 373273 h 605239"/>
              <a:gd name="connsiteY103" fmla="*/ 373273 h 605239"/>
              <a:gd name="connsiteX104" fmla="*/ 373273 h 605239"/>
              <a:gd name="connsiteY104" fmla="*/ 373273 h 605239"/>
              <a:gd name="connsiteX105" fmla="*/ 373273 h 605239"/>
              <a:gd name="connsiteY105" fmla="*/ 373273 h 605239"/>
              <a:gd name="connsiteX106" fmla="*/ 373273 h 605239"/>
              <a:gd name="connsiteY106" fmla="*/ 373273 h 605239"/>
              <a:gd name="connsiteX107" fmla="*/ 373273 h 605239"/>
              <a:gd name="connsiteY107" fmla="*/ 373273 h 605239"/>
              <a:gd name="connsiteX108" fmla="*/ 373273 h 605239"/>
              <a:gd name="connsiteY108" fmla="*/ 373273 h 605239"/>
              <a:gd name="connsiteX109" fmla="*/ 373273 h 605239"/>
              <a:gd name="connsiteY109" fmla="*/ 373273 h 605239"/>
              <a:gd name="connsiteX110" fmla="*/ 373273 h 605239"/>
              <a:gd name="connsiteY110" fmla="*/ 373273 h 605239"/>
              <a:gd name="connsiteX111" fmla="*/ 373273 h 605239"/>
              <a:gd name="connsiteY111" fmla="*/ 373273 h 605239"/>
              <a:gd name="connsiteX112" fmla="*/ 373273 h 605239"/>
              <a:gd name="connsiteY112" fmla="*/ 373273 h 605239"/>
              <a:gd name="connsiteX113" fmla="*/ 373273 h 605239"/>
              <a:gd name="connsiteY113" fmla="*/ 373273 h 605239"/>
              <a:gd name="connsiteX114" fmla="*/ 373273 h 605239"/>
              <a:gd name="connsiteY114" fmla="*/ 373273 h 605239"/>
              <a:gd name="connsiteX115" fmla="*/ 373273 h 605239"/>
              <a:gd name="connsiteY115" fmla="*/ 373273 h 605239"/>
              <a:gd name="connsiteX116" fmla="*/ 373273 h 605239"/>
              <a:gd name="connsiteY116" fmla="*/ 373273 h 605239"/>
              <a:gd name="connsiteX117" fmla="*/ 373273 h 605239"/>
              <a:gd name="connsiteY117" fmla="*/ 373273 h 605239"/>
              <a:gd name="connsiteX118" fmla="*/ 373273 h 605239"/>
              <a:gd name="connsiteY118" fmla="*/ 373273 h 605239"/>
              <a:gd name="connsiteX119" fmla="*/ 373273 h 605239"/>
              <a:gd name="connsiteY119" fmla="*/ 373273 h 605239"/>
              <a:gd name="connsiteX120" fmla="*/ 373273 h 605239"/>
              <a:gd name="connsiteY120" fmla="*/ 373273 h 605239"/>
              <a:gd name="connsiteX121" fmla="*/ 373273 h 605239"/>
              <a:gd name="connsiteY121" fmla="*/ 373273 h 605239"/>
              <a:gd name="connsiteX122" fmla="*/ 373273 h 605239"/>
              <a:gd name="connsiteY122" fmla="*/ 373273 h 605239"/>
              <a:gd name="connsiteX123" fmla="*/ 373273 h 605239"/>
              <a:gd name="connsiteY123" fmla="*/ 373273 h 605239"/>
              <a:gd name="connsiteX124" fmla="*/ 373273 h 605239"/>
              <a:gd name="connsiteY124" fmla="*/ 373273 h 605239"/>
              <a:gd name="connsiteX125" fmla="*/ 373273 h 605239"/>
              <a:gd name="connsiteY125" fmla="*/ 373273 h 605239"/>
              <a:gd name="connsiteX126" fmla="*/ 373273 h 605239"/>
              <a:gd name="connsiteY126" fmla="*/ 373273 h 605239"/>
              <a:gd name="connsiteX127" fmla="*/ 373273 h 605239"/>
              <a:gd name="connsiteY127" fmla="*/ 373273 h 605239"/>
              <a:gd name="connsiteX128" fmla="*/ 373273 h 605239"/>
              <a:gd name="connsiteY128" fmla="*/ 373273 h 605239"/>
              <a:gd name="connsiteX129" fmla="*/ 373273 h 605239"/>
              <a:gd name="connsiteY129" fmla="*/ 373273 h 605239"/>
              <a:gd name="connsiteX130" fmla="*/ 373273 h 605239"/>
              <a:gd name="connsiteY130" fmla="*/ 373273 h 605239"/>
              <a:gd name="connsiteX131" fmla="*/ 373273 h 605239"/>
              <a:gd name="connsiteY131" fmla="*/ 373273 h 605239"/>
              <a:gd name="connsiteX132" fmla="*/ 373273 h 605239"/>
              <a:gd name="connsiteY132" fmla="*/ 373273 h 605239"/>
              <a:gd name="connsiteX133" fmla="*/ 373273 h 605239"/>
              <a:gd name="connsiteY133" fmla="*/ 373273 h 605239"/>
              <a:gd name="connsiteX134" fmla="*/ 373273 h 605239"/>
              <a:gd name="connsiteY134" fmla="*/ 373273 h 605239"/>
              <a:gd name="connsiteX135" fmla="*/ 373273 h 605239"/>
              <a:gd name="connsiteY135" fmla="*/ 373273 h 605239"/>
              <a:gd name="connsiteX136" fmla="*/ 373273 h 605239"/>
              <a:gd name="connsiteY136" fmla="*/ 373273 h 605239"/>
              <a:gd name="connsiteX137" fmla="*/ 373273 h 605239"/>
              <a:gd name="connsiteY137" fmla="*/ 373273 h 605239"/>
              <a:gd name="connsiteX138" fmla="*/ 373273 h 605239"/>
              <a:gd name="connsiteY138" fmla="*/ 373273 h 605239"/>
              <a:gd name="connsiteX139" fmla="*/ 373273 h 605239"/>
              <a:gd name="connsiteY139" fmla="*/ 373273 h 605239"/>
              <a:gd name="connsiteX140" fmla="*/ 373273 h 605239"/>
              <a:gd name="connsiteY140" fmla="*/ 373273 h 605239"/>
              <a:gd name="connsiteX141" fmla="*/ 373273 h 605239"/>
              <a:gd name="connsiteY141" fmla="*/ 373273 h 605239"/>
              <a:gd name="connsiteX142" fmla="*/ 373273 h 605239"/>
              <a:gd name="connsiteY142" fmla="*/ 373273 h 605239"/>
              <a:gd name="connsiteX143" fmla="*/ 373273 h 605239"/>
              <a:gd name="connsiteY143" fmla="*/ 373273 h 605239"/>
              <a:gd name="connsiteX144" fmla="*/ 373273 h 605239"/>
              <a:gd name="connsiteY144" fmla="*/ 373273 h 605239"/>
              <a:gd name="connsiteX145" fmla="*/ 373273 h 605239"/>
              <a:gd name="connsiteY145" fmla="*/ 373273 h 605239"/>
              <a:gd name="connsiteX146" fmla="*/ 373273 h 605239"/>
              <a:gd name="connsiteY146" fmla="*/ 373273 h 605239"/>
              <a:gd name="connsiteX147" fmla="*/ 373273 h 605239"/>
              <a:gd name="connsiteY147" fmla="*/ 373273 h 605239"/>
              <a:gd name="connsiteX148" fmla="*/ 373273 h 605239"/>
              <a:gd name="connsiteY148" fmla="*/ 373273 h 605239"/>
              <a:gd name="connsiteX149" fmla="*/ 373273 h 605239"/>
              <a:gd name="connsiteY149" fmla="*/ 373273 h 605239"/>
              <a:gd name="connsiteX150" fmla="*/ 373273 h 605239"/>
              <a:gd name="connsiteY150" fmla="*/ 373273 h 605239"/>
              <a:gd name="connsiteX151" fmla="*/ 373273 h 605239"/>
              <a:gd name="connsiteY151" fmla="*/ 373273 h 605239"/>
              <a:gd name="connsiteX152" fmla="*/ 373273 h 605239"/>
              <a:gd name="connsiteY152"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607614" h="606761">
                <a:moveTo>
                  <a:pt x="131397" y="525607"/>
                </a:moveTo>
                <a:lnTo>
                  <a:pt x="131397" y="586283"/>
                </a:lnTo>
                <a:lnTo>
                  <a:pt x="192158" y="586283"/>
                </a:lnTo>
                <a:cubicBezTo>
                  <a:pt x="208867" y="586283"/>
                  <a:pt x="222539" y="572631"/>
                  <a:pt x="222539" y="555945"/>
                </a:cubicBezTo>
                <a:cubicBezTo>
                  <a:pt x="222539" y="539259"/>
                  <a:pt x="208867" y="525607"/>
                  <a:pt x="192158" y="525607"/>
                </a:cubicBezTo>
                <a:close/>
                <a:moveTo>
                  <a:pt x="50888" y="525607"/>
                </a:moveTo>
                <a:cubicBezTo>
                  <a:pt x="34178" y="525607"/>
                  <a:pt x="20507" y="539259"/>
                  <a:pt x="20507" y="555945"/>
                </a:cubicBezTo>
                <a:cubicBezTo>
                  <a:pt x="20507" y="572631"/>
                  <a:pt x="34178" y="586283"/>
                  <a:pt x="50888" y="586283"/>
                </a:cubicBezTo>
                <a:lnTo>
                  <a:pt x="111649" y="586283"/>
                </a:lnTo>
                <a:lnTo>
                  <a:pt x="111649" y="525607"/>
                </a:lnTo>
                <a:close/>
                <a:moveTo>
                  <a:pt x="111649" y="121352"/>
                </a:moveTo>
                <a:lnTo>
                  <a:pt x="404823" y="121352"/>
                </a:lnTo>
                <a:lnTo>
                  <a:pt x="404823" y="202506"/>
                </a:lnTo>
                <a:lnTo>
                  <a:pt x="344061" y="202506"/>
                </a:lnTo>
                <a:lnTo>
                  <a:pt x="344061" y="475549"/>
                </a:lnTo>
                <a:lnTo>
                  <a:pt x="354695" y="475549"/>
                </a:lnTo>
                <a:lnTo>
                  <a:pt x="364568" y="475549"/>
                </a:lnTo>
                <a:lnTo>
                  <a:pt x="364568" y="222226"/>
                </a:lnTo>
                <a:lnTo>
                  <a:pt x="404823" y="222226"/>
                </a:lnTo>
                <a:lnTo>
                  <a:pt x="404823" y="495269"/>
                </a:lnTo>
                <a:lnTo>
                  <a:pt x="394949" y="495269"/>
                </a:lnTo>
                <a:lnTo>
                  <a:pt x="394949" y="515747"/>
                </a:lnTo>
                <a:lnTo>
                  <a:pt x="415456" y="515747"/>
                </a:lnTo>
                <a:lnTo>
                  <a:pt x="415456" y="475549"/>
                </a:lnTo>
                <a:lnTo>
                  <a:pt x="435204" y="475549"/>
                </a:lnTo>
                <a:lnTo>
                  <a:pt x="435204" y="515747"/>
                </a:lnTo>
                <a:lnTo>
                  <a:pt x="455710" y="515747"/>
                </a:lnTo>
                <a:lnTo>
                  <a:pt x="455710" y="475549"/>
                </a:lnTo>
                <a:lnTo>
                  <a:pt x="476217" y="475549"/>
                </a:lnTo>
                <a:lnTo>
                  <a:pt x="476217" y="515747"/>
                </a:lnTo>
                <a:lnTo>
                  <a:pt x="495965" y="515747"/>
                </a:lnTo>
                <a:lnTo>
                  <a:pt x="495965" y="475549"/>
                </a:lnTo>
                <a:lnTo>
                  <a:pt x="516472" y="475549"/>
                </a:lnTo>
                <a:lnTo>
                  <a:pt x="516472" y="515747"/>
                </a:lnTo>
                <a:lnTo>
                  <a:pt x="536979" y="515747"/>
                </a:lnTo>
                <a:lnTo>
                  <a:pt x="536979" y="475549"/>
                </a:lnTo>
                <a:lnTo>
                  <a:pt x="556726" y="475549"/>
                </a:lnTo>
                <a:lnTo>
                  <a:pt x="556726" y="515747"/>
                </a:lnTo>
                <a:lnTo>
                  <a:pt x="577233" y="515747"/>
                </a:lnTo>
                <a:lnTo>
                  <a:pt x="577233" y="475549"/>
                </a:lnTo>
                <a:lnTo>
                  <a:pt x="607614" y="475549"/>
                </a:lnTo>
                <a:lnTo>
                  <a:pt x="607614" y="606761"/>
                </a:lnTo>
                <a:lnTo>
                  <a:pt x="344061" y="606761"/>
                </a:lnTo>
                <a:lnTo>
                  <a:pt x="324314" y="606761"/>
                </a:lnTo>
                <a:lnTo>
                  <a:pt x="192158" y="606761"/>
                </a:lnTo>
                <a:lnTo>
                  <a:pt x="50888" y="606761"/>
                </a:lnTo>
                <a:cubicBezTo>
                  <a:pt x="22786" y="606761"/>
                  <a:pt x="0" y="584008"/>
                  <a:pt x="0" y="555945"/>
                </a:cubicBezTo>
                <a:cubicBezTo>
                  <a:pt x="0" y="528641"/>
                  <a:pt x="22786" y="505887"/>
                  <a:pt x="50888" y="505887"/>
                </a:cubicBezTo>
                <a:lnTo>
                  <a:pt x="111649" y="505887"/>
                </a:lnTo>
                <a:lnTo>
                  <a:pt x="111649" y="475549"/>
                </a:lnTo>
                <a:lnTo>
                  <a:pt x="212665" y="475549"/>
                </a:lnTo>
                <a:lnTo>
                  <a:pt x="212665" y="455071"/>
                </a:lnTo>
                <a:lnTo>
                  <a:pt x="111649" y="455071"/>
                </a:lnTo>
                <a:lnTo>
                  <a:pt x="111649" y="434593"/>
                </a:lnTo>
                <a:lnTo>
                  <a:pt x="212665" y="434593"/>
                </a:lnTo>
                <a:lnTo>
                  <a:pt x="212665" y="414873"/>
                </a:lnTo>
                <a:lnTo>
                  <a:pt x="111649" y="414873"/>
                </a:lnTo>
                <a:lnTo>
                  <a:pt x="111649" y="394395"/>
                </a:lnTo>
                <a:lnTo>
                  <a:pt x="212665" y="394395"/>
                </a:lnTo>
                <a:lnTo>
                  <a:pt x="212665" y="373917"/>
                </a:lnTo>
                <a:lnTo>
                  <a:pt x="111649" y="373917"/>
                </a:lnTo>
                <a:lnTo>
                  <a:pt x="111649" y="354197"/>
                </a:lnTo>
                <a:lnTo>
                  <a:pt x="212665" y="354197"/>
                </a:lnTo>
                <a:lnTo>
                  <a:pt x="212665" y="333719"/>
                </a:lnTo>
                <a:lnTo>
                  <a:pt x="111649" y="333719"/>
                </a:lnTo>
                <a:lnTo>
                  <a:pt x="111649" y="313240"/>
                </a:lnTo>
                <a:lnTo>
                  <a:pt x="212665" y="313240"/>
                </a:lnTo>
                <a:lnTo>
                  <a:pt x="212665" y="293521"/>
                </a:lnTo>
                <a:lnTo>
                  <a:pt x="111649" y="293521"/>
                </a:lnTo>
                <a:lnTo>
                  <a:pt x="111649" y="273042"/>
                </a:lnTo>
                <a:lnTo>
                  <a:pt x="212665" y="273042"/>
                </a:lnTo>
                <a:lnTo>
                  <a:pt x="212665" y="252564"/>
                </a:lnTo>
                <a:lnTo>
                  <a:pt x="111649" y="252564"/>
                </a:lnTo>
                <a:lnTo>
                  <a:pt x="111649" y="222226"/>
                </a:lnTo>
                <a:lnTo>
                  <a:pt x="233172" y="222226"/>
                </a:lnTo>
                <a:lnTo>
                  <a:pt x="233172" y="505887"/>
                </a:lnTo>
                <a:lnTo>
                  <a:pt x="192158" y="505887"/>
                </a:lnTo>
                <a:cubicBezTo>
                  <a:pt x="208867" y="505887"/>
                  <a:pt x="223298" y="513472"/>
                  <a:pt x="232412" y="525607"/>
                </a:cubicBezTo>
                <a:lnTo>
                  <a:pt x="252919" y="525607"/>
                </a:lnTo>
                <a:lnTo>
                  <a:pt x="252919" y="202506"/>
                </a:lnTo>
                <a:lnTo>
                  <a:pt x="111649" y="202506"/>
                </a:lnTo>
                <a:close/>
                <a:moveTo>
                  <a:pt x="313743" y="60671"/>
                </a:moveTo>
                <a:cubicBezTo>
                  <a:pt x="308426" y="60671"/>
                  <a:pt x="303869" y="65221"/>
                  <a:pt x="303869" y="70530"/>
                </a:cubicBezTo>
                <a:cubicBezTo>
                  <a:pt x="303869" y="76597"/>
                  <a:pt x="308426" y="81147"/>
                  <a:pt x="313743" y="81147"/>
                </a:cubicBezTo>
                <a:lnTo>
                  <a:pt x="324376" y="81147"/>
                </a:lnTo>
                <a:cubicBezTo>
                  <a:pt x="329692" y="81147"/>
                  <a:pt x="334249" y="76597"/>
                  <a:pt x="334249" y="70530"/>
                </a:cubicBezTo>
                <a:cubicBezTo>
                  <a:pt x="334249" y="65221"/>
                  <a:pt x="329692" y="60671"/>
                  <a:pt x="324376" y="60671"/>
                </a:cubicBezTo>
                <a:close/>
                <a:moveTo>
                  <a:pt x="273490" y="60671"/>
                </a:moveTo>
                <a:cubicBezTo>
                  <a:pt x="268173" y="60671"/>
                  <a:pt x="263616" y="65221"/>
                  <a:pt x="263616" y="70530"/>
                </a:cubicBezTo>
                <a:cubicBezTo>
                  <a:pt x="263616" y="76597"/>
                  <a:pt x="268173" y="81147"/>
                  <a:pt x="273490" y="81147"/>
                </a:cubicBezTo>
                <a:lnTo>
                  <a:pt x="283363" y="81147"/>
                </a:lnTo>
                <a:cubicBezTo>
                  <a:pt x="289439" y="81147"/>
                  <a:pt x="293996" y="76597"/>
                  <a:pt x="293996" y="70530"/>
                </a:cubicBezTo>
                <a:cubicBezTo>
                  <a:pt x="293996" y="65221"/>
                  <a:pt x="289439" y="60671"/>
                  <a:pt x="283363" y="60671"/>
                </a:cubicBezTo>
                <a:close/>
                <a:moveTo>
                  <a:pt x="233237" y="60671"/>
                </a:moveTo>
                <a:cubicBezTo>
                  <a:pt x="227161" y="60671"/>
                  <a:pt x="222604" y="65221"/>
                  <a:pt x="222604" y="70530"/>
                </a:cubicBezTo>
                <a:cubicBezTo>
                  <a:pt x="222604" y="76597"/>
                  <a:pt x="227161" y="81147"/>
                  <a:pt x="233237" y="81147"/>
                </a:cubicBezTo>
                <a:lnTo>
                  <a:pt x="243110" y="81147"/>
                </a:lnTo>
                <a:cubicBezTo>
                  <a:pt x="248427" y="81147"/>
                  <a:pt x="252984" y="76597"/>
                  <a:pt x="252984" y="70530"/>
                </a:cubicBezTo>
                <a:cubicBezTo>
                  <a:pt x="252984" y="65221"/>
                  <a:pt x="248427" y="60671"/>
                  <a:pt x="243110" y="60671"/>
                </a:cubicBezTo>
                <a:close/>
                <a:moveTo>
                  <a:pt x="192224" y="60671"/>
                </a:moveTo>
                <a:cubicBezTo>
                  <a:pt x="186908" y="60671"/>
                  <a:pt x="182351" y="65221"/>
                  <a:pt x="182351" y="70530"/>
                </a:cubicBezTo>
                <a:cubicBezTo>
                  <a:pt x="182351" y="76597"/>
                  <a:pt x="186908" y="81147"/>
                  <a:pt x="192224" y="81147"/>
                </a:cubicBezTo>
                <a:lnTo>
                  <a:pt x="202857" y="81147"/>
                </a:lnTo>
                <a:cubicBezTo>
                  <a:pt x="208174" y="81147"/>
                  <a:pt x="212731" y="76597"/>
                  <a:pt x="212731" y="70530"/>
                </a:cubicBezTo>
                <a:cubicBezTo>
                  <a:pt x="212731" y="65221"/>
                  <a:pt x="208174" y="60671"/>
                  <a:pt x="202857" y="60671"/>
                </a:cubicBezTo>
                <a:close/>
                <a:moveTo>
                  <a:pt x="313743" y="30335"/>
                </a:moveTo>
                <a:cubicBezTo>
                  <a:pt x="308426" y="30335"/>
                  <a:pt x="303869" y="34886"/>
                  <a:pt x="303869" y="40194"/>
                </a:cubicBezTo>
                <a:cubicBezTo>
                  <a:pt x="303869" y="46262"/>
                  <a:pt x="308426" y="50812"/>
                  <a:pt x="313743" y="50812"/>
                </a:cubicBezTo>
                <a:lnTo>
                  <a:pt x="324376" y="50812"/>
                </a:lnTo>
                <a:cubicBezTo>
                  <a:pt x="329692" y="50812"/>
                  <a:pt x="334249" y="46262"/>
                  <a:pt x="334249" y="40194"/>
                </a:cubicBezTo>
                <a:cubicBezTo>
                  <a:pt x="334249" y="34886"/>
                  <a:pt x="329692" y="30335"/>
                  <a:pt x="324376" y="30335"/>
                </a:cubicBezTo>
                <a:close/>
                <a:moveTo>
                  <a:pt x="273490" y="30335"/>
                </a:moveTo>
                <a:cubicBezTo>
                  <a:pt x="268173" y="30335"/>
                  <a:pt x="263616" y="34886"/>
                  <a:pt x="263616" y="40194"/>
                </a:cubicBezTo>
                <a:cubicBezTo>
                  <a:pt x="263616" y="46262"/>
                  <a:pt x="268173" y="50812"/>
                  <a:pt x="273490" y="50812"/>
                </a:cubicBezTo>
                <a:lnTo>
                  <a:pt x="283363" y="50812"/>
                </a:lnTo>
                <a:cubicBezTo>
                  <a:pt x="289439" y="50812"/>
                  <a:pt x="293996" y="46262"/>
                  <a:pt x="293996" y="40194"/>
                </a:cubicBezTo>
                <a:cubicBezTo>
                  <a:pt x="293996" y="34886"/>
                  <a:pt x="289439" y="30335"/>
                  <a:pt x="283363" y="30335"/>
                </a:cubicBezTo>
                <a:close/>
                <a:moveTo>
                  <a:pt x="233237" y="30335"/>
                </a:moveTo>
                <a:cubicBezTo>
                  <a:pt x="227161" y="30335"/>
                  <a:pt x="222604" y="34886"/>
                  <a:pt x="222604" y="40194"/>
                </a:cubicBezTo>
                <a:cubicBezTo>
                  <a:pt x="222604" y="46262"/>
                  <a:pt x="227161" y="50812"/>
                  <a:pt x="233237" y="50812"/>
                </a:cubicBezTo>
                <a:lnTo>
                  <a:pt x="243110" y="50812"/>
                </a:lnTo>
                <a:cubicBezTo>
                  <a:pt x="248427" y="50812"/>
                  <a:pt x="252984" y="46262"/>
                  <a:pt x="252984" y="40194"/>
                </a:cubicBezTo>
                <a:cubicBezTo>
                  <a:pt x="252984" y="34886"/>
                  <a:pt x="248427" y="30335"/>
                  <a:pt x="243110" y="30335"/>
                </a:cubicBezTo>
                <a:close/>
                <a:moveTo>
                  <a:pt x="192224" y="30335"/>
                </a:moveTo>
                <a:cubicBezTo>
                  <a:pt x="186908" y="30335"/>
                  <a:pt x="182351" y="34886"/>
                  <a:pt x="182351" y="40194"/>
                </a:cubicBezTo>
                <a:cubicBezTo>
                  <a:pt x="182351" y="46262"/>
                  <a:pt x="186908" y="50812"/>
                  <a:pt x="192224" y="50812"/>
                </a:cubicBezTo>
                <a:lnTo>
                  <a:pt x="202857" y="50812"/>
                </a:lnTo>
                <a:cubicBezTo>
                  <a:pt x="208174" y="50812"/>
                  <a:pt x="212731" y="46262"/>
                  <a:pt x="212731" y="40194"/>
                </a:cubicBezTo>
                <a:cubicBezTo>
                  <a:pt x="212731" y="34886"/>
                  <a:pt x="208174" y="30335"/>
                  <a:pt x="202857" y="30335"/>
                </a:cubicBezTo>
                <a:close/>
                <a:moveTo>
                  <a:pt x="131465" y="0"/>
                </a:moveTo>
                <a:lnTo>
                  <a:pt x="385135" y="0"/>
                </a:lnTo>
                <a:lnTo>
                  <a:pt x="385135" y="30335"/>
                </a:lnTo>
                <a:lnTo>
                  <a:pt x="354755" y="30335"/>
                </a:lnTo>
                <a:cubicBezTo>
                  <a:pt x="348679" y="30335"/>
                  <a:pt x="344122" y="34886"/>
                  <a:pt x="344122" y="40194"/>
                </a:cubicBezTo>
                <a:cubicBezTo>
                  <a:pt x="344122" y="46262"/>
                  <a:pt x="348679" y="50812"/>
                  <a:pt x="354755" y="50812"/>
                </a:cubicBezTo>
                <a:lnTo>
                  <a:pt x="385135" y="50812"/>
                </a:lnTo>
                <a:lnTo>
                  <a:pt x="385135" y="60671"/>
                </a:lnTo>
                <a:lnTo>
                  <a:pt x="354755" y="60671"/>
                </a:lnTo>
                <a:cubicBezTo>
                  <a:pt x="348679" y="60671"/>
                  <a:pt x="344122" y="65221"/>
                  <a:pt x="344122" y="70530"/>
                </a:cubicBezTo>
                <a:cubicBezTo>
                  <a:pt x="344122" y="76597"/>
                  <a:pt x="348679" y="81147"/>
                  <a:pt x="354755" y="81147"/>
                </a:cubicBezTo>
                <a:lnTo>
                  <a:pt x="385135" y="81147"/>
                </a:lnTo>
                <a:lnTo>
                  <a:pt x="385135" y="111483"/>
                </a:lnTo>
                <a:lnTo>
                  <a:pt x="131465" y="111483"/>
                </a:lnTo>
                <a:lnTo>
                  <a:pt x="131465" y="81147"/>
                </a:lnTo>
                <a:lnTo>
                  <a:pt x="161845" y="81147"/>
                </a:lnTo>
                <a:cubicBezTo>
                  <a:pt x="167921" y="81147"/>
                  <a:pt x="172478" y="76597"/>
                  <a:pt x="172478" y="70530"/>
                </a:cubicBezTo>
                <a:cubicBezTo>
                  <a:pt x="172478" y="65221"/>
                  <a:pt x="167921" y="60671"/>
                  <a:pt x="161845" y="60671"/>
                </a:cubicBezTo>
                <a:lnTo>
                  <a:pt x="131465" y="60671"/>
                </a:lnTo>
                <a:lnTo>
                  <a:pt x="131465" y="50812"/>
                </a:lnTo>
                <a:lnTo>
                  <a:pt x="161845" y="50812"/>
                </a:lnTo>
                <a:cubicBezTo>
                  <a:pt x="167921" y="50812"/>
                  <a:pt x="172478" y="46262"/>
                  <a:pt x="172478" y="40194"/>
                </a:cubicBezTo>
                <a:cubicBezTo>
                  <a:pt x="172478" y="34886"/>
                  <a:pt x="167921" y="30335"/>
                  <a:pt x="161845" y="30335"/>
                </a:cubicBezTo>
                <a:lnTo>
                  <a:pt x="131465" y="30335"/>
                </a:lnTo>
                <a:close/>
              </a:path>
            </a:pathLst>
          </a:custGeom>
          <a:solidFill>
            <a:schemeClr val="bg1">
              <a:lumMod val="50000"/>
            </a:schemeClr>
          </a:solidFill>
          <a:ln>
            <a:noFill/>
          </a:ln>
        </p:spPr>
        <p:txBody>
          <a:bodyPr wrap="square" lIns="91440" tIns="45720" rIns="91440" bIns="45720" anchor="ctr">
            <a:normAutofit fontScale="575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sp>
        <p:nvSpPr>
          <p:cNvPr id="1049395" name="îśļïḋè"/>
          <p:cNvSpPr/>
          <p:nvPr/>
        </p:nvSpPr>
        <p:spPr>
          <a:xfrm>
            <a:off x="1023913" y="4441364"/>
            <a:ext cx="583764" cy="583764"/>
          </a:xfrm>
          <a:prstGeom prst="ellipse">
            <a:avLst/>
          </a:prstGeom>
          <a:solidFill>
            <a:schemeClr val="bg1"/>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wrap="square" lIns="91440" tIns="45720" rIns="91440" bIns="45720" anchor="ctr">
            <a:normAutofit/>
          </a:bodyPr>
          <a:lstStyle/>
          <a:p>
            <a:pPr algn="ctr"/>
            <a:endParaRPr/>
          </a:p>
        </p:txBody>
      </p:sp>
      <p:sp>
        <p:nvSpPr>
          <p:cNvPr id="1049396" name="íṣľîďê"/>
          <p:cNvSpPr/>
          <p:nvPr/>
        </p:nvSpPr>
        <p:spPr bwMode="auto">
          <a:xfrm>
            <a:off x="1208557" y="4642968"/>
            <a:ext cx="214474" cy="171338"/>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 name="connsiteX83" fmla="*/ 373273 h 605239"/>
              <a:gd name="connsiteY83" fmla="*/ 373273 h 605239"/>
              <a:gd name="connsiteX84" fmla="*/ 373273 h 605239"/>
              <a:gd name="connsiteY84" fmla="*/ 373273 h 605239"/>
              <a:gd name="connsiteX85" fmla="*/ 373273 h 605239"/>
              <a:gd name="connsiteY85" fmla="*/ 373273 h 605239"/>
              <a:gd name="connsiteX86" fmla="*/ 373273 h 605239"/>
              <a:gd name="connsiteY86" fmla="*/ 373273 h 605239"/>
              <a:gd name="connsiteX87" fmla="*/ 373273 h 605239"/>
              <a:gd name="connsiteY87" fmla="*/ 373273 h 605239"/>
              <a:gd name="connsiteX88" fmla="*/ 373273 h 605239"/>
              <a:gd name="connsiteY88" fmla="*/ 373273 h 605239"/>
              <a:gd name="connsiteX89" fmla="*/ 373273 h 605239"/>
              <a:gd name="connsiteY89" fmla="*/ 373273 h 605239"/>
              <a:gd name="connsiteX90" fmla="*/ 373273 h 605239"/>
              <a:gd name="connsiteY90" fmla="*/ 373273 h 605239"/>
              <a:gd name="connsiteX91" fmla="*/ 373273 h 605239"/>
              <a:gd name="connsiteY91" fmla="*/ 373273 h 605239"/>
              <a:gd name="connsiteX92" fmla="*/ 373273 h 605239"/>
              <a:gd name="connsiteY92" fmla="*/ 373273 h 605239"/>
              <a:gd name="connsiteX93" fmla="*/ 373273 h 605239"/>
              <a:gd name="connsiteY93" fmla="*/ 373273 h 605239"/>
              <a:gd name="connsiteX94" fmla="*/ 373273 h 605239"/>
              <a:gd name="connsiteY94" fmla="*/ 373273 h 605239"/>
              <a:gd name="connsiteX95" fmla="*/ 373273 h 605239"/>
              <a:gd name="connsiteY95" fmla="*/ 373273 h 605239"/>
              <a:gd name="connsiteX96" fmla="*/ 373273 h 605239"/>
              <a:gd name="connsiteY96" fmla="*/ 373273 h 605239"/>
              <a:gd name="connsiteX97" fmla="*/ 373273 h 605239"/>
              <a:gd name="connsiteY97" fmla="*/ 373273 h 605239"/>
              <a:gd name="connsiteX98" fmla="*/ 373273 h 605239"/>
              <a:gd name="connsiteY98" fmla="*/ 373273 h 605239"/>
              <a:gd name="connsiteX99" fmla="*/ 373273 h 605239"/>
              <a:gd name="connsiteY99" fmla="*/ 373273 h 605239"/>
              <a:gd name="connsiteX100" fmla="*/ 373273 h 605239"/>
              <a:gd name="connsiteY100" fmla="*/ 373273 h 605239"/>
              <a:gd name="connsiteX101" fmla="*/ 373273 h 605239"/>
              <a:gd name="connsiteY101" fmla="*/ 373273 h 605239"/>
              <a:gd name="connsiteX102" fmla="*/ 373273 h 605239"/>
              <a:gd name="connsiteY102" fmla="*/ 373273 h 605239"/>
              <a:gd name="connsiteX103" fmla="*/ 373273 h 605239"/>
              <a:gd name="connsiteY103" fmla="*/ 373273 h 605239"/>
              <a:gd name="connsiteX104" fmla="*/ 373273 h 605239"/>
              <a:gd name="connsiteY104" fmla="*/ 373273 h 605239"/>
              <a:gd name="connsiteX105" fmla="*/ 373273 h 605239"/>
              <a:gd name="connsiteY105" fmla="*/ 373273 h 605239"/>
              <a:gd name="connsiteX106" fmla="*/ 373273 h 605239"/>
              <a:gd name="connsiteY106" fmla="*/ 373273 h 605239"/>
              <a:gd name="connsiteX107" fmla="*/ 373273 h 605239"/>
              <a:gd name="connsiteY107" fmla="*/ 373273 h 605239"/>
              <a:gd name="connsiteX108" fmla="*/ 373273 h 605239"/>
              <a:gd name="connsiteY108" fmla="*/ 373273 h 605239"/>
              <a:gd name="connsiteX109" fmla="*/ 373273 h 605239"/>
              <a:gd name="connsiteY109" fmla="*/ 373273 h 605239"/>
              <a:gd name="connsiteX110" fmla="*/ 373273 h 605239"/>
              <a:gd name="connsiteY110" fmla="*/ 373273 h 605239"/>
              <a:gd name="connsiteX111" fmla="*/ 373273 h 605239"/>
              <a:gd name="connsiteY111" fmla="*/ 373273 h 605239"/>
              <a:gd name="connsiteX112" fmla="*/ 373273 h 605239"/>
              <a:gd name="connsiteY112" fmla="*/ 373273 h 605239"/>
              <a:gd name="connsiteX113" fmla="*/ 373273 h 605239"/>
              <a:gd name="connsiteY113" fmla="*/ 373273 h 605239"/>
              <a:gd name="connsiteX114" fmla="*/ 373273 h 605239"/>
              <a:gd name="connsiteY114" fmla="*/ 373273 h 605239"/>
              <a:gd name="connsiteX115" fmla="*/ 373273 h 605239"/>
              <a:gd name="connsiteY115" fmla="*/ 373273 h 605239"/>
              <a:gd name="connsiteX116" fmla="*/ 373273 h 605239"/>
              <a:gd name="connsiteY116" fmla="*/ 373273 h 605239"/>
              <a:gd name="connsiteX117" fmla="*/ 373273 h 605239"/>
              <a:gd name="connsiteY117" fmla="*/ 373273 h 605239"/>
              <a:gd name="connsiteX118" fmla="*/ 373273 h 605239"/>
              <a:gd name="connsiteY118" fmla="*/ 373273 h 605239"/>
              <a:gd name="connsiteX119" fmla="*/ 373273 h 605239"/>
              <a:gd name="connsiteY119" fmla="*/ 373273 h 605239"/>
              <a:gd name="connsiteX120" fmla="*/ 373273 h 605239"/>
              <a:gd name="connsiteY120" fmla="*/ 373273 h 605239"/>
              <a:gd name="connsiteX121" fmla="*/ 373273 h 605239"/>
              <a:gd name="connsiteY121" fmla="*/ 373273 h 605239"/>
              <a:gd name="connsiteX122" fmla="*/ 373273 h 605239"/>
              <a:gd name="connsiteY122" fmla="*/ 373273 h 605239"/>
              <a:gd name="connsiteX123" fmla="*/ 373273 h 605239"/>
              <a:gd name="connsiteY123" fmla="*/ 373273 h 605239"/>
              <a:gd name="connsiteX124" fmla="*/ 373273 h 605239"/>
              <a:gd name="connsiteY124" fmla="*/ 373273 h 605239"/>
              <a:gd name="connsiteX125" fmla="*/ 373273 h 605239"/>
              <a:gd name="connsiteY125" fmla="*/ 373273 h 605239"/>
              <a:gd name="connsiteX126" fmla="*/ 373273 h 605239"/>
              <a:gd name="connsiteY126" fmla="*/ 373273 h 605239"/>
              <a:gd name="connsiteX127" fmla="*/ 373273 h 605239"/>
              <a:gd name="connsiteY127" fmla="*/ 373273 h 605239"/>
              <a:gd name="connsiteX128" fmla="*/ 373273 h 605239"/>
              <a:gd name="connsiteY128" fmla="*/ 373273 h 605239"/>
              <a:gd name="connsiteX129" fmla="*/ 373273 h 605239"/>
              <a:gd name="connsiteY129" fmla="*/ 373273 h 605239"/>
              <a:gd name="connsiteX130" fmla="*/ 373273 h 605239"/>
              <a:gd name="connsiteY130" fmla="*/ 373273 h 605239"/>
              <a:gd name="connsiteX131" fmla="*/ 373273 h 605239"/>
              <a:gd name="connsiteY131" fmla="*/ 373273 h 605239"/>
              <a:gd name="connsiteX132" fmla="*/ 373273 h 605239"/>
              <a:gd name="connsiteY132" fmla="*/ 373273 h 605239"/>
              <a:gd name="connsiteX133" fmla="*/ 373273 h 605239"/>
              <a:gd name="connsiteY133" fmla="*/ 373273 h 605239"/>
              <a:gd name="connsiteX134" fmla="*/ 373273 h 605239"/>
              <a:gd name="connsiteY134" fmla="*/ 373273 h 605239"/>
              <a:gd name="connsiteX135" fmla="*/ 373273 h 605239"/>
              <a:gd name="connsiteY135" fmla="*/ 373273 h 605239"/>
              <a:gd name="connsiteX136" fmla="*/ 373273 h 605239"/>
              <a:gd name="connsiteY136" fmla="*/ 373273 h 605239"/>
              <a:gd name="connsiteX137" fmla="*/ 373273 h 605239"/>
              <a:gd name="connsiteY137" fmla="*/ 373273 h 605239"/>
              <a:gd name="connsiteX138" fmla="*/ 373273 h 605239"/>
              <a:gd name="connsiteY138" fmla="*/ 373273 h 605239"/>
              <a:gd name="connsiteX139" fmla="*/ 373273 h 605239"/>
              <a:gd name="connsiteY139" fmla="*/ 373273 h 605239"/>
              <a:gd name="connsiteX140" fmla="*/ 373273 h 605239"/>
              <a:gd name="connsiteY140" fmla="*/ 373273 h 605239"/>
              <a:gd name="connsiteX141" fmla="*/ 373273 h 605239"/>
              <a:gd name="connsiteY141" fmla="*/ 373273 h 605239"/>
              <a:gd name="connsiteX142" fmla="*/ 373273 h 605239"/>
              <a:gd name="connsiteY142" fmla="*/ 373273 h 605239"/>
              <a:gd name="connsiteX143" fmla="*/ 373273 h 605239"/>
              <a:gd name="connsiteY143" fmla="*/ 373273 h 605239"/>
              <a:gd name="connsiteX144" fmla="*/ 373273 h 605239"/>
              <a:gd name="connsiteY144" fmla="*/ 373273 h 605239"/>
              <a:gd name="connsiteX145" fmla="*/ 373273 h 605239"/>
              <a:gd name="connsiteY145" fmla="*/ 373273 h 605239"/>
              <a:gd name="connsiteX146" fmla="*/ 373273 h 605239"/>
              <a:gd name="connsiteY146" fmla="*/ 373273 h 605239"/>
              <a:gd name="connsiteX147" fmla="*/ 373273 h 605239"/>
              <a:gd name="connsiteY147" fmla="*/ 373273 h 605239"/>
              <a:gd name="connsiteX148" fmla="*/ 373273 h 605239"/>
              <a:gd name="connsiteY148" fmla="*/ 373273 h 605239"/>
              <a:gd name="connsiteX149" fmla="*/ 373273 h 605239"/>
              <a:gd name="connsiteY149" fmla="*/ 373273 h 605239"/>
              <a:gd name="connsiteX150" fmla="*/ 373273 h 605239"/>
              <a:gd name="connsiteY150" fmla="*/ 373273 h 605239"/>
              <a:gd name="connsiteX151" fmla="*/ 373273 h 605239"/>
              <a:gd name="connsiteY151" fmla="*/ 373273 h 605239"/>
              <a:gd name="connsiteX152" fmla="*/ 373273 h 605239"/>
              <a:gd name="connsiteY152" fmla="*/ 373273 h 605239"/>
              <a:gd name="connsiteX153" fmla="*/ 373273 h 605239"/>
              <a:gd name="connsiteY153" fmla="*/ 373273 h 605239"/>
              <a:gd name="connsiteX154" fmla="*/ 373273 h 605239"/>
              <a:gd name="connsiteY154"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607614" h="485409">
                <a:moveTo>
                  <a:pt x="506625" y="445210"/>
                </a:moveTo>
                <a:lnTo>
                  <a:pt x="506625" y="464930"/>
                </a:lnTo>
                <a:lnTo>
                  <a:pt x="587113" y="464930"/>
                </a:lnTo>
                <a:lnTo>
                  <a:pt x="587113" y="445210"/>
                </a:lnTo>
                <a:close/>
                <a:moveTo>
                  <a:pt x="404877" y="445210"/>
                </a:moveTo>
                <a:lnTo>
                  <a:pt x="404877" y="464930"/>
                </a:lnTo>
                <a:lnTo>
                  <a:pt x="486124" y="464930"/>
                </a:lnTo>
                <a:lnTo>
                  <a:pt x="486124" y="445210"/>
                </a:lnTo>
                <a:close/>
                <a:moveTo>
                  <a:pt x="212732" y="424733"/>
                </a:moveTo>
                <a:lnTo>
                  <a:pt x="313737" y="424733"/>
                </a:lnTo>
                <a:lnTo>
                  <a:pt x="313737" y="445202"/>
                </a:lnTo>
                <a:lnTo>
                  <a:pt x="212732" y="445202"/>
                </a:lnTo>
                <a:close/>
                <a:moveTo>
                  <a:pt x="506625" y="404252"/>
                </a:moveTo>
                <a:lnTo>
                  <a:pt x="506625" y="424731"/>
                </a:lnTo>
                <a:lnTo>
                  <a:pt x="587113" y="424731"/>
                </a:lnTo>
                <a:lnTo>
                  <a:pt x="587113" y="404252"/>
                </a:lnTo>
                <a:close/>
                <a:moveTo>
                  <a:pt x="404877" y="404252"/>
                </a:moveTo>
                <a:lnTo>
                  <a:pt x="404877" y="424731"/>
                </a:lnTo>
                <a:lnTo>
                  <a:pt x="486124" y="424731"/>
                </a:lnTo>
                <a:lnTo>
                  <a:pt x="486124" y="404252"/>
                </a:lnTo>
                <a:close/>
                <a:moveTo>
                  <a:pt x="273408" y="384526"/>
                </a:moveTo>
                <a:lnTo>
                  <a:pt x="313737" y="384526"/>
                </a:lnTo>
                <a:lnTo>
                  <a:pt x="313737" y="404264"/>
                </a:lnTo>
                <a:lnTo>
                  <a:pt x="273408" y="404264"/>
                </a:lnTo>
                <a:close/>
                <a:moveTo>
                  <a:pt x="506625" y="364053"/>
                </a:moveTo>
                <a:lnTo>
                  <a:pt x="506625" y="384532"/>
                </a:lnTo>
                <a:lnTo>
                  <a:pt x="587113" y="384532"/>
                </a:lnTo>
                <a:lnTo>
                  <a:pt x="587113" y="364053"/>
                </a:lnTo>
                <a:close/>
                <a:moveTo>
                  <a:pt x="404877" y="364053"/>
                </a:moveTo>
                <a:lnTo>
                  <a:pt x="404877" y="384532"/>
                </a:lnTo>
                <a:lnTo>
                  <a:pt x="486124" y="384532"/>
                </a:lnTo>
                <a:lnTo>
                  <a:pt x="486124" y="364053"/>
                </a:lnTo>
                <a:close/>
                <a:moveTo>
                  <a:pt x="50895" y="343579"/>
                </a:moveTo>
                <a:lnTo>
                  <a:pt x="50895" y="464931"/>
                </a:lnTo>
                <a:lnTo>
                  <a:pt x="334239" y="464931"/>
                </a:lnTo>
                <a:lnTo>
                  <a:pt x="334239" y="343579"/>
                </a:lnTo>
                <a:close/>
                <a:moveTo>
                  <a:pt x="506625" y="323854"/>
                </a:moveTo>
                <a:lnTo>
                  <a:pt x="506625" y="343575"/>
                </a:lnTo>
                <a:lnTo>
                  <a:pt x="587113" y="343575"/>
                </a:lnTo>
                <a:lnTo>
                  <a:pt x="587113" y="323854"/>
                </a:lnTo>
                <a:close/>
                <a:moveTo>
                  <a:pt x="404877" y="323854"/>
                </a:moveTo>
                <a:lnTo>
                  <a:pt x="404877" y="343575"/>
                </a:lnTo>
                <a:lnTo>
                  <a:pt x="486124" y="343575"/>
                </a:lnTo>
                <a:lnTo>
                  <a:pt x="486124" y="323854"/>
                </a:lnTo>
                <a:close/>
                <a:moveTo>
                  <a:pt x="506625" y="282897"/>
                </a:moveTo>
                <a:lnTo>
                  <a:pt x="506625" y="303376"/>
                </a:lnTo>
                <a:lnTo>
                  <a:pt x="587113" y="303376"/>
                </a:lnTo>
                <a:lnTo>
                  <a:pt x="587113" y="282897"/>
                </a:lnTo>
                <a:close/>
                <a:moveTo>
                  <a:pt x="404877" y="282897"/>
                </a:moveTo>
                <a:lnTo>
                  <a:pt x="404877" y="303376"/>
                </a:lnTo>
                <a:lnTo>
                  <a:pt x="486124" y="303376"/>
                </a:lnTo>
                <a:lnTo>
                  <a:pt x="486124" y="282897"/>
                </a:lnTo>
                <a:close/>
                <a:moveTo>
                  <a:pt x="506625" y="242698"/>
                </a:moveTo>
                <a:lnTo>
                  <a:pt x="506625" y="263177"/>
                </a:lnTo>
                <a:lnTo>
                  <a:pt x="587113" y="263177"/>
                </a:lnTo>
                <a:lnTo>
                  <a:pt x="587113" y="242698"/>
                </a:lnTo>
                <a:close/>
                <a:moveTo>
                  <a:pt x="404877" y="242698"/>
                </a:moveTo>
                <a:lnTo>
                  <a:pt x="404877" y="263177"/>
                </a:lnTo>
                <a:lnTo>
                  <a:pt x="486124" y="263177"/>
                </a:lnTo>
                <a:lnTo>
                  <a:pt x="486124" y="242698"/>
                </a:lnTo>
                <a:close/>
                <a:moveTo>
                  <a:pt x="50895" y="202507"/>
                </a:moveTo>
                <a:lnTo>
                  <a:pt x="50895" y="323859"/>
                </a:lnTo>
                <a:lnTo>
                  <a:pt x="334239" y="323859"/>
                </a:lnTo>
                <a:lnTo>
                  <a:pt x="334239" y="202507"/>
                </a:lnTo>
                <a:close/>
                <a:moveTo>
                  <a:pt x="506625" y="202499"/>
                </a:moveTo>
                <a:lnTo>
                  <a:pt x="506625" y="222219"/>
                </a:lnTo>
                <a:lnTo>
                  <a:pt x="587113" y="222219"/>
                </a:lnTo>
                <a:lnTo>
                  <a:pt x="587113" y="202499"/>
                </a:lnTo>
                <a:close/>
                <a:moveTo>
                  <a:pt x="506625" y="161541"/>
                </a:moveTo>
                <a:lnTo>
                  <a:pt x="506625" y="182020"/>
                </a:lnTo>
                <a:lnTo>
                  <a:pt x="587113" y="182020"/>
                </a:lnTo>
                <a:lnTo>
                  <a:pt x="587113" y="161541"/>
                </a:lnTo>
                <a:close/>
                <a:moveTo>
                  <a:pt x="495995" y="141821"/>
                </a:moveTo>
                <a:lnTo>
                  <a:pt x="597743" y="141821"/>
                </a:lnTo>
                <a:cubicBezTo>
                  <a:pt x="603818" y="141821"/>
                  <a:pt x="607614" y="145613"/>
                  <a:pt x="607614" y="151681"/>
                </a:cubicBezTo>
                <a:lnTo>
                  <a:pt x="607614" y="191880"/>
                </a:lnTo>
                <a:lnTo>
                  <a:pt x="607614" y="232838"/>
                </a:lnTo>
                <a:lnTo>
                  <a:pt x="607614" y="273037"/>
                </a:lnTo>
                <a:lnTo>
                  <a:pt x="607614" y="313236"/>
                </a:lnTo>
                <a:lnTo>
                  <a:pt x="607614" y="354193"/>
                </a:lnTo>
                <a:lnTo>
                  <a:pt x="607614" y="394392"/>
                </a:lnTo>
                <a:lnTo>
                  <a:pt x="607614" y="434591"/>
                </a:lnTo>
                <a:lnTo>
                  <a:pt x="607614" y="475549"/>
                </a:lnTo>
                <a:cubicBezTo>
                  <a:pt x="607614" y="481617"/>
                  <a:pt x="603818" y="485409"/>
                  <a:pt x="597743" y="485409"/>
                </a:cubicBezTo>
                <a:lnTo>
                  <a:pt x="495995" y="485409"/>
                </a:lnTo>
                <a:lnTo>
                  <a:pt x="395006" y="485409"/>
                </a:lnTo>
                <a:cubicBezTo>
                  <a:pt x="388932" y="485409"/>
                  <a:pt x="385135" y="481617"/>
                  <a:pt x="385135" y="475549"/>
                </a:cubicBezTo>
                <a:lnTo>
                  <a:pt x="385135" y="434591"/>
                </a:lnTo>
                <a:lnTo>
                  <a:pt x="385135" y="394392"/>
                </a:lnTo>
                <a:lnTo>
                  <a:pt x="385135" y="354193"/>
                </a:lnTo>
                <a:lnTo>
                  <a:pt x="385135" y="313236"/>
                </a:lnTo>
                <a:lnTo>
                  <a:pt x="385135" y="273037"/>
                </a:lnTo>
                <a:lnTo>
                  <a:pt x="385135" y="232838"/>
                </a:lnTo>
                <a:cubicBezTo>
                  <a:pt x="385135" y="226770"/>
                  <a:pt x="388932" y="222219"/>
                  <a:pt x="395006" y="222219"/>
                </a:cubicBezTo>
                <a:lnTo>
                  <a:pt x="486124" y="222219"/>
                </a:lnTo>
                <a:lnTo>
                  <a:pt x="486124" y="191880"/>
                </a:lnTo>
                <a:lnTo>
                  <a:pt x="486124" y="151681"/>
                </a:lnTo>
                <a:cubicBezTo>
                  <a:pt x="486124" y="145613"/>
                  <a:pt x="489921" y="141821"/>
                  <a:pt x="495995" y="141821"/>
                </a:cubicBezTo>
                <a:close/>
                <a:moveTo>
                  <a:pt x="283277" y="141821"/>
                </a:moveTo>
                <a:lnTo>
                  <a:pt x="303868" y="141821"/>
                </a:lnTo>
                <a:lnTo>
                  <a:pt x="303868" y="161559"/>
                </a:lnTo>
                <a:lnTo>
                  <a:pt x="283277" y="161559"/>
                </a:lnTo>
                <a:close/>
                <a:moveTo>
                  <a:pt x="243070" y="141821"/>
                </a:moveTo>
                <a:lnTo>
                  <a:pt x="263539" y="141821"/>
                </a:lnTo>
                <a:lnTo>
                  <a:pt x="263539" y="161559"/>
                </a:lnTo>
                <a:lnTo>
                  <a:pt x="243070" y="161559"/>
                </a:lnTo>
                <a:close/>
                <a:moveTo>
                  <a:pt x="202741" y="141821"/>
                </a:moveTo>
                <a:lnTo>
                  <a:pt x="222601" y="141821"/>
                </a:lnTo>
                <a:lnTo>
                  <a:pt x="222601" y="161559"/>
                </a:lnTo>
                <a:lnTo>
                  <a:pt x="202741" y="161559"/>
                </a:lnTo>
                <a:close/>
                <a:moveTo>
                  <a:pt x="161803" y="141821"/>
                </a:moveTo>
                <a:lnTo>
                  <a:pt x="182272" y="141821"/>
                </a:lnTo>
                <a:lnTo>
                  <a:pt x="182272" y="161559"/>
                </a:lnTo>
                <a:lnTo>
                  <a:pt x="161803" y="161559"/>
                </a:lnTo>
                <a:close/>
                <a:moveTo>
                  <a:pt x="121474" y="141821"/>
                </a:moveTo>
                <a:lnTo>
                  <a:pt x="142065" y="141821"/>
                </a:lnTo>
                <a:lnTo>
                  <a:pt x="142065" y="161559"/>
                </a:lnTo>
                <a:lnTo>
                  <a:pt x="121474" y="161559"/>
                </a:lnTo>
                <a:close/>
                <a:moveTo>
                  <a:pt x="81267" y="141821"/>
                </a:moveTo>
                <a:lnTo>
                  <a:pt x="101005" y="141821"/>
                </a:lnTo>
                <a:lnTo>
                  <a:pt x="101005" y="161559"/>
                </a:lnTo>
                <a:lnTo>
                  <a:pt x="81267" y="161559"/>
                </a:lnTo>
                <a:close/>
                <a:moveTo>
                  <a:pt x="50895" y="121352"/>
                </a:moveTo>
                <a:lnTo>
                  <a:pt x="50895" y="182028"/>
                </a:lnTo>
                <a:lnTo>
                  <a:pt x="334239" y="182028"/>
                </a:lnTo>
                <a:lnTo>
                  <a:pt x="334239" y="121352"/>
                </a:lnTo>
                <a:close/>
                <a:moveTo>
                  <a:pt x="20510" y="20478"/>
                </a:moveTo>
                <a:lnTo>
                  <a:pt x="20510" y="40198"/>
                </a:lnTo>
                <a:lnTo>
                  <a:pt x="324364" y="40198"/>
                </a:lnTo>
                <a:lnTo>
                  <a:pt x="324364" y="60676"/>
                </a:lnTo>
                <a:lnTo>
                  <a:pt x="20510" y="60676"/>
                </a:lnTo>
                <a:lnTo>
                  <a:pt x="20510" y="100874"/>
                </a:lnTo>
                <a:lnTo>
                  <a:pt x="40260" y="100874"/>
                </a:lnTo>
                <a:lnTo>
                  <a:pt x="344114" y="100874"/>
                </a:lnTo>
                <a:lnTo>
                  <a:pt x="364625" y="100874"/>
                </a:lnTo>
                <a:lnTo>
                  <a:pt x="364625" y="20478"/>
                </a:lnTo>
                <a:close/>
                <a:moveTo>
                  <a:pt x="9875" y="0"/>
                </a:moveTo>
                <a:lnTo>
                  <a:pt x="374500" y="0"/>
                </a:lnTo>
                <a:cubicBezTo>
                  <a:pt x="380577" y="0"/>
                  <a:pt x="385135" y="3792"/>
                  <a:pt x="385135" y="9860"/>
                </a:cubicBezTo>
                <a:lnTo>
                  <a:pt x="385135" y="111492"/>
                </a:lnTo>
                <a:cubicBezTo>
                  <a:pt x="385135" y="117560"/>
                  <a:pt x="380577" y="121352"/>
                  <a:pt x="374500" y="121352"/>
                </a:cubicBezTo>
                <a:lnTo>
                  <a:pt x="354749" y="121352"/>
                </a:lnTo>
                <a:lnTo>
                  <a:pt x="354749" y="191888"/>
                </a:lnTo>
                <a:lnTo>
                  <a:pt x="354749" y="333719"/>
                </a:lnTo>
                <a:lnTo>
                  <a:pt x="354749" y="475549"/>
                </a:lnTo>
                <a:cubicBezTo>
                  <a:pt x="354749" y="481617"/>
                  <a:pt x="350192" y="485409"/>
                  <a:pt x="344114" y="485409"/>
                </a:cubicBezTo>
                <a:lnTo>
                  <a:pt x="40260" y="485409"/>
                </a:lnTo>
                <a:cubicBezTo>
                  <a:pt x="34183" y="485409"/>
                  <a:pt x="30385" y="481617"/>
                  <a:pt x="30385" y="475549"/>
                </a:cubicBezTo>
                <a:lnTo>
                  <a:pt x="30385" y="333719"/>
                </a:lnTo>
                <a:lnTo>
                  <a:pt x="30385" y="191888"/>
                </a:lnTo>
                <a:lnTo>
                  <a:pt x="30385" y="121352"/>
                </a:lnTo>
                <a:lnTo>
                  <a:pt x="9875" y="121352"/>
                </a:lnTo>
                <a:cubicBezTo>
                  <a:pt x="3798" y="121352"/>
                  <a:pt x="0" y="117560"/>
                  <a:pt x="0" y="111492"/>
                </a:cubicBezTo>
                <a:lnTo>
                  <a:pt x="0" y="9860"/>
                </a:lnTo>
                <a:cubicBezTo>
                  <a:pt x="0" y="3792"/>
                  <a:pt x="3798" y="0"/>
                  <a:pt x="9875" y="0"/>
                </a:cubicBezTo>
                <a:close/>
              </a:path>
            </a:pathLst>
          </a:custGeom>
          <a:solidFill>
            <a:schemeClr val="accent1"/>
          </a:solidFill>
          <a:ln>
            <a:noFill/>
          </a:ln>
        </p:spPr>
        <p:txBody>
          <a:bodyPr wrap="square" lIns="91440" tIns="45720" rIns="91440" bIns="45720" anchor="ctr">
            <a:normAutofit fontScale="325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sp>
        <p:nvSpPr>
          <p:cNvPr id="1049397" name="íŝļíḍè"/>
          <p:cNvSpPr/>
          <p:nvPr/>
        </p:nvSpPr>
        <p:spPr>
          <a:xfrm>
            <a:off x="1024949" y="2768774"/>
            <a:ext cx="583764" cy="583764"/>
          </a:xfrm>
          <a:prstGeom prst="ellipse">
            <a:avLst/>
          </a:prstGeom>
          <a:solidFill>
            <a:schemeClr val="bg1"/>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wrap="square" lIns="91440" tIns="45720" rIns="91440" bIns="45720" anchor="ctr">
            <a:normAutofit/>
          </a:bodyPr>
          <a:lstStyle/>
          <a:p>
            <a:pPr algn="ctr"/>
            <a:endParaRPr/>
          </a:p>
        </p:txBody>
      </p:sp>
      <p:sp>
        <p:nvSpPr>
          <p:cNvPr id="1049398" name="iṩļïḍè"/>
          <p:cNvSpPr/>
          <p:nvPr/>
        </p:nvSpPr>
        <p:spPr bwMode="auto">
          <a:xfrm>
            <a:off x="1208669" y="2898645"/>
            <a:ext cx="207432" cy="214474"/>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88304" h="608274">
                <a:moveTo>
                  <a:pt x="123596" y="403223"/>
                </a:moveTo>
                <a:cubicBezTo>
                  <a:pt x="78566" y="403223"/>
                  <a:pt x="41921" y="439812"/>
                  <a:pt x="41921" y="484867"/>
                </a:cubicBezTo>
                <a:cubicBezTo>
                  <a:pt x="41921" y="529828"/>
                  <a:pt x="78566" y="566417"/>
                  <a:pt x="123596" y="566417"/>
                </a:cubicBezTo>
                <a:lnTo>
                  <a:pt x="297685" y="566229"/>
                </a:lnTo>
                <a:lnTo>
                  <a:pt x="297685" y="403411"/>
                </a:lnTo>
                <a:close/>
                <a:moveTo>
                  <a:pt x="123596" y="361366"/>
                </a:moveTo>
                <a:lnTo>
                  <a:pt x="473564" y="361742"/>
                </a:lnTo>
                <a:lnTo>
                  <a:pt x="474317" y="361742"/>
                </a:lnTo>
                <a:cubicBezTo>
                  <a:pt x="505311" y="364188"/>
                  <a:pt x="534043" y="378015"/>
                  <a:pt x="555239" y="400777"/>
                </a:cubicBezTo>
                <a:cubicBezTo>
                  <a:pt x="576623" y="423728"/>
                  <a:pt x="588304" y="453545"/>
                  <a:pt x="588304" y="484773"/>
                </a:cubicBezTo>
                <a:cubicBezTo>
                  <a:pt x="588304" y="516095"/>
                  <a:pt x="576623" y="545912"/>
                  <a:pt x="555239" y="568863"/>
                </a:cubicBezTo>
                <a:cubicBezTo>
                  <a:pt x="534043" y="591625"/>
                  <a:pt x="505311" y="605452"/>
                  <a:pt x="474317" y="607898"/>
                </a:cubicBezTo>
                <a:lnTo>
                  <a:pt x="472716" y="607898"/>
                </a:lnTo>
                <a:lnTo>
                  <a:pt x="123690" y="608274"/>
                </a:lnTo>
                <a:lnTo>
                  <a:pt x="123596" y="608274"/>
                </a:lnTo>
                <a:cubicBezTo>
                  <a:pt x="55486" y="608274"/>
                  <a:pt x="0" y="552873"/>
                  <a:pt x="0" y="484773"/>
                </a:cubicBezTo>
                <a:cubicBezTo>
                  <a:pt x="0" y="416767"/>
                  <a:pt x="55486" y="361366"/>
                  <a:pt x="123596" y="361366"/>
                </a:cubicBezTo>
                <a:close/>
                <a:moveTo>
                  <a:pt x="454078" y="41857"/>
                </a:moveTo>
                <a:cubicBezTo>
                  <a:pt x="446070" y="41857"/>
                  <a:pt x="438157" y="43080"/>
                  <a:pt x="430337" y="45432"/>
                </a:cubicBezTo>
                <a:lnTo>
                  <a:pt x="263779" y="96037"/>
                </a:lnTo>
                <a:lnTo>
                  <a:pt x="311071" y="251803"/>
                </a:lnTo>
                <a:lnTo>
                  <a:pt x="477818" y="201574"/>
                </a:lnTo>
                <a:cubicBezTo>
                  <a:pt x="520870" y="188500"/>
                  <a:pt x="545270" y="142880"/>
                  <a:pt x="532270" y="99800"/>
                </a:cubicBezTo>
                <a:cubicBezTo>
                  <a:pt x="521907" y="65749"/>
                  <a:pt x="489782" y="41857"/>
                  <a:pt x="454078" y="41857"/>
                </a:cubicBezTo>
                <a:close/>
                <a:moveTo>
                  <a:pt x="454078" y="0"/>
                </a:moveTo>
                <a:cubicBezTo>
                  <a:pt x="480079" y="0"/>
                  <a:pt x="505986" y="8466"/>
                  <a:pt x="527088" y="23798"/>
                </a:cubicBezTo>
                <a:cubicBezTo>
                  <a:pt x="548850" y="39694"/>
                  <a:pt x="564583" y="61799"/>
                  <a:pt x="572402" y="87666"/>
                </a:cubicBezTo>
                <a:cubicBezTo>
                  <a:pt x="592185" y="152850"/>
                  <a:pt x="555162" y="221892"/>
                  <a:pt x="489971" y="241645"/>
                </a:cubicBezTo>
                <a:lnTo>
                  <a:pt x="154970" y="342667"/>
                </a:lnTo>
                <a:lnTo>
                  <a:pt x="154217" y="342855"/>
                </a:lnTo>
                <a:cubicBezTo>
                  <a:pt x="145455" y="344736"/>
                  <a:pt x="136506" y="345771"/>
                  <a:pt x="127650" y="345771"/>
                </a:cubicBezTo>
                <a:cubicBezTo>
                  <a:pt x="101649" y="345771"/>
                  <a:pt x="75742" y="337305"/>
                  <a:pt x="54640" y="321973"/>
                </a:cubicBezTo>
                <a:cubicBezTo>
                  <a:pt x="32878" y="306077"/>
                  <a:pt x="17240" y="283972"/>
                  <a:pt x="9326" y="258105"/>
                </a:cubicBezTo>
                <a:cubicBezTo>
                  <a:pt x="282" y="228194"/>
                  <a:pt x="2826" y="196213"/>
                  <a:pt x="16580" y="168088"/>
                </a:cubicBezTo>
                <a:cubicBezTo>
                  <a:pt x="30240" y="140152"/>
                  <a:pt x="53698" y="118612"/>
                  <a:pt x="82713" y="107324"/>
                </a:cubicBezTo>
                <a:lnTo>
                  <a:pt x="84221" y="106760"/>
                </a:lnTo>
                <a:lnTo>
                  <a:pt x="418185" y="5362"/>
                </a:lnTo>
                <a:cubicBezTo>
                  <a:pt x="429866" y="1787"/>
                  <a:pt x="442019" y="0"/>
                  <a:pt x="454078" y="0"/>
                </a:cubicBezTo>
                <a:close/>
              </a:path>
            </a:pathLst>
          </a:custGeom>
          <a:solidFill>
            <a:schemeClr val="accent1"/>
          </a:solidFill>
          <a:ln>
            <a:noFill/>
          </a:ln>
        </p:spPr>
        <p:txBody>
          <a:bodyPr wrap="square" lIns="91440" tIns="45720" rIns="91440" bIns="45720" anchor="ctr">
            <a:normAutofit fontScale="575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sp>
        <p:nvSpPr>
          <p:cNvPr id="1049399" name="îṡļîḓè"/>
          <p:cNvSpPr/>
          <p:nvPr/>
        </p:nvSpPr>
        <p:spPr>
          <a:xfrm>
            <a:off x="2340515" y="1986383"/>
            <a:ext cx="583764" cy="583764"/>
          </a:xfrm>
          <a:prstGeom prst="ellipse">
            <a:avLst/>
          </a:prstGeom>
          <a:solidFill>
            <a:schemeClr val="bg1"/>
          </a:solidFill>
          <a:ln w="1905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wrap="square" lIns="91440" tIns="45720" rIns="91440" bIns="45720" anchor="ctr">
            <a:normAutofit/>
          </a:bodyPr>
          <a:lstStyle/>
          <a:p>
            <a:pPr algn="ctr"/>
            <a:endParaRPr/>
          </a:p>
        </p:txBody>
      </p:sp>
      <p:sp>
        <p:nvSpPr>
          <p:cNvPr id="1049400" name="îs1îďé"/>
          <p:cNvSpPr/>
          <p:nvPr/>
        </p:nvSpPr>
        <p:spPr bwMode="auto">
          <a:xfrm>
            <a:off x="2546110" y="2170864"/>
            <a:ext cx="172573" cy="214474"/>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 name="connsiteX83" fmla="*/ 373273 h 605239"/>
              <a:gd name="connsiteY83" fmla="*/ 373273 h 605239"/>
              <a:gd name="connsiteX84" fmla="*/ 373273 h 605239"/>
              <a:gd name="connsiteY84" fmla="*/ 373273 h 605239"/>
              <a:gd name="connsiteX85" fmla="*/ 373273 h 605239"/>
              <a:gd name="connsiteY85" fmla="*/ 373273 h 605239"/>
              <a:gd name="connsiteX86" fmla="*/ 373273 h 605239"/>
              <a:gd name="connsiteY86" fmla="*/ 373273 h 605239"/>
              <a:gd name="connsiteX87" fmla="*/ 373273 h 605239"/>
              <a:gd name="connsiteY87" fmla="*/ 373273 h 605239"/>
              <a:gd name="connsiteX88" fmla="*/ 373273 h 605239"/>
              <a:gd name="connsiteY88" fmla="*/ 373273 h 605239"/>
              <a:gd name="connsiteX89" fmla="*/ 373273 h 605239"/>
              <a:gd name="connsiteY89" fmla="*/ 373273 h 605239"/>
              <a:gd name="connsiteX90" fmla="*/ 373273 h 605239"/>
              <a:gd name="connsiteY90" fmla="*/ 373273 h 605239"/>
              <a:gd name="connsiteX91" fmla="*/ 373273 h 605239"/>
              <a:gd name="connsiteY91" fmla="*/ 373273 h 605239"/>
              <a:gd name="connsiteX92" fmla="*/ 373273 h 605239"/>
              <a:gd name="connsiteY92" fmla="*/ 373273 h 605239"/>
              <a:gd name="connsiteX93" fmla="*/ 373273 h 605239"/>
              <a:gd name="connsiteY93" fmla="*/ 373273 h 605239"/>
              <a:gd name="connsiteX94" fmla="*/ 373273 h 605239"/>
              <a:gd name="connsiteY94" fmla="*/ 373273 h 605239"/>
              <a:gd name="connsiteX95" fmla="*/ 373273 h 605239"/>
              <a:gd name="connsiteY95" fmla="*/ 373273 h 605239"/>
              <a:gd name="connsiteX96" fmla="*/ 373273 h 605239"/>
              <a:gd name="connsiteY96" fmla="*/ 373273 h 605239"/>
              <a:gd name="connsiteX97" fmla="*/ 373273 h 605239"/>
              <a:gd name="connsiteY97" fmla="*/ 373273 h 605239"/>
              <a:gd name="connsiteX98" fmla="*/ 373273 h 605239"/>
              <a:gd name="connsiteY98" fmla="*/ 373273 h 605239"/>
              <a:gd name="connsiteX99" fmla="*/ 373273 h 605239"/>
              <a:gd name="connsiteY99" fmla="*/ 373273 h 605239"/>
              <a:gd name="connsiteX100" fmla="*/ 373273 h 605239"/>
              <a:gd name="connsiteY100" fmla="*/ 373273 h 605239"/>
              <a:gd name="connsiteX101" fmla="*/ 373273 h 605239"/>
              <a:gd name="connsiteY101" fmla="*/ 373273 h 605239"/>
              <a:gd name="connsiteX102" fmla="*/ 373273 h 605239"/>
              <a:gd name="connsiteY102" fmla="*/ 373273 h 605239"/>
              <a:gd name="connsiteX103" fmla="*/ 373273 h 605239"/>
              <a:gd name="connsiteY103" fmla="*/ 373273 h 605239"/>
              <a:gd name="connsiteX104" fmla="*/ 373273 h 605239"/>
              <a:gd name="connsiteY104" fmla="*/ 373273 h 605239"/>
              <a:gd name="connsiteX105" fmla="*/ 373273 h 605239"/>
              <a:gd name="connsiteY105" fmla="*/ 373273 h 605239"/>
              <a:gd name="connsiteX106" fmla="*/ 373273 h 605239"/>
              <a:gd name="connsiteY106" fmla="*/ 373273 h 605239"/>
              <a:gd name="connsiteX107" fmla="*/ 373273 h 605239"/>
              <a:gd name="connsiteY107" fmla="*/ 373273 h 605239"/>
              <a:gd name="connsiteX108" fmla="*/ 373273 h 605239"/>
              <a:gd name="connsiteY108" fmla="*/ 373273 h 605239"/>
              <a:gd name="connsiteX109" fmla="*/ 373273 h 605239"/>
              <a:gd name="connsiteY109" fmla="*/ 373273 h 605239"/>
              <a:gd name="connsiteX110" fmla="*/ 373273 h 605239"/>
              <a:gd name="connsiteY110" fmla="*/ 373273 h 605239"/>
              <a:gd name="connsiteX111" fmla="*/ 373273 h 605239"/>
              <a:gd name="connsiteY111" fmla="*/ 373273 h 605239"/>
              <a:gd name="connsiteX112" fmla="*/ 373273 h 605239"/>
              <a:gd name="connsiteY112" fmla="*/ 373273 h 605239"/>
              <a:gd name="connsiteX113" fmla="*/ 373273 h 605239"/>
              <a:gd name="connsiteY113" fmla="*/ 373273 h 605239"/>
              <a:gd name="connsiteX114" fmla="*/ 373273 h 605239"/>
              <a:gd name="connsiteY114" fmla="*/ 373273 h 605239"/>
              <a:gd name="connsiteX115" fmla="*/ 373273 h 605239"/>
              <a:gd name="connsiteY115" fmla="*/ 373273 h 605239"/>
              <a:gd name="connsiteX116" fmla="*/ 373273 h 605239"/>
              <a:gd name="connsiteY116" fmla="*/ 373273 h 605239"/>
              <a:gd name="connsiteX117" fmla="*/ 373273 h 605239"/>
              <a:gd name="connsiteY117" fmla="*/ 373273 h 605239"/>
              <a:gd name="connsiteX118" fmla="*/ 373273 h 605239"/>
              <a:gd name="connsiteY118" fmla="*/ 373273 h 605239"/>
              <a:gd name="connsiteX119" fmla="*/ 373273 h 605239"/>
              <a:gd name="connsiteY119" fmla="*/ 373273 h 605239"/>
              <a:gd name="connsiteX120" fmla="*/ 373273 h 605239"/>
              <a:gd name="connsiteY120" fmla="*/ 373273 h 605239"/>
              <a:gd name="connsiteX121" fmla="*/ 373273 h 605239"/>
              <a:gd name="connsiteY121" fmla="*/ 373273 h 605239"/>
              <a:gd name="connsiteX122" fmla="*/ 373273 h 605239"/>
              <a:gd name="connsiteY122"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486690" h="604857">
                <a:moveTo>
                  <a:pt x="316452" y="484391"/>
                </a:moveTo>
                <a:cubicBezTo>
                  <a:pt x="324007" y="484391"/>
                  <a:pt x="330131" y="490515"/>
                  <a:pt x="330131" y="498070"/>
                </a:cubicBezTo>
                <a:cubicBezTo>
                  <a:pt x="330131" y="505625"/>
                  <a:pt x="324007" y="511749"/>
                  <a:pt x="316452" y="511749"/>
                </a:cubicBezTo>
                <a:cubicBezTo>
                  <a:pt x="308897" y="511749"/>
                  <a:pt x="302773" y="505625"/>
                  <a:pt x="302773" y="498070"/>
                </a:cubicBezTo>
                <a:cubicBezTo>
                  <a:pt x="302773" y="490515"/>
                  <a:pt x="308897" y="484391"/>
                  <a:pt x="316452" y="484391"/>
                </a:cubicBezTo>
                <a:close/>
                <a:moveTo>
                  <a:pt x="122765" y="484391"/>
                </a:moveTo>
                <a:cubicBezTo>
                  <a:pt x="130256" y="484391"/>
                  <a:pt x="136329" y="490515"/>
                  <a:pt x="136329" y="498070"/>
                </a:cubicBezTo>
                <a:cubicBezTo>
                  <a:pt x="136329" y="505625"/>
                  <a:pt x="130256" y="511749"/>
                  <a:pt x="122765" y="511749"/>
                </a:cubicBezTo>
                <a:cubicBezTo>
                  <a:pt x="115274" y="511749"/>
                  <a:pt x="109201" y="505625"/>
                  <a:pt x="109201" y="498070"/>
                </a:cubicBezTo>
                <a:cubicBezTo>
                  <a:pt x="109201" y="490515"/>
                  <a:pt x="115274" y="484391"/>
                  <a:pt x="122765" y="484391"/>
                </a:cubicBezTo>
                <a:close/>
                <a:moveTo>
                  <a:pt x="390546" y="451516"/>
                </a:moveTo>
                <a:cubicBezTo>
                  <a:pt x="396289" y="451516"/>
                  <a:pt x="402031" y="457240"/>
                  <a:pt x="402031" y="464395"/>
                </a:cubicBezTo>
                <a:cubicBezTo>
                  <a:pt x="402031" y="464395"/>
                  <a:pt x="403467" y="488722"/>
                  <a:pt x="386239" y="504462"/>
                </a:cubicBezTo>
                <a:cubicBezTo>
                  <a:pt x="377625" y="513048"/>
                  <a:pt x="364704" y="521634"/>
                  <a:pt x="346040" y="521634"/>
                </a:cubicBezTo>
                <a:cubicBezTo>
                  <a:pt x="338862" y="521634"/>
                  <a:pt x="333119" y="515910"/>
                  <a:pt x="333119" y="508755"/>
                </a:cubicBezTo>
                <a:cubicBezTo>
                  <a:pt x="333119" y="501600"/>
                  <a:pt x="338862" y="495876"/>
                  <a:pt x="346040" y="495876"/>
                </a:cubicBezTo>
                <a:cubicBezTo>
                  <a:pt x="356090" y="495876"/>
                  <a:pt x="363268" y="491583"/>
                  <a:pt x="367575" y="487291"/>
                </a:cubicBezTo>
                <a:cubicBezTo>
                  <a:pt x="377625" y="478705"/>
                  <a:pt x="377625" y="464395"/>
                  <a:pt x="377625" y="464395"/>
                </a:cubicBezTo>
                <a:cubicBezTo>
                  <a:pt x="377625" y="457240"/>
                  <a:pt x="383368" y="451516"/>
                  <a:pt x="390546" y="451516"/>
                </a:cubicBezTo>
                <a:close/>
                <a:moveTo>
                  <a:pt x="195135" y="451516"/>
                </a:moveTo>
                <a:cubicBezTo>
                  <a:pt x="200878" y="451516"/>
                  <a:pt x="208056" y="457240"/>
                  <a:pt x="208056" y="464395"/>
                </a:cubicBezTo>
                <a:cubicBezTo>
                  <a:pt x="208056" y="464395"/>
                  <a:pt x="208056" y="488722"/>
                  <a:pt x="190828" y="504462"/>
                </a:cubicBezTo>
                <a:cubicBezTo>
                  <a:pt x="183650" y="513048"/>
                  <a:pt x="169293" y="521634"/>
                  <a:pt x="150629" y="521634"/>
                </a:cubicBezTo>
                <a:cubicBezTo>
                  <a:pt x="143451" y="521634"/>
                  <a:pt x="137708" y="515910"/>
                  <a:pt x="137708" y="508755"/>
                </a:cubicBezTo>
                <a:cubicBezTo>
                  <a:pt x="137708" y="501600"/>
                  <a:pt x="143451" y="495876"/>
                  <a:pt x="150629" y="495876"/>
                </a:cubicBezTo>
                <a:cubicBezTo>
                  <a:pt x="162114" y="495876"/>
                  <a:pt x="169293" y="491583"/>
                  <a:pt x="173600" y="487291"/>
                </a:cubicBezTo>
                <a:cubicBezTo>
                  <a:pt x="183650" y="478705"/>
                  <a:pt x="183650" y="464395"/>
                  <a:pt x="183650" y="464395"/>
                </a:cubicBezTo>
                <a:cubicBezTo>
                  <a:pt x="183650" y="457240"/>
                  <a:pt x="187957" y="451516"/>
                  <a:pt x="195135" y="451516"/>
                </a:cubicBezTo>
                <a:close/>
                <a:moveTo>
                  <a:pt x="345995" y="399894"/>
                </a:moveTo>
                <a:cubicBezTo>
                  <a:pt x="310103" y="399894"/>
                  <a:pt x="281390" y="428560"/>
                  <a:pt x="281390" y="464393"/>
                </a:cubicBezTo>
                <a:cubicBezTo>
                  <a:pt x="281390" y="500225"/>
                  <a:pt x="310103" y="528892"/>
                  <a:pt x="345995" y="528892"/>
                </a:cubicBezTo>
                <a:cubicBezTo>
                  <a:pt x="380451" y="528892"/>
                  <a:pt x="409164" y="500225"/>
                  <a:pt x="409164" y="464393"/>
                </a:cubicBezTo>
                <a:cubicBezTo>
                  <a:pt x="409164" y="428560"/>
                  <a:pt x="380451" y="399894"/>
                  <a:pt x="345995" y="399894"/>
                </a:cubicBezTo>
                <a:close/>
                <a:moveTo>
                  <a:pt x="150745" y="399894"/>
                </a:moveTo>
                <a:cubicBezTo>
                  <a:pt x="114853" y="399894"/>
                  <a:pt x="86140" y="428560"/>
                  <a:pt x="86140" y="464393"/>
                </a:cubicBezTo>
                <a:cubicBezTo>
                  <a:pt x="86140" y="500225"/>
                  <a:pt x="114853" y="528892"/>
                  <a:pt x="150745" y="528892"/>
                </a:cubicBezTo>
                <a:cubicBezTo>
                  <a:pt x="186636" y="528892"/>
                  <a:pt x="215350" y="500225"/>
                  <a:pt x="215350" y="464393"/>
                </a:cubicBezTo>
                <a:cubicBezTo>
                  <a:pt x="215350" y="428560"/>
                  <a:pt x="186636" y="399894"/>
                  <a:pt x="150745" y="399894"/>
                </a:cubicBezTo>
                <a:close/>
                <a:moveTo>
                  <a:pt x="316452" y="315418"/>
                </a:moveTo>
                <a:cubicBezTo>
                  <a:pt x="324007" y="315418"/>
                  <a:pt x="330131" y="321491"/>
                  <a:pt x="330131" y="328982"/>
                </a:cubicBezTo>
                <a:cubicBezTo>
                  <a:pt x="330131" y="336473"/>
                  <a:pt x="324007" y="342546"/>
                  <a:pt x="316452" y="342546"/>
                </a:cubicBezTo>
                <a:cubicBezTo>
                  <a:pt x="308897" y="342546"/>
                  <a:pt x="302773" y="336473"/>
                  <a:pt x="302773" y="328982"/>
                </a:cubicBezTo>
                <a:cubicBezTo>
                  <a:pt x="302773" y="321491"/>
                  <a:pt x="308897" y="315418"/>
                  <a:pt x="316452" y="315418"/>
                </a:cubicBezTo>
                <a:close/>
                <a:moveTo>
                  <a:pt x="122765" y="315418"/>
                </a:moveTo>
                <a:cubicBezTo>
                  <a:pt x="130256" y="315418"/>
                  <a:pt x="136329" y="321491"/>
                  <a:pt x="136329" y="328982"/>
                </a:cubicBezTo>
                <a:cubicBezTo>
                  <a:pt x="136329" y="336473"/>
                  <a:pt x="130256" y="342546"/>
                  <a:pt x="122765" y="342546"/>
                </a:cubicBezTo>
                <a:cubicBezTo>
                  <a:pt x="115274" y="342546"/>
                  <a:pt x="109201" y="336473"/>
                  <a:pt x="109201" y="328982"/>
                </a:cubicBezTo>
                <a:cubicBezTo>
                  <a:pt x="109201" y="321491"/>
                  <a:pt x="115274" y="315418"/>
                  <a:pt x="122765" y="315418"/>
                </a:cubicBezTo>
                <a:close/>
                <a:moveTo>
                  <a:pt x="390546" y="282313"/>
                </a:moveTo>
                <a:cubicBezTo>
                  <a:pt x="396289" y="282313"/>
                  <a:pt x="402031" y="288056"/>
                  <a:pt x="402031" y="295234"/>
                </a:cubicBezTo>
                <a:cubicBezTo>
                  <a:pt x="402031" y="295234"/>
                  <a:pt x="403467" y="318205"/>
                  <a:pt x="386239" y="335433"/>
                </a:cubicBezTo>
                <a:cubicBezTo>
                  <a:pt x="377625" y="344047"/>
                  <a:pt x="364704" y="352661"/>
                  <a:pt x="346040" y="352661"/>
                </a:cubicBezTo>
                <a:cubicBezTo>
                  <a:pt x="338862" y="352661"/>
                  <a:pt x="333119" y="346918"/>
                  <a:pt x="333119" y="339740"/>
                </a:cubicBezTo>
                <a:cubicBezTo>
                  <a:pt x="333119" y="332562"/>
                  <a:pt x="338862" y="326819"/>
                  <a:pt x="346040" y="326819"/>
                </a:cubicBezTo>
                <a:cubicBezTo>
                  <a:pt x="356090" y="326819"/>
                  <a:pt x="363268" y="322512"/>
                  <a:pt x="367575" y="318205"/>
                </a:cubicBezTo>
                <a:cubicBezTo>
                  <a:pt x="377625" y="308155"/>
                  <a:pt x="377625" y="295234"/>
                  <a:pt x="377625" y="295234"/>
                </a:cubicBezTo>
                <a:cubicBezTo>
                  <a:pt x="377625" y="288056"/>
                  <a:pt x="383368" y="282313"/>
                  <a:pt x="390546" y="282313"/>
                </a:cubicBezTo>
                <a:close/>
                <a:moveTo>
                  <a:pt x="195135" y="282313"/>
                </a:moveTo>
                <a:cubicBezTo>
                  <a:pt x="200878" y="282313"/>
                  <a:pt x="208056" y="288056"/>
                  <a:pt x="208056" y="295234"/>
                </a:cubicBezTo>
                <a:cubicBezTo>
                  <a:pt x="208056" y="295234"/>
                  <a:pt x="208056" y="318205"/>
                  <a:pt x="190828" y="335433"/>
                </a:cubicBezTo>
                <a:cubicBezTo>
                  <a:pt x="183650" y="344047"/>
                  <a:pt x="169293" y="352661"/>
                  <a:pt x="150629" y="352661"/>
                </a:cubicBezTo>
                <a:cubicBezTo>
                  <a:pt x="143451" y="352661"/>
                  <a:pt x="137708" y="346918"/>
                  <a:pt x="137708" y="339740"/>
                </a:cubicBezTo>
                <a:cubicBezTo>
                  <a:pt x="137708" y="332562"/>
                  <a:pt x="143451" y="326819"/>
                  <a:pt x="150629" y="326819"/>
                </a:cubicBezTo>
                <a:cubicBezTo>
                  <a:pt x="162114" y="326819"/>
                  <a:pt x="169293" y="322512"/>
                  <a:pt x="173600" y="318205"/>
                </a:cubicBezTo>
                <a:cubicBezTo>
                  <a:pt x="183650" y="308155"/>
                  <a:pt x="183650" y="295234"/>
                  <a:pt x="183650" y="295234"/>
                </a:cubicBezTo>
                <a:cubicBezTo>
                  <a:pt x="183650" y="288056"/>
                  <a:pt x="187957" y="282313"/>
                  <a:pt x="195135" y="282313"/>
                </a:cubicBezTo>
                <a:close/>
                <a:moveTo>
                  <a:pt x="345995" y="230763"/>
                </a:moveTo>
                <a:cubicBezTo>
                  <a:pt x="310103" y="230763"/>
                  <a:pt x="281390" y="259429"/>
                  <a:pt x="281390" y="295262"/>
                </a:cubicBezTo>
                <a:cubicBezTo>
                  <a:pt x="281390" y="331095"/>
                  <a:pt x="310103" y="359761"/>
                  <a:pt x="345995" y="359761"/>
                </a:cubicBezTo>
                <a:cubicBezTo>
                  <a:pt x="380451" y="359761"/>
                  <a:pt x="409164" y="331095"/>
                  <a:pt x="409164" y="295262"/>
                </a:cubicBezTo>
                <a:cubicBezTo>
                  <a:pt x="409164" y="259429"/>
                  <a:pt x="380451" y="230763"/>
                  <a:pt x="345995" y="230763"/>
                </a:cubicBezTo>
                <a:close/>
                <a:moveTo>
                  <a:pt x="150745" y="230763"/>
                </a:moveTo>
                <a:cubicBezTo>
                  <a:pt x="114853" y="230763"/>
                  <a:pt x="86140" y="259429"/>
                  <a:pt x="86140" y="295262"/>
                </a:cubicBezTo>
                <a:cubicBezTo>
                  <a:pt x="86140" y="331095"/>
                  <a:pt x="114853" y="359761"/>
                  <a:pt x="150745" y="359761"/>
                </a:cubicBezTo>
                <a:cubicBezTo>
                  <a:pt x="186636" y="359761"/>
                  <a:pt x="215350" y="331095"/>
                  <a:pt x="215350" y="295262"/>
                </a:cubicBezTo>
                <a:cubicBezTo>
                  <a:pt x="215350" y="259429"/>
                  <a:pt x="186636" y="230763"/>
                  <a:pt x="150745" y="230763"/>
                </a:cubicBezTo>
                <a:close/>
                <a:moveTo>
                  <a:pt x="316452" y="146214"/>
                </a:moveTo>
                <a:cubicBezTo>
                  <a:pt x="324007" y="146214"/>
                  <a:pt x="330131" y="152287"/>
                  <a:pt x="330131" y="159778"/>
                </a:cubicBezTo>
                <a:cubicBezTo>
                  <a:pt x="330131" y="167269"/>
                  <a:pt x="324007" y="173342"/>
                  <a:pt x="316452" y="173342"/>
                </a:cubicBezTo>
                <a:cubicBezTo>
                  <a:pt x="308897" y="173342"/>
                  <a:pt x="302773" y="167269"/>
                  <a:pt x="302773" y="159778"/>
                </a:cubicBezTo>
                <a:cubicBezTo>
                  <a:pt x="302773" y="152287"/>
                  <a:pt x="308897" y="146214"/>
                  <a:pt x="316452" y="146214"/>
                </a:cubicBezTo>
                <a:close/>
                <a:moveTo>
                  <a:pt x="122765" y="146214"/>
                </a:moveTo>
                <a:cubicBezTo>
                  <a:pt x="130256" y="146214"/>
                  <a:pt x="136329" y="152287"/>
                  <a:pt x="136329" y="159778"/>
                </a:cubicBezTo>
                <a:cubicBezTo>
                  <a:pt x="136329" y="167269"/>
                  <a:pt x="130256" y="173342"/>
                  <a:pt x="122765" y="173342"/>
                </a:cubicBezTo>
                <a:cubicBezTo>
                  <a:pt x="115274" y="173342"/>
                  <a:pt x="109201" y="167269"/>
                  <a:pt x="109201" y="159778"/>
                </a:cubicBezTo>
                <a:cubicBezTo>
                  <a:pt x="109201" y="152287"/>
                  <a:pt x="115274" y="146214"/>
                  <a:pt x="122765" y="146214"/>
                </a:cubicBezTo>
                <a:close/>
                <a:moveTo>
                  <a:pt x="390546" y="113339"/>
                </a:moveTo>
                <a:cubicBezTo>
                  <a:pt x="396289" y="113339"/>
                  <a:pt x="402031" y="119063"/>
                  <a:pt x="402031" y="126218"/>
                </a:cubicBezTo>
                <a:cubicBezTo>
                  <a:pt x="402031" y="126218"/>
                  <a:pt x="403467" y="149113"/>
                  <a:pt x="386239" y="166285"/>
                </a:cubicBezTo>
                <a:cubicBezTo>
                  <a:pt x="377625" y="173440"/>
                  <a:pt x="364704" y="183457"/>
                  <a:pt x="346040" y="183457"/>
                </a:cubicBezTo>
                <a:cubicBezTo>
                  <a:pt x="338862" y="183457"/>
                  <a:pt x="333119" y="177733"/>
                  <a:pt x="333119" y="170578"/>
                </a:cubicBezTo>
                <a:cubicBezTo>
                  <a:pt x="333119" y="163423"/>
                  <a:pt x="338862" y="157699"/>
                  <a:pt x="346040" y="157699"/>
                </a:cubicBezTo>
                <a:cubicBezTo>
                  <a:pt x="356090" y="157699"/>
                  <a:pt x="363268" y="153406"/>
                  <a:pt x="367575" y="149113"/>
                </a:cubicBezTo>
                <a:cubicBezTo>
                  <a:pt x="377625" y="139097"/>
                  <a:pt x="377625" y="126218"/>
                  <a:pt x="377625" y="126218"/>
                </a:cubicBezTo>
                <a:cubicBezTo>
                  <a:pt x="377625" y="119063"/>
                  <a:pt x="383368" y="113339"/>
                  <a:pt x="390546" y="113339"/>
                </a:cubicBezTo>
                <a:close/>
                <a:moveTo>
                  <a:pt x="195135" y="113339"/>
                </a:moveTo>
                <a:cubicBezTo>
                  <a:pt x="200878" y="113339"/>
                  <a:pt x="208056" y="119063"/>
                  <a:pt x="208056" y="126218"/>
                </a:cubicBezTo>
                <a:cubicBezTo>
                  <a:pt x="208056" y="126218"/>
                  <a:pt x="208056" y="149113"/>
                  <a:pt x="190828" y="166285"/>
                </a:cubicBezTo>
                <a:cubicBezTo>
                  <a:pt x="183650" y="173440"/>
                  <a:pt x="169293" y="183457"/>
                  <a:pt x="150629" y="183457"/>
                </a:cubicBezTo>
                <a:cubicBezTo>
                  <a:pt x="143451" y="183457"/>
                  <a:pt x="137708" y="177733"/>
                  <a:pt x="137708" y="170578"/>
                </a:cubicBezTo>
                <a:cubicBezTo>
                  <a:pt x="137708" y="163423"/>
                  <a:pt x="143451" y="157699"/>
                  <a:pt x="150629" y="157699"/>
                </a:cubicBezTo>
                <a:cubicBezTo>
                  <a:pt x="162114" y="157699"/>
                  <a:pt x="169293" y="153406"/>
                  <a:pt x="173600" y="149113"/>
                </a:cubicBezTo>
                <a:cubicBezTo>
                  <a:pt x="183650" y="139097"/>
                  <a:pt x="183650" y="126218"/>
                  <a:pt x="183650" y="126218"/>
                </a:cubicBezTo>
                <a:cubicBezTo>
                  <a:pt x="183650" y="119063"/>
                  <a:pt x="187957" y="113339"/>
                  <a:pt x="195135" y="113339"/>
                </a:cubicBezTo>
                <a:close/>
                <a:moveTo>
                  <a:pt x="345995" y="61632"/>
                </a:moveTo>
                <a:cubicBezTo>
                  <a:pt x="310103" y="61632"/>
                  <a:pt x="281390" y="90298"/>
                  <a:pt x="281390" y="126131"/>
                </a:cubicBezTo>
                <a:cubicBezTo>
                  <a:pt x="281390" y="161964"/>
                  <a:pt x="310103" y="190630"/>
                  <a:pt x="345995" y="190630"/>
                </a:cubicBezTo>
                <a:cubicBezTo>
                  <a:pt x="380451" y="190630"/>
                  <a:pt x="409164" y="161964"/>
                  <a:pt x="409164" y="126131"/>
                </a:cubicBezTo>
                <a:cubicBezTo>
                  <a:pt x="409164" y="90298"/>
                  <a:pt x="380451" y="61632"/>
                  <a:pt x="345995" y="61632"/>
                </a:cubicBezTo>
                <a:close/>
                <a:moveTo>
                  <a:pt x="150745" y="61632"/>
                </a:moveTo>
                <a:cubicBezTo>
                  <a:pt x="114853" y="61632"/>
                  <a:pt x="86140" y="90298"/>
                  <a:pt x="86140" y="126131"/>
                </a:cubicBezTo>
                <a:cubicBezTo>
                  <a:pt x="86140" y="161964"/>
                  <a:pt x="114853" y="190630"/>
                  <a:pt x="150745" y="190630"/>
                </a:cubicBezTo>
                <a:cubicBezTo>
                  <a:pt x="186636" y="190630"/>
                  <a:pt x="215350" y="161964"/>
                  <a:pt x="215350" y="126131"/>
                </a:cubicBezTo>
                <a:cubicBezTo>
                  <a:pt x="215350" y="90298"/>
                  <a:pt x="186636" y="61632"/>
                  <a:pt x="150745" y="61632"/>
                </a:cubicBezTo>
                <a:close/>
                <a:moveTo>
                  <a:pt x="51684" y="0"/>
                </a:moveTo>
                <a:lnTo>
                  <a:pt x="436442" y="0"/>
                </a:lnTo>
                <a:cubicBezTo>
                  <a:pt x="463719" y="0"/>
                  <a:pt x="486690" y="22933"/>
                  <a:pt x="486690" y="51599"/>
                </a:cubicBezTo>
                <a:lnTo>
                  <a:pt x="486690" y="553258"/>
                </a:lnTo>
                <a:cubicBezTo>
                  <a:pt x="486690" y="581924"/>
                  <a:pt x="463719" y="604857"/>
                  <a:pt x="436442" y="604857"/>
                </a:cubicBezTo>
                <a:lnTo>
                  <a:pt x="51684" y="604857"/>
                </a:lnTo>
                <a:cubicBezTo>
                  <a:pt x="22971" y="604857"/>
                  <a:pt x="0" y="581924"/>
                  <a:pt x="0" y="553258"/>
                </a:cubicBezTo>
                <a:lnTo>
                  <a:pt x="0" y="51599"/>
                </a:lnTo>
                <a:cubicBezTo>
                  <a:pt x="0" y="22933"/>
                  <a:pt x="22971" y="0"/>
                  <a:pt x="51684" y="0"/>
                </a:cubicBezTo>
                <a:close/>
              </a:path>
            </a:pathLst>
          </a:custGeom>
          <a:solidFill>
            <a:schemeClr val="bg1">
              <a:lumMod val="50000"/>
            </a:schemeClr>
          </a:solidFill>
          <a:ln>
            <a:noFill/>
          </a:ln>
        </p:spPr>
        <p:txBody>
          <a:bodyPr wrap="square" lIns="91440" tIns="45720" rIns="91440" bIns="45720" anchor="ctr">
            <a:normAutofit fontScale="5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pic>
        <p:nvPicPr>
          <p:cNvPr id="15" name="图片 14"/>
          <p:cNvPicPr>
            <a:picLocks noChangeAspect="1"/>
          </p:cNvPicPr>
          <p:nvPr/>
        </p:nvPicPr>
        <p:blipFill>
          <a:blip r:embed="rId4" cstate="print"/>
          <a:stretch>
            <a:fillRect/>
          </a:stretch>
        </p:blipFill>
        <p:spPr>
          <a:xfrm>
            <a:off x="10614025" y="270510"/>
            <a:ext cx="1256030" cy="580390"/>
          </a:xfrm>
          <a:prstGeom prst="rect">
            <a:avLst/>
          </a:prstGeom>
        </p:spPr>
      </p:pic>
      <p:sp>
        <p:nvSpPr>
          <p:cNvPr id="1049490" name="矩形 2"/>
          <p:cNvSpPr/>
          <p:nvPr/>
        </p:nvSpPr>
        <p:spPr>
          <a:xfrm>
            <a:off x="6184900" y="962025"/>
            <a:ext cx="4037330" cy="5543550"/>
          </a:xfrm>
          <a:prstGeom prst="rect">
            <a:avLst/>
          </a:prstGeom>
          <a:solidFill>
            <a:srgbClr val="6090CB"/>
          </a:solidFill>
          <a:ln>
            <a:solidFill>
              <a:srgbClr val="8E9D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FFFF"/>
              </a:solidFill>
              <a:latin typeface="宋体" panose="02010600030101010101" pitchFamily="2" charset="-122"/>
              <a:ea typeface="宋体" panose="02010600030101010101" pitchFamily="2" charset="-122"/>
            </a:endParaRPr>
          </a:p>
        </p:txBody>
      </p:sp>
      <p:sp>
        <p:nvSpPr>
          <p:cNvPr id="1049491" name="文本框 5"/>
          <p:cNvSpPr txBox="1"/>
          <p:nvPr/>
        </p:nvSpPr>
        <p:spPr>
          <a:xfrm>
            <a:off x="6445885" y="1783715"/>
            <a:ext cx="3475990" cy="1014730"/>
          </a:xfrm>
          <a:prstGeom prst="rect">
            <a:avLst/>
          </a:prstGeom>
          <a:noFill/>
        </p:spPr>
        <p:txBody>
          <a:bodyPr wrap="square" rtlCol="0">
            <a:spAutoFit/>
          </a:bodyPr>
          <a:lstStyle/>
          <a:p>
            <a:r>
              <a:rPr lang="en-US" altLang="zh-CN" sz="6000" b="1" dirty="0">
                <a:solidFill>
                  <a:srgbClr val="FFFFFF"/>
                </a:solidFill>
                <a:latin typeface="Times New Roman" panose="02020603050405020304" pitchFamily="18" charset="0"/>
                <a:ea typeface="宋体" panose="02010600030101010101" pitchFamily="2" charset="-122"/>
                <a:cs typeface="Times New Roman" panose="02020603050405020304" pitchFamily="18" charset="0"/>
              </a:rPr>
              <a:t>THANKS</a:t>
            </a:r>
          </a:p>
        </p:txBody>
      </p:sp>
      <p:sp>
        <p:nvSpPr>
          <p:cNvPr id="1049493" name="文本框 6"/>
          <p:cNvSpPr txBox="1"/>
          <p:nvPr/>
        </p:nvSpPr>
        <p:spPr>
          <a:xfrm>
            <a:off x="6360795" y="3110865"/>
            <a:ext cx="3646805" cy="829945"/>
          </a:xfrm>
          <a:prstGeom prst="rect">
            <a:avLst/>
          </a:prstGeom>
          <a:noFill/>
        </p:spPr>
        <p:txBody>
          <a:bodyPr wrap="square" rtlCol="0">
            <a:spAutoFit/>
          </a:bodyPr>
          <a:lstStyle/>
          <a:p>
            <a:r>
              <a:rPr lang="zh-CN" altLang="en-US" sz="4800" dirty="0">
                <a:solidFill>
                  <a:srgbClr val="FFFFFF"/>
                </a:solidFill>
                <a:latin typeface="华康俪金黑W8(P)" panose="020B0800000000000000" pitchFamily="34" charset="-122"/>
                <a:ea typeface="华康俪金黑W8(P)" panose="020B0800000000000000" pitchFamily="34" charset="-122"/>
              </a:rPr>
              <a:t>福 安 药 业</a:t>
            </a:r>
          </a:p>
        </p:txBody>
      </p:sp>
      <p:sp>
        <p:nvSpPr>
          <p:cNvPr id="1049494" name="矩形 3"/>
          <p:cNvSpPr/>
          <p:nvPr/>
        </p:nvSpPr>
        <p:spPr>
          <a:xfrm>
            <a:off x="6404126" y="3941022"/>
            <a:ext cx="3560171" cy="338554"/>
          </a:xfrm>
          <a:prstGeom prst="rect">
            <a:avLst/>
          </a:prstGeom>
        </p:spPr>
        <p:txBody>
          <a:bodyPr wrap="square">
            <a:spAutoFit/>
          </a:bodyPr>
          <a:lstStyle/>
          <a:p>
            <a:pPr algn="dist"/>
            <a:r>
              <a:rPr lang="en-US" altLang="zh-CN" sz="1600" dirty="0" err="1">
                <a:solidFill>
                  <a:schemeClr val="bg1"/>
                </a:solidFill>
                <a:latin typeface="Times New Roman" panose="02020603050405020304" pitchFamily="18" charset="0"/>
                <a:ea typeface="宋体" panose="02010600030101010101" pitchFamily="2" charset="-122"/>
                <a:cs typeface="Times New Roman" panose="02020603050405020304" pitchFamily="18" charset="0"/>
              </a:rPr>
              <a:t>Fu'an</a:t>
            </a:r>
            <a:r>
              <a:rPr lang="en-US" altLang="zh-CN" sz="1600"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 Pharmaceutical Group</a:t>
            </a:r>
          </a:p>
        </p:txBody>
      </p:sp>
      <p:sp>
        <p:nvSpPr>
          <p:cNvPr id="1049492" name="文本框 9"/>
          <p:cNvSpPr txBox="1"/>
          <p:nvPr/>
        </p:nvSpPr>
        <p:spPr>
          <a:xfrm>
            <a:off x="6404126" y="4666767"/>
            <a:ext cx="3560171" cy="830997"/>
          </a:xfrm>
          <a:prstGeom prst="rect">
            <a:avLst/>
          </a:prstGeom>
          <a:noFill/>
          <a:ln>
            <a:solidFill>
              <a:schemeClr val="bg1"/>
            </a:solidFill>
          </a:ln>
        </p:spPr>
        <p:txBody>
          <a:bodyPr wrap="square" rtlCol="0">
            <a:spAutoFit/>
          </a:bodyPr>
          <a:lstStyle/>
          <a:p>
            <a:pPr algn="dist"/>
            <a:r>
              <a:rPr lang="zh-CN" altLang="en-US" sz="2400" b="1" dirty="0">
                <a:solidFill>
                  <a:srgbClr val="FFFFFF"/>
                </a:solidFill>
                <a:latin typeface="宋体" panose="02010600030101010101" pitchFamily="2" charset="-122"/>
                <a:ea typeface="宋体" panose="02010600030101010101" pitchFamily="2" charset="-122"/>
              </a:rPr>
              <a:t>以人为本、科技为先</a:t>
            </a:r>
            <a:endParaRPr lang="en-US" altLang="zh-CN" sz="2400" b="1" dirty="0">
              <a:solidFill>
                <a:srgbClr val="FFFFFF"/>
              </a:solidFill>
              <a:latin typeface="宋体" panose="02010600030101010101" pitchFamily="2" charset="-122"/>
              <a:ea typeface="宋体" panose="02010600030101010101" pitchFamily="2" charset="-122"/>
            </a:endParaRPr>
          </a:p>
          <a:p>
            <a:pPr algn="dist"/>
            <a:r>
              <a:rPr lang="zh-CN" altLang="en-US" sz="2400" b="1" dirty="0">
                <a:solidFill>
                  <a:srgbClr val="FFFFFF"/>
                </a:solidFill>
                <a:latin typeface="宋体" panose="02010600030101010101" pitchFamily="2" charset="-122"/>
                <a:ea typeface="宋体" panose="02010600030101010101" pitchFamily="2" charset="-122"/>
              </a:rPr>
              <a:t>创新为魂、追求卓越</a:t>
            </a:r>
          </a:p>
        </p:txBody>
      </p:sp>
    </p:spTree>
  </p:cSld>
  <p:clrMapOvr>
    <a:masterClrMapping/>
  </p:clrMapOvr>
  <p:transition advTm="5016">
    <p:wip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COMMONDATA" val="eyJoZGlkIjoiYWUxZWRmYjJmY2RhMDhiMjQ3MzczOGY4N2VhZjZiNmUifQ=="/>
</p:tagLst>
</file>

<file path=ppt/tags/tag2.xml><?xml version="1.0" encoding="utf-8"?>
<p:tagLst xmlns:a="http://schemas.openxmlformats.org/drawingml/2006/main" xmlns:r="http://schemas.openxmlformats.org/officeDocument/2006/relationships" xmlns:p="http://schemas.openxmlformats.org/presentationml/2006/main">
  <p:tag name="KSO_WM_UNIT_TABLE_BEAUTIFY" val="smartTable{f46ac24a-706e-498c-abb1-a49c9392fa9b}"/>
</p:tagLst>
</file>

<file path=ppt/theme/theme1.xml><?xml version="1.0" encoding="utf-8"?>
<a:theme xmlns:a="http://schemas.openxmlformats.org/drawingml/2006/main" name="www.33ppt.com">
  <a:themeElements>
    <a:clrScheme name="PPT 单色">
      <a:dk1>
        <a:srgbClr val="000000"/>
      </a:dk1>
      <a:lt1>
        <a:srgbClr val="FFFFFF"/>
      </a:lt1>
      <a:dk2>
        <a:srgbClr val="768395"/>
      </a:dk2>
      <a:lt2>
        <a:srgbClr val="F0F0F0"/>
      </a:lt2>
      <a:accent1>
        <a:srgbClr val="212C54"/>
      </a:accent1>
      <a:accent2>
        <a:srgbClr val="004A80"/>
      </a:accent2>
      <a:accent3>
        <a:srgbClr val="0073AF"/>
      </a:accent3>
      <a:accent4>
        <a:srgbClr val="009ADB"/>
      </a:accent4>
      <a:accent5>
        <a:srgbClr val="65AACE"/>
      </a:accent5>
      <a:accent6>
        <a:srgbClr val="7994AE"/>
      </a:accent6>
      <a:hlink>
        <a:srgbClr val="4472C4"/>
      </a:hlink>
      <a:folHlink>
        <a:srgbClr val="BFBFBF"/>
      </a:folHlink>
    </a:clrScheme>
    <a:fontScheme name="Temp">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rgbClr val="000000"/>
      </a:dk1>
      <a:lt1>
        <a:srgbClr val="FFFFFF"/>
      </a:lt1>
      <a:dk2>
        <a:srgbClr val="768395"/>
      </a:dk2>
      <a:lt2>
        <a:srgbClr val="F0F0F0"/>
      </a:lt2>
      <a:accent1>
        <a:srgbClr val="212C54"/>
      </a:accent1>
      <a:accent2>
        <a:srgbClr val="004A80"/>
      </a:accent2>
      <a:accent3>
        <a:srgbClr val="0073AF"/>
      </a:accent3>
      <a:accent4>
        <a:srgbClr val="009ADB"/>
      </a:accent4>
      <a:accent5>
        <a:srgbClr val="65AACE"/>
      </a:accent5>
      <a:accent6>
        <a:srgbClr val="7994AE"/>
      </a:accent6>
      <a:hlink>
        <a:srgbClr val="4472C4"/>
      </a:hlink>
      <a:folHlink>
        <a:srgbClr val="BFBFBF"/>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effectLst>
          <a:innerShdw blurRad="114300">
            <a:prstClr val="black"/>
          </a:innerShdw>
        </a:effectLst>
      </a:spPr>
      <a:bodyPr rtlCol="0" anchor="ctr"/>
      <a:lstStyle>
        <a:defPPr algn="ctr">
          <a:defRPr sz="1400" b="1" dirty="0">
            <a:solidFill>
              <a:srgbClr val="004271"/>
            </a:solidFill>
            <a:latin typeface="Times New Roman" panose="02020603050405020304" pitchFamily="18" charset="0"/>
            <a:ea typeface="微软雅黑" panose="020B0503020204020204" pitchFamily="34" charset="-122"/>
            <a:cs typeface="Times New Roman" panose="02020603050405020304" pitchFamily="18"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PPT 单色">
    <a:dk1>
      <a:srgbClr val="000000"/>
    </a:dk1>
    <a:lt1>
      <a:srgbClr val="FFFFFF"/>
    </a:lt1>
    <a:dk2>
      <a:srgbClr val="768395"/>
    </a:dk2>
    <a:lt2>
      <a:srgbClr val="F0F0F0"/>
    </a:lt2>
    <a:accent1>
      <a:srgbClr val="212C54"/>
    </a:accent1>
    <a:accent2>
      <a:srgbClr val="004A80"/>
    </a:accent2>
    <a:accent3>
      <a:srgbClr val="0073AF"/>
    </a:accent3>
    <a:accent4>
      <a:srgbClr val="009ADB"/>
    </a:accent4>
    <a:accent5>
      <a:srgbClr val="65AACE"/>
    </a:accent5>
    <a:accent6>
      <a:srgbClr val="7994AE"/>
    </a:accent6>
    <a:hlink>
      <a:srgbClr val="4472C4"/>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68395"/>
    </a:dk2>
    <a:lt2>
      <a:srgbClr val="F0F0F0"/>
    </a:lt2>
    <a:accent1>
      <a:srgbClr val="212C54"/>
    </a:accent1>
    <a:accent2>
      <a:srgbClr val="004A80"/>
    </a:accent2>
    <a:accent3>
      <a:srgbClr val="0073AF"/>
    </a:accent3>
    <a:accent4>
      <a:srgbClr val="009ADB"/>
    </a:accent4>
    <a:accent5>
      <a:srgbClr val="65AACE"/>
    </a:accent5>
    <a:accent6>
      <a:srgbClr val="7994AE"/>
    </a:accent6>
    <a:hlink>
      <a:srgbClr val="4472C4"/>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36</TotalTime>
  <Words>1373</Words>
  <Application>Microsoft Office PowerPoint</Application>
  <PresentationFormat>自定义</PresentationFormat>
  <Paragraphs>93</Paragraphs>
  <Slides>8</Slides>
  <Notes>5</Notes>
  <HiddenSlides>0</HiddenSlides>
  <MMClips>0</MMClips>
  <ScaleCrop>false</ScaleCrop>
  <HeadingPairs>
    <vt:vector size="4" baseType="variant">
      <vt:variant>
        <vt:lpstr>主题</vt:lpstr>
      </vt:variant>
      <vt:variant>
        <vt:i4>2</vt:i4>
      </vt:variant>
      <vt:variant>
        <vt:lpstr>幻灯片标题</vt:lpstr>
      </vt:variant>
      <vt:variant>
        <vt:i4>8</vt:i4>
      </vt:variant>
    </vt:vector>
  </HeadingPairs>
  <TitlesOfParts>
    <vt:vector size="10" baseType="lpstr">
      <vt:lpstr>www.33ppt.com</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cp:lastModifiedBy>
  <cp:revision>564</cp:revision>
  <dcterms:created xsi:type="dcterms:W3CDTF">2018-10-12T04:47:00Z</dcterms:created>
  <dcterms:modified xsi:type="dcterms:W3CDTF">2025-07-18T06:46:35Z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2052-11.1.0.9021</vt:lpwstr>
  </property>
  <property fmtid="{D5CDD505-2E9C-101B-9397-08002B2CF9AE}" pid="3" name="ICV">
    <vt:lpwstr>2B82E88997724B31B6AB95E79D74D463</vt:lpwstr>
  </property>
</Properties>
</file>