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95.xml" ContentType="application/vnd.openxmlformats-officedocument.presentationml.tags+xml"/>
  <Override PartName="/ppt/notesSlides/notesSlide2.xml" ContentType="application/vnd.openxmlformats-officedocument.presentationml.notesSlide+xml"/>
  <Override PartName="/ppt/tags/tag96.xml" ContentType="application/vnd.openxmlformats-officedocument.presentationml.tags+xml"/>
  <Override PartName="/ppt/notesSlides/notesSlide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tags/tag164.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5"/>
  </p:notesMasterIdLst>
  <p:handoutMasterIdLst>
    <p:handoutMasterId r:id="rId16"/>
  </p:handoutMasterIdLst>
  <p:sldIdLst>
    <p:sldId id="2147471815" r:id="rId5"/>
    <p:sldId id="2147471807" r:id="rId6"/>
    <p:sldId id="2147471861" r:id="rId7"/>
    <p:sldId id="2147471862" r:id="rId8"/>
    <p:sldId id="2147471858" r:id="rId9"/>
    <p:sldId id="2147471854" r:id="rId10"/>
    <p:sldId id="2147471822" r:id="rId11"/>
    <p:sldId id="2147471838" r:id="rId12"/>
    <p:sldId id="2147471860" r:id="rId13"/>
    <p:sldId id="2147471827" r:id="rId14"/>
  </p:sldIdLst>
  <p:sldSz cx="12188825" cy="6858000"/>
  <p:notesSz cx="6797675" cy="992822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3070" userDrawn="1">
          <p15:clr>
            <a:srgbClr val="A4A3A4"/>
          </p15:clr>
        </p15:guide>
        <p15:guide id="2" pos="2141" userDrawn="1">
          <p15:clr>
            <a:srgbClr val="A4A3A4"/>
          </p15:clr>
        </p15:guide>
        <p15:guide id="3" orient="horz"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5FF"/>
    <a:srgbClr val="0000C9"/>
    <a:srgbClr val="6F8DB9"/>
    <a:srgbClr val="EBF7FF"/>
    <a:srgbClr val="0047BB"/>
    <a:srgbClr val="4C6C9C"/>
    <a:srgbClr val="F9E7EC"/>
    <a:srgbClr val="FFFCEF"/>
    <a:srgbClr val="FFFFFF"/>
    <a:srgbClr val="F7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53" autoAdjust="0"/>
    <p:restoredTop sz="94397" autoAdjust="0"/>
  </p:normalViewPr>
  <p:slideViewPr>
    <p:cSldViewPr snapToGrid="0" snapToObjects="1">
      <p:cViewPr varScale="1">
        <p:scale>
          <a:sx n="74" d="100"/>
          <a:sy n="74" d="100"/>
        </p:scale>
        <p:origin x="728" y="68"/>
      </p:cViewPr>
      <p:guideLst>
        <p:guide pos="3840"/>
        <p:guide pos="279"/>
        <p:guide pos="7406"/>
        <p:guide orient="horz"/>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napToObjects="1">
      <p:cViewPr varScale="1">
        <p:scale>
          <a:sx n="47" d="100"/>
          <a:sy n="47" d="100"/>
        </p:scale>
        <p:origin x="2712" y="56"/>
      </p:cViewPr>
      <p:guideLst>
        <p:guide orient="horz" pos="3070"/>
        <p:guide pos="2141"/>
        <p:guide orient="horz"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Wenlu" userId="53fe643b-d433-46a7-aebc-e8f4cd540df3" providerId="ADAL" clId="{F254E825-2F58-4EE6-8F81-97FE0F0A2340}"/>
    <pc:docChg chg="delSld modSld">
      <pc:chgData name="Sun, Wenlu" userId="53fe643b-d433-46a7-aebc-e8f4cd540df3" providerId="ADAL" clId="{F254E825-2F58-4EE6-8F81-97FE0F0A2340}" dt="2025-07-18T06:29:49.566" v="4" actId="47"/>
      <pc:docMkLst>
        <pc:docMk/>
      </pc:docMkLst>
      <pc:sldChg chg="modSp mod">
        <pc:chgData name="Sun, Wenlu" userId="53fe643b-d433-46a7-aebc-e8f4cd540df3" providerId="ADAL" clId="{F254E825-2F58-4EE6-8F81-97FE0F0A2340}" dt="2025-07-18T06:29:44.994" v="3" actId="20577"/>
        <pc:sldMkLst>
          <pc:docMk/>
          <pc:sldMk cId="1194490107" sldId="2147471815"/>
        </pc:sldMkLst>
        <pc:spChg chg="mod">
          <ac:chgData name="Sun, Wenlu" userId="53fe643b-d433-46a7-aebc-e8f4cd540df3" providerId="ADAL" clId="{F254E825-2F58-4EE6-8F81-97FE0F0A2340}" dt="2025-07-18T06:29:44.994" v="3" actId="20577"/>
          <ac:spMkLst>
            <pc:docMk/>
            <pc:sldMk cId="1194490107" sldId="2147471815"/>
            <ac:spMk id="2" creationId="{1347834D-FCDF-AC28-0263-947ECF36811F}"/>
          </ac:spMkLst>
        </pc:spChg>
      </pc:sldChg>
      <pc:sldChg chg="del">
        <pc:chgData name="Sun, Wenlu" userId="53fe643b-d433-46a7-aebc-e8f4cd540df3" providerId="ADAL" clId="{F254E825-2F58-4EE6-8F81-97FE0F0A2340}" dt="2025-07-18T06:29:49.566" v="4" actId="47"/>
        <pc:sldMkLst>
          <pc:docMk/>
          <pc:sldMk cId="2318661753" sldId="214747186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93939393939391E-2"/>
          <c:y val="8.1377151799687006E-2"/>
          <c:w val="0.92121212121212126"/>
          <c:h val="0.83724569640062596"/>
        </c:manualLayout>
      </c:layout>
      <c:barChart>
        <c:barDir val="bar"/>
        <c:grouping val="stacked"/>
        <c:varyColors val="0"/>
        <c:ser>
          <c:idx val="0"/>
          <c:order val="0"/>
          <c:spPr>
            <a:solidFill>
              <a:srgbClr val="969696"/>
            </a:solidFill>
            <a:ln>
              <a:noFill/>
            </a:ln>
          </c:spPr>
          <c:invertIfNegative val="0"/>
          <c:dPt>
            <c:idx val="1"/>
            <c:invertIfNegative val="0"/>
            <c:bubble3D val="0"/>
            <c:spPr>
              <a:solidFill>
                <a:srgbClr val="DFE5EF"/>
              </a:solidFill>
              <a:ln>
                <a:noFill/>
              </a:ln>
            </c:spPr>
            <c:extLst>
              <c:ext xmlns:c16="http://schemas.microsoft.com/office/drawing/2014/chart" uri="{C3380CC4-5D6E-409C-BE32-E72D297353CC}">
                <c16:uniqueId val="{00000000-549F-49BE-A494-96454C20FF1C}"/>
              </c:ext>
            </c:extLst>
          </c:dPt>
          <c:val>
            <c:numRef>
              <c:f>Sheet1!$A$1:$B$1</c:f>
              <c:numCache>
                <c:formatCode>General</c:formatCode>
                <c:ptCount val="2"/>
                <c:pt idx="0">
                  <c:v>55.300000000000004</c:v>
                </c:pt>
                <c:pt idx="1">
                  <c:v>14.7</c:v>
                </c:pt>
              </c:numCache>
            </c:numRef>
          </c:val>
          <c:extLst>
            <c:ext xmlns:c16="http://schemas.microsoft.com/office/drawing/2014/chart" uri="{C3380CC4-5D6E-409C-BE32-E72D297353CC}">
              <c16:uniqueId val="{00000001-549F-49BE-A494-96454C20FF1C}"/>
            </c:ext>
          </c:extLst>
        </c:ser>
        <c:dLbls>
          <c:showLegendKey val="0"/>
          <c:showVal val="0"/>
          <c:showCatName val="0"/>
          <c:showSerName val="0"/>
          <c:showPercent val="0"/>
          <c:showBubbleSize val="0"/>
        </c:dLbls>
        <c:gapWidth val="80"/>
        <c:overlap val="100"/>
        <c:axId val="1023935696"/>
        <c:axId val="1"/>
      </c:barChart>
      <c:catAx>
        <c:axId val="1023935696"/>
        <c:scaling>
          <c:orientation val="maxMin"/>
        </c:scaling>
        <c:delete val="0"/>
        <c:axPos val="l"/>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55.300000000000004"/>
          <c:min val="0"/>
        </c:scaling>
        <c:delete val="1"/>
        <c:axPos val="t"/>
        <c:numFmt formatCode="General" sourceLinked="1"/>
        <c:majorTickMark val="out"/>
        <c:minorTickMark val="none"/>
        <c:tickLblPos val="nextTo"/>
        <c:crossAx val="1023935696"/>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694045174537988E-2"/>
          <c:y val="6.7708333333333329E-2"/>
          <c:w val="0.94661190965092401"/>
          <c:h val="0.85807291666666663"/>
        </c:manualLayout>
      </c:layout>
      <c:barChart>
        <c:barDir val="col"/>
        <c:grouping val="stacked"/>
        <c:varyColors val="0"/>
        <c:ser>
          <c:idx val="0"/>
          <c:order val="0"/>
          <c:spPr>
            <a:solidFill>
              <a:srgbClr val="808080"/>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A5E7-4681-9C61-795B4D3E81D5}"/>
              </c:ext>
            </c:extLst>
          </c:dPt>
          <c:val>
            <c:numRef>
              <c:f>Sheet1!$A$1:$B$1</c:f>
              <c:numCache>
                <c:formatCode>General</c:formatCode>
                <c:ptCount val="2"/>
                <c:pt idx="0">
                  <c:v>13</c:v>
                </c:pt>
                <c:pt idx="1">
                  <c:v>0.1</c:v>
                </c:pt>
              </c:numCache>
            </c:numRef>
          </c:val>
          <c:extLst>
            <c:ext xmlns:c16="http://schemas.microsoft.com/office/drawing/2014/chart" uri="{C3380CC4-5D6E-409C-BE32-E72D297353CC}">
              <c16:uniqueId val="{00000001-A5E7-4681-9C61-795B4D3E81D5}"/>
            </c:ext>
          </c:extLst>
        </c:ser>
        <c:dLbls>
          <c:showLegendKey val="0"/>
          <c:showVal val="0"/>
          <c:showCatName val="0"/>
          <c:showSerName val="0"/>
          <c:showPercent val="0"/>
          <c:showBubbleSize val="0"/>
        </c:dLbls>
        <c:gapWidth val="90"/>
        <c:overlap val="100"/>
        <c:axId val="1761032848"/>
        <c:axId val="1"/>
      </c:barChart>
      <c:catAx>
        <c:axId val="1761032848"/>
        <c:scaling>
          <c:orientation val="minMax"/>
        </c:scaling>
        <c:delete val="0"/>
        <c:axPos val="b"/>
        <c:majorGridlines>
          <c:spPr>
            <a:ln>
              <a:noFill/>
            </a:ln>
          </c:spPr>
        </c:majorGridlines>
        <c:majorTickMark val="none"/>
        <c:minorTickMark val="none"/>
        <c:tickLblPos val="none"/>
        <c:spPr>
          <a:ln w="6350" cmpd="sng" algn="ctr">
            <a:solidFill>
              <a:srgbClr val="C0C0C0"/>
            </a:solidFill>
            <a:prstDash val="solid"/>
          </a:ln>
        </c:spPr>
        <c:crossAx val="1"/>
        <c:crosses val="min"/>
        <c:auto val="0"/>
        <c:lblAlgn val="ctr"/>
        <c:lblOffset val="100"/>
        <c:noMultiLvlLbl val="0"/>
      </c:catAx>
      <c:valAx>
        <c:axId val="1"/>
        <c:scaling>
          <c:orientation val="minMax"/>
          <c:max val="13"/>
          <c:min val="0"/>
        </c:scaling>
        <c:delete val="1"/>
        <c:axPos val="l"/>
        <c:numFmt formatCode="General" sourceLinked="1"/>
        <c:majorTickMark val="out"/>
        <c:minorTickMark val="none"/>
        <c:tickLblPos val="nextTo"/>
        <c:crossAx val="1761032848"/>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356100408639813E-2"/>
          <c:y val="0.21052631578947367"/>
          <c:w val="0.93928779918272043"/>
          <c:h val="0.57894736842105265"/>
        </c:manualLayout>
      </c:layout>
      <c:barChart>
        <c:barDir val="col"/>
        <c:grouping val="stacked"/>
        <c:varyColors val="0"/>
        <c:ser>
          <c:idx val="0"/>
          <c:order val="0"/>
          <c:spPr>
            <a:solidFill>
              <a:srgbClr val="808080"/>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78D0-4AB6-B6CD-7C9BE9660F6B}"/>
              </c:ext>
            </c:extLst>
          </c:dPt>
          <c:val>
            <c:numRef>
              <c:f>Sheet1!$A$1:$B$1</c:f>
              <c:numCache>
                <c:formatCode>General</c:formatCode>
                <c:ptCount val="2"/>
                <c:pt idx="0">
                  <c:v>60</c:v>
                </c:pt>
                <c:pt idx="1">
                  <c:v>96.7</c:v>
                </c:pt>
              </c:numCache>
            </c:numRef>
          </c:val>
          <c:extLst>
            <c:ext xmlns:c16="http://schemas.microsoft.com/office/drawing/2014/chart" uri="{C3380CC4-5D6E-409C-BE32-E72D297353CC}">
              <c16:uniqueId val="{00000001-78D0-4AB6-B6CD-7C9BE9660F6B}"/>
            </c:ext>
          </c:extLst>
        </c:ser>
        <c:dLbls>
          <c:showLegendKey val="0"/>
          <c:showVal val="0"/>
          <c:showCatName val="0"/>
          <c:showSerName val="0"/>
          <c:showPercent val="0"/>
          <c:showBubbleSize val="0"/>
        </c:dLbls>
        <c:gapWidth val="80"/>
        <c:overlap val="100"/>
        <c:axId val="917048160"/>
        <c:axId val="1"/>
      </c:barChart>
      <c:catAx>
        <c:axId val="917048160"/>
        <c:scaling>
          <c:orientation val="minMax"/>
        </c:scaling>
        <c:delete val="0"/>
        <c:axPos val="b"/>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96.7"/>
          <c:min val="0"/>
        </c:scaling>
        <c:delete val="1"/>
        <c:axPos val="l"/>
        <c:numFmt formatCode="General" sourceLinked="1"/>
        <c:majorTickMark val="out"/>
        <c:minorTickMark val="none"/>
        <c:tickLblPos val="nextTo"/>
        <c:crossAx val="91704816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93939393939391E-2"/>
          <c:y val="8.1377151799687006E-2"/>
          <c:w val="0.92121212121212126"/>
          <c:h val="0.83724569640062596"/>
        </c:manualLayout>
      </c:layout>
      <c:barChart>
        <c:barDir val="bar"/>
        <c:grouping val="stacked"/>
        <c:varyColors val="0"/>
        <c:ser>
          <c:idx val="0"/>
          <c:order val="0"/>
          <c:spPr>
            <a:solidFill>
              <a:srgbClr val="808080"/>
            </a:solidFill>
            <a:ln>
              <a:noFill/>
            </a:ln>
          </c:spPr>
          <c:invertIfNegative val="0"/>
          <c:dPt>
            <c:idx val="1"/>
            <c:invertIfNegative val="0"/>
            <c:bubble3D val="0"/>
            <c:spPr>
              <a:solidFill>
                <a:srgbClr val="DFE5EF"/>
              </a:solidFill>
              <a:ln>
                <a:noFill/>
              </a:ln>
            </c:spPr>
            <c:extLst>
              <c:ext xmlns:c16="http://schemas.microsoft.com/office/drawing/2014/chart" uri="{C3380CC4-5D6E-409C-BE32-E72D297353CC}">
                <c16:uniqueId val="{00000000-CC95-48F7-AAD6-E6011E3D82A3}"/>
              </c:ext>
            </c:extLst>
          </c:dPt>
          <c:val>
            <c:numRef>
              <c:f>Sheet1!$A$1:$B$1</c:f>
              <c:numCache>
                <c:formatCode>General</c:formatCode>
                <c:ptCount val="2"/>
                <c:pt idx="0">
                  <c:v>44</c:v>
                </c:pt>
                <c:pt idx="1">
                  <c:v>13.3</c:v>
                </c:pt>
              </c:numCache>
            </c:numRef>
          </c:val>
          <c:extLst>
            <c:ext xmlns:c16="http://schemas.microsoft.com/office/drawing/2014/chart" uri="{C3380CC4-5D6E-409C-BE32-E72D297353CC}">
              <c16:uniqueId val="{00000001-CC95-48F7-AAD6-E6011E3D82A3}"/>
            </c:ext>
          </c:extLst>
        </c:ser>
        <c:dLbls>
          <c:showLegendKey val="0"/>
          <c:showVal val="0"/>
          <c:showCatName val="0"/>
          <c:showSerName val="0"/>
          <c:showPercent val="0"/>
          <c:showBubbleSize val="0"/>
        </c:dLbls>
        <c:gapWidth val="80"/>
        <c:overlap val="100"/>
        <c:axId val="1876724032"/>
        <c:axId val="1"/>
      </c:barChart>
      <c:catAx>
        <c:axId val="1876724032"/>
        <c:scaling>
          <c:orientation val="maxMin"/>
        </c:scaling>
        <c:delete val="0"/>
        <c:axPos val="l"/>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44"/>
          <c:min val="0"/>
        </c:scaling>
        <c:delete val="1"/>
        <c:axPos val="t"/>
        <c:numFmt formatCode="General" sourceLinked="1"/>
        <c:majorTickMark val="out"/>
        <c:minorTickMark val="none"/>
        <c:tickLblPos val="nextTo"/>
        <c:crossAx val="187672403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93939393939391E-2"/>
          <c:y val="8.2148499210110582E-2"/>
          <c:w val="0.92121212121212126"/>
          <c:h val="0.83570300157977884"/>
        </c:manualLayout>
      </c:layout>
      <c:barChart>
        <c:barDir val="bar"/>
        <c:grouping val="stacked"/>
        <c:varyColors val="0"/>
        <c:ser>
          <c:idx val="0"/>
          <c:order val="0"/>
          <c:spPr>
            <a:solidFill>
              <a:srgbClr val="808080"/>
            </a:solidFill>
            <a:ln>
              <a:noFill/>
            </a:ln>
          </c:spPr>
          <c:invertIfNegative val="0"/>
          <c:dPt>
            <c:idx val="1"/>
            <c:invertIfNegative val="0"/>
            <c:bubble3D val="0"/>
            <c:spPr>
              <a:solidFill>
                <a:srgbClr val="DFE5EF"/>
              </a:solidFill>
              <a:ln>
                <a:noFill/>
              </a:ln>
            </c:spPr>
            <c:extLst>
              <c:ext xmlns:c16="http://schemas.microsoft.com/office/drawing/2014/chart" uri="{C3380CC4-5D6E-409C-BE32-E72D297353CC}">
                <c16:uniqueId val="{00000000-8D99-42E3-97BD-1D1859C22C9E}"/>
              </c:ext>
            </c:extLst>
          </c:dPt>
          <c:val>
            <c:numRef>
              <c:f>Sheet1!$A$1:$B$1</c:f>
              <c:numCache>
                <c:formatCode>General</c:formatCode>
                <c:ptCount val="2"/>
                <c:pt idx="0">
                  <c:v>32.5</c:v>
                </c:pt>
                <c:pt idx="1">
                  <c:v>8.3000000000000007</c:v>
                </c:pt>
              </c:numCache>
            </c:numRef>
          </c:val>
          <c:extLst>
            <c:ext xmlns:c16="http://schemas.microsoft.com/office/drawing/2014/chart" uri="{C3380CC4-5D6E-409C-BE32-E72D297353CC}">
              <c16:uniqueId val="{00000001-8D99-42E3-97BD-1D1859C22C9E}"/>
            </c:ext>
          </c:extLst>
        </c:ser>
        <c:dLbls>
          <c:showLegendKey val="0"/>
          <c:showVal val="0"/>
          <c:showCatName val="0"/>
          <c:showSerName val="0"/>
          <c:showPercent val="0"/>
          <c:showBubbleSize val="0"/>
        </c:dLbls>
        <c:gapWidth val="80"/>
        <c:overlap val="100"/>
        <c:axId val="1862102847"/>
        <c:axId val="1"/>
      </c:barChart>
      <c:catAx>
        <c:axId val="1862102847"/>
        <c:scaling>
          <c:orientation val="maxMin"/>
        </c:scaling>
        <c:delete val="0"/>
        <c:axPos val="l"/>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32.5"/>
          <c:min val="0"/>
        </c:scaling>
        <c:delete val="1"/>
        <c:axPos val="t"/>
        <c:numFmt formatCode="General" sourceLinked="1"/>
        <c:majorTickMark val="out"/>
        <c:minorTickMark val="none"/>
        <c:tickLblPos val="nextTo"/>
        <c:crossAx val="1862102847"/>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93939393939391E-2"/>
          <c:y val="8.2148499210110582E-2"/>
          <c:w val="0.92121212121212126"/>
          <c:h val="0.83570300157977884"/>
        </c:manualLayout>
      </c:layout>
      <c:barChart>
        <c:barDir val="bar"/>
        <c:grouping val="stacked"/>
        <c:varyColors val="0"/>
        <c:ser>
          <c:idx val="0"/>
          <c:order val="0"/>
          <c:spPr>
            <a:solidFill>
              <a:srgbClr val="808080"/>
            </a:solidFill>
            <a:ln>
              <a:noFill/>
            </a:ln>
          </c:spPr>
          <c:invertIfNegative val="0"/>
          <c:dPt>
            <c:idx val="1"/>
            <c:invertIfNegative val="0"/>
            <c:bubble3D val="0"/>
            <c:spPr>
              <a:solidFill>
                <a:srgbClr val="DFE5EF"/>
              </a:solidFill>
              <a:ln>
                <a:noFill/>
              </a:ln>
            </c:spPr>
            <c:extLst>
              <c:ext xmlns:c16="http://schemas.microsoft.com/office/drawing/2014/chart" uri="{C3380CC4-5D6E-409C-BE32-E72D297353CC}">
                <c16:uniqueId val="{00000000-5E9A-4460-968C-E8E7D861B53A}"/>
              </c:ext>
            </c:extLst>
          </c:dPt>
          <c:val>
            <c:numRef>
              <c:f>Sheet1!$A$1:$B$1</c:f>
              <c:numCache>
                <c:formatCode>General</c:formatCode>
                <c:ptCount val="2"/>
                <c:pt idx="0">
                  <c:v>16</c:v>
                </c:pt>
                <c:pt idx="1">
                  <c:v>0.9</c:v>
                </c:pt>
              </c:numCache>
            </c:numRef>
          </c:val>
          <c:extLst>
            <c:ext xmlns:c16="http://schemas.microsoft.com/office/drawing/2014/chart" uri="{C3380CC4-5D6E-409C-BE32-E72D297353CC}">
              <c16:uniqueId val="{00000001-5E9A-4460-968C-E8E7D861B53A}"/>
            </c:ext>
          </c:extLst>
        </c:ser>
        <c:dLbls>
          <c:showLegendKey val="0"/>
          <c:showVal val="0"/>
          <c:showCatName val="0"/>
          <c:showSerName val="0"/>
          <c:showPercent val="0"/>
          <c:showBubbleSize val="0"/>
        </c:dLbls>
        <c:gapWidth val="80"/>
        <c:overlap val="100"/>
        <c:axId val="2132853328"/>
        <c:axId val="1"/>
      </c:barChart>
      <c:catAx>
        <c:axId val="2132853328"/>
        <c:scaling>
          <c:orientation val="maxMin"/>
        </c:scaling>
        <c:delete val="0"/>
        <c:axPos val="l"/>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16"/>
          <c:min val="0"/>
        </c:scaling>
        <c:delete val="1"/>
        <c:axPos val="t"/>
        <c:numFmt formatCode="General" sourceLinked="1"/>
        <c:majorTickMark val="out"/>
        <c:minorTickMark val="none"/>
        <c:tickLblPos val="nextTo"/>
        <c:crossAx val="2132853328"/>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996308260267652E-2"/>
          <c:y val="4.9382716049382713E-2"/>
          <c:w val="0.95200738347946467"/>
          <c:h val="0.89648622981956316"/>
        </c:manualLayout>
      </c:layout>
      <c:barChart>
        <c:barDir val="col"/>
        <c:grouping val="stacked"/>
        <c:varyColors val="0"/>
        <c:ser>
          <c:idx val="0"/>
          <c:order val="0"/>
          <c:spPr>
            <a:solidFill>
              <a:srgbClr val="DFE5EF"/>
            </a:solidFill>
            <a:ln>
              <a:noFill/>
            </a:ln>
          </c:spPr>
          <c:invertIfNegative val="0"/>
          <c:dPt>
            <c:idx val="1"/>
            <c:invertIfNegative val="0"/>
            <c:bubble3D val="0"/>
            <c:spPr>
              <a:solidFill>
                <a:srgbClr val="99D5FF"/>
              </a:solidFill>
              <a:ln>
                <a:noFill/>
              </a:ln>
            </c:spPr>
            <c:extLst>
              <c:ext xmlns:c16="http://schemas.microsoft.com/office/drawing/2014/chart" uri="{C3380CC4-5D6E-409C-BE32-E72D297353CC}">
                <c16:uniqueId val="{00000000-CE75-44C8-B7FB-959C68154F4A}"/>
              </c:ext>
            </c:extLst>
          </c:dPt>
          <c:val>
            <c:numRef>
              <c:f>Sheet1!$A$1:$B$1</c:f>
              <c:numCache>
                <c:formatCode>General</c:formatCode>
                <c:ptCount val="2"/>
                <c:pt idx="0">
                  <c:v>11.5</c:v>
                </c:pt>
                <c:pt idx="1">
                  <c:v>7.5</c:v>
                </c:pt>
              </c:numCache>
            </c:numRef>
          </c:val>
          <c:extLst>
            <c:ext xmlns:c16="http://schemas.microsoft.com/office/drawing/2014/chart" uri="{C3380CC4-5D6E-409C-BE32-E72D297353CC}">
              <c16:uniqueId val="{00000001-CE75-44C8-B7FB-959C68154F4A}"/>
            </c:ext>
          </c:extLst>
        </c:ser>
        <c:dLbls>
          <c:showLegendKey val="0"/>
          <c:showVal val="0"/>
          <c:showCatName val="0"/>
          <c:showSerName val="0"/>
          <c:showPercent val="0"/>
          <c:showBubbleSize val="0"/>
        </c:dLbls>
        <c:gapWidth val="150"/>
        <c:overlap val="100"/>
        <c:axId val="1766220656"/>
        <c:axId val="1"/>
      </c:barChart>
      <c:catAx>
        <c:axId val="1766220656"/>
        <c:scaling>
          <c:orientation val="minMax"/>
        </c:scaling>
        <c:delete val="0"/>
        <c:axPos val="b"/>
        <c:majorGridlines>
          <c:spPr>
            <a:ln>
              <a:noFill/>
            </a:ln>
          </c:spPr>
        </c:majorGridlines>
        <c:majorTickMark val="none"/>
        <c:minorTickMark val="none"/>
        <c:tickLblPos val="none"/>
        <c:spPr>
          <a:ln w="6350" cmpd="sng" algn="ctr">
            <a:solidFill>
              <a:schemeClr val="bg1"/>
            </a:solidFill>
            <a:prstDash val="solid"/>
          </a:ln>
        </c:spPr>
        <c:crossAx val="1"/>
        <c:crosses val="min"/>
        <c:auto val="0"/>
        <c:lblAlgn val="ctr"/>
        <c:lblOffset val="100"/>
        <c:noMultiLvlLbl val="0"/>
      </c:catAx>
      <c:valAx>
        <c:axId val="1"/>
        <c:scaling>
          <c:orientation val="minMax"/>
          <c:max val="11.5"/>
          <c:min val="0"/>
        </c:scaling>
        <c:delete val="1"/>
        <c:axPos val="l"/>
        <c:numFmt formatCode="General" sourceLinked="1"/>
        <c:majorTickMark val="out"/>
        <c:minorTickMark val="none"/>
        <c:tickLblPos val="nextTo"/>
        <c:crossAx val="1766220656"/>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82280809319437E-2"/>
          <c:y val="4.9382716049382713E-2"/>
          <c:w val="0.93623543838136114"/>
          <c:h val="0.89648622981956316"/>
        </c:manualLayout>
      </c:layout>
      <c:barChart>
        <c:barDir val="col"/>
        <c:grouping val="stacked"/>
        <c:varyColors val="0"/>
        <c:ser>
          <c:idx val="0"/>
          <c:order val="0"/>
          <c:spPr>
            <a:solidFill>
              <a:srgbClr val="DFE5EF"/>
            </a:solidFill>
            <a:ln>
              <a:noFill/>
            </a:ln>
          </c:spPr>
          <c:invertIfNegative val="0"/>
          <c:dPt>
            <c:idx val="1"/>
            <c:invertIfNegative val="0"/>
            <c:bubble3D val="0"/>
            <c:spPr>
              <a:solidFill>
                <a:srgbClr val="99D5FF"/>
              </a:solidFill>
              <a:ln>
                <a:noFill/>
              </a:ln>
            </c:spPr>
            <c:extLst>
              <c:ext xmlns:c16="http://schemas.microsoft.com/office/drawing/2014/chart" uri="{C3380CC4-5D6E-409C-BE32-E72D297353CC}">
                <c16:uniqueId val="{00000000-32BF-49D5-A91F-5AF384132CFD}"/>
              </c:ext>
            </c:extLst>
          </c:dPt>
          <c:val>
            <c:numRef>
              <c:f>Sheet1!$A$1:$B$1</c:f>
              <c:numCache>
                <c:formatCode>General</c:formatCode>
                <c:ptCount val="2"/>
                <c:pt idx="0">
                  <c:v>11.200000000000014</c:v>
                </c:pt>
                <c:pt idx="1">
                  <c:v>7.7000000000000099</c:v>
                </c:pt>
              </c:numCache>
            </c:numRef>
          </c:val>
          <c:extLst>
            <c:ext xmlns:c16="http://schemas.microsoft.com/office/drawing/2014/chart" uri="{C3380CC4-5D6E-409C-BE32-E72D297353CC}">
              <c16:uniqueId val="{00000001-32BF-49D5-A91F-5AF384132CFD}"/>
            </c:ext>
          </c:extLst>
        </c:ser>
        <c:dLbls>
          <c:showLegendKey val="0"/>
          <c:showVal val="0"/>
          <c:showCatName val="0"/>
          <c:showSerName val="0"/>
          <c:showPercent val="0"/>
          <c:showBubbleSize val="0"/>
        </c:dLbls>
        <c:gapWidth val="80"/>
        <c:overlap val="100"/>
        <c:axId val="1766214416"/>
        <c:axId val="1"/>
      </c:barChart>
      <c:catAx>
        <c:axId val="1766214416"/>
        <c:scaling>
          <c:orientation val="minMax"/>
        </c:scaling>
        <c:delete val="0"/>
        <c:axPos val="b"/>
        <c:majorGridlines>
          <c:spPr>
            <a:ln>
              <a:noFill/>
            </a:ln>
          </c:spPr>
        </c:majorGridlines>
        <c:majorTickMark val="none"/>
        <c:minorTickMark val="none"/>
        <c:tickLblPos val="none"/>
        <c:spPr>
          <a:ln w="6350" cmpd="sng" algn="ctr">
            <a:solidFill>
              <a:schemeClr val="bg1"/>
            </a:solidFill>
            <a:prstDash val="solid"/>
          </a:ln>
        </c:spPr>
        <c:crossAx val="1"/>
        <c:crosses val="min"/>
        <c:auto val="0"/>
        <c:lblAlgn val="ctr"/>
        <c:lblOffset val="100"/>
        <c:noMultiLvlLbl val="0"/>
      </c:catAx>
      <c:valAx>
        <c:axId val="1"/>
        <c:scaling>
          <c:orientation val="minMax"/>
          <c:max val="11.200000000000014"/>
          <c:min val="0"/>
        </c:scaling>
        <c:delete val="1"/>
        <c:axPos val="l"/>
        <c:numFmt formatCode="General" sourceLinked="1"/>
        <c:majorTickMark val="out"/>
        <c:minorTickMark val="none"/>
        <c:tickLblPos val="nextTo"/>
        <c:crossAx val="176621441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62745098039214E-2"/>
          <c:y val="4.9382716049382713E-2"/>
          <c:w val="0.93627450980392157"/>
          <c:h val="0.89648622981956316"/>
        </c:manualLayout>
      </c:layout>
      <c:barChart>
        <c:barDir val="col"/>
        <c:grouping val="stacked"/>
        <c:varyColors val="0"/>
        <c:ser>
          <c:idx val="0"/>
          <c:order val="0"/>
          <c:spPr>
            <a:solidFill>
              <a:srgbClr val="DFE5EF"/>
            </a:solidFill>
            <a:ln>
              <a:noFill/>
            </a:ln>
          </c:spPr>
          <c:invertIfNegative val="0"/>
          <c:dPt>
            <c:idx val="1"/>
            <c:invertIfNegative val="0"/>
            <c:bubble3D val="0"/>
            <c:spPr>
              <a:solidFill>
                <a:srgbClr val="99D5FF"/>
              </a:solidFill>
              <a:ln>
                <a:noFill/>
              </a:ln>
            </c:spPr>
            <c:extLst>
              <c:ext xmlns:c16="http://schemas.microsoft.com/office/drawing/2014/chart" uri="{C3380CC4-5D6E-409C-BE32-E72D297353CC}">
                <c16:uniqueId val="{00000000-DB37-43ED-98D5-11EE3D85393D}"/>
              </c:ext>
            </c:extLst>
          </c:dPt>
          <c:val>
            <c:numRef>
              <c:f>Sheet1!$A$1:$B$1</c:f>
              <c:numCache>
                <c:formatCode>General</c:formatCode>
                <c:ptCount val="2"/>
                <c:pt idx="0">
                  <c:v>16</c:v>
                </c:pt>
                <c:pt idx="1">
                  <c:v>11</c:v>
                </c:pt>
              </c:numCache>
            </c:numRef>
          </c:val>
          <c:extLst>
            <c:ext xmlns:c16="http://schemas.microsoft.com/office/drawing/2014/chart" uri="{C3380CC4-5D6E-409C-BE32-E72D297353CC}">
              <c16:uniqueId val="{00000001-DB37-43ED-98D5-11EE3D85393D}"/>
            </c:ext>
          </c:extLst>
        </c:ser>
        <c:dLbls>
          <c:showLegendKey val="0"/>
          <c:showVal val="0"/>
          <c:showCatName val="0"/>
          <c:showSerName val="0"/>
          <c:showPercent val="0"/>
          <c:showBubbleSize val="0"/>
        </c:dLbls>
        <c:gapWidth val="80"/>
        <c:overlap val="100"/>
        <c:axId val="1760482832"/>
        <c:axId val="1"/>
      </c:barChart>
      <c:catAx>
        <c:axId val="1760482832"/>
        <c:scaling>
          <c:orientation val="minMax"/>
        </c:scaling>
        <c:delete val="0"/>
        <c:axPos val="b"/>
        <c:majorGridlines>
          <c:spPr>
            <a:ln>
              <a:noFill/>
            </a:ln>
          </c:spPr>
        </c:majorGridlines>
        <c:majorTickMark val="none"/>
        <c:minorTickMark val="none"/>
        <c:tickLblPos val="none"/>
        <c:spPr>
          <a:ln w="6350" cmpd="sng" algn="ctr">
            <a:solidFill>
              <a:schemeClr val="bg1"/>
            </a:solidFill>
            <a:prstDash val="solid"/>
          </a:ln>
        </c:spPr>
        <c:crossAx val="1"/>
        <c:crosses val="min"/>
        <c:auto val="0"/>
        <c:lblAlgn val="ctr"/>
        <c:lblOffset val="100"/>
        <c:noMultiLvlLbl val="0"/>
      </c:catAx>
      <c:valAx>
        <c:axId val="1"/>
        <c:scaling>
          <c:orientation val="minMax"/>
          <c:max val="16"/>
          <c:min val="0"/>
        </c:scaling>
        <c:delete val="1"/>
        <c:axPos val="l"/>
        <c:numFmt formatCode="General" sourceLinked="1"/>
        <c:majorTickMark val="out"/>
        <c:minorTickMark val="none"/>
        <c:tickLblPos val="nextTo"/>
        <c:crossAx val="176048283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36363636363636E-2"/>
          <c:y val="6.7708333333333329E-2"/>
          <c:w val="0.95272727272727276"/>
          <c:h val="0.85807291666666663"/>
        </c:manualLayout>
      </c:layout>
      <c:barChart>
        <c:barDir val="col"/>
        <c:grouping val="stacked"/>
        <c:varyColors val="0"/>
        <c:ser>
          <c:idx val="0"/>
          <c:order val="0"/>
          <c:spPr>
            <a:solidFill>
              <a:srgbClr val="DFE5EF"/>
            </a:solidFill>
            <a:ln>
              <a:noFill/>
            </a:ln>
          </c:spPr>
          <c:invertIfNegative val="0"/>
          <c:dPt>
            <c:idx val="1"/>
            <c:invertIfNegative val="0"/>
            <c:bubble3D val="0"/>
            <c:spPr>
              <a:solidFill>
                <a:srgbClr val="99D5FF"/>
              </a:solidFill>
              <a:ln>
                <a:noFill/>
              </a:ln>
            </c:spPr>
            <c:extLst>
              <c:ext xmlns:c16="http://schemas.microsoft.com/office/drawing/2014/chart" uri="{C3380CC4-5D6E-409C-BE32-E72D297353CC}">
                <c16:uniqueId val="{00000000-F6BC-4311-AFBF-188EB3D67C0D}"/>
              </c:ext>
            </c:extLst>
          </c:dPt>
          <c:val>
            <c:numRef>
              <c:f>Sheet1!$A$1:$B$1</c:f>
              <c:numCache>
                <c:formatCode>General</c:formatCode>
                <c:ptCount val="2"/>
                <c:pt idx="0">
                  <c:v>23.1</c:v>
                </c:pt>
                <c:pt idx="1">
                  <c:v>11</c:v>
                </c:pt>
              </c:numCache>
            </c:numRef>
          </c:val>
          <c:extLst>
            <c:ext xmlns:c16="http://schemas.microsoft.com/office/drawing/2014/chart" uri="{C3380CC4-5D6E-409C-BE32-E72D297353CC}">
              <c16:uniqueId val="{00000001-F6BC-4311-AFBF-188EB3D67C0D}"/>
            </c:ext>
          </c:extLst>
        </c:ser>
        <c:dLbls>
          <c:showLegendKey val="0"/>
          <c:showVal val="0"/>
          <c:showCatName val="0"/>
          <c:showSerName val="0"/>
          <c:showPercent val="0"/>
          <c:showBubbleSize val="0"/>
        </c:dLbls>
        <c:gapWidth val="110"/>
        <c:overlap val="100"/>
        <c:axId val="1480742319"/>
        <c:axId val="1"/>
      </c:barChart>
      <c:catAx>
        <c:axId val="1480742319"/>
        <c:scaling>
          <c:orientation val="minMax"/>
        </c:scaling>
        <c:delete val="0"/>
        <c:axPos val="b"/>
        <c:majorGridlines>
          <c:spPr>
            <a:ln>
              <a:noFill/>
            </a:ln>
          </c:spPr>
        </c:majorGridlines>
        <c:majorTickMark val="none"/>
        <c:minorTickMark val="none"/>
        <c:tickLblPos val="none"/>
        <c:spPr>
          <a:ln w="6350" cmpd="sng" algn="ctr">
            <a:solidFill>
              <a:srgbClr val="C0C0C0"/>
            </a:solidFill>
            <a:prstDash val="solid"/>
          </a:ln>
        </c:spPr>
        <c:crossAx val="1"/>
        <c:crosses val="min"/>
        <c:auto val="0"/>
        <c:lblAlgn val="ctr"/>
        <c:lblOffset val="100"/>
        <c:noMultiLvlLbl val="0"/>
      </c:catAx>
      <c:valAx>
        <c:axId val="1"/>
        <c:scaling>
          <c:orientation val="minMax"/>
          <c:max val="23.1"/>
          <c:min val="0"/>
        </c:scaling>
        <c:delete val="1"/>
        <c:axPos val="l"/>
        <c:numFmt formatCode="General" sourceLinked="1"/>
        <c:majorTickMark val="out"/>
        <c:minorTickMark val="none"/>
        <c:tickLblPos val="nextTo"/>
        <c:crossAx val="1480742319"/>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315789473684209E-2"/>
          <c:y val="6.7708333333333329E-2"/>
          <c:w val="0.94736842105263153"/>
          <c:h val="0.85807291666666663"/>
        </c:manualLayout>
      </c:layout>
      <c:barChart>
        <c:barDir val="col"/>
        <c:grouping val="stacked"/>
        <c:varyColors val="0"/>
        <c:ser>
          <c:idx val="0"/>
          <c:order val="0"/>
          <c:spPr>
            <a:solidFill>
              <a:srgbClr val="0047BB"/>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5D6A-4749-83F8-87D63BADBF79}"/>
              </c:ext>
            </c:extLst>
          </c:dPt>
          <c:val>
            <c:numRef>
              <c:f>Sheet1!$A$1:$B$1</c:f>
              <c:numCache>
                <c:formatCode>General</c:formatCode>
                <c:ptCount val="2"/>
                <c:pt idx="0">
                  <c:v>36.199999999999996</c:v>
                </c:pt>
                <c:pt idx="1">
                  <c:v>0</c:v>
                </c:pt>
              </c:numCache>
            </c:numRef>
          </c:val>
          <c:extLst>
            <c:ext xmlns:c16="http://schemas.microsoft.com/office/drawing/2014/chart" uri="{C3380CC4-5D6E-409C-BE32-E72D297353CC}">
              <c16:uniqueId val="{00000001-5D6A-4749-83F8-87D63BADBF79}"/>
            </c:ext>
          </c:extLst>
        </c:ser>
        <c:dLbls>
          <c:showLegendKey val="0"/>
          <c:showVal val="0"/>
          <c:showCatName val="0"/>
          <c:showSerName val="0"/>
          <c:showPercent val="0"/>
          <c:showBubbleSize val="0"/>
        </c:dLbls>
        <c:gapWidth val="100"/>
        <c:overlap val="100"/>
        <c:axId val="191383184"/>
        <c:axId val="1"/>
      </c:barChart>
      <c:catAx>
        <c:axId val="191383184"/>
        <c:scaling>
          <c:orientation val="minMax"/>
        </c:scaling>
        <c:delete val="0"/>
        <c:axPos val="b"/>
        <c:majorGridlines>
          <c:spPr>
            <a:ln>
              <a:noFill/>
            </a:ln>
          </c:spPr>
        </c:majorGridlines>
        <c:majorTickMark val="none"/>
        <c:minorTickMark val="none"/>
        <c:tickLblPos val="none"/>
        <c:spPr>
          <a:ln w="6350" cmpd="sng" algn="ctr">
            <a:solidFill>
              <a:srgbClr val="C0C0C0"/>
            </a:solidFill>
            <a:prstDash val="solid"/>
          </a:ln>
        </c:spPr>
        <c:crossAx val="1"/>
        <c:crosses val="min"/>
        <c:auto val="0"/>
        <c:lblAlgn val="ctr"/>
        <c:lblOffset val="100"/>
        <c:noMultiLvlLbl val="0"/>
      </c:catAx>
      <c:valAx>
        <c:axId val="1"/>
        <c:scaling>
          <c:orientation val="minMax"/>
          <c:max val="36.199999999999996"/>
          <c:min val="0"/>
        </c:scaling>
        <c:delete val="1"/>
        <c:axPos val="l"/>
        <c:numFmt formatCode="General" sourceLinked="1"/>
        <c:majorTickMark val="out"/>
        <c:minorTickMark val="none"/>
        <c:tickLblPos val="nextTo"/>
        <c:crossAx val="191383184"/>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090D53B4-B4FE-442B-BCF3-9023F49641CC}" type="datetimeFigureOut">
              <a:rPr lang="en-US" sz="1050" smtClean="0"/>
              <a:t>14.7%</a:t>
            </a:fld>
            <a:endParaRPr lang="en-US" sz="1050"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349250"/>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627032"/>
            <a:ext cx="6796102" cy="299470"/>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79768" y="3919580"/>
            <a:ext cx="5438140" cy="558462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36C1A-CE05-EA82-9779-F5AC46902C7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88392A-6407-E7EB-9FAE-1651A3D836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BDB0C80-1E18-5707-6F6D-05DBEC4D5818}"/>
              </a:ext>
            </a:extLst>
          </p:cNvPr>
          <p:cNvSpPr>
            <a:spLocks noGrp="1"/>
          </p:cNvSpPr>
          <p:nvPr>
            <p:ph type="body" idx="1"/>
          </p:nvPr>
        </p:nvSpPr>
        <p:spPr/>
        <p:txBody>
          <a:bodyPr/>
          <a:lstStyle/>
          <a:p>
            <a:pPr marL="174625" indent="-174625"/>
            <a:endParaRPr lang="en-US" altLang="zh-CN" sz="800" b="0" i="0" dirty="0">
              <a:solidFill>
                <a:schemeClr val="bg1">
                  <a:lumMod val="65000"/>
                </a:schemeClr>
              </a:solidFill>
              <a:effectLst/>
              <a:latin typeface="+mj-lt"/>
            </a:endParaRPr>
          </a:p>
        </p:txBody>
      </p:sp>
      <p:sp>
        <p:nvSpPr>
          <p:cNvPr id="4" name="灯片编号占位符 3">
            <a:extLst>
              <a:ext uri="{FF2B5EF4-FFF2-40B4-BE49-F238E27FC236}">
                <a16:creationId xmlns:a16="http://schemas.microsoft.com/office/drawing/2014/main" id="{37E57B6E-909A-BCF8-18F5-3457989106F6}"/>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270323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6B36A-9E92-7C8F-4128-43F72CA63A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CAB667-0148-CA8F-6232-05C1513E11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1C7416-A448-D39E-94F8-15A834C9B2D5}"/>
              </a:ext>
            </a:extLst>
          </p:cNvPr>
          <p:cNvSpPr>
            <a:spLocks noGrp="1"/>
          </p:cNvSpPr>
          <p:nvPr>
            <p:ph type="body" idx="1"/>
          </p:nvPr>
        </p:nvSpPr>
        <p:spPr/>
        <p:txBody>
          <a:bodyPr/>
          <a:lstStyle/>
          <a:p>
            <a:pPr marL="174625" indent="-174625"/>
            <a:endParaRPr lang="en-US" altLang="zh-CN" sz="800" b="0" i="0" dirty="0">
              <a:solidFill>
                <a:schemeClr val="bg1">
                  <a:lumMod val="65000"/>
                </a:schemeClr>
              </a:solidFill>
              <a:effectLst/>
              <a:latin typeface="+mj-lt"/>
            </a:endParaRPr>
          </a:p>
        </p:txBody>
      </p:sp>
      <p:sp>
        <p:nvSpPr>
          <p:cNvPr id="4" name="灯片编号占位符 3">
            <a:extLst>
              <a:ext uri="{FF2B5EF4-FFF2-40B4-BE49-F238E27FC236}">
                <a16:creationId xmlns:a16="http://schemas.microsoft.com/office/drawing/2014/main" id="{306F019E-03AE-1E0D-DDA6-7C7767873A8E}"/>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232936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9DBB-16BF-A790-D1C2-92E9AEA7C50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14356E-821A-B3A0-307D-5BCEAF39689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5BD4DD-55F9-D3AF-8310-F8FC38CDB646}"/>
              </a:ext>
            </a:extLst>
          </p:cNvPr>
          <p:cNvSpPr>
            <a:spLocks noGrp="1"/>
          </p:cNvSpPr>
          <p:nvPr>
            <p:ph type="body" idx="1"/>
          </p:nvPr>
        </p:nvSpPr>
        <p:spPr/>
        <p:txBody>
          <a:bodyPr/>
          <a:lstStyle/>
          <a:p>
            <a:pPr marL="174625" indent="-174625"/>
            <a:endParaRPr lang="en-US" altLang="zh-CN" sz="800" b="0" i="0" dirty="0">
              <a:solidFill>
                <a:schemeClr val="bg1">
                  <a:lumMod val="65000"/>
                </a:schemeClr>
              </a:solidFill>
              <a:effectLst/>
              <a:latin typeface="+mj-lt"/>
            </a:endParaRPr>
          </a:p>
        </p:txBody>
      </p:sp>
      <p:sp>
        <p:nvSpPr>
          <p:cNvPr id="4" name="灯片编号占位符 3">
            <a:extLst>
              <a:ext uri="{FF2B5EF4-FFF2-40B4-BE49-F238E27FC236}">
                <a16:creationId xmlns:a16="http://schemas.microsoft.com/office/drawing/2014/main" id="{896797A2-E896-B70C-28C1-9D6DFA18B460}"/>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301590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906D-B662-5B21-6C40-66C907C9F9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D4880B-096A-2E82-15D6-37B824055AE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B1AAAF-C8D1-B2D8-6CB0-8CD3F6640AB6}"/>
              </a:ext>
            </a:extLst>
          </p:cNvPr>
          <p:cNvSpPr>
            <a:spLocks noGrp="1"/>
          </p:cNvSpPr>
          <p:nvPr>
            <p:ph type="body" idx="1"/>
          </p:nvPr>
        </p:nvSpPr>
        <p:spPr/>
        <p:txBody>
          <a:bodyPr/>
          <a:lstStyle/>
          <a:p>
            <a:pPr marL="171450" indent="-171450" algn="l">
              <a:lnSpc>
                <a:spcPct val="90000"/>
              </a:lnSpc>
              <a:spcBef>
                <a:spcPts val="1000"/>
              </a:spcBef>
              <a:buFont typeface="Arial" panose="020B0604020202020204" pitchFamily="34" charset="0"/>
              <a:buChar char="•"/>
            </a:pPr>
            <a:r>
              <a:rPr lang="en-US" altLang="zh-CN" sz="1200" dirty="0">
                <a:highlight>
                  <a:srgbClr val="FFFF00"/>
                </a:highlight>
              </a:rPr>
              <a:t>7.5 vs. 11.5%</a:t>
            </a:r>
            <a:r>
              <a:rPr lang="zh-CN" altLang="en-US" sz="1200" dirty="0">
                <a:highlight>
                  <a:srgbClr val="FFFF00"/>
                </a:highlight>
              </a:rPr>
              <a:t>（死亡率）</a:t>
            </a:r>
            <a:endParaRPr lang="en-US" altLang="zh-CN" sz="1200" dirty="0">
              <a:highlight>
                <a:srgbClr val="FFFF00"/>
              </a:highlight>
            </a:endParaRPr>
          </a:p>
          <a:p>
            <a:pPr marL="171450" indent="-171450" algn="l">
              <a:lnSpc>
                <a:spcPct val="90000"/>
              </a:lnSpc>
              <a:spcBef>
                <a:spcPts val="1000"/>
              </a:spcBef>
              <a:buFont typeface="Arial" panose="020B0604020202020204" pitchFamily="34" charset="0"/>
              <a:buChar char="•"/>
            </a:pPr>
            <a:r>
              <a:rPr lang="zh-CN" altLang="en-US" sz="1200" dirty="0">
                <a:highlight>
                  <a:srgbClr val="FFFF00"/>
                </a:highlight>
              </a:rPr>
              <a:t>金属酶死亡率更高</a:t>
            </a:r>
          </a:p>
        </p:txBody>
      </p:sp>
      <p:sp>
        <p:nvSpPr>
          <p:cNvPr id="4" name="灯片编号占位符 3">
            <a:extLst>
              <a:ext uri="{FF2B5EF4-FFF2-40B4-BE49-F238E27FC236}">
                <a16:creationId xmlns:a16="http://schemas.microsoft.com/office/drawing/2014/main" id="{5C27CBDB-99E1-964B-A521-705915BD84BD}"/>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380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1314-E1F2-4D4D-040A-DA38DDAABBB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AA9109-6E2A-5DF1-2D6B-8375482033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4715E6-EA12-1E4B-D8C3-20D88DD8D3C5}"/>
              </a:ext>
            </a:extLst>
          </p:cNvPr>
          <p:cNvSpPr>
            <a:spLocks noGrp="1"/>
          </p:cNvSpPr>
          <p:nvPr>
            <p:ph type="body" idx="1"/>
          </p:nvPr>
        </p:nvSpPr>
        <p:spPr/>
        <p:txBody>
          <a:bodyPr/>
          <a:lstStyle/>
          <a:p>
            <a:r>
              <a:rPr lang="en-US" altLang="zh-CN" dirty="0"/>
              <a:t>53.5%</a:t>
            </a:r>
          </a:p>
          <a:p>
            <a:r>
              <a:rPr lang="en-US" altLang="zh-CN" dirty="0"/>
              <a:t>13 vs. 0.1</a:t>
            </a:r>
            <a:endParaRPr lang="zh-CN" altLang="en-US" dirty="0"/>
          </a:p>
        </p:txBody>
      </p:sp>
      <p:sp>
        <p:nvSpPr>
          <p:cNvPr id="4" name="灯片编号占位符 3">
            <a:extLst>
              <a:ext uri="{FF2B5EF4-FFF2-40B4-BE49-F238E27FC236}">
                <a16:creationId xmlns:a16="http://schemas.microsoft.com/office/drawing/2014/main" id="{34D89EE7-BA85-F8FB-786F-BA9E6DDBFC2C}"/>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84232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8B35-947A-CCC8-F9C3-FE6CC5C85A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1BA7F12-C7A8-8775-926C-0EDDB48885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C4C42E2-8505-81E4-84AF-A48A69BBDAC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535CE98-4C7C-9300-9F81-794E6C1145F3}"/>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421069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8F67-4A14-B6AF-FF68-79AD205A3D1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09FB8F2-168B-054C-BDF5-724F50D0E7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8F821E-4CD4-83C3-5152-A8B45295857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3BD8FE8-A3F4-CFA2-9C9C-9B26E6627796}"/>
              </a:ext>
            </a:extLst>
          </p:cNvPr>
          <p:cNvSpPr>
            <a:spLocks noGrp="1"/>
          </p:cNvSpPr>
          <p:nvPr>
            <p:ph type="sldNum" sz="quarter" idx="5"/>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2321977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59208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6207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699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53170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40925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57069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8"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42400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8"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155588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27546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54137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549020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325626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73566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2553271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1673106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1999"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105188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3404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8324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632106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9574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949797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7376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0638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62927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830228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14868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4186437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
        <p:nvSpPr>
          <p:cNvPr id="15" name="矩形 14">
            <a:extLst>
              <a:ext uri="{FF2B5EF4-FFF2-40B4-BE49-F238E27FC236}">
                <a16:creationId xmlns:a16="http://schemas.microsoft.com/office/drawing/2014/main" id="{AE9DC57F-4075-4E93-8D81-FAB69FF4B186}"/>
              </a:ext>
            </a:extLst>
          </p:cNvPr>
          <p:cNvSpPr/>
          <p:nvPr userDrawn="1"/>
        </p:nvSpPr>
        <p:spPr bwMode="gray">
          <a:xfrm>
            <a:off x="1520825" y="6419088"/>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799" b="1" dirty="0">
                <a:solidFill>
                  <a:schemeClr val="accent1"/>
                </a:solidFill>
                <a:latin typeface="+mj-lt"/>
              </a:rPr>
              <a:t>辉瑞</a:t>
            </a:r>
          </a:p>
        </p:txBody>
      </p:sp>
    </p:spTree>
    <p:custDataLst>
      <p:tags r:id="rId1"/>
    </p:custDataLst>
    <p:extLst>
      <p:ext uri="{BB962C8B-B14F-4D97-AF65-F5344CB8AC3E}">
        <p14:creationId xmlns:p14="http://schemas.microsoft.com/office/powerpoint/2010/main" val="533062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87533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7663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9"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478286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9"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2605830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62534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1552" y="6062472"/>
            <a:ext cx="138074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799" b="1" dirty="0">
              <a:solidFill>
                <a:schemeClr val="accent1"/>
              </a:solidFill>
              <a:latin typeface="+mj-lt"/>
            </a:endParaRPr>
          </a:p>
        </p:txBody>
      </p:sp>
    </p:spTree>
    <p:custDataLst>
      <p:tags r:id="rId1"/>
    </p:custDataLst>
    <p:extLst>
      <p:ext uri="{BB962C8B-B14F-4D97-AF65-F5344CB8AC3E}">
        <p14:creationId xmlns:p14="http://schemas.microsoft.com/office/powerpoint/2010/main" val="38206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324727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68072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902372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54019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856245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154954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323785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294084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19417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827930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4"/>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228340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335"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23964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857499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674533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91009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0838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97393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7027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8600347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oleObject" Target="../embeddings/oleObject1.bin"/><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60"/>
            </p:custDataLst>
            <p:extLst>
              <p:ext uri="{D42A27DB-BD31-4B8C-83A1-F6EECF244321}">
                <p14:modId xmlns:p14="http://schemas.microsoft.com/office/powerpoint/2010/main" val="390738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1" imgW="663" imgH="664" progId="TCLayout.ActiveDocument.1">
                  <p:embed/>
                </p:oleObj>
              </mc:Choice>
              <mc:Fallback>
                <p:oleObj name="think-cell 幻灯片" r:id="rId61"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63" cstate="email">
            <a:extLst>
              <a:ext uri="{28A0092B-C50C-407E-A947-70E740481C1C}">
                <a14:useLocalDpi xmlns:a14="http://schemas.microsoft.com/office/drawing/2010/main"/>
              </a:ext>
            </a:extLst>
          </a:blip>
          <a:srcRect t="787" b="787"/>
          <a:stretch/>
        </p:blipFill>
        <p:spPr bwMode="gray">
          <a:xfrm>
            <a:off x="248904" y="6399391"/>
            <a:ext cx="835258" cy="339630"/>
          </a:xfrm>
          <a:prstGeom prst="rect">
            <a:avLst/>
          </a:prstGeom>
          <a:noFill/>
          <a:ln>
            <a:noFill/>
          </a:ln>
        </p:spPr>
      </p:pic>
      <p:sp>
        <p:nvSpPr>
          <p:cNvPr id="4" name="文本框 3">
            <a:extLst>
              <a:ext uri="{FF2B5EF4-FFF2-40B4-BE49-F238E27FC236}">
                <a16:creationId xmlns:a16="http://schemas.microsoft.com/office/drawing/2014/main" id="{169C5A3E-4704-506C-8AC1-7CDB3BBD1012}"/>
              </a:ext>
            </a:extLst>
          </p:cNvPr>
          <p:cNvSpPr txBox="1"/>
          <p:nvPr userDrawn="1"/>
        </p:nvSpPr>
        <p:spPr bwMode="gray">
          <a:xfrm>
            <a:off x="1084162" y="6436401"/>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59"/>
    </p:custDataLst>
    <p:extLst>
      <p:ext uri="{BB962C8B-B14F-4D97-AF65-F5344CB8AC3E}">
        <p14:creationId xmlns:p14="http://schemas.microsoft.com/office/powerpoint/2010/main" val="3684859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649" r:id="rId14"/>
    <p:sldLayoutId id="2147483674" r:id="rId15"/>
    <p:sldLayoutId id="2147483675" r:id="rId16"/>
    <p:sldLayoutId id="2147483676" r:id="rId17"/>
    <p:sldLayoutId id="2147483661" r:id="rId18"/>
    <p:sldLayoutId id="2147483667" r:id="rId19"/>
    <p:sldLayoutId id="2147483668" r:id="rId20"/>
    <p:sldLayoutId id="2147483679" r:id="rId21"/>
    <p:sldLayoutId id="2147483681" r:id="rId22"/>
    <p:sldLayoutId id="2147483682" r:id="rId23"/>
    <p:sldLayoutId id="2147483683"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1" r:id="rId56"/>
    <p:sldLayoutId id="2147483782" r:id="rId57"/>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7.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64.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1.emf"/><Relationship Id="rId10" Type="http://schemas.openxmlformats.org/officeDocument/2006/relationships/image" Target="../media/image21.png"/><Relationship Id="rId4" Type="http://schemas.openxmlformats.org/officeDocument/2006/relationships/oleObject" Target="../embeddings/oleObject13.bin"/><Relationship Id="rId9" Type="http://schemas.openxmlformats.org/officeDocument/2006/relationships/image" Target="../media/image20.svg"/><Relationship Id="rId14" Type="http://schemas.openxmlformats.org/officeDocument/2006/relationships/hyperlink" Target="https://iris.who.int/bitstream/handle/10665/376776/9789240093461-eng.pdf?sequence=1"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21" Type="http://schemas.openxmlformats.org/officeDocument/2006/relationships/tags" Target="../tags/tag85.xml"/><Relationship Id="rId34" Type="http://schemas.openxmlformats.org/officeDocument/2006/relationships/image" Target="../media/image11.emf"/><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oleObject" Target="../embeddings/oleObject6.bin"/><Relationship Id="rId38" Type="http://schemas.openxmlformats.org/officeDocument/2006/relationships/chart" Target="../charts/chart4.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notesSlide" Target="../notesSlides/notesSlide1.xml"/><Relationship Id="rId37" Type="http://schemas.openxmlformats.org/officeDocument/2006/relationships/chart" Target="../charts/chart3.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chart" Target="../charts/chart2.xml"/><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slideLayout" Target="../slideLayouts/slideLayout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chart" Target="../charts/chart1.xml"/><Relationship Id="rId8" Type="http://schemas.openxmlformats.org/officeDocument/2006/relationships/tags" Target="../tags/tag72.xml"/><Relationship Id="rId3"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3.xml"/><Relationship Id="rId1" Type="http://schemas.openxmlformats.org/officeDocument/2006/relationships/tags" Target="../tags/tag95.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3.xml"/><Relationship Id="rId1" Type="http://schemas.openxmlformats.org/officeDocument/2006/relationships/tags" Target="../tags/tag96.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tags" Target="../tags/tag122.xml"/><Relationship Id="rId39" Type="http://schemas.openxmlformats.org/officeDocument/2006/relationships/chart" Target="../charts/chart6.xml"/><Relationship Id="rId21" Type="http://schemas.openxmlformats.org/officeDocument/2006/relationships/tags" Target="../tags/tag117.xml"/><Relationship Id="rId34" Type="http://schemas.openxmlformats.org/officeDocument/2006/relationships/slideLayout" Target="../slideLayouts/slideLayout3.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33" Type="http://schemas.openxmlformats.org/officeDocument/2006/relationships/tags" Target="../tags/tag129.xml"/><Relationship Id="rId38" Type="http://schemas.openxmlformats.org/officeDocument/2006/relationships/chart" Target="../charts/chart5.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tags" Target="../tags/tag125.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32" Type="http://schemas.openxmlformats.org/officeDocument/2006/relationships/tags" Target="../tags/tag128.xml"/><Relationship Id="rId37" Type="http://schemas.openxmlformats.org/officeDocument/2006/relationships/image" Target="../media/image11.emf"/><Relationship Id="rId40" Type="http://schemas.openxmlformats.org/officeDocument/2006/relationships/chart" Target="../charts/chart7.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tags" Target="../tags/tag124.xml"/><Relationship Id="rId36" Type="http://schemas.openxmlformats.org/officeDocument/2006/relationships/oleObject" Target="../embeddings/oleObject9.bin"/><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tags" Target="../tags/tag127.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tags" Target="../tags/tag123.xml"/><Relationship Id="rId30" Type="http://schemas.openxmlformats.org/officeDocument/2006/relationships/tags" Target="../tags/tag126.xml"/><Relationship Id="rId35" Type="http://schemas.openxmlformats.org/officeDocument/2006/relationships/notesSlide" Target="../notesSlides/notesSlide4.xml"/><Relationship Id="rId8" Type="http://schemas.openxmlformats.org/officeDocument/2006/relationships/tags" Target="../tags/tag104.xml"/><Relationship Id="rId3" Type="http://schemas.openxmlformats.org/officeDocument/2006/relationships/tags" Target="../tags/tag9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30.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3" Type="http://schemas.openxmlformats.org/officeDocument/2006/relationships/tags" Target="../tags/tag143.xml"/><Relationship Id="rId18" Type="http://schemas.openxmlformats.org/officeDocument/2006/relationships/tags" Target="../tags/tag148.xml"/><Relationship Id="rId26" Type="http://schemas.openxmlformats.org/officeDocument/2006/relationships/tags" Target="../tags/tag156.xml"/><Relationship Id="rId3" Type="http://schemas.openxmlformats.org/officeDocument/2006/relationships/tags" Target="../tags/tag133.xml"/><Relationship Id="rId21" Type="http://schemas.openxmlformats.org/officeDocument/2006/relationships/tags" Target="../tags/tag151.xml"/><Relationship Id="rId34" Type="http://schemas.openxmlformats.org/officeDocument/2006/relationships/chart" Target="../charts/chart10.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5" Type="http://schemas.openxmlformats.org/officeDocument/2006/relationships/tags" Target="../tags/tag155.xml"/><Relationship Id="rId33" Type="http://schemas.openxmlformats.org/officeDocument/2006/relationships/chart" Target="../charts/chart9.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tags" Target="../tags/tag150.xml"/><Relationship Id="rId29" Type="http://schemas.openxmlformats.org/officeDocument/2006/relationships/notesSlide" Target="../notesSlides/notesSlide5.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24" Type="http://schemas.openxmlformats.org/officeDocument/2006/relationships/tags" Target="../tags/tag154.xml"/><Relationship Id="rId32" Type="http://schemas.openxmlformats.org/officeDocument/2006/relationships/chart" Target="../charts/chart8.xml"/><Relationship Id="rId5" Type="http://schemas.openxmlformats.org/officeDocument/2006/relationships/tags" Target="../tags/tag135.xml"/><Relationship Id="rId15" Type="http://schemas.openxmlformats.org/officeDocument/2006/relationships/tags" Target="../tags/tag145.xml"/><Relationship Id="rId23" Type="http://schemas.openxmlformats.org/officeDocument/2006/relationships/tags" Target="../tags/tag153.xml"/><Relationship Id="rId28" Type="http://schemas.openxmlformats.org/officeDocument/2006/relationships/slideLayout" Target="../slideLayouts/slideLayout3.xml"/><Relationship Id="rId10" Type="http://schemas.openxmlformats.org/officeDocument/2006/relationships/tags" Target="../tags/tag140.xml"/><Relationship Id="rId19" Type="http://schemas.openxmlformats.org/officeDocument/2006/relationships/tags" Target="../tags/tag149.xml"/><Relationship Id="rId31" Type="http://schemas.openxmlformats.org/officeDocument/2006/relationships/image" Target="../media/image11.emf"/><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tags" Target="../tags/tag152.xml"/><Relationship Id="rId27" Type="http://schemas.openxmlformats.org/officeDocument/2006/relationships/tags" Target="../tags/tag157.xml"/><Relationship Id="rId30" Type="http://schemas.openxmlformats.org/officeDocument/2006/relationships/oleObject" Target="../embeddings/oleObject11.bin"/><Relationship Id="rId8" Type="http://schemas.openxmlformats.org/officeDocument/2006/relationships/tags" Target="../tags/tag13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5.svg"/><Relationship Id="rId3" Type="http://schemas.openxmlformats.org/officeDocument/2006/relationships/tags" Target="../tags/tag160.xml"/><Relationship Id="rId7" Type="http://schemas.openxmlformats.org/officeDocument/2006/relationships/slideLayout" Target="../slideLayouts/slideLayout3.xml"/><Relationship Id="rId12" Type="http://schemas.openxmlformats.org/officeDocument/2006/relationships/image" Target="../media/image14.png"/><Relationship Id="rId2" Type="http://schemas.openxmlformats.org/officeDocument/2006/relationships/tags" Target="../tags/tag159.xml"/><Relationship Id="rId16" Type="http://schemas.openxmlformats.org/officeDocument/2006/relationships/hyperlink" Target="https://atcddd.fhi.no/atc_ddd_alterations__cumulative/ddd_alterations/" TargetMode="Externa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chart" Target="../charts/chart11.xml"/><Relationship Id="rId5" Type="http://schemas.openxmlformats.org/officeDocument/2006/relationships/tags" Target="../tags/tag162.xml"/><Relationship Id="rId15" Type="http://schemas.microsoft.com/office/2007/relationships/hdphoto" Target="../media/hdphoto1.wdp"/><Relationship Id="rId10" Type="http://schemas.openxmlformats.org/officeDocument/2006/relationships/image" Target="../media/image11.emf"/><Relationship Id="rId4" Type="http://schemas.openxmlformats.org/officeDocument/2006/relationships/tags" Target="../tags/tag161.xml"/><Relationship Id="rId9" Type="http://schemas.openxmlformats.org/officeDocument/2006/relationships/oleObject" Target="../embeddings/oleObject12.bin"/><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F00734E5-EEC2-D624-8064-88B158253FDE}"/>
              </a:ext>
            </a:extLst>
          </p:cNvPr>
          <p:cNvSpPr/>
          <p:nvPr/>
        </p:nvSpPr>
        <p:spPr bwMode="gray">
          <a:xfrm>
            <a:off x="4762" y="2725281"/>
            <a:ext cx="12184063" cy="1407438"/>
          </a:xfrm>
          <a:prstGeom prst="rect">
            <a:avLst/>
          </a:prstGeom>
          <a:solidFill>
            <a:srgbClr val="E1F5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spcAft>
                <a:spcPts val="1600"/>
              </a:spcAft>
              <a:defRPr/>
            </a:pPr>
            <a:r>
              <a:rPr lang="zh-CN" altLang="en-US" sz="2400" b="1" dirty="0">
                <a:solidFill>
                  <a:srgbClr val="000000"/>
                </a:solidFill>
                <a:latin typeface="微软雅黑" panose="020B0503020204020204" pitchFamily="34" charset="-122"/>
                <a:ea typeface="微软雅黑" panose="020B0503020204020204" pitchFamily="34" charset="-122"/>
              </a:rPr>
              <a:t>唯一获批单药治疗</a:t>
            </a:r>
            <a:r>
              <a:rPr lang="en-US" altLang="zh-CN" sz="2400" b="1" dirty="0">
                <a:solidFill>
                  <a:srgbClr val="000000"/>
                </a:solidFill>
                <a:latin typeface="微软雅黑" panose="020B0503020204020204" pitchFamily="34" charset="-122"/>
                <a:ea typeface="微软雅黑" panose="020B0503020204020204" pitchFamily="34" charset="-122"/>
              </a:rPr>
              <a:t>MBL-CRE (</a:t>
            </a:r>
            <a:r>
              <a:rPr lang="zh-CN" altLang="en-US" sz="2400" b="1" dirty="0">
                <a:solidFill>
                  <a:srgbClr val="000000"/>
                </a:solidFill>
                <a:latin typeface="微软雅黑" panose="020B0503020204020204" pitchFamily="34" charset="-122"/>
                <a:ea typeface="微软雅黑" panose="020B0503020204020204" pitchFamily="34" charset="-122"/>
              </a:rPr>
              <a:t>产金属酶的耐碳青霉烯类肠杆菌感染</a:t>
            </a:r>
            <a:r>
              <a:rPr lang="en-US" altLang="zh-CN" sz="2400" b="1" dirty="0">
                <a:solidFill>
                  <a:srgbClr val="000000"/>
                </a:solidFill>
                <a:latin typeface="微软雅黑" panose="020B0503020204020204" pitchFamily="34" charset="-122"/>
                <a:ea typeface="微软雅黑" panose="020B0503020204020204" pitchFamily="34" charset="-122"/>
              </a:rPr>
              <a:t>)</a:t>
            </a:r>
          </a:p>
          <a:p>
            <a:pPr algn="ctr">
              <a:spcAft>
                <a:spcPts val="1600"/>
              </a:spcAf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降低死亡率</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34.8%</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ICU</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住院天数缩短</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3.5</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天</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Title 7">
            <a:extLst>
              <a:ext uri="{FF2B5EF4-FFF2-40B4-BE49-F238E27FC236}">
                <a16:creationId xmlns:a16="http://schemas.microsoft.com/office/drawing/2014/main" id="{3B1BD5AE-9FB7-B120-D8CD-18B94DAC71B2}"/>
              </a:ext>
            </a:extLst>
          </p:cNvPr>
          <p:cNvSpPr txBox="1">
            <a:spLocks/>
          </p:cNvSpPr>
          <p:nvPr/>
        </p:nvSpPr>
        <p:spPr bwMode="gray">
          <a:xfrm>
            <a:off x="81280" y="1250442"/>
            <a:ext cx="12019280" cy="1005578"/>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注射用</a:t>
            </a:r>
            <a:r>
              <a:rPr kumimoji="0" lang="zh-CN" altLang="en-US" sz="4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氨曲南阿维巴坦钠</a:t>
            </a:r>
            <a:endParaRPr kumimoji="0" lang="zh-CN" altLang="en-US" sz="22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endParaRPr>
          </a:p>
        </p:txBody>
      </p:sp>
      <p:sp>
        <p:nvSpPr>
          <p:cNvPr id="23" name="Text Placeholder 8">
            <a:extLst>
              <a:ext uri="{FF2B5EF4-FFF2-40B4-BE49-F238E27FC236}">
                <a16:creationId xmlns:a16="http://schemas.microsoft.com/office/drawing/2014/main" id="{7089CDC1-D367-7ABD-2750-4E8CC21DEF75}"/>
              </a:ext>
            </a:extLst>
          </p:cNvPr>
          <p:cNvSpPr txBox="1">
            <a:spLocks/>
          </p:cNvSpPr>
          <p:nvPr/>
        </p:nvSpPr>
        <p:spPr>
          <a:xfrm>
            <a:off x="3977576" y="5411232"/>
            <a:ext cx="4233672"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2000"/>
              </a:spcBef>
              <a:spcAft>
                <a:spcPts val="0"/>
              </a:spcAft>
              <a:buClrTx/>
              <a:buSzPct val="100000"/>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企业：辉瑞投资有限公司</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矩形 1">
            <a:extLst>
              <a:ext uri="{FF2B5EF4-FFF2-40B4-BE49-F238E27FC236}">
                <a16:creationId xmlns:a16="http://schemas.microsoft.com/office/drawing/2014/main" id="{1347834D-FCDF-AC28-0263-947ECF36811F}"/>
              </a:ext>
            </a:extLst>
          </p:cNvPr>
          <p:cNvSpPr/>
          <p:nvPr/>
        </p:nvSpPr>
        <p:spPr bwMode="gray">
          <a:xfrm>
            <a:off x="0" y="4068"/>
            <a:ext cx="2196353" cy="462097"/>
          </a:xfrm>
          <a:prstGeom prst="rect">
            <a:avLst/>
          </a:prstGeom>
          <a:solidFill>
            <a:srgbClr val="FFFF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600" dirty="0">
                <a:solidFill>
                  <a:sysClr val="windowText" lastClr="000000"/>
                </a:solidFill>
                <a:latin typeface="Arial" panose="020B0604020202020204" pitchFamily="34" charset="0"/>
                <a:ea typeface="微软雅黑" panose="020B0503020204020204" pitchFamily="34" charset="-122"/>
              </a:rPr>
              <a:t>PPT2</a:t>
            </a:r>
            <a:r>
              <a:rPr lang="zh-CN" altLang="en-US" sz="1600" dirty="0">
                <a:solidFill>
                  <a:sysClr val="windowText" lastClr="000000"/>
                </a:solidFill>
                <a:latin typeface="Arial" panose="020B0604020202020204" pitchFamily="34" charset="0"/>
                <a:ea typeface="微软雅黑" panose="020B0503020204020204" pitchFamily="34" charset="-122"/>
              </a:rPr>
              <a:t> </a:t>
            </a:r>
            <a:r>
              <a:rPr lang="en-US" altLang="zh-CN" sz="1600" dirty="0">
                <a:solidFill>
                  <a:sysClr val="windowText" lastClr="000000"/>
                </a:solidFill>
                <a:latin typeface="Arial" panose="020B0604020202020204" pitchFamily="34" charset="0"/>
                <a:ea typeface="微软雅黑" panose="020B0503020204020204" pitchFamily="34" charset="-122"/>
              </a:rPr>
              <a:t>(</a:t>
            </a:r>
            <a:r>
              <a:rPr lang="zh-CN" altLang="en-US" sz="1600" dirty="0">
                <a:solidFill>
                  <a:sysClr val="windowText" lastClr="000000"/>
                </a:solidFill>
                <a:latin typeface="Arial" panose="020B0604020202020204" pitchFamily="34" charset="0"/>
                <a:ea typeface="微软雅黑" panose="020B0503020204020204" pitchFamily="34" charset="-122"/>
              </a:rPr>
              <a:t>不含公平性二</a:t>
            </a:r>
            <a:r>
              <a:rPr lang="en-US" altLang="zh-CN" sz="1600" dirty="0">
                <a:solidFill>
                  <a:sysClr val="windowText" lastClr="000000"/>
                </a:solidFill>
                <a:latin typeface="Arial" panose="020B0604020202020204" pitchFamily="34" charset="0"/>
                <a:ea typeface="微软雅黑" panose="020B0503020204020204" pitchFamily="34" charset="-122"/>
              </a:rPr>
              <a:t>)</a:t>
            </a:r>
            <a:endParaRPr lang="zh-CN" altLang="en-US" sz="1600" dirty="0">
              <a:solidFill>
                <a:sysClr val="windowText" lastClr="000000"/>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1944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46EA2-AAE6-B820-88BF-68F7A90A2661}"/>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7ACEF891-DC8D-8B3E-A9E0-DCB1376C3598}"/>
              </a:ext>
            </a:extLst>
          </p:cNvPr>
          <p:cNvGraphicFramePr>
            <a:graphicFrameLocks noChangeAspect="1"/>
          </p:cNvGraphicFramePr>
          <p:nvPr>
            <p:custDataLst>
              <p:tags r:id="rId1"/>
            </p:custDataLst>
            <p:extLst>
              <p:ext uri="{D42A27DB-BD31-4B8C-83A1-F6EECF244321}">
                <p14:modId xmlns:p14="http://schemas.microsoft.com/office/powerpoint/2010/main" val="2052357683"/>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7ACEF891-DC8D-8B3E-A9E0-DCB1376C3598}"/>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DF2315AA-FA3B-0B0A-33B1-0F51BF37911B}"/>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注射用氨曲南阿维巴坦钠</a:t>
            </a:r>
          </a:p>
        </p:txBody>
      </p:sp>
      <p:sp>
        <p:nvSpPr>
          <p:cNvPr id="8" name="标题 7">
            <a:extLst>
              <a:ext uri="{FF2B5EF4-FFF2-40B4-BE49-F238E27FC236}">
                <a16:creationId xmlns:a16="http://schemas.microsoft.com/office/drawing/2014/main" id="{46D4242C-CB8A-C2A9-21F7-195E7F578673}"/>
              </a:ext>
            </a:extLst>
          </p:cNvPr>
          <p:cNvSpPr>
            <a:spLocks noGrp="1"/>
          </p:cNvSpPr>
          <p:nvPr>
            <p:ph type="title"/>
          </p:nvPr>
        </p:nvSpPr>
        <p:spPr>
          <a:xfrm>
            <a:off x="446798" y="484632"/>
            <a:ext cx="11295228" cy="850392"/>
          </a:xfrm>
        </p:spPr>
        <p:txBody>
          <a:bodyPr vert="horz" lIns="0" tIns="45720" rIns="0" bIns="45720" rtlCol="0" anchor="t" anchorCtr="0">
            <a:noAutofit/>
          </a:bodyPr>
          <a:lstStyle/>
          <a:p>
            <a:pPr>
              <a:lnSpc>
                <a:spcPct val="100000"/>
              </a:lnSpc>
            </a:pPr>
            <a:r>
              <a:rPr lang="zh-CN" altLang="en-US" dirty="0">
                <a:solidFill>
                  <a:srgbClr val="0000C9"/>
                </a:solidFill>
                <a:latin typeface="微软雅黑" panose="020B0503020204020204" pitchFamily="34" charset="-122"/>
                <a:ea typeface="微软雅黑" panose="020B0503020204020204" pitchFamily="34" charset="-122"/>
              </a:rPr>
              <a:t>填补</a:t>
            </a:r>
            <a:r>
              <a:rPr lang="en-US" altLang="zh-CN" dirty="0">
                <a:solidFill>
                  <a:srgbClr val="0000C9"/>
                </a:solidFill>
                <a:latin typeface="微软雅黑" panose="020B0503020204020204" pitchFamily="34" charset="-122"/>
                <a:ea typeface="微软雅黑" panose="020B0503020204020204" pitchFamily="34" charset="-122"/>
              </a:rPr>
              <a:t>WHO</a:t>
            </a:r>
            <a:r>
              <a:rPr lang="zh-CN" altLang="en-US" dirty="0">
                <a:solidFill>
                  <a:srgbClr val="0000C9"/>
                </a:solidFill>
                <a:latin typeface="微软雅黑" panose="020B0503020204020204" pitchFamily="34" charset="-122"/>
                <a:ea typeface="微软雅黑" panose="020B0503020204020204" pitchFamily="34" charset="-122"/>
              </a:rPr>
              <a:t>重点关注的致死性</a:t>
            </a:r>
            <a:r>
              <a:rPr lang="en-US" altLang="zh-CN" dirty="0">
                <a:solidFill>
                  <a:srgbClr val="0000C9"/>
                </a:solidFill>
                <a:latin typeface="微软雅黑" panose="020B0503020204020204" pitchFamily="34" charset="-122"/>
                <a:ea typeface="微软雅黑" panose="020B0503020204020204" pitchFamily="34" charset="-122"/>
              </a:rPr>
              <a:t>MBL-CRE</a:t>
            </a:r>
            <a:r>
              <a:rPr lang="zh-CN" altLang="en-US" dirty="0">
                <a:solidFill>
                  <a:srgbClr val="0000C9"/>
                </a:solidFill>
                <a:latin typeface="微软雅黑" panose="020B0503020204020204" pitchFamily="34" charset="-122"/>
                <a:ea typeface="微软雅黑" panose="020B0503020204020204" pitchFamily="34" charset="-122"/>
              </a:rPr>
              <a:t>治疗空白</a:t>
            </a:r>
            <a:r>
              <a:rPr lang="zh-CN" altLang="en-US" dirty="0">
                <a:latin typeface="微软雅黑" panose="020B0503020204020204" pitchFamily="34" charset="-122"/>
                <a:ea typeface="微软雅黑" panose="020B0503020204020204" pitchFamily="34" charset="-122"/>
              </a:rPr>
              <a:t>，挽救急症感染患者生命，</a:t>
            </a:r>
            <a:r>
              <a:rPr lang="en-US" altLang="zh-CN" dirty="0">
                <a:latin typeface="微软雅黑" panose="020B0503020204020204" pitchFamily="34" charset="-122"/>
                <a:ea typeface="微软雅黑" panose="020B0503020204020204" pitchFamily="34" charset="-122"/>
              </a:rPr>
              <a:t> </a:t>
            </a:r>
            <a:r>
              <a:rPr lang="en-US" altLang="zh-CN" dirty="0">
                <a:solidFill>
                  <a:schemeClr val="accent1"/>
                </a:solidFill>
                <a:latin typeface="微软雅黑" panose="020B0503020204020204" pitchFamily="34" charset="-122"/>
                <a:ea typeface="微软雅黑" panose="020B0503020204020204" pitchFamily="34" charset="-122"/>
              </a:rPr>
              <a:t>ICU</a:t>
            </a:r>
            <a:r>
              <a:rPr lang="zh-CN" altLang="en-US" dirty="0">
                <a:solidFill>
                  <a:schemeClr val="accent1"/>
                </a:solidFill>
                <a:latin typeface="微软雅黑" panose="020B0503020204020204" pitchFamily="34" charset="-122"/>
                <a:ea typeface="微软雅黑" panose="020B0503020204020204" pitchFamily="34" charset="-122"/>
              </a:rPr>
              <a:t>使用天数降低</a:t>
            </a:r>
            <a:r>
              <a:rPr lang="en-US" altLang="zh-CN" dirty="0">
                <a:solidFill>
                  <a:schemeClr val="accent1"/>
                </a:solidFill>
                <a:latin typeface="微软雅黑" panose="020B0503020204020204" pitchFamily="34" charset="-122"/>
                <a:ea typeface="微软雅黑" panose="020B0503020204020204" pitchFamily="34" charset="-122"/>
              </a:rPr>
              <a:t>3.5</a:t>
            </a:r>
            <a:r>
              <a:rPr lang="zh-CN" altLang="en-US" dirty="0">
                <a:solidFill>
                  <a:schemeClr val="accent1"/>
                </a:solidFill>
                <a:latin typeface="微软雅黑" panose="020B0503020204020204" pitchFamily="34" charset="-122"/>
                <a:ea typeface="微软雅黑" panose="020B0503020204020204" pitchFamily="34" charset="-122"/>
              </a:rPr>
              <a:t>天</a:t>
            </a:r>
            <a:r>
              <a:rPr lang="zh-CN" altLang="en-US" dirty="0">
                <a:latin typeface="微软雅黑" panose="020B0503020204020204" pitchFamily="34" charset="-122"/>
                <a:ea typeface="微软雅黑" panose="020B0503020204020204" pitchFamily="34" charset="-122"/>
              </a:rPr>
              <a:t>。</a:t>
            </a:r>
            <a:r>
              <a:rPr lang="zh-CN" altLang="en-US" dirty="0">
                <a:solidFill>
                  <a:srgbClr val="0000C9"/>
                </a:solidFill>
                <a:latin typeface="微软雅黑" panose="020B0503020204020204" pitchFamily="34" charset="-122"/>
                <a:ea typeface="微软雅黑" panose="020B0503020204020204" pitchFamily="34" charset="-122"/>
              </a:rPr>
              <a:t>单药给药、便于</a:t>
            </a:r>
            <a:r>
              <a:rPr lang="en-US" altLang="zh-CN" dirty="0">
                <a:solidFill>
                  <a:srgbClr val="0000C9"/>
                </a:solidFill>
                <a:latin typeface="微软雅黑" panose="020B0503020204020204" pitchFamily="34" charset="-122"/>
                <a:ea typeface="微软雅黑" panose="020B0503020204020204" pitchFamily="34" charset="-122"/>
              </a:rPr>
              <a:t>ICU</a:t>
            </a:r>
            <a:r>
              <a:rPr lang="zh-CN" altLang="en-US" dirty="0">
                <a:solidFill>
                  <a:srgbClr val="0000C9"/>
                </a:solidFill>
                <a:latin typeface="微软雅黑" panose="020B0503020204020204" pitchFamily="34" charset="-122"/>
                <a:ea typeface="微软雅黑" panose="020B0503020204020204" pitchFamily="34" charset="-122"/>
              </a:rPr>
              <a:t>临床管理</a:t>
            </a:r>
            <a:r>
              <a:rPr lang="zh-CN" altLang="en-US" dirty="0">
                <a:latin typeface="微软雅黑" panose="020B0503020204020204" pitchFamily="34" charset="-122"/>
                <a:ea typeface="微软雅黑" panose="020B0503020204020204" pitchFamily="34" charset="-122"/>
              </a:rPr>
              <a:t>，同时符合抗菌药物合理用药原则</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D0254B9C-2923-058C-F32E-444A22F95EE4}"/>
              </a:ext>
            </a:extLst>
          </p:cNvPr>
          <p:cNvSpPr/>
          <p:nvPr/>
        </p:nvSpPr>
        <p:spPr bwMode="gray">
          <a:xfrm>
            <a:off x="446799" y="1528997"/>
            <a:ext cx="5388313" cy="434713"/>
          </a:xfrm>
          <a:prstGeom prst="roundRect">
            <a:avLst>
              <a:gd name="adj" fmla="val 7712"/>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对公共健康的影响</a:t>
            </a:r>
          </a:p>
        </p:txBody>
      </p:sp>
      <p:sp>
        <p:nvSpPr>
          <p:cNvPr id="20" name="矩形 19">
            <a:extLst>
              <a:ext uri="{FF2B5EF4-FFF2-40B4-BE49-F238E27FC236}">
                <a16:creationId xmlns:a16="http://schemas.microsoft.com/office/drawing/2014/main" id="{8FBC18C8-B2E0-D271-9CFB-80A8ED00723E}"/>
              </a:ext>
            </a:extLst>
          </p:cNvPr>
          <p:cNvSpPr/>
          <p:nvPr/>
        </p:nvSpPr>
        <p:spPr bwMode="gray">
          <a:xfrm>
            <a:off x="446799" y="1963711"/>
            <a:ext cx="5388314" cy="1848434"/>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prstTxWarp prst="textNoShape">
              <a:avLst/>
            </a:prstTxWarp>
            <a:noAutofit/>
          </a:bodyPr>
          <a:lstStyle/>
          <a:p>
            <a:pPr marL="171450" indent="-171450" fontAlgn="base">
              <a:lnSpc>
                <a:spcPct val="130000"/>
              </a:lnSpc>
              <a:spcAft>
                <a:spcPts val="1000"/>
              </a:spcAft>
              <a:buClr>
                <a:schemeClr val="tx1"/>
              </a:buClr>
              <a:buSzPct val="90000"/>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CRE</a:t>
            </a:r>
            <a:r>
              <a:rPr lang="zh-CN" altLang="en-US" sz="1400" dirty="0">
                <a:latin typeface="微软雅黑" panose="020B0503020204020204" pitchFamily="34" charset="-122"/>
                <a:ea typeface="微软雅黑" panose="020B0503020204020204" pitchFamily="34" charset="-122"/>
              </a:rPr>
              <a:t>被</a:t>
            </a:r>
            <a:r>
              <a:rPr lang="en-US" altLang="zh-CN" sz="1600" b="1" dirty="0">
                <a:solidFill>
                  <a:srgbClr val="C00000"/>
                </a:solidFill>
                <a:latin typeface="微软雅黑" panose="020B0503020204020204" pitchFamily="34" charset="-122"/>
                <a:ea typeface="微软雅黑" panose="020B0503020204020204" pitchFamily="34" charset="-122"/>
              </a:rPr>
              <a:t>WHO</a:t>
            </a:r>
            <a:r>
              <a:rPr lang="zh-CN" altLang="en-US" sz="1400" dirty="0">
                <a:latin typeface="微软雅黑" panose="020B0503020204020204" pitchFamily="34" charset="-122"/>
                <a:ea typeface="微软雅黑" panose="020B0503020204020204" pitchFamily="34" charset="-122"/>
              </a:rPr>
              <a:t>列入</a:t>
            </a:r>
            <a:r>
              <a:rPr lang="en-US" altLang="zh-CN" sz="1400" dirty="0">
                <a:latin typeface="微软雅黑" panose="020B0503020204020204" pitchFamily="34" charset="-122"/>
                <a:ea typeface="微软雅黑" panose="020B0503020204020204" pitchFamily="34" charset="-122"/>
              </a:rPr>
              <a:t>《2024</a:t>
            </a:r>
            <a:r>
              <a:rPr lang="zh-CN" altLang="en-US" sz="1400" dirty="0">
                <a:latin typeface="微软雅黑" panose="020B0503020204020204" pitchFamily="34" charset="-122"/>
                <a:ea typeface="微软雅黑" panose="020B0503020204020204" pitchFamily="34" charset="-122"/>
              </a:rPr>
              <a:t>年</a:t>
            </a:r>
            <a:r>
              <a:rPr lang="zh-CN" altLang="en-US" sz="1600" b="1" dirty="0">
                <a:solidFill>
                  <a:srgbClr val="C00000"/>
                </a:solidFill>
                <a:latin typeface="微软雅黑" panose="020B0503020204020204" pitchFamily="34" charset="-122"/>
                <a:ea typeface="微软雅黑" panose="020B0503020204020204" pitchFamily="34" charset="-122"/>
              </a:rPr>
              <a:t>亟需研发新抗菌药的耐药菌优先清单</a:t>
            </a:r>
            <a:r>
              <a:rPr lang="en-US" altLang="zh-CN" sz="1400" dirty="0">
                <a:latin typeface="微软雅黑" panose="020B0503020204020204" pitchFamily="34" charset="-122"/>
                <a:ea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rPr>
              <a:t>4,10-11</a:t>
            </a:r>
            <a:endParaRPr lang="en-US" altLang="zh-CN" sz="1400" dirty="0">
              <a:latin typeface="微软雅黑" panose="020B0503020204020204" pitchFamily="34" charset="-122"/>
              <a:ea typeface="微软雅黑" panose="020B0503020204020204" pitchFamily="34" charset="-122"/>
            </a:endParaRPr>
          </a:p>
          <a:p>
            <a:pPr marL="171450" indent="-171450" fontAlgn="base">
              <a:lnSpc>
                <a:spcPct val="130000"/>
              </a:lnSpc>
              <a:spcAft>
                <a:spcPts val="10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多重耐药菌感染及难治性革兰氏阴性菌重症感染是</a:t>
            </a:r>
            <a:r>
              <a:rPr lang="en-US" altLang="zh-CN" sz="1400" dirty="0">
                <a:latin typeface="微软雅黑" panose="020B0503020204020204" pitchFamily="34" charset="-122"/>
                <a:ea typeface="微软雅黑" panose="020B0503020204020204" pitchFamily="34" charset="-122"/>
              </a:rPr>
              <a:t>21</a:t>
            </a:r>
            <a:r>
              <a:rPr lang="zh-CN" altLang="en-US" sz="1400" dirty="0">
                <a:latin typeface="微软雅黑" panose="020B0503020204020204" pitchFamily="34" charset="-122"/>
                <a:ea typeface="微软雅黑" panose="020B0503020204020204" pitchFamily="34" charset="-122"/>
              </a:rPr>
              <a:t>世纪最大公共卫生挑战之一。全球每年超</a:t>
            </a:r>
            <a:r>
              <a:rPr lang="en-US" altLang="zh-CN" sz="1400" dirty="0">
                <a:latin typeface="微软雅黑" panose="020B0503020204020204" pitchFamily="34" charset="-122"/>
                <a:ea typeface="微软雅黑" panose="020B0503020204020204" pitchFamily="34" charset="-122"/>
              </a:rPr>
              <a:t>120</a:t>
            </a:r>
            <a:r>
              <a:rPr lang="zh-CN" altLang="en-US" sz="1400" dirty="0">
                <a:latin typeface="微软雅黑" panose="020B0503020204020204" pitchFamily="34" charset="-122"/>
                <a:ea typeface="微软雅黑" panose="020B0503020204020204" pitchFamily="34" charset="-122"/>
              </a:rPr>
              <a:t>万人因</a:t>
            </a:r>
            <a:r>
              <a:rPr lang="en-US" altLang="zh-CN" sz="1400" dirty="0">
                <a:latin typeface="微软雅黑" panose="020B0503020204020204" pitchFamily="34" charset="-122"/>
                <a:ea typeface="微软雅黑" panose="020B0503020204020204" pitchFamily="34" charset="-122"/>
              </a:rPr>
              <a:t>AMR</a:t>
            </a:r>
            <a:r>
              <a:rPr lang="zh-CN" altLang="en-US" sz="1400" dirty="0">
                <a:latin typeface="微软雅黑" panose="020B0503020204020204" pitchFamily="34" charset="-122"/>
                <a:ea typeface="微软雅黑" panose="020B0503020204020204" pitchFamily="34" charset="-122"/>
              </a:rPr>
              <a:t>死亡</a:t>
            </a:r>
            <a:r>
              <a:rPr lang="en-US" altLang="zh-CN" sz="1400" baseline="300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。且金属酶（</a:t>
            </a:r>
            <a:r>
              <a:rPr lang="en-US" altLang="zh-CN" sz="1400" dirty="0">
                <a:latin typeface="微软雅黑" panose="020B0503020204020204" pitchFamily="34" charset="-122"/>
                <a:ea typeface="微软雅黑" panose="020B0503020204020204" pitchFamily="34" charset="-122"/>
              </a:rPr>
              <a:t>MBL</a:t>
            </a:r>
            <a:r>
              <a:rPr lang="zh-CN" altLang="en-US" sz="1400" dirty="0">
                <a:latin typeface="微软雅黑" panose="020B0503020204020204" pitchFamily="34" charset="-122"/>
                <a:ea typeface="微软雅黑" panose="020B0503020204020204" pitchFamily="34" charset="-122"/>
              </a:rPr>
              <a:t>）可水解导致几乎所有抗菌药无效，增加公共健康挑战</a:t>
            </a:r>
            <a:endParaRPr lang="en-US" altLang="zh-CN" sz="1400" dirty="0">
              <a:latin typeface="微软雅黑" panose="020B0503020204020204" pitchFamily="34" charset="-122"/>
              <a:ea typeface="微软雅黑" panose="020B0503020204020204" pitchFamily="34" charset="-122"/>
            </a:endParaRPr>
          </a:p>
        </p:txBody>
      </p:sp>
      <p:sp>
        <p:nvSpPr>
          <p:cNvPr id="23" name="矩形: 圆角 22">
            <a:extLst>
              <a:ext uri="{FF2B5EF4-FFF2-40B4-BE49-F238E27FC236}">
                <a16:creationId xmlns:a16="http://schemas.microsoft.com/office/drawing/2014/main" id="{5592BDF3-D740-1D40-84A2-B0ABDE4DFA97}"/>
              </a:ext>
            </a:extLst>
          </p:cNvPr>
          <p:cNvSpPr/>
          <p:nvPr/>
        </p:nvSpPr>
        <p:spPr bwMode="gray">
          <a:xfrm>
            <a:off x="6298152" y="1528997"/>
            <a:ext cx="5513615" cy="434713"/>
          </a:xfrm>
          <a:prstGeom prst="roundRect">
            <a:avLst>
              <a:gd name="adj" fmla="val 7712"/>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符合保基本原则</a:t>
            </a:r>
          </a:p>
        </p:txBody>
      </p:sp>
      <p:sp>
        <p:nvSpPr>
          <p:cNvPr id="24" name="矩形 23">
            <a:extLst>
              <a:ext uri="{FF2B5EF4-FFF2-40B4-BE49-F238E27FC236}">
                <a16:creationId xmlns:a16="http://schemas.microsoft.com/office/drawing/2014/main" id="{C483A03D-03A9-BDDC-4D3B-A7CB3341A3F7}"/>
              </a:ext>
            </a:extLst>
          </p:cNvPr>
          <p:cNvSpPr/>
          <p:nvPr/>
        </p:nvSpPr>
        <p:spPr bwMode="gray">
          <a:xfrm>
            <a:off x="6298152" y="1963711"/>
            <a:ext cx="5513616" cy="1848434"/>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prstTxWarp prst="textNoShape">
              <a:avLst/>
            </a:prstTxWarp>
            <a:noAutofit/>
          </a:bodyPr>
          <a:lstStyle/>
          <a:p>
            <a:pPr marL="171450" indent="-171450" fontAlgn="base">
              <a:lnSpc>
                <a:spcPct val="130000"/>
              </a:lnSpc>
              <a:spcAft>
                <a:spcPts val="600"/>
              </a:spcAft>
              <a:buClr>
                <a:schemeClr val="tx1"/>
              </a:buClr>
              <a:buSzPct val="90000"/>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CRE</a:t>
            </a:r>
            <a:r>
              <a:rPr lang="zh-CN" altLang="en-US" sz="1400" dirty="0">
                <a:latin typeface="微软雅黑" panose="020B0503020204020204" pitchFamily="34" charset="-122"/>
                <a:ea typeface="微软雅黑" panose="020B0503020204020204" pitchFamily="34" charset="-122"/>
              </a:rPr>
              <a:t>是具有极高死亡风险的重症急症感染</a:t>
            </a:r>
            <a:r>
              <a:rPr lang="en-US" altLang="zh-CN" sz="1400" baseline="300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。氨曲南阿维巴坦治疗后死亡率降低</a:t>
            </a:r>
            <a:r>
              <a:rPr lang="en-US" altLang="zh-CN" sz="1400" dirty="0">
                <a:latin typeface="微软雅黑" panose="020B0503020204020204" pitchFamily="34" charset="-122"/>
                <a:ea typeface="微软雅黑" panose="020B0503020204020204" pitchFamily="34" charset="-122"/>
              </a:rPr>
              <a:t>34.8%</a:t>
            </a:r>
            <a:r>
              <a:rPr lang="zh-CN" altLang="en-US" sz="1400" dirty="0">
                <a:latin typeface="微软雅黑" panose="020B0503020204020204" pitchFamily="34" charset="-122"/>
                <a:ea typeface="微软雅黑" panose="020B0503020204020204" pitchFamily="34" charset="-122"/>
              </a:rPr>
              <a:t>，是救命救急的</a:t>
            </a:r>
            <a:r>
              <a:rPr lang="zh-CN" altLang="en-US" sz="1600" b="1" dirty="0">
                <a:solidFill>
                  <a:srgbClr val="C00000"/>
                </a:solidFill>
                <a:latin typeface="微软雅黑" panose="020B0503020204020204" pitchFamily="34" charset="-122"/>
                <a:ea typeface="微软雅黑" panose="020B0503020204020204" pitchFamily="34" charset="-122"/>
              </a:rPr>
              <a:t>急抢救药品</a:t>
            </a:r>
            <a:endParaRPr lang="en-US" altLang="zh-CN" sz="1400" b="1" baseline="30000" dirty="0">
              <a:solidFill>
                <a:srgbClr val="C00000"/>
              </a:solidFill>
              <a:latin typeface="微软雅黑" panose="020B0503020204020204" pitchFamily="34" charset="-122"/>
              <a:ea typeface="微软雅黑" panose="020B0503020204020204" pitchFamily="34" charset="-122"/>
            </a:endParaRPr>
          </a:p>
          <a:p>
            <a:pPr marL="171450" indent="-171450" fontAlgn="base">
              <a:lnSpc>
                <a:spcPct val="130000"/>
              </a:lnSpc>
              <a:spcAft>
                <a:spcPts val="6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显著降低</a:t>
            </a:r>
            <a:r>
              <a:rPr lang="en-US" altLang="zh-CN" sz="1400" dirty="0">
                <a:latin typeface="微软雅黑" panose="020B0503020204020204" pitchFamily="34" charset="-122"/>
                <a:ea typeface="微软雅黑" panose="020B0503020204020204" pitchFamily="34" charset="-122"/>
              </a:rPr>
              <a:t>MBL-CRE</a:t>
            </a:r>
            <a:r>
              <a:rPr lang="zh-CN" altLang="en-US" sz="1400" dirty="0">
                <a:latin typeface="微软雅黑" panose="020B0503020204020204" pitchFamily="34" charset="-122"/>
                <a:ea typeface="微软雅黑" panose="020B0503020204020204" pitchFamily="34" charset="-122"/>
              </a:rPr>
              <a:t>患者</a:t>
            </a:r>
            <a:r>
              <a:rPr lang="en-US" altLang="zh-CN" sz="1400" dirty="0">
                <a:latin typeface="微软雅黑" panose="020B0503020204020204" pitchFamily="34" charset="-122"/>
                <a:ea typeface="微软雅黑" panose="020B0503020204020204" pitchFamily="34" charset="-122"/>
              </a:rPr>
              <a:t>ICU</a:t>
            </a:r>
            <a:r>
              <a:rPr lang="zh-CN" altLang="en-US" sz="1400" dirty="0">
                <a:latin typeface="微软雅黑" panose="020B0503020204020204" pitchFamily="34" charset="-122"/>
                <a:ea typeface="微软雅黑" panose="020B0503020204020204" pitchFamily="34" charset="-122"/>
              </a:rPr>
              <a:t>使用天数</a:t>
            </a:r>
            <a:r>
              <a:rPr lang="en-US" altLang="zh-CN" sz="1400" dirty="0">
                <a:latin typeface="微软雅黑" panose="020B0503020204020204" pitchFamily="34" charset="-122"/>
                <a:ea typeface="微软雅黑" panose="020B0503020204020204" pitchFamily="34" charset="-122"/>
              </a:rPr>
              <a:t>3.5</a:t>
            </a:r>
            <a:r>
              <a:rPr lang="zh-CN" altLang="en-US" sz="1400" dirty="0">
                <a:latin typeface="微软雅黑" panose="020B0503020204020204" pitchFamily="34" charset="-122"/>
                <a:ea typeface="微软雅黑" panose="020B0503020204020204" pitchFamily="34" charset="-122"/>
              </a:rPr>
              <a:t>天</a:t>
            </a:r>
            <a:r>
              <a:rPr lang="en-US" altLang="zh-CN" sz="1400" baseline="300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、节约医疗费用</a:t>
            </a:r>
            <a:endParaRPr lang="en-US" altLang="zh-CN" sz="1400" dirty="0">
              <a:latin typeface="微软雅黑" panose="020B0503020204020204" pitchFamily="34" charset="-122"/>
              <a:ea typeface="微软雅黑" panose="020B0503020204020204" pitchFamily="34" charset="-122"/>
            </a:endParaRPr>
          </a:p>
          <a:p>
            <a:pPr marL="171450" indent="-171450" fontAlgn="base">
              <a:lnSpc>
                <a:spcPct val="130000"/>
              </a:lnSpc>
              <a:spcAft>
                <a:spcPts val="6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三期临床平均治疗天数</a:t>
            </a:r>
            <a:r>
              <a:rPr lang="en-US" altLang="zh-CN" sz="1400" dirty="0">
                <a:latin typeface="微软雅黑" panose="020B0503020204020204" pitchFamily="34" charset="-122"/>
                <a:ea typeface="微软雅黑" panose="020B0503020204020204" pitchFamily="34" charset="-122"/>
              </a:rPr>
              <a:t>8.5</a:t>
            </a:r>
            <a:r>
              <a:rPr lang="zh-CN" altLang="en-US" sz="1400" dirty="0">
                <a:latin typeface="微软雅黑" panose="020B0503020204020204" pitchFamily="34" charset="-122"/>
                <a:ea typeface="微软雅黑" panose="020B0503020204020204" pitchFamily="34" charset="-122"/>
              </a:rPr>
              <a:t>天</a:t>
            </a:r>
            <a:r>
              <a:rPr lang="en-US" altLang="zh-CN" sz="1400" baseline="30000" dirty="0">
                <a:latin typeface="微软雅黑" panose="020B0503020204020204" pitchFamily="34" charset="-122"/>
                <a:ea typeface="微软雅黑" panose="020B0503020204020204" pitchFamily="34" charset="-122"/>
              </a:rPr>
              <a:t>13</a:t>
            </a:r>
            <a:r>
              <a:rPr lang="zh-CN" altLang="en-US" sz="1400" dirty="0">
                <a:latin typeface="微软雅黑" panose="020B0503020204020204" pitchFamily="34" charset="-122"/>
                <a:ea typeface="微软雅黑" panose="020B0503020204020204" pitchFamily="34" charset="-122"/>
              </a:rPr>
              <a:t>，医疗费用可控</a:t>
            </a:r>
            <a:endParaRPr lang="en-US" altLang="zh-CN" sz="1400" b="1" dirty="0">
              <a:latin typeface="微软雅黑" panose="020B0503020204020204" pitchFamily="34" charset="-122"/>
              <a:ea typeface="微软雅黑" panose="020B0503020204020204" pitchFamily="34" charset="-122"/>
            </a:endParaRPr>
          </a:p>
          <a:p>
            <a:pPr marL="171450" indent="-171450" fontAlgn="base">
              <a:lnSpc>
                <a:spcPct val="130000"/>
              </a:lnSpc>
              <a:spcAft>
                <a:spcPts val="6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纳入医保符合国家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遏制微生物耐药国家行动计划</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政策要求</a:t>
            </a:r>
            <a:r>
              <a:rPr lang="en-US" altLang="zh-CN" sz="1400" baseline="30000" dirty="0">
                <a:latin typeface="微软雅黑" panose="020B0503020204020204" pitchFamily="34" charset="-122"/>
                <a:ea typeface="微软雅黑" panose="020B0503020204020204" pitchFamily="34" charset="-122"/>
              </a:rPr>
              <a:t>8</a:t>
            </a:r>
            <a:endParaRPr lang="zh-CN" altLang="en-US" sz="1400" dirty="0">
              <a:latin typeface="微软雅黑" panose="020B0503020204020204" pitchFamily="34" charset="-122"/>
              <a:ea typeface="微软雅黑" panose="020B0503020204020204" pitchFamily="34" charset="-122"/>
            </a:endParaRPr>
          </a:p>
        </p:txBody>
      </p:sp>
      <p:sp>
        <p:nvSpPr>
          <p:cNvPr id="26" name="矩形: 圆角 25">
            <a:extLst>
              <a:ext uri="{FF2B5EF4-FFF2-40B4-BE49-F238E27FC236}">
                <a16:creationId xmlns:a16="http://schemas.microsoft.com/office/drawing/2014/main" id="{59E8DFDF-0933-AB37-6A2E-801C4AE92386}"/>
              </a:ext>
            </a:extLst>
          </p:cNvPr>
          <p:cNvSpPr/>
          <p:nvPr/>
        </p:nvSpPr>
        <p:spPr bwMode="gray">
          <a:xfrm>
            <a:off x="446799" y="4153618"/>
            <a:ext cx="5388314" cy="436867"/>
          </a:xfrm>
          <a:prstGeom prst="roundRect">
            <a:avLst>
              <a:gd name="adj" fmla="val 7712"/>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弥补医保目录短板</a:t>
            </a:r>
          </a:p>
        </p:txBody>
      </p:sp>
      <p:sp>
        <p:nvSpPr>
          <p:cNvPr id="29" name="矩形 28">
            <a:extLst>
              <a:ext uri="{FF2B5EF4-FFF2-40B4-BE49-F238E27FC236}">
                <a16:creationId xmlns:a16="http://schemas.microsoft.com/office/drawing/2014/main" id="{4A729A03-2C38-28AD-B7B2-6C562D1A27B4}"/>
              </a:ext>
            </a:extLst>
          </p:cNvPr>
          <p:cNvSpPr/>
          <p:nvPr/>
        </p:nvSpPr>
        <p:spPr bwMode="gray">
          <a:xfrm>
            <a:off x="446798" y="4590485"/>
            <a:ext cx="5388315" cy="1399608"/>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prstTxWarp prst="textNoShape">
              <a:avLst/>
            </a:prstTxWarp>
            <a:noAutofit/>
          </a:bodyPr>
          <a:lstStyle/>
          <a:p>
            <a:pPr marL="171450" indent="-171450" fontAlgn="base">
              <a:spcAft>
                <a:spcPts val="900"/>
              </a:spcAft>
              <a:buClr>
                <a:schemeClr val="tx1"/>
              </a:buClr>
              <a:buSzPct val="90000"/>
              <a:buFont typeface="Arial" panose="020B0604020202020204" pitchFamily="34" charset="0"/>
              <a:buChar char="•"/>
            </a:pPr>
            <a:r>
              <a:rPr lang="zh-CN" altLang="en-US" sz="1600" b="1" dirty="0">
                <a:solidFill>
                  <a:srgbClr val="C00000"/>
                </a:solidFill>
                <a:latin typeface="微软雅黑" panose="020B0503020204020204" pitchFamily="34" charset="-122"/>
                <a:ea typeface="微软雅黑" panose="020B0503020204020204" pitchFamily="34" charset="-122"/>
              </a:rPr>
              <a:t>无获批</a:t>
            </a:r>
            <a:r>
              <a:rPr lang="en-US" altLang="zh-CN" sz="1600" b="1" dirty="0">
                <a:solidFill>
                  <a:srgbClr val="C00000"/>
                </a:solidFill>
                <a:latin typeface="微软雅黑" panose="020B0503020204020204" pitchFamily="34" charset="-122"/>
                <a:ea typeface="微软雅黑" panose="020B0503020204020204" pitchFamily="34" charset="-122"/>
              </a:rPr>
              <a:t>MBL-CRE</a:t>
            </a:r>
            <a:r>
              <a:rPr lang="zh-CN" altLang="en-US" sz="1600" b="1" dirty="0">
                <a:solidFill>
                  <a:srgbClr val="C00000"/>
                </a:solidFill>
                <a:latin typeface="微软雅黑" panose="020B0503020204020204" pitchFamily="34" charset="-122"/>
                <a:ea typeface="微软雅黑" panose="020B0503020204020204" pitchFamily="34" charset="-122"/>
              </a:rPr>
              <a:t>治疗药物</a:t>
            </a:r>
            <a:r>
              <a:rPr lang="zh-CN" altLang="en-US" sz="1400" dirty="0">
                <a:latin typeface="微软雅黑" panose="020B0503020204020204" pitchFamily="34" charset="-122"/>
                <a:ea typeface="微软雅黑" panose="020B0503020204020204" pitchFamily="34" charset="-122"/>
              </a:rPr>
              <a:t>，填补</a:t>
            </a:r>
            <a:r>
              <a:rPr lang="en-US" altLang="zh-CN" sz="1400" dirty="0">
                <a:latin typeface="微软雅黑" panose="020B0503020204020204" pitchFamily="34" charset="-122"/>
                <a:ea typeface="微软雅黑" panose="020B0503020204020204" pitchFamily="34" charset="-122"/>
              </a:rPr>
              <a:t>MBL-CRE</a:t>
            </a:r>
            <a:r>
              <a:rPr lang="zh-CN" altLang="en-US" sz="1400" dirty="0">
                <a:latin typeface="微软雅黑" panose="020B0503020204020204" pitchFamily="34" charset="-122"/>
                <a:ea typeface="微软雅黑" panose="020B0503020204020204" pitchFamily="34" charset="-122"/>
              </a:rPr>
              <a:t>单药空白</a:t>
            </a:r>
            <a:endParaRPr lang="en-US" altLang="zh-CN" sz="1400" dirty="0">
              <a:latin typeface="微软雅黑" panose="020B0503020204020204" pitchFamily="34" charset="-122"/>
              <a:ea typeface="微软雅黑" panose="020B0503020204020204" pitchFamily="34" charset="-122"/>
            </a:endParaRPr>
          </a:p>
          <a:p>
            <a:pPr marL="171450" indent="-171450" fontAlgn="base">
              <a:spcAft>
                <a:spcPts val="9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说明书证实是</a:t>
            </a:r>
            <a:r>
              <a:rPr lang="en-US" altLang="zh-CN" sz="1400" dirty="0">
                <a:latin typeface="微软雅黑" panose="020B0503020204020204" pitchFamily="34" charset="-122"/>
                <a:ea typeface="微软雅黑" panose="020B0503020204020204" pitchFamily="34" charset="-122"/>
              </a:rPr>
              <a:t>MBL-CRE</a:t>
            </a:r>
            <a:r>
              <a:rPr lang="zh-CN" altLang="en-US" sz="1400" dirty="0">
                <a:latin typeface="微软雅黑" panose="020B0503020204020204" pitchFamily="34" charset="-122"/>
                <a:ea typeface="微软雅黑" panose="020B0503020204020204" pitchFamily="34" charset="-122"/>
              </a:rPr>
              <a:t>的</a:t>
            </a:r>
            <a:r>
              <a:rPr lang="zh-CN" altLang="en-US" sz="1400" b="1" dirty="0">
                <a:latin typeface="微软雅黑" panose="020B0503020204020204" pitchFamily="34" charset="-122"/>
                <a:ea typeface="微软雅黑" panose="020B0503020204020204" pitchFamily="34" charset="-122"/>
              </a:rPr>
              <a:t>最后一道防线</a:t>
            </a:r>
            <a:r>
              <a:rPr lang="zh-CN" altLang="en-US" sz="1400" dirty="0">
                <a:latin typeface="微软雅黑" panose="020B0503020204020204" pitchFamily="34" charset="-122"/>
                <a:ea typeface="微软雅黑" panose="020B0503020204020204" pitchFamily="34" charset="-122"/>
              </a:rPr>
              <a:t>，无其他治疗选择</a:t>
            </a:r>
            <a:endParaRPr lang="en-US" altLang="zh-CN" sz="1400" dirty="0">
              <a:latin typeface="微软雅黑" panose="020B0503020204020204" pitchFamily="34" charset="-122"/>
              <a:ea typeface="微软雅黑" panose="020B0503020204020204" pitchFamily="34" charset="-122"/>
            </a:endParaRPr>
          </a:p>
          <a:p>
            <a:pPr marL="171450" indent="-171450" fontAlgn="base">
              <a:spcAft>
                <a:spcPts val="9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国内外权威指南共识推荐，是国内第一个</a:t>
            </a:r>
            <a:r>
              <a:rPr lang="en-US" altLang="zh-CN" sz="1400" dirty="0">
                <a:latin typeface="微软雅黑" panose="020B0503020204020204" pitchFamily="34" charset="-122"/>
                <a:ea typeface="微软雅黑" panose="020B0503020204020204" pitchFamily="34" charset="-122"/>
              </a:rPr>
              <a:t>MBL-CRE</a:t>
            </a:r>
            <a:r>
              <a:rPr lang="zh-CN" altLang="en-US" sz="1400" dirty="0">
                <a:latin typeface="微软雅黑" panose="020B0503020204020204" pitchFamily="34" charset="-122"/>
                <a:ea typeface="微软雅黑" panose="020B0503020204020204" pitchFamily="34" charset="-122"/>
              </a:rPr>
              <a:t>单药</a:t>
            </a:r>
            <a:endParaRPr lang="en-US" altLang="zh-CN" sz="1400" dirty="0">
              <a:latin typeface="微软雅黑" panose="020B0503020204020204" pitchFamily="34" charset="-122"/>
              <a:ea typeface="微软雅黑" panose="020B0503020204020204" pitchFamily="34" charset="-122"/>
            </a:endParaRPr>
          </a:p>
          <a:p>
            <a:pPr marL="171450" indent="-171450" fontAlgn="base">
              <a:spcAft>
                <a:spcPts val="9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弥补现有经验用药的安全性、有效性和便利性不足</a:t>
            </a:r>
            <a:endParaRPr lang="en-US" altLang="zh-CN" sz="1400" dirty="0">
              <a:latin typeface="微软雅黑" panose="020B0503020204020204" pitchFamily="34" charset="-122"/>
              <a:ea typeface="微软雅黑" panose="020B0503020204020204" pitchFamily="34" charset="-122"/>
            </a:endParaRPr>
          </a:p>
        </p:txBody>
      </p:sp>
      <p:sp>
        <p:nvSpPr>
          <p:cNvPr id="35" name="矩形: 圆角 34">
            <a:extLst>
              <a:ext uri="{FF2B5EF4-FFF2-40B4-BE49-F238E27FC236}">
                <a16:creationId xmlns:a16="http://schemas.microsoft.com/office/drawing/2014/main" id="{C89C2BDB-4813-8F2D-1BCD-32987BBCB9B6}"/>
              </a:ext>
            </a:extLst>
          </p:cNvPr>
          <p:cNvSpPr/>
          <p:nvPr/>
        </p:nvSpPr>
        <p:spPr bwMode="gray">
          <a:xfrm>
            <a:off x="6298152" y="4153618"/>
            <a:ext cx="5513615" cy="436868"/>
          </a:xfrm>
          <a:prstGeom prst="roundRect">
            <a:avLst>
              <a:gd name="adj" fmla="val 7712"/>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临床管理难度</a:t>
            </a:r>
          </a:p>
        </p:txBody>
      </p:sp>
      <p:sp>
        <p:nvSpPr>
          <p:cNvPr id="36" name="矩形 35">
            <a:extLst>
              <a:ext uri="{FF2B5EF4-FFF2-40B4-BE49-F238E27FC236}">
                <a16:creationId xmlns:a16="http://schemas.microsoft.com/office/drawing/2014/main" id="{16D4734E-B5F8-45B0-7105-42D60869360B}"/>
              </a:ext>
            </a:extLst>
          </p:cNvPr>
          <p:cNvSpPr/>
          <p:nvPr/>
        </p:nvSpPr>
        <p:spPr bwMode="gray">
          <a:xfrm>
            <a:off x="6298152" y="4590485"/>
            <a:ext cx="5513616" cy="1399608"/>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prstTxWarp prst="textNoShape">
              <a:avLst/>
            </a:prstTxWarp>
            <a:noAutofit/>
          </a:bodyPr>
          <a:lstStyle/>
          <a:p>
            <a:pPr marL="171450" indent="-171450" fontAlgn="base">
              <a:lnSpc>
                <a:spcPct val="130000"/>
              </a:lnSpc>
              <a:spcAft>
                <a:spcPts val="900"/>
              </a:spcAft>
              <a:buClr>
                <a:schemeClr val="tx1"/>
              </a:buClr>
              <a:buSzPct val="90000"/>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单药</a:t>
            </a:r>
            <a:r>
              <a:rPr lang="zh-CN" altLang="en-US" sz="1400" dirty="0">
                <a:latin typeface="微软雅黑" panose="020B0503020204020204" pitchFamily="34" charset="-122"/>
                <a:ea typeface="微软雅黑" panose="020B0503020204020204" pitchFamily="34" charset="-122"/>
              </a:rPr>
              <a:t>给药，便于临床操作同时增强有效性</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并且补液量降低</a:t>
            </a:r>
            <a:r>
              <a:rPr lang="en-US" altLang="zh-CN" sz="1400" dirty="0">
                <a:latin typeface="微软雅黑" panose="020B0503020204020204" pitchFamily="34" charset="-122"/>
                <a:ea typeface="微软雅黑" panose="020B0503020204020204" pitchFamily="34" charset="-122"/>
              </a:rPr>
              <a:t>750mL/</a:t>
            </a:r>
            <a:r>
              <a:rPr lang="zh-CN" altLang="en-US" sz="1400" dirty="0">
                <a:latin typeface="微软雅黑" panose="020B0503020204020204" pitchFamily="34" charset="-122"/>
                <a:ea typeface="微软雅黑" panose="020B0503020204020204" pitchFamily="34" charset="-122"/>
              </a:rPr>
              <a:t>日（降低</a:t>
            </a:r>
            <a:r>
              <a:rPr lang="en-US" altLang="zh-CN" sz="1400" dirty="0">
                <a:latin typeface="微软雅黑" panose="020B0503020204020204" pitchFamily="34" charset="-122"/>
                <a:ea typeface="微软雅黑" panose="020B0503020204020204" pitchFamily="34" charset="-122"/>
              </a:rPr>
              <a:t>43%</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DDD</a:t>
            </a:r>
            <a:r>
              <a:rPr lang="zh-CN" altLang="en-US" sz="1400" dirty="0">
                <a:latin typeface="微软雅黑" panose="020B0503020204020204" pitchFamily="34" charset="-122"/>
                <a:ea typeface="微软雅黑" panose="020B0503020204020204" pitchFamily="34" charset="-122"/>
              </a:rPr>
              <a:t>值降低</a:t>
            </a:r>
            <a:r>
              <a:rPr lang="en-US" altLang="zh-CN" sz="1400" dirty="0">
                <a:latin typeface="微软雅黑" panose="020B0503020204020204" pitchFamily="34" charset="-122"/>
                <a:ea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rPr>
              <a:t>，减轻</a:t>
            </a:r>
            <a:r>
              <a:rPr lang="en-US" altLang="zh-CN" sz="1400" dirty="0">
                <a:latin typeface="微软雅黑" panose="020B0503020204020204" pitchFamily="34" charset="-122"/>
                <a:ea typeface="微软雅黑" panose="020B0503020204020204" pitchFamily="34" charset="-122"/>
              </a:rPr>
              <a:t>ICU</a:t>
            </a:r>
            <a:r>
              <a:rPr lang="zh-CN" altLang="en-US" sz="1400" dirty="0">
                <a:latin typeface="微软雅黑" panose="020B0503020204020204" pitchFamily="34" charset="-122"/>
                <a:ea typeface="微软雅黑" panose="020B0503020204020204" pitchFamily="34" charset="-122"/>
              </a:rPr>
              <a:t>管理难度</a:t>
            </a:r>
            <a:endParaRPr lang="en-US" altLang="zh-CN" sz="1400" dirty="0">
              <a:latin typeface="微软雅黑" panose="020B0503020204020204" pitchFamily="34" charset="-122"/>
              <a:ea typeface="微软雅黑" panose="020B0503020204020204" pitchFamily="34" charset="-122"/>
            </a:endParaRPr>
          </a:p>
          <a:p>
            <a:pPr marL="171450" indent="-171450" fontAlgn="base">
              <a:lnSpc>
                <a:spcPct val="130000"/>
              </a:lnSpc>
              <a:spcAft>
                <a:spcPts val="900"/>
              </a:spcAft>
              <a:buClr>
                <a:schemeClr val="tx1"/>
              </a:buClr>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氨曲南阿维巴坦将纳入抗菌药特殊使用级管理，</a:t>
            </a:r>
            <a:r>
              <a:rPr lang="zh-CN" altLang="en-US" sz="1400" b="1" dirty="0">
                <a:latin typeface="微软雅黑" panose="020B0503020204020204" pitchFamily="34" charset="-122"/>
                <a:ea typeface="微软雅黑" panose="020B0503020204020204" pitchFamily="34" charset="-122"/>
              </a:rPr>
              <a:t>无滥用风险</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nvGrpSpPr>
          <p:cNvPr id="58" name="组合 57">
            <a:extLst>
              <a:ext uri="{FF2B5EF4-FFF2-40B4-BE49-F238E27FC236}">
                <a16:creationId xmlns:a16="http://schemas.microsoft.com/office/drawing/2014/main" id="{B9DCBFDB-B541-ED62-B0E1-07954D2FEA80}"/>
              </a:ext>
            </a:extLst>
          </p:cNvPr>
          <p:cNvGrpSpPr/>
          <p:nvPr/>
        </p:nvGrpSpPr>
        <p:grpSpPr>
          <a:xfrm>
            <a:off x="446797" y="1528997"/>
            <a:ext cx="435600" cy="434714"/>
            <a:chOff x="446797" y="1528997"/>
            <a:chExt cx="435600" cy="434714"/>
          </a:xfrm>
        </p:grpSpPr>
        <p:sp>
          <p:nvSpPr>
            <p:cNvPr id="57" name="矩形: 圆角 56">
              <a:extLst>
                <a:ext uri="{FF2B5EF4-FFF2-40B4-BE49-F238E27FC236}">
                  <a16:creationId xmlns:a16="http://schemas.microsoft.com/office/drawing/2014/main" id="{7C4D2FDD-AFEF-850B-A66A-6F9CA11034C4}"/>
                </a:ext>
              </a:extLst>
            </p:cNvPr>
            <p:cNvSpPr/>
            <p:nvPr/>
          </p:nvSpPr>
          <p:spPr bwMode="gray">
            <a:xfrm>
              <a:off x="446797" y="1528997"/>
              <a:ext cx="435600" cy="434714"/>
            </a:xfrm>
            <a:prstGeom prst="roundRect">
              <a:avLst>
                <a:gd name="adj" fmla="val 10641"/>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52" name="图形 51" descr="2019 新冠肺炎 纯色填充">
              <a:extLst>
                <a:ext uri="{FF2B5EF4-FFF2-40B4-BE49-F238E27FC236}">
                  <a16:creationId xmlns:a16="http://schemas.microsoft.com/office/drawing/2014/main" id="{245EE062-0B31-9177-6D2B-E24E1567B4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597" y="1602354"/>
              <a:ext cx="288000" cy="288000"/>
            </a:xfrm>
            <a:prstGeom prst="rect">
              <a:avLst/>
            </a:prstGeom>
          </p:spPr>
        </p:pic>
      </p:grpSp>
      <p:grpSp>
        <p:nvGrpSpPr>
          <p:cNvPr id="62" name="组合 61">
            <a:extLst>
              <a:ext uri="{FF2B5EF4-FFF2-40B4-BE49-F238E27FC236}">
                <a16:creationId xmlns:a16="http://schemas.microsoft.com/office/drawing/2014/main" id="{5C006755-5D7E-A8C3-685F-BE97096836EE}"/>
              </a:ext>
            </a:extLst>
          </p:cNvPr>
          <p:cNvGrpSpPr/>
          <p:nvPr/>
        </p:nvGrpSpPr>
        <p:grpSpPr>
          <a:xfrm>
            <a:off x="6298152" y="4161113"/>
            <a:ext cx="435600" cy="434714"/>
            <a:chOff x="6449806" y="3869055"/>
            <a:chExt cx="435600" cy="434714"/>
          </a:xfrm>
        </p:grpSpPr>
        <p:sp>
          <p:nvSpPr>
            <p:cNvPr id="61" name="矩形: 圆角 60">
              <a:extLst>
                <a:ext uri="{FF2B5EF4-FFF2-40B4-BE49-F238E27FC236}">
                  <a16:creationId xmlns:a16="http://schemas.microsoft.com/office/drawing/2014/main" id="{7AD66A21-3148-80AF-FA0C-ACCDAF3F7AF9}"/>
                </a:ext>
              </a:extLst>
            </p:cNvPr>
            <p:cNvSpPr/>
            <p:nvPr/>
          </p:nvSpPr>
          <p:spPr bwMode="gray">
            <a:xfrm>
              <a:off x="6449806" y="3869055"/>
              <a:ext cx="435600" cy="434714"/>
            </a:xfrm>
            <a:prstGeom prst="roundRect">
              <a:avLst>
                <a:gd name="adj" fmla="val 10641"/>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56" name="图形 55" descr="急救包 纯色填充">
              <a:extLst>
                <a:ext uri="{FF2B5EF4-FFF2-40B4-BE49-F238E27FC236}">
                  <a16:creationId xmlns:a16="http://schemas.microsoft.com/office/drawing/2014/main" id="{C3A46EE7-4446-87D9-CA4F-33A28CC283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23606" y="3942412"/>
              <a:ext cx="288000" cy="288000"/>
            </a:xfrm>
            <a:prstGeom prst="rect">
              <a:avLst/>
            </a:prstGeom>
          </p:spPr>
        </p:pic>
      </p:grpSp>
      <p:grpSp>
        <p:nvGrpSpPr>
          <p:cNvPr id="192" name="组合 191">
            <a:extLst>
              <a:ext uri="{FF2B5EF4-FFF2-40B4-BE49-F238E27FC236}">
                <a16:creationId xmlns:a16="http://schemas.microsoft.com/office/drawing/2014/main" id="{6343A7D5-68D4-441C-F281-88EEC33D4BD2}"/>
              </a:ext>
            </a:extLst>
          </p:cNvPr>
          <p:cNvGrpSpPr/>
          <p:nvPr/>
        </p:nvGrpSpPr>
        <p:grpSpPr>
          <a:xfrm>
            <a:off x="446799" y="4153618"/>
            <a:ext cx="435600" cy="434714"/>
            <a:chOff x="581599" y="3861560"/>
            <a:chExt cx="435600" cy="434714"/>
          </a:xfrm>
        </p:grpSpPr>
        <p:sp>
          <p:nvSpPr>
            <p:cNvPr id="63" name="矩形: 圆角 62">
              <a:extLst>
                <a:ext uri="{FF2B5EF4-FFF2-40B4-BE49-F238E27FC236}">
                  <a16:creationId xmlns:a16="http://schemas.microsoft.com/office/drawing/2014/main" id="{6A3C3A77-B45A-9010-B5F0-153C59F27CF1}"/>
                </a:ext>
              </a:extLst>
            </p:cNvPr>
            <p:cNvSpPr/>
            <p:nvPr/>
          </p:nvSpPr>
          <p:spPr bwMode="gray">
            <a:xfrm>
              <a:off x="581599" y="3861560"/>
              <a:ext cx="435600" cy="434714"/>
            </a:xfrm>
            <a:prstGeom prst="roundRect">
              <a:avLst>
                <a:gd name="adj" fmla="val 10641"/>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50" name="图形 49" descr="灯泡和齿轮 纯色填充">
              <a:extLst>
                <a:ext uri="{FF2B5EF4-FFF2-40B4-BE49-F238E27FC236}">
                  <a16:creationId xmlns:a16="http://schemas.microsoft.com/office/drawing/2014/main" id="{1D2D2979-A54A-B3CF-CE73-8D661F5C7C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399" y="3934917"/>
              <a:ext cx="288000" cy="288000"/>
            </a:xfrm>
            <a:prstGeom prst="rect">
              <a:avLst/>
            </a:prstGeom>
          </p:spPr>
        </p:pic>
      </p:grpSp>
      <p:grpSp>
        <p:nvGrpSpPr>
          <p:cNvPr id="12" name="组合 11">
            <a:extLst>
              <a:ext uri="{FF2B5EF4-FFF2-40B4-BE49-F238E27FC236}">
                <a16:creationId xmlns:a16="http://schemas.microsoft.com/office/drawing/2014/main" id="{8C0B219E-EEE1-94A9-FDA0-A59A72C9AF05}"/>
              </a:ext>
            </a:extLst>
          </p:cNvPr>
          <p:cNvGrpSpPr/>
          <p:nvPr/>
        </p:nvGrpSpPr>
        <p:grpSpPr>
          <a:xfrm>
            <a:off x="6298152" y="1528997"/>
            <a:ext cx="435600" cy="434714"/>
            <a:chOff x="6228410" y="1528997"/>
            <a:chExt cx="435600" cy="434714"/>
          </a:xfrm>
        </p:grpSpPr>
        <p:sp>
          <p:nvSpPr>
            <p:cNvPr id="59" name="矩形: 圆角 58">
              <a:extLst>
                <a:ext uri="{FF2B5EF4-FFF2-40B4-BE49-F238E27FC236}">
                  <a16:creationId xmlns:a16="http://schemas.microsoft.com/office/drawing/2014/main" id="{47C0484B-4006-3312-5170-72D046165E8C}"/>
                </a:ext>
              </a:extLst>
            </p:cNvPr>
            <p:cNvSpPr/>
            <p:nvPr/>
          </p:nvSpPr>
          <p:spPr bwMode="gray">
            <a:xfrm>
              <a:off x="6228410" y="1528997"/>
              <a:ext cx="435600" cy="434714"/>
            </a:xfrm>
            <a:prstGeom prst="roundRect">
              <a:avLst>
                <a:gd name="adj" fmla="val 10641"/>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11" name="图形 10" descr="税 纯色填充">
              <a:extLst>
                <a:ext uri="{FF2B5EF4-FFF2-40B4-BE49-F238E27FC236}">
                  <a16:creationId xmlns:a16="http://schemas.microsoft.com/office/drawing/2014/main" id="{558B10F5-9B18-A229-2485-8656E979DF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02210" y="1602354"/>
              <a:ext cx="288000" cy="288000"/>
            </a:xfrm>
            <a:prstGeom prst="rect">
              <a:avLst/>
            </a:prstGeom>
          </p:spPr>
        </p:pic>
      </p:grpSp>
      <p:sp>
        <p:nvSpPr>
          <p:cNvPr id="27" name="文本框 26">
            <a:extLst>
              <a:ext uri="{FF2B5EF4-FFF2-40B4-BE49-F238E27FC236}">
                <a16:creationId xmlns:a16="http://schemas.microsoft.com/office/drawing/2014/main" id="{BD74292D-6DA8-1E27-04CA-91182EB61B00}"/>
              </a:ext>
            </a:extLst>
          </p:cNvPr>
          <p:cNvSpPr txBox="1"/>
          <p:nvPr/>
        </p:nvSpPr>
        <p:spPr bwMode="gray">
          <a:xfrm>
            <a:off x="1777916" y="6183313"/>
            <a:ext cx="4182497" cy="615553"/>
          </a:xfrm>
          <a:prstGeom prst="rect">
            <a:avLst/>
          </a:prstGeom>
          <a:no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r>
              <a:rPr lang="en-US" altLang="zh-CN" sz="400" dirty="0"/>
              <a:t>de Jager P, et al., Nosocomial Outbreak of New Delhi Metallo-</a:t>
            </a:r>
            <a:r>
              <a:rPr lang="el-GR" altLang="zh-CN" sz="400" dirty="0"/>
              <a:t>β-</a:t>
            </a:r>
            <a:r>
              <a:rPr lang="en-US" altLang="zh-CN" sz="400" dirty="0"/>
              <a:t>Lactamase-1-Producing Gram-Negative Bacteria in South Africa: A Case-Control Study. </a:t>
            </a:r>
            <a:r>
              <a:rPr lang="en-US" altLang="zh-CN" sz="400" dirty="0" err="1"/>
              <a:t>PLoS</a:t>
            </a:r>
            <a:r>
              <a:rPr lang="en-US" altLang="zh-CN" sz="400" dirty="0"/>
              <a:t> One. 2015 Apr 24;10(4)</a:t>
            </a:r>
          </a:p>
          <a:p>
            <a:r>
              <a:rPr lang="zh-CN" altLang="en-US" sz="400" dirty="0"/>
              <a:t>注射用氨曲南阿维巴坦钠说明书</a:t>
            </a:r>
            <a:r>
              <a:rPr lang="en-US" altLang="zh-CN" sz="400" dirty="0"/>
              <a:t>2025</a:t>
            </a:r>
            <a:r>
              <a:rPr lang="zh-CN" altLang="en-US" sz="400" dirty="0"/>
              <a:t>年</a:t>
            </a:r>
            <a:r>
              <a:rPr lang="en-US" altLang="zh-CN" sz="400" dirty="0"/>
              <a:t>6</a:t>
            </a:r>
            <a:r>
              <a:rPr lang="zh-CN" altLang="en-US" sz="400" dirty="0"/>
              <a:t>月</a:t>
            </a:r>
            <a:r>
              <a:rPr lang="en-US" altLang="zh-CN" sz="400" dirty="0"/>
              <a:t>24</a:t>
            </a:r>
            <a:r>
              <a:rPr lang="zh-CN" altLang="en-US" sz="400" dirty="0"/>
              <a:t>日</a:t>
            </a:r>
            <a:endParaRPr lang="en-US" altLang="zh-CN" sz="400" dirty="0"/>
          </a:p>
          <a:p>
            <a:r>
              <a:rPr lang="zh-CN" altLang="en-US" sz="400" dirty="0"/>
              <a:t>注射用多粘菌素</a:t>
            </a:r>
            <a:r>
              <a:rPr lang="en-US" altLang="zh-CN" sz="400" dirty="0"/>
              <a:t>E</a:t>
            </a:r>
            <a:r>
              <a:rPr lang="zh-CN" altLang="en-US" sz="400" dirty="0"/>
              <a:t>甲磺酸钠说明书</a:t>
            </a:r>
            <a:r>
              <a:rPr lang="en-US" altLang="zh-CN" sz="400" dirty="0"/>
              <a:t>2024</a:t>
            </a:r>
            <a:r>
              <a:rPr lang="zh-CN" altLang="en-US" sz="400" dirty="0"/>
              <a:t>年</a:t>
            </a:r>
            <a:r>
              <a:rPr lang="en-US" altLang="zh-CN" sz="400" dirty="0"/>
              <a:t>1</a:t>
            </a:r>
            <a:r>
              <a:rPr lang="zh-CN" altLang="en-US" sz="400" dirty="0"/>
              <a:t>月</a:t>
            </a:r>
            <a:r>
              <a:rPr lang="en-US" altLang="zh-CN" sz="400" dirty="0"/>
              <a:t>9</a:t>
            </a:r>
            <a:r>
              <a:rPr lang="zh-CN" altLang="en-US" sz="400" dirty="0"/>
              <a:t>日</a:t>
            </a:r>
            <a:endParaRPr lang="en-US" altLang="zh-CN" sz="400" dirty="0"/>
          </a:p>
          <a:p>
            <a:r>
              <a:rPr lang="en-US" altLang="zh-CN" sz="400" dirty="0"/>
              <a:t>《CHINET2024</a:t>
            </a:r>
            <a:r>
              <a:rPr lang="zh-CN" altLang="en-US" sz="400" dirty="0"/>
              <a:t>年上半年细菌耐药监测结果</a:t>
            </a:r>
            <a:r>
              <a:rPr lang="en-US" altLang="zh-CN" sz="400" dirty="0"/>
              <a:t>》</a:t>
            </a:r>
          </a:p>
          <a:p>
            <a:r>
              <a:rPr lang="en-US" altLang="zh-CN" sz="400" dirty="0"/>
              <a:t>Yuan J., et al. ATM-AVI compared with adjunctive Colistin combined with Meropenem for the treatment of serious gram-negative bacterial infections: Sub-group analysis for the Phase 3 REVISIT study</a:t>
            </a:r>
          </a:p>
          <a:p>
            <a:pPr>
              <a:buFont typeface="+mj-lt"/>
              <a:buAutoNum type="arabicPeriod" startAt="6"/>
            </a:pPr>
            <a:r>
              <a:rPr lang="en-US" altLang="zh-CN" sz="400" dirty="0" err="1"/>
              <a:t>Grabein</a:t>
            </a:r>
            <a:r>
              <a:rPr lang="en-US" altLang="zh-CN" sz="400" dirty="0"/>
              <a:t> B, et al., Navigating the Current Treatment Landscape of Metallo-</a:t>
            </a:r>
            <a:r>
              <a:rPr lang="el-GR" altLang="zh-CN" sz="400" dirty="0"/>
              <a:t>β-</a:t>
            </a:r>
            <a:r>
              <a:rPr lang="en-US" altLang="zh-CN" sz="400" dirty="0"/>
              <a:t>Lactamase-Producing Gram-Negative Infections: Infect Dis Ther. 2024 Nov;13(11):2423-2447. </a:t>
            </a:r>
          </a:p>
          <a:p>
            <a:pPr>
              <a:buFont typeface="+mj-lt"/>
              <a:buAutoNum type="arabicPeriod" startAt="6"/>
            </a:pPr>
            <a:r>
              <a:rPr lang="en-US" altLang="zh-CN" sz="400" dirty="0" err="1"/>
              <a:t>Daikos</a:t>
            </a:r>
            <a:r>
              <a:rPr lang="en-US" altLang="zh-CN" sz="400" dirty="0"/>
              <a:t> G., et al. Efficacy and safety of ATM-AVI for the treatment of serious infections caused by MBL producing multi-drug-resistant Gram-negative bacteria: Phase III ASSEMBLE trial</a:t>
            </a:r>
          </a:p>
        </p:txBody>
      </p:sp>
      <p:sp>
        <p:nvSpPr>
          <p:cNvPr id="31" name="文本框 30">
            <a:extLst>
              <a:ext uri="{FF2B5EF4-FFF2-40B4-BE49-F238E27FC236}">
                <a16:creationId xmlns:a16="http://schemas.microsoft.com/office/drawing/2014/main" id="{469DD90F-2FDE-4D4F-6EA7-33F0F8D7806C}"/>
              </a:ext>
            </a:extLst>
          </p:cNvPr>
          <p:cNvSpPr txBox="1"/>
          <p:nvPr/>
        </p:nvSpPr>
        <p:spPr bwMode="gray">
          <a:xfrm>
            <a:off x="6228410" y="6183313"/>
            <a:ext cx="5513616" cy="369332"/>
          </a:xfrm>
          <a:prstGeom prst="rect">
            <a:avLst/>
          </a:prstGeom>
          <a:no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4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pPr>
              <a:buFont typeface="+mj-lt"/>
              <a:buAutoNum type="arabicPeriod" startAt="8"/>
            </a:pPr>
            <a:r>
              <a:rPr lang="en-US" altLang="zh-CN" dirty="0"/>
              <a:t>《</a:t>
            </a:r>
            <a:r>
              <a:rPr lang="zh-CN" altLang="en-US" dirty="0"/>
              <a:t>遏制微生物耐药国家行动计划（</a:t>
            </a:r>
            <a:r>
              <a:rPr lang="en-US" altLang="zh-CN" dirty="0"/>
              <a:t>2022-2025</a:t>
            </a:r>
            <a:r>
              <a:rPr lang="zh-CN" altLang="en-US" dirty="0"/>
              <a:t>年）</a:t>
            </a:r>
            <a:r>
              <a:rPr lang="en-US" altLang="zh-CN" dirty="0"/>
              <a:t>》</a:t>
            </a:r>
          </a:p>
          <a:p>
            <a:pPr>
              <a:buFont typeface="+mj-lt"/>
              <a:buAutoNum type="arabicPeriod" startAt="8"/>
            </a:pPr>
            <a:r>
              <a:rPr lang="en-US" altLang="zh-CN" dirty="0"/>
              <a:t>Antimicrobial Resistance Collaborators. Global burden of bacterial antimicrobial resistance in 2019: a systematic analysis. Lancet. 2022 Feb 12;399(10325):629-655.</a:t>
            </a:r>
          </a:p>
          <a:p>
            <a:pPr>
              <a:buFont typeface="+mj-lt"/>
              <a:buAutoNum type="arabicPeriod" startAt="8"/>
            </a:pPr>
            <a:r>
              <a:rPr lang="en-US" altLang="zh-CN" dirty="0"/>
              <a:t>WHO Bacterial Priority Pathogens List, 2024, </a:t>
            </a:r>
            <a:r>
              <a:rPr lang="en-US" altLang="zh-CN" dirty="0">
                <a:hlinkClick r:id="rId14">
                  <a:extLst>
                    <a:ext uri="{A12FA001-AC4F-418D-AE19-62706E023703}">
                      <ahyp:hlinkClr xmlns:ahyp="http://schemas.microsoft.com/office/drawing/2018/hyperlinkcolor" val="tx"/>
                    </a:ext>
                  </a:extLst>
                </a:hlinkClick>
              </a:rPr>
              <a:t>https://iris.who.int/bitstream/handle/10665/376776/9789240093461-eng.pdf?sequence=1</a:t>
            </a:r>
            <a:endParaRPr lang="en-US" altLang="zh-CN" dirty="0"/>
          </a:p>
          <a:p>
            <a:pPr>
              <a:buFont typeface="+mj-lt"/>
              <a:buAutoNum type="arabicPeriod" startAt="8"/>
            </a:pPr>
            <a:r>
              <a:rPr lang="en-US" altLang="zh-CN" dirty="0"/>
              <a:t>Exner M, et al., Trautmann M. Antibiotic resistance: What is so special about multidrug-resistant Gram-negative bacteria? GMS </a:t>
            </a:r>
            <a:r>
              <a:rPr lang="en-US" altLang="zh-CN" dirty="0" err="1"/>
              <a:t>Hyg</a:t>
            </a:r>
            <a:r>
              <a:rPr lang="en-US" altLang="zh-CN" dirty="0"/>
              <a:t> Infect Control. 2017 Apr 10;12</a:t>
            </a:r>
          </a:p>
          <a:p>
            <a:pPr>
              <a:buFont typeface="+mj-lt"/>
              <a:buAutoNum type="arabicPeriod" startAt="8"/>
            </a:pPr>
            <a:r>
              <a:rPr lang="en-US" altLang="zh-CN" dirty="0"/>
              <a:t>Rebold N, et al., Rybak MJ. Risk Factors for Carbapenem-Resistant </a:t>
            </a:r>
            <a:r>
              <a:rPr lang="en-US" altLang="zh-CN" dirty="0" err="1"/>
              <a:t>Enterobacterales</a:t>
            </a:r>
            <a:r>
              <a:rPr lang="en-US" altLang="zh-CN" dirty="0"/>
              <a:t> Clinical Treatment Failure. </a:t>
            </a:r>
            <a:r>
              <a:rPr lang="en-US" altLang="zh-CN" dirty="0" err="1"/>
              <a:t>Microbiol</a:t>
            </a:r>
            <a:r>
              <a:rPr lang="en-US" altLang="zh-CN" dirty="0"/>
              <a:t> </a:t>
            </a:r>
            <a:r>
              <a:rPr lang="en-US" altLang="zh-CN" dirty="0" err="1"/>
              <a:t>Spectr</a:t>
            </a:r>
            <a:r>
              <a:rPr lang="en-US" altLang="zh-CN" dirty="0"/>
              <a:t>. 2023 Feb 14;11(1)</a:t>
            </a:r>
          </a:p>
          <a:p>
            <a:pPr>
              <a:buFont typeface="+mj-lt"/>
              <a:buAutoNum type="arabicPeriod" startAt="8"/>
            </a:pPr>
            <a:r>
              <a:rPr lang="en-US" altLang="zh-CN" dirty="0"/>
              <a:t>Pfizer Data On File C36010002 (REVISIT Study CSR)</a:t>
            </a:r>
          </a:p>
        </p:txBody>
      </p:sp>
      <p:sp>
        <p:nvSpPr>
          <p:cNvPr id="2" name="矩形 1">
            <a:extLst>
              <a:ext uri="{FF2B5EF4-FFF2-40B4-BE49-F238E27FC236}">
                <a16:creationId xmlns:a16="http://schemas.microsoft.com/office/drawing/2014/main" id="{9822A774-51A3-33F7-C5A1-7079C3CDB4A7}"/>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5.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公平性（一）</a:t>
            </a:r>
          </a:p>
        </p:txBody>
      </p:sp>
      <p:sp>
        <p:nvSpPr>
          <p:cNvPr id="4" name="文本框 3">
            <a:extLst>
              <a:ext uri="{FF2B5EF4-FFF2-40B4-BE49-F238E27FC236}">
                <a16:creationId xmlns:a16="http://schemas.microsoft.com/office/drawing/2014/main" id="{6B3714BB-6CB6-A94C-00DE-0A909A57EBED}"/>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60462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vert="horz"/>
          <a:lstStyle/>
          <a:p>
            <a:r>
              <a:rPr lang="zh-CN" altLang="en-US" sz="2799" dirty="0">
                <a:latin typeface="微软雅黑" panose="020B0503020204020204" pitchFamily="34" charset="-122"/>
                <a:ea typeface="微软雅黑" panose="020B0503020204020204" pitchFamily="34" charset="-122"/>
              </a:rPr>
              <a:t>目录</a:t>
            </a:r>
          </a:p>
        </p:txBody>
      </p:sp>
      <p:sp>
        <p:nvSpPr>
          <p:cNvPr id="11" name="文本框 10">
            <a:extLst>
              <a:ext uri="{FF2B5EF4-FFF2-40B4-BE49-F238E27FC236}">
                <a16:creationId xmlns:a16="http://schemas.microsoft.com/office/drawing/2014/main" id="{7366781F-AE36-48EE-AEA2-E0883BE851B9}"/>
              </a:ext>
            </a:extLst>
          </p:cNvPr>
          <p:cNvSpPr txBox="1"/>
          <p:nvPr/>
        </p:nvSpPr>
        <p:spPr bwMode="gray">
          <a:xfrm>
            <a:off x="2913137" y="426021"/>
            <a:ext cx="6360162" cy="646331"/>
          </a:xfrm>
          <a:prstGeom prst="rect">
            <a:avLst/>
          </a:prstGeom>
          <a:noFill/>
        </p:spPr>
        <p:txBody>
          <a:bodyPr wrap="square">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zh-CN" altLang="en-US" sz="3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endParaRPr kumimoji="0" lang="en-US" altLang="zh-CN" sz="3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nvGrpSpPr>
          <p:cNvPr id="16" name="组合 15">
            <a:extLst>
              <a:ext uri="{FF2B5EF4-FFF2-40B4-BE49-F238E27FC236}">
                <a16:creationId xmlns:a16="http://schemas.microsoft.com/office/drawing/2014/main" id="{D2556DB0-824D-8311-3A4D-8AAA611139D7}"/>
              </a:ext>
            </a:extLst>
          </p:cNvPr>
          <p:cNvGrpSpPr/>
          <p:nvPr/>
        </p:nvGrpSpPr>
        <p:grpSpPr>
          <a:xfrm>
            <a:off x="786383" y="1475966"/>
            <a:ext cx="10953254" cy="792000"/>
            <a:chOff x="786383" y="1544546"/>
            <a:chExt cx="10953254" cy="792000"/>
          </a:xfrm>
        </p:grpSpPr>
        <p:sp>
          <p:nvSpPr>
            <p:cNvPr id="22" name="椭圆 21">
              <a:extLst>
                <a:ext uri="{FF2B5EF4-FFF2-40B4-BE49-F238E27FC236}">
                  <a16:creationId xmlns:a16="http://schemas.microsoft.com/office/drawing/2014/main" id="{F7F2FB29-4A57-B5B8-206E-BB9B59C5E977}"/>
                </a:ext>
              </a:extLst>
            </p:cNvPr>
            <p:cNvSpPr/>
            <p:nvPr/>
          </p:nvSpPr>
          <p:spPr bwMode="gray">
            <a:xfrm>
              <a:off x="786383" y="1706546"/>
              <a:ext cx="468000" cy="468000"/>
            </a:xfrm>
            <a:prstGeom prst="ellipse">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1</a:t>
              </a:r>
              <a:endParaRPr kumimoji="0" lang="zh-CN" altLang="en-US"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3" name="矩形: 圆角 22">
              <a:extLst>
                <a:ext uri="{FF2B5EF4-FFF2-40B4-BE49-F238E27FC236}">
                  <a16:creationId xmlns:a16="http://schemas.microsoft.com/office/drawing/2014/main" id="{BDDD87DE-28DF-3441-FD8A-B66B578E1267}"/>
                </a:ext>
              </a:extLst>
            </p:cNvPr>
            <p:cNvSpPr/>
            <p:nvPr/>
          </p:nvSpPr>
          <p:spPr bwMode="gray">
            <a:xfrm>
              <a:off x="1406035" y="1544546"/>
              <a:ext cx="1836000" cy="792000"/>
            </a:xfrm>
            <a:prstGeom prst="roundRect">
              <a:avLst>
                <a:gd name="adj" fmla="val 9751"/>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基本信息</a:t>
              </a:r>
            </a:p>
          </p:txBody>
        </p:sp>
        <p:sp>
          <p:nvSpPr>
            <p:cNvPr id="8" name="文本框 7">
              <a:extLst>
                <a:ext uri="{FF2B5EF4-FFF2-40B4-BE49-F238E27FC236}">
                  <a16:creationId xmlns:a16="http://schemas.microsoft.com/office/drawing/2014/main" id="{F1F6F310-A539-12E2-B692-FF6D7FAF9931}"/>
                </a:ext>
              </a:extLst>
            </p:cNvPr>
            <p:cNvSpPr txBox="1"/>
            <p:nvPr/>
          </p:nvSpPr>
          <p:spPr bwMode="gray">
            <a:xfrm>
              <a:off x="3393684" y="1544546"/>
              <a:ext cx="8345953" cy="792000"/>
            </a:xfrm>
            <a:prstGeom prst="rect">
              <a:avLst/>
            </a:prstGeom>
          </p:spPr>
          <p:txBody>
            <a:bodyPr wrap="none" lIns="45720" tIns="45720" rIns="45720" bIns="45720" rtlCol="0" anchor="ctr">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MBL-CRE</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是死亡风险极高的</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ICU</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内急症重症感染，死亡率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55.3%</a:t>
              </a:r>
              <a:r>
                <a:rPr lang="zh-CN" altLang="en-US" sz="1400" dirty="0">
                  <a:solidFill>
                    <a:srgbClr val="00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产</a:t>
              </a:r>
              <a:r>
                <a:rPr lang="en-US" altLang="zh-CN" sz="1400" dirty="0">
                  <a:latin typeface="微软雅黑" panose="020B0503020204020204" pitchFamily="34" charset="-122"/>
                  <a:ea typeface="微软雅黑" panose="020B0503020204020204" pitchFamily="34" charset="-122"/>
                </a:rPr>
                <a:t>MBL</a:t>
              </a:r>
              <a:r>
                <a:rPr lang="zh-CN" altLang="en-US" sz="1400" dirty="0">
                  <a:latin typeface="微软雅黑" panose="020B0503020204020204" pitchFamily="34" charset="-122"/>
                  <a:ea typeface="微软雅黑" panose="020B0503020204020204" pitchFamily="34" charset="-122"/>
                </a:rPr>
                <a:t>酶导致</a:t>
              </a:r>
              <a:r>
                <a:rPr lang="en-US" altLang="zh-CN" sz="1400" dirty="0">
                  <a:latin typeface="微软雅黑" panose="020B0503020204020204" pitchFamily="34" charset="-122"/>
                  <a:ea typeface="微软雅黑" panose="020B0503020204020204" pitchFamily="34" charset="-122"/>
                </a:rPr>
                <a:t>ICU</a:t>
              </a:r>
              <a:r>
                <a:rPr lang="zh-CN" altLang="en-US" sz="1400" dirty="0">
                  <a:latin typeface="微软雅黑" panose="020B0503020204020204" pitchFamily="34" charset="-122"/>
                  <a:ea typeface="微软雅黑" panose="020B0503020204020204" pitchFamily="34" charset="-122"/>
                </a:rPr>
                <a:t>天数增加</a:t>
              </a:r>
              <a:r>
                <a:rPr lang="en-US" altLang="zh-CN" sz="1400" dirty="0">
                  <a:latin typeface="微软雅黑" panose="020B0503020204020204" pitchFamily="34" charset="-122"/>
                  <a:ea typeface="微软雅黑" panose="020B0503020204020204" pitchFamily="34" charset="-122"/>
                </a:rPr>
                <a:t>24.2</a:t>
              </a:r>
              <a:r>
                <a:rPr lang="zh-CN" altLang="en-US" sz="1400" dirty="0">
                  <a:latin typeface="微软雅黑" panose="020B0503020204020204" pitchFamily="34" charset="-122"/>
                  <a:ea typeface="微软雅黑" panose="020B0503020204020204" pitchFamily="34" charset="-122"/>
                </a:rPr>
                <a:t>天</a:t>
              </a:r>
              <a:endParaRPr lang="en-US" altLang="zh-CN" sz="1400" dirty="0">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zh-CN" altLang="en-US" sz="1400" dirty="0">
                  <a:latin typeface="微软雅黑" panose="020B0503020204020204" pitchFamily="34" charset="-122"/>
                  <a:ea typeface="微软雅黑" panose="020B0503020204020204" pitchFamily="34" charset="-122"/>
                </a:rPr>
                <a:t>目前</a:t>
              </a:r>
              <a:r>
                <a:rPr lang="zh-CN" altLang="en-US" sz="1600" b="1" dirty="0">
                  <a:solidFill>
                    <a:srgbClr val="C00000"/>
                  </a:solidFill>
                  <a:latin typeface="微软雅黑" panose="020B0503020204020204" pitchFamily="34" charset="-122"/>
                  <a:ea typeface="微软雅黑" panose="020B0503020204020204" pitchFamily="34" charset="-122"/>
                </a:rPr>
                <a:t>尚无获批治疗药物，建议无参照药品</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grpSp>
        <p:nvGrpSpPr>
          <p:cNvPr id="29" name="组合 28">
            <a:extLst>
              <a:ext uri="{FF2B5EF4-FFF2-40B4-BE49-F238E27FC236}">
                <a16:creationId xmlns:a16="http://schemas.microsoft.com/office/drawing/2014/main" id="{C37EB821-7C4A-2708-344B-ADE7097BBFDB}"/>
              </a:ext>
            </a:extLst>
          </p:cNvPr>
          <p:cNvGrpSpPr/>
          <p:nvPr/>
        </p:nvGrpSpPr>
        <p:grpSpPr>
          <a:xfrm>
            <a:off x="786383" y="2453286"/>
            <a:ext cx="10953254" cy="792000"/>
            <a:chOff x="786383" y="2564178"/>
            <a:chExt cx="10953254" cy="792000"/>
          </a:xfrm>
        </p:grpSpPr>
        <p:sp>
          <p:nvSpPr>
            <p:cNvPr id="25" name="椭圆 24">
              <a:extLst>
                <a:ext uri="{FF2B5EF4-FFF2-40B4-BE49-F238E27FC236}">
                  <a16:creationId xmlns:a16="http://schemas.microsoft.com/office/drawing/2014/main" id="{68591647-C67C-2360-9020-0AAD190B90CF}"/>
                </a:ext>
              </a:extLst>
            </p:cNvPr>
            <p:cNvSpPr/>
            <p:nvPr/>
          </p:nvSpPr>
          <p:spPr bwMode="gray">
            <a:xfrm>
              <a:off x="786383" y="2726178"/>
              <a:ext cx="468000" cy="468000"/>
            </a:xfrm>
            <a:prstGeom prst="ellipse">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2</a:t>
              </a:r>
              <a:endParaRPr kumimoji="0" lang="zh-CN" altLang="en-US"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矩形: 圆角 1">
              <a:extLst>
                <a:ext uri="{FF2B5EF4-FFF2-40B4-BE49-F238E27FC236}">
                  <a16:creationId xmlns:a16="http://schemas.microsoft.com/office/drawing/2014/main" id="{56C94AC9-AA80-20B8-6421-EE6FAD0190CF}"/>
                </a:ext>
              </a:extLst>
            </p:cNvPr>
            <p:cNvSpPr/>
            <p:nvPr/>
          </p:nvSpPr>
          <p:spPr bwMode="gray">
            <a:xfrm>
              <a:off x="1406035" y="2564178"/>
              <a:ext cx="1836000" cy="792000"/>
            </a:xfrm>
            <a:prstGeom prst="roundRect">
              <a:avLst>
                <a:gd name="adj" fmla="val 9751"/>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有效性</a:t>
              </a:r>
            </a:p>
          </p:txBody>
        </p:sp>
        <p:sp>
          <p:nvSpPr>
            <p:cNvPr id="9" name="文本框 8">
              <a:extLst>
                <a:ext uri="{FF2B5EF4-FFF2-40B4-BE49-F238E27FC236}">
                  <a16:creationId xmlns:a16="http://schemas.microsoft.com/office/drawing/2014/main" id="{D8F73649-7718-7482-C5A6-27E19CB71AA3}"/>
                </a:ext>
              </a:extLst>
            </p:cNvPr>
            <p:cNvSpPr txBox="1"/>
            <p:nvPr/>
          </p:nvSpPr>
          <p:spPr bwMode="gray">
            <a:xfrm>
              <a:off x="3393684" y="2564178"/>
              <a:ext cx="8345953" cy="792000"/>
            </a:xfrm>
            <a:prstGeom prst="rect">
              <a:avLst/>
            </a:prstGeom>
          </p:spPr>
          <p:txBody>
            <a:bodyPr wrap="none" lIns="45720" tIns="45720" rIns="45720" bIns="45720" rtlCol="0" anchor="ctr">
              <a:noAutofit/>
            </a:bodyPr>
            <a:lstStyle>
              <a:defPPr>
                <a:defRPr lang="en-US"/>
              </a:defPPr>
              <a:lvl1pPr marL="171450" indent="-171450">
                <a:spcAft>
                  <a:spcPts val="300"/>
                </a:spcAft>
                <a:buFont typeface="Arial" panose="020B0604020202020204" pitchFamily="34" charset="0"/>
                <a:buChar char="•"/>
                <a:defRPr sz="1200">
                  <a:latin typeface="微软雅黑" panose="020B0503020204020204" pitchFamily="34" charset="-122"/>
                  <a:ea typeface="微软雅黑" panose="020B0503020204020204" pitchFamily="34" charset="-122"/>
                </a:defRPr>
              </a:lvl1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相对经验用药，氨曲南阿维巴坦治疗后，</a:t>
              </a:r>
              <a:r>
                <a:rPr lang="zh-CN" altLang="en-US" sz="1600" b="1" dirty="0">
                  <a:solidFill>
                    <a:srgbClr val="C00000"/>
                  </a:solidFill>
                </a:rPr>
                <a:t>死亡率降低</a:t>
              </a:r>
              <a:r>
                <a:rPr lang="en-US" altLang="zh-CN" sz="1600" b="1" dirty="0">
                  <a:solidFill>
                    <a:srgbClr val="C00000"/>
                  </a:solidFill>
                </a:rPr>
                <a:t>34.8%</a:t>
              </a:r>
              <a:r>
                <a:rPr lang="zh-CN" altLang="en-US" sz="1600" b="1" dirty="0">
                  <a:solidFill>
                    <a:srgbClr val="C00000"/>
                  </a:solidFill>
                </a:rPr>
                <a:t>，</a:t>
              </a:r>
              <a:r>
                <a:rPr lang="en-US" altLang="zh-CN" sz="1600" b="1" dirty="0">
                  <a:solidFill>
                    <a:srgbClr val="C00000"/>
                  </a:solidFill>
                </a:rPr>
                <a:t>ICU</a:t>
              </a:r>
              <a:r>
                <a:rPr lang="zh-CN" altLang="en-US" sz="1600" b="1" dirty="0">
                  <a:solidFill>
                    <a:srgbClr val="C00000"/>
                  </a:solidFill>
                </a:rPr>
                <a:t>天数缩短</a:t>
              </a:r>
              <a:r>
                <a:rPr lang="en-US" altLang="zh-CN" sz="1600" b="1" dirty="0">
                  <a:solidFill>
                    <a:srgbClr val="C00000"/>
                  </a:solidFill>
                </a:rPr>
                <a:t>3.5</a:t>
              </a:r>
              <a:r>
                <a:rPr lang="zh-CN" altLang="en-US" sz="1600" b="1" dirty="0">
                  <a:solidFill>
                    <a:srgbClr val="C00000"/>
                  </a:solidFill>
                </a:rPr>
                <a:t>天</a:t>
              </a:r>
              <a:endParaRPr lang="en-US" altLang="zh-CN" sz="1600" b="1" dirty="0">
                <a:solidFill>
                  <a:srgbClr val="C00000"/>
                </a:solidFil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zh-CN" altLang="en-US" sz="1400" dirty="0">
                  <a:solidFill>
                    <a:srgbClr val="000000"/>
                  </a:solidFill>
                </a:rPr>
                <a:t>中国</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权威共识推荐，氨曲南阿维巴坦是国内第一个</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MBL-CRE</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单药</a:t>
              </a:r>
            </a:p>
          </p:txBody>
        </p:sp>
      </p:grpSp>
      <p:grpSp>
        <p:nvGrpSpPr>
          <p:cNvPr id="19" name="组合 18">
            <a:extLst>
              <a:ext uri="{FF2B5EF4-FFF2-40B4-BE49-F238E27FC236}">
                <a16:creationId xmlns:a16="http://schemas.microsoft.com/office/drawing/2014/main" id="{EAB21C0F-5561-5956-8704-66114F4C560D}"/>
              </a:ext>
            </a:extLst>
          </p:cNvPr>
          <p:cNvGrpSpPr/>
          <p:nvPr/>
        </p:nvGrpSpPr>
        <p:grpSpPr>
          <a:xfrm>
            <a:off x="786383" y="3430606"/>
            <a:ext cx="10953254" cy="792000"/>
            <a:chOff x="786383" y="3418239"/>
            <a:chExt cx="10953254" cy="792000"/>
          </a:xfrm>
        </p:grpSpPr>
        <p:sp>
          <p:nvSpPr>
            <p:cNvPr id="28" name="椭圆 27">
              <a:extLst>
                <a:ext uri="{FF2B5EF4-FFF2-40B4-BE49-F238E27FC236}">
                  <a16:creationId xmlns:a16="http://schemas.microsoft.com/office/drawing/2014/main" id="{A8C6A821-AAAF-4D66-456A-AEE0B640BA39}"/>
                </a:ext>
              </a:extLst>
            </p:cNvPr>
            <p:cNvSpPr/>
            <p:nvPr/>
          </p:nvSpPr>
          <p:spPr bwMode="gray">
            <a:xfrm>
              <a:off x="786383" y="3580239"/>
              <a:ext cx="468000" cy="468000"/>
            </a:xfrm>
            <a:prstGeom prst="ellipse">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3</a:t>
              </a:r>
              <a:endParaRPr kumimoji="0" lang="zh-CN" altLang="en-US"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 name="矩形: 圆角 3">
              <a:extLst>
                <a:ext uri="{FF2B5EF4-FFF2-40B4-BE49-F238E27FC236}">
                  <a16:creationId xmlns:a16="http://schemas.microsoft.com/office/drawing/2014/main" id="{D85B031A-9DA6-5346-B40B-60C2BCFDB889}"/>
                </a:ext>
              </a:extLst>
            </p:cNvPr>
            <p:cNvSpPr/>
            <p:nvPr/>
          </p:nvSpPr>
          <p:spPr bwMode="gray">
            <a:xfrm>
              <a:off x="1406035" y="3418239"/>
              <a:ext cx="1836000" cy="792000"/>
            </a:xfrm>
            <a:prstGeom prst="roundRect">
              <a:avLst>
                <a:gd name="adj" fmla="val 9751"/>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安全性</a:t>
              </a:r>
            </a:p>
          </p:txBody>
        </p:sp>
        <p:sp>
          <p:nvSpPr>
            <p:cNvPr id="10" name="文本框 9">
              <a:extLst>
                <a:ext uri="{FF2B5EF4-FFF2-40B4-BE49-F238E27FC236}">
                  <a16:creationId xmlns:a16="http://schemas.microsoft.com/office/drawing/2014/main" id="{D34B927B-95FE-7625-42A7-1F8EB75160B5}"/>
                </a:ext>
              </a:extLst>
            </p:cNvPr>
            <p:cNvSpPr txBox="1"/>
            <p:nvPr/>
          </p:nvSpPr>
          <p:spPr bwMode="gray">
            <a:xfrm>
              <a:off x="3393684" y="3418239"/>
              <a:ext cx="8345953" cy="792000"/>
            </a:xfrm>
            <a:prstGeom prst="rect">
              <a:avLst/>
            </a:prstGeom>
          </p:spPr>
          <p:txBody>
            <a:bodyPr wrap="none" lIns="45720" tIns="45720" rIns="45720" bIns="45720" rtlCol="0" anchor="ctr">
              <a:noAutofit/>
            </a:bodyPr>
            <a:lstStyle>
              <a:defPPr>
                <a:defRPr lang="en-US"/>
              </a:defPPr>
              <a:lvl1pPr marL="171450" indent="-171450">
                <a:spcAft>
                  <a:spcPts val="300"/>
                </a:spcAft>
                <a:buFont typeface="Arial" panose="020B0604020202020204" pitchFamily="34" charset="0"/>
                <a:buChar char="•"/>
                <a:defRPr sz="1200">
                  <a:latin typeface="微软雅黑" panose="020B0503020204020204" pitchFamily="34" charset="-122"/>
                  <a:ea typeface="微软雅黑" panose="020B0503020204020204" pitchFamily="34" charset="-122"/>
                </a:defRPr>
              </a:lvl1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治疗相关不良反应发生率降低</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52.4%</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zh-CN" altLang="en-US" sz="1400" dirty="0"/>
                <a:t>未报告肾毒性</a:t>
              </a:r>
              <a:endParaRPr lang="en-US" altLang="zh-CN" sz="14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zh-CN" altLang="en-US" sz="1400" dirty="0"/>
                <a:t>轻度肾损和轻中重度肝损患者安全耐受，无需调整剂量</a:t>
              </a:r>
              <a:endParaRPr lang="zh-CN" altLang="en-US" sz="1600" dirty="0"/>
            </a:p>
          </p:txBody>
        </p:sp>
      </p:grpSp>
      <p:grpSp>
        <p:nvGrpSpPr>
          <p:cNvPr id="18" name="组合 17">
            <a:extLst>
              <a:ext uri="{FF2B5EF4-FFF2-40B4-BE49-F238E27FC236}">
                <a16:creationId xmlns:a16="http://schemas.microsoft.com/office/drawing/2014/main" id="{14230D02-DD0E-98F6-27C2-2526FC04D2CF}"/>
              </a:ext>
            </a:extLst>
          </p:cNvPr>
          <p:cNvGrpSpPr/>
          <p:nvPr/>
        </p:nvGrpSpPr>
        <p:grpSpPr>
          <a:xfrm>
            <a:off x="786383" y="4407926"/>
            <a:ext cx="10953255" cy="792000"/>
            <a:chOff x="786383" y="4376829"/>
            <a:chExt cx="10953255" cy="792000"/>
          </a:xfrm>
        </p:grpSpPr>
        <p:sp>
          <p:nvSpPr>
            <p:cNvPr id="31" name="椭圆 30">
              <a:extLst>
                <a:ext uri="{FF2B5EF4-FFF2-40B4-BE49-F238E27FC236}">
                  <a16:creationId xmlns:a16="http://schemas.microsoft.com/office/drawing/2014/main" id="{A926D5DD-26B3-1AE5-4C55-9E6EDF53062C}"/>
                </a:ext>
              </a:extLst>
            </p:cNvPr>
            <p:cNvSpPr/>
            <p:nvPr/>
          </p:nvSpPr>
          <p:spPr bwMode="gray">
            <a:xfrm>
              <a:off x="786383" y="4538829"/>
              <a:ext cx="468000" cy="468000"/>
            </a:xfrm>
            <a:prstGeom prst="ellipse">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4</a:t>
              </a:r>
              <a:endParaRPr kumimoji="0" lang="zh-CN" altLang="en-US"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6" name="矩形: 圆角 5">
              <a:extLst>
                <a:ext uri="{FF2B5EF4-FFF2-40B4-BE49-F238E27FC236}">
                  <a16:creationId xmlns:a16="http://schemas.microsoft.com/office/drawing/2014/main" id="{D0AA2CF9-CEDF-2716-4BF3-C87FA7A2ACB3}"/>
                </a:ext>
              </a:extLst>
            </p:cNvPr>
            <p:cNvSpPr/>
            <p:nvPr/>
          </p:nvSpPr>
          <p:spPr bwMode="gray">
            <a:xfrm>
              <a:off x="1406035" y="4376829"/>
              <a:ext cx="1836000" cy="792000"/>
            </a:xfrm>
            <a:prstGeom prst="roundRect">
              <a:avLst>
                <a:gd name="adj" fmla="val 9751"/>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创新性</a:t>
              </a:r>
            </a:p>
          </p:txBody>
        </p:sp>
        <p:sp>
          <p:nvSpPr>
            <p:cNvPr id="12" name="文本框 11">
              <a:extLst>
                <a:ext uri="{FF2B5EF4-FFF2-40B4-BE49-F238E27FC236}">
                  <a16:creationId xmlns:a16="http://schemas.microsoft.com/office/drawing/2014/main" id="{C58C4DBA-E7DC-7788-7D2C-F04B342C184C}"/>
                </a:ext>
              </a:extLst>
            </p:cNvPr>
            <p:cNvSpPr txBox="1"/>
            <p:nvPr/>
          </p:nvSpPr>
          <p:spPr bwMode="gray">
            <a:xfrm>
              <a:off x="3393684" y="4376829"/>
              <a:ext cx="8345954" cy="792000"/>
            </a:xfrm>
            <a:prstGeom prst="rect">
              <a:avLst/>
            </a:prstGeom>
          </p:spPr>
          <p:txBody>
            <a:bodyPr wrap="none" lIns="45720" tIns="45720" rIns="45720" bIns="45720" rtlCol="0" anchor="ctr">
              <a:noAutofit/>
            </a:bodyPr>
            <a:lstStyle>
              <a:defPPr>
                <a:defRPr lang="en-US"/>
              </a:defPPr>
              <a:lvl1pPr marL="171450" indent="-171450">
                <a:spcAft>
                  <a:spcPts val="300"/>
                </a:spcAft>
                <a:buFont typeface="Arial" panose="020B0604020202020204" pitchFamily="34" charset="0"/>
                <a:buChar char="•"/>
                <a:defRPr sz="1200">
                  <a:latin typeface="微软雅黑" panose="020B0503020204020204" pitchFamily="34" charset="-122"/>
                  <a:ea typeface="微软雅黑" panose="020B0503020204020204" pitchFamily="34" charset="-122"/>
                </a:defRPr>
              </a:lvl1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唯一</a:t>
              </a:r>
              <a:r>
                <a:rPr kumimoji="0" lang="en-US" altLang="zh-CN"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MBL-CRE</a:t>
              </a:r>
              <a:r>
                <a:rPr lang="zh-CN" altLang="en-US" sz="1400" dirty="0">
                  <a:latin typeface="Arial" panose="020B0604020202020204"/>
                </a:rPr>
                <a:t>机制单药，</a:t>
              </a:r>
              <a:r>
                <a:rPr lang="zh-CN" altLang="en-US" sz="1400" dirty="0"/>
                <a:t>解决氨曲南单独使用被</a:t>
              </a:r>
              <a:r>
                <a:rPr lang="en-US" altLang="zh-CN" sz="1400" dirty="0"/>
                <a:t>ESBL</a:t>
              </a:r>
              <a:r>
                <a:rPr lang="zh-CN" altLang="en-US" sz="1400" dirty="0"/>
                <a:t>酶水解</a:t>
              </a:r>
              <a:r>
                <a:rPr lang="zh-CN" altLang="en-US" sz="1400" dirty="0">
                  <a:latin typeface="Arial" panose="020B0604020202020204"/>
                </a:rPr>
                <a:t>、阿维巴坦单独对</a:t>
              </a:r>
              <a:r>
                <a:rPr lang="en-US" altLang="zh-CN" sz="1400" dirty="0">
                  <a:latin typeface="Arial" panose="020B0604020202020204"/>
                </a:rPr>
                <a:t>MBL</a:t>
              </a:r>
              <a:r>
                <a:rPr lang="zh-CN" altLang="en-US" sz="1400" dirty="0">
                  <a:latin typeface="Arial" panose="020B0604020202020204"/>
                </a:rPr>
                <a:t>酶无效的问题</a:t>
              </a:r>
              <a:endParaRPr lang="en-US" altLang="zh-CN" sz="1400" dirty="0">
                <a:latin typeface="Arial" panose="020B0604020202020204"/>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相比多药联合，补液量降低</a:t>
              </a:r>
              <a:r>
                <a:rPr kumimoji="0" lang="en-US" altLang="zh-CN"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750mL/</a:t>
              </a:r>
              <a:r>
                <a:rPr kumimoji="0" lang="zh-CN" altLang="en-US"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日、</a:t>
              </a:r>
              <a:r>
                <a:rPr kumimoji="0" lang="en-US" altLang="zh-CN"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DDD</a:t>
              </a:r>
              <a:r>
                <a:rPr kumimoji="0" lang="zh-CN" altLang="en-US"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值降低</a:t>
              </a:r>
              <a:r>
                <a:rPr kumimoji="0" lang="en-US" altLang="zh-CN" sz="1400" i="0" u="none" strike="noStrike" kern="1200" cap="none" spc="0" normalizeH="0" baseline="0" noProof="0" dirty="0">
                  <a:ln>
                    <a:noFill/>
                  </a:ln>
                  <a:effectLst/>
                  <a:uLnTx/>
                  <a:uFillTx/>
                  <a:latin typeface="Arial" panose="020B0604020202020204"/>
                  <a:ea typeface="微软雅黑" panose="020B0503020204020204" pitchFamily="34" charset="-122"/>
                  <a:cs typeface="+mn-cs"/>
                </a:rPr>
                <a:t>40%</a:t>
              </a:r>
              <a:endParaRPr kumimoji="0" lang="zh-CN" altLang="en-US" sz="140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grpSp>
      <p:grpSp>
        <p:nvGrpSpPr>
          <p:cNvPr id="17" name="组合 16">
            <a:extLst>
              <a:ext uri="{FF2B5EF4-FFF2-40B4-BE49-F238E27FC236}">
                <a16:creationId xmlns:a16="http://schemas.microsoft.com/office/drawing/2014/main" id="{1A86A848-AF15-1461-A5AF-8CC84EF23768}"/>
              </a:ext>
            </a:extLst>
          </p:cNvPr>
          <p:cNvGrpSpPr/>
          <p:nvPr/>
        </p:nvGrpSpPr>
        <p:grpSpPr>
          <a:xfrm>
            <a:off x="786383" y="5385245"/>
            <a:ext cx="10953254" cy="792000"/>
            <a:chOff x="786383" y="5453825"/>
            <a:chExt cx="10953254" cy="792000"/>
          </a:xfrm>
        </p:grpSpPr>
        <p:sp>
          <p:nvSpPr>
            <p:cNvPr id="34" name="椭圆 33">
              <a:extLst>
                <a:ext uri="{FF2B5EF4-FFF2-40B4-BE49-F238E27FC236}">
                  <a16:creationId xmlns:a16="http://schemas.microsoft.com/office/drawing/2014/main" id="{64CF04A8-9D95-27E6-1976-D0ABDC63F8D5}"/>
                </a:ext>
              </a:extLst>
            </p:cNvPr>
            <p:cNvSpPr/>
            <p:nvPr/>
          </p:nvSpPr>
          <p:spPr bwMode="gray">
            <a:xfrm>
              <a:off x="786383" y="5615825"/>
              <a:ext cx="468000" cy="468000"/>
            </a:xfrm>
            <a:prstGeom prst="ellipse">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5</a:t>
              </a:r>
              <a:endParaRPr kumimoji="0" lang="zh-CN" altLang="en-US"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7" name="矩形: 圆角 6">
              <a:extLst>
                <a:ext uri="{FF2B5EF4-FFF2-40B4-BE49-F238E27FC236}">
                  <a16:creationId xmlns:a16="http://schemas.microsoft.com/office/drawing/2014/main" id="{3B332F6B-4D87-DE5C-51E4-5B5CFC85259F}"/>
                </a:ext>
              </a:extLst>
            </p:cNvPr>
            <p:cNvSpPr/>
            <p:nvPr/>
          </p:nvSpPr>
          <p:spPr bwMode="gray">
            <a:xfrm>
              <a:off x="1406035" y="5453825"/>
              <a:ext cx="1836000" cy="792000"/>
            </a:xfrm>
            <a:prstGeom prst="roundRect">
              <a:avLst>
                <a:gd name="adj" fmla="val 9751"/>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公平性</a:t>
              </a:r>
            </a:p>
          </p:txBody>
        </p:sp>
        <p:sp>
          <p:nvSpPr>
            <p:cNvPr id="13" name="文本框 12">
              <a:extLst>
                <a:ext uri="{FF2B5EF4-FFF2-40B4-BE49-F238E27FC236}">
                  <a16:creationId xmlns:a16="http://schemas.microsoft.com/office/drawing/2014/main" id="{58622A1D-7BB2-F395-95DD-061B14436662}"/>
                </a:ext>
              </a:extLst>
            </p:cNvPr>
            <p:cNvSpPr txBox="1"/>
            <p:nvPr/>
          </p:nvSpPr>
          <p:spPr bwMode="gray">
            <a:xfrm>
              <a:off x="3393685" y="5453825"/>
              <a:ext cx="8345952" cy="792000"/>
            </a:xfrm>
            <a:prstGeom prst="rect">
              <a:avLst/>
            </a:prstGeom>
          </p:spPr>
          <p:txBody>
            <a:bodyPr wrap="none" lIns="45720" tIns="45720" rIns="45720" bIns="45720" rtlCol="0" anchor="ctr">
              <a:noAutofit/>
            </a:bodyPr>
            <a:lstStyle>
              <a:defPPr>
                <a:defRPr lang="en-US"/>
              </a:defPPr>
              <a:lvl1pPr marL="171450" indent="-171450">
                <a:spcAft>
                  <a:spcPts val="300"/>
                </a:spcAft>
                <a:buFont typeface="Arial" panose="020B0604020202020204" pitchFamily="34" charset="0"/>
                <a:buChar char="•"/>
                <a:defRPr sz="1200">
                  <a:latin typeface="微软雅黑" panose="020B0503020204020204" pitchFamily="34" charset="-122"/>
                  <a:ea typeface="微软雅黑" panose="020B0503020204020204" pitchFamily="34" charset="-122"/>
                </a:defRPr>
              </a:lvl1pPr>
            </a:lstStyle>
            <a:p>
              <a:pPr marL="171450" marR="0" lvl="0" indent="-1714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列入</a:t>
              </a: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WHO</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《2024</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年亟需研发新抗菌药的耐药菌优先清单</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p>
            <a:p>
              <a:pPr marL="171450" marR="0" lvl="0" indent="-1714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填补</a:t>
              </a:r>
              <a:r>
                <a:rPr lang="zh-CN" altLang="en-US" sz="1600" b="1" dirty="0">
                  <a:solidFill>
                    <a:srgbClr val="C00000"/>
                  </a:solidFill>
                </a:rPr>
                <a:t>致死性</a:t>
              </a:r>
              <a:r>
                <a:rPr lang="en-US" altLang="zh-CN" sz="1600" b="1" dirty="0">
                  <a:solidFill>
                    <a:srgbClr val="C00000"/>
                  </a:solidFill>
                </a:rPr>
                <a:t>MBL-CRE</a:t>
              </a:r>
              <a:r>
                <a:rPr lang="zh-CN" altLang="en-US" sz="1600" b="1" dirty="0">
                  <a:solidFill>
                    <a:srgbClr val="C00000"/>
                  </a:solidFill>
                </a:rPr>
                <a:t>治疗空白</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，挽救急症重症患者生命</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ICU</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天数降低</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3.5</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天，节约医疗费用</a:t>
              </a:r>
            </a:p>
          </p:txBody>
        </p:sp>
      </p:gr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72519-5BB1-F64F-F475-42270E8B7ED0}"/>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AAA63BD-0A2E-2729-623B-8BF0E7DC1B0D}"/>
              </a:ext>
            </a:extLst>
          </p:cNvPr>
          <p:cNvGraphicFramePr>
            <a:graphicFrameLocks noChangeAspect="1"/>
          </p:cNvGraphicFramePr>
          <p:nvPr>
            <p:custDataLst>
              <p:tags r:id="rId1"/>
            </p:custDataLst>
            <p:extLst>
              <p:ext uri="{D42A27DB-BD31-4B8C-83A1-F6EECF244321}">
                <p14:modId xmlns:p14="http://schemas.microsoft.com/office/powerpoint/2010/main" val="1196854005"/>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3" imgW="415" imgH="416" progId="TCLayout.ActiveDocument.1">
                  <p:embed/>
                </p:oleObj>
              </mc:Choice>
              <mc:Fallback>
                <p:oleObj name="think-cell 幻灯片" r:id="rId33" imgW="415" imgH="416" progId="TCLayout.ActiveDocument.1">
                  <p:embed/>
                  <p:pic>
                    <p:nvPicPr>
                      <p:cNvPr id="3" name="对象 2" hidden="1">
                        <a:extLst>
                          <a:ext uri="{FF2B5EF4-FFF2-40B4-BE49-F238E27FC236}">
                            <a16:creationId xmlns:a16="http://schemas.microsoft.com/office/drawing/2014/main" id="{3AAA63BD-0A2E-2729-623B-8BF0E7DC1B0D}"/>
                          </a:ext>
                        </a:extLst>
                      </p:cNvPr>
                      <p:cNvPicPr/>
                      <p:nvPr/>
                    </p:nvPicPr>
                    <p:blipFill>
                      <a:blip r:embed="rId34"/>
                      <a:stretch>
                        <a:fillRect/>
                      </a:stretch>
                    </p:blipFill>
                    <p:spPr>
                      <a:xfrm>
                        <a:off x="3174" y="2480"/>
                        <a:ext cx="1588" cy="1588"/>
                      </a:xfrm>
                      <a:prstGeom prst="rect">
                        <a:avLst/>
                      </a:prstGeom>
                    </p:spPr>
                  </p:pic>
                </p:oleObj>
              </mc:Fallback>
            </mc:AlternateContent>
          </a:graphicData>
        </a:graphic>
      </p:graphicFrame>
      <p:sp>
        <p:nvSpPr>
          <p:cNvPr id="51" name="矩形 50">
            <a:extLst>
              <a:ext uri="{FF2B5EF4-FFF2-40B4-BE49-F238E27FC236}">
                <a16:creationId xmlns:a16="http://schemas.microsoft.com/office/drawing/2014/main" id="{5D465F89-D6D1-61AF-8247-705922AB3220}"/>
              </a:ext>
            </a:extLst>
          </p:cNvPr>
          <p:cNvSpPr/>
          <p:nvPr/>
        </p:nvSpPr>
        <p:spPr bwMode="gray">
          <a:xfrm>
            <a:off x="446795" y="4186238"/>
            <a:ext cx="11252677" cy="1887537"/>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marR="0" lvl="0" algn="l" defTabSz="914400" rtl="0" eaLnBrk="1" fontAlgn="base" latinLnBrk="0" hangingPunct="1">
              <a:lnSpc>
                <a:spcPct val="110000"/>
              </a:lnSpc>
              <a:spcBef>
                <a:spcPts val="0"/>
              </a:spcBef>
              <a:spcAft>
                <a:spcPts val="500"/>
              </a:spcAft>
              <a:buClr>
                <a:srgbClr val="000000"/>
              </a:buClr>
              <a:buSzPct val="90000"/>
              <a:tabLst/>
              <a:defRPr/>
            </a:pP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7" name="矩形 206">
            <a:extLst>
              <a:ext uri="{FF2B5EF4-FFF2-40B4-BE49-F238E27FC236}">
                <a16:creationId xmlns:a16="http://schemas.microsoft.com/office/drawing/2014/main" id="{9415F916-5ED5-9C6B-1CF1-22065249ECF9}"/>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疾病及基本信息 </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(1/3)</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481" name="矩形 480">
            <a:extLst>
              <a:ext uri="{FF2B5EF4-FFF2-40B4-BE49-F238E27FC236}">
                <a16:creationId xmlns:a16="http://schemas.microsoft.com/office/drawing/2014/main" id="{561EABAA-87A2-E5CF-E76A-5BB4BE5D76A7}"/>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5" name="标题 4">
            <a:extLst>
              <a:ext uri="{FF2B5EF4-FFF2-40B4-BE49-F238E27FC236}">
                <a16:creationId xmlns:a16="http://schemas.microsoft.com/office/drawing/2014/main" id="{8E5F6428-ACAA-EFB0-C9E9-8B6879B84DD2}"/>
              </a:ext>
            </a:extLst>
          </p:cNvPr>
          <p:cNvSpPr>
            <a:spLocks noGrp="1"/>
          </p:cNvSpPr>
          <p:nvPr>
            <p:ph type="title"/>
          </p:nvPr>
        </p:nvSpPr>
        <p:spPr>
          <a:xfrm>
            <a:off x="446798" y="484632"/>
            <a:ext cx="11415002" cy="740918"/>
          </a:xfrm>
        </p:spPr>
        <p:txBody>
          <a:bodyPr vert="horz"/>
          <a:lstStyle/>
          <a:p>
            <a:pPr>
              <a:lnSpc>
                <a:spcPct val="100000"/>
              </a:lnSpc>
            </a:pPr>
            <a:r>
              <a:rPr lang="en-US" altLang="zh-CN" dirty="0">
                <a:latin typeface="微软雅黑" panose="020B0503020204020204" pitchFamily="34" charset="-122"/>
                <a:ea typeface="微软雅黑" panose="020B0503020204020204" pitchFamily="34" charset="-122"/>
              </a:rPr>
              <a:t>MBL-CRE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产金属酶的耐碳青霉烯类肠杆菌科细菌感染</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是具有</a:t>
            </a:r>
            <a:r>
              <a:rPr lang="zh-CN" altLang="en-US" dirty="0">
                <a:solidFill>
                  <a:srgbClr val="0000C9"/>
                </a:solidFill>
                <a:latin typeface="微软雅黑" panose="020B0503020204020204" pitchFamily="34" charset="-122"/>
                <a:ea typeface="微软雅黑" panose="020B0503020204020204" pitchFamily="34" charset="-122"/>
              </a:rPr>
              <a:t>极高死亡风险</a:t>
            </a:r>
            <a:r>
              <a:rPr lang="zh-CN" altLang="en-US" dirty="0">
                <a:latin typeface="微软雅黑" panose="020B0503020204020204" pitchFamily="34" charset="-122"/>
                <a:ea typeface="微软雅黑" panose="020B0503020204020204" pitchFamily="34" charset="-122"/>
              </a:rPr>
              <a:t>的</a:t>
            </a:r>
            <a:r>
              <a:rPr lang="zh-CN" altLang="en-US" dirty="0">
                <a:solidFill>
                  <a:srgbClr val="0000C9"/>
                </a:solidFill>
                <a:latin typeface="微软雅黑" panose="020B0503020204020204" pitchFamily="34" charset="-122"/>
                <a:ea typeface="微软雅黑" panose="020B0503020204020204" pitchFamily="34" charset="-122"/>
              </a:rPr>
              <a:t>急症重症感染</a:t>
            </a:r>
            <a:r>
              <a:rPr lang="en-US" altLang="zh-CN" dirty="0">
                <a:solidFill>
                  <a:srgbClr val="0000C9"/>
                </a:solidFill>
                <a:latin typeface="微软雅黑" panose="020B0503020204020204" pitchFamily="34" charset="-122"/>
                <a:ea typeface="微软雅黑" panose="020B0503020204020204" pitchFamily="34" charset="-122"/>
              </a:rPr>
              <a:t>(</a:t>
            </a:r>
            <a:r>
              <a:rPr lang="zh-CN" altLang="en-US" dirty="0">
                <a:solidFill>
                  <a:srgbClr val="0000C9"/>
                </a:solidFill>
                <a:latin typeface="微软雅黑" panose="020B0503020204020204" pitchFamily="34" charset="-122"/>
                <a:ea typeface="微软雅黑" panose="020B0503020204020204" pitchFamily="34" charset="-122"/>
              </a:rPr>
              <a:t>死亡率</a:t>
            </a:r>
            <a:r>
              <a:rPr lang="en-US" altLang="zh-CN" dirty="0">
                <a:solidFill>
                  <a:srgbClr val="0000C9"/>
                </a:solidFill>
                <a:latin typeface="微软雅黑" panose="020B0503020204020204" pitchFamily="34" charset="-122"/>
                <a:ea typeface="微软雅黑" panose="020B0503020204020204" pitchFamily="34" charset="-122"/>
              </a:rPr>
              <a:t>55.3%)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患者来自</a:t>
            </a:r>
            <a:r>
              <a:rPr lang="en-US" altLang="zh-CN" dirty="0">
                <a:solidFill>
                  <a:srgbClr val="0000C9"/>
                </a:solidFill>
                <a:latin typeface="微软雅黑" panose="020B0503020204020204" pitchFamily="34" charset="-122"/>
                <a:ea typeface="微软雅黑" panose="020B0503020204020204" pitchFamily="34" charset="-122"/>
              </a:rPr>
              <a:t>ICU</a:t>
            </a:r>
            <a:r>
              <a:rPr lang="zh-CN" altLang="en-US" dirty="0">
                <a:latin typeface="微软雅黑" panose="020B0503020204020204" pitchFamily="34" charset="-122"/>
                <a:ea typeface="微软雅黑" panose="020B0503020204020204" pitchFamily="34" charset="-122"/>
              </a:rPr>
              <a:t>。相比其他非</a:t>
            </a:r>
            <a:r>
              <a:rPr lang="en-US" altLang="zh-CN" dirty="0">
                <a:latin typeface="微软雅黑" panose="020B0503020204020204" pitchFamily="34" charset="-122"/>
                <a:ea typeface="微软雅黑" panose="020B0503020204020204" pitchFamily="34" charset="-122"/>
              </a:rPr>
              <a:t>MBL</a:t>
            </a:r>
            <a:r>
              <a:rPr lang="zh-CN" altLang="en-US" dirty="0">
                <a:latin typeface="微软雅黑" panose="020B0503020204020204" pitchFamily="34" charset="-122"/>
                <a:ea typeface="微软雅黑" panose="020B0503020204020204" pitchFamily="34" charset="-122"/>
              </a:rPr>
              <a:t>感染，</a:t>
            </a:r>
            <a:r>
              <a:rPr lang="en-US" altLang="zh-CN" dirty="0">
                <a:solidFill>
                  <a:srgbClr val="0000C9"/>
                </a:solidFill>
                <a:latin typeface="微软雅黑" panose="020B0503020204020204" pitchFamily="34" charset="-122"/>
                <a:ea typeface="微软雅黑" panose="020B0503020204020204" pitchFamily="34" charset="-122"/>
              </a:rPr>
              <a:t>ICU</a:t>
            </a:r>
            <a:r>
              <a:rPr lang="zh-CN" altLang="en-US" dirty="0">
                <a:solidFill>
                  <a:srgbClr val="0000C9"/>
                </a:solidFill>
                <a:latin typeface="微软雅黑" panose="020B0503020204020204" pitchFamily="34" charset="-122"/>
                <a:ea typeface="微软雅黑" panose="020B0503020204020204" pitchFamily="34" charset="-122"/>
              </a:rPr>
              <a:t>天数增加</a:t>
            </a:r>
            <a:r>
              <a:rPr lang="en-US" altLang="zh-CN" dirty="0">
                <a:solidFill>
                  <a:srgbClr val="0000C9"/>
                </a:solidFill>
                <a:latin typeface="微软雅黑" panose="020B0503020204020204" pitchFamily="34" charset="-122"/>
                <a:ea typeface="微软雅黑" panose="020B0503020204020204" pitchFamily="34" charset="-122"/>
              </a:rPr>
              <a:t>24.2</a:t>
            </a:r>
            <a:r>
              <a:rPr lang="zh-CN" altLang="en-US" dirty="0">
                <a:solidFill>
                  <a:srgbClr val="0000C9"/>
                </a:solidFill>
                <a:latin typeface="微软雅黑" panose="020B0503020204020204" pitchFamily="34" charset="-122"/>
                <a:ea typeface="微软雅黑" panose="020B0503020204020204" pitchFamily="34" charset="-122"/>
              </a:rPr>
              <a:t>天</a:t>
            </a:r>
            <a:r>
              <a:rPr lang="zh-CN" altLang="en-US" dirty="0">
                <a:latin typeface="微软雅黑" panose="020B0503020204020204" pitchFamily="34" charset="-122"/>
                <a:ea typeface="微软雅黑" panose="020B0503020204020204" pitchFamily="34" charset="-122"/>
              </a:rPr>
              <a:t>。目前</a:t>
            </a:r>
            <a:r>
              <a:rPr lang="zh-CN" altLang="en-US" dirty="0">
                <a:solidFill>
                  <a:srgbClr val="0000C9"/>
                </a:solidFill>
                <a:latin typeface="微软雅黑" panose="020B0503020204020204" pitchFamily="34" charset="-122"/>
                <a:ea typeface="微软雅黑" panose="020B0503020204020204" pitchFamily="34" charset="-122"/>
              </a:rPr>
              <a:t>尚无获批治疗药物</a:t>
            </a:r>
          </a:p>
        </p:txBody>
      </p:sp>
      <p:sp>
        <p:nvSpPr>
          <p:cNvPr id="4" name="矩形 3">
            <a:extLst>
              <a:ext uri="{FF2B5EF4-FFF2-40B4-BE49-F238E27FC236}">
                <a16:creationId xmlns:a16="http://schemas.microsoft.com/office/drawing/2014/main" id="{DC673613-D4AF-CAA2-176A-0D02D90A791F}"/>
              </a:ext>
            </a:extLst>
          </p:cNvPr>
          <p:cNvSpPr/>
          <p:nvPr/>
        </p:nvSpPr>
        <p:spPr bwMode="gray">
          <a:xfrm>
            <a:off x="446797" y="1459855"/>
            <a:ext cx="11252677" cy="433146"/>
          </a:xfrm>
          <a:prstGeom prst="rect">
            <a:avLst/>
          </a:prstGeom>
          <a:solidFill>
            <a:srgbClr val="E6F4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疾病</a:t>
            </a:r>
            <a:r>
              <a:rPr lang="zh-CN" altLang="en-US" b="1" dirty="0">
                <a:solidFill>
                  <a:srgbClr val="000000"/>
                </a:solidFill>
                <a:latin typeface="微软雅黑" panose="020B0503020204020204" pitchFamily="34" charset="-122"/>
                <a:ea typeface="微软雅黑" panose="020B0503020204020204" pitchFamily="34" charset="-122"/>
              </a:rPr>
              <a:t>和未满足需求</a:t>
            </a:r>
            <a:endParaRPr kumimoji="0" lang="zh-CN" altLang="en-US"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矩形 6">
            <a:extLst>
              <a:ext uri="{FF2B5EF4-FFF2-40B4-BE49-F238E27FC236}">
                <a16:creationId xmlns:a16="http://schemas.microsoft.com/office/drawing/2014/main" id="{9F9FC7A8-0054-1E6E-E407-158616B3D699}"/>
              </a:ext>
            </a:extLst>
          </p:cNvPr>
          <p:cNvSpPr/>
          <p:nvPr/>
        </p:nvSpPr>
        <p:spPr bwMode="gray">
          <a:xfrm>
            <a:off x="446796" y="1894008"/>
            <a:ext cx="11252677" cy="1786759"/>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7800" marR="0" lvl="0" indent="-177800" algn="l" defTabSz="914400" rtl="0" eaLnBrk="1" fontAlgn="base" latinLnBrk="0" hangingPunct="1">
              <a:lnSpc>
                <a:spcPct val="110000"/>
              </a:lnSpc>
              <a:spcBef>
                <a:spcPts val="0"/>
              </a:spcBef>
              <a:spcAft>
                <a:spcPts val="500"/>
              </a:spcAft>
              <a:buClr>
                <a:srgbClr val="000000"/>
              </a:buClr>
              <a:buSzPct val="90000"/>
              <a:buFont typeface="Arial" panose="020B0604020202020204" pitchFamily="34" charset="0"/>
              <a:buChar char="•"/>
              <a:tabLst/>
              <a:defRPr/>
            </a:pPr>
            <a:r>
              <a:rPr lang="en-US" altLang="zh-CN" sz="1400" dirty="0">
                <a:solidFill>
                  <a:srgbClr val="000000"/>
                </a:solidFill>
                <a:latin typeface="微软雅黑" panose="020B0503020204020204" pitchFamily="34" charset="-122"/>
                <a:ea typeface="微软雅黑" panose="020B0503020204020204" pitchFamily="34" charset="-122"/>
              </a:rPr>
              <a:t>CRE</a:t>
            </a:r>
            <a:r>
              <a:rPr lang="zh-CN" altLang="en-US" sz="1400" dirty="0">
                <a:solidFill>
                  <a:srgbClr val="000000"/>
                </a:solidFill>
                <a:latin typeface="微软雅黑" panose="020B0503020204020204" pitchFamily="34" charset="-122"/>
                <a:ea typeface="微软雅黑" panose="020B0503020204020204" pitchFamily="34" charset="-122"/>
              </a:rPr>
              <a:t>被</a:t>
            </a:r>
            <a:r>
              <a:rPr lang="en-US" altLang="zh-CN" b="1" dirty="0">
                <a:solidFill>
                  <a:srgbClr val="C00000"/>
                </a:solidFill>
                <a:latin typeface="微软雅黑" panose="020B0503020204020204" pitchFamily="34" charset="-122"/>
                <a:ea typeface="微软雅黑" panose="020B0503020204020204" pitchFamily="34" charset="-122"/>
              </a:rPr>
              <a:t>WHO</a:t>
            </a:r>
            <a:r>
              <a:rPr lang="zh-CN" altLang="en-US" sz="1400" dirty="0">
                <a:latin typeface="微软雅黑" panose="020B0503020204020204" pitchFamily="34" charset="-122"/>
                <a:ea typeface="微软雅黑" panose="020B0503020204020204" pitchFamily="34" charset="-122"/>
              </a:rPr>
              <a:t>列入</a:t>
            </a:r>
            <a:r>
              <a:rPr lang="en-US" altLang="zh-CN" sz="1400" dirty="0">
                <a:latin typeface="微软雅黑" panose="020B0503020204020204" pitchFamily="34" charset="-122"/>
                <a:ea typeface="微软雅黑" panose="020B0503020204020204" pitchFamily="34" charset="-122"/>
              </a:rPr>
              <a:t>《2024</a:t>
            </a:r>
            <a:r>
              <a:rPr lang="zh-CN" altLang="en-US" sz="1400" dirty="0">
                <a:latin typeface="微软雅黑" panose="020B0503020204020204" pitchFamily="34" charset="-122"/>
                <a:ea typeface="微软雅黑" panose="020B0503020204020204" pitchFamily="34" charset="-122"/>
              </a:rPr>
              <a:t>年</a:t>
            </a:r>
            <a:r>
              <a:rPr lang="zh-CN" altLang="en-US" sz="1400" b="1" dirty="0">
                <a:solidFill>
                  <a:srgbClr val="C00000"/>
                </a:solidFill>
                <a:latin typeface="微软雅黑" panose="020B0503020204020204" pitchFamily="34" charset="-122"/>
                <a:ea typeface="微软雅黑" panose="020B0503020204020204" pitchFamily="34" charset="-122"/>
              </a:rPr>
              <a:t>亟需研发新抗菌药的耐药菌优先清单</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（仅</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种被列入紧急清单的细菌感染之一）</a:t>
            </a:r>
            <a:endParaRPr lang="en-US" altLang="zh-CN" sz="1400" dirty="0">
              <a:latin typeface="微软雅黑" panose="020B0503020204020204" pitchFamily="34" charset="-122"/>
              <a:ea typeface="微软雅黑" panose="020B0503020204020204" pitchFamily="34" charset="-122"/>
            </a:endParaRPr>
          </a:p>
          <a:p>
            <a:pPr marL="177800" marR="0" lvl="0" indent="-177800" algn="l" defTabSz="914400" rtl="0" eaLnBrk="1" fontAlgn="base" latinLnBrk="0" hangingPunct="1">
              <a:lnSpc>
                <a:spcPct val="110000"/>
              </a:lnSpc>
              <a:spcBef>
                <a:spcPts val="0"/>
              </a:spcBef>
              <a:spcAft>
                <a:spcPts val="500"/>
              </a:spcAft>
              <a:buClr>
                <a:srgbClr val="000000"/>
              </a:buClr>
              <a:buSzPct val="90000"/>
              <a:buFont typeface="Arial" panose="020B0604020202020204" pitchFamily="34" charset="0"/>
              <a:buChar char="•"/>
              <a:tabLst/>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MBL-CRE</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是具有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极高死亡风险</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致死性急症重症超级细菌感染</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30</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天内死亡率高达</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36.4%</a:t>
            </a:r>
            <a:r>
              <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8</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，院内</a:t>
            </a:r>
            <a:r>
              <a:rPr lang="zh-CN" altLang="en-US" b="1" dirty="0">
                <a:solidFill>
                  <a:srgbClr val="C00000"/>
                </a:solidFill>
                <a:latin typeface="微软雅黑" panose="020B0503020204020204" pitchFamily="34" charset="-122"/>
                <a:ea typeface="微软雅黑" panose="020B0503020204020204" pitchFamily="34" charset="-122"/>
              </a:rPr>
              <a:t>死亡率高达</a:t>
            </a:r>
            <a:r>
              <a:rPr lang="en-US" altLang="zh-CN" b="1" dirty="0">
                <a:solidFill>
                  <a:srgbClr val="C00000"/>
                </a:solidFill>
                <a:latin typeface="微软雅黑" panose="020B0503020204020204" pitchFamily="34" charset="-122"/>
                <a:ea typeface="微软雅黑" panose="020B0503020204020204" pitchFamily="34" charset="-122"/>
              </a:rPr>
              <a:t>55.3%</a:t>
            </a:r>
            <a:r>
              <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1</a:t>
            </a:r>
          </a:p>
          <a:p>
            <a:pPr marL="177800" marR="0" lvl="0" indent="-177800" algn="l" defTabSz="914400" rtl="0" eaLnBrk="1" fontAlgn="base" latinLnBrk="0" hangingPunct="1">
              <a:lnSpc>
                <a:spcPct val="110000"/>
              </a:lnSpc>
              <a:spcBef>
                <a:spcPts val="0"/>
              </a:spcBef>
              <a:spcAft>
                <a:spcPts val="500"/>
              </a:spcAft>
              <a:buClr>
                <a:srgbClr val="000000"/>
              </a:buClr>
              <a:buSzPct val="90000"/>
              <a:buFont typeface="Arial" panose="020B0604020202020204" pitchFamily="34" charset="0"/>
              <a:buChar char="•"/>
              <a:tabLst/>
              <a:defRPr/>
            </a:pP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ICU</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重症患者是</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MBL-CRE</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的易感人群：</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80%</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CRE</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感染患者来自于</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ICU</a:t>
            </a:r>
            <a:r>
              <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2</a:t>
            </a:r>
          </a:p>
          <a:p>
            <a:pPr marL="177800" indent="-177800" fontAlgn="base">
              <a:lnSpc>
                <a:spcPct val="110000"/>
              </a:lnSpc>
              <a:spcAft>
                <a:spcPts val="500"/>
              </a:spcAft>
              <a:buClr>
                <a:srgbClr val="000000"/>
              </a:buClr>
              <a:buSzPct val="90000"/>
              <a:buFont typeface="Arial" panose="020B0604020202020204" pitchFamily="34" charset="0"/>
              <a:buChar char="•"/>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MBL-CRE</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感染</a:t>
            </a: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尚无获批治疗药物</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，现用经验性治疗方案，存在严重肾毒性、溶血风险等</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安全性不足</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，其中</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肾毒性发生率高达</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36.2%</a:t>
            </a:r>
          </a:p>
          <a:p>
            <a:pPr marL="177800" indent="-177800" fontAlgn="base">
              <a:lnSpc>
                <a:spcPct val="110000"/>
              </a:lnSpc>
              <a:spcAft>
                <a:spcPts val="500"/>
              </a:spcAft>
              <a:buClr>
                <a:srgbClr val="000000"/>
              </a:buClr>
              <a:buSzPct val="90000"/>
              <a:buFont typeface="Arial" panose="020B0604020202020204" pitchFamily="34" charset="0"/>
              <a:buChar char="•"/>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产</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酶显著增加患者疾病负担，</a:t>
            </a:r>
            <a:r>
              <a:rPr lang="zh-CN" altLang="en-US" sz="1400" dirty="0">
                <a:solidFill>
                  <a:srgbClr val="000000"/>
                </a:solidFill>
                <a:latin typeface="微软雅黑" panose="020B0503020204020204" pitchFamily="34" charset="-122"/>
                <a:ea typeface="微软雅黑" panose="020B0503020204020204" pitchFamily="34" charset="-122"/>
              </a:rPr>
              <a:t>与非产</a:t>
            </a:r>
            <a:r>
              <a:rPr lang="en-US" altLang="zh-CN" sz="1400" dirty="0">
                <a:solidFill>
                  <a:srgbClr val="000000"/>
                </a:solidFill>
                <a:latin typeface="微软雅黑" panose="020B0503020204020204" pitchFamily="34" charset="-122"/>
                <a:ea typeface="微软雅黑" panose="020B0503020204020204" pitchFamily="34" charset="-122"/>
              </a:rPr>
              <a:t>MBL</a:t>
            </a:r>
            <a:r>
              <a:rPr lang="zh-CN" altLang="en-US" sz="1400" dirty="0">
                <a:solidFill>
                  <a:srgbClr val="000000"/>
                </a:solidFill>
                <a:latin typeface="微软雅黑" panose="020B0503020204020204" pitchFamily="34" charset="-122"/>
                <a:ea typeface="微软雅黑" panose="020B0503020204020204" pitchFamily="34" charset="-122"/>
              </a:rPr>
              <a:t>酶相比，</a:t>
            </a:r>
            <a:r>
              <a:rPr lang="en-US" altLang="zh-CN" b="1" dirty="0">
                <a:solidFill>
                  <a:srgbClr val="C00000"/>
                </a:solidFill>
                <a:latin typeface="微软雅黑" panose="020B0503020204020204" pitchFamily="34" charset="-122"/>
                <a:ea typeface="微软雅黑" panose="020B0503020204020204" pitchFamily="34" charset="-122"/>
              </a:rPr>
              <a:t>ICU</a:t>
            </a:r>
            <a:r>
              <a:rPr lang="zh-CN" altLang="en-US" b="1" dirty="0">
                <a:solidFill>
                  <a:srgbClr val="C00000"/>
                </a:solidFill>
                <a:latin typeface="微软雅黑" panose="020B0503020204020204" pitchFamily="34" charset="-122"/>
                <a:ea typeface="微软雅黑" panose="020B0503020204020204" pitchFamily="34" charset="-122"/>
              </a:rPr>
              <a:t>住院天数增加</a:t>
            </a:r>
            <a:r>
              <a:rPr lang="en-US" altLang="zh-CN" b="1" dirty="0">
                <a:solidFill>
                  <a:srgbClr val="C00000"/>
                </a:solidFill>
                <a:latin typeface="微软雅黑" panose="020B0503020204020204" pitchFamily="34" charset="-122"/>
                <a:ea typeface="微软雅黑" panose="020B0503020204020204" pitchFamily="34" charset="-122"/>
              </a:rPr>
              <a:t>24.2</a:t>
            </a:r>
            <a:r>
              <a:rPr lang="zh-CN" altLang="en-US" b="1" dirty="0">
                <a:solidFill>
                  <a:srgbClr val="C00000"/>
                </a:solidFill>
                <a:latin typeface="微软雅黑" panose="020B0503020204020204" pitchFamily="34" charset="-122"/>
                <a:ea typeface="微软雅黑" panose="020B0503020204020204" pitchFamily="34" charset="-122"/>
              </a:rPr>
              <a:t>天</a:t>
            </a:r>
            <a:endParaRPr lang="en-US" altLang="zh-CN" b="1" dirty="0">
              <a:solidFill>
                <a:srgbClr val="C00000"/>
              </a:solidFill>
              <a:latin typeface="微软雅黑" panose="020B0503020204020204" pitchFamily="34" charset="-122"/>
              <a:ea typeface="微软雅黑" panose="020B0503020204020204" pitchFamily="34" charset="-122"/>
            </a:endParaRPr>
          </a:p>
        </p:txBody>
      </p:sp>
      <p:graphicFrame>
        <p:nvGraphicFramePr>
          <p:cNvPr id="545" name="Chart 3">
            <a:extLst>
              <a:ext uri="{FF2B5EF4-FFF2-40B4-BE49-F238E27FC236}">
                <a16:creationId xmlns:a16="http://schemas.microsoft.com/office/drawing/2014/main" id="{C5FDAF7F-3E08-EBAA-AA78-D17089B98D62}"/>
              </a:ext>
            </a:extLst>
          </p:cNvPr>
          <p:cNvGraphicFramePr/>
          <p:nvPr>
            <p:custDataLst>
              <p:tags r:id="rId2"/>
            </p:custDataLst>
            <p:extLst>
              <p:ext uri="{D42A27DB-BD31-4B8C-83A1-F6EECF244321}">
                <p14:modId xmlns:p14="http://schemas.microsoft.com/office/powerpoint/2010/main" val="3021513414"/>
              </p:ext>
            </p:extLst>
          </p:nvPr>
        </p:nvGraphicFramePr>
        <p:xfrm>
          <a:off x="1878013" y="5059363"/>
          <a:ext cx="2095500" cy="1014412"/>
        </p:xfrm>
        <a:graphic>
          <a:graphicData uri="http://schemas.openxmlformats.org/drawingml/2006/chart">
            <c:chart xmlns:c="http://schemas.openxmlformats.org/drawingml/2006/chart" xmlns:r="http://schemas.openxmlformats.org/officeDocument/2006/relationships" r:id="rId35"/>
          </a:graphicData>
        </a:graphic>
      </p:graphicFrame>
      <p:cxnSp>
        <p:nvCxnSpPr>
          <p:cNvPr id="480" name="直接连接符 479">
            <a:extLst>
              <a:ext uri="{FF2B5EF4-FFF2-40B4-BE49-F238E27FC236}">
                <a16:creationId xmlns:a16="http://schemas.microsoft.com/office/drawing/2014/main" id="{BD116895-51C6-89C1-7049-84EEC1172655}"/>
              </a:ext>
            </a:extLst>
          </p:cNvPr>
          <p:cNvCxnSpPr>
            <a:cxnSpLocks/>
          </p:cNvCxnSpPr>
          <p:nvPr>
            <p:custDataLst>
              <p:tags r:id="rId3"/>
            </p:custDataLst>
          </p:nvPr>
        </p:nvCxnSpPr>
        <p:spPr bwMode="auto">
          <a:xfrm flipV="1">
            <a:off x="2473325" y="5099051"/>
            <a:ext cx="0" cy="561975"/>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直接连接符 481">
            <a:extLst>
              <a:ext uri="{FF2B5EF4-FFF2-40B4-BE49-F238E27FC236}">
                <a16:creationId xmlns:a16="http://schemas.microsoft.com/office/drawing/2014/main" id="{5088150C-8EBA-01D1-0496-F90521C863B5}"/>
              </a:ext>
            </a:extLst>
          </p:cNvPr>
          <p:cNvCxnSpPr>
            <a:cxnSpLocks/>
          </p:cNvCxnSpPr>
          <p:nvPr>
            <p:custDataLst>
              <p:tags r:id="rId4"/>
            </p:custDataLst>
          </p:nvPr>
        </p:nvCxnSpPr>
        <p:spPr bwMode="auto">
          <a:xfrm flipV="1">
            <a:off x="3890963" y="5099051"/>
            <a:ext cx="0" cy="136525"/>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直接连接符 482">
            <a:extLst>
              <a:ext uri="{FF2B5EF4-FFF2-40B4-BE49-F238E27FC236}">
                <a16:creationId xmlns:a16="http://schemas.microsoft.com/office/drawing/2014/main" id="{F5912693-7790-EA34-0879-BBCF3B3FFDAC}"/>
              </a:ext>
            </a:extLst>
          </p:cNvPr>
          <p:cNvCxnSpPr/>
          <p:nvPr>
            <p:custDataLst>
              <p:tags r:id="rId5"/>
            </p:custDataLst>
          </p:nvPr>
        </p:nvCxnSpPr>
        <p:spPr bwMode="gray">
          <a:xfrm>
            <a:off x="2470150" y="5141913"/>
            <a:ext cx="1423988" cy="0"/>
          </a:xfrm>
          <a:prstGeom prst="line">
            <a:avLst/>
          </a:prstGeom>
          <a:ln w="28575"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7" name="Text Placeholder 2">
            <a:extLst>
              <a:ext uri="{FF2B5EF4-FFF2-40B4-BE49-F238E27FC236}">
                <a16:creationId xmlns:a16="http://schemas.microsoft.com/office/drawing/2014/main" id="{45303B77-1F03-1105-4495-3FC42A7EC13A}"/>
              </a:ext>
            </a:extLst>
          </p:cNvPr>
          <p:cNvSpPr>
            <a:spLocks/>
          </p:cNvSpPr>
          <p:nvPr>
            <p:custDataLst>
              <p:tags r:id="rId6"/>
            </p:custDataLst>
          </p:nvPr>
        </p:nvSpPr>
        <p:spPr bwMode="auto">
          <a:xfrm>
            <a:off x="776288" y="5160963"/>
            <a:ext cx="106680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ct val="0"/>
              </a:spcBef>
              <a:spcAft>
                <a:spcPct val="0"/>
              </a:spcAft>
              <a:buNone/>
              <a:defRPr/>
            </a:pPr>
            <a:fld id="{7E99994A-0794-443C-8C4E-832611735A84}" type="datetime'''''''产''''''''''金''属''''''酶''''''''''感''''''染&#10;（''M''BL）'">
              <a:rPr lang="zh-CN" altLang="en-US" sz="1400" b="1" smtClean="0"/>
              <a:pPr marL="0" lvl="0" indent="0" algn="r">
                <a:spcBef>
                  <a:spcPct val="0"/>
                </a:spcBef>
                <a:spcAft>
                  <a:spcPct val="0"/>
                </a:spcAft>
                <a:buNone/>
                <a:defRPr/>
              </a:pPr>
              <a:t>产金属酶感染
（MBL）</a:t>
            </a:fld>
            <a:endParaRPr kumimoji="0" lang="zh-CN" altLang="en-US" sz="1400" b="1" i="0" strike="noStrike" kern="1200" cap="none" spc="0" normalizeH="0" baseline="0" noProof="0" dirty="0">
              <a:ln>
                <a:noFill/>
              </a:ln>
              <a:effectLst/>
              <a:uLnTx/>
              <a:uFillTx/>
            </a:endParaRPr>
          </a:p>
        </p:txBody>
      </p:sp>
      <p:sp>
        <p:nvSpPr>
          <p:cNvPr id="18" name="Text Placeholder 2">
            <a:extLst>
              <a:ext uri="{FF2B5EF4-FFF2-40B4-BE49-F238E27FC236}">
                <a16:creationId xmlns:a16="http://schemas.microsoft.com/office/drawing/2014/main" id="{4A5EBEE1-C3DD-3B20-B186-E8B89623F64B}"/>
              </a:ext>
            </a:extLst>
          </p:cNvPr>
          <p:cNvSpPr>
            <a:spLocks/>
          </p:cNvSpPr>
          <p:nvPr>
            <p:custDataLst>
              <p:tags r:id="rId7"/>
            </p:custDataLst>
          </p:nvPr>
        </p:nvSpPr>
        <p:spPr bwMode="auto">
          <a:xfrm>
            <a:off x="598488" y="5586413"/>
            <a:ext cx="124460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ct val="0"/>
              </a:spcBef>
              <a:spcAft>
                <a:spcPct val="0"/>
              </a:spcAft>
              <a:buNone/>
              <a:defRPr/>
            </a:pPr>
            <a:fld id="{4F5E1962-D4DA-4971-9732-33D164071BF8}" type="datetime'''非产金''''''''''''属酶感''染''''&#10;（''''''''''''no''n''-MBL）'">
              <a:rPr lang="zh-CN" altLang="en-US" sz="1400" b="1" smtClean="0">
                <a:solidFill>
                  <a:srgbClr val="000000">
                    <a:lumMod val="65000"/>
                    <a:lumOff val="35000"/>
                  </a:srgbClr>
                </a:solidFill>
              </a:rPr>
              <a:pPr marL="0" lvl="0" indent="0" algn="r">
                <a:spcBef>
                  <a:spcPct val="0"/>
                </a:spcBef>
                <a:spcAft>
                  <a:spcPct val="0"/>
                </a:spcAft>
                <a:buNone/>
                <a:defRPr/>
              </a:pPr>
              <a:t>非产金属酶感染
（non-MBL）</a:t>
            </a:fld>
            <a:endParaRPr kumimoji="0" lang="zh-CN" altLang="en-US" sz="1400" b="1" i="0" strike="noStrike" kern="1200" cap="none" spc="0" normalizeH="0" baseline="0" noProof="0" dirty="0">
              <a:ln>
                <a:noFill/>
              </a:ln>
              <a:solidFill>
                <a:srgbClr val="000000">
                  <a:lumMod val="65000"/>
                  <a:lumOff val="35000"/>
                </a:srgbClr>
              </a:solidFill>
              <a:effectLst/>
              <a:uLnTx/>
              <a:uFillTx/>
            </a:endParaRPr>
          </a:p>
        </p:txBody>
      </p:sp>
      <p:sp>
        <p:nvSpPr>
          <p:cNvPr id="487" name="Text Placeholder 2">
            <a:extLst>
              <a:ext uri="{FF2B5EF4-FFF2-40B4-BE49-F238E27FC236}">
                <a16:creationId xmlns:a16="http://schemas.microsoft.com/office/drawing/2014/main" id="{6EEB6CB7-8863-8414-BE3A-ECBFD5B0D3C6}"/>
              </a:ext>
            </a:extLst>
          </p:cNvPr>
          <p:cNvSpPr>
            <a:spLocks/>
          </p:cNvSpPr>
          <p:nvPr>
            <p:custDataLst>
              <p:tags r:id="rId8"/>
            </p:custDataLst>
          </p:nvPr>
        </p:nvSpPr>
        <p:spPr bwMode="gray">
          <a:xfrm>
            <a:off x="2498725" y="5695950"/>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374386BE-4DE2-4F97-9DF8-27271DB09AC3}" type="datetime'1''''''''''''''''''''''4''''''.7''%'''''''''''''">
              <a:rPr lang="en-US" altLang="en-US" sz="1200" smtClean="0">
                <a:ea typeface="黑体" panose="02010609060101010101" pitchFamily="49" charset="-122"/>
              </a:rPr>
              <a:pPr/>
              <a:t>14.7%</a:t>
            </a:fld>
            <a:endParaRPr lang="zh-CN" altLang="en-US" sz="1200" dirty="0">
              <a:ea typeface="黑体" panose="02010609060101010101" pitchFamily="49" charset="-122"/>
            </a:endParaRPr>
          </a:p>
        </p:txBody>
      </p:sp>
      <p:sp>
        <p:nvSpPr>
          <p:cNvPr id="478" name="Text Placeholder 2">
            <a:extLst>
              <a:ext uri="{FF2B5EF4-FFF2-40B4-BE49-F238E27FC236}">
                <a16:creationId xmlns:a16="http://schemas.microsoft.com/office/drawing/2014/main" id="{B103023E-F657-F500-27B7-7E676636F8EB}"/>
              </a:ext>
            </a:extLst>
          </p:cNvPr>
          <p:cNvSpPr>
            <a:spLocks/>
          </p:cNvSpPr>
          <p:nvPr>
            <p:custDataLst>
              <p:tags r:id="rId9"/>
            </p:custDataLst>
          </p:nvPr>
        </p:nvSpPr>
        <p:spPr bwMode="auto">
          <a:xfrm>
            <a:off x="2630488" y="4778375"/>
            <a:ext cx="1103313" cy="273050"/>
          </a:xfrm>
          <a:prstGeom prst="ellipse">
            <a:avLst/>
          </a:prstGeom>
          <a:solidFill>
            <a:schemeClr val="bg1"/>
          </a:solidFill>
          <a:ln w="9525" cmpd="sng" algn="ctr">
            <a:solidFill>
              <a:srgbClr val="969696"/>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400" dirty="0">
                <a:effectLst/>
              </a:rPr>
              <a:t>增加</a:t>
            </a:r>
            <a:r>
              <a:rPr lang="en-US" altLang="zh-CN" sz="1400" dirty="0">
                <a:effectLst/>
              </a:rPr>
              <a:t>2.7</a:t>
            </a:r>
            <a:r>
              <a:rPr lang="zh-CN" altLang="en-US" sz="1400" dirty="0">
                <a:effectLst/>
              </a:rPr>
              <a:t>倍</a:t>
            </a:r>
            <a:endParaRPr lang="zh-CN" altLang="en-US" sz="1400" dirty="0"/>
          </a:p>
        </p:txBody>
      </p:sp>
      <p:sp>
        <p:nvSpPr>
          <p:cNvPr id="52" name="文本框 51">
            <a:extLst>
              <a:ext uri="{FF2B5EF4-FFF2-40B4-BE49-F238E27FC236}">
                <a16:creationId xmlns:a16="http://schemas.microsoft.com/office/drawing/2014/main" id="{5B03E3CF-1BCE-60C7-7CBD-C6AE468E9BEC}"/>
              </a:ext>
            </a:extLst>
          </p:cNvPr>
          <p:cNvSpPr txBox="1"/>
          <p:nvPr/>
        </p:nvSpPr>
        <p:spPr bwMode="gray">
          <a:xfrm>
            <a:off x="4071747" y="3976688"/>
            <a:ext cx="4002771" cy="369888"/>
          </a:xfrm>
          <a:prstGeom prst="rect">
            <a:avLst/>
          </a:prstGeom>
          <a:solidFill>
            <a:schemeClr val="bg1"/>
          </a:solidFill>
        </p:spPr>
        <p:txBody>
          <a:bodyPr wrap="none" lIns="45720" tIns="45720" rIns="45720" bIns="45720" rtlCol="0" anchor="ctr">
            <a:noAutofit/>
          </a:bodyPr>
          <a:lstStyle/>
          <a:p>
            <a:pPr algn="ctr">
              <a:lnSpc>
                <a:spcPct val="90000"/>
              </a:lnSpc>
              <a:spcBef>
                <a:spcPts val="1000"/>
              </a:spcBef>
            </a:pPr>
            <a:r>
              <a:rPr lang="zh-CN" altLang="en-US" sz="1600" b="1" dirty="0">
                <a:latin typeface="微软雅黑" panose="020B0503020204020204" pitchFamily="34" charset="-122"/>
                <a:ea typeface="微软雅黑" panose="020B0503020204020204" pitchFamily="34" charset="-122"/>
              </a:rPr>
              <a:t>产</a:t>
            </a:r>
            <a:r>
              <a:rPr lang="en-US" altLang="zh-CN" sz="1600" b="1" dirty="0">
                <a:latin typeface="微软雅黑" panose="020B0503020204020204" pitchFamily="34" charset="-122"/>
                <a:ea typeface="微软雅黑" panose="020B0503020204020204" pitchFamily="34" charset="-122"/>
              </a:rPr>
              <a:t>MBL</a:t>
            </a:r>
            <a:r>
              <a:rPr lang="zh-CN" altLang="en-US" sz="1600" b="1" dirty="0">
                <a:latin typeface="微软雅黑" panose="020B0503020204020204" pitchFamily="34" charset="-122"/>
                <a:ea typeface="微软雅黑" panose="020B0503020204020204" pitchFamily="34" charset="-122"/>
              </a:rPr>
              <a:t>酶显著增加患者疾病负担</a:t>
            </a:r>
          </a:p>
        </p:txBody>
      </p:sp>
      <p:sp>
        <p:nvSpPr>
          <p:cNvPr id="55" name="文本框 54">
            <a:extLst>
              <a:ext uri="{FF2B5EF4-FFF2-40B4-BE49-F238E27FC236}">
                <a16:creationId xmlns:a16="http://schemas.microsoft.com/office/drawing/2014/main" id="{79255BD4-F028-206E-0A5F-ED88C2E2773C}"/>
              </a:ext>
            </a:extLst>
          </p:cNvPr>
          <p:cNvSpPr txBox="1"/>
          <p:nvPr/>
        </p:nvSpPr>
        <p:spPr bwMode="gray">
          <a:xfrm>
            <a:off x="2527300" y="4414838"/>
            <a:ext cx="1308100" cy="277813"/>
          </a:xfrm>
          <a:prstGeom prst="rect">
            <a:avLst/>
          </a:prstGeom>
        </p:spPr>
        <p:txBody>
          <a:bodyPr wrap="none" lIns="45720" tIns="45720" rIns="45720" bIns="45720" rtlCol="0" anchor="ctr">
            <a:noAutofit/>
          </a:bodyPr>
          <a:lstStyle/>
          <a:p>
            <a:pPr algn="ctr">
              <a:lnSpc>
                <a:spcPct val="90000"/>
              </a:lnSpc>
              <a:spcBef>
                <a:spcPts val="1000"/>
              </a:spcBef>
            </a:pPr>
            <a:r>
              <a:rPr lang="zh-CN" altLang="en-US" sz="1600" b="1" dirty="0">
                <a:latin typeface="微软雅黑" panose="020B0503020204020204" pitchFamily="34" charset="-122"/>
                <a:ea typeface="微软雅黑" panose="020B0503020204020204" pitchFamily="34" charset="-122"/>
              </a:rPr>
              <a:t>死亡率</a:t>
            </a:r>
            <a:r>
              <a:rPr lang="en-US" altLang="zh-CN" sz="1600" baseline="30000"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graphicFrame>
        <p:nvGraphicFramePr>
          <p:cNvPr id="475" name="Chart 3">
            <a:extLst>
              <a:ext uri="{FF2B5EF4-FFF2-40B4-BE49-F238E27FC236}">
                <a16:creationId xmlns:a16="http://schemas.microsoft.com/office/drawing/2014/main" id="{7E726601-3025-2B98-B4F3-81848B2D3C67}"/>
              </a:ext>
            </a:extLst>
          </p:cNvPr>
          <p:cNvGraphicFramePr/>
          <p:nvPr>
            <p:custDataLst>
              <p:tags r:id="rId10"/>
            </p:custDataLst>
            <p:extLst>
              <p:ext uri="{D42A27DB-BD31-4B8C-83A1-F6EECF244321}">
                <p14:modId xmlns:p14="http://schemas.microsoft.com/office/powerpoint/2010/main" val="2356931239"/>
              </p:ext>
            </p:extLst>
          </p:nvPr>
        </p:nvGraphicFramePr>
        <p:xfrm>
          <a:off x="4332288" y="5059363"/>
          <a:ext cx="2095500" cy="1014412"/>
        </p:xfrm>
        <a:graphic>
          <a:graphicData uri="http://schemas.openxmlformats.org/drawingml/2006/chart">
            <c:chart xmlns:c="http://schemas.openxmlformats.org/drawingml/2006/chart" xmlns:r="http://schemas.openxmlformats.org/officeDocument/2006/relationships" r:id="rId36"/>
          </a:graphicData>
        </a:graphic>
      </p:graphicFrame>
      <p:cxnSp>
        <p:nvCxnSpPr>
          <p:cNvPr id="462" name="直接连接符 461">
            <a:extLst>
              <a:ext uri="{FF2B5EF4-FFF2-40B4-BE49-F238E27FC236}">
                <a16:creationId xmlns:a16="http://schemas.microsoft.com/office/drawing/2014/main" id="{30590411-1A7F-2700-6280-EFAD941A77CA}"/>
              </a:ext>
            </a:extLst>
          </p:cNvPr>
          <p:cNvCxnSpPr/>
          <p:nvPr>
            <p:custDataLst>
              <p:tags r:id="rId11"/>
            </p:custDataLst>
          </p:nvPr>
        </p:nvCxnSpPr>
        <p:spPr bwMode="auto">
          <a:xfrm flipV="1">
            <a:off x="4999038" y="5099050"/>
            <a:ext cx="0" cy="561975"/>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直接连接符 463">
            <a:extLst>
              <a:ext uri="{FF2B5EF4-FFF2-40B4-BE49-F238E27FC236}">
                <a16:creationId xmlns:a16="http://schemas.microsoft.com/office/drawing/2014/main" id="{2B311CE4-9305-CFF7-379E-E64D4DE6EDF1}"/>
              </a:ext>
            </a:extLst>
          </p:cNvPr>
          <p:cNvCxnSpPr/>
          <p:nvPr>
            <p:custDataLst>
              <p:tags r:id="rId12"/>
            </p:custDataLst>
          </p:nvPr>
        </p:nvCxnSpPr>
        <p:spPr bwMode="auto">
          <a:xfrm flipV="1">
            <a:off x="6345238" y="5099050"/>
            <a:ext cx="0" cy="136525"/>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直接连接符 462">
            <a:extLst>
              <a:ext uri="{FF2B5EF4-FFF2-40B4-BE49-F238E27FC236}">
                <a16:creationId xmlns:a16="http://schemas.microsoft.com/office/drawing/2014/main" id="{697B0C7C-0AB4-7A5C-A732-2F9A21DB1DB7}"/>
              </a:ext>
            </a:extLst>
          </p:cNvPr>
          <p:cNvCxnSpPr/>
          <p:nvPr>
            <p:custDataLst>
              <p:tags r:id="rId13"/>
            </p:custDataLst>
          </p:nvPr>
        </p:nvCxnSpPr>
        <p:spPr bwMode="gray">
          <a:xfrm>
            <a:off x="4995863" y="5141913"/>
            <a:ext cx="1352550" cy="0"/>
          </a:xfrm>
          <a:prstGeom prst="line">
            <a:avLst/>
          </a:prstGeom>
          <a:ln w="28575"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42" name="Text Placeholder 2">
            <a:extLst>
              <a:ext uri="{FF2B5EF4-FFF2-40B4-BE49-F238E27FC236}">
                <a16:creationId xmlns:a16="http://schemas.microsoft.com/office/drawing/2014/main" id="{B01055DC-B477-06FE-A4BF-16C2DFF388F4}"/>
              </a:ext>
            </a:extLst>
          </p:cNvPr>
          <p:cNvSpPr>
            <a:spLocks/>
          </p:cNvSpPr>
          <p:nvPr>
            <p:custDataLst>
              <p:tags r:id="rId14"/>
            </p:custDataLst>
          </p:nvPr>
        </p:nvSpPr>
        <p:spPr bwMode="gray">
          <a:xfrm>
            <a:off x="5133975" y="5270500"/>
            <a:ext cx="4921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200" b="1" dirty="0">
                <a:solidFill>
                  <a:schemeClr val="bg1"/>
                </a:solidFill>
                <a:effectLst/>
              </a:rPr>
              <a:t>44.0</a:t>
            </a:r>
            <a:r>
              <a:rPr lang="zh-CN" altLang="en-US" sz="1200" b="1" dirty="0">
                <a:solidFill>
                  <a:schemeClr val="bg1"/>
                </a:solidFill>
                <a:effectLst/>
              </a:rPr>
              <a:t>天</a:t>
            </a:r>
            <a:endParaRPr lang="zh-CN" altLang="en-US" sz="1200" b="1" dirty="0">
              <a:solidFill>
                <a:schemeClr val="bg1"/>
              </a:solidFill>
            </a:endParaRPr>
          </a:p>
        </p:txBody>
      </p:sp>
      <p:sp>
        <p:nvSpPr>
          <p:cNvPr id="548" name="Text Placeholder 2">
            <a:extLst>
              <a:ext uri="{FF2B5EF4-FFF2-40B4-BE49-F238E27FC236}">
                <a16:creationId xmlns:a16="http://schemas.microsoft.com/office/drawing/2014/main" id="{FDDDA4CD-A323-D7BC-E088-D9E61D1271D7}"/>
              </a:ext>
            </a:extLst>
          </p:cNvPr>
          <p:cNvSpPr>
            <a:spLocks/>
          </p:cNvSpPr>
          <p:nvPr>
            <p:custDataLst>
              <p:tags r:id="rId15"/>
            </p:custDataLst>
          </p:nvPr>
        </p:nvSpPr>
        <p:spPr bwMode="gray">
          <a:xfrm>
            <a:off x="5024438" y="5695950"/>
            <a:ext cx="4921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zh-CN" sz="1200" dirty="0">
                <a:effectLst/>
              </a:rPr>
              <a:t>13.3</a:t>
            </a:r>
            <a:r>
              <a:rPr lang="zh-CN" altLang="en-US" sz="1200" dirty="0">
                <a:effectLst/>
              </a:rPr>
              <a:t>天</a:t>
            </a:r>
            <a:endParaRPr lang="zh-CN" altLang="en-US" sz="1200" dirty="0"/>
          </a:p>
        </p:txBody>
      </p:sp>
      <p:sp>
        <p:nvSpPr>
          <p:cNvPr id="467" name="Text Placeholder 2">
            <a:extLst>
              <a:ext uri="{FF2B5EF4-FFF2-40B4-BE49-F238E27FC236}">
                <a16:creationId xmlns:a16="http://schemas.microsoft.com/office/drawing/2014/main" id="{BCF2C2DE-1EC3-5A6D-7212-0F547E3941B8}"/>
              </a:ext>
            </a:extLst>
          </p:cNvPr>
          <p:cNvSpPr>
            <a:spLocks/>
          </p:cNvSpPr>
          <p:nvPr>
            <p:custDataLst>
              <p:tags r:id="rId16"/>
            </p:custDataLst>
          </p:nvPr>
        </p:nvSpPr>
        <p:spPr bwMode="auto">
          <a:xfrm>
            <a:off x="5051425" y="4778375"/>
            <a:ext cx="1243013" cy="273050"/>
          </a:xfrm>
          <a:prstGeom prst="ellipse">
            <a:avLst/>
          </a:prstGeom>
          <a:solidFill>
            <a:schemeClr val="bg1"/>
          </a:solidFill>
          <a:ln w="9525" cmpd="sng" algn="ctr">
            <a:solidFill>
              <a:srgbClr val="C0C0C0"/>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400" dirty="0">
                <a:effectLst/>
                <a:latin typeface="Arial" panose="020B0604020202020204" pitchFamily="34" charset="0"/>
                <a:ea typeface="微软雅黑" panose="020B0503020204020204" pitchFamily="34" charset="-122"/>
              </a:rPr>
              <a:t>增加</a:t>
            </a:r>
            <a:r>
              <a:rPr lang="en-US" altLang="zh-CN" sz="1400" dirty="0">
                <a:effectLst/>
                <a:latin typeface="Arial" panose="020B0604020202020204" pitchFamily="34" charset="0"/>
                <a:ea typeface="微软雅黑" panose="020B0503020204020204" pitchFamily="34" charset="-122"/>
              </a:rPr>
              <a:t>30.7</a:t>
            </a:r>
            <a:r>
              <a:rPr lang="zh-CN" altLang="en-US" sz="1400" dirty="0">
                <a:effectLst/>
                <a:latin typeface="Arial" panose="020B0604020202020204" pitchFamily="34" charset="0"/>
                <a:ea typeface="微软雅黑" panose="020B0503020204020204" pitchFamily="34" charset="-122"/>
              </a:rPr>
              <a:t>天</a:t>
            </a:r>
            <a:endParaRPr lang="zh-CN" altLang="en-US" sz="1400" dirty="0">
              <a:latin typeface="Arial" panose="020B0604020202020204" pitchFamily="34" charset="0"/>
              <a:ea typeface="微软雅黑" panose="020B0503020204020204" pitchFamily="34" charset="-122"/>
            </a:endParaRPr>
          </a:p>
        </p:txBody>
      </p:sp>
      <p:sp>
        <p:nvSpPr>
          <p:cNvPr id="471" name="文本框 470">
            <a:extLst>
              <a:ext uri="{FF2B5EF4-FFF2-40B4-BE49-F238E27FC236}">
                <a16:creationId xmlns:a16="http://schemas.microsoft.com/office/drawing/2014/main" id="{88F05ABD-4D49-93BF-7D64-1C2B94BBBA59}"/>
              </a:ext>
            </a:extLst>
          </p:cNvPr>
          <p:cNvSpPr txBox="1"/>
          <p:nvPr/>
        </p:nvSpPr>
        <p:spPr bwMode="gray">
          <a:xfrm>
            <a:off x="5037138" y="4414838"/>
            <a:ext cx="1308100" cy="277813"/>
          </a:xfrm>
          <a:prstGeom prst="rect">
            <a:avLst/>
          </a:prstGeom>
        </p:spPr>
        <p:txBody>
          <a:bodyPr wrap="none" lIns="45720" tIns="45720" rIns="45720" bIns="45720" rtlCol="0" anchor="ctr">
            <a:noAutofit/>
          </a:bodyPr>
          <a:lstStyle/>
          <a:p>
            <a:pPr algn="ctr">
              <a:lnSpc>
                <a:spcPct val="90000"/>
              </a:lnSpc>
              <a:spcBef>
                <a:spcPts val="1000"/>
              </a:spcBef>
            </a:pPr>
            <a:r>
              <a:rPr lang="zh-CN" altLang="en-US" sz="1600" dirty="0">
                <a:latin typeface="微软雅黑" panose="020B0503020204020204" pitchFamily="34" charset="-122"/>
                <a:ea typeface="微软雅黑" panose="020B0503020204020204" pitchFamily="34" charset="-122"/>
              </a:rPr>
              <a:t>住院天数</a:t>
            </a:r>
            <a:r>
              <a:rPr lang="en-US" altLang="zh-CN" sz="1600" baseline="300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472" name="文本框 471">
            <a:extLst>
              <a:ext uri="{FF2B5EF4-FFF2-40B4-BE49-F238E27FC236}">
                <a16:creationId xmlns:a16="http://schemas.microsoft.com/office/drawing/2014/main" id="{952742E2-D252-D288-C214-98FCC3FF3698}"/>
              </a:ext>
            </a:extLst>
          </p:cNvPr>
          <p:cNvSpPr txBox="1"/>
          <p:nvPr/>
        </p:nvSpPr>
        <p:spPr bwMode="gray">
          <a:xfrm>
            <a:off x="1777916" y="6183313"/>
            <a:ext cx="9368170" cy="553998"/>
          </a:xfrm>
          <a:prstGeom prst="rect">
            <a:avLst/>
          </a:prstGeom>
          <a:solidFill>
            <a:schemeClr val="bg1"/>
          </a:solid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r>
              <a:rPr lang="en-US" altLang="zh-CN" sz="400" dirty="0"/>
              <a:t>de Jager P, et al., Nosocomial Outbreak of New Delhi Metallo-</a:t>
            </a:r>
            <a:r>
              <a:rPr lang="el-GR" altLang="zh-CN" sz="400" dirty="0"/>
              <a:t>β-</a:t>
            </a:r>
            <a:r>
              <a:rPr lang="en-US" altLang="zh-CN" sz="400" dirty="0"/>
              <a:t>Lactamase-1-Producing Gram-Negative Bacteria in South Africa: A Case-Control Study. </a:t>
            </a:r>
            <a:r>
              <a:rPr lang="en-US" altLang="zh-CN" sz="400" dirty="0" err="1"/>
              <a:t>PLoS</a:t>
            </a:r>
            <a:r>
              <a:rPr lang="en-US" altLang="zh-CN" sz="400" dirty="0"/>
              <a:t> One. 2015 Apr 24;10(4)</a:t>
            </a:r>
          </a:p>
          <a:p>
            <a:r>
              <a:rPr lang="en-US" altLang="zh-CN" sz="400" dirty="0"/>
              <a:t>Rebold N, </a:t>
            </a:r>
            <a:r>
              <a:rPr lang="en-US" altLang="zh-CN" sz="400" dirty="0" err="1"/>
              <a:t>Lagnf</a:t>
            </a:r>
            <a:r>
              <a:rPr lang="en-US" altLang="zh-CN" sz="400" dirty="0"/>
              <a:t> AM, </a:t>
            </a:r>
            <a:r>
              <a:rPr lang="en-US" altLang="zh-CN" sz="400" dirty="0" err="1"/>
              <a:t>Alosaimy</a:t>
            </a:r>
            <a:r>
              <a:rPr lang="en-US" altLang="zh-CN" sz="400" dirty="0"/>
              <a:t> S, Holger DJ, Witucki P, Mannino A, Dierker M, Lucas K, Kunz Coyne AJ, El Ghali A, Caniff KE, Veve MP, Rybak MJ. Risk Factors for Carbapenem-Resistant </a:t>
            </a:r>
            <a:r>
              <a:rPr lang="en-US" altLang="zh-CN" sz="400" dirty="0" err="1"/>
              <a:t>Enterobacterales</a:t>
            </a:r>
            <a:r>
              <a:rPr lang="en-US" altLang="zh-CN" sz="400" dirty="0"/>
              <a:t> Clinical Treatment Failure. </a:t>
            </a:r>
            <a:r>
              <a:rPr lang="en-US" altLang="zh-CN" sz="400" dirty="0" err="1"/>
              <a:t>Microbiol</a:t>
            </a:r>
            <a:r>
              <a:rPr lang="en-US" altLang="zh-CN" sz="400" dirty="0"/>
              <a:t> </a:t>
            </a:r>
            <a:r>
              <a:rPr lang="en-US" altLang="zh-CN" sz="400" dirty="0" err="1"/>
              <a:t>Spectr</a:t>
            </a:r>
            <a:r>
              <a:rPr lang="en-US" altLang="zh-CN" sz="400" dirty="0"/>
              <a:t>. 2023 Feb 14;11(1)</a:t>
            </a:r>
          </a:p>
          <a:p>
            <a:r>
              <a:rPr lang="en-US" altLang="zh-CN" sz="400" dirty="0"/>
              <a:t>Marco Falcone, et al., Advancing knowledge on Antimicrobial Resistant Infections Collaboration Network (ALARICO Network), Mortality Attributable to Bloodstream Infections Caused by Different Carbapenem-Resistant Gram-Negative Bacilli, Clinical Infectious Diseases, Volume 76, Issue 12, 15 June 2023, Pages 2059–2069</a:t>
            </a:r>
          </a:p>
          <a:p>
            <a:r>
              <a:rPr lang="en-US" altLang="zh-CN" sz="400" dirty="0"/>
              <a:t>Data from: Final Full Clinical Study Report C3601002 (D4910C00004). 2023. </a:t>
            </a:r>
          </a:p>
          <a:p>
            <a:r>
              <a:rPr lang="en-US" altLang="zh-CN" sz="400" dirty="0"/>
              <a:t>Yuan J., Carmeli Y., Cisneros J., et al. ATM-AVI compared with adjunctive Colistin combined with Meropenem for the treatment of serious gram-negative bacterial infections: Sub-group analysis for the Phase 3 REVISIT study</a:t>
            </a:r>
          </a:p>
          <a:p>
            <a:r>
              <a:rPr lang="en-US" altLang="zh-CN" sz="400" dirty="0"/>
              <a:t>Cheng K, Newell P, Chow JW, Broadhurst H, Wilson D, Yates K, Wardman A. Safety Profile of Ceftazidime-Avibactam: Pooled Data from the Adult Phase II and Phase III Clinical Trial </a:t>
            </a:r>
            <a:r>
              <a:rPr lang="en-US" altLang="zh-CN" sz="400" dirty="0" err="1"/>
              <a:t>Programme</a:t>
            </a:r>
            <a:r>
              <a:rPr lang="en-US" altLang="zh-CN" sz="400" dirty="0"/>
              <a:t>. Drug Saf. 2020 Aug;43(8):751-766. </a:t>
            </a:r>
          </a:p>
          <a:p>
            <a:r>
              <a:rPr lang="en-US" altLang="zh-CN" sz="400" dirty="0"/>
              <a:t>Guo X, et al., Central nervous system adverse events of CAZ-AVI: a retrospective study using food and drug administration adverse event reporting system. J Clin Pharm Ther. 2022 Dec; 47(12): 2369-2372</a:t>
            </a:r>
          </a:p>
          <a:p>
            <a:r>
              <a:rPr lang="en-US" altLang="zh-CN" sz="400" dirty="0"/>
              <a:t>Falcone M, et al., Mortality Attributable to BSI caused by different CR GNB, </a:t>
            </a:r>
            <a:r>
              <a:rPr lang="fr-FR" altLang="zh-CN" sz="400" dirty="0"/>
              <a:t>Clin Infect Dis. 2023 Jun 16;76(12):2059-2069. </a:t>
            </a:r>
          </a:p>
          <a:p>
            <a:r>
              <a:rPr lang="en-US" altLang="zh-CN" sz="400" b="0" i="0" dirty="0" err="1">
                <a:effectLst/>
                <a:latin typeface="BlinkMacSystemFont"/>
              </a:rPr>
              <a:t>Eljaaly</a:t>
            </a:r>
            <a:r>
              <a:rPr lang="en-US" altLang="zh-CN" sz="400" b="0" i="0" dirty="0">
                <a:effectLst/>
                <a:latin typeface="BlinkMacSystemFont"/>
              </a:rPr>
              <a:t> K, Bidell MR, Gandhi RG, Alshehri S, Enani MA, Al-</a:t>
            </a:r>
            <a:r>
              <a:rPr lang="en-US" altLang="zh-CN" sz="400" b="0" i="0" dirty="0" err="1">
                <a:effectLst/>
                <a:latin typeface="BlinkMacSystemFont"/>
              </a:rPr>
              <a:t>Jedai</a:t>
            </a:r>
            <a:r>
              <a:rPr lang="en-US" altLang="zh-CN" sz="400" b="0" i="0" dirty="0">
                <a:effectLst/>
                <a:latin typeface="BlinkMacSystemFont"/>
              </a:rPr>
              <a:t> A, Lee TC. Colistin Nephrotoxicity: Meta-Analysis of Randomized Controlled Trials. Open Forum Infect Dis. 2021 Jan 21;8(2</a:t>
            </a:r>
            <a:endParaRPr lang="fr-FR" altLang="zh-CN" sz="400" dirty="0"/>
          </a:p>
        </p:txBody>
      </p:sp>
      <p:graphicFrame>
        <p:nvGraphicFramePr>
          <p:cNvPr id="476" name="Chart 3">
            <a:extLst>
              <a:ext uri="{FF2B5EF4-FFF2-40B4-BE49-F238E27FC236}">
                <a16:creationId xmlns:a16="http://schemas.microsoft.com/office/drawing/2014/main" id="{CEA9DA05-6CDE-2646-22FA-346EDCFC9455}"/>
              </a:ext>
            </a:extLst>
          </p:cNvPr>
          <p:cNvGraphicFramePr/>
          <p:nvPr>
            <p:custDataLst>
              <p:tags r:id="rId17"/>
            </p:custDataLst>
            <p:extLst>
              <p:ext uri="{D42A27DB-BD31-4B8C-83A1-F6EECF244321}">
                <p14:modId xmlns:p14="http://schemas.microsoft.com/office/powerpoint/2010/main" val="1831400670"/>
              </p:ext>
            </p:extLst>
          </p:nvPr>
        </p:nvGraphicFramePr>
        <p:xfrm>
          <a:off x="6907213" y="5068888"/>
          <a:ext cx="2095500" cy="1004887"/>
        </p:xfrm>
        <a:graphic>
          <a:graphicData uri="http://schemas.openxmlformats.org/drawingml/2006/chart">
            <c:chart xmlns:c="http://schemas.openxmlformats.org/drawingml/2006/chart" xmlns:r="http://schemas.openxmlformats.org/officeDocument/2006/relationships" r:id="rId37"/>
          </a:graphicData>
        </a:graphic>
      </p:graphicFrame>
      <p:cxnSp>
        <p:nvCxnSpPr>
          <p:cNvPr id="499" name="直接连接符 498">
            <a:extLst>
              <a:ext uri="{FF2B5EF4-FFF2-40B4-BE49-F238E27FC236}">
                <a16:creationId xmlns:a16="http://schemas.microsoft.com/office/drawing/2014/main" id="{D0443CC7-5FF9-6665-605B-267F2C647BEB}"/>
              </a:ext>
            </a:extLst>
          </p:cNvPr>
          <p:cNvCxnSpPr/>
          <p:nvPr>
            <p:custDataLst>
              <p:tags r:id="rId18"/>
            </p:custDataLst>
          </p:nvPr>
        </p:nvCxnSpPr>
        <p:spPr bwMode="auto">
          <a:xfrm flipV="1">
            <a:off x="7483475" y="5108575"/>
            <a:ext cx="0" cy="555625"/>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直接连接符 499">
            <a:extLst>
              <a:ext uri="{FF2B5EF4-FFF2-40B4-BE49-F238E27FC236}">
                <a16:creationId xmlns:a16="http://schemas.microsoft.com/office/drawing/2014/main" id="{EF4FC145-FEBD-C4EB-D44A-F56FA198FC23}"/>
              </a:ext>
            </a:extLst>
          </p:cNvPr>
          <p:cNvCxnSpPr/>
          <p:nvPr>
            <p:custDataLst>
              <p:tags r:id="rId19"/>
            </p:custDataLst>
          </p:nvPr>
        </p:nvCxnSpPr>
        <p:spPr bwMode="auto">
          <a:xfrm flipV="1">
            <a:off x="8920163" y="5108575"/>
            <a:ext cx="0" cy="134938"/>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直接连接符 500">
            <a:extLst>
              <a:ext uri="{FF2B5EF4-FFF2-40B4-BE49-F238E27FC236}">
                <a16:creationId xmlns:a16="http://schemas.microsoft.com/office/drawing/2014/main" id="{9692223F-E145-3672-D7FD-02A84808119C}"/>
              </a:ext>
            </a:extLst>
          </p:cNvPr>
          <p:cNvCxnSpPr/>
          <p:nvPr>
            <p:custDataLst>
              <p:tags r:id="rId20"/>
            </p:custDataLst>
          </p:nvPr>
        </p:nvCxnSpPr>
        <p:spPr bwMode="gray">
          <a:xfrm>
            <a:off x="7480300" y="5151438"/>
            <a:ext cx="1443038" cy="0"/>
          </a:xfrm>
          <a:prstGeom prst="line">
            <a:avLst/>
          </a:prstGeom>
          <a:ln w="28575"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53" name="Text Placeholder 2">
            <a:extLst>
              <a:ext uri="{FF2B5EF4-FFF2-40B4-BE49-F238E27FC236}">
                <a16:creationId xmlns:a16="http://schemas.microsoft.com/office/drawing/2014/main" id="{9D457117-9E4F-9276-21CA-705420786502}"/>
              </a:ext>
            </a:extLst>
          </p:cNvPr>
          <p:cNvSpPr>
            <a:spLocks/>
          </p:cNvSpPr>
          <p:nvPr>
            <p:custDataLst>
              <p:tags r:id="rId21"/>
            </p:custDataLst>
          </p:nvPr>
        </p:nvSpPr>
        <p:spPr bwMode="gray">
          <a:xfrm>
            <a:off x="7708900" y="5278438"/>
            <a:ext cx="4921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200" b="1" dirty="0">
                <a:solidFill>
                  <a:schemeClr val="bg1"/>
                </a:solidFill>
                <a:effectLst/>
              </a:rPr>
              <a:t>32.5</a:t>
            </a:r>
            <a:r>
              <a:rPr lang="zh-CN" altLang="en-US" sz="1200" b="1" dirty="0">
                <a:solidFill>
                  <a:schemeClr val="bg1"/>
                </a:solidFill>
                <a:effectLst/>
              </a:rPr>
              <a:t>天</a:t>
            </a:r>
            <a:endParaRPr lang="zh-CN" altLang="en-US" sz="1200" b="1" dirty="0">
              <a:solidFill>
                <a:schemeClr val="bg1"/>
              </a:solidFill>
            </a:endParaRPr>
          </a:p>
        </p:txBody>
      </p:sp>
      <p:sp>
        <p:nvSpPr>
          <p:cNvPr id="557" name="Text Placeholder 2">
            <a:extLst>
              <a:ext uri="{FF2B5EF4-FFF2-40B4-BE49-F238E27FC236}">
                <a16:creationId xmlns:a16="http://schemas.microsoft.com/office/drawing/2014/main" id="{90BC0ED4-61B1-F10E-813E-B59F63AF75A2}"/>
              </a:ext>
            </a:extLst>
          </p:cNvPr>
          <p:cNvSpPr>
            <a:spLocks/>
          </p:cNvSpPr>
          <p:nvPr>
            <p:custDataLst>
              <p:tags r:id="rId22"/>
            </p:custDataLst>
          </p:nvPr>
        </p:nvSpPr>
        <p:spPr bwMode="gray">
          <a:xfrm>
            <a:off x="7508875" y="5697538"/>
            <a:ext cx="407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zh-CN" sz="1200" dirty="0">
                <a:effectLst/>
              </a:rPr>
              <a:t>8.3</a:t>
            </a:r>
            <a:r>
              <a:rPr lang="zh-CN" altLang="en-US" sz="1200" dirty="0">
                <a:effectLst/>
              </a:rPr>
              <a:t>天</a:t>
            </a:r>
            <a:endParaRPr lang="zh-CN" altLang="en-US" sz="1200" dirty="0"/>
          </a:p>
        </p:txBody>
      </p:sp>
      <p:sp>
        <p:nvSpPr>
          <p:cNvPr id="503" name="Text Placeholder 2">
            <a:extLst>
              <a:ext uri="{FF2B5EF4-FFF2-40B4-BE49-F238E27FC236}">
                <a16:creationId xmlns:a16="http://schemas.microsoft.com/office/drawing/2014/main" id="{C204249D-CF6A-053B-86CB-A0859B45EFC7}"/>
              </a:ext>
            </a:extLst>
          </p:cNvPr>
          <p:cNvSpPr>
            <a:spLocks/>
          </p:cNvSpPr>
          <p:nvPr>
            <p:custDataLst>
              <p:tags r:id="rId23"/>
            </p:custDataLst>
          </p:nvPr>
        </p:nvSpPr>
        <p:spPr bwMode="auto">
          <a:xfrm>
            <a:off x="7397750" y="4710113"/>
            <a:ext cx="1606550" cy="350838"/>
          </a:xfrm>
          <a:prstGeom prst="ellipse">
            <a:avLst/>
          </a:prstGeom>
          <a:solidFill>
            <a:srgbClr val="C00000"/>
          </a:solidFill>
          <a:ln w="9525" cmpd="sng" algn="ctr">
            <a:no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800" b="1" dirty="0">
                <a:solidFill>
                  <a:schemeClr val="bg1"/>
                </a:solidFill>
                <a:effectLst/>
              </a:rPr>
              <a:t>增加</a:t>
            </a:r>
            <a:r>
              <a:rPr lang="en-US" altLang="zh-CN" sz="1800" b="1" dirty="0">
                <a:solidFill>
                  <a:schemeClr val="bg1"/>
                </a:solidFill>
              </a:rPr>
              <a:t>24.2</a:t>
            </a:r>
            <a:r>
              <a:rPr lang="zh-CN" altLang="en-US" sz="1800" b="1" dirty="0">
                <a:solidFill>
                  <a:schemeClr val="bg1"/>
                </a:solidFill>
                <a:effectLst/>
              </a:rPr>
              <a:t>天</a:t>
            </a:r>
            <a:endParaRPr lang="zh-CN" altLang="en-US" sz="1800" b="1" dirty="0">
              <a:solidFill>
                <a:schemeClr val="bg1"/>
              </a:solidFill>
            </a:endParaRPr>
          </a:p>
        </p:txBody>
      </p:sp>
      <p:sp>
        <p:nvSpPr>
          <p:cNvPr id="504" name="文本框 503">
            <a:extLst>
              <a:ext uri="{FF2B5EF4-FFF2-40B4-BE49-F238E27FC236}">
                <a16:creationId xmlns:a16="http://schemas.microsoft.com/office/drawing/2014/main" id="{285DF3B8-EB6D-8AB9-F11E-2EA979555D00}"/>
              </a:ext>
            </a:extLst>
          </p:cNvPr>
          <p:cNvSpPr txBox="1"/>
          <p:nvPr/>
        </p:nvSpPr>
        <p:spPr bwMode="gray">
          <a:xfrm>
            <a:off x="7548563" y="4414838"/>
            <a:ext cx="1308100" cy="277813"/>
          </a:xfrm>
          <a:prstGeom prst="rect">
            <a:avLst/>
          </a:prstGeom>
        </p:spPr>
        <p:txBody>
          <a:bodyPr wrap="none" lIns="45720" tIns="45720" rIns="45720" bIns="45720" rtlCol="0" anchor="ctr">
            <a:noAutofit/>
          </a:bodyPr>
          <a:lstStyle/>
          <a:p>
            <a:pPr algn="ctr">
              <a:lnSpc>
                <a:spcPct val="90000"/>
              </a:lnSpc>
              <a:spcBef>
                <a:spcPts val="1000"/>
              </a:spcBef>
            </a:pPr>
            <a:r>
              <a:rPr lang="en-US" altLang="zh-CN" sz="1600" b="1" dirty="0">
                <a:solidFill>
                  <a:srgbClr val="C00000"/>
                </a:solidFill>
                <a:latin typeface="微软雅黑" panose="020B0503020204020204" pitchFamily="34" charset="-122"/>
                <a:ea typeface="微软雅黑" panose="020B0503020204020204" pitchFamily="34" charset="-122"/>
              </a:rPr>
              <a:t>ICU</a:t>
            </a:r>
            <a:r>
              <a:rPr lang="zh-CN" altLang="en-US" sz="1600" b="1" dirty="0">
                <a:solidFill>
                  <a:srgbClr val="C00000"/>
                </a:solidFill>
                <a:latin typeface="微软雅黑" panose="020B0503020204020204" pitchFamily="34" charset="-122"/>
                <a:ea typeface="微软雅黑" panose="020B0503020204020204" pitchFamily="34" charset="-122"/>
              </a:rPr>
              <a:t>住院天数</a:t>
            </a:r>
            <a:r>
              <a:rPr lang="en-US" altLang="zh-CN" sz="1600" baseline="30000" dirty="0">
                <a:latin typeface="微软雅黑" panose="020B0503020204020204" pitchFamily="34" charset="-122"/>
                <a:ea typeface="微软雅黑" panose="020B0503020204020204" pitchFamily="34" charset="-122"/>
              </a:rPr>
              <a:t>1</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aphicFrame>
        <p:nvGraphicFramePr>
          <p:cNvPr id="477" name="Chart 3">
            <a:extLst>
              <a:ext uri="{FF2B5EF4-FFF2-40B4-BE49-F238E27FC236}">
                <a16:creationId xmlns:a16="http://schemas.microsoft.com/office/drawing/2014/main" id="{41CCE6B4-CDCC-CCE9-819F-22B1A7CBF3A8}"/>
              </a:ext>
            </a:extLst>
          </p:cNvPr>
          <p:cNvGraphicFramePr/>
          <p:nvPr>
            <p:custDataLst>
              <p:tags r:id="rId24"/>
            </p:custDataLst>
            <p:extLst>
              <p:ext uri="{D42A27DB-BD31-4B8C-83A1-F6EECF244321}">
                <p14:modId xmlns:p14="http://schemas.microsoft.com/office/powerpoint/2010/main" val="3746043951"/>
              </p:ext>
            </p:extLst>
          </p:nvPr>
        </p:nvGraphicFramePr>
        <p:xfrm>
          <a:off x="9390063" y="5068888"/>
          <a:ext cx="2095500" cy="1004887"/>
        </p:xfrm>
        <a:graphic>
          <a:graphicData uri="http://schemas.openxmlformats.org/drawingml/2006/chart">
            <c:chart xmlns:c="http://schemas.openxmlformats.org/drawingml/2006/chart" xmlns:r="http://schemas.openxmlformats.org/officeDocument/2006/relationships" r:id="rId38"/>
          </a:graphicData>
        </a:graphic>
      </p:graphicFrame>
      <p:cxnSp>
        <p:nvCxnSpPr>
          <p:cNvPr id="524" name="直接连接符 523">
            <a:extLst>
              <a:ext uri="{FF2B5EF4-FFF2-40B4-BE49-F238E27FC236}">
                <a16:creationId xmlns:a16="http://schemas.microsoft.com/office/drawing/2014/main" id="{05DA2785-5001-8B63-C5D0-C7E1A70A5FA3}"/>
              </a:ext>
            </a:extLst>
          </p:cNvPr>
          <p:cNvCxnSpPr/>
          <p:nvPr>
            <p:custDataLst>
              <p:tags r:id="rId25"/>
            </p:custDataLst>
          </p:nvPr>
        </p:nvCxnSpPr>
        <p:spPr bwMode="auto">
          <a:xfrm flipV="1">
            <a:off x="9580563" y="5108575"/>
            <a:ext cx="0" cy="555625"/>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直接连接符 513">
            <a:extLst>
              <a:ext uri="{FF2B5EF4-FFF2-40B4-BE49-F238E27FC236}">
                <a16:creationId xmlns:a16="http://schemas.microsoft.com/office/drawing/2014/main" id="{0A72CEF0-9F41-34AE-3F2F-C57FA62FE6F6}"/>
              </a:ext>
            </a:extLst>
          </p:cNvPr>
          <p:cNvCxnSpPr/>
          <p:nvPr>
            <p:custDataLst>
              <p:tags r:id="rId26"/>
            </p:custDataLst>
          </p:nvPr>
        </p:nvCxnSpPr>
        <p:spPr bwMode="auto">
          <a:xfrm flipV="1">
            <a:off x="11403013" y="5108575"/>
            <a:ext cx="0" cy="134938"/>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5" name="直接连接符 514">
            <a:extLst>
              <a:ext uri="{FF2B5EF4-FFF2-40B4-BE49-F238E27FC236}">
                <a16:creationId xmlns:a16="http://schemas.microsoft.com/office/drawing/2014/main" id="{A7F5859F-B62A-D782-9FA4-C97CB3D1B455}"/>
              </a:ext>
            </a:extLst>
          </p:cNvPr>
          <p:cNvCxnSpPr/>
          <p:nvPr>
            <p:custDataLst>
              <p:tags r:id="rId27"/>
            </p:custDataLst>
          </p:nvPr>
        </p:nvCxnSpPr>
        <p:spPr bwMode="gray">
          <a:xfrm>
            <a:off x="9577388" y="5151438"/>
            <a:ext cx="1828800" cy="0"/>
          </a:xfrm>
          <a:prstGeom prst="line">
            <a:avLst/>
          </a:prstGeom>
          <a:ln w="28575"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62" name="Text Placeholder 2">
            <a:extLst>
              <a:ext uri="{FF2B5EF4-FFF2-40B4-BE49-F238E27FC236}">
                <a16:creationId xmlns:a16="http://schemas.microsoft.com/office/drawing/2014/main" id="{DE3DBF9B-3DE4-C4B5-90F1-AB746F18181C}"/>
              </a:ext>
            </a:extLst>
          </p:cNvPr>
          <p:cNvSpPr>
            <a:spLocks/>
          </p:cNvSpPr>
          <p:nvPr>
            <p:custDataLst>
              <p:tags r:id="rId28"/>
            </p:custDataLst>
          </p:nvPr>
        </p:nvSpPr>
        <p:spPr bwMode="gray">
          <a:xfrm>
            <a:off x="10191750" y="5278438"/>
            <a:ext cx="4921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200" b="1" dirty="0">
                <a:solidFill>
                  <a:schemeClr val="bg1"/>
                </a:solidFill>
                <a:effectLst/>
              </a:rPr>
              <a:t>16.0</a:t>
            </a:r>
            <a:r>
              <a:rPr lang="zh-CN" altLang="en-US" sz="1200" b="1" dirty="0">
                <a:solidFill>
                  <a:schemeClr val="bg1"/>
                </a:solidFill>
                <a:effectLst/>
              </a:rPr>
              <a:t>天</a:t>
            </a:r>
            <a:endParaRPr lang="zh-CN" altLang="en-US" sz="1200" b="1" dirty="0">
              <a:solidFill>
                <a:schemeClr val="bg1"/>
              </a:solidFill>
            </a:endParaRPr>
          </a:p>
        </p:txBody>
      </p:sp>
      <p:sp>
        <p:nvSpPr>
          <p:cNvPr id="566" name="Text Placeholder 2">
            <a:extLst>
              <a:ext uri="{FF2B5EF4-FFF2-40B4-BE49-F238E27FC236}">
                <a16:creationId xmlns:a16="http://schemas.microsoft.com/office/drawing/2014/main" id="{52C74C20-77D6-0C67-79E7-AD8A64ABC6A3}"/>
              </a:ext>
            </a:extLst>
          </p:cNvPr>
          <p:cNvSpPr>
            <a:spLocks/>
          </p:cNvSpPr>
          <p:nvPr>
            <p:custDataLst>
              <p:tags r:id="rId29"/>
            </p:custDataLst>
          </p:nvPr>
        </p:nvSpPr>
        <p:spPr bwMode="gray">
          <a:xfrm>
            <a:off x="9605963" y="5697538"/>
            <a:ext cx="407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zh-CN" sz="1200" dirty="0">
                <a:effectLst/>
              </a:rPr>
              <a:t>0.9</a:t>
            </a:r>
            <a:r>
              <a:rPr lang="zh-CN" altLang="en-US" sz="1200" dirty="0">
                <a:effectLst/>
              </a:rPr>
              <a:t>天</a:t>
            </a:r>
            <a:endParaRPr lang="zh-CN" altLang="en-US" sz="1200" dirty="0"/>
          </a:p>
        </p:txBody>
      </p:sp>
      <p:sp>
        <p:nvSpPr>
          <p:cNvPr id="518" name="Text Placeholder 2">
            <a:extLst>
              <a:ext uri="{FF2B5EF4-FFF2-40B4-BE49-F238E27FC236}">
                <a16:creationId xmlns:a16="http://schemas.microsoft.com/office/drawing/2014/main" id="{68C08DD9-CA5A-5F34-C320-29E1351551E0}"/>
              </a:ext>
            </a:extLst>
          </p:cNvPr>
          <p:cNvSpPr>
            <a:spLocks/>
          </p:cNvSpPr>
          <p:nvPr>
            <p:custDataLst>
              <p:tags r:id="rId30"/>
            </p:custDataLst>
          </p:nvPr>
        </p:nvSpPr>
        <p:spPr bwMode="auto">
          <a:xfrm>
            <a:off x="9871075" y="4787900"/>
            <a:ext cx="1243013" cy="273050"/>
          </a:xfrm>
          <a:prstGeom prst="ellipse">
            <a:avLst/>
          </a:prstGeom>
          <a:solidFill>
            <a:schemeClr val="bg1"/>
          </a:solidFill>
          <a:ln w="9525" cmpd="sng" algn="ctr">
            <a:solidFill>
              <a:srgbClr val="C0C0C0"/>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400" dirty="0">
                <a:effectLst/>
                <a:latin typeface="Arial" panose="020B0604020202020204" pitchFamily="34" charset="0"/>
                <a:ea typeface="微软雅黑" panose="020B0503020204020204" pitchFamily="34" charset="-122"/>
              </a:rPr>
              <a:t>增加</a:t>
            </a:r>
            <a:r>
              <a:rPr lang="en-US" altLang="zh-CN" sz="1400" dirty="0">
                <a:effectLst/>
                <a:latin typeface="Arial" panose="020B0604020202020204" pitchFamily="34" charset="0"/>
                <a:ea typeface="微软雅黑" panose="020B0503020204020204" pitchFamily="34" charset="-122"/>
              </a:rPr>
              <a:t>15.</a:t>
            </a:r>
            <a:r>
              <a:rPr lang="en-US" altLang="zh-CN" sz="1400" dirty="0">
                <a:latin typeface="Arial" panose="020B0604020202020204" pitchFamily="34" charset="0"/>
                <a:ea typeface="微软雅黑" panose="020B0503020204020204" pitchFamily="34" charset="-122"/>
              </a:rPr>
              <a:t>1</a:t>
            </a:r>
            <a:r>
              <a:rPr lang="zh-CN" altLang="en-US" sz="1400" dirty="0">
                <a:effectLst/>
                <a:latin typeface="Arial" panose="020B0604020202020204" pitchFamily="34" charset="0"/>
                <a:ea typeface="微软雅黑" panose="020B0503020204020204" pitchFamily="34" charset="-122"/>
              </a:rPr>
              <a:t>天</a:t>
            </a:r>
            <a:endParaRPr lang="zh-CN" altLang="en-US" sz="1400" dirty="0">
              <a:latin typeface="Arial" panose="020B0604020202020204" pitchFamily="34" charset="0"/>
              <a:ea typeface="微软雅黑" panose="020B0503020204020204" pitchFamily="34" charset="-122"/>
            </a:endParaRPr>
          </a:p>
        </p:txBody>
      </p:sp>
      <p:sp>
        <p:nvSpPr>
          <p:cNvPr id="530" name="文本框 529">
            <a:extLst>
              <a:ext uri="{FF2B5EF4-FFF2-40B4-BE49-F238E27FC236}">
                <a16:creationId xmlns:a16="http://schemas.microsoft.com/office/drawing/2014/main" id="{827B18B8-3CB4-B175-C866-465A3B864566}"/>
              </a:ext>
            </a:extLst>
          </p:cNvPr>
          <p:cNvSpPr txBox="1"/>
          <p:nvPr/>
        </p:nvSpPr>
        <p:spPr bwMode="gray">
          <a:xfrm>
            <a:off x="9837738" y="4414838"/>
            <a:ext cx="1308100" cy="277813"/>
          </a:xfrm>
          <a:prstGeom prst="rect">
            <a:avLst/>
          </a:prstGeom>
        </p:spPr>
        <p:txBody>
          <a:bodyPr wrap="none" lIns="45720" tIns="45720" rIns="45720" bIns="45720" rtlCol="0" anchor="ctr">
            <a:noAutofit/>
          </a:bodyPr>
          <a:lstStyle/>
          <a:p>
            <a:pPr algn="ctr">
              <a:lnSpc>
                <a:spcPct val="90000"/>
              </a:lnSpc>
              <a:spcBef>
                <a:spcPts val="1000"/>
              </a:spcBef>
            </a:pPr>
            <a:r>
              <a:rPr lang="zh-CN" altLang="en-US" sz="1600" dirty="0">
                <a:latin typeface="微软雅黑" panose="020B0503020204020204" pitchFamily="34" charset="-122"/>
                <a:ea typeface="微软雅黑" panose="020B0503020204020204" pitchFamily="34" charset="-122"/>
              </a:rPr>
              <a:t>机械通气天数</a:t>
            </a:r>
            <a:r>
              <a:rPr lang="en-US" altLang="zh-CN" sz="1600" baseline="30000" dirty="0">
                <a:latin typeface="微软雅黑" panose="020B0503020204020204" pitchFamily="34" charset="-122"/>
                <a:ea typeface="微软雅黑" panose="020B0503020204020204" pitchFamily="34" charset="-122"/>
              </a:rPr>
              <a:t>1,4</a:t>
            </a:r>
            <a:endParaRPr lang="zh-CN" altLang="en-US" sz="1600" dirty="0">
              <a:latin typeface="微软雅黑" panose="020B0503020204020204" pitchFamily="34" charset="-122"/>
              <a:ea typeface="微软雅黑" panose="020B0503020204020204" pitchFamily="34" charset="-122"/>
            </a:endParaRPr>
          </a:p>
        </p:txBody>
      </p:sp>
      <p:sp>
        <p:nvSpPr>
          <p:cNvPr id="546" name="文本框 545">
            <a:extLst>
              <a:ext uri="{FF2B5EF4-FFF2-40B4-BE49-F238E27FC236}">
                <a16:creationId xmlns:a16="http://schemas.microsoft.com/office/drawing/2014/main" id="{306F8084-AD92-DD43-DC6F-E4933CF8DCD4}"/>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
        <p:nvSpPr>
          <p:cNvPr id="2" name="椭圆 1">
            <a:extLst>
              <a:ext uri="{FF2B5EF4-FFF2-40B4-BE49-F238E27FC236}">
                <a16:creationId xmlns:a16="http://schemas.microsoft.com/office/drawing/2014/main" id="{4839D2A2-4BB9-EBB7-F190-62719DCEDB87}"/>
              </a:ext>
            </a:extLst>
          </p:cNvPr>
          <p:cNvSpPr/>
          <p:nvPr/>
        </p:nvSpPr>
        <p:spPr bwMode="gray">
          <a:xfrm>
            <a:off x="2936902" y="5223669"/>
            <a:ext cx="936000" cy="274638"/>
          </a:xfrm>
          <a:prstGeom prst="ellipse">
            <a:avLst/>
          </a:prstGeom>
          <a:solidFill>
            <a:srgbClr val="C00000"/>
          </a:solidFill>
          <a:ln w="28575" cap="flat" cmpd="sng" algn="ctr">
            <a:noFill/>
            <a:prstDash val="solid"/>
            <a:miter lim="800000"/>
            <a:headEnd type="none" w="med" len="med"/>
            <a:tailEnd type="none" w="med" len="med"/>
          </a:ln>
          <a:effectLst/>
        </p:spPr>
        <p:txBody>
          <a:bodyPr vert="horz" wrap="square" lIns="0" tIns="45715" rIns="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600" b="1" dirty="0">
                <a:solidFill>
                  <a:schemeClr val="bg1"/>
                </a:solidFill>
                <a:latin typeface="+mj-lt"/>
              </a:rPr>
              <a:t>55.3%</a:t>
            </a:r>
            <a:endParaRPr lang="zh-CN" altLang="en-US" sz="1600" b="1" dirty="0">
              <a:solidFill>
                <a:schemeClr val="bg1"/>
              </a:solidFill>
              <a:latin typeface="+mj-lt"/>
            </a:endParaRPr>
          </a:p>
        </p:txBody>
      </p:sp>
    </p:spTree>
    <p:extLst>
      <p:ext uri="{BB962C8B-B14F-4D97-AF65-F5344CB8AC3E}">
        <p14:creationId xmlns:p14="http://schemas.microsoft.com/office/powerpoint/2010/main" val="213638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57DF5-F0CD-4916-4A90-7923A95ED7F7}"/>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CBF5B24-4585-F571-FBB1-92338BE36566}"/>
              </a:ext>
            </a:extLst>
          </p:cNvPr>
          <p:cNvGraphicFramePr>
            <a:graphicFrameLocks noChangeAspect="1"/>
          </p:cNvGraphicFramePr>
          <p:nvPr>
            <p:custDataLst>
              <p:tags r:id="rId1"/>
            </p:custDataLst>
            <p:extLst>
              <p:ext uri="{D42A27DB-BD31-4B8C-83A1-F6EECF244321}">
                <p14:modId xmlns:p14="http://schemas.microsoft.com/office/powerpoint/2010/main" val="3819287442"/>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5CBF5B24-4585-F571-FBB1-92338BE36566}"/>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481" name="矩形 480">
            <a:extLst>
              <a:ext uri="{FF2B5EF4-FFF2-40B4-BE49-F238E27FC236}">
                <a16:creationId xmlns:a16="http://schemas.microsoft.com/office/drawing/2014/main" id="{3B73ED53-A9EF-7BA1-653C-DE122F638D69}"/>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15" name="标题 4">
            <a:extLst>
              <a:ext uri="{FF2B5EF4-FFF2-40B4-BE49-F238E27FC236}">
                <a16:creationId xmlns:a16="http://schemas.microsoft.com/office/drawing/2014/main" id="{F5BF99C9-4C0E-16D5-9F4A-BF15D678E019}"/>
              </a:ext>
            </a:extLst>
          </p:cNvPr>
          <p:cNvSpPr>
            <a:spLocks noGrp="1"/>
          </p:cNvSpPr>
          <p:nvPr>
            <p:ph type="title"/>
          </p:nvPr>
        </p:nvSpPr>
        <p:spPr>
          <a:xfrm>
            <a:off x="446798" y="484632"/>
            <a:ext cx="11415002" cy="740918"/>
          </a:xfrm>
        </p:spPr>
        <p:txBody>
          <a:bodyPr vert="horz"/>
          <a:lstStyle/>
          <a:p>
            <a:pPr marL="0" marR="0" lvl="0" indent="0"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氨曲南阿维巴坦</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是目前</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唯一获批单药治疗</a:t>
            </a:r>
            <a:r>
              <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MBL-CRE</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超级细菌感染的新型抗生素，用于</a:t>
            </a: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治疗药物选择有限或无替代治疗</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的复杂性腹腔感染和医院获得性肺炎</a:t>
            </a:r>
            <a:r>
              <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呼吸机相关性肺炎。全球同步上市</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矩形 11">
            <a:extLst>
              <a:ext uri="{FF2B5EF4-FFF2-40B4-BE49-F238E27FC236}">
                <a16:creationId xmlns:a16="http://schemas.microsoft.com/office/drawing/2014/main" id="{0EB309F2-0CB5-638F-B07C-3C820B55C07E}"/>
              </a:ext>
            </a:extLst>
          </p:cNvPr>
          <p:cNvSpPr/>
          <p:nvPr/>
        </p:nvSpPr>
        <p:spPr bwMode="gray">
          <a:xfrm>
            <a:off x="446795" y="1644555"/>
            <a:ext cx="5497481" cy="4469994"/>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marR="0" lvl="0" algn="l" defTabSz="914400" rtl="0" eaLnBrk="1" fontAlgn="base" latinLnBrk="0" hangingPunct="1">
              <a:lnSpc>
                <a:spcPct val="110000"/>
              </a:lnSpc>
              <a:spcBef>
                <a:spcPts val="0"/>
              </a:spcBef>
              <a:spcAft>
                <a:spcPts val="500"/>
              </a:spcAft>
              <a:buClr>
                <a:srgbClr val="000000"/>
              </a:buClr>
              <a:buSzPct val="90000"/>
              <a:tabLst/>
              <a:defRPr/>
            </a:pP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3" name="矩形 22">
            <a:extLst>
              <a:ext uri="{FF2B5EF4-FFF2-40B4-BE49-F238E27FC236}">
                <a16:creationId xmlns:a16="http://schemas.microsoft.com/office/drawing/2014/main" id="{37CD2DEE-C57F-A3B6-EA25-2117AB7C25CE}"/>
              </a:ext>
            </a:extLst>
          </p:cNvPr>
          <p:cNvSpPr/>
          <p:nvPr/>
        </p:nvSpPr>
        <p:spPr bwMode="gray">
          <a:xfrm>
            <a:off x="2477832" y="1497504"/>
            <a:ext cx="1618674" cy="28976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基本信息</a:t>
            </a:r>
            <a:r>
              <a:rPr lang="en-US" altLang="zh-CN" sz="1600" baseline="30000" dirty="0">
                <a:latin typeface="微软雅黑" panose="020B0503020204020204" pitchFamily="34" charset="-122"/>
                <a:ea typeface="微软雅黑" panose="020B0503020204020204" pitchFamily="34" charset="-122"/>
              </a:rPr>
              <a:t>1</a:t>
            </a:r>
            <a:endParaRPr lang="zh-CN" altLang="en-US" sz="1600" baseline="30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27F2AE5A-A235-33A4-924C-EE2172CAC30A}"/>
              </a:ext>
            </a:extLst>
          </p:cNvPr>
          <p:cNvSpPr txBox="1"/>
          <p:nvPr/>
        </p:nvSpPr>
        <p:spPr bwMode="gray">
          <a:xfrm>
            <a:off x="446793" y="1791944"/>
            <a:ext cx="5497481" cy="3547886"/>
          </a:xfrm>
          <a:prstGeom prst="rect">
            <a:avLst/>
          </a:prstGeom>
        </p:spPr>
        <p:txBody>
          <a:bodyPr wrap="square" lIns="45720" tIns="45720" rIns="4572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zh-CN" altLang="en-US" sz="1100" dirty="0">
                <a:solidFill>
                  <a:srgbClr val="000000"/>
                </a:solidFill>
                <a:latin typeface="微软雅黑" panose="020B0503020204020204" pitchFamily="34" charset="-122"/>
                <a:ea typeface="微软雅黑" panose="020B0503020204020204" pitchFamily="34" charset="-122"/>
              </a:rPr>
              <a:t>申报目录类别：</a:t>
            </a:r>
            <a:r>
              <a:rPr lang="zh-CN" altLang="en-US" sz="1400" b="1" dirty="0">
                <a:latin typeface="微软雅黑" panose="020B0503020204020204" pitchFamily="34" charset="-122"/>
                <a:ea typeface="微软雅黑" panose="020B0503020204020204" pitchFamily="34" charset="-122"/>
              </a:rPr>
              <a:t>基本医保目录</a:t>
            </a:r>
            <a:endParaRPr kumimoji="0" lang="en-US"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通用名：</a:t>
            </a:r>
            <a:r>
              <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endParaRPr kumimoji="0" lang="en-US" altLang="zh-CN"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注册规格：</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.0g (</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氨曲南</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1.5g</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与阿维巴坦</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0.5g)</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zh-CN" altLang="en-US"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适应症</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适用于治疗</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18</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岁及以上患者</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治疗药物选择有限或无替代治疗</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的下列感染</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(1)</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与甲硝唑联合治疗由敏感革兰氏阴性菌引起的复杂性腹腔感染 </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cIAI</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(2)</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敏感革兰氏阴性菌引起的医院获得性肺炎</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HAP</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 </a:t>
            </a: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zh-CN" altLang="en-US" sz="1100" b="1"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说明书</a:t>
            </a:r>
            <a:r>
              <a:rPr kumimoji="0" lang="en-US" altLang="zh-CN" sz="1100" b="1"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a:t>
            </a:r>
            <a:r>
              <a:rPr kumimoji="0" lang="zh-CN" altLang="en-US" sz="1100" b="1"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药理作用</a:t>
            </a:r>
            <a:r>
              <a:rPr kumimoji="0" lang="en-US" altLang="zh-CN" sz="1100" b="1"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a:t>
            </a:r>
            <a:r>
              <a:rPr kumimoji="0" lang="zh-CN" altLang="en-US" sz="1100" b="1"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作用机制</a:t>
            </a:r>
            <a:r>
              <a:rPr kumimoji="0" lang="zh-CN" altLang="en-US" sz="1100"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氨曲南与青霉素结合蛋白（</a:t>
            </a:r>
            <a:r>
              <a:rPr kumimoji="0" lang="en-US" altLang="zh-CN" sz="1100" b="0"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PBP</a:t>
            </a:r>
            <a:r>
              <a:rPr kumimoji="0" lang="zh-CN" altLang="en-US" sz="1100" b="0" i="0" u="none" strike="noStrike" kern="1200" cap="none" spc="0" normalizeH="0" baseline="0" noProof="0" dirty="0">
                <a:ln>
                  <a:noFill/>
                </a:ln>
                <a:solidFill>
                  <a:srgbClr val="000000"/>
                </a:solidFill>
                <a:effectLst/>
                <a:highlight>
                  <a:srgbClr val="E1F5FF"/>
                </a:highlight>
                <a:uLnTx/>
                <a:uFillTx/>
                <a:latin typeface="微软雅黑" panose="020B0503020204020204" pitchFamily="34" charset="-122"/>
                <a:ea typeface="微软雅黑" panose="020B0503020204020204" pitchFamily="34" charset="-122"/>
                <a:cs typeface="+mn-cs"/>
              </a:rPr>
              <a:t>）结合后，可抑制细菌细胞壁肽聚糖合成，导致细菌细胞裂解和死亡，</a:t>
            </a:r>
            <a:r>
              <a:rPr kumimoji="0" lang="zh-CN" altLang="en-US" sz="1400" b="1" i="0" u="none" strike="noStrike" kern="1200" cap="none" spc="0" normalizeH="0" baseline="0" noProof="0" dirty="0">
                <a:ln>
                  <a:noFill/>
                </a:ln>
                <a:solidFill>
                  <a:srgbClr val="C00000"/>
                </a:solidFill>
                <a:effectLst/>
                <a:highlight>
                  <a:srgbClr val="E1F5FF"/>
                </a:highlight>
                <a:uLnTx/>
                <a:uFillTx/>
                <a:latin typeface="微软雅黑" panose="020B0503020204020204" pitchFamily="34" charset="-122"/>
                <a:ea typeface="微软雅黑" panose="020B0503020204020204" pitchFamily="34" charset="-122"/>
                <a:cs typeface="+mn-cs"/>
              </a:rPr>
              <a:t>对</a:t>
            </a:r>
            <a:r>
              <a:rPr kumimoji="0" lang="en-US" altLang="zh-CN" sz="1400" b="1" i="0" u="none" strike="noStrike" kern="1200" cap="none" spc="0" normalizeH="0" baseline="0" noProof="0" dirty="0">
                <a:ln>
                  <a:noFill/>
                </a:ln>
                <a:solidFill>
                  <a:srgbClr val="C00000"/>
                </a:solidFill>
                <a:effectLst/>
                <a:highlight>
                  <a:srgbClr val="E1F5FF"/>
                </a:highlight>
                <a:uLnTx/>
                <a:uFillTx/>
                <a:latin typeface="微软雅黑" panose="020B0503020204020204" pitchFamily="34" charset="-122"/>
                <a:ea typeface="微软雅黑" panose="020B0503020204020204" pitchFamily="34" charset="-122"/>
                <a:cs typeface="+mn-cs"/>
              </a:rPr>
              <a:t>B</a:t>
            </a:r>
            <a:r>
              <a:rPr kumimoji="0" lang="zh-CN" altLang="en-US" sz="1400" b="1" i="0" u="none" strike="noStrike" kern="1200" cap="none" spc="0" normalizeH="0" baseline="0" noProof="0" dirty="0">
                <a:ln>
                  <a:noFill/>
                </a:ln>
                <a:solidFill>
                  <a:srgbClr val="C00000"/>
                </a:solidFill>
                <a:effectLst/>
                <a:highlight>
                  <a:srgbClr val="E1F5FF"/>
                </a:highlight>
                <a:uLnTx/>
                <a:uFillTx/>
                <a:latin typeface="微软雅黑" panose="020B0503020204020204" pitchFamily="34" charset="-122"/>
                <a:ea typeface="微软雅黑" panose="020B0503020204020204" pitchFamily="34" charset="-122"/>
                <a:cs typeface="+mn-cs"/>
              </a:rPr>
              <a:t>类酶（即</a:t>
            </a:r>
            <a:r>
              <a:rPr kumimoji="0" lang="en-US" altLang="zh-CN" sz="1400" b="1" i="0" u="none" strike="noStrike" kern="1200" cap="none" spc="0" normalizeH="0" baseline="0" noProof="0" dirty="0">
                <a:ln>
                  <a:noFill/>
                </a:ln>
                <a:solidFill>
                  <a:srgbClr val="C00000"/>
                </a:solidFill>
                <a:effectLst/>
                <a:highlight>
                  <a:srgbClr val="E1F5FF"/>
                </a:highlight>
                <a:uLnTx/>
                <a:uFillTx/>
                <a:latin typeface="微软雅黑" panose="020B0503020204020204" pitchFamily="34" charset="-122"/>
                <a:ea typeface="微软雅黑" panose="020B0503020204020204" pitchFamily="34" charset="-122"/>
                <a:cs typeface="+mn-cs"/>
              </a:rPr>
              <a:t>MBL</a:t>
            </a:r>
            <a:r>
              <a:rPr kumimoji="0" lang="zh-CN" altLang="en-US" sz="1400" b="1" i="0" u="none" strike="noStrike" kern="1200" cap="none" spc="0" normalizeH="0" baseline="0" noProof="0" dirty="0">
                <a:ln>
                  <a:noFill/>
                </a:ln>
                <a:solidFill>
                  <a:srgbClr val="C00000"/>
                </a:solidFill>
                <a:effectLst/>
                <a:highlight>
                  <a:srgbClr val="E1F5FF"/>
                </a:highlight>
                <a:uLnTx/>
                <a:uFillTx/>
                <a:latin typeface="微软雅黑" panose="020B0503020204020204" pitchFamily="34" charset="-122"/>
                <a:ea typeface="微软雅黑" panose="020B0503020204020204" pitchFamily="34" charset="-122"/>
                <a:cs typeface="+mn-cs"/>
              </a:rPr>
              <a:t>酶）稳定</a:t>
            </a:r>
            <a:r>
              <a:rPr kumimoji="0" lang="zh-CN" altLang="en-US" sz="1100" b="0" i="0" u="none" strike="noStrike" kern="1200" cap="none" spc="0" normalizeH="0" baseline="0" noProof="0" dirty="0">
                <a:ln>
                  <a:noFill/>
                </a:ln>
                <a:effectLst/>
                <a:highlight>
                  <a:srgbClr val="E1F5FF"/>
                </a:highligh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a:ln>
                <a:noFill/>
              </a:ln>
              <a:effectLst/>
              <a:highlight>
                <a:srgbClr val="E1F5FF"/>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用法用量</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graphicFrame>
        <p:nvGraphicFramePr>
          <p:cNvPr id="32" name="表格 31">
            <a:extLst>
              <a:ext uri="{FF2B5EF4-FFF2-40B4-BE49-F238E27FC236}">
                <a16:creationId xmlns:a16="http://schemas.microsoft.com/office/drawing/2014/main" id="{1B4EB120-2B7D-DF8D-F344-E79CC5E3DCEE}"/>
              </a:ext>
            </a:extLst>
          </p:cNvPr>
          <p:cNvGraphicFramePr>
            <a:graphicFrameLocks noGrp="1"/>
          </p:cNvGraphicFramePr>
          <p:nvPr>
            <p:extLst>
              <p:ext uri="{D42A27DB-BD31-4B8C-83A1-F6EECF244321}">
                <p14:modId xmlns:p14="http://schemas.microsoft.com/office/powerpoint/2010/main" val="3815298925"/>
              </p:ext>
            </p:extLst>
          </p:nvPr>
        </p:nvGraphicFramePr>
        <p:xfrm>
          <a:off x="504034" y="4413587"/>
          <a:ext cx="5382997" cy="673200"/>
        </p:xfrm>
        <a:graphic>
          <a:graphicData uri="http://schemas.openxmlformats.org/drawingml/2006/table">
            <a:tbl>
              <a:tblPr firstRow="1" bandRow="1">
                <a:tableStyleId>{5C22544A-7EE6-4342-B048-85BDC9FD1C3A}</a:tableStyleId>
              </a:tblPr>
              <a:tblGrid>
                <a:gridCol w="1422299">
                  <a:extLst>
                    <a:ext uri="{9D8B030D-6E8A-4147-A177-3AD203B41FA5}">
                      <a16:colId xmlns:a16="http://schemas.microsoft.com/office/drawing/2014/main" val="2051014580"/>
                    </a:ext>
                  </a:extLst>
                </a:gridCol>
                <a:gridCol w="1090369">
                  <a:extLst>
                    <a:ext uri="{9D8B030D-6E8A-4147-A177-3AD203B41FA5}">
                      <a16:colId xmlns:a16="http://schemas.microsoft.com/office/drawing/2014/main" val="1766116991"/>
                    </a:ext>
                  </a:extLst>
                </a:gridCol>
                <a:gridCol w="909088">
                  <a:extLst>
                    <a:ext uri="{9D8B030D-6E8A-4147-A177-3AD203B41FA5}">
                      <a16:colId xmlns:a16="http://schemas.microsoft.com/office/drawing/2014/main" val="928861128"/>
                    </a:ext>
                  </a:extLst>
                </a:gridCol>
                <a:gridCol w="987782">
                  <a:extLst>
                    <a:ext uri="{9D8B030D-6E8A-4147-A177-3AD203B41FA5}">
                      <a16:colId xmlns:a16="http://schemas.microsoft.com/office/drawing/2014/main" val="4125164003"/>
                    </a:ext>
                  </a:extLst>
                </a:gridCol>
                <a:gridCol w="973459">
                  <a:extLst>
                    <a:ext uri="{9D8B030D-6E8A-4147-A177-3AD203B41FA5}">
                      <a16:colId xmlns:a16="http://schemas.microsoft.com/office/drawing/2014/main" val="367737031"/>
                    </a:ext>
                  </a:extLst>
                </a:gridCol>
              </a:tblGrid>
              <a:tr h="112200">
                <a:tc>
                  <a:txBody>
                    <a:bodyPr/>
                    <a:lstStyle/>
                    <a:p>
                      <a:r>
                        <a:rPr lang="zh-CN" altLang="en-US" sz="1000" b="0" dirty="0">
                          <a:solidFill>
                            <a:schemeClr val="tx1"/>
                          </a:solidFill>
                          <a:latin typeface="微软雅黑" panose="020B0503020204020204" pitchFamily="34" charset="-122"/>
                          <a:ea typeface="微软雅黑" panose="020B0503020204020204" pitchFamily="34" charset="-122"/>
                        </a:rPr>
                        <a:t>适应症</a:t>
                      </a:r>
                    </a:p>
                  </a:txBody>
                  <a:tcPr marL="36000" marR="36000" marT="36000" marB="3600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zh-CN" altLang="en-US" sz="1000" b="0" dirty="0">
                          <a:solidFill>
                            <a:schemeClr val="tx1"/>
                          </a:solidFill>
                          <a:latin typeface="微软雅黑" panose="020B0503020204020204" pitchFamily="34" charset="-122"/>
                          <a:ea typeface="微软雅黑" panose="020B0503020204020204" pitchFamily="34" charset="-122"/>
                        </a:rPr>
                        <a:t>单次负荷剂量</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zh-CN" altLang="en-US" sz="1000" b="0" dirty="0">
                          <a:solidFill>
                            <a:schemeClr val="tx1"/>
                          </a:solidFill>
                          <a:latin typeface="微软雅黑" panose="020B0503020204020204" pitchFamily="34" charset="-122"/>
                          <a:ea typeface="微软雅黑" panose="020B0503020204020204" pitchFamily="34" charset="-122"/>
                        </a:rPr>
                        <a:t>维持剂量</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zh-CN" altLang="en-US" sz="1000" b="0" dirty="0">
                          <a:solidFill>
                            <a:schemeClr val="tx1"/>
                          </a:solidFill>
                          <a:latin typeface="微软雅黑" panose="020B0503020204020204" pitchFamily="34" charset="-122"/>
                          <a:ea typeface="微软雅黑" panose="020B0503020204020204" pitchFamily="34" charset="-122"/>
                        </a:rPr>
                        <a:t>给药间隔</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zh-CN" altLang="en-US" sz="1000" b="0" dirty="0">
                          <a:solidFill>
                            <a:schemeClr val="tx1"/>
                          </a:solidFill>
                          <a:latin typeface="微软雅黑" panose="020B0503020204020204" pitchFamily="34" charset="-122"/>
                          <a:ea typeface="微软雅黑" panose="020B0503020204020204" pitchFamily="34" charset="-122"/>
                        </a:rPr>
                        <a:t>疗程天数</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0731928"/>
                  </a:ext>
                </a:extLst>
              </a:tr>
              <a:tr h="112200">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cIAI</a:t>
                      </a:r>
                    </a:p>
                  </a:txBody>
                  <a:tcPr marL="36000" marR="36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2.0g/0.67g</a:t>
                      </a:r>
                      <a:endParaRPr lang="zh-CN" altLang="en-US" sz="100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1.5g/0.5g</a:t>
                      </a:r>
                      <a:endParaRPr lang="zh-CN" altLang="en-US" sz="100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000" dirty="0">
                          <a:solidFill>
                            <a:schemeClr val="tx1"/>
                          </a:solidFill>
                          <a:latin typeface="微软雅黑" panose="020B0503020204020204" pitchFamily="34" charset="-122"/>
                          <a:ea typeface="微软雅黑" panose="020B0503020204020204" pitchFamily="34" charset="-122"/>
                        </a:rPr>
                        <a:t>每</a:t>
                      </a:r>
                      <a:r>
                        <a:rPr lang="en-US" altLang="zh-CN" sz="1000" dirty="0">
                          <a:solidFill>
                            <a:schemeClr val="tx1"/>
                          </a:solidFill>
                          <a:latin typeface="微软雅黑" panose="020B0503020204020204" pitchFamily="34" charset="-122"/>
                          <a:ea typeface="微软雅黑" panose="020B0503020204020204" pitchFamily="34" charset="-122"/>
                        </a:rPr>
                        <a:t>6</a:t>
                      </a:r>
                      <a:r>
                        <a:rPr lang="zh-CN" altLang="en-US" sz="1000" dirty="0">
                          <a:solidFill>
                            <a:schemeClr val="tx1"/>
                          </a:solidFill>
                          <a:latin typeface="微软雅黑" panose="020B0503020204020204" pitchFamily="34" charset="-122"/>
                          <a:ea typeface="微软雅黑" panose="020B0503020204020204" pitchFamily="34" charset="-122"/>
                        </a:rPr>
                        <a:t>小时一次</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5-14</a:t>
                      </a:r>
                      <a:r>
                        <a:rPr lang="zh-CN" altLang="en-US" sz="1000" dirty="0">
                          <a:solidFill>
                            <a:schemeClr val="tx1"/>
                          </a:solidFill>
                          <a:latin typeface="微软雅黑" panose="020B0503020204020204" pitchFamily="34" charset="-122"/>
                          <a:ea typeface="微软雅黑" panose="020B0503020204020204" pitchFamily="34" charset="-122"/>
                        </a:rPr>
                        <a:t>天</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86846"/>
                  </a:ext>
                </a:extLst>
              </a:tr>
              <a:tr h="112200">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HAP/VAP</a:t>
                      </a:r>
                      <a:endParaRPr lang="zh-CN" altLang="en-US" sz="100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2.0g/0.67g</a:t>
                      </a:r>
                      <a:endParaRPr lang="zh-CN" altLang="en-US" sz="100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1.5g/0.5g</a:t>
                      </a:r>
                      <a:endParaRPr lang="zh-CN" altLang="en-US" sz="100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000" dirty="0">
                          <a:solidFill>
                            <a:schemeClr val="tx1"/>
                          </a:solidFill>
                          <a:latin typeface="微软雅黑" panose="020B0503020204020204" pitchFamily="34" charset="-122"/>
                          <a:ea typeface="微软雅黑" panose="020B0503020204020204" pitchFamily="34" charset="-122"/>
                        </a:rPr>
                        <a:t>每</a:t>
                      </a:r>
                      <a:r>
                        <a:rPr lang="en-US" altLang="zh-CN" sz="1000" dirty="0">
                          <a:solidFill>
                            <a:schemeClr val="tx1"/>
                          </a:solidFill>
                          <a:latin typeface="微软雅黑" panose="020B0503020204020204" pitchFamily="34" charset="-122"/>
                          <a:ea typeface="微软雅黑" panose="020B0503020204020204" pitchFamily="34" charset="-122"/>
                        </a:rPr>
                        <a:t>6</a:t>
                      </a:r>
                      <a:r>
                        <a:rPr lang="zh-CN" altLang="en-US" sz="1000" dirty="0">
                          <a:solidFill>
                            <a:schemeClr val="tx1"/>
                          </a:solidFill>
                          <a:latin typeface="微软雅黑" panose="020B0503020204020204" pitchFamily="34" charset="-122"/>
                          <a:ea typeface="微软雅黑" panose="020B0503020204020204" pitchFamily="34" charset="-122"/>
                        </a:rPr>
                        <a:t>小时一次</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000" dirty="0">
                          <a:solidFill>
                            <a:schemeClr val="tx1"/>
                          </a:solidFill>
                          <a:latin typeface="微软雅黑" panose="020B0503020204020204" pitchFamily="34" charset="-122"/>
                          <a:ea typeface="微软雅黑" panose="020B0503020204020204" pitchFamily="34" charset="-122"/>
                        </a:rPr>
                        <a:t>7-14</a:t>
                      </a:r>
                      <a:r>
                        <a:rPr lang="zh-CN" altLang="en-US" sz="1000" dirty="0">
                          <a:solidFill>
                            <a:schemeClr val="tx1"/>
                          </a:solidFill>
                          <a:latin typeface="微软雅黑" panose="020B0503020204020204" pitchFamily="34" charset="-122"/>
                          <a:ea typeface="微软雅黑" panose="020B0503020204020204" pitchFamily="34" charset="-122"/>
                        </a:rPr>
                        <a:t>天</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55318"/>
                  </a:ext>
                </a:extLst>
              </a:tr>
            </a:tbl>
          </a:graphicData>
        </a:graphic>
      </p:graphicFrame>
      <p:sp>
        <p:nvSpPr>
          <p:cNvPr id="35" name="文本框 34">
            <a:extLst>
              <a:ext uri="{FF2B5EF4-FFF2-40B4-BE49-F238E27FC236}">
                <a16:creationId xmlns:a16="http://schemas.microsoft.com/office/drawing/2014/main" id="{29E9EA89-4EB0-6FED-49D3-1089A68BE955}"/>
              </a:ext>
            </a:extLst>
          </p:cNvPr>
          <p:cNvSpPr txBox="1"/>
          <p:nvPr/>
        </p:nvSpPr>
        <p:spPr bwMode="gray">
          <a:xfrm>
            <a:off x="447725" y="5236510"/>
            <a:ext cx="5496125" cy="830997"/>
          </a:xfrm>
          <a:prstGeom prst="rect">
            <a:avLst/>
          </a:prstGeom>
          <a:noFill/>
        </p:spPr>
        <p:txBody>
          <a:bodyPr wrap="square" lIns="46800" rIns="46800">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中国获批时间：</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2025</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24</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a:t>
            </a:r>
            <a:endParaRPr lang="en-US" altLang="zh-CN" sz="1100" dirty="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全球首次上市时间和地区：</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2024</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22</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日，欧盟</a:t>
            </a:r>
            <a:endPar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同通用名药品：无；     是否为</a:t>
            </a:r>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OTC</a:t>
            </a:r>
            <a:r>
              <a:rPr kumimoji="0" lang="zh-CN" altLang="en-US"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药品：否</a:t>
            </a:r>
            <a:endPar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a:extLst>
              <a:ext uri="{FF2B5EF4-FFF2-40B4-BE49-F238E27FC236}">
                <a16:creationId xmlns:a16="http://schemas.microsoft.com/office/drawing/2014/main" id="{5871D804-6968-A11F-B81C-C1F9DAD8766A}"/>
              </a:ext>
            </a:extLst>
          </p:cNvPr>
          <p:cNvGrpSpPr/>
          <p:nvPr/>
        </p:nvGrpSpPr>
        <p:grpSpPr>
          <a:xfrm>
            <a:off x="6520071" y="1507296"/>
            <a:ext cx="5252832" cy="4605086"/>
            <a:chOff x="6703039" y="1507296"/>
            <a:chExt cx="5069863" cy="4605086"/>
          </a:xfrm>
        </p:grpSpPr>
        <p:sp>
          <p:nvSpPr>
            <p:cNvPr id="37" name="矩形 36">
              <a:extLst>
                <a:ext uri="{FF2B5EF4-FFF2-40B4-BE49-F238E27FC236}">
                  <a16:creationId xmlns:a16="http://schemas.microsoft.com/office/drawing/2014/main" id="{2D5A0804-5AFA-E289-EE82-E138FDB2281C}"/>
                </a:ext>
              </a:extLst>
            </p:cNvPr>
            <p:cNvSpPr/>
            <p:nvPr/>
          </p:nvSpPr>
          <p:spPr bwMode="gray">
            <a:xfrm>
              <a:off x="6703039" y="1642388"/>
              <a:ext cx="5069863" cy="4469994"/>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marR="0" lvl="0" algn="l" defTabSz="914400" rtl="0" eaLnBrk="1" fontAlgn="base" latinLnBrk="0" hangingPunct="1">
                <a:lnSpc>
                  <a:spcPct val="110000"/>
                </a:lnSpc>
                <a:spcBef>
                  <a:spcPts val="0"/>
                </a:spcBef>
                <a:spcAft>
                  <a:spcPts val="500"/>
                </a:spcAft>
                <a:buClr>
                  <a:srgbClr val="000000"/>
                </a:buClr>
                <a:buSzPct val="90000"/>
                <a:tabLst/>
                <a:defRPr/>
              </a:pP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8" name="矩形 37">
              <a:extLst>
                <a:ext uri="{FF2B5EF4-FFF2-40B4-BE49-F238E27FC236}">
                  <a16:creationId xmlns:a16="http://schemas.microsoft.com/office/drawing/2014/main" id="{58F9E0DD-3314-A786-A90E-20F3D61BBDC8}"/>
                </a:ext>
              </a:extLst>
            </p:cNvPr>
            <p:cNvSpPr/>
            <p:nvPr/>
          </p:nvSpPr>
          <p:spPr bwMode="gray">
            <a:xfrm>
              <a:off x="6873926" y="1507296"/>
              <a:ext cx="4728088" cy="28976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氨曲南阿维巴坦是</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唯一获批</a:t>
              </a:r>
              <a:r>
                <a:rPr lang="zh-CN" altLang="en-US" sz="1600" b="1" dirty="0">
                  <a:solidFill>
                    <a:srgbClr val="C00000"/>
                  </a:solidFill>
                  <a:latin typeface="微软雅黑" panose="020B0503020204020204" pitchFamily="34" charset="-122"/>
                  <a:ea typeface="微软雅黑" panose="020B0503020204020204" pitchFamily="34" charset="-122"/>
                </a:rPr>
                <a:t>的</a:t>
              </a: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MBL-CRE</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治疗药物</a:t>
              </a:r>
            </a:p>
          </p:txBody>
        </p:sp>
      </p:grpSp>
      <p:sp>
        <p:nvSpPr>
          <p:cNvPr id="466" name="文本框 465">
            <a:extLst>
              <a:ext uri="{FF2B5EF4-FFF2-40B4-BE49-F238E27FC236}">
                <a16:creationId xmlns:a16="http://schemas.microsoft.com/office/drawing/2014/main" id="{C67EC2CB-E80B-76C4-8CD3-EC3E9B0DD8BD}"/>
              </a:ext>
            </a:extLst>
          </p:cNvPr>
          <p:cNvSpPr txBox="1"/>
          <p:nvPr/>
        </p:nvSpPr>
        <p:spPr bwMode="gray">
          <a:xfrm>
            <a:off x="1777916" y="6183313"/>
            <a:ext cx="9368170" cy="61555"/>
          </a:xfrm>
          <a:prstGeom prst="rect">
            <a:avLst/>
          </a:prstGeom>
          <a:solidFill>
            <a:schemeClr val="bg1"/>
          </a:solid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r>
              <a:rPr lang="zh-CN" altLang="en-US" sz="400" dirty="0"/>
              <a:t>注射用氨曲南阿维巴坦钠说明书</a:t>
            </a:r>
            <a:r>
              <a:rPr lang="en-US" altLang="zh-CN" sz="400" dirty="0"/>
              <a:t>2025</a:t>
            </a:r>
            <a:r>
              <a:rPr lang="zh-CN" altLang="en-US" sz="400" dirty="0"/>
              <a:t>年</a:t>
            </a:r>
            <a:r>
              <a:rPr lang="en-US" altLang="zh-CN" sz="400" dirty="0"/>
              <a:t>6</a:t>
            </a:r>
            <a:r>
              <a:rPr lang="zh-CN" altLang="en-US" sz="400" dirty="0"/>
              <a:t>月</a:t>
            </a:r>
            <a:r>
              <a:rPr lang="en-US" altLang="zh-CN" sz="400" dirty="0"/>
              <a:t>24</a:t>
            </a:r>
            <a:r>
              <a:rPr lang="zh-CN" altLang="en-US" sz="400" dirty="0"/>
              <a:t>日</a:t>
            </a:r>
            <a:endParaRPr lang="fr-FR" altLang="zh-CN" sz="400" dirty="0"/>
          </a:p>
        </p:txBody>
      </p:sp>
      <p:grpSp>
        <p:nvGrpSpPr>
          <p:cNvPr id="11" name="组合 10">
            <a:extLst>
              <a:ext uri="{FF2B5EF4-FFF2-40B4-BE49-F238E27FC236}">
                <a16:creationId xmlns:a16="http://schemas.microsoft.com/office/drawing/2014/main" id="{21815B8D-4B73-ED93-251A-A665BA1E2B91}"/>
              </a:ext>
            </a:extLst>
          </p:cNvPr>
          <p:cNvGrpSpPr/>
          <p:nvPr/>
        </p:nvGrpSpPr>
        <p:grpSpPr>
          <a:xfrm>
            <a:off x="6733902" y="1912268"/>
            <a:ext cx="4825170" cy="4097238"/>
            <a:chOff x="6830406" y="1912268"/>
            <a:chExt cx="4825170" cy="4097238"/>
          </a:xfrm>
        </p:grpSpPr>
        <p:sp>
          <p:nvSpPr>
            <p:cNvPr id="39" name="矩形 38">
              <a:extLst>
                <a:ext uri="{FF2B5EF4-FFF2-40B4-BE49-F238E27FC236}">
                  <a16:creationId xmlns:a16="http://schemas.microsoft.com/office/drawing/2014/main" id="{0CCD31FF-A569-1316-B2F5-1862D9D2E506}"/>
                </a:ext>
              </a:extLst>
            </p:cNvPr>
            <p:cNvSpPr/>
            <p:nvPr/>
          </p:nvSpPr>
          <p:spPr bwMode="gray">
            <a:xfrm>
              <a:off x="7888643" y="1912268"/>
              <a:ext cx="2719952" cy="36000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3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革兰氏阴性菌</a:t>
              </a:r>
            </a:p>
          </p:txBody>
        </p:sp>
        <p:sp>
          <p:nvSpPr>
            <p:cNvPr id="40" name="矩形 39">
              <a:extLst>
                <a:ext uri="{FF2B5EF4-FFF2-40B4-BE49-F238E27FC236}">
                  <a16:creationId xmlns:a16="http://schemas.microsoft.com/office/drawing/2014/main" id="{45460B13-F884-5C7A-12E0-873AE2F0DDF5}"/>
                </a:ext>
              </a:extLst>
            </p:cNvPr>
            <p:cNvSpPr/>
            <p:nvPr/>
          </p:nvSpPr>
          <p:spPr bwMode="gray">
            <a:xfrm>
              <a:off x="7888644" y="2504480"/>
              <a:ext cx="2719952" cy="36000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经过</a:t>
              </a:r>
              <a:r>
                <a:rPr kumimoji="0" lang="zh-CN" altLang="en-US"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广谱治疗</a:t>
              </a:r>
              <a:endParaRPr kumimoji="0" lang="en-US" altLang="zh-CN"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（如</a:t>
              </a:r>
              <a:r>
                <a:rPr kumimoji="0" lang="en-US" altLang="zh-CN"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3/4</a:t>
              </a:r>
              <a:r>
                <a:rPr kumimoji="0" lang="zh-CN" altLang="en-US"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代头孢、青霉素、酶抑制剂等）</a:t>
              </a:r>
            </a:p>
          </p:txBody>
        </p:sp>
        <p:sp>
          <p:nvSpPr>
            <p:cNvPr id="41" name="矩形 40">
              <a:extLst>
                <a:ext uri="{FF2B5EF4-FFF2-40B4-BE49-F238E27FC236}">
                  <a16:creationId xmlns:a16="http://schemas.microsoft.com/office/drawing/2014/main" id="{04F285F9-6B96-1F76-319E-BD3D13630DDA}"/>
                </a:ext>
              </a:extLst>
            </p:cNvPr>
            <p:cNvSpPr/>
            <p:nvPr/>
          </p:nvSpPr>
          <p:spPr bwMode="gray">
            <a:xfrm>
              <a:off x="7888644" y="3096692"/>
              <a:ext cx="2719952" cy="36000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经过</a:t>
              </a:r>
              <a:r>
                <a:rPr kumimoji="0" lang="zh-CN" altLang="en-US"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碳青霉烯类</a:t>
              </a: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治疗</a:t>
              </a:r>
            </a:p>
          </p:txBody>
        </p:sp>
        <p:sp>
          <p:nvSpPr>
            <p:cNvPr id="43" name="矩形 42">
              <a:extLst>
                <a:ext uri="{FF2B5EF4-FFF2-40B4-BE49-F238E27FC236}">
                  <a16:creationId xmlns:a16="http://schemas.microsoft.com/office/drawing/2014/main" id="{3AC64452-4072-E6A6-0D73-6C5862E44DE4}"/>
                </a:ext>
              </a:extLst>
            </p:cNvPr>
            <p:cNvSpPr/>
            <p:nvPr/>
          </p:nvSpPr>
          <p:spPr bwMode="gray">
            <a:xfrm>
              <a:off x="6855614" y="3688904"/>
              <a:ext cx="2188569" cy="360000"/>
            </a:xfrm>
            <a:prstGeom prst="rect">
              <a:avLst/>
            </a:prstGeom>
            <a:solidFill>
              <a:schemeClr val="bg1"/>
            </a:solidFill>
            <a:ln w="1270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CRO</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碳青霉烯</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耐药</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类</a:t>
              </a:r>
            </a:p>
          </p:txBody>
        </p:sp>
        <p:sp>
          <p:nvSpPr>
            <p:cNvPr id="44" name="矩形 43">
              <a:extLst>
                <a:ext uri="{FF2B5EF4-FFF2-40B4-BE49-F238E27FC236}">
                  <a16:creationId xmlns:a16="http://schemas.microsoft.com/office/drawing/2014/main" id="{E73FEFBA-84F1-3875-8863-0E5A923D865D}"/>
                </a:ext>
              </a:extLst>
            </p:cNvPr>
            <p:cNvSpPr/>
            <p:nvPr/>
          </p:nvSpPr>
          <p:spPr bwMode="gray">
            <a:xfrm>
              <a:off x="9467007" y="3688904"/>
              <a:ext cx="2188569" cy="360000"/>
            </a:xfrm>
            <a:prstGeom prst="rect">
              <a:avLst/>
            </a:prstGeom>
            <a:solidFill>
              <a:schemeClr val="bg1">
                <a:lumMod val="95000"/>
              </a:schemeClr>
            </a:solidFill>
            <a:ln w="1270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en-US" altLang="zh-CN"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CRS</a:t>
              </a:r>
              <a:r>
                <a:rPr kumimoji="0" lang="zh-CN" altLang="en-US"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碳青霉烯</a:t>
              </a:r>
              <a:r>
                <a:rPr kumimoji="0" lang="zh-CN" altLang="en-US"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敏感</a:t>
              </a:r>
              <a:r>
                <a:rPr kumimoji="0" lang="zh-CN" altLang="en-US" sz="12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类</a:t>
              </a:r>
            </a:p>
          </p:txBody>
        </p:sp>
        <p:sp>
          <p:nvSpPr>
            <p:cNvPr id="46" name="矩形 45">
              <a:extLst>
                <a:ext uri="{FF2B5EF4-FFF2-40B4-BE49-F238E27FC236}">
                  <a16:creationId xmlns:a16="http://schemas.microsoft.com/office/drawing/2014/main" id="{A4700A2D-12C1-9D19-37C2-021F5F145BC0}"/>
                </a:ext>
              </a:extLst>
            </p:cNvPr>
            <p:cNvSpPr/>
            <p:nvPr/>
          </p:nvSpPr>
          <p:spPr bwMode="gray">
            <a:xfrm>
              <a:off x="6855614" y="4281116"/>
              <a:ext cx="1476000" cy="360000"/>
            </a:xfrm>
            <a:prstGeom prst="rect">
              <a:avLst/>
            </a:prstGeom>
            <a:solidFill>
              <a:schemeClr val="bg1"/>
            </a:solidFill>
            <a:ln w="1270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en-US" altLang="zh-CN"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CRE</a:t>
              </a:r>
            </a:p>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1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肠杆菌</a:t>
              </a:r>
              <a:endParaRPr kumimoji="0" lang="en-US" altLang="zh-CN" sz="11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7" name="矩形 46">
              <a:extLst>
                <a:ext uri="{FF2B5EF4-FFF2-40B4-BE49-F238E27FC236}">
                  <a16:creationId xmlns:a16="http://schemas.microsoft.com/office/drawing/2014/main" id="{C0915090-9CFE-8101-6FBD-182E8E5F61DA}"/>
                </a:ext>
              </a:extLst>
            </p:cNvPr>
            <p:cNvSpPr/>
            <p:nvPr/>
          </p:nvSpPr>
          <p:spPr bwMode="gray">
            <a:xfrm>
              <a:off x="8517595" y="4281116"/>
              <a:ext cx="1476000" cy="360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0" tIns="45715" rIns="0"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en-US" altLang="zh-CN"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CRPA</a:t>
              </a:r>
            </a:p>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1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铜绿假单胞菌</a:t>
              </a:r>
              <a:endParaRPr kumimoji="0" lang="en-US" altLang="zh-CN" sz="11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a:extLst>
                <a:ext uri="{FF2B5EF4-FFF2-40B4-BE49-F238E27FC236}">
                  <a16:creationId xmlns:a16="http://schemas.microsoft.com/office/drawing/2014/main" id="{BE7F2190-4606-2C67-36AA-5EE8DBE7FB89}"/>
                </a:ext>
              </a:extLst>
            </p:cNvPr>
            <p:cNvSpPr/>
            <p:nvPr/>
          </p:nvSpPr>
          <p:spPr bwMode="gray">
            <a:xfrm>
              <a:off x="10179576" y="4281116"/>
              <a:ext cx="1476000" cy="360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en-US" altLang="zh-CN"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CRAB</a:t>
              </a:r>
            </a:p>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1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鲍曼不动杆菌</a:t>
              </a:r>
            </a:p>
          </p:txBody>
        </p:sp>
        <p:sp>
          <p:nvSpPr>
            <p:cNvPr id="49" name="矩形 48">
              <a:extLst>
                <a:ext uri="{FF2B5EF4-FFF2-40B4-BE49-F238E27FC236}">
                  <a16:creationId xmlns:a16="http://schemas.microsoft.com/office/drawing/2014/main" id="{0CB24CAA-929B-493A-378F-AD6DB09D49E4}"/>
                </a:ext>
              </a:extLst>
            </p:cNvPr>
            <p:cNvSpPr/>
            <p:nvPr/>
          </p:nvSpPr>
          <p:spPr bwMode="gray">
            <a:xfrm>
              <a:off x="6855614" y="4873328"/>
              <a:ext cx="1476000" cy="360000"/>
            </a:xfrm>
            <a:prstGeom prst="rect">
              <a:avLst/>
            </a:prstGeom>
            <a:solidFill>
              <a:schemeClr val="bg1"/>
            </a:solidFill>
            <a:ln w="1270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产</a:t>
              </a:r>
              <a:r>
                <a:rPr kumimoji="0" lang="en-US" altLang="zh-CN"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MBL</a:t>
              </a:r>
              <a:r>
                <a:rPr kumimoji="0" lang="zh-CN" altLang="en-US"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酶</a:t>
              </a:r>
              <a:endParaRPr kumimoji="0" lang="en-US" altLang="zh-CN" sz="1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en-US" altLang="zh-CN"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(Ambler</a:t>
              </a:r>
              <a:r>
                <a:rPr kumimoji="0" lang="zh-CN" altLang="en-US"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分类</a:t>
              </a:r>
              <a:r>
                <a:rPr kumimoji="0" lang="en-US" altLang="zh-CN"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B)</a:t>
              </a:r>
              <a:endParaRPr kumimoji="0" lang="zh-CN" altLang="en-US" sz="1100" b="0" i="1"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a:extLst>
                <a:ext uri="{FF2B5EF4-FFF2-40B4-BE49-F238E27FC236}">
                  <a16:creationId xmlns:a16="http://schemas.microsoft.com/office/drawing/2014/main" id="{25F234F3-50B2-8A15-9251-893AA045BEE9}"/>
                </a:ext>
              </a:extLst>
            </p:cNvPr>
            <p:cNvSpPr/>
            <p:nvPr/>
          </p:nvSpPr>
          <p:spPr bwMode="gray">
            <a:xfrm>
              <a:off x="8517596" y="4873328"/>
              <a:ext cx="3137980" cy="360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产非</a:t>
              </a:r>
              <a:r>
                <a:rPr kumimoji="0" lang="en-US" altLang="zh-CN"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MBL</a:t>
              </a:r>
              <a:r>
                <a:rPr kumimoji="0" lang="zh-CN" altLang="en-US"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酶</a:t>
              </a:r>
              <a:endParaRPr kumimoji="0" lang="en-US" altLang="zh-CN" sz="1200" b="1"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100" b="0" i="1"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Ambler</a:t>
              </a:r>
              <a:r>
                <a:rPr kumimoji="0" lang="zh-CN" altLang="en-US" sz="1100" b="0" i="1"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分类</a:t>
              </a:r>
              <a:r>
                <a:rPr kumimoji="0" lang="en-US" altLang="zh-CN" sz="1100" b="0" i="1"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A, C, D</a:t>
              </a:r>
              <a:r>
                <a:rPr kumimoji="0" lang="zh-CN" altLang="en-US" sz="1100" b="0" i="1"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a:t>
              </a:r>
            </a:p>
          </p:txBody>
        </p:sp>
        <p:cxnSp>
          <p:nvCxnSpPr>
            <p:cNvPr id="51" name="直接箭头连接符 50">
              <a:extLst>
                <a:ext uri="{FF2B5EF4-FFF2-40B4-BE49-F238E27FC236}">
                  <a16:creationId xmlns:a16="http://schemas.microsoft.com/office/drawing/2014/main" id="{9644657B-ECA3-CA48-1B07-3E46A8356E8B}"/>
                </a:ext>
              </a:extLst>
            </p:cNvPr>
            <p:cNvCxnSpPr>
              <a:cxnSpLocks/>
              <a:stCxn id="39" idx="2"/>
              <a:endCxn id="40" idx="0"/>
            </p:cNvCxnSpPr>
            <p:nvPr/>
          </p:nvCxnSpPr>
          <p:spPr bwMode="gray">
            <a:xfrm>
              <a:off x="9248619" y="2272268"/>
              <a:ext cx="1" cy="232212"/>
            </a:xfrm>
            <a:prstGeom prst="straightConnector1">
              <a:avLst/>
            </a:prstGeom>
            <a:noFill/>
            <a:ln w="12700" cap="rnd">
              <a:solidFill>
                <a:schemeClr val="bg1">
                  <a:lumMod val="50000"/>
                </a:schemeClr>
              </a:solidFill>
              <a:prstDash val="solid"/>
              <a:round/>
              <a:headEnd/>
              <a:tailEnd type="triangle"/>
            </a:ln>
            <a:effectLst/>
          </p:spPr>
        </p:cxnSp>
        <p:cxnSp>
          <p:nvCxnSpPr>
            <p:cNvPr id="52" name="直接箭头连接符 51">
              <a:extLst>
                <a:ext uri="{FF2B5EF4-FFF2-40B4-BE49-F238E27FC236}">
                  <a16:creationId xmlns:a16="http://schemas.microsoft.com/office/drawing/2014/main" id="{7AADD0CA-EC73-6A87-625F-9D8D2A2695C3}"/>
                </a:ext>
              </a:extLst>
            </p:cNvPr>
            <p:cNvCxnSpPr>
              <a:cxnSpLocks/>
              <a:stCxn id="40" idx="2"/>
              <a:endCxn id="41" idx="0"/>
            </p:cNvCxnSpPr>
            <p:nvPr/>
          </p:nvCxnSpPr>
          <p:spPr bwMode="gray">
            <a:xfrm>
              <a:off x="9248620" y="2864480"/>
              <a:ext cx="0" cy="232212"/>
            </a:xfrm>
            <a:prstGeom prst="straightConnector1">
              <a:avLst/>
            </a:prstGeom>
            <a:noFill/>
            <a:ln w="12700" cap="rnd">
              <a:solidFill>
                <a:schemeClr val="bg1">
                  <a:lumMod val="50000"/>
                </a:schemeClr>
              </a:solidFill>
              <a:prstDash val="solid"/>
              <a:round/>
              <a:headEnd/>
              <a:tailEnd type="triangle"/>
            </a:ln>
            <a:effectLst/>
          </p:spPr>
        </p:cxnSp>
        <p:cxnSp>
          <p:nvCxnSpPr>
            <p:cNvPr id="53" name="连接符: 肘形 52">
              <a:extLst>
                <a:ext uri="{FF2B5EF4-FFF2-40B4-BE49-F238E27FC236}">
                  <a16:creationId xmlns:a16="http://schemas.microsoft.com/office/drawing/2014/main" id="{6D5B5E4F-7A09-5E17-D279-90A796C9BEAD}"/>
                </a:ext>
              </a:extLst>
            </p:cNvPr>
            <p:cNvCxnSpPr>
              <a:cxnSpLocks/>
              <a:stCxn id="41" idx="2"/>
              <a:endCxn id="43" idx="0"/>
            </p:cNvCxnSpPr>
            <p:nvPr/>
          </p:nvCxnSpPr>
          <p:spPr bwMode="gray">
            <a:xfrm rot="5400000">
              <a:off x="8483154" y="2923438"/>
              <a:ext cx="232212" cy="1298721"/>
            </a:xfrm>
            <a:prstGeom prst="bentConnector3">
              <a:avLst/>
            </a:prstGeom>
            <a:noFill/>
            <a:ln w="12700" cap="rnd">
              <a:solidFill>
                <a:schemeClr val="bg1">
                  <a:lumMod val="50000"/>
                </a:schemeClr>
              </a:solidFill>
              <a:prstDash val="solid"/>
              <a:round/>
              <a:headEnd/>
              <a:tailEnd type="triangle"/>
            </a:ln>
            <a:effectLst/>
          </p:spPr>
        </p:cxnSp>
        <p:cxnSp>
          <p:nvCxnSpPr>
            <p:cNvPr id="54" name="连接符: 肘形 53">
              <a:extLst>
                <a:ext uri="{FF2B5EF4-FFF2-40B4-BE49-F238E27FC236}">
                  <a16:creationId xmlns:a16="http://schemas.microsoft.com/office/drawing/2014/main" id="{0C86B53A-2B8F-887B-99B2-33FB6D204B94}"/>
                </a:ext>
              </a:extLst>
            </p:cNvPr>
            <p:cNvCxnSpPr>
              <a:cxnSpLocks/>
              <a:stCxn id="41" idx="2"/>
              <a:endCxn id="44" idx="0"/>
            </p:cNvCxnSpPr>
            <p:nvPr/>
          </p:nvCxnSpPr>
          <p:spPr bwMode="gray">
            <a:xfrm rot="16200000" flipH="1">
              <a:off x="9788850" y="2916462"/>
              <a:ext cx="232212" cy="1312672"/>
            </a:xfrm>
            <a:prstGeom prst="bentConnector3">
              <a:avLst>
                <a:gd name="adj1" fmla="val 50000"/>
              </a:avLst>
            </a:prstGeom>
            <a:noFill/>
            <a:ln w="6350" cap="rnd">
              <a:solidFill>
                <a:schemeClr val="bg1">
                  <a:lumMod val="85000"/>
                </a:schemeClr>
              </a:solidFill>
              <a:prstDash val="solid"/>
              <a:round/>
              <a:headEnd/>
              <a:tailEnd type="triangle"/>
            </a:ln>
            <a:effectLst/>
          </p:spPr>
        </p:cxnSp>
        <p:cxnSp>
          <p:nvCxnSpPr>
            <p:cNvPr id="55" name="连接符: 肘形 54">
              <a:extLst>
                <a:ext uri="{FF2B5EF4-FFF2-40B4-BE49-F238E27FC236}">
                  <a16:creationId xmlns:a16="http://schemas.microsoft.com/office/drawing/2014/main" id="{F0B8C5AA-CAE3-8BF6-C12B-602EE5D61EF0}"/>
                </a:ext>
              </a:extLst>
            </p:cNvPr>
            <p:cNvCxnSpPr>
              <a:cxnSpLocks/>
              <a:stCxn id="43" idx="2"/>
              <a:endCxn id="46" idx="0"/>
            </p:cNvCxnSpPr>
            <p:nvPr/>
          </p:nvCxnSpPr>
          <p:spPr bwMode="gray">
            <a:xfrm rot="5400000">
              <a:off x="7655651" y="3986868"/>
              <a:ext cx="232212" cy="356285"/>
            </a:xfrm>
            <a:prstGeom prst="bentConnector3">
              <a:avLst>
                <a:gd name="adj1" fmla="val 50000"/>
              </a:avLst>
            </a:prstGeom>
            <a:noFill/>
            <a:ln w="12700" cap="rnd">
              <a:solidFill>
                <a:schemeClr val="bg1">
                  <a:lumMod val="50000"/>
                </a:schemeClr>
              </a:solidFill>
              <a:prstDash val="solid"/>
              <a:round/>
              <a:headEnd/>
              <a:tailEnd type="triangle"/>
            </a:ln>
            <a:effectLst/>
          </p:spPr>
        </p:cxnSp>
        <p:cxnSp>
          <p:nvCxnSpPr>
            <p:cNvPr id="56" name="连接符: 肘形 55">
              <a:extLst>
                <a:ext uri="{FF2B5EF4-FFF2-40B4-BE49-F238E27FC236}">
                  <a16:creationId xmlns:a16="http://schemas.microsoft.com/office/drawing/2014/main" id="{ACF9E775-4B40-687A-2423-8C756A81F739}"/>
                </a:ext>
              </a:extLst>
            </p:cNvPr>
            <p:cNvCxnSpPr>
              <a:cxnSpLocks/>
              <a:stCxn id="43" idx="2"/>
              <a:endCxn id="47" idx="0"/>
            </p:cNvCxnSpPr>
            <p:nvPr/>
          </p:nvCxnSpPr>
          <p:spPr bwMode="gray">
            <a:xfrm rot="16200000" flipH="1">
              <a:off x="8486641" y="3512162"/>
              <a:ext cx="232212" cy="1305696"/>
            </a:xfrm>
            <a:prstGeom prst="bentConnector3">
              <a:avLst>
                <a:gd name="adj1" fmla="val 50000"/>
              </a:avLst>
            </a:prstGeom>
            <a:noFill/>
            <a:ln w="6350" cap="rnd">
              <a:solidFill>
                <a:schemeClr val="bg1">
                  <a:lumMod val="85000"/>
                </a:schemeClr>
              </a:solidFill>
              <a:prstDash val="solid"/>
              <a:round/>
              <a:headEnd/>
              <a:tailEnd type="triangle"/>
            </a:ln>
            <a:effectLst/>
          </p:spPr>
        </p:cxnSp>
        <p:cxnSp>
          <p:nvCxnSpPr>
            <p:cNvPr id="57" name="连接符: 肘形 56">
              <a:extLst>
                <a:ext uri="{FF2B5EF4-FFF2-40B4-BE49-F238E27FC236}">
                  <a16:creationId xmlns:a16="http://schemas.microsoft.com/office/drawing/2014/main" id="{94DE1383-A57C-03FB-FA68-685F85C0EB5A}"/>
                </a:ext>
              </a:extLst>
            </p:cNvPr>
            <p:cNvCxnSpPr>
              <a:cxnSpLocks/>
              <a:stCxn id="43" idx="2"/>
              <a:endCxn id="48" idx="0"/>
            </p:cNvCxnSpPr>
            <p:nvPr/>
          </p:nvCxnSpPr>
          <p:spPr bwMode="gray">
            <a:xfrm rot="16200000" flipH="1">
              <a:off x="9317631" y="2681171"/>
              <a:ext cx="232212" cy="2967677"/>
            </a:xfrm>
            <a:prstGeom prst="bentConnector3">
              <a:avLst>
                <a:gd name="adj1" fmla="val 50000"/>
              </a:avLst>
            </a:prstGeom>
            <a:noFill/>
            <a:ln w="6350" cap="rnd">
              <a:solidFill>
                <a:schemeClr val="bg1">
                  <a:lumMod val="85000"/>
                </a:schemeClr>
              </a:solidFill>
              <a:prstDash val="solid"/>
              <a:round/>
              <a:headEnd/>
              <a:tailEnd type="triangle"/>
            </a:ln>
            <a:effectLst/>
          </p:spPr>
        </p:cxnSp>
        <p:cxnSp>
          <p:nvCxnSpPr>
            <p:cNvPr id="58" name="连接符: 肘形 57">
              <a:extLst>
                <a:ext uri="{FF2B5EF4-FFF2-40B4-BE49-F238E27FC236}">
                  <a16:creationId xmlns:a16="http://schemas.microsoft.com/office/drawing/2014/main" id="{40167831-2B38-ABFF-E1C0-5D10EFE7E61F}"/>
                </a:ext>
              </a:extLst>
            </p:cNvPr>
            <p:cNvCxnSpPr>
              <a:cxnSpLocks/>
              <a:stCxn id="46" idx="2"/>
              <a:endCxn id="50" idx="0"/>
            </p:cNvCxnSpPr>
            <p:nvPr/>
          </p:nvCxnSpPr>
          <p:spPr bwMode="gray">
            <a:xfrm rot="16200000" flipH="1">
              <a:off x="8723994" y="3510736"/>
              <a:ext cx="232212" cy="2492972"/>
            </a:xfrm>
            <a:prstGeom prst="bentConnector3">
              <a:avLst>
                <a:gd name="adj1" fmla="val 50000"/>
              </a:avLst>
            </a:prstGeom>
            <a:noFill/>
            <a:ln w="6350" cap="rnd">
              <a:solidFill>
                <a:schemeClr val="bg1">
                  <a:lumMod val="85000"/>
                </a:schemeClr>
              </a:solidFill>
              <a:prstDash val="solid"/>
              <a:round/>
              <a:headEnd/>
              <a:tailEnd type="triangle"/>
            </a:ln>
            <a:effectLst/>
          </p:spPr>
        </p:cxnSp>
        <p:cxnSp>
          <p:nvCxnSpPr>
            <p:cNvPr id="59" name="直接箭头连接符 58">
              <a:extLst>
                <a:ext uri="{FF2B5EF4-FFF2-40B4-BE49-F238E27FC236}">
                  <a16:creationId xmlns:a16="http://schemas.microsoft.com/office/drawing/2014/main" id="{80790D7D-4CFD-C866-0A4C-AB9FD6D4B130}"/>
                </a:ext>
              </a:extLst>
            </p:cNvPr>
            <p:cNvCxnSpPr>
              <a:cxnSpLocks/>
              <a:stCxn id="49" idx="2"/>
              <a:endCxn id="60" idx="0"/>
            </p:cNvCxnSpPr>
            <p:nvPr/>
          </p:nvCxnSpPr>
          <p:spPr bwMode="gray">
            <a:xfrm>
              <a:off x="7593614" y="5233328"/>
              <a:ext cx="1" cy="232209"/>
            </a:xfrm>
            <a:prstGeom prst="straightConnector1">
              <a:avLst/>
            </a:prstGeom>
            <a:noFill/>
            <a:ln w="12700" cap="rnd">
              <a:solidFill>
                <a:schemeClr val="bg1">
                  <a:lumMod val="50000"/>
                </a:schemeClr>
              </a:solidFill>
              <a:prstDash val="solid"/>
              <a:round/>
              <a:headEnd/>
              <a:tailEnd type="triangle"/>
            </a:ln>
            <a:effectLst/>
          </p:spPr>
        </p:cxnSp>
        <p:sp>
          <p:nvSpPr>
            <p:cNvPr id="60" name="矩形 59">
              <a:extLst>
                <a:ext uri="{FF2B5EF4-FFF2-40B4-BE49-F238E27FC236}">
                  <a16:creationId xmlns:a16="http://schemas.microsoft.com/office/drawing/2014/main" id="{EE25EDE8-235D-0A64-08BE-DCCBCB29C206}"/>
                </a:ext>
              </a:extLst>
            </p:cNvPr>
            <p:cNvSpPr/>
            <p:nvPr/>
          </p:nvSpPr>
          <p:spPr bwMode="gray">
            <a:xfrm>
              <a:off x="6855615" y="5465537"/>
              <a:ext cx="1476000" cy="543969"/>
            </a:xfrm>
            <a:prstGeom prst="rect">
              <a:avLst/>
            </a:prstGeom>
            <a:solidFill>
              <a:srgbClr val="E1F5FF"/>
            </a:solidFill>
            <a:ln w="12700" cap="flat" cmpd="sng" algn="ctr">
              <a:noFill/>
              <a:prstDash val="solid"/>
              <a:miter lim="800000"/>
              <a:headEnd type="none" w="med" len="med"/>
              <a:tailEnd type="none" w="med" len="med"/>
            </a:ln>
            <a:effectLst/>
          </p:spPr>
          <p:txBody>
            <a:bodyPr vert="horz" wrap="non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0000"/>
                </a:buClr>
                <a:buSzPct val="90000"/>
                <a:buFontTx/>
                <a:buNone/>
                <a:tabLst/>
                <a:defRPr/>
              </a:pP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氨曲南阿维巴坦</a:t>
              </a:r>
              <a:endPar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nvGrpSpPr>
            <p:cNvPr id="61" name="组合 60">
              <a:extLst>
                <a:ext uri="{FF2B5EF4-FFF2-40B4-BE49-F238E27FC236}">
                  <a16:creationId xmlns:a16="http://schemas.microsoft.com/office/drawing/2014/main" id="{5186CB60-FABA-F7EE-0BCF-39CD1121BA86}"/>
                </a:ext>
              </a:extLst>
            </p:cNvPr>
            <p:cNvGrpSpPr/>
            <p:nvPr/>
          </p:nvGrpSpPr>
          <p:grpSpPr>
            <a:xfrm>
              <a:off x="9270163" y="2876002"/>
              <a:ext cx="460542" cy="198438"/>
              <a:chOff x="4689308" y="2900206"/>
              <a:chExt cx="460542" cy="198438"/>
            </a:xfrm>
          </p:grpSpPr>
          <p:pic>
            <p:nvPicPr>
              <p:cNvPr id="454" name="图形 453" descr="十字架徽章 纯色填充">
                <a:extLst>
                  <a:ext uri="{FF2B5EF4-FFF2-40B4-BE49-F238E27FC236}">
                    <a16:creationId xmlns:a16="http://schemas.microsoft.com/office/drawing/2014/main" id="{6A8A03DE-7AF9-C301-DBA2-3222351B83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89308" y="2900206"/>
                <a:ext cx="198438" cy="198438"/>
              </a:xfrm>
              <a:prstGeom prst="rect">
                <a:avLst/>
              </a:prstGeom>
            </p:spPr>
          </p:pic>
          <p:sp>
            <p:nvSpPr>
              <p:cNvPr id="455" name="文本框 454">
                <a:extLst>
                  <a:ext uri="{FF2B5EF4-FFF2-40B4-BE49-F238E27FC236}">
                    <a16:creationId xmlns:a16="http://schemas.microsoft.com/office/drawing/2014/main" id="{99332ACB-328C-919C-0997-D73D7A511D0B}"/>
                  </a:ext>
                </a:extLst>
              </p:cNvPr>
              <p:cNvSpPr txBox="1"/>
              <p:nvPr/>
            </p:nvSpPr>
            <p:spPr bwMode="gray">
              <a:xfrm>
                <a:off x="4843107" y="2907437"/>
                <a:ext cx="306743" cy="183977"/>
              </a:xfrm>
              <a:prstGeom prst="rect">
                <a:avLst/>
              </a:prstGeom>
            </p:spPr>
            <p:txBody>
              <a:bodyPr wrap="non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zh-CN" altLang="en-US" sz="9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无效</a:t>
                </a:r>
              </a:p>
            </p:txBody>
          </p:sp>
        </p:grpSp>
        <p:grpSp>
          <p:nvGrpSpPr>
            <p:cNvPr id="456" name="组合 455">
              <a:extLst>
                <a:ext uri="{FF2B5EF4-FFF2-40B4-BE49-F238E27FC236}">
                  <a16:creationId xmlns:a16="http://schemas.microsoft.com/office/drawing/2014/main" id="{9D1FEB73-51F8-5394-7C01-EAD0055D9F47}"/>
                </a:ext>
              </a:extLst>
            </p:cNvPr>
            <p:cNvGrpSpPr/>
            <p:nvPr/>
          </p:nvGrpSpPr>
          <p:grpSpPr>
            <a:xfrm>
              <a:off x="8274010" y="3474328"/>
              <a:ext cx="483789" cy="198438"/>
              <a:chOff x="4689308" y="2892114"/>
              <a:chExt cx="483789" cy="198438"/>
            </a:xfrm>
          </p:grpSpPr>
          <p:pic>
            <p:nvPicPr>
              <p:cNvPr id="457" name="图形 456" descr="十字架徽章 纯色填充">
                <a:extLst>
                  <a:ext uri="{FF2B5EF4-FFF2-40B4-BE49-F238E27FC236}">
                    <a16:creationId xmlns:a16="http://schemas.microsoft.com/office/drawing/2014/main" id="{C463C472-1F2F-A130-CA76-1406A8EEFC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89308" y="2892114"/>
                <a:ext cx="198438" cy="198438"/>
              </a:xfrm>
              <a:prstGeom prst="rect">
                <a:avLst/>
              </a:prstGeom>
            </p:spPr>
          </p:pic>
          <p:sp>
            <p:nvSpPr>
              <p:cNvPr id="458" name="文本框 457">
                <a:extLst>
                  <a:ext uri="{FF2B5EF4-FFF2-40B4-BE49-F238E27FC236}">
                    <a16:creationId xmlns:a16="http://schemas.microsoft.com/office/drawing/2014/main" id="{B07F832B-A597-E090-0165-CAC3E12C7822}"/>
                  </a:ext>
                </a:extLst>
              </p:cNvPr>
              <p:cNvSpPr txBox="1"/>
              <p:nvPr/>
            </p:nvSpPr>
            <p:spPr bwMode="gray">
              <a:xfrm>
                <a:off x="4866354" y="2899345"/>
                <a:ext cx="306743" cy="183977"/>
              </a:xfrm>
              <a:prstGeom prst="rect">
                <a:avLst/>
              </a:prstGeom>
              <a:solidFill>
                <a:schemeClr val="bg1"/>
              </a:solidFill>
            </p:spPr>
            <p:txBody>
              <a:bodyPr wrap="non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zh-CN" altLang="en-US" sz="9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耐药</a:t>
                </a:r>
              </a:p>
            </p:txBody>
          </p:sp>
        </p:grpSp>
        <p:sp>
          <p:nvSpPr>
            <p:cNvPr id="459" name="文本框 458">
              <a:extLst>
                <a:ext uri="{FF2B5EF4-FFF2-40B4-BE49-F238E27FC236}">
                  <a16:creationId xmlns:a16="http://schemas.microsoft.com/office/drawing/2014/main" id="{89D7623A-60D2-F479-E767-599342BED7A9}"/>
                </a:ext>
              </a:extLst>
            </p:cNvPr>
            <p:cNvSpPr txBox="1"/>
            <p:nvPr/>
          </p:nvSpPr>
          <p:spPr bwMode="gray">
            <a:xfrm>
              <a:off x="6830406" y="4056527"/>
              <a:ext cx="792000" cy="183977"/>
            </a:xfrm>
            <a:prstGeom prst="rect">
              <a:avLst/>
            </a:prstGeom>
          </p:spPr>
          <p:txBody>
            <a:bodyPr wrap="non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zh-CN" altLang="en-US" sz="9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根据药敏试验</a:t>
              </a:r>
            </a:p>
          </p:txBody>
        </p:sp>
        <p:sp>
          <p:nvSpPr>
            <p:cNvPr id="460" name="文本框 459">
              <a:extLst>
                <a:ext uri="{FF2B5EF4-FFF2-40B4-BE49-F238E27FC236}">
                  <a16:creationId xmlns:a16="http://schemas.microsoft.com/office/drawing/2014/main" id="{9405AF5E-84ED-8414-90D6-D752B5DBC22A}"/>
                </a:ext>
              </a:extLst>
            </p:cNvPr>
            <p:cNvSpPr txBox="1"/>
            <p:nvPr/>
          </p:nvSpPr>
          <p:spPr bwMode="gray">
            <a:xfrm>
              <a:off x="6830406" y="4641116"/>
              <a:ext cx="792000" cy="183977"/>
            </a:xfrm>
            <a:prstGeom prst="rect">
              <a:avLst/>
            </a:prstGeom>
          </p:spPr>
          <p:txBody>
            <a:bodyPr wrap="non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zh-CN" altLang="en-US" sz="9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根据酶型检测</a:t>
              </a:r>
            </a:p>
          </p:txBody>
        </p:sp>
        <p:cxnSp>
          <p:nvCxnSpPr>
            <p:cNvPr id="461" name="直接箭头连接符 460">
              <a:extLst>
                <a:ext uri="{FF2B5EF4-FFF2-40B4-BE49-F238E27FC236}">
                  <a16:creationId xmlns:a16="http://schemas.microsoft.com/office/drawing/2014/main" id="{4BC427A1-A022-EE26-E09B-F8FB2DFA8B57}"/>
                </a:ext>
              </a:extLst>
            </p:cNvPr>
            <p:cNvCxnSpPr>
              <a:cxnSpLocks/>
              <a:stCxn id="46" idx="2"/>
              <a:endCxn id="49" idx="0"/>
            </p:cNvCxnSpPr>
            <p:nvPr/>
          </p:nvCxnSpPr>
          <p:spPr bwMode="gray">
            <a:xfrm>
              <a:off x="7593614" y="4641116"/>
              <a:ext cx="0" cy="232212"/>
            </a:xfrm>
            <a:prstGeom prst="straightConnector1">
              <a:avLst/>
            </a:prstGeom>
            <a:noFill/>
            <a:ln w="12700" cap="rnd">
              <a:solidFill>
                <a:schemeClr val="bg1">
                  <a:lumMod val="50000"/>
                </a:schemeClr>
              </a:solidFill>
              <a:prstDash val="solid"/>
              <a:round/>
              <a:headEnd/>
              <a:tailEnd type="triangle"/>
            </a:ln>
            <a:effectLst/>
          </p:spPr>
        </p:cxnSp>
        <p:sp>
          <p:nvSpPr>
            <p:cNvPr id="462" name="文本框 461">
              <a:extLst>
                <a:ext uri="{FF2B5EF4-FFF2-40B4-BE49-F238E27FC236}">
                  <a16:creationId xmlns:a16="http://schemas.microsoft.com/office/drawing/2014/main" id="{F557CAA3-895F-A32D-61A2-037799C6930D}"/>
                </a:ext>
              </a:extLst>
            </p:cNvPr>
            <p:cNvSpPr txBox="1"/>
            <p:nvPr/>
          </p:nvSpPr>
          <p:spPr bwMode="gray">
            <a:xfrm>
              <a:off x="8907835" y="5550754"/>
              <a:ext cx="1595967" cy="369332"/>
            </a:xfrm>
            <a:prstGeom prst="rect">
              <a:avLst/>
            </a:prstGeom>
            <a:noFill/>
          </p:spPr>
          <p:txBody>
            <a:bodyPr wrap="square">
              <a:spAutoFit/>
            </a:bodyPr>
            <a:lstStyle/>
            <a:p>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最后一道防线</a:t>
              </a:r>
              <a:endParaRPr lang="zh-CN" altLang="en-US" dirty="0"/>
            </a:p>
          </p:txBody>
        </p:sp>
        <p:cxnSp>
          <p:nvCxnSpPr>
            <p:cNvPr id="4" name="直接箭头连接符 3">
              <a:extLst>
                <a:ext uri="{FF2B5EF4-FFF2-40B4-BE49-F238E27FC236}">
                  <a16:creationId xmlns:a16="http://schemas.microsoft.com/office/drawing/2014/main" id="{1E8AD6D1-D034-A9D6-C220-EBFCBFE52F00}"/>
                </a:ext>
              </a:extLst>
            </p:cNvPr>
            <p:cNvCxnSpPr>
              <a:cxnSpLocks/>
            </p:cNvCxnSpPr>
            <p:nvPr/>
          </p:nvCxnSpPr>
          <p:spPr bwMode="gray">
            <a:xfrm flipH="1">
              <a:off x="8451056" y="5760720"/>
              <a:ext cx="426184" cy="0"/>
            </a:xfrm>
            <a:prstGeom prst="straightConnector1">
              <a:avLst/>
            </a:prstGeom>
            <a:noFill/>
            <a:ln w="19050" cap="rnd">
              <a:solidFill>
                <a:schemeClr val="bg1">
                  <a:lumMod val="75000"/>
                </a:schemeClr>
              </a:solidFill>
              <a:prstDash val="solid"/>
              <a:round/>
              <a:headEnd/>
              <a:tailEnd type="triangle"/>
            </a:ln>
            <a:effectLst/>
          </p:spPr>
        </p:cxnSp>
      </p:grpSp>
      <p:sp>
        <p:nvSpPr>
          <p:cNvPr id="5" name="矩形 4">
            <a:extLst>
              <a:ext uri="{FF2B5EF4-FFF2-40B4-BE49-F238E27FC236}">
                <a16:creationId xmlns:a16="http://schemas.microsoft.com/office/drawing/2014/main" id="{16921102-0B99-9C1A-DA29-EF861CABAC0E}"/>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疾病及基本信息 </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(2/3)</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517672C1-D28B-C0EF-19EF-3A7EB20A1DFF}"/>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96207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A2C41-5459-C68E-5137-4C5E0FF093BD}"/>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793F293-2E72-18E6-A8C8-A95BF3483792}"/>
              </a:ext>
            </a:extLst>
          </p:cNvPr>
          <p:cNvGraphicFramePr>
            <a:graphicFrameLocks noChangeAspect="1"/>
          </p:cNvGraphicFramePr>
          <p:nvPr>
            <p:custDataLst>
              <p:tags r:id="rId1"/>
            </p:custDataLst>
            <p:extLst>
              <p:ext uri="{D42A27DB-BD31-4B8C-83A1-F6EECF244321}">
                <p14:modId xmlns:p14="http://schemas.microsoft.com/office/powerpoint/2010/main" val="2642042781"/>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5793F293-2E72-18E6-A8C8-A95BF3483792}"/>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481" name="矩形 480">
            <a:extLst>
              <a:ext uri="{FF2B5EF4-FFF2-40B4-BE49-F238E27FC236}">
                <a16:creationId xmlns:a16="http://schemas.microsoft.com/office/drawing/2014/main" id="{0B4B3709-8A45-A97D-1B28-064BD8745B91}"/>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5" name="标题 4">
            <a:extLst>
              <a:ext uri="{FF2B5EF4-FFF2-40B4-BE49-F238E27FC236}">
                <a16:creationId xmlns:a16="http://schemas.microsoft.com/office/drawing/2014/main" id="{D0A18FA2-4297-2242-7421-4F78472D5BAB}"/>
              </a:ext>
            </a:extLst>
          </p:cNvPr>
          <p:cNvSpPr>
            <a:spLocks noGrp="1"/>
          </p:cNvSpPr>
          <p:nvPr>
            <p:ph type="title"/>
          </p:nvPr>
        </p:nvSpPr>
        <p:spPr>
          <a:xfrm>
            <a:off x="446798" y="484632"/>
            <a:ext cx="11295230" cy="456349"/>
          </a:xfrm>
        </p:spPr>
        <p:txBody>
          <a:bodyPr vert="horz"/>
          <a:lstStyle/>
          <a:p>
            <a:pPr>
              <a:lnSpc>
                <a:spcPct val="100000"/>
              </a:lnSpc>
            </a:pPr>
            <a:r>
              <a:rPr lang="zh-CN" altLang="en-US" dirty="0">
                <a:latin typeface="微软雅黑" panose="020B0503020204020204" pitchFamily="34" charset="-122"/>
                <a:ea typeface="微软雅黑" panose="020B0503020204020204" pitchFamily="34" charset="-122"/>
              </a:rPr>
              <a:t>现有临床用药为多药联合的经验使用，</a:t>
            </a:r>
            <a:r>
              <a:rPr lang="zh-CN" altLang="en-US" dirty="0">
                <a:solidFill>
                  <a:srgbClr val="0000C9"/>
                </a:solidFill>
                <a:latin typeface="微软雅黑" panose="020B0503020204020204" pitchFamily="34" charset="-122"/>
                <a:ea typeface="微软雅黑" panose="020B0503020204020204" pitchFamily="34" charset="-122"/>
              </a:rPr>
              <a:t>尚无获批治疗</a:t>
            </a:r>
            <a:r>
              <a:rPr lang="en-US" altLang="zh-CN" dirty="0">
                <a:solidFill>
                  <a:srgbClr val="0000C9"/>
                </a:solidFill>
                <a:latin typeface="微软雅黑" panose="020B0503020204020204" pitchFamily="34" charset="-122"/>
                <a:ea typeface="微软雅黑" panose="020B0503020204020204" pitchFamily="34" charset="-122"/>
              </a:rPr>
              <a:t>MBL-CRE</a:t>
            </a:r>
            <a:r>
              <a:rPr lang="zh-CN" altLang="en-US" dirty="0">
                <a:solidFill>
                  <a:srgbClr val="0000C9"/>
                </a:solidFill>
                <a:latin typeface="微软雅黑" panose="020B0503020204020204" pitchFamily="34" charset="-122"/>
                <a:ea typeface="微软雅黑" panose="020B0503020204020204" pitchFamily="34" charset="-122"/>
              </a:rPr>
              <a:t>药物</a:t>
            </a:r>
            <a:r>
              <a:rPr lang="zh-CN" altLang="en-US" dirty="0">
                <a:latin typeface="微软雅黑" panose="020B0503020204020204" pitchFamily="34" charset="-122"/>
                <a:ea typeface="微软雅黑" panose="020B0503020204020204" pitchFamily="34" charset="-122"/>
              </a:rPr>
              <a:t>，建议</a:t>
            </a:r>
            <a:r>
              <a:rPr lang="zh-CN" altLang="en-US" dirty="0">
                <a:solidFill>
                  <a:srgbClr val="0000C9"/>
                </a:solidFill>
                <a:latin typeface="微软雅黑" panose="020B0503020204020204" pitchFamily="34" charset="-122"/>
                <a:ea typeface="微软雅黑" panose="020B0503020204020204" pitchFamily="34" charset="-122"/>
              </a:rPr>
              <a:t>无参照药品</a:t>
            </a:r>
          </a:p>
        </p:txBody>
      </p:sp>
      <p:sp>
        <p:nvSpPr>
          <p:cNvPr id="26" name="文本框 25">
            <a:extLst>
              <a:ext uri="{FF2B5EF4-FFF2-40B4-BE49-F238E27FC236}">
                <a16:creationId xmlns:a16="http://schemas.microsoft.com/office/drawing/2014/main" id="{7967617C-FEE1-DCA5-94E1-EDBE608B9AC8}"/>
              </a:ext>
            </a:extLst>
          </p:cNvPr>
          <p:cNvSpPr txBox="1"/>
          <p:nvPr/>
        </p:nvSpPr>
        <p:spPr bwMode="gray">
          <a:xfrm>
            <a:off x="446798" y="1153839"/>
            <a:ext cx="11292840" cy="456349"/>
          </a:xfrm>
          <a:prstGeom prst="rect">
            <a:avLst/>
          </a:prstGeom>
          <a:solidFill>
            <a:srgbClr val="E1F5FF"/>
          </a:solidFill>
          <a:ln>
            <a:noFill/>
          </a:ln>
          <a:effectLst/>
        </p:spPr>
        <p:txBody>
          <a:bodyPr wrap="none" lIns="45720" tIns="45720" rIns="45720" bIns="45720" rtlCol="0" anchor="ctr">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建议参照药物：</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无</a:t>
            </a:r>
          </a:p>
        </p:txBody>
      </p:sp>
      <p:sp>
        <p:nvSpPr>
          <p:cNvPr id="35" name="矩形 34">
            <a:extLst>
              <a:ext uri="{FF2B5EF4-FFF2-40B4-BE49-F238E27FC236}">
                <a16:creationId xmlns:a16="http://schemas.microsoft.com/office/drawing/2014/main" id="{ADCE6941-A7BB-4676-CE94-2516013B7F2D}"/>
              </a:ext>
            </a:extLst>
          </p:cNvPr>
          <p:cNvSpPr/>
          <p:nvPr/>
        </p:nvSpPr>
        <p:spPr bwMode="gray">
          <a:xfrm>
            <a:off x="5120640" y="1940287"/>
            <a:ext cx="6618998" cy="4012066"/>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216000" rIns="91429" bIns="45715" numCol="1" rtlCol="0" anchor="t" anchorCtr="0" compatLnSpc="1">
            <a:prstTxWarp prst="textNoShape">
              <a:avLst/>
            </a:prstTxWarp>
            <a:noAutofit/>
          </a:bodyPr>
          <a:lstStyle/>
          <a:p>
            <a:pPr marR="0" lvl="0" algn="l" defTabSz="914400" rtl="0" eaLnBrk="1" fontAlgn="base" latinLnBrk="0" hangingPunct="1">
              <a:lnSpc>
                <a:spcPct val="130000"/>
              </a:lnSpc>
              <a:spcBef>
                <a:spcPts val="0"/>
              </a:spcBef>
              <a:spcAft>
                <a:spcPts val="1200"/>
              </a:spcAft>
              <a:buClr>
                <a:srgbClr val="000000"/>
              </a:buClr>
              <a:buSzPct val="90000"/>
              <a:tabLst/>
              <a:defRPr/>
            </a:pP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nvGrpSpPr>
          <p:cNvPr id="8" name="组合 7">
            <a:extLst>
              <a:ext uri="{FF2B5EF4-FFF2-40B4-BE49-F238E27FC236}">
                <a16:creationId xmlns:a16="http://schemas.microsoft.com/office/drawing/2014/main" id="{3C80543E-4049-1F49-AF9D-4A89592BA632}"/>
              </a:ext>
            </a:extLst>
          </p:cNvPr>
          <p:cNvGrpSpPr/>
          <p:nvPr/>
        </p:nvGrpSpPr>
        <p:grpSpPr>
          <a:xfrm>
            <a:off x="5390695" y="2179746"/>
            <a:ext cx="1308134" cy="633801"/>
            <a:chOff x="4325217" y="2179746"/>
            <a:chExt cx="1308134" cy="633801"/>
          </a:xfrm>
        </p:grpSpPr>
        <p:sp>
          <p:nvSpPr>
            <p:cNvPr id="38" name="椭圆 37">
              <a:extLst>
                <a:ext uri="{FF2B5EF4-FFF2-40B4-BE49-F238E27FC236}">
                  <a16:creationId xmlns:a16="http://schemas.microsoft.com/office/drawing/2014/main" id="{2E2149BC-C9A3-8FCC-E973-45C68F1670BB}"/>
                </a:ext>
              </a:extLst>
            </p:cNvPr>
            <p:cNvSpPr/>
            <p:nvPr/>
          </p:nvSpPr>
          <p:spPr bwMode="gray">
            <a:xfrm>
              <a:off x="4325217" y="2179746"/>
              <a:ext cx="1308134" cy="457065"/>
            </a:xfrm>
            <a:prstGeom prst="ellipse">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fontAlgn="base">
                <a:buClr>
                  <a:srgbClr val="0095FF"/>
                </a:buClr>
                <a:buSzPct val="90000"/>
                <a:defRPr/>
              </a:pPr>
              <a:r>
                <a:rPr lang="zh-CN" altLang="en-US" sz="1200" dirty="0">
                  <a:solidFill>
                    <a:srgbClr val="000000"/>
                  </a:solidFill>
                  <a:latin typeface="Arial" panose="020B0604020202020204" pitchFamily="34" charset="0"/>
                  <a:ea typeface="微软雅黑" panose="020B0503020204020204" pitchFamily="34" charset="-122"/>
                </a:rPr>
                <a:t>患者</a:t>
              </a:r>
              <a:endParaRPr lang="en-US" altLang="zh-CN" sz="1200" dirty="0">
                <a:solidFill>
                  <a:srgbClr val="000000"/>
                </a:solidFill>
                <a:latin typeface="Arial" panose="020B0604020202020204" pitchFamily="34" charset="0"/>
                <a:ea typeface="微软雅黑" panose="020B0503020204020204" pitchFamily="34" charset="-122"/>
              </a:endParaRPr>
            </a:p>
            <a:p>
              <a:pPr algn="ctr" fontAlgn="base">
                <a:buClr>
                  <a:srgbClr val="0095FF"/>
                </a:buClr>
                <a:buSzPct val="90000"/>
                <a:defRPr/>
              </a:pPr>
              <a:r>
                <a:rPr lang="en-US" altLang="zh-CN" sz="1200" b="1" dirty="0">
                  <a:solidFill>
                    <a:srgbClr val="000000"/>
                  </a:solidFill>
                  <a:latin typeface="Arial" panose="020B0604020202020204" pitchFamily="34" charset="0"/>
                  <a:ea typeface="微软雅黑" panose="020B0503020204020204" pitchFamily="34" charset="-122"/>
                </a:rPr>
                <a:t>HAP/VAP/cIAI</a:t>
              </a:r>
              <a:endParaRPr lang="en-US" altLang="zh-CN" sz="1000" b="1" dirty="0">
                <a:solidFill>
                  <a:srgbClr val="000000"/>
                </a:solidFill>
                <a:latin typeface="Arial" panose="020B0604020202020204" pitchFamily="34" charset="0"/>
                <a:ea typeface="微软雅黑" panose="020B0503020204020204" pitchFamily="34" charset="-122"/>
              </a:endParaRPr>
            </a:p>
          </p:txBody>
        </p:sp>
        <p:sp>
          <p:nvSpPr>
            <p:cNvPr id="39" name="箭头: 下 38">
              <a:extLst>
                <a:ext uri="{FF2B5EF4-FFF2-40B4-BE49-F238E27FC236}">
                  <a16:creationId xmlns:a16="http://schemas.microsoft.com/office/drawing/2014/main" id="{794A0879-9B88-F036-5495-7C29543A897C}"/>
                </a:ext>
              </a:extLst>
            </p:cNvPr>
            <p:cNvSpPr/>
            <p:nvPr/>
          </p:nvSpPr>
          <p:spPr bwMode="gray">
            <a:xfrm>
              <a:off x="4625050" y="2666386"/>
              <a:ext cx="708469" cy="147161"/>
            </a:xfrm>
            <a:prstGeom prst="downArrow">
              <a:avLst/>
            </a:prstGeom>
            <a:solidFill>
              <a:schemeClr val="bg1">
                <a:lumMod val="6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endParaRPr lang="zh-CN" altLang="en-US" b="1" dirty="0">
                <a:solidFill>
                  <a:srgbClr val="0000C9"/>
                </a:solidFill>
                <a:latin typeface="Arial" panose="020B0604020202020204"/>
                <a:ea typeface="黑体" panose="02010609060101010101" pitchFamily="49" charset="-122"/>
              </a:endParaRPr>
            </a:p>
          </p:txBody>
        </p:sp>
      </p:grpSp>
      <p:grpSp>
        <p:nvGrpSpPr>
          <p:cNvPr id="40" name="组合 39">
            <a:extLst>
              <a:ext uri="{FF2B5EF4-FFF2-40B4-BE49-F238E27FC236}">
                <a16:creationId xmlns:a16="http://schemas.microsoft.com/office/drawing/2014/main" id="{B62B828C-5A89-93C5-7DBD-5DC6145541E0}"/>
              </a:ext>
            </a:extLst>
          </p:cNvPr>
          <p:cNvGrpSpPr/>
          <p:nvPr/>
        </p:nvGrpSpPr>
        <p:grpSpPr>
          <a:xfrm>
            <a:off x="5370139" y="2880056"/>
            <a:ext cx="1059904" cy="1354758"/>
            <a:chOff x="7142383" y="2228033"/>
            <a:chExt cx="953007" cy="1354758"/>
          </a:xfrm>
        </p:grpSpPr>
        <p:sp>
          <p:nvSpPr>
            <p:cNvPr id="41" name="矩形 40">
              <a:extLst>
                <a:ext uri="{FF2B5EF4-FFF2-40B4-BE49-F238E27FC236}">
                  <a16:creationId xmlns:a16="http://schemas.microsoft.com/office/drawing/2014/main" id="{747D119D-9A28-BEAD-2AB8-098116BD05E0}"/>
                </a:ext>
              </a:extLst>
            </p:cNvPr>
            <p:cNvSpPr/>
            <p:nvPr/>
          </p:nvSpPr>
          <p:spPr bwMode="gray">
            <a:xfrm>
              <a:off x="7142383" y="2501078"/>
              <a:ext cx="952549" cy="1081713"/>
            </a:xfrm>
            <a:prstGeom prst="rect">
              <a:avLst/>
            </a:prstGeom>
            <a:solidFill>
              <a:schemeClr val="bg1"/>
            </a:solidFill>
            <a:ln w="6350" cap="flat" cmpd="sng" algn="ctr">
              <a:solidFill>
                <a:schemeClr val="bg1">
                  <a:lumMod val="95000"/>
                </a:schemeClr>
              </a:solidFill>
              <a:prstDash val="solid"/>
              <a:miter lim="800000"/>
              <a:headEnd type="none" w="med" len="med"/>
              <a:tailEnd type="none" w="med" len="med"/>
            </a:ln>
            <a:effectLst/>
          </p:spPr>
          <p:txBody>
            <a:bodyPr vert="horz" wrap="square" lIns="36000" tIns="72000" rIns="36000" bIns="36000" numCol="1" rtlCol="0" anchor="t" anchorCtr="0" compatLnSpc="1">
              <a:prstTxWarp prst="textNoShape">
                <a:avLst/>
              </a:prstTxWarp>
              <a:noAutofit/>
            </a:bodyPr>
            <a:lstStyle/>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一二代头孢</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青霉素等</a:t>
              </a:r>
            </a:p>
          </p:txBody>
        </p:sp>
        <p:sp>
          <p:nvSpPr>
            <p:cNvPr id="42" name="文本框 41">
              <a:extLst>
                <a:ext uri="{FF2B5EF4-FFF2-40B4-BE49-F238E27FC236}">
                  <a16:creationId xmlns:a16="http://schemas.microsoft.com/office/drawing/2014/main" id="{5B3C9CF3-7308-ED65-FFFE-8228BFD9093E}"/>
                </a:ext>
              </a:extLst>
            </p:cNvPr>
            <p:cNvSpPr txBox="1"/>
            <p:nvPr/>
          </p:nvSpPr>
          <p:spPr bwMode="gray">
            <a:xfrm>
              <a:off x="7144785" y="2228033"/>
              <a:ext cx="950605" cy="268447"/>
            </a:xfrm>
            <a:prstGeom prst="rect">
              <a:avLst/>
            </a:prstGeom>
            <a:solidFill>
              <a:schemeClr val="bg1">
                <a:lumMod val="95000"/>
              </a:schemeClr>
            </a:solidFill>
          </p:spPr>
          <p:txBody>
            <a:bodyPr wrap="none" lIns="45720" tIns="45720" rIns="45720" bIns="45720" rtlCol="0" anchor="ctr">
              <a:noAutofit/>
            </a:bodyPr>
            <a:lstStyle/>
            <a:p>
              <a:pPr algn="ctr">
                <a:lnSpc>
                  <a:spcPct val="90000"/>
                </a:lnSpc>
                <a:spcBef>
                  <a:spcPts val="1000"/>
                </a:spcBef>
                <a:defRPr/>
              </a:pPr>
              <a:r>
                <a:rPr lang="zh-CN" altLang="en-US" sz="1200" b="1" dirty="0">
                  <a:latin typeface="微软雅黑" panose="020B0503020204020204" pitchFamily="34" charset="-122"/>
                  <a:ea typeface="微软雅黑" panose="020B0503020204020204" pitchFamily="34" charset="-122"/>
                </a:rPr>
                <a:t>常规用药</a:t>
              </a:r>
            </a:p>
          </p:txBody>
        </p:sp>
      </p:grpSp>
      <p:grpSp>
        <p:nvGrpSpPr>
          <p:cNvPr id="43" name="组合 42">
            <a:extLst>
              <a:ext uri="{FF2B5EF4-FFF2-40B4-BE49-F238E27FC236}">
                <a16:creationId xmlns:a16="http://schemas.microsoft.com/office/drawing/2014/main" id="{4BD533B6-B82D-1979-F111-22FCDADD3B4F}"/>
              </a:ext>
            </a:extLst>
          </p:cNvPr>
          <p:cNvGrpSpPr/>
          <p:nvPr/>
        </p:nvGrpSpPr>
        <p:grpSpPr>
          <a:xfrm>
            <a:off x="7103770" y="2878380"/>
            <a:ext cx="1530621" cy="1354758"/>
            <a:chOff x="7142383" y="2228033"/>
            <a:chExt cx="953007" cy="1354758"/>
          </a:xfrm>
        </p:grpSpPr>
        <p:sp>
          <p:nvSpPr>
            <p:cNvPr id="44" name="矩形 43">
              <a:extLst>
                <a:ext uri="{FF2B5EF4-FFF2-40B4-BE49-F238E27FC236}">
                  <a16:creationId xmlns:a16="http://schemas.microsoft.com/office/drawing/2014/main" id="{AF84ACEC-53EB-9F85-15E8-81B5EF161723}"/>
                </a:ext>
              </a:extLst>
            </p:cNvPr>
            <p:cNvSpPr/>
            <p:nvPr/>
          </p:nvSpPr>
          <p:spPr bwMode="gray">
            <a:xfrm>
              <a:off x="7142383" y="2501078"/>
              <a:ext cx="952549" cy="1081713"/>
            </a:xfrm>
            <a:prstGeom prst="rect">
              <a:avLst/>
            </a:prstGeom>
            <a:solidFill>
              <a:schemeClr val="bg1"/>
            </a:solidFill>
            <a:ln w="6350" cap="flat" cmpd="sng" algn="ctr">
              <a:solidFill>
                <a:schemeClr val="bg1">
                  <a:lumMod val="95000"/>
                </a:schemeClr>
              </a:solidFill>
              <a:prstDash val="solid"/>
              <a:miter lim="800000"/>
              <a:headEnd type="none" w="med" len="med"/>
              <a:tailEnd type="none" w="med" len="med"/>
            </a:ln>
            <a:effectLst/>
          </p:spPr>
          <p:txBody>
            <a:bodyPr vert="horz" wrap="square" lIns="36000" tIns="72000" rIns="36000" bIns="36000" numCol="1" rtlCol="0" anchor="t" anchorCtr="0" compatLnSpc="1">
              <a:prstTxWarp prst="textNoShape">
                <a:avLst/>
              </a:prstTxWarp>
              <a:noAutofit/>
            </a:bodyPr>
            <a:lstStyle/>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碳青霉烯类</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大部分</a:t>
              </a:r>
              <a:r>
                <a:rPr lang="en-US" altLang="zh-CN" sz="1000" dirty="0">
                  <a:latin typeface="微软雅黑" panose="020B0503020204020204" pitchFamily="34" charset="-122"/>
                  <a:ea typeface="微软雅黑" panose="020B0503020204020204" pitchFamily="34" charset="-122"/>
                </a:rPr>
                <a:t>β</a:t>
              </a:r>
              <a:r>
                <a:rPr lang="zh-CN" altLang="en-US" sz="1000" dirty="0">
                  <a:latin typeface="微软雅黑" panose="020B0503020204020204" pitchFamily="34" charset="-122"/>
                  <a:ea typeface="微软雅黑" panose="020B0503020204020204" pitchFamily="34" charset="-122"/>
                </a:rPr>
                <a:t>内酰胺酶抑制剂复合剂</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氨基糖苷类</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喹诺酮类</a:t>
              </a:r>
            </a:p>
          </p:txBody>
        </p:sp>
        <p:sp>
          <p:nvSpPr>
            <p:cNvPr id="46" name="文本框 45">
              <a:extLst>
                <a:ext uri="{FF2B5EF4-FFF2-40B4-BE49-F238E27FC236}">
                  <a16:creationId xmlns:a16="http://schemas.microsoft.com/office/drawing/2014/main" id="{20EB7AE3-25AD-5221-F26D-4043C36FF8F9}"/>
                </a:ext>
              </a:extLst>
            </p:cNvPr>
            <p:cNvSpPr txBox="1"/>
            <p:nvPr/>
          </p:nvSpPr>
          <p:spPr bwMode="gray">
            <a:xfrm>
              <a:off x="7144785" y="2228033"/>
              <a:ext cx="950605" cy="268447"/>
            </a:xfrm>
            <a:prstGeom prst="rect">
              <a:avLst/>
            </a:prstGeom>
            <a:solidFill>
              <a:schemeClr val="bg1">
                <a:lumMod val="95000"/>
              </a:schemeClr>
            </a:solidFill>
          </p:spPr>
          <p:txBody>
            <a:bodyPr wrap="none" lIns="45720" tIns="45720" rIns="45720" bIns="45720" rtlCol="0" anchor="ctr">
              <a:noAutofit/>
            </a:bodyPr>
            <a:lstStyle/>
            <a:p>
              <a:pPr algn="ctr">
                <a:lnSpc>
                  <a:spcPct val="90000"/>
                </a:lnSpc>
                <a:spcBef>
                  <a:spcPts val="1000"/>
                </a:spcBef>
                <a:defRPr/>
              </a:pPr>
              <a:r>
                <a:rPr lang="zh-CN" altLang="en-US" sz="1200" b="1" dirty="0">
                  <a:latin typeface="微软雅黑" panose="020B0503020204020204" pitchFamily="34" charset="-122"/>
                  <a:ea typeface="微软雅黑" panose="020B0503020204020204" pitchFamily="34" charset="-122"/>
                </a:rPr>
                <a:t>常规用药</a:t>
              </a:r>
            </a:p>
          </p:txBody>
        </p:sp>
      </p:grpSp>
      <p:grpSp>
        <p:nvGrpSpPr>
          <p:cNvPr id="47" name="组合 46">
            <a:extLst>
              <a:ext uri="{FF2B5EF4-FFF2-40B4-BE49-F238E27FC236}">
                <a16:creationId xmlns:a16="http://schemas.microsoft.com/office/drawing/2014/main" id="{0BD12A0D-D9B3-F51F-BAAE-D09A6178A8FC}"/>
              </a:ext>
            </a:extLst>
          </p:cNvPr>
          <p:cNvGrpSpPr/>
          <p:nvPr/>
        </p:nvGrpSpPr>
        <p:grpSpPr>
          <a:xfrm>
            <a:off x="9308118" y="2873782"/>
            <a:ext cx="2245125" cy="1354758"/>
            <a:chOff x="7142383" y="2228033"/>
            <a:chExt cx="953007" cy="1354758"/>
          </a:xfrm>
        </p:grpSpPr>
        <p:sp>
          <p:nvSpPr>
            <p:cNvPr id="48" name="矩形 47">
              <a:extLst>
                <a:ext uri="{FF2B5EF4-FFF2-40B4-BE49-F238E27FC236}">
                  <a16:creationId xmlns:a16="http://schemas.microsoft.com/office/drawing/2014/main" id="{55EC8D4C-0A60-E00B-2A6E-E62BD0FE8838}"/>
                </a:ext>
              </a:extLst>
            </p:cNvPr>
            <p:cNvSpPr/>
            <p:nvPr/>
          </p:nvSpPr>
          <p:spPr bwMode="gray">
            <a:xfrm>
              <a:off x="7142383" y="2501078"/>
              <a:ext cx="952549" cy="1081713"/>
            </a:xfrm>
            <a:prstGeom prst="rect">
              <a:avLst/>
            </a:prstGeom>
            <a:solidFill>
              <a:schemeClr val="bg1"/>
            </a:solidFill>
            <a:ln w="6350" cap="flat" cmpd="sng" algn="ctr">
              <a:solidFill>
                <a:schemeClr val="bg1">
                  <a:lumMod val="95000"/>
                </a:schemeClr>
              </a:solidFill>
              <a:prstDash val="solid"/>
              <a:miter lim="800000"/>
              <a:headEnd type="none" w="med" len="med"/>
              <a:tailEnd type="none" w="med" len="med"/>
            </a:ln>
            <a:effectLst/>
          </p:spPr>
          <p:txBody>
            <a:bodyPr vert="horz" wrap="square" lIns="36000" tIns="72000" rIns="36000" bIns="36000" numCol="1" rtlCol="0" anchor="t" anchorCtr="0" compatLnSpc="1">
              <a:prstTxWarp prst="textNoShape">
                <a:avLst/>
              </a:prstTxWarp>
              <a:noAutofit/>
            </a:bodyPr>
            <a:lstStyle/>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部分</a:t>
              </a:r>
              <a:r>
                <a:rPr lang="en-US" altLang="zh-CN" sz="1000" dirty="0">
                  <a:latin typeface="微软雅黑" panose="020B0503020204020204" pitchFamily="34" charset="-122"/>
                  <a:ea typeface="微软雅黑" panose="020B0503020204020204" pitchFamily="34" charset="-122"/>
                </a:rPr>
                <a:t>β-</a:t>
              </a:r>
              <a:r>
                <a:rPr lang="zh-CN" altLang="en-US" sz="1000" dirty="0">
                  <a:latin typeface="微软雅黑" panose="020B0503020204020204" pitchFamily="34" charset="-122"/>
                  <a:ea typeface="微软雅黑" panose="020B0503020204020204" pitchFamily="34" charset="-122"/>
                </a:rPr>
                <a:t>内酰胺酶抑制剂复合剂</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多粘菌素类</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磷霉素</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碳青霉烯</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氨基糖苷</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喹诺酮联合</a:t>
              </a:r>
              <a:endParaRPr lang="en-US" altLang="zh-CN" sz="1000" dirty="0">
                <a:latin typeface="微软雅黑" panose="020B0503020204020204" pitchFamily="34" charset="-122"/>
                <a:ea typeface="微软雅黑" panose="020B0503020204020204" pitchFamily="34" charset="-122"/>
              </a:endParaRPr>
            </a:p>
            <a:p>
              <a:pPr marL="92075" indent="-92075" fontAlgn="base">
                <a:lnSpc>
                  <a:spcPct val="120000"/>
                </a:lnSpc>
                <a:spcAft>
                  <a:spcPct val="0"/>
                </a:spcAft>
                <a:buSzPct val="90000"/>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四环素类等</a:t>
              </a:r>
            </a:p>
          </p:txBody>
        </p:sp>
        <p:sp>
          <p:nvSpPr>
            <p:cNvPr id="49" name="文本框 48">
              <a:extLst>
                <a:ext uri="{FF2B5EF4-FFF2-40B4-BE49-F238E27FC236}">
                  <a16:creationId xmlns:a16="http://schemas.microsoft.com/office/drawing/2014/main" id="{F83EE19A-8A4D-DF73-A59B-E633D7D7D7C5}"/>
                </a:ext>
              </a:extLst>
            </p:cNvPr>
            <p:cNvSpPr txBox="1"/>
            <p:nvPr/>
          </p:nvSpPr>
          <p:spPr bwMode="gray">
            <a:xfrm>
              <a:off x="7144785" y="2228033"/>
              <a:ext cx="950605" cy="268447"/>
            </a:xfrm>
            <a:prstGeom prst="rect">
              <a:avLst/>
            </a:prstGeom>
            <a:solidFill>
              <a:schemeClr val="bg1">
                <a:lumMod val="95000"/>
              </a:schemeClr>
            </a:solidFill>
          </p:spPr>
          <p:txBody>
            <a:bodyPr wrap="none" lIns="45720" tIns="45720" rIns="45720" bIns="45720" rtlCol="0" anchor="ctr">
              <a:noAutofit/>
            </a:bodyPr>
            <a:lstStyle/>
            <a:p>
              <a:pPr algn="ctr">
                <a:lnSpc>
                  <a:spcPct val="90000"/>
                </a:lnSpc>
                <a:spcBef>
                  <a:spcPts val="1000"/>
                </a:spcBef>
                <a:defRPr/>
              </a:pPr>
              <a:r>
                <a:rPr lang="zh-CN" altLang="en-US" sz="1200" b="1" dirty="0">
                  <a:latin typeface="微软雅黑" panose="020B0503020204020204" pitchFamily="34" charset="-122"/>
                  <a:ea typeface="微软雅黑" panose="020B0503020204020204" pitchFamily="34" charset="-122"/>
                </a:rPr>
                <a:t>常规用药</a:t>
              </a:r>
            </a:p>
          </p:txBody>
        </p:sp>
      </p:grpSp>
      <p:cxnSp>
        <p:nvCxnSpPr>
          <p:cNvPr id="56" name="直接箭头连接符 55">
            <a:extLst>
              <a:ext uri="{FF2B5EF4-FFF2-40B4-BE49-F238E27FC236}">
                <a16:creationId xmlns:a16="http://schemas.microsoft.com/office/drawing/2014/main" id="{8466C903-6C23-F0BF-32B5-EF13EF13D696}"/>
              </a:ext>
            </a:extLst>
          </p:cNvPr>
          <p:cNvCxnSpPr>
            <a:stCxn id="41" idx="3"/>
            <a:endCxn id="44" idx="1"/>
          </p:cNvCxnSpPr>
          <p:nvPr/>
        </p:nvCxnSpPr>
        <p:spPr bwMode="gray">
          <a:xfrm flipV="1">
            <a:off x="6429534" y="3692282"/>
            <a:ext cx="674236" cy="1676"/>
          </a:xfrm>
          <a:prstGeom prst="straightConnector1">
            <a:avLst/>
          </a:prstGeom>
          <a:noFill/>
          <a:ln w="6350" cap="rnd">
            <a:solidFill>
              <a:schemeClr val="bg1">
                <a:lumMod val="75000"/>
              </a:schemeClr>
            </a:solidFill>
            <a:prstDash val="solid"/>
            <a:round/>
            <a:headEnd/>
            <a:tailEnd type="triangle"/>
          </a:ln>
          <a:effectLst/>
        </p:spPr>
      </p:cxnSp>
      <p:sp>
        <p:nvSpPr>
          <p:cNvPr id="57" name="文本框 56">
            <a:extLst>
              <a:ext uri="{FF2B5EF4-FFF2-40B4-BE49-F238E27FC236}">
                <a16:creationId xmlns:a16="http://schemas.microsoft.com/office/drawing/2014/main" id="{635C3C13-1D86-9BBC-668E-3F9BB25E811B}"/>
              </a:ext>
            </a:extLst>
          </p:cNvPr>
          <p:cNvSpPr txBox="1"/>
          <p:nvPr/>
        </p:nvSpPr>
        <p:spPr bwMode="gray">
          <a:xfrm>
            <a:off x="6448885" y="3703750"/>
            <a:ext cx="658743" cy="694437"/>
          </a:xfrm>
          <a:prstGeom prst="rect">
            <a:avLst/>
          </a:prstGeom>
        </p:spPr>
        <p:txBody>
          <a:bodyPr wrap="square" lIns="45720" tIns="45720" rIns="45720" bIns="45720" rtlCol="0" anchor="t">
            <a:noAutofit/>
          </a:bodyPr>
          <a:lstStyle/>
          <a:p>
            <a:pPr>
              <a:defRPr/>
            </a:pPr>
            <a:r>
              <a:rPr lang="zh-CN" altLang="en-US" sz="1000" dirty="0">
                <a:latin typeface="微软雅黑" panose="020B0503020204020204" pitchFamily="34" charset="-122"/>
                <a:ea typeface="微软雅黑" panose="020B0503020204020204" pitchFamily="34" charset="-122"/>
              </a:rPr>
              <a:t>产超广谱</a:t>
            </a:r>
            <a:r>
              <a:rPr lang="en-US" altLang="zh-CN" sz="1000" dirty="0">
                <a:latin typeface="微软雅黑" panose="020B0503020204020204" pitchFamily="34" charset="-122"/>
                <a:ea typeface="微软雅黑" panose="020B0503020204020204" pitchFamily="34" charset="-122"/>
              </a:rPr>
              <a:t>β</a:t>
            </a:r>
            <a:r>
              <a:rPr lang="zh-CN" altLang="en-US" sz="1000" dirty="0">
                <a:latin typeface="微软雅黑" panose="020B0503020204020204" pitchFamily="34" charset="-122"/>
                <a:ea typeface="微软雅黑" panose="020B0503020204020204" pitchFamily="34" charset="-122"/>
              </a:rPr>
              <a:t>内酰胺酶或头孢菌素酶</a:t>
            </a:r>
          </a:p>
        </p:txBody>
      </p:sp>
      <p:sp>
        <p:nvSpPr>
          <p:cNvPr id="32" name="矩形 31">
            <a:extLst>
              <a:ext uri="{FF2B5EF4-FFF2-40B4-BE49-F238E27FC236}">
                <a16:creationId xmlns:a16="http://schemas.microsoft.com/office/drawing/2014/main" id="{ED99D6B9-573F-4B7B-40FF-95A47E8FB43C}"/>
              </a:ext>
            </a:extLst>
          </p:cNvPr>
          <p:cNvSpPr/>
          <p:nvPr/>
        </p:nvSpPr>
        <p:spPr bwMode="gray">
          <a:xfrm>
            <a:off x="446798" y="1940288"/>
            <a:ext cx="3685160" cy="4012066"/>
          </a:xfrm>
          <a:prstGeom prst="rect">
            <a:avLst/>
          </a:prstGeom>
          <a:solidFill>
            <a:schemeClr val="bg1"/>
          </a:solidFill>
          <a:ln w="12700" cap="flat" cmpd="sng" algn="ctr">
            <a:solidFill>
              <a:schemeClr val="bg1">
                <a:lumMod val="75000"/>
              </a:schemeClr>
            </a:solidFill>
            <a:prstDash val="solid"/>
            <a:miter lim="800000"/>
            <a:headEnd type="none" w="med" len="med"/>
            <a:tailEnd type="none" w="med" len="med"/>
          </a:ln>
          <a:effectLst/>
        </p:spPr>
        <p:txBody>
          <a:bodyPr vert="horz" wrap="square" lIns="91429" tIns="324000" rIns="91429" bIns="45715" numCol="1" rtlCol="0" anchor="t" anchorCtr="0" compatLnSpc="1">
            <a:prstTxWarp prst="textNoShape">
              <a:avLst/>
            </a:prstTxWarp>
            <a:noAutofit/>
          </a:bodyPr>
          <a:lstStyle/>
          <a:p>
            <a:pPr marL="171450" marR="0" lvl="0" indent="-171450" algn="l" defTabSz="914400" rtl="0" eaLnBrk="1" fontAlgn="base" latinLnBrk="0" hangingPunct="1">
              <a:lnSpc>
                <a:spcPct val="130000"/>
              </a:lnSpc>
              <a:spcBef>
                <a:spcPts val="0"/>
              </a:spcBef>
              <a:spcAft>
                <a:spcPts val="1200"/>
              </a:spcAft>
              <a:buClr>
                <a:srgbClr val="000000"/>
              </a:buClr>
              <a:buSzPct val="90000"/>
              <a:buFont typeface="Arial" panose="020B0604020202020204" pitchFamily="34" charset="0"/>
              <a:buChar char="•"/>
              <a:tabLst/>
              <a:defRPr/>
            </a:pP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目录内</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无获批</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MBL-CRE</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的治疗药物，现有治疗多为多药联合方案的经验使用。</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30000"/>
              </a:lnSpc>
              <a:spcBef>
                <a:spcPts val="0"/>
              </a:spcBef>
              <a:spcAft>
                <a:spcPts val="1200"/>
              </a:spcAft>
              <a:buClr>
                <a:srgbClr val="000000"/>
              </a:buClr>
              <a:buSzPct val="90000"/>
              <a:buFont typeface="Arial" panose="020B0604020202020204" pitchFamily="34" charset="0"/>
              <a:buChar char="•"/>
              <a:tabLst/>
              <a:defRPr/>
            </a:pPr>
            <a:r>
              <a:rPr lang="zh-CN" altLang="en-US" sz="1400" b="1" dirty="0">
                <a:latin typeface="微软雅黑" panose="020B0503020204020204" pitchFamily="34" charset="-122"/>
                <a:ea typeface="微软雅黑" panose="020B0503020204020204" pitchFamily="34" charset="-122"/>
              </a:rPr>
              <a:t>说明书</a:t>
            </a:r>
            <a:r>
              <a:rPr lang="zh-CN" altLang="en-US" sz="1400" dirty="0">
                <a:latin typeface="微软雅黑" panose="020B0503020204020204" pitchFamily="34" charset="-122"/>
                <a:ea typeface="微软雅黑" panose="020B0503020204020204" pitchFamily="34" charset="-122"/>
              </a:rPr>
              <a:t>适应症描述为：</a:t>
            </a:r>
            <a:r>
              <a:rPr lang="zh-CN" altLang="en-US" sz="16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治疗药物选择有限或无替代治疗</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的</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cIAI</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和</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HAP/VAP</a:t>
            </a:r>
            <a:r>
              <a:rPr lang="zh-CN" altLang="en-US" sz="1400" dirty="0">
                <a:latin typeface="微软雅黑" panose="020B0503020204020204" pitchFamily="34" charset="-122"/>
                <a:ea typeface="微软雅黑" panose="020B0503020204020204" pitchFamily="34" charset="-122"/>
                <a:sym typeface="Wingdings" panose="05000000000000000000" pitchFamily="2" charset="2"/>
              </a:rPr>
              <a:t>成人治疗，证实是</a:t>
            </a:r>
            <a:r>
              <a:rPr lang="en-US" altLang="zh-CN" sz="1400" dirty="0">
                <a:latin typeface="微软雅黑" panose="020B0503020204020204" pitchFamily="34" charset="-122"/>
                <a:ea typeface="微软雅黑" panose="020B0503020204020204" pitchFamily="34" charset="-122"/>
                <a:sym typeface="Wingdings" panose="05000000000000000000" pitchFamily="2" charset="2"/>
              </a:rPr>
              <a:t>MBL-CRE</a:t>
            </a:r>
            <a:r>
              <a:rPr lang="zh-CN" altLang="en-US" sz="1400" dirty="0">
                <a:latin typeface="微软雅黑" panose="020B0503020204020204" pitchFamily="34" charset="-122"/>
                <a:ea typeface="微软雅黑" panose="020B0503020204020204" pitchFamily="34" charset="-122"/>
                <a:sym typeface="Wingdings" panose="05000000000000000000" pitchFamily="2" charset="2"/>
              </a:rPr>
              <a:t>的最后一道防线。</a:t>
            </a:r>
            <a:endParaRPr lang="en-US" altLang="zh-CN" sz="1400" dirty="0">
              <a:latin typeface="微软雅黑" panose="020B0503020204020204" pitchFamily="34" charset="-122"/>
              <a:ea typeface="微软雅黑" panose="020B0503020204020204" pitchFamily="34" charset="-122"/>
              <a:sym typeface="Wingdings" panose="05000000000000000000" pitchFamily="2" charset="2"/>
            </a:endParaRPr>
          </a:p>
          <a:p>
            <a:pPr marL="171450" marR="0" lvl="0" indent="-171450" algn="l" defTabSz="914400" rtl="0" eaLnBrk="1" fontAlgn="base" latinLnBrk="0" hangingPunct="1">
              <a:lnSpc>
                <a:spcPct val="130000"/>
              </a:lnSpc>
              <a:spcBef>
                <a:spcPts val="0"/>
              </a:spcBef>
              <a:spcAft>
                <a:spcPts val="1200"/>
              </a:spcAft>
              <a:buClr>
                <a:srgbClr val="000000"/>
              </a:buClr>
              <a:buSzPct val="90000"/>
              <a:buFont typeface="Arial" panose="020B0604020202020204" pitchFamily="34" charset="0"/>
              <a:buChar char="•"/>
              <a:tabLst/>
              <a:defRPr/>
            </a:pP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权威国内外</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指南共识</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推荐，是国内</a:t>
            </a:r>
            <a:r>
              <a:rPr lang="zh-CN" altLang="en-US" sz="16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第一个</a:t>
            </a:r>
            <a:r>
              <a:rPr lang="zh-CN" altLang="en-US" sz="1400" dirty="0">
                <a:latin typeface="微软雅黑" panose="020B0503020204020204" pitchFamily="34" charset="-122"/>
                <a:ea typeface="微软雅黑" panose="020B0503020204020204" pitchFamily="34" charset="-122"/>
                <a:sym typeface="Wingdings" panose="05000000000000000000" pitchFamily="2" charset="2"/>
              </a:rPr>
              <a:t>可治疗</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MBL-CRE</a:t>
            </a:r>
            <a:r>
              <a:rPr lang="zh-CN" altLang="en-US" sz="1400" dirty="0">
                <a:latin typeface="微软雅黑" panose="020B0503020204020204" pitchFamily="34" charset="-122"/>
                <a:ea typeface="微软雅黑" panose="020B0503020204020204" pitchFamily="34" charset="-122"/>
                <a:sym typeface="Wingdings" panose="05000000000000000000" pitchFamily="2" charset="2"/>
              </a:rPr>
              <a:t>的</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单药，在此前</a:t>
            </a:r>
            <a:r>
              <a:rPr lang="zh-CN" altLang="en-US" sz="16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无有效的</a:t>
            </a:r>
            <a:r>
              <a:rPr lang="en-US" altLang="zh-CN" sz="16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MBL-CRE</a:t>
            </a:r>
            <a:r>
              <a:rPr lang="zh-CN" altLang="en-US" sz="16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抑制剂</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cxnSp>
        <p:nvCxnSpPr>
          <p:cNvPr id="58" name="直接箭头连接符 57">
            <a:extLst>
              <a:ext uri="{FF2B5EF4-FFF2-40B4-BE49-F238E27FC236}">
                <a16:creationId xmlns:a16="http://schemas.microsoft.com/office/drawing/2014/main" id="{923EB477-4C60-46C6-4E61-D7AE97101BED}"/>
              </a:ext>
            </a:extLst>
          </p:cNvPr>
          <p:cNvCxnSpPr>
            <a:cxnSpLocks/>
            <a:stCxn id="44" idx="3"/>
            <a:endCxn id="48" idx="1"/>
          </p:cNvCxnSpPr>
          <p:nvPr/>
        </p:nvCxnSpPr>
        <p:spPr bwMode="gray">
          <a:xfrm flipV="1">
            <a:off x="8633655" y="3687684"/>
            <a:ext cx="674463" cy="4598"/>
          </a:xfrm>
          <a:prstGeom prst="straightConnector1">
            <a:avLst/>
          </a:prstGeom>
          <a:noFill/>
          <a:ln w="6350" cap="rnd">
            <a:solidFill>
              <a:schemeClr val="bg1">
                <a:lumMod val="75000"/>
              </a:schemeClr>
            </a:solidFill>
            <a:prstDash val="solid"/>
            <a:round/>
            <a:headEnd/>
            <a:tailEnd type="triangle"/>
          </a:ln>
          <a:effectLst/>
        </p:spPr>
      </p:cxnSp>
      <p:sp>
        <p:nvSpPr>
          <p:cNvPr id="61" name="文本框 60">
            <a:extLst>
              <a:ext uri="{FF2B5EF4-FFF2-40B4-BE49-F238E27FC236}">
                <a16:creationId xmlns:a16="http://schemas.microsoft.com/office/drawing/2014/main" id="{64CC4C37-9559-8BE9-DD9D-EEF1B78F02D0}"/>
              </a:ext>
            </a:extLst>
          </p:cNvPr>
          <p:cNvSpPr txBox="1"/>
          <p:nvPr/>
        </p:nvSpPr>
        <p:spPr bwMode="gray">
          <a:xfrm>
            <a:off x="8799199" y="3429000"/>
            <a:ext cx="452955" cy="200615"/>
          </a:xfrm>
          <a:prstGeom prst="rect">
            <a:avLst/>
          </a:prstGeom>
        </p:spPr>
        <p:txBody>
          <a:bodyPr wrap="square" lIns="45720" tIns="45720" rIns="45720" bIns="45720" rtlCol="0" anchor="t">
            <a:noAutofit/>
          </a:bodyPr>
          <a:lstStyle/>
          <a:p>
            <a:pPr>
              <a:defRPr/>
            </a:pPr>
            <a:r>
              <a:rPr lang="en-US" altLang="zh-CN" sz="1200" b="1" dirty="0">
                <a:latin typeface="微软雅黑" panose="020B0503020204020204" pitchFamily="34" charset="-122"/>
                <a:ea typeface="微软雅黑" panose="020B0503020204020204" pitchFamily="34" charset="-122"/>
              </a:rPr>
              <a:t>CRE</a:t>
            </a:r>
            <a:endParaRPr lang="zh-CN" altLang="en-US" sz="1200" b="1" dirty="0">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a16="http://schemas.microsoft.com/office/drawing/2014/main" id="{FDFA9585-BE77-594B-4248-AC746569C0DA}"/>
              </a:ext>
            </a:extLst>
          </p:cNvPr>
          <p:cNvSpPr/>
          <p:nvPr/>
        </p:nvSpPr>
        <p:spPr bwMode="gray">
          <a:xfrm>
            <a:off x="5370139" y="4760794"/>
            <a:ext cx="6183104" cy="495338"/>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ts val="300"/>
              </a:spcAft>
              <a:buClr>
                <a:srgbClr val="0095FF"/>
              </a:buClr>
              <a:buSzPct val="90000"/>
              <a:defRPr/>
            </a:pPr>
            <a:r>
              <a:rPr lang="zh-CN" altLang="en-US" b="1" dirty="0">
                <a:solidFill>
                  <a:srgbClr val="C00000"/>
                </a:solidFill>
                <a:latin typeface="微软雅黑" panose="020B0503020204020204" pitchFamily="34" charset="-122"/>
                <a:ea typeface="微软雅黑" panose="020B0503020204020204" pitchFamily="34" charset="-122"/>
              </a:rPr>
              <a:t>国内无获批治疗</a:t>
            </a:r>
            <a:r>
              <a:rPr lang="en-US" altLang="zh-CN" b="1" dirty="0">
                <a:solidFill>
                  <a:srgbClr val="C00000"/>
                </a:solidFill>
                <a:latin typeface="微软雅黑" panose="020B0503020204020204" pitchFamily="34" charset="-122"/>
                <a:ea typeface="微软雅黑" panose="020B0503020204020204" pitchFamily="34" charset="-122"/>
              </a:rPr>
              <a:t>MBL-CRE</a:t>
            </a:r>
            <a:r>
              <a:rPr lang="zh-CN" altLang="en-US" b="1" dirty="0">
                <a:solidFill>
                  <a:srgbClr val="C00000"/>
                </a:solidFill>
                <a:latin typeface="微软雅黑" panose="020B0503020204020204" pitchFamily="34" charset="-122"/>
                <a:ea typeface="微软雅黑" panose="020B0503020204020204" pitchFamily="34" charset="-122"/>
              </a:rPr>
              <a:t>药物</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63" name="文本框 62">
            <a:extLst>
              <a:ext uri="{FF2B5EF4-FFF2-40B4-BE49-F238E27FC236}">
                <a16:creationId xmlns:a16="http://schemas.microsoft.com/office/drawing/2014/main" id="{D95941D6-C32E-9238-3147-8EB7A9F5CD10}"/>
              </a:ext>
            </a:extLst>
          </p:cNvPr>
          <p:cNvSpPr txBox="1"/>
          <p:nvPr/>
        </p:nvSpPr>
        <p:spPr bwMode="gray">
          <a:xfrm>
            <a:off x="7592178" y="5403267"/>
            <a:ext cx="1739026" cy="456349"/>
          </a:xfrm>
          <a:prstGeom prst="rect">
            <a:avLst/>
          </a:prstGeom>
          <a:solidFill>
            <a:srgbClr val="E1F5FF"/>
          </a:solidFill>
          <a:ln w="6350">
            <a:noFill/>
          </a:ln>
        </p:spPr>
        <p:txBody>
          <a:bodyPr wrap="none" lIns="45720" tIns="45720" rIns="45720" bIns="45720" rtlCol="0" anchor="ctr">
            <a:noAutofit/>
          </a:bodyPr>
          <a:lstStyle/>
          <a:p>
            <a:pPr algn="ctr">
              <a:defRPr/>
            </a:pPr>
            <a:r>
              <a:rPr lang="zh-CN" altLang="en-US" sz="1300" b="1" dirty="0">
                <a:solidFill>
                  <a:srgbClr val="000000"/>
                </a:solidFill>
                <a:latin typeface="微软雅黑" panose="020B0503020204020204" pitchFamily="34" charset="-122"/>
                <a:ea typeface="微软雅黑" panose="020B0503020204020204" pitchFamily="34" charset="-122"/>
              </a:rPr>
              <a:t>氨曲南阿维巴坦</a:t>
            </a:r>
          </a:p>
        </p:txBody>
      </p:sp>
      <p:sp>
        <p:nvSpPr>
          <p:cNvPr id="448" name="对话气泡: 矩形 447">
            <a:extLst>
              <a:ext uri="{FF2B5EF4-FFF2-40B4-BE49-F238E27FC236}">
                <a16:creationId xmlns:a16="http://schemas.microsoft.com/office/drawing/2014/main" id="{1BD92631-135D-6C15-0648-BD678B182D78}"/>
              </a:ext>
            </a:extLst>
          </p:cNvPr>
          <p:cNvSpPr/>
          <p:nvPr/>
        </p:nvSpPr>
        <p:spPr bwMode="gray">
          <a:xfrm>
            <a:off x="10192225" y="3889769"/>
            <a:ext cx="1293885" cy="1055907"/>
          </a:xfrm>
          <a:prstGeom prst="wedgeRectCallout">
            <a:avLst>
              <a:gd name="adj1" fmla="val -46372"/>
              <a:gd name="adj2" fmla="val -58628"/>
            </a:avLst>
          </a:prstGeom>
          <a:solidFill>
            <a:schemeClr val="bg1">
              <a:alpha val="80000"/>
            </a:schemeClr>
          </a:solidFill>
          <a:ln w="12700"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nSpc>
                <a:spcPct val="130000"/>
              </a:lnSpc>
              <a:spcBef>
                <a:spcPts val="1000"/>
              </a:spcBef>
              <a:defRPr/>
            </a:pPr>
            <a:r>
              <a:rPr lang="zh-CN" altLang="en-US" sz="1200" b="1" i="1" dirty="0">
                <a:latin typeface="微软雅黑" panose="020B0503020204020204" pitchFamily="34" charset="-122"/>
                <a:ea typeface="微软雅黑" panose="020B0503020204020204" pitchFamily="34" charset="-122"/>
              </a:rPr>
              <a:t>因为无获批药物，临床根据经验采取多个重症抗感染药物联用</a:t>
            </a:r>
            <a:r>
              <a:rPr lang="en-US" altLang="zh-CN" sz="1200" i="1" baseline="30000" dirty="0">
                <a:latin typeface="微软雅黑" panose="020B0503020204020204" pitchFamily="34" charset="-122"/>
                <a:ea typeface="微软雅黑" panose="020B0503020204020204" pitchFamily="34" charset="-122"/>
              </a:rPr>
              <a:t>2</a:t>
            </a:r>
            <a:endParaRPr lang="zh-CN" altLang="en-US" sz="1200" i="1" baseline="30000" dirty="0">
              <a:latin typeface="微软雅黑" panose="020B0503020204020204" pitchFamily="34" charset="-122"/>
              <a:ea typeface="微软雅黑" panose="020B0503020204020204" pitchFamily="34" charset="-122"/>
            </a:endParaRPr>
          </a:p>
        </p:txBody>
      </p:sp>
      <p:cxnSp>
        <p:nvCxnSpPr>
          <p:cNvPr id="450" name="直接箭头连接符 449">
            <a:extLst>
              <a:ext uri="{FF2B5EF4-FFF2-40B4-BE49-F238E27FC236}">
                <a16:creationId xmlns:a16="http://schemas.microsoft.com/office/drawing/2014/main" id="{1D44C9B4-CF91-ED6B-73E3-A814B6CE972F}"/>
              </a:ext>
            </a:extLst>
          </p:cNvPr>
          <p:cNvCxnSpPr>
            <a:cxnSpLocks/>
          </p:cNvCxnSpPr>
          <p:nvPr/>
        </p:nvCxnSpPr>
        <p:spPr bwMode="gray">
          <a:xfrm>
            <a:off x="9524710" y="4233138"/>
            <a:ext cx="0" cy="527656"/>
          </a:xfrm>
          <a:prstGeom prst="straightConnector1">
            <a:avLst/>
          </a:prstGeom>
          <a:noFill/>
          <a:ln w="6350" cap="rnd">
            <a:solidFill>
              <a:schemeClr val="bg1">
                <a:lumMod val="50000"/>
              </a:schemeClr>
            </a:solidFill>
            <a:prstDash val="solid"/>
            <a:round/>
            <a:headEnd/>
            <a:tailEnd type="triangle"/>
          </a:ln>
          <a:effectLst/>
        </p:spPr>
      </p:cxnSp>
      <p:grpSp>
        <p:nvGrpSpPr>
          <p:cNvPr id="451" name="组合 450">
            <a:extLst>
              <a:ext uri="{FF2B5EF4-FFF2-40B4-BE49-F238E27FC236}">
                <a16:creationId xmlns:a16="http://schemas.microsoft.com/office/drawing/2014/main" id="{654B42DA-0CBA-F2DD-320C-983980B6DE47}"/>
              </a:ext>
            </a:extLst>
          </p:cNvPr>
          <p:cNvGrpSpPr/>
          <p:nvPr/>
        </p:nvGrpSpPr>
        <p:grpSpPr>
          <a:xfrm>
            <a:off x="9128468" y="4377183"/>
            <a:ext cx="638561" cy="226212"/>
            <a:chOff x="8018140" y="2249150"/>
            <a:chExt cx="638561" cy="226212"/>
          </a:xfrm>
        </p:grpSpPr>
        <p:pic>
          <p:nvPicPr>
            <p:cNvPr id="452" name="图形 451" descr="十字架徽章 纯色填充">
              <a:extLst>
                <a:ext uri="{FF2B5EF4-FFF2-40B4-BE49-F238E27FC236}">
                  <a16:creationId xmlns:a16="http://schemas.microsoft.com/office/drawing/2014/main" id="{86708CFF-5196-DE95-D6AA-A9AE8E14269D}"/>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8440701" y="2254256"/>
              <a:ext cx="216000" cy="216000"/>
            </a:xfrm>
            <a:prstGeom prst="rect">
              <a:avLst/>
            </a:prstGeom>
          </p:spPr>
        </p:pic>
        <p:sp>
          <p:nvSpPr>
            <p:cNvPr id="453" name="文本框 452">
              <a:extLst>
                <a:ext uri="{FF2B5EF4-FFF2-40B4-BE49-F238E27FC236}">
                  <a16:creationId xmlns:a16="http://schemas.microsoft.com/office/drawing/2014/main" id="{C82891BE-CBD1-3252-8EA2-47D2C088A04B}"/>
                </a:ext>
              </a:extLst>
            </p:cNvPr>
            <p:cNvSpPr txBox="1"/>
            <p:nvPr/>
          </p:nvSpPr>
          <p:spPr bwMode="gray">
            <a:xfrm>
              <a:off x="8018140" y="2249150"/>
              <a:ext cx="434858" cy="226212"/>
            </a:xfrm>
            <a:prstGeom prst="rect">
              <a:avLst/>
            </a:prstGeom>
          </p:spPr>
          <p:txBody>
            <a:bodyPr wrap="none" lIns="45720" tIns="45720" rIns="45720" bIns="45720" rtlCol="0" anchor="ctr">
              <a:noAutofit/>
            </a:bodyPr>
            <a:lstStyle/>
            <a:p>
              <a:pPr algn="r">
                <a:lnSpc>
                  <a:spcPct val="90000"/>
                </a:lnSpc>
                <a:defRPr/>
              </a:pPr>
              <a:r>
                <a:rPr lang="zh-CN" altLang="en-US" sz="1200" b="1" dirty="0">
                  <a:latin typeface="微软雅黑" panose="020B0503020204020204" pitchFamily="34" charset="-122"/>
                  <a:ea typeface="微软雅黑" panose="020B0503020204020204" pitchFamily="34" charset="-122"/>
                </a:rPr>
                <a:t>无效</a:t>
              </a:r>
              <a:endParaRPr lang="en-US" altLang="zh-CN" sz="1200" b="1" dirty="0">
                <a:latin typeface="微软雅黑" panose="020B0503020204020204" pitchFamily="34" charset="-122"/>
                <a:ea typeface="微软雅黑" panose="020B0503020204020204" pitchFamily="34" charset="-122"/>
              </a:endParaRPr>
            </a:p>
            <a:p>
              <a:pPr algn="r">
                <a:lnSpc>
                  <a:spcPct val="90000"/>
                </a:lnSpc>
                <a:defRPr/>
              </a:pPr>
              <a:r>
                <a:rPr lang="zh-CN" altLang="en-US" sz="1200" b="1" dirty="0">
                  <a:latin typeface="微软雅黑" panose="020B0503020204020204" pitchFamily="34" charset="-122"/>
                  <a:ea typeface="微软雅黑" panose="020B0503020204020204" pitchFamily="34" charset="-122"/>
                </a:rPr>
                <a:t>治疗</a:t>
              </a:r>
            </a:p>
          </p:txBody>
        </p:sp>
      </p:grpSp>
      <p:cxnSp>
        <p:nvCxnSpPr>
          <p:cNvPr id="455" name="连接符: 肘形 454">
            <a:extLst>
              <a:ext uri="{FF2B5EF4-FFF2-40B4-BE49-F238E27FC236}">
                <a16:creationId xmlns:a16="http://schemas.microsoft.com/office/drawing/2014/main" id="{160ADFC5-95CD-ADC7-446A-46312DE1433B}"/>
              </a:ext>
            </a:extLst>
          </p:cNvPr>
          <p:cNvCxnSpPr>
            <a:cxnSpLocks/>
            <a:stCxn id="44" idx="3"/>
            <a:endCxn id="62" idx="0"/>
          </p:cNvCxnSpPr>
          <p:nvPr/>
        </p:nvCxnSpPr>
        <p:spPr bwMode="gray">
          <a:xfrm flipH="1">
            <a:off x="8461691" y="3692282"/>
            <a:ext cx="171964" cy="1068512"/>
          </a:xfrm>
          <a:prstGeom prst="bentConnector4">
            <a:avLst>
              <a:gd name="adj1" fmla="val -132935"/>
              <a:gd name="adj2" fmla="val 75309"/>
            </a:avLst>
          </a:prstGeom>
          <a:noFill/>
          <a:ln w="12700" cap="rnd">
            <a:solidFill>
              <a:schemeClr val="bg1">
                <a:lumMod val="50000"/>
              </a:schemeClr>
            </a:solidFill>
            <a:prstDash val="solid"/>
            <a:round/>
            <a:headEnd/>
            <a:tailEnd type="triangle"/>
          </a:ln>
          <a:effectLst/>
        </p:spPr>
      </p:cxnSp>
      <p:cxnSp>
        <p:nvCxnSpPr>
          <p:cNvPr id="457" name="直接箭头连接符 456">
            <a:extLst>
              <a:ext uri="{FF2B5EF4-FFF2-40B4-BE49-F238E27FC236}">
                <a16:creationId xmlns:a16="http://schemas.microsoft.com/office/drawing/2014/main" id="{93B8D588-95A6-A5BB-A65D-CEA4573D2360}"/>
              </a:ext>
            </a:extLst>
          </p:cNvPr>
          <p:cNvCxnSpPr>
            <a:cxnSpLocks/>
            <a:stCxn id="62" idx="2"/>
            <a:endCxn id="63" idx="0"/>
          </p:cNvCxnSpPr>
          <p:nvPr/>
        </p:nvCxnSpPr>
        <p:spPr bwMode="gray">
          <a:xfrm>
            <a:off x="8461691" y="5256132"/>
            <a:ext cx="0" cy="147135"/>
          </a:xfrm>
          <a:prstGeom prst="straightConnector1">
            <a:avLst/>
          </a:prstGeom>
          <a:noFill/>
          <a:ln w="12700" cap="rnd">
            <a:solidFill>
              <a:schemeClr val="bg1">
                <a:lumMod val="50000"/>
              </a:schemeClr>
            </a:solidFill>
            <a:prstDash val="solid"/>
            <a:round/>
            <a:headEnd/>
            <a:tailEnd type="triangle"/>
          </a:ln>
          <a:effectLst/>
        </p:spPr>
      </p:cxnSp>
      <p:sp>
        <p:nvSpPr>
          <p:cNvPr id="459" name="文本框 458">
            <a:extLst>
              <a:ext uri="{FF2B5EF4-FFF2-40B4-BE49-F238E27FC236}">
                <a16:creationId xmlns:a16="http://schemas.microsoft.com/office/drawing/2014/main" id="{87FFC5CF-1BC0-C6C6-86AE-8874DE969CB7}"/>
              </a:ext>
            </a:extLst>
          </p:cNvPr>
          <p:cNvSpPr txBox="1"/>
          <p:nvPr/>
        </p:nvSpPr>
        <p:spPr bwMode="gray">
          <a:xfrm>
            <a:off x="1777916" y="6183313"/>
            <a:ext cx="9368170" cy="184666"/>
          </a:xfrm>
          <a:prstGeom prst="rect">
            <a:avLst/>
          </a:prstGeom>
          <a:solidFill>
            <a:schemeClr val="bg1"/>
          </a:solid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r>
              <a:rPr lang="zh-CN" altLang="en-US" sz="400" dirty="0"/>
              <a:t>注射用氨曲南阿维巴坦钠说明书</a:t>
            </a:r>
            <a:r>
              <a:rPr lang="en-US" altLang="zh-CN" sz="400" dirty="0"/>
              <a:t>2025</a:t>
            </a:r>
            <a:r>
              <a:rPr lang="zh-CN" altLang="en-US" sz="400" dirty="0"/>
              <a:t>年</a:t>
            </a:r>
            <a:r>
              <a:rPr lang="en-US" altLang="zh-CN" sz="400" dirty="0"/>
              <a:t>6</a:t>
            </a:r>
            <a:r>
              <a:rPr lang="zh-CN" altLang="en-US" sz="400" dirty="0"/>
              <a:t>月</a:t>
            </a:r>
            <a:r>
              <a:rPr lang="en-US" altLang="zh-CN" sz="400" dirty="0"/>
              <a:t>24</a:t>
            </a:r>
            <a:r>
              <a:rPr lang="zh-CN" altLang="en-US" sz="400" dirty="0"/>
              <a:t>日</a:t>
            </a:r>
            <a:endParaRPr lang="en-US" altLang="zh-CN" sz="400" dirty="0"/>
          </a:p>
          <a:p>
            <a:r>
              <a:rPr lang="en-US" altLang="zh-CN" sz="400" dirty="0">
                <a:solidFill>
                  <a:srgbClr val="FFFFFF">
                    <a:lumMod val="65000"/>
                  </a:srgbClr>
                </a:solidFill>
                <a:latin typeface="-apple-system"/>
              </a:rPr>
              <a:t>Zhang, L., Zhen, S., Shen, Y. </a:t>
            </a:r>
            <a:r>
              <a:rPr lang="en-US" altLang="zh-CN" sz="400" i="1" dirty="0">
                <a:solidFill>
                  <a:srgbClr val="FFFFFF">
                    <a:lumMod val="65000"/>
                  </a:srgbClr>
                </a:solidFill>
                <a:latin typeface="-apple-system"/>
              </a:rPr>
              <a:t>et al.</a:t>
            </a:r>
            <a:r>
              <a:rPr lang="en-US" altLang="zh-CN" sz="400" dirty="0">
                <a:solidFill>
                  <a:srgbClr val="FFFFFF">
                    <a:lumMod val="65000"/>
                  </a:srgbClr>
                </a:solidFill>
                <a:latin typeface="-apple-system"/>
              </a:rPr>
              <a:t> Bloodstream infections due to Carbapenem-Resistant Enterobacteriaceae in hematological patients: assessment of risk factors for mortality and treatment options. </a:t>
            </a:r>
            <a:r>
              <a:rPr lang="en-US" altLang="zh-CN" sz="400" i="1" dirty="0">
                <a:solidFill>
                  <a:srgbClr val="FFFFFF">
                    <a:lumMod val="65000"/>
                  </a:srgbClr>
                </a:solidFill>
                <a:latin typeface="-apple-system"/>
              </a:rPr>
              <a:t>Ann Clin Microbial Antimicrob</a:t>
            </a:r>
            <a:r>
              <a:rPr lang="en-US" altLang="zh-CN" sz="400" dirty="0">
                <a:solidFill>
                  <a:srgbClr val="FFFFFF">
                    <a:lumMod val="65000"/>
                  </a:srgbClr>
                </a:solidFill>
                <a:latin typeface="-apple-system"/>
              </a:rPr>
              <a:t> </a:t>
            </a:r>
            <a:r>
              <a:rPr lang="en-US" altLang="zh-CN" sz="400" b="1" dirty="0">
                <a:solidFill>
                  <a:srgbClr val="FFFFFF">
                    <a:lumMod val="65000"/>
                  </a:srgbClr>
                </a:solidFill>
                <a:latin typeface="-apple-system"/>
              </a:rPr>
              <a:t>22</a:t>
            </a:r>
            <a:r>
              <a:rPr lang="en-US" altLang="zh-CN" sz="400" dirty="0">
                <a:solidFill>
                  <a:srgbClr val="FFFFFF">
                    <a:lumMod val="65000"/>
                  </a:srgbClr>
                </a:solidFill>
                <a:latin typeface="-apple-system"/>
              </a:rPr>
              <a:t>, 41 (2023).</a:t>
            </a:r>
            <a:endParaRPr lang="en-US" altLang="zh-CN" sz="400" dirty="0">
              <a:solidFill>
                <a:srgbClr val="FFFFFF">
                  <a:lumMod val="65000"/>
                </a:srgbClr>
              </a:solidFill>
            </a:endParaRPr>
          </a:p>
          <a:p>
            <a:endParaRPr lang="fr-FR" altLang="zh-CN" sz="400" dirty="0"/>
          </a:p>
        </p:txBody>
      </p:sp>
      <p:sp>
        <p:nvSpPr>
          <p:cNvPr id="460" name="矩形 459">
            <a:extLst>
              <a:ext uri="{FF2B5EF4-FFF2-40B4-BE49-F238E27FC236}">
                <a16:creationId xmlns:a16="http://schemas.microsoft.com/office/drawing/2014/main" id="{EAA27045-8B0F-31DC-CEC3-2A5CE99E3D01}"/>
              </a:ext>
            </a:extLst>
          </p:cNvPr>
          <p:cNvSpPr/>
          <p:nvPr/>
        </p:nvSpPr>
        <p:spPr bwMode="gray">
          <a:xfrm>
            <a:off x="1376212" y="1795403"/>
            <a:ext cx="1618674" cy="28976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选择理由</a:t>
            </a:r>
            <a:endParaRPr lang="zh-CN" altLang="en-US" sz="1600" baseline="30000" dirty="0">
              <a:latin typeface="微软雅黑" panose="020B0503020204020204" pitchFamily="34" charset="-122"/>
              <a:ea typeface="微软雅黑" panose="020B0503020204020204" pitchFamily="34" charset="-122"/>
            </a:endParaRPr>
          </a:p>
        </p:txBody>
      </p:sp>
      <p:sp>
        <p:nvSpPr>
          <p:cNvPr id="468" name="矩形 467">
            <a:extLst>
              <a:ext uri="{FF2B5EF4-FFF2-40B4-BE49-F238E27FC236}">
                <a16:creationId xmlns:a16="http://schemas.microsoft.com/office/drawing/2014/main" id="{9985AC6A-F581-BEB8-12AA-D994418C2E67}"/>
              </a:ext>
            </a:extLst>
          </p:cNvPr>
          <p:cNvSpPr/>
          <p:nvPr/>
        </p:nvSpPr>
        <p:spPr bwMode="gray">
          <a:xfrm>
            <a:off x="5370139" y="1795403"/>
            <a:ext cx="6120000" cy="28976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国内无获批治疗</a:t>
            </a:r>
            <a:r>
              <a:rPr lang="en-US" altLang="zh-CN" sz="1600" b="1" dirty="0">
                <a:latin typeface="微软雅黑" panose="020B0503020204020204" pitchFamily="34" charset="-122"/>
                <a:ea typeface="微软雅黑" panose="020B0503020204020204" pitchFamily="34" charset="-122"/>
              </a:rPr>
              <a:t>MBL-CRE</a:t>
            </a:r>
            <a:r>
              <a:rPr lang="zh-CN" altLang="en-US" sz="1600" b="1" dirty="0">
                <a:latin typeface="微软雅黑" panose="020B0503020204020204" pitchFamily="34" charset="-122"/>
                <a:ea typeface="微软雅黑" panose="020B0503020204020204" pitchFamily="34" charset="-122"/>
              </a:rPr>
              <a:t>药物，</a:t>
            </a:r>
            <a:r>
              <a:rPr lang="zh-CN" altLang="en-US" sz="1600" b="1" dirty="0">
                <a:solidFill>
                  <a:srgbClr val="C00000"/>
                </a:solidFill>
                <a:latin typeface="微软雅黑" panose="020B0503020204020204" pitchFamily="34" charset="-122"/>
                <a:ea typeface="微软雅黑" panose="020B0503020204020204" pitchFamily="34" charset="-122"/>
              </a:rPr>
              <a:t>氨曲南阿维巴坦是最后一道防线</a:t>
            </a:r>
            <a:endParaRPr lang="zh-CN" altLang="en-US" sz="1600" baseline="30000" dirty="0">
              <a:solidFill>
                <a:srgbClr val="C00000"/>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6EAFCEC2-EAEF-F0A8-801E-D9FC700D1824}"/>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疾病及基本信息 </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(3/3)</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8D265081-72F2-FF65-B79F-6928AB0919F5}"/>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37659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3685-BF59-F9B2-354F-33F49F49933F}"/>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8E61E2B8-B5B0-081E-49C1-D20EA02AB5EE}"/>
              </a:ext>
            </a:extLst>
          </p:cNvPr>
          <p:cNvGraphicFramePr>
            <a:graphicFrameLocks noChangeAspect="1"/>
          </p:cNvGraphicFramePr>
          <p:nvPr>
            <p:custDataLst>
              <p:tags r:id="rId1"/>
            </p:custDataLst>
            <p:extLst>
              <p:ext uri="{D42A27DB-BD31-4B8C-83A1-F6EECF244321}">
                <p14:modId xmlns:p14="http://schemas.microsoft.com/office/powerpoint/2010/main" val="3290814144"/>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6" imgW="415" imgH="416" progId="TCLayout.ActiveDocument.1">
                  <p:embed/>
                </p:oleObj>
              </mc:Choice>
              <mc:Fallback>
                <p:oleObj name="think-cell 幻灯片" r:id="rId36" imgW="415" imgH="416" progId="TCLayout.ActiveDocument.1">
                  <p:embed/>
                  <p:pic>
                    <p:nvPicPr>
                      <p:cNvPr id="3" name="对象 2" hidden="1">
                        <a:extLst>
                          <a:ext uri="{FF2B5EF4-FFF2-40B4-BE49-F238E27FC236}">
                            <a16:creationId xmlns:a16="http://schemas.microsoft.com/office/drawing/2014/main" id="{8E61E2B8-B5B0-081E-49C1-D20EA02AB5EE}"/>
                          </a:ext>
                        </a:extLst>
                      </p:cNvPr>
                      <p:cNvPicPr/>
                      <p:nvPr/>
                    </p:nvPicPr>
                    <p:blipFill>
                      <a:blip r:embed="rId37"/>
                      <a:stretch>
                        <a:fillRect/>
                      </a:stretch>
                    </p:blipFill>
                    <p:spPr>
                      <a:xfrm>
                        <a:off x="3174" y="2480"/>
                        <a:ext cx="1588" cy="1588"/>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8F777844-F70C-E293-96A2-C8A20BB94C14}"/>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8" name="标题 7">
            <a:extLst>
              <a:ext uri="{FF2B5EF4-FFF2-40B4-BE49-F238E27FC236}">
                <a16:creationId xmlns:a16="http://schemas.microsoft.com/office/drawing/2014/main" id="{42223584-CCA8-F9C3-C868-846CA39BC3FC}"/>
              </a:ext>
            </a:extLst>
          </p:cNvPr>
          <p:cNvSpPr>
            <a:spLocks noGrp="1"/>
          </p:cNvSpPr>
          <p:nvPr>
            <p:ph type="title"/>
          </p:nvPr>
        </p:nvSpPr>
        <p:spPr>
          <a:xfrm>
            <a:off x="446797" y="484632"/>
            <a:ext cx="10808620" cy="401504"/>
          </a:xfrm>
        </p:spPr>
        <p:txBody>
          <a:bodyPr vert="horz" lIns="0" tIns="45720" rIns="0" bIns="45720" rtlCol="0" anchor="t" anchorCtr="0">
            <a:noAutofit/>
          </a:bodyPr>
          <a:lstStyle/>
          <a:p>
            <a:pPr>
              <a:lnSpc>
                <a:spcPct val="100000"/>
              </a:lnSpc>
            </a:pPr>
            <a:r>
              <a:rPr lang="zh-CN" altLang="en-US" dirty="0">
                <a:latin typeface="微软雅黑" panose="020B0503020204020204" pitchFamily="34" charset="-122"/>
                <a:ea typeface="微软雅黑" panose="020B0503020204020204" pitchFamily="34" charset="-122"/>
              </a:rPr>
              <a:t>相对经验用药，氨曲南阿维巴坦治疗</a:t>
            </a:r>
            <a:r>
              <a:rPr lang="en-US" altLang="zh-CN" dirty="0">
                <a:latin typeface="微软雅黑" panose="020B0503020204020204" pitchFamily="34" charset="-122"/>
                <a:ea typeface="微软雅黑" panose="020B0503020204020204" pitchFamily="34" charset="-122"/>
              </a:rPr>
              <a:t>CRE</a:t>
            </a:r>
            <a:r>
              <a:rPr lang="zh-CN" altLang="en-US" dirty="0">
                <a:latin typeface="微软雅黑" panose="020B0503020204020204" pitchFamily="34" charset="-122"/>
                <a:ea typeface="微软雅黑" panose="020B0503020204020204" pitchFamily="34" charset="-122"/>
              </a:rPr>
              <a:t>感染患者</a:t>
            </a:r>
            <a:r>
              <a:rPr lang="zh-CN" altLang="en-US" dirty="0">
                <a:solidFill>
                  <a:schemeClr val="accent1"/>
                </a:solidFill>
                <a:latin typeface="微软雅黑" panose="020B0503020204020204" pitchFamily="34" charset="-122"/>
                <a:ea typeface="微软雅黑" panose="020B0503020204020204" pitchFamily="34" charset="-122"/>
              </a:rPr>
              <a:t>死亡率</a:t>
            </a:r>
            <a:r>
              <a:rPr lang="zh-CN" altLang="en-US" dirty="0">
                <a:solidFill>
                  <a:srgbClr val="0000C9"/>
                </a:solidFill>
                <a:latin typeface="微软雅黑" panose="020B0503020204020204" pitchFamily="34" charset="-122"/>
                <a:ea typeface="微软雅黑" panose="020B0503020204020204" pitchFamily="34" charset="-122"/>
              </a:rPr>
              <a:t>降低</a:t>
            </a:r>
            <a:r>
              <a:rPr lang="en-US" altLang="zh-CN" dirty="0">
                <a:solidFill>
                  <a:srgbClr val="0000C9"/>
                </a:solidFill>
                <a:latin typeface="微软雅黑" panose="020B0503020204020204" pitchFamily="34" charset="-122"/>
                <a:ea typeface="微软雅黑" panose="020B0503020204020204" pitchFamily="34" charset="-122"/>
              </a:rPr>
              <a:t>34.8%</a:t>
            </a:r>
            <a:r>
              <a:rPr lang="zh-CN" altLang="en-US" dirty="0">
                <a:latin typeface="微软雅黑" panose="020B0503020204020204" pitchFamily="34" charset="-122"/>
                <a:ea typeface="微软雅黑" panose="020B0503020204020204" pitchFamily="34" charset="-122"/>
              </a:rPr>
              <a:t>，治疗</a:t>
            </a:r>
            <a:r>
              <a:rPr lang="en-US" altLang="zh-CN" dirty="0">
                <a:latin typeface="微软雅黑" panose="020B0503020204020204" pitchFamily="34" charset="-122"/>
                <a:ea typeface="微软雅黑" panose="020B0503020204020204" pitchFamily="34" charset="-122"/>
              </a:rPr>
              <a:t>MBL-CRE</a:t>
            </a:r>
            <a:r>
              <a:rPr lang="zh-CN" altLang="en-US" dirty="0">
                <a:latin typeface="微软雅黑" panose="020B0503020204020204" pitchFamily="34" charset="-122"/>
                <a:ea typeface="微软雅黑" panose="020B0503020204020204" pitchFamily="34" charset="-122"/>
              </a:rPr>
              <a:t>感染患者缩短</a:t>
            </a:r>
            <a:r>
              <a:rPr lang="en-US" altLang="zh-CN" dirty="0">
                <a:solidFill>
                  <a:schemeClr val="accent1"/>
                </a:solidFill>
                <a:latin typeface="微软雅黑" panose="020B0503020204020204" pitchFamily="34" charset="-122"/>
                <a:ea typeface="微软雅黑" panose="020B0503020204020204" pitchFamily="34" charset="-122"/>
              </a:rPr>
              <a:t>ICU</a:t>
            </a:r>
            <a:r>
              <a:rPr lang="zh-CN" altLang="en-US" dirty="0">
                <a:solidFill>
                  <a:schemeClr val="accent1"/>
                </a:solidFill>
                <a:latin typeface="微软雅黑" panose="020B0503020204020204" pitchFamily="34" charset="-122"/>
                <a:ea typeface="微软雅黑" panose="020B0503020204020204" pitchFamily="34" charset="-122"/>
              </a:rPr>
              <a:t>天数</a:t>
            </a:r>
            <a:r>
              <a:rPr lang="en-US" altLang="zh-CN" dirty="0">
                <a:solidFill>
                  <a:srgbClr val="0000C9"/>
                </a:solidFill>
                <a:latin typeface="微软雅黑" panose="020B0503020204020204" pitchFamily="34" charset="-122"/>
                <a:ea typeface="微软雅黑" panose="020B0503020204020204" pitchFamily="34" charset="-122"/>
              </a:rPr>
              <a:t>3.5</a:t>
            </a:r>
            <a:r>
              <a:rPr lang="zh-CN" altLang="en-US" dirty="0">
                <a:solidFill>
                  <a:srgbClr val="0000C9"/>
                </a:solidFill>
                <a:latin typeface="微软雅黑" panose="020B0503020204020204" pitchFamily="34" charset="-122"/>
                <a:ea typeface="微软雅黑" panose="020B0503020204020204" pitchFamily="34" charset="-122"/>
              </a:rPr>
              <a:t>天</a:t>
            </a:r>
            <a:endParaRPr lang="zh-CN" altLang="en-US" dirty="0">
              <a:solidFill>
                <a:srgbClr val="0000C9"/>
              </a:solidFill>
              <a:highlight>
                <a:srgbClr val="FFFF00"/>
              </a:highlight>
              <a:latin typeface="微软雅黑" panose="020B0503020204020204" pitchFamily="34" charset="-122"/>
              <a:ea typeface="微软雅黑" panose="020B0503020204020204" pitchFamily="34" charset="-122"/>
            </a:endParaRPr>
          </a:p>
        </p:txBody>
      </p:sp>
      <p:sp>
        <p:nvSpPr>
          <p:cNvPr id="566" name="矩形 565">
            <a:extLst>
              <a:ext uri="{FF2B5EF4-FFF2-40B4-BE49-F238E27FC236}">
                <a16:creationId xmlns:a16="http://schemas.microsoft.com/office/drawing/2014/main" id="{6B1DA747-6664-2CAE-870F-AECFB2A1AE6C}"/>
              </a:ext>
            </a:extLst>
          </p:cNvPr>
          <p:cNvSpPr/>
          <p:nvPr/>
        </p:nvSpPr>
        <p:spPr bwMode="gray">
          <a:xfrm>
            <a:off x="619124" y="1498505"/>
            <a:ext cx="4987926" cy="4469994"/>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marR="0" lvl="0" algn="l" defTabSz="914400" rtl="0" eaLnBrk="1" fontAlgn="base" latinLnBrk="0" hangingPunct="1">
              <a:lnSpc>
                <a:spcPct val="110000"/>
              </a:lnSpc>
              <a:spcBef>
                <a:spcPts val="0"/>
              </a:spcBef>
              <a:spcAft>
                <a:spcPts val="500"/>
              </a:spcAft>
              <a:buClr>
                <a:srgbClr val="000000"/>
              </a:buClr>
              <a:buSzPct val="90000"/>
              <a:tabLst/>
              <a:defRPr/>
            </a:pP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67" name="矩形 566">
            <a:extLst>
              <a:ext uri="{FF2B5EF4-FFF2-40B4-BE49-F238E27FC236}">
                <a16:creationId xmlns:a16="http://schemas.microsoft.com/office/drawing/2014/main" id="{A5EEC554-9B24-2344-702C-95E90C680EDB}"/>
              </a:ext>
            </a:extLst>
          </p:cNvPr>
          <p:cNvSpPr/>
          <p:nvPr/>
        </p:nvSpPr>
        <p:spPr bwMode="gray">
          <a:xfrm>
            <a:off x="5818190" y="1498505"/>
            <a:ext cx="5751511" cy="4469994"/>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marR="0" lvl="0" algn="l" defTabSz="914400" rtl="0" eaLnBrk="1" fontAlgn="base" latinLnBrk="0" hangingPunct="1">
              <a:lnSpc>
                <a:spcPct val="110000"/>
              </a:lnSpc>
              <a:spcBef>
                <a:spcPts val="0"/>
              </a:spcBef>
              <a:spcAft>
                <a:spcPts val="500"/>
              </a:spcAft>
              <a:buClr>
                <a:srgbClr val="000000"/>
              </a:buClr>
              <a:buSzPct val="90000"/>
              <a:tabLst/>
              <a:defRPr/>
            </a:pP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68" name="文本框 567">
            <a:extLst>
              <a:ext uri="{FF2B5EF4-FFF2-40B4-BE49-F238E27FC236}">
                <a16:creationId xmlns:a16="http://schemas.microsoft.com/office/drawing/2014/main" id="{591EF195-4440-3358-FDB3-A2BEE9FCE10F}"/>
              </a:ext>
            </a:extLst>
          </p:cNvPr>
          <p:cNvSpPr txBox="1"/>
          <p:nvPr/>
        </p:nvSpPr>
        <p:spPr bwMode="gray">
          <a:xfrm>
            <a:off x="1518444" y="1269857"/>
            <a:ext cx="3189287" cy="457295"/>
          </a:xfrm>
          <a:prstGeom prst="rect">
            <a:avLst/>
          </a:prstGeom>
          <a:solidFill>
            <a:schemeClr val="bg1"/>
          </a:solidFill>
        </p:spPr>
        <p:txBody>
          <a:bodyPr wrap="none" lIns="45720" tIns="45720" rIns="45720" bIns="45720" rtlCol="0" anchor="ctr">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全因死亡率降低</a:t>
            </a:r>
            <a:r>
              <a:rPr lang="en-US" altLang="zh-CN" sz="2000" b="1" dirty="0">
                <a:latin typeface="微软雅黑" panose="020B0503020204020204" pitchFamily="34" charset="-122"/>
                <a:ea typeface="微软雅黑" panose="020B0503020204020204" pitchFamily="34" charset="-122"/>
              </a:rPr>
              <a:t>34.8%</a:t>
            </a:r>
            <a:endParaRPr lang="zh-CN" altLang="en-US" sz="2000" b="1" dirty="0" err="1">
              <a:latin typeface="微软雅黑" panose="020B0503020204020204" pitchFamily="34" charset="-122"/>
              <a:ea typeface="微软雅黑" panose="020B0503020204020204" pitchFamily="34" charset="-122"/>
            </a:endParaRPr>
          </a:p>
        </p:txBody>
      </p:sp>
      <p:sp>
        <p:nvSpPr>
          <p:cNvPr id="569" name="文本框 568">
            <a:extLst>
              <a:ext uri="{FF2B5EF4-FFF2-40B4-BE49-F238E27FC236}">
                <a16:creationId xmlns:a16="http://schemas.microsoft.com/office/drawing/2014/main" id="{FA357EFC-0044-7E46-8160-8C63A063C5B4}"/>
              </a:ext>
            </a:extLst>
          </p:cNvPr>
          <p:cNvSpPr txBox="1"/>
          <p:nvPr/>
        </p:nvSpPr>
        <p:spPr bwMode="gray">
          <a:xfrm>
            <a:off x="6516128" y="1269856"/>
            <a:ext cx="4355634" cy="457295"/>
          </a:xfrm>
          <a:prstGeom prst="rect">
            <a:avLst/>
          </a:prstGeom>
          <a:solidFill>
            <a:schemeClr val="bg1"/>
          </a:solidFill>
        </p:spPr>
        <p:txBody>
          <a:bodyPr wrap="none" lIns="45720" tIns="45720" rIns="45720" bIns="45720" rtlCol="0" anchor="ctr">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降低</a:t>
            </a:r>
            <a:r>
              <a:rPr lang="en-US" altLang="zh-CN" sz="2000" b="1" dirty="0">
                <a:latin typeface="微软雅黑" panose="020B0503020204020204" pitchFamily="34" charset="-122"/>
                <a:ea typeface="微软雅黑" panose="020B0503020204020204" pitchFamily="34" charset="-122"/>
              </a:rPr>
              <a:t>ICU</a:t>
            </a:r>
            <a:r>
              <a:rPr lang="zh-CN" altLang="en-US" sz="2000" b="1" dirty="0">
                <a:latin typeface="微软雅黑" panose="020B0503020204020204" pitchFamily="34" charset="-122"/>
                <a:ea typeface="微软雅黑" panose="020B0503020204020204" pitchFamily="34" charset="-122"/>
              </a:rPr>
              <a:t>住院天数和机械通气天数</a:t>
            </a:r>
          </a:p>
        </p:txBody>
      </p:sp>
      <p:graphicFrame>
        <p:nvGraphicFramePr>
          <p:cNvPr id="28" name="Chart 3">
            <a:extLst>
              <a:ext uri="{FF2B5EF4-FFF2-40B4-BE49-F238E27FC236}">
                <a16:creationId xmlns:a16="http://schemas.microsoft.com/office/drawing/2014/main" id="{E67ABACC-1764-CBF0-374E-3F9079B89F2F}"/>
              </a:ext>
            </a:extLst>
          </p:cNvPr>
          <p:cNvGraphicFramePr/>
          <p:nvPr>
            <p:custDataLst>
              <p:tags r:id="rId2"/>
            </p:custDataLst>
            <p:extLst>
              <p:ext uri="{D42A27DB-BD31-4B8C-83A1-F6EECF244321}">
                <p14:modId xmlns:p14="http://schemas.microsoft.com/office/powerpoint/2010/main" val="3121537284"/>
              </p:ext>
            </p:extLst>
          </p:nvPr>
        </p:nvGraphicFramePr>
        <p:xfrm>
          <a:off x="2076450" y="3036888"/>
          <a:ext cx="3440113" cy="1671637"/>
        </p:xfrm>
        <a:graphic>
          <a:graphicData uri="http://schemas.openxmlformats.org/drawingml/2006/chart">
            <c:chart xmlns:c="http://schemas.openxmlformats.org/drawingml/2006/chart" xmlns:r="http://schemas.openxmlformats.org/officeDocument/2006/relationships" r:id="rId38"/>
          </a:graphicData>
        </a:graphic>
      </p:graphicFrame>
      <p:cxnSp>
        <p:nvCxnSpPr>
          <p:cNvPr id="602" name="直接连接符 601">
            <a:extLst>
              <a:ext uri="{FF2B5EF4-FFF2-40B4-BE49-F238E27FC236}">
                <a16:creationId xmlns:a16="http://schemas.microsoft.com/office/drawing/2014/main" id="{9E56D9FC-A5EC-5848-7AF4-625B42EB875F}"/>
              </a:ext>
            </a:extLst>
          </p:cNvPr>
          <p:cNvCxnSpPr/>
          <p:nvPr>
            <p:custDataLst>
              <p:tags r:id="rId3"/>
            </p:custDataLst>
          </p:nvPr>
        </p:nvCxnSpPr>
        <p:spPr bwMode="gray">
          <a:xfrm flipV="1">
            <a:off x="2976563" y="3005138"/>
            <a:ext cx="0" cy="76200"/>
          </a:xfrm>
          <a:prstGeom prst="line">
            <a:avLst/>
          </a:prstGeom>
          <a:ln w="12700" cap="flat"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3" name="直接连接符 602">
            <a:extLst>
              <a:ext uri="{FF2B5EF4-FFF2-40B4-BE49-F238E27FC236}">
                <a16:creationId xmlns:a16="http://schemas.microsoft.com/office/drawing/2014/main" id="{CB1D2F0A-A16B-E1AF-6292-2F0B69707488}"/>
              </a:ext>
            </a:extLst>
          </p:cNvPr>
          <p:cNvCxnSpPr/>
          <p:nvPr>
            <p:custDataLst>
              <p:tags r:id="rId4"/>
            </p:custDataLst>
          </p:nvPr>
        </p:nvCxnSpPr>
        <p:spPr bwMode="gray">
          <a:xfrm>
            <a:off x="2976563" y="3005138"/>
            <a:ext cx="1638300" cy="0"/>
          </a:xfrm>
          <a:prstGeom prst="line">
            <a:avLst/>
          </a:prstGeom>
          <a:ln w="12700" cap="flat"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4" name="直接连接符 603">
            <a:extLst>
              <a:ext uri="{FF2B5EF4-FFF2-40B4-BE49-F238E27FC236}">
                <a16:creationId xmlns:a16="http://schemas.microsoft.com/office/drawing/2014/main" id="{0EA48963-677C-BBD2-7922-A44FCD4BFD50}"/>
              </a:ext>
            </a:extLst>
          </p:cNvPr>
          <p:cNvCxnSpPr/>
          <p:nvPr>
            <p:custDataLst>
              <p:tags r:id="rId5"/>
            </p:custDataLst>
          </p:nvPr>
        </p:nvCxnSpPr>
        <p:spPr bwMode="gray">
          <a:xfrm>
            <a:off x="4614863" y="3005138"/>
            <a:ext cx="0" cy="596900"/>
          </a:xfrm>
          <a:prstGeom prst="line">
            <a:avLst/>
          </a:prstGeom>
          <a:ln w="12700"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73" name="Text Placeholder 2">
            <a:extLst>
              <a:ext uri="{FF2B5EF4-FFF2-40B4-BE49-F238E27FC236}">
                <a16:creationId xmlns:a16="http://schemas.microsoft.com/office/drawing/2014/main" id="{985133C6-C1FC-A3C4-7DF5-93E4B9D4CF7C}"/>
              </a:ext>
            </a:extLst>
          </p:cNvPr>
          <p:cNvSpPr>
            <a:spLocks/>
          </p:cNvSpPr>
          <p:nvPr>
            <p:custDataLst>
              <p:tags r:id="rId6"/>
            </p:custDataLst>
          </p:nvPr>
        </p:nvSpPr>
        <p:spPr bwMode="gray">
          <a:xfrm>
            <a:off x="2667000" y="3759200"/>
            <a:ext cx="619125" cy="219075"/>
          </a:xfrm>
          <a:prstGeom prst="rect">
            <a:avLst/>
          </a:prstGeom>
          <a:noFill/>
          <a:ln>
            <a:noFill/>
          </a:ln>
          <a:effectLst/>
          <a:extLst>
            <a:ext uri="{909E8E84-426E-40DD-AFC4-6F175D3DCCD1}">
              <a14:hiddenFill xmlns:a14="http://schemas.microsoft.com/office/drawing/2010/main">
                <a:solidFill>
                  <a:srgbClr val="DFE5EF"/>
                </a:solidFill>
              </a14:hiddenFill>
            </a:ext>
          </a:extLst>
        </p:spPr>
        <p:txBody>
          <a:bodyPr vert="horz" wrap="none" lIns="28575" tIns="0" rIns="2857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A72284EE-20EC-4540-91DD-935E2211A2B1}" type="datetime'''''''''''''''''''''''''1''1''''''''''''''''''.5%'''''">
              <a:rPr lang="en-US" altLang="en-US" sz="1600" smtClean="0">
                <a:solidFill>
                  <a:srgbClr val="000000"/>
                </a:solidFill>
              </a:rPr>
              <a:pPr marL="0" lvl="0" indent="0" algn="ctr">
                <a:spcBef>
                  <a:spcPct val="0"/>
                </a:spcBef>
                <a:spcAft>
                  <a:spcPct val="0"/>
                </a:spcAft>
                <a:buNone/>
                <a:defRPr/>
              </a:pPr>
              <a:t>11.5%</a:t>
            </a:fld>
            <a:endParaRPr kumimoji="0" lang="zh-CN" altLang="en-US" sz="1600" b="0" i="0" strike="noStrike" kern="1200" cap="none" spc="0" normalizeH="0" baseline="0" noProof="0" dirty="0">
              <a:ln>
                <a:noFill/>
              </a:ln>
              <a:solidFill>
                <a:srgbClr val="000000"/>
              </a:solidFill>
              <a:effectLst/>
              <a:uLnTx/>
              <a:uFillTx/>
            </a:endParaRPr>
          </a:p>
        </p:txBody>
      </p:sp>
      <p:sp>
        <p:nvSpPr>
          <p:cNvPr id="574" name="Text Placeholder 2">
            <a:extLst>
              <a:ext uri="{FF2B5EF4-FFF2-40B4-BE49-F238E27FC236}">
                <a16:creationId xmlns:a16="http://schemas.microsoft.com/office/drawing/2014/main" id="{035F481D-2621-5AAA-4FB6-240019BF4A6E}"/>
              </a:ext>
            </a:extLst>
          </p:cNvPr>
          <p:cNvSpPr>
            <a:spLocks/>
          </p:cNvSpPr>
          <p:nvPr>
            <p:custDataLst>
              <p:tags r:id="rId7"/>
            </p:custDataLst>
          </p:nvPr>
        </p:nvSpPr>
        <p:spPr bwMode="auto">
          <a:xfrm>
            <a:off x="2493963" y="4686300"/>
            <a:ext cx="966788"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F8283A1B-1CD8-4197-BB6E-7BD88D18A653}" type="datetime'''''''''现''''''''''''''''''''''''有''''''''''''''治''疗'">
              <a:rPr lang="zh-CN" altLang="en-US" sz="1600" smtClean="0">
                <a:solidFill>
                  <a:srgbClr val="808080"/>
                </a:solidFill>
                <a:latin typeface="微软雅黑" panose="020B0503020204020204" pitchFamily="34" charset="-122"/>
                <a:ea typeface="微软雅黑" panose="020B0503020204020204" pitchFamily="34" charset="-122"/>
              </a:rPr>
              <a:pPr marL="0" lvl="0" indent="0" algn="ctr">
                <a:spcBef>
                  <a:spcPct val="0"/>
                </a:spcBef>
                <a:spcAft>
                  <a:spcPct val="0"/>
                </a:spcAft>
                <a:buNone/>
                <a:defRPr/>
              </a:pPr>
              <a:t>现有治疗</a:t>
            </a:fld>
            <a:r>
              <a:rPr lang="en-US" altLang="zh-CN" sz="1600" baseline="30000" dirty="0">
                <a:solidFill>
                  <a:srgbClr val="808080"/>
                </a:solidFill>
                <a:latin typeface="微软雅黑" panose="020B0503020204020204" pitchFamily="34" charset="-122"/>
                <a:ea typeface="微软雅黑" panose="020B0503020204020204" pitchFamily="34" charset="-122"/>
              </a:rPr>
              <a:t>1</a:t>
            </a:r>
            <a:r>
              <a:rPr kumimoji="0" lang="en-US" altLang="zh-CN" sz="1600" b="0" i="0" u="none" strike="noStrike" kern="1200" cap="none" spc="0" normalizeH="0" baseline="3000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1600" b="0" i="0" u="none" strike="noStrike" kern="1200" cap="none" spc="0" normalizeH="0" baseline="3000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75" name="Text Placeholder 2">
            <a:extLst>
              <a:ext uri="{FF2B5EF4-FFF2-40B4-BE49-F238E27FC236}">
                <a16:creationId xmlns:a16="http://schemas.microsoft.com/office/drawing/2014/main" id="{9400A69A-3CCE-B88A-A932-AA4AEED550C4}"/>
              </a:ext>
            </a:extLst>
          </p:cNvPr>
          <p:cNvSpPr>
            <a:spLocks/>
          </p:cNvSpPr>
          <p:nvPr>
            <p:custDataLst>
              <p:tags r:id="rId8"/>
            </p:custDataLst>
          </p:nvPr>
        </p:nvSpPr>
        <p:spPr bwMode="gray">
          <a:xfrm>
            <a:off x="4354513" y="4019550"/>
            <a:ext cx="520700" cy="219075"/>
          </a:xfrm>
          <a:prstGeom prst="rect">
            <a:avLst/>
          </a:prstGeom>
          <a:noFill/>
          <a:ln>
            <a:noFill/>
          </a:ln>
          <a:effectLst/>
          <a:extLst>
            <a:ext uri="{909E8E84-426E-40DD-AFC4-6F175D3DCCD1}">
              <a14:hiddenFill xmlns:a14="http://schemas.microsoft.com/office/drawing/2010/main">
                <a:solidFill>
                  <a:srgbClr val="4C6C9C"/>
                </a:solidFill>
              </a14:hiddenFill>
            </a:ext>
          </a:extLst>
        </p:spPr>
        <p:txBody>
          <a:bodyPr vert="horz" wrap="none" lIns="28575" tIns="0" rIns="2857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4EB9B493-B1FE-4A84-9207-F04B07AB97CD}" type="datetime'7''.''5''''''''''''''%'''''''''''''''''''''''">
              <a:rPr lang="en-US" altLang="en-US" sz="1600" b="1" smtClean="0">
                <a:solidFill>
                  <a:srgbClr val="000000"/>
                </a:solidFill>
              </a:rPr>
              <a:pPr marL="0" lvl="0" indent="0" algn="ctr">
                <a:spcBef>
                  <a:spcPct val="0"/>
                </a:spcBef>
                <a:spcAft>
                  <a:spcPct val="0"/>
                </a:spcAft>
                <a:buNone/>
                <a:defRPr/>
              </a:pPr>
              <a:t>7.5%</a:t>
            </a:fld>
            <a:endParaRPr kumimoji="0" lang="zh-CN" altLang="en-US" sz="1600" b="1" i="0" strike="noStrike" kern="1200" cap="none" spc="0" normalizeH="0" baseline="0" noProof="0" dirty="0">
              <a:ln>
                <a:noFill/>
              </a:ln>
              <a:solidFill>
                <a:srgbClr val="000000"/>
              </a:solidFill>
              <a:effectLst/>
              <a:uLnTx/>
              <a:uFillTx/>
            </a:endParaRPr>
          </a:p>
        </p:txBody>
      </p:sp>
      <p:sp>
        <p:nvSpPr>
          <p:cNvPr id="576" name="Text Placeholder 2">
            <a:extLst>
              <a:ext uri="{FF2B5EF4-FFF2-40B4-BE49-F238E27FC236}">
                <a16:creationId xmlns:a16="http://schemas.microsoft.com/office/drawing/2014/main" id="{1871C3EE-FCC2-ABF8-D0A6-380F3FB1A993}"/>
              </a:ext>
            </a:extLst>
          </p:cNvPr>
          <p:cNvSpPr>
            <a:spLocks/>
          </p:cNvSpPr>
          <p:nvPr>
            <p:custDataLst>
              <p:tags r:id="rId9"/>
            </p:custDataLst>
          </p:nvPr>
        </p:nvSpPr>
        <p:spPr bwMode="auto">
          <a:xfrm>
            <a:off x="3857625" y="4686300"/>
            <a:ext cx="15144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E39CD43A-9E8F-49BE-9812-ED92C6CD40DF}" type="datetime'''''''''''''''''''''''''''''''''''''氨''曲''南''''''阿''''维巴''坦'">
              <a:rPr lang="zh-CN" altLang="en-US" sz="1600" b="1" smtClean="0">
                <a:solidFill>
                  <a:srgbClr val="000000"/>
                </a:solidFill>
                <a:latin typeface="微软雅黑" panose="020B0503020204020204" pitchFamily="34" charset="-122"/>
                <a:ea typeface="微软雅黑" panose="020B0503020204020204" pitchFamily="34" charset="-122"/>
              </a:rPr>
              <a:pPr marL="0" lvl="0" indent="0" algn="ctr">
                <a:spcBef>
                  <a:spcPct val="0"/>
                </a:spcBef>
                <a:spcAft>
                  <a:spcPct val="0"/>
                </a:spcAft>
                <a:buNone/>
                <a:defRPr/>
              </a:pPr>
              <a:t>氨曲南阿维巴坦</a:t>
            </a:fld>
            <a:r>
              <a:rPr lang="en-US" altLang="zh-CN" sz="1600" baseline="30000" dirty="0">
                <a:solidFill>
                  <a:srgbClr val="000000"/>
                </a:solidFill>
                <a:latin typeface="微软雅黑" panose="020B0503020204020204" pitchFamily="34" charset="-122"/>
                <a:ea typeface="微软雅黑" panose="020B0503020204020204" pitchFamily="34" charset="-122"/>
              </a:rPr>
              <a:t>1</a:t>
            </a:r>
            <a:endParaRPr kumimoji="0" lang="zh-CN" altLang="en-US" sz="1600" i="0"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8" name="箭头: 下 607">
            <a:extLst>
              <a:ext uri="{FF2B5EF4-FFF2-40B4-BE49-F238E27FC236}">
                <a16:creationId xmlns:a16="http://schemas.microsoft.com/office/drawing/2014/main" id="{2003F2DF-8DB7-3094-B673-D7E69C7B9FFC}"/>
              </a:ext>
            </a:extLst>
          </p:cNvPr>
          <p:cNvSpPr/>
          <p:nvPr/>
        </p:nvSpPr>
        <p:spPr bwMode="gray">
          <a:xfrm>
            <a:off x="2874868" y="2298699"/>
            <a:ext cx="1872000" cy="596899"/>
          </a:xfrm>
          <a:prstGeom prst="downArrow">
            <a:avLst>
              <a:gd name="adj1" fmla="val 50000"/>
              <a:gd name="adj2" fmla="val 23111"/>
            </a:avLst>
          </a:prstGeom>
          <a:solidFill>
            <a:srgbClr val="C00000"/>
          </a:solidFill>
          <a:ln w="12700" cap="flat" cmpd="sng" algn="ctr">
            <a:solidFill>
              <a:schemeClr val="bg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-34.8%</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9" name="文本框 608">
            <a:extLst>
              <a:ext uri="{FF2B5EF4-FFF2-40B4-BE49-F238E27FC236}">
                <a16:creationId xmlns:a16="http://schemas.microsoft.com/office/drawing/2014/main" id="{E73252F9-2A8E-D64C-7EFB-A8515C676C08}"/>
              </a:ext>
            </a:extLst>
          </p:cNvPr>
          <p:cNvSpPr txBox="1"/>
          <p:nvPr/>
        </p:nvSpPr>
        <p:spPr bwMode="gray">
          <a:xfrm>
            <a:off x="3209925" y="1974850"/>
            <a:ext cx="1171575" cy="254000"/>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28</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天死亡率降低</a:t>
            </a:r>
          </a:p>
        </p:txBody>
      </p:sp>
      <p:sp>
        <p:nvSpPr>
          <p:cNvPr id="614" name="文本框 613">
            <a:extLst>
              <a:ext uri="{FF2B5EF4-FFF2-40B4-BE49-F238E27FC236}">
                <a16:creationId xmlns:a16="http://schemas.microsoft.com/office/drawing/2014/main" id="{DC5B40F9-9D54-277C-860E-B9530D587E41}"/>
              </a:ext>
            </a:extLst>
          </p:cNvPr>
          <p:cNvSpPr txBox="1"/>
          <p:nvPr/>
        </p:nvSpPr>
        <p:spPr bwMode="gray">
          <a:xfrm>
            <a:off x="852859" y="3689350"/>
            <a:ext cx="1350220" cy="536575"/>
          </a:xfrm>
          <a:prstGeom prst="rect">
            <a:avLst/>
          </a:prstGeom>
        </p:spPr>
        <p:txBody>
          <a:bodyPr wrap="none" lIns="45720" tIns="45720" rIns="45720" bIns="4572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含</a:t>
            </a:r>
            <a:r>
              <a:rPr kumimoji="0" lang="en-US" altLang="zh-CN"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a:t>
            </a:r>
            <a:r>
              <a:rPr kumimoji="0" lang="zh-CN" altLang="en-US"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a:t>
            </a:r>
            <a:endParaRPr kumimoji="0" lang="en-US" altLang="zh-CN"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全部</a:t>
            </a:r>
            <a:r>
              <a:rPr kumimoji="0" lang="en-US" altLang="zh-CN"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CRE</a:t>
            </a:r>
            <a:r>
              <a:rPr kumimoji="0" lang="zh-CN" altLang="en-US"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人群</a:t>
            </a:r>
            <a:r>
              <a:rPr kumimoji="0" lang="en-US" altLang="zh-CN" sz="1400" b="0" i="0"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p>
        </p:txBody>
      </p:sp>
      <p:sp>
        <p:nvSpPr>
          <p:cNvPr id="615" name="文本框 614">
            <a:extLst>
              <a:ext uri="{FF2B5EF4-FFF2-40B4-BE49-F238E27FC236}">
                <a16:creationId xmlns:a16="http://schemas.microsoft.com/office/drawing/2014/main" id="{93C459F5-B380-53B1-9102-699166C19056}"/>
              </a:ext>
            </a:extLst>
          </p:cNvPr>
          <p:cNvSpPr txBox="1"/>
          <p:nvPr/>
        </p:nvSpPr>
        <p:spPr bwMode="gray">
          <a:xfrm>
            <a:off x="852859" y="5336079"/>
            <a:ext cx="1350220" cy="536575"/>
          </a:xfrm>
          <a:prstGeom prst="rect">
            <a:avLst/>
          </a:prstGeom>
        </p:spPr>
        <p:txBody>
          <a:bodyPr wrap="none" lIns="45720" tIns="45720" rIns="45720" bIns="4572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仅</a:t>
            </a:r>
            <a:r>
              <a:rPr kumimoji="0" lang="en-US" altLang="zh-CN"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a:t>
            </a:r>
            <a:r>
              <a:rPr kumimoji="0" lang="zh-CN" altLang="en-US" sz="14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人群</a:t>
            </a:r>
          </a:p>
        </p:txBody>
      </p:sp>
      <p:sp>
        <p:nvSpPr>
          <p:cNvPr id="616" name="文本框 615">
            <a:extLst>
              <a:ext uri="{FF2B5EF4-FFF2-40B4-BE49-F238E27FC236}">
                <a16:creationId xmlns:a16="http://schemas.microsoft.com/office/drawing/2014/main" id="{DFD53092-EA55-0A10-544B-2FA399748984}"/>
              </a:ext>
            </a:extLst>
          </p:cNvPr>
          <p:cNvSpPr txBox="1"/>
          <p:nvPr/>
        </p:nvSpPr>
        <p:spPr bwMode="gray">
          <a:xfrm>
            <a:off x="2686843" y="5478160"/>
            <a:ext cx="616801" cy="252413"/>
          </a:xfrm>
          <a:prstGeom prst="rect">
            <a:avLst/>
          </a:prstGeom>
        </p:spPr>
        <p:txBody>
          <a:bodyPr wrap="non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1600" b="0" i="0" u="none" strike="noStrike" kern="1200" cap="none" spc="0" normalizeH="0" baseline="0" noProof="0" dirty="0">
                <a:ln>
                  <a:noFill/>
                </a:ln>
                <a:solidFill>
                  <a:schemeClr val="bg1">
                    <a:lumMod val="50000"/>
                  </a:schemeClr>
                </a:solidFill>
                <a:effectLst/>
                <a:uLnTx/>
                <a:uFillTx/>
                <a:latin typeface="Arial" panose="020B0604020202020204"/>
                <a:ea typeface="黑体" panose="02010609060101010101" pitchFamily="49" charset="-122"/>
                <a:cs typeface="+mn-cs"/>
              </a:rPr>
              <a:t>36.4%</a:t>
            </a:r>
            <a:r>
              <a:rPr kumimoji="0" lang="en-US" altLang="zh-CN" sz="1600" b="0" i="0" u="none" strike="noStrike" kern="1200" cap="none" spc="0" normalizeH="0" baseline="300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6</a:t>
            </a:r>
            <a:endParaRPr kumimoji="0" lang="zh-CN" altLang="en-US" sz="1600" b="0" i="0" u="none" strike="noStrike" kern="1200" cap="none" spc="0" normalizeH="0" baseline="0" noProof="0" dirty="0">
              <a:ln>
                <a:noFill/>
              </a:ln>
              <a:solidFill>
                <a:schemeClr val="bg1">
                  <a:lumMod val="50000"/>
                </a:schemeClr>
              </a:solidFill>
              <a:effectLst/>
              <a:uLnTx/>
              <a:uFillTx/>
              <a:latin typeface="Arial" panose="020B0604020202020204"/>
              <a:ea typeface="黑体" panose="02010609060101010101" pitchFamily="49" charset="-122"/>
              <a:cs typeface="+mn-cs"/>
            </a:endParaRPr>
          </a:p>
        </p:txBody>
      </p:sp>
      <p:sp>
        <p:nvSpPr>
          <p:cNvPr id="617" name="文本框 616">
            <a:extLst>
              <a:ext uri="{FF2B5EF4-FFF2-40B4-BE49-F238E27FC236}">
                <a16:creationId xmlns:a16="http://schemas.microsoft.com/office/drawing/2014/main" id="{CFB291FD-9F82-D667-CA2B-E1198C71F5B5}"/>
              </a:ext>
            </a:extLst>
          </p:cNvPr>
          <p:cNvSpPr txBox="1"/>
          <p:nvPr/>
        </p:nvSpPr>
        <p:spPr bwMode="gray">
          <a:xfrm>
            <a:off x="4306461" y="5478160"/>
            <a:ext cx="616801" cy="252413"/>
          </a:xfrm>
          <a:prstGeom prst="rect">
            <a:avLst/>
          </a:prstGeom>
        </p:spPr>
        <p:txBody>
          <a:bodyPr wrap="non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8.3%</a:t>
            </a:r>
            <a:r>
              <a:rPr kumimoji="0" lang="en-US" altLang="zh-CN" sz="16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endParaRPr kumimoji="0" lang="zh-CN" altLang="en-US" sz="160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graphicFrame>
        <p:nvGraphicFramePr>
          <p:cNvPr id="30" name="Chart 3">
            <a:extLst>
              <a:ext uri="{FF2B5EF4-FFF2-40B4-BE49-F238E27FC236}">
                <a16:creationId xmlns:a16="http://schemas.microsoft.com/office/drawing/2014/main" id="{7AAF3724-5AEC-E274-0726-BECD682DB91E}"/>
              </a:ext>
            </a:extLst>
          </p:cNvPr>
          <p:cNvGraphicFramePr/>
          <p:nvPr>
            <p:custDataLst>
              <p:tags r:id="rId10"/>
            </p:custDataLst>
            <p:extLst>
              <p:ext uri="{D42A27DB-BD31-4B8C-83A1-F6EECF244321}">
                <p14:modId xmlns:p14="http://schemas.microsoft.com/office/powerpoint/2010/main" val="4003714736"/>
              </p:ext>
            </p:extLst>
          </p:nvPr>
        </p:nvGraphicFramePr>
        <p:xfrm>
          <a:off x="6046788" y="3036888"/>
          <a:ext cx="2589212" cy="1671637"/>
        </p:xfrm>
        <a:graphic>
          <a:graphicData uri="http://schemas.openxmlformats.org/drawingml/2006/chart">
            <c:chart xmlns:c="http://schemas.openxmlformats.org/drawingml/2006/chart" xmlns:r="http://schemas.openxmlformats.org/officeDocument/2006/relationships" r:id="rId39"/>
          </a:graphicData>
        </a:graphic>
      </p:graphicFrame>
      <p:sp useBgFill="1">
        <p:nvSpPr>
          <p:cNvPr id="12" name="任意多边形: 形状 11">
            <a:extLst>
              <a:ext uri="{FF2B5EF4-FFF2-40B4-BE49-F238E27FC236}">
                <a16:creationId xmlns:a16="http://schemas.microsoft.com/office/drawing/2014/main" id="{CF1EF8A3-89EF-E6AB-6D19-D6113CDB25BC}"/>
              </a:ext>
            </a:extLst>
          </p:cNvPr>
          <p:cNvSpPr/>
          <p:nvPr>
            <p:custDataLst>
              <p:tags r:id="rId11"/>
            </p:custDataLst>
          </p:nvPr>
        </p:nvSpPr>
        <p:spPr bwMode="auto">
          <a:xfrm>
            <a:off x="6343650" y="3970338"/>
            <a:ext cx="782639" cy="268288"/>
          </a:xfrm>
          <a:custGeom>
            <a:avLst/>
            <a:gdLst/>
            <a:ahLst/>
            <a:cxnLst/>
            <a:rect l="0" t="0" r="0" b="0"/>
            <a:pathLst>
              <a:path w="782639" h="268288">
                <a:moveTo>
                  <a:pt x="0" y="211137"/>
                </a:moveTo>
                <a:lnTo>
                  <a:pt x="782638" y="0"/>
                </a:lnTo>
                <a:lnTo>
                  <a:pt x="782638" y="57150"/>
                </a:lnTo>
                <a:lnTo>
                  <a:pt x="0" y="268287"/>
                </a:lnTo>
                <a:close/>
              </a:path>
            </a:pathLst>
          </a:custGeom>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useBgFill="1">
        <p:nvSpPr>
          <p:cNvPr id="15" name="任意多边形: 形状 14">
            <a:extLst>
              <a:ext uri="{FF2B5EF4-FFF2-40B4-BE49-F238E27FC236}">
                <a16:creationId xmlns:a16="http://schemas.microsoft.com/office/drawing/2014/main" id="{155E26F0-39DC-D612-4A2A-CA669FCEFCFE}"/>
              </a:ext>
            </a:extLst>
          </p:cNvPr>
          <p:cNvSpPr/>
          <p:nvPr>
            <p:custDataLst>
              <p:tags r:id="rId12"/>
            </p:custDataLst>
          </p:nvPr>
        </p:nvSpPr>
        <p:spPr bwMode="auto">
          <a:xfrm>
            <a:off x="7556500" y="3970338"/>
            <a:ext cx="781051" cy="266701"/>
          </a:xfrm>
          <a:custGeom>
            <a:avLst/>
            <a:gdLst/>
            <a:ahLst/>
            <a:cxnLst/>
            <a:rect l="0" t="0" r="0" b="0"/>
            <a:pathLst>
              <a:path w="781051" h="266701">
                <a:moveTo>
                  <a:pt x="0" y="209550"/>
                </a:moveTo>
                <a:lnTo>
                  <a:pt x="781050" y="0"/>
                </a:lnTo>
                <a:lnTo>
                  <a:pt x="781050" y="57150"/>
                </a:lnTo>
                <a:lnTo>
                  <a:pt x="0" y="266700"/>
                </a:lnTo>
                <a:close/>
              </a:path>
            </a:pathLst>
          </a:custGeom>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0" name="任意多边形: 形状 9">
            <a:extLst>
              <a:ext uri="{FF2B5EF4-FFF2-40B4-BE49-F238E27FC236}">
                <a16:creationId xmlns:a16="http://schemas.microsoft.com/office/drawing/2014/main" id="{0607AC40-FB99-35EF-43B2-CD0281337484}"/>
              </a:ext>
            </a:extLst>
          </p:cNvPr>
          <p:cNvSpPr/>
          <p:nvPr>
            <p:custDataLst>
              <p:tags r:id="rId13"/>
            </p:custDataLst>
          </p:nvPr>
        </p:nvSpPr>
        <p:spPr bwMode="auto">
          <a:xfrm>
            <a:off x="6343650" y="3970338"/>
            <a:ext cx="782639" cy="211138"/>
          </a:xfrm>
          <a:custGeom>
            <a:avLst/>
            <a:gdLst/>
            <a:ahLst/>
            <a:cxnLst/>
            <a:rect l="0" t="0" r="0" b="0"/>
            <a:pathLst>
              <a:path w="782639" h="211138">
                <a:moveTo>
                  <a:pt x="0" y="211137"/>
                </a:moveTo>
                <a:lnTo>
                  <a:pt x="782638" y="0"/>
                </a:lnTo>
              </a:path>
            </a:pathLst>
          </a:custGeom>
          <a:noFill/>
          <a:ln w="9525" cap="rnd" cmpd="sng" algn="ctr">
            <a:solidFill>
              <a:schemeClr val="tx1"/>
            </a:solidFill>
            <a:prstDash val="solid"/>
            <a:round/>
            <a:headEnd type="none" w="med" len="med"/>
            <a:tailEnd type="none" w="med" len="med"/>
          </a:ln>
          <a:effectLst/>
        </p:spPr>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E3003FAE-00DF-A1BB-B314-76610F0BD22A}"/>
              </a:ext>
            </a:extLst>
          </p:cNvPr>
          <p:cNvSpPr/>
          <p:nvPr>
            <p:custDataLst>
              <p:tags r:id="rId14"/>
            </p:custDataLst>
          </p:nvPr>
        </p:nvSpPr>
        <p:spPr bwMode="auto">
          <a:xfrm>
            <a:off x="6343650" y="4027488"/>
            <a:ext cx="782639" cy="211138"/>
          </a:xfrm>
          <a:custGeom>
            <a:avLst/>
            <a:gdLst/>
            <a:ahLst/>
            <a:cxnLst/>
            <a:rect l="0" t="0" r="0" b="0"/>
            <a:pathLst>
              <a:path w="782639" h="211138">
                <a:moveTo>
                  <a:pt x="0" y="211137"/>
                </a:moveTo>
                <a:lnTo>
                  <a:pt x="782638" y="0"/>
                </a:lnTo>
              </a:path>
            </a:pathLst>
          </a:custGeom>
          <a:noFill/>
          <a:ln w="9525" cap="rnd" cmpd="sng" algn="ctr">
            <a:solidFill>
              <a:schemeClr val="tx1"/>
            </a:solidFill>
            <a:prstDash val="solid"/>
            <a:round/>
            <a:headEnd type="none" w="med" len="med"/>
            <a:tailEnd type="none" w="med" len="med"/>
          </a:ln>
          <a:effectLst/>
        </p:spPr>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964BDDDD-0E8D-5587-9CB3-FC9D73355EF5}"/>
              </a:ext>
            </a:extLst>
          </p:cNvPr>
          <p:cNvSpPr/>
          <p:nvPr>
            <p:custDataLst>
              <p:tags r:id="rId15"/>
            </p:custDataLst>
          </p:nvPr>
        </p:nvSpPr>
        <p:spPr bwMode="auto">
          <a:xfrm>
            <a:off x="7556500" y="3970338"/>
            <a:ext cx="781051" cy="209551"/>
          </a:xfrm>
          <a:custGeom>
            <a:avLst/>
            <a:gdLst/>
            <a:ahLst/>
            <a:cxnLst/>
            <a:rect l="0" t="0" r="0" b="0"/>
            <a:pathLst>
              <a:path w="781051" h="209551">
                <a:moveTo>
                  <a:pt x="0" y="209550"/>
                </a:moveTo>
                <a:lnTo>
                  <a:pt x="781050" y="0"/>
                </a:lnTo>
              </a:path>
            </a:pathLst>
          </a:custGeom>
          <a:noFill/>
          <a:ln w="9525" cap="rnd" cmpd="sng" algn="ctr">
            <a:solidFill>
              <a:schemeClr val="tx1"/>
            </a:solidFill>
            <a:prstDash val="solid"/>
            <a:round/>
            <a:headEnd type="none" w="med" len="med"/>
            <a:tailEnd type="none" w="med" len="med"/>
          </a:ln>
          <a:effectLst/>
        </p:spPr>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79D096DF-0E7C-3EC7-4808-1B1BEDB47D7F}"/>
              </a:ext>
            </a:extLst>
          </p:cNvPr>
          <p:cNvSpPr/>
          <p:nvPr>
            <p:custDataLst>
              <p:tags r:id="rId16"/>
            </p:custDataLst>
          </p:nvPr>
        </p:nvSpPr>
        <p:spPr bwMode="auto">
          <a:xfrm>
            <a:off x="7556500" y="4027488"/>
            <a:ext cx="781051" cy="209551"/>
          </a:xfrm>
          <a:custGeom>
            <a:avLst/>
            <a:gdLst/>
            <a:ahLst/>
            <a:cxnLst/>
            <a:rect l="0" t="0" r="0" b="0"/>
            <a:pathLst>
              <a:path w="781051" h="209551">
                <a:moveTo>
                  <a:pt x="0" y="209550"/>
                </a:moveTo>
                <a:lnTo>
                  <a:pt x="781050" y="0"/>
                </a:lnTo>
              </a:path>
            </a:pathLst>
          </a:custGeom>
          <a:noFill/>
          <a:ln w="9525" cap="rnd" cmpd="sng" algn="ctr">
            <a:solidFill>
              <a:schemeClr val="tx1"/>
            </a:solidFill>
            <a:prstDash val="solid"/>
            <a:round/>
            <a:headEnd type="none" w="med" len="med"/>
            <a:tailEnd type="none" w="med" len="med"/>
          </a:ln>
          <a:effectLst/>
        </p:spPr>
        <p:txBody>
          <a:bodyPr rtlCol="0" anchor="ctr"/>
          <a:lstStyle/>
          <a:p>
            <a:pPr algn="ctr"/>
            <a:endParaRPr lang="zh-CN" altLang="en-US"/>
          </a:p>
        </p:txBody>
      </p:sp>
      <p:cxnSp>
        <p:nvCxnSpPr>
          <p:cNvPr id="625" name="直接连接符 624">
            <a:extLst>
              <a:ext uri="{FF2B5EF4-FFF2-40B4-BE49-F238E27FC236}">
                <a16:creationId xmlns:a16="http://schemas.microsoft.com/office/drawing/2014/main" id="{B53622B3-6CC6-1034-DA16-DC729704E4AB}"/>
              </a:ext>
            </a:extLst>
          </p:cNvPr>
          <p:cNvCxnSpPr/>
          <p:nvPr>
            <p:custDataLst>
              <p:tags r:id="rId17"/>
            </p:custDataLst>
          </p:nvPr>
        </p:nvCxnSpPr>
        <p:spPr bwMode="gray">
          <a:xfrm flipV="1">
            <a:off x="6734175" y="3005138"/>
            <a:ext cx="0" cy="76200"/>
          </a:xfrm>
          <a:prstGeom prst="line">
            <a:avLst/>
          </a:prstGeom>
          <a:ln w="12700" cap="flat"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直接连接符 625">
            <a:extLst>
              <a:ext uri="{FF2B5EF4-FFF2-40B4-BE49-F238E27FC236}">
                <a16:creationId xmlns:a16="http://schemas.microsoft.com/office/drawing/2014/main" id="{DD56883A-EC1B-24E8-6462-8DF217922669}"/>
              </a:ext>
            </a:extLst>
          </p:cNvPr>
          <p:cNvCxnSpPr/>
          <p:nvPr>
            <p:custDataLst>
              <p:tags r:id="rId18"/>
            </p:custDataLst>
          </p:nvPr>
        </p:nvCxnSpPr>
        <p:spPr bwMode="gray">
          <a:xfrm>
            <a:off x="6734175" y="3005138"/>
            <a:ext cx="1212850" cy="0"/>
          </a:xfrm>
          <a:prstGeom prst="line">
            <a:avLst/>
          </a:prstGeom>
          <a:ln w="12700" cap="flat"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直接连接符 626">
            <a:extLst>
              <a:ext uri="{FF2B5EF4-FFF2-40B4-BE49-F238E27FC236}">
                <a16:creationId xmlns:a16="http://schemas.microsoft.com/office/drawing/2014/main" id="{65880AAD-9DC8-9052-6EA8-758762CA3773}"/>
              </a:ext>
            </a:extLst>
          </p:cNvPr>
          <p:cNvCxnSpPr/>
          <p:nvPr>
            <p:custDataLst>
              <p:tags r:id="rId19"/>
            </p:custDataLst>
          </p:nvPr>
        </p:nvCxnSpPr>
        <p:spPr bwMode="gray">
          <a:xfrm>
            <a:off x="7947025" y="3005138"/>
            <a:ext cx="0" cy="544513"/>
          </a:xfrm>
          <a:prstGeom prst="line">
            <a:avLst/>
          </a:prstGeom>
          <a:ln w="12700"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06" name="Text Placeholder 2">
            <a:extLst>
              <a:ext uri="{FF2B5EF4-FFF2-40B4-BE49-F238E27FC236}">
                <a16:creationId xmlns:a16="http://schemas.microsoft.com/office/drawing/2014/main" id="{F4EA9BF7-9EFA-2872-685D-412FC9B1D5CD}"/>
              </a:ext>
            </a:extLst>
          </p:cNvPr>
          <p:cNvSpPr>
            <a:spLocks/>
          </p:cNvSpPr>
          <p:nvPr>
            <p:custDataLst>
              <p:tags r:id="rId20"/>
            </p:custDataLst>
          </p:nvPr>
        </p:nvSpPr>
        <p:spPr bwMode="gray">
          <a:xfrm>
            <a:off x="6407150" y="3724275"/>
            <a:ext cx="655638"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600" dirty="0">
                <a:solidFill>
                  <a:srgbClr val="000000"/>
                </a:solidFill>
                <a:effectLst/>
              </a:rPr>
              <a:t>32.5</a:t>
            </a:r>
            <a:r>
              <a:rPr lang="zh-CN" altLang="en-US" sz="1600" dirty="0">
                <a:solidFill>
                  <a:srgbClr val="000000"/>
                </a:solidFill>
                <a:effectLst/>
              </a:rPr>
              <a:t>天</a:t>
            </a:r>
            <a:endParaRPr lang="zh-CN" altLang="en-US" sz="1600" dirty="0">
              <a:solidFill>
                <a:srgbClr val="000000"/>
              </a:solidFill>
            </a:endParaRPr>
          </a:p>
        </p:txBody>
      </p:sp>
      <p:sp>
        <p:nvSpPr>
          <p:cNvPr id="629" name="Text Placeholder 2">
            <a:extLst>
              <a:ext uri="{FF2B5EF4-FFF2-40B4-BE49-F238E27FC236}">
                <a16:creationId xmlns:a16="http://schemas.microsoft.com/office/drawing/2014/main" id="{95C693A9-42DD-9B5F-4305-924CFA10B5F3}"/>
              </a:ext>
            </a:extLst>
          </p:cNvPr>
          <p:cNvSpPr>
            <a:spLocks/>
          </p:cNvSpPr>
          <p:nvPr>
            <p:custDataLst>
              <p:tags r:id="rId21"/>
            </p:custDataLst>
          </p:nvPr>
        </p:nvSpPr>
        <p:spPr bwMode="auto">
          <a:xfrm>
            <a:off x="6219825" y="4686300"/>
            <a:ext cx="1028700"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00475DE8-706A-477F-AA38-D9C1963C02F3}" type="datetime'''''''''''''''''''''现''''''''''''''''有''''治''''疗'''">
              <a:rPr lang="zh-CN" altLang="en-US" sz="1600" smtClean="0">
                <a:solidFill>
                  <a:srgbClr val="808080"/>
                </a:solidFill>
                <a:latin typeface="微软雅黑" panose="020B0503020204020204" pitchFamily="34" charset="-122"/>
                <a:ea typeface="微软雅黑" panose="020B0503020204020204" pitchFamily="34" charset="-122"/>
              </a:rPr>
              <a:pPr/>
              <a:t>现有治疗</a:t>
            </a:fld>
            <a:r>
              <a:rPr lang="en-US" altLang="zh-CN" sz="1600" baseline="30000" dirty="0">
                <a:solidFill>
                  <a:srgbClr val="808080"/>
                </a:solidFill>
                <a:latin typeface="微软雅黑" panose="020B0503020204020204" pitchFamily="34" charset="-122"/>
                <a:ea typeface="微软雅黑" panose="020B0503020204020204" pitchFamily="34" charset="-122"/>
              </a:rPr>
              <a:t>3</a:t>
            </a:r>
            <a:r>
              <a:rPr kumimoji="0" lang="en-US" altLang="zh-CN" sz="1600" b="0" i="0" u="none" strike="noStrike" kern="1200" cap="none" spc="0" normalizeH="0" baseline="3000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1600" b="0" i="0" u="none" strike="noStrike" kern="1200" cap="none" spc="0" normalizeH="0" baseline="3000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11" name="Text Placeholder 2">
            <a:extLst>
              <a:ext uri="{FF2B5EF4-FFF2-40B4-BE49-F238E27FC236}">
                <a16:creationId xmlns:a16="http://schemas.microsoft.com/office/drawing/2014/main" id="{837F09FE-02F7-0C06-1626-781690E89956}"/>
              </a:ext>
            </a:extLst>
          </p:cNvPr>
          <p:cNvSpPr>
            <a:spLocks/>
          </p:cNvSpPr>
          <p:nvPr>
            <p:custDataLst>
              <p:tags r:id="rId22"/>
            </p:custDataLst>
          </p:nvPr>
        </p:nvSpPr>
        <p:spPr bwMode="gray">
          <a:xfrm>
            <a:off x="7704138" y="3746500"/>
            <a:ext cx="487363" cy="219075"/>
          </a:xfrm>
          <a:prstGeom prst="rect">
            <a:avLst/>
          </a:prstGeom>
          <a:noFill/>
          <a:ln>
            <a:noFill/>
          </a:ln>
          <a:effectLst/>
          <a:extLst>
            <a:ext uri="{909E8E84-426E-40DD-AFC4-6F175D3DCCD1}">
              <a14:hiddenFill xmlns:a14="http://schemas.microsoft.com/office/drawing/2010/main">
                <a:solidFill>
                  <a:srgbClr val="0047BB"/>
                </a:solidFill>
              </a14:hiddenFill>
            </a:ext>
          </a:extLst>
        </p:spPr>
        <p:txBody>
          <a:bodyPr vert="horz" wrap="none" lIns="28575" tIns="0" rIns="2857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600" b="1" dirty="0">
                <a:solidFill>
                  <a:srgbClr val="000000"/>
                </a:solidFill>
                <a:effectLst/>
              </a:rPr>
              <a:t>29</a:t>
            </a:r>
            <a:r>
              <a:rPr lang="zh-CN" altLang="en-US" sz="1600" b="1" dirty="0">
                <a:solidFill>
                  <a:srgbClr val="000000"/>
                </a:solidFill>
                <a:effectLst/>
              </a:rPr>
              <a:t>天</a:t>
            </a:r>
            <a:endParaRPr lang="zh-CN" altLang="en-US" sz="1600" b="1" dirty="0">
              <a:solidFill>
                <a:srgbClr val="000000"/>
              </a:solidFill>
            </a:endParaRPr>
          </a:p>
        </p:txBody>
      </p:sp>
      <p:sp>
        <p:nvSpPr>
          <p:cNvPr id="631" name="Text Placeholder 2">
            <a:extLst>
              <a:ext uri="{FF2B5EF4-FFF2-40B4-BE49-F238E27FC236}">
                <a16:creationId xmlns:a16="http://schemas.microsoft.com/office/drawing/2014/main" id="{3C190FDC-0A29-C2D5-E41E-76C72F3092D9}"/>
              </a:ext>
            </a:extLst>
          </p:cNvPr>
          <p:cNvSpPr>
            <a:spLocks/>
          </p:cNvSpPr>
          <p:nvPr>
            <p:custDataLst>
              <p:tags r:id="rId23"/>
            </p:custDataLst>
          </p:nvPr>
        </p:nvSpPr>
        <p:spPr bwMode="auto">
          <a:xfrm>
            <a:off x="7494588" y="4686300"/>
            <a:ext cx="904875" cy="438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9623A5C6-9E5B-4FE3-BE85-68538A2B5FCA}" type="datetime'氨''曲南''''''&#10;''''''''''''''''阿''''''''''''''''维''''巴''''''坦'''">
              <a:rPr lang="zh-CN" altLang="en-US" sz="1600" b="1" smtClean="0">
                <a:solidFill>
                  <a:srgbClr val="000000"/>
                </a:solidFill>
                <a:latin typeface="微软雅黑" panose="020B0503020204020204" pitchFamily="34" charset="-122"/>
                <a:ea typeface="微软雅黑" panose="020B0503020204020204" pitchFamily="34" charset="-122"/>
              </a:rPr>
              <a:pPr/>
              <a:t>氨曲南
阿维巴坦</a:t>
            </a:fld>
            <a:r>
              <a:rPr lang="en-US" altLang="zh-CN" sz="1600" baseline="30000" dirty="0">
                <a:solidFill>
                  <a:srgbClr val="000000"/>
                </a:solidFill>
                <a:latin typeface="微软雅黑" panose="020B0503020204020204" pitchFamily="34" charset="-122"/>
                <a:ea typeface="微软雅黑" panose="020B0503020204020204" pitchFamily="34" charset="-122"/>
              </a:rPr>
              <a:t>4</a:t>
            </a:r>
            <a:endParaRPr kumimoji="0" lang="zh-CN" altLang="en-US" sz="1600" i="0"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2" name="Chart 3">
            <a:extLst>
              <a:ext uri="{FF2B5EF4-FFF2-40B4-BE49-F238E27FC236}">
                <a16:creationId xmlns:a16="http://schemas.microsoft.com/office/drawing/2014/main" id="{1897D8E5-863F-D750-870F-8B7F8B255C4F}"/>
              </a:ext>
            </a:extLst>
          </p:cNvPr>
          <p:cNvGraphicFramePr/>
          <p:nvPr>
            <p:custDataLst>
              <p:tags r:id="rId24"/>
            </p:custDataLst>
            <p:extLst>
              <p:ext uri="{D42A27DB-BD31-4B8C-83A1-F6EECF244321}">
                <p14:modId xmlns:p14="http://schemas.microsoft.com/office/powerpoint/2010/main" val="2773213893"/>
              </p:ext>
            </p:extLst>
          </p:nvPr>
        </p:nvGraphicFramePr>
        <p:xfrm>
          <a:off x="8807450" y="3036888"/>
          <a:ext cx="2590800" cy="1671637"/>
        </p:xfrm>
        <a:graphic>
          <a:graphicData uri="http://schemas.openxmlformats.org/drawingml/2006/chart">
            <c:chart xmlns:c="http://schemas.openxmlformats.org/drawingml/2006/chart" xmlns:r="http://schemas.openxmlformats.org/officeDocument/2006/relationships" r:id="rId40"/>
          </a:graphicData>
        </a:graphic>
      </p:graphicFrame>
      <p:cxnSp>
        <p:nvCxnSpPr>
          <p:cNvPr id="234" name="直接连接符 233">
            <a:extLst>
              <a:ext uri="{FF2B5EF4-FFF2-40B4-BE49-F238E27FC236}">
                <a16:creationId xmlns:a16="http://schemas.microsoft.com/office/drawing/2014/main" id="{AF9C60DA-910C-A625-6286-32536B0766A0}"/>
              </a:ext>
            </a:extLst>
          </p:cNvPr>
          <p:cNvCxnSpPr/>
          <p:nvPr>
            <p:custDataLst>
              <p:tags r:id="rId25"/>
            </p:custDataLst>
          </p:nvPr>
        </p:nvCxnSpPr>
        <p:spPr bwMode="gray">
          <a:xfrm flipV="1">
            <a:off x="9494838" y="2887663"/>
            <a:ext cx="0" cy="193675"/>
          </a:xfrm>
          <a:prstGeom prst="line">
            <a:avLst/>
          </a:prstGeom>
          <a:ln w="12700" cap="flat"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直接连接符 234">
            <a:extLst>
              <a:ext uri="{FF2B5EF4-FFF2-40B4-BE49-F238E27FC236}">
                <a16:creationId xmlns:a16="http://schemas.microsoft.com/office/drawing/2014/main" id="{990DB255-5AE3-4D34-2556-22AC055A7104}"/>
              </a:ext>
            </a:extLst>
          </p:cNvPr>
          <p:cNvCxnSpPr/>
          <p:nvPr>
            <p:custDataLst>
              <p:tags r:id="rId26"/>
            </p:custDataLst>
          </p:nvPr>
        </p:nvCxnSpPr>
        <p:spPr bwMode="gray">
          <a:xfrm>
            <a:off x="9494838" y="2887663"/>
            <a:ext cx="1212850" cy="0"/>
          </a:xfrm>
          <a:prstGeom prst="line">
            <a:avLst/>
          </a:prstGeom>
          <a:ln w="12700" cap="flat"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直接连接符 235">
            <a:extLst>
              <a:ext uri="{FF2B5EF4-FFF2-40B4-BE49-F238E27FC236}">
                <a16:creationId xmlns:a16="http://schemas.microsoft.com/office/drawing/2014/main" id="{9D432990-584A-D615-1BB6-DFE246CF5EBE}"/>
              </a:ext>
            </a:extLst>
          </p:cNvPr>
          <p:cNvCxnSpPr/>
          <p:nvPr>
            <p:custDataLst>
              <p:tags r:id="rId27"/>
            </p:custDataLst>
          </p:nvPr>
        </p:nvCxnSpPr>
        <p:spPr bwMode="gray">
          <a:xfrm>
            <a:off x="10707688" y="2887662"/>
            <a:ext cx="0" cy="661988"/>
          </a:xfrm>
          <a:prstGeom prst="line">
            <a:avLst/>
          </a:prstGeom>
          <a:ln w="12700" cap="flat" cmpd="sng" algn="ctr">
            <a:solidFill>
              <a:srgbClr val="969696"/>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9" name="Text Placeholder 2">
            <a:extLst>
              <a:ext uri="{FF2B5EF4-FFF2-40B4-BE49-F238E27FC236}">
                <a16:creationId xmlns:a16="http://schemas.microsoft.com/office/drawing/2014/main" id="{B525AAE2-70DF-B69F-1996-8D486A75EF75}"/>
              </a:ext>
            </a:extLst>
          </p:cNvPr>
          <p:cNvSpPr>
            <a:spLocks/>
          </p:cNvSpPr>
          <p:nvPr>
            <p:custDataLst>
              <p:tags r:id="rId28"/>
            </p:custDataLst>
          </p:nvPr>
        </p:nvSpPr>
        <p:spPr bwMode="gray">
          <a:xfrm>
            <a:off x="9251950" y="3759200"/>
            <a:ext cx="4857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600" dirty="0">
                <a:solidFill>
                  <a:srgbClr val="000000"/>
                </a:solidFill>
                <a:effectLst/>
              </a:rPr>
              <a:t>16</a:t>
            </a:r>
            <a:r>
              <a:rPr lang="zh-CN" altLang="en-US" sz="1600" dirty="0">
                <a:solidFill>
                  <a:srgbClr val="000000"/>
                </a:solidFill>
                <a:effectLst/>
              </a:rPr>
              <a:t>天</a:t>
            </a:r>
            <a:endParaRPr lang="zh-CN" altLang="en-US" sz="1600" dirty="0">
              <a:solidFill>
                <a:srgbClr val="000000"/>
              </a:solidFill>
            </a:endParaRPr>
          </a:p>
        </p:txBody>
      </p:sp>
      <p:sp>
        <p:nvSpPr>
          <p:cNvPr id="237" name="Text Placeholder 2">
            <a:extLst>
              <a:ext uri="{FF2B5EF4-FFF2-40B4-BE49-F238E27FC236}">
                <a16:creationId xmlns:a16="http://schemas.microsoft.com/office/drawing/2014/main" id="{0A6BD9C2-2776-3041-396F-83EC43911EED}"/>
              </a:ext>
            </a:extLst>
          </p:cNvPr>
          <p:cNvSpPr>
            <a:spLocks/>
          </p:cNvSpPr>
          <p:nvPr>
            <p:custDataLst>
              <p:tags r:id="rId29"/>
            </p:custDataLst>
          </p:nvPr>
        </p:nvSpPr>
        <p:spPr bwMode="auto">
          <a:xfrm>
            <a:off x="9051925" y="4686300"/>
            <a:ext cx="887413"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8B4E6A78-BF86-4321-BDB4-0E3D8A6509A4}" type="datetime'''''''''''''''''''''现''''''''''''''''''''''''''''''有治疗'">
              <a:rPr lang="zh-CN" altLang="en-US" sz="1600" smtClean="0">
                <a:solidFill>
                  <a:srgbClr val="808080"/>
                </a:solidFill>
                <a:latin typeface="微软雅黑" panose="020B0503020204020204" pitchFamily="34" charset="-122"/>
                <a:ea typeface="微软雅黑" panose="020B0503020204020204" pitchFamily="34" charset="-122"/>
              </a:rPr>
              <a:pPr/>
              <a:t>现有治疗</a:t>
            </a:fld>
            <a:r>
              <a:rPr kumimoji="0" lang="en-US" altLang="zh-CN" sz="1600" b="0" i="0" u="none" strike="noStrike" kern="1200" cap="none" spc="0" normalizeH="0" baseline="3000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1600" b="0" i="0" u="none" strike="noStrike" kern="1200" cap="none" spc="0" normalizeH="0" baseline="3000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0" name="Text Placeholder 2">
            <a:extLst>
              <a:ext uri="{FF2B5EF4-FFF2-40B4-BE49-F238E27FC236}">
                <a16:creationId xmlns:a16="http://schemas.microsoft.com/office/drawing/2014/main" id="{714577F3-329A-E40E-1550-259E4EE56374}"/>
              </a:ext>
            </a:extLst>
          </p:cNvPr>
          <p:cNvSpPr>
            <a:spLocks/>
          </p:cNvSpPr>
          <p:nvPr>
            <p:custDataLst>
              <p:tags r:id="rId30"/>
            </p:custDataLst>
          </p:nvPr>
        </p:nvSpPr>
        <p:spPr bwMode="gray">
          <a:xfrm>
            <a:off x="10469563" y="3992563"/>
            <a:ext cx="476250" cy="219075"/>
          </a:xfrm>
          <a:prstGeom prst="rect">
            <a:avLst/>
          </a:prstGeom>
          <a:noFill/>
          <a:ln>
            <a:noFill/>
          </a:ln>
          <a:effectLst/>
          <a:extLst>
            <a:ext uri="{909E8E84-426E-40DD-AFC4-6F175D3DCCD1}">
              <a14:hiddenFill xmlns:a14="http://schemas.microsoft.com/office/drawing/2010/main">
                <a:solidFill>
                  <a:srgbClr val="0047BB"/>
                </a:solidFill>
              </a14:hiddenFill>
            </a:ext>
          </a:extLst>
        </p:spPr>
        <p:txBody>
          <a:bodyPr vert="horz" wrap="none" lIns="28575" tIns="0" rIns="28575"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600" b="1" dirty="0">
                <a:solidFill>
                  <a:srgbClr val="000000"/>
                </a:solidFill>
                <a:effectLst/>
              </a:rPr>
              <a:t>11</a:t>
            </a:r>
            <a:r>
              <a:rPr lang="zh-CN" altLang="en-US" sz="1600" b="1" dirty="0">
                <a:solidFill>
                  <a:srgbClr val="000000"/>
                </a:solidFill>
                <a:effectLst/>
              </a:rPr>
              <a:t>天</a:t>
            </a:r>
            <a:endParaRPr lang="zh-CN" altLang="en-US" sz="1600" b="1" dirty="0">
              <a:solidFill>
                <a:srgbClr val="000000"/>
              </a:solidFill>
            </a:endParaRPr>
          </a:p>
        </p:txBody>
      </p:sp>
      <p:sp>
        <p:nvSpPr>
          <p:cNvPr id="238" name="Text Placeholder 2">
            <a:extLst>
              <a:ext uri="{FF2B5EF4-FFF2-40B4-BE49-F238E27FC236}">
                <a16:creationId xmlns:a16="http://schemas.microsoft.com/office/drawing/2014/main" id="{1A1DC655-21E1-B0DA-2344-91396AD4A838}"/>
              </a:ext>
            </a:extLst>
          </p:cNvPr>
          <p:cNvSpPr>
            <a:spLocks/>
          </p:cNvSpPr>
          <p:nvPr>
            <p:custDataLst>
              <p:tags r:id="rId31"/>
            </p:custDataLst>
          </p:nvPr>
        </p:nvSpPr>
        <p:spPr bwMode="auto">
          <a:xfrm>
            <a:off x="10294938" y="4686300"/>
            <a:ext cx="825500" cy="438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569C8BA7-8985-4DF3-B517-5A4FFCF97344}" type="datetime'氨''''''''曲''''南''''''&#10;''''''''阿''''''''维巴坦'''''''''''''">
              <a:rPr lang="zh-CN" altLang="en-US" sz="1600" b="1" smtClean="0">
                <a:solidFill>
                  <a:srgbClr val="000000"/>
                </a:solidFill>
                <a:latin typeface="微软雅黑" panose="020B0503020204020204" pitchFamily="34" charset="-122"/>
                <a:ea typeface="微软雅黑" panose="020B0503020204020204" pitchFamily="34" charset="-122"/>
              </a:rPr>
              <a:pPr/>
              <a:t>氨曲南
阿维巴坦</a:t>
            </a:fld>
            <a:endParaRPr kumimoji="0" lang="zh-CN" altLang="en-US" sz="1600" b="1" i="0"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1" name="Text Placeholder 2">
            <a:extLst>
              <a:ext uri="{FF2B5EF4-FFF2-40B4-BE49-F238E27FC236}">
                <a16:creationId xmlns:a16="http://schemas.microsoft.com/office/drawing/2014/main" id="{7354AB35-6D0B-6236-8D2D-3A2A28BE5AC2}"/>
              </a:ext>
            </a:extLst>
          </p:cNvPr>
          <p:cNvSpPr>
            <a:spLocks/>
          </p:cNvSpPr>
          <p:nvPr>
            <p:custDataLst>
              <p:tags r:id="rId32"/>
            </p:custDataLst>
          </p:nvPr>
        </p:nvSpPr>
        <p:spPr bwMode="auto">
          <a:xfrm>
            <a:off x="9582150" y="2732088"/>
            <a:ext cx="1039813" cy="311150"/>
          </a:xfrm>
          <a:prstGeom prst="ellipse">
            <a:avLst/>
          </a:prstGeom>
          <a:solidFill>
            <a:schemeClr val="bg1"/>
          </a:solidFill>
          <a:ln w="9525" cmpd="sng" algn="ctr">
            <a:noFill/>
          </a:ln>
          <a:effectLst/>
          <a:extLst>
            <a:ext uri="{91240B29-F687-4F45-9708-019B960494DF}">
              <a14:hiddenLine xmlns:a14="http://schemas.microsoft.com/office/drawing/2010/main" w="9525" cmpd="sng" algn="ctr">
                <a:solidFill>
                  <a:srgbClr val="969696"/>
                </a:solidFill>
              </a14:hiddenLine>
            </a:ext>
          </a:ex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600" b="1" dirty="0">
                <a:effectLst/>
                <a:latin typeface="微软雅黑" panose="020B0503020204020204" pitchFamily="34" charset="-122"/>
                <a:ea typeface="微软雅黑" panose="020B0503020204020204" pitchFamily="34" charset="-122"/>
              </a:rPr>
              <a:t>降低</a:t>
            </a:r>
            <a:r>
              <a:rPr lang="en-US" altLang="zh-CN" sz="1600" b="1" dirty="0">
                <a:effectLst/>
                <a:latin typeface="微软雅黑" panose="020B0503020204020204" pitchFamily="34" charset="-122"/>
                <a:ea typeface="微软雅黑" panose="020B0503020204020204" pitchFamily="34" charset="-122"/>
              </a:rPr>
              <a:t>5</a:t>
            </a:r>
            <a:r>
              <a:rPr lang="zh-CN" altLang="en-US" sz="1600" b="1" dirty="0">
                <a:effectLst/>
                <a:latin typeface="微软雅黑" panose="020B0503020204020204" pitchFamily="34" charset="-122"/>
                <a:ea typeface="微软雅黑" panose="020B0503020204020204" pitchFamily="34" charset="-122"/>
              </a:rPr>
              <a:t>天</a:t>
            </a:r>
            <a:endParaRPr lang="zh-CN" altLang="en-US" sz="1600" b="1" dirty="0">
              <a:latin typeface="微软雅黑" panose="020B0503020204020204" pitchFamily="34" charset="-122"/>
              <a:ea typeface="微软雅黑" panose="020B0503020204020204" pitchFamily="34" charset="-122"/>
            </a:endParaRPr>
          </a:p>
        </p:txBody>
      </p:sp>
      <p:sp>
        <p:nvSpPr>
          <p:cNvPr id="248" name="文本框 247">
            <a:extLst>
              <a:ext uri="{FF2B5EF4-FFF2-40B4-BE49-F238E27FC236}">
                <a16:creationId xmlns:a16="http://schemas.microsoft.com/office/drawing/2014/main" id="{54C19CBC-4C5E-4B83-3A9C-9B6880CD1421}"/>
              </a:ext>
            </a:extLst>
          </p:cNvPr>
          <p:cNvSpPr txBox="1"/>
          <p:nvPr/>
        </p:nvSpPr>
        <p:spPr bwMode="gray">
          <a:xfrm>
            <a:off x="9618663" y="1974850"/>
            <a:ext cx="1171575" cy="254000"/>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机械通气天数降低</a:t>
            </a:r>
            <a:endParaRPr kumimoji="0" lang="zh-CN" altLang="en-US" sz="16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53" name="箭头: 下 252">
            <a:extLst>
              <a:ext uri="{FF2B5EF4-FFF2-40B4-BE49-F238E27FC236}">
                <a16:creationId xmlns:a16="http://schemas.microsoft.com/office/drawing/2014/main" id="{3358EFDE-D4F4-A8BB-8ADD-3B534C9BCF4B}"/>
              </a:ext>
            </a:extLst>
          </p:cNvPr>
          <p:cNvSpPr/>
          <p:nvPr/>
        </p:nvSpPr>
        <p:spPr bwMode="gray">
          <a:xfrm>
            <a:off x="6383972" y="2293780"/>
            <a:ext cx="1872000" cy="601818"/>
          </a:xfrm>
          <a:prstGeom prst="downArrow">
            <a:avLst>
              <a:gd name="adj1" fmla="val 50000"/>
              <a:gd name="adj2" fmla="val 23111"/>
            </a:avLst>
          </a:prstGeom>
          <a:solidFill>
            <a:srgbClr val="C00000"/>
          </a:solidFill>
          <a:ln w="12700" cap="flat" cmpd="sng" algn="ctr">
            <a:solidFill>
              <a:schemeClr val="bg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-3.5</a:t>
            </a: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天</a:t>
            </a:r>
          </a:p>
        </p:txBody>
      </p:sp>
      <p:sp>
        <p:nvSpPr>
          <p:cNvPr id="254" name="文本框 253">
            <a:extLst>
              <a:ext uri="{FF2B5EF4-FFF2-40B4-BE49-F238E27FC236}">
                <a16:creationId xmlns:a16="http://schemas.microsoft.com/office/drawing/2014/main" id="{DB1EC2D9-96B9-16CD-8A08-E56768A276F2}"/>
              </a:ext>
            </a:extLst>
          </p:cNvPr>
          <p:cNvSpPr txBox="1"/>
          <p:nvPr/>
        </p:nvSpPr>
        <p:spPr bwMode="gray">
          <a:xfrm>
            <a:off x="6755349" y="1970088"/>
            <a:ext cx="1170501" cy="253876"/>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ICU</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住院天数降低</a:t>
            </a:r>
          </a:p>
        </p:txBody>
      </p:sp>
      <p:sp>
        <p:nvSpPr>
          <p:cNvPr id="743" name="文本框 742">
            <a:extLst>
              <a:ext uri="{FF2B5EF4-FFF2-40B4-BE49-F238E27FC236}">
                <a16:creationId xmlns:a16="http://schemas.microsoft.com/office/drawing/2014/main" id="{DE86EF3F-18B5-043B-B8A9-1B4F95B97A97}"/>
              </a:ext>
            </a:extLst>
          </p:cNvPr>
          <p:cNvSpPr txBox="1"/>
          <p:nvPr/>
        </p:nvSpPr>
        <p:spPr bwMode="gray">
          <a:xfrm>
            <a:off x="9528175" y="5463872"/>
            <a:ext cx="1350963" cy="280988"/>
          </a:xfrm>
          <a:prstGeom prst="rect">
            <a:avLst/>
          </a:prstGeom>
        </p:spPr>
        <p:txBody>
          <a:bodyPr wrap="none" lIns="45720" tIns="45720" rIns="4572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含</a:t>
            </a:r>
            <a:r>
              <a:rPr kumimoji="0" lang="en-US" altLang="zh-CN" sz="12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a:t>
            </a:r>
            <a:r>
              <a:rPr kumimoji="0" lang="zh-CN" altLang="en-US" sz="12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的全部</a:t>
            </a:r>
            <a:r>
              <a:rPr kumimoji="0" lang="en-US" altLang="zh-CN" sz="12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CRE</a:t>
            </a:r>
            <a:r>
              <a:rPr kumimoji="0" lang="zh-CN" altLang="en-US" sz="1200" b="0"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人群</a:t>
            </a:r>
            <a:r>
              <a:rPr kumimoji="0" lang="en-US" altLang="zh-CN" sz="1200" b="0" i="0"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p>
        </p:txBody>
      </p:sp>
      <p:sp>
        <p:nvSpPr>
          <p:cNvPr id="744" name="文本框 743">
            <a:extLst>
              <a:ext uri="{FF2B5EF4-FFF2-40B4-BE49-F238E27FC236}">
                <a16:creationId xmlns:a16="http://schemas.microsoft.com/office/drawing/2014/main" id="{326E98CC-5A69-3EA2-9D57-92EB38A16C9B}"/>
              </a:ext>
            </a:extLst>
          </p:cNvPr>
          <p:cNvSpPr txBox="1"/>
          <p:nvPr>
            <p:custDataLst>
              <p:tags r:id="rId33"/>
            </p:custDataLst>
          </p:nvPr>
        </p:nvSpPr>
        <p:spPr bwMode="gray">
          <a:xfrm>
            <a:off x="6500813" y="5463872"/>
            <a:ext cx="1681163" cy="280988"/>
          </a:xfrm>
          <a:prstGeom prst="rect">
            <a:avLst/>
          </a:prstGeom>
        </p:spPr>
        <p:txBody>
          <a:bodyPr wrap="none" lIns="45720" tIns="45720" rIns="4572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0000"/>
                </a:solidFill>
                <a:latin typeface="微软雅黑" panose="020B0503020204020204" pitchFamily="34" charset="-122"/>
                <a:ea typeface="微软雅黑" panose="020B0503020204020204" pitchFamily="34" charset="-122"/>
              </a:rPr>
              <a:t>仅</a:t>
            </a:r>
            <a:r>
              <a:rPr lang="en-US" altLang="zh-CN" sz="1200" dirty="0">
                <a:solidFill>
                  <a:srgbClr val="000000"/>
                </a:solidFill>
                <a:latin typeface="微软雅黑" panose="020B0503020204020204" pitchFamily="34" charset="-122"/>
                <a:ea typeface="微软雅黑" panose="020B0503020204020204" pitchFamily="34" charset="-122"/>
              </a:rPr>
              <a:t>MBL</a:t>
            </a:r>
            <a:r>
              <a:rPr lang="zh-CN" altLang="en-US" sz="1200" dirty="0">
                <a:solidFill>
                  <a:srgbClr val="000000"/>
                </a:solidFill>
                <a:latin typeface="微软雅黑" panose="020B0503020204020204" pitchFamily="34" charset="-122"/>
                <a:ea typeface="微软雅黑" panose="020B0503020204020204" pitchFamily="34" charset="-122"/>
              </a:rPr>
              <a:t>人群</a:t>
            </a:r>
            <a:r>
              <a:rPr kumimoji="0" lang="en-US" altLang="zh-CN" sz="1200" b="0" i="0" u="none" strike="noStrike" kern="1200" cap="none" spc="0" normalizeH="0" baseline="1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54" name="文本框 753">
            <a:extLst>
              <a:ext uri="{FF2B5EF4-FFF2-40B4-BE49-F238E27FC236}">
                <a16:creationId xmlns:a16="http://schemas.microsoft.com/office/drawing/2014/main" id="{339A0DD4-1366-7046-9F28-24985A106910}"/>
              </a:ext>
            </a:extLst>
          </p:cNvPr>
          <p:cNvSpPr txBox="1"/>
          <p:nvPr/>
        </p:nvSpPr>
        <p:spPr bwMode="gray">
          <a:xfrm>
            <a:off x="1777916" y="6183313"/>
            <a:ext cx="9368170" cy="369332"/>
          </a:xfrm>
          <a:prstGeom prst="rect">
            <a:avLst/>
          </a:prstGeom>
          <a:solidFill>
            <a:schemeClr val="bg1"/>
          </a:solid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Yuan J, et al., ATM-AVI compared with Adjunctive Colistin Combined with Meropenem for the Treatment of Serious G- Bacterial Infections: Sub-group analysis of the phase 3 REVISIT study, Presented at </a:t>
            </a:r>
            <a:r>
              <a:rPr kumimoji="0" lang="en-US" altLang="zh-CN" sz="4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IDWeek</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 Oct 16-19, 2024, Los Angeles, CA, USA</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Daikos</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 G, et al., Efficacy and Safety of aztreonam-avibactam for the treatment of serious infections caused by MBL producing multidrug-resistant Gram-negative bacteria: Phase III ASSEMBLE trial, ESCMID Global, Barcelona, Spain 2024</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De Jagger P, et al., </a:t>
            </a:r>
            <a:r>
              <a:rPr kumimoji="0" lang="en-US" altLang="zh-CN" sz="4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Noxocomial</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 Outbreak of NDM β-Lactamase-1-producing Gram-negative bacteria in South Africa, PLOS ONE April 24 2015</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a:ea typeface="微软雅黑" panose="020B0503020204020204" pitchFamily="34" charset="-122"/>
                <a:cs typeface="+mn-cs"/>
              </a:rPr>
              <a:t>Pfizer Data On File C36010009 (ASSEMBLE Study CSR)</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Pfizer Data On File C36010002 (REVISIT Study CSR)</a:t>
            </a:r>
          </a:p>
          <a:p>
            <a:r>
              <a:rPr lang="en-US" altLang="zh-CN" sz="400" dirty="0"/>
              <a:t>Falcone M, et al., Mortality Attributable to BSI caused by different CR GNB, </a:t>
            </a:r>
            <a:r>
              <a:rPr lang="fr-FR" altLang="zh-CN" sz="400" dirty="0"/>
              <a:t>Clin Infect Dis. 2023 Jun 16;76(12):2059-2069. </a:t>
            </a:r>
          </a:p>
        </p:txBody>
      </p:sp>
      <p:sp>
        <p:nvSpPr>
          <p:cNvPr id="755" name="文本框 754">
            <a:extLst>
              <a:ext uri="{FF2B5EF4-FFF2-40B4-BE49-F238E27FC236}">
                <a16:creationId xmlns:a16="http://schemas.microsoft.com/office/drawing/2014/main" id="{6E004FA0-ADB1-1053-9B82-B52EDE918081}"/>
              </a:ext>
            </a:extLst>
          </p:cNvPr>
          <p:cNvSpPr txBox="1"/>
          <p:nvPr/>
        </p:nvSpPr>
        <p:spPr bwMode="gray">
          <a:xfrm>
            <a:off x="8784029" y="6015640"/>
            <a:ext cx="2842822" cy="427522"/>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现有治疗包括：美罗培南</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多粘菌素</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E</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甲磺酸钠联合给药</a:t>
            </a:r>
            <a:endPar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现有治疗包括：阿米卡星</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多粘菌素</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E</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甲磺酸钠</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美罗培南联合治疗、阿米卡星</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多粘菌素</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E</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甲磺酸钠联合治疗等</a:t>
            </a:r>
            <a:endPar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800" b="0" i="0" u="none" strike="noStrike" kern="1200" cap="none" spc="0" normalizeH="0" baseline="1500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数据对比来自于不同研究</a:t>
            </a:r>
            <a:endPar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矩形 1">
            <a:extLst>
              <a:ext uri="{FF2B5EF4-FFF2-40B4-BE49-F238E27FC236}">
                <a16:creationId xmlns:a16="http://schemas.microsoft.com/office/drawing/2014/main" id="{1141EC49-EF4B-E6FB-7A33-7FB25DE8DBDD}"/>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有效性 </a:t>
            </a:r>
            <a:r>
              <a:rPr lang="en-US" altLang="zh-CN" sz="1600" b="1" dirty="0">
                <a:latin typeface="微软雅黑" panose="020B0503020204020204" pitchFamily="34" charset="-122"/>
                <a:ea typeface="微软雅黑" panose="020B0503020204020204" pitchFamily="34" charset="-122"/>
              </a:rPr>
              <a:t>(</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1/2)</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4" name="文本框 3">
            <a:extLst>
              <a:ext uri="{FF2B5EF4-FFF2-40B4-BE49-F238E27FC236}">
                <a16:creationId xmlns:a16="http://schemas.microsoft.com/office/drawing/2014/main" id="{400432AE-96B0-686B-89F5-ED03C5A7674E}"/>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55440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11A2-F63A-D0BA-F1DE-F41F40240E0B}"/>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05BC232-325D-E3A4-EC34-6595022C691D}"/>
              </a:ext>
            </a:extLst>
          </p:cNvPr>
          <p:cNvGraphicFramePr>
            <a:graphicFrameLocks noChangeAspect="1"/>
          </p:cNvGraphicFramePr>
          <p:nvPr>
            <p:custDataLst>
              <p:tags r:id="rId1"/>
            </p:custDataLst>
            <p:extLst>
              <p:ext uri="{D42A27DB-BD31-4B8C-83A1-F6EECF244321}">
                <p14:modId xmlns:p14="http://schemas.microsoft.com/office/powerpoint/2010/main" val="3548436238"/>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05BC232-325D-E3A4-EC34-6595022C691D}"/>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58A70159-421E-D945-EC6A-884896E3E7DF}"/>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8" name="标题 7">
            <a:extLst>
              <a:ext uri="{FF2B5EF4-FFF2-40B4-BE49-F238E27FC236}">
                <a16:creationId xmlns:a16="http://schemas.microsoft.com/office/drawing/2014/main" id="{49769351-6256-A438-D3A3-E88FFC6A637D}"/>
              </a:ext>
            </a:extLst>
          </p:cNvPr>
          <p:cNvSpPr>
            <a:spLocks noGrp="1"/>
          </p:cNvSpPr>
          <p:nvPr>
            <p:ph type="title"/>
          </p:nvPr>
        </p:nvSpPr>
        <p:spPr>
          <a:xfrm>
            <a:off x="446798" y="484632"/>
            <a:ext cx="11002412" cy="850392"/>
          </a:xfrm>
        </p:spPr>
        <p:txBody>
          <a:bodyPr vert="horz" lIns="0" tIns="45720" rIns="0" bIns="45720" rtlCol="0" anchor="t" anchorCtr="0">
            <a:noAutofit/>
          </a:bodyPr>
          <a:lstStyle/>
          <a:p>
            <a:pPr>
              <a:lnSpc>
                <a:spcPct val="100000"/>
              </a:lnSpc>
            </a:pPr>
            <a:r>
              <a:rPr lang="zh-CN" altLang="en-US" dirty="0">
                <a:latin typeface="微软雅黑" panose="020B0503020204020204" pitchFamily="34" charset="-122"/>
                <a:ea typeface="微软雅黑" panose="020B0503020204020204" pitchFamily="34" charset="-122"/>
              </a:rPr>
              <a:t>获得国内外权威指南</a:t>
            </a:r>
            <a:r>
              <a:rPr lang="zh-CN" altLang="en-US" dirty="0">
                <a:solidFill>
                  <a:srgbClr val="0000C9"/>
                </a:solidFill>
                <a:latin typeface="微软雅黑" panose="020B0503020204020204" pitchFamily="34" charset="-122"/>
                <a:ea typeface="微软雅黑" panose="020B0503020204020204" pitchFamily="34" charset="-122"/>
              </a:rPr>
              <a:t>一致优先推荐</a:t>
            </a:r>
            <a:r>
              <a:rPr lang="zh-CN" altLang="en-US" dirty="0">
                <a:latin typeface="微软雅黑" panose="020B0503020204020204" pitchFamily="34" charset="-122"/>
                <a:ea typeface="微软雅黑" panose="020B0503020204020204" pitchFamily="34" charset="-122"/>
              </a:rPr>
              <a:t>，是国内</a:t>
            </a:r>
            <a:r>
              <a:rPr lang="zh-CN" altLang="en-US" dirty="0">
                <a:solidFill>
                  <a:srgbClr val="0000C9"/>
                </a:solidFill>
                <a:latin typeface="微软雅黑" panose="020B0503020204020204" pitchFamily="34" charset="-122"/>
                <a:ea typeface="微软雅黑" panose="020B0503020204020204" pitchFamily="34" charset="-122"/>
              </a:rPr>
              <a:t>第一个可单药治疗</a:t>
            </a:r>
            <a:r>
              <a:rPr lang="en-US" altLang="zh-CN" dirty="0">
                <a:solidFill>
                  <a:srgbClr val="0000C9"/>
                </a:solidFill>
                <a:latin typeface="微软雅黑" panose="020B0503020204020204" pitchFamily="34" charset="-122"/>
                <a:ea typeface="微软雅黑" panose="020B0503020204020204" pitchFamily="34" charset="-122"/>
              </a:rPr>
              <a:t>MBL-CRE</a:t>
            </a:r>
            <a:r>
              <a:rPr lang="zh-CN" altLang="en-US" dirty="0">
                <a:solidFill>
                  <a:srgbClr val="0000C9"/>
                </a:solidFill>
                <a:latin typeface="微软雅黑" panose="020B0503020204020204" pitchFamily="34" charset="-122"/>
                <a:ea typeface="微软雅黑" panose="020B0503020204020204" pitchFamily="34" charset="-122"/>
              </a:rPr>
              <a:t>的创新药</a:t>
            </a:r>
          </a:p>
        </p:txBody>
      </p:sp>
      <p:graphicFrame>
        <p:nvGraphicFramePr>
          <p:cNvPr id="12" name="表格 11">
            <a:extLst>
              <a:ext uri="{FF2B5EF4-FFF2-40B4-BE49-F238E27FC236}">
                <a16:creationId xmlns:a16="http://schemas.microsoft.com/office/drawing/2014/main" id="{237F13A8-1572-DBEA-B12F-2602F06C0E59}"/>
              </a:ext>
            </a:extLst>
          </p:cNvPr>
          <p:cNvGraphicFramePr>
            <a:graphicFrameLocks noGrp="1"/>
          </p:cNvGraphicFramePr>
          <p:nvPr>
            <p:extLst>
              <p:ext uri="{D42A27DB-BD31-4B8C-83A1-F6EECF244321}">
                <p14:modId xmlns:p14="http://schemas.microsoft.com/office/powerpoint/2010/main" val="1471245069"/>
              </p:ext>
            </p:extLst>
          </p:nvPr>
        </p:nvGraphicFramePr>
        <p:xfrm>
          <a:off x="446798" y="1429005"/>
          <a:ext cx="11295229" cy="4112259"/>
        </p:xfrm>
        <a:graphic>
          <a:graphicData uri="http://schemas.openxmlformats.org/drawingml/2006/table">
            <a:tbl>
              <a:tblPr firstRow="1" bandRow="1">
                <a:tableStyleId>{5C22544A-7EE6-4342-B048-85BDC9FD1C3A}</a:tableStyleId>
              </a:tblPr>
              <a:tblGrid>
                <a:gridCol w="2552434">
                  <a:extLst>
                    <a:ext uri="{9D8B030D-6E8A-4147-A177-3AD203B41FA5}">
                      <a16:colId xmlns:a16="http://schemas.microsoft.com/office/drawing/2014/main" val="442202805"/>
                    </a:ext>
                  </a:extLst>
                </a:gridCol>
                <a:gridCol w="1316736">
                  <a:extLst>
                    <a:ext uri="{9D8B030D-6E8A-4147-A177-3AD203B41FA5}">
                      <a16:colId xmlns:a16="http://schemas.microsoft.com/office/drawing/2014/main" val="3436277179"/>
                    </a:ext>
                  </a:extLst>
                </a:gridCol>
                <a:gridCol w="1316736">
                  <a:extLst>
                    <a:ext uri="{9D8B030D-6E8A-4147-A177-3AD203B41FA5}">
                      <a16:colId xmlns:a16="http://schemas.microsoft.com/office/drawing/2014/main" val="3384241170"/>
                    </a:ext>
                  </a:extLst>
                </a:gridCol>
                <a:gridCol w="6109323">
                  <a:extLst>
                    <a:ext uri="{9D8B030D-6E8A-4147-A177-3AD203B41FA5}">
                      <a16:colId xmlns:a16="http://schemas.microsoft.com/office/drawing/2014/main" val="3862267813"/>
                    </a:ext>
                  </a:extLst>
                </a:gridCol>
              </a:tblGrid>
              <a:tr h="509564">
                <a:tc>
                  <a:txBody>
                    <a:bodyPr/>
                    <a:lstStyle/>
                    <a:p>
                      <a:pPr algn="ctr"/>
                      <a:r>
                        <a:rPr lang="zh-CN" altLang="en-US" sz="1400" dirty="0">
                          <a:solidFill>
                            <a:schemeClr val="tx1"/>
                          </a:solidFill>
                          <a:latin typeface="微软雅黑" panose="020B0503020204020204" pitchFamily="34" charset="-122"/>
                          <a:ea typeface="微软雅黑" panose="020B0503020204020204" pitchFamily="34" charset="-122"/>
                        </a:rPr>
                        <a:t>指南名称</a:t>
                      </a:r>
                    </a:p>
                  </a:txBody>
                  <a:tcPr marL="72000" marR="72000" marT="72000" marB="72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solidFill>
                            <a:schemeClr val="tx1"/>
                          </a:solidFill>
                          <a:latin typeface="微软雅黑" panose="020B0503020204020204" pitchFamily="34" charset="-122"/>
                          <a:ea typeface="微软雅黑" panose="020B0503020204020204" pitchFamily="34" charset="-122"/>
                        </a:rPr>
                        <a:t>指南发布年</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solidFill>
                            <a:schemeClr val="tx1"/>
                          </a:solidFill>
                          <a:latin typeface="微软雅黑" panose="020B0503020204020204" pitchFamily="34" charset="-122"/>
                          <a:ea typeface="微软雅黑" panose="020B0503020204020204" pitchFamily="34" charset="-122"/>
                        </a:rPr>
                        <a:t>指南发布机构</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solidFill>
                            <a:schemeClr val="tx1"/>
                          </a:solidFill>
                          <a:latin typeface="微软雅黑" panose="020B0503020204020204" pitchFamily="34" charset="-122"/>
                          <a:ea typeface="微软雅黑" panose="020B0503020204020204" pitchFamily="34" charset="-122"/>
                        </a:rPr>
                        <a:t>指南推荐内容</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5488413"/>
                  </a:ext>
                </a:extLst>
              </a:tr>
              <a:tr h="1469091">
                <a:tc>
                  <a:txBody>
                    <a:bodyPr/>
                    <a:lstStyle/>
                    <a:p>
                      <a:pP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血液肿瘤患者碳青霉烯类耐药的肠杆菌目细菌（</a:t>
                      </a:r>
                      <a:r>
                        <a:rPr lang="en-US" altLang="zh-CN" sz="1400" dirty="0">
                          <a:solidFill>
                            <a:schemeClr val="tx1"/>
                          </a:solidFill>
                          <a:latin typeface="微软雅黑" panose="020B0503020204020204" pitchFamily="34" charset="-122"/>
                          <a:ea typeface="微软雅黑" panose="020B0503020204020204" pitchFamily="34" charset="-122"/>
                        </a:rPr>
                        <a:t>CRE</a:t>
                      </a:r>
                      <a:r>
                        <a:rPr lang="zh-CN" altLang="en-US" sz="1400" dirty="0">
                          <a:solidFill>
                            <a:schemeClr val="tx1"/>
                          </a:solidFill>
                          <a:latin typeface="微软雅黑" panose="020B0503020204020204" pitchFamily="34" charset="-122"/>
                          <a:ea typeface="微软雅黑" panose="020B0503020204020204" pitchFamily="34" charset="-122"/>
                        </a:rPr>
                        <a:t>）感染的诊治与防控中国专家共识（</a:t>
                      </a:r>
                      <a:r>
                        <a:rPr lang="en-US" altLang="zh-CN" sz="1400" dirty="0">
                          <a:solidFill>
                            <a:schemeClr val="tx1"/>
                          </a:solidFill>
                          <a:latin typeface="微软雅黑" panose="020B0503020204020204" pitchFamily="34" charset="-122"/>
                          <a:ea typeface="微软雅黑" panose="020B0503020204020204" pitchFamily="34" charset="-122"/>
                        </a:rPr>
                        <a:t>2025</a:t>
                      </a:r>
                      <a:r>
                        <a:rPr lang="zh-CN" altLang="en-US" sz="1400" dirty="0">
                          <a:solidFill>
                            <a:schemeClr val="tx1"/>
                          </a:solidFill>
                          <a:latin typeface="微软雅黑" panose="020B0503020204020204" pitchFamily="34" charset="-122"/>
                          <a:ea typeface="微软雅黑" panose="020B0503020204020204" pitchFamily="34" charset="-122"/>
                        </a:rPr>
                        <a:t>年版）</a:t>
                      </a:r>
                      <a:r>
                        <a:rPr lang="en-US" altLang="zh-CN" sz="1400" dirty="0">
                          <a:solidFill>
                            <a:schemeClr val="tx1"/>
                          </a:solidFill>
                          <a:latin typeface="微软雅黑" panose="020B0503020204020204" pitchFamily="34" charset="-122"/>
                          <a:ea typeface="微软雅黑" panose="020B0503020204020204" pitchFamily="34" charset="-122"/>
                        </a:rPr>
                        <a:t>》</a:t>
                      </a:r>
                      <a:r>
                        <a:rPr lang="en-US" altLang="zh-CN" sz="1400" baseline="30000" dirty="0">
                          <a:solidFill>
                            <a:schemeClr val="tx1"/>
                          </a:solidFill>
                          <a:latin typeface="微软雅黑" panose="020B0503020204020204" pitchFamily="34" charset="-122"/>
                          <a:ea typeface="微软雅黑" panose="020B0503020204020204" pitchFamily="34" charset="-122"/>
                        </a:rPr>
                        <a:t>3</a:t>
                      </a:r>
                      <a:endParaRPr lang="zh-CN" altLang="en-US" sz="1400" baseline="30000" dirty="0">
                        <a:solidFill>
                          <a:schemeClr val="tx1"/>
                        </a:solidFill>
                        <a:latin typeface="微软雅黑" panose="020B0503020204020204" pitchFamily="34" charset="-122"/>
                        <a:ea typeface="微软雅黑" panose="020B0503020204020204" pitchFamily="34" charset="-122"/>
                      </a:endParaRPr>
                    </a:p>
                  </a:txBody>
                  <a:tcPr marL="72000" marR="72000" marT="72000" marB="72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2025</a:t>
                      </a:r>
                      <a:r>
                        <a:rPr lang="zh-CN" altLang="en-US" sz="1400" dirty="0">
                          <a:solidFill>
                            <a:schemeClr val="tx1"/>
                          </a:solidFill>
                          <a:latin typeface="微软雅黑" panose="020B0503020204020204" pitchFamily="34" charset="-122"/>
                          <a:ea typeface="微软雅黑" panose="020B0503020204020204" pitchFamily="34" charset="-122"/>
                        </a:rPr>
                        <a:t>年</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zh-CN" altLang="en-US" sz="1400" dirty="0">
                          <a:solidFill>
                            <a:schemeClr val="tx1"/>
                          </a:solidFill>
                          <a:latin typeface="微软雅黑" panose="020B0503020204020204" pitchFamily="34" charset="-122"/>
                          <a:ea typeface="微软雅黑" panose="020B0503020204020204" pitchFamily="34" charset="-122"/>
                        </a:rPr>
                        <a:t>中华医学会</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对于产金属酶的</a:t>
                      </a:r>
                      <a:r>
                        <a:rPr lang="en-US" altLang="zh-CN" sz="1400" dirty="0">
                          <a:solidFill>
                            <a:schemeClr val="tx1"/>
                          </a:solidFill>
                          <a:latin typeface="微软雅黑" panose="020B0503020204020204" pitchFamily="34" charset="-122"/>
                          <a:ea typeface="微软雅黑" panose="020B0503020204020204" pitchFamily="34" charset="-122"/>
                        </a:rPr>
                        <a:t>CRE</a:t>
                      </a:r>
                      <a:r>
                        <a:rPr lang="zh-CN" altLang="en-US" sz="1400" dirty="0">
                          <a:solidFill>
                            <a:schemeClr val="tx1"/>
                          </a:solidFill>
                          <a:latin typeface="微软雅黑" panose="020B0503020204020204" pitchFamily="34" charset="-122"/>
                          <a:ea typeface="微软雅黑" panose="020B0503020204020204" pitchFamily="34" charset="-122"/>
                        </a:rPr>
                        <a:t>感染患者：</a:t>
                      </a:r>
                      <a:r>
                        <a:rPr lang="zh-CN" altLang="en-US" sz="1400" b="1" dirty="0">
                          <a:solidFill>
                            <a:schemeClr val="tx1"/>
                          </a:solidFill>
                          <a:latin typeface="微软雅黑" panose="020B0503020204020204" pitchFamily="34" charset="-122"/>
                          <a:ea typeface="微软雅黑" panose="020B0503020204020204" pitchFamily="34" charset="-122"/>
                        </a:rPr>
                        <a:t>首选</a:t>
                      </a:r>
                      <a:r>
                        <a:rPr lang="zh-CN" altLang="en-US" sz="1400" dirty="0">
                          <a:solidFill>
                            <a:schemeClr val="tx1"/>
                          </a:solidFill>
                          <a:latin typeface="微软雅黑" panose="020B0503020204020204" pitchFamily="34" charset="-122"/>
                          <a:ea typeface="微软雅黑" panose="020B0503020204020204" pitchFamily="34" charset="-122"/>
                        </a:rPr>
                        <a:t>氨曲南阿维巴坦</a:t>
                      </a:r>
                      <a:endParaRPr lang="en-US" altLang="zh-CN" sz="1400" dirty="0">
                        <a:solidFill>
                          <a:schemeClr val="tx1"/>
                        </a:solidFill>
                        <a:latin typeface="微软雅黑" panose="020B0503020204020204" pitchFamily="34" charset="-122"/>
                        <a:ea typeface="微软雅黑"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氨曲南阿维巴坦是目前</a:t>
                      </a:r>
                      <a:r>
                        <a:rPr lang="zh-CN" altLang="en-US" sz="1800" b="1" dirty="0">
                          <a:solidFill>
                            <a:srgbClr val="C00000"/>
                          </a:solidFill>
                          <a:latin typeface="微软雅黑" panose="020B0503020204020204" pitchFamily="34" charset="-122"/>
                          <a:ea typeface="微软雅黑" panose="020B0503020204020204" pitchFamily="34" charset="-122"/>
                        </a:rPr>
                        <a:t>国内第一个可单药</a:t>
                      </a:r>
                      <a:r>
                        <a:rPr lang="zh-CN" altLang="en-US" sz="1400" dirty="0">
                          <a:solidFill>
                            <a:schemeClr val="tx1"/>
                          </a:solidFill>
                          <a:latin typeface="微软雅黑" panose="020B0503020204020204" pitchFamily="34" charset="-122"/>
                          <a:ea typeface="微软雅黑" panose="020B0503020204020204" pitchFamily="34" charset="-122"/>
                        </a:rPr>
                        <a:t>用于金属酶治疗的新型</a:t>
                      </a:r>
                      <a:r>
                        <a:rPr lang="en-US" altLang="zh-CN" sz="1400" dirty="0">
                          <a:solidFill>
                            <a:schemeClr val="tx1"/>
                          </a:solidFill>
                          <a:latin typeface="微软雅黑" panose="020B0503020204020204" pitchFamily="34" charset="-122"/>
                          <a:ea typeface="微软雅黑" panose="020B0503020204020204" pitchFamily="34" charset="-122"/>
                        </a:rPr>
                        <a:t>β-</a:t>
                      </a:r>
                      <a:r>
                        <a:rPr lang="zh-CN" altLang="en-US" sz="1400" dirty="0">
                          <a:solidFill>
                            <a:schemeClr val="tx1"/>
                          </a:solidFill>
                          <a:latin typeface="微软雅黑" panose="020B0503020204020204" pitchFamily="34" charset="-122"/>
                          <a:ea typeface="微软雅黑" panose="020B0503020204020204" pitchFamily="34" charset="-122"/>
                        </a:rPr>
                        <a:t>内酰胺酶抑制剂复方制剂</a:t>
                      </a:r>
                      <a:endParaRPr lang="en-US" altLang="zh-CN" sz="1400" dirty="0">
                        <a:solidFill>
                          <a:schemeClr val="tx1"/>
                        </a:solidFill>
                        <a:latin typeface="微软雅黑" panose="020B0503020204020204" pitchFamily="34" charset="-122"/>
                        <a:ea typeface="微软雅黑" panose="020B0503020204020204" pitchFamily="34" charset="-122"/>
                      </a:endParaRP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2626592"/>
                  </a:ext>
                </a:extLst>
              </a:tr>
              <a:tr h="1023483">
                <a:tc>
                  <a:txBody>
                    <a:bodyPr/>
                    <a:lstStyle/>
                    <a:p>
                      <a:pP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细菌药物敏感试验执行标准和典型报告解读</a:t>
                      </a:r>
                      <a:r>
                        <a:rPr lang="en-US" altLang="zh-CN" sz="1400" dirty="0">
                          <a:solidFill>
                            <a:schemeClr val="tx1"/>
                          </a:solidFill>
                          <a:latin typeface="微软雅黑" panose="020B0503020204020204" pitchFamily="34" charset="-122"/>
                          <a:ea typeface="微软雅黑" panose="020B0503020204020204" pitchFamily="34" charset="-122"/>
                        </a:rPr>
                        <a:t>》</a:t>
                      </a:r>
                      <a:r>
                        <a:rPr lang="en-US" altLang="zh-CN" sz="1400" baseline="30000" dirty="0">
                          <a:solidFill>
                            <a:schemeClr val="tx1"/>
                          </a:solidFill>
                          <a:latin typeface="微软雅黑" panose="020B0503020204020204" pitchFamily="34" charset="-122"/>
                          <a:ea typeface="微软雅黑" panose="020B0503020204020204" pitchFamily="34" charset="-122"/>
                        </a:rPr>
                        <a:t>4</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72000" marR="72000" marT="72000" marB="72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2025</a:t>
                      </a:r>
                      <a:r>
                        <a:rPr lang="zh-CN" altLang="en-US" sz="1400" dirty="0">
                          <a:solidFill>
                            <a:schemeClr val="tx1"/>
                          </a:solidFill>
                          <a:latin typeface="微软雅黑" panose="020B0503020204020204" pitchFamily="34" charset="-122"/>
                          <a:ea typeface="微软雅黑" panose="020B0503020204020204" pitchFamily="34" charset="-122"/>
                        </a:rPr>
                        <a:t>年</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CHINET</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氨曲南阿维巴坦是</a:t>
                      </a:r>
                      <a:r>
                        <a:rPr lang="en-US" altLang="zh-CN" sz="1400" dirty="0">
                          <a:solidFill>
                            <a:schemeClr val="tx1"/>
                          </a:solidFill>
                          <a:latin typeface="微软雅黑" panose="020B0503020204020204" pitchFamily="34" charset="-122"/>
                          <a:ea typeface="微软雅黑" panose="020B0503020204020204" pitchFamily="34" charset="-122"/>
                        </a:rPr>
                        <a:t>MBL-CRE</a:t>
                      </a:r>
                      <a:r>
                        <a:rPr lang="zh-CN" altLang="en-US" sz="1400" dirty="0">
                          <a:solidFill>
                            <a:schemeClr val="tx1"/>
                          </a:solidFill>
                          <a:latin typeface="微软雅黑" panose="020B0503020204020204" pitchFamily="34" charset="-122"/>
                          <a:ea typeface="微软雅黑" panose="020B0503020204020204" pitchFamily="34" charset="-122"/>
                        </a:rPr>
                        <a:t>的</a:t>
                      </a:r>
                      <a:r>
                        <a:rPr lang="zh-CN" altLang="en-US" sz="1800" b="1" dirty="0">
                          <a:solidFill>
                            <a:srgbClr val="C00000"/>
                          </a:solidFill>
                          <a:latin typeface="微软雅黑" panose="020B0503020204020204" pitchFamily="34" charset="-122"/>
                          <a:ea typeface="微软雅黑" panose="020B0503020204020204" pitchFamily="34" charset="-122"/>
                        </a:rPr>
                        <a:t>首选治疗药物</a:t>
                      </a:r>
                      <a:r>
                        <a:rPr lang="zh-CN" altLang="en-US" sz="1400" dirty="0">
                          <a:solidFill>
                            <a:schemeClr val="tx1"/>
                          </a:solidFill>
                          <a:latin typeface="微软雅黑" panose="020B0503020204020204" pitchFamily="34" charset="-122"/>
                          <a:ea typeface="微软雅黑" panose="020B0503020204020204" pitchFamily="34" charset="-122"/>
                        </a:rPr>
                        <a:t>，是</a:t>
                      </a:r>
                      <a:r>
                        <a:rPr lang="zh-CN" altLang="en-US" sz="1400" b="1" dirty="0">
                          <a:solidFill>
                            <a:schemeClr val="tx1"/>
                          </a:solidFill>
                          <a:latin typeface="微软雅黑" panose="020B0503020204020204" pitchFamily="34" charset="-122"/>
                          <a:ea typeface="微软雅黑" panose="020B0503020204020204" pitchFamily="34" charset="-122"/>
                        </a:rPr>
                        <a:t>更优的选择</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814585"/>
                  </a:ext>
                </a:extLst>
              </a:tr>
              <a:tr h="1110121">
                <a:tc>
                  <a:txBody>
                    <a:bodyPr/>
                    <a:lstStyle/>
                    <a:p>
                      <a:pP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多重耐药革兰氏阴性菌感染治疗指南</a:t>
                      </a:r>
                      <a:r>
                        <a:rPr lang="en-US" altLang="zh-CN" sz="1400" dirty="0">
                          <a:solidFill>
                            <a:schemeClr val="tx1"/>
                          </a:solidFill>
                          <a:latin typeface="微软雅黑" panose="020B0503020204020204" pitchFamily="34" charset="-122"/>
                          <a:ea typeface="微软雅黑" panose="020B0503020204020204" pitchFamily="34" charset="-122"/>
                        </a:rPr>
                        <a:t>》</a:t>
                      </a:r>
                      <a:r>
                        <a:rPr lang="en-US" altLang="zh-CN" sz="1400" baseline="30000" dirty="0">
                          <a:solidFill>
                            <a:schemeClr val="tx1"/>
                          </a:solidFill>
                          <a:latin typeface="微软雅黑" panose="020B0503020204020204" pitchFamily="34" charset="-122"/>
                          <a:ea typeface="微软雅黑" panose="020B0503020204020204" pitchFamily="34" charset="-122"/>
                        </a:rPr>
                        <a:t>2</a:t>
                      </a:r>
                      <a:endParaRPr lang="zh-CN" altLang="en-US" sz="1400" baseline="30000" dirty="0">
                        <a:solidFill>
                          <a:schemeClr val="tx1"/>
                        </a:solidFill>
                        <a:latin typeface="微软雅黑" panose="020B0503020204020204" pitchFamily="34" charset="-122"/>
                        <a:ea typeface="微软雅黑" panose="020B0503020204020204" pitchFamily="34" charset="-122"/>
                      </a:endParaRPr>
                    </a:p>
                  </a:txBody>
                  <a:tcPr marL="72000" marR="72000" marT="72000" marB="72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solidFill>
                            <a:schemeClr val="tx1"/>
                          </a:solidFill>
                          <a:latin typeface="微软雅黑" panose="020B0503020204020204" pitchFamily="34" charset="-122"/>
                          <a:ea typeface="微软雅黑" panose="020B0503020204020204" pitchFamily="34" charset="-122"/>
                        </a:rPr>
                        <a:t>2025</a:t>
                      </a:r>
                      <a:r>
                        <a:rPr lang="zh-CN" altLang="en-US" sz="1400" dirty="0">
                          <a:solidFill>
                            <a:schemeClr val="tx1"/>
                          </a:solidFill>
                          <a:latin typeface="微软雅黑" panose="020B0503020204020204" pitchFamily="34" charset="-122"/>
                          <a:ea typeface="微软雅黑" panose="020B0503020204020204" pitchFamily="34" charset="-122"/>
                        </a:rPr>
                        <a:t>年</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zh-CN" altLang="en-US" sz="1400" dirty="0">
                          <a:solidFill>
                            <a:schemeClr val="tx1"/>
                          </a:solidFill>
                          <a:latin typeface="微软雅黑" panose="020B0503020204020204" pitchFamily="34" charset="-122"/>
                          <a:ea typeface="微软雅黑" panose="020B0503020204020204" pitchFamily="34" charset="-122"/>
                        </a:rPr>
                        <a:t>国际指南</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金属酶是</a:t>
                      </a:r>
                      <a:r>
                        <a:rPr lang="zh-CN" altLang="en-US" sz="1400" b="1" dirty="0">
                          <a:solidFill>
                            <a:schemeClr val="tx1"/>
                          </a:solidFill>
                          <a:latin typeface="微软雅黑" panose="020B0503020204020204" pitchFamily="34" charset="-122"/>
                          <a:ea typeface="微软雅黑" panose="020B0503020204020204" pitchFamily="34" charset="-122"/>
                        </a:rPr>
                        <a:t>第二常见</a:t>
                      </a:r>
                      <a:r>
                        <a:rPr lang="zh-CN" altLang="en-US" sz="1400" dirty="0">
                          <a:solidFill>
                            <a:schemeClr val="tx1"/>
                          </a:solidFill>
                          <a:latin typeface="微软雅黑" panose="020B0503020204020204" pitchFamily="34" charset="-122"/>
                          <a:ea typeface="微软雅黑" panose="020B0503020204020204" pitchFamily="34" charset="-122"/>
                        </a:rPr>
                        <a:t>的碳青霉烯酶</a:t>
                      </a:r>
                      <a:endParaRPr lang="en-US" altLang="zh-CN" sz="1400" dirty="0">
                        <a:solidFill>
                          <a:schemeClr val="tx1"/>
                        </a:solidFill>
                        <a:latin typeface="微软雅黑" panose="020B0503020204020204" pitchFamily="34" charset="-122"/>
                        <a:ea typeface="微软雅黑"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氨曲南阿维巴坦</a:t>
                      </a:r>
                      <a:r>
                        <a:rPr lang="zh-CN" altLang="en-US" sz="1400" b="1" dirty="0">
                          <a:solidFill>
                            <a:schemeClr val="tx1"/>
                          </a:solidFill>
                          <a:latin typeface="微软雅黑" panose="020B0503020204020204" pitchFamily="34" charset="-122"/>
                          <a:ea typeface="微软雅黑" panose="020B0503020204020204" pitchFamily="34" charset="-122"/>
                        </a:rPr>
                        <a:t>有效抑制</a:t>
                      </a:r>
                      <a:r>
                        <a:rPr lang="en-US" altLang="zh-CN" sz="1400" dirty="0">
                          <a:solidFill>
                            <a:schemeClr val="tx1"/>
                          </a:solidFill>
                          <a:latin typeface="微软雅黑" panose="020B0503020204020204" pitchFamily="34" charset="-122"/>
                          <a:ea typeface="微软雅黑" panose="020B0503020204020204" pitchFamily="34" charset="-122"/>
                        </a:rPr>
                        <a:t>MBL-CRE</a:t>
                      </a:r>
                    </a:p>
                    <a:p>
                      <a:pPr marL="171450" indent="-171450">
                        <a:lnSpc>
                          <a:spcPct val="120000"/>
                        </a:lnSpc>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在氨曲南阿维巴坦上市前，</a:t>
                      </a:r>
                      <a:r>
                        <a:rPr lang="zh-CN" altLang="en-US" sz="1400" b="1" dirty="0">
                          <a:solidFill>
                            <a:schemeClr val="tx1"/>
                          </a:solidFill>
                          <a:latin typeface="微软雅黑" panose="020B0503020204020204" pitchFamily="34" charset="-122"/>
                          <a:ea typeface="微软雅黑" panose="020B0503020204020204" pitchFamily="34" charset="-122"/>
                        </a:rPr>
                        <a:t>暂无可有效抑制</a:t>
                      </a:r>
                      <a:r>
                        <a:rPr lang="en-US" altLang="zh-CN" sz="1400" b="1" dirty="0">
                          <a:solidFill>
                            <a:schemeClr val="tx1"/>
                          </a:solidFill>
                          <a:latin typeface="微软雅黑" panose="020B0503020204020204" pitchFamily="34" charset="-122"/>
                          <a:ea typeface="微软雅黑" panose="020B0503020204020204" pitchFamily="34" charset="-122"/>
                        </a:rPr>
                        <a:t>MBL-CRE</a:t>
                      </a:r>
                      <a:r>
                        <a:rPr lang="zh-CN" altLang="en-US" sz="1400" b="1" dirty="0">
                          <a:solidFill>
                            <a:schemeClr val="tx1"/>
                          </a:solidFill>
                          <a:latin typeface="微软雅黑" panose="020B0503020204020204" pitchFamily="34" charset="-122"/>
                          <a:ea typeface="微软雅黑" panose="020B0503020204020204" pitchFamily="34" charset="-122"/>
                        </a:rPr>
                        <a:t>的抑制剂</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228858"/>
                  </a:ext>
                </a:extLst>
              </a:tr>
            </a:tbl>
          </a:graphicData>
        </a:graphic>
      </p:graphicFrame>
      <p:sp>
        <p:nvSpPr>
          <p:cNvPr id="5" name="文本框 4">
            <a:extLst>
              <a:ext uri="{FF2B5EF4-FFF2-40B4-BE49-F238E27FC236}">
                <a16:creationId xmlns:a16="http://schemas.microsoft.com/office/drawing/2014/main" id="{9D8AC34F-1D1F-4A8D-CCC6-7033FE376227}"/>
              </a:ext>
            </a:extLst>
          </p:cNvPr>
          <p:cNvSpPr txBox="1"/>
          <p:nvPr/>
        </p:nvSpPr>
        <p:spPr bwMode="gray">
          <a:xfrm>
            <a:off x="1777916" y="6183313"/>
            <a:ext cx="9368170" cy="246221"/>
          </a:xfrm>
          <a:prstGeom prst="rect">
            <a:avLst/>
          </a:prstGeom>
          <a:solidFill>
            <a:schemeClr val="bg1"/>
          </a:solid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中国碳青霉烯耐药肠杆菌科细菌感染诊治与防控专家共识</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，中华医学杂志</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2021</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年</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9</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月</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28</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日第</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101</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卷第</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36</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期</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Guidelines for the treatment of infections caused by multi-drug-resistant gram-negative bacteria (Greece)</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血液肿瘤患者碳青霉烯类耐药的肠杆菌目细菌（</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CRE</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）感染的诊治与防控中国专家共识（</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2025</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年版）</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细菌药物敏感试验执行标准和典型报告解读</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p:txBody>
      </p:sp>
      <p:sp>
        <p:nvSpPr>
          <p:cNvPr id="2" name="矩形 1">
            <a:extLst>
              <a:ext uri="{FF2B5EF4-FFF2-40B4-BE49-F238E27FC236}">
                <a16:creationId xmlns:a16="http://schemas.microsoft.com/office/drawing/2014/main" id="{43E252EA-3D6A-2064-AB67-493053916A65}"/>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有效性 </a:t>
            </a:r>
            <a:r>
              <a:rPr lang="en-US" altLang="zh-CN" sz="1600" b="1" dirty="0">
                <a:latin typeface="微软雅黑" panose="020B0503020204020204" pitchFamily="34" charset="-122"/>
                <a:ea typeface="微软雅黑" panose="020B0503020204020204" pitchFamily="34" charset="-122"/>
              </a:rPr>
              <a:t>(</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2/2)</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4" name="文本框 3">
            <a:extLst>
              <a:ext uri="{FF2B5EF4-FFF2-40B4-BE49-F238E27FC236}">
                <a16:creationId xmlns:a16="http://schemas.microsoft.com/office/drawing/2014/main" id="{76FE1D9E-18B0-DD9D-21C4-0308CD69ECF6}"/>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75182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01756-009B-542E-97B1-01575838A5BF}"/>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E8845135-9C07-35D0-B85C-29C64BC084BC}"/>
              </a:ext>
            </a:extLst>
          </p:cNvPr>
          <p:cNvGraphicFramePr>
            <a:graphicFrameLocks noChangeAspect="1"/>
          </p:cNvGraphicFramePr>
          <p:nvPr>
            <p:custDataLst>
              <p:tags r:id="rId1"/>
            </p:custDataLst>
            <p:extLst>
              <p:ext uri="{D42A27DB-BD31-4B8C-83A1-F6EECF244321}">
                <p14:modId xmlns:p14="http://schemas.microsoft.com/office/powerpoint/2010/main" val="400240327"/>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0" imgW="415" imgH="416" progId="TCLayout.ActiveDocument.1">
                  <p:embed/>
                </p:oleObj>
              </mc:Choice>
              <mc:Fallback>
                <p:oleObj name="think-cell 幻灯片" r:id="rId30" imgW="415" imgH="416" progId="TCLayout.ActiveDocument.1">
                  <p:embed/>
                  <p:pic>
                    <p:nvPicPr>
                      <p:cNvPr id="3" name="对象 2" hidden="1">
                        <a:extLst>
                          <a:ext uri="{FF2B5EF4-FFF2-40B4-BE49-F238E27FC236}">
                            <a16:creationId xmlns:a16="http://schemas.microsoft.com/office/drawing/2014/main" id="{E8845135-9C07-35D0-B85C-29C64BC084BC}"/>
                          </a:ext>
                        </a:extLst>
                      </p:cNvPr>
                      <p:cNvPicPr/>
                      <p:nvPr/>
                    </p:nvPicPr>
                    <p:blipFill>
                      <a:blip r:embed="rId31"/>
                      <a:stretch>
                        <a:fillRect/>
                      </a:stretch>
                    </p:blipFill>
                    <p:spPr>
                      <a:xfrm>
                        <a:off x="3174" y="2480"/>
                        <a:ext cx="1588" cy="1588"/>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F2BDFDA8-B7DB-F2DF-6C84-C5B99096E626}"/>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8" name="标题 7">
            <a:extLst>
              <a:ext uri="{FF2B5EF4-FFF2-40B4-BE49-F238E27FC236}">
                <a16:creationId xmlns:a16="http://schemas.microsoft.com/office/drawing/2014/main" id="{AEB59F81-47CF-E8DA-6529-81D2DC7980DF}"/>
              </a:ext>
            </a:extLst>
          </p:cNvPr>
          <p:cNvSpPr>
            <a:spLocks noGrp="1"/>
          </p:cNvSpPr>
          <p:nvPr>
            <p:ph type="title"/>
          </p:nvPr>
        </p:nvSpPr>
        <p:spPr>
          <a:xfrm>
            <a:off x="446798" y="484632"/>
            <a:ext cx="11378930" cy="463417"/>
          </a:xfrm>
        </p:spPr>
        <p:txBody>
          <a:bodyPr vert="horz" lIns="0" tIns="45720" rIns="0" bIns="45720" rtlCol="0" anchor="t" anchorCtr="0">
            <a:noAutofit/>
          </a:bodyPr>
          <a:lstStyle/>
          <a:p>
            <a:pPr>
              <a:lnSpc>
                <a:spcPct val="100000"/>
              </a:lnSpc>
            </a:pPr>
            <a:r>
              <a:rPr lang="zh-CN" altLang="en-US" dirty="0">
                <a:latin typeface="微软雅黑" panose="020B0503020204020204" pitchFamily="34" charset="-122"/>
                <a:ea typeface="微软雅黑" panose="020B0503020204020204" pitchFamily="34" charset="-122"/>
              </a:rPr>
              <a:t>安全耐受，治疗相关不良反应发生率</a:t>
            </a:r>
            <a:r>
              <a:rPr lang="zh-CN" altLang="en-US" dirty="0">
                <a:solidFill>
                  <a:schemeClr val="accent1"/>
                </a:solidFill>
                <a:latin typeface="微软雅黑" panose="020B0503020204020204" pitchFamily="34" charset="-122"/>
                <a:ea typeface="微软雅黑" panose="020B0503020204020204" pitchFamily="34" charset="-122"/>
              </a:rPr>
              <a:t>降低</a:t>
            </a:r>
            <a:r>
              <a:rPr lang="en-US" altLang="zh-CN" dirty="0">
                <a:solidFill>
                  <a:schemeClr val="accent1"/>
                </a:solidFill>
                <a:latin typeface="微软雅黑" panose="020B0503020204020204" pitchFamily="34" charset="-122"/>
                <a:ea typeface="微软雅黑" panose="020B0503020204020204" pitchFamily="34" charset="-122"/>
              </a:rPr>
              <a:t>52.4%</a:t>
            </a:r>
            <a:r>
              <a:rPr lang="zh-CN" altLang="en-US" dirty="0">
                <a:latin typeface="微软雅黑" panose="020B0503020204020204" pitchFamily="34" charset="-122"/>
                <a:ea typeface="微软雅黑" panose="020B0503020204020204" pitchFamily="34" charset="-122"/>
              </a:rPr>
              <a:t>，</a:t>
            </a:r>
            <a:r>
              <a:rPr lang="zh-CN" altLang="en-US" dirty="0">
                <a:solidFill>
                  <a:schemeClr val="accent1"/>
                </a:solidFill>
                <a:latin typeface="微软雅黑" panose="020B0503020204020204" pitchFamily="34" charset="-122"/>
                <a:ea typeface="微软雅黑" panose="020B0503020204020204" pitchFamily="34" charset="-122"/>
              </a:rPr>
              <a:t>未报告肾毒性</a:t>
            </a:r>
            <a:r>
              <a:rPr lang="zh-CN" altLang="en-US" dirty="0">
                <a:latin typeface="微软雅黑" panose="020B0503020204020204" pitchFamily="34" charset="-122"/>
                <a:ea typeface="微软雅黑" panose="020B0503020204020204" pitchFamily="34" charset="-122"/>
              </a:rPr>
              <a:t>，解决现有治疗肾毒性高的问题</a:t>
            </a:r>
          </a:p>
        </p:txBody>
      </p:sp>
      <p:sp>
        <p:nvSpPr>
          <p:cNvPr id="34" name="矩形: 圆角 33">
            <a:extLst>
              <a:ext uri="{FF2B5EF4-FFF2-40B4-BE49-F238E27FC236}">
                <a16:creationId xmlns:a16="http://schemas.microsoft.com/office/drawing/2014/main" id="{231358CB-9F58-7A60-E74C-F7EE9A3CB7C4}"/>
              </a:ext>
            </a:extLst>
          </p:cNvPr>
          <p:cNvSpPr/>
          <p:nvPr/>
        </p:nvSpPr>
        <p:spPr bwMode="gray">
          <a:xfrm>
            <a:off x="510780" y="1286627"/>
            <a:ext cx="1876370" cy="893940"/>
          </a:xfrm>
          <a:prstGeom prst="roundRect">
            <a:avLst>
              <a:gd name="adj" fmla="val 6807"/>
            </a:avLst>
          </a:prstGeom>
          <a:solidFill>
            <a:schemeClr val="bg1">
              <a:lumMod val="95000"/>
            </a:schemeClr>
          </a:solidFill>
          <a:ln w="127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说明书</a:t>
            </a:r>
            <a:endPar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常见不良反应</a:t>
            </a:r>
          </a:p>
        </p:txBody>
      </p:sp>
      <p:sp>
        <p:nvSpPr>
          <p:cNvPr id="2" name="矩形 1">
            <a:extLst>
              <a:ext uri="{FF2B5EF4-FFF2-40B4-BE49-F238E27FC236}">
                <a16:creationId xmlns:a16="http://schemas.microsoft.com/office/drawing/2014/main" id="{8616A47E-CDD9-D2D6-2CB0-2889AB7DE110}"/>
              </a:ext>
            </a:extLst>
          </p:cNvPr>
          <p:cNvSpPr/>
          <p:nvPr/>
        </p:nvSpPr>
        <p:spPr bwMode="gray">
          <a:xfrm>
            <a:off x="2445480" y="1286627"/>
            <a:ext cx="9069485" cy="887554"/>
          </a:xfrm>
          <a:prstGeom prst="rect">
            <a:avLst/>
          </a:prstGeom>
          <a:solidFill>
            <a:schemeClr val="bg1"/>
          </a:solidFill>
          <a:ln w="635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7800" marR="0" lvl="0" indent="-177800" algn="l" defTabSz="914400" rtl="0" eaLnBrk="1" fontAlgn="base" latinLnBrk="0" hangingPunct="1">
              <a:lnSpc>
                <a:spcPct val="100000"/>
              </a:lnSpc>
              <a:spcBef>
                <a:spcPts val="0"/>
              </a:spcBef>
              <a:spcAft>
                <a:spcPts val="900"/>
              </a:spcAft>
              <a:buClr>
                <a:srgbClr val="000000"/>
              </a:buClr>
              <a:buSzPct val="90000"/>
              <a:buFont typeface="Arial" panose="020B0604020202020204" pitchFamily="34" charset="0"/>
              <a:buChar char="•"/>
              <a:tabLst/>
              <a:defRPr/>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无“十分常见”不良反应</a:t>
            </a:r>
            <a:r>
              <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1</a:t>
            </a:r>
          </a:p>
          <a:p>
            <a:pPr marL="177800" marR="0" lvl="0" indent="-177800" algn="l" defTabSz="914400" rtl="0" eaLnBrk="1" fontAlgn="base" latinLnBrk="0" hangingPunct="1">
              <a:lnSpc>
                <a:spcPct val="100000"/>
              </a:lnSpc>
              <a:spcBef>
                <a:spcPts val="0"/>
              </a:spcBef>
              <a:spcAft>
                <a:spcPts val="900"/>
              </a:spcAft>
              <a:buClr>
                <a:srgbClr val="000000"/>
              </a:buClr>
              <a:buSzPct val="90000"/>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最常见的治疗相关不良反应包含：贫血（</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6.9%</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）、腹泻（</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6.2%</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ALT</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升高（</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6.2%</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）和</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AST</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升高（</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5.2%</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）等</a:t>
            </a:r>
            <a:r>
              <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1</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2" name="矩形 11">
            <a:extLst>
              <a:ext uri="{FF2B5EF4-FFF2-40B4-BE49-F238E27FC236}">
                <a16:creationId xmlns:a16="http://schemas.microsoft.com/office/drawing/2014/main" id="{F7333BBC-02A3-BB4C-A63A-B3B0DA0BFD66}"/>
              </a:ext>
            </a:extLst>
          </p:cNvPr>
          <p:cNvSpPr/>
          <p:nvPr/>
        </p:nvSpPr>
        <p:spPr bwMode="gray">
          <a:xfrm>
            <a:off x="446799" y="2785288"/>
            <a:ext cx="11068166" cy="3281683"/>
          </a:xfrm>
          <a:prstGeom prst="rect">
            <a:avLst/>
          </a:prstGeom>
          <a:solidFill>
            <a:schemeClr val="bg1"/>
          </a:solidFill>
          <a:ln w="6350" cap="flat" cmpd="sng" algn="ctr">
            <a:solidFill>
              <a:schemeClr val="bg1">
                <a:lumMod val="75000"/>
              </a:schemeClr>
            </a:solidFill>
            <a:prstDash val="solid"/>
            <a:miter lim="800000"/>
            <a:headEnd type="none" w="med" len="med"/>
            <a:tailEnd type="none" w="med" len="med"/>
          </a:ln>
          <a:effectLst/>
        </p:spPr>
        <p:txBody>
          <a:bodyPr vert="horz" wrap="square" lIns="91429" tIns="252000" rIns="91429" bIns="45715" numCol="1" rtlCol="0" anchor="t" anchorCtr="0" compatLnSpc="1">
            <a:prstTxWarp prst="textNoShape">
              <a:avLst/>
            </a:prstTxWarp>
            <a:noAutofit/>
          </a:bodyPr>
          <a:lstStyle/>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矩形: 圆角 3">
            <a:extLst>
              <a:ext uri="{FF2B5EF4-FFF2-40B4-BE49-F238E27FC236}">
                <a16:creationId xmlns:a16="http://schemas.microsoft.com/office/drawing/2014/main" id="{10AFF7E8-0F4D-FAD8-2A9C-AD65DA87DD11}"/>
              </a:ext>
            </a:extLst>
          </p:cNvPr>
          <p:cNvSpPr/>
          <p:nvPr/>
        </p:nvSpPr>
        <p:spPr bwMode="gray">
          <a:xfrm>
            <a:off x="673860" y="2519145"/>
            <a:ext cx="3586990" cy="548798"/>
          </a:xfrm>
          <a:prstGeom prst="roundRect">
            <a:avLst>
              <a:gd name="adj" fmla="val 6807"/>
            </a:avLst>
          </a:prstGeom>
          <a:solidFill>
            <a:schemeClr val="bg1">
              <a:lumMod val="95000"/>
            </a:schemeClr>
          </a:solidFill>
          <a:ln w="127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不良反应发生率显著降低</a:t>
            </a:r>
          </a:p>
        </p:txBody>
      </p:sp>
      <p:graphicFrame>
        <p:nvGraphicFramePr>
          <p:cNvPr id="11" name="Chart 3">
            <a:extLst>
              <a:ext uri="{FF2B5EF4-FFF2-40B4-BE49-F238E27FC236}">
                <a16:creationId xmlns:a16="http://schemas.microsoft.com/office/drawing/2014/main" id="{2749764D-9C53-69D5-7F37-354F9E9A75ED}"/>
              </a:ext>
            </a:extLst>
          </p:cNvPr>
          <p:cNvGraphicFramePr/>
          <p:nvPr>
            <p:custDataLst>
              <p:tags r:id="rId2"/>
            </p:custDataLst>
            <p:extLst>
              <p:ext uri="{D42A27DB-BD31-4B8C-83A1-F6EECF244321}">
                <p14:modId xmlns:p14="http://schemas.microsoft.com/office/powerpoint/2010/main" val="1030996735"/>
              </p:ext>
            </p:extLst>
          </p:nvPr>
        </p:nvGraphicFramePr>
        <p:xfrm>
          <a:off x="768350" y="4257675"/>
          <a:ext cx="3492500" cy="1219200"/>
        </p:xfrm>
        <a:graphic>
          <a:graphicData uri="http://schemas.openxmlformats.org/drawingml/2006/chart">
            <c:chart xmlns:c="http://schemas.openxmlformats.org/drawingml/2006/chart" xmlns:r="http://schemas.openxmlformats.org/officeDocument/2006/relationships" r:id="rId32"/>
          </a:graphicData>
        </a:graphic>
      </p:graphicFrame>
      <p:cxnSp>
        <p:nvCxnSpPr>
          <p:cNvPr id="46" name="直接连接符 45">
            <a:extLst>
              <a:ext uri="{FF2B5EF4-FFF2-40B4-BE49-F238E27FC236}">
                <a16:creationId xmlns:a16="http://schemas.microsoft.com/office/drawing/2014/main" id="{341BDCFE-B42D-C825-1769-B76CCC2343F0}"/>
              </a:ext>
            </a:extLst>
          </p:cNvPr>
          <p:cNvCxnSpPr/>
          <p:nvPr>
            <p:custDataLst>
              <p:tags r:id="rId3"/>
            </p:custDataLst>
          </p:nvPr>
        </p:nvCxnSpPr>
        <p:spPr bwMode="gray">
          <a:xfrm flipV="1">
            <a:off x="1682750" y="4225925"/>
            <a:ext cx="0" cy="76200"/>
          </a:xfrm>
          <a:prstGeom prst="line">
            <a:avLst/>
          </a:prstGeom>
          <a:ln w="12700" cap="flat" cmpd="sng" algn="ctr">
            <a:solidFill>
              <a:srgbClr val="8080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BB4B9CA4-2C38-2AC5-566E-F92FAF88F12A}"/>
              </a:ext>
            </a:extLst>
          </p:cNvPr>
          <p:cNvCxnSpPr/>
          <p:nvPr>
            <p:custDataLst>
              <p:tags r:id="rId4"/>
            </p:custDataLst>
          </p:nvPr>
        </p:nvCxnSpPr>
        <p:spPr bwMode="gray">
          <a:xfrm>
            <a:off x="1682750" y="4225925"/>
            <a:ext cx="1663700" cy="0"/>
          </a:xfrm>
          <a:prstGeom prst="line">
            <a:avLst/>
          </a:prstGeom>
          <a:ln w="12700" cap="flat" cmpd="sng" algn="ctr">
            <a:solidFill>
              <a:srgbClr val="8080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17F9B053-F538-8235-C9B3-2FE93147AE00}"/>
              </a:ext>
            </a:extLst>
          </p:cNvPr>
          <p:cNvCxnSpPr/>
          <p:nvPr>
            <p:custDataLst>
              <p:tags r:id="rId5"/>
            </p:custDataLst>
          </p:nvPr>
        </p:nvCxnSpPr>
        <p:spPr bwMode="gray">
          <a:xfrm>
            <a:off x="3346450" y="4225925"/>
            <a:ext cx="0" cy="623888"/>
          </a:xfrm>
          <a:prstGeom prst="line">
            <a:avLst/>
          </a:prstGeom>
          <a:ln w="12700" cap="flat" cmpd="sng" algn="ctr">
            <a:solidFill>
              <a:srgbClr val="808080"/>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939" name="Text Placeholder 2">
            <a:extLst>
              <a:ext uri="{FF2B5EF4-FFF2-40B4-BE49-F238E27FC236}">
                <a16:creationId xmlns:a16="http://schemas.microsoft.com/office/drawing/2014/main" id="{EC8A142C-2257-E378-B299-A319E6920E62}"/>
              </a:ext>
            </a:extLst>
          </p:cNvPr>
          <p:cNvSpPr>
            <a:spLocks/>
          </p:cNvSpPr>
          <p:nvPr>
            <p:custDataLst>
              <p:tags r:id="rId6"/>
            </p:custDataLst>
          </p:nvPr>
        </p:nvSpPr>
        <p:spPr bwMode="gray">
          <a:xfrm>
            <a:off x="1406525" y="4767263"/>
            <a:ext cx="554038" cy="19208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fld id="{36AB2005-3AB1-4F79-A984-290A74EA5B68}" type="datetime'''''''''''2''3''''''''.1''''''''''''''''''%'''''''">
              <a:rPr kumimoji="0" lang="en-US" altLang="en-US" sz="1400" b="0" i="0" u="none" strike="noStrike" kern="1200" cap="none" spc="0" normalizeH="0" baseline="0" noProof="0" smtClean="0">
                <a:ln>
                  <a:noFill/>
                </a:ln>
                <a:solidFill>
                  <a:srgbClr val="808080"/>
                </a:solidFill>
                <a:effectLst/>
                <a:uLnTx/>
                <a:uFillTx/>
                <a:latin typeface="Arial" panose="020B0604020202020204"/>
                <a:cs typeface="+mn-cs"/>
              </a:rPr>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t>23.1%</a:t>
            </a:fld>
            <a:endParaRPr kumimoji="0" lang="zh-CN" altLang="en-US" sz="1400" b="0" i="0" u="none" strike="noStrike" kern="1200" cap="none" spc="0" normalizeH="0" baseline="0" noProof="0" dirty="0">
              <a:ln>
                <a:noFill/>
              </a:ln>
              <a:solidFill>
                <a:srgbClr val="808080"/>
              </a:solidFill>
              <a:effectLst/>
              <a:uLnTx/>
              <a:uFillTx/>
              <a:latin typeface="Arial" panose="020B0604020202020204"/>
              <a:ea typeface="黑体" panose="02010609060101010101" pitchFamily="49" charset="-122"/>
              <a:cs typeface="+mn-cs"/>
            </a:endParaRPr>
          </a:p>
        </p:txBody>
      </p:sp>
      <p:sp>
        <p:nvSpPr>
          <p:cNvPr id="940" name="Text Placeholder 2">
            <a:extLst>
              <a:ext uri="{FF2B5EF4-FFF2-40B4-BE49-F238E27FC236}">
                <a16:creationId xmlns:a16="http://schemas.microsoft.com/office/drawing/2014/main" id="{15A762D7-2925-4F31-57AC-B8D5A9FFC91E}"/>
              </a:ext>
            </a:extLst>
          </p:cNvPr>
          <p:cNvSpPr>
            <a:spLocks/>
          </p:cNvSpPr>
          <p:nvPr>
            <p:custDataLst>
              <p:tags r:id="rId7"/>
            </p:custDataLst>
          </p:nvPr>
        </p:nvSpPr>
        <p:spPr bwMode="auto">
          <a:xfrm>
            <a:off x="1223963" y="5454650"/>
            <a:ext cx="917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fld id="{50C775E6-FF65-4723-9F63-06AA332CDBB3}" type="datetime'''''''''''''''''''现有''治''''''''''''''''''''疗'''">
              <a:rPr kumimoji="0" lang="zh-CN" altLang="en-US" sz="1600" b="0" i="0" u="none" strike="noStrike" kern="120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cs typeface="+mn-cs"/>
              </a:rPr>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t>现有治疗</a:t>
            </a:fld>
            <a:r>
              <a:rPr kumimoji="0" lang="en-US" altLang="zh-CN" sz="1600" b="0" i="0" u="none" strike="noStrike" kern="120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41" name="Text Placeholder 2">
            <a:extLst>
              <a:ext uri="{FF2B5EF4-FFF2-40B4-BE49-F238E27FC236}">
                <a16:creationId xmlns:a16="http://schemas.microsoft.com/office/drawing/2014/main" id="{B4DDDF14-8BA4-9B71-EE65-CF0E9081041D}"/>
              </a:ext>
            </a:extLst>
          </p:cNvPr>
          <p:cNvSpPr>
            <a:spLocks/>
          </p:cNvSpPr>
          <p:nvPr>
            <p:custDataLst>
              <p:tags r:id="rId8"/>
            </p:custDataLst>
          </p:nvPr>
        </p:nvSpPr>
        <p:spPr bwMode="gray">
          <a:xfrm>
            <a:off x="3074988" y="5041900"/>
            <a:ext cx="544513" cy="192088"/>
          </a:xfrm>
          <a:prstGeom prst="rect">
            <a:avLst/>
          </a:prstGeom>
          <a:noFill/>
          <a:ln>
            <a:noFill/>
          </a:ln>
          <a:effectLst/>
          <a:extLst>
            <a:ext uri="{909E8E84-426E-40DD-AFC4-6F175D3DCCD1}">
              <a14:hiddenFill xmlns:a14="http://schemas.microsoft.com/office/drawing/2010/main">
                <a:solidFill>
                  <a:srgbClr val="4C6C9C"/>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fld id="{56D3268F-B5DD-4C59-B2F5-E2DC202F1C54}" type="datetime'''''''''''''''1''''1''''''''''.0''''%'">
              <a:rPr kumimoji="0" lang="en-US" altLang="en-US" sz="1400" b="1" i="0" u="none" strike="noStrike" kern="1200" cap="none" spc="0" normalizeH="0" baseline="0" noProof="0" smtClean="0">
                <a:ln>
                  <a:noFill/>
                </a:ln>
                <a:effectLst/>
                <a:uLnTx/>
                <a:uFillTx/>
                <a:latin typeface="Arial" panose="020B0604020202020204"/>
                <a:ea typeface="黑体" panose="02010609060101010101" pitchFamily="49" charset="-122"/>
                <a:cs typeface="+mn-cs"/>
              </a:rPr>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t>11.0%</a:t>
            </a:fld>
            <a:endParaRPr kumimoji="0" lang="zh-CN" altLang="en-US" sz="1400" b="1" i="0" u="none" strike="noStrike" kern="1200" cap="none" spc="0" normalizeH="0" baseline="0" noProof="0" dirty="0">
              <a:ln>
                <a:noFill/>
              </a:ln>
              <a:effectLst/>
              <a:uLnTx/>
              <a:uFillTx/>
              <a:latin typeface="Arial" panose="020B0604020202020204"/>
              <a:ea typeface="黑体" panose="02010609060101010101" pitchFamily="49" charset="-122"/>
              <a:cs typeface="+mn-cs"/>
            </a:endParaRPr>
          </a:p>
        </p:txBody>
      </p:sp>
      <p:sp>
        <p:nvSpPr>
          <p:cNvPr id="942" name="Text Placeholder 2">
            <a:extLst>
              <a:ext uri="{FF2B5EF4-FFF2-40B4-BE49-F238E27FC236}">
                <a16:creationId xmlns:a16="http://schemas.microsoft.com/office/drawing/2014/main" id="{E2ACF572-00DF-01AB-66AD-21C2C1F58721}"/>
              </a:ext>
            </a:extLst>
          </p:cNvPr>
          <p:cNvSpPr>
            <a:spLocks/>
          </p:cNvSpPr>
          <p:nvPr>
            <p:custDataLst>
              <p:tags r:id="rId9"/>
            </p:custDataLst>
          </p:nvPr>
        </p:nvSpPr>
        <p:spPr bwMode="auto">
          <a:xfrm>
            <a:off x="2628900" y="5454650"/>
            <a:ext cx="1435100"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fld id="{C056B384-F669-41A9-9B8B-54897C006F5D}" type="datetime'氨曲''''''''''''南''''阿''''维巴坦'''''''''''''''">
              <a:rPr kumimoji="0"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t>氨曲南阿维巴坦</a:t>
            </a:fld>
            <a:endPar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1" name="箭头: 下 50">
            <a:extLst>
              <a:ext uri="{FF2B5EF4-FFF2-40B4-BE49-F238E27FC236}">
                <a16:creationId xmlns:a16="http://schemas.microsoft.com/office/drawing/2014/main" id="{9CDD8A4F-B23A-73E3-53B5-3F8CB81F77B5}"/>
              </a:ext>
            </a:extLst>
          </p:cNvPr>
          <p:cNvSpPr/>
          <p:nvPr>
            <p:custDataLst>
              <p:tags r:id="rId10"/>
            </p:custDataLst>
          </p:nvPr>
        </p:nvSpPr>
        <p:spPr bwMode="gray">
          <a:xfrm>
            <a:off x="1575467" y="3651251"/>
            <a:ext cx="1872000" cy="501650"/>
          </a:xfrm>
          <a:prstGeom prst="downArrow">
            <a:avLst>
              <a:gd name="adj1" fmla="val 50000"/>
              <a:gd name="adj2" fmla="val 23111"/>
            </a:avLst>
          </a:prstGeom>
          <a:solidFill>
            <a:srgbClr val="C00000"/>
          </a:solidFill>
          <a:ln w="12700" cap="flat" cmpd="sng" algn="ctr">
            <a:solidFill>
              <a:schemeClr val="bg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-52.</a:t>
            </a:r>
            <a:r>
              <a:rPr lang="en-US" altLang="zh-CN" b="1" dirty="0">
                <a:solidFill>
                  <a:srgbClr val="FFFFFF"/>
                </a:solidFill>
                <a:latin typeface="微软雅黑" panose="020B0503020204020204" pitchFamily="34" charset="-122"/>
                <a:ea typeface="微软雅黑" panose="020B0503020204020204" pitchFamily="34" charset="-122"/>
              </a:rPr>
              <a:t>4%</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2" name="文本框 51">
            <a:extLst>
              <a:ext uri="{FF2B5EF4-FFF2-40B4-BE49-F238E27FC236}">
                <a16:creationId xmlns:a16="http://schemas.microsoft.com/office/drawing/2014/main" id="{CC39D1CF-53F6-D079-2C78-820AA0336323}"/>
              </a:ext>
            </a:extLst>
          </p:cNvPr>
          <p:cNvSpPr txBox="1"/>
          <p:nvPr>
            <p:custDataLst>
              <p:tags r:id="rId11"/>
            </p:custDataLst>
          </p:nvPr>
        </p:nvSpPr>
        <p:spPr bwMode="gray">
          <a:xfrm>
            <a:off x="1928812" y="3268665"/>
            <a:ext cx="1171575" cy="254000"/>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治疗相关不良反应发生率降低</a:t>
            </a:r>
          </a:p>
        </p:txBody>
      </p:sp>
      <p:graphicFrame>
        <p:nvGraphicFramePr>
          <p:cNvPr id="977" name="Chart 3">
            <a:extLst>
              <a:ext uri="{FF2B5EF4-FFF2-40B4-BE49-F238E27FC236}">
                <a16:creationId xmlns:a16="http://schemas.microsoft.com/office/drawing/2014/main" id="{B79D6683-BF24-62A3-1E2D-B32427D08619}"/>
              </a:ext>
            </a:extLst>
          </p:cNvPr>
          <p:cNvGraphicFramePr/>
          <p:nvPr>
            <p:custDataLst>
              <p:tags r:id="rId12"/>
            </p:custDataLst>
            <p:extLst>
              <p:ext uri="{D42A27DB-BD31-4B8C-83A1-F6EECF244321}">
                <p14:modId xmlns:p14="http://schemas.microsoft.com/office/powerpoint/2010/main" val="519777050"/>
              </p:ext>
            </p:extLst>
          </p:nvPr>
        </p:nvGraphicFramePr>
        <p:xfrm>
          <a:off x="4643438" y="4257675"/>
          <a:ext cx="3136900" cy="1219200"/>
        </p:xfrm>
        <a:graphic>
          <a:graphicData uri="http://schemas.openxmlformats.org/drawingml/2006/chart">
            <c:chart xmlns:c="http://schemas.openxmlformats.org/drawingml/2006/chart" xmlns:r="http://schemas.openxmlformats.org/officeDocument/2006/relationships" r:id="rId33"/>
          </a:graphicData>
        </a:graphic>
      </p:graphicFrame>
      <p:sp>
        <p:nvSpPr>
          <p:cNvPr id="898" name="Text Placeholder 2">
            <a:extLst>
              <a:ext uri="{FF2B5EF4-FFF2-40B4-BE49-F238E27FC236}">
                <a16:creationId xmlns:a16="http://schemas.microsoft.com/office/drawing/2014/main" id="{903A244C-6333-FB01-9DFE-76620176091C}"/>
              </a:ext>
            </a:extLst>
          </p:cNvPr>
          <p:cNvSpPr>
            <a:spLocks/>
          </p:cNvSpPr>
          <p:nvPr>
            <p:custDataLst>
              <p:tags r:id="rId13"/>
            </p:custDataLst>
          </p:nvPr>
        </p:nvSpPr>
        <p:spPr bwMode="gray">
          <a:xfrm>
            <a:off x="5192713" y="4767263"/>
            <a:ext cx="554038" cy="19208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E2B700C8-E4A3-46BA-A8D8-C1BB4D44B55F}" type="datetime'''''''''''''36''''''''.''''2''''%'''''''''''''">
              <a:rPr lang="en-US" altLang="en-US" sz="1400" smtClean="0">
                <a:solidFill>
                  <a:srgbClr val="808080"/>
                </a:solidFill>
              </a:rPr>
              <a:pPr/>
              <a:t>36.2%</a:t>
            </a:fld>
            <a:endParaRPr kumimoji="0" lang="zh-CN" altLang="en-US" sz="1400" b="0" i="0" strike="noStrike" kern="1200" cap="none" spc="0" normalizeH="0" baseline="0" noProof="0" dirty="0">
              <a:ln>
                <a:noFill/>
              </a:ln>
              <a:solidFill>
                <a:srgbClr val="808080"/>
              </a:solidFill>
              <a:effectLst/>
              <a:uLnTx/>
              <a:uFillTx/>
              <a:ea typeface="黑体" panose="02010609060101010101" pitchFamily="49" charset="-122"/>
            </a:endParaRPr>
          </a:p>
        </p:txBody>
      </p:sp>
      <p:sp>
        <p:nvSpPr>
          <p:cNvPr id="899" name="Text Placeholder 2">
            <a:extLst>
              <a:ext uri="{FF2B5EF4-FFF2-40B4-BE49-F238E27FC236}">
                <a16:creationId xmlns:a16="http://schemas.microsoft.com/office/drawing/2014/main" id="{AE7CEB7A-325C-2FBB-0CE6-A0BFA3B7C792}"/>
              </a:ext>
            </a:extLst>
          </p:cNvPr>
          <p:cNvSpPr>
            <a:spLocks/>
          </p:cNvSpPr>
          <p:nvPr>
            <p:custDataLst>
              <p:tags r:id="rId14"/>
            </p:custDataLst>
          </p:nvPr>
        </p:nvSpPr>
        <p:spPr bwMode="auto">
          <a:xfrm>
            <a:off x="5010150" y="5454650"/>
            <a:ext cx="917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52B578B8-2CDD-4512-95B9-175712C9EE4D}" type="datetime'''现''''''有''''''''''''''''''''治''''''''''''''''''疗'''">
              <a:rPr lang="zh-CN" altLang="en-US" sz="1600" smtClean="0">
                <a:solidFill>
                  <a:srgbClr val="808080"/>
                </a:solidFill>
                <a:latin typeface="微软雅黑" panose="020B0503020204020204" pitchFamily="34" charset="-122"/>
                <a:ea typeface="微软雅黑" panose="020B0503020204020204" pitchFamily="34" charset="-122"/>
              </a:rPr>
              <a:pPr marL="0" lvl="0" indent="0" algn="ctr">
                <a:spcBef>
                  <a:spcPct val="0"/>
                </a:spcBef>
                <a:spcAft>
                  <a:spcPct val="0"/>
                </a:spcAft>
                <a:buNone/>
                <a:defRPr/>
              </a:pPr>
              <a:t>现有治疗</a:t>
            </a:fld>
            <a:r>
              <a:rPr kumimoji="0" lang="en-US" altLang="zh-CN"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01" name="Text Placeholder 2">
            <a:extLst>
              <a:ext uri="{FF2B5EF4-FFF2-40B4-BE49-F238E27FC236}">
                <a16:creationId xmlns:a16="http://schemas.microsoft.com/office/drawing/2014/main" id="{6AC06D1C-BC82-D71B-45C7-76138DBEB0F9}"/>
              </a:ext>
            </a:extLst>
          </p:cNvPr>
          <p:cNvSpPr>
            <a:spLocks/>
          </p:cNvSpPr>
          <p:nvPr>
            <p:custDataLst>
              <p:tags r:id="rId15"/>
            </p:custDataLst>
          </p:nvPr>
        </p:nvSpPr>
        <p:spPr bwMode="auto">
          <a:xfrm>
            <a:off x="6237288" y="5454650"/>
            <a:ext cx="1435100"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A31E94AE-B117-4032-894D-071AB3A37616}" type="datetime'''''氨''''''''''''''''''''''曲''南''阿''维''''''巴''''''坦'''''''''''">
              <a:rPr lang="zh-CN" altLang="en-US" sz="1600" b="1" smtClean="0">
                <a:solidFill>
                  <a:srgbClr val="000000"/>
                </a:solidFill>
                <a:latin typeface="微软雅黑" panose="020B0503020204020204" pitchFamily="34" charset="-122"/>
                <a:ea typeface="微软雅黑" panose="020B0503020204020204" pitchFamily="34" charset="-122"/>
              </a:rPr>
              <a:pPr marL="0" lvl="0" indent="0" algn="ctr">
                <a:spcBef>
                  <a:spcPct val="0"/>
                </a:spcBef>
                <a:spcAft>
                  <a:spcPct val="0"/>
                </a:spcAft>
                <a:buNone/>
                <a:defRPr/>
              </a:pPr>
              <a:t>氨曲南阿维巴坦</a:t>
            </a:fld>
            <a:endParaRPr kumimoji="0" lang="zh-CN" altLang="en-US" sz="1600" b="1"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0" name="文本框 909">
            <a:extLst>
              <a:ext uri="{FF2B5EF4-FFF2-40B4-BE49-F238E27FC236}">
                <a16:creationId xmlns:a16="http://schemas.microsoft.com/office/drawing/2014/main" id="{31985E59-9DD1-B545-EA9E-67194DC88E26}"/>
              </a:ext>
            </a:extLst>
          </p:cNvPr>
          <p:cNvSpPr txBox="1"/>
          <p:nvPr>
            <p:custDataLst>
              <p:tags r:id="rId16"/>
            </p:custDataLst>
          </p:nvPr>
        </p:nvSpPr>
        <p:spPr bwMode="gray">
          <a:xfrm>
            <a:off x="5626100" y="3268665"/>
            <a:ext cx="1171575" cy="254000"/>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未报告肾毒性</a:t>
            </a:r>
          </a:p>
        </p:txBody>
      </p:sp>
      <p:sp>
        <p:nvSpPr>
          <p:cNvPr id="916" name="文本框 915">
            <a:extLst>
              <a:ext uri="{FF2B5EF4-FFF2-40B4-BE49-F238E27FC236}">
                <a16:creationId xmlns:a16="http://schemas.microsoft.com/office/drawing/2014/main" id="{8DCD80D7-C512-BA71-0BC0-137007C9BC2F}"/>
              </a:ext>
            </a:extLst>
          </p:cNvPr>
          <p:cNvSpPr txBox="1"/>
          <p:nvPr/>
        </p:nvSpPr>
        <p:spPr bwMode="gray">
          <a:xfrm>
            <a:off x="6629384" y="4901095"/>
            <a:ext cx="701675" cy="236849"/>
          </a:xfrm>
          <a:prstGeom prst="rect">
            <a:avLst/>
          </a:prstGeom>
        </p:spPr>
        <p:txBody>
          <a:bodyPr wrap="none" lIns="45720" tIns="45720" rIns="45720" bIns="45720" rtlCol="0" anchor="ctr">
            <a:noAutofit/>
          </a:bodyPr>
          <a:lstStyle/>
          <a:p>
            <a:pPr algn="ctr">
              <a:lnSpc>
                <a:spcPct val="90000"/>
              </a:lnSpc>
              <a:spcBef>
                <a:spcPts val="1000"/>
              </a:spcBef>
            </a:pPr>
            <a:r>
              <a:rPr lang="zh-CN" altLang="en-US" sz="1600" i="1" dirty="0">
                <a:latin typeface="微软雅黑" panose="020B0503020204020204" pitchFamily="34" charset="-122"/>
                <a:ea typeface="微软雅黑" panose="020B0503020204020204" pitchFamily="34" charset="-122"/>
              </a:rPr>
              <a:t>未报告</a:t>
            </a:r>
          </a:p>
        </p:txBody>
      </p:sp>
      <p:graphicFrame>
        <p:nvGraphicFramePr>
          <p:cNvPr id="13" name="Chart 3">
            <a:extLst>
              <a:ext uri="{FF2B5EF4-FFF2-40B4-BE49-F238E27FC236}">
                <a16:creationId xmlns:a16="http://schemas.microsoft.com/office/drawing/2014/main" id="{FF33BE18-EC4E-645C-0D00-7A6E8877150F}"/>
              </a:ext>
            </a:extLst>
          </p:cNvPr>
          <p:cNvGraphicFramePr/>
          <p:nvPr>
            <p:custDataLst>
              <p:tags r:id="rId17"/>
            </p:custDataLst>
            <p:extLst>
              <p:ext uri="{D42A27DB-BD31-4B8C-83A1-F6EECF244321}">
                <p14:modId xmlns:p14="http://schemas.microsoft.com/office/powerpoint/2010/main" val="2992678374"/>
              </p:ext>
            </p:extLst>
          </p:nvPr>
        </p:nvGraphicFramePr>
        <p:xfrm>
          <a:off x="8162925" y="4257675"/>
          <a:ext cx="3092450" cy="1219200"/>
        </p:xfrm>
        <a:graphic>
          <a:graphicData uri="http://schemas.openxmlformats.org/drawingml/2006/chart">
            <c:chart xmlns:c="http://schemas.openxmlformats.org/drawingml/2006/chart" xmlns:r="http://schemas.openxmlformats.org/officeDocument/2006/relationships" r:id="rId34"/>
          </a:graphicData>
        </a:graphic>
      </p:graphicFrame>
      <p:cxnSp>
        <p:nvCxnSpPr>
          <p:cNvPr id="960" name="直接连接符 959">
            <a:extLst>
              <a:ext uri="{FF2B5EF4-FFF2-40B4-BE49-F238E27FC236}">
                <a16:creationId xmlns:a16="http://schemas.microsoft.com/office/drawing/2014/main" id="{E0B6FF64-DDD0-BE6D-0C3E-9D24EC30DC90}"/>
              </a:ext>
            </a:extLst>
          </p:cNvPr>
          <p:cNvCxnSpPr/>
          <p:nvPr>
            <p:custDataLst>
              <p:tags r:id="rId18"/>
            </p:custDataLst>
          </p:nvPr>
        </p:nvCxnSpPr>
        <p:spPr bwMode="gray">
          <a:xfrm flipV="1">
            <a:off x="8977313" y="4225925"/>
            <a:ext cx="0" cy="76200"/>
          </a:xfrm>
          <a:prstGeom prst="line">
            <a:avLst/>
          </a:prstGeom>
          <a:ln w="12700" cap="flat" cmpd="sng" algn="ctr">
            <a:solidFill>
              <a:srgbClr val="8080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1" name="直接连接符 960">
            <a:extLst>
              <a:ext uri="{FF2B5EF4-FFF2-40B4-BE49-F238E27FC236}">
                <a16:creationId xmlns:a16="http://schemas.microsoft.com/office/drawing/2014/main" id="{58727233-C6CE-2159-2A24-D0CAEECBE6E8}"/>
              </a:ext>
            </a:extLst>
          </p:cNvPr>
          <p:cNvCxnSpPr/>
          <p:nvPr>
            <p:custDataLst>
              <p:tags r:id="rId19"/>
            </p:custDataLst>
          </p:nvPr>
        </p:nvCxnSpPr>
        <p:spPr bwMode="gray">
          <a:xfrm>
            <a:off x="8977313" y="4225925"/>
            <a:ext cx="1463675" cy="0"/>
          </a:xfrm>
          <a:prstGeom prst="line">
            <a:avLst/>
          </a:prstGeom>
          <a:ln w="12700" cap="flat" cmpd="sng" algn="ctr">
            <a:solidFill>
              <a:srgbClr val="8080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2" name="直接连接符 961">
            <a:extLst>
              <a:ext uri="{FF2B5EF4-FFF2-40B4-BE49-F238E27FC236}">
                <a16:creationId xmlns:a16="http://schemas.microsoft.com/office/drawing/2014/main" id="{23E94A8C-A704-9FB2-7E2C-73E20E288BF9}"/>
              </a:ext>
            </a:extLst>
          </p:cNvPr>
          <p:cNvCxnSpPr/>
          <p:nvPr>
            <p:custDataLst>
              <p:tags r:id="rId20"/>
            </p:custDataLst>
          </p:nvPr>
        </p:nvCxnSpPr>
        <p:spPr bwMode="gray">
          <a:xfrm>
            <a:off x="10440988" y="4225925"/>
            <a:ext cx="0" cy="896938"/>
          </a:xfrm>
          <a:prstGeom prst="line">
            <a:avLst/>
          </a:prstGeom>
          <a:ln w="12700" cap="flat" cmpd="sng" algn="ctr">
            <a:solidFill>
              <a:srgbClr val="808080"/>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943" name="直接连接符 942">
            <a:extLst>
              <a:ext uri="{FF2B5EF4-FFF2-40B4-BE49-F238E27FC236}">
                <a16:creationId xmlns:a16="http://schemas.microsoft.com/office/drawing/2014/main" id="{A94A6EFB-C40C-DF5E-F603-26145FC42DE2}"/>
              </a:ext>
            </a:extLst>
          </p:cNvPr>
          <p:cNvCxnSpPr/>
          <p:nvPr>
            <p:custDataLst>
              <p:tags r:id="rId21"/>
            </p:custDataLst>
          </p:nvPr>
        </p:nvCxnSpPr>
        <p:spPr bwMode="auto">
          <a:xfrm>
            <a:off x="10440988" y="5353050"/>
            <a:ext cx="0"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18" name="Text Placeholder 2">
            <a:extLst>
              <a:ext uri="{FF2B5EF4-FFF2-40B4-BE49-F238E27FC236}">
                <a16:creationId xmlns:a16="http://schemas.microsoft.com/office/drawing/2014/main" id="{F0EB59A4-4D0D-2077-A210-945371B741DC}"/>
              </a:ext>
            </a:extLst>
          </p:cNvPr>
          <p:cNvSpPr>
            <a:spLocks/>
          </p:cNvSpPr>
          <p:nvPr>
            <p:custDataLst>
              <p:tags r:id="rId22"/>
            </p:custDataLst>
          </p:nvPr>
        </p:nvSpPr>
        <p:spPr bwMode="gray">
          <a:xfrm>
            <a:off x="8701088" y="4767263"/>
            <a:ext cx="554038" cy="19208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8C9B61D7-F94B-42DE-B39A-EC11A84076DD}" type="datetime'''''''''''''1''''''''''3.''''''0''''''''''''''''''''''''''%'''">
              <a:rPr lang="en-US" altLang="en-US" sz="1400" smtClean="0">
                <a:solidFill>
                  <a:srgbClr val="808080"/>
                </a:solidFill>
              </a:rPr>
              <a:pPr/>
              <a:t>13.0%</a:t>
            </a:fld>
            <a:endParaRPr kumimoji="0" lang="zh-CN" altLang="en-US" sz="1400" b="0" i="0" strike="noStrike" kern="1200" cap="none" spc="0" normalizeH="0" baseline="0" noProof="0" dirty="0">
              <a:ln>
                <a:noFill/>
              </a:ln>
              <a:solidFill>
                <a:srgbClr val="808080"/>
              </a:solidFill>
              <a:effectLst/>
              <a:uLnTx/>
              <a:uFillTx/>
              <a:ea typeface="黑体" panose="02010609060101010101" pitchFamily="49" charset="-122"/>
            </a:endParaRPr>
          </a:p>
        </p:txBody>
      </p:sp>
      <p:sp>
        <p:nvSpPr>
          <p:cNvPr id="919" name="Text Placeholder 2">
            <a:extLst>
              <a:ext uri="{FF2B5EF4-FFF2-40B4-BE49-F238E27FC236}">
                <a16:creationId xmlns:a16="http://schemas.microsoft.com/office/drawing/2014/main" id="{697ED4D7-9FF2-8E24-D6AF-73A0DE2F2976}"/>
              </a:ext>
            </a:extLst>
          </p:cNvPr>
          <p:cNvSpPr>
            <a:spLocks/>
          </p:cNvSpPr>
          <p:nvPr>
            <p:custDataLst>
              <p:tags r:id="rId23"/>
            </p:custDataLst>
          </p:nvPr>
        </p:nvSpPr>
        <p:spPr bwMode="auto">
          <a:xfrm>
            <a:off x="8518525" y="5454650"/>
            <a:ext cx="917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D5043354-0872-4B92-8E25-C97924550565}" type="datetime'''现有''''''治''''''''''''''''''''''''''''疗'">
              <a:rPr lang="zh-CN" altLang="en-US" sz="1600" smtClean="0">
                <a:solidFill>
                  <a:srgbClr val="808080"/>
                </a:solidFill>
                <a:latin typeface="微软雅黑" panose="020B0503020204020204" pitchFamily="34" charset="-122"/>
                <a:ea typeface="微软雅黑" panose="020B0503020204020204" pitchFamily="34" charset="-122"/>
              </a:rPr>
              <a:pPr/>
              <a:t>现有治疗</a:t>
            </a:fld>
            <a:r>
              <a:rPr kumimoji="0" lang="en-US" altLang="zh-CN"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28" name="Text Placeholder 2">
            <a:extLst>
              <a:ext uri="{FF2B5EF4-FFF2-40B4-BE49-F238E27FC236}">
                <a16:creationId xmlns:a16="http://schemas.microsoft.com/office/drawing/2014/main" id="{20C097F9-39FC-A88F-FFD7-1A9B6CF445D2}"/>
              </a:ext>
            </a:extLst>
          </p:cNvPr>
          <p:cNvSpPr>
            <a:spLocks/>
          </p:cNvSpPr>
          <p:nvPr>
            <p:custDataLst>
              <p:tags r:id="rId24"/>
            </p:custDataLst>
          </p:nvPr>
        </p:nvSpPr>
        <p:spPr bwMode="gray">
          <a:xfrm>
            <a:off x="10213975" y="5160963"/>
            <a:ext cx="455613" cy="192088"/>
          </a:xfrm>
          <a:prstGeom prst="rect">
            <a:avLst/>
          </a:prstGeom>
          <a:noFill/>
          <a:ln>
            <a:noFill/>
          </a:ln>
          <a:effectLst/>
          <a:extLst>
            <a:ext uri="{909E8E84-426E-40DD-AFC4-6F175D3DCCD1}">
              <a14:hiddenFill xmlns:a14="http://schemas.microsoft.com/office/drawing/2010/main">
                <a:solidFill>
                  <a:srgbClr val="0047BB"/>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3E89B685-7250-4137-AD1B-0157FCB1B5F8}" type="datetime'''''0''.''''''''''1''''''''''''''''''%'''''''''''''''''''''''">
              <a:rPr lang="en-US" altLang="en-US" sz="1400" b="1" smtClean="0">
                <a:solidFill>
                  <a:srgbClr val="000000"/>
                </a:solidFill>
                <a:effectLst/>
              </a:rPr>
              <a:pPr/>
              <a:t>0.1%</a:t>
            </a:fld>
            <a:endParaRPr kumimoji="0" lang="zh-CN" altLang="en-US" sz="1400" b="1" i="0" strike="noStrike" kern="1200" cap="none" spc="0" normalizeH="0" baseline="0" noProof="0" dirty="0">
              <a:ln>
                <a:noFill/>
              </a:ln>
              <a:solidFill>
                <a:srgbClr val="000000"/>
              </a:solidFill>
              <a:effectLst/>
              <a:uLnTx/>
              <a:uFillTx/>
            </a:endParaRPr>
          </a:p>
        </p:txBody>
      </p:sp>
      <p:sp>
        <p:nvSpPr>
          <p:cNvPr id="920" name="Text Placeholder 2">
            <a:extLst>
              <a:ext uri="{FF2B5EF4-FFF2-40B4-BE49-F238E27FC236}">
                <a16:creationId xmlns:a16="http://schemas.microsoft.com/office/drawing/2014/main" id="{CEBBE856-DD81-F093-4D42-33D56199A896}"/>
              </a:ext>
            </a:extLst>
          </p:cNvPr>
          <p:cNvSpPr>
            <a:spLocks/>
          </p:cNvSpPr>
          <p:nvPr>
            <p:custDataLst>
              <p:tags r:id="rId25"/>
            </p:custDataLst>
          </p:nvPr>
        </p:nvSpPr>
        <p:spPr bwMode="auto">
          <a:xfrm>
            <a:off x="9723438" y="5454651"/>
            <a:ext cx="1435100"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ABE4A37B-BC3C-4BF2-9F7F-838543F8AD37}" type="datetime'''''''''''''''''''''''''氨''''曲''''南''阿''''''''''''维''巴''坦'''">
              <a:rPr lang="zh-CN" altLang="en-US" sz="1600" b="1" smtClean="0">
                <a:solidFill>
                  <a:srgbClr val="000000"/>
                </a:solidFill>
                <a:latin typeface="微软雅黑" panose="020B0503020204020204" pitchFamily="34" charset="-122"/>
                <a:ea typeface="微软雅黑" panose="020B0503020204020204" pitchFamily="34" charset="-122"/>
              </a:rPr>
              <a:pPr/>
              <a:t>氨曲南阿维巴坦</a:t>
            </a:fld>
            <a:endParaRPr kumimoji="0" lang="zh-CN" altLang="en-US" sz="1600" b="1" i="0"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8" name="Text Placeholder 2">
            <a:extLst>
              <a:ext uri="{FF2B5EF4-FFF2-40B4-BE49-F238E27FC236}">
                <a16:creationId xmlns:a16="http://schemas.microsoft.com/office/drawing/2014/main" id="{9BD4E074-05DE-FCD4-8B67-C8AE83959225}"/>
              </a:ext>
            </a:extLst>
          </p:cNvPr>
          <p:cNvSpPr>
            <a:spLocks/>
          </p:cNvSpPr>
          <p:nvPr>
            <p:custDataLst>
              <p:tags r:id="rId26"/>
            </p:custDataLst>
          </p:nvPr>
        </p:nvSpPr>
        <p:spPr bwMode="auto">
          <a:xfrm>
            <a:off x="9374188" y="4070350"/>
            <a:ext cx="671513" cy="311150"/>
          </a:xfrm>
          <a:prstGeom prst="ellipse">
            <a:avLst/>
          </a:prstGeom>
          <a:solidFill>
            <a:schemeClr val="bg1"/>
          </a:solidFill>
          <a:ln w="9525" cmpd="sng" algn="ctr">
            <a:noFill/>
          </a:ln>
          <a:effectLst/>
          <a:extLst>
            <a:ext uri="{91240B29-F687-4F45-9708-019B960494DF}">
              <a14:hiddenLine xmlns:a14="http://schemas.microsoft.com/office/drawing/2010/main" w="9525" cmpd="sng" algn="ctr">
                <a:solidFill>
                  <a:srgbClr val="808080"/>
                </a:solidFill>
              </a14:hiddenLine>
            </a:ext>
          </a:ex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145E76D4-CBB3-4C97-A9C2-D3F6F1C06D3F}" type="datetime'''''''''''''''''''-''''''''''''''''9''''''''''''''''''9''%'">
              <a:rPr lang="en-US" altLang="en-US" sz="1600" smtClean="0">
                <a:effectLst/>
              </a:rPr>
              <a:pPr/>
              <a:t>-99%</a:t>
            </a:fld>
            <a:endParaRPr lang="zh-CN" altLang="en-US" sz="1600" dirty="0"/>
          </a:p>
        </p:txBody>
      </p:sp>
      <p:sp>
        <p:nvSpPr>
          <p:cNvPr id="967" name="文本框 966">
            <a:extLst>
              <a:ext uri="{FF2B5EF4-FFF2-40B4-BE49-F238E27FC236}">
                <a16:creationId xmlns:a16="http://schemas.microsoft.com/office/drawing/2014/main" id="{E6CB934B-DF8D-2342-E060-AE7EC0E3AC80}"/>
              </a:ext>
            </a:extLst>
          </p:cNvPr>
          <p:cNvSpPr txBox="1"/>
          <p:nvPr>
            <p:custDataLst>
              <p:tags r:id="rId27"/>
            </p:custDataLst>
          </p:nvPr>
        </p:nvSpPr>
        <p:spPr bwMode="gray">
          <a:xfrm>
            <a:off x="9123363" y="3268665"/>
            <a:ext cx="1171575" cy="254000"/>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溶血性事件发生风险降低</a:t>
            </a:r>
          </a:p>
        </p:txBody>
      </p:sp>
      <p:sp>
        <p:nvSpPr>
          <p:cNvPr id="970" name="文本框 969">
            <a:extLst>
              <a:ext uri="{FF2B5EF4-FFF2-40B4-BE49-F238E27FC236}">
                <a16:creationId xmlns:a16="http://schemas.microsoft.com/office/drawing/2014/main" id="{EE0D128B-774C-64C4-DC57-410313E41840}"/>
              </a:ext>
            </a:extLst>
          </p:cNvPr>
          <p:cNvSpPr txBox="1"/>
          <p:nvPr/>
        </p:nvSpPr>
        <p:spPr bwMode="gray">
          <a:xfrm>
            <a:off x="1777916" y="6183313"/>
            <a:ext cx="9368170" cy="307777"/>
          </a:xfrm>
          <a:prstGeom prst="rect">
            <a:avLst/>
          </a:prstGeom>
          <a:no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rPr>
              <a:t>注射用氨曲南阿维巴坦钠说明书</a:t>
            </a:r>
            <a:r>
              <a:rPr lang="en-US" altLang="zh-CN" sz="400" dirty="0"/>
              <a:t>2025</a:t>
            </a:r>
            <a:r>
              <a:rPr lang="zh-CN" altLang="en-US" sz="400" dirty="0"/>
              <a:t>年</a:t>
            </a:r>
            <a:r>
              <a:rPr lang="en-US" altLang="zh-CN" sz="400" dirty="0"/>
              <a:t>6</a:t>
            </a:r>
            <a:r>
              <a:rPr lang="zh-CN" altLang="en-US" sz="400" dirty="0"/>
              <a:t>月</a:t>
            </a:r>
            <a:r>
              <a:rPr lang="en-US" altLang="zh-CN" sz="400" dirty="0"/>
              <a:t>24</a:t>
            </a:r>
            <a:r>
              <a:rPr lang="zh-CN" altLang="en-US" sz="400" dirty="0"/>
              <a:t>日</a:t>
            </a:r>
            <a:endParaRPr kumimoji="0" lang="en-US" altLang="zh-CN" sz="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endParaRP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rPr>
              <a:t>Yuan J., Carmeli Y., Cisneros J., et al. ATM-AVI compared with adjunctive Colistin combined with Meropenem for the treatment of serious gram-negative bacterial infections: Sub-group analysis for the Phase 3 REVISIT study</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Pfizer Data On File C36010002 (REVISIT Study CSR)</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400" b="0" i="0" dirty="0" err="1">
                <a:effectLst/>
                <a:latin typeface="BlinkMacSystemFont"/>
              </a:rPr>
              <a:t>Eljaaly</a:t>
            </a:r>
            <a:r>
              <a:rPr lang="en-US" altLang="zh-CN" sz="400" b="0" i="0" dirty="0">
                <a:effectLst/>
                <a:latin typeface="BlinkMacSystemFont"/>
              </a:rPr>
              <a:t> K, Bidell MR, Gandhi RG, Alshehri S, Enani MA, Al-</a:t>
            </a:r>
            <a:r>
              <a:rPr lang="en-US" altLang="zh-CN" sz="400" b="0" i="0" dirty="0" err="1">
                <a:effectLst/>
                <a:latin typeface="BlinkMacSystemFont"/>
              </a:rPr>
              <a:t>Jedai</a:t>
            </a:r>
            <a:r>
              <a:rPr lang="en-US" altLang="zh-CN" sz="400" b="0" i="0" dirty="0">
                <a:effectLst/>
                <a:latin typeface="BlinkMacSystemFont"/>
              </a:rPr>
              <a:t> A, Lee TC. Colistin Nephrotoxicity: Meta-Analysis of Randomized Controlled Trials. Open Forum Infect Dis. 2021 Jan 21;8(2</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Cheng K, et al., Safety Profile of Ceftazidime-Avibactam: Pooled Data from the Adult Phase II and Phase III Clinical Trial </a:t>
            </a:r>
            <a:r>
              <a:rPr kumimoji="0" lang="en-US" altLang="zh-CN" sz="400" b="0" i="0" u="none" strike="noStrike" kern="1200" cap="none" spc="0" normalizeH="0" baseline="0" noProof="0" dirty="0" err="1">
                <a:ln>
                  <a:noFill/>
                </a:ln>
                <a:effectLst/>
                <a:uLnTx/>
                <a:uFillTx/>
                <a:latin typeface="Arial" panose="020B0604020202020204"/>
                <a:ea typeface="微软雅黑" panose="020B0503020204020204" pitchFamily="34" charset="-122"/>
                <a:cs typeface="+mn-cs"/>
              </a:rPr>
              <a:t>Programme</a:t>
            </a:r>
            <a:r>
              <a:rPr kumimoji="0" lang="en-US" altLang="zh-CN" sz="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 Drug Saf. 2020 Aug; 43(8):751-66</a:t>
            </a:r>
          </a:p>
        </p:txBody>
      </p:sp>
      <p:sp>
        <p:nvSpPr>
          <p:cNvPr id="971" name="文本框 970">
            <a:extLst>
              <a:ext uri="{FF2B5EF4-FFF2-40B4-BE49-F238E27FC236}">
                <a16:creationId xmlns:a16="http://schemas.microsoft.com/office/drawing/2014/main" id="{3F6D3279-5B33-03AD-49DF-034B53EC46A0}"/>
              </a:ext>
            </a:extLst>
          </p:cNvPr>
          <p:cNvSpPr txBox="1"/>
          <p:nvPr/>
        </p:nvSpPr>
        <p:spPr bwMode="gray">
          <a:xfrm>
            <a:off x="8784029" y="6145179"/>
            <a:ext cx="2842822" cy="524069"/>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1500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数据对比来自于不同研究</a:t>
            </a:r>
            <a:endPar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多粘菌素</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E</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甲磺酸钠</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美罗培南联合给药</a:t>
            </a:r>
            <a:endPar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氨曲南</a:t>
            </a:r>
            <a:r>
              <a:rPr kumimoji="0" lang="en-US" altLang="zh-CN"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头孢他啶阿维巴坦联合给药</a:t>
            </a:r>
          </a:p>
        </p:txBody>
      </p:sp>
      <p:sp>
        <p:nvSpPr>
          <p:cNvPr id="5" name="矩形 4">
            <a:extLst>
              <a:ext uri="{FF2B5EF4-FFF2-40B4-BE49-F238E27FC236}">
                <a16:creationId xmlns:a16="http://schemas.microsoft.com/office/drawing/2014/main" id="{A416314F-1E71-A72F-F8C6-8186C7B9D0C9}"/>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 </a:t>
            </a:r>
            <a:r>
              <a:rPr lang="zh-CN" altLang="en-US" sz="1600" b="1" dirty="0">
                <a:latin typeface="微软雅黑" panose="020B0503020204020204" pitchFamily="34" charset="-122"/>
                <a:ea typeface="微软雅黑" panose="020B0503020204020204" pitchFamily="34" charset="-122"/>
              </a:rPr>
              <a:t>安全性</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1D8E2886-80B4-75E6-7FFB-8298C6AFBC28}"/>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28859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2333F-64AC-7F78-61F6-9B13483CD743}"/>
            </a:ext>
          </a:extLst>
        </p:cNvPr>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8001C77-DABC-8583-A984-55B7B1553BB2}"/>
              </a:ext>
            </a:extLst>
          </p:cNvPr>
          <p:cNvGraphicFramePr>
            <a:graphicFrameLocks noChangeAspect="1"/>
          </p:cNvGraphicFramePr>
          <p:nvPr>
            <p:custDataLst>
              <p:tags r:id="rId1"/>
            </p:custDataLst>
            <p:extLst>
              <p:ext uri="{D42A27DB-BD31-4B8C-83A1-F6EECF244321}">
                <p14:modId xmlns:p14="http://schemas.microsoft.com/office/powerpoint/2010/main" val="3871320321"/>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9" imgW="415" imgH="416" progId="TCLayout.ActiveDocument.1">
                  <p:embed/>
                </p:oleObj>
              </mc:Choice>
              <mc:Fallback>
                <p:oleObj name="think-cell 幻灯片" r:id="rId9" imgW="415" imgH="416" progId="TCLayout.ActiveDocument.1">
                  <p:embed/>
                  <p:pic>
                    <p:nvPicPr>
                      <p:cNvPr id="3" name="对象 2" hidden="1">
                        <a:extLst>
                          <a:ext uri="{FF2B5EF4-FFF2-40B4-BE49-F238E27FC236}">
                            <a16:creationId xmlns:a16="http://schemas.microsoft.com/office/drawing/2014/main" id="{58001C77-DABC-8583-A984-55B7B1553BB2}"/>
                          </a:ext>
                        </a:extLst>
                      </p:cNvPr>
                      <p:cNvPicPr/>
                      <p:nvPr/>
                    </p:nvPicPr>
                    <p:blipFill>
                      <a:blip r:embed="rId10"/>
                      <a:stretch>
                        <a:fillRect/>
                      </a:stretch>
                    </p:blipFill>
                    <p:spPr>
                      <a:xfrm>
                        <a:off x="3174" y="2480"/>
                        <a:ext cx="1588" cy="1588"/>
                      </a:xfrm>
                      <a:prstGeom prst="rect">
                        <a:avLst/>
                      </a:prstGeom>
                    </p:spPr>
                  </p:pic>
                </p:oleObj>
              </mc:Fallback>
            </mc:AlternateContent>
          </a:graphicData>
        </a:graphic>
      </p:graphicFrame>
      <p:grpSp>
        <p:nvGrpSpPr>
          <p:cNvPr id="1053" name="组合 1052">
            <a:extLst>
              <a:ext uri="{FF2B5EF4-FFF2-40B4-BE49-F238E27FC236}">
                <a16:creationId xmlns:a16="http://schemas.microsoft.com/office/drawing/2014/main" id="{5377A693-993C-1637-CD26-D98B611B033D}"/>
              </a:ext>
            </a:extLst>
          </p:cNvPr>
          <p:cNvGrpSpPr/>
          <p:nvPr/>
        </p:nvGrpSpPr>
        <p:grpSpPr>
          <a:xfrm>
            <a:off x="2619374" y="5250803"/>
            <a:ext cx="8264413" cy="938859"/>
            <a:chOff x="2619374" y="5250803"/>
            <a:chExt cx="8264413" cy="938859"/>
          </a:xfrm>
        </p:grpSpPr>
        <p:sp>
          <p:nvSpPr>
            <p:cNvPr id="19" name="矩形 18">
              <a:extLst>
                <a:ext uri="{FF2B5EF4-FFF2-40B4-BE49-F238E27FC236}">
                  <a16:creationId xmlns:a16="http://schemas.microsoft.com/office/drawing/2014/main" id="{186F2D1E-CD90-BA93-719D-E99760303B79}"/>
                </a:ext>
              </a:extLst>
            </p:cNvPr>
            <p:cNvSpPr/>
            <p:nvPr/>
          </p:nvSpPr>
          <p:spPr bwMode="gray">
            <a:xfrm>
              <a:off x="2619374" y="5250803"/>
              <a:ext cx="8264413" cy="938859"/>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449263" marR="0" lvl="0" indent="-179388" algn="l" defTabSz="914400" rtl="0" eaLnBrk="1" fontAlgn="base" latinLnBrk="0" hangingPunct="1">
                <a:lnSpc>
                  <a:spcPct val="100000"/>
                </a:lnSpc>
                <a:spcBef>
                  <a:spcPts val="0"/>
                </a:spcBef>
                <a:spcAft>
                  <a:spcPts val="300"/>
                </a:spcAft>
                <a:buClr>
                  <a:srgbClr val="000000"/>
                </a:buClr>
                <a:buSzPct val="90000"/>
                <a:buFont typeface="Arial" panose="020B0604020202020204" pitchFamily="34" charset="0"/>
                <a:buChar char="•"/>
                <a:tabLst/>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43" name="文本框 1042">
              <a:extLst>
                <a:ext uri="{FF2B5EF4-FFF2-40B4-BE49-F238E27FC236}">
                  <a16:creationId xmlns:a16="http://schemas.microsoft.com/office/drawing/2014/main" id="{98CD3D32-5A8A-10D5-C8A7-9365715D81BF}"/>
                </a:ext>
              </a:extLst>
            </p:cNvPr>
            <p:cNvSpPr txBox="1"/>
            <p:nvPr/>
          </p:nvSpPr>
          <p:spPr bwMode="gray">
            <a:xfrm>
              <a:off x="2674938" y="5420150"/>
              <a:ext cx="3685794" cy="600164"/>
            </a:xfrm>
            <a:prstGeom prst="rect">
              <a:avLst/>
            </a:prstGeom>
            <a:noFill/>
          </p:spPr>
          <p:txBody>
            <a:bodyPr wrap="square">
              <a:spAutoFit/>
            </a:bodyPr>
            <a:lstStyle/>
            <a:p>
              <a:pPr marL="269875" marR="0" lvl="0" algn="l" defTabSz="914400" rtl="0" eaLnBrk="1" fontAlgn="base" latinLnBrk="0" hangingPunct="1">
                <a:lnSpc>
                  <a:spcPct val="100000"/>
                </a:lnSpc>
                <a:spcBef>
                  <a:spcPts val="0"/>
                </a:spcBef>
                <a:spcAft>
                  <a:spcPts val="600"/>
                </a:spcAft>
                <a:buClr>
                  <a:srgbClr val="000000"/>
                </a:buClr>
                <a:buSzPct val="90000"/>
                <a:tabLst/>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PKPD</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研究证实，现有剂量和配比下，</a:t>
              </a:r>
              <a:endPar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69875" marR="0" lvl="0" algn="l" defTabSz="914400" rtl="0" eaLnBrk="1" fontAlgn="base" latinLnBrk="0" hangingPunct="1">
                <a:lnSpc>
                  <a:spcPct val="100000"/>
                </a:lnSpc>
                <a:spcBef>
                  <a:spcPts val="0"/>
                </a:spcBef>
                <a:spcAft>
                  <a:spcPts val="600"/>
                </a:spcAft>
                <a:buClr>
                  <a:srgbClr val="000000"/>
                </a:buClr>
                <a:buSzPct val="90000"/>
                <a:tabLst/>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PTA</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呈现</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最优结果，</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有效性最优</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a:extLst>
              <a:ext uri="{FF2B5EF4-FFF2-40B4-BE49-F238E27FC236}">
                <a16:creationId xmlns:a16="http://schemas.microsoft.com/office/drawing/2014/main" id="{3D27F805-CE4B-9B7B-7682-58C2A821BA27}"/>
              </a:ext>
            </a:extLst>
          </p:cNvPr>
          <p:cNvSpPr/>
          <p:nvPr/>
        </p:nvSpPr>
        <p:spPr bwMode="gray">
          <a:xfrm>
            <a:off x="9524710"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注射用氨曲南阿维巴坦钠</a:t>
            </a:r>
          </a:p>
        </p:txBody>
      </p:sp>
      <p:sp>
        <p:nvSpPr>
          <p:cNvPr id="8" name="标题 7">
            <a:extLst>
              <a:ext uri="{FF2B5EF4-FFF2-40B4-BE49-F238E27FC236}">
                <a16:creationId xmlns:a16="http://schemas.microsoft.com/office/drawing/2014/main" id="{7EA644E6-7873-FAF7-16A0-D3A14FFB7959}"/>
              </a:ext>
            </a:extLst>
          </p:cNvPr>
          <p:cNvSpPr>
            <a:spLocks noGrp="1"/>
          </p:cNvSpPr>
          <p:nvPr>
            <p:ph type="title"/>
          </p:nvPr>
        </p:nvSpPr>
        <p:spPr>
          <a:xfrm>
            <a:off x="446798" y="484631"/>
            <a:ext cx="11503156" cy="718707"/>
          </a:xfrm>
        </p:spPr>
        <p:txBody>
          <a:bodyPr vert="horz" lIns="0" tIns="45720" rIns="0" bIns="45720" rtlCol="0" anchor="t" anchorCtr="0">
            <a:noAutofit/>
          </a:bodyPr>
          <a:lstStyle/>
          <a:p>
            <a:pPr>
              <a:lnSpc>
                <a:spcPct val="100000"/>
              </a:lnSpc>
            </a:pPr>
            <a:r>
              <a:rPr lang="zh-CN" altLang="en-US" dirty="0">
                <a:latin typeface="微软雅黑" panose="020B0503020204020204" pitchFamily="34" charset="-122"/>
                <a:ea typeface="微软雅黑" panose="020B0503020204020204" pitchFamily="34" charset="-122"/>
              </a:rPr>
              <a:t>氨曲南阿维巴坦复方制剂</a:t>
            </a:r>
            <a:r>
              <a:rPr lang="en-US" altLang="zh-CN" dirty="0">
                <a:latin typeface="微软雅黑" panose="020B0503020204020204" pitchFamily="34" charset="-122"/>
                <a:ea typeface="微软雅黑" panose="020B0503020204020204" pitchFamily="34" charset="-122"/>
              </a:rPr>
              <a:t>(</a:t>
            </a:r>
            <a:r>
              <a:rPr lang="zh-CN" altLang="en-US" dirty="0">
                <a:solidFill>
                  <a:schemeClr val="accent1"/>
                </a:solidFill>
                <a:latin typeface="微软雅黑" panose="020B0503020204020204" pitchFamily="34" charset="-122"/>
                <a:ea typeface="微软雅黑" panose="020B0503020204020204" pitchFamily="34" charset="-122"/>
              </a:rPr>
              <a:t>单药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，阿维巴坦保护氨曲南不被</a:t>
            </a:r>
            <a:r>
              <a:rPr lang="en-US" altLang="zh-CN" dirty="0">
                <a:latin typeface="微软雅黑" panose="020B0503020204020204" pitchFamily="34" charset="-122"/>
                <a:ea typeface="微软雅黑" panose="020B0503020204020204" pitchFamily="34" charset="-122"/>
              </a:rPr>
              <a:t>ESBL</a:t>
            </a:r>
            <a:r>
              <a:rPr lang="zh-CN" altLang="en-US" dirty="0">
                <a:latin typeface="微软雅黑" panose="020B0503020204020204" pitchFamily="34" charset="-122"/>
                <a:ea typeface="微软雅黑" panose="020B0503020204020204" pitchFamily="34" charset="-122"/>
              </a:rPr>
              <a:t>酶水解，实现</a:t>
            </a:r>
            <a:r>
              <a:rPr lang="zh-CN" altLang="en-US" dirty="0">
                <a:solidFill>
                  <a:schemeClr val="accent1"/>
                </a:solidFill>
                <a:latin typeface="微软雅黑" panose="020B0503020204020204" pitchFamily="34" charset="-122"/>
                <a:ea typeface="微软雅黑" panose="020B0503020204020204" pitchFamily="34" charset="-122"/>
              </a:rPr>
              <a:t>单药抑制</a:t>
            </a:r>
            <a:r>
              <a:rPr lang="en-US" altLang="zh-CN" dirty="0">
                <a:solidFill>
                  <a:schemeClr val="accent1"/>
                </a:solidFill>
                <a:latin typeface="微软雅黑" panose="020B0503020204020204" pitchFamily="34" charset="-122"/>
                <a:ea typeface="微软雅黑" panose="020B0503020204020204" pitchFamily="34" charset="-122"/>
              </a:rPr>
              <a:t>MBL</a:t>
            </a:r>
            <a:r>
              <a:rPr lang="zh-CN" altLang="en-US" dirty="0">
                <a:solidFill>
                  <a:schemeClr val="accent1"/>
                </a:solidFill>
                <a:latin typeface="微软雅黑" panose="020B0503020204020204" pitchFamily="34" charset="-122"/>
                <a:ea typeface="微软雅黑" panose="020B0503020204020204" pitchFamily="34" charset="-122"/>
              </a:rPr>
              <a:t>酶</a:t>
            </a:r>
            <a:r>
              <a:rPr lang="zh-CN" altLang="en-US" dirty="0">
                <a:latin typeface="微软雅黑" panose="020B0503020204020204" pitchFamily="34" charset="-122"/>
                <a:ea typeface="微软雅黑" panose="020B0503020204020204" pitchFamily="34" charset="-122"/>
              </a:rPr>
              <a:t>， 解决现有单药对</a:t>
            </a:r>
            <a:r>
              <a:rPr lang="en-US" altLang="zh-CN" dirty="0">
                <a:latin typeface="微软雅黑" panose="020B0503020204020204" pitchFamily="34" charset="-122"/>
                <a:ea typeface="微软雅黑" panose="020B0503020204020204" pitchFamily="34" charset="-122"/>
              </a:rPr>
              <a:t>MBL</a:t>
            </a:r>
            <a:r>
              <a:rPr lang="zh-CN" altLang="en-US" dirty="0">
                <a:latin typeface="微软雅黑" panose="020B0503020204020204" pitchFamily="34" charset="-122"/>
                <a:ea typeface="微软雅黑" panose="020B0503020204020204" pitchFamily="34" charset="-122"/>
              </a:rPr>
              <a:t>酶无效问题。相比经验性多药联用，</a:t>
            </a:r>
            <a:r>
              <a:rPr lang="zh-CN" altLang="en-US" dirty="0">
                <a:solidFill>
                  <a:schemeClr val="accent1"/>
                </a:solidFill>
                <a:latin typeface="微软雅黑" panose="020B0503020204020204" pitchFamily="34" charset="-122"/>
                <a:ea typeface="微软雅黑" panose="020B0503020204020204" pitchFamily="34" charset="-122"/>
              </a:rPr>
              <a:t>单药液体量降低</a:t>
            </a:r>
            <a:r>
              <a:rPr lang="en-US" altLang="zh-CN" dirty="0">
                <a:solidFill>
                  <a:schemeClr val="accent1"/>
                </a:solidFill>
                <a:latin typeface="微软雅黑" panose="020B0503020204020204" pitchFamily="34" charset="-122"/>
                <a:ea typeface="微软雅黑" panose="020B0503020204020204" pitchFamily="34" charset="-122"/>
              </a:rPr>
              <a:t>750mL/</a:t>
            </a:r>
            <a:r>
              <a:rPr lang="zh-CN" altLang="en-US" dirty="0">
                <a:solidFill>
                  <a:schemeClr val="accent1"/>
                </a:solidFill>
                <a:latin typeface="微软雅黑" panose="020B0503020204020204" pitchFamily="34" charset="-122"/>
                <a:ea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rPr>
              <a:t>，</a:t>
            </a:r>
            <a:r>
              <a:rPr lang="en-US" altLang="zh-CN" dirty="0">
                <a:solidFill>
                  <a:schemeClr val="accent1"/>
                </a:solidFill>
                <a:latin typeface="微软雅黑" panose="020B0503020204020204" pitchFamily="34" charset="-122"/>
                <a:ea typeface="微软雅黑" panose="020B0503020204020204" pitchFamily="34" charset="-122"/>
              </a:rPr>
              <a:t>DDD</a:t>
            </a:r>
            <a:r>
              <a:rPr lang="zh-CN" altLang="en-US" dirty="0">
                <a:solidFill>
                  <a:schemeClr val="accent1"/>
                </a:solidFill>
                <a:latin typeface="微软雅黑" panose="020B0503020204020204" pitchFamily="34" charset="-122"/>
                <a:ea typeface="微软雅黑" panose="020B0503020204020204" pitchFamily="34" charset="-122"/>
              </a:rPr>
              <a:t>值降低</a:t>
            </a:r>
            <a:r>
              <a:rPr lang="en-US" altLang="zh-CN" dirty="0">
                <a:solidFill>
                  <a:schemeClr val="accent1"/>
                </a:solidFill>
                <a:latin typeface="微软雅黑" panose="020B0503020204020204" pitchFamily="34" charset="-122"/>
                <a:ea typeface="微软雅黑" panose="020B0503020204020204" pitchFamily="34" charset="-122"/>
              </a:rPr>
              <a:t>40%</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12F32CCF-B01F-FA6D-6A06-686AF509CF1F}"/>
              </a:ext>
            </a:extLst>
          </p:cNvPr>
          <p:cNvSpPr/>
          <p:nvPr/>
        </p:nvSpPr>
        <p:spPr bwMode="gray">
          <a:xfrm>
            <a:off x="2627312" y="4009448"/>
            <a:ext cx="8256475" cy="1018165"/>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449263" marR="0" lvl="0" indent="-179388" algn="l" defTabSz="914400" rtl="0" eaLnBrk="1" fontAlgn="base" latinLnBrk="0" hangingPunct="1">
              <a:lnSpc>
                <a:spcPct val="100000"/>
              </a:lnSpc>
              <a:spcBef>
                <a:spcPts val="0"/>
              </a:spcBef>
              <a:spcAft>
                <a:spcPts val="600"/>
              </a:spcAft>
              <a:buClr>
                <a:srgbClr val="000000"/>
              </a:buClr>
              <a:buSzPct val="90000"/>
              <a:buFont typeface="Arial" panose="020B0604020202020204" pitchFamily="34" charset="0"/>
              <a:buChar char="•"/>
              <a:tabLst/>
              <a:defRPr/>
            </a:pP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DDD</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值降低</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，更适用于</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ICU</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科室重症感染患者使用</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p>
          <a:p>
            <a:pPr marL="449263" marR="0" lvl="0" indent="-179388" algn="l" defTabSz="914400" rtl="0" eaLnBrk="1" fontAlgn="base" latinLnBrk="0" hangingPunct="1">
              <a:lnSpc>
                <a:spcPct val="100000"/>
              </a:lnSpc>
              <a:spcBef>
                <a:spcPts val="0"/>
              </a:spcBef>
              <a:spcAft>
                <a:spcPts val="600"/>
              </a:spcAft>
              <a:buClr>
                <a:srgbClr val="000000"/>
              </a:buClr>
              <a:buSzPct val="90000"/>
              <a:buFont typeface="Arial" panose="020B0604020202020204" pitchFamily="34" charset="0"/>
              <a:buChar char="•"/>
              <a:tabLst/>
              <a:defRPr/>
            </a:pP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补液量降低</a:t>
            </a:r>
            <a:r>
              <a:rPr lang="en-US" altLang="zh-CN" b="1" dirty="0">
                <a:solidFill>
                  <a:srgbClr val="C00000"/>
                </a:solidFill>
                <a:latin typeface="微软雅黑" panose="020B0503020204020204" pitchFamily="34" charset="-122"/>
                <a:ea typeface="微软雅黑" panose="020B0503020204020204" pitchFamily="34" charset="-122"/>
              </a:rPr>
              <a:t>750mL/</a:t>
            </a:r>
            <a:r>
              <a:rPr lang="zh-CN" altLang="en-US" b="1" dirty="0">
                <a:solidFill>
                  <a:srgbClr val="C00000"/>
                </a:solidFill>
                <a:latin typeface="微软雅黑" panose="020B0503020204020204" pitchFamily="34" charset="-122"/>
                <a:ea typeface="微软雅黑" panose="020B0503020204020204" pitchFamily="34" charset="-122"/>
              </a:rPr>
              <a:t>日</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（降低</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43%</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）、钠摄入量降低</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69%</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：便于</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ICU</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输注给药，避免相关不良事件发生风险（如心衰</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肾衰患者因钠摄入量过大或液体摄入量过大</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过快引发的不良事件）</a:t>
            </a:r>
            <a:r>
              <a:rPr kumimoji="0" lang="en-US" altLang="zh-CN" sz="14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1,2,6</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31" name="矩形: 圆角 30">
            <a:extLst>
              <a:ext uri="{FF2B5EF4-FFF2-40B4-BE49-F238E27FC236}">
                <a16:creationId xmlns:a16="http://schemas.microsoft.com/office/drawing/2014/main" id="{D7C1EAD7-10B8-97D4-DE3E-5BED1B23411C}"/>
              </a:ext>
            </a:extLst>
          </p:cNvPr>
          <p:cNvSpPr/>
          <p:nvPr/>
        </p:nvSpPr>
        <p:spPr bwMode="gray">
          <a:xfrm>
            <a:off x="282576" y="4230399"/>
            <a:ext cx="2447925" cy="576263"/>
          </a:xfrm>
          <a:prstGeom prst="roundRect">
            <a:avLst>
              <a:gd name="adj" fmla="val 11334"/>
            </a:avLst>
          </a:prstGeom>
          <a:solidFill>
            <a:schemeClr val="bg1">
              <a:lumMod val="95000"/>
            </a:schemeClr>
          </a:solidFill>
          <a:ln w="12700" cap="flat" cmpd="sng" algn="ctr">
            <a:solidFill>
              <a:schemeClr val="bg1"/>
            </a:solidFill>
            <a:prstDash val="solid"/>
            <a:miter lim="800000"/>
            <a:headEnd type="none" w="med" len="med"/>
            <a:tailEnd type="none" w="med" len="med"/>
          </a:ln>
          <a:effectLst>
            <a:outerShdw blurRad="50800" dist="38100" algn="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5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单药给药</a:t>
            </a:r>
            <a:endParaRPr kumimoji="0" lang="zh-CN" altLang="en-US" sz="15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1FCD6767-B99B-54E4-C739-796CC70F8BF8}"/>
              </a:ext>
            </a:extLst>
          </p:cNvPr>
          <p:cNvGrpSpPr/>
          <p:nvPr/>
        </p:nvGrpSpPr>
        <p:grpSpPr>
          <a:xfrm>
            <a:off x="2684463" y="4362161"/>
            <a:ext cx="244475" cy="312738"/>
            <a:chOff x="4464088" y="-149540"/>
            <a:chExt cx="283815" cy="442211"/>
          </a:xfrm>
          <a:solidFill>
            <a:schemeClr val="bg1">
              <a:lumMod val="85000"/>
            </a:schemeClr>
          </a:solidFill>
          <a:effectLst>
            <a:outerShdw blurRad="50800" dist="38100" algn="l" rotWithShape="0">
              <a:prstClr val="black">
                <a:alpha val="40000"/>
              </a:prstClr>
            </a:outerShdw>
          </a:effectLst>
        </p:grpSpPr>
        <p:sp>
          <p:nvSpPr>
            <p:cNvPr id="13" name="等腰三角形 12">
              <a:extLst>
                <a:ext uri="{FF2B5EF4-FFF2-40B4-BE49-F238E27FC236}">
                  <a16:creationId xmlns:a16="http://schemas.microsoft.com/office/drawing/2014/main" id="{C51B67B4-9E17-887A-0951-BB467EDF22AB}"/>
                </a:ext>
              </a:extLst>
            </p:cNvPr>
            <p:cNvSpPr/>
            <p:nvPr/>
          </p:nvSpPr>
          <p:spPr bwMode="gray">
            <a:xfrm rot="5400000">
              <a:off x="4432195" y="-23036"/>
              <a:ext cx="442211" cy="189204"/>
            </a:xfrm>
            <a:prstGeom prst="triangle">
              <a:avLst/>
            </a:prstGeom>
            <a:grp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14" name="等腰三角形 13">
              <a:extLst>
                <a:ext uri="{FF2B5EF4-FFF2-40B4-BE49-F238E27FC236}">
                  <a16:creationId xmlns:a16="http://schemas.microsoft.com/office/drawing/2014/main" id="{B1B7CF12-048B-CEA7-4E9C-C7026E93C4D5}"/>
                </a:ext>
              </a:extLst>
            </p:cNvPr>
            <p:cNvSpPr/>
            <p:nvPr/>
          </p:nvSpPr>
          <p:spPr bwMode="gray">
            <a:xfrm rot="5400000">
              <a:off x="4337585" y="-23037"/>
              <a:ext cx="442210" cy="189204"/>
            </a:xfrm>
            <a:prstGeom prst="triangle">
              <a:avLst/>
            </a:prstGeom>
            <a:grp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grpSp>
      <p:grpSp>
        <p:nvGrpSpPr>
          <p:cNvPr id="18" name="组合 17">
            <a:extLst>
              <a:ext uri="{FF2B5EF4-FFF2-40B4-BE49-F238E27FC236}">
                <a16:creationId xmlns:a16="http://schemas.microsoft.com/office/drawing/2014/main" id="{E55FA003-8DC9-4226-A477-37B32CA25E75}"/>
              </a:ext>
            </a:extLst>
          </p:cNvPr>
          <p:cNvGrpSpPr/>
          <p:nvPr/>
        </p:nvGrpSpPr>
        <p:grpSpPr>
          <a:xfrm>
            <a:off x="269875" y="1393838"/>
            <a:ext cx="10613912" cy="571299"/>
            <a:chOff x="1955086" y="-10732"/>
            <a:chExt cx="9388083" cy="571564"/>
          </a:xfrm>
        </p:grpSpPr>
        <p:sp>
          <p:nvSpPr>
            <p:cNvPr id="9" name="矩形 8">
              <a:extLst>
                <a:ext uri="{FF2B5EF4-FFF2-40B4-BE49-F238E27FC236}">
                  <a16:creationId xmlns:a16="http://schemas.microsoft.com/office/drawing/2014/main" id="{A94E790B-59B3-4A19-FC0D-FAA20D1B9B29}"/>
                </a:ext>
              </a:extLst>
            </p:cNvPr>
            <p:cNvSpPr/>
            <p:nvPr/>
          </p:nvSpPr>
          <p:spPr bwMode="gray">
            <a:xfrm>
              <a:off x="1955086" y="-10732"/>
              <a:ext cx="9388083" cy="571564"/>
            </a:xfrm>
            <a:prstGeom prst="rect">
              <a:avLst/>
            </a:prstGeom>
            <a:solidFill>
              <a:schemeClr val="bg1">
                <a:lumMod val="95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538163" algn="l"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获得</a:t>
              </a: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EMA</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和</a:t>
              </a: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FDA</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优先审评</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、获得</a:t>
              </a: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FDA</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抗感染药物</a:t>
              </a: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QIDP</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认证</a:t>
              </a:r>
              <a:endPar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nvGrpSpPr>
            <p:cNvPr id="15" name="组合 14">
              <a:extLst>
                <a:ext uri="{FF2B5EF4-FFF2-40B4-BE49-F238E27FC236}">
                  <a16:creationId xmlns:a16="http://schemas.microsoft.com/office/drawing/2014/main" id="{AA2AD551-C9DE-09A9-8DC3-84BB5529D25B}"/>
                </a:ext>
              </a:extLst>
            </p:cNvPr>
            <p:cNvGrpSpPr/>
            <p:nvPr/>
          </p:nvGrpSpPr>
          <p:grpSpPr>
            <a:xfrm>
              <a:off x="1955088" y="-10732"/>
              <a:ext cx="477634" cy="540250"/>
              <a:chOff x="-1345229" y="2507260"/>
              <a:chExt cx="477634" cy="540250"/>
            </a:xfrm>
          </p:grpSpPr>
          <p:sp>
            <p:nvSpPr>
              <p:cNvPr id="16" name="矩形: 圆角 15">
                <a:extLst>
                  <a:ext uri="{FF2B5EF4-FFF2-40B4-BE49-F238E27FC236}">
                    <a16:creationId xmlns:a16="http://schemas.microsoft.com/office/drawing/2014/main" id="{FA9A1DFF-2F8F-3087-12C1-01F9432BC0C2}"/>
                  </a:ext>
                </a:extLst>
              </p:cNvPr>
              <p:cNvSpPr/>
              <p:nvPr/>
            </p:nvSpPr>
            <p:spPr bwMode="gray">
              <a:xfrm>
                <a:off x="-1345229" y="2507260"/>
                <a:ext cx="477634" cy="540250"/>
              </a:xfrm>
              <a:prstGeom prst="roundRect">
                <a:avLst>
                  <a:gd name="adj" fmla="val 11987"/>
                </a:avLst>
              </a:prstGeom>
              <a:solidFill>
                <a:schemeClr val="bg1">
                  <a:lumMod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7" name="pill_2218">
                <a:extLst>
                  <a:ext uri="{FF2B5EF4-FFF2-40B4-BE49-F238E27FC236}">
                    <a16:creationId xmlns:a16="http://schemas.microsoft.com/office/drawing/2014/main" id="{4D027E7D-AA8A-9809-A824-D3D5270ED20E}"/>
                  </a:ext>
                </a:extLst>
              </p:cNvPr>
              <p:cNvSpPr/>
              <p:nvPr/>
            </p:nvSpPr>
            <p:spPr>
              <a:xfrm>
                <a:off x="-1250412" y="2633385"/>
                <a:ext cx="288000" cy="288000"/>
              </a:xfrm>
              <a:custGeom>
                <a:avLst/>
                <a:gdLst>
                  <a:gd name="T0" fmla="*/ 24 w 276"/>
                  <a:gd name="T1" fmla="*/ 252 h 276"/>
                  <a:gd name="T2" fmla="*/ 112 w 276"/>
                  <a:gd name="T3" fmla="*/ 252 h 276"/>
                  <a:gd name="T4" fmla="*/ 252 w 276"/>
                  <a:gd name="T5" fmla="*/ 112 h 276"/>
                  <a:gd name="T6" fmla="*/ 252 w 276"/>
                  <a:gd name="T7" fmla="*/ 24 h 276"/>
                  <a:gd name="T8" fmla="*/ 163 w 276"/>
                  <a:gd name="T9" fmla="*/ 24 h 276"/>
                  <a:gd name="T10" fmla="*/ 24 w 276"/>
                  <a:gd name="T11" fmla="*/ 163 h 276"/>
                  <a:gd name="T12" fmla="*/ 24 w 276"/>
                  <a:gd name="T13" fmla="*/ 252 h 276"/>
                  <a:gd name="T14" fmla="*/ 177 w 276"/>
                  <a:gd name="T15" fmla="*/ 38 h 276"/>
                  <a:gd name="T16" fmla="*/ 238 w 276"/>
                  <a:gd name="T17" fmla="*/ 38 h 276"/>
                  <a:gd name="T18" fmla="*/ 238 w 276"/>
                  <a:gd name="T19" fmla="*/ 99 h 276"/>
                  <a:gd name="T20" fmla="*/ 176 w 276"/>
                  <a:gd name="T21" fmla="*/ 161 h 276"/>
                  <a:gd name="T22" fmla="*/ 114 w 276"/>
                  <a:gd name="T23" fmla="*/ 101 h 276"/>
                  <a:gd name="T24" fmla="*/ 177 w 276"/>
                  <a:gd name="T25" fmla="*/ 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276">
                    <a:moveTo>
                      <a:pt x="24" y="252"/>
                    </a:moveTo>
                    <a:cubicBezTo>
                      <a:pt x="49" y="276"/>
                      <a:pt x="88" y="276"/>
                      <a:pt x="112" y="252"/>
                    </a:cubicBezTo>
                    <a:lnTo>
                      <a:pt x="252" y="112"/>
                    </a:lnTo>
                    <a:cubicBezTo>
                      <a:pt x="276" y="88"/>
                      <a:pt x="276" y="49"/>
                      <a:pt x="252" y="24"/>
                    </a:cubicBezTo>
                    <a:cubicBezTo>
                      <a:pt x="227" y="0"/>
                      <a:pt x="188" y="0"/>
                      <a:pt x="163" y="24"/>
                    </a:cubicBezTo>
                    <a:lnTo>
                      <a:pt x="24" y="163"/>
                    </a:lnTo>
                    <a:cubicBezTo>
                      <a:pt x="0" y="188"/>
                      <a:pt x="0" y="227"/>
                      <a:pt x="24" y="252"/>
                    </a:cubicBezTo>
                    <a:close/>
                    <a:moveTo>
                      <a:pt x="177" y="38"/>
                    </a:moveTo>
                    <a:cubicBezTo>
                      <a:pt x="194" y="21"/>
                      <a:pt x="221" y="21"/>
                      <a:pt x="238" y="38"/>
                    </a:cubicBezTo>
                    <a:cubicBezTo>
                      <a:pt x="255" y="55"/>
                      <a:pt x="255" y="82"/>
                      <a:pt x="238" y="99"/>
                    </a:cubicBezTo>
                    <a:lnTo>
                      <a:pt x="176" y="161"/>
                    </a:lnTo>
                    <a:cubicBezTo>
                      <a:pt x="170" y="142"/>
                      <a:pt x="155" y="113"/>
                      <a:pt x="114" y="101"/>
                    </a:cubicBezTo>
                    <a:lnTo>
                      <a:pt x="177" y="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29" name="文本框 28">
            <a:extLst>
              <a:ext uri="{FF2B5EF4-FFF2-40B4-BE49-F238E27FC236}">
                <a16:creationId xmlns:a16="http://schemas.microsoft.com/office/drawing/2014/main" id="{9B627AA0-5896-A51F-95E7-51AC1B9F7036}"/>
              </a:ext>
            </a:extLst>
          </p:cNvPr>
          <p:cNvSpPr txBox="1"/>
          <p:nvPr/>
        </p:nvSpPr>
        <p:spPr bwMode="gray">
          <a:xfrm>
            <a:off x="7087394" y="6206172"/>
            <a:ext cx="3849700" cy="339901"/>
          </a:xfrm>
          <a:prstGeom prst="rect">
            <a:avLst/>
          </a:prstGeom>
          <a:noFill/>
        </p:spPr>
        <p:txBody>
          <a:bodyPr wrap="square" lIns="36000" rIns="36000">
            <a:spAutoFit/>
          </a:bodyPr>
          <a:lstStyle/>
          <a:p>
            <a:pPr marL="0" marR="0" lvl="0" indent="0" algn="l" defTabSz="914400" rtl="0" eaLnBrk="1" fontAlgn="base" latinLnBrk="0" hangingPunct="1">
              <a:lnSpc>
                <a:spcPct val="120000"/>
              </a:lnSpc>
              <a:spcBef>
                <a:spcPts val="0"/>
              </a:spcBef>
              <a:spcAft>
                <a:spcPct val="0"/>
              </a:spcAft>
              <a:buClr>
                <a:srgbClr val="0095FF"/>
              </a:buClr>
              <a:buSzPct val="90000"/>
              <a:buFontTx/>
              <a:buNone/>
              <a:tabLst/>
              <a:defRPr/>
            </a:pPr>
            <a:r>
              <a:rPr kumimoji="0" lang="en-US" altLang="zh-CN"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备注：</a:t>
            </a:r>
            <a:r>
              <a:rPr kumimoji="0" lang="en-US" altLang="zh-CN"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QIDP=</a:t>
            </a:r>
            <a:r>
              <a:rPr kumimoji="0" lang="zh-CN" altLang="en-US"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对于治疗严重威胁生命及公共健康的全新抗菌药物给予的创新性认证和激励机制</a:t>
            </a:r>
            <a:endParaRPr kumimoji="0" lang="en-US" altLang="zh-CN"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ct val="0"/>
              </a:spcAft>
              <a:buClr>
                <a:srgbClr val="0095FF"/>
              </a:buClr>
              <a:buSzPct val="90000"/>
              <a:buFontTx/>
              <a:buNone/>
              <a:tabLst/>
              <a:defRPr/>
            </a:pPr>
            <a:r>
              <a:rPr kumimoji="0" lang="en-US" altLang="zh-CN"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            PTA = </a:t>
            </a:r>
            <a:r>
              <a:rPr kumimoji="0" lang="zh-CN" altLang="en-US"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基于</a:t>
            </a:r>
            <a:r>
              <a:rPr kumimoji="0" lang="en-US" altLang="zh-CN"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PKPD</a:t>
            </a:r>
            <a:r>
              <a:rPr kumimoji="0" lang="zh-CN" altLang="en-US" sz="700" b="0" i="1"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延申的达标率</a:t>
            </a:r>
          </a:p>
        </p:txBody>
      </p:sp>
      <p:sp>
        <p:nvSpPr>
          <p:cNvPr id="21" name="矩形: 圆角 20">
            <a:extLst>
              <a:ext uri="{FF2B5EF4-FFF2-40B4-BE49-F238E27FC236}">
                <a16:creationId xmlns:a16="http://schemas.microsoft.com/office/drawing/2014/main" id="{F9D0FF48-5A80-C4AB-437E-C6A66756DEC2}"/>
              </a:ext>
            </a:extLst>
          </p:cNvPr>
          <p:cNvSpPr/>
          <p:nvPr/>
        </p:nvSpPr>
        <p:spPr bwMode="gray">
          <a:xfrm>
            <a:off x="269875" y="5359400"/>
            <a:ext cx="2447925" cy="574675"/>
          </a:xfrm>
          <a:prstGeom prst="roundRect">
            <a:avLst>
              <a:gd name="adj" fmla="val 11334"/>
            </a:avLst>
          </a:prstGeom>
          <a:solidFill>
            <a:schemeClr val="bg1">
              <a:lumMod val="95000"/>
            </a:schemeClr>
          </a:solidFill>
          <a:ln w="12700" cap="flat" cmpd="sng" algn="ctr">
            <a:solidFill>
              <a:schemeClr val="bg1"/>
            </a:solidFill>
            <a:prstDash val="solid"/>
            <a:miter lim="800000"/>
            <a:headEnd type="none" w="med" len="med"/>
            <a:tailEnd type="none" w="med" len="med"/>
          </a:ln>
          <a:effectLst>
            <a:outerShdw blurRad="50800" dist="38100" algn="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5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最优的</a:t>
            </a:r>
            <a:r>
              <a:rPr kumimoji="0" lang="en-US" altLang="zh-CN" sz="15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PKPD</a:t>
            </a:r>
            <a:r>
              <a:rPr kumimoji="0" lang="zh-CN" altLang="en-US" sz="15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和剂量配比</a:t>
            </a:r>
            <a:endParaRPr kumimoji="0" lang="en-US" altLang="zh-CN" sz="15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200" b="0" i="1"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r>
              <a:rPr kumimoji="0" lang="en-US" altLang="zh-CN" sz="1200" b="0" i="1"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3</a:t>
            </a:r>
            <a:r>
              <a:rPr kumimoji="0" lang="zh-CN" altLang="en-US" sz="1200" b="0" i="1"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r>
              <a:rPr kumimoji="0" lang="en-US" altLang="zh-CN" sz="1200" b="0" i="1"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1</a:t>
            </a:r>
            <a:r>
              <a:rPr kumimoji="0" lang="zh-CN" altLang="en-US" sz="1200" b="0" i="1"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1"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22" name="组合 21">
            <a:extLst>
              <a:ext uri="{FF2B5EF4-FFF2-40B4-BE49-F238E27FC236}">
                <a16:creationId xmlns:a16="http://schemas.microsoft.com/office/drawing/2014/main" id="{B9C100DC-DAFF-84E6-174F-4AF57F26E7C6}"/>
              </a:ext>
            </a:extLst>
          </p:cNvPr>
          <p:cNvGrpSpPr/>
          <p:nvPr/>
        </p:nvGrpSpPr>
        <p:grpSpPr>
          <a:xfrm>
            <a:off x="2674938" y="5489575"/>
            <a:ext cx="246063" cy="314325"/>
            <a:chOff x="4458660" y="-415977"/>
            <a:chExt cx="283806" cy="442210"/>
          </a:xfrm>
          <a:solidFill>
            <a:schemeClr val="bg1">
              <a:lumMod val="85000"/>
            </a:schemeClr>
          </a:solidFill>
          <a:effectLst>
            <a:outerShdw blurRad="50800" dist="38100" algn="l" rotWithShape="0">
              <a:prstClr val="black">
                <a:alpha val="40000"/>
              </a:prstClr>
            </a:outerShdw>
          </a:effectLst>
        </p:grpSpPr>
        <p:sp>
          <p:nvSpPr>
            <p:cNvPr id="23" name="等腰三角形 22">
              <a:extLst>
                <a:ext uri="{FF2B5EF4-FFF2-40B4-BE49-F238E27FC236}">
                  <a16:creationId xmlns:a16="http://schemas.microsoft.com/office/drawing/2014/main" id="{1CD051CB-9E3B-908A-B0C1-00EC5492B415}"/>
                </a:ext>
              </a:extLst>
            </p:cNvPr>
            <p:cNvSpPr/>
            <p:nvPr/>
          </p:nvSpPr>
          <p:spPr bwMode="gray">
            <a:xfrm rot="5400000">
              <a:off x="4426759" y="-289474"/>
              <a:ext cx="442210" cy="189204"/>
            </a:xfrm>
            <a:prstGeom prst="triangle">
              <a:avLst/>
            </a:prstGeom>
            <a:grp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24" name="等腰三角形 23">
              <a:extLst>
                <a:ext uri="{FF2B5EF4-FFF2-40B4-BE49-F238E27FC236}">
                  <a16:creationId xmlns:a16="http://schemas.microsoft.com/office/drawing/2014/main" id="{6F2BFB96-43EC-40BD-F630-9EDCC87F2658}"/>
                </a:ext>
              </a:extLst>
            </p:cNvPr>
            <p:cNvSpPr/>
            <p:nvPr/>
          </p:nvSpPr>
          <p:spPr bwMode="gray">
            <a:xfrm rot="5400000">
              <a:off x="4332157" y="-289474"/>
              <a:ext cx="442210" cy="189204"/>
            </a:xfrm>
            <a:prstGeom prst="triangle">
              <a:avLst/>
            </a:prstGeom>
            <a:grp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grpSp>
      <p:graphicFrame>
        <p:nvGraphicFramePr>
          <p:cNvPr id="49" name="Chart 3">
            <a:extLst>
              <a:ext uri="{FF2B5EF4-FFF2-40B4-BE49-F238E27FC236}">
                <a16:creationId xmlns:a16="http://schemas.microsoft.com/office/drawing/2014/main" id="{7FC366E3-0D18-4FA8-99C6-23F772831DC0}"/>
              </a:ext>
            </a:extLst>
          </p:cNvPr>
          <p:cNvGraphicFramePr/>
          <p:nvPr>
            <p:custDataLst>
              <p:tags r:id="rId2"/>
            </p:custDataLst>
            <p:extLst>
              <p:ext uri="{D42A27DB-BD31-4B8C-83A1-F6EECF244321}">
                <p14:modId xmlns:p14="http://schemas.microsoft.com/office/powerpoint/2010/main" val="232124815"/>
              </p:ext>
            </p:extLst>
          </p:nvPr>
        </p:nvGraphicFramePr>
        <p:xfrm>
          <a:off x="7239000" y="5494338"/>
          <a:ext cx="2719388" cy="392112"/>
        </p:xfrm>
        <a:graphic>
          <a:graphicData uri="http://schemas.openxmlformats.org/drawingml/2006/chart">
            <c:chart xmlns:c="http://schemas.openxmlformats.org/drawingml/2006/chart" xmlns:r="http://schemas.openxmlformats.org/officeDocument/2006/relationships" r:id="rId11"/>
          </a:graphicData>
        </a:graphic>
      </p:graphicFrame>
      <p:cxnSp>
        <p:nvCxnSpPr>
          <p:cNvPr id="26" name="直接连接符 25">
            <a:extLst>
              <a:ext uri="{FF2B5EF4-FFF2-40B4-BE49-F238E27FC236}">
                <a16:creationId xmlns:a16="http://schemas.microsoft.com/office/drawing/2014/main" id="{9FF0ACD2-5937-A754-ADB5-8ECB70B005F8}"/>
              </a:ext>
            </a:extLst>
          </p:cNvPr>
          <p:cNvCxnSpPr>
            <a:cxnSpLocks/>
          </p:cNvCxnSpPr>
          <p:nvPr>
            <p:custDataLst>
              <p:tags r:id="rId3"/>
            </p:custDataLst>
          </p:nvPr>
        </p:nvCxnSpPr>
        <p:spPr bwMode="gray">
          <a:xfrm>
            <a:off x="7321550" y="5619750"/>
            <a:ext cx="2554288" cy="0"/>
          </a:xfrm>
          <a:prstGeom prst="line">
            <a:avLst/>
          </a:prstGeom>
          <a:ln w="6350" cap="flat" cmpd="sng" algn="ctr">
            <a:solidFill>
              <a:srgbClr val="00000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2" name="Text Placeholder 2">
            <a:extLst>
              <a:ext uri="{FF2B5EF4-FFF2-40B4-BE49-F238E27FC236}">
                <a16:creationId xmlns:a16="http://schemas.microsoft.com/office/drawing/2014/main" id="{EA679025-611C-1EBD-CC09-94D58223CFB8}"/>
              </a:ext>
            </a:extLst>
          </p:cNvPr>
          <p:cNvSpPr>
            <a:spLocks/>
          </p:cNvSpPr>
          <p:nvPr>
            <p:custDataLst>
              <p:tags r:id="rId4"/>
            </p:custDataLst>
          </p:nvPr>
        </p:nvSpPr>
        <p:spPr bwMode="gray">
          <a:xfrm>
            <a:off x="7683500" y="5637213"/>
            <a:ext cx="554038" cy="192088"/>
          </a:xfrm>
          <a:prstGeom prst="rect">
            <a:avLst/>
          </a:prstGeom>
          <a:solidFill>
            <a:srgbClr val="DFE5EF"/>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84.1%</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33" name="Text Placeholder 2">
            <a:extLst>
              <a:ext uri="{FF2B5EF4-FFF2-40B4-BE49-F238E27FC236}">
                <a16:creationId xmlns:a16="http://schemas.microsoft.com/office/drawing/2014/main" id="{78A5B004-39B0-D1DA-F769-582637DAFFF6}"/>
              </a:ext>
            </a:extLst>
          </p:cNvPr>
          <p:cNvSpPr>
            <a:spLocks/>
          </p:cNvSpPr>
          <p:nvPr>
            <p:custDataLst>
              <p:tags r:id="rId5"/>
            </p:custDataLst>
          </p:nvPr>
        </p:nvSpPr>
        <p:spPr bwMode="auto">
          <a:xfrm>
            <a:off x="7508875" y="5872163"/>
            <a:ext cx="901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C962D65-B1BD-4337-9777-A1F457D993BC}" type="datetime'''''氨曲''南''联''''合头孢''''他''''''''啶''''阿''''''''''''维巴''坦'">
              <a:rPr lang="zh-CN" altLang="en-US" sz="1000" smtClean="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pPr marL="0" lvl="0" indent="0" algn="ctr">
                <a:spcBef>
                  <a:spcPct val="0"/>
                </a:spcBef>
                <a:spcAft>
                  <a:spcPct val="0"/>
                </a:spcAft>
                <a:buNone/>
                <a:defRPr/>
              </a:pPr>
              <a:t>氨曲南联合头孢他啶阿维巴坦</a:t>
            </a:fld>
            <a:endParaRPr kumimoji="0" lang="zh-CN" altLang="en-US" sz="1000" b="0" i="0" strike="noStrike" kern="1200" cap="none" spc="0" normalizeH="0" baseline="30000" noProof="0" dirty="0">
              <a:ln>
                <a:noFill/>
              </a:ln>
              <a:solidFill>
                <a:srgbClr val="808080"/>
              </a:solidFill>
              <a:effectLst/>
              <a:highlight>
                <a:srgbClr val="FFFF00"/>
              </a:highligh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 Placeholder 2">
            <a:extLst>
              <a:ext uri="{FF2B5EF4-FFF2-40B4-BE49-F238E27FC236}">
                <a16:creationId xmlns:a16="http://schemas.microsoft.com/office/drawing/2014/main" id="{2CBE32F8-E3B7-E397-8416-079701FDF4A4}"/>
              </a:ext>
            </a:extLst>
          </p:cNvPr>
          <p:cNvSpPr>
            <a:spLocks/>
          </p:cNvSpPr>
          <p:nvPr>
            <p:custDataLst>
              <p:tags r:id="rId6"/>
            </p:custDataLst>
          </p:nvPr>
        </p:nvSpPr>
        <p:spPr bwMode="gray">
          <a:xfrm>
            <a:off x="8959850" y="5359400"/>
            <a:ext cx="5540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fld id="{654BE954-8F82-4C28-8216-362403A18018}" type="datetime'9''6''''''''''''.''''''''''''''''''''''7''''''''%'">
              <a:rPr kumimoji="0" lang="en-US" altLang="en-US" sz="1400" b="1" i="0" u="none" strike="noStrike" kern="1200" cap="none" spc="0" normalizeH="0" baseline="0" noProof="0" smtClean="0">
                <a:ln>
                  <a:noFill/>
                </a:ln>
                <a:solidFill>
                  <a:srgbClr val="000000"/>
                </a:solidFill>
                <a:effectLst/>
                <a:uLnTx/>
                <a:uFillTx/>
                <a:latin typeface="Arial" panose="020B0604020202020204"/>
                <a:ea typeface="黑体" panose="02010609060101010101" pitchFamily="49" charset="-122"/>
                <a:cs typeface="+mn-cs"/>
              </a:rPr>
              <a:pPr marL="0" marR="0" lvl="0" indent="0" algn="ctr" defTabSz="914400" rtl="0" eaLnBrk="1" fontAlgn="auto" latinLnBrk="0" hangingPunct="1">
                <a:lnSpc>
                  <a:spcPct val="90000"/>
                </a:lnSpc>
                <a:spcBef>
                  <a:spcPct val="0"/>
                </a:spcBef>
                <a:spcAft>
                  <a:spcPct val="0"/>
                </a:spcAft>
                <a:buClrTx/>
                <a:buSzPct val="100000"/>
                <a:buFont typeface="Arial" panose="020B0604020202020204" pitchFamily="34" charset="0"/>
                <a:buNone/>
                <a:tabLst/>
                <a:defRPr/>
              </a:pPr>
              <a:t>96.7%</a:t>
            </a:fld>
            <a:endParaRPr kumimoji="0" lang="zh-CN" altLang="en-US" sz="14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35" name="文本框 34">
            <a:extLst>
              <a:ext uri="{FF2B5EF4-FFF2-40B4-BE49-F238E27FC236}">
                <a16:creationId xmlns:a16="http://schemas.microsoft.com/office/drawing/2014/main" id="{58FFA1C4-C62B-B205-6076-4CC755EC9F14}"/>
              </a:ext>
            </a:extLst>
          </p:cNvPr>
          <p:cNvSpPr txBox="1"/>
          <p:nvPr/>
        </p:nvSpPr>
        <p:spPr bwMode="gray">
          <a:xfrm>
            <a:off x="8812213" y="5883275"/>
            <a:ext cx="1055688" cy="195263"/>
          </a:xfrm>
          <a:prstGeom prst="rect">
            <a:avLst/>
          </a:prstGeom>
        </p:spPr>
        <p:txBody>
          <a:bodyPr wrap="non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氨曲南阿维巴坦</a:t>
            </a:r>
          </a:p>
        </p:txBody>
      </p:sp>
      <p:sp>
        <p:nvSpPr>
          <p:cNvPr id="36" name="文本框 35">
            <a:extLst>
              <a:ext uri="{FF2B5EF4-FFF2-40B4-BE49-F238E27FC236}">
                <a16:creationId xmlns:a16="http://schemas.microsoft.com/office/drawing/2014/main" id="{08F4C107-3AF0-51CD-ADF5-5C7FEA9A5E8F}"/>
              </a:ext>
            </a:extLst>
          </p:cNvPr>
          <p:cNvSpPr txBox="1"/>
          <p:nvPr/>
        </p:nvSpPr>
        <p:spPr bwMode="gray">
          <a:xfrm>
            <a:off x="6746875" y="5576888"/>
            <a:ext cx="681038" cy="314325"/>
          </a:xfrm>
          <a:prstGeom prst="rect">
            <a:avLst/>
          </a:prstGeom>
        </p:spPr>
        <p:txBody>
          <a:bodyPr wrap="none" lIns="45720" tIns="45720" rIns="45720" bIns="45720" rtlCol="0" anchor="ctr">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zh-CN" sz="900" b="0" i="1" u="sng"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PTA</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zh-CN" altLang="en-US" sz="900" b="0" i="1" u="sng"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达标率</a:t>
            </a:r>
            <a:r>
              <a:rPr kumimoji="0" lang="en-US" altLang="zh-CN" sz="900" b="0" i="1" u="sng"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900" b="0" i="1" u="sng"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08" name="组合 207">
            <a:extLst>
              <a:ext uri="{FF2B5EF4-FFF2-40B4-BE49-F238E27FC236}">
                <a16:creationId xmlns:a16="http://schemas.microsoft.com/office/drawing/2014/main" id="{DEAC245D-DA8F-E58C-3AC6-22E490BF1930}"/>
              </a:ext>
            </a:extLst>
          </p:cNvPr>
          <p:cNvGrpSpPr/>
          <p:nvPr/>
        </p:nvGrpSpPr>
        <p:grpSpPr>
          <a:xfrm>
            <a:off x="9775825" y="5469255"/>
            <a:ext cx="719138" cy="360363"/>
            <a:chOff x="9814720" y="3300413"/>
            <a:chExt cx="719929" cy="360363"/>
          </a:xfrm>
        </p:grpSpPr>
        <p:sp>
          <p:nvSpPr>
            <p:cNvPr id="38" name="等腰三角形 37">
              <a:extLst>
                <a:ext uri="{FF2B5EF4-FFF2-40B4-BE49-F238E27FC236}">
                  <a16:creationId xmlns:a16="http://schemas.microsoft.com/office/drawing/2014/main" id="{C00D5006-388D-3A09-D80E-8A5167D93654}"/>
                </a:ext>
              </a:extLst>
            </p:cNvPr>
            <p:cNvSpPr/>
            <p:nvPr/>
          </p:nvSpPr>
          <p:spPr bwMode="gray">
            <a:xfrm rot="16200000">
              <a:off x="9831388" y="3405188"/>
              <a:ext cx="93663" cy="127000"/>
            </a:xfrm>
            <a:prstGeom prst="triangle">
              <a:avLst/>
            </a:prstGeom>
            <a:solidFill>
              <a:schemeClr val="tx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40" name="文本框 39">
              <a:extLst>
                <a:ext uri="{FF2B5EF4-FFF2-40B4-BE49-F238E27FC236}">
                  <a16:creationId xmlns:a16="http://schemas.microsoft.com/office/drawing/2014/main" id="{7E3E7017-2EF8-F6C7-2613-1F09AA0ECD6C}"/>
                </a:ext>
              </a:extLst>
            </p:cNvPr>
            <p:cNvSpPr txBox="1"/>
            <p:nvPr/>
          </p:nvSpPr>
          <p:spPr bwMode="gray">
            <a:xfrm>
              <a:off x="9912349" y="3300413"/>
              <a:ext cx="622300" cy="360363"/>
            </a:xfrm>
            <a:prstGeom prst="rect">
              <a:avLst/>
            </a:prstGeom>
          </p:spPr>
          <p:txBody>
            <a:bodyPr wrap="none" lIns="45720" tIns="45720" rIns="4572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PTA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疗效达标</a:t>
              </a:r>
            </a:p>
          </p:txBody>
        </p:sp>
      </p:grpSp>
      <p:sp>
        <p:nvSpPr>
          <p:cNvPr id="61" name="矩形 60">
            <a:extLst>
              <a:ext uri="{FF2B5EF4-FFF2-40B4-BE49-F238E27FC236}">
                <a16:creationId xmlns:a16="http://schemas.microsoft.com/office/drawing/2014/main" id="{F53C47CE-A527-7CEE-2B7E-A090A7D6B3AF}"/>
              </a:ext>
            </a:extLst>
          </p:cNvPr>
          <p:cNvSpPr/>
          <p:nvPr/>
        </p:nvSpPr>
        <p:spPr bwMode="gray">
          <a:xfrm>
            <a:off x="2620549" y="2247265"/>
            <a:ext cx="8263239" cy="154305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69875" marR="0" lvl="0" indent="0" algn="l" defTabSz="914400" rtl="0" eaLnBrk="1" fontAlgn="base" latinLnBrk="0" hangingPunct="1">
              <a:lnSpc>
                <a:spcPct val="100000"/>
              </a:lnSpc>
              <a:spcBef>
                <a:spcPts val="0"/>
              </a:spcBef>
              <a:spcAft>
                <a:spcPts val="400"/>
              </a:spcAft>
              <a:buClr>
                <a:srgbClr val="000000"/>
              </a:buClr>
              <a:buSzPct val="90000"/>
              <a:buFontTx/>
              <a:buNone/>
              <a:tabLst/>
              <a:defRPr/>
            </a:pPr>
            <a:endPar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2" name="矩形: 圆角 61">
            <a:extLst>
              <a:ext uri="{FF2B5EF4-FFF2-40B4-BE49-F238E27FC236}">
                <a16:creationId xmlns:a16="http://schemas.microsoft.com/office/drawing/2014/main" id="{0200E8D3-DC07-B867-84A5-BFF114D78EB7}"/>
              </a:ext>
            </a:extLst>
          </p:cNvPr>
          <p:cNvSpPr/>
          <p:nvPr/>
        </p:nvSpPr>
        <p:spPr bwMode="gray">
          <a:xfrm>
            <a:off x="274224" y="2653665"/>
            <a:ext cx="2448000" cy="730250"/>
          </a:xfrm>
          <a:prstGeom prst="roundRect">
            <a:avLst>
              <a:gd name="adj" fmla="val 5723"/>
            </a:avLst>
          </a:prstGeom>
          <a:solidFill>
            <a:schemeClr val="bg1">
              <a:lumMod val="95000"/>
            </a:schemeClr>
          </a:solidFill>
          <a:ln w="12700" cap="flat" cmpd="sng" algn="ctr">
            <a:solidFill>
              <a:schemeClr val="bg1"/>
            </a:solidFill>
            <a:prstDash val="solid"/>
            <a:miter lim="800000"/>
            <a:headEnd type="none" w="med" len="med"/>
            <a:tailEnd type="none" w="med" len="med"/>
          </a:ln>
          <a:effectLst>
            <a:outerShdw blurRad="50800" dist="38100" algn="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唯一具有</a:t>
            </a: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MBL-CRE</a:t>
            </a: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抗感染治疗机制</a:t>
            </a:r>
            <a:endPar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a:extLst>
              <a:ext uri="{FF2B5EF4-FFF2-40B4-BE49-F238E27FC236}">
                <a16:creationId xmlns:a16="http://schemas.microsoft.com/office/drawing/2014/main" id="{49DCFC4B-AAB5-CDC9-742C-730201A0E183}"/>
              </a:ext>
            </a:extLst>
          </p:cNvPr>
          <p:cNvGrpSpPr/>
          <p:nvPr/>
        </p:nvGrpSpPr>
        <p:grpSpPr>
          <a:xfrm>
            <a:off x="2672936" y="2861628"/>
            <a:ext cx="244475" cy="314325"/>
            <a:chOff x="4458660" y="-415977"/>
            <a:chExt cx="283806" cy="442210"/>
          </a:xfrm>
          <a:solidFill>
            <a:schemeClr val="bg1">
              <a:lumMod val="85000"/>
            </a:schemeClr>
          </a:solidFill>
          <a:effectLst>
            <a:outerShdw blurRad="50800" dist="38100" algn="l" rotWithShape="0">
              <a:prstClr val="black">
                <a:alpha val="40000"/>
              </a:prstClr>
            </a:outerShdw>
          </a:effectLst>
        </p:grpSpPr>
        <p:sp>
          <p:nvSpPr>
            <p:cNvPr id="192" name="等腰三角形 191">
              <a:extLst>
                <a:ext uri="{FF2B5EF4-FFF2-40B4-BE49-F238E27FC236}">
                  <a16:creationId xmlns:a16="http://schemas.microsoft.com/office/drawing/2014/main" id="{16A54B2A-E34C-28E9-BB62-A60845711643}"/>
                </a:ext>
              </a:extLst>
            </p:cNvPr>
            <p:cNvSpPr/>
            <p:nvPr/>
          </p:nvSpPr>
          <p:spPr bwMode="gray">
            <a:xfrm rot="5400000">
              <a:off x="4426759" y="-289474"/>
              <a:ext cx="442210" cy="189204"/>
            </a:xfrm>
            <a:prstGeom prst="triangle">
              <a:avLst/>
            </a:prstGeom>
            <a:grp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193" name="等腰三角形 192">
              <a:extLst>
                <a:ext uri="{FF2B5EF4-FFF2-40B4-BE49-F238E27FC236}">
                  <a16:creationId xmlns:a16="http://schemas.microsoft.com/office/drawing/2014/main" id="{D39EB694-E739-9300-DBBB-6668FA1F534B}"/>
                </a:ext>
              </a:extLst>
            </p:cNvPr>
            <p:cNvSpPr/>
            <p:nvPr/>
          </p:nvSpPr>
          <p:spPr bwMode="gray">
            <a:xfrm rot="5400000">
              <a:off x="4332157" y="-289474"/>
              <a:ext cx="442210" cy="189204"/>
            </a:xfrm>
            <a:prstGeom prst="triangle">
              <a:avLst/>
            </a:prstGeom>
            <a:grp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grpSp>
      <p:sp>
        <p:nvSpPr>
          <p:cNvPr id="194" name="文本框 193">
            <a:extLst>
              <a:ext uri="{FF2B5EF4-FFF2-40B4-BE49-F238E27FC236}">
                <a16:creationId xmlns:a16="http://schemas.microsoft.com/office/drawing/2014/main" id="{3F6563E9-E966-B863-9509-58BF96C15616}"/>
              </a:ext>
            </a:extLst>
          </p:cNvPr>
          <p:cNvSpPr txBox="1"/>
          <p:nvPr/>
        </p:nvSpPr>
        <p:spPr bwMode="gray">
          <a:xfrm>
            <a:off x="813974" y="2390140"/>
            <a:ext cx="1370013" cy="276225"/>
          </a:xfrm>
          <a:prstGeom prst="rect">
            <a:avLst/>
          </a:prstGeom>
        </p:spPr>
        <p:txBody>
          <a:bodyPr wrap="non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1700" b="1" i="0" u="none" strike="noStrike" kern="1200" cap="none" spc="0" normalizeH="0" baseline="0" noProof="0" dirty="0">
                <a:ln>
                  <a:noFill/>
                </a:ln>
                <a:effectLst/>
                <a:uLnTx/>
                <a:uFillTx/>
                <a:latin typeface="Arial" panose="020B0604020202020204"/>
                <a:ea typeface="黑体" panose="02010609060101010101" pitchFamily="49" charset="-122"/>
                <a:cs typeface="+mn-cs"/>
              </a:rPr>
              <a:t>“1+1&gt;2”</a:t>
            </a:r>
            <a:endParaRPr kumimoji="0" lang="zh-CN" altLang="en-US" sz="1700" b="1" i="0" u="none" strike="noStrike" kern="1200" cap="none" spc="0" normalizeH="0" baseline="0" noProof="0" dirty="0" err="1">
              <a:ln>
                <a:noFill/>
              </a:ln>
              <a:effectLst/>
              <a:uLnTx/>
              <a:uFillTx/>
              <a:latin typeface="Arial" panose="020B0604020202020204"/>
              <a:ea typeface="黑体" panose="02010609060101010101" pitchFamily="49" charset="-122"/>
              <a:cs typeface="+mn-cs"/>
            </a:endParaRPr>
          </a:p>
        </p:txBody>
      </p:sp>
      <p:graphicFrame>
        <p:nvGraphicFramePr>
          <p:cNvPr id="195" name="表格 194">
            <a:extLst>
              <a:ext uri="{FF2B5EF4-FFF2-40B4-BE49-F238E27FC236}">
                <a16:creationId xmlns:a16="http://schemas.microsoft.com/office/drawing/2014/main" id="{982280A2-F925-C5E2-ABCC-51D72E14BCDD}"/>
              </a:ext>
            </a:extLst>
          </p:cNvPr>
          <p:cNvGraphicFramePr>
            <a:graphicFrameLocks noGrp="1"/>
          </p:cNvGraphicFramePr>
          <p:nvPr>
            <p:extLst>
              <p:ext uri="{D42A27DB-BD31-4B8C-83A1-F6EECF244321}">
                <p14:modId xmlns:p14="http://schemas.microsoft.com/office/powerpoint/2010/main" val="2841066207"/>
              </p:ext>
            </p:extLst>
          </p:nvPr>
        </p:nvGraphicFramePr>
        <p:xfrm>
          <a:off x="3004723" y="2693354"/>
          <a:ext cx="7798144" cy="1034027"/>
        </p:xfrm>
        <a:graphic>
          <a:graphicData uri="http://schemas.openxmlformats.org/drawingml/2006/table">
            <a:tbl>
              <a:tblPr firstRow="1" bandRow="1">
                <a:tableStyleId>{5C22544A-7EE6-4342-B048-85BDC9FD1C3A}</a:tableStyleId>
              </a:tblPr>
              <a:tblGrid>
                <a:gridCol w="894603">
                  <a:extLst>
                    <a:ext uri="{9D8B030D-6E8A-4147-A177-3AD203B41FA5}">
                      <a16:colId xmlns:a16="http://schemas.microsoft.com/office/drawing/2014/main" val="2782766268"/>
                    </a:ext>
                  </a:extLst>
                </a:gridCol>
                <a:gridCol w="2932767">
                  <a:extLst>
                    <a:ext uri="{9D8B030D-6E8A-4147-A177-3AD203B41FA5}">
                      <a16:colId xmlns:a16="http://schemas.microsoft.com/office/drawing/2014/main" val="2552410754"/>
                    </a:ext>
                  </a:extLst>
                </a:gridCol>
                <a:gridCol w="908955">
                  <a:extLst>
                    <a:ext uri="{9D8B030D-6E8A-4147-A177-3AD203B41FA5}">
                      <a16:colId xmlns:a16="http://schemas.microsoft.com/office/drawing/2014/main" val="1726712157"/>
                    </a:ext>
                  </a:extLst>
                </a:gridCol>
                <a:gridCol w="3061819">
                  <a:extLst>
                    <a:ext uri="{9D8B030D-6E8A-4147-A177-3AD203B41FA5}">
                      <a16:colId xmlns:a16="http://schemas.microsoft.com/office/drawing/2014/main" val="3222096748"/>
                    </a:ext>
                  </a:extLst>
                </a:gridCol>
              </a:tblGrid>
              <a:tr h="271972">
                <a:tc>
                  <a:txBody>
                    <a:bodyPr/>
                    <a:lstStyle/>
                    <a:p>
                      <a:endParaRPr lang="zh-CN" altLang="en-US" sz="1200" b="0" dirty="0">
                        <a:latin typeface="微软雅黑" panose="020B0503020204020204" pitchFamily="34" charset="-122"/>
                        <a:ea typeface="微软雅黑" panose="020B0503020204020204" pitchFamily="34" charset="-122"/>
                      </a:endParaRPr>
                    </a:p>
                  </a:txBody>
                  <a:tcPr marL="36000" marR="36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氨曲南</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阿维巴坦</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注射用氨曲南阿维巴坦</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3733514001"/>
                  </a:ext>
                </a:extLst>
              </a:tr>
              <a:tr h="271972">
                <a:tc>
                  <a:txBody>
                    <a:bodyPr/>
                    <a:lstStyle/>
                    <a:p>
                      <a:r>
                        <a:rPr lang="zh-CN" altLang="en-US" sz="1200" b="0" dirty="0">
                          <a:latin typeface="微软雅黑" panose="020B0503020204020204" pitchFamily="34" charset="-122"/>
                          <a:ea typeface="微软雅黑" panose="020B0503020204020204" pitchFamily="34" charset="-122"/>
                        </a:rPr>
                        <a:t>产</a:t>
                      </a:r>
                      <a:r>
                        <a:rPr lang="en-US" altLang="zh-CN" sz="1200" b="0" dirty="0">
                          <a:latin typeface="微软雅黑" panose="020B0503020204020204" pitchFamily="34" charset="-122"/>
                          <a:ea typeface="微软雅黑" panose="020B0503020204020204" pitchFamily="34" charset="-122"/>
                        </a:rPr>
                        <a:t>MBL</a:t>
                      </a:r>
                      <a:r>
                        <a:rPr lang="zh-CN" altLang="en-US" sz="1200" b="0" dirty="0">
                          <a:latin typeface="微软雅黑" panose="020B0503020204020204" pitchFamily="34" charset="-122"/>
                          <a:ea typeface="微软雅黑" panose="020B0503020204020204" pitchFamily="34" charset="-122"/>
                        </a:rPr>
                        <a:t>酶</a:t>
                      </a:r>
                    </a:p>
                  </a:txBody>
                  <a:tcPr marL="36000" marR="36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✔：有抗菌活性</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171450" indent="-171450">
                        <a:lnSpc>
                          <a:spcPct val="130000"/>
                        </a:lnSpc>
                        <a:buClr>
                          <a:schemeClr val="accent4"/>
                        </a:buClr>
                        <a:buFont typeface="Wingdings" panose="05000000000000000000" pitchFamily="2" charset="2"/>
                        <a:buChar char="ü"/>
                      </a:pPr>
                      <a:r>
                        <a:rPr lang="zh-CN" altLang="en-US" sz="1200" b="0" dirty="0">
                          <a:latin typeface="微软雅黑" panose="020B0503020204020204" pitchFamily="34" charset="-122"/>
                          <a:ea typeface="微软雅黑" panose="020B0503020204020204" pitchFamily="34" charset="-122"/>
                        </a:rPr>
                        <a:t>阿维巴坦</a:t>
                      </a:r>
                      <a:r>
                        <a:rPr lang="zh-CN" altLang="en-US" sz="1200" b="0" dirty="0">
                          <a:solidFill>
                            <a:schemeClr val="tx1"/>
                          </a:solidFill>
                          <a:latin typeface="微软雅黑" panose="020B0503020204020204" pitchFamily="34" charset="-122"/>
                          <a:ea typeface="微软雅黑" panose="020B0503020204020204" pitchFamily="34" charset="-122"/>
                        </a:rPr>
                        <a:t>保护氨曲南不被</a:t>
                      </a:r>
                      <a:r>
                        <a:rPr lang="en-US" altLang="zh-CN" sz="1200" b="0" dirty="0">
                          <a:solidFill>
                            <a:schemeClr val="tx1"/>
                          </a:solidFill>
                          <a:latin typeface="微软雅黑" panose="020B0503020204020204" pitchFamily="34" charset="-122"/>
                          <a:ea typeface="微软雅黑" panose="020B0503020204020204" pitchFamily="34" charset="-122"/>
                        </a:rPr>
                        <a:t>ESBL</a:t>
                      </a:r>
                      <a:r>
                        <a:rPr lang="zh-CN" altLang="en-US" sz="1200" b="0" dirty="0">
                          <a:solidFill>
                            <a:schemeClr val="tx1"/>
                          </a:solidFill>
                          <a:latin typeface="微软雅黑" panose="020B0503020204020204" pitchFamily="34" charset="-122"/>
                          <a:ea typeface="微软雅黑" panose="020B0503020204020204" pitchFamily="34" charset="-122"/>
                        </a:rPr>
                        <a:t>酶水解</a:t>
                      </a:r>
                      <a:endParaRPr lang="en-US" altLang="zh-CN" sz="1200" b="0" dirty="0">
                        <a:solidFill>
                          <a:schemeClr val="tx1"/>
                        </a:solidFill>
                        <a:latin typeface="微软雅黑" panose="020B0503020204020204" pitchFamily="34" charset="-122"/>
                        <a:ea typeface="微软雅黑" panose="020B0503020204020204" pitchFamily="34" charset="-122"/>
                      </a:endParaRPr>
                    </a:p>
                    <a:p>
                      <a:pPr marL="171450" indent="-171450">
                        <a:lnSpc>
                          <a:spcPct val="130000"/>
                        </a:lnSpc>
                        <a:buClr>
                          <a:schemeClr val="accent4"/>
                        </a:buClr>
                        <a:buFont typeface="Wingdings" panose="05000000000000000000" pitchFamily="2" charset="2"/>
                        <a:buChar char="ü"/>
                      </a:pPr>
                      <a:r>
                        <a:rPr lang="zh-CN" altLang="en-US" sz="1200" b="0" dirty="0">
                          <a:latin typeface="微软雅黑" panose="020B0503020204020204" pitchFamily="34" charset="-122"/>
                          <a:ea typeface="微软雅黑" panose="020B0503020204020204" pitchFamily="34" charset="-122"/>
                        </a:rPr>
                        <a:t>氨曲南充分</a:t>
                      </a:r>
                      <a:r>
                        <a:rPr lang="zh-CN" altLang="en-US" sz="1200" b="0" dirty="0">
                          <a:solidFill>
                            <a:schemeClr val="tx1"/>
                          </a:solidFill>
                          <a:latin typeface="微软雅黑" panose="020B0503020204020204" pitchFamily="34" charset="-122"/>
                          <a:ea typeface="微软雅黑" panose="020B0503020204020204" pitchFamily="34" charset="-122"/>
                        </a:rPr>
                        <a:t>释放针对同时产</a:t>
                      </a:r>
                      <a:r>
                        <a:rPr lang="en-US" altLang="zh-CN" sz="1200" b="0" dirty="0">
                          <a:solidFill>
                            <a:schemeClr val="tx1"/>
                          </a:solidFill>
                          <a:latin typeface="微软雅黑" panose="020B0503020204020204" pitchFamily="34" charset="-122"/>
                          <a:ea typeface="微软雅黑" panose="020B0503020204020204" pitchFamily="34" charset="-122"/>
                        </a:rPr>
                        <a:t>MBL</a:t>
                      </a:r>
                      <a:r>
                        <a:rPr lang="zh-CN" altLang="en-US" sz="1200" b="0" dirty="0">
                          <a:solidFill>
                            <a:schemeClr val="tx1"/>
                          </a:solidFill>
                          <a:latin typeface="微软雅黑" panose="020B0503020204020204" pitchFamily="34" charset="-122"/>
                          <a:ea typeface="微软雅黑" panose="020B0503020204020204" pitchFamily="34" charset="-122"/>
                        </a:rPr>
                        <a:t>和</a:t>
                      </a:r>
                      <a:r>
                        <a:rPr lang="en-US" altLang="zh-CN" sz="1200" b="0" dirty="0">
                          <a:solidFill>
                            <a:schemeClr val="tx1"/>
                          </a:solidFill>
                          <a:latin typeface="微软雅黑" panose="020B0503020204020204" pitchFamily="34" charset="-122"/>
                          <a:ea typeface="微软雅黑" panose="020B0503020204020204" pitchFamily="34" charset="-122"/>
                        </a:rPr>
                        <a:t>ESBL</a:t>
                      </a:r>
                      <a:r>
                        <a:rPr lang="zh-CN" altLang="en-US" sz="1200" b="0" dirty="0">
                          <a:solidFill>
                            <a:schemeClr val="tx1"/>
                          </a:solidFill>
                          <a:latin typeface="微软雅黑" panose="020B0503020204020204" pitchFamily="34" charset="-122"/>
                          <a:ea typeface="微软雅黑" panose="020B0503020204020204" pitchFamily="34" charset="-122"/>
                        </a:rPr>
                        <a:t>的</a:t>
                      </a:r>
                      <a:r>
                        <a:rPr lang="en-US" altLang="zh-CN" sz="1200" b="0" dirty="0">
                          <a:solidFill>
                            <a:schemeClr val="tx1"/>
                          </a:solidFill>
                          <a:latin typeface="微软雅黑" panose="020B0503020204020204" pitchFamily="34" charset="-122"/>
                          <a:ea typeface="微软雅黑" panose="020B0503020204020204" pitchFamily="34" charset="-122"/>
                        </a:rPr>
                        <a:t>CRE</a:t>
                      </a:r>
                      <a:r>
                        <a:rPr lang="zh-CN" altLang="en-US" sz="1200" b="0" dirty="0">
                          <a:solidFill>
                            <a:schemeClr val="tx1"/>
                          </a:solidFill>
                          <a:latin typeface="微软雅黑" panose="020B0503020204020204" pitchFamily="34" charset="-122"/>
                          <a:ea typeface="微软雅黑" panose="020B0503020204020204" pitchFamily="34" charset="-122"/>
                        </a:rPr>
                        <a:t>的抗菌活性</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964827102"/>
                  </a:ext>
                </a:extLst>
              </a:tr>
              <a:tr h="489519">
                <a:tc>
                  <a:txBody>
                    <a:bodyPr/>
                    <a:lstStyle/>
                    <a:p>
                      <a:r>
                        <a:rPr lang="zh-CN" altLang="en-US" sz="1200" b="0" dirty="0">
                          <a:latin typeface="微软雅黑" panose="020B0503020204020204" pitchFamily="34" charset="-122"/>
                          <a:ea typeface="微软雅黑" panose="020B0503020204020204" pitchFamily="34" charset="-122"/>
                        </a:rPr>
                        <a:t>产</a:t>
                      </a:r>
                      <a:r>
                        <a:rPr lang="en-US" altLang="zh-CN" sz="1200" b="0" dirty="0">
                          <a:latin typeface="微软雅黑" panose="020B0503020204020204" pitchFamily="34" charset="-122"/>
                          <a:ea typeface="微软雅黑" panose="020B0503020204020204" pitchFamily="34" charset="-122"/>
                        </a:rPr>
                        <a:t>ESBL</a:t>
                      </a:r>
                      <a:r>
                        <a:rPr lang="zh-CN" altLang="en-US" sz="1200" b="0" dirty="0">
                          <a:latin typeface="微软雅黑" panose="020B0503020204020204" pitchFamily="34" charset="-122"/>
                          <a:ea typeface="微软雅黑" panose="020B0503020204020204" pitchFamily="34" charset="-122"/>
                        </a:rPr>
                        <a:t>酶</a:t>
                      </a:r>
                    </a:p>
                  </a:txBody>
                  <a:tcPr marL="36000" marR="36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╳：无抗菌活性（被水解）</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产</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MBL</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酶的</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CRE</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中</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77%</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都同时产</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ESBL</a:t>
                      </a:r>
                      <a:r>
                        <a:rPr lang="en-US" altLang="zh-CN" sz="1200" baseline="30000" dirty="0">
                          <a:solidFill>
                            <a:schemeClr val="bg1">
                              <a:lumMod val="50000"/>
                            </a:schemeClr>
                          </a:solidFill>
                          <a:latin typeface="微软雅黑" panose="020B0503020204020204" pitchFamily="34" charset="-122"/>
                          <a:ea typeface="微软雅黑" panose="020B0503020204020204" pitchFamily="34" charset="-122"/>
                        </a:rPr>
                        <a:t>5</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endParaRPr sz="1200" dirty="0">
                        <a:solidFill>
                          <a:schemeClr val="bg1">
                            <a:lumMod val="50000"/>
                          </a:schemeClr>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zh-CN" altLang="en-US" sz="12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0226259"/>
                  </a:ext>
                </a:extLst>
              </a:tr>
            </a:tbl>
          </a:graphicData>
        </a:graphic>
      </p:graphicFrame>
      <p:grpSp>
        <p:nvGrpSpPr>
          <p:cNvPr id="196" name="组合 195">
            <a:extLst>
              <a:ext uri="{FF2B5EF4-FFF2-40B4-BE49-F238E27FC236}">
                <a16:creationId xmlns:a16="http://schemas.microsoft.com/office/drawing/2014/main" id="{BCDDD287-F745-1D92-FC2B-91F2AB298B77}"/>
              </a:ext>
            </a:extLst>
          </p:cNvPr>
          <p:cNvGrpSpPr/>
          <p:nvPr/>
        </p:nvGrpSpPr>
        <p:grpSpPr>
          <a:xfrm>
            <a:off x="2655888" y="2246948"/>
            <a:ext cx="8146979" cy="393700"/>
            <a:chOff x="2767374" y="1591118"/>
            <a:chExt cx="7889514" cy="393492"/>
          </a:xfrm>
        </p:grpSpPr>
        <p:sp>
          <p:nvSpPr>
            <p:cNvPr id="197" name="文本框 196">
              <a:extLst>
                <a:ext uri="{FF2B5EF4-FFF2-40B4-BE49-F238E27FC236}">
                  <a16:creationId xmlns:a16="http://schemas.microsoft.com/office/drawing/2014/main" id="{BF1F0FA6-29B4-FE46-1C34-4E6660F0B146}"/>
                </a:ext>
              </a:extLst>
            </p:cNvPr>
            <p:cNvSpPr txBox="1"/>
            <p:nvPr/>
          </p:nvSpPr>
          <p:spPr bwMode="gray">
            <a:xfrm>
              <a:off x="3123128" y="1643498"/>
              <a:ext cx="7533760" cy="288731"/>
            </a:xfrm>
            <a:prstGeom prst="rect">
              <a:avLst/>
            </a:prstGeom>
          </p:spPr>
          <p:txBody>
            <a:bodyPr wrap="none" lIns="45720" tIns="45720" rIns="4572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C00000"/>
                  </a:solidFill>
                  <a:latin typeface="微软雅黑" panose="020B0503020204020204" pitchFamily="34" charset="-122"/>
                  <a:ea typeface="微软雅黑" panose="020B0503020204020204" pitchFamily="34" charset="-122"/>
                </a:rPr>
                <a:t>解决了氨曲南单独使用被</a:t>
              </a:r>
              <a:r>
                <a:rPr lang="en-US" altLang="zh-CN" b="1" dirty="0">
                  <a:solidFill>
                    <a:srgbClr val="C00000"/>
                  </a:solidFill>
                  <a:latin typeface="微软雅黑" panose="020B0503020204020204" pitchFamily="34" charset="-122"/>
                  <a:ea typeface="微软雅黑" panose="020B0503020204020204" pitchFamily="34" charset="-122"/>
                </a:rPr>
                <a:t>ESBL</a:t>
              </a:r>
              <a:r>
                <a:rPr lang="zh-CN" altLang="en-US" b="1" dirty="0">
                  <a:solidFill>
                    <a:srgbClr val="C00000"/>
                  </a:solidFill>
                  <a:latin typeface="微软雅黑" panose="020B0503020204020204" pitchFamily="34" charset="-122"/>
                  <a:ea typeface="微软雅黑" panose="020B0503020204020204" pitchFamily="34" charset="-122"/>
                </a:rPr>
                <a:t>酶水解</a:t>
              </a:r>
              <a:r>
                <a:rPr lang="zh-CN" altLang="en-US" sz="1400" b="1" dirty="0">
                  <a:latin typeface="微软雅黑" panose="020B0503020204020204" pitchFamily="34" charset="-122"/>
                  <a:ea typeface="微软雅黑" panose="020B0503020204020204" pitchFamily="34" charset="-122"/>
                </a:rPr>
                <a:t>、阿维巴坦单独使用对</a:t>
              </a:r>
              <a:r>
                <a:rPr lang="en-US" altLang="zh-CN" sz="1400" b="1" dirty="0">
                  <a:latin typeface="微软雅黑" panose="020B0503020204020204" pitchFamily="34" charset="-122"/>
                  <a:ea typeface="微软雅黑" panose="020B0503020204020204" pitchFamily="34" charset="-122"/>
                </a:rPr>
                <a:t>MBL</a:t>
              </a:r>
              <a:r>
                <a:rPr lang="zh-CN" altLang="en-US" sz="1400" b="1" dirty="0">
                  <a:latin typeface="微软雅黑" panose="020B0503020204020204" pitchFamily="34" charset="-122"/>
                  <a:ea typeface="微软雅黑" panose="020B0503020204020204" pitchFamily="34" charset="-122"/>
                </a:rPr>
                <a:t>酶无效的问题</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98" name="图形 197" descr="评论点赞 纯色填充">
              <a:extLst>
                <a:ext uri="{FF2B5EF4-FFF2-40B4-BE49-F238E27FC236}">
                  <a16:creationId xmlns:a16="http://schemas.microsoft.com/office/drawing/2014/main" id="{9E194E20-BC89-029D-A2FE-FA03D50D69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67374" y="1591118"/>
              <a:ext cx="393492" cy="393492"/>
            </a:xfrm>
            <a:prstGeom prst="rect">
              <a:avLst/>
            </a:prstGeom>
          </p:spPr>
        </p:pic>
      </p:grpSp>
      <p:grpSp>
        <p:nvGrpSpPr>
          <p:cNvPr id="6" name="组合 5">
            <a:extLst>
              <a:ext uri="{FF2B5EF4-FFF2-40B4-BE49-F238E27FC236}">
                <a16:creationId xmlns:a16="http://schemas.microsoft.com/office/drawing/2014/main" id="{65DC2F6F-ADA6-FDD7-58FB-1D7E09E88632}"/>
              </a:ext>
            </a:extLst>
          </p:cNvPr>
          <p:cNvGrpSpPr/>
          <p:nvPr/>
        </p:nvGrpSpPr>
        <p:grpSpPr>
          <a:xfrm>
            <a:off x="11016636" y="2792222"/>
            <a:ext cx="1013750" cy="453136"/>
            <a:chOff x="11028246" y="2138587"/>
            <a:chExt cx="1013750" cy="453136"/>
          </a:xfrm>
        </p:grpSpPr>
        <p:sp>
          <p:nvSpPr>
            <p:cNvPr id="201" name="文本框 200">
              <a:extLst>
                <a:ext uri="{FF2B5EF4-FFF2-40B4-BE49-F238E27FC236}">
                  <a16:creationId xmlns:a16="http://schemas.microsoft.com/office/drawing/2014/main" id="{D61B7F27-A94D-C831-7B8F-64AAC52E0490}"/>
                </a:ext>
              </a:extLst>
            </p:cNvPr>
            <p:cNvSpPr txBox="1"/>
            <p:nvPr/>
          </p:nvSpPr>
          <p:spPr bwMode="gray">
            <a:xfrm>
              <a:off x="11481382" y="2226471"/>
              <a:ext cx="560614" cy="277369"/>
            </a:xfrm>
            <a:prstGeom prst="rect">
              <a:avLst/>
            </a:prstGeom>
            <a:noFill/>
          </p:spPr>
          <p:txBody>
            <a:bodyPr wrap="non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有效性</a:t>
              </a:r>
            </a:p>
          </p:txBody>
        </p:sp>
        <p:pic>
          <p:nvPicPr>
            <p:cNvPr id="1026" name="Picture 2" descr="Increase - Free arrows icons">
              <a:extLst>
                <a:ext uri="{FF2B5EF4-FFF2-40B4-BE49-F238E27FC236}">
                  <a16:creationId xmlns:a16="http://schemas.microsoft.com/office/drawing/2014/main" id="{04DF40A7-C226-A63D-159B-566C67F11939}"/>
                </a:ext>
              </a:extLst>
            </p:cNvPr>
            <p:cNvPicPr>
              <a:picLocks noChangeAspect="1" noChangeArrowheads="1"/>
            </p:cNvPicPr>
            <p:nvPr/>
          </p:nvPicPr>
          <p:blipFill>
            <a:blip r:embed="rId14">
              <a:grayscl/>
              <a:extLst>
                <a:ext uri="{BEBA8EAE-BF5A-486C-A8C5-ECC9F3942E4B}">
                  <a14:imgProps xmlns:a14="http://schemas.microsoft.com/office/drawing/2010/main">
                    <a14:imgLayer r:embed="rId15">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028246" y="2138587"/>
              <a:ext cx="453136" cy="453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a:extLst>
              <a:ext uri="{FF2B5EF4-FFF2-40B4-BE49-F238E27FC236}">
                <a16:creationId xmlns:a16="http://schemas.microsoft.com/office/drawing/2014/main" id="{10A0A444-8BB7-FAFD-54F9-3884B64164FD}"/>
              </a:ext>
            </a:extLst>
          </p:cNvPr>
          <p:cNvGrpSpPr/>
          <p:nvPr/>
        </p:nvGrpSpPr>
        <p:grpSpPr>
          <a:xfrm>
            <a:off x="11020519" y="4291962"/>
            <a:ext cx="1013750" cy="453136"/>
            <a:chOff x="11028246" y="2138587"/>
            <a:chExt cx="1013750" cy="453136"/>
          </a:xfrm>
        </p:grpSpPr>
        <p:sp>
          <p:nvSpPr>
            <p:cNvPr id="12" name="文本框 11">
              <a:extLst>
                <a:ext uri="{FF2B5EF4-FFF2-40B4-BE49-F238E27FC236}">
                  <a16:creationId xmlns:a16="http://schemas.microsoft.com/office/drawing/2014/main" id="{3A202F73-96CE-BA78-031A-7B7AE192CD64}"/>
                </a:ext>
              </a:extLst>
            </p:cNvPr>
            <p:cNvSpPr txBox="1"/>
            <p:nvPr/>
          </p:nvSpPr>
          <p:spPr bwMode="gray">
            <a:xfrm>
              <a:off x="11481382" y="2226471"/>
              <a:ext cx="560614" cy="277369"/>
            </a:xfrm>
            <a:prstGeom prst="rect">
              <a:avLst/>
            </a:prstGeom>
            <a:noFill/>
          </p:spPr>
          <p:txBody>
            <a:bodyPr wrap="none" lIns="45720" tIns="45720" rIns="45720" bIns="45720" rtlCol="0" anchor="ctr">
              <a:noAutofit/>
            </a:bodyPr>
            <a:lstStyle/>
            <a:p>
              <a:pPr marL="0" marR="0" lvl="0" indent="0" algn="ctr" defTabSz="914400" rtl="0" eaLnBrk="1" fontAlgn="auto" latinLnBrk="0" hangingPunct="1">
                <a:spcAft>
                  <a:spcPts val="0"/>
                </a:spcAft>
                <a:buClrTx/>
                <a:buSzTx/>
                <a:buFontTx/>
                <a:buNone/>
                <a:tabLst/>
                <a:defRPr/>
              </a:pPr>
              <a:r>
                <a:rPr kumimoji="0" lang="zh-CN" altLang="en-US"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有效性</a:t>
              </a:r>
              <a:endParaRPr kumimoji="0" lang="en-US" altLang="zh-CN"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spcAft>
                  <a:spcPts val="0"/>
                </a:spcAft>
                <a:buClrTx/>
                <a:buSzTx/>
                <a:buFontTx/>
                <a:buNone/>
                <a:tabLst/>
                <a:defRPr/>
              </a:pPr>
              <a:r>
                <a:rPr kumimoji="0" lang="zh-CN" altLang="en-US"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安全性</a:t>
              </a:r>
              <a:endParaRPr kumimoji="0" lang="en-US" altLang="zh-CN"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spcAft>
                  <a:spcPts val="0"/>
                </a:spcAft>
                <a:buClrTx/>
                <a:buSzTx/>
                <a:buFontTx/>
                <a:buNone/>
                <a:tabLst/>
                <a:defRPr/>
              </a:pPr>
              <a:r>
                <a:rPr lang="zh-CN" altLang="en-US" sz="1200" dirty="0">
                  <a:solidFill>
                    <a:srgbClr val="000000">
                      <a:lumMod val="75000"/>
                      <a:lumOff val="25000"/>
                    </a:srgbClr>
                  </a:solidFill>
                  <a:latin typeface="微软雅黑" panose="020B0503020204020204" pitchFamily="34" charset="-122"/>
                  <a:ea typeface="微软雅黑" panose="020B0503020204020204" pitchFamily="34" charset="-122"/>
                </a:rPr>
                <a:t>便利性</a:t>
              </a:r>
              <a:endParaRPr kumimoji="0" lang="zh-CN" altLang="en-US"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pic>
          <p:nvPicPr>
            <p:cNvPr id="20" name="Picture 2" descr="Increase - Free arrows icons">
              <a:extLst>
                <a:ext uri="{FF2B5EF4-FFF2-40B4-BE49-F238E27FC236}">
                  <a16:creationId xmlns:a16="http://schemas.microsoft.com/office/drawing/2014/main" id="{7013B85A-93B2-81EE-BB0A-0F32CDCDD041}"/>
                </a:ext>
              </a:extLst>
            </p:cNvPr>
            <p:cNvPicPr>
              <a:picLocks noChangeAspect="1" noChangeArrowheads="1"/>
            </p:cNvPicPr>
            <p:nvPr/>
          </p:nvPicPr>
          <p:blipFill>
            <a:blip r:embed="rId14">
              <a:grayscl/>
              <a:extLst>
                <a:ext uri="{BEBA8EAE-BF5A-486C-A8C5-ECC9F3942E4B}">
                  <a14:imgProps xmlns:a14="http://schemas.microsoft.com/office/drawing/2010/main">
                    <a14:imgLayer r:embed="rId15">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028246" y="2138587"/>
              <a:ext cx="453136" cy="453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a:extLst>
              <a:ext uri="{FF2B5EF4-FFF2-40B4-BE49-F238E27FC236}">
                <a16:creationId xmlns:a16="http://schemas.microsoft.com/office/drawing/2014/main" id="{7F1048D6-C62E-57B2-9381-EAB999F0F2B3}"/>
              </a:ext>
            </a:extLst>
          </p:cNvPr>
          <p:cNvGrpSpPr/>
          <p:nvPr/>
        </p:nvGrpSpPr>
        <p:grpSpPr>
          <a:xfrm>
            <a:off x="11020519" y="5493664"/>
            <a:ext cx="1013750" cy="453136"/>
            <a:chOff x="11028246" y="2138587"/>
            <a:chExt cx="1013750" cy="453136"/>
          </a:xfrm>
        </p:grpSpPr>
        <p:sp>
          <p:nvSpPr>
            <p:cNvPr id="28" name="文本框 27">
              <a:extLst>
                <a:ext uri="{FF2B5EF4-FFF2-40B4-BE49-F238E27FC236}">
                  <a16:creationId xmlns:a16="http://schemas.microsoft.com/office/drawing/2014/main" id="{71AC2E95-0371-2A3F-F196-76DD79AD1275}"/>
                </a:ext>
              </a:extLst>
            </p:cNvPr>
            <p:cNvSpPr txBox="1"/>
            <p:nvPr/>
          </p:nvSpPr>
          <p:spPr bwMode="gray">
            <a:xfrm>
              <a:off x="11481382" y="2226471"/>
              <a:ext cx="560614" cy="277369"/>
            </a:xfrm>
            <a:prstGeom prst="rect">
              <a:avLst/>
            </a:prstGeom>
            <a:noFill/>
          </p:spPr>
          <p:txBody>
            <a:bodyPr wrap="non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20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有效性</a:t>
              </a:r>
            </a:p>
          </p:txBody>
        </p:sp>
        <p:pic>
          <p:nvPicPr>
            <p:cNvPr id="37" name="Picture 2" descr="Increase - Free arrows icons">
              <a:extLst>
                <a:ext uri="{FF2B5EF4-FFF2-40B4-BE49-F238E27FC236}">
                  <a16:creationId xmlns:a16="http://schemas.microsoft.com/office/drawing/2014/main" id="{D8770375-4414-0A3F-B1D4-62AA99CF2122}"/>
                </a:ext>
              </a:extLst>
            </p:cNvPr>
            <p:cNvPicPr>
              <a:picLocks noChangeAspect="1" noChangeArrowheads="1"/>
            </p:cNvPicPr>
            <p:nvPr/>
          </p:nvPicPr>
          <p:blipFill>
            <a:blip r:embed="rId14">
              <a:grayscl/>
              <a:extLst>
                <a:ext uri="{BEBA8EAE-BF5A-486C-A8C5-ECC9F3942E4B}">
                  <a14:imgProps xmlns:a14="http://schemas.microsoft.com/office/drawing/2010/main">
                    <a14:imgLayer r:embed="rId15">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028246" y="2138587"/>
              <a:ext cx="453136" cy="453136"/>
            </a:xfrm>
            <a:prstGeom prst="rect">
              <a:avLst/>
            </a:prstGeom>
            <a:noFill/>
            <a:extLst>
              <a:ext uri="{909E8E84-426E-40DD-AFC4-6F175D3DCCD1}">
                <a14:hiddenFill xmlns:a14="http://schemas.microsoft.com/office/drawing/2010/main">
                  <a:solidFill>
                    <a:srgbClr val="FFFFFF"/>
                  </a:solidFill>
                </a14:hiddenFill>
              </a:ext>
            </a:extLst>
          </p:spPr>
        </p:pic>
      </p:grpSp>
      <p:sp>
        <p:nvSpPr>
          <p:cNvPr id="1054" name="文本框 1053">
            <a:extLst>
              <a:ext uri="{FF2B5EF4-FFF2-40B4-BE49-F238E27FC236}">
                <a16:creationId xmlns:a16="http://schemas.microsoft.com/office/drawing/2014/main" id="{EC82D45D-CFC3-F3CC-CC2F-C9F561805EBE}"/>
              </a:ext>
            </a:extLst>
          </p:cNvPr>
          <p:cNvSpPr txBox="1"/>
          <p:nvPr/>
        </p:nvSpPr>
        <p:spPr bwMode="gray">
          <a:xfrm>
            <a:off x="1777916" y="6246813"/>
            <a:ext cx="9368170" cy="369332"/>
          </a:xfrm>
          <a:prstGeom prst="rect">
            <a:avLst/>
          </a:prstGeom>
          <a:noFill/>
        </p:spPr>
        <p:txBody>
          <a:bodyPr wrap="square" lIns="0" tIns="0" rIns="0" bIns="0">
            <a:spAutoFit/>
          </a:bodyPr>
          <a:lstStyle>
            <a:defPPr>
              <a:defRPr lang="en-US"/>
            </a:defPPr>
            <a:lvl1pPr marL="90488" marR="0" lvl="0" indent="-90488" fontAlgn="auto">
              <a:lnSpc>
                <a:spcPct val="100000"/>
              </a:lnSpc>
              <a:spcBef>
                <a:spcPts val="0"/>
              </a:spcBef>
              <a:spcAft>
                <a:spcPts val="0"/>
              </a:spcAft>
              <a:buClrTx/>
              <a:buSzTx/>
              <a:buFont typeface="+mj-lt"/>
              <a:buAutoNum type="arabicPeriod"/>
              <a:tabLst/>
              <a:defRPr kumimoji="0" sz="500" b="0" i="0" u="none" strike="noStrike" cap="none" spc="0" normalizeH="0" baseline="0">
                <a:ln>
                  <a:noFill/>
                </a:ln>
                <a:solidFill>
                  <a:srgbClr val="FFFFFF">
                    <a:lumMod val="65000"/>
                  </a:srgbClr>
                </a:solidFill>
                <a:effectLst/>
                <a:uLnTx/>
                <a:uFillTx/>
                <a:latin typeface="Arial" panose="020B0604020202020204" pitchFamily="34" charset="0"/>
                <a:ea typeface="微软雅黑" panose="020B0503020204020204" pitchFamily="34" charset="-122"/>
              </a:defRPr>
            </a:lvl1pPr>
          </a:lstStyle>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注射用氨曲南阿维巴坦钠说明书</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2025</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年</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6</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月</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24</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日</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注射用头孢他啶阿维巴坦钠说明书</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2024</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年</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12</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月</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18</a:t>
            </a:r>
            <a:r>
              <a:rPr kumimoji="0" lang="zh-CN" altLang="en-US"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日</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Raber S, et al., </a:t>
            </a:r>
            <a:r>
              <a:rPr kumimoji="0" lang="en-US" altLang="zh-CN" sz="4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Pharmacokinetic/Pharmacodynamic Target Attainment Analysis for ATM-AVI Dosing Regimens, Presented at </a:t>
            </a:r>
            <a:r>
              <a:rPr kumimoji="0" lang="en-US" altLang="zh-CN" sz="4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IDWeek</a:t>
            </a:r>
            <a:r>
              <a:rPr kumimoji="0" lang="en-US" altLang="zh-CN" sz="4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 Oct 16-19 2024, Los Angeles, CA, USA</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ATC/DDD Index, </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hlinkClick r:id="rId16">
                  <a:extLst>
                    <a:ext uri="{A12FA001-AC4F-418D-AE19-62706E023703}">
                      <ahyp:hlinkClr xmlns:ahyp="http://schemas.microsoft.com/office/drawing/2018/hyperlinkcolor" val="tx"/>
                    </a:ext>
                  </a:extLst>
                </a:hlinkClick>
              </a:rPr>
              <a:t>ATCDDD - DDD alterations</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Salvia T, Dolma KG, Dhakal OP, Khandelwal B, Singh LS. Phenotypic Detection of ESBL, </a:t>
            </a:r>
            <a:r>
              <a:rPr kumimoji="0" lang="en-US" altLang="zh-CN" sz="4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AmpC</a:t>
            </a:r>
            <a:r>
              <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rPr>
              <a:t>, MBL, and Their Co-occurrence among MDR Enterobacteriaceae Isolates. J Lab Physicians. 2022 Apr 20;14(3):329-335.</a:t>
            </a:r>
          </a:p>
          <a:p>
            <a:pPr marL="90488" marR="0" lvl="0" indent="-90488"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400" dirty="0">
                <a:solidFill>
                  <a:srgbClr val="FFFFFF">
                    <a:lumMod val="65000"/>
                  </a:srgbClr>
                </a:solidFill>
              </a:rPr>
              <a:t>注射用氨曲南说明书</a:t>
            </a:r>
            <a:r>
              <a:rPr lang="en-US" altLang="zh-CN" sz="400" dirty="0">
                <a:solidFill>
                  <a:srgbClr val="FFFFFF">
                    <a:lumMod val="65000"/>
                  </a:srgbClr>
                </a:solidFill>
              </a:rPr>
              <a:t>2021</a:t>
            </a:r>
            <a:r>
              <a:rPr lang="zh-CN" altLang="en-US" sz="400" dirty="0">
                <a:solidFill>
                  <a:srgbClr val="FFFFFF">
                    <a:lumMod val="65000"/>
                  </a:srgbClr>
                </a:solidFill>
              </a:rPr>
              <a:t>年</a:t>
            </a:r>
            <a:r>
              <a:rPr lang="en-US" altLang="zh-CN" sz="400" dirty="0">
                <a:solidFill>
                  <a:srgbClr val="FFFFFF">
                    <a:lumMod val="65000"/>
                  </a:srgbClr>
                </a:solidFill>
              </a:rPr>
              <a:t>12</a:t>
            </a:r>
            <a:r>
              <a:rPr lang="zh-CN" altLang="en-US" sz="400" dirty="0">
                <a:solidFill>
                  <a:srgbClr val="FFFFFF">
                    <a:lumMod val="65000"/>
                  </a:srgbClr>
                </a:solidFill>
              </a:rPr>
              <a:t>月</a:t>
            </a:r>
            <a:r>
              <a:rPr lang="en-US" altLang="zh-CN" sz="400" dirty="0">
                <a:solidFill>
                  <a:srgbClr val="FFFFFF">
                    <a:lumMod val="65000"/>
                  </a:srgbClr>
                </a:solidFill>
              </a:rPr>
              <a:t>23</a:t>
            </a:r>
            <a:r>
              <a:rPr lang="zh-CN" altLang="en-US" sz="400" dirty="0">
                <a:solidFill>
                  <a:srgbClr val="FFFFFF">
                    <a:lumMod val="65000"/>
                  </a:srgbClr>
                </a:solidFill>
              </a:rPr>
              <a:t>日</a:t>
            </a:r>
            <a:endParaRPr kumimoji="0" lang="en-US" altLang="zh-CN" sz="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微软雅黑" panose="020B0503020204020204" pitchFamily="34" charset="-122"/>
              <a:cs typeface="+mn-cs"/>
            </a:endParaRPr>
          </a:p>
        </p:txBody>
      </p:sp>
      <p:sp>
        <p:nvSpPr>
          <p:cNvPr id="4" name="矩形 3">
            <a:extLst>
              <a:ext uri="{FF2B5EF4-FFF2-40B4-BE49-F238E27FC236}">
                <a16:creationId xmlns:a16="http://schemas.microsoft.com/office/drawing/2014/main" id="{46BEC0C1-439F-A383-932F-EEE0FD81B8B3}"/>
              </a:ext>
            </a:extLst>
          </p:cNvPr>
          <p:cNvSpPr/>
          <p:nvPr/>
        </p:nvSpPr>
        <p:spPr bwMode="gray">
          <a:xfrm>
            <a:off x="0" y="-5668"/>
            <a:ext cx="2360654" cy="277442"/>
          </a:xfrm>
          <a:prstGeom prst="rect">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4. </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创新</a:t>
            </a:r>
            <a:r>
              <a:rPr lang="zh-CN" altLang="en-US" sz="1600" b="1" dirty="0">
                <a:latin typeface="微软雅黑" panose="020B0503020204020204" pitchFamily="34" charset="-122"/>
                <a:ea typeface="微软雅黑" panose="020B0503020204020204" pitchFamily="34" charset="-122"/>
              </a:rPr>
              <a:t>性</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41" name="文本框 40">
            <a:extLst>
              <a:ext uri="{FF2B5EF4-FFF2-40B4-BE49-F238E27FC236}">
                <a16:creationId xmlns:a16="http://schemas.microsoft.com/office/drawing/2014/main" id="{227F8D97-C748-9282-DB65-DE3A48FDF337}"/>
              </a:ext>
            </a:extLst>
          </p:cNvPr>
          <p:cNvSpPr txBox="1"/>
          <p:nvPr/>
        </p:nvSpPr>
        <p:spPr bwMode="gray">
          <a:xfrm>
            <a:off x="7899358" y="6508104"/>
            <a:ext cx="3356059" cy="223539"/>
          </a:xfrm>
          <a:prstGeom prst="rect">
            <a:avLst/>
          </a:prstGeom>
        </p:spPr>
        <p:txBody>
          <a:bodyPr wrap="none" lIns="45720" tIns="45720" rIns="45720" bIns="45720" rtlCol="0">
            <a:noAutofit/>
          </a:bodyPr>
          <a:lstStyle/>
          <a:p>
            <a:pPr algn="l">
              <a:lnSpc>
                <a:spcPct val="90000"/>
              </a:lnSpc>
              <a:spcBef>
                <a:spcPts val="1000"/>
              </a:spcBef>
            </a:pPr>
            <a:r>
              <a:rPr lang="en-US" altLang="zh-CN" sz="1000" dirty="0">
                <a:latin typeface="Arial" panose="020B0604020202020204" pitchFamily="34" charset="0"/>
                <a:ea typeface="微软雅黑" panose="020B0503020204020204" pitchFamily="34" charset="-122"/>
              </a:rPr>
              <a:t>MBL-CRE</a:t>
            </a:r>
            <a:r>
              <a:rPr lang="zh-CN" altLang="en-US" sz="1000" dirty="0">
                <a:latin typeface="Arial" panose="020B0604020202020204" pitchFamily="34" charset="0"/>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产金属酶的耐碳青霉烯类肠杆菌科细菌感染</a:t>
            </a:r>
            <a:endParaRPr lang="zh-CN" altLang="en-US" sz="1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750983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 name="THINKCELLUNDODONOTDELETE" val="0"/>
  <p:tag name="THINKCELLPRESENTATIONDONOTDELETE" val="&lt;?xml version=&quot;1.0&quot; encoding=&quot;UTF-16&quot; standalone=&quot;yes&quot;?&gt;&lt;root reqver=&quot;28224&quot;&gt;&lt;version val=&quot;357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4.42230915179221018008E+00&quot;&gt;&lt;m_msothmcolidx val=&quot;0&quot;/&gt;&lt;m_rgb r=&quot;99&quot; g=&quot;D5&quot; b=&quot;FF&quot;/&gt;&lt;/elem&gt;&lt;elem m_fUsage=&quot;3.94707407719554792536E+00&quot;&gt;&lt;m_msothmcolidx val=&quot;0&quot;/&gt;&lt;m_rgb r=&quot;00&quot; g=&quot;47&quot; b=&quot;BB&quot;/&gt;&lt;/elem&gt;&lt;elem m_fUsage=&quot;1.00000000000000000000E+00&quot;&gt;&lt;m_msothmcolidx val=&quot;0&quot;/&gt;&lt;m_rgb r=&quot;C0&quot; g=&quot;00&quot; b=&quot;00&quot;/&gt;&lt;/elem&gt;&lt;elem m_fUsage=&quot;4.87994637297875288873E-01&quot;&gt;&lt;m_msothmcolidx val=&quot;0&quot;/&gt;&lt;m_rgb r=&quot;71&quot; g=&quot;CC&quot; b=&quot;FF&quot;/&gt;&lt;/elem&gt;&lt;elem m_fUsage=&quot;9.04202296447700476500E-02&quot;&gt;&lt;m_msothmcolidx val=&quot;0&quot;/&gt;&lt;m_rgb r=&quot;88&quot; g=&quot;E3&quot; b=&quot;FF&quot;/&gt;&lt;/elem&gt;&lt;elem m_fUsage=&quot;4.45704474643711032189E-02&quot;&gt;&lt;m_msothmcolidx val=&quot;0&quot;/&gt;&lt;m_rgb r=&quot;CC&quot; g=&quot;EA&quot; b=&quot;FF&quot;/&gt;&lt;/elem&gt;&lt;elem m_fUsage=&quot;5.20396215491148155657E-03&quot;&gt;&lt;m_msothmcolidx val=&quot;0&quot;/&gt;&lt;m_rgb r=&quot;BA&quot; g=&quot;BA&quot; b=&quot;BA&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H8cwxcG2.dM2L9.mv_s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L2yZwumpsWBca5TFDJPB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YqtAdp_nWo0BgTss4j4W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F2GcHN2RlGeS6tD0ds75K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8sb2JN8NghRlb6meaTSM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gKRBX2Wum0.QONGbFO2V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ivLgHu3We90iBFpVyX9H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KBHGrAoYAKQi8kq.psSr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_gPIcFfZrSJw9qN_43cZ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hHJ7Fw0qjy.262j2o4Wf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RhZwg.S8l0e1VYDEos.K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hNpEEZx61475peEISuL1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52kgxYzeUTu4n7QUyKlg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iL7St5F4Ra2yhtG4bhxw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6IhxXW8bqjyKr.fZV8rOl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4iwN1H.3U4W0HRF0Gf0TX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MS2T.HHSnjbjikbaAHkr8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SBwFG0gZLnLtRh9FFmQwj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pkiS5sBfKcA9GC2mU4I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VrLb4tRkKTsH521lI5OBA"/>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8ocjbBj_3ACGLt.N0ymU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_m0LzwFCnGSCHZlUlODH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U_Tr6ibxMaDCq93Phzvu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FGHTlMXLMbtZssJHSLee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xLMJRgsZVHddPMnIlxWu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M8uciWY9Ca8Js7I0sQDmH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jIFYN.iBdKMPtTSyZ1Fo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WxPE9uGDmP.xaJx4SuwJ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lDYDF3B6QFgGWennUq7m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sOTegWVIAeJ7z02YZLWndA"/>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8yI2fQLB8NAwwRUZ7ddh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tlFBlYG7v3T01CtWglpU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Ghk1Qu5vQWK6V4w28xvK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S5ThTYME2vy78PthGnib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EDrmeXkz9EVjsWtkTZJd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JYxhjbJY5u4CiNR_J..F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ByhEQ1QfYc8omIIEL8Do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l2chpWGwKdAd8EuRGNWePg"/>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X1XFrT7s.X.vylz8IUpy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oyuz16H3kPfqThfxVbvk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EUAN0I.MKE72kQDDnvERB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by7oWD2Zp2777WlZQhMI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oQmhO9rI7Xz_yChr_Pxay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TeE3CDPl8A5u8Dz.xJj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uNiC0tcUAr4Cb8tFdgrAK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5eJENVMgIYunyENfnJlk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34GznHPe4Nb4j1AVMTwAd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t0PsiDHFyluHBSCuSPgHw"/>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Zv_zNHHRM5oxMtlE398d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r9BTqPV13liZ.lCZocVvc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NOEw3q68FuUITbZsAJCc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3D2hhggGuZ9oZ6IIzdl4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_.9Q49IW538G0vIEIiU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5KgV5FyEc0Xsy8pLZzoI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bQZqpPlRO26ytVhiKEsw6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cJcaxrM9F.HvT3Iu3kT6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LTt90zJcg7Eadc_9M3e2RQ"/>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L_GNQaTE9FaWRaFJLKL5q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wB_uxiwf.dEYvp1wXwNZ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639m6KQET3ykztAM02LQ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DTEF4GvplFvhGWmxpJOg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cvR_pmZf.XdtpnDv9nvQ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6MMal4.kAmsb0Xo_.nM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SMsde3iAzTcDP8gJGaU9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W5.vveujLWeHFWzPGu7C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JnzYvgTWhx0O3qaXLBNz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UZkvFxqpE7G1597X.6pR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HQcFwGO7qko6PhX9h0nm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j.rjhVBSta3Y_kOuLr19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_nwtTcbWkXx_dxWJcHgB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1B12gfJ62901fIJJQ1Rr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LIcE83WTVX5JC36l0lVE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hqt5STrE.4ElpFiNhPQE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7ZMPzyQX8o7N.O9xG9UI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9lHYm2rl24KebCVKNaeMdA"/>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_0bnxUr29nIVSH4ccGog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AMLrICO6LzExHnI4Lue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f1COmRYzdDdAAvSwbuDQ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HAd4068OWq9WPDmj3Zw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SHPU5bCdllkBhNQdLx_l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VmzzZ8JynosxWUBKHAsF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klUHDCxnQP3zdytdfslr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6QOkB5NDk0Ef63ZtD8H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sjMrfQvN.ryzKP6C97re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KmqDFn.FIgj8yht6ia4cw"/>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LD7LG6nRu9_rF3Calmt5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yOfngfgA11DtGEKBJqN7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YDbgzDNzWd4eWxD8k4.X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2rIkSGvOrcFDOQ5l_JkY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bnOgANuzpQxtDOMv3YKM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3s1nGjb8rCVfJjcg6F2YZ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qiQ_0NgXBa2ZuzQuFOn_Q"/>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B08942DD6B8045AC88B035B51DC098" ma:contentTypeVersion="14" ma:contentTypeDescription="Create a new document." ma:contentTypeScope="" ma:versionID="0e4ff9539a3ccca135015b3ceed81fdc">
  <xsd:schema xmlns:xsd="http://www.w3.org/2001/XMLSchema" xmlns:xs="http://www.w3.org/2001/XMLSchema" xmlns:p="http://schemas.microsoft.com/office/2006/metadata/properties" xmlns:ns3="e388dc96-09dd-4309-a66d-d1b07d928e2f" xmlns:ns4="05a7bc01-f129-4656-b3a6-97a7d27c4c0a" targetNamespace="http://schemas.microsoft.com/office/2006/metadata/properties" ma:root="true" ma:fieldsID="12b0c41d69098913fc4f82f8edcd35c0" ns3:_="" ns4:_="">
    <xsd:import namespace="e388dc96-09dd-4309-a66d-d1b07d928e2f"/>
    <xsd:import namespace="05a7bc01-f129-4656-b3a6-97a7d27c4c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c96-09dd-4309-a66d-d1b07d928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a7bc01-f129-4656-b3a6-97a7d27c4c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55E0C5-C017-4A51-A228-651151AC025F}">
  <ds:schemaRefs>
    <ds:schemaRef ds:uri="http://schemas.microsoft.com/sharepoint/v3/contenttype/forms"/>
  </ds:schemaRefs>
</ds:datastoreItem>
</file>

<file path=customXml/itemProps2.xml><?xml version="1.0" encoding="utf-8"?>
<ds:datastoreItem xmlns:ds="http://schemas.openxmlformats.org/officeDocument/2006/customXml" ds:itemID="{ED6AF324-20B8-43AE-8057-0DF672E58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8dc96-09dd-4309-a66d-d1b07d928e2f"/>
    <ds:schemaRef ds:uri="05a7bc01-f129-4656-b3a6-97a7d27c4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5620F8-902D-466A-B4E6-A592A8096A60}">
  <ds:schemaRefs>
    <ds:schemaRef ds:uri="http://schemas.microsoft.com/office/2006/documentManagement/types"/>
    <ds:schemaRef ds:uri="http://purl.org/dc/elements/1.1/"/>
    <ds:schemaRef ds:uri="05a7bc01-f129-4656-b3a6-97a7d27c4c0a"/>
    <ds:schemaRef ds:uri="http://purl.org/dc/dcmitype/"/>
    <ds:schemaRef ds:uri="http://www.w3.org/XML/1998/namespace"/>
    <ds:schemaRef ds:uri="e388dc96-09dd-4309-a66d-d1b07d928e2f"/>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62815</TotalTime>
  <Words>3539</Words>
  <Application>Microsoft Office PowerPoint</Application>
  <PresentationFormat>自定义</PresentationFormat>
  <Paragraphs>350</Paragraphs>
  <Slides>10</Slides>
  <Notes>7</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9" baseType="lpstr">
      <vt:lpstr>-apple-system</vt:lpstr>
      <vt:lpstr>BlinkMacSystemFont</vt:lpstr>
      <vt:lpstr>黑体</vt:lpstr>
      <vt:lpstr>微软雅黑</vt:lpstr>
      <vt:lpstr>Arial</vt:lpstr>
      <vt:lpstr>Arial Narrow</vt:lpstr>
      <vt:lpstr>Wingdings</vt:lpstr>
      <vt:lpstr>1_Office Theme</vt:lpstr>
      <vt:lpstr>think-cell 幻灯片</vt:lpstr>
      <vt:lpstr>PowerPoint 演示文稿</vt:lpstr>
      <vt:lpstr>目录</vt:lpstr>
      <vt:lpstr>MBL-CRE (产金属酶的耐碳青霉烯类肠杆菌科细菌感染)是具有极高死亡风险的急症重症感染(死亡率55.3%)，80%患者来自ICU。相比其他非MBL感染，ICU天数增加24.2天。目前尚无获批治疗药物</vt:lpstr>
      <vt:lpstr>氨曲南阿维巴坦是目前唯一获批单药治疗MBL-CRE超级细菌感染的新型抗生素，用于治疗药物选择有限或无替代治疗的复杂性腹腔感染和医院获得性肺炎/呼吸机相关性肺炎。全球同步上市</vt:lpstr>
      <vt:lpstr>现有临床用药为多药联合的经验使用，尚无获批治疗MBL-CRE药物，建议无参照药品</vt:lpstr>
      <vt:lpstr>相对经验用药，氨曲南阿维巴坦治疗CRE感染患者死亡率降低34.8%，治疗MBL-CRE感染患者缩短ICU天数3.5天</vt:lpstr>
      <vt:lpstr>获得国内外权威指南一致优先推荐，是国内第一个可单药治疗MBL-CRE的创新药</vt:lpstr>
      <vt:lpstr>安全耐受，治疗相关不良反应发生率降低52.4%，未报告肾毒性，解决现有治疗肾毒性高的问题</vt:lpstr>
      <vt:lpstr>氨曲南阿维巴坦复方制剂(单药)，阿维巴坦保护氨曲南不被ESBL酶水解，实现单药抑制MBL酶， 解决现有单药对MBL酶无效问题。相比经验性多药联用，单药液体量降低750mL/日，DDD值降低40%</vt:lpstr>
      <vt:lpstr>填补WHO重点关注的致死性MBL-CRE治疗空白，挽救急症感染患者生命， ICU使用天数降低3.5天。单药给药、便于ICU临床管理，同时符合抗菌药物合理用药原则</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Bo, Yiwei</dc:creator>
  <dc:description>P113901_Pfizer PowerPoint Template _Logo_Confidential_16x9</dc:description>
  <cp:lastModifiedBy>Zhang, Shanshan</cp:lastModifiedBy>
  <cp:revision>36</cp:revision>
  <cp:lastPrinted>2017-11-29T15:35:51Z</cp:lastPrinted>
  <dcterms:created xsi:type="dcterms:W3CDTF">2021-06-22T09:02:09Z</dcterms:created>
  <dcterms:modified xsi:type="dcterms:W3CDTF">2025-07-18T07:51:38Z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0x0101002EB08942DD6B8045AC88B035B51DC098</vt:lpwstr>
  </property>
  <property fmtid="{D5CDD505-2E9C-101B-9397-08002B2CF9AE}" pid="5" name="MSIP_Label_4791b42f-c435-42ca-9531-75a3f42aae3d_Enabled">
    <vt:lpwstr>true</vt:lpwstr>
  </property>
  <property fmtid="{D5CDD505-2E9C-101B-9397-08002B2CF9AE}" pid="6" name="MSIP_Label_4791b42f-c435-42ca-9531-75a3f42aae3d_SetDate">
    <vt:lpwstr>2023-04-24T02:56:50Z</vt:lpwstr>
  </property>
  <property fmtid="{D5CDD505-2E9C-101B-9397-08002B2CF9AE}" pid="7" name="MSIP_Label_4791b42f-c435-42ca-9531-75a3f42aae3d_Method">
    <vt:lpwstr>Privileged</vt:lpwstr>
  </property>
  <property fmtid="{D5CDD505-2E9C-101B-9397-08002B2CF9AE}" pid="8" name="MSIP_Label_4791b42f-c435-42ca-9531-75a3f42aae3d_Name">
    <vt:lpwstr>4791b42f-c435-42ca-9531-75a3f42aae3d</vt:lpwstr>
  </property>
  <property fmtid="{D5CDD505-2E9C-101B-9397-08002B2CF9AE}" pid="9" name="MSIP_Label_4791b42f-c435-42ca-9531-75a3f42aae3d_SiteId">
    <vt:lpwstr>7a916015-20ae-4ad1-9170-eefd915e9272</vt:lpwstr>
  </property>
  <property fmtid="{D5CDD505-2E9C-101B-9397-08002B2CF9AE}" pid="10" name="MSIP_Label_4791b42f-c435-42ca-9531-75a3f42aae3d_ActionId">
    <vt:lpwstr>fddf4b7f-f487-4670-b60d-53f5e75b26ab</vt:lpwstr>
  </property>
  <property fmtid="{D5CDD505-2E9C-101B-9397-08002B2CF9AE}" pid="11" name="MSIP_Label_4791b42f-c435-42ca-9531-75a3f42aae3d_ContentBits">
    <vt:lpwstr>0</vt:lpwstr>
  </property>
</Properties>
</file>