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147473217" r:id="rId2"/>
    <p:sldId id="2147473162" r:id="rId3"/>
    <p:sldId id="2147473204" r:id="rId4"/>
    <p:sldId id="2147473195" r:id="rId5"/>
    <p:sldId id="2147473197" r:id="rId6"/>
    <p:sldId id="2147473205" r:id="rId7"/>
    <p:sldId id="2147473221" r:id="rId8"/>
    <p:sldId id="2147473215" r:id="rId9"/>
    <p:sldId id="2147473167" r:id="rId10"/>
    <p:sldId id="214747316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DC5D98-FEA1-4D00-AA73-301D1F1B1128}">
          <p14:sldIdLst>
            <p14:sldId id="2147473217"/>
            <p14:sldId id="2147473162"/>
            <p14:sldId id="2147473204"/>
            <p14:sldId id="2147473195"/>
            <p14:sldId id="2147473197"/>
            <p14:sldId id="2147473205"/>
            <p14:sldId id="2147473221"/>
            <p14:sldId id="2147473215"/>
            <p14:sldId id="2147473167"/>
            <p14:sldId id="21474731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4959E-4E78-365E-B1D3-796F130835A1}" name="Shi, Chenyang" initials="CS" userId="S::SHIC24@pfizer.com::9ccfe4bc-3da3-458d-8f9c-b27730a1d174" providerId="AD"/>
  <p188:author id="{9B356AF0-5F19-B714-2713-DFE770F32679}" name="Li, Jingshuai (James)" initials="JL" userId="S::LIJ633@pfizer.com::5e454c2b-de97-42a4-a41f-d58e9214ea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5267" autoAdjust="0"/>
  </p:normalViewPr>
  <p:slideViewPr>
    <p:cSldViewPr snapToGrid="0">
      <p:cViewPr varScale="1">
        <p:scale>
          <a:sx n="74" d="100"/>
          <a:sy n="74" d="100"/>
        </p:scale>
        <p:origin x="72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, Chenyang" userId="9ccfe4bc-3da3-458d-8f9c-b27730a1d174" providerId="ADAL" clId="{405A76CA-1E04-4138-A64C-762741E2A89F}"/>
    <pc:docChg chg="delSld modSld modSection">
      <pc:chgData name="Shi, Chenyang" userId="9ccfe4bc-3da3-458d-8f9c-b27730a1d174" providerId="ADAL" clId="{405A76CA-1E04-4138-A64C-762741E2A89F}" dt="2025-07-18T06:23:31.234" v="7" actId="47"/>
      <pc:docMkLst>
        <pc:docMk/>
      </pc:docMkLst>
      <pc:sldChg chg="del">
        <pc:chgData name="Shi, Chenyang" userId="9ccfe4bc-3da3-458d-8f9c-b27730a1d174" providerId="ADAL" clId="{405A76CA-1E04-4138-A64C-762741E2A89F}" dt="2025-07-18T06:23:30.224" v="6" actId="47"/>
        <pc:sldMkLst>
          <pc:docMk/>
          <pc:sldMk cId="2209049434" sldId="2147473209"/>
        </pc:sldMkLst>
      </pc:sldChg>
      <pc:sldChg chg="modSp mod">
        <pc:chgData name="Shi, Chenyang" userId="9ccfe4bc-3da3-458d-8f9c-b27730a1d174" providerId="ADAL" clId="{405A76CA-1E04-4138-A64C-762741E2A89F}" dt="2025-07-18T06:23:27.071" v="5" actId="20577"/>
        <pc:sldMkLst>
          <pc:docMk/>
          <pc:sldMk cId="3476560351" sldId="2147473217"/>
        </pc:sldMkLst>
        <pc:spChg chg="mod">
          <ac:chgData name="Shi, Chenyang" userId="9ccfe4bc-3da3-458d-8f9c-b27730a1d174" providerId="ADAL" clId="{405A76CA-1E04-4138-A64C-762741E2A89F}" dt="2025-07-18T06:23:27.071" v="5" actId="20577"/>
          <ac:spMkLst>
            <pc:docMk/>
            <pc:sldMk cId="3476560351" sldId="2147473217"/>
            <ac:spMk id="4" creationId="{74E2D9D6-A2FF-ED17-ED54-6A3A3C27F751}"/>
          </ac:spMkLst>
        </pc:spChg>
      </pc:sldChg>
      <pc:sldChg chg="del">
        <pc:chgData name="Shi, Chenyang" userId="9ccfe4bc-3da3-458d-8f9c-b27730a1d174" providerId="ADAL" clId="{405A76CA-1E04-4138-A64C-762741E2A89F}" dt="2025-07-18T06:23:31.234" v="7" actId="47"/>
        <pc:sldMkLst>
          <pc:docMk/>
          <pc:sldMk cId="2434770117" sldId="21474732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6408634164496"/>
          <c:y val="9.0403337969401948E-2"/>
          <c:w val="0.86118347599553402"/>
          <c:h val="0.819193324061196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7C9-4466-A5EB-E8613DFF7DAD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31.1</c:v>
                </c:pt>
                <c:pt idx="1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9-4466-A5EB-E8613DFF7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38785679"/>
        <c:axId val="1"/>
      </c:barChart>
      <c:catAx>
        <c:axId val="15387856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/>
          </a:p>
        </c:txPr>
        <c:crossAx val="1538785679"/>
        <c:crosses val="min"/>
        <c:crossBetween val="between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19500780031201"/>
          <c:y val="8.8016249153689913E-2"/>
          <c:w val="0.8545241809672387"/>
          <c:h val="0.823967501692620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8A8-417D-819F-76E9EEDC7703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12.3</c:v>
                </c:pt>
                <c:pt idx="1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8-417D-819F-76E9EEDC7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85378208"/>
        <c:axId val="1"/>
      </c:barChart>
      <c:catAx>
        <c:axId val="1585378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/>
          </a:p>
        </c:txPr>
        <c:crossAx val="1585378208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9AD4-F42C-453B-931C-AD50BBFC57A8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A26F-6175-431A-845C-33F2968A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FA26F-6175-431A-845C-33F2968A58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FA26F-6175-431A-845C-33F2968A58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76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70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44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75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78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56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07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58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08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104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542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50524" y="6466332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27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15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216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330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08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480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495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52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001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6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723184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ct val="90000"/>
              </a:lnSpc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205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715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681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960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660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543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97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4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9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74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27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97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74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186914082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192FDB-C1A1-412F-DB91-177769FCCF9F}"/>
              </a:ext>
            </a:extLst>
          </p:cNvPr>
          <p:cNvSpPr txBox="1"/>
          <p:nvPr userDrawn="1"/>
        </p:nvSpPr>
        <p:spPr bwMode="gray">
          <a:xfrm>
            <a:off x="1386051" y="6397860"/>
            <a:ext cx="735649" cy="265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240059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1.emf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oleObject" Target="../embeddings/oleObject7.bin"/><Relationship Id="rId3" Type="http://schemas.openxmlformats.org/officeDocument/2006/relationships/tags" Target="../tags/tag45.xml"/><Relationship Id="rId21" Type="http://schemas.openxmlformats.org/officeDocument/2006/relationships/chart" Target="../charts/chart2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3.xml"/><Relationship Id="rId20" Type="http://schemas.openxmlformats.org/officeDocument/2006/relationships/chart" Target="../charts/chart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image" Target="../media/image11.emf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EF3D966-B5E6-4C52-79B9-6A8E42EE482C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6BA2E17-4C1F-A4B5-937B-6011A39E0530}"/>
              </a:ext>
            </a:extLst>
          </p:cNvPr>
          <p:cNvSpPr/>
          <p:nvPr/>
        </p:nvSpPr>
        <p:spPr bwMode="gray">
          <a:xfrm>
            <a:off x="6351" y="3029744"/>
            <a:ext cx="12185649" cy="1851139"/>
          </a:xfrm>
          <a:prstGeom prst="rect">
            <a:avLst/>
          </a:prstGeom>
          <a:solidFill>
            <a:srgbClr val="E0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30C876AC-F5E3-EF77-3AE1-F93790706E69}"/>
              </a:ext>
            </a:extLst>
          </p:cNvPr>
          <p:cNvSpPr txBox="1">
            <a:spLocks/>
          </p:cNvSpPr>
          <p:nvPr/>
        </p:nvSpPr>
        <p:spPr bwMode="gray">
          <a:xfrm>
            <a:off x="807225" y="1418342"/>
            <a:ext cx="10441574" cy="1676087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甲苯磺酸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胶囊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A6C7C8-002F-19F8-4784-F4341749671E}"/>
              </a:ext>
            </a:extLst>
          </p:cNvPr>
          <p:cNvSpPr txBox="1">
            <a:spLocks/>
          </p:cNvSpPr>
          <p:nvPr/>
        </p:nvSpPr>
        <p:spPr>
          <a:xfrm>
            <a:off x="3506154" y="5837634"/>
            <a:ext cx="4868743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申报企业：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辉瑞投资有限公司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0A728A-8C65-7D06-EA45-BCD95F0C8433}"/>
              </a:ext>
            </a:extLst>
          </p:cNvPr>
          <p:cNvSpPr txBox="1"/>
          <p:nvPr/>
        </p:nvSpPr>
        <p:spPr bwMode="gray">
          <a:xfrm>
            <a:off x="6351" y="3436453"/>
            <a:ext cx="12185649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627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PARP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HRR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mCRPC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带来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最长的中位总生存期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(45.1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1341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较标准治疗方案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rPFS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18.4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中位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38%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死亡风险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293059-68B0-42CA-4796-4CB5B2156F15}"/>
              </a:ext>
            </a:extLst>
          </p:cNvPr>
          <p:cNvSpPr txBox="1"/>
          <p:nvPr/>
        </p:nvSpPr>
        <p:spPr bwMode="gray">
          <a:xfrm>
            <a:off x="5909733" y="5025982"/>
            <a:ext cx="62822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mCRPC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：转移性去势抵抗性前列腺癌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; PARP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：聚腺苷二磷酸核糖聚合酶；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HRR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：同源重组修复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E2D9D6-A2FF-ED17-ED54-6A3A3C27F751}"/>
              </a:ext>
            </a:extLst>
          </p:cNvPr>
          <p:cNvSpPr txBox="1"/>
          <p:nvPr/>
        </p:nvSpPr>
        <p:spPr bwMode="gray">
          <a:xfrm>
            <a:off x="-1" y="0"/>
            <a:ext cx="2441276" cy="462012"/>
          </a:xfrm>
          <a:prstGeom prst="rect">
            <a:avLst/>
          </a:prstGeom>
          <a:solidFill>
            <a:srgbClr val="FFFF00"/>
          </a:solidFill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PPT2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（不含公平性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7656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F554301-A746-33EA-00FB-FD880A709C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704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554301-A746-33EA-00FB-FD880A709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>
            <a:extLst>
              <a:ext uri="{FF2B5EF4-FFF2-40B4-BE49-F238E27FC236}">
                <a16:creationId xmlns:a16="http://schemas.microsoft.com/office/drawing/2014/main" id="{67E7E38A-6009-CDAE-2C77-85BF0EEE5BC5}"/>
              </a:ext>
            </a:extLst>
          </p:cNvPr>
          <p:cNvSpPr/>
          <p:nvPr/>
        </p:nvSpPr>
        <p:spPr bwMode="gray">
          <a:xfrm>
            <a:off x="485070" y="4429937"/>
            <a:ext cx="5469074" cy="1568742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5FCABE-C979-1DFA-A53E-E7E859C030AB}"/>
              </a:ext>
            </a:extLst>
          </p:cNvPr>
          <p:cNvSpPr/>
          <p:nvPr/>
        </p:nvSpPr>
        <p:spPr bwMode="gray">
          <a:xfrm>
            <a:off x="6314401" y="4405628"/>
            <a:ext cx="5237817" cy="1593052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170FFC-F574-E621-3AD8-DCE5C0A7ED12}"/>
              </a:ext>
            </a:extLst>
          </p:cNvPr>
          <p:cNvSpPr/>
          <p:nvPr/>
        </p:nvSpPr>
        <p:spPr bwMode="gray">
          <a:xfrm>
            <a:off x="485069" y="1597056"/>
            <a:ext cx="5469074" cy="2387527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A94E8D-1EE8-5BAF-95D6-0A06E38D2150}"/>
              </a:ext>
            </a:extLst>
          </p:cNvPr>
          <p:cNvSpPr/>
          <p:nvPr/>
        </p:nvSpPr>
        <p:spPr bwMode="gray">
          <a:xfrm>
            <a:off x="6314401" y="1597057"/>
            <a:ext cx="5237817" cy="2387526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BE5CB3E-A20B-31C8-C070-2AD2AECCF3DF}"/>
              </a:ext>
            </a:extLst>
          </p:cNvPr>
          <p:cNvSpPr/>
          <p:nvPr/>
        </p:nvSpPr>
        <p:spPr bwMode="gray">
          <a:xfrm>
            <a:off x="7626983" y="1348789"/>
            <a:ext cx="2612654" cy="45677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7014CF-ADD2-0C5B-27D8-9F78390B0F26}"/>
              </a:ext>
            </a:extLst>
          </p:cNvPr>
          <p:cNvSpPr/>
          <p:nvPr/>
        </p:nvSpPr>
        <p:spPr bwMode="gray">
          <a:xfrm>
            <a:off x="1485100" y="1158791"/>
            <a:ext cx="3387634" cy="60384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9BCA047-9CC6-E6A2-B16A-D5E22C2B0168}"/>
              </a:ext>
            </a:extLst>
          </p:cNvPr>
          <p:cNvGrpSpPr/>
          <p:nvPr/>
        </p:nvGrpSpPr>
        <p:grpSpPr>
          <a:xfrm>
            <a:off x="1880973" y="1357877"/>
            <a:ext cx="2595887" cy="462917"/>
            <a:chOff x="1750248" y="1298134"/>
            <a:chExt cx="2595887" cy="46291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B85DFAA-BA44-445C-7396-C3F67682AC8A}"/>
                </a:ext>
              </a:extLst>
            </p:cNvPr>
            <p:cNvSpPr/>
            <p:nvPr/>
          </p:nvSpPr>
          <p:spPr bwMode="gray">
            <a:xfrm>
              <a:off x="1750248" y="1298134"/>
              <a:ext cx="2595887" cy="46291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en-US" b="1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CCBC5A2-D71D-0137-8F6A-A68D4F89508B}"/>
                </a:ext>
              </a:extLst>
            </p:cNvPr>
            <p:cNvGrpSpPr/>
            <p:nvPr/>
          </p:nvGrpSpPr>
          <p:grpSpPr>
            <a:xfrm>
              <a:off x="1862150" y="1317419"/>
              <a:ext cx="2308805" cy="393712"/>
              <a:chOff x="1539033" y="1270704"/>
              <a:chExt cx="3215650" cy="42410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047D72-AF64-70B4-86FE-FE0F0AF76710}"/>
                  </a:ext>
                </a:extLst>
              </p:cNvPr>
              <p:cNvSpPr txBox="1"/>
              <p:nvPr/>
            </p:nvSpPr>
            <p:spPr bwMode="gray">
              <a:xfrm>
                <a:off x="2060679" y="1270704"/>
                <a:ext cx="2694004" cy="390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对公共健康的影响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6" name="图形 15" descr="医学 纯色填充">
                <a:extLst>
                  <a:ext uri="{FF2B5EF4-FFF2-40B4-BE49-F238E27FC236}">
                    <a16:creationId xmlns:a16="http://schemas.microsoft.com/office/drawing/2014/main" id="{30205495-7694-FBCA-D771-7163B7EE8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39033" y="1297340"/>
                <a:ext cx="545229" cy="397473"/>
              </a:xfrm>
              <a:prstGeom prst="rect">
                <a:avLst/>
              </a:prstGeom>
            </p:spPr>
          </p:pic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3340C40-C546-7E63-F6BB-14B09F5193E3}"/>
              </a:ext>
            </a:extLst>
          </p:cNvPr>
          <p:cNvGrpSpPr/>
          <p:nvPr/>
        </p:nvGrpSpPr>
        <p:grpSpPr>
          <a:xfrm>
            <a:off x="7635364" y="4168785"/>
            <a:ext cx="2595887" cy="462917"/>
            <a:chOff x="7626983" y="4151114"/>
            <a:chExt cx="2595887" cy="462917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0894783-6431-1DFC-B4DC-937E9B8D60A8}"/>
                </a:ext>
              </a:extLst>
            </p:cNvPr>
            <p:cNvSpPr/>
            <p:nvPr/>
          </p:nvSpPr>
          <p:spPr bwMode="gray">
            <a:xfrm>
              <a:off x="7626983" y="4151114"/>
              <a:ext cx="2595887" cy="46291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en-US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87C461B-720B-294D-3445-084656DC12FE}"/>
                </a:ext>
              </a:extLst>
            </p:cNvPr>
            <p:cNvSpPr txBox="1"/>
            <p:nvPr/>
          </p:nvSpPr>
          <p:spPr bwMode="gray">
            <a:xfrm>
              <a:off x="8092383" y="4213295"/>
              <a:ext cx="19586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便于临床管理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图形 21" descr="药品 纯色填充">
              <a:extLst>
                <a:ext uri="{FF2B5EF4-FFF2-40B4-BE49-F238E27FC236}">
                  <a16:creationId xmlns:a16="http://schemas.microsoft.com/office/drawing/2014/main" id="{62DF0237-528D-CAA6-F449-3F84488B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24391" y="4200292"/>
              <a:ext cx="348917" cy="41373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13A7121-F9A8-502E-D45D-22B02EDEB042}"/>
              </a:ext>
            </a:extLst>
          </p:cNvPr>
          <p:cNvGrpSpPr/>
          <p:nvPr/>
        </p:nvGrpSpPr>
        <p:grpSpPr>
          <a:xfrm>
            <a:off x="1880972" y="4028167"/>
            <a:ext cx="2595887" cy="565451"/>
            <a:chOff x="1869498" y="3923162"/>
            <a:chExt cx="2595887" cy="56545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CEA45D2-D035-A7AB-C446-7655841668E7}"/>
                </a:ext>
              </a:extLst>
            </p:cNvPr>
            <p:cNvSpPr/>
            <p:nvPr/>
          </p:nvSpPr>
          <p:spPr bwMode="gray">
            <a:xfrm>
              <a:off x="1869498" y="3923162"/>
              <a:ext cx="2595887" cy="46291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en-US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D6EC088-94D2-D522-CBFC-010B3E66C84C}"/>
                </a:ext>
              </a:extLst>
            </p:cNvPr>
            <p:cNvSpPr txBox="1"/>
            <p:nvPr/>
          </p:nvSpPr>
          <p:spPr bwMode="gray">
            <a:xfrm>
              <a:off x="2293747" y="4125821"/>
              <a:ext cx="2057181" cy="3627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符合“保基本”原则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Group 654">
              <a:extLst>
                <a:ext uri="{FF2B5EF4-FFF2-40B4-BE49-F238E27FC236}">
                  <a16:creationId xmlns:a16="http://schemas.microsoft.com/office/drawing/2014/main" id="{CA6AA4EB-D349-FD7A-8193-2AD71458E363}"/>
                </a:ext>
              </a:extLst>
            </p:cNvPr>
            <p:cNvGrpSpPr/>
            <p:nvPr/>
          </p:nvGrpSpPr>
          <p:grpSpPr>
            <a:xfrm>
              <a:off x="1992875" y="4168247"/>
              <a:ext cx="342031" cy="296470"/>
              <a:chOff x="5083176" y="1931988"/>
              <a:chExt cx="382588" cy="304802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9" name="Freeform 478">
                <a:extLst>
                  <a:ext uri="{FF2B5EF4-FFF2-40B4-BE49-F238E27FC236}">
                    <a16:creationId xmlns:a16="http://schemas.microsoft.com/office/drawing/2014/main" id="{014F3263-1F89-32F8-5D4B-00597FC9B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176" y="2082802"/>
                <a:ext cx="382588" cy="153988"/>
              </a:xfrm>
              <a:custGeom>
                <a:avLst/>
                <a:gdLst>
                  <a:gd name="T0" fmla="*/ 0 w 246"/>
                  <a:gd name="T1" fmla="*/ 69 h 99"/>
                  <a:gd name="T2" fmla="*/ 21 w 246"/>
                  <a:gd name="T3" fmla="*/ 63 h 99"/>
                  <a:gd name="T4" fmla="*/ 122 w 246"/>
                  <a:gd name="T5" fmla="*/ 99 h 99"/>
                  <a:gd name="T6" fmla="*/ 230 w 246"/>
                  <a:gd name="T7" fmla="*/ 57 h 99"/>
                  <a:gd name="T8" fmla="*/ 219 w 246"/>
                  <a:gd name="T9" fmla="*/ 31 h 99"/>
                  <a:gd name="T10" fmla="*/ 148 w 246"/>
                  <a:gd name="T11" fmla="*/ 54 h 99"/>
                  <a:gd name="T12" fmla="*/ 123 w 246"/>
                  <a:gd name="T13" fmla="*/ 75 h 99"/>
                  <a:gd name="T14" fmla="*/ 67 w 246"/>
                  <a:gd name="T15" fmla="*/ 54 h 99"/>
                  <a:gd name="T16" fmla="*/ 70 w 246"/>
                  <a:gd name="T17" fmla="*/ 47 h 99"/>
                  <a:gd name="T18" fmla="*/ 123 w 246"/>
                  <a:gd name="T19" fmla="*/ 68 h 99"/>
                  <a:gd name="T20" fmla="*/ 133 w 246"/>
                  <a:gd name="T21" fmla="*/ 42 h 99"/>
                  <a:gd name="T22" fmla="*/ 0 w 246"/>
                  <a:gd name="T23" fmla="*/ 9 h 99"/>
                  <a:gd name="T24" fmla="*/ 0 w 246"/>
                  <a:gd name="T2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99">
                    <a:moveTo>
                      <a:pt x="0" y="69"/>
                    </a:moveTo>
                    <a:cubicBezTo>
                      <a:pt x="10" y="65"/>
                      <a:pt x="18" y="63"/>
                      <a:pt x="21" y="63"/>
                    </a:cubicBezTo>
                    <a:cubicBezTo>
                      <a:pt x="31" y="63"/>
                      <a:pt x="100" y="99"/>
                      <a:pt x="122" y="99"/>
                    </a:cubicBezTo>
                    <a:cubicBezTo>
                      <a:pt x="141" y="99"/>
                      <a:pt x="230" y="57"/>
                      <a:pt x="230" y="57"/>
                    </a:cubicBezTo>
                    <a:cubicBezTo>
                      <a:pt x="246" y="51"/>
                      <a:pt x="235" y="25"/>
                      <a:pt x="219" y="31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146" y="70"/>
                      <a:pt x="133" y="77"/>
                      <a:pt x="123" y="75"/>
                    </a:cubicBezTo>
                    <a:cubicBezTo>
                      <a:pt x="115" y="73"/>
                      <a:pt x="67" y="54"/>
                      <a:pt x="67" y="54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37" y="71"/>
                      <a:pt x="149" y="50"/>
                      <a:pt x="133" y="42"/>
                    </a:cubicBezTo>
                    <a:cubicBezTo>
                      <a:pt x="67" y="11"/>
                      <a:pt x="43" y="0"/>
                      <a:pt x="0" y="9"/>
                    </a:cubicBezTo>
                    <a:cubicBezTo>
                      <a:pt x="0" y="21"/>
                      <a:pt x="0" y="64"/>
                      <a:pt x="0" y="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479">
                <a:extLst>
                  <a:ext uri="{FF2B5EF4-FFF2-40B4-BE49-F238E27FC236}">
                    <a16:creationId xmlns:a16="http://schemas.microsoft.com/office/drawing/2014/main" id="{EC5F2F6C-660D-64B6-882A-4CFF57D22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106614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1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480">
                <a:extLst>
                  <a:ext uri="{FF2B5EF4-FFF2-40B4-BE49-F238E27FC236}">
                    <a16:creationId xmlns:a16="http://schemas.microsoft.com/office/drawing/2014/main" id="{4056D31B-8B50-B292-E6D4-BF6CF46F3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063751"/>
                <a:ext cx="76200" cy="11113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481">
                <a:extLst>
                  <a:ext uri="{FF2B5EF4-FFF2-40B4-BE49-F238E27FC236}">
                    <a16:creationId xmlns:a16="http://schemas.microsoft.com/office/drawing/2014/main" id="{203F1B05-FA68-C312-1C69-E8B318372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041526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482">
                <a:extLst>
                  <a:ext uri="{FF2B5EF4-FFF2-40B4-BE49-F238E27FC236}">
                    <a16:creationId xmlns:a16="http://schemas.microsoft.com/office/drawing/2014/main" id="{4B157923-56DE-9D46-12E4-B0BE535E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084389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483">
                <a:extLst>
                  <a:ext uri="{FF2B5EF4-FFF2-40B4-BE49-F238E27FC236}">
                    <a16:creationId xmlns:a16="http://schemas.microsoft.com/office/drawing/2014/main" id="{760BB757-E5AB-F84D-3D2C-BC76941F2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6" y="2063751"/>
                <a:ext cx="76200" cy="11113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484">
                <a:extLst>
                  <a:ext uri="{FF2B5EF4-FFF2-40B4-BE49-F238E27FC236}">
                    <a16:creationId xmlns:a16="http://schemas.microsoft.com/office/drawing/2014/main" id="{3C45AF64-E0E2-2D5D-A8D1-3E9CCF105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6" y="2084389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485">
                <a:extLst>
                  <a:ext uri="{FF2B5EF4-FFF2-40B4-BE49-F238E27FC236}">
                    <a16:creationId xmlns:a16="http://schemas.microsoft.com/office/drawing/2014/main" id="{A235C238-1651-D383-4C76-0E6DC9C4A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6" y="2106614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1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487">
                <a:extLst>
                  <a:ext uri="{FF2B5EF4-FFF2-40B4-BE49-F238E27FC236}">
                    <a16:creationId xmlns:a16="http://schemas.microsoft.com/office/drawing/2014/main" id="{EC80D806-EEF8-9A14-20D7-7121CB1A4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5" y="2019301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488">
                <a:extLst>
                  <a:ext uri="{FF2B5EF4-FFF2-40B4-BE49-F238E27FC236}">
                    <a16:creationId xmlns:a16="http://schemas.microsoft.com/office/drawing/2014/main" id="{B7D31897-3556-97A5-8B0D-8914D29AA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5" y="2041526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Oval 489">
                <a:extLst>
                  <a:ext uri="{FF2B5EF4-FFF2-40B4-BE49-F238E27FC236}">
                    <a16:creationId xmlns:a16="http://schemas.microsoft.com/office/drawing/2014/main" id="{72FD6D61-D185-02E7-1757-8776301C1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5113" y="1931988"/>
                <a:ext cx="74613" cy="746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9C44A64-45FB-3A8B-91CB-C346C37F300C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819543-5AE3-C029-669B-7DE33977054D}"/>
              </a:ext>
            </a:extLst>
          </p:cNvPr>
          <p:cNvSpPr txBox="1"/>
          <p:nvPr/>
        </p:nvSpPr>
        <p:spPr bwMode="gray">
          <a:xfrm>
            <a:off x="7963967" y="1382118"/>
            <a:ext cx="2275670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形 10" descr="文档 纯色填充">
            <a:extLst>
              <a:ext uri="{FF2B5EF4-FFF2-40B4-BE49-F238E27FC236}">
                <a16:creationId xmlns:a16="http://schemas.microsoft.com/office/drawing/2014/main" id="{CCB203DC-81D9-8998-2EB0-FC9B227D1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6983" y="1348789"/>
            <a:ext cx="371711" cy="43708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E56E8A8-2120-1A3F-E3AA-962537132E61}"/>
              </a:ext>
            </a:extLst>
          </p:cNvPr>
          <p:cNvSpPr txBox="1"/>
          <p:nvPr/>
        </p:nvSpPr>
        <p:spPr bwMode="gray">
          <a:xfrm>
            <a:off x="6479261" y="4734236"/>
            <a:ext cx="4908091" cy="89048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171450" indent="-17145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诊断明确，无滥用风险。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每日一次口服，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依从性高，临床使用方便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常温贮存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，有效期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AD4832F-CE40-5B40-2BD0-2F37CA39B738}"/>
              </a:ext>
            </a:extLst>
          </p:cNvPr>
          <p:cNvSpPr txBox="1"/>
          <p:nvPr/>
        </p:nvSpPr>
        <p:spPr bwMode="gray">
          <a:xfrm>
            <a:off x="6405257" y="1854738"/>
            <a:ext cx="5056104" cy="1846004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171450" indent="-171450">
              <a:lnSpc>
                <a:spcPct val="16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现有治疗方案主要是新型内分泌治疗序贯使用，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真实世界中位</a:t>
            </a:r>
            <a:r>
              <a:rPr lang="en-US" altLang="zh-CN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不足</a:t>
            </a:r>
            <a:r>
              <a:rPr lang="en-US" altLang="zh-CN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5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疗效有限。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6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他</a:t>
            </a:r>
            <a:r>
              <a:rPr lang="zh-CN" altLang="zh-CN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拉唑帕利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是唯一获批用于</a:t>
            </a:r>
            <a:r>
              <a:rPr lang="en-US" altLang="zh-CN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突变患者的</a:t>
            </a:r>
            <a:r>
              <a:rPr lang="en-US" altLang="zh-CN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PARP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抑制剂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5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6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靶向治疗</a:t>
            </a:r>
            <a:r>
              <a:rPr lang="en-US" altLang="zh-CN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15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mCRPC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患者，较传统治疗方案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</a:t>
            </a:r>
            <a:r>
              <a:rPr lang="en-US" altLang="zh-CN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rPFS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延长</a:t>
            </a:r>
            <a:r>
              <a:rPr lang="en-US" altLang="zh-CN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18.4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个月，中位</a:t>
            </a:r>
            <a:r>
              <a:rPr lang="en-US" altLang="zh-CN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延长</a:t>
            </a:r>
            <a:r>
              <a:rPr lang="en-US" altLang="zh-CN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en-US" sz="15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en-US" altLang="zh-CN" sz="15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04FFE91-27A5-A067-6741-1890F341D27A}"/>
              </a:ext>
            </a:extLst>
          </p:cNvPr>
          <p:cNvSpPr txBox="1"/>
          <p:nvPr/>
        </p:nvSpPr>
        <p:spPr bwMode="gray">
          <a:xfrm>
            <a:off x="505258" y="4656134"/>
            <a:ext cx="5347316" cy="111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" marR="0" lvl="0" algn="l" defTabSz="914400" rtl="0" eaLnBrk="1" fontAlgn="auto" latinLnBrk="0" hangingPunct="1">
              <a:lnSpc>
                <a:spcPct val="130000"/>
              </a:lnSpc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对医保基金影响有限、可控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：</a:t>
            </a:r>
            <a:endParaRPr kumimoji="0" lang="en-US" altLang="zh-CN" sz="15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Times New Roman"/>
            </a:endParaRPr>
          </a:p>
          <a:p>
            <a:pPr marL="354965" marR="0" lvl="0" indent="-285750" algn="l" defTabSz="914400" rtl="0" eaLnBrk="1" fontAlgn="auto" latinLnBrk="0" hangingPunct="1">
              <a:lnSpc>
                <a:spcPct val="13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zh-CN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HRR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突变的</a:t>
            </a:r>
            <a:r>
              <a:rPr kumimoji="0" lang="en-US" altLang="zh-CN" sz="15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mCRPC</a:t>
            </a:r>
            <a:r>
              <a:rPr lang="zh-CN" altLang="en-US" sz="1500" b="1" dirty="0">
                <a:solidFill>
                  <a:srgbClr val="000000"/>
                </a:solidFill>
                <a:latin typeface="微软雅黑"/>
                <a:ea typeface="微软雅黑"/>
                <a:cs typeface="Times New Roman"/>
              </a:rPr>
              <a:t>患者人群有限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。</a:t>
            </a:r>
            <a:endParaRPr kumimoji="0" lang="en-US" altLang="zh-CN" sz="15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Times New Roman"/>
            </a:endParaRPr>
          </a:p>
          <a:p>
            <a:pPr marL="354965" marR="0" lvl="0" indent="-285750" algn="l" defTabSz="914400" rtl="0" eaLnBrk="1" fontAlgn="auto" latinLnBrk="0" hangingPunct="1">
              <a:lnSpc>
                <a:spcPct val="13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替代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Calibri"/>
              </a:rPr>
              <a:t>目录中同治疗领域药物，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对医保基金影响有限、可控。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12C64F-E976-3AE4-26BA-34D4FE2EE0B1}"/>
              </a:ext>
            </a:extLst>
          </p:cNvPr>
          <p:cNvSpPr txBox="1"/>
          <p:nvPr/>
        </p:nvSpPr>
        <p:spPr bwMode="gray">
          <a:xfrm>
            <a:off x="532482" y="1881484"/>
            <a:ext cx="5387273" cy="1621788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171450" indent="-171450">
              <a:lnSpc>
                <a:spcPct val="16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显著延长患者生存时间</a:t>
            </a:r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mCRPC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患者死亡风险大幅增加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mCRPC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患者生存时间显著更短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他</a:t>
            </a:r>
            <a:r>
              <a:rPr lang="zh-CN" altLang="zh-CN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拉唑帕利</a:t>
            </a:r>
            <a:r>
              <a:rPr lang="zh-CN" altLang="en-US" sz="15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较标准治疗方案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延长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6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他拉唑帕利治疗方案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45.1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助力提高癌症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年生存率的公共健康目标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5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749D4FD-9A27-3E3E-53C0-77ACC81E717A}"/>
              </a:ext>
            </a:extLst>
          </p:cNvPr>
          <p:cNvSpPr txBox="1"/>
          <p:nvPr/>
        </p:nvSpPr>
        <p:spPr bwMode="gray">
          <a:xfrm>
            <a:off x="1842621" y="6425339"/>
            <a:ext cx="97288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1. Scher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sym typeface="+mn-lt"/>
              </a:rPr>
              <a:t>HI,et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 al.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sym typeface="+mn-lt"/>
              </a:rPr>
              <a:t>PLoS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 One. 2015 Oct 13;10(10) :e0139440;2.</a:t>
            </a:r>
            <a:r>
              <a:rPr lang="fr-FR" altLang="zh-CN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Karim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sym typeface="+mn-lt"/>
              </a:rPr>
              <a:t>Fizazi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,,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et.al,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ASCO Genitourinary Cancers Symposium, 2025 Feb 13-15, USA, Poster D15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；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3.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甲苯磺酸他拉唑帕利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sym typeface="+mn-lt"/>
              </a:rPr>
              <a:t>胶囊说明书；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4.</a:t>
            </a:r>
            <a:r>
              <a:rPr kumimoji="0" lang="it-IT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Hung A, et al. Semin Oncol. 2023 Feb-Apr;50(1-2):11-24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5.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sym typeface="+mn-lt"/>
              </a:rPr>
              <a:t>D. Olmos et.al, 2024, Annuals of Oncology; Volume 35, Issue 5 (supplementary material)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7E4DC1A-B1D7-3D23-0093-63A1946E6909}"/>
              </a:ext>
            </a:extLst>
          </p:cNvPr>
          <p:cNvSpPr txBox="1"/>
          <p:nvPr/>
        </p:nvSpPr>
        <p:spPr bwMode="gray">
          <a:xfrm>
            <a:off x="4736171" y="6061195"/>
            <a:ext cx="6873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mCRPC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：转移性去势抵抗性前列腺癌；</a:t>
            </a:r>
            <a:r>
              <a:rPr lang="en-US" altLang="zh-CN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HRR</a:t>
            </a:r>
            <a:r>
              <a:rPr lang="zh-CN" altLang="en-US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：同源重组修复</a:t>
            </a:r>
            <a:r>
              <a:rPr lang="en-US" altLang="zh-CN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：总生存期</a:t>
            </a:r>
            <a:endParaRPr lang="en-US" altLang="zh-CN" sz="11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4">
            <a:extLst>
              <a:ext uri="{FF2B5EF4-FFF2-40B4-BE49-F238E27FC236}">
                <a16:creationId xmlns:a16="http://schemas.microsoft.com/office/drawing/2014/main" id="{AF3E481E-24A2-38D6-85A5-7FED288FE41B}"/>
              </a:ext>
            </a:extLst>
          </p:cNvPr>
          <p:cNvSpPr txBox="1">
            <a:spLocks/>
          </p:cNvSpPr>
          <p:nvPr/>
        </p:nvSpPr>
        <p:spPr bwMode="gray">
          <a:xfrm>
            <a:off x="468000" y="665703"/>
            <a:ext cx="11160000" cy="468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延长中位</a:t>
            </a:r>
            <a:r>
              <a:rPr lang="en-US" altLang="zh-CN" sz="22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OS14</a:t>
            </a:r>
            <a:r>
              <a:rPr lang="zh-CN" altLang="en-US" sz="22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个月，助力</a:t>
            </a:r>
            <a:r>
              <a:rPr lang="zh-CN" altLang="en-US" sz="2200" b="1" dirty="0">
                <a:solidFill>
                  <a:schemeClr val="accent1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提升癌症</a:t>
            </a:r>
            <a:r>
              <a:rPr lang="en-US" altLang="zh-CN" sz="22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2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年生存率</a:t>
            </a:r>
            <a:r>
              <a:rPr lang="zh-CN" altLang="en-US" sz="2200" dirty="0">
                <a:ea typeface="微软雅黑" panose="020B0503020204020204" pitchFamily="34" charset="-122"/>
                <a:cs typeface="Times New Roman" panose="02020603050405020304" pitchFamily="18" charset="0"/>
              </a:rPr>
              <a:t>目标</a:t>
            </a:r>
            <a:r>
              <a:rPr lang="zh-CN" altLang="en-US" sz="2200" b="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en-US" sz="22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仅</a:t>
            </a:r>
            <a:r>
              <a:rPr lang="zh-CN" altLang="en-US" sz="2200" b="1" dirty="0">
                <a:solidFill>
                  <a:schemeClr val="accent1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针对</a:t>
            </a:r>
            <a:r>
              <a:rPr lang="en-US" altLang="zh-CN" sz="2200" b="1" dirty="0">
                <a:solidFill>
                  <a:schemeClr val="accent1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lang="zh-CN" altLang="en-US" sz="2200" b="1" dirty="0">
                <a:solidFill>
                  <a:schemeClr val="accent1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zh-CN" altLang="en-US" sz="22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患者，</a:t>
            </a:r>
            <a:r>
              <a:rPr lang="zh-CN" altLang="en-US" sz="2200" dirty="0">
                <a:ea typeface="微软雅黑" panose="020B0503020204020204" pitchFamily="34" charset="-122"/>
                <a:cs typeface="Times New Roman" panose="02020603050405020304" pitchFamily="18" charset="0"/>
              </a:rPr>
              <a:t>基金影响有限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76DC345-484B-BDA2-44C4-285223E19F05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公平性一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50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27CBC36-B445-F346-9D60-F9259FC119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9492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7CBC36-B445-F346-9D60-F9259FC119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4">
            <a:extLst>
              <a:ext uri="{FF2B5EF4-FFF2-40B4-BE49-F238E27FC236}">
                <a16:creationId xmlns:a16="http://schemas.microsoft.com/office/drawing/2014/main" id="{AC48353F-C9AA-91FA-7E69-922A8FCE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86" y="574388"/>
            <a:ext cx="11292840" cy="850392"/>
          </a:xfrm>
        </p:spPr>
        <p:txBody>
          <a:bodyPr vert="horz"/>
          <a:lstStyle/>
          <a:p>
            <a:r>
              <a:rPr lang="zh-CN" altLang="en-US" sz="2799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D6AEAA49-14AF-1CFE-AD9E-0D2D2C127A0C}"/>
              </a:ext>
            </a:extLst>
          </p:cNvPr>
          <p:cNvSpPr txBox="1">
            <a:spLocks/>
          </p:cNvSpPr>
          <p:nvPr/>
        </p:nvSpPr>
        <p:spPr bwMode="gray">
          <a:xfrm>
            <a:off x="1083325" y="692133"/>
            <a:ext cx="9719760" cy="164874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甲苯磺酸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胶囊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D9F2AD6-E9D3-1277-0F41-B2DF4F24B7C7}"/>
              </a:ext>
            </a:extLst>
          </p:cNvPr>
          <p:cNvGrpSpPr/>
          <p:nvPr/>
        </p:nvGrpSpPr>
        <p:grpSpPr>
          <a:xfrm>
            <a:off x="604455" y="2458627"/>
            <a:ext cx="11136771" cy="2957709"/>
            <a:chOff x="813182" y="2245258"/>
            <a:chExt cx="11136771" cy="295770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90209BD-EA9F-FB68-780F-F2D180364D67}"/>
                </a:ext>
              </a:extLst>
            </p:cNvPr>
            <p:cNvSpPr/>
            <p:nvPr/>
          </p:nvSpPr>
          <p:spPr bwMode="gray">
            <a:xfrm>
              <a:off x="813182" y="2245258"/>
              <a:ext cx="468000" cy="468000"/>
            </a:xfrm>
            <a:prstGeom prst="ellipse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FBF5950-3EED-CFFD-4924-61C058CCC7FE}"/>
                </a:ext>
              </a:extLst>
            </p:cNvPr>
            <p:cNvSpPr/>
            <p:nvPr/>
          </p:nvSpPr>
          <p:spPr bwMode="gray">
            <a:xfrm>
              <a:off x="1594675" y="2245258"/>
              <a:ext cx="1800458" cy="468000"/>
            </a:xfrm>
            <a:prstGeom prst="roundRect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90AD5EF-8363-9955-4D04-C958523E6BF4}"/>
                </a:ext>
              </a:extLst>
            </p:cNvPr>
            <p:cNvSpPr/>
            <p:nvPr/>
          </p:nvSpPr>
          <p:spPr bwMode="gray">
            <a:xfrm>
              <a:off x="813182" y="2867685"/>
              <a:ext cx="468000" cy="468000"/>
            </a:xfrm>
            <a:prstGeom prst="ellipse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51669B1-7DB8-6E11-E315-9A5E4E2BB21E}"/>
                </a:ext>
              </a:extLst>
            </p:cNvPr>
            <p:cNvSpPr/>
            <p:nvPr/>
          </p:nvSpPr>
          <p:spPr bwMode="gray">
            <a:xfrm>
              <a:off x="1594675" y="2867685"/>
              <a:ext cx="1800458" cy="468000"/>
            </a:xfrm>
            <a:prstGeom prst="roundRect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9B63FB4-C890-1822-B50C-205F42285DE2}"/>
                </a:ext>
              </a:extLst>
            </p:cNvPr>
            <p:cNvSpPr/>
            <p:nvPr/>
          </p:nvSpPr>
          <p:spPr bwMode="gray">
            <a:xfrm>
              <a:off x="813182" y="3490112"/>
              <a:ext cx="468000" cy="468000"/>
            </a:xfrm>
            <a:prstGeom prst="ellipse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81DC5C30-137A-47C9-AACB-4CC359A8F466}"/>
                </a:ext>
              </a:extLst>
            </p:cNvPr>
            <p:cNvSpPr/>
            <p:nvPr/>
          </p:nvSpPr>
          <p:spPr bwMode="gray">
            <a:xfrm>
              <a:off x="1594675" y="3490112"/>
              <a:ext cx="1800458" cy="468000"/>
            </a:xfrm>
            <a:prstGeom prst="roundRect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E0C9361-9B0D-9D9E-C1AE-973D3B2A9BEE}"/>
                </a:ext>
              </a:extLst>
            </p:cNvPr>
            <p:cNvSpPr/>
            <p:nvPr/>
          </p:nvSpPr>
          <p:spPr bwMode="gray">
            <a:xfrm>
              <a:off x="813182" y="4112539"/>
              <a:ext cx="468000" cy="468000"/>
            </a:xfrm>
            <a:prstGeom prst="ellipse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755DFB7-148A-FC52-E8E8-DD018C954954}"/>
                </a:ext>
              </a:extLst>
            </p:cNvPr>
            <p:cNvSpPr/>
            <p:nvPr/>
          </p:nvSpPr>
          <p:spPr bwMode="gray">
            <a:xfrm>
              <a:off x="1594675" y="4112539"/>
              <a:ext cx="1800458" cy="468000"/>
            </a:xfrm>
            <a:prstGeom prst="roundRect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C05257C-6863-769D-E40D-F5FC48CE9FAD}"/>
                </a:ext>
              </a:extLst>
            </p:cNvPr>
            <p:cNvSpPr/>
            <p:nvPr/>
          </p:nvSpPr>
          <p:spPr bwMode="gray">
            <a:xfrm>
              <a:off x="813182" y="4734967"/>
              <a:ext cx="468000" cy="468000"/>
            </a:xfrm>
            <a:prstGeom prst="ellipse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E4ADD8E-9170-6CBE-B177-24241BCA8830}"/>
                </a:ext>
              </a:extLst>
            </p:cNvPr>
            <p:cNvSpPr/>
            <p:nvPr/>
          </p:nvSpPr>
          <p:spPr bwMode="gray">
            <a:xfrm>
              <a:off x="1594675" y="4734967"/>
              <a:ext cx="1800458" cy="468000"/>
            </a:xfrm>
            <a:prstGeom prst="roundRect">
              <a:avLst/>
            </a:prstGeom>
            <a:solidFill>
              <a:srgbClr val="E0F5FF"/>
            </a:solidFill>
            <a:ln w="28575" cap="flat" cmpd="sng" algn="ctr">
              <a:solidFill>
                <a:srgbClr val="E0F5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89A4895-C59B-ADC3-B474-180B39AEB8C3}"/>
                </a:ext>
              </a:extLst>
            </p:cNvPr>
            <p:cNvSpPr txBox="1"/>
            <p:nvPr/>
          </p:nvSpPr>
          <p:spPr bwMode="gray">
            <a:xfrm>
              <a:off x="3457422" y="2932408"/>
              <a:ext cx="78147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较标准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治疗方案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延长中位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rPFS 18.4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个月，延长中位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OS14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个月，降低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38%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死亡风险</a:t>
              </a:r>
              <a:endPara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4F390CB-2165-D725-3052-844F2C3C1012}"/>
                </a:ext>
              </a:extLst>
            </p:cNvPr>
            <p:cNvSpPr txBox="1"/>
            <p:nvPr/>
          </p:nvSpPr>
          <p:spPr bwMode="gray">
            <a:xfrm>
              <a:off x="3457423" y="2290834"/>
              <a:ext cx="83670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HRR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突变</a:t>
              </a:r>
              <a:r>
                <a:rPr kumimoji="0" lang="en-US" altLang="zh-CN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mCRPC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患者中位</a:t>
              </a:r>
              <a:r>
                <a:rPr kumimoji="0" lang="nl-NL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OS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不足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2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年，</a:t>
              </a: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他拉唑帕利是</a:t>
              </a:r>
              <a:r>
                <a:rPr lang="zh-CN" altLang="en-US" sz="16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创新</a:t>
              </a:r>
              <a:r>
                <a:rPr lang="en-US" altLang="zh-CN" sz="16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PARP</a:t>
              </a:r>
              <a:r>
                <a:rPr lang="zh-CN" altLang="en-US" sz="16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抑制剂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186C689-AF9E-3079-E666-FF3EA52BC519}"/>
                </a:ext>
              </a:extLst>
            </p:cNvPr>
            <p:cNvSpPr txBox="1"/>
            <p:nvPr/>
          </p:nvSpPr>
          <p:spPr bwMode="gray">
            <a:xfrm>
              <a:off x="3462867" y="3538448"/>
              <a:ext cx="78147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他拉唑帕利在老年及肝肾受损患者中耐受性良好，不良反应可控可管理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A10544-714C-1E95-A0C1-C429FBFA6E3B}"/>
                </a:ext>
              </a:extLst>
            </p:cNvPr>
            <p:cNvSpPr txBox="1"/>
            <p:nvPr/>
          </p:nvSpPr>
          <p:spPr bwMode="gray">
            <a:xfrm>
              <a:off x="3457422" y="4177262"/>
              <a:ext cx="82838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靶向治疗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，具有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独特的化学结构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，较其他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PARP</a:t>
              </a:r>
              <a:r>
                <a:rPr lang="en-US" altLang="zh-CN" sz="16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抑制效力高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3-8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更强力诱导癌细胞死亡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C5C1BEE-6F78-D8F0-33DC-8C7BCCCF5018}"/>
                </a:ext>
              </a:extLst>
            </p:cNvPr>
            <p:cNvSpPr txBox="1"/>
            <p:nvPr/>
          </p:nvSpPr>
          <p:spPr bwMode="gray">
            <a:xfrm>
              <a:off x="3457422" y="4816256"/>
              <a:ext cx="84925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延长中位</a:t>
              </a:r>
              <a:r>
                <a:rPr lang="en-US" altLang="zh-CN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OS14</a:t>
              </a: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个月，助力提升癌症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年生存率目标</a:t>
              </a: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；仅针对</a:t>
              </a:r>
              <a:r>
                <a:rPr lang="en-US" altLang="zh-CN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HRR</a:t>
              </a: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突变患者，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基金影响有限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034F642-B2B6-71B3-DD87-1AD6EFA8CA70}"/>
              </a:ext>
            </a:extLst>
          </p:cNvPr>
          <p:cNvSpPr txBox="1"/>
          <p:nvPr/>
        </p:nvSpPr>
        <p:spPr bwMode="gray">
          <a:xfrm>
            <a:off x="3395133" y="5930127"/>
            <a:ext cx="8500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PARP</a:t>
            </a:r>
            <a:r>
              <a:rPr lang="zh-CN" altLang="en-US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：聚腺苷二磷酸核糖聚合酶；</a:t>
            </a:r>
            <a:r>
              <a:rPr lang="en-US" altLang="zh-CN" sz="1100" b="0" i="0" u="none" strike="noStrike" baseline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PARPi</a:t>
            </a:r>
            <a:r>
              <a:rPr lang="zh-CN" altLang="en-US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PARP</a:t>
            </a:r>
            <a:r>
              <a:rPr lang="zh-CN" altLang="en-US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抑制剂；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mCRPC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：转移性去势抵抗性前列腺癌；</a:t>
            </a:r>
            <a:r>
              <a:rPr lang="en-US" altLang="zh-CN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HRR</a:t>
            </a:r>
            <a:r>
              <a:rPr lang="zh-CN" altLang="en-US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：同源重组修复</a:t>
            </a:r>
            <a:endParaRPr lang="en-US" altLang="zh-CN" sz="11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66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32235D6-346F-F861-D21D-D26E0EF321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5931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2235D6-346F-F861-D21D-D26E0EF321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D83DA0A-70A5-B847-A135-1E53F0CEA742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5DCFA1-28F3-CD94-A841-26407E27607F}"/>
              </a:ext>
            </a:extLst>
          </p:cNvPr>
          <p:cNvSpPr txBox="1"/>
          <p:nvPr/>
        </p:nvSpPr>
        <p:spPr bwMode="gray">
          <a:xfrm>
            <a:off x="1967034" y="6384726"/>
            <a:ext cx="9495363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1. Scher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HI,et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al.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PLoS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One. 2015 Oct 13;10(10) :e0139440.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2.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郑荣寿等，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2022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年中国恶性肿瘤流行情况分析，中华肿瘤杂志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2024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年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3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月第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46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卷第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3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期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黑体" panose="02010609060101010101" pitchFamily="49" charset="-122"/>
                <a:sym typeface="+mn-lt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3. D. Olmos et.al, 2024, Annuals of Oncology; Volume 35, Issue 5 (supplementary material)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.  4.. Jones R.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et,al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,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EMUC  </a:t>
            </a:r>
            <a:r>
              <a:rPr kumimoji="0" lang="fr-FR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November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02-05, 2023 • Marseille, France,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Poster 140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；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A638A2E-C0B7-36A9-DCDF-0E15FB217C02}"/>
              </a:ext>
            </a:extLst>
          </p:cNvPr>
          <p:cNvGrpSpPr/>
          <p:nvPr/>
        </p:nvGrpSpPr>
        <p:grpSpPr>
          <a:xfrm>
            <a:off x="468000" y="2492033"/>
            <a:ext cx="5376637" cy="3427574"/>
            <a:chOff x="468000" y="2526537"/>
            <a:chExt cx="5376637" cy="342757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20F3598-6C1B-4D07-52D2-368B2B30AA4A}"/>
                </a:ext>
              </a:extLst>
            </p:cNvPr>
            <p:cNvSpPr/>
            <p:nvPr/>
          </p:nvSpPr>
          <p:spPr bwMode="gray">
            <a:xfrm>
              <a:off x="468000" y="2792777"/>
              <a:ext cx="5376637" cy="3161334"/>
            </a:xfrm>
            <a:prstGeom prst="rect">
              <a:avLst/>
            </a:prstGeom>
            <a:noFill/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CCD2C37-3FA2-357F-674D-8ACE8C0DDEDB}"/>
                </a:ext>
              </a:extLst>
            </p:cNvPr>
            <p:cNvSpPr/>
            <p:nvPr/>
          </p:nvSpPr>
          <p:spPr bwMode="gray">
            <a:xfrm>
              <a:off x="1998777" y="2526537"/>
              <a:ext cx="2456008" cy="55959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患者疾病负担重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51CCE10-64BA-4E81-B8CE-CEB7557AC8F5}"/>
                </a:ext>
              </a:extLst>
            </p:cNvPr>
            <p:cNvSpPr/>
            <p:nvPr/>
          </p:nvSpPr>
          <p:spPr bwMode="gray">
            <a:xfrm>
              <a:off x="575393" y="3270281"/>
              <a:ext cx="1206505" cy="11540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死亡风险高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7818F99-903A-E3C5-7483-2BF8885E07B4}"/>
                </a:ext>
              </a:extLst>
            </p:cNvPr>
            <p:cNvSpPr/>
            <p:nvPr/>
          </p:nvSpPr>
          <p:spPr bwMode="gray">
            <a:xfrm>
              <a:off x="564592" y="4643958"/>
              <a:ext cx="1206505" cy="10793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生存时间短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5EE9A9-6208-0883-4FF2-72FC919A4C6A}"/>
                </a:ext>
              </a:extLst>
            </p:cNvPr>
            <p:cNvSpPr txBox="1"/>
            <p:nvPr/>
          </p:nvSpPr>
          <p:spPr bwMode="gray">
            <a:xfrm>
              <a:off x="1978644" y="2952956"/>
              <a:ext cx="3845859" cy="1353698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D3B327B-43F5-8767-38EE-03BB964628D3}"/>
                </a:ext>
              </a:extLst>
            </p:cNvPr>
            <p:cNvSpPr txBox="1"/>
            <p:nvPr/>
          </p:nvSpPr>
          <p:spPr bwMode="gray">
            <a:xfrm>
              <a:off x="1899812" y="3294763"/>
              <a:ext cx="3909963" cy="1105044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mCRPC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是前列腺癌终末期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，患者生存状态差，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死亡风险大幅增加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：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mCRPC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全因死亡率大幅高于晚期前列腺癌其他阶段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(56% vs.16%)</a:t>
              </a:r>
              <a:r>
                <a:rPr kumimoji="0" lang="en-US" altLang="zh-CN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187A281-CE82-5159-B7B3-7B6B2716D275}"/>
                </a:ext>
              </a:extLst>
            </p:cNvPr>
            <p:cNvSpPr txBox="1"/>
            <p:nvPr/>
          </p:nvSpPr>
          <p:spPr bwMode="gray">
            <a:xfrm>
              <a:off x="1863298" y="4787226"/>
              <a:ext cx="3909963" cy="779465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HRR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突变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</a:t>
              </a:r>
              <a:r>
                <a:rPr kumimoji="0" lang="en-US" altLang="zh-CN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mCRPC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患者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中位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OS 20.3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个月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，较非</a:t>
              </a: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HRR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突变患者短</a:t>
              </a: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8.5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个月</a:t>
              </a: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≤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0.001</a:t>
              </a: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r>
                <a:rPr kumimoji="0" lang="en-US" altLang="zh-CN" sz="140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0893EB3-CA7C-1F75-287C-6B2CC8CA025F}"/>
              </a:ext>
            </a:extLst>
          </p:cNvPr>
          <p:cNvGrpSpPr/>
          <p:nvPr/>
        </p:nvGrpSpPr>
        <p:grpSpPr>
          <a:xfrm>
            <a:off x="6296393" y="2501659"/>
            <a:ext cx="5233451" cy="3417947"/>
            <a:chOff x="6296393" y="2536163"/>
            <a:chExt cx="5233451" cy="3417947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A534545-61BB-2A85-D399-7F4C2718A7BD}"/>
                </a:ext>
              </a:extLst>
            </p:cNvPr>
            <p:cNvSpPr/>
            <p:nvPr/>
          </p:nvSpPr>
          <p:spPr bwMode="gray">
            <a:xfrm>
              <a:off x="6296393" y="2793182"/>
              <a:ext cx="5233451" cy="3160928"/>
            </a:xfrm>
            <a:prstGeom prst="rect">
              <a:avLst/>
            </a:prstGeom>
            <a:noFill/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3678322-34CD-B1D2-931F-A016FDD5B06F}"/>
                </a:ext>
              </a:extLst>
            </p:cNvPr>
            <p:cNvSpPr/>
            <p:nvPr/>
          </p:nvSpPr>
          <p:spPr bwMode="gray">
            <a:xfrm>
              <a:off x="7774541" y="2536163"/>
              <a:ext cx="2523708" cy="56139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临床需求仍未满足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7B19DD8-98D3-3321-A208-5C32B9018CA9}"/>
                </a:ext>
              </a:extLst>
            </p:cNvPr>
            <p:cNvSpPr/>
            <p:nvPr/>
          </p:nvSpPr>
          <p:spPr bwMode="gray">
            <a:xfrm>
              <a:off x="6388990" y="3257561"/>
              <a:ext cx="1292954" cy="10901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现有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治疗疾病进展控制不佳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7C3229B-3A6E-CE17-4FCD-BDAB32975820}"/>
                </a:ext>
              </a:extLst>
            </p:cNvPr>
            <p:cNvSpPr txBox="1"/>
            <p:nvPr/>
          </p:nvSpPr>
          <p:spPr bwMode="gray">
            <a:xfrm>
              <a:off x="7751917" y="3339646"/>
              <a:ext cx="3777927" cy="908334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lvl="0">
                <a:lnSpc>
                  <a:spcPct val="150000"/>
                </a:lnSpc>
                <a:spcBef>
                  <a:spcPts val="600"/>
                </a:spcBef>
                <a:buClr>
                  <a:srgbClr val="000000"/>
                </a:buClr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现有新型内分泌药物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一线治疗</a:t>
              </a: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HRR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突变</a:t>
              </a:r>
              <a:r>
                <a:rPr kumimoji="0" lang="en-US" altLang="zh-CN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mCRPC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患者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真实世界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中位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rPFS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不足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10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个月</a:t>
              </a:r>
              <a:r>
                <a:rPr lang="en-US" altLang="zh-CN" sz="1400" baseline="30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3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。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918CC6A-5C84-C08E-6640-7F543967952A}"/>
                </a:ext>
              </a:extLst>
            </p:cNvPr>
            <p:cNvSpPr/>
            <p:nvPr/>
          </p:nvSpPr>
          <p:spPr bwMode="gray">
            <a:xfrm>
              <a:off x="6377438" y="4604699"/>
              <a:ext cx="1292954" cy="10901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生存质量低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D6D11E3-FC7E-61EC-9BAE-6EC678F8B229}"/>
                </a:ext>
              </a:extLst>
            </p:cNvPr>
            <p:cNvSpPr txBox="1"/>
            <p:nvPr/>
          </p:nvSpPr>
          <p:spPr bwMode="gray">
            <a:xfrm>
              <a:off x="7774541" y="4612890"/>
              <a:ext cx="3651154" cy="1023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mCRPC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是一种极具侵袭性的疾病，其特征不仅表现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为高死亡率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，还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伴随着疼痛和痛苦</a:t>
              </a:r>
              <a:r>
                <a:rPr kumimoji="0" lang="en-US" altLang="zh-CN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，严重影响患者生存质量。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FDA6A87-0F48-5CD9-BCAE-579E9B8D6E43}"/>
              </a:ext>
            </a:extLst>
          </p:cNvPr>
          <p:cNvGrpSpPr/>
          <p:nvPr/>
        </p:nvGrpSpPr>
        <p:grpSpPr>
          <a:xfrm>
            <a:off x="468000" y="1386665"/>
            <a:ext cx="11053377" cy="953339"/>
            <a:chOff x="468000" y="1306281"/>
            <a:chExt cx="11053377" cy="953339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260E0D0-5401-90C5-1836-53057D82DAF9}"/>
                </a:ext>
              </a:extLst>
            </p:cNvPr>
            <p:cNvSpPr txBox="1"/>
            <p:nvPr/>
          </p:nvSpPr>
          <p:spPr bwMode="gray">
            <a:xfrm>
              <a:off x="1323316" y="1351223"/>
              <a:ext cx="10131348" cy="710434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前列腺癌是男性泌尿生殖系统最常见的恶性肿瘤之一，</a:t>
              </a: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中国前列腺癌</a:t>
              </a: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发病率为</a:t>
              </a:r>
              <a:r>
                <a:rPr lang="en-US" altLang="zh-CN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9.81/10</a:t>
              </a: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万，</a:t>
              </a: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死亡率为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3.21/10</a:t>
              </a: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r>
                <a:rPr kumimoji="0" lang="en-US" altLang="zh-CN" sz="15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转移性去势抵抗性前列腺癌（</a:t>
              </a:r>
              <a:r>
                <a:rPr kumimoji="0" lang="en-US" altLang="zh-CN" sz="15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mCRPC</a:t>
              </a:r>
              <a:r>
                <a:rPr kumimoji="0" lang="zh-CN" alt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）是前列腺癌终末期，其中携带</a:t>
              </a:r>
              <a:r>
                <a:rPr kumimoji="0" lang="en-US" altLang="zh-CN" sz="15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HRR</a:t>
              </a:r>
              <a:r>
                <a:rPr kumimoji="0" lang="zh-CN" alt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突变的患者预后更差。</a:t>
              </a:r>
              <a:endParaRPr kumimoji="0" lang="en-US" altLang="zh-CN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7EA5863-24A5-11A2-7B75-39AB7CE15054}"/>
                </a:ext>
              </a:extLst>
            </p:cNvPr>
            <p:cNvSpPr/>
            <p:nvPr/>
          </p:nvSpPr>
          <p:spPr bwMode="gray">
            <a:xfrm>
              <a:off x="468000" y="1306281"/>
              <a:ext cx="809036" cy="9533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疾病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情况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7C52B31-9698-13A9-F9C0-CBAAF2625EDE}"/>
                </a:ext>
              </a:extLst>
            </p:cNvPr>
            <p:cNvSpPr/>
            <p:nvPr/>
          </p:nvSpPr>
          <p:spPr bwMode="gray">
            <a:xfrm>
              <a:off x="1268570" y="1316802"/>
              <a:ext cx="10252807" cy="934352"/>
            </a:xfrm>
            <a:prstGeom prst="rect">
              <a:avLst/>
            </a:prstGeom>
            <a:noFill/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0E6C4C53-93DB-13AD-5B84-E0E2782D8484}"/>
              </a:ext>
            </a:extLst>
          </p:cNvPr>
          <p:cNvSpPr txBox="1"/>
          <p:nvPr/>
        </p:nvSpPr>
        <p:spPr bwMode="gray">
          <a:xfrm>
            <a:off x="3127690" y="6021361"/>
            <a:ext cx="8500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mCRPC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：转移性去势抵抗性前列腺癌；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HRR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：同源重组修复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：总生存期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E6C5FD9-3450-C9C3-64B0-B3DF2702F157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1/2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标题 4">
            <a:extLst>
              <a:ext uri="{FF2B5EF4-FFF2-40B4-BE49-F238E27FC236}">
                <a16:creationId xmlns:a16="http://schemas.microsoft.com/office/drawing/2014/main" id="{55517430-CF1C-349A-F005-988A5E403714}"/>
              </a:ext>
            </a:extLst>
          </p:cNvPr>
          <p:cNvSpPr txBox="1">
            <a:spLocks/>
          </p:cNvSpPr>
          <p:nvPr/>
        </p:nvSpPr>
        <p:spPr bwMode="gray">
          <a:xfrm>
            <a:off x="468000" y="666000"/>
            <a:ext cx="11160000" cy="468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200" dirty="0"/>
              <a:t>HRR</a:t>
            </a:r>
            <a:r>
              <a:rPr lang="zh-CN" altLang="en-US" sz="2200" dirty="0"/>
              <a:t>突变</a:t>
            </a:r>
            <a:r>
              <a:rPr lang="en-US" altLang="zh-CN" sz="2200" dirty="0" err="1"/>
              <a:t>mCRPC</a:t>
            </a:r>
            <a:r>
              <a:rPr lang="en-US" altLang="zh-CN" sz="2200" dirty="0"/>
              <a:t>(</a:t>
            </a:r>
            <a:r>
              <a:rPr lang="zh-CN" altLang="en-US" sz="2200" dirty="0"/>
              <a:t>转移性去势抵抗性前列腺癌</a:t>
            </a:r>
            <a:r>
              <a:rPr lang="en-US" altLang="zh-CN" sz="2200" dirty="0"/>
              <a:t>)</a:t>
            </a:r>
            <a:r>
              <a:rPr lang="zh-CN" altLang="en-US" sz="2200" dirty="0"/>
              <a:t>患者</a:t>
            </a:r>
            <a:r>
              <a:rPr lang="zh-CN" altLang="en-US" sz="2200" dirty="0">
                <a:solidFill>
                  <a:schemeClr val="accent1"/>
                </a:solidFill>
              </a:rPr>
              <a:t>死亡风险高，中位</a:t>
            </a:r>
            <a:r>
              <a:rPr lang="en-US" altLang="zh-CN" sz="2200" dirty="0">
                <a:solidFill>
                  <a:schemeClr val="accent1"/>
                </a:solidFill>
              </a:rPr>
              <a:t>OS</a:t>
            </a:r>
            <a:r>
              <a:rPr lang="zh-CN" altLang="en-US" sz="2200" dirty="0">
                <a:solidFill>
                  <a:schemeClr val="accent1"/>
                </a:solidFill>
              </a:rPr>
              <a:t>不足</a:t>
            </a:r>
            <a:r>
              <a:rPr lang="en-US" altLang="zh-CN" sz="2200" dirty="0">
                <a:solidFill>
                  <a:schemeClr val="accent1"/>
                </a:solidFill>
              </a:rPr>
              <a:t>2</a:t>
            </a:r>
            <a:r>
              <a:rPr lang="zh-CN" altLang="en-US" sz="2200" dirty="0">
                <a:solidFill>
                  <a:schemeClr val="accent1"/>
                </a:solidFill>
              </a:rPr>
              <a:t>年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7815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73B676D-B4F9-8A02-2019-E21D4AAA46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0212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3B676D-B4F9-8A02-2019-E21D4AAA4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4">
            <a:extLst>
              <a:ext uri="{FF2B5EF4-FFF2-40B4-BE49-F238E27FC236}">
                <a16:creationId xmlns:a16="http://schemas.microsoft.com/office/drawing/2014/main" id="{BE5271AD-24AC-8896-15C0-4524DE89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666000"/>
            <a:ext cx="11160000" cy="468000"/>
          </a:xfrm>
        </p:spPr>
        <p:txBody>
          <a:bodyPr vert="horz"/>
          <a:lstStyle/>
          <a:p>
            <a:pPr algn="l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他拉唑帕利是创新的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PARP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抑制剂，建议参照药：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尼拉帕利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4E6C6F8-7B2F-8726-5015-0D4906A87B6C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3" name="表格 11">
            <a:extLst>
              <a:ext uri="{FF2B5EF4-FFF2-40B4-BE49-F238E27FC236}">
                <a16:creationId xmlns:a16="http://schemas.microsoft.com/office/drawing/2014/main" id="{06F8EA96-5208-E9E4-62B4-A536EF9A3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37899"/>
              </p:ext>
            </p:extLst>
          </p:nvPr>
        </p:nvGraphicFramePr>
        <p:xfrm>
          <a:off x="468000" y="1361402"/>
          <a:ext cx="5691284" cy="4514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997">
                  <a:extLst>
                    <a:ext uri="{9D8B030D-6E8A-4147-A177-3AD203B41FA5}">
                      <a16:colId xmlns:a16="http://schemas.microsoft.com/office/drawing/2014/main" val="756301843"/>
                    </a:ext>
                  </a:extLst>
                </a:gridCol>
                <a:gridCol w="4354287">
                  <a:extLst>
                    <a:ext uri="{9D8B030D-6E8A-4147-A177-3AD203B41FA5}">
                      <a16:colId xmlns:a16="http://schemas.microsoft.com/office/drawing/2014/main" val="2368940298"/>
                    </a:ext>
                  </a:extLst>
                </a:gridCol>
              </a:tblGrid>
              <a:tr h="4130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申报类别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基本医保目录（优先）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商保创新药目录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973153"/>
                  </a:ext>
                </a:extLst>
              </a:tr>
              <a:tr h="4130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甲苯磺酸他拉唑帕利胶囊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52588"/>
                  </a:ext>
                </a:extLst>
              </a:tr>
              <a:tr h="9188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0.1mg/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粒，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0.25mg/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粒，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0.35mg/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粒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未上市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0.5mg/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粒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未上市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建议谈判主规格：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0.25mg/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粒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（临床最常用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已上市规格中最适于推荐剂量的规格）</a:t>
                      </a: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52723"/>
                  </a:ext>
                </a:extLst>
              </a:tr>
              <a:tr h="4413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本品联合恩扎卢胺用于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HRR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基因突变的转移性去势抵抗性前列腺癌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1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mCRPC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成人患者。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94132"/>
                  </a:ext>
                </a:extLst>
              </a:tr>
              <a:tr h="52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本品联合恩扎卢胺使用，推荐剂量为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0.5mg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，每日口服一次，直到出现疾病进展或出现不可耐受的毒性。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69119"/>
                  </a:ext>
                </a:extLst>
              </a:tr>
              <a:tr h="40051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36505"/>
                  </a:ext>
                </a:extLst>
              </a:tr>
              <a:tr h="455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目前大陆地区同通用名药品上市情况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独家，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化合物专利至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2029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507210"/>
                  </a:ext>
                </a:extLst>
              </a:tr>
              <a:tr h="52528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首个获批转移性去势抵抗性前列腺癌的国家：美国，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月。</a:t>
                      </a:r>
                      <a:endParaRPr lang="en-US" altLang="zh-CN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FDA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优先审评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HRR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突变患者</a:t>
                      </a:r>
                      <a:r>
                        <a:rPr lang="en-US" altLang="zh-CN" sz="14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06926"/>
                  </a:ext>
                </a:extLst>
              </a:tr>
              <a:tr h="286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5163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691D1E29-3600-F7D5-86E3-078926E291C6}"/>
              </a:ext>
            </a:extLst>
          </p:cNvPr>
          <p:cNvSpPr/>
          <p:nvPr/>
        </p:nvSpPr>
        <p:spPr bwMode="gray">
          <a:xfrm>
            <a:off x="6519333" y="1352776"/>
            <a:ext cx="5103826" cy="5673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18D012-CE14-B9C8-754F-49B409D86A60}"/>
              </a:ext>
            </a:extLst>
          </p:cNvPr>
          <p:cNvSpPr txBox="1"/>
          <p:nvPr/>
        </p:nvSpPr>
        <p:spPr bwMode="gray">
          <a:xfrm>
            <a:off x="6294931" y="1446955"/>
            <a:ext cx="5328230" cy="403601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建议参照药：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尼拉帕利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09E4A3-1A41-77D6-1A96-92EF1F2528EA}"/>
              </a:ext>
            </a:extLst>
          </p:cNvPr>
          <p:cNvSpPr txBox="1"/>
          <p:nvPr/>
        </p:nvSpPr>
        <p:spPr bwMode="gray">
          <a:xfrm>
            <a:off x="1904676" y="6392069"/>
            <a:ext cx="97184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1. 2025</a:t>
            </a:r>
            <a:r>
              <a:rPr kumimoji="0" lang="zh-CN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中国临床肿瘤学会</a:t>
            </a:r>
            <a:r>
              <a:rPr kumimoji="0" lang="en-US" altLang="zh-CN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CSCO</a:t>
            </a:r>
            <a:r>
              <a:rPr kumimoji="0" lang="zh-CN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指南；</a:t>
            </a:r>
            <a:r>
              <a:rPr kumimoji="0" lang="en-US" altLang="zh-CN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2. </a:t>
            </a:r>
            <a:r>
              <a:rPr kumimoji="0" lang="zh-CN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美国</a:t>
            </a:r>
            <a:r>
              <a:rPr kumimoji="0" lang="en-US" altLang="zh-CN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FDA</a:t>
            </a:r>
            <a:r>
              <a:rPr kumimoji="0" lang="zh-CN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官网，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/>
                <a:ea typeface="黑体" panose="02010609060101010101" pitchFamily="49" charset="-122"/>
                <a:sym typeface="+mn-lt"/>
              </a:rPr>
              <a:t>获批适应症</a:t>
            </a:r>
            <a:r>
              <a:rPr kumimoji="0" lang="zh-CN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他拉唑帕利联合恩扎卢胺用于</a:t>
            </a:r>
            <a:r>
              <a:rPr kumimoji="0" lang="en-US" altLang="zh-CN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HRR</a:t>
            </a:r>
            <a:r>
              <a:rPr kumimoji="0" lang="zh-CN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突变</a:t>
            </a:r>
            <a:r>
              <a:rPr kumimoji="0" lang="en-US" altLang="zh-CN" sz="800" b="0" i="0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mCRPC</a:t>
            </a:r>
            <a:r>
              <a:rPr kumimoji="0" lang="zh-CN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患者的治疗</a:t>
            </a:r>
            <a:endParaRPr kumimoji="0" lang="en-US" sz="8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0A6F57C-53CA-BDBE-C74D-1556C6832B39}"/>
              </a:ext>
            </a:extLst>
          </p:cNvPr>
          <p:cNvSpPr txBox="1"/>
          <p:nvPr/>
        </p:nvSpPr>
        <p:spPr bwMode="gray">
          <a:xfrm>
            <a:off x="6519333" y="2087102"/>
            <a:ext cx="1848402" cy="32624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选择理由：</a:t>
            </a:r>
            <a:endParaRPr lang="en-US" sz="1600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EB671EA-8DD8-386D-AE62-AB07587F682B}"/>
              </a:ext>
            </a:extLst>
          </p:cNvPr>
          <p:cNvSpPr txBox="1"/>
          <p:nvPr/>
        </p:nvSpPr>
        <p:spPr bwMode="gray">
          <a:xfrm>
            <a:off x="6525940" y="2580294"/>
            <a:ext cx="5289910" cy="24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同作用机制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：与他拉唑帕利同为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PARP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抑制剂</a:t>
            </a:r>
            <a:endParaRPr lang="en-US" altLang="zh-CN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ATC</a:t>
            </a:r>
            <a:r>
              <a:rPr lang="zh-CN" altLang="en-US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分类一致：</a:t>
            </a:r>
            <a:endParaRPr lang="en-US" altLang="zh-CN" b="1" kern="1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742950" lvl="1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他拉唑帕利（</a:t>
            </a:r>
            <a:r>
              <a:rPr lang="nl-NL" altLang="zh-CN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L01XK</a:t>
            </a:r>
            <a:r>
              <a:rPr lang="nl-NL" altLang="zh-CN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r>
              <a:rPr lang="zh-CN" altLang="en-US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lang="en-US" altLang="zh-CN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尼拉帕利（</a:t>
            </a:r>
            <a:r>
              <a:rPr lang="nl-NL" altLang="zh-CN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L01XK</a:t>
            </a:r>
            <a:r>
              <a:rPr lang="nl-NL" altLang="zh-CN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r>
              <a:rPr lang="zh-CN" altLang="en-US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lang="en-US" altLang="zh-CN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均获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指南一级推荐一线治疗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4162E9-34A5-1A39-F8A4-4A9444330981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944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0DDB5BA-F4E5-C2CD-3E66-14406CF36C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0231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8" imgW="404" imgH="405" progId="TCLayout.ActiveDocument.1">
                  <p:embed/>
                </p:oleObj>
              </mc:Choice>
              <mc:Fallback>
                <p:oleObj name="think-cell 幻灯片" r:id="rId18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DDB5BA-F4E5-C2CD-3E66-14406CF36C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6C3623FB-4D75-32CA-A501-BB7EB40A8A5D}"/>
              </a:ext>
            </a:extLst>
          </p:cNvPr>
          <p:cNvSpPr/>
          <p:nvPr/>
        </p:nvSpPr>
        <p:spPr bwMode="gray">
          <a:xfrm>
            <a:off x="584483" y="5507591"/>
            <a:ext cx="11043517" cy="461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他拉唑帕利方案是目前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HRR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突变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mCRPC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患者中报道的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最长中位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rPFS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和中位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OS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endParaRPr kumimoji="0" lang="zh-CN" altLang="en-US" sz="1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标题 4">
            <a:extLst>
              <a:ext uri="{FF2B5EF4-FFF2-40B4-BE49-F238E27FC236}">
                <a16:creationId xmlns:a16="http://schemas.microsoft.com/office/drawing/2014/main" id="{B141E9D3-7CBB-CAE6-990E-BF6F6A33C003}"/>
              </a:ext>
            </a:extLst>
          </p:cNvPr>
          <p:cNvSpPr txBox="1">
            <a:spLocks/>
          </p:cNvSpPr>
          <p:nvPr/>
        </p:nvSpPr>
        <p:spPr bwMode="gray">
          <a:xfrm>
            <a:off x="468000" y="665999"/>
            <a:ext cx="11160000" cy="73417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方案治疗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HRR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突变的</a:t>
            </a:r>
            <a:r>
              <a:rPr lang="en-US" altLang="zh-CN" sz="22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mCRPC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延长中位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rPFS18.4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个月，延长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中位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OS14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个月，降低死亡风险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38%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，带来显著临床获益</a:t>
            </a:r>
            <a:endParaRPr kumimoji="0" lang="zh-CN" altLang="en-US" sz="2200" b="1" i="0" u="non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66AC0C-4D03-0138-A83B-36ACE93DE055}"/>
              </a:ext>
            </a:extLst>
          </p:cNvPr>
          <p:cNvSpPr txBox="1"/>
          <p:nvPr/>
        </p:nvSpPr>
        <p:spPr bwMode="gray">
          <a:xfrm>
            <a:off x="407616" y="1532850"/>
            <a:ext cx="10001345" cy="34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全球多中心三期临床试验（共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399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名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基因突变患者入组）显示，他拉唑帕利方案治疗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mCRPC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的患者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B1F0746A-D231-7344-79B3-75FAF7D8AAB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5385140"/>
              </p:ext>
            </p:extLst>
          </p:nvPr>
        </p:nvGraphicFramePr>
        <p:xfrm>
          <a:off x="6496050" y="2973388"/>
          <a:ext cx="4265613" cy="228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AA9AB6-D075-1445-2E54-7F04EAB5CFF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7923213" y="3090863"/>
            <a:ext cx="0" cy="757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D78FD82-8B0E-73BD-7FAA-0A9F321A656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923213" y="3090863"/>
            <a:ext cx="18367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7EB6CB6-A512-FC74-D152-CA7E617D9E6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759950" y="3090863"/>
            <a:ext cx="0" cy="2333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16EB8356-9747-8B34-4E3D-C2E2D2E0DE8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542213" y="4371975"/>
            <a:ext cx="763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4CED14E-32C2-481E-A2FF-93E7F88B9A95}" type="datetime'3''1.''''''''''''''''1'''''''''">
              <a:rPr lang="en-US" altLang="en-US" sz="14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31.1</a:t>
            </a:fld>
            <a:r>
              <a:rPr lang="zh-CN" altLang="en-US" sz="1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个月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08C592A-D6A0-4026-E407-BA4A7616024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221788" y="4068763"/>
            <a:ext cx="1077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6513" tIns="0" rIns="3651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8C5BB5-B80F-4FC4-B5D0-E70E7C693192}" type="datetime'''''''''''''''''''''''''4''''''''5''''.''''''''''''''''''1'''">
              <a:rPr lang="en-US" altLang="en-US" b="1" smtClean="0">
                <a:solidFill>
                  <a:schemeClr val="bg1"/>
                </a:solidFill>
                <a:effectLst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45.1</a:t>
            </a:fld>
            <a:r>
              <a:rPr lang="zh-CN" altLang="en-US" b="1" dirty="0">
                <a:solidFill>
                  <a:schemeClr val="bg1"/>
                </a:solidFill>
                <a:effectLst/>
                <a:sym typeface="微软雅黑" panose="020B0503020204020204" pitchFamily="34" charset="-122"/>
              </a:rPr>
              <a:t>个月</a:t>
            </a:r>
            <a:endParaRPr lang="en-US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7E4460-B389-C9DF-4FD0-1D92916E4D2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247063" y="2897188"/>
            <a:ext cx="1189038" cy="3889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A8CE6B-A401-4A1F-9D38-EB6E55918BAE}" type="datetime'''+''''''''''1''''''''4'''''''''''''''">
              <a:rPr lang="zh-CN" altLang="en-US" b="1" smtClean="0">
                <a:solidFill>
                  <a:srgbClr val="C0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+14</a:t>
            </a:fld>
            <a:r>
              <a:rPr lang="zh-CN" altLang="en-US" sz="1600" b="1" dirty="0">
                <a:solidFill>
                  <a:srgbClr val="C00000"/>
                </a:solidFill>
                <a:effectLst/>
              </a:rPr>
              <a:t>个月</a:t>
            </a:r>
            <a:endParaRPr lang="en-US" b="1" dirty="0">
              <a:solidFill>
                <a:srgbClr val="C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0547759-A04C-AF99-2F46-C35C18005D67}"/>
              </a:ext>
            </a:extLst>
          </p:cNvPr>
          <p:cNvSpPr txBox="1"/>
          <p:nvPr/>
        </p:nvSpPr>
        <p:spPr bwMode="gray">
          <a:xfrm>
            <a:off x="6562156" y="1909807"/>
            <a:ext cx="4117706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显著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降低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38%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死亡风险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baseline="300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02F789C-B84B-B125-32FB-6E41D9A668F5}"/>
              </a:ext>
            </a:extLst>
          </p:cNvPr>
          <p:cNvSpPr txBox="1"/>
          <p:nvPr/>
        </p:nvSpPr>
        <p:spPr bwMode="gray">
          <a:xfrm>
            <a:off x="2857500" y="5073236"/>
            <a:ext cx="2606675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他拉唑帕利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5E4E6EB-B4C2-6477-1236-A789215A92D7}"/>
              </a:ext>
            </a:extLst>
          </p:cNvPr>
          <p:cNvSpPr txBox="1"/>
          <p:nvPr/>
        </p:nvSpPr>
        <p:spPr bwMode="gray">
          <a:xfrm>
            <a:off x="7005639" y="5063711"/>
            <a:ext cx="18288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对照组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endParaRPr kumimoji="0" lang="en-US" sz="1400" b="0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6" name="Chart 3">
            <a:extLst>
              <a:ext uri="{FF2B5EF4-FFF2-40B4-BE49-F238E27FC236}">
                <a16:creationId xmlns:a16="http://schemas.microsoft.com/office/drawing/2014/main" id="{5B30ED47-C440-48C1-DF6C-7D74B7152550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650146765"/>
              </p:ext>
            </p:extLst>
          </p:nvPr>
        </p:nvGraphicFramePr>
        <p:xfrm>
          <a:off x="1042988" y="2911475"/>
          <a:ext cx="4070350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E9BB37B-6FB9-960E-C64F-C4B29DC3A3C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2420938" y="3084513"/>
            <a:ext cx="0" cy="12477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BCAD6B16-2663-091E-0561-5B8C19C1C0EB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420938" y="3084513"/>
            <a:ext cx="17399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45D7D173-4F35-17D2-791C-A912AA6953E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160838" y="3084513"/>
            <a:ext cx="0" cy="2333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409750A6-5D31-642F-88F3-FC4614955FC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039938" y="4614863"/>
            <a:ext cx="763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2382AB-FDFC-48D9-919B-4AD82D230BD2}" type="datetime'''''''1''2''''''''''''''''.''''''''''''''''''''''''3'''">
              <a:rPr lang="en-US" altLang="en-US" sz="14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12.3</a:t>
            </a:fld>
            <a:r>
              <a:rPr lang="zh-CN" altLang="en-US" sz="1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个月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EBC5A985-1323-9101-DADA-5847C26099D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622675" y="4065588"/>
            <a:ext cx="1077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6513" tIns="0" rIns="3651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428CDF-BD0D-4CF0-9FDA-5B0913AEA4A2}" type="datetime'''''''''''''''''3''''0''''''''''''''''''.7'''''''''''''''''">
              <a:rPr lang="en-US" altLang="en-US" b="1" smtClean="0">
                <a:solidFill>
                  <a:schemeClr val="bg1"/>
                </a:solidFill>
                <a:effectLst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</a:t>
            </a:fld>
            <a:r>
              <a:rPr lang="zh-CN" altLang="en-US" b="1" dirty="0">
                <a:solidFill>
                  <a:schemeClr val="bg1"/>
                </a:solidFill>
                <a:effectLst/>
                <a:sym typeface="微软雅黑" panose="020B0503020204020204" pitchFamily="34" charset="-122"/>
              </a:rPr>
              <a:t>个月</a:t>
            </a:r>
            <a:endParaRPr lang="en-US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F5CBF3C-BD65-B163-9EE6-83FBCCE8E67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547938" y="2890838"/>
            <a:ext cx="1487488" cy="3889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6DBCCA-9F8E-4AB9-8B8B-E90C62BF0D1C}" type="datetime'''''+''''''''''''''''''''''''''''''''18''''''''''''.''''4'''">
              <a:rPr lang="zh-CN" altLang="en-US" b="1" smtClean="0">
                <a:solidFill>
                  <a:srgbClr val="C0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+18.4</a:t>
            </a:fld>
            <a:r>
              <a:rPr lang="zh-CN" altLang="en-US" sz="1600" b="1" dirty="0">
                <a:solidFill>
                  <a:srgbClr val="C00000"/>
                </a:solidFill>
                <a:effectLst/>
              </a:rPr>
              <a:t>个月</a:t>
            </a:r>
            <a:endParaRPr lang="en-US" b="1" dirty="0">
              <a:solidFill>
                <a:srgbClr val="C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5FB7E7F-4FEA-2F75-7B21-313FE5EEADD2}"/>
              </a:ext>
            </a:extLst>
          </p:cNvPr>
          <p:cNvSpPr txBox="1"/>
          <p:nvPr/>
        </p:nvSpPr>
        <p:spPr bwMode="gray">
          <a:xfrm>
            <a:off x="1484552" y="5063711"/>
            <a:ext cx="18288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对照组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endParaRPr kumimoji="0" lang="en-US" sz="1400" b="0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1E409C9-E095-B8B3-4A32-292DDAD43B50}"/>
              </a:ext>
            </a:extLst>
          </p:cNvPr>
          <p:cNvSpPr txBox="1"/>
          <p:nvPr/>
        </p:nvSpPr>
        <p:spPr bwMode="gray">
          <a:xfrm>
            <a:off x="8686006" y="5070061"/>
            <a:ext cx="2366963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他拉唑帕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利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方案组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CC71322-1DB8-BB30-0405-E81380C12E36}"/>
              </a:ext>
            </a:extLst>
          </p:cNvPr>
          <p:cNvSpPr txBox="1"/>
          <p:nvPr/>
        </p:nvSpPr>
        <p:spPr bwMode="gray">
          <a:xfrm>
            <a:off x="1174213" y="2066147"/>
            <a:ext cx="3807900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rPFS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延长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18.4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CB6D0BA2-A612-D7B8-8145-C72462C55542}"/>
              </a:ext>
            </a:extLst>
          </p:cNvPr>
          <p:cNvSpPr txBox="1"/>
          <p:nvPr/>
        </p:nvSpPr>
        <p:spPr bwMode="gray">
          <a:xfrm>
            <a:off x="6407945" y="2719013"/>
            <a:ext cx="839788" cy="307975"/>
          </a:xfrm>
          <a:prstGeom prst="rect">
            <a:avLst/>
          </a:prstGeom>
          <a:noFill/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dirty="0"/>
              <a:t>中位</a:t>
            </a:r>
            <a:r>
              <a:rPr lang="en-US" altLang="zh-CN" sz="1600" dirty="0"/>
              <a:t>OS</a:t>
            </a:r>
            <a:endParaRPr lang="en-US" sz="1600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BB3A7F7F-BFE6-BDEA-ECDB-C057BA55DDDD}"/>
              </a:ext>
            </a:extLst>
          </p:cNvPr>
          <p:cNvSpPr txBox="1"/>
          <p:nvPr/>
        </p:nvSpPr>
        <p:spPr bwMode="gray">
          <a:xfrm>
            <a:off x="819150" y="2719013"/>
            <a:ext cx="1033463" cy="311150"/>
          </a:xfrm>
          <a:prstGeom prst="rect">
            <a:avLst/>
          </a:prstGeom>
          <a:noFill/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dirty="0"/>
              <a:t>中位</a:t>
            </a:r>
            <a:r>
              <a:rPr lang="en-US" altLang="zh-CN" sz="1600" dirty="0"/>
              <a:t>rPFS</a:t>
            </a:r>
            <a:endParaRPr lang="en-US" sz="1600" dirty="0"/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7993F368-977B-D8B9-03CD-9ABB4AF0870A}"/>
              </a:ext>
            </a:extLst>
          </p:cNvPr>
          <p:cNvSpPr txBox="1"/>
          <p:nvPr/>
        </p:nvSpPr>
        <p:spPr bwMode="gray">
          <a:xfrm>
            <a:off x="1810964" y="6457835"/>
            <a:ext cx="92456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1. Karim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Fizazi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,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et.al,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ASCO Genitourinary Cancers Symposium, 2025 Feb 13-15, USA, Poster D15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44342F8D-70BA-51D4-6162-C769A9E65B2C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FD6CE4-C000-5786-84EF-1CF11BEF354D}"/>
              </a:ext>
            </a:extLst>
          </p:cNvPr>
          <p:cNvSpPr txBox="1"/>
          <p:nvPr/>
        </p:nvSpPr>
        <p:spPr bwMode="gray">
          <a:xfrm>
            <a:off x="4492902" y="2973388"/>
            <a:ext cx="995363" cy="22583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1200" dirty="0"/>
              <a:t>P&lt;0.0001</a:t>
            </a:r>
            <a:endParaRPr lang="en-US" sz="1200" dirty="0"/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FFC7BE53-1E84-CF5F-B50B-7D78035E639C}"/>
              </a:ext>
            </a:extLst>
          </p:cNvPr>
          <p:cNvSpPr txBox="1"/>
          <p:nvPr/>
        </p:nvSpPr>
        <p:spPr bwMode="gray">
          <a:xfrm>
            <a:off x="10408961" y="2977528"/>
            <a:ext cx="996711" cy="25758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1200" dirty="0"/>
              <a:t>P=0.0005</a:t>
            </a:r>
            <a:endParaRPr lang="en-US" sz="1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F88CB72-581D-8BCE-1D26-A3B77779941F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有效性（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1/3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F2C84B-2722-1A14-D7EC-86F7240B7A52}"/>
              </a:ext>
            </a:extLst>
          </p:cNvPr>
          <p:cNvSpPr txBox="1"/>
          <p:nvPr/>
        </p:nvSpPr>
        <p:spPr bwMode="gray">
          <a:xfrm>
            <a:off x="556494" y="6007932"/>
            <a:ext cx="5528229" cy="26654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他拉唑帕利方案：他拉唑帕利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恩扎卢胺；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对照组：恩扎卢胺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安慰剂</a:t>
            </a:r>
            <a:endParaRPr lang="en-US" sz="1200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534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E1267-46FD-0D18-A98A-2B323720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C65A997-A843-4EFA-372F-F19C8A8798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1546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65A997-A843-4EFA-372F-F19C8A879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>
            <a:extLst>
              <a:ext uri="{FF2B5EF4-FFF2-40B4-BE49-F238E27FC236}">
                <a16:creationId xmlns:a16="http://schemas.microsoft.com/office/drawing/2014/main" id="{A1473DCB-6ACF-3ED9-E2BE-346445B30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90" y="2210078"/>
            <a:ext cx="5070037" cy="3211798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50EC0BB4-3FE7-4770-3022-4A8DF7CDAD5F}"/>
              </a:ext>
            </a:extLst>
          </p:cNvPr>
          <p:cNvSpPr txBox="1">
            <a:spLocks/>
          </p:cNvSpPr>
          <p:nvPr/>
        </p:nvSpPr>
        <p:spPr bwMode="gray">
          <a:xfrm>
            <a:off x="468000" y="666000"/>
            <a:ext cx="11160000" cy="468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间接比较显示，他拉唑帕利方案较尼拉帕利方案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rPFS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OS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获益更多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6DB1C0-06A8-5C5E-ABE5-5900CC20824F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CC4298F4-34E9-032F-F586-89560ACDC093}"/>
              </a:ext>
            </a:extLst>
          </p:cNvPr>
          <p:cNvSpPr txBox="1"/>
          <p:nvPr/>
        </p:nvSpPr>
        <p:spPr bwMode="gray">
          <a:xfrm>
            <a:off x="370291" y="1342717"/>
            <a:ext cx="1146763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匹配调整间接比较分析显示，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HRR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7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mCRPC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患者中，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他拉唑帕利方案较尼拉帕利方案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rPFS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OS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获益更多</a:t>
            </a:r>
            <a:r>
              <a:rPr kumimoji="0" lang="en-US" altLang="zh-CN" sz="17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5A0F3F9-CB49-02E4-698A-F4696742D22E}"/>
              </a:ext>
            </a:extLst>
          </p:cNvPr>
          <p:cNvSpPr txBox="1"/>
          <p:nvPr/>
        </p:nvSpPr>
        <p:spPr bwMode="gray">
          <a:xfrm>
            <a:off x="1145692" y="1974435"/>
            <a:ext cx="4292395" cy="387282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rPFS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获益比较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BA17CE-28C2-4247-7F8C-DCB4A22BE8BE}"/>
              </a:ext>
            </a:extLst>
          </p:cNvPr>
          <p:cNvSpPr txBox="1"/>
          <p:nvPr/>
        </p:nvSpPr>
        <p:spPr bwMode="gray">
          <a:xfrm>
            <a:off x="1862645" y="6450835"/>
            <a:ext cx="9639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1.Elena Castro et.al, Prostate Cancer and Prostatic Diseases, 2024,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369A0E-24DF-70F1-2EDC-F7C9D7D960F3}"/>
              </a:ext>
            </a:extLst>
          </p:cNvPr>
          <p:cNvSpPr txBox="1"/>
          <p:nvPr/>
        </p:nvSpPr>
        <p:spPr bwMode="gray">
          <a:xfrm>
            <a:off x="6189219" y="5781428"/>
            <a:ext cx="5518840" cy="23529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他拉唑帕利方案：他拉唑帕利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恩扎卢胺；尼拉帕利方案：尼拉帕利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阿比特龙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4455BF-6382-B220-FB71-297A73D224F4}"/>
              </a:ext>
            </a:extLst>
          </p:cNvPr>
          <p:cNvSpPr txBox="1"/>
          <p:nvPr/>
        </p:nvSpPr>
        <p:spPr bwMode="gray">
          <a:xfrm>
            <a:off x="3473810" y="3024933"/>
            <a:ext cx="2124178" cy="240266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他拉唑帕利</a:t>
            </a:r>
            <a:r>
              <a:rPr lang="zh-CN" altLang="en-US" sz="1600" b="1" dirty="0">
                <a:solidFill>
                  <a:srgbClr val="0000C9">
                    <a:lumMod val="7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方案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C9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94B8D55-A449-8E5C-E4E5-EBB1757D8287}"/>
              </a:ext>
            </a:extLst>
          </p:cNvPr>
          <p:cNvSpPr txBox="1"/>
          <p:nvPr/>
        </p:nvSpPr>
        <p:spPr bwMode="gray">
          <a:xfrm>
            <a:off x="3573432" y="4524126"/>
            <a:ext cx="1950795" cy="343734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9C3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尼拉帕利方案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49C3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85FD530-2577-2524-02D5-30E36FE71D92}"/>
              </a:ext>
            </a:extLst>
          </p:cNvPr>
          <p:cNvSpPr txBox="1"/>
          <p:nvPr/>
        </p:nvSpPr>
        <p:spPr bwMode="gray">
          <a:xfrm>
            <a:off x="2842039" y="5395150"/>
            <a:ext cx="1130060" cy="240266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时间（月）</a:t>
            </a:r>
            <a:endParaRPr lang="en-US" sz="1200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3D26D7E3-B648-69D3-6093-773B28AEE018}"/>
              </a:ext>
            </a:extLst>
          </p:cNvPr>
          <p:cNvSpPr txBox="1"/>
          <p:nvPr/>
        </p:nvSpPr>
        <p:spPr>
          <a:xfrm rot="16200000">
            <a:off x="31670" y="3537564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rPFS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(%)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0B9AB4A-1491-A773-F642-BEAB4E2E8A5B}"/>
              </a:ext>
            </a:extLst>
          </p:cNvPr>
          <p:cNvSpPr/>
          <p:nvPr/>
        </p:nvSpPr>
        <p:spPr bwMode="gray">
          <a:xfrm>
            <a:off x="1241401" y="4654003"/>
            <a:ext cx="1670133" cy="33745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HR=0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.460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364D29E-46B1-349D-C343-9B50B6262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46" y="2210078"/>
            <a:ext cx="5320613" cy="325117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9D7414E-22F4-1E77-0C0D-36CB4A6135C5}"/>
              </a:ext>
            </a:extLst>
          </p:cNvPr>
          <p:cNvSpPr txBox="1"/>
          <p:nvPr/>
        </p:nvSpPr>
        <p:spPr bwMode="gray">
          <a:xfrm>
            <a:off x="9583881" y="2795825"/>
            <a:ext cx="2124178" cy="240266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他拉唑帕利</a:t>
            </a:r>
            <a:r>
              <a:rPr lang="zh-CN" altLang="en-US" sz="1600" b="1" dirty="0">
                <a:solidFill>
                  <a:srgbClr val="0000C9">
                    <a:lumMod val="7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方案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C9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5AFF4B2-8569-5CD6-79FD-38D2BCC0225F}"/>
              </a:ext>
            </a:extLst>
          </p:cNvPr>
          <p:cNvSpPr txBox="1"/>
          <p:nvPr/>
        </p:nvSpPr>
        <p:spPr bwMode="gray">
          <a:xfrm>
            <a:off x="9440291" y="3974697"/>
            <a:ext cx="1950795" cy="343734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9C3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尼拉帕利方案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49C3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C68CF871-222D-C0FA-1A45-A4E1BFBDF104}"/>
              </a:ext>
            </a:extLst>
          </p:cNvPr>
          <p:cNvSpPr txBox="1"/>
          <p:nvPr/>
        </p:nvSpPr>
        <p:spPr>
          <a:xfrm rot="16200000">
            <a:off x="5815404" y="3503432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(%)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D69263C-506B-2B66-7492-BBB280288525}"/>
              </a:ext>
            </a:extLst>
          </p:cNvPr>
          <p:cNvSpPr txBox="1"/>
          <p:nvPr/>
        </p:nvSpPr>
        <p:spPr bwMode="gray">
          <a:xfrm>
            <a:off x="8513024" y="5384625"/>
            <a:ext cx="1130060" cy="240266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时间（月）</a:t>
            </a:r>
            <a:endParaRPr lang="en-US" sz="1200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FCAEDB5-3F50-5E13-C6FD-097F3C0EBA9A}"/>
              </a:ext>
            </a:extLst>
          </p:cNvPr>
          <p:cNvSpPr/>
          <p:nvPr/>
        </p:nvSpPr>
        <p:spPr bwMode="gray">
          <a:xfrm>
            <a:off x="6682420" y="4656929"/>
            <a:ext cx="1670133" cy="33745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HR=0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.601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76C9B0-74E6-0941-31BC-64E00F779BF4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有效性（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615950-E370-75EF-0AC2-B9521515B014}"/>
              </a:ext>
            </a:extLst>
          </p:cNvPr>
          <p:cNvSpPr txBox="1"/>
          <p:nvPr/>
        </p:nvSpPr>
        <p:spPr bwMode="gray">
          <a:xfrm>
            <a:off x="6653912" y="1974435"/>
            <a:ext cx="4848284" cy="387282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获益比较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89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2EEEF-3869-ED71-548C-57EB9B7A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344A591-2A66-E53F-3F62-2A989321BD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44A591-2A66-E53F-3F62-2A989321B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872A495-885F-017D-9EE7-CD75A25BA6D6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有效性（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3/3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109C290-9F38-7CF7-6A11-B159BE8A2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52429"/>
              </p:ext>
            </p:extLst>
          </p:nvPr>
        </p:nvGraphicFramePr>
        <p:xfrm>
          <a:off x="923078" y="1481391"/>
          <a:ext cx="10284348" cy="4222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548">
                  <a:extLst>
                    <a:ext uri="{9D8B030D-6E8A-4147-A177-3AD203B41FA5}">
                      <a16:colId xmlns:a16="http://schemas.microsoft.com/office/drawing/2014/main" val="1474086945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282138530"/>
                    </a:ext>
                  </a:extLst>
                </a:gridCol>
              </a:tblGrid>
              <a:tr h="4651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国内外权威指南推荐情况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948242"/>
                  </a:ext>
                </a:extLst>
              </a:tr>
              <a:tr h="683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2025《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中国临床肿瘤学会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CSCO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前列腺癌诊疗指南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en-US" altLang="zh-CN" sz="1600" b="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最高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推荐级别（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，最高证据等级（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026910"/>
                  </a:ext>
                </a:extLst>
              </a:tr>
              <a:tr h="156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 《</a:t>
                      </a:r>
                      <a:r>
                        <a:rPr kumimoji="0" lang="zh-CN" altLang="en-US" sz="1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美国临床肿瘤学会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ASCO</a:t>
                      </a:r>
                      <a:r>
                        <a:rPr kumimoji="0" lang="zh-CN" altLang="en-US" sz="1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指南</a:t>
                      </a:r>
                      <a:r>
                        <a:rPr kumimoji="0" lang="en-US" altLang="zh-CN" sz="1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kumimoji="0" lang="en-US" altLang="zh-CN" sz="160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en-US" altLang="zh-CN" sz="1600" b="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唯一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推荐一线治疗非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BRCA1/2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突变的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HRR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突变</a:t>
                      </a:r>
                      <a:r>
                        <a:rPr lang="en-US" altLang="zh-CN" sz="1600" b="0" kern="1200" noProof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mCRPC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最高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级别推荐一线治疗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BRCA1/2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突变</a:t>
                      </a:r>
                      <a:r>
                        <a:rPr lang="en-US" altLang="zh-CN" sz="1600" b="0" kern="1200" noProof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mCRPC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（强推荐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417231"/>
                  </a:ext>
                </a:extLst>
              </a:tr>
              <a:tr h="1507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2025《</a:t>
                      </a:r>
                      <a:r>
                        <a:rPr kumimoji="0" lang="zh-CN" altLang="en-US" sz="1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欧洲泌尿外科协会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EAU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2025《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欧洲泌尿生殖放射学会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ESUR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2025《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国际泌尿病理学会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ISUP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)》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等前列腺癌指南联合推荐</a:t>
                      </a:r>
                      <a:r>
                        <a:rPr lang="en-US" altLang="zh-CN" sz="16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最高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推荐级别（强推荐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908641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7BAF7FA-3880-5C15-1F1C-10AEAB9DB424}"/>
              </a:ext>
            </a:extLst>
          </p:cNvPr>
          <p:cNvSpPr txBox="1"/>
          <p:nvPr/>
        </p:nvSpPr>
        <p:spPr bwMode="gray">
          <a:xfrm>
            <a:off x="1853202" y="6402293"/>
            <a:ext cx="9639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中国临床肿瘤学会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CSCO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前列腺癌诊疗指南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. 2; 2025《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欧洲泌尿外科协会指南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(EAU)》《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欧洲核医学协会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(EANM)》《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欧洲放射肿瘤学学会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(ESTRO)》 《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欧洲泌尿生殖放射学会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(ESUR)》《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国际泌尿病理学会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(ISUP)》《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国际老年肿瘤学会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(SIOG)》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前列腺癌指南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; 3. 2025《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美国临床肿瘤学会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ASCO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指南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》3. 2025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美国临床肿瘤学会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ASCO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指南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标题 4">
            <a:extLst>
              <a:ext uri="{FF2B5EF4-FFF2-40B4-BE49-F238E27FC236}">
                <a16:creationId xmlns:a16="http://schemas.microsoft.com/office/drawing/2014/main" id="{3F7D947B-4D17-DF11-0DAA-69AACB6A867C}"/>
              </a:ext>
            </a:extLst>
          </p:cNvPr>
          <p:cNvSpPr txBox="1">
            <a:spLocks/>
          </p:cNvSpPr>
          <p:nvPr/>
        </p:nvSpPr>
        <p:spPr bwMode="gray">
          <a:xfrm>
            <a:off x="485252" y="666000"/>
            <a:ext cx="11160000" cy="468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他拉唑帕利方案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获国内外权威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指南推荐用于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HRR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基因突变</a:t>
            </a:r>
            <a:r>
              <a:rPr kumimoji="0" lang="en-US" altLang="zh-CN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mCRPC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患者一线治疗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5ABAE7-81E7-F0DE-F110-51A3B0960CF7}"/>
              </a:ext>
            </a:extLst>
          </p:cNvPr>
          <p:cNvSpPr/>
          <p:nvPr/>
        </p:nvSpPr>
        <p:spPr bwMode="gray">
          <a:xfrm>
            <a:off x="872278" y="5789135"/>
            <a:ext cx="6791098" cy="33435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注：国家药监局药品审评中心尚未发布技术审评报告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7C4CDF-7BCD-15D4-61F2-5FD4DCF2EBAF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4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0ACA-D87D-9A89-6791-4BB7A655A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CF667CB-4859-ED5A-5F36-C92B996320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F667CB-4859-ED5A-5F36-C92B99632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4">
            <a:extLst>
              <a:ext uri="{FF2B5EF4-FFF2-40B4-BE49-F238E27FC236}">
                <a16:creationId xmlns:a16="http://schemas.microsoft.com/office/drawing/2014/main" id="{18DB3A2F-317C-19E1-A214-8534DAEEB76A}"/>
              </a:ext>
            </a:extLst>
          </p:cNvPr>
          <p:cNvSpPr txBox="1">
            <a:spLocks/>
          </p:cNvSpPr>
          <p:nvPr/>
        </p:nvSpPr>
        <p:spPr bwMode="gray">
          <a:xfrm>
            <a:off x="468000" y="666000"/>
            <a:ext cx="11160000" cy="71403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靶向治疗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HRR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突变</a:t>
            </a:r>
            <a:r>
              <a:rPr kumimoji="0" lang="en-US" altLang="zh-CN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mCRPC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患者，具有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独特的化学结构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，较其他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PARP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抑制效力高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3-8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，更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强力诱导癌细胞死亡。获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FDA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优先审评资格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D81D61-314C-F8A9-EAB1-E69779B77DE3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E03090-822F-DFB8-D4F7-76CDB354F33D}"/>
              </a:ext>
            </a:extLst>
          </p:cNvPr>
          <p:cNvSpPr/>
          <p:nvPr/>
        </p:nvSpPr>
        <p:spPr bwMode="gray">
          <a:xfrm>
            <a:off x="463951" y="5742272"/>
            <a:ext cx="11219100" cy="444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FDA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优先审评资格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11570E0-D6B5-8379-C88A-7D75CC71B89A}"/>
              </a:ext>
            </a:extLst>
          </p:cNvPr>
          <p:cNvSpPr txBox="1"/>
          <p:nvPr/>
        </p:nvSpPr>
        <p:spPr bwMode="gray">
          <a:xfrm>
            <a:off x="1889122" y="6461800"/>
            <a:ext cx="9482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1. </a:t>
            </a:r>
            <a:r>
              <a:rPr kumimoji="0" lang="da-DK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Pommier et al., Sci Transl Med 2016;8:362ps17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2.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Shen </a:t>
            </a:r>
            <a:r>
              <a:rPr kumimoji="0" lang="fr-FR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Y,et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fr-FR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al.Clin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Cancer Res.2013;19:5003-5015;3. Z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henting Zhang et.al, Frotiers in Endocrinology 2023, 14:1164067.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; 4.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Karim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Fizazi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,,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et.al,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ASCO Genitourinary Cancers Symposium, 2025 Feb 13-15, USA, Poster D15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5. Agarwal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，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+mn-lt"/>
              </a:rPr>
              <a:t>et.al, European Journal of Cancer 192 (2023) 113249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CBE420B-F610-5CE5-F3F1-DB1565E5C9A5}"/>
              </a:ext>
            </a:extLst>
          </p:cNvPr>
          <p:cNvSpPr txBox="1"/>
          <p:nvPr/>
        </p:nvSpPr>
        <p:spPr bwMode="gray">
          <a:xfrm>
            <a:off x="3828954" y="1675581"/>
            <a:ext cx="2372658" cy="360000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主要创新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A0642D-25F0-2835-56E3-B08B2EA20D30}"/>
              </a:ext>
            </a:extLst>
          </p:cNvPr>
          <p:cNvSpPr txBox="1"/>
          <p:nvPr/>
        </p:nvSpPr>
        <p:spPr bwMode="gray">
          <a:xfrm>
            <a:off x="9196040" y="1662207"/>
            <a:ext cx="1543078" cy="360000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患者获益</a:t>
            </a:r>
          </a:p>
        </p:txBody>
      </p:sp>
      <p:sp>
        <p:nvSpPr>
          <p:cNvPr id="10" name="圆角矩形 13">
            <a:extLst>
              <a:ext uri="{FF2B5EF4-FFF2-40B4-BE49-F238E27FC236}">
                <a16:creationId xmlns:a16="http://schemas.microsoft.com/office/drawing/2014/main" id="{F40C91BC-6826-41B0-5BCB-AB5078B54CFB}"/>
              </a:ext>
            </a:extLst>
          </p:cNvPr>
          <p:cNvSpPr/>
          <p:nvPr/>
        </p:nvSpPr>
        <p:spPr bwMode="auto">
          <a:xfrm>
            <a:off x="481711" y="2047696"/>
            <a:ext cx="1123488" cy="202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PARP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圆角矩形 13">
            <a:extLst>
              <a:ext uri="{FF2B5EF4-FFF2-40B4-BE49-F238E27FC236}">
                <a16:creationId xmlns:a16="http://schemas.microsoft.com/office/drawing/2014/main" id="{C72E4390-21DA-B684-075D-CCD576EA4571}"/>
              </a:ext>
            </a:extLst>
          </p:cNvPr>
          <p:cNvSpPr/>
          <p:nvPr/>
        </p:nvSpPr>
        <p:spPr bwMode="auto">
          <a:xfrm>
            <a:off x="481711" y="4204075"/>
            <a:ext cx="1119440" cy="14105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协同增效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7EEE40-EA39-3070-EEE3-634053A0FD5D}"/>
              </a:ext>
            </a:extLst>
          </p:cNvPr>
          <p:cNvSpPr txBox="1"/>
          <p:nvPr/>
        </p:nvSpPr>
        <p:spPr bwMode="gray">
          <a:xfrm>
            <a:off x="4923035" y="2421397"/>
            <a:ext cx="3052277" cy="1584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与其他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抑制剂相比，他拉唑帕利能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更有效地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抑制和捕获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DNA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损伤修复酶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(PARP)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诱导癌细胞死亡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2438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抑制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效力高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3-8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倍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  <a:p>
            <a:pPr marL="452438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捕获能力高约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倍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885C803-46B4-0E25-7E87-C23CB1B6A2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9272" b="4056"/>
          <a:stretch/>
        </p:blipFill>
        <p:spPr>
          <a:xfrm>
            <a:off x="1783052" y="2423717"/>
            <a:ext cx="2665366" cy="165158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3BAA794-3C6D-CC7C-FEFA-B534A7B5F198}"/>
              </a:ext>
            </a:extLst>
          </p:cNvPr>
          <p:cNvSpPr/>
          <p:nvPr/>
        </p:nvSpPr>
        <p:spPr bwMode="gray">
          <a:xfrm>
            <a:off x="1605199" y="2047696"/>
            <a:ext cx="6370113" cy="2019749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0F58101-FEA9-0BEA-BFAA-1AF74D509307}"/>
              </a:ext>
            </a:extLst>
          </p:cNvPr>
          <p:cNvSpPr/>
          <p:nvPr/>
        </p:nvSpPr>
        <p:spPr bwMode="gray">
          <a:xfrm>
            <a:off x="8223531" y="2035582"/>
            <a:ext cx="3452262" cy="2039718"/>
          </a:xfrm>
          <a:prstGeom prst="rect">
            <a:avLst/>
          </a:prstGeom>
          <a:ln w="635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81C09DA-438C-277F-EBCD-7840BA77C663}"/>
              </a:ext>
            </a:extLst>
          </p:cNvPr>
          <p:cNvSpPr txBox="1"/>
          <p:nvPr/>
        </p:nvSpPr>
        <p:spPr bwMode="gray">
          <a:xfrm>
            <a:off x="8393004" y="2417871"/>
            <a:ext cx="3149151" cy="134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双重作用机制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mCRPC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患者带来显著生存获益，他拉唑帕利方案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是目前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mCRPC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患者中报道的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最长中位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45.1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个月）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904B722-D9BF-0B11-9E95-71E95A735420}"/>
              </a:ext>
            </a:extLst>
          </p:cNvPr>
          <p:cNvSpPr/>
          <p:nvPr/>
        </p:nvSpPr>
        <p:spPr bwMode="gray">
          <a:xfrm>
            <a:off x="1596303" y="4195108"/>
            <a:ext cx="6379010" cy="1419501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18A7BEB-BD77-4C37-49B3-4A9A0264CA57}"/>
              </a:ext>
            </a:extLst>
          </p:cNvPr>
          <p:cNvSpPr/>
          <p:nvPr/>
        </p:nvSpPr>
        <p:spPr bwMode="gray">
          <a:xfrm>
            <a:off x="8241846" y="4195108"/>
            <a:ext cx="3433947" cy="141950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0C11954-AD4E-C4BD-4335-E12AEC03C024}"/>
              </a:ext>
            </a:extLst>
          </p:cNvPr>
          <p:cNvSpPr txBox="1"/>
          <p:nvPr/>
        </p:nvSpPr>
        <p:spPr bwMode="gray">
          <a:xfrm>
            <a:off x="8393004" y="4254516"/>
            <a:ext cx="3293421" cy="134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本品治疗方案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达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45.1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，较标准治疗方案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延长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，显著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降低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38%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死亡风险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是目前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HRR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mCRPC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患者中报道的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最长中位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2C2DC79-F451-2C75-A807-644B22276C1D}"/>
              </a:ext>
            </a:extLst>
          </p:cNvPr>
          <p:cNvSpPr txBox="1"/>
          <p:nvPr/>
        </p:nvSpPr>
        <p:spPr bwMode="gray">
          <a:xfrm>
            <a:off x="1610745" y="2079508"/>
            <a:ext cx="3597093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独特的化学结构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，有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个外消旋中心</a:t>
            </a:r>
            <a:r>
              <a:rPr lang="en-US" altLang="zh-CN" sz="16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kumimoji="0" lang="en-US" sz="16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4510E21-43FF-5FDC-9071-D4715FFF713B}"/>
              </a:ext>
            </a:extLst>
          </p:cNvPr>
          <p:cNvSpPr txBox="1"/>
          <p:nvPr/>
        </p:nvSpPr>
        <p:spPr bwMode="gray">
          <a:xfrm>
            <a:off x="1754970" y="3822233"/>
            <a:ext cx="857388" cy="13605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2342C7D-8D24-1715-D4AA-802E87B23834}"/>
              </a:ext>
            </a:extLst>
          </p:cNvPr>
          <p:cNvSpPr txBox="1"/>
          <p:nvPr/>
        </p:nvSpPr>
        <p:spPr bwMode="gray">
          <a:xfrm>
            <a:off x="1621332" y="4523982"/>
            <a:ext cx="6353980" cy="74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可减弱雄激素受体活性，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抑制肿瘤细胞进展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恩扎卢胺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可诱导癌细胞进入更易受他拉唑帕利影响的状态，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他拉唑帕利对肿瘤细胞的抑制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4765D9E-2D9B-A866-E4D8-AE747C5290C3}"/>
              </a:ext>
            </a:extLst>
          </p:cNvPr>
          <p:cNvSpPr txBox="1"/>
          <p:nvPr/>
        </p:nvSpPr>
        <p:spPr bwMode="gray">
          <a:xfrm>
            <a:off x="2413608" y="6179000"/>
            <a:ext cx="92894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PARP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：聚腺苷二磷酸核糖聚合酶；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PARPi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PARP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73A40426-7032-11AE-6131-BE18DEFEEADD}"/>
              </a:ext>
            </a:extLst>
          </p:cNvPr>
          <p:cNvSpPr/>
          <p:nvPr/>
        </p:nvSpPr>
        <p:spPr bwMode="gray">
          <a:xfrm rot="5400000">
            <a:off x="7579502" y="4833824"/>
            <a:ext cx="1080000" cy="12167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CD8B5025-7100-EB91-D3A9-B5B20998E2B4}"/>
              </a:ext>
            </a:extLst>
          </p:cNvPr>
          <p:cNvSpPr/>
          <p:nvPr/>
        </p:nvSpPr>
        <p:spPr bwMode="gray">
          <a:xfrm rot="5400000">
            <a:off x="7571554" y="3001975"/>
            <a:ext cx="1080000" cy="12167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98AA1EBF-34C5-0CCC-3542-65A16BF191D3}"/>
              </a:ext>
            </a:extLst>
          </p:cNvPr>
          <p:cNvSpPr/>
          <p:nvPr/>
        </p:nvSpPr>
        <p:spPr bwMode="gray">
          <a:xfrm rot="5400000">
            <a:off x="4403659" y="3105134"/>
            <a:ext cx="720000" cy="12167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40541A-C20D-404D-5F9F-8C635D0DCBC9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创新性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864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B764DD8-F4D0-B8B5-4157-48FFF089AC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973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4" imgH="405" progId="TCLayout.ActiveDocument.1">
                  <p:embed/>
                </p:oleObj>
              </mc:Choice>
              <mc:Fallback>
                <p:oleObj name="think-cell 幻灯片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764DD8-F4D0-B8B5-4157-48FFF089AC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4">
            <a:extLst>
              <a:ext uri="{FF2B5EF4-FFF2-40B4-BE49-F238E27FC236}">
                <a16:creationId xmlns:a16="http://schemas.microsoft.com/office/drawing/2014/main" id="{0F2204F5-0ED6-6770-C478-8DFB4699DB2A}"/>
              </a:ext>
            </a:extLst>
          </p:cNvPr>
          <p:cNvSpPr txBox="1">
            <a:spLocks/>
          </p:cNvSpPr>
          <p:nvPr/>
        </p:nvSpPr>
        <p:spPr bwMode="gray">
          <a:xfrm>
            <a:off x="468000" y="666000"/>
            <a:ext cx="11160000" cy="5464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他</a:t>
            </a:r>
            <a:r>
              <a:rPr lang="zh-CN" altLang="zh-CN" sz="22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拉唑帕利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在老年及肝肾受损患者中耐受性良好，不良反应可控可管理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88931B-FF3B-07CD-8754-2B39FA08078D}"/>
              </a:ext>
            </a:extLst>
          </p:cNvPr>
          <p:cNvSpPr/>
          <p:nvPr/>
        </p:nvSpPr>
        <p:spPr bwMode="gray">
          <a:xfrm>
            <a:off x="468001" y="1471387"/>
            <a:ext cx="1872858" cy="667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国内外不良反应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发生情况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A4AAE8-D33D-6C3F-BBED-1D83D820A36D}"/>
              </a:ext>
            </a:extLst>
          </p:cNvPr>
          <p:cNvSpPr/>
          <p:nvPr/>
        </p:nvSpPr>
        <p:spPr bwMode="gray">
          <a:xfrm>
            <a:off x="2413527" y="1471387"/>
            <a:ext cx="9226245" cy="667109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F2374B-5BA0-E714-F665-FDE1E0DA44CD}"/>
              </a:ext>
            </a:extLst>
          </p:cNvPr>
          <p:cNvSpPr txBox="1"/>
          <p:nvPr/>
        </p:nvSpPr>
        <p:spPr bwMode="gray">
          <a:xfrm>
            <a:off x="2649325" y="1640473"/>
            <a:ext cx="8681980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sz="16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无安全性警告、无黑框警告、无撤市信息</a:t>
            </a:r>
            <a:endParaRPr lang="en-US" altLang="zh-CN" sz="1600" b="1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62321EF-D3E3-C65B-856B-0C145FB645EE}"/>
              </a:ext>
            </a:extLst>
          </p:cNvPr>
          <p:cNvSpPr/>
          <p:nvPr/>
        </p:nvSpPr>
        <p:spPr bwMode="gray">
          <a:xfrm>
            <a:off x="468001" y="2414635"/>
            <a:ext cx="1872858" cy="743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与目录内同治疗领域药品的安全性比较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9FA3CEB-1A86-1115-DFC7-82BC99BCCC93}"/>
              </a:ext>
            </a:extLst>
          </p:cNvPr>
          <p:cNvSpPr/>
          <p:nvPr/>
        </p:nvSpPr>
        <p:spPr bwMode="gray">
          <a:xfrm>
            <a:off x="2413527" y="2414636"/>
            <a:ext cx="9226245" cy="743474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72000"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他拉唑帕利联合方案与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PARP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抑制剂和雄激素受体抑制剂已知的安全性特征一致。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10AC9C0-A83C-D46D-DC7A-3F9C052DCEAA}"/>
              </a:ext>
            </a:extLst>
          </p:cNvPr>
          <p:cNvSpPr/>
          <p:nvPr/>
        </p:nvSpPr>
        <p:spPr bwMode="gray">
          <a:xfrm>
            <a:off x="9170895" y="893"/>
            <a:ext cx="3017934" cy="446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甲苯磺酸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他拉唑帕利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胶囊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DE2444-7A15-FB4A-08CC-765333032471}"/>
              </a:ext>
            </a:extLst>
          </p:cNvPr>
          <p:cNvSpPr txBox="1"/>
          <p:nvPr/>
        </p:nvSpPr>
        <p:spPr bwMode="gray">
          <a:xfrm>
            <a:off x="1893954" y="6452612"/>
            <a:ext cx="9728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1.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甲苯磺酸他拉唑帕利胶囊说明书；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sym typeface="+mn-lt"/>
              </a:rPr>
              <a:t>2.De Giorgi U, et al. Presented at EMUC 2024. Poster EMUC24-0577; 3.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黑体" panose="02010609060101010101" pitchFamily="49" charset="-122"/>
                <a:sym typeface="+mn-lt"/>
              </a:rPr>
              <a:t> Andre P. Fay et. al, ASCO Annual Meeting, 2025 May 30-June 3 USA. Poster 11121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175AA7-3B06-AD1F-12C9-FB264AEF14A0}"/>
              </a:ext>
            </a:extLst>
          </p:cNvPr>
          <p:cNvSpPr txBox="1"/>
          <p:nvPr/>
        </p:nvSpPr>
        <p:spPr bwMode="gray">
          <a:xfrm>
            <a:off x="3256286" y="6061195"/>
            <a:ext cx="8500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PARP</a:t>
            </a:r>
            <a:r>
              <a:rPr lang="zh-CN" altLang="en-US" sz="11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：聚腺苷二磷酸核糖聚合酶</a:t>
            </a:r>
            <a:endParaRPr lang="en-US" altLang="zh-CN" sz="11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9BC10B-5AC0-6B6B-10B0-ABE7893F8837}"/>
              </a:ext>
            </a:extLst>
          </p:cNvPr>
          <p:cNvSpPr/>
          <p:nvPr/>
        </p:nvSpPr>
        <p:spPr bwMode="gray">
          <a:xfrm>
            <a:off x="468002" y="3428930"/>
            <a:ext cx="1872857" cy="2506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安全性信息</a:t>
            </a:r>
            <a:endParaRPr lang="en-US" altLang="zh-CN" sz="1400" b="0" i="0" strike="noStrike" kern="1200" cap="none" spc="0" baseline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541BC9-050F-1889-16BF-E039239DD392}"/>
              </a:ext>
            </a:extLst>
          </p:cNvPr>
          <p:cNvSpPr/>
          <p:nvPr/>
        </p:nvSpPr>
        <p:spPr bwMode="gray">
          <a:xfrm>
            <a:off x="2413527" y="3425344"/>
            <a:ext cx="9226245" cy="2506044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8E7A87-149A-7D46-0267-A1ECBB76D76B}"/>
              </a:ext>
            </a:extLst>
          </p:cNvPr>
          <p:cNvSpPr txBox="1"/>
          <p:nvPr/>
        </p:nvSpPr>
        <p:spPr bwMode="gray">
          <a:xfrm>
            <a:off x="2649325" y="3485952"/>
            <a:ext cx="8973476" cy="2407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特殊人群耐受性良好：</a:t>
            </a:r>
            <a:endParaRPr lang="en-US" altLang="zh-CN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lvl="2" indent="-1728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b="1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轻中重度</a:t>
            </a:r>
            <a:r>
              <a:rPr lang="zh-CN" altLang="zh-CN" sz="1400" b="1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肝损害、轻度肾损害患者，</a:t>
            </a:r>
            <a:r>
              <a:rPr lang="zh-CN" altLang="en-US" sz="1400" b="1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无需调整剂量</a:t>
            </a:r>
            <a:r>
              <a:rPr lang="en-US" altLang="zh-CN" sz="1400" kern="1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lvl="2" indent="-172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1400" b="1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老年患者无需调整剂量</a:t>
            </a:r>
            <a:r>
              <a:rPr lang="en-US" altLang="zh-CN" sz="1400" kern="1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1400" b="1" kern="1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不良反应可控可管理：</a:t>
            </a:r>
            <a:endParaRPr lang="en-US" altLang="zh-CN" sz="1400" b="1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lvl="2" indent="-1728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大多不良反应可以通过剂量调整、暂停给药或标准治疗控制</a:t>
            </a:r>
            <a:r>
              <a:rPr lang="en-US" altLang="zh-CN" sz="1400" kern="1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lvl="2" indent="-1728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3-4</a:t>
            </a:r>
            <a:r>
              <a:rPr lang="zh-CN" altLang="en-US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级不良反应主要是贫血、中性粒细胞减少，为实验室检查异常，可通过剂量调整和对症治疗处理</a:t>
            </a:r>
            <a:r>
              <a:rPr lang="en-US" altLang="zh-CN" sz="1400" kern="1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1400" kern="1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lvl="2" indent="-172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因不良反应导致剂量调整不影响他拉唑帕利</a:t>
            </a:r>
            <a:r>
              <a:rPr lang="zh-CN" altLang="en-US" sz="14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的疗效</a:t>
            </a:r>
            <a:r>
              <a:rPr lang="en-US" altLang="zh-CN" sz="1400" kern="1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他拉唑帕利方案可缓解疼痛，改善泌尿系统症状</a:t>
            </a:r>
            <a:r>
              <a:rPr lang="en-US" altLang="zh-CN" sz="1400" kern="1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b="1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A67399-89C4-0357-D8C5-2152DED5D7AF}"/>
              </a:ext>
            </a:extLst>
          </p:cNvPr>
          <p:cNvSpPr/>
          <p:nvPr/>
        </p:nvSpPr>
        <p:spPr bwMode="gray">
          <a:xfrm>
            <a:off x="437856" y="8715"/>
            <a:ext cx="1899812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2516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D6bK8wpw3BF90_PSDL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QFnjs8GqV1E8hBVypo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zuyofOo5OHZyqx7qol6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zUIE9T5XTiFFgug69O_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FrA6kJ_n136iTP..BF9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FTOPNgdpSgI5Ug9dZL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EuYfEybr4XJskADEJBQ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hwk7_9FBudm3fn4H6C5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7vUeidwBHV7Gek1b9as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2I7MYNkgWphINT5w7yW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fgGHIIUOx80UUCcX77u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Ma1oQkexLbXgkKivE82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CYWmhj4.TegSPNfbj0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AgLqRyojFFLBp3.XhyR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46094</TotalTime>
  <Words>2401</Words>
  <Application>Microsoft Office PowerPoint</Application>
  <PresentationFormat>宽屏</PresentationFormat>
  <Paragraphs>192</Paragraphs>
  <Slides>10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Microsoft YaHei UI</vt:lpstr>
      <vt:lpstr>等线</vt:lpstr>
      <vt:lpstr>微软雅黑</vt:lpstr>
      <vt:lpstr>Arial</vt:lpstr>
      <vt:lpstr>Arial Narrow</vt:lpstr>
      <vt:lpstr>3_Office Theme</vt:lpstr>
      <vt:lpstr>think-cell 幻灯片</vt:lpstr>
      <vt:lpstr>PowerPoint 演示文稿</vt:lpstr>
      <vt:lpstr>目录</vt:lpstr>
      <vt:lpstr>PowerPoint 演示文稿</vt:lpstr>
      <vt:lpstr>他拉唑帕利是创新的PARP抑制剂，建议参照药：甲苯磺酸尼拉帕利胶囊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Shi, Chenyang</dc:creator>
  <cp:lastModifiedBy>Shi, Chenyang</cp:lastModifiedBy>
  <cp:revision>13</cp:revision>
  <dcterms:created xsi:type="dcterms:W3CDTF">2025-03-05T07:44:25Z</dcterms:created>
  <dcterms:modified xsi:type="dcterms:W3CDTF">2025-07-18T06:23:32Z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2025-03-05T07:48:43Z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8eb1aa97-0f67-48ba-816c-b1c2ca5c7353</vt:lpwstr>
  </property>
  <property fmtid="{D5CDD505-2E9C-101B-9397-08002B2CF9AE}" pid="8" name="MSIP_Label_4791b42f-c435-42ca-9531-75a3f42aae3d_ContentBits">
    <vt:lpwstr>0</vt:lpwstr>
  </property>
  <property fmtid="{D5CDD505-2E9C-101B-9397-08002B2CF9AE}" pid="9" name="MSIP_Label_4791b42f-c435-42ca-9531-75a3f42aae3d_Tag">
    <vt:lpwstr>10, 0, 1, 1</vt:lpwstr>
  </property>
</Properties>
</file>