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1.svg" ContentType="image/svg+xml"/>
  <Override PartName="/ppt/media/image13.svg" ContentType="image/svg+xml"/>
  <Override PartName="/ppt/media/image15.svg" ContentType="image/svg+xml"/>
  <Override PartName="/ppt/media/image17.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13"/>
  </p:handoutMasterIdLst>
  <p:sldIdLst>
    <p:sldId id="301" r:id="rId3"/>
    <p:sldId id="302" r:id="rId4"/>
    <p:sldId id="314" r:id="rId5"/>
    <p:sldId id="316" r:id="rId6"/>
    <p:sldId id="305" r:id="rId7"/>
    <p:sldId id="318" r:id="rId8"/>
    <p:sldId id="324" r:id="rId9"/>
    <p:sldId id="307" r:id="rId10"/>
    <p:sldId id="308" r:id="rId11"/>
    <p:sldId id="323" r:id="rId12"/>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achuxiang" initials="hcx" lastIdx="1" clrIdx="0"/>
  <p:cmAuthor id="75" name="作者" initials="A" lastIdx="0" clrIdx="24"/>
  <p:cmAuthor id="1" name="幸全" initials="幸全" lastIdx="1" clrIdx="0"/>
  <p:cmAuthor id="2" name="LV Dan" initials="LD" lastIdx="14" clrIdx="1"/>
  <p:cmAuthor id="3" name="HOO JASON" initials="HJ" lastIdx="1" clrIdx="2"/>
  <p:cmAuthor id="4" name="huyan" initials="h" lastIdx="27" clrIdx="3"/>
  <p:cmAuthor id="5" name="lv dan" initials="ld" lastIdx="14" clrIdx="4"/>
  <p:cmAuthor id="8" name="xinxibu1" initials="x" lastIdx="1" clrIdx="7"/>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84B1"/>
    <a:srgbClr val="59A65D"/>
    <a:srgbClr val="3D87AA"/>
    <a:srgbClr val="53A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0" d="100"/>
          <a:sy n="70" d="100"/>
        </p:scale>
        <p:origin x="536" y="56"/>
      </p:cViewPr>
      <p:guideLst>
        <p:guide orient="horz" pos="223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70.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7" name="灯片编号占位符 26"/>
          <p:cNvSpPr>
            <a:spLocks noGrp="1"/>
          </p:cNvSpPr>
          <p:nvPr>
            <p:ph type="sldNum" sz="quarter" idx="12"/>
          </p:nvPr>
        </p:nvSpPr>
        <p:spPr>
          <a:xfrm>
            <a:off x="11529696" y="6407945"/>
            <a:ext cx="487680" cy="365125"/>
          </a:xfrm>
        </p:spPr>
        <p:txBody>
          <a:bodyPr/>
          <a:lstStyle>
            <a:lvl1pPr>
              <a:defRPr>
                <a:solidFill>
                  <a:srgbClr val="FFFFFF"/>
                </a:solidFill>
              </a:defRPr>
            </a:lvl1pPr>
          </a:lstStyle>
          <a:p>
            <a:fld id="{0F7E4AC9-98DC-490B-B46F-D7E4C6785617}"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11" name="Freeform 6"/>
          <p:cNvSpPr/>
          <p:nvPr userDrawn="1"/>
        </p:nvSpPr>
        <p:spPr bwMode="auto">
          <a:xfrm>
            <a:off x="1843088" y="336550"/>
            <a:ext cx="1101725" cy="1093788"/>
          </a:xfrm>
          <a:custGeom>
            <a:avLst/>
            <a:gdLst>
              <a:gd name="T0" fmla="*/ 0 w 694"/>
              <a:gd name="T1" fmla="*/ 6 h 689"/>
              <a:gd name="T2" fmla="*/ 683 w 694"/>
              <a:gd name="T3" fmla="*/ 689 h 689"/>
              <a:gd name="T4" fmla="*/ 694 w 694"/>
              <a:gd name="T5" fmla="*/ 689 h 689"/>
              <a:gd name="T6" fmla="*/ 6 w 694"/>
              <a:gd name="T7" fmla="*/ 0 h 689"/>
              <a:gd name="T8" fmla="*/ 6 w 694"/>
              <a:gd name="T9" fmla="*/ 0 h 689"/>
              <a:gd name="T10" fmla="*/ 0 w 694"/>
              <a:gd name="T11" fmla="*/ 6 h 689"/>
            </a:gdLst>
            <a:ahLst/>
            <a:cxnLst>
              <a:cxn ang="0">
                <a:pos x="T0" y="T1"/>
              </a:cxn>
              <a:cxn ang="0">
                <a:pos x="T2" y="T3"/>
              </a:cxn>
              <a:cxn ang="0">
                <a:pos x="T4" y="T5"/>
              </a:cxn>
              <a:cxn ang="0">
                <a:pos x="T6" y="T7"/>
              </a:cxn>
              <a:cxn ang="0">
                <a:pos x="T8" y="T9"/>
              </a:cxn>
              <a:cxn ang="0">
                <a:pos x="T10" y="T11"/>
              </a:cxn>
            </a:cxnLst>
            <a:rect l="0" t="0" r="r" b="b"/>
            <a:pathLst>
              <a:path w="694" h="689">
                <a:moveTo>
                  <a:pt x="0" y="6"/>
                </a:moveTo>
                <a:lnTo>
                  <a:pt x="683" y="689"/>
                </a:lnTo>
                <a:lnTo>
                  <a:pt x="694" y="689"/>
                </a:lnTo>
                <a:lnTo>
                  <a:pt x="6" y="0"/>
                </a:lnTo>
                <a:lnTo>
                  <a:pt x="6" y="0"/>
                </a:lnTo>
                <a:lnTo>
                  <a:pt x="0" y="6"/>
                </a:lnTo>
                <a:close/>
              </a:path>
            </a:pathLst>
          </a:custGeom>
          <a:solidFill>
            <a:srgbClr val="E2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p:nvPr userDrawn="1"/>
        </p:nvSpPr>
        <p:spPr bwMode="auto">
          <a:xfrm>
            <a:off x="7632700" y="4573588"/>
            <a:ext cx="1103313" cy="1093788"/>
          </a:xfrm>
          <a:custGeom>
            <a:avLst/>
            <a:gdLst>
              <a:gd name="T0" fmla="*/ 0 w 695"/>
              <a:gd name="T1" fmla="*/ 6 h 689"/>
              <a:gd name="T2" fmla="*/ 684 w 695"/>
              <a:gd name="T3" fmla="*/ 689 h 689"/>
              <a:gd name="T4" fmla="*/ 695 w 695"/>
              <a:gd name="T5" fmla="*/ 689 h 689"/>
              <a:gd name="T6" fmla="*/ 6 w 695"/>
              <a:gd name="T7" fmla="*/ 0 h 689"/>
              <a:gd name="T8" fmla="*/ 6 w 695"/>
              <a:gd name="T9" fmla="*/ 0 h 689"/>
              <a:gd name="T10" fmla="*/ 0 w 695"/>
              <a:gd name="T11" fmla="*/ 6 h 689"/>
            </a:gdLst>
            <a:ahLst/>
            <a:cxnLst>
              <a:cxn ang="0">
                <a:pos x="T0" y="T1"/>
              </a:cxn>
              <a:cxn ang="0">
                <a:pos x="T2" y="T3"/>
              </a:cxn>
              <a:cxn ang="0">
                <a:pos x="T4" y="T5"/>
              </a:cxn>
              <a:cxn ang="0">
                <a:pos x="T6" y="T7"/>
              </a:cxn>
              <a:cxn ang="0">
                <a:pos x="T8" y="T9"/>
              </a:cxn>
              <a:cxn ang="0">
                <a:pos x="T10" y="T11"/>
              </a:cxn>
            </a:cxnLst>
            <a:rect l="0" t="0" r="r" b="b"/>
            <a:pathLst>
              <a:path w="695" h="689">
                <a:moveTo>
                  <a:pt x="0" y="6"/>
                </a:moveTo>
                <a:lnTo>
                  <a:pt x="684" y="689"/>
                </a:lnTo>
                <a:lnTo>
                  <a:pt x="695" y="689"/>
                </a:lnTo>
                <a:lnTo>
                  <a:pt x="6" y="0"/>
                </a:lnTo>
                <a:lnTo>
                  <a:pt x="6" y="0"/>
                </a:lnTo>
                <a:lnTo>
                  <a:pt x="0" y="6"/>
                </a:lnTo>
                <a:close/>
              </a:path>
            </a:pathLst>
          </a:custGeom>
          <a:solidFill>
            <a:srgbClr val="E2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3"/>
          <p:cNvSpPr/>
          <p:nvPr userDrawn="1"/>
        </p:nvSpPr>
        <p:spPr bwMode="auto">
          <a:xfrm>
            <a:off x="4308475" y="4471080"/>
            <a:ext cx="688975" cy="690563"/>
          </a:xfrm>
          <a:custGeom>
            <a:avLst/>
            <a:gdLst>
              <a:gd name="T0" fmla="*/ 217 w 434"/>
              <a:gd name="T1" fmla="*/ 435 h 435"/>
              <a:gd name="T2" fmla="*/ 0 w 434"/>
              <a:gd name="T3" fmla="*/ 218 h 435"/>
              <a:gd name="T4" fmla="*/ 217 w 434"/>
              <a:gd name="T5" fmla="*/ 0 h 435"/>
              <a:gd name="T6" fmla="*/ 434 w 434"/>
              <a:gd name="T7" fmla="*/ 218 h 435"/>
              <a:gd name="T8" fmla="*/ 217 w 434"/>
              <a:gd name="T9" fmla="*/ 435 h 435"/>
            </a:gdLst>
            <a:ahLst/>
            <a:cxnLst>
              <a:cxn ang="0">
                <a:pos x="T0" y="T1"/>
              </a:cxn>
              <a:cxn ang="0">
                <a:pos x="T2" y="T3"/>
              </a:cxn>
              <a:cxn ang="0">
                <a:pos x="T4" y="T5"/>
              </a:cxn>
              <a:cxn ang="0">
                <a:pos x="T6" y="T7"/>
              </a:cxn>
              <a:cxn ang="0">
                <a:pos x="T8" y="T9"/>
              </a:cxn>
            </a:cxnLst>
            <a:rect l="0" t="0" r="r" b="b"/>
            <a:pathLst>
              <a:path w="434" h="435">
                <a:moveTo>
                  <a:pt x="217" y="435"/>
                </a:moveTo>
                <a:lnTo>
                  <a:pt x="0" y="218"/>
                </a:lnTo>
                <a:lnTo>
                  <a:pt x="217" y="0"/>
                </a:lnTo>
                <a:lnTo>
                  <a:pt x="434" y="218"/>
                </a:lnTo>
                <a:lnTo>
                  <a:pt x="217" y="43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vl="0"/>
            <a:endParaRPr lang="zh-CN" altLang="en-US"/>
          </a:p>
        </p:txBody>
      </p:sp>
      <p:sp>
        <p:nvSpPr>
          <p:cNvPr id="19" name="Freeform 14"/>
          <p:cNvSpPr/>
          <p:nvPr userDrawn="1"/>
        </p:nvSpPr>
        <p:spPr bwMode="auto">
          <a:xfrm>
            <a:off x="1150938" y="1473880"/>
            <a:ext cx="4265613" cy="4268788"/>
          </a:xfrm>
          <a:custGeom>
            <a:avLst/>
            <a:gdLst>
              <a:gd name="T0" fmla="*/ 2687 w 2687"/>
              <a:gd name="T1" fmla="*/ 1344 h 2689"/>
              <a:gd name="T2" fmla="*/ 1343 w 2687"/>
              <a:gd name="T3" fmla="*/ 2689 h 2689"/>
              <a:gd name="T4" fmla="*/ 0 w 2687"/>
              <a:gd name="T5" fmla="*/ 1344 h 2689"/>
              <a:gd name="T6" fmla="*/ 1343 w 2687"/>
              <a:gd name="T7" fmla="*/ 0 h 2689"/>
              <a:gd name="T8" fmla="*/ 2687 w 2687"/>
              <a:gd name="T9" fmla="*/ 1344 h 2689"/>
            </a:gdLst>
            <a:ahLst/>
            <a:cxnLst>
              <a:cxn ang="0">
                <a:pos x="T0" y="T1"/>
              </a:cxn>
              <a:cxn ang="0">
                <a:pos x="T2" y="T3"/>
              </a:cxn>
              <a:cxn ang="0">
                <a:pos x="T4" y="T5"/>
              </a:cxn>
              <a:cxn ang="0">
                <a:pos x="T6" y="T7"/>
              </a:cxn>
              <a:cxn ang="0">
                <a:pos x="T8" y="T9"/>
              </a:cxn>
            </a:cxnLst>
            <a:rect l="0" t="0" r="r" b="b"/>
            <a:pathLst>
              <a:path w="2687" h="2689">
                <a:moveTo>
                  <a:pt x="2687" y="1344"/>
                </a:moveTo>
                <a:lnTo>
                  <a:pt x="1343" y="2689"/>
                </a:lnTo>
                <a:lnTo>
                  <a:pt x="0" y="1344"/>
                </a:lnTo>
                <a:lnTo>
                  <a:pt x="1343" y="0"/>
                </a:lnTo>
                <a:lnTo>
                  <a:pt x="2687" y="134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vl="0"/>
            <a:endParaRPr lang="zh-CN" altLang="en-US"/>
          </a:p>
        </p:txBody>
      </p:sp>
      <p:sp>
        <p:nvSpPr>
          <p:cNvPr id="22" name="Freeform 15"/>
          <p:cNvSpPr>
            <a:spLocks noEditPoints="1"/>
          </p:cNvSpPr>
          <p:nvPr userDrawn="1"/>
        </p:nvSpPr>
        <p:spPr bwMode="auto">
          <a:xfrm>
            <a:off x="1292225" y="1615167"/>
            <a:ext cx="3984625" cy="3986213"/>
          </a:xfrm>
          <a:custGeom>
            <a:avLst/>
            <a:gdLst>
              <a:gd name="T0" fmla="*/ 1254 w 2510"/>
              <a:gd name="T1" fmla="*/ 2511 h 2511"/>
              <a:gd name="T2" fmla="*/ 1249 w 2510"/>
              <a:gd name="T3" fmla="*/ 2505 h 2511"/>
              <a:gd name="T4" fmla="*/ 0 w 2510"/>
              <a:gd name="T5" fmla="*/ 1255 h 2511"/>
              <a:gd name="T6" fmla="*/ 1254 w 2510"/>
              <a:gd name="T7" fmla="*/ 0 h 2511"/>
              <a:gd name="T8" fmla="*/ 2510 w 2510"/>
              <a:gd name="T9" fmla="*/ 1255 h 2511"/>
              <a:gd name="T10" fmla="*/ 1254 w 2510"/>
              <a:gd name="T11" fmla="*/ 2511 h 2511"/>
              <a:gd name="T12" fmla="*/ 23 w 2510"/>
              <a:gd name="T13" fmla="*/ 1255 h 2511"/>
              <a:gd name="T14" fmla="*/ 1254 w 2510"/>
              <a:gd name="T15" fmla="*/ 2488 h 2511"/>
              <a:gd name="T16" fmla="*/ 2487 w 2510"/>
              <a:gd name="T17" fmla="*/ 1255 h 2511"/>
              <a:gd name="T18" fmla="*/ 1254 w 2510"/>
              <a:gd name="T19" fmla="*/ 23 h 2511"/>
              <a:gd name="T20" fmla="*/ 23 w 2510"/>
              <a:gd name="T21" fmla="*/ 1255 h 2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0" h="2511">
                <a:moveTo>
                  <a:pt x="1254" y="2511"/>
                </a:moveTo>
                <a:lnTo>
                  <a:pt x="1249" y="2505"/>
                </a:lnTo>
                <a:lnTo>
                  <a:pt x="0" y="1255"/>
                </a:lnTo>
                <a:lnTo>
                  <a:pt x="1254" y="0"/>
                </a:lnTo>
                <a:lnTo>
                  <a:pt x="2510" y="1255"/>
                </a:lnTo>
                <a:lnTo>
                  <a:pt x="1254" y="2511"/>
                </a:lnTo>
                <a:close/>
                <a:moveTo>
                  <a:pt x="23" y="1255"/>
                </a:moveTo>
                <a:lnTo>
                  <a:pt x="1254" y="2488"/>
                </a:lnTo>
                <a:lnTo>
                  <a:pt x="2487" y="1255"/>
                </a:lnTo>
                <a:lnTo>
                  <a:pt x="1254" y="23"/>
                </a:lnTo>
                <a:lnTo>
                  <a:pt x="23" y="1255"/>
                </a:lnTo>
                <a:close/>
              </a:path>
            </a:pathLst>
          </a:custGeom>
          <a:solidFill>
            <a:srgbClr val="B0C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a:spLocks noEditPoints="1"/>
          </p:cNvSpPr>
          <p:nvPr userDrawn="1"/>
        </p:nvSpPr>
        <p:spPr bwMode="auto">
          <a:xfrm>
            <a:off x="36513" y="2770867"/>
            <a:ext cx="1673225" cy="1674813"/>
          </a:xfrm>
          <a:custGeom>
            <a:avLst/>
            <a:gdLst>
              <a:gd name="T0" fmla="*/ 527 w 1054"/>
              <a:gd name="T1" fmla="*/ 1055 h 1055"/>
              <a:gd name="T2" fmla="*/ 0 w 1054"/>
              <a:gd name="T3" fmla="*/ 527 h 1055"/>
              <a:gd name="T4" fmla="*/ 527 w 1054"/>
              <a:gd name="T5" fmla="*/ 0 h 1055"/>
              <a:gd name="T6" fmla="*/ 1054 w 1054"/>
              <a:gd name="T7" fmla="*/ 527 h 1055"/>
              <a:gd name="T8" fmla="*/ 527 w 1054"/>
              <a:gd name="T9" fmla="*/ 1055 h 1055"/>
              <a:gd name="T10" fmla="*/ 22 w 1054"/>
              <a:gd name="T11" fmla="*/ 527 h 1055"/>
              <a:gd name="T12" fmla="*/ 527 w 1054"/>
              <a:gd name="T13" fmla="*/ 1032 h 1055"/>
              <a:gd name="T14" fmla="*/ 1032 w 1054"/>
              <a:gd name="T15" fmla="*/ 527 h 1055"/>
              <a:gd name="T16" fmla="*/ 527 w 1054"/>
              <a:gd name="T17" fmla="*/ 23 h 1055"/>
              <a:gd name="T18" fmla="*/ 22 w 1054"/>
              <a:gd name="T19" fmla="*/ 52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4" h="1055">
                <a:moveTo>
                  <a:pt x="527" y="1055"/>
                </a:moveTo>
                <a:lnTo>
                  <a:pt x="0" y="527"/>
                </a:lnTo>
                <a:lnTo>
                  <a:pt x="527" y="0"/>
                </a:lnTo>
                <a:lnTo>
                  <a:pt x="1054" y="527"/>
                </a:lnTo>
                <a:lnTo>
                  <a:pt x="527" y="1055"/>
                </a:lnTo>
                <a:close/>
                <a:moveTo>
                  <a:pt x="22" y="527"/>
                </a:moveTo>
                <a:lnTo>
                  <a:pt x="527" y="1032"/>
                </a:lnTo>
                <a:lnTo>
                  <a:pt x="1032" y="527"/>
                </a:lnTo>
                <a:lnTo>
                  <a:pt x="527" y="23"/>
                </a:lnTo>
                <a:lnTo>
                  <a:pt x="22" y="527"/>
                </a:lnTo>
                <a:close/>
              </a:path>
            </a:pathLst>
          </a:custGeom>
          <a:solidFill>
            <a:srgbClr val="B0C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文本占位符 8"/>
          <p:cNvSpPr>
            <a:spLocks noGrp="1"/>
          </p:cNvSpPr>
          <p:nvPr>
            <p:ph type="body" sz="quarter" idx="13" hasCustomPrompt="1"/>
          </p:nvPr>
        </p:nvSpPr>
        <p:spPr>
          <a:xfrm>
            <a:off x="2388394" y="2681148"/>
            <a:ext cx="2209800" cy="2070100"/>
          </a:xfrm>
        </p:spPr>
        <p:txBody>
          <a:bodyPr>
            <a:noAutofit/>
          </a:bodyPr>
          <a:lstStyle>
            <a:lvl1pPr marL="109855" indent="0">
              <a:buNone/>
              <a:defRPr sz="11500">
                <a:solidFill>
                  <a:schemeClr val="bg1"/>
                </a:solidFill>
                <a:latin typeface="Impact" panose="020B0806030902050204" pitchFamily="34" charset="0"/>
              </a:defRPr>
            </a:lvl1pPr>
            <a:lvl2pPr marL="393065" indent="0">
              <a:buNone/>
              <a:defRPr/>
            </a:lvl2pPr>
            <a:lvl3pPr marL="631190" indent="0">
              <a:buNone/>
              <a:defRPr/>
            </a:lvl3pPr>
            <a:lvl4pPr marL="914400" indent="0">
              <a:buNone/>
              <a:defRPr/>
            </a:lvl4pPr>
            <a:lvl5pPr marL="1143000" indent="0">
              <a:buNone/>
              <a:defRPr/>
            </a:lvl5pPr>
          </a:lstStyle>
          <a:p>
            <a:pPr lvl="0"/>
            <a:r>
              <a:rPr lang="en-US" altLang="zh-CN" dirty="0" smtClean="0"/>
              <a:t>01</a:t>
            </a:r>
            <a:endParaRPr lang="zh-CN" altLang="en-US"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Ref idx="1003">
        <a:schemeClr val="bg1"/>
      </p:bgRef>
    </p:bg>
    <p:spTree>
      <p:nvGrpSpPr>
        <p:cNvPr id="1" name=""/>
        <p:cNvGrpSpPr/>
        <p:nvPr/>
      </p:nvGrpSpPr>
      <p:grpSpPr>
        <a:xfrm>
          <a:off x="0" y="0"/>
          <a:ext cx="0" cy="0"/>
          <a:chOff x="0" y="0"/>
          <a:chExt cx="0" cy="0"/>
        </a:xfrm>
      </p:grpSpPr>
      <p:sp>
        <p:nvSpPr>
          <p:cNvPr id="10" name="文本占位符 9"/>
          <p:cNvSpPr>
            <a:spLocks noGrp="1"/>
          </p:cNvSpPr>
          <p:nvPr>
            <p:ph type="body" idx="1"/>
          </p:nvPr>
        </p:nvSpPr>
        <p:spPr>
          <a:xfrm>
            <a:off x="609600" y="5410200"/>
            <a:ext cx="5386917" cy="762000"/>
          </a:xfrm>
          <a:solidFill>
            <a:srgbClr val="53A06C"/>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endParaRPr kumimoji="0" lang="zh-CN" altLang="en-US"/>
          </a:p>
        </p:txBody>
      </p:sp>
      <p:sp>
        <p:nvSpPr>
          <p:cNvPr id="11" name="文本占位符 10"/>
          <p:cNvSpPr>
            <a:spLocks noGrp="1"/>
          </p:cNvSpPr>
          <p:nvPr>
            <p:ph type="body" sz="half" idx="3"/>
          </p:nvPr>
        </p:nvSpPr>
        <p:spPr>
          <a:xfrm>
            <a:off x="6193369" y="5410200"/>
            <a:ext cx="5389033" cy="762000"/>
          </a:xfrm>
          <a:solidFill>
            <a:srgbClr val="3D87AA"/>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endParaRPr kumimoji="0"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11529696" y="6407945"/>
            <a:ext cx="487680" cy="365125"/>
          </a:xfrm>
        </p:spPr>
        <p:txBody>
          <a:bodyPr/>
          <a:lstStyle/>
          <a:p>
            <a:fld id="{0F7E4AC9-98DC-490B-B46F-D7E4C6785617}"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3.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l" rtl="0" eaLnBrk="1" latinLnBrk="0" hangingPunct="1">
        <a:spcBef>
          <a:spcPct val="0"/>
        </a:spcBef>
        <a:buNone/>
        <a:defRPr kumimoji="0" sz="4100" b="0" kern="1200">
          <a:solidFill>
            <a:schemeClr val="bg1"/>
          </a:solidFill>
          <a:effectLst>
            <a:outerShdw blurRad="31750" dist="25400" dir="5400000" algn="tl" rotWithShape="0">
              <a:srgbClr val="000000">
                <a:alpha val="25000"/>
              </a:srgbClr>
            </a:outerShdw>
          </a:effectLst>
          <a:latin typeface="等线" panose="02010600030101010101" pitchFamily="2" charset="-122"/>
          <a:ea typeface="等线" panose="02010600030101010101" pitchFamily="2" charset="-122"/>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等线" panose="02010600030101010101" pitchFamily="2" charset="-122"/>
          <a:ea typeface="等线" panose="02010600030101010101" pitchFamily="2" charset="-122"/>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等线" panose="02010600030101010101" pitchFamily="2" charset="-122"/>
          <a:ea typeface="等线" panose="02010600030101010101" pitchFamily="2" charset="-122"/>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等线" panose="02010600030101010101" pitchFamily="2" charset="-122"/>
          <a:ea typeface="等线" panose="02010600030101010101" pitchFamily="2" charset="-122"/>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等线" panose="02010600030101010101" pitchFamily="2" charset="-122"/>
          <a:ea typeface="等线" panose="02010600030101010101" pitchFamily="2" charset="-122"/>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等线" panose="02010600030101010101" pitchFamily="2" charset="-122"/>
          <a:ea typeface="等线" panose="02010600030101010101" pitchFamily="2" charset="-122"/>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image" Target="../media/image11.svg"/><Relationship Id="rId3" Type="http://schemas.openxmlformats.org/officeDocument/2006/relationships/image" Target="../media/image10.png"/><Relationship Id="rId21" Type="http://schemas.openxmlformats.org/officeDocument/2006/relationships/slideLayout" Target="../slideLayouts/slideLayout2.xml"/><Relationship Id="rId20" Type="http://schemas.openxmlformats.org/officeDocument/2006/relationships/tags" Target="../tags/tag69.xml"/><Relationship Id="rId2" Type="http://schemas.openxmlformats.org/officeDocument/2006/relationships/tags" Target="../tags/tag59.xml"/><Relationship Id="rId19" Type="http://schemas.openxmlformats.org/officeDocument/2006/relationships/image" Target="../media/image17.svg"/><Relationship Id="rId18" Type="http://schemas.openxmlformats.org/officeDocument/2006/relationships/image" Target="../media/image16.png"/><Relationship Id="rId17" Type="http://schemas.openxmlformats.org/officeDocument/2006/relationships/tags" Target="../tags/tag68.xml"/><Relationship Id="rId16" Type="http://schemas.openxmlformats.org/officeDocument/2006/relationships/image" Target="../media/image15.svg"/><Relationship Id="rId15" Type="http://schemas.openxmlformats.org/officeDocument/2006/relationships/image" Target="../media/image14.png"/><Relationship Id="rId14" Type="http://schemas.openxmlformats.org/officeDocument/2006/relationships/tags" Target="../tags/tag67.xml"/><Relationship Id="rId13" Type="http://schemas.openxmlformats.org/officeDocument/2006/relationships/image" Target="../media/image13.svg"/><Relationship Id="rId12" Type="http://schemas.openxmlformats.org/officeDocument/2006/relationships/image" Target="../media/image12.png"/><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tags" Target="../tags/tag58.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image" Target="../media/image5.png"/><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2" Type="http://schemas.openxmlformats.org/officeDocument/2006/relationships/slideLayout" Target="../slideLayouts/slideLayout2.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0" Type="http://schemas.openxmlformats.org/officeDocument/2006/relationships/slideLayout" Target="../slideLayouts/slideLayout2.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2.xml"/></Relationships>
</file>

<file path=ppt/slides/_rels/slide9.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9" Type="http://schemas.openxmlformats.org/officeDocument/2006/relationships/slideLayout" Target="../slideLayouts/slideLayout2.xml"/><Relationship Id="rId18" Type="http://schemas.openxmlformats.org/officeDocument/2006/relationships/themeOverride" Target="../theme/themeOverride1.xml"/><Relationship Id="rId17" Type="http://schemas.openxmlformats.org/officeDocument/2006/relationships/tags" Target="../tags/tag57.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image" Target="../media/image9.png"/><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493010"/>
            <a:ext cx="12192000" cy="3246120"/>
            <a:chOff x="0" y="2566737"/>
            <a:chExt cx="12192000" cy="2261936"/>
          </a:xfrm>
          <a:solidFill>
            <a:schemeClr val="bg1"/>
          </a:solidFill>
        </p:grpSpPr>
        <p:sp>
          <p:nvSpPr>
            <p:cNvPr id="5" name="矩形 4"/>
            <p:cNvSpPr/>
            <p:nvPr/>
          </p:nvSpPr>
          <p:spPr>
            <a:xfrm>
              <a:off x="0" y="2791326"/>
              <a:ext cx="12192000" cy="1812758"/>
            </a:xfrm>
            <a:prstGeom prst="rect">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en-US" altLang="zh-CN" sz="1000" b="1" dirty="0">
                <a:latin typeface="+mj-ea"/>
                <a:ea typeface="+mj-ea"/>
              </a:endParaRPr>
            </a:p>
          </p:txBody>
        </p:sp>
        <p:sp>
          <p:nvSpPr>
            <p:cNvPr id="3" name="矩形 2"/>
            <p:cNvSpPr/>
            <p:nvPr/>
          </p:nvSpPr>
          <p:spPr>
            <a:xfrm>
              <a:off x="0" y="2566737"/>
              <a:ext cx="12192000" cy="72190"/>
            </a:xfrm>
            <a:prstGeom prst="rect">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7" name="矩形 6"/>
            <p:cNvSpPr/>
            <p:nvPr/>
          </p:nvSpPr>
          <p:spPr>
            <a:xfrm>
              <a:off x="0" y="4756483"/>
              <a:ext cx="12192000" cy="72190"/>
            </a:xfrm>
            <a:prstGeom prst="rect">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grpSp>
      <p:sp>
        <p:nvSpPr>
          <p:cNvPr id="2" name="文本框 1"/>
          <p:cNvSpPr txBox="1"/>
          <p:nvPr/>
        </p:nvSpPr>
        <p:spPr>
          <a:xfrm>
            <a:off x="450850" y="3114040"/>
            <a:ext cx="4703445" cy="1753235"/>
          </a:xfrm>
          <a:prstGeom prst="rect">
            <a:avLst/>
          </a:prstGeom>
        </p:spPr>
        <p:txBody>
          <a:bodyPr wrap="square">
            <a:spAutoFit/>
          </a:bodyPr>
          <a:p>
            <a:pPr algn="ctr">
              <a:lnSpc>
                <a:spcPct val="150000"/>
              </a:lnSpc>
            </a:pPr>
            <a:r>
              <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可直接静脉给药，</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无需进一步配置，</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提高癫痫患者救治的及时性、 用药可及性和安全性。 </a:t>
            </a:r>
            <a:endPar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pPr>
            <a:r>
              <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临床应用更便利，更便于向基层推广的新型抗癫痫药物。 </a:t>
            </a:r>
            <a:endParaRPr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文本框 44"/>
          <p:cNvSpPr txBox="1"/>
          <p:nvPr>
            <p:custDataLst>
              <p:tags r:id="rId1"/>
            </p:custDataLst>
          </p:nvPr>
        </p:nvSpPr>
        <p:spPr>
          <a:xfrm>
            <a:off x="2820671" y="1596390"/>
            <a:ext cx="6993890" cy="749300"/>
          </a:xfrm>
          <a:prstGeom prst="rect">
            <a:avLst/>
          </a:prstGeom>
          <a:noFill/>
          <a:effectLst>
            <a:outerShdw blurRad="101600" dist="38100" algn="l" rotWithShape="0">
              <a:schemeClr val="dk1">
                <a:alpha val="100000"/>
              </a:schemeClr>
            </a:outerShdw>
          </a:effectLst>
        </p:spPr>
        <p:txBody>
          <a:bodyPr wrap="none" lIns="72000" tIns="36195" rIns="72000" bIns="36195"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800"/>
              </a:spcBef>
              <a:spcAft>
                <a:spcPts val="0"/>
              </a:spcAft>
              <a:buSzPct val="100000"/>
              <a:buNone/>
            </a:pPr>
            <a:r>
              <a:rPr lang="zh-CN" altLang="en-US" sz="4400" b="1" spc="360" dirty="0">
                <a:solidFill>
                  <a:schemeClr val="lt1"/>
                </a:solidFill>
                <a:effectLst>
                  <a:outerShdw blurRad="38100" dist="38100" dir="2700000" algn="tl">
                    <a:srgbClr val="000000">
                      <a:alpha val="43137"/>
                    </a:srgbClr>
                  </a:outerShdw>
                </a:effectLst>
                <a:uFillTx/>
                <a:latin typeface="Arial" panose="020B0604020202020204" pitchFamily="34" charset="0"/>
                <a:ea typeface="微软雅黑" panose="020B0503020204020204" pitchFamily="34" charset="-122"/>
                <a:cs typeface="微软雅黑" panose="020B0503020204020204" pitchFamily="34" charset="-122"/>
                <a:sym typeface="+mn-ea"/>
              </a:rPr>
              <a:t>左乙拉西坦氯化钠注射液 </a:t>
            </a:r>
            <a:endParaRPr lang="zh-CN" altLang="en-US" sz="4400" b="1" spc="360" dirty="0">
              <a:solidFill>
                <a:schemeClr val="lt1"/>
              </a:solidFill>
              <a:effectLst>
                <a:outerShdw blurRad="38100" dist="38100" dir="2700000" algn="tl">
                  <a:srgbClr val="000000">
                    <a:alpha val="43137"/>
                  </a:srgbClr>
                </a:outerShdw>
              </a:effectLst>
              <a:uFillTx/>
              <a:latin typeface="Arial" panose="020B0604020202020204" pitchFamily="34" charset="0"/>
              <a:ea typeface="微软雅黑" panose="020B0503020204020204" pitchFamily="34" charset="-122"/>
              <a:cs typeface="微软雅黑" panose="020B0503020204020204" pitchFamily="34" charset="-122"/>
              <a:sym typeface="+mn-ea"/>
            </a:endParaRPr>
          </a:p>
        </p:txBody>
      </p:sp>
      <p:sp>
        <p:nvSpPr>
          <p:cNvPr id="6" name="文本框 5"/>
          <p:cNvSpPr txBox="1"/>
          <p:nvPr>
            <p:custDataLst>
              <p:tags r:id="rId2"/>
            </p:custDataLst>
          </p:nvPr>
        </p:nvSpPr>
        <p:spPr>
          <a:xfrm>
            <a:off x="4928870" y="3145790"/>
            <a:ext cx="3492500" cy="398780"/>
          </a:xfrm>
          <a:prstGeom prst="rect">
            <a:avLst/>
          </a:prstGeom>
          <a:noFill/>
        </p:spPr>
        <p:txBody>
          <a:bodyPr wrap="square" rtlCol="0">
            <a:spAutoFit/>
          </a:bodyPr>
          <a:p>
            <a:pPr algn="ctr"/>
            <a:r>
              <a:rPr lang="en-US" altLang="zh-CN" sz="2000" spc="250" dirty="0">
                <a:solidFill>
                  <a:schemeClr val="tx1">
                    <a:lumMod val="85000"/>
                    <a:lumOff val="15000"/>
                  </a:schemeClr>
                </a:solidFill>
                <a:effectLst>
                  <a:outerShdw blurRad="38100" dist="25400" dir="2700000" algn="tl" rotWithShape="0">
                    <a:prstClr val="black">
                      <a:alpha val="10000"/>
                    </a:prstClr>
                  </a:outerShdw>
                </a:effectLst>
                <a:cs typeface="+mn-ea"/>
                <a:sym typeface="+mn-lt"/>
              </a:rPr>
              <a:t>     </a:t>
            </a:r>
            <a:r>
              <a:rPr lang="zh-CN" altLang="en-US" sz="2000" spc="250" dirty="0">
                <a:solidFill>
                  <a:schemeClr val="tx1">
                    <a:lumMod val="85000"/>
                    <a:lumOff val="15000"/>
                  </a:schemeClr>
                </a:solidFill>
                <a:effectLst>
                  <a:outerShdw blurRad="38100" dist="25400" dir="2700000" algn="tl" rotWithShape="0">
                    <a:prstClr val="black">
                      <a:alpha val="10000"/>
                    </a:prstClr>
                  </a:outerShdw>
                </a:effectLst>
                <a:cs typeface="+mn-ea"/>
                <a:sym typeface="+mn-lt"/>
              </a:rPr>
              <a:t>一、药品基本信</a:t>
            </a:r>
            <a:endParaRPr lang="zh-CN" altLang="en-US" sz="2000" spc="250" dirty="0">
              <a:solidFill>
                <a:schemeClr val="tx1">
                  <a:lumMod val="85000"/>
                  <a:lumOff val="15000"/>
                </a:schemeClr>
              </a:solidFill>
              <a:effectLst>
                <a:outerShdw blurRad="38100" dist="25400" dir="2700000" algn="tl" rotWithShape="0">
                  <a:prstClr val="black">
                    <a:alpha val="10000"/>
                  </a:prstClr>
                </a:outerShdw>
              </a:effectLst>
              <a:cs typeface="+mn-ea"/>
              <a:sym typeface="+mn-lt"/>
            </a:endParaRPr>
          </a:p>
        </p:txBody>
      </p:sp>
      <p:sp>
        <p:nvSpPr>
          <p:cNvPr id="9" name="文本框 8"/>
          <p:cNvSpPr txBox="1"/>
          <p:nvPr>
            <p:custDataLst>
              <p:tags r:id="rId3"/>
            </p:custDataLst>
          </p:nvPr>
        </p:nvSpPr>
        <p:spPr>
          <a:xfrm>
            <a:off x="8270875" y="3145790"/>
            <a:ext cx="3281045" cy="398780"/>
          </a:xfrm>
          <a:prstGeom prst="rect">
            <a:avLst/>
          </a:prstGeom>
          <a:noFill/>
        </p:spPr>
        <p:txBody>
          <a:bodyPr wrap="square" rtlCol="0">
            <a:spAutoFit/>
          </a:bodyPr>
          <a:p>
            <a:pPr algn="ctr"/>
            <a:r>
              <a:rPr lang="zh-CN" altLang="en-US" sz="2000" spc="250" dirty="0">
                <a:solidFill>
                  <a:schemeClr val="tx1">
                    <a:lumMod val="85000"/>
                    <a:lumOff val="15000"/>
                  </a:schemeClr>
                </a:solidFill>
                <a:effectLst>
                  <a:outerShdw blurRad="38100" dist="25400" dir="2700000" algn="tl" rotWithShape="0">
                    <a:prstClr val="black">
                      <a:alpha val="10000"/>
                    </a:prstClr>
                  </a:outerShdw>
                </a:effectLst>
                <a:cs typeface="+mn-ea"/>
                <a:sym typeface="+mn-lt"/>
              </a:rPr>
              <a:t>二、安全性</a:t>
            </a:r>
            <a:endParaRPr lang="zh-CN" altLang="en-US" sz="2000" spc="250" dirty="0">
              <a:solidFill>
                <a:schemeClr val="tx1">
                  <a:lumMod val="85000"/>
                  <a:lumOff val="15000"/>
                </a:schemeClr>
              </a:solidFill>
              <a:effectLst>
                <a:outerShdw blurRad="38100" dist="25400" dir="2700000" algn="tl" rotWithShape="0">
                  <a:prstClr val="black">
                    <a:alpha val="10000"/>
                  </a:prstClr>
                </a:outerShdw>
              </a:effectLst>
              <a:cs typeface="+mn-ea"/>
              <a:sym typeface="+mn-lt"/>
            </a:endParaRPr>
          </a:p>
        </p:txBody>
      </p:sp>
      <p:sp>
        <p:nvSpPr>
          <p:cNvPr id="40" name="文本框 39"/>
          <p:cNvSpPr txBox="1"/>
          <p:nvPr>
            <p:custDataLst>
              <p:tags r:id="rId4"/>
            </p:custDataLst>
          </p:nvPr>
        </p:nvSpPr>
        <p:spPr>
          <a:xfrm>
            <a:off x="4928870" y="3876040"/>
            <a:ext cx="2979420" cy="398780"/>
          </a:xfrm>
          <a:prstGeom prst="rect">
            <a:avLst/>
          </a:prstGeom>
          <a:noFill/>
        </p:spPr>
        <p:txBody>
          <a:bodyPr wrap="square" rtlCol="0">
            <a:spAutoFit/>
          </a:bodyPr>
          <a:p>
            <a:pPr algn="ctr"/>
            <a:r>
              <a:rPr lang="en-US" altLang="zh-CN" sz="2000" spc="250" dirty="0">
                <a:solidFill>
                  <a:schemeClr val="tx1">
                    <a:lumMod val="85000"/>
                    <a:lumOff val="15000"/>
                  </a:schemeClr>
                </a:solidFill>
                <a:effectLst>
                  <a:outerShdw blurRad="38100" dist="25400" dir="2700000" algn="tl" rotWithShape="0">
                    <a:prstClr val="black">
                      <a:alpha val="10000"/>
                    </a:prstClr>
                  </a:outerShdw>
                </a:effectLst>
                <a:cs typeface="+mn-ea"/>
                <a:sym typeface="+mn-lt"/>
              </a:rPr>
              <a:t>     </a:t>
            </a:r>
            <a:r>
              <a:rPr lang="zh-CN" altLang="en-US" sz="2000" spc="250" dirty="0">
                <a:solidFill>
                  <a:schemeClr val="tx1">
                    <a:lumMod val="85000"/>
                    <a:lumOff val="15000"/>
                  </a:schemeClr>
                </a:solidFill>
                <a:effectLst>
                  <a:outerShdw blurRad="38100" dist="25400" dir="2700000" algn="tl" rotWithShape="0">
                    <a:prstClr val="black">
                      <a:alpha val="10000"/>
                    </a:prstClr>
                  </a:outerShdw>
                </a:effectLst>
                <a:cs typeface="+mn-ea"/>
                <a:sym typeface="+mn-lt"/>
              </a:rPr>
              <a:t>三、有效性</a:t>
            </a:r>
            <a:endParaRPr lang="zh-CN" altLang="en-US" sz="2000" spc="250" dirty="0">
              <a:solidFill>
                <a:schemeClr val="tx1">
                  <a:lumMod val="85000"/>
                  <a:lumOff val="15000"/>
                </a:schemeClr>
              </a:solidFill>
              <a:effectLst>
                <a:outerShdw blurRad="38100" dist="25400" dir="2700000" algn="tl" rotWithShape="0">
                  <a:prstClr val="black">
                    <a:alpha val="10000"/>
                  </a:prstClr>
                </a:outerShdw>
              </a:effectLst>
              <a:cs typeface="+mn-ea"/>
              <a:sym typeface="+mn-lt"/>
            </a:endParaRPr>
          </a:p>
        </p:txBody>
      </p:sp>
      <p:sp>
        <p:nvSpPr>
          <p:cNvPr id="4" name="文本框 3"/>
          <p:cNvSpPr txBox="1"/>
          <p:nvPr>
            <p:custDataLst>
              <p:tags r:id="rId5"/>
            </p:custDataLst>
          </p:nvPr>
        </p:nvSpPr>
        <p:spPr>
          <a:xfrm>
            <a:off x="8421370" y="3884295"/>
            <a:ext cx="2979420" cy="398780"/>
          </a:xfrm>
          <a:prstGeom prst="rect">
            <a:avLst/>
          </a:prstGeom>
          <a:noFill/>
        </p:spPr>
        <p:txBody>
          <a:bodyPr wrap="square" rtlCol="0">
            <a:spAutoFit/>
          </a:bodyPr>
          <a:p>
            <a:pPr algn="ctr"/>
            <a:r>
              <a:rPr lang="zh-CN" altLang="en-US" sz="2000" spc="250" dirty="0">
                <a:solidFill>
                  <a:schemeClr val="tx1">
                    <a:lumMod val="85000"/>
                    <a:lumOff val="15000"/>
                  </a:schemeClr>
                </a:solidFill>
                <a:effectLst>
                  <a:outerShdw blurRad="38100" dist="25400" dir="2700000" algn="tl" rotWithShape="0">
                    <a:prstClr val="black">
                      <a:alpha val="10000"/>
                    </a:prstClr>
                  </a:outerShdw>
                </a:effectLst>
                <a:cs typeface="+mn-ea"/>
                <a:sym typeface="+mn-lt"/>
              </a:rPr>
              <a:t>四、创新性</a:t>
            </a:r>
            <a:endParaRPr lang="zh-CN" altLang="en-US" sz="2000" spc="250" dirty="0">
              <a:solidFill>
                <a:schemeClr val="tx1">
                  <a:lumMod val="85000"/>
                  <a:lumOff val="15000"/>
                </a:schemeClr>
              </a:solidFill>
              <a:effectLst>
                <a:outerShdw blurRad="38100" dist="25400" dir="2700000" algn="tl" rotWithShape="0">
                  <a:prstClr val="black">
                    <a:alpha val="10000"/>
                  </a:prstClr>
                </a:outerShdw>
              </a:effectLst>
              <a:cs typeface="+mn-ea"/>
              <a:sym typeface="+mn-lt"/>
            </a:endParaRPr>
          </a:p>
        </p:txBody>
      </p:sp>
      <p:sp>
        <p:nvSpPr>
          <p:cNvPr id="13" name="文本框 12"/>
          <p:cNvSpPr txBox="1"/>
          <p:nvPr>
            <p:custDataLst>
              <p:tags r:id="rId6"/>
            </p:custDataLst>
          </p:nvPr>
        </p:nvSpPr>
        <p:spPr>
          <a:xfrm>
            <a:off x="5154295" y="4606290"/>
            <a:ext cx="2527935" cy="398780"/>
          </a:xfrm>
          <a:prstGeom prst="rect">
            <a:avLst/>
          </a:prstGeom>
          <a:noFill/>
        </p:spPr>
        <p:txBody>
          <a:bodyPr wrap="square" rtlCol="0">
            <a:spAutoFit/>
          </a:bodyPr>
          <a:p>
            <a:pPr algn="ctr"/>
            <a:r>
              <a:rPr lang="en-US" altLang="zh-CN" sz="2000" spc="250" dirty="0">
                <a:solidFill>
                  <a:schemeClr val="tx1">
                    <a:lumMod val="85000"/>
                    <a:lumOff val="15000"/>
                  </a:schemeClr>
                </a:solidFill>
                <a:effectLst>
                  <a:outerShdw blurRad="38100" dist="25400" dir="2700000" algn="tl" rotWithShape="0">
                    <a:prstClr val="black">
                      <a:alpha val="10000"/>
                    </a:prstClr>
                  </a:outerShdw>
                </a:effectLst>
                <a:cs typeface="+mn-ea"/>
                <a:sym typeface="+mn-lt"/>
              </a:rPr>
              <a:t>     </a:t>
            </a:r>
            <a:r>
              <a:rPr lang="zh-CN" altLang="en-US" sz="2000" spc="250" dirty="0">
                <a:solidFill>
                  <a:schemeClr val="tx1">
                    <a:lumMod val="85000"/>
                    <a:lumOff val="15000"/>
                  </a:schemeClr>
                </a:solidFill>
                <a:effectLst>
                  <a:outerShdw blurRad="38100" dist="25400" dir="2700000" algn="tl" rotWithShape="0">
                    <a:prstClr val="black">
                      <a:alpha val="10000"/>
                    </a:prstClr>
                  </a:outerShdw>
                </a:effectLst>
                <a:cs typeface="+mn-ea"/>
                <a:sym typeface="+mn-lt"/>
              </a:rPr>
              <a:t>五、公平性</a:t>
            </a:r>
            <a:endParaRPr lang="zh-CN" altLang="en-US" sz="2000" spc="250" dirty="0">
              <a:solidFill>
                <a:schemeClr val="tx1">
                  <a:lumMod val="85000"/>
                  <a:lumOff val="15000"/>
                </a:schemeClr>
              </a:solidFill>
              <a:effectLst>
                <a:outerShdw blurRad="38100" dist="25400" dir="2700000" algn="tl" rotWithShape="0">
                  <a:prstClr val="black">
                    <a:alpha val="10000"/>
                  </a:prstClr>
                </a:outerShdw>
              </a:effectLst>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圆角矩形 5"/>
          <p:cNvSpPr/>
          <p:nvPr>
            <p:custDataLst>
              <p:tags r:id="rId1"/>
            </p:custDataLst>
          </p:nvPr>
        </p:nvSpPr>
        <p:spPr>
          <a:xfrm>
            <a:off x="2467159" y="2361454"/>
            <a:ext cx="318033" cy="318033"/>
          </a:xfrm>
          <a:prstGeom prst="roundRect">
            <a:avLst/>
          </a:prstGeom>
          <a:gradFill>
            <a:gsLst>
              <a:gs pos="0">
                <a:schemeClr val="accent1">
                  <a:lumMod val="40000"/>
                  <a:lumOff val="60000"/>
                  <a:alpha val="100000"/>
                </a:schemeClr>
              </a:gs>
              <a:gs pos="100000">
                <a:schemeClr val="accent1">
                  <a:alpha val="100000"/>
                </a:schemeClr>
              </a:gs>
            </a:gsLst>
            <a:lin ang="2700000" scaled="0"/>
          </a:gradFill>
          <a:ln>
            <a:noFill/>
          </a:ln>
          <a:effectLst>
            <a:outerShdw blurRad="177800" dist="38100" dir="2700000" algn="tl" rotWithShape="0">
              <a:schemeClr val="accent1">
                <a:lumMod val="7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mn-ea"/>
            </a:endParaRPr>
          </a:p>
        </p:txBody>
      </p:sp>
      <p:pic>
        <p:nvPicPr>
          <p:cNvPr id="22" name="图片 21" descr="343439383331313b343532303031393bd2b5bca8b9dcc0ed"/>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2556996" y="2451291"/>
            <a:ext cx="138359" cy="138359"/>
          </a:xfrm>
          <a:prstGeom prst="rect">
            <a:avLst/>
          </a:prstGeom>
          <a:effectLst/>
        </p:spPr>
      </p:pic>
      <p:cxnSp>
        <p:nvCxnSpPr>
          <p:cNvPr id="66" name="直接连接符 65"/>
          <p:cNvCxnSpPr/>
          <p:nvPr>
            <p:custDataLst>
              <p:tags r:id="rId5"/>
            </p:custDataLst>
          </p:nvPr>
        </p:nvCxnSpPr>
        <p:spPr>
          <a:xfrm>
            <a:off x="2467159" y="3015295"/>
            <a:ext cx="8165092" cy="0"/>
          </a:xfrm>
          <a:prstGeom prst="line">
            <a:avLst/>
          </a:prstGeom>
          <a:ln>
            <a:solidFill>
              <a:schemeClr val="accent2">
                <a:lumMod val="40000"/>
                <a:lumOff val="60000"/>
                <a:alpha val="40000"/>
              </a:schemeClr>
            </a:solidFill>
          </a:ln>
        </p:spPr>
        <p:style>
          <a:lnRef idx="2">
            <a:schemeClr val="accent1"/>
          </a:lnRef>
          <a:fillRef idx="0">
            <a:srgbClr val="FFFFFF"/>
          </a:fillRef>
          <a:effectRef idx="0">
            <a:srgbClr val="FFFFFF"/>
          </a:effectRef>
          <a:fontRef idx="minor">
            <a:schemeClr val="tx1"/>
          </a:fontRef>
        </p:style>
      </p:cxnSp>
      <p:sp>
        <p:nvSpPr>
          <p:cNvPr id="35" name="圆角矩形 34"/>
          <p:cNvSpPr/>
          <p:nvPr>
            <p:custDataLst>
              <p:tags r:id="rId6"/>
            </p:custDataLst>
          </p:nvPr>
        </p:nvSpPr>
        <p:spPr>
          <a:xfrm>
            <a:off x="2467159" y="3351103"/>
            <a:ext cx="318033" cy="318033"/>
          </a:xfrm>
          <a:prstGeom prst="roundRect">
            <a:avLst/>
          </a:prstGeom>
          <a:gradFill>
            <a:gsLst>
              <a:gs pos="0">
                <a:schemeClr val="accent2">
                  <a:lumMod val="40000"/>
                  <a:lumOff val="60000"/>
                  <a:alpha val="100000"/>
                </a:schemeClr>
              </a:gs>
              <a:gs pos="100000">
                <a:schemeClr val="accent2">
                  <a:alpha val="100000"/>
                </a:schemeClr>
              </a:gs>
            </a:gsLst>
            <a:lin ang="2700000" scaled="0"/>
          </a:gradFill>
          <a:ln>
            <a:noFill/>
          </a:ln>
          <a:effectLst>
            <a:outerShdw blurRad="177800" dist="38100" dir="2700000" algn="tl" rotWithShape="0">
              <a:schemeClr val="accent2">
                <a:lumMod val="7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mn-ea"/>
            </a:endParaRPr>
          </a:p>
        </p:txBody>
      </p:sp>
      <p:cxnSp>
        <p:nvCxnSpPr>
          <p:cNvPr id="37" name="直接连接符 36"/>
          <p:cNvCxnSpPr/>
          <p:nvPr>
            <p:custDataLst>
              <p:tags r:id="rId7"/>
            </p:custDataLst>
          </p:nvPr>
        </p:nvCxnSpPr>
        <p:spPr>
          <a:xfrm>
            <a:off x="2467159" y="4004945"/>
            <a:ext cx="8165092" cy="0"/>
          </a:xfrm>
          <a:prstGeom prst="line">
            <a:avLst/>
          </a:prstGeom>
          <a:ln>
            <a:solidFill>
              <a:schemeClr val="accent1">
                <a:lumMod val="40000"/>
                <a:lumOff val="60000"/>
                <a:alpha val="40000"/>
              </a:schemeClr>
            </a:solidFill>
          </a:ln>
        </p:spPr>
        <p:style>
          <a:lnRef idx="2">
            <a:schemeClr val="accent1"/>
          </a:lnRef>
          <a:fillRef idx="0">
            <a:srgbClr val="FFFFFF"/>
          </a:fillRef>
          <a:effectRef idx="0">
            <a:srgbClr val="FFFFFF"/>
          </a:effectRef>
          <a:fontRef idx="minor">
            <a:schemeClr val="tx1"/>
          </a:fontRef>
        </p:style>
      </p:cxnSp>
      <p:sp>
        <p:nvSpPr>
          <p:cNvPr id="7" name="圆角矩形 6"/>
          <p:cNvSpPr/>
          <p:nvPr>
            <p:custDataLst>
              <p:tags r:id="rId8"/>
            </p:custDataLst>
          </p:nvPr>
        </p:nvSpPr>
        <p:spPr>
          <a:xfrm>
            <a:off x="2467159" y="4340753"/>
            <a:ext cx="318033" cy="318033"/>
          </a:xfrm>
          <a:prstGeom prst="roundRect">
            <a:avLst/>
          </a:prstGeom>
          <a:gradFill>
            <a:gsLst>
              <a:gs pos="0">
                <a:schemeClr val="accent1">
                  <a:lumMod val="40000"/>
                  <a:lumOff val="60000"/>
                  <a:alpha val="100000"/>
                </a:schemeClr>
              </a:gs>
              <a:gs pos="100000">
                <a:schemeClr val="accent1">
                  <a:alpha val="100000"/>
                </a:schemeClr>
              </a:gs>
            </a:gsLst>
            <a:lin ang="2700000" scaled="0"/>
          </a:gradFill>
          <a:ln>
            <a:noFill/>
          </a:ln>
          <a:effectLst>
            <a:outerShdw blurRad="177800" dist="38100" dir="2700000" algn="tl" rotWithShape="0">
              <a:schemeClr val="accent1">
                <a:lumMod val="7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mn-ea"/>
            </a:endParaRPr>
          </a:p>
        </p:txBody>
      </p:sp>
      <p:cxnSp>
        <p:nvCxnSpPr>
          <p:cNvPr id="43" name="直接连接符 42"/>
          <p:cNvCxnSpPr/>
          <p:nvPr>
            <p:custDataLst>
              <p:tags r:id="rId9"/>
            </p:custDataLst>
          </p:nvPr>
        </p:nvCxnSpPr>
        <p:spPr>
          <a:xfrm>
            <a:off x="2467159" y="4994595"/>
            <a:ext cx="8165092" cy="0"/>
          </a:xfrm>
          <a:prstGeom prst="line">
            <a:avLst/>
          </a:prstGeom>
          <a:ln>
            <a:solidFill>
              <a:schemeClr val="accent2">
                <a:lumMod val="40000"/>
                <a:lumOff val="60000"/>
                <a:alpha val="40000"/>
              </a:schemeClr>
            </a:solidFill>
          </a:ln>
        </p:spPr>
        <p:style>
          <a:lnRef idx="2">
            <a:schemeClr val="accent1"/>
          </a:lnRef>
          <a:fillRef idx="0">
            <a:srgbClr val="FFFFFF"/>
          </a:fillRef>
          <a:effectRef idx="0">
            <a:srgbClr val="FFFFFF"/>
          </a:effectRef>
          <a:fontRef idx="minor">
            <a:schemeClr val="tx1"/>
          </a:fontRef>
        </p:style>
      </p:cxnSp>
      <p:sp>
        <p:nvSpPr>
          <p:cNvPr id="47" name="圆角矩形 46"/>
          <p:cNvSpPr/>
          <p:nvPr>
            <p:custDataLst>
              <p:tags r:id="rId10"/>
            </p:custDataLst>
          </p:nvPr>
        </p:nvSpPr>
        <p:spPr>
          <a:xfrm>
            <a:off x="2467159" y="5330403"/>
            <a:ext cx="318033" cy="318033"/>
          </a:xfrm>
          <a:prstGeom prst="roundRect">
            <a:avLst/>
          </a:prstGeom>
          <a:gradFill>
            <a:gsLst>
              <a:gs pos="0">
                <a:schemeClr val="accent2">
                  <a:lumMod val="40000"/>
                  <a:lumOff val="60000"/>
                  <a:alpha val="100000"/>
                </a:schemeClr>
              </a:gs>
              <a:gs pos="100000">
                <a:schemeClr val="accent2">
                  <a:alpha val="100000"/>
                </a:schemeClr>
              </a:gs>
            </a:gsLst>
            <a:lin ang="2700000" scaled="0"/>
          </a:gradFill>
          <a:ln>
            <a:noFill/>
          </a:ln>
          <a:effectLst>
            <a:outerShdw blurRad="177800" dist="38100" dir="2700000" algn="tl" rotWithShape="0">
              <a:schemeClr val="accent2">
                <a:lumMod val="7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mn-ea"/>
            </a:endParaRPr>
          </a:p>
        </p:txBody>
      </p:sp>
      <p:pic>
        <p:nvPicPr>
          <p:cNvPr id="51" name="图片 50" descr="343439383331313b343532303032303bb8f6c8cbd0c5cfa2"/>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2545466" y="3429411"/>
            <a:ext cx="161419" cy="161419"/>
          </a:xfrm>
          <a:prstGeom prst="rect">
            <a:avLst/>
          </a:prstGeom>
        </p:spPr>
      </p:pic>
      <p:pic>
        <p:nvPicPr>
          <p:cNvPr id="52" name="图片 51" descr="343439383331313b343532303033323bd3a6d3c3b9dcc0ed"/>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2545466" y="4419061"/>
            <a:ext cx="161419" cy="161419"/>
          </a:xfrm>
          <a:prstGeom prst="rect">
            <a:avLst/>
          </a:prstGeom>
        </p:spPr>
      </p:pic>
      <p:pic>
        <p:nvPicPr>
          <p:cNvPr id="53" name="图片 52" descr="343439383331313b343532303032383bbfcdbba7b9dcc0ed"/>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2544505" y="5407750"/>
            <a:ext cx="163416" cy="163416"/>
          </a:xfrm>
          <a:prstGeom prst="rect">
            <a:avLst/>
          </a:prstGeom>
        </p:spPr>
      </p:pic>
      <p:sp>
        <p:nvSpPr>
          <p:cNvPr id="8" name="文本框 7"/>
          <p:cNvSpPr txBox="1"/>
          <p:nvPr/>
        </p:nvSpPr>
        <p:spPr>
          <a:xfrm>
            <a:off x="2785110" y="2105025"/>
            <a:ext cx="7730490" cy="829945"/>
          </a:xfrm>
          <a:prstGeom prst="rect">
            <a:avLst/>
          </a:prstGeom>
          <a:noFill/>
        </p:spPr>
        <p:txBody>
          <a:bodyPr wrap="square" rtlCol="0" anchor="t">
            <a:spAutoFit/>
          </a:bodyPr>
          <a:p>
            <a:pPr indent="0">
              <a:buFont typeface="Wingdings" panose="05000000000000000000" charset="0"/>
              <a:buNone/>
            </a:pPr>
            <a:r>
              <a:rPr lang="zh-CN" altLang="en-US" sz="1200">
                <a:solidFill>
                  <a:srgbClr val="484848"/>
                </a:solidFill>
                <a:latin typeface="微软雅黑" panose="020B0503020204020204" pitchFamily="34" charset="-122"/>
                <a:ea typeface="微软雅黑" panose="020B0503020204020204" pitchFamily="34" charset="-122"/>
                <a:cs typeface="微软雅黑" panose="020B0503020204020204" pitchFamily="34" charset="-122"/>
                <a:sym typeface="+mn-ea"/>
              </a:rPr>
              <a:t>癫痫是一种常见的神经系统疾病，相当部分的癫痫患者不能工作或劳动，一些患者还将因癫痫发作引起行为异常，对社会造成危害，是一个重要的公共卫生问题。</a:t>
            </a:r>
            <a:r>
              <a:rPr lang="zh-CN" altLang="en-US" sz="1200" b="1">
                <a:solidFill>
                  <a:srgbClr val="484848"/>
                </a:solidFill>
                <a:latin typeface="微软雅黑" panose="020B0503020204020204" pitchFamily="34" charset="-122"/>
                <a:ea typeface="微软雅黑" panose="020B0503020204020204" pitchFamily="34" charset="-122"/>
                <a:cs typeface="微软雅黑" panose="020B0503020204020204" pitchFamily="34" charset="-122"/>
                <a:sym typeface="+mn-ea"/>
              </a:rPr>
              <a:t>我国目前约有</a:t>
            </a:r>
            <a:r>
              <a:rPr lang="en-US" altLang="zh-CN" sz="1200" b="1">
                <a:solidFill>
                  <a:srgbClr val="484848"/>
                </a:solidFill>
                <a:latin typeface="微软雅黑" panose="020B0503020204020204" pitchFamily="34" charset="-122"/>
                <a:ea typeface="微软雅黑" panose="020B0503020204020204" pitchFamily="34" charset="-122"/>
                <a:cs typeface="微软雅黑" panose="020B0503020204020204" pitchFamily="34" charset="-122"/>
                <a:sym typeface="+mn-ea"/>
              </a:rPr>
              <a:t>900</a:t>
            </a:r>
            <a:r>
              <a:rPr lang="zh-CN" altLang="en-US" sz="1200" b="1">
                <a:solidFill>
                  <a:srgbClr val="484848"/>
                </a:solidFill>
                <a:latin typeface="微软雅黑" panose="020B0503020204020204" pitchFamily="34" charset="-122"/>
                <a:ea typeface="微软雅黑" panose="020B0503020204020204" pitchFamily="34" charset="-122"/>
                <a:cs typeface="微软雅黑" panose="020B0503020204020204" pitchFamily="34" charset="-122"/>
                <a:sym typeface="+mn-ea"/>
              </a:rPr>
              <a:t>万癫痫患者，其中的</a:t>
            </a:r>
            <a:r>
              <a:rPr lang="en-US" altLang="zh-CN" sz="1200" b="1">
                <a:solidFill>
                  <a:srgbClr val="484848"/>
                </a:solidFill>
                <a:latin typeface="微软雅黑" panose="020B0503020204020204" pitchFamily="34" charset="-122"/>
                <a:ea typeface="微软雅黑" panose="020B0503020204020204" pitchFamily="34" charset="-122"/>
                <a:cs typeface="微软雅黑" panose="020B0503020204020204" pitchFamily="34" charset="-122"/>
                <a:sym typeface="+mn-ea"/>
              </a:rPr>
              <a:t>500</a:t>
            </a:r>
            <a:r>
              <a:rPr lang="zh-CN" altLang="en-US" sz="1200" b="1">
                <a:solidFill>
                  <a:srgbClr val="484848"/>
                </a:solidFill>
                <a:latin typeface="微软雅黑" panose="020B0503020204020204" pitchFamily="34" charset="-122"/>
                <a:ea typeface="微软雅黑" panose="020B0503020204020204" pitchFamily="34" charset="-122"/>
                <a:cs typeface="微软雅黑" panose="020B0503020204020204" pitchFamily="34" charset="-122"/>
                <a:sym typeface="+mn-ea"/>
              </a:rPr>
              <a:t>万至</a:t>
            </a:r>
            <a:r>
              <a:rPr lang="en-US" altLang="zh-CN" sz="1200" b="1">
                <a:solidFill>
                  <a:srgbClr val="484848"/>
                </a:solidFill>
                <a:latin typeface="微软雅黑" panose="020B0503020204020204" pitchFamily="34" charset="-122"/>
                <a:ea typeface="微软雅黑" panose="020B0503020204020204" pitchFamily="34" charset="-122"/>
                <a:cs typeface="微软雅黑" panose="020B0503020204020204" pitchFamily="34" charset="-122"/>
                <a:sym typeface="+mn-ea"/>
              </a:rPr>
              <a:t>600</a:t>
            </a:r>
            <a:r>
              <a:rPr lang="zh-CN" altLang="en-US" sz="1200" b="1">
                <a:solidFill>
                  <a:srgbClr val="484848"/>
                </a:solidFill>
                <a:latin typeface="微软雅黑" panose="020B0503020204020204" pitchFamily="34" charset="-122"/>
                <a:ea typeface="微软雅黑" panose="020B0503020204020204" pitchFamily="34" charset="-122"/>
                <a:cs typeface="微软雅黑" panose="020B0503020204020204" pitchFamily="34" charset="-122"/>
                <a:sym typeface="+mn-ea"/>
              </a:rPr>
              <a:t>万为活动性癫痫，并且每年有新发病例</a:t>
            </a:r>
            <a:r>
              <a:rPr lang="en-US" altLang="zh-CN" sz="1200" b="1">
                <a:solidFill>
                  <a:srgbClr val="484848"/>
                </a:solidFill>
                <a:latin typeface="微软雅黑" panose="020B0503020204020204" pitchFamily="34" charset="-122"/>
                <a:ea typeface="微软雅黑" panose="020B0503020204020204" pitchFamily="34" charset="-122"/>
                <a:cs typeface="微软雅黑" panose="020B0503020204020204" pitchFamily="34" charset="-122"/>
                <a:sym typeface="+mn-ea"/>
              </a:rPr>
              <a:t>40</a:t>
            </a:r>
            <a:r>
              <a:rPr lang="zh-CN" altLang="en-US" sz="1200" b="1">
                <a:solidFill>
                  <a:srgbClr val="484848"/>
                </a:solidFill>
                <a:latin typeface="微软雅黑" panose="020B0503020204020204" pitchFamily="34" charset="-122"/>
                <a:ea typeface="微软雅黑" panose="020B0503020204020204" pitchFamily="34" charset="-122"/>
                <a:cs typeface="微软雅黑" panose="020B0503020204020204" pitchFamily="34" charset="-122"/>
                <a:sym typeface="+mn-ea"/>
              </a:rPr>
              <a:t>万。调查发现，我国农村地区有三分之二以上的癫痫病人没有得到合理治疗</a:t>
            </a:r>
            <a:r>
              <a:rPr lang="en-US" altLang="zh-CN" sz="1200">
                <a:solidFill>
                  <a:srgbClr val="666666"/>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200">
                <a:solidFill>
                  <a:srgbClr val="484848"/>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左乙拉西坦氯化钠注射液</a:t>
            </a:r>
            <a:r>
              <a:rPr lang="zh-CN" altLang="en-US" sz="1200" b="1">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临床用药更便利，有助于农村癫痫防治管理项目的推进。 </a:t>
            </a:r>
            <a:endParaRPr lang="zh-CN" altLang="en-US" sz="1200" b="1">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2847975" y="3094990"/>
            <a:ext cx="7784465" cy="829945"/>
          </a:xfrm>
          <a:prstGeom prst="rect">
            <a:avLst/>
          </a:prstGeom>
          <a:noFill/>
        </p:spPr>
        <p:txBody>
          <a:bodyPr wrap="square" rtlCol="0" anchor="t">
            <a:spAutoFit/>
          </a:bodyPr>
          <a:p>
            <a:pPr marL="171450" indent="-171450">
              <a:buFont typeface="Wingdings" panose="05000000000000000000" charset="0"/>
              <a:buChar char="n"/>
            </a:pPr>
            <a:r>
              <a:rPr lang="zh-CN" altLang="en-US" sz="1200">
                <a:solidFill>
                  <a:srgbClr val="000000"/>
                </a:solidFill>
                <a:latin typeface="微软雅黑" panose="020B0503020204020204" pitchFamily="34" charset="-122"/>
                <a:ea typeface="微软雅黑" panose="020B0503020204020204" pitchFamily="34" charset="-122"/>
                <a:sym typeface="+mn-ea"/>
              </a:rPr>
              <a:t>左乙拉西坦氯化钠注射液日均费用合理，</a:t>
            </a:r>
            <a:r>
              <a:rPr lang="zh-CN" altLang="en-US" sz="1200" b="1">
                <a:solidFill>
                  <a:srgbClr val="FF0000"/>
                </a:solidFill>
                <a:latin typeface="MicrosoftYaHei-Bold"/>
                <a:ea typeface="MicrosoftYaHei-Bold"/>
                <a:sym typeface="+mn-ea"/>
              </a:rPr>
              <a:t>较注射用丙戊酸钠日均费用低，纳入国家医保目录后，可有效缓解患者经济压力； </a:t>
            </a:r>
            <a:endParaRPr lang="zh-CN" altLang="en-US" sz="1200" b="1">
              <a:solidFill>
                <a:srgbClr val="FF0000"/>
              </a:solidFill>
              <a:latin typeface="MicrosoftYaHei-Bold"/>
              <a:ea typeface="MicrosoftYaHei-Bold"/>
            </a:endParaRPr>
          </a:p>
          <a:p>
            <a:pPr marL="171450" indent="-171450">
              <a:buFont typeface="Wingdings" panose="05000000000000000000" charset="0"/>
              <a:buChar char="n"/>
            </a:pPr>
            <a:r>
              <a:rPr lang="zh-CN" altLang="en-US" sz="1200">
                <a:solidFill>
                  <a:srgbClr val="000000"/>
                </a:solidFill>
                <a:latin typeface="微软雅黑" panose="020B0503020204020204" pitchFamily="34" charset="-122"/>
                <a:ea typeface="微软雅黑" panose="020B0503020204020204" pitchFamily="34" charset="-122"/>
                <a:sym typeface="+mn-ea"/>
              </a:rPr>
              <a:t>纳入医保后可替代目录内注射用丙戊酸钠，</a:t>
            </a:r>
            <a:r>
              <a:rPr lang="zh-CN" altLang="en-US" sz="1200" b="1">
                <a:solidFill>
                  <a:srgbClr val="FF0000"/>
                </a:solidFill>
                <a:latin typeface="MicrosoftYaHei-Bold"/>
                <a:ea typeface="MicrosoftYaHei-Bold"/>
                <a:sym typeface="+mn-ea"/>
              </a:rPr>
              <a:t>不额外增加医保基金负担， 且临床使用更安全便利，可提高患者的用药质量； </a:t>
            </a:r>
            <a:endParaRPr lang="zh-CN" altLang="en-US" sz="1200" b="1">
              <a:solidFill>
                <a:srgbClr val="FF0000"/>
              </a:solidFill>
              <a:latin typeface="MicrosoftYaHei-Bold"/>
              <a:ea typeface="MicrosoftYaHei-Bold"/>
              <a:sym typeface="+mn-ea"/>
            </a:endParaRPr>
          </a:p>
        </p:txBody>
      </p:sp>
      <p:sp>
        <p:nvSpPr>
          <p:cNvPr id="10" name="文本框 9"/>
          <p:cNvSpPr txBox="1"/>
          <p:nvPr/>
        </p:nvSpPr>
        <p:spPr>
          <a:xfrm>
            <a:off x="2847975" y="4238625"/>
            <a:ext cx="7602220" cy="645160"/>
          </a:xfrm>
          <a:prstGeom prst="rect">
            <a:avLst/>
          </a:prstGeom>
          <a:noFill/>
        </p:spPr>
        <p:txBody>
          <a:bodyPr wrap="square" rtlCol="0" anchor="t">
            <a:spAutoFit/>
          </a:bodyPr>
          <a:p>
            <a:pPr indent="0">
              <a:buFont typeface="Wingdings" panose="05000000000000000000" charset="0"/>
              <a:buNone/>
            </a:pPr>
            <a:r>
              <a:rPr lang="zh-CN" altLang="en-US" sz="1200">
                <a:solidFill>
                  <a:srgbClr val="000000"/>
                </a:solidFill>
                <a:latin typeface="微软雅黑" panose="020B0503020204020204" pitchFamily="34" charset="-122"/>
                <a:ea typeface="微软雅黑" panose="020B0503020204020204" pitchFamily="34" charset="-122"/>
                <a:sym typeface="+mn-ea"/>
              </a:rPr>
              <a:t>目前</a:t>
            </a:r>
            <a:r>
              <a:rPr lang="zh-CN" altLang="en-US" sz="1200" b="1">
                <a:solidFill>
                  <a:srgbClr val="FF0000"/>
                </a:solidFill>
                <a:latin typeface="MicrosoftYaHei-Bold"/>
                <a:ea typeface="MicrosoftYaHei-Bold"/>
                <a:sym typeface="+mn-ea"/>
              </a:rPr>
              <a:t>静脉抗癫痫药物均为粉针剂或水针剂，无大容量注射液，左乙拉西坦氯化钠注射液可弥补这一空白， </a:t>
            </a:r>
            <a:r>
              <a:rPr lang="zh-CN" altLang="en-US" sz="1200">
                <a:solidFill>
                  <a:srgbClr val="000000"/>
                </a:solidFill>
                <a:latin typeface="微软雅黑" panose="020B0503020204020204" pitchFamily="34" charset="-122"/>
                <a:ea typeface="微软雅黑" panose="020B0503020204020204" pitchFamily="34" charset="-122"/>
                <a:sym typeface="+mn-ea"/>
              </a:rPr>
              <a:t>同时</a:t>
            </a:r>
            <a:r>
              <a:rPr lang="zh-CN" altLang="en-US" sz="1200" b="1">
                <a:solidFill>
                  <a:srgbClr val="FF0000"/>
                </a:solidFill>
                <a:latin typeface="MicrosoftYaHei-Bold"/>
                <a:ea typeface="MicrosoftYaHei-Bold"/>
                <a:sym typeface="+mn-ea"/>
              </a:rPr>
              <a:t>避免了配置过程中的潜在污染风险</a:t>
            </a:r>
            <a:r>
              <a:rPr lang="zh-CN" altLang="en-US" sz="1200">
                <a:solidFill>
                  <a:srgbClr val="000000"/>
                </a:solidFill>
                <a:latin typeface="微软雅黑" panose="020B0503020204020204" pitchFamily="34" charset="-122"/>
                <a:ea typeface="微软雅黑" panose="020B0503020204020204" pitchFamily="34" charset="-122"/>
                <a:sym typeface="+mn-ea"/>
              </a:rPr>
              <a:t>，节省了配置时间，可以</a:t>
            </a:r>
            <a:r>
              <a:rPr lang="zh-CN" altLang="en-US" sz="1200" b="1">
                <a:solidFill>
                  <a:srgbClr val="FF0000"/>
                </a:solidFill>
                <a:latin typeface="MicrosoftYaHei-Bold"/>
                <a:ea typeface="MicrosoftYaHei-Bold"/>
                <a:sym typeface="+mn-ea"/>
              </a:rPr>
              <a:t>为癫痫持续状态等急症患者争取更多的抢救时间</a:t>
            </a:r>
            <a:r>
              <a:rPr lang="zh-CN" altLang="en-US" sz="1200">
                <a:solidFill>
                  <a:srgbClr val="000000"/>
                </a:solidFill>
                <a:latin typeface="微软雅黑" panose="020B0503020204020204" pitchFamily="34" charset="-122"/>
                <a:ea typeface="微软雅黑" panose="020B0503020204020204" pitchFamily="34" charset="-122"/>
                <a:sym typeface="+mn-ea"/>
              </a:rPr>
              <a:t>；同时也避免了水针剂直接静脉给药的风险，安全性更好。 </a:t>
            </a:r>
            <a:endParaRPr lang="zh-CN" altLang="en-US" sz="1200">
              <a:solidFill>
                <a:srgbClr val="000000"/>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2847975" y="5106035"/>
            <a:ext cx="7667625" cy="829945"/>
          </a:xfrm>
          <a:prstGeom prst="rect">
            <a:avLst/>
          </a:prstGeom>
          <a:noFill/>
        </p:spPr>
        <p:txBody>
          <a:bodyPr wrap="square" rtlCol="0" anchor="t">
            <a:spAutoFit/>
          </a:bodyPr>
          <a:p>
            <a:pPr marL="171450" indent="-171450">
              <a:buFont typeface="Wingdings" panose="05000000000000000000" charset="0"/>
              <a:buChar char="n"/>
            </a:pPr>
            <a:r>
              <a:rPr lang="zh-CN" altLang="en-US" sz="1200">
                <a:solidFill>
                  <a:srgbClr val="000000"/>
                </a:solidFill>
                <a:latin typeface="微软雅黑" panose="020B0503020204020204" pitchFamily="34" charset="-122"/>
                <a:ea typeface="微软雅黑" panose="020B0503020204020204" pitchFamily="34" charset="-122"/>
                <a:sym typeface="+mn-ea"/>
              </a:rPr>
              <a:t>左乙拉西坦氯化钠注射液为大容量注射液抗癫痫药，</a:t>
            </a:r>
            <a:r>
              <a:rPr lang="zh-CN" altLang="en-US" sz="1200" b="1">
                <a:solidFill>
                  <a:srgbClr val="FF0000"/>
                </a:solidFill>
                <a:latin typeface="MicrosoftYaHei-Bold"/>
                <a:ea typeface="MicrosoftYaHei-Bold"/>
                <a:sym typeface="+mn-ea"/>
              </a:rPr>
              <a:t>临床用药可直接静脉给药，无需进一步稀释，临床管理难度小，</a:t>
            </a:r>
            <a:r>
              <a:rPr lang="zh-CN" altLang="en-US" sz="1200">
                <a:solidFill>
                  <a:srgbClr val="000000"/>
                </a:solidFill>
                <a:latin typeface="微软雅黑" panose="020B0503020204020204" pitchFamily="34" charset="-122"/>
                <a:ea typeface="微软雅黑" panose="020B0503020204020204" pitchFamily="34" charset="-122"/>
                <a:sym typeface="+mn-ea"/>
              </a:rPr>
              <a:t>同时避免了配置过程药液污染，安全性更高；</a:t>
            </a:r>
            <a:r>
              <a:rPr lang="zh-CN" altLang="en-US" sz="1200" b="1">
                <a:solidFill>
                  <a:srgbClr val="FF0000"/>
                </a:solidFill>
                <a:latin typeface="MicrosoftYaHei-Bold"/>
                <a:ea typeface="MicrosoftYaHei-Bold"/>
                <a:sym typeface="+mn-ea"/>
              </a:rPr>
              <a:t>。 </a:t>
            </a:r>
            <a:endParaRPr lang="zh-CN" altLang="en-US" sz="1200" b="1">
              <a:solidFill>
                <a:srgbClr val="FF0000"/>
              </a:solidFill>
              <a:latin typeface="MicrosoftYaHei-Bold"/>
              <a:ea typeface="MicrosoftYaHei-Bold"/>
            </a:endParaRPr>
          </a:p>
          <a:p>
            <a:pPr marL="171450" indent="-171450">
              <a:buFont typeface="Wingdings" panose="05000000000000000000" charset="0"/>
              <a:buChar char="n"/>
            </a:pPr>
            <a:r>
              <a:rPr lang="zh-CN" altLang="en-US" sz="1200">
                <a:solidFill>
                  <a:srgbClr val="000000"/>
                </a:solidFill>
                <a:latin typeface="微软雅黑" panose="020B0503020204020204" pitchFamily="34" charset="-122"/>
                <a:ea typeface="微软雅黑" panose="020B0503020204020204" pitchFamily="34" charset="-122"/>
                <a:sym typeface="+mn-ea"/>
              </a:rPr>
              <a:t>其中有效成分</a:t>
            </a:r>
            <a:r>
              <a:rPr lang="zh-CN" altLang="en-US" sz="1200" b="1">
                <a:solidFill>
                  <a:srgbClr val="FF0000"/>
                </a:solidFill>
                <a:latin typeface="MicrosoftYaHei-Bold"/>
                <a:ea typeface="MicrosoftYaHei-Bold"/>
                <a:sym typeface="+mn-ea"/>
              </a:rPr>
              <a:t>左乙拉西坦抗癫痫效果好，安全性高，用药过程一般无需进行血药浓度监测，是更便于向基层推广的抗癫痫基础用药</a:t>
            </a:r>
            <a:endParaRPr lang="zh-CN" altLang="en-US" sz="1200" b="1">
              <a:solidFill>
                <a:srgbClr val="FF0000"/>
              </a:solidFill>
              <a:latin typeface="MicrosoftYaHei-Bold"/>
              <a:ea typeface="MicrosoftYaHei-Bold"/>
              <a:sym typeface="+mn-ea"/>
            </a:endParaRPr>
          </a:p>
        </p:txBody>
      </p:sp>
      <p:cxnSp>
        <p:nvCxnSpPr>
          <p:cNvPr id="12" name="直接连接符 11"/>
          <p:cNvCxnSpPr/>
          <p:nvPr>
            <p:custDataLst>
              <p:tags r:id="rId20"/>
            </p:custDataLst>
          </p:nvPr>
        </p:nvCxnSpPr>
        <p:spPr>
          <a:xfrm>
            <a:off x="2467159" y="5949315"/>
            <a:ext cx="8165092" cy="0"/>
          </a:xfrm>
          <a:prstGeom prst="line">
            <a:avLst/>
          </a:prstGeom>
          <a:ln>
            <a:solidFill>
              <a:schemeClr val="accent1">
                <a:lumMod val="40000"/>
                <a:lumOff val="60000"/>
                <a:alpha val="40000"/>
              </a:schemeClr>
            </a:solidFill>
          </a:ln>
        </p:spPr>
        <p:style>
          <a:lnRef idx="2">
            <a:schemeClr val="accent1"/>
          </a:lnRef>
          <a:fillRef idx="0">
            <a:srgbClr val="FFFFFF"/>
          </a:fillRef>
          <a:effectRef idx="0">
            <a:srgbClr val="FFFFFF"/>
          </a:effectRef>
          <a:fontRef idx="minor">
            <a:schemeClr val="tx1"/>
          </a:fontRef>
        </p:style>
      </p:cxnSp>
      <p:grpSp>
        <p:nvGrpSpPr>
          <p:cNvPr id="13" name="组合 12"/>
          <p:cNvGrpSpPr/>
          <p:nvPr/>
        </p:nvGrpSpPr>
        <p:grpSpPr>
          <a:xfrm>
            <a:off x="0" y="965200"/>
            <a:ext cx="787400" cy="360680"/>
            <a:chOff x="0" y="1520"/>
            <a:chExt cx="1996" cy="568"/>
          </a:xfrm>
        </p:grpSpPr>
        <p:sp>
          <p:nvSpPr>
            <p:cNvPr id="26" name="标题 1"/>
            <p:cNvSpPr txBox="1"/>
            <p:nvPr/>
          </p:nvSpPr>
          <p:spPr>
            <a:xfrm>
              <a:off x="1626"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7" name="标题 1"/>
            <p:cNvSpPr txBox="1"/>
            <p:nvPr/>
          </p:nvSpPr>
          <p:spPr>
            <a:xfrm>
              <a:off x="1364"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8" name="标题 1"/>
            <p:cNvSpPr txBox="1"/>
            <p:nvPr/>
          </p:nvSpPr>
          <p:spPr>
            <a:xfrm>
              <a:off x="1102"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9" name="标题 1"/>
            <p:cNvSpPr txBox="1"/>
            <p:nvPr/>
          </p:nvSpPr>
          <p:spPr>
            <a:xfrm>
              <a:off x="0" y="1520"/>
              <a:ext cx="1209" cy="569"/>
            </a:xfrm>
            <a:custGeom>
              <a:avLst/>
              <a:gdLst>
                <a:gd name="connsiteX0" fmla="*/ 0 w 1017845"/>
                <a:gd name="connsiteY0" fmla="*/ 0 h 478631"/>
                <a:gd name="connsiteX1" fmla="*/ 706362 w 1017845"/>
                <a:gd name="connsiteY1" fmla="*/ 0 h 478631"/>
                <a:gd name="connsiteX2" fmla="*/ 862104 w 1017845"/>
                <a:gd name="connsiteY2" fmla="*/ 0 h 478631"/>
                <a:gd name="connsiteX3" fmla="*/ 869157 w 1017845"/>
                <a:gd name="connsiteY3" fmla="*/ 0 h 478631"/>
                <a:gd name="connsiteX4" fmla="*/ 869157 w 1017845"/>
                <a:gd name="connsiteY4" fmla="*/ 10838 h 478631"/>
                <a:gd name="connsiteX5" fmla="*/ 1017845 w 1017845"/>
                <a:gd name="connsiteY5" fmla="*/ 239316 h 478631"/>
                <a:gd name="connsiteX6" fmla="*/ 869157 w 1017845"/>
                <a:gd name="connsiteY6" fmla="*/ 467793 h 478631"/>
                <a:gd name="connsiteX7" fmla="*/ 869157 w 1017845"/>
                <a:gd name="connsiteY7" fmla="*/ 478631 h 478631"/>
                <a:gd name="connsiteX8" fmla="*/ 862104 w 1017845"/>
                <a:gd name="connsiteY8" fmla="*/ 478631 h 478631"/>
                <a:gd name="connsiteX9" fmla="*/ 706362 w 1017845"/>
                <a:gd name="connsiteY9" fmla="*/ 478631 h 478631"/>
                <a:gd name="connsiteX10" fmla="*/ 0 w 1017845"/>
                <a:gd name="connsiteY10" fmla="*/ 478631 h 478631"/>
              </a:gdLst>
              <a:ahLst/>
              <a:cxnLst/>
              <a:rect l="l" t="t" r="r" b="b"/>
              <a:pathLst>
                <a:path w="1017845" h="478631">
                  <a:moveTo>
                    <a:pt x="0" y="0"/>
                  </a:moveTo>
                  <a:lnTo>
                    <a:pt x="706362" y="0"/>
                  </a:lnTo>
                  <a:lnTo>
                    <a:pt x="862104" y="0"/>
                  </a:lnTo>
                  <a:lnTo>
                    <a:pt x="869157" y="0"/>
                  </a:lnTo>
                  <a:lnTo>
                    <a:pt x="869157" y="10838"/>
                  </a:lnTo>
                  <a:lnTo>
                    <a:pt x="1017845" y="239316"/>
                  </a:lnTo>
                  <a:lnTo>
                    <a:pt x="869157" y="467793"/>
                  </a:lnTo>
                  <a:lnTo>
                    <a:pt x="869157" y="478631"/>
                  </a:lnTo>
                  <a:lnTo>
                    <a:pt x="862104" y="478631"/>
                  </a:lnTo>
                  <a:lnTo>
                    <a:pt x="706362" y="478631"/>
                  </a:lnTo>
                  <a:lnTo>
                    <a:pt x="0" y="478631"/>
                  </a:lnTo>
                  <a:close/>
                </a:path>
              </a:pathLst>
            </a:custGeom>
            <a:gradFill>
              <a:gsLst>
                <a:gs pos="0">
                  <a:schemeClr val="accent1"/>
                </a:gs>
                <a:gs pos="100000">
                  <a:schemeClr val="accent1">
                    <a:lumMod val="60000"/>
                    <a:lumOff val="40000"/>
                  </a:schemeClr>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grpSp>
      <p:sp>
        <p:nvSpPr>
          <p:cNvPr id="14" name="文本框 13"/>
          <p:cNvSpPr txBox="1"/>
          <p:nvPr/>
        </p:nvSpPr>
        <p:spPr>
          <a:xfrm>
            <a:off x="951865" y="965200"/>
            <a:ext cx="5464810" cy="460375"/>
          </a:xfrm>
          <a:prstGeom prst="rect">
            <a:avLst/>
          </a:prstGeom>
        </p:spPr>
        <p:txBody>
          <a:bodyPr wrap="square">
            <a:spAutoFit/>
          </a:bodyPr>
          <a:p>
            <a:r>
              <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公平性：弥补目录空白，便于临床处方</a:t>
            </a:r>
            <a:endPar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圆角矩形 15"/>
          <p:cNvSpPr/>
          <p:nvPr/>
        </p:nvSpPr>
        <p:spPr>
          <a:xfrm>
            <a:off x="312420" y="2182495"/>
            <a:ext cx="2096770" cy="760095"/>
          </a:xfrm>
          <a:prstGeom prst="roundRect">
            <a:avLst/>
          </a:prstGeom>
        </p:spPr>
        <p:style>
          <a:lnRef idx="0">
            <a:srgbClr val="FFFFFF"/>
          </a:lnRef>
          <a:fillRef idx="2">
            <a:schemeClr val="accent1"/>
          </a:fillRef>
          <a:effectRef idx="1">
            <a:schemeClr val="accent1"/>
          </a:effectRef>
          <a:fontRef idx="minor">
            <a:schemeClr val="lt1"/>
          </a:fontRef>
        </p:style>
        <p:txBody>
          <a:bodyPr rtlCol="0" anchor="ctr"/>
          <a:p>
            <a:pPr algn="ctr"/>
            <a:endParaRPr lang="zh-CN" altLang="en-US"/>
          </a:p>
        </p:txBody>
      </p:sp>
      <p:sp>
        <p:nvSpPr>
          <p:cNvPr id="17" name="文本框 16"/>
          <p:cNvSpPr txBox="1"/>
          <p:nvPr/>
        </p:nvSpPr>
        <p:spPr>
          <a:xfrm>
            <a:off x="537845" y="2270760"/>
            <a:ext cx="1665605" cy="583565"/>
          </a:xfrm>
          <a:prstGeom prst="rect">
            <a:avLst/>
          </a:prstGeom>
        </p:spPr>
        <p:txBody>
          <a:bodyPr wrap="square">
            <a:spAutoFit/>
          </a:bodyPr>
          <a:p>
            <a:pPr algn="ctr"/>
            <a:r>
              <a:rPr lang="zh-CN" altLang="en-US" sz="1600" b="1">
                <a:solidFill>
                  <a:schemeClr val="tx1"/>
                </a:solidFill>
                <a:latin typeface="微软雅黑" panose="020B0503020204020204" pitchFamily="34" charset="-122"/>
                <a:ea typeface="微软雅黑" panose="020B0503020204020204" pitchFamily="34" charset="-122"/>
              </a:rPr>
              <a:t>助力农村癫痫防治管理项目</a:t>
            </a: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307975" y="3136265"/>
            <a:ext cx="2096770" cy="760095"/>
          </a:xfrm>
          <a:prstGeom prst="roundRect">
            <a:avLst/>
          </a:prstGeom>
          <a:solidFill>
            <a:schemeClr val="accent2">
              <a:lumMod val="20000"/>
              <a:lumOff val="80000"/>
            </a:schemeClr>
          </a:solidFill>
        </p:spPr>
        <p:style>
          <a:lnRef idx="0">
            <a:srgbClr val="FFFFFF"/>
          </a:lnRef>
          <a:fillRef idx="2">
            <a:schemeClr val="accent1"/>
          </a:fillRef>
          <a:effectRef idx="1">
            <a:schemeClr val="accent1"/>
          </a:effectRef>
          <a:fontRef idx="minor">
            <a:schemeClr val="lt1"/>
          </a:fontRef>
        </p:style>
        <p:txBody>
          <a:bodyPr rtlCol="0" anchor="ctr"/>
          <a:p>
            <a:pPr algn="ctr"/>
            <a:endParaRPr lang="zh-CN" altLang="en-US"/>
          </a:p>
        </p:txBody>
      </p:sp>
      <p:sp>
        <p:nvSpPr>
          <p:cNvPr id="20" name="圆角矩形 19"/>
          <p:cNvSpPr/>
          <p:nvPr/>
        </p:nvSpPr>
        <p:spPr>
          <a:xfrm>
            <a:off x="282575" y="4139565"/>
            <a:ext cx="2096770" cy="760095"/>
          </a:xfrm>
          <a:prstGeom prst="roundRect">
            <a:avLst/>
          </a:prstGeom>
        </p:spPr>
        <p:style>
          <a:lnRef idx="0">
            <a:srgbClr val="FFFFFF"/>
          </a:lnRef>
          <a:fillRef idx="2">
            <a:schemeClr val="accent1"/>
          </a:fillRef>
          <a:effectRef idx="1">
            <a:schemeClr val="accent1"/>
          </a:effectRef>
          <a:fontRef idx="minor">
            <a:schemeClr val="lt1"/>
          </a:fontRef>
        </p:style>
        <p:txBody>
          <a:bodyPr rtlCol="0" anchor="ctr"/>
          <a:p>
            <a:pPr algn="ctr"/>
            <a:endParaRPr lang="zh-CN" altLang="en-US"/>
          </a:p>
        </p:txBody>
      </p:sp>
      <p:sp>
        <p:nvSpPr>
          <p:cNvPr id="21" name="文本框 20"/>
          <p:cNvSpPr txBox="1"/>
          <p:nvPr/>
        </p:nvSpPr>
        <p:spPr>
          <a:xfrm>
            <a:off x="412115" y="4332605"/>
            <a:ext cx="1929130" cy="391795"/>
          </a:xfrm>
          <a:prstGeom prst="rect">
            <a:avLst/>
          </a:prstGeom>
        </p:spPr>
        <p:txBody>
          <a:bodyPr wrap="square">
            <a:noAutofit/>
          </a:bodyPr>
          <a:p>
            <a:pPr algn="ctr"/>
            <a:r>
              <a:rPr lang="zh-CN" altLang="en-US" sz="1600" b="1">
                <a:latin typeface="微软雅黑" panose="020B0503020204020204" pitchFamily="34" charset="-122"/>
                <a:ea typeface="微软雅黑" panose="020B0503020204020204" pitchFamily="34" charset="-122"/>
                <a:sym typeface="+mn-ea"/>
              </a:rPr>
              <a:t>弥补目录剂型空白</a:t>
            </a:r>
            <a:endParaRPr lang="zh-CN" altLang="en-US" sz="1600" b="1">
              <a:latin typeface="微软雅黑" panose="020B0503020204020204" pitchFamily="34" charset="-122"/>
              <a:ea typeface="微软雅黑" panose="020B0503020204020204" pitchFamily="34" charset="-122"/>
            </a:endParaRPr>
          </a:p>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244475" y="5073015"/>
            <a:ext cx="2096770" cy="760095"/>
          </a:xfrm>
          <a:prstGeom prst="roundRect">
            <a:avLst/>
          </a:prstGeom>
          <a:solidFill>
            <a:schemeClr val="accent2">
              <a:lumMod val="20000"/>
              <a:lumOff val="80000"/>
            </a:schemeClr>
          </a:solidFill>
        </p:spPr>
        <p:style>
          <a:lnRef idx="0">
            <a:srgbClr val="FFFFFF"/>
          </a:lnRef>
          <a:fillRef idx="2">
            <a:schemeClr val="accent1"/>
          </a:fillRef>
          <a:effectRef idx="1">
            <a:schemeClr val="accent1"/>
          </a:effectRef>
          <a:fontRef idx="minor">
            <a:schemeClr val="lt1"/>
          </a:fontRef>
        </p:style>
        <p:txBody>
          <a:bodyPr rtlCol="0" anchor="ctr"/>
          <a:p>
            <a:pPr algn="ctr"/>
            <a:endParaRPr lang="zh-CN" altLang="en-US"/>
          </a:p>
        </p:txBody>
      </p:sp>
      <p:sp>
        <p:nvSpPr>
          <p:cNvPr id="24" name="文本框 23"/>
          <p:cNvSpPr txBox="1"/>
          <p:nvPr/>
        </p:nvSpPr>
        <p:spPr>
          <a:xfrm>
            <a:off x="537845" y="5233670"/>
            <a:ext cx="1665605" cy="337185"/>
          </a:xfrm>
          <a:prstGeom prst="rect">
            <a:avLst/>
          </a:prstGeom>
        </p:spPr>
        <p:txBody>
          <a:bodyPr wrap="square">
            <a:spAutoFit/>
          </a:bodyPr>
          <a:p>
            <a:pPr algn="ctr">
              <a:buClrTx/>
              <a:buSzTx/>
              <a:buFontTx/>
            </a:pPr>
            <a:r>
              <a:rPr lang="zh-CN" altLang="en-US" sz="1600" b="1">
                <a:latin typeface="微软雅黑" panose="020B0503020204020204" pitchFamily="34" charset="-122"/>
                <a:ea typeface="微软雅黑" panose="020B0503020204020204" pitchFamily="34" charset="-122"/>
                <a:sym typeface="+mn-ea"/>
              </a:rPr>
              <a:t>临床管理难度小</a:t>
            </a: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34340" y="3328035"/>
            <a:ext cx="1701800" cy="337185"/>
          </a:xfrm>
          <a:prstGeom prst="rect">
            <a:avLst/>
          </a:prstGeom>
          <a:noFill/>
        </p:spPr>
        <p:txBody>
          <a:bodyPr wrap="square" rtlCol="0">
            <a:spAutoFit/>
          </a:bodyPr>
          <a:p>
            <a:pPr indent="0">
              <a:buFont typeface="Wingdings" panose="05000000000000000000" charset="0"/>
              <a:buNone/>
            </a:pPr>
            <a:r>
              <a:rPr lang="en-US" altLang="zh-CN" sz="1600" b="1">
                <a:latin typeface="微软雅黑" panose="020B0503020204020204" pitchFamily="34" charset="-122"/>
                <a:ea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rPr>
              <a:t>保基</a:t>
            </a:r>
            <a:r>
              <a:rPr lang="zh-CN" altLang="en-US" sz="1600" b="1">
                <a:latin typeface="微软雅黑" panose="020B0503020204020204" pitchFamily="34" charset="-122"/>
                <a:ea typeface="微软雅黑" panose="020B0503020204020204" pitchFamily="34" charset="-122"/>
                <a:sym typeface="+mn-ea"/>
              </a:rPr>
              <a:t>本”原则</a:t>
            </a:r>
            <a:endParaRPr lang="zh-CN" altLang="en-US" sz="1600" b="1">
              <a:latin typeface="微软雅黑" panose="020B0503020204020204" pitchFamily="34" charset="-122"/>
              <a:ea typeface="微软雅黑" panose="020B0503020204020204" pitchFamily="34" charset="-122"/>
            </a:endParaRPr>
          </a:p>
        </p:txBody>
      </p:sp>
      <p:sp>
        <p:nvSpPr>
          <p:cNvPr id="30" name="矩形 29"/>
          <p:cNvSpPr/>
          <p:nvPr/>
        </p:nvSpPr>
        <p:spPr>
          <a:xfrm>
            <a:off x="-11430" y="6226175"/>
            <a:ext cx="12202795" cy="659765"/>
          </a:xfrm>
          <a:prstGeom prst="rect">
            <a:avLst/>
          </a:prstGeom>
        </p:spPr>
        <p:style>
          <a:lnRef idx="0">
            <a:srgbClr val="FFFFFF"/>
          </a:lnRef>
          <a:fillRef idx="2">
            <a:schemeClr val="accent1"/>
          </a:fillRef>
          <a:effectRef idx="1">
            <a:schemeClr val="accent1"/>
          </a:effectRef>
          <a:fontRef idx="minor">
            <a:schemeClr val="lt1"/>
          </a:fontRef>
        </p:style>
        <p:txBody>
          <a:bodyPr rtlCol="0" anchor="ctr"/>
          <a:p>
            <a:pPr algn="ctr"/>
            <a:endParaRPr lang="zh-CN" altLang="en-US"/>
          </a:p>
        </p:txBody>
      </p:sp>
      <p:sp>
        <p:nvSpPr>
          <p:cNvPr id="2" name="文本框 1"/>
          <p:cNvSpPr txBox="1"/>
          <p:nvPr/>
        </p:nvSpPr>
        <p:spPr>
          <a:xfrm>
            <a:off x="5951220" y="6426200"/>
            <a:ext cx="5535295" cy="275590"/>
          </a:xfrm>
          <a:prstGeom prst="rect">
            <a:avLst/>
          </a:prstGeom>
        </p:spPr>
        <p:txBody>
          <a:bodyPr wrap="square">
            <a:spAutoFit/>
          </a:bodyPr>
          <a:p>
            <a:r>
              <a:rPr lang="en-US" altLang="zh-CN" sz="1200">
                <a:solidFill>
                  <a:srgbClr val="666666"/>
                </a:solidFill>
                <a:latin typeface="Arial" panose="020B0604020202020204"/>
                <a:ea typeface="Arial" panose="020B0604020202020204"/>
              </a:rPr>
              <a:t>[1]</a:t>
            </a:r>
            <a:r>
              <a:rPr lang="zh-CN" altLang="en-US" sz="1200">
                <a:solidFill>
                  <a:srgbClr val="666666"/>
                </a:solidFill>
                <a:latin typeface="微软雅黑" panose="020B0503020204020204" pitchFamily="34" charset="-122"/>
                <a:ea typeface="微软雅黑" panose="020B0503020204020204" pitchFamily="34" charset="-122"/>
              </a:rPr>
              <a:t>卫生部办公厅关于做好农村癫痫防治管理项目实施工作的通知</a:t>
            </a:r>
            <a:r>
              <a:rPr lang="en-US" altLang="zh-CN" sz="1200">
                <a:solidFill>
                  <a:srgbClr val="666666"/>
                </a:solidFill>
                <a:latin typeface="Arial" panose="020B0604020202020204"/>
                <a:ea typeface="Arial" panose="020B0604020202020204"/>
              </a:rPr>
              <a:t>2006</a:t>
            </a:r>
            <a:r>
              <a:rPr lang="zh-CN" altLang="en-US" sz="1200">
                <a:solidFill>
                  <a:srgbClr val="666666"/>
                </a:solidFill>
                <a:latin typeface="微软雅黑" panose="020B0503020204020204" pitchFamily="34" charset="-122"/>
                <a:ea typeface="微软雅黑" panose="020B0503020204020204" pitchFamily="34" charset="-122"/>
              </a:rPr>
              <a:t>年</a:t>
            </a:r>
            <a:r>
              <a:rPr lang="en-US" altLang="zh-CN" sz="1200">
                <a:solidFill>
                  <a:srgbClr val="666666"/>
                </a:solidFill>
                <a:latin typeface="Arial" panose="020B0604020202020204"/>
                <a:ea typeface="Arial" panose="020B0604020202020204"/>
              </a:rPr>
              <a:t>6</a:t>
            </a:r>
            <a:r>
              <a:rPr lang="zh-CN" altLang="en-US" sz="1200">
                <a:solidFill>
                  <a:srgbClr val="666666"/>
                </a:solidFill>
                <a:latin typeface="微软雅黑" panose="020B0503020204020204" pitchFamily="34" charset="-122"/>
                <a:ea typeface="微软雅黑" panose="020B0503020204020204" pitchFamily="34" charset="-122"/>
              </a:rPr>
              <a:t>月</a:t>
            </a:r>
            <a:r>
              <a:rPr lang="en-US" altLang="zh-CN" sz="1200">
                <a:solidFill>
                  <a:srgbClr val="666666"/>
                </a:solidFill>
                <a:latin typeface="Arial" panose="020B0604020202020204"/>
                <a:ea typeface="Arial" panose="020B0604020202020204"/>
              </a:rPr>
              <a:t>13</a:t>
            </a:r>
            <a:r>
              <a:rPr lang="zh-CN" altLang="en-US" sz="1200">
                <a:solidFill>
                  <a:srgbClr val="666666"/>
                </a:solidFill>
                <a:latin typeface="微软雅黑" panose="020B0503020204020204" pitchFamily="34" charset="-122"/>
                <a:ea typeface="微软雅黑" panose="020B0503020204020204" pitchFamily="34" charset="-122"/>
              </a:rPr>
              <a:t>日</a:t>
            </a:r>
            <a:endParaRPr lang="zh-CN" altLang="en-US" sz="1200">
              <a:solidFill>
                <a:srgbClr val="6666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矩形 19"/>
          <p:cNvSpPr/>
          <p:nvPr>
            <p:custDataLst>
              <p:tags r:id="rId1"/>
            </p:custDataLst>
          </p:nvPr>
        </p:nvSpPr>
        <p:spPr>
          <a:xfrm>
            <a:off x="695960" y="1923415"/>
            <a:ext cx="5147186" cy="4624217"/>
          </a:xfrm>
          <a:prstGeom prst="rect">
            <a:avLst/>
          </a:prstGeom>
          <a:solidFill>
            <a:srgbClr val="FFFFFF"/>
          </a:solidFill>
          <a:ln>
            <a:noFill/>
          </a:ln>
          <a:effectLst>
            <a:outerShdw blurRad="254000" dist="101600" dir="2700000" algn="tl" rotWithShape="0">
              <a:schemeClr val="tx1">
                <a:lumMod val="75000"/>
                <a:lumOff val="2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15" name="矩形 14"/>
          <p:cNvSpPr/>
          <p:nvPr>
            <p:custDataLst>
              <p:tags r:id="rId2"/>
            </p:custDataLst>
          </p:nvPr>
        </p:nvSpPr>
        <p:spPr>
          <a:xfrm>
            <a:off x="6348730" y="1934210"/>
            <a:ext cx="5147186" cy="4624217"/>
          </a:xfrm>
          <a:prstGeom prst="rect">
            <a:avLst/>
          </a:prstGeom>
          <a:solidFill>
            <a:srgbClr val="FFFFFF"/>
          </a:solidFill>
          <a:ln>
            <a:noFill/>
          </a:ln>
          <a:effectLst>
            <a:outerShdw blurRad="254000" dist="101600" dir="2700000" algn="tl" rotWithShape="0">
              <a:schemeClr val="tx1">
                <a:lumMod val="75000"/>
                <a:lumOff val="2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2" name="文本框 1"/>
          <p:cNvSpPr txBox="1"/>
          <p:nvPr/>
        </p:nvSpPr>
        <p:spPr>
          <a:xfrm>
            <a:off x="848360" y="936625"/>
            <a:ext cx="11110595" cy="460375"/>
          </a:xfrm>
          <a:prstGeom prst="rect">
            <a:avLst/>
          </a:prstGeom>
        </p:spPr>
        <p:txBody>
          <a:bodyPr wrap="square">
            <a:spAutoFit/>
          </a:bodyPr>
          <a:p>
            <a:r>
              <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药品基本信息：</a:t>
            </a:r>
            <a:r>
              <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左乙拉西坦氯化钠注射液为新注射剂型</a:t>
            </a:r>
            <a:r>
              <a:rPr lang="en-US" altLang="zh-CN"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临床应用更及时</a:t>
            </a:r>
            <a:endPar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Title 6"/>
          <p:cNvSpPr txBox="1"/>
          <p:nvPr>
            <p:custDataLst>
              <p:tags r:id="rId3"/>
            </p:custDataLst>
          </p:nvPr>
        </p:nvSpPr>
        <p:spPr>
          <a:xfrm>
            <a:off x="1131570" y="2364740"/>
            <a:ext cx="4275455" cy="2348230"/>
          </a:xfrm>
          <a:prstGeom prst="rect">
            <a:avLst/>
          </a:prstGeom>
          <a:noFill/>
        </p:spPr>
        <p:txBody>
          <a:bodyPr wrap="square" lIns="101600" tIns="0" rIns="82550" bIns="0" rtlCol="0" anchor="t" anchorCtr="0">
            <a:noAutofit/>
          </a:bodyPr>
          <a:lstStyle>
            <a:defPPr>
              <a:defRPr lang="zh-CN"/>
            </a:defPPr>
            <a:lvl1pPr fontAlgn="auto">
              <a:lnSpc>
                <a:spcPct val="130000"/>
              </a:lnSpc>
              <a:spcAft>
                <a:spcPts val="1000"/>
              </a:spcAft>
              <a:defRPr sz="1600" spc="150"/>
            </a:lvl1pPr>
          </a:lstStyle>
          <a:p>
            <a:pPr lvl="0" indent="-316230" algn="l" fontAlgn="ctr">
              <a:lnSpc>
                <a:spcPct val="150000"/>
              </a:lnSpc>
              <a:spcBef>
                <a:spcPts val="0"/>
              </a:spcBef>
              <a:spcAft>
                <a:spcPts val="0"/>
              </a:spcAft>
              <a:buSzPct val="80000"/>
              <a:buFont typeface="Wingdings" panose="05000000000000000000" charset="0"/>
              <a:buChar char="n"/>
            </a:pPr>
            <a:r>
              <a:rPr lang="zh-CN" altLang="en-US" sz="1400" b="1" spc="160" dirty="0">
                <a:solidFill>
                  <a:srgbClr val="000000"/>
                </a:solidFill>
                <a:uFillTx/>
                <a:latin typeface="微软雅黑" panose="020B0503020204020204" pitchFamily="34" charset="-122"/>
                <a:ea typeface="微软雅黑" panose="020B0503020204020204" pitchFamily="34" charset="-122"/>
                <a:sym typeface="+mn-ea"/>
              </a:rPr>
              <a:t>通用名：</a:t>
            </a:r>
            <a:r>
              <a:rPr lang="zh-CN" altLang="en-US" sz="1400" spc="160" dirty="0">
                <a:solidFill>
                  <a:srgbClr val="000000"/>
                </a:solidFill>
                <a:uFillTx/>
                <a:latin typeface="微软雅黑" panose="020B0503020204020204" pitchFamily="34" charset="-122"/>
                <a:ea typeface="微软雅黑" panose="020B0503020204020204" pitchFamily="34" charset="-122"/>
                <a:sym typeface="+mn-ea"/>
              </a:rPr>
              <a:t>左乙拉西坦氯化钠注射液 </a:t>
            </a:r>
            <a:endParaRPr lang="zh-CN" altLang="en-US" sz="1400" spc="160" dirty="0">
              <a:solidFill>
                <a:srgbClr val="000000"/>
              </a:solidFill>
              <a:uFillTx/>
              <a:latin typeface="微软雅黑" panose="020B0503020204020204" pitchFamily="34" charset="-122"/>
              <a:ea typeface="微软雅黑" panose="020B0503020204020204" pitchFamily="34" charset="-122"/>
              <a:sym typeface="+mn-ea"/>
            </a:endParaRPr>
          </a:p>
          <a:p>
            <a:pPr lvl="0" indent="-316230" algn="l" fontAlgn="ctr">
              <a:lnSpc>
                <a:spcPct val="150000"/>
              </a:lnSpc>
              <a:spcBef>
                <a:spcPts val="0"/>
              </a:spcBef>
              <a:spcAft>
                <a:spcPts val="0"/>
              </a:spcAft>
              <a:buSzPct val="80000"/>
              <a:buFont typeface="Wingdings" panose="05000000000000000000" charset="0"/>
              <a:buChar char="n"/>
            </a:pPr>
            <a:r>
              <a:rPr lang="zh-CN" altLang="en-US" sz="1400" b="1" spc="160" dirty="0">
                <a:solidFill>
                  <a:srgbClr val="000000"/>
                </a:solidFill>
                <a:uFillTx/>
                <a:latin typeface="微软雅黑" panose="020B0503020204020204" pitchFamily="34" charset="-122"/>
                <a:ea typeface="微软雅黑" panose="020B0503020204020204" pitchFamily="34" charset="-122"/>
                <a:sym typeface="+mn-ea"/>
              </a:rPr>
              <a:t>注册规格：</a:t>
            </a:r>
            <a:r>
              <a:rPr lang="zh-CN" altLang="en-US" sz="1400" spc="160" dirty="0">
                <a:solidFill>
                  <a:srgbClr val="000000"/>
                </a:solidFill>
                <a:uFillTx/>
                <a:latin typeface="微软雅黑" panose="020B0503020204020204" pitchFamily="34" charset="-122"/>
                <a:ea typeface="微软雅黑" panose="020B0503020204020204" pitchFamily="34" charset="-122"/>
                <a:sym typeface="+mn-ea"/>
              </a:rPr>
              <a:t>100ml：左乙拉西坦0.5g与氯化钠</a:t>
            </a:r>
            <a:r>
              <a:rPr lang="en-US" altLang="zh-CN" sz="1400" spc="160" dirty="0">
                <a:solidFill>
                  <a:srgbClr val="000000"/>
                </a:solidFill>
                <a:uFillTx/>
                <a:latin typeface="微软雅黑" panose="020B0503020204020204" pitchFamily="34" charset="-122"/>
                <a:ea typeface="微软雅黑" panose="020B0503020204020204" pitchFamily="34" charset="-122"/>
                <a:sym typeface="+mn-ea"/>
              </a:rPr>
              <a:t>0.82g </a:t>
            </a:r>
            <a:endParaRPr lang="en-US" altLang="zh-CN" sz="1400" spc="160" dirty="0">
              <a:solidFill>
                <a:srgbClr val="000000"/>
              </a:solidFill>
              <a:uFillTx/>
              <a:latin typeface="微软雅黑" panose="020B0503020204020204" pitchFamily="34" charset="-122"/>
              <a:ea typeface="微软雅黑" panose="020B0503020204020204" pitchFamily="34" charset="-122"/>
              <a:sym typeface="+mn-ea"/>
            </a:endParaRPr>
          </a:p>
          <a:p>
            <a:pPr lvl="0" indent="-316230" algn="l" fontAlgn="ctr">
              <a:lnSpc>
                <a:spcPct val="150000"/>
              </a:lnSpc>
              <a:spcBef>
                <a:spcPts val="0"/>
              </a:spcBef>
              <a:spcAft>
                <a:spcPts val="0"/>
              </a:spcAft>
              <a:buSzPct val="80000"/>
              <a:buFont typeface="Wingdings" panose="05000000000000000000" charset="0"/>
              <a:buChar char="n"/>
            </a:pPr>
            <a:r>
              <a:rPr lang="zh-CN" altLang="en-US" sz="1400" b="1" spc="160" dirty="0">
                <a:solidFill>
                  <a:srgbClr val="000000"/>
                </a:solidFill>
                <a:uFillTx/>
                <a:latin typeface="微软雅黑" panose="020B0503020204020204" pitchFamily="34" charset="-122"/>
                <a:ea typeface="微软雅黑" panose="020B0503020204020204" pitchFamily="34" charset="-122"/>
                <a:sym typeface="+mn-ea"/>
              </a:rPr>
              <a:t>适应症</a:t>
            </a:r>
            <a:r>
              <a:rPr lang="zh-CN" altLang="en-US" sz="1400" spc="160" dirty="0">
                <a:solidFill>
                  <a:srgbClr val="000000"/>
                </a:solidFill>
                <a:uFillTx/>
                <a:latin typeface="微软雅黑" panose="020B0503020204020204" pitchFamily="34" charset="-122"/>
                <a:ea typeface="微软雅黑" panose="020B0503020204020204" pitchFamily="34" charset="-122"/>
                <a:sym typeface="+mn-ea"/>
              </a:rPr>
              <a:t>：本品用于成人</a:t>
            </a:r>
            <a:r>
              <a:rPr lang="en-US" altLang="zh-CN" sz="1400" spc="160" dirty="0">
                <a:solidFill>
                  <a:srgbClr val="000000"/>
                </a:solidFill>
                <a:uFillTx/>
                <a:latin typeface="微软雅黑" panose="020B0503020204020204" pitchFamily="34" charset="-122"/>
                <a:ea typeface="微软雅黑" panose="020B0503020204020204" pitchFamily="34" charset="-122"/>
                <a:sym typeface="+mn-ea"/>
              </a:rPr>
              <a:t>(16</a:t>
            </a:r>
            <a:r>
              <a:rPr lang="zh-CN" altLang="en-US" sz="1400" spc="160" dirty="0">
                <a:solidFill>
                  <a:srgbClr val="000000"/>
                </a:solidFill>
                <a:uFillTx/>
                <a:latin typeface="微软雅黑" panose="020B0503020204020204" pitchFamily="34" charset="-122"/>
                <a:ea typeface="微软雅黑" panose="020B0503020204020204" pitchFamily="34" charset="-122"/>
                <a:sym typeface="+mn-ea"/>
              </a:rPr>
              <a:t>岁及以上</a:t>
            </a:r>
            <a:r>
              <a:rPr lang="en-US" altLang="zh-CN" sz="1400" spc="160" dirty="0">
                <a:solidFill>
                  <a:srgbClr val="000000"/>
                </a:solidFill>
                <a:uFillTx/>
                <a:latin typeface="微软雅黑" panose="020B0503020204020204" pitchFamily="34" charset="-122"/>
                <a:ea typeface="微软雅黑" panose="020B0503020204020204" pitchFamily="34" charset="-122"/>
                <a:sym typeface="+mn-ea"/>
              </a:rPr>
              <a:t>)</a:t>
            </a:r>
            <a:r>
              <a:rPr lang="zh-CN" altLang="en-US" sz="1400" spc="160" dirty="0">
                <a:solidFill>
                  <a:srgbClr val="000000"/>
                </a:solidFill>
                <a:uFillTx/>
                <a:latin typeface="微软雅黑" panose="020B0503020204020204" pitchFamily="34" charset="-122"/>
                <a:ea typeface="微软雅黑" panose="020B0503020204020204" pitchFamily="34" charset="-122"/>
                <a:sym typeface="+mn-ea"/>
              </a:rPr>
              <a:t>癫痫患者部分性发作的的加用治疗。本品可在患者暂时无法应用口服制剂时替代给药。</a:t>
            </a:r>
            <a:endParaRPr lang="zh-CN" altLang="en-US" sz="1400" spc="160" dirty="0">
              <a:solidFill>
                <a:srgbClr val="000000"/>
              </a:solidFill>
              <a:uFillTx/>
              <a:latin typeface="微软雅黑" panose="020B0503020204020204" pitchFamily="34" charset="-122"/>
              <a:ea typeface="微软雅黑" panose="020B0503020204020204" pitchFamily="34" charset="-122"/>
              <a:sym typeface="+mn-ea"/>
            </a:endParaRPr>
          </a:p>
          <a:p>
            <a:pPr lvl="0" indent="-316230" algn="l" fontAlgn="ctr">
              <a:lnSpc>
                <a:spcPct val="150000"/>
              </a:lnSpc>
              <a:spcBef>
                <a:spcPts val="0"/>
              </a:spcBef>
              <a:spcAft>
                <a:spcPts val="0"/>
              </a:spcAft>
              <a:buSzPct val="80000"/>
              <a:buFont typeface="Wingdings" panose="05000000000000000000" charset="0"/>
              <a:buChar char="n"/>
            </a:pPr>
            <a:r>
              <a:rPr lang="zh-CN" altLang="en-US" sz="1400" b="1" spc="160" dirty="0">
                <a:solidFill>
                  <a:srgbClr val="000000"/>
                </a:solidFill>
                <a:uFillTx/>
                <a:latin typeface="微软雅黑" panose="020B0503020204020204" pitchFamily="34" charset="-122"/>
                <a:ea typeface="微软雅黑" panose="020B0503020204020204" pitchFamily="34" charset="-122"/>
                <a:sym typeface="+mn-ea"/>
              </a:rPr>
              <a:t>用法用量：</a:t>
            </a:r>
            <a:r>
              <a:rPr lang="zh-CN" altLang="en-US" sz="1400" spc="160" dirty="0">
                <a:solidFill>
                  <a:srgbClr val="000000"/>
                </a:solidFill>
                <a:uFillTx/>
                <a:latin typeface="微软雅黑" panose="020B0503020204020204" pitchFamily="34" charset="-122"/>
                <a:ea typeface="微软雅黑" panose="020B0503020204020204" pitchFamily="34" charset="-122"/>
                <a:sym typeface="+mn-ea"/>
              </a:rPr>
              <a:t>单剂量包装（100ml/瓶）在15min内静脉给药完成。</a:t>
            </a:r>
            <a:endParaRPr lang="zh-CN" altLang="en-US" sz="1400" spc="160" dirty="0">
              <a:solidFill>
                <a:srgbClr val="000000"/>
              </a:solidFill>
              <a:uFillTx/>
              <a:latin typeface="微软雅黑" panose="020B0503020204020204" pitchFamily="34" charset="-122"/>
              <a:ea typeface="微软雅黑" panose="020B0503020204020204" pitchFamily="34" charset="-122"/>
              <a:sym typeface="+mn-ea"/>
            </a:endParaRPr>
          </a:p>
          <a:p>
            <a:pPr lvl="0" indent="0" algn="l" fontAlgn="ctr">
              <a:lnSpc>
                <a:spcPct val="150000"/>
              </a:lnSpc>
              <a:spcBef>
                <a:spcPts val="0"/>
              </a:spcBef>
              <a:spcAft>
                <a:spcPts val="0"/>
              </a:spcAft>
              <a:buSzPct val="80000"/>
              <a:buFont typeface="Wingdings" panose="05000000000000000000" charset="0"/>
              <a:buNone/>
            </a:pPr>
            <a:r>
              <a:rPr lang="zh-CN" altLang="en-US" sz="1400" spc="160" dirty="0">
                <a:solidFill>
                  <a:srgbClr val="000000"/>
                </a:solidFill>
                <a:uFillTx/>
                <a:latin typeface="微软雅黑" panose="020B0503020204020204" pitchFamily="34" charset="-122"/>
                <a:ea typeface="微软雅黑" panose="020B0503020204020204" pitchFamily="34" charset="-122"/>
                <a:sym typeface="+mn-ea"/>
              </a:rPr>
              <a:t>-部分发作性癫痫发作：初始剂量为500mg,每日2次。每日2次给药，间隔2周增加500mg，直至最大给药剂量1500mg，每日2次。</a:t>
            </a:r>
            <a:endParaRPr lang="zh-CN" altLang="en-US" spc="160" dirty="0">
              <a:solidFill>
                <a:srgbClr val="000000"/>
              </a:solidFill>
              <a:uFillTx/>
              <a:latin typeface="微软雅黑" panose="020B0503020204020204" pitchFamily="34" charset="-122"/>
              <a:ea typeface="微软雅黑" panose="020B0503020204020204" pitchFamily="34" charset="-122"/>
              <a:sym typeface="+mn-ea"/>
            </a:endParaRPr>
          </a:p>
        </p:txBody>
      </p:sp>
      <p:grpSp>
        <p:nvGrpSpPr>
          <p:cNvPr id="4" name="组合 3"/>
          <p:cNvGrpSpPr/>
          <p:nvPr/>
        </p:nvGrpSpPr>
        <p:grpSpPr>
          <a:xfrm>
            <a:off x="0" y="965200"/>
            <a:ext cx="787400" cy="360680"/>
            <a:chOff x="0" y="1520"/>
            <a:chExt cx="1996" cy="568"/>
          </a:xfrm>
        </p:grpSpPr>
        <p:sp>
          <p:nvSpPr>
            <p:cNvPr id="26" name="标题 1"/>
            <p:cNvSpPr txBox="1"/>
            <p:nvPr/>
          </p:nvSpPr>
          <p:spPr>
            <a:xfrm>
              <a:off x="1626"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7" name="标题 1"/>
            <p:cNvSpPr txBox="1"/>
            <p:nvPr/>
          </p:nvSpPr>
          <p:spPr>
            <a:xfrm>
              <a:off x="1364"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8" name="标题 1"/>
            <p:cNvSpPr txBox="1"/>
            <p:nvPr/>
          </p:nvSpPr>
          <p:spPr>
            <a:xfrm>
              <a:off x="1102"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9" name="标题 1"/>
            <p:cNvSpPr txBox="1"/>
            <p:nvPr/>
          </p:nvSpPr>
          <p:spPr>
            <a:xfrm>
              <a:off x="0" y="1520"/>
              <a:ext cx="1209" cy="569"/>
            </a:xfrm>
            <a:custGeom>
              <a:avLst/>
              <a:gdLst>
                <a:gd name="connsiteX0" fmla="*/ 0 w 1017845"/>
                <a:gd name="connsiteY0" fmla="*/ 0 h 478631"/>
                <a:gd name="connsiteX1" fmla="*/ 706362 w 1017845"/>
                <a:gd name="connsiteY1" fmla="*/ 0 h 478631"/>
                <a:gd name="connsiteX2" fmla="*/ 862104 w 1017845"/>
                <a:gd name="connsiteY2" fmla="*/ 0 h 478631"/>
                <a:gd name="connsiteX3" fmla="*/ 869157 w 1017845"/>
                <a:gd name="connsiteY3" fmla="*/ 0 h 478631"/>
                <a:gd name="connsiteX4" fmla="*/ 869157 w 1017845"/>
                <a:gd name="connsiteY4" fmla="*/ 10838 h 478631"/>
                <a:gd name="connsiteX5" fmla="*/ 1017845 w 1017845"/>
                <a:gd name="connsiteY5" fmla="*/ 239316 h 478631"/>
                <a:gd name="connsiteX6" fmla="*/ 869157 w 1017845"/>
                <a:gd name="connsiteY6" fmla="*/ 467793 h 478631"/>
                <a:gd name="connsiteX7" fmla="*/ 869157 w 1017845"/>
                <a:gd name="connsiteY7" fmla="*/ 478631 h 478631"/>
                <a:gd name="connsiteX8" fmla="*/ 862104 w 1017845"/>
                <a:gd name="connsiteY8" fmla="*/ 478631 h 478631"/>
                <a:gd name="connsiteX9" fmla="*/ 706362 w 1017845"/>
                <a:gd name="connsiteY9" fmla="*/ 478631 h 478631"/>
                <a:gd name="connsiteX10" fmla="*/ 0 w 1017845"/>
                <a:gd name="connsiteY10" fmla="*/ 478631 h 478631"/>
              </a:gdLst>
              <a:ahLst/>
              <a:cxnLst/>
              <a:rect l="l" t="t" r="r" b="b"/>
              <a:pathLst>
                <a:path w="1017845" h="478631">
                  <a:moveTo>
                    <a:pt x="0" y="0"/>
                  </a:moveTo>
                  <a:lnTo>
                    <a:pt x="706362" y="0"/>
                  </a:lnTo>
                  <a:lnTo>
                    <a:pt x="862104" y="0"/>
                  </a:lnTo>
                  <a:lnTo>
                    <a:pt x="869157" y="0"/>
                  </a:lnTo>
                  <a:lnTo>
                    <a:pt x="869157" y="10838"/>
                  </a:lnTo>
                  <a:lnTo>
                    <a:pt x="1017845" y="239316"/>
                  </a:lnTo>
                  <a:lnTo>
                    <a:pt x="869157" y="467793"/>
                  </a:lnTo>
                  <a:lnTo>
                    <a:pt x="869157" y="478631"/>
                  </a:lnTo>
                  <a:lnTo>
                    <a:pt x="862104" y="478631"/>
                  </a:lnTo>
                  <a:lnTo>
                    <a:pt x="706362" y="478631"/>
                  </a:lnTo>
                  <a:lnTo>
                    <a:pt x="0" y="478631"/>
                  </a:lnTo>
                  <a:close/>
                </a:path>
              </a:pathLst>
            </a:custGeom>
            <a:gradFill>
              <a:gsLst>
                <a:gs pos="0">
                  <a:schemeClr val="accent1"/>
                </a:gs>
                <a:gs pos="100000">
                  <a:schemeClr val="accent1">
                    <a:lumMod val="60000"/>
                    <a:lumOff val="40000"/>
                  </a:schemeClr>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grpSp>
      <p:pic>
        <p:nvPicPr>
          <p:cNvPr id="3" name="图片 2"/>
          <p:cNvPicPr>
            <a:picLocks noChangeAspect="1"/>
          </p:cNvPicPr>
          <p:nvPr/>
        </p:nvPicPr>
        <p:blipFill>
          <a:blip r:embed="rId4"/>
          <a:stretch>
            <a:fillRect/>
          </a:stretch>
        </p:blipFill>
        <p:spPr>
          <a:xfrm>
            <a:off x="6376035" y="3079750"/>
            <a:ext cx="4685665" cy="1178560"/>
          </a:xfrm>
          <a:prstGeom prst="rect">
            <a:avLst/>
          </a:prstGeom>
        </p:spPr>
      </p:pic>
      <p:sp>
        <p:nvSpPr>
          <p:cNvPr id="5" name="文本框 4"/>
          <p:cNvSpPr txBox="1"/>
          <p:nvPr/>
        </p:nvSpPr>
        <p:spPr>
          <a:xfrm>
            <a:off x="6262370" y="2364740"/>
            <a:ext cx="5076190" cy="2999740"/>
          </a:xfrm>
          <a:prstGeom prst="rect">
            <a:avLst/>
          </a:prstGeom>
          <a:noFill/>
        </p:spPr>
        <p:txBody>
          <a:bodyPr wrap="square" rtlCol="0" anchor="t">
            <a:spAutoFit/>
          </a:bodyPr>
          <a:p>
            <a:pPr lvl="0" indent="-316230" algn="l" fontAlgn="ctr">
              <a:lnSpc>
                <a:spcPct val="150000"/>
              </a:lnSpc>
              <a:spcBef>
                <a:spcPts val="0"/>
              </a:spcBef>
              <a:spcAft>
                <a:spcPts val="0"/>
              </a:spcAft>
              <a:buSzPct val="80000"/>
              <a:buFont typeface="Wingdings" panose="05000000000000000000" charset="0"/>
              <a:buChar char="n"/>
            </a:pPr>
            <a:r>
              <a:rPr lang="zh-CN" altLang="en-US" sz="1400" b="1" spc="160" dirty="0">
                <a:solidFill>
                  <a:srgbClr val="000000"/>
                </a:solidFill>
                <a:uFillTx/>
                <a:latin typeface="微软雅黑" panose="020B0503020204020204" pitchFamily="34" charset="-122"/>
                <a:ea typeface="微软雅黑" panose="020B0503020204020204" pitchFamily="34" charset="-122"/>
                <a:sym typeface="+mn-ea"/>
              </a:rPr>
              <a:t>中国大陆首次上市时间：</a:t>
            </a:r>
            <a:r>
              <a:rPr lang="en-US" altLang="zh-CN" sz="1400" spc="160" dirty="0">
                <a:solidFill>
                  <a:srgbClr val="000000"/>
                </a:solidFill>
                <a:uFillTx/>
                <a:latin typeface="微软雅黑" panose="020B0503020204020204" pitchFamily="34" charset="-122"/>
                <a:ea typeface="微软雅黑" panose="020B0503020204020204" pitchFamily="34" charset="-122"/>
                <a:sym typeface="+mn-ea"/>
              </a:rPr>
              <a:t>2025-01-24</a:t>
            </a:r>
            <a:r>
              <a:rPr lang="zh-CN" altLang="en-US" sz="1400" spc="160" dirty="0">
                <a:solidFill>
                  <a:srgbClr val="000000"/>
                </a:solidFill>
                <a:uFillTx/>
                <a:latin typeface="微软雅黑" panose="020B0503020204020204" pitchFamily="34" charset="-122"/>
                <a:ea typeface="微软雅黑" panose="020B0503020204020204" pitchFamily="34" charset="-122"/>
                <a:sym typeface="+mn-ea"/>
              </a:rPr>
              <a:t> </a:t>
            </a:r>
            <a:endParaRPr lang="zh-CN" altLang="en-US" sz="1400" spc="160" dirty="0">
              <a:solidFill>
                <a:srgbClr val="000000"/>
              </a:solidFill>
              <a:uFillTx/>
              <a:latin typeface="微软雅黑" panose="020B0503020204020204" pitchFamily="34" charset="-122"/>
              <a:ea typeface="微软雅黑" panose="020B0503020204020204" pitchFamily="34" charset="-122"/>
              <a:sym typeface="+mn-ea"/>
            </a:endParaRPr>
          </a:p>
          <a:p>
            <a:pPr lvl="0" indent="-316230" algn="l" fontAlgn="ctr">
              <a:lnSpc>
                <a:spcPct val="150000"/>
              </a:lnSpc>
              <a:spcBef>
                <a:spcPts val="0"/>
              </a:spcBef>
              <a:spcAft>
                <a:spcPts val="0"/>
              </a:spcAft>
              <a:buSzPct val="80000"/>
              <a:buFont typeface="Wingdings" panose="05000000000000000000" charset="0"/>
              <a:buChar char="n"/>
            </a:pPr>
            <a:r>
              <a:rPr lang="zh-CN" altLang="en-US" sz="1400" b="1" spc="160" dirty="0">
                <a:solidFill>
                  <a:srgbClr val="000000"/>
                </a:solidFill>
                <a:uFillTx/>
                <a:latin typeface="微软雅黑" panose="020B0503020204020204" pitchFamily="34" charset="-122"/>
                <a:ea typeface="微软雅黑" panose="020B0503020204020204" pitchFamily="34" charset="-122"/>
                <a:sym typeface="+mn-ea"/>
              </a:rPr>
              <a:t>目前大陆地区同通用名药品的上市情况：</a:t>
            </a:r>
            <a:r>
              <a:rPr lang="en-US" altLang="zh-CN" sz="1400" spc="160" dirty="0">
                <a:solidFill>
                  <a:srgbClr val="000000"/>
                </a:solidFill>
                <a:uFillTx/>
                <a:latin typeface="微软雅黑" panose="020B0503020204020204" pitchFamily="34" charset="-122"/>
                <a:ea typeface="微软雅黑" panose="020B0503020204020204" pitchFamily="34" charset="-122"/>
                <a:sym typeface="+mn-ea"/>
              </a:rPr>
              <a:t>2</a:t>
            </a:r>
            <a:r>
              <a:rPr lang="zh-CN" altLang="en-US" sz="1400" spc="160" dirty="0">
                <a:solidFill>
                  <a:srgbClr val="000000"/>
                </a:solidFill>
                <a:uFillTx/>
                <a:latin typeface="微软雅黑" panose="020B0503020204020204" pitchFamily="34" charset="-122"/>
                <a:ea typeface="微软雅黑" panose="020B0503020204020204" pitchFamily="34" charset="-122"/>
                <a:sym typeface="+mn-ea"/>
              </a:rPr>
              <a:t>家批产</a:t>
            </a:r>
            <a:endParaRPr lang="zh-CN" altLang="en-US" sz="1400" spc="160" dirty="0">
              <a:solidFill>
                <a:srgbClr val="000000"/>
              </a:solidFill>
              <a:uFillTx/>
              <a:latin typeface="微软雅黑" panose="020B0503020204020204" pitchFamily="34" charset="-122"/>
              <a:ea typeface="微软雅黑" panose="020B0503020204020204" pitchFamily="34" charset="-122"/>
              <a:sym typeface="+mn-ea"/>
            </a:endParaRPr>
          </a:p>
          <a:p>
            <a:pPr lvl="0" indent="-316230" algn="l" fontAlgn="ctr">
              <a:lnSpc>
                <a:spcPct val="150000"/>
              </a:lnSpc>
              <a:spcBef>
                <a:spcPts val="0"/>
              </a:spcBef>
              <a:spcAft>
                <a:spcPts val="0"/>
              </a:spcAft>
              <a:buSzPct val="80000"/>
              <a:buFont typeface="Wingdings" panose="05000000000000000000" charset="0"/>
              <a:buChar char="n"/>
            </a:pPr>
            <a:endParaRPr lang="zh-CN" altLang="en-US" sz="1400" spc="160" dirty="0">
              <a:solidFill>
                <a:srgbClr val="000000"/>
              </a:solidFill>
              <a:uFillTx/>
              <a:latin typeface="微软雅黑" panose="020B0503020204020204" pitchFamily="34" charset="-122"/>
              <a:ea typeface="微软雅黑" panose="020B0503020204020204" pitchFamily="34" charset="-122"/>
              <a:sym typeface="+mn-ea"/>
            </a:endParaRPr>
          </a:p>
          <a:p>
            <a:pPr lvl="0" indent="0" algn="l" fontAlgn="ctr">
              <a:lnSpc>
                <a:spcPct val="150000"/>
              </a:lnSpc>
              <a:spcBef>
                <a:spcPts val="0"/>
              </a:spcBef>
              <a:spcAft>
                <a:spcPts val="0"/>
              </a:spcAft>
              <a:buSzPct val="80000"/>
              <a:buFont typeface="Wingdings" panose="05000000000000000000" charset="0"/>
              <a:buNone/>
            </a:pPr>
            <a:r>
              <a:rPr lang="zh-CN" altLang="en-US" sz="1400" spc="160" dirty="0">
                <a:solidFill>
                  <a:srgbClr val="000000"/>
                </a:solidFill>
                <a:uFillTx/>
                <a:latin typeface="微软雅黑" panose="020B0503020204020204" pitchFamily="34" charset="-122"/>
                <a:ea typeface="微软雅黑" panose="020B0503020204020204" pitchFamily="34" charset="-122"/>
                <a:sym typeface="+mn-ea"/>
              </a:rPr>
              <a:t> </a:t>
            </a:r>
            <a:endParaRPr lang="zh-CN" altLang="en-US" sz="1400" spc="160" dirty="0">
              <a:solidFill>
                <a:srgbClr val="000000"/>
              </a:solidFill>
              <a:uFillTx/>
              <a:latin typeface="微软雅黑" panose="020B0503020204020204" pitchFamily="34" charset="-122"/>
              <a:ea typeface="微软雅黑" panose="020B0503020204020204" pitchFamily="34" charset="-122"/>
              <a:sym typeface="+mn-ea"/>
            </a:endParaRPr>
          </a:p>
          <a:p>
            <a:pPr lvl="0" indent="0" algn="l" fontAlgn="ctr">
              <a:lnSpc>
                <a:spcPct val="150000"/>
              </a:lnSpc>
              <a:spcBef>
                <a:spcPts val="0"/>
              </a:spcBef>
              <a:spcAft>
                <a:spcPts val="0"/>
              </a:spcAft>
              <a:buSzPct val="80000"/>
              <a:buFont typeface="Wingdings" panose="05000000000000000000" charset="0"/>
              <a:buNone/>
            </a:pPr>
            <a:endParaRPr lang="zh-CN" altLang="en-US" sz="1400" spc="160" dirty="0">
              <a:solidFill>
                <a:srgbClr val="000000"/>
              </a:solidFill>
              <a:uFillTx/>
              <a:latin typeface="微软雅黑" panose="020B0503020204020204" pitchFamily="34" charset="-122"/>
              <a:ea typeface="微软雅黑" panose="020B0503020204020204" pitchFamily="34" charset="-122"/>
              <a:sym typeface="+mn-ea"/>
            </a:endParaRPr>
          </a:p>
          <a:p>
            <a:pPr lvl="0" indent="0" algn="l" fontAlgn="ctr">
              <a:lnSpc>
                <a:spcPct val="150000"/>
              </a:lnSpc>
              <a:spcBef>
                <a:spcPts val="0"/>
              </a:spcBef>
              <a:spcAft>
                <a:spcPts val="0"/>
              </a:spcAft>
              <a:buSzPct val="80000"/>
              <a:buFont typeface="Wingdings" panose="05000000000000000000" charset="0"/>
              <a:buNone/>
            </a:pPr>
            <a:endParaRPr lang="zh-CN" altLang="en-US" sz="1400" spc="160" dirty="0">
              <a:solidFill>
                <a:srgbClr val="000000"/>
              </a:solidFill>
              <a:uFillTx/>
              <a:latin typeface="微软雅黑" panose="020B0503020204020204" pitchFamily="34" charset="-122"/>
              <a:ea typeface="微软雅黑" panose="020B0503020204020204" pitchFamily="34" charset="-122"/>
              <a:sym typeface="+mn-ea"/>
            </a:endParaRPr>
          </a:p>
          <a:p>
            <a:pPr lvl="0" indent="-316230" algn="l" fontAlgn="ctr">
              <a:lnSpc>
                <a:spcPct val="150000"/>
              </a:lnSpc>
              <a:spcBef>
                <a:spcPts val="0"/>
              </a:spcBef>
              <a:spcAft>
                <a:spcPts val="0"/>
              </a:spcAft>
              <a:buSzPct val="80000"/>
              <a:buFont typeface="Wingdings" panose="05000000000000000000" charset="0"/>
              <a:buChar char="n"/>
            </a:pPr>
            <a:r>
              <a:rPr lang="zh-CN" altLang="en-US" sz="1400" b="1" spc="160" dirty="0">
                <a:solidFill>
                  <a:srgbClr val="000000"/>
                </a:solidFill>
                <a:uFillTx/>
                <a:latin typeface="微软雅黑" panose="020B0503020204020204" pitchFamily="34" charset="-122"/>
                <a:ea typeface="微软雅黑" panose="020B0503020204020204" pitchFamily="34" charset="-122"/>
                <a:sym typeface="+mn-ea"/>
              </a:rPr>
              <a:t>全球首个上市国家/地区及上市时间：美国，</a:t>
            </a:r>
            <a:r>
              <a:rPr lang="zh-CN" altLang="en-US" sz="1400" spc="160" dirty="0">
                <a:solidFill>
                  <a:srgbClr val="000000"/>
                </a:solidFill>
                <a:uFillTx/>
                <a:latin typeface="微软雅黑" panose="020B0503020204020204" pitchFamily="34" charset="-122"/>
                <a:ea typeface="微软雅黑" panose="020B0503020204020204" pitchFamily="34" charset="-122"/>
                <a:sym typeface="+mn-ea"/>
              </a:rPr>
              <a:t>2011年</a:t>
            </a:r>
            <a:r>
              <a:rPr lang="en-US" altLang="zh-CN" sz="1400" spc="160" dirty="0">
                <a:solidFill>
                  <a:srgbClr val="000000"/>
                </a:solidFill>
                <a:uFillTx/>
                <a:latin typeface="微软雅黑" panose="020B0503020204020204" pitchFamily="34" charset="-122"/>
                <a:ea typeface="微软雅黑" panose="020B0503020204020204" pitchFamily="34" charset="-122"/>
                <a:sym typeface="+mn-ea"/>
              </a:rPr>
              <a:t>11</a:t>
            </a:r>
            <a:r>
              <a:rPr lang="zh-CN" altLang="en-US" sz="1400" spc="160" dirty="0">
                <a:solidFill>
                  <a:srgbClr val="000000"/>
                </a:solidFill>
                <a:uFillTx/>
                <a:latin typeface="微软雅黑" panose="020B0503020204020204" pitchFamily="34" charset="-122"/>
                <a:ea typeface="微软雅黑" panose="020B0503020204020204" pitchFamily="34" charset="-122"/>
                <a:sym typeface="+mn-ea"/>
              </a:rPr>
              <a:t>月</a:t>
            </a:r>
            <a:r>
              <a:rPr lang="en-US" altLang="zh-CN" sz="1400" spc="160" dirty="0">
                <a:solidFill>
                  <a:srgbClr val="000000"/>
                </a:solidFill>
                <a:uFillTx/>
                <a:latin typeface="微软雅黑" panose="020B0503020204020204" pitchFamily="34" charset="-122"/>
                <a:ea typeface="微软雅黑" panose="020B0503020204020204" pitchFamily="34" charset="-122"/>
                <a:sym typeface="+mn-ea"/>
              </a:rPr>
              <a:t>9</a:t>
            </a:r>
            <a:r>
              <a:rPr lang="zh-CN" altLang="en-US" sz="1400" spc="160" dirty="0">
                <a:solidFill>
                  <a:srgbClr val="000000"/>
                </a:solidFill>
                <a:uFillTx/>
                <a:latin typeface="微软雅黑" panose="020B0503020204020204" pitchFamily="34" charset="-122"/>
                <a:ea typeface="微软雅黑" panose="020B0503020204020204" pitchFamily="34" charset="-122"/>
                <a:sym typeface="+mn-ea"/>
              </a:rPr>
              <a:t>日 ，持有人</a:t>
            </a:r>
            <a:r>
              <a:rPr lang="en-US" altLang="zh-CN" sz="1400" spc="160" dirty="0">
                <a:solidFill>
                  <a:srgbClr val="000000"/>
                </a:solidFill>
                <a:uFillTx/>
                <a:latin typeface="微软雅黑" panose="020B0503020204020204" pitchFamily="34" charset="-122"/>
                <a:ea typeface="微软雅黑" panose="020B0503020204020204" pitchFamily="34" charset="-122"/>
                <a:sym typeface="+mn-ea"/>
              </a:rPr>
              <a:t>HQ SPECIALTY PHARMA CORP</a:t>
            </a:r>
            <a:endParaRPr lang="en-US" altLang="zh-CN" sz="1400" spc="160" dirty="0">
              <a:solidFill>
                <a:srgbClr val="000000"/>
              </a:solidFill>
              <a:uFillTx/>
              <a:latin typeface="微软雅黑" panose="020B0503020204020204" pitchFamily="34" charset="-122"/>
              <a:ea typeface="微软雅黑" panose="020B0503020204020204" pitchFamily="34" charset="-122"/>
              <a:sym typeface="+mn-ea"/>
            </a:endParaRPr>
          </a:p>
          <a:p>
            <a:pPr lvl="0" indent="-316230" algn="l" fontAlgn="ctr">
              <a:lnSpc>
                <a:spcPct val="150000"/>
              </a:lnSpc>
              <a:spcBef>
                <a:spcPts val="0"/>
              </a:spcBef>
              <a:spcAft>
                <a:spcPts val="0"/>
              </a:spcAft>
              <a:buSzPct val="80000"/>
              <a:buFont typeface="Wingdings" panose="05000000000000000000" charset="0"/>
              <a:buChar char="n"/>
            </a:pPr>
            <a:r>
              <a:rPr lang="zh-CN" altLang="en-US" sz="1400" b="1" spc="160" dirty="0">
                <a:solidFill>
                  <a:srgbClr val="000000"/>
                </a:solidFill>
                <a:uFillTx/>
                <a:latin typeface="微软雅黑" panose="020B0503020204020204" pitchFamily="34" charset="-122"/>
                <a:ea typeface="微软雅黑" panose="020B0503020204020204" pitchFamily="34" charset="-122"/>
                <a:sym typeface="+mn-ea"/>
              </a:rPr>
              <a:t>是否为OTC药品：</a:t>
            </a:r>
            <a:r>
              <a:rPr lang="zh-CN" altLang="en-US" sz="1400" spc="160" dirty="0">
                <a:solidFill>
                  <a:srgbClr val="000000"/>
                </a:solidFill>
                <a:uFillTx/>
                <a:latin typeface="微软雅黑" panose="020B0503020204020204" pitchFamily="34" charset="-122"/>
                <a:ea typeface="微软雅黑" panose="020B0503020204020204" pitchFamily="34" charset="-122"/>
                <a:sym typeface="+mn-ea"/>
              </a:rPr>
              <a:t>否 </a:t>
            </a:r>
            <a:endParaRPr lang="zh-CN" altLang="en-US" sz="1400" spc="160" dirty="0">
              <a:solidFill>
                <a:srgbClr val="000000"/>
              </a:solidFill>
              <a:uFillTx/>
              <a:latin typeface="微软雅黑" panose="020B0503020204020204" pitchFamily="34" charset="-122"/>
              <a:ea typeface="微软雅黑" panose="020B0503020204020204" pitchFamily="34" charset="-122"/>
              <a:sym typeface="+mn-ea"/>
            </a:endParaRPr>
          </a:p>
        </p:txBody>
      </p:sp>
      <p:sp>
        <p:nvSpPr>
          <p:cNvPr id="19" name="矩形 18"/>
          <p:cNvSpPr/>
          <p:nvPr>
            <p:custDataLst>
              <p:tags r:id="rId5"/>
            </p:custDataLst>
          </p:nvPr>
        </p:nvSpPr>
        <p:spPr>
          <a:xfrm>
            <a:off x="695960" y="1789430"/>
            <a:ext cx="5147186" cy="247689"/>
          </a:xfrm>
          <a:prstGeom prst="rect">
            <a:avLst/>
          </a:prstGeom>
          <a:solidFill>
            <a:schemeClr val="accent1"/>
          </a:soli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sym typeface="+mn-ea"/>
            </a:endParaRPr>
          </a:p>
        </p:txBody>
      </p:sp>
      <p:sp>
        <p:nvSpPr>
          <p:cNvPr id="14" name="矩形 13"/>
          <p:cNvSpPr/>
          <p:nvPr>
            <p:custDataLst>
              <p:tags r:id="rId6"/>
            </p:custDataLst>
          </p:nvPr>
        </p:nvSpPr>
        <p:spPr>
          <a:xfrm>
            <a:off x="6348730" y="1800225"/>
            <a:ext cx="5147186" cy="247689"/>
          </a:xfrm>
          <a:prstGeom prst="rect">
            <a:avLst/>
          </a:prstGeom>
          <a:solidFill>
            <a:schemeClr val="accent2"/>
          </a:soli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custDataLst>
              <p:tags r:id="rId1"/>
            </p:custDataLst>
          </p:nvPr>
        </p:nvCxnSpPr>
        <p:spPr>
          <a:xfrm>
            <a:off x="1736410" y="2814312"/>
            <a:ext cx="8091583" cy="0"/>
          </a:xfrm>
          <a:prstGeom prst="line">
            <a:avLst/>
          </a:prstGeom>
          <a:ln w="6350">
            <a:solidFill>
              <a:schemeClr val="tx2">
                <a:lumMod val="50000"/>
                <a:lumOff val="50000"/>
                <a:alpha val="20000"/>
              </a:schemeClr>
            </a:solidFill>
          </a:ln>
        </p:spPr>
        <p:style>
          <a:lnRef idx="2">
            <a:schemeClr val="accent1"/>
          </a:lnRef>
          <a:fillRef idx="0">
            <a:srgbClr val="FFFFFF"/>
          </a:fillRef>
          <a:effectRef idx="0">
            <a:srgbClr val="FFFFFF"/>
          </a:effectRef>
          <a:fontRef idx="minor">
            <a:schemeClr val="tx1"/>
          </a:fontRef>
        </p:style>
      </p:cxnSp>
      <p:sp>
        <p:nvSpPr>
          <p:cNvPr id="6" name="任意多边形: 形状 36"/>
          <p:cNvSpPr/>
          <p:nvPr>
            <p:custDataLst>
              <p:tags r:id="rId2"/>
            </p:custDataLst>
          </p:nvPr>
        </p:nvSpPr>
        <p:spPr>
          <a:xfrm>
            <a:off x="1166529" y="2498929"/>
            <a:ext cx="364091" cy="314166"/>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1"/>
          </a:solidFill>
          <a:ln>
            <a:noFill/>
          </a:ln>
          <a:effectLst>
            <a:outerShdw blurRad="50800" dist="63500" dir="8100000" algn="tr"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9" name="任意多边形: 形状 38"/>
          <p:cNvSpPr/>
          <p:nvPr>
            <p:custDataLst>
              <p:tags r:id="rId3"/>
            </p:custDataLst>
          </p:nvPr>
        </p:nvSpPr>
        <p:spPr>
          <a:xfrm>
            <a:off x="1337007" y="2498320"/>
            <a:ext cx="1162899" cy="1518466"/>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1">
                  <a:lumMod val="40000"/>
                  <a:lumOff val="60000"/>
                  <a:alpha val="100000"/>
                </a:schemeClr>
              </a:gs>
              <a:gs pos="90000">
                <a:schemeClr val="accent1">
                  <a:alpha val="100000"/>
                </a:schemeClr>
              </a:gs>
            </a:gsLst>
            <a:lin ang="8100000" scaled="0"/>
            <a:tileRect/>
          </a:gradFill>
          <a:ln>
            <a:noFill/>
          </a:ln>
          <a:effectLst>
            <a:outerShdw blurRad="50800" dist="63500" dir="8100000" algn="tr"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dirty="0">
                <a:solidFill>
                  <a:srgbClr val="FFFFFF"/>
                </a:solidFill>
                <a:latin typeface="+mn-ea"/>
                <a:cs typeface="+mn-ea"/>
                <a:sym typeface="+mn-ea"/>
              </a:rPr>
              <a:t>01</a:t>
            </a:r>
            <a:endParaRPr lang="en-US" altLang="zh-CN" sz="2400" b="1" dirty="0">
              <a:solidFill>
                <a:srgbClr val="FFFFFF"/>
              </a:solidFill>
              <a:latin typeface="+mn-ea"/>
              <a:cs typeface="+mn-ea"/>
              <a:sym typeface="+mn-ea"/>
            </a:endParaRPr>
          </a:p>
        </p:txBody>
      </p:sp>
      <p:sp>
        <p:nvSpPr>
          <p:cNvPr id="12" name="任意多边形: 形状 36"/>
          <p:cNvSpPr/>
          <p:nvPr>
            <p:custDataLst>
              <p:tags r:id="rId4"/>
            </p:custDataLst>
          </p:nvPr>
        </p:nvSpPr>
        <p:spPr>
          <a:xfrm>
            <a:off x="3213474" y="2498929"/>
            <a:ext cx="364091" cy="314166"/>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2"/>
          </a:solidFill>
          <a:ln>
            <a:noFill/>
          </a:ln>
          <a:effectLst>
            <a:outerShdw blurRad="50800" dist="63500" dir="8100000" algn="tr" rotWithShape="0">
              <a:schemeClr val="accent2">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3" name="任意多边形: 形状 38"/>
          <p:cNvSpPr/>
          <p:nvPr>
            <p:custDataLst>
              <p:tags r:id="rId5"/>
            </p:custDataLst>
          </p:nvPr>
        </p:nvSpPr>
        <p:spPr>
          <a:xfrm>
            <a:off x="3383952" y="2498320"/>
            <a:ext cx="1162899" cy="1518466"/>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2">
                  <a:lumMod val="40000"/>
                  <a:lumOff val="60000"/>
                  <a:alpha val="100000"/>
                </a:schemeClr>
              </a:gs>
              <a:gs pos="90000">
                <a:schemeClr val="accent2">
                  <a:alpha val="100000"/>
                </a:schemeClr>
              </a:gs>
            </a:gsLst>
            <a:lin ang="8100000" scaled="0"/>
            <a:tileRect/>
          </a:gradFill>
          <a:ln>
            <a:noFill/>
          </a:ln>
          <a:effectLst>
            <a:outerShdw blurRad="50800" dist="63500" dir="8100000" algn="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a:solidFill>
                  <a:srgbClr val="FFFFFF"/>
                </a:solidFill>
                <a:latin typeface="+mn-ea"/>
                <a:cs typeface="+mn-ea"/>
                <a:sym typeface="+mn-ea"/>
              </a:rPr>
              <a:t>02</a:t>
            </a:r>
            <a:endParaRPr lang="en-US" altLang="zh-CN" sz="2400" b="1">
              <a:solidFill>
                <a:srgbClr val="FFFFFF"/>
              </a:solidFill>
              <a:latin typeface="+mn-ea"/>
              <a:cs typeface="+mn-ea"/>
              <a:sym typeface="+mn-ea"/>
            </a:endParaRPr>
          </a:p>
        </p:txBody>
      </p:sp>
      <p:sp>
        <p:nvSpPr>
          <p:cNvPr id="14" name="任意多边形: 形状 36"/>
          <p:cNvSpPr/>
          <p:nvPr>
            <p:custDataLst>
              <p:tags r:id="rId6"/>
            </p:custDataLst>
          </p:nvPr>
        </p:nvSpPr>
        <p:spPr>
          <a:xfrm>
            <a:off x="5260420" y="2498929"/>
            <a:ext cx="364091" cy="314166"/>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1"/>
          </a:solidFill>
          <a:ln>
            <a:noFill/>
          </a:ln>
          <a:effectLst>
            <a:outerShdw blurRad="50800" dist="63500" dir="8100000" algn="tr" rotWithShape="0">
              <a:schemeClr val="accent1">
                <a:lumMod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7" name="任意多边形: 形状 38"/>
          <p:cNvSpPr/>
          <p:nvPr>
            <p:custDataLst>
              <p:tags r:id="rId7"/>
            </p:custDataLst>
          </p:nvPr>
        </p:nvSpPr>
        <p:spPr>
          <a:xfrm>
            <a:off x="5430897" y="2498320"/>
            <a:ext cx="1162899" cy="1518466"/>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1">
                  <a:lumMod val="40000"/>
                  <a:lumOff val="60000"/>
                  <a:alpha val="100000"/>
                </a:schemeClr>
              </a:gs>
              <a:gs pos="80000">
                <a:schemeClr val="accent1">
                  <a:alpha val="100000"/>
                </a:schemeClr>
              </a:gs>
            </a:gsLst>
            <a:lin ang="8100000" scaled="0"/>
            <a:tileRect/>
          </a:gradFill>
          <a:ln>
            <a:noFill/>
          </a:ln>
          <a:effectLst>
            <a:outerShdw blurRad="50800" dist="63500" dir="8100000" algn="tr"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a:solidFill>
                  <a:srgbClr val="FFFFFF"/>
                </a:solidFill>
                <a:latin typeface="+mn-ea"/>
                <a:cs typeface="+mn-ea"/>
                <a:sym typeface="+mn-ea"/>
              </a:rPr>
              <a:t>03</a:t>
            </a:r>
            <a:endParaRPr lang="en-US" altLang="zh-CN" sz="2400" b="1">
              <a:solidFill>
                <a:srgbClr val="FFFFFF"/>
              </a:solidFill>
              <a:latin typeface="+mn-ea"/>
              <a:cs typeface="+mn-ea"/>
              <a:sym typeface="+mn-ea"/>
            </a:endParaRPr>
          </a:p>
        </p:txBody>
      </p:sp>
      <p:sp>
        <p:nvSpPr>
          <p:cNvPr id="26" name="任意多边形: 形状 36"/>
          <p:cNvSpPr/>
          <p:nvPr>
            <p:custDataLst>
              <p:tags r:id="rId8"/>
            </p:custDataLst>
          </p:nvPr>
        </p:nvSpPr>
        <p:spPr>
          <a:xfrm>
            <a:off x="7307365" y="2498929"/>
            <a:ext cx="364091" cy="314166"/>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2"/>
          </a:solidFill>
          <a:ln>
            <a:noFill/>
          </a:ln>
          <a:effectLst>
            <a:outerShdw blurRad="50800" dist="63500" dir="8100000" algn="tr" rotWithShape="0">
              <a:schemeClr val="accent2">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27" name="任意多边形: 形状 38"/>
          <p:cNvSpPr/>
          <p:nvPr>
            <p:custDataLst>
              <p:tags r:id="rId9"/>
            </p:custDataLst>
          </p:nvPr>
        </p:nvSpPr>
        <p:spPr>
          <a:xfrm>
            <a:off x="7477841" y="2498320"/>
            <a:ext cx="1162899" cy="1518466"/>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2">
                  <a:lumMod val="40000"/>
                  <a:lumOff val="60000"/>
                  <a:alpha val="100000"/>
                </a:schemeClr>
              </a:gs>
              <a:gs pos="90000">
                <a:schemeClr val="accent2">
                  <a:alpha val="100000"/>
                </a:schemeClr>
              </a:gs>
            </a:gsLst>
            <a:lin ang="8100000" scaled="0"/>
            <a:tileRect/>
          </a:gradFill>
          <a:ln>
            <a:noFill/>
          </a:ln>
          <a:effectLst>
            <a:outerShdw blurRad="50800" dist="63500" dir="8100000" algn="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a:solidFill>
                  <a:srgbClr val="FFFFFF"/>
                </a:solidFill>
                <a:latin typeface="+mn-ea"/>
                <a:cs typeface="+mn-ea"/>
                <a:sym typeface="+mn-ea"/>
              </a:rPr>
              <a:t>04</a:t>
            </a:r>
            <a:endParaRPr lang="en-US" altLang="zh-CN" sz="2400" b="1">
              <a:solidFill>
                <a:srgbClr val="FFFFFF"/>
              </a:solidFill>
              <a:latin typeface="+mn-ea"/>
              <a:cs typeface="+mn-ea"/>
              <a:sym typeface="+mn-ea"/>
            </a:endParaRPr>
          </a:p>
        </p:txBody>
      </p:sp>
      <p:sp>
        <p:nvSpPr>
          <p:cNvPr id="28" name="任意多边形: 形状 36"/>
          <p:cNvSpPr/>
          <p:nvPr>
            <p:custDataLst>
              <p:tags r:id="rId10"/>
            </p:custDataLst>
          </p:nvPr>
        </p:nvSpPr>
        <p:spPr>
          <a:xfrm>
            <a:off x="9354310" y="2498929"/>
            <a:ext cx="364091" cy="314166"/>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1"/>
          </a:solidFill>
          <a:ln>
            <a:noFill/>
          </a:ln>
          <a:effectLst>
            <a:outerShdw blurRad="50800" dist="63500" dir="8100000" algn="tr"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30" name="任意多边形: 形状 38"/>
          <p:cNvSpPr/>
          <p:nvPr>
            <p:custDataLst>
              <p:tags r:id="rId11"/>
            </p:custDataLst>
          </p:nvPr>
        </p:nvSpPr>
        <p:spPr>
          <a:xfrm>
            <a:off x="9524787" y="2498320"/>
            <a:ext cx="1162899" cy="1518466"/>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1">
                  <a:lumMod val="40000"/>
                  <a:lumOff val="60000"/>
                  <a:alpha val="100000"/>
                </a:schemeClr>
              </a:gs>
              <a:gs pos="90000">
                <a:schemeClr val="accent1">
                  <a:alpha val="100000"/>
                </a:schemeClr>
              </a:gs>
            </a:gsLst>
            <a:lin ang="8100000" scaled="0"/>
            <a:tileRect/>
          </a:gradFill>
          <a:ln>
            <a:noFill/>
          </a:ln>
          <a:effectLst>
            <a:outerShdw blurRad="50800" dist="63500" dir="8100000" algn="tr"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a:solidFill>
                  <a:srgbClr val="FFFFFF"/>
                </a:solidFill>
                <a:latin typeface="+mn-ea"/>
                <a:cs typeface="+mn-ea"/>
                <a:sym typeface="+mn-ea"/>
              </a:rPr>
              <a:t>05</a:t>
            </a:r>
            <a:endParaRPr lang="en-US" altLang="zh-CN" sz="2400" b="1">
              <a:solidFill>
                <a:srgbClr val="FFFFFF"/>
              </a:solidFill>
              <a:latin typeface="+mn-ea"/>
              <a:cs typeface="+mn-ea"/>
              <a:sym typeface="+mn-ea"/>
            </a:endParaRPr>
          </a:p>
        </p:txBody>
      </p:sp>
      <p:sp>
        <p:nvSpPr>
          <p:cNvPr id="32" name="文本框 31"/>
          <p:cNvSpPr txBox="1"/>
          <p:nvPr/>
        </p:nvSpPr>
        <p:spPr>
          <a:xfrm>
            <a:off x="1233805" y="4068445"/>
            <a:ext cx="1824355" cy="368300"/>
          </a:xfrm>
          <a:prstGeom prst="rect">
            <a:avLst/>
          </a:prstGeom>
          <a:noFill/>
        </p:spPr>
        <p:txBody>
          <a:bodyPr wrap="square" rtlCol="0" anchor="t">
            <a:spAutoFit/>
          </a:bodyPr>
          <a:p>
            <a:r>
              <a:rPr lang="zh-CN" altLang="en-US" b="1">
                <a:solidFill>
                  <a:srgbClr val="0070C0"/>
                </a:solidFill>
              </a:rPr>
              <a:t>药理机制独特</a:t>
            </a:r>
            <a:endParaRPr lang="zh-CN" altLang="en-US" b="1">
              <a:solidFill>
                <a:srgbClr val="0070C0"/>
              </a:solidFill>
            </a:endParaRPr>
          </a:p>
        </p:txBody>
      </p:sp>
      <p:sp>
        <p:nvSpPr>
          <p:cNvPr id="33" name="文本框 32"/>
          <p:cNvSpPr txBox="1"/>
          <p:nvPr/>
        </p:nvSpPr>
        <p:spPr>
          <a:xfrm>
            <a:off x="822960" y="4512310"/>
            <a:ext cx="2210435" cy="1383665"/>
          </a:xfrm>
          <a:prstGeom prst="rect">
            <a:avLst/>
          </a:prstGeom>
          <a:noFill/>
        </p:spPr>
        <p:txBody>
          <a:bodyPr wrap="square" rtlCol="0" anchor="t">
            <a:spAutoFit/>
          </a:bodyPr>
          <a:p>
            <a:r>
              <a:rPr lang="zh-CN" altLang="en-US" sz="1400">
                <a:latin typeface="微软雅黑" panose="020B0503020204020204" pitchFamily="34" charset="-122"/>
                <a:ea typeface="微软雅黑" panose="020B0503020204020204" pitchFamily="34" charset="-122"/>
                <a:cs typeface="微软雅黑" panose="020B0503020204020204" pitchFamily="34" charset="-122"/>
              </a:rPr>
              <a:t>与传统抗癫痫药不同，左乙拉西坦靶点特异性高</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：主要通过调节突触囊泡蛋白</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SV2A</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功能发挥抗癫痫作用，不影响常规神经递质释放或离子通道。</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文本框 33"/>
          <p:cNvSpPr txBox="1"/>
          <p:nvPr/>
        </p:nvSpPr>
        <p:spPr>
          <a:xfrm>
            <a:off x="3326765" y="4069080"/>
            <a:ext cx="1739265" cy="368300"/>
          </a:xfrm>
          <a:prstGeom prst="rect">
            <a:avLst/>
          </a:prstGeom>
          <a:noFill/>
        </p:spPr>
        <p:txBody>
          <a:bodyPr wrap="square" rtlCol="0" anchor="t">
            <a:spAutoFit/>
          </a:bodyPr>
          <a:p>
            <a:r>
              <a:rPr lang="zh-CN" altLang="en-US" b="1">
                <a:solidFill>
                  <a:srgbClr val="0070C0"/>
                </a:solidFill>
              </a:rPr>
              <a:t>临床疗效显著</a:t>
            </a:r>
            <a:endParaRPr lang="zh-CN" altLang="en-US" b="1">
              <a:solidFill>
                <a:srgbClr val="0070C0"/>
              </a:solidFill>
            </a:endParaRPr>
          </a:p>
        </p:txBody>
      </p:sp>
      <p:sp>
        <p:nvSpPr>
          <p:cNvPr id="35" name="文本框 34"/>
          <p:cNvSpPr txBox="1"/>
          <p:nvPr/>
        </p:nvSpPr>
        <p:spPr>
          <a:xfrm>
            <a:off x="3383915" y="4512310"/>
            <a:ext cx="1673225" cy="953135"/>
          </a:xfrm>
          <a:prstGeom prst="rect">
            <a:avLst/>
          </a:prstGeom>
          <a:noFill/>
        </p:spPr>
        <p:txBody>
          <a:bodyPr wrap="square" rtlCol="0" anchor="t">
            <a:spAutoFit/>
          </a:bodyPr>
          <a:p>
            <a:r>
              <a:rPr lang="zh-CN" altLang="en-US" sz="1400">
                <a:latin typeface="微软雅黑" panose="020B0503020204020204" pitchFamily="34" charset="-122"/>
                <a:ea typeface="微软雅黑" panose="020B0503020204020204" pitchFamily="34" charset="-122"/>
                <a:cs typeface="微软雅黑" panose="020B0503020204020204" pitchFamily="34" charset="-122"/>
              </a:rPr>
              <a:t>高控制率</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：临床试验显示其完全控制癫痫发作率较高，长期维持效果稳定。</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文本框 35"/>
          <p:cNvSpPr txBox="1"/>
          <p:nvPr/>
        </p:nvSpPr>
        <p:spPr>
          <a:xfrm>
            <a:off x="5334635" y="4080510"/>
            <a:ext cx="1489075" cy="368300"/>
          </a:xfrm>
          <a:prstGeom prst="rect">
            <a:avLst/>
          </a:prstGeom>
          <a:noFill/>
        </p:spPr>
        <p:txBody>
          <a:bodyPr wrap="square" rtlCol="0" anchor="t">
            <a:spAutoFit/>
          </a:bodyPr>
          <a:p>
            <a:pPr algn="ctr"/>
            <a:r>
              <a:rPr lang="zh-CN" altLang="en-US" b="1">
                <a:solidFill>
                  <a:srgbClr val="0070C0"/>
                </a:solidFill>
              </a:rPr>
              <a:t>安全性较高</a:t>
            </a:r>
            <a:endParaRPr lang="zh-CN" altLang="en-US" b="1">
              <a:solidFill>
                <a:srgbClr val="0070C0"/>
              </a:solidFill>
            </a:endParaRPr>
          </a:p>
        </p:txBody>
      </p:sp>
      <p:sp>
        <p:nvSpPr>
          <p:cNvPr id="37" name="文本框 36"/>
          <p:cNvSpPr txBox="1"/>
          <p:nvPr/>
        </p:nvSpPr>
        <p:spPr>
          <a:xfrm>
            <a:off x="5260340" y="4512310"/>
            <a:ext cx="1776730" cy="1168400"/>
          </a:xfrm>
          <a:prstGeom prst="rect">
            <a:avLst/>
          </a:prstGeom>
          <a:noFill/>
        </p:spPr>
        <p:txBody>
          <a:bodyPr wrap="square" rtlCol="0" anchor="t">
            <a:spAutoFit/>
          </a:bodyPr>
          <a:p>
            <a:r>
              <a:rPr lang="zh-CN" altLang="en-US" sz="1400" spc="16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不良反应少且轻</a:t>
            </a:r>
            <a:r>
              <a:rPr lang="en-US" altLang="zh-CN" sz="1400" spc="16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16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：常见副作用为嗜睡、头晕等神经系统症状，程度较轻且多为一过性。</a:t>
            </a:r>
            <a:endParaRPr lang="zh-CN" altLang="en-US" sz="1400" spc="16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9" name="文本框 38"/>
          <p:cNvSpPr txBox="1"/>
          <p:nvPr/>
        </p:nvSpPr>
        <p:spPr>
          <a:xfrm>
            <a:off x="7152640" y="4080510"/>
            <a:ext cx="1929765" cy="368300"/>
          </a:xfrm>
          <a:prstGeom prst="rect">
            <a:avLst/>
          </a:prstGeom>
          <a:noFill/>
        </p:spPr>
        <p:txBody>
          <a:bodyPr wrap="square" rtlCol="0" anchor="t">
            <a:spAutoFit/>
          </a:bodyPr>
          <a:p>
            <a:r>
              <a:rPr lang="zh-CN" altLang="en-US" b="1">
                <a:solidFill>
                  <a:srgbClr val="0070C0"/>
                </a:solidFill>
              </a:rPr>
              <a:t>药物相互作用少</a:t>
            </a:r>
            <a:endParaRPr lang="zh-CN" altLang="en-US" b="1">
              <a:solidFill>
                <a:srgbClr val="0070C0"/>
              </a:solidFill>
            </a:endParaRPr>
          </a:p>
        </p:txBody>
      </p:sp>
      <p:sp>
        <p:nvSpPr>
          <p:cNvPr id="41" name="文本框 40"/>
          <p:cNvSpPr txBox="1"/>
          <p:nvPr/>
        </p:nvSpPr>
        <p:spPr>
          <a:xfrm>
            <a:off x="7240270" y="4512310"/>
            <a:ext cx="1958340" cy="1383665"/>
          </a:xfrm>
          <a:prstGeom prst="rect">
            <a:avLst/>
          </a:prstGeom>
          <a:noFill/>
        </p:spPr>
        <p:txBody>
          <a:bodyPr wrap="square" rtlCol="0" anchor="t">
            <a:spAutoFit/>
          </a:bodyPr>
          <a:p>
            <a:r>
              <a:rPr lang="zh-CN" altLang="en-US" sz="1400">
                <a:latin typeface="微软雅黑" panose="020B0503020204020204" pitchFamily="34" charset="-122"/>
                <a:ea typeface="微软雅黑" panose="020B0503020204020204" pitchFamily="34" charset="-122"/>
              </a:rPr>
              <a:t>代谢不依赖肝酶（主要通过肾脏排泄），与其他抗癫痫药（如丙戊酸钠、奥卡西平）或常用药物联用风险低。</a:t>
            </a:r>
            <a:endParaRPr lang="zh-CN" altLang="en-US" sz="1400">
              <a:latin typeface="微软雅黑" panose="020B0503020204020204" pitchFamily="34" charset="-122"/>
              <a:ea typeface="微软雅黑" panose="020B0503020204020204" pitchFamily="34" charset="-122"/>
            </a:endParaRPr>
          </a:p>
        </p:txBody>
      </p:sp>
      <p:sp>
        <p:nvSpPr>
          <p:cNvPr id="42" name="文本框 41"/>
          <p:cNvSpPr txBox="1"/>
          <p:nvPr/>
        </p:nvSpPr>
        <p:spPr>
          <a:xfrm>
            <a:off x="9574530" y="4080510"/>
            <a:ext cx="1565910" cy="368300"/>
          </a:xfrm>
          <a:prstGeom prst="rect">
            <a:avLst/>
          </a:prstGeom>
          <a:noFill/>
        </p:spPr>
        <p:txBody>
          <a:bodyPr wrap="square" rtlCol="0" anchor="t">
            <a:spAutoFit/>
          </a:bodyPr>
          <a:p>
            <a:r>
              <a:rPr lang="zh-CN" altLang="en-US" b="1">
                <a:solidFill>
                  <a:schemeClr val="accent2"/>
                </a:solidFill>
              </a:rPr>
              <a:t>用药便捷性强</a:t>
            </a:r>
            <a:endParaRPr lang="zh-CN" altLang="en-US" b="1">
              <a:solidFill>
                <a:schemeClr val="accent2"/>
              </a:solidFill>
            </a:endParaRPr>
          </a:p>
        </p:txBody>
      </p:sp>
      <p:sp>
        <p:nvSpPr>
          <p:cNvPr id="43" name="文本框 42"/>
          <p:cNvSpPr txBox="1"/>
          <p:nvPr/>
        </p:nvSpPr>
        <p:spPr>
          <a:xfrm>
            <a:off x="9401810" y="4512310"/>
            <a:ext cx="2277110" cy="1599565"/>
          </a:xfrm>
          <a:prstGeom prst="rect">
            <a:avLst/>
          </a:prstGeom>
          <a:noFill/>
        </p:spPr>
        <p:txBody>
          <a:bodyPr wrap="square" rtlCol="0" anchor="t">
            <a:spAutoFit/>
          </a:bodyPr>
          <a:p>
            <a:r>
              <a:rPr lang="zh-CN" altLang="en-US" sz="1400">
                <a:latin typeface="微软雅黑" panose="020B0503020204020204" pitchFamily="34" charset="-122"/>
                <a:ea typeface="微软雅黑" panose="020B0503020204020204" pitchFamily="34" charset="-122"/>
                <a:cs typeface="微软雅黑" panose="020B0503020204020204" pitchFamily="34" charset="-122"/>
              </a:rPr>
              <a:t>左乙拉西坦氯化钠注射液：</a:t>
            </a:r>
            <a:r>
              <a:rPr lang="zh-CN" altLang="en-US" sz="1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可直接静脉给药，无需进一步配置，提高癫痫患者救治的及时性、</a:t>
            </a:r>
            <a:r>
              <a:rPr lang="en-US" altLang="zh-CN" sz="1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用药可及性和安全性。</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临床应用更便利，更便于向基层推广的新型抗癫痫药物。</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文本框 43"/>
          <p:cNvSpPr txBox="1"/>
          <p:nvPr/>
        </p:nvSpPr>
        <p:spPr>
          <a:xfrm>
            <a:off x="848360" y="936625"/>
            <a:ext cx="11186160" cy="460375"/>
          </a:xfrm>
          <a:prstGeom prst="rect">
            <a:avLst/>
          </a:prstGeom>
        </p:spPr>
        <p:txBody>
          <a:bodyPr wrap="square">
            <a:spAutoFit/>
          </a:bodyPr>
          <a:p>
            <a:r>
              <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药品基本信息：左乙拉西坦为新一代抗癫痫药物，临床优势突出，注射给药更快速</a:t>
            </a:r>
            <a:endPar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5" name="组合 44"/>
          <p:cNvGrpSpPr/>
          <p:nvPr/>
        </p:nvGrpSpPr>
        <p:grpSpPr>
          <a:xfrm>
            <a:off x="0" y="965200"/>
            <a:ext cx="787400" cy="360680"/>
            <a:chOff x="0" y="1520"/>
            <a:chExt cx="1996" cy="568"/>
          </a:xfrm>
        </p:grpSpPr>
        <p:sp>
          <p:nvSpPr>
            <p:cNvPr id="46" name="标题 1"/>
            <p:cNvSpPr txBox="1"/>
            <p:nvPr/>
          </p:nvSpPr>
          <p:spPr>
            <a:xfrm>
              <a:off x="1626"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47" name="标题 1"/>
            <p:cNvSpPr txBox="1"/>
            <p:nvPr/>
          </p:nvSpPr>
          <p:spPr>
            <a:xfrm>
              <a:off x="1364"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48" name="标题 1"/>
            <p:cNvSpPr txBox="1"/>
            <p:nvPr/>
          </p:nvSpPr>
          <p:spPr>
            <a:xfrm>
              <a:off x="1102"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49" name="标题 1"/>
            <p:cNvSpPr txBox="1"/>
            <p:nvPr/>
          </p:nvSpPr>
          <p:spPr>
            <a:xfrm>
              <a:off x="0" y="1520"/>
              <a:ext cx="1209" cy="569"/>
            </a:xfrm>
            <a:custGeom>
              <a:avLst/>
              <a:gdLst>
                <a:gd name="connsiteX0" fmla="*/ 0 w 1017845"/>
                <a:gd name="connsiteY0" fmla="*/ 0 h 478631"/>
                <a:gd name="connsiteX1" fmla="*/ 706362 w 1017845"/>
                <a:gd name="connsiteY1" fmla="*/ 0 h 478631"/>
                <a:gd name="connsiteX2" fmla="*/ 862104 w 1017845"/>
                <a:gd name="connsiteY2" fmla="*/ 0 h 478631"/>
                <a:gd name="connsiteX3" fmla="*/ 869157 w 1017845"/>
                <a:gd name="connsiteY3" fmla="*/ 0 h 478631"/>
                <a:gd name="connsiteX4" fmla="*/ 869157 w 1017845"/>
                <a:gd name="connsiteY4" fmla="*/ 10838 h 478631"/>
                <a:gd name="connsiteX5" fmla="*/ 1017845 w 1017845"/>
                <a:gd name="connsiteY5" fmla="*/ 239316 h 478631"/>
                <a:gd name="connsiteX6" fmla="*/ 869157 w 1017845"/>
                <a:gd name="connsiteY6" fmla="*/ 467793 h 478631"/>
                <a:gd name="connsiteX7" fmla="*/ 869157 w 1017845"/>
                <a:gd name="connsiteY7" fmla="*/ 478631 h 478631"/>
                <a:gd name="connsiteX8" fmla="*/ 862104 w 1017845"/>
                <a:gd name="connsiteY8" fmla="*/ 478631 h 478631"/>
                <a:gd name="connsiteX9" fmla="*/ 706362 w 1017845"/>
                <a:gd name="connsiteY9" fmla="*/ 478631 h 478631"/>
                <a:gd name="connsiteX10" fmla="*/ 0 w 1017845"/>
                <a:gd name="connsiteY10" fmla="*/ 478631 h 478631"/>
              </a:gdLst>
              <a:ahLst/>
              <a:cxnLst/>
              <a:rect l="l" t="t" r="r" b="b"/>
              <a:pathLst>
                <a:path w="1017845" h="478631">
                  <a:moveTo>
                    <a:pt x="0" y="0"/>
                  </a:moveTo>
                  <a:lnTo>
                    <a:pt x="706362" y="0"/>
                  </a:lnTo>
                  <a:lnTo>
                    <a:pt x="862104" y="0"/>
                  </a:lnTo>
                  <a:lnTo>
                    <a:pt x="869157" y="0"/>
                  </a:lnTo>
                  <a:lnTo>
                    <a:pt x="869157" y="10838"/>
                  </a:lnTo>
                  <a:lnTo>
                    <a:pt x="1017845" y="239316"/>
                  </a:lnTo>
                  <a:lnTo>
                    <a:pt x="869157" y="467793"/>
                  </a:lnTo>
                  <a:lnTo>
                    <a:pt x="869157" y="478631"/>
                  </a:lnTo>
                  <a:lnTo>
                    <a:pt x="862104" y="478631"/>
                  </a:lnTo>
                  <a:lnTo>
                    <a:pt x="706362" y="478631"/>
                  </a:lnTo>
                  <a:lnTo>
                    <a:pt x="0" y="478631"/>
                  </a:lnTo>
                  <a:close/>
                </a:path>
              </a:pathLst>
            </a:custGeom>
            <a:gradFill>
              <a:gsLst>
                <a:gs pos="0">
                  <a:schemeClr val="accent1"/>
                </a:gs>
                <a:gs pos="100000">
                  <a:schemeClr val="accent1">
                    <a:lumMod val="60000"/>
                    <a:lumOff val="40000"/>
                  </a:schemeClr>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grpSp>
      <p:sp>
        <p:nvSpPr>
          <p:cNvPr id="50" name="文本框 49"/>
          <p:cNvSpPr txBox="1"/>
          <p:nvPr/>
        </p:nvSpPr>
        <p:spPr>
          <a:xfrm>
            <a:off x="941070" y="1438275"/>
            <a:ext cx="10737850" cy="922020"/>
          </a:xfrm>
          <a:prstGeom prst="rect">
            <a:avLst/>
          </a:prstGeom>
          <a:noFill/>
        </p:spPr>
        <p:txBody>
          <a:bodyPr wrap="square" rtlCol="0" anchor="t">
            <a:spAutoFit/>
          </a:bodyPr>
          <a:p>
            <a:pPr lvl="0" indent="-316230" algn="l" fontAlgn="ctr">
              <a:lnSpc>
                <a:spcPct val="150000"/>
              </a:lnSpc>
              <a:spcBef>
                <a:spcPts val="0"/>
              </a:spcBef>
              <a:spcAft>
                <a:spcPts val="0"/>
              </a:spcAft>
              <a:buSzPct val="80000"/>
              <a:buFont typeface="Wingdings" panose="05000000000000000000" charset="0"/>
              <a:buChar char="n"/>
            </a:pPr>
            <a:r>
              <a:rPr lang="zh-CN" altLang="en-US" b="1" spc="160" dirty="0">
                <a:solidFill>
                  <a:srgbClr val="000000"/>
                </a:solidFill>
                <a:uFillTx/>
                <a:latin typeface="微软雅黑" panose="020B0503020204020204" pitchFamily="34" charset="-122"/>
                <a:ea typeface="微软雅黑" panose="020B0503020204020204" pitchFamily="34" charset="-122"/>
                <a:sym typeface="+mn-ea"/>
              </a:rPr>
              <a:t>参照药品建议：</a:t>
            </a:r>
            <a:r>
              <a:rPr lang="zh-CN" altLang="en-US" spc="160" dirty="0">
                <a:solidFill>
                  <a:srgbClr val="000000"/>
                </a:solidFill>
                <a:uFillTx/>
                <a:latin typeface="微软雅黑" panose="020B0503020204020204" pitchFamily="34" charset="-122"/>
                <a:ea typeface="微软雅黑" panose="020B0503020204020204" pitchFamily="34" charset="-122"/>
                <a:sym typeface="+mn-ea"/>
              </a:rPr>
              <a:t>注射用丙戊酸钠 ，医保目录乙类，目前国内用量最大的注射用抗癫痫药物。</a:t>
            </a:r>
            <a:endParaRPr lang="zh-CN" altLang="en-US" b="1" spc="160" dirty="0">
              <a:solidFill>
                <a:srgbClr val="000000"/>
              </a:solidFill>
              <a:uFillTx/>
              <a:latin typeface="微软雅黑" panose="020B0503020204020204" pitchFamily="34" charset="-122"/>
              <a:ea typeface="微软雅黑" panose="020B0503020204020204" pitchFamily="34" charset="-122"/>
              <a:sym typeface="+mn-ea"/>
            </a:endParaRPr>
          </a:p>
          <a:p>
            <a:pPr lvl="0" indent="-316230" algn="l" fontAlgn="ctr">
              <a:lnSpc>
                <a:spcPct val="150000"/>
              </a:lnSpc>
              <a:spcBef>
                <a:spcPts val="0"/>
              </a:spcBef>
              <a:spcAft>
                <a:spcPts val="0"/>
              </a:spcAft>
              <a:buSzPct val="80000"/>
              <a:buFont typeface="Wingdings" panose="05000000000000000000" charset="0"/>
              <a:buChar char="n"/>
            </a:pPr>
            <a:r>
              <a:rPr lang="zh-CN" altLang="en-US" b="1" spc="160" dirty="0">
                <a:solidFill>
                  <a:srgbClr val="000000"/>
                </a:solidFill>
                <a:uFillTx/>
                <a:latin typeface="微软雅黑" panose="020B0503020204020204" pitchFamily="34" charset="-122"/>
                <a:ea typeface="微软雅黑" panose="020B0503020204020204" pitchFamily="34" charset="-122"/>
                <a:sym typeface="+mn-ea"/>
              </a:rPr>
              <a:t>左乙拉西坦与同类药品相比的优势： </a:t>
            </a:r>
            <a:endParaRPr lang="zh-CN" altLang="en-US" b="1" spc="160" dirty="0">
              <a:solidFill>
                <a:srgbClr val="000000"/>
              </a:solidFill>
              <a:uFillTx/>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矩形 19"/>
          <p:cNvSpPr/>
          <p:nvPr/>
        </p:nvSpPr>
        <p:spPr>
          <a:xfrm>
            <a:off x="-11430" y="6208395"/>
            <a:ext cx="12202795" cy="677545"/>
          </a:xfrm>
          <a:prstGeom prst="rect">
            <a:avLst/>
          </a:prstGeom>
        </p:spPr>
        <p:style>
          <a:lnRef idx="0">
            <a:srgbClr val="FFFFFF"/>
          </a:lnRef>
          <a:fillRef idx="2">
            <a:schemeClr val="accent1"/>
          </a:fillRef>
          <a:effectRef idx="1">
            <a:schemeClr val="accent1"/>
          </a:effectRef>
          <a:fontRef idx="minor">
            <a:schemeClr val="lt1"/>
          </a:fontRef>
        </p:style>
        <p:txBody>
          <a:bodyPr rtlCol="0" anchor="ctr"/>
          <a:p>
            <a:pPr algn="ctr"/>
            <a:endParaRPr lang="zh-CN" altLang="en-US"/>
          </a:p>
        </p:txBody>
      </p:sp>
      <p:sp>
        <p:nvSpPr>
          <p:cNvPr id="6" name="圆角矩形 3"/>
          <p:cNvSpPr/>
          <p:nvPr>
            <p:custDataLst>
              <p:tags r:id="rId1"/>
            </p:custDataLst>
          </p:nvPr>
        </p:nvSpPr>
        <p:spPr>
          <a:xfrm>
            <a:off x="978535" y="2346960"/>
            <a:ext cx="3292475" cy="3597910"/>
          </a:xfrm>
          <a:custGeom>
            <a:avLst/>
            <a:gdLst>
              <a:gd name="adj" fmla="val 662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239" h="6687">
                <a:moveTo>
                  <a:pt x="5035" y="0"/>
                </a:moveTo>
                <a:lnTo>
                  <a:pt x="5041" y="3"/>
                </a:lnTo>
                <a:cubicBezTo>
                  <a:pt x="5158" y="59"/>
                  <a:pt x="5239" y="179"/>
                  <a:pt x="5239" y="318"/>
                </a:cubicBezTo>
                <a:lnTo>
                  <a:pt x="5239" y="6337"/>
                </a:lnTo>
                <a:cubicBezTo>
                  <a:pt x="5239" y="6531"/>
                  <a:pt x="5083" y="6687"/>
                  <a:pt x="4889" y="6687"/>
                </a:cubicBezTo>
                <a:lnTo>
                  <a:pt x="307" y="6687"/>
                </a:lnTo>
                <a:cubicBezTo>
                  <a:pt x="180" y="6687"/>
                  <a:pt x="69" y="6620"/>
                  <a:pt x="8" y="6519"/>
                </a:cubicBezTo>
                <a:lnTo>
                  <a:pt x="0" y="6505"/>
                </a:lnTo>
                <a:lnTo>
                  <a:pt x="10" y="6510"/>
                </a:lnTo>
                <a:cubicBezTo>
                  <a:pt x="52" y="6527"/>
                  <a:pt x="98" y="6537"/>
                  <a:pt x="146" y="6537"/>
                </a:cubicBezTo>
                <a:lnTo>
                  <a:pt x="4728" y="6537"/>
                </a:lnTo>
                <a:cubicBezTo>
                  <a:pt x="4922" y="6537"/>
                  <a:pt x="5078" y="6381"/>
                  <a:pt x="5078" y="6187"/>
                </a:cubicBezTo>
                <a:lnTo>
                  <a:pt x="5078" y="168"/>
                </a:lnTo>
                <a:cubicBezTo>
                  <a:pt x="5078" y="107"/>
                  <a:pt x="5063" y="51"/>
                  <a:pt x="5036" y="1"/>
                </a:cubicBezTo>
                <a:lnTo>
                  <a:pt x="5035"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23850" tIns="215900" rIns="179705" bIns="698500" numCol="1" spcCol="0" rtlCol="0" fromWordArt="0" anchor="t" anchorCtr="0" forceAA="0" compatLnSpc="1">
            <a:noAutofit/>
          </a:bodyPr>
          <a:p>
            <a:pPr lvl="0" algn="l">
              <a:lnSpc>
                <a:spcPct val="140000"/>
              </a:lnSpc>
              <a:buClrTx/>
              <a:buSzTx/>
              <a:buFontTx/>
            </a:pPr>
            <a:endParaRPr lang="zh-CN" altLang="zh-CN" sz="1400" dirty="0">
              <a:solidFill>
                <a:srgbClr val="262626"/>
              </a:solidFill>
              <a:latin typeface="+mn-ea"/>
              <a:cs typeface="+mn-ea"/>
              <a:sym typeface="+mn-ea"/>
            </a:endParaRPr>
          </a:p>
        </p:txBody>
      </p:sp>
      <p:sp>
        <p:nvSpPr>
          <p:cNvPr id="15" name="圆角矩形 3"/>
          <p:cNvSpPr/>
          <p:nvPr>
            <p:custDataLst>
              <p:tags r:id="rId2"/>
            </p:custDataLst>
          </p:nvPr>
        </p:nvSpPr>
        <p:spPr>
          <a:xfrm>
            <a:off x="851535" y="2233295"/>
            <a:ext cx="3370580" cy="3612515"/>
          </a:xfrm>
          <a:prstGeom prst="roundRect">
            <a:avLst>
              <a:gd name="adj" fmla="val 6621"/>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88290" tIns="252095" rIns="288290" bIns="698500" numCol="1" spcCol="0" rtlCol="0" fromWordArt="0" anchor="t" anchorCtr="0" forceAA="0" compatLnSpc="1">
            <a:noAutofit/>
          </a:bodyPr>
          <a:p>
            <a:pPr lvl="0" algn="l">
              <a:lnSpc>
                <a:spcPct val="140000"/>
              </a:lnSpc>
              <a:buClrTx/>
              <a:buSzTx/>
              <a:buFontTx/>
            </a:pPr>
            <a:r>
              <a:rPr lang="en-US" altLang="zh-CN" sz="1600" dirty="0">
                <a:solidFill>
                  <a:schemeClr val="bg1"/>
                </a:solidFill>
                <a:latin typeface="+mn-ea"/>
                <a:cs typeface="+mn-ea"/>
                <a:sym typeface="+mn-ea"/>
              </a:rPr>
              <a:t> </a:t>
            </a:r>
            <a:endParaRPr lang="en-US" altLang="zh-CN" sz="1600" dirty="0">
              <a:solidFill>
                <a:schemeClr val="bg1"/>
              </a:solidFill>
              <a:latin typeface="+mn-ea"/>
              <a:cs typeface="+mn-ea"/>
              <a:sym typeface="+mn-ea"/>
            </a:endParaRPr>
          </a:p>
        </p:txBody>
      </p:sp>
      <p:sp>
        <p:nvSpPr>
          <p:cNvPr id="11" name="圆角矩形 16"/>
          <p:cNvSpPr/>
          <p:nvPr>
            <p:custDataLst>
              <p:tags r:id="rId3"/>
            </p:custDataLst>
          </p:nvPr>
        </p:nvSpPr>
        <p:spPr>
          <a:xfrm>
            <a:off x="997450" y="1749108"/>
            <a:ext cx="481996" cy="484490"/>
          </a:xfrm>
          <a:prstGeom prst="roundRect">
            <a:avLst>
              <a:gd name="adj" fmla="val 2376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rmAutofit/>
          </a:bodyPr>
          <a:p>
            <a:pPr lvl="0" algn="ctr">
              <a:buClrTx/>
              <a:buSzTx/>
              <a:buFontTx/>
            </a:pPr>
            <a:r>
              <a:rPr lang="en-US" altLang="zh-CN" sz="1400" b="1">
                <a:solidFill>
                  <a:srgbClr val="FFFFFF"/>
                </a:solidFill>
                <a:latin typeface="+mn-ea"/>
                <a:cs typeface="+mn-ea"/>
                <a:sym typeface="+mn-ea"/>
              </a:rPr>
              <a:t>01</a:t>
            </a:r>
            <a:endParaRPr lang="en-US" altLang="zh-CN" sz="1400" b="1">
              <a:solidFill>
                <a:srgbClr val="FFFFFF"/>
              </a:solidFill>
              <a:latin typeface="+mn-ea"/>
              <a:cs typeface="+mn-ea"/>
              <a:sym typeface="+mn-ea"/>
            </a:endParaRPr>
          </a:p>
        </p:txBody>
      </p:sp>
      <p:sp>
        <p:nvSpPr>
          <p:cNvPr id="48" name="圆角矩形 3"/>
          <p:cNvSpPr/>
          <p:nvPr>
            <p:custDataLst>
              <p:tags r:id="rId4"/>
            </p:custDataLst>
          </p:nvPr>
        </p:nvSpPr>
        <p:spPr>
          <a:xfrm>
            <a:off x="4608830" y="2346960"/>
            <a:ext cx="3278505" cy="3594735"/>
          </a:xfrm>
          <a:custGeom>
            <a:avLst/>
            <a:gdLst>
              <a:gd name="adj" fmla="val 662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239" h="6687">
                <a:moveTo>
                  <a:pt x="5035" y="0"/>
                </a:moveTo>
                <a:lnTo>
                  <a:pt x="5041" y="3"/>
                </a:lnTo>
                <a:cubicBezTo>
                  <a:pt x="5158" y="59"/>
                  <a:pt x="5239" y="179"/>
                  <a:pt x="5239" y="318"/>
                </a:cubicBezTo>
                <a:lnTo>
                  <a:pt x="5239" y="6337"/>
                </a:lnTo>
                <a:cubicBezTo>
                  <a:pt x="5239" y="6531"/>
                  <a:pt x="5083" y="6687"/>
                  <a:pt x="4889" y="6687"/>
                </a:cubicBezTo>
                <a:lnTo>
                  <a:pt x="307" y="6687"/>
                </a:lnTo>
                <a:cubicBezTo>
                  <a:pt x="180" y="6687"/>
                  <a:pt x="69" y="6620"/>
                  <a:pt x="8" y="6519"/>
                </a:cubicBezTo>
                <a:lnTo>
                  <a:pt x="0" y="6505"/>
                </a:lnTo>
                <a:lnTo>
                  <a:pt x="10" y="6510"/>
                </a:lnTo>
                <a:cubicBezTo>
                  <a:pt x="52" y="6527"/>
                  <a:pt x="98" y="6537"/>
                  <a:pt x="146" y="6537"/>
                </a:cubicBezTo>
                <a:lnTo>
                  <a:pt x="4728" y="6537"/>
                </a:lnTo>
                <a:cubicBezTo>
                  <a:pt x="4922" y="6537"/>
                  <a:pt x="5078" y="6381"/>
                  <a:pt x="5078" y="6187"/>
                </a:cubicBezTo>
                <a:lnTo>
                  <a:pt x="5078" y="168"/>
                </a:lnTo>
                <a:cubicBezTo>
                  <a:pt x="5078" y="107"/>
                  <a:pt x="5063" y="51"/>
                  <a:pt x="5036" y="1"/>
                </a:cubicBezTo>
                <a:lnTo>
                  <a:pt x="5035"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23850" tIns="215900" rIns="179705" bIns="698500" numCol="1" spcCol="0" rtlCol="0" fromWordArt="0" anchor="t" anchorCtr="0" forceAA="0" compatLnSpc="1">
            <a:noAutofit/>
          </a:bodyPr>
          <a:p>
            <a:pPr lvl="0" algn="l">
              <a:lnSpc>
                <a:spcPct val="140000"/>
              </a:lnSpc>
              <a:buClrTx/>
              <a:buSzTx/>
              <a:buFontTx/>
            </a:pPr>
            <a:endParaRPr lang="zh-CN" altLang="zh-CN" sz="1400" dirty="0">
              <a:solidFill>
                <a:srgbClr val="262626"/>
              </a:solidFill>
              <a:latin typeface="+mn-ea"/>
              <a:cs typeface="+mn-ea"/>
              <a:sym typeface="+mn-ea"/>
            </a:endParaRPr>
          </a:p>
        </p:txBody>
      </p:sp>
      <p:sp useBgFill="1">
        <p:nvSpPr>
          <p:cNvPr id="49" name="圆角矩形 3"/>
          <p:cNvSpPr/>
          <p:nvPr>
            <p:custDataLst>
              <p:tags r:id="rId5"/>
            </p:custDataLst>
          </p:nvPr>
        </p:nvSpPr>
        <p:spPr>
          <a:xfrm>
            <a:off x="4525645" y="2233295"/>
            <a:ext cx="3293745" cy="3714115"/>
          </a:xfrm>
          <a:prstGeom prst="roundRect">
            <a:avLst>
              <a:gd name="adj" fmla="val 6621"/>
            </a:avLst>
          </a:prstGeom>
          <a:solidFill>
            <a:schemeClr val="lt1">
              <a:lumMod val="100000"/>
              <a:alpha val="10000"/>
            </a:scheme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88290" tIns="252095" rIns="288290" bIns="698500" numCol="1" spcCol="0" rtlCol="0" fromWordArt="0" anchor="t" anchorCtr="0" forceAA="0" compatLnSpc="1">
            <a:noAutofit/>
          </a:bodyPr>
          <a:p>
            <a:pPr lvl="0" algn="l">
              <a:lnSpc>
                <a:spcPct val="140000"/>
              </a:lnSpc>
              <a:buClrTx/>
              <a:buSzTx/>
              <a:buFontTx/>
            </a:pPr>
            <a:r>
              <a:rPr lang="en-US" altLang="zh-CN" sz="1600" dirty="0">
                <a:solidFill>
                  <a:schemeClr val="tx1">
                    <a:lumMod val="85000"/>
                    <a:lumOff val="15000"/>
                  </a:schemeClr>
                </a:solidFill>
                <a:sym typeface="+mn-ea"/>
              </a:rPr>
              <a:t> </a:t>
            </a:r>
            <a:endParaRPr lang="en-US" altLang="zh-CN" sz="1600" dirty="0">
              <a:solidFill>
                <a:schemeClr val="tx1">
                  <a:lumMod val="85000"/>
                  <a:lumOff val="15000"/>
                </a:schemeClr>
              </a:solidFill>
              <a:sym typeface="+mn-ea"/>
            </a:endParaRPr>
          </a:p>
        </p:txBody>
      </p:sp>
      <p:sp>
        <p:nvSpPr>
          <p:cNvPr id="50" name="圆角矩形 16"/>
          <p:cNvSpPr/>
          <p:nvPr>
            <p:custDataLst>
              <p:tags r:id="rId6"/>
            </p:custDataLst>
          </p:nvPr>
        </p:nvSpPr>
        <p:spPr>
          <a:xfrm>
            <a:off x="4718108" y="1749108"/>
            <a:ext cx="481996" cy="484490"/>
          </a:xfrm>
          <a:prstGeom prst="roundRect">
            <a:avLst>
              <a:gd name="adj" fmla="val 2376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rmAutofit/>
          </a:bodyPr>
          <a:p>
            <a:pPr lvl="0" algn="ctr">
              <a:buClrTx/>
              <a:buSzTx/>
              <a:buFontTx/>
            </a:pPr>
            <a:r>
              <a:rPr lang="en-US" altLang="zh-CN" sz="1400" b="1">
                <a:solidFill>
                  <a:srgbClr val="FFFFFF"/>
                </a:solidFill>
                <a:latin typeface="+mn-ea"/>
                <a:cs typeface="+mn-ea"/>
                <a:sym typeface="+mn-ea"/>
              </a:rPr>
              <a:t>02</a:t>
            </a:r>
            <a:endParaRPr lang="en-US" altLang="zh-CN" sz="1400" b="1">
              <a:solidFill>
                <a:srgbClr val="FFFFFF"/>
              </a:solidFill>
              <a:latin typeface="+mn-ea"/>
              <a:cs typeface="+mn-ea"/>
              <a:sym typeface="+mn-ea"/>
            </a:endParaRPr>
          </a:p>
        </p:txBody>
      </p:sp>
      <p:sp>
        <p:nvSpPr>
          <p:cNvPr id="52" name="圆角矩形 3"/>
          <p:cNvSpPr/>
          <p:nvPr>
            <p:custDataLst>
              <p:tags r:id="rId7"/>
            </p:custDataLst>
          </p:nvPr>
        </p:nvSpPr>
        <p:spPr>
          <a:xfrm>
            <a:off x="8226425" y="2346960"/>
            <a:ext cx="3255010" cy="3650615"/>
          </a:xfrm>
          <a:custGeom>
            <a:avLst/>
            <a:gdLst>
              <a:gd name="adj" fmla="val 662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239" h="6687">
                <a:moveTo>
                  <a:pt x="5035" y="0"/>
                </a:moveTo>
                <a:lnTo>
                  <a:pt x="5041" y="3"/>
                </a:lnTo>
                <a:cubicBezTo>
                  <a:pt x="5158" y="59"/>
                  <a:pt x="5239" y="179"/>
                  <a:pt x="5239" y="318"/>
                </a:cubicBezTo>
                <a:lnTo>
                  <a:pt x="5239" y="6337"/>
                </a:lnTo>
                <a:cubicBezTo>
                  <a:pt x="5239" y="6531"/>
                  <a:pt x="5083" y="6687"/>
                  <a:pt x="4889" y="6687"/>
                </a:cubicBezTo>
                <a:lnTo>
                  <a:pt x="307" y="6687"/>
                </a:lnTo>
                <a:cubicBezTo>
                  <a:pt x="180" y="6687"/>
                  <a:pt x="69" y="6620"/>
                  <a:pt x="8" y="6519"/>
                </a:cubicBezTo>
                <a:lnTo>
                  <a:pt x="0" y="6505"/>
                </a:lnTo>
                <a:lnTo>
                  <a:pt x="10" y="6510"/>
                </a:lnTo>
                <a:cubicBezTo>
                  <a:pt x="52" y="6527"/>
                  <a:pt x="98" y="6537"/>
                  <a:pt x="146" y="6537"/>
                </a:cubicBezTo>
                <a:lnTo>
                  <a:pt x="4728" y="6537"/>
                </a:lnTo>
                <a:cubicBezTo>
                  <a:pt x="4922" y="6537"/>
                  <a:pt x="5078" y="6381"/>
                  <a:pt x="5078" y="6187"/>
                </a:cubicBezTo>
                <a:lnTo>
                  <a:pt x="5078" y="168"/>
                </a:lnTo>
                <a:cubicBezTo>
                  <a:pt x="5078" y="107"/>
                  <a:pt x="5063" y="51"/>
                  <a:pt x="5036" y="1"/>
                </a:cubicBezTo>
                <a:lnTo>
                  <a:pt x="5035"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23850" tIns="215900" rIns="179705" bIns="698500" numCol="1" spcCol="0" rtlCol="0" fromWordArt="0" anchor="t" anchorCtr="0" forceAA="0" compatLnSpc="1">
            <a:noAutofit/>
          </a:bodyPr>
          <a:p>
            <a:pPr lvl="0" algn="l">
              <a:lnSpc>
                <a:spcPct val="140000"/>
              </a:lnSpc>
              <a:buClrTx/>
              <a:buSzTx/>
              <a:buFontTx/>
            </a:pPr>
            <a:endParaRPr lang="zh-CN" altLang="zh-CN" sz="1400" dirty="0">
              <a:solidFill>
                <a:srgbClr val="262626"/>
              </a:solidFill>
              <a:latin typeface="+mn-ea"/>
              <a:cs typeface="+mn-ea"/>
              <a:sym typeface="+mn-ea"/>
            </a:endParaRPr>
          </a:p>
        </p:txBody>
      </p:sp>
      <p:sp useBgFill="1">
        <p:nvSpPr>
          <p:cNvPr id="53" name="圆角矩形 3"/>
          <p:cNvSpPr/>
          <p:nvPr>
            <p:custDataLst>
              <p:tags r:id="rId8"/>
            </p:custDataLst>
          </p:nvPr>
        </p:nvSpPr>
        <p:spPr>
          <a:xfrm>
            <a:off x="8098790" y="2233295"/>
            <a:ext cx="3293745" cy="3704590"/>
          </a:xfrm>
          <a:prstGeom prst="roundRect">
            <a:avLst>
              <a:gd name="adj" fmla="val 6621"/>
            </a:avLst>
          </a:prstGeom>
          <a:solidFill>
            <a:schemeClr val="lt1">
              <a:lumMod val="100000"/>
              <a:alpha val="1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88290" tIns="252095" rIns="288290" bIns="698500" numCol="1" spcCol="0" rtlCol="0" fromWordArt="0" anchor="t" anchorCtr="0" forceAA="0" compatLnSpc="1">
            <a:noAutofit/>
          </a:bodyPr>
          <a:p>
            <a:pPr lvl="0" algn="l">
              <a:lnSpc>
                <a:spcPct val="140000"/>
              </a:lnSpc>
              <a:buClrTx/>
              <a:buSzTx/>
              <a:buFontTx/>
            </a:pPr>
            <a:r>
              <a:rPr lang="en-US" altLang="zh-CN" sz="1600" dirty="0">
                <a:solidFill>
                  <a:schemeClr val="tx1">
                    <a:lumMod val="85000"/>
                    <a:lumOff val="15000"/>
                  </a:schemeClr>
                </a:solidFill>
                <a:sym typeface="+mn-ea"/>
              </a:rPr>
              <a:t> </a:t>
            </a:r>
            <a:endParaRPr lang="en-US" altLang="zh-CN" sz="1600" dirty="0">
              <a:solidFill>
                <a:schemeClr val="tx1">
                  <a:lumMod val="85000"/>
                  <a:lumOff val="15000"/>
                </a:schemeClr>
              </a:solidFill>
              <a:sym typeface="+mn-ea"/>
            </a:endParaRPr>
          </a:p>
        </p:txBody>
      </p:sp>
      <p:sp>
        <p:nvSpPr>
          <p:cNvPr id="2" name="文本框 1"/>
          <p:cNvSpPr txBox="1"/>
          <p:nvPr/>
        </p:nvSpPr>
        <p:spPr>
          <a:xfrm>
            <a:off x="1628775" y="1779905"/>
            <a:ext cx="1815465" cy="398780"/>
          </a:xfrm>
          <a:prstGeom prst="rect">
            <a:avLst/>
          </a:prstGeom>
          <a:noFill/>
        </p:spPr>
        <p:txBody>
          <a:bodyPr wrap="square" rtlCol="0" anchor="t">
            <a:spAutoFit/>
          </a:bodyPr>
          <a:p>
            <a:r>
              <a:rPr lang="zh-CN" altLang="en-US"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疾病发病率高</a:t>
            </a:r>
            <a:r>
              <a:rPr lang="en-US" altLang="zh-CN"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978535" y="2726690"/>
            <a:ext cx="3026410" cy="2676525"/>
          </a:xfrm>
          <a:prstGeom prst="rect">
            <a:avLst/>
          </a:prstGeom>
        </p:spPr>
        <p:txBody>
          <a:bodyPr wrap="square">
            <a:spAutoFit/>
          </a:bodyPr>
          <a:p>
            <a:pPr marL="171450" indent="-171450">
              <a:buFont typeface="Arial" panose="020B0604020202020204" pitchFamily="34" charset="0"/>
              <a:buChar char="•"/>
            </a:pPr>
            <a:r>
              <a:rPr lang="zh-CN" altLang="en-US" sz="1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癫痫急性发作危害性和致死率高：</a:t>
            </a: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我国</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活动性癫痫患病率</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4.6‰</a:t>
            </a:r>
            <a:r>
              <a:rPr lang="en-US" alt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即在近期（</a:t>
            </a:r>
            <a:r>
              <a:rPr lang="en-US" alt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年或</a:t>
            </a:r>
            <a:r>
              <a:rPr lang="en-US" alt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年）内仍有发作的癫痫病例数与同期平均人口之比</a:t>
            </a:r>
            <a:r>
              <a:rPr lang="en-US" alt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，我国</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约有</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600</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万左右的活动性癫痫患者，同时每年有</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40</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万左右新发癫痫患者。</a:t>
            </a:r>
            <a:endPar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Arial" panose="020B0604020202020204" pitchFamily="34" charset="0"/>
              <a:buChar char="•"/>
            </a:pP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癫痫是</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神经内科最常见的疾病之一。癫痫患者的死亡危险性为一般人群的</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2-3</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倍。</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Arial" panose="020B0604020202020204" pitchFamily="34" charset="0"/>
              <a:buChar char="•"/>
            </a:pP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另外，中枢神经 系统疾病（感染/中风等）或全身系统性疾病（血糖异常/电解质紊乱/中毒/发热等）均可诱发癫痫发作甚至癫痫持续状态，</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病死率高达</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33</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[1-2]</a:t>
            </a:r>
            <a:endPar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5252720" y="1844040"/>
            <a:ext cx="2459990" cy="398780"/>
          </a:xfrm>
          <a:prstGeom prst="rect">
            <a:avLst/>
          </a:prstGeom>
          <a:noFill/>
        </p:spPr>
        <p:txBody>
          <a:bodyPr wrap="square" rtlCol="0" anchor="t">
            <a:spAutoFit/>
          </a:bodyPr>
          <a:p>
            <a:r>
              <a:rPr lang="zh-CN" altLang="en-US"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注射用治疗药物少</a:t>
            </a:r>
            <a:endParaRPr lang="en-US" altLang="zh-CN"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4691380" y="2767330"/>
            <a:ext cx="2938145" cy="2999740"/>
          </a:xfrm>
          <a:prstGeom prst="rect">
            <a:avLst/>
          </a:prstGeom>
          <a:noFill/>
        </p:spPr>
        <p:txBody>
          <a:bodyPr wrap="square" rtlCol="0">
            <a:spAutoFit/>
          </a:bodyPr>
          <a:p>
            <a:pPr marL="171450" indent="-171450">
              <a:lnSpc>
                <a:spcPct val="150000"/>
              </a:lnSpc>
              <a:buFont typeface="Arial" panose="020B0604020202020204" pitchFamily="34" charset="0"/>
              <a:buChar char="•"/>
            </a:pPr>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癫痫发作、癫痫持续状态多为急症，需要快速给药</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ct val="150000"/>
              </a:lnSpc>
              <a:buFont typeface="Arial" panose="020B0604020202020204" pitchFamily="34" charset="0"/>
              <a:buChar char="•"/>
            </a:pPr>
            <a:r>
              <a:rPr lang="zh-CN" altLang="en-US" sz="1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静脉抗癫痫药物是临床使用的基础药物，但目前国内静脉抗癫痫药物产品较少；</a:t>
            </a:r>
            <a:endParaRPr lang="zh-CN" altLang="en-US" sz="1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ct val="150000"/>
              </a:lnSpc>
              <a:buFont typeface="Arial" panose="020B0604020202020204" pitchFamily="34" charset="0"/>
              <a:buChar char="•"/>
            </a:pPr>
            <a:r>
              <a:rPr lang="zh-CN" altLang="en-US" sz="1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已有产品均为， 使用时需要溶解稀释后使用，过程相对繁琐，增加了医护负担和用药风险，不能完全满足临床的治疗需求 </a:t>
            </a:r>
            <a:endParaRPr lang="zh-CN" altLang="en-US" sz="1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圆角矩形 16"/>
          <p:cNvSpPr/>
          <p:nvPr>
            <p:custDataLst>
              <p:tags r:id="rId9"/>
            </p:custDataLst>
          </p:nvPr>
        </p:nvSpPr>
        <p:spPr>
          <a:xfrm>
            <a:off x="8149443" y="1749108"/>
            <a:ext cx="481996" cy="484490"/>
          </a:xfrm>
          <a:prstGeom prst="roundRect">
            <a:avLst>
              <a:gd name="adj" fmla="val 2376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rmAutofit/>
          </a:bodyPr>
          <a:p>
            <a:pPr lvl="0" algn="ctr">
              <a:buClrTx/>
              <a:buSzTx/>
              <a:buFontTx/>
            </a:pPr>
            <a:r>
              <a:rPr lang="en-US" altLang="zh-CN" sz="1400" b="1">
                <a:solidFill>
                  <a:srgbClr val="FFFFFF"/>
                </a:solidFill>
                <a:latin typeface="+mn-ea"/>
                <a:cs typeface="+mn-ea"/>
                <a:sym typeface="+mn-ea"/>
              </a:rPr>
              <a:t>01</a:t>
            </a:r>
            <a:endParaRPr lang="en-US" altLang="zh-CN" sz="1400" b="1">
              <a:solidFill>
                <a:srgbClr val="FFFFFF"/>
              </a:solidFill>
              <a:latin typeface="+mn-ea"/>
              <a:cs typeface="+mn-ea"/>
              <a:sym typeface="+mn-ea"/>
            </a:endParaRPr>
          </a:p>
        </p:txBody>
      </p:sp>
      <p:sp>
        <p:nvSpPr>
          <p:cNvPr id="10" name="文本框 9"/>
          <p:cNvSpPr txBox="1"/>
          <p:nvPr/>
        </p:nvSpPr>
        <p:spPr>
          <a:xfrm>
            <a:off x="8676640" y="1844040"/>
            <a:ext cx="2783205" cy="398780"/>
          </a:xfrm>
          <a:prstGeom prst="rect">
            <a:avLst/>
          </a:prstGeom>
          <a:noFill/>
        </p:spPr>
        <p:txBody>
          <a:bodyPr wrap="square" rtlCol="0" anchor="t">
            <a:spAutoFit/>
          </a:bodyPr>
          <a:p>
            <a:r>
              <a:rPr lang="zh-CN" altLang="en-US"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填补未满足的治疗需求</a:t>
            </a:r>
            <a:r>
              <a:rPr lang="en-US" altLang="zh-CN"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8213090" y="2610485"/>
            <a:ext cx="3011805" cy="3230245"/>
          </a:xfrm>
          <a:prstGeom prst="rect">
            <a:avLst/>
          </a:prstGeom>
        </p:spPr>
        <p:txBody>
          <a:bodyPr wrap="square">
            <a:spAutoFit/>
          </a:bodyPr>
          <a:p>
            <a:pPr marL="171450" indent="-171450">
              <a:buFont typeface="Wingdings" panose="05000000000000000000" charset="0"/>
              <a:buChar char="n"/>
            </a:pP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左乙拉西坦氯化钠注射液无需配液，可直接静脉给药，无</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配液过程的污染风险，</a:t>
            </a:r>
            <a:r>
              <a:rPr lang="zh-CN" altLang="en-US" sz="12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可提高癫痫患者救治的安全性和及时性，</a:t>
            </a:r>
            <a:r>
              <a:rPr lang="zh-CN" altLang="en-US" sz="12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填补未满足的治疗需求</a:t>
            </a:r>
            <a:endPar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n"/>
            </a:pP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左乙拉西坦氯化钠注射液是大容量注射液，大容量注射液质量等级更高，不溶性微粒比粉针、水针更少，用药更安全</a:t>
            </a:r>
            <a:r>
              <a:rPr lang="en-US" altLang="zh-CN" sz="1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；同时稳定性更好，不超过</a:t>
            </a:r>
            <a:r>
              <a:rPr lang="en-US" alt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密闭保存的情况下，</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效期可达</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个月，不像水针剂未使用第二天需要废弃，减少了药液浪费</a:t>
            </a: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n"/>
            </a:pP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相较于丙戊酸钠，左乙拉西坦无肝功能损害，几乎无药物相互作用，未发现致畸作用，临床用药更安全； 同时左乙拉西坦用药过程一般无需血药监测，减少了医护成本</a:t>
            </a:r>
            <a:r>
              <a:rPr lang="en-US" altLang="zh-CN" sz="1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是更便于向基层推广的抗癫痫基础用药。</a:t>
            </a:r>
            <a:endPar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1016000" y="895350"/>
            <a:ext cx="10898505" cy="829945"/>
          </a:xfrm>
          <a:prstGeom prst="rect">
            <a:avLst/>
          </a:prstGeom>
        </p:spPr>
        <p:txBody>
          <a:bodyPr wrap="square">
            <a:spAutoFit/>
          </a:bodyPr>
          <a:p>
            <a:r>
              <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药品基本信息：</a:t>
            </a:r>
            <a:endParaRPr lang="en-US" altLang="zh-CN"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填补未满足的治疗需求</a:t>
            </a:r>
            <a:r>
              <a:rPr lang="en-US" altLang="zh-CN"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可提高癫痫患者救治的及时性和用药可及性</a:t>
            </a:r>
            <a:endPar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 name="组合 16"/>
          <p:cNvGrpSpPr/>
          <p:nvPr/>
        </p:nvGrpSpPr>
        <p:grpSpPr>
          <a:xfrm>
            <a:off x="0" y="965200"/>
            <a:ext cx="787400" cy="360680"/>
            <a:chOff x="0" y="1520"/>
            <a:chExt cx="1996" cy="568"/>
          </a:xfrm>
        </p:grpSpPr>
        <p:sp>
          <p:nvSpPr>
            <p:cNvPr id="26" name="标题 1"/>
            <p:cNvSpPr txBox="1"/>
            <p:nvPr/>
          </p:nvSpPr>
          <p:spPr>
            <a:xfrm>
              <a:off x="1626"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7" name="标题 1"/>
            <p:cNvSpPr txBox="1"/>
            <p:nvPr/>
          </p:nvSpPr>
          <p:spPr>
            <a:xfrm>
              <a:off x="1364"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8" name="标题 1"/>
            <p:cNvSpPr txBox="1"/>
            <p:nvPr/>
          </p:nvSpPr>
          <p:spPr>
            <a:xfrm>
              <a:off x="1102"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9" name="标题 1"/>
            <p:cNvSpPr txBox="1"/>
            <p:nvPr/>
          </p:nvSpPr>
          <p:spPr>
            <a:xfrm>
              <a:off x="0" y="1520"/>
              <a:ext cx="1209" cy="569"/>
            </a:xfrm>
            <a:custGeom>
              <a:avLst/>
              <a:gdLst>
                <a:gd name="connsiteX0" fmla="*/ 0 w 1017845"/>
                <a:gd name="connsiteY0" fmla="*/ 0 h 478631"/>
                <a:gd name="connsiteX1" fmla="*/ 706362 w 1017845"/>
                <a:gd name="connsiteY1" fmla="*/ 0 h 478631"/>
                <a:gd name="connsiteX2" fmla="*/ 862104 w 1017845"/>
                <a:gd name="connsiteY2" fmla="*/ 0 h 478631"/>
                <a:gd name="connsiteX3" fmla="*/ 869157 w 1017845"/>
                <a:gd name="connsiteY3" fmla="*/ 0 h 478631"/>
                <a:gd name="connsiteX4" fmla="*/ 869157 w 1017845"/>
                <a:gd name="connsiteY4" fmla="*/ 10838 h 478631"/>
                <a:gd name="connsiteX5" fmla="*/ 1017845 w 1017845"/>
                <a:gd name="connsiteY5" fmla="*/ 239316 h 478631"/>
                <a:gd name="connsiteX6" fmla="*/ 869157 w 1017845"/>
                <a:gd name="connsiteY6" fmla="*/ 467793 h 478631"/>
                <a:gd name="connsiteX7" fmla="*/ 869157 w 1017845"/>
                <a:gd name="connsiteY7" fmla="*/ 478631 h 478631"/>
                <a:gd name="connsiteX8" fmla="*/ 862104 w 1017845"/>
                <a:gd name="connsiteY8" fmla="*/ 478631 h 478631"/>
                <a:gd name="connsiteX9" fmla="*/ 706362 w 1017845"/>
                <a:gd name="connsiteY9" fmla="*/ 478631 h 478631"/>
                <a:gd name="connsiteX10" fmla="*/ 0 w 1017845"/>
                <a:gd name="connsiteY10" fmla="*/ 478631 h 478631"/>
              </a:gdLst>
              <a:ahLst/>
              <a:cxnLst/>
              <a:rect l="l" t="t" r="r" b="b"/>
              <a:pathLst>
                <a:path w="1017845" h="478631">
                  <a:moveTo>
                    <a:pt x="0" y="0"/>
                  </a:moveTo>
                  <a:lnTo>
                    <a:pt x="706362" y="0"/>
                  </a:lnTo>
                  <a:lnTo>
                    <a:pt x="862104" y="0"/>
                  </a:lnTo>
                  <a:lnTo>
                    <a:pt x="869157" y="0"/>
                  </a:lnTo>
                  <a:lnTo>
                    <a:pt x="869157" y="10838"/>
                  </a:lnTo>
                  <a:lnTo>
                    <a:pt x="1017845" y="239316"/>
                  </a:lnTo>
                  <a:lnTo>
                    <a:pt x="869157" y="467793"/>
                  </a:lnTo>
                  <a:lnTo>
                    <a:pt x="869157" y="478631"/>
                  </a:lnTo>
                  <a:lnTo>
                    <a:pt x="862104" y="478631"/>
                  </a:lnTo>
                  <a:lnTo>
                    <a:pt x="706362" y="478631"/>
                  </a:lnTo>
                  <a:lnTo>
                    <a:pt x="0" y="478631"/>
                  </a:lnTo>
                  <a:close/>
                </a:path>
              </a:pathLst>
            </a:custGeom>
            <a:gradFill>
              <a:gsLst>
                <a:gs pos="0">
                  <a:schemeClr val="accent1"/>
                </a:gs>
                <a:gs pos="100000">
                  <a:schemeClr val="accent1">
                    <a:lumMod val="60000"/>
                    <a:lumOff val="40000"/>
                  </a:schemeClr>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grpSp>
      <p:sp>
        <p:nvSpPr>
          <p:cNvPr id="18" name="文本框 17"/>
          <p:cNvSpPr txBox="1"/>
          <p:nvPr/>
        </p:nvSpPr>
        <p:spPr>
          <a:xfrm>
            <a:off x="6716395" y="6300470"/>
            <a:ext cx="5475605" cy="583565"/>
          </a:xfrm>
          <a:prstGeom prst="rect">
            <a:avLst/>
          </a:prstGeom>
        </p:spPr>
        <p:txBody>
          <a:bodyPr wrap="square">
            <a:spAutoFit/>
          </a:bodyPr>
          <a:p>
            <a:r>
              <a:rPr lang="en-US" altLang="zh-CN" sz="800">
                <a:solidFill>
                  <a:srgbClr val="666666"/>
                </a:solidFill>
                <a:latin typeface="仿宋" panose="02010609060101010101" charset="-122"/>
                <a:ea typeface="仿宋" panose="02010609060101010101" charset="-122"/>
                <a:cs typeface="仿宋" panose="02010609060101010101" charset="-122"/>
              </a:rPr>
              <a:t>[1] HQ SPCLT PHARMA </a:t>
            </a:r>
            <a:r>
              <a:rPr lang="zh-CN" altLang="en-US" sz="800">
                <a:solidFill>
                  <a:srgbClr val="666666"/>
                </a:solidFill>
                <a:latin typeface="仿宋" panose="02010609060101010101" charset="-122"/>
                <a:ea typeface="仿宋" panose="02010609060101010101" charset="-122"/>
                <a:cs typeface="仿宋" panose="02010609060101010101" charset="-122"/>
              </a:rPr>
              <a:t>左乙拉西坦氯化钠注射液</a:t>
            </a:r>
            <a:r>
              <a:rPr lang="en-US" altLang="zh-CN" sz="800">
                <a:solidFill>
                  <a:srgbClr val="666666"/>
                </a:solidFill>
                <a:latin typeface="仿宋" panose="02010609060101010101" charset="-122"/>
                <a:ea typeface="仿宋" panose="02010609060101010101" charset="-122"/>
                <a:cs typeface="仿宋" panose="02010609060101010101" charset="-122"/>
              </a:rPr>
              <a:t>FDA</a:t>
            </a:r>
            <a:r>
              <a:rPr lang="zh-CN" altLang="en-US" sz="800">
                <a:solidFill>
                  <a:srgbClr val="666666"/>
                </a:solidFill>
                <a:latin typeface="仿宋" panose="02010609060101010101" charset="-122"/>
                <a:ea typeface="仿宋" panose="02010609060101010101" charset="-122"/>
                <a:cs typeface="仿宋" panose="02010609060101010101" charset="-122"/>
              </a:rPr>
              <a:t>上市医学审查 </a:t>
            </a:r>
            <a:endParaRPr lang="zh-CN" altLang="en-US" sz="800">
              <a:solidFill>
                <a:srgbClr val="666666"/>
              </a:solidFill>
              <a:latin typeface="仿宋" panose="02010609060101010101" charset="-122"/>
              <a:ea typeface="仿宋" panose="02010609060101010101" charset="-122"/>
              <a:cs typeface="仿宋" panose="02010609060101010101" charset="-122"/>
            </a:endParaRPr>
          </a:p>
          <a:p>
            <a:r>
              <a:rPr lang="en-US" altLang="zh-CN" sz="800">
                <a:solidFill>
                  <a:srgbClr val="666666"/>
                </a:solidFill>
                <a:latin typeface="仿宋" panose="02010609060101010101" charset="-122"/>
                <a:ea typeface="仿宋" panose="02010609060101010101" charset="-122"/>
                <a:cs typeface="仿宋" panose="02010609060101010101" charset="-122"/>
              </a:rPr>
              <a:t>[2]</a:t>
            </a:r>
            <a:r>
              <a:rPr lang="zh-CN" altLang="en-US" sz="800">
                <a:solidFill>
                  <a:srgbClr val="666666"/>
                </a:solidFill>
                <a:latin typeface="仿宋" panose="02010609060101010101" charset="-122"/>
                <a:ea typeface="仿宋" panose="02010609060101010101" charset="-122"/>
                <a:cs typeface="仿宋" panose="02010609060101010101" charset="-122"/>
              </a:rPr>
              <a:t>纪立伟</a:t>
            </a:r>
            <a:r>
              <a:rPr lang="en-US" altLang="zh-CN" sz="800">
                <a:solidFill>
                  <a:srgbClr val="666666"/>
                </a:solidFill>
                <a:latin typeface="仿宋" panose="02010609060101010101" charset="-122"/>
                <a:ea typeface="仿宋" panose="02010609060101010101" charset="-122"/>
                <a:cs typeface="仿宋" panose="02010609060101010101" charset="-122"/>
              </a:rPr>
              <a:t>,</a:t>
            </a:r>
            <a:r>
              <a:rPr lang="zh-CN" altLang="en-US" sz="800">
                <a:solidFill>
                  <a:srgbClr val="666666"/>
                </a:solidFill>
                <a:latin typeface="仿宋" panose="02010609060101010101" charset="-122"/>
                <a:ea typeface="仿宋" panose="02010609060101010101" charset="-122"/>
                <a:cs typeface="仿宋" panose="02010609060101010101" charset="-122"/>
              </a:rPr>
              <a:t>胡欣</a:t>
            </a:r>
            <a:r>
              <a:rPr lang="en-US" altLang="zh-CN" sz="800">
                <a:solidFill>
                  <a:srgbClr val="666666"/>
                </a:solidFill>
                <a:latin typeface="仿宋" panose="02010609060101010101" charset="-122"/>
                <a:ea typeface="仿宋" panose="02010609060101010101" charset="-122"/>
                <a:cs typeface="仿宋" panose="02010609060101010101" charset="-122"/>
              </a:rPr>
              <a:t>,</a:t>
            </a:r>
            <a:r>
              <a:rPr lang="zh-CN" altLang="en-US" sz="800">
                <a:solidFill>
                  <a:srgbClr val="666666"/>
                </a:solidFill>
                <a:latin typeface="仿宋" panose="02010609060101010101" charset="-122"/>
                <a:ea typeface="仿宋" panose="02010609060101010101" charset="-122"/>
                <a:cs typeface="仿宋" panose="02010609060101010101" charset="-122"/>
              </a:rPr>
              <a:t>左明新</a:t>
            </a:r>
            <a:r>
              <a:rPr lang="en-US" altLang="zh-CN" sz="800">
                <a:solidFill>
                  <a:srgbClr val="666666"/>
                </a:solidFill>
                <a:latin typeface="仿宋" panose="02010609060101010101" charset="-122"/>
                <a:ea typeface="仿宋" panose="02010609060101010101" charset="-122"/>
                <a:cs typeface="仿宋" panose="02010609060101010101" charset="-122"/>
              </a:rPr>
              <a:t>,</a:t>
            </a:r>
            <a:r>
              <a:rPr lang="zh-CN" altLang="en-US" sz="800">
                <a:solidFill>
                  <a:srgbClr val="666666"/>
                </a:solidFill>
                <a:latin typeface="仿宋" panose="02010609060101010101" charset="-122"/>
                <a:ea typeface="仿宋" panose="02010609060101010101" charset="-122"/>
                <a:cs typeface="仿宋" panose="02010609060101010101" charset="-122"/>
              </a:rPr>
              <a:t>等</a:t>
            </a:r>
            <a:r>
              <a:rPr lang="en-US" altLang="zh-CN" sz="800">
                <a:solidFill>
                  <a:srgbClr val="666666"/>
                </a:solidFill>
                <a:latin typeface="仿宋" panose="02010609060101010101" charset="-122"/>
                <a:ea typeface="仿宋" panose="02010609060101010101" charset="-122"/>
                <a:cs typeface="仿宋" panose="02010609060101010101" charset="-122"/>
              </a:rPr>
              <a:t>.</a:t>
            </a:r>
            <a:r>
              <a:rPr lang="zh-CN" altLang="en-US" sz="800">
                <a:solidFill>
                  <a:srgbClr val="666666"/>
                </a:solidFill>
                <a:latin typeface="仿宋" panose="02010609060101010101" charset="-122"/>
                <a:ea typeface="仿宋" panose="02010609060101010101" charset="-122"/>
                <a:cs typeface="仿宋" panose="02010609060101010101" charset="-122"/>
              </a:rPr>
              <a:t>光阻法检查常用注射液丁基胶塞穿刺落屑情况</a:t>
            </a:r>
            <a:r>
              <a:rPr lang="en-US" altLang="zh-CN" sz="800">
                <a:solidFill>
                  <a:srgbClr val="666666"/>
                </a:solidFill>
                <a:latin typeface="仿宋" panose="02010609060101010101" charset="-122"/>
                <a:ea typeface="仿宋" panose="02010609060101010101" charset="-122"/>
                <a:cs typeface="仿宋" panose="02010609060101010101" charset="-122"/>
              </a:rPr>
              <a:t>[J].</a:t>
            </a:r>
            <a:r>
              <a:rPr lang="zh-CN" altLang="en-US" sz="800">
                <a:solidFill>
                  <a:srgbClr val="666666"/>
                </a:solidFill>
                <a:latin typeface="仿宋" panose="02010609060101010101" charset="-122"/>
                <a:ea typeface="仿宋" panose="02010609060101010101" charset="-122"/>
                <a:cs typeface="仿宋" panose="02010609060101010101" charset="-122"/>
              </a:rPr>
              <a:t>中国药学志</a:t>
            </a:r>
            <a:r>
              <a:rPr lang="en-US" altLang="zh-CN" sz="800">
                <a:solidFill>
                  <a:srgbClr val="666666"/>
                </a:solidFill>
                <a:latin typeface="仿宋" panose="02010609060101010101" charset="-122"/>
                <a:ea typeface="仿宋" panose="02010609060101010101" charset="-122"/>
                <a:cs typeface="仿宋" panose="02010609060101010101" charset="-122"/>
              </a:rPr>
              <a:t>,2006,(11):872-874. </a:t>
            </a:r>
            <a:endParaRPr lang="en-US" altLang="zh-CN" sz="800">
              <a:solidFill>
                <a:srgbClr val="666666"/>
              </a:solidFill>
              <a:latin typeface="仿宋" panose="02010609060101010101" charset="-122"/>
              <a:ea typeface="仿宋" panose="02010609060101010101" charset="-122"/>
              <a:cs typeface="仿宋" panose="02010609060101010101" charset="-122"/>
            </a:endParaRPr>
          </a:p>
          <a:p>
            <a:r>
              <a:rPr lang="en-US" altLang="zh-CN" sz="800">
                <a:solidFill>
                  <a:srgbClr val="666666"/>
                </a:solidFill>
                <a:latin typeface="仿宋" panose="02010609060101010101" charset="-122"/>
                <a:ea typeface="仿宋" panose="02010609060101010101" charset="-122"/>
                <a:cs typeface="仿宋" panose="02010609060101010101" charset="-122"/>
              </a:rPr>
              <a:t>[3]</a:t>
            </a:r>
            <a:r>
              <a:rPr lang="zh-CN" altLang="en-US" sz="800">
                <a:solidFill>
                  <a:srgbClr val="666666"/>
                </a:solidFill>
                <a:latin typeface="仿宋" panose="02010609060101010101" charset="-122"/>
                <a:ea typeface="仿宋" panose="02010609060101010101" charset="-122"/>
                <a:cs typeface="仿宋" panose="02010609060101010101" charset="-122"/>
              </a:rPr>
              <a:t>魏静</a:t>
            </a:r>
            <a:r>
              <a:rPr lang="en-US" altLang="zh-CN" sz="800">
                <a:solidFill>
                  <a:srgbClr val="666666"/>
                </a:solidFill>
                <a:latin typeface="仿宋" panose="02010609060101010101" charset="-122"/>
                <a:ea typeface="仿宋" panose="02010609060101010101" charset="-122"/>
                <a:cs typeface="仿宋" panose="02010609060101010101" charset="-122"/>
              </a:rPr>
              <a:t>,</a:t>
            </a:r>
            <a:r>
              <a:rPr lang="zh-CN" altLang="en-US" sz="800">
                <a:solidFill>
                  <a:srgbClr val="666666"/>
                </a:solidFill>
                <a:latin typeface="仿宋" panose="02010609060101010101" charset="-122"/>
                <a:ea typeface="仿宋" panose="02010609060101010101" charset="-122"/>
                <a:cs typeface="仿宋" panose="02010609060101010101" charset="-122"/>
              </a:rPr>
              <a:t>秦天琦</a:t>
            </a:r>
            <a:r>
              <a:rPr lang="en-US" altLang="zh-CN" sz="800">
                <a:solidFill>
                  <a:srgbClr val="666666"/>
                </a:solidFill>
                <a:latin typeface="仿宋" panose="02010609060101010101" charset="-122"/>
                <a:ea typeface="仿宋" panose="02010609060101010101" charset="-122"/>
                <a:cs typeface="仿宋" panose="02010609060101010101" charset="-122"/>
              </a:rPr>
              <a:t>,</a:t>
            </a:r>
            <a:r>
              <a:rPr lang="zh-CN" altLang="en-US" sz="800">
                <a:solidFill>
                  <a:srgbClr val="666666"/>
                </a:solidFill>
                <a:latin typeface="仿宋" panose="02010609060101010101" charset="-122"/>
                <a:ea typeface="仿宋" panose="02010609060101010101" charset="-122"/>
                <a:cs typeface="仿宋" panose="02010609060101010101" charset="-122"/>
              </a:rPr>
              <a:t>吴愫青</a:t>
            </a:r>
            <a:r>
              <a:rPr lang="en-US" altLang="zh-CN" sz="800">
                <a:solidFill>
                  <a:srgbClr val="666666"/>
                </a:solidFill>
                <a:latin typeface="仿宋" panose="02010609060101010101" charset="-122"/>
                <a:ea typeface="仿宋" panose="02010609060101010101" charset="-122"/>
                <a:cs typeface="仿宋" panose="02010609060101010101" charset="-122"/>
              </a:rPr>
              <a:t>.</a:t>
            </a:r>
            <a:r>
              <a:rPr lang="zh-CN" altLang="en-US" sz="800">
                <a:solidFill>
                  <a:srgbClr val="666666"/>
                </a:solidFill>
                <a:latin typeface="仿宋" panose="02010609060101010101" charset="-122"/>
                <a:ea typeface="仿宋" panose="02010609060101010101" charset="-122"/>
                <a:cs typeface="仿宋" panose="02010609060101010101" charset="-122"/>
              </a:rPr>
              <a:t>注射液中不溶性微粒的统计学分析</a:t>
            </a:r>
            <a:r>
              <a:rPr lang="en-US" altLang="zh-CN" sz="800">
                <a:solidFill>
                  <a:srgbClr val="666666"/>
                </a:solidFill>
                <a:latin typeface="仿宋" panose="02010609060101010101" charset="-122"/>
                <a:ea typeface="仿宋" panose="02010609060101010101" charset="-122"/>
                <a:cs typeface="仿宋" panose="02010609060101010101" charset="-122"/>
              </a:rPr>
              <a:t>[J].</a:t>
            </a:r>
            <a:r>
              <a:rPr lang="zh-CN" altLang="en-US" sz="800">
                <a:solidFill>
                  <a:srgbClr val="666666"/>
                </a:solidFill>
                <a:latin typeface="仿宋" panose="02010609060101010101" charset="-122"/>
                <a:ea typeface="仿宋" panose="02010609060101010101" charset="-122"/>
                <a:cs typeface="仿宋" panose="02010609060101010101" charset="-122"/>
              </a:rPr>
              <a:t>当代化工研究</a:t>
            </a:r>
            <a:r>
              <a:rPr lang="en-US" altLang="zh-CN" sz="800">
                <a:solidFill>
                  <a:srgbClr val="666666"/>
                </a:solidFill>
                <a:latin typeface="仿宋" panose="02010609060101010101" charset="-122"/>
                <a:ea typeface="仿宋" panose="02010609060101010101" charset="-122"/>
                <a:cs typeface="仿宋" panose="02010609060101010101" charset="-122"/>
              </a:rPr>
              <a:t>,2022,(19):63-65. </a:t>
            </a:r>
            <a:endParaRPr lang="en-US" altLang="zh-CN" sz="800">
              <a:solidFill>
                <a:srgbClr val="666666"/>
              </a:solidFill>
              <a:latin typeface="仿宋" panose="02010609060101010101" charset="-122"/>
              <a:ea typeface="仿宋" panose="02010609060101010101" charset="-122"/>
              <a:cs typeface="仿宋" panose="02010609060101010101" charset="-122"/>
            </a:endParaRPr>
          </a:p>
          <a:p>
            <a:r>
              <a:rPr lang="en-US" altLang="zh-CN" sz="800">
                <a:solidFill>
                  <a:srgbClr val="666666"/>
                </a:solidFill>
                <a:latin typeface="仿宋" panose="02010609060101010101" charset="-122"/>
                <a:ea typeface="仿宋" panose="02010609060101010101" charset="-122"/>
                <a:cs typeface="仿宋" panose="02010609060101010101" charset="-122"/>
              </a:rPr>
              <a:t>[4]</a:t>
            </a:r>
            <a:r>
              <a:rPr lang="zh-CN" altLang="en-US" sz="800">
                <a:solidFill>
                  <a:srgbClr val="666666"/>
                </a:solidFill>
                <a:latin typeface="仿宋" panose="02010609060101010101" charset="-122"/>
                <a:ea typeface="仿宋" panose="02010609060101010101" charset="-122"/>
                <a:cs typeface="仿宋" panose="02010609060101010101" charset="-122"/>
              </a:rPr>
              <a:t>注射用丙戊酸钠</a:t>
            </a:r>
            <a:r>
              <a:rPr lang="en-US" altLang="zh-CN" sz="800">
                <a:solidFill>
                  <a:srgbClr val="666666"/>
                </a:solidFill>
                <a:latin typeface="仿宋" panose="02010609060101010101" charset="-122"/>
                <a:ea typeface="仿宋" panose="02010609060101010101" charset="-122"/>
                <a:cs typeface="仿宋" panose="02010609060101010101" charset="-122"/>
              </a:rPr>
              <a:t>-SANOFI</a:t>
            </a:r>
            <a:r>
              <a:rPr lang="zh-CN" altLang="en-US" sz="800">
                <a:solidFill>
                  <a:srgbClr val="666666"/>
                </a:solidFill>
                <a:latin typeface="仿宋" panose="02010609060101010101" charset="-122"/>
                <a:ea typeface="仿宋" panose="02010609060101010101" charset="-122"/>
                <a:cs typeface="仿宋" panose="02010609060101010101" charset="-122"/>
              </a:rPr>
              <a:t>说明书</a:t>
            </a:r>
            <a:r>
              <a:rPr lang="en-US" altLang="zh-CN" sz="800">
                <a:solidFill>
                  <a:srgbClr val="666666"/>
                </a:solidFill>
                <a:latin typeface="仿宋" panose="02010609060101010101" charset="-122"/>
                <a:ea typeface="仿宋" panose="02010609060101010101" charset="-122"/>
                <a:cs typeface="仿宋" panose="02010609060101010101" charset="-122"/>
              </a:rPr>
              <a:t>20231212</a:t>
            </a:r>
            <a:endParaRPr lang="en-US" altLang="zh-CN" sz="800">
              <a:solidFill>
                <a:srgbClr val="666666"/>
              </a:solidFill>
              <a:latin typeface="仿宋" panose="02010609060101010101" charset="-122"/>
              <a:ea typeface="仿宋" panose="02010609060101010101" charset="-122"/>
              <a:cs typeface="仿宋" panose="02010609060101010101" charset="-122"/>
            </a:endParaRPr>
          </a:p>
        </p:txBody>
      </p:sp>
      <p:sp>
        <p:nvSpPr>
          <p:cNvPr id="19" name="文本框 18"/>
          <p:cNvSpPr txBox="1"/>
          <p:nvPr/>
        </p:nvSpPr>
        <p:spPr>
          <a:xfrm>
            <a:off x="641350" y="6404927"/>
            <a:ext cx="5080000" cy="398780"/>
          </a:xfrm>
          <a:prstGeom prst="rect">
            <a:avLst/>
          </a:prstGeom>
        </p:spPr>
        <p:txBody>
          <a:bodyPr>
            <a:spAutoFit/>
          </a:bodyPr>
          <a:p>
            <a:r>
              <a:rPr lang="en-US" altLang="zh-CN" sz="1000">
                <a:solidFill>
                  <a:srgbClr val="000000"/>
                </a:solidFill>
                <a:latin typeface="仿宋" panose="02010609060101010101" charset="-122"/>
                <a:ea typeface="仿宋" panose="02010609060101010101" charset="-122"/>
                <a:cs typeface="仿宋" panose="02010609060101010101" charset="-122"/>
              </a:rPr>
              <a:t>[1]</a:t>
            </a:r>
            <a:r>
              <a:rPr lang="zh-CN" altLang="en-US" sz="1000">
                <a:solidFill>
                  <a:srgbClr val="000000"/>
                </a:solidFill>
                <a:latin typeface="仿宋" panose="02010609060101010101" charset="-122"/>
                <a:ea typeface="仿宋" panose="02010609060101010101" charset="-122"/>
                <a:cs typeface="仿宋" panose="02010609060101010101" charset="-122"/>
              </a:rPr>
              <a:t>临床诊疗指南</a:t>
            </a:r>
            <a:r>
              <a:rPr lang="en-US" altLang="zh-CN" sz="1000">
                <a:solidFill>
                  <a:srgbClr val="000000"/>
                </a:solidFill>
                <a:latin typeface="仿宋" panose="02010609060101010101" charset="-122"/>
                <a:ea typeface="仿宋" panose="02010609060101010101" charset="-122"/>
                <a:cs typeface="仿宋" panose="02010609060101010101" charset="-122"/>
              </a:rPr>
              <a:t>·</a:t>
            </a:r>
            <a:r>
              <a:rPr lang="zh-CN" altLang="en-US" sz="1000">
                <a:solidFill>
                  <a:srgbClr val="000000"/>
                </a:solidFill>
                <a:latin typeface="仿宋" panose="02010609060101010101" charset="-122"/>
                <a:ea typeface="仿宋" panose="02010609060101010101" charset="-122"/>
                <a:cs typeface="仿宋" panose="02010609060101010101" charset="-122"/>
              </a:rPr>
              <a:t>癫痫病分册（</a:t>
            </a:r>
            <a:r>
              <a:rPr lang="en-US" altLang="zh-CN" sz="1000">
                <a:solidFill>
                  <a:srgbClr val="000000"/>
                </a:solidFill>
                <a:latin typeface="仿宋" panose="02010609060101010101" charset="-122"/>
                <a:ea typeface="仿宋" panose="02010609060101010101" charset="-122"/>
                <a:cs typeface="仿宋" panose="02010609060101010101" charset="-122"/>
              </a:rPr>
              <a:t>2015</a:t>
            </a:r>
            <a:r>
              <a:rPr lang="zh-CN" altLang="en-US" sz="1000">
                <a:solidFill>
                  <a:srgbClr val="000000"/>
                </a:solidFill>
                <a:latin typeface="仿宋" panose="02010609060101010101" charset="-122"/>
                <a:ea typeface="仿宋" panose="02010609060101010101" charset="-122"/>
                <a:cs typeface="仿宋" panose="02010609060101010101" charset="-122"/>
              </a:rPr>
              <a:t>修订版） </a:t>
            </a:r>
            <a:endParaRPr lang="zh-CN" altLang="en-US" sz="1000">
              <a:solidFill>
                <a:srgbClr val="000000"/>
              </a:solidFill>
              <a:latin typeface="仿宋" panose="02010609060101010101" charset="-122"/>
              <a:ea typeface="仿宋" panose="02010609060101010101" charset="-122"/>
              <a:cs typeface="仿宋" panose="02010609060101010101" charset="-122"/>
            </a:endParaRPr>
          </a:p>
          <a:p>
            <a:r>
              <a:rPr lang="en-US" altLang="zh-CN" sz="1000">
                <a:solidFill>
                  <a:srgbClr val="000000"/>
                </a:solidFill>
                <a:latin typeface="仿宋" panose="02010609060101010101" charset="-122"/>
                <a:ea typeface="仿宋" panose="02010609060101010101" charset="-122"/>
                <a:cs typeface="仿宋" panose="02010609060101010101" charset="-122"/>
              </a:rPr>
              <a:t>[2]</a:t>
            </a:r>
            <a:r>
              <a:rPr lang="zh-CN" altLang="en-US" sz="1000">
                <a:solidFill>
                  <a:srgbClr val="000000"/>
                </a:solidFill>
                <a:latin typeface="仿宋" panose="02010609060101010101" charset="-122"/>
                <a:ea typeface="仿宋" panose="02010609060101010101" charset="-122"/>
                <a:cs typeface="仿宋" panose="02010609060101010101" charset="-122"/>
              </a:rPr>
              <a:t>颅脑创伤后癫痫防治中国专家共识</a:t>
            </a:r>
            <a:endParaRPr lang="zh-CN" altLang="en-US" sz="1000">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22020" y="965200"/>
            <a:ext cx="6529070" cy="460375"/>
          </a:xfrm>
          <a:prstGeom prst="rect">
            <a:avLst/>
          </a:prstGeom>
          <a:noFill/>
        </p:spPr>
        <p:txBody>
          <a:bodyPr wrap="square" rtlCol="0" anchor="t">
            <a:spAutoFit/>
          </a:bodyPr>
          <a:p>
            <a:r>
              <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安全性：无肝毒性、无致畸作用，安全性更优</a:t>
            </a:r>
            <a:endPar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0" y="965200"/>
            <a:ext cx="787400" cy="360680"/>
            <a:chOff x="0" y="1520"/>
            <a:chExt cx="1996" cy="568"/>
          </a:xfrm>
        </p:grpSpPr>
        <p:sp>
          <p:nvSpPr>
            <p:cNvPr id="26" name="标题 1"/>
            <p:cNvSpPr txBox="1"/>
            <p:nvPr/>
          </p:nvSpPr>
          <p:spPr>
            <a:xfrm>
              <a:off x="1626"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7" name="标题 1"/>
            <p:cNvSpPr txBox="1"/>
            <p:nvPr/>
          </p:nvSpPr>
          <p:spPr>
            <a:xfrm>
              <a:off x="1364"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8" name="标题 1"/>
            <p:cNvSpPr txBox="1"/>
            <p:nvPr/>
          </p:nvSpPr>
          <p:spPr>
            <a:xfrm>
              <a:off x="1102"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9" name="标题 1"/>
            <p:cNvSpPr txBox="1"/>
            <p:nvPr/>
          </p:nvSpPr>
          <p:spPr>
            <a:xfrm>
              <a:off x="0" y="1520"/>
              <a:ext cx="1209" cy="569"/>
            </a:xfrm>
            <a:custGeom>
              <a:avLst/>
              <a:gdLst>
                <a:gd name="connsiteX0" fmla="*/ 0 w 1017845"/>
                <a:gd name="connsiteY0" fmla="*/ 0 h 478631"/>
                <a:gd name="connsiteX1" fmla="*/ 706362 w 1017845"/>
                <a:gd name="connsiteY1" fmla="*/ 0 h 478631"/>
                <a:gd name="connsiteX2" fmla="*/ 862104 w 1017845"/>
                <a:gd name="connsiteY2" fmla="*/ 0 h 478631"/>
                <a:gd name="connsiteX3" fmla="*/ 869157 w 1017845"/>
                <a:gd name="connsiteY3" fmla="*/ 0 h 478631"/>
                <a:gd name="connsiteX4" fmla="*/ 869157 w 1017845"/>
                <a:gd name="connsiteY4" fmla="*/ 10838 h 478631"/>
                <a:gd name="connsiteX5" fmla="*/ 1017845 w 1017845"/>
                <a:gd name="connsiteY5" fmla="*/ 239316 h 478631"/>
                <a:gd name="connsiteX6" fmla="*/ 869157 w 1017845"/>
                <a:gd name="connsiteY6" fmla="*/ 467793 h 478631"/>
                <a:gd name="connsiteX7" fmla="*/ 869157 w 1017845"/>
                <a:gd name="connsiteY7" fmla="*/ 478631 h 478631"/>
                <a:gd name="connsiteX8" fmla="*/ 862104 w 1017845"/>
                <a:gd name="connsiteY8" fmla="*/ 478631 h 478631"/>
                <a:gd name="connsiteX9" fmla="*/ 706362 w 1017845"/>
                <a:gd name="connsiteY9" fmla="*/ 478631 h 478631"/>
                <a:gd name="connsiteX10" fmla="*/ 0 w 1017845"/>
                <a:gd name="connsiteY10" fmla="*/ 478631 h 478631"/>
              </a:gdLst>
              <a:ahLst/>
              <a:cxnLst/>
              <a:rect l="l" t="t" r="r" b="b"/>
              <a:pathLst>
                <a:path w="1017845" h="478631">
                  <a:moveTo>
                    <a:pt x="0" y="0"/>
                  </a:moveTo>
                  <a:lnTo>
                    <a:pt x="706362" y="0"/>
                  </a:lnTo>
                  <a:lnTo>
                    <a:pt x="862104" y="0"/>
                  </a:lnTo>
                  <a:lnTo>
                    <a:pt x="869157" y="0"/>
                  </a:lnTo>
                  <a:lnTo>
                    <a:pt x="869157" y="10838"/>
                  </a:lnTo>
                  <a:lnTo>
                    <a:pt x="1017845" y="239316"/>
                  </a:lnTo>
                  <a:lnTo>
                    <a:pt x="869157" y="467793"/>
                  </a:lnTo>
                  <a:lnTo>
                    <a:pt x="869157" y="478631"/>
                  </a:lnTo>
                  <a:lnTo>
                    <a:pt x="862104" y="478631"/>
                  </a:lnTo>
                  <a:lnTo>
                    <a:pt x="706362" y="478631"/>
                  </a:lnTo>
                  <a:lnTo>
                    <a:pt x="0" y="478631"/>
                  </a:lnTo>
                  <a:close/>
                </a:path>
              </a:pathLst>
            </a:custGeom>
            <a:gradFill>
              <a:gsLst>
                <a:gs pos="0">
                  <a:schemeClr val="accent1"/>
                </a:gs>
                <a:gs pos="100000">
                  <a:schemeClr val="accent1">
                    <a:lumMod val="60000"/>
                    <a:lumOff val="40000"/>
                  </a:schemeClr>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grpSp>
      <p:sp>
        <p:nvSpPr>
          <p:cNvPr id="5" name="文本框 4"/>
          <p:cNvSpPr txBox="1"/>
          <p:nvPr/>
        </p:nvSpPr>
        <p:spPr>
          <a:xfrm>
            <a:off x="787400" y="1875473"/>
            <a:ext cx="5080000" cy="306705"/>
          </a:xfrm>
          <a:prstGeom prst="rect">
            <a:avLst/>
          </a:prstGeom>
        </p:spPr>
        <p:txBody>
          <a:bodyPr>
            <a:spAutoFit/>
          </a:bodyPr>
          <a:p>
            <a:pPr marL="285750" indent="-285750">
              <a:buFont typeface="Wingdings" panose="05000000000000000000" charset="0"/>
              <a:buChar char="n"/>
            </a:pPr>
            <a:r>
              <a:rPr lang="en-US" altLang="zh-CN" sz="1400">
                <a:solidFill>
                  <a:srgbClr val="2A566E"/>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solidFill>
                  <a:srgbClr val="2A566E"/>
                </a:solidFill>
                <a:latin typeface="微软雅黑" panose="020B0503020204020204" pitchFamily="34" charset="-122"/>
                <a:ea typeface="微软雅黑" panose="020B0503020204020204" pitchFamily="34" charset="-122"/>
                <a:cs typeface="微软雅黑" panose="020B0503020204020204" pitchFamily="34" charset="-122"/>
              </a:rPr>
              <a:t>不良反应发生率低</a:t>
            </a:r>
            <a:endParaRPr lang="zh-CN" altLang="en-US" sz="1400" b="1">
              <a:solidFill>
                <a:srgbClr val="2A566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921385" y="2212975"/>
            <a:ext cx="10340340" cy="521970"/>
          </a:xfrm>
          <a:prstGeom prst="rect">
            <a:avLst/>
          </a:prstGeom>
        </p:spPr>
        <p:txBody>
          <a:bodyPr wrap="square">
            <a:spAutoFit/>
          </a:bodyPr>
          <a:p>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本品静脉给药和口服给药的不良反应相仿。最常见的不良反应有头晕、嗜睡，头痛和体位性头晕。成人临床研究汇总的 </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安全性数据表明，药物组和安慰剂组不良反应的发生率相似，分别为</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46.4%</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42.2%</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683895" y="2731770"/>
            <a:ext cx="11014075" cy="306705"/>
          </a:xfrm>
          <a:prstGeom prst="rect">
            <a:avLst/>
          </a:prstGeom>
        </p:spPr>
        <p:txBody>
          <a:bodyPr wrap="square">
            <a:spAutoFit/>
          </a:bodyPr>
          <a:p>
            <a:pPr marL="342900" indent="-342900">
              <a:buFont typeface="Wingdings" panose="05000000000000000000" charset="0"/>
              <a:buChar char="n"/>
            </a:pPr>
            <a:r>
              <a:rPr lang="zh-CN" altLang="en-US" sz="1400" b="1">
                <a:solidFill>
                  <a:srgbClr val="2A566E"/>
                </a:solidFill>
                <a:latin typeface="微软雅黑" panose="020B0503020204020204" pitchFamily="34" charset="-122"/>
                <a:ea typeface="微软雅黑" panose="020B0503020204020204" pitchFamily="34" charset="-122"/>
                <a:cs typeface="微软雅黑" panose="020B0503020204020204" pitchFamily="34" charset="-122"/>
              </a:rPr>
              <a:t>优势</a:t>
            </a:r>
            <a:r>
              <a:rPr lang="en-US" altLang="zh-CN" sz="1400" b="1">
                <a:solidFill>
                  <a:srgbClr val="2A566E"/>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solidFill>
                  <a:srgbClr val="2A566E"/>
                </a:solidFill>
                <a:latin typeface="微软雅黑" panose="020B0503020204020204" pitchFamily="34" charset="-122"/>
                <a:ea typeface="微软雅黑" panose="020B0503020204020204" pitchFamily="34" charset="-122"/>
                <a:cs typeface="微软雅黑" panose="020B0503020204020204" pitchFamily="34" charset="-122"/>
              </a:rPr>
              <a:t>注射用丙戊酸钠说明书中明确提示多种安全风险，左乙拉西坦氯化钠注射液在安全性方面凸显优势</a:t>
            </a:r>
            <a:r>
              <a:rPr lang="en-US" altLang="zh-CN" sz="1400" b="1">
                <a:solidFill>
                  <a:srgbClr val="2A566E"/>
                </a:solidFill>
                <a:latin typeface="微软雅黑" panose="020B0503020204020204" pitchFamily="34" charset="-122"/>
                <a:ea typeface="微软雅黑" panose="020B0503020204020204" pitchFamily="34" charset="-122"/>
                <a:cs typeface="微软雅黑" panose="020B0503020204020204" pitchFamily="34" charset="-122"/>
              </a:rPr>
              <a:t>[1-2]</a:t>
            </a:r>
            <a:endParaRPr lang="en-US" altLang="zh-CN" sz="1400" b="1">
              <a:solidFill>
                <a:srgbClr val="2A566E"/>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9" name="表格 8"/>
          <p:cNvGraphicFramePr/>
          <p:nvPr>
            <p:custDataLst>
              <p:tags r:id="rId1"/>
            </p:custDataLst>
          </p:nvPr>
        </p:nvGraphicFramePr>
        <p:xfrm>
          <a:off x="871220" y="3246120"/>
          <a:ext cx="10639425" cy="2651760"/>
        </p:xfrm>
        <a:graphic>
          <a:graphicData uri="http://schemas.openxmlformats.org/drawingml/2006/table">
            <a:tbl>
              <a:tblPr firstRow="1" bandRow="1">
                <a:tableStyleId>{5C22544A-7EE6-4342-B048-85BDC9FD1C3A}</a:tableStyleId>
              </a:tblPr>
              <a:tblGrid>
                <a:gridCol w="1654810"/>
                <a:gridCol w="3966845"/>
                <a:gridCol w="5017770"/>
              </a:tblGrid>
              <a:tr h="274320">
                <a:tc>
                  <a:txBody>
                    <a:bodyPr/>
                    <a:p>
                      <a:pPr>
                        <a:buNone/>
                      </a:pPr>
                      <a:r>
                        <a:rPr lang="zh-CN" altLang="en-US" sz="1200"/>
                        <a:t>安全性影响因素</a:t>
                      </a:r>
                      <a:r>
                        <a:rPr lang="en-US" altLang="zh-CN" sz="1200"/>
                        <a:t> </a:t>
                      </a:r>
                      <a:endParaRPr lang="zh-CN" altLang="en-US" sz="1200"/>
                    </a:p>
                  </a:txBody>
                  <a:tcPr/>
                </a:tc>
                <a:tc>
                  <a:txBody>
                    <a:bodyPr/>
                    <a:p>
                      <a:pPr>
                        <a:buNone/>
                      </a:pPr>
                      <a:r>
                        <a:rPr lang="zh-CN" altLang="en-US" sz="1200">
                          <a:sym typeface="+mn-ea"/>
                        </a:rPr>
                        <a:t>注射用丙戊酸钠的安全性特点</a:t>
                      </a:r>
                      <a:r>
                        <a:rPr lang="en-US" altLang="zh-CN" sz="1200">
                          <a:sym typeface="+mn-ea"/>
                        </a:rPr>
                        <a:t> </a:t>
                      </a:r>
                      <a:endParaRPr lang="zh-CN" altLang="en-US" sz="1200">
                        <a:sym typeface="+mn-ea"/>
                      </a:endParaRPr>
                    </a:p>
                  </a:txBody>
                  <a:tcPr/>
                </a:tc>
                <a:tc>
                  <a:txBody>
                    <a:bodyPr/>
                    <a:p>
                      <a:pPr>
                        <a:buNone/>
                      </a:pPr>
                      <a:r>
                        <a:rPr lang="zh-CN" altLang="en-US" sz="1200">
                          <a:sym typeface="+mn-ea"/>
                        </a:rPr>
                        <a:t>左乙拉西坦氯化钠注射液安全优势</a:t>
                      </a:r>
                      <a:endParaRPr lang="zh-CN" altLang="en-US" sz="1200">
                        <a:sym typeface="+mn-ea"/>
                      </a:endParaRPr>
                    </a:p>
                  </a:txBody>
                  <a:tcPr/>
                </a:tc>
              </a:tr>
              <a:tr h="640080">
                <a:tc>
                  <a:txBody>
                    <a:bodyPr/>
                    <a:p>
                      <a:pPr>
                        <a:buNone/>
                      </a:pPr>
                      <a:r>
                        <a:rPr lang="zh-CN" altLang="en-US" sz="1200"/>
                        <a:t>黑框警告：肝毒性</a:t>
                      </a:r>
                      <a:endParaRPr lang="zh-CN" altLang="en-US" sz="1200"/>
                    </a:p>
                  </a:txBody>
                  <a:tcPr/>
                </a:tc>
                <a:tc>
                  <a:txBody>
                    <a:bodyPr/>
                    <a:p>
                      <a:pPr>
                        <a:buNone/>
                      </a:pPr>
                      <a:r>
                        <a:rPr lang="zh-CN" altLang="en-US" sz="1200"/>
                        <a:t>肝毒性，包括死亡，通常发生于治疗前</a:t>
                      </a:r>
                      <a:r>
                        <a:rPr lang="en-US" altLang="zh-CN" sz="1200"/>
                        <a:t> 6 </a:t>
                      </a:r>
                      <a:r>
                        <a:rPr lang="zh-CN" altLang="en-US" sz="1200"/>
                        <a:t>个月。对</a:t>
                      </a:r>
                      <a:r>
                        <a:rPr lang="en-US" altLang="zh-CN" sz="1200"/>
                        <a:t> 2 </a:t>
                      </a:r>
                      <a:r>
                        <a:rPr lang="zh-CN" altLang="en-US" sz="1200"/>
                        <a:t>岁以下儿童有更高的致命性肝毒性。治疗前和治疗期间应严格监测患者，定期进行肝功能检查。</a:t>
                      </a:r>
                      <a:endParaRPr lang="zh-CN" altLang="en-US" sz="1200"/>
                    </a:p>
                  </a:txBody>
                  <a:tcPr/>
                </a:tc>
                <a:tc>
                  <a:txBody>
                    <a:bodyPr/>
                    <a:p>
                      <a:pPr>
                        <a:buNone/>
                      </a:pPr>
                      <a:r>
                        <a:rPr lang="zh-CN" altLang="en-US" sz="1200"/>
                        <a:t>不经过肝脏代谢</a:t>
                      </a:r>
                      <a:r>
                        <a:rPr lang="zh-CN" altLang="en-US" sz="1200">
                          <a:sym typeface="+mn-ea"/>
                        </a:rPr>
                        <a:t>，</a:t>
                      </a:r>
                      <a:r>
                        <a:rPr lang="zh-CN" altLang="en-US" sz="1200">
                          <a:sym typeface="+mn-ea"/>
                        </a:rPr>
                        <a:t>无肝毒性</a:t>
                      </a:r>
                      <a:r>
                        <a:rPr lang="zh-CN" altLang="en-US" sz="1200"/>
                        <a:t>。</a:t>
                      </a:r>
                      <a:endParaRPr lang="zh-CN" altLang="en-US" sz="1200"/>
                    </a:p>
                  </a:txBody>
                  <a:tcPr/>
                </a:tc>
              </a:tr>
              <a:tr h="381000">
                <a:tc>
                  <a:txBody>
                    <a:bodyPr/>
                    <a:p>
                      <a:pPr>
                        <a:buNone/>
                      </a:pPr>
                      <a:r>
                        <a:rPr lang="zh-CN" altLang="en-US" sz="1200"/>
                        <a:t>黑框警告：致畸性</a:t>
                      </a:r>
                      <a:endParaRPr lang="zh-CN" altLang="en-US" sz="1200"/>
                    </a:p>
                  </a:txBody>
                  <a:tcPr/>
                </a:tc>
                <a:tc>
                  <a:txBody>
                    <a:bodyPr/>
                    <a:p>
                      <a:pPr>
                        <a:buNone/>
                      </a:pPr>
                      <a:r>
                        <a:rPr lang="zh-CN" altLang="en-US" sz="1200"/>
                        <a:t>致畸性，包括神经管缺陷及其他主要畸形和智力商数（</a:t>
                      </a:r>
                      <a:r>
                        <a:rPr lang="en-US" altLang="zh-CN" sz="1200"/>
                        <a:t>IQ</a:t>
                      </a:r>
                      <a:r>
                        <a:rPr lang="zh-CN" altLang="en-US" sz="1200"/>
                        <a:t>）值降低。</a:t>
                      </a:r>
                      <a:endParaRPr lang="zh-CN" altLang="en-US" sz="1200"/>
                    </a:p>
                  </a:txBody>
                  <a:tcPr/>
                </a:tc>
                <a:tc>
                  <a:txBody>
                    <a:bodyPr/>
                    <a:p>
                      <a:pPr>
                        <a:buNone/>
                      </a:pPr>
                      <a:r>
                        <a:rPr lang="zh-CN" altLang="en-US" sz="1200"/>
                        <a:t>在剂量高达</a:t>
                      </a:r>
                      <a:r>
                        <a:rPr lang="en-US" altLang="zh-CN" sz="1200"/>
                        <a:t>1800mg/kg/</a:t>
                      </a:r>
                      <a:r>
                        <a:rPr lang="zh-CN" altLang="en-US" sz="1200"/>
                        <a:t>天</a:t>
                      </a:r>
                      <a:r>
                        <a:rPr lang="en-US" altLang="zh-CN" sz="1200"/>
                        <a:t>[</a:t>
                      </a:r>
                      <a:r>
                        <a:rPr lang="zh-CN" altLang="en-US" sz="1200"/>
                        <a:t>以</a:t>
                      </a:r>
                      <a:r>
                        <a:rPr lang="en-US" altLang="zh-CN" sz="1200"/>
                        <a:t>mg/m2</a:t>
                      </a:r>
                      <a:r>
                        <a:rPr lang="zh-CN" altLang="en-US" sz="1200"/>
                        <a:t>或暴露量</a:t>
                      </a:r>
                      <a:r>
                        <a:rPr lang="en-US" altLang="zh-CN" sz="1200"/>
                        <a:t>(AUC)</a:t>
                      </a:r>
                      <a:r>
                        <a:rPr lang="zh-CN" altLang="en-US" sz="1200"/>
                        <a:t>计算，相当于人最大推荐剂量</a:t>
                      </a:r>
                      <a:r>
                        <a:rPr lang="en-US" altLang="zh-CN" sz="1200"/>
                        <a:t>(MRHD)3000mg/</a:t>
                      </a:r>
                      <a:r>
                        <a:rPr lang="zh-CN" altLang="en-US" sz="1200"/>
                        <a:t>天的</a:t>
                      </a:r>
                      <a:r>
                        <a:rPr lang="en-US" altLang="zh-CN" sz="1200"/>
                        <a:t>6</a:t>
                      </a:r>
                      <a:r>
                        <a:rPr lang="zh-CN" altLang="en-US" sz="1200"/>
                        <a:t>倍</a:t>
                      </a:r>
                      <a:r>
                        <a:rPr lang="en-US" altLang="zh-CN" sz="1200"/>
                        <a:t>]</a:t>
                      </a:r>
                      <a:r>
                        <a:rPr lang="zh-CN" altLang="en-US" sz="1200"/>
                        <a:t>时，未见对雄性或雌性大鼠生育力或生殖行为的不良影响。</a:t>
                      </a:r>
                      <a:endParaRPr lang="zh-CN" altLang="en-US" sz="1200"/>
                    </a:p>
                  </a:txBody>
                  <a:tcPr/>
                </a:tc>
              </a:tr>
              <a:tr h="457200">
                <a:tc>
                  <a:txBody>
                    <a:bodyPr/>
                    <a:p>
                      <a:pPr>
                        <a:buNone/>
                      </a:pPr>
                      <a:r>
                        <a:rPr lang="zh-CN" altLang="en-US" sz="1200"/>
                        <a:t>肝酶抑制剂，</a:t>
                      </a:r>
                      <a:endParaRPr lang="zh-CN" altLang="en-US" sz="1200"/>
                    </a:p>
                    <a:p>
                      <a:pPr>
                        <a:buNone/>
                      </a:pPr>
                      <a:r>
                        <a:rPr lang="zh-CN" altLang="en-US" sz="1200"/>
                        <a:t>药物间相互作用</a:t>
                      </a:r>
                      <a:endParaRPr lang="zh-CN" altLang="en-US" sz="1200"/>
                    </a:p>
                  </a:txBody>
                  <a:tcPr/>
                </a:tc>
                <a:tc>
                  <a:txBody>
                    <a:bodyPr/>
                    <a:p>
                      <a:pPr>
                        <a:buNone/>
                      </a:pPr>
                      <a:r>
                        <a:rPr lang="zh-CN" altLang="en-US" sz="1200"/>
                        <a:t>为肝酶抑制剂，与抗生素、安定、抗凝血药等都有相互作用，影响药物浓度和疗效，合用时需监测血药浓度；</a:t>
                      </a:r>
                      <a:endParaRPr lang="zh-CN" altLang="en-US" sz="1200"/>
                    </a:p>
                  </a:txBody>
                  <a:tcPr/>
                </a:tc>
                <a:tc>
                  <a:txBody>
                    <a:bodyPr/>
                    <a:p>
                      <a:pPr>
                        <a:buNone/>
                      </a:pPr>
                      <a:r>
                        <a:rPr lang="zh-CN" altLang="en-US" sz="1200"/>
                        <a:t>左乙拉西坦几乎无药物相互作用。</a:t>
                      </a:r>
                      <a:endParaRPr lang="zh-CN" altLang="en-US" sz="1200"/>
                    </a:p>
                  </a:txBody>
                  <a:tcPr/>
                </a:tc>
              </a:tr>
              <a:tr h="457200">
                <a:tc>
                  <a:txBody>
                    <a:bodyPr/>
                    <a:p>
                      <a:pPr>
                        <a:buNone/>
                      </a:pPr>
                      <a:r>
                        <a:rPr lang="zh-CN" altLang="en-US" sz="1200"/>
                        <a:t>常规血药浓度监测</a:t>
                      </a:r>
                      <a:endParaRPr lang="zh-CN" altLang="en-US" sz="1200"/>
                    </a:p>
                  </a:txBody>
                  <a:tcPr/>
                </a:tc>
                <a:tc>
                  <a:txBody>
                    <a:bodyPr/>
                    <a:p>
                      <a:pPr>
                        <a:buNone/>
                      </a:pPr>
                      <a:r>
                        <a:rPr lang="zh-CN" altLang="en-US" sz="1200"/>
                        <a:t>丙戊酸钠与血浆蛋白的结合率非常高，治疗有效血药浓度范围在</a:t>
                      </a:r>
                      <a:r>
                        <a:rPr lang="en-US" altLang="zh-CN" sz="1200"/>
                        <a:t>40-100mg/L</a:t>
                      </a:r>
                      <a:r>
                        <a:rPr lang="zh-CN" altLang="en-US" sz="1200"/>
                        <a:t>，需要常规监测血药浓度。</a:t>
                      </a:r>
                      <a:endParaRPr lang="zh-CN" altLang="en-US" sz="1200"/>
                    </a:p>
                  </a:txBody>
                  <a:tcPr/>
                </a:tc>
                <a:tc>
                  <a:txBody>
                    <a:bodyPr/>
                    <a:p>
                      <a:pPr>
                        <a:buNone/>
                      </a:pPr>
                      <a:r>
                        <a:rPr lang="zh-CN" altLang="en-US" sz="1200"/>
                        <a:t>左乙拉西坦氯化钠使用时，一般不需要血药浓度监测。</a:t>
                      </a:r>
                      <a:endParaRPr lang="zh-CN" altLang="en-US" sz="1200"/>
                    </a:p>
                  </a:txBody>
                  <a:tcPr/>
                </a:tc>
              </a:tr>
            </a:tbl>
          </a:graphicData>
        </a:graphic>
      </p:graphicFrame>
      <p:sp>
        <p:nvSpPr>
          <p:cNvPr id="20" name="矩形 19"/>
          <p:cNvSpPr/>
          <p:nvPr/>
        </p:nvSpPr>
        <p:spPr>
          <a:xfrm>
            <a:off x="-11430" y="6226175"/>
            <a:ext cx="12202795" cy="659765"/>
          </a:xfrm>
          <a:prstGeom prst="rect">
            <a:avLst/>
          </a:prstGeom>
        </p:spPr>
        <p:style>
          <a:lnRef idx="0">
            <a:srgbClr val="FFFFFF"/>
          </a:lnRef>
          <a:fillRef idx="2">
            <a:schemeClr val="accent1"/>
          </a:fillRef>
          <a:effectRef idx="1">
            <a:schemeClr val="accent1"/>
          </a:effectRef>
          <a:fontRef idx="minor">
            <a:schemeClr val="lt1"/>
          </a:fontRef>
        </p:style>
        <p:txBody>
          <a:bodyPr rtlCol="0" anchor="ctr"/>
          <a:p>
            <a:pPr algn="ctr"/>
            <a:endParaRPr lang="zh-CN" altLang="en-US"/>
          </a:p>
        </p:txBody>
      </p:sp>
      <p:sp>
        <p:nvSpPr>
          <p:cNvPr id="10" name="文本框 9"/>
          <p:cNvSpPr txBox="1"/>
          <p:nvPr/>
        </p:nvSpPr>
        <p:spPr>
          <a:xfrm>
            <a:off x="6430645" y="6336347"/>
            <a:ext cx="5080000" cy="521970"/>
          </a:xfrm>
          <a:prstGeom prst="rect">
            <a:avLst/>
          </a:prstGeom>
        </p:spPr>
        <p:txBody>
          <a:bodyPr>
            <a:spAutoFit/>
          </a:bodyPr>
          <a:p>
            <a:r>
              <a:rPr lang="en-US" altLang="zh-CN" sz="1400">
                <a:solidFill>
                  <a:srgbClr val="000000"/>
                </a:solidFill>
                <a:latin typeface="仿宋" panose="02010609060101010101" charset="-122"/>
                <a:ea typeface="仿宋" panose="02010609060101010101" charset="-122"/>
                <a:cs typeface="仿宋" panose="02010609060101010101" charset="-122"/>
              </a:rPr>
              <a:t>[1]</a:t>
            </a:r>
            <a:r>
              <a:rPr lang="zh-CN" altLang="en-US" sz="1400">
                <a:solidFill>
                  <a:srgbClr val="000000"/>
                </a:solidFill>
                <a:latin typeface="仿宋" panose="02010609060101010101" charset="-122"/>
                <a:ea typeface="仿宋" panose="02010609060101010101" charset="-122"/>
                <a:cs typeface="仿宋" panose="02010609060101010101" charset="-122"/>
              </a:rPr>
              <a:t>注射用丙戊酸钠</a:t>
            </a:r>
            <a:r>
              <a:rPr lang="en-US" altLang="zh-CN" sz="1400">
                <a:solidFill>
                  <a:srgbClr val="000000"/>
                </a:solidFill>
                <a:latin typeface="仿宋" panose="02010609060101010101" charset="-122"/>
                <a:ea typeface="仿宋" panose="02010609060101010101" charset="-122"/>
                <a:cs typeface="仿宋" panose="02010609060101010101" charset="-122"/>
              </a:rPr>
              <a:t>-SANOFI</a:t>
            </a:r>
            <a:r>
              <a:rPr lang="zh-CN" altLang="en-US" sz="1400">
                <a:solidFill>
                  <a:srgbClr val="000000"/>
                </a:solidFill>
                <a:latin typeface="仿宋" panose="02010609060101010101" charset="-122"/>
                <a:ea typeface="仿宋" panose="02010609060101010101" charset="-122"/>
                <a:cs typeface="仿宋" panose="02010609060101010101" charset="-122"/>
              </a:rPr>
              <a:t>说明书</a:t>
            </a:r>
            <a:r>
              <a:rPr lang="en-US" altLang="zh-CN" sz="1400">
                <a:solidFill>
                  <a:srgbClr val="000000"/>
                </a:solidFill>
                <a:latin typeface="仿宋" panose="02010609060101010101" charset="-122"/>
                <a:ea typeface="仿宋" panose="02010609060101010101" charset="-122"/>
                <a:cs typeface="仿宋" panose="02010609060101010101" charset="-122"/>
              </a:rPr>
              <a:t>20231212 </a:t>
            </a:r>
            <a:endParaRPr lang="en-US" altLang="zh-CN" sz="1400">
              <a:solidFill>
                <a:srgbClr val="000000"/>
              </a:solidFill>
              <a:latin typeface="仿宋" panose="02010609060101010101" charset="-122"/>
              <a:ea typeface="仿宋" panose="02010609060101010101" charset="-122"/>
              <a:cs typeface="仿宋" panose="02010609060101010101" charset="-122"/>
            </a:endParaRPr>
          </a:p>
          <a:p>
            <a:r>
              <a:rPr lang="en-US" altLang="zh-CN" sz="1400">
                <a:solidFill>
                  <a:srgbClr val="000000"/>
                </a:solidFill>
                <a:latin typeface="仿宋" panose="02010609060101010101" charset="-122"/>
                <a:ea typeface="仿宋" panose="02010609060101010101" charset="-122"/>
                <a:cs typeface="仿宋" panose="02010609060101010101" charset="-122"/>
              </a:rPr>
              <a:t>[2]</a:t>
            </a:r>
            <a:r>
              <a:rPr lang="zh-CN" altLang="en-US" sz="1400">
                <a:solidFill>
                  <a:srgbClr val="000000"/>
                </a:solidFill>
                <a:latin typeface="仿宋" panose="02010609060101010101" charset="-122"/>
                <a:ea typeface="仿宋" panose="02010609060101010101" charset="-122"/>
                <a:cs typeface="仿宋" panose="02010609060101010101" charset="-122"/>
              </a:rPr>
              <a:t>左乙拉西坦氯化钠注射液说明书</a:t>
            </a:r>
            <a:r>
              <a:rPr lang="en-US" altLang="zh-CN" sz="1400">
                <a:solidFill>
                  <a:srgbClr val="000000"/>
                </a:solidFill>
                <a:latin typeface="仿宋" panose="02010609060101010101" charset="-122"/>
                <a:ea typeface="仿宋" panose="02010609060101010101" charset="-122"/>
                <a:cs typeface="仿宋" panose="02010609060101010101" charset="-122"/>
              </a:rPr>
              <a:t>20240223</a:t>
            </a:r>
            <a:endParaRPr lang="en-US" altLang="zh-CN" sz="1400">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custDataLst>
              <p:tags r:id="rId1"/>
            </p:custDataLst>
          </p:nvPr>
        </p:nvSpPr>
        <p:spPr>
          <a:xfrm>
            <a:off x="1158759" y="2302828"/>
            <a:ext cx="10042705" cy="776513"/>
          </a:xfrm>
          <a:prstGeom prst="roundRect">
            <a:avLst>
              <a:gd name="adj" fmla="val 19391"/>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p>
            <a:pPr indent="0" algn="l" fontAlgn="auto">
              <a:lnSpc>
                <a:spcPct val="130000"/>
              </a:lnSpc>
              <a:spcAft>
                <a:spcPts val="0"/>
              </a:spcAft>
            </a:pP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抗癫痫发作药物联合使用中国专家共识</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左乙拉西坦可以作为全面性强直阵挛发作、肌阵挛发作、 </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30000"/>
              </a:lnSpc>
              <a:spcAft>
                <a:spcPts val="0"/>
              </a:spcAft>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局灶性发作的首选药物；且可作为多种癫痫综合征的首选或单药替代（或添加药物）</a:t>
            </a:r>
            <a:endParaRPr lang="en-US" altLang="zh-CN" sz="1400" dirty="0">
              <a:solidFill>
                <a:schemeClr val="tx1">
                  <a:lumMod val="85000"/>
                  <a:lumOff val="15000"/>
                </a:schemeClr>
              </a:solidFill>
              <a:sym typeface="+mn-ea"/>
            </a:endParaRPr>
          </a:p>
        </p:txBody>
      </p:sp>
      <p:sp>
        <p:nvSpPr>
          <p:cNvPr id="45" name="椭圆 44"/>
          <p:cNvSpPr>
            <a:spLocks noChangeAspect="1"/>
          </p:cNvSpPr>
          <p:nvPr>
            <p:custDataLst>
              <p:tags r:id="rId2"/>
            </p:custDataLst>
          </p:nvPr>
        </p:nvSpPr>
        <p:spPr>
          <a:xfrm>
            <a:off x="1306386" y="2488246"/>
            <a:ext cx="406267" cy="406267"/>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1</a:t>
            </a:r>
            <a:endParaRPr lang="en-US" altLang="zh-CN" dirty="0">
              <a:solidFill>
                <a:srgbClr val="FFFFFF"/>
              </a:solidFill>
              <a:sym typeface="+mn-ea"/>
            </a:endParaRPr>
          </a:p>
        </p:txBody>
      </p:sp>
      <p:sp>
        <p:nvSpPr>
          <p:cNvPr id="8" name="圆角矩形 7"/>
          <p:cNvSpPr/>
          <p:nvPr>
            <p:custDataLst>
              <p:tags r:id="rId3"/>
            </p:custDataLst>
          </p:nvPr>
        </p:nvSpPr>
        <p:spPr>
          <a:xfrm>
            <a:off x="1158759" y="3195669"/>
            <a:ext cx="10042705" cy="776513"/>
          </a:xfrm>
          <a:prstGeom prst="roundRect">
            <a:avLst>
              <a:gd name="adj" fmla="val 19391"/>
            </a:avLst>
          </a:prstGeom>
          <a:solidFill>
            <a:schemeClr val="lt1">
              <a:lumMod val="100000"/>
              <a:alpha val="10000"/>
            </a:schemeClr>
          </a:solidFill>
          <a:ln>
            <a:gradFill>
              <a:gsLst>
                <a:gs pos="0">
                  <a:schemeClr val="accent2">
                    <a:alpha val="70000"/>
                  </a:schemeClr>
                </a:gs>
                <a:gs pos="100000">
                  <a:schemeClr val="accent2">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p>
            <a:pPr indent="0" algn="l" fontAlgn="auto">
              <a:lnSpc>
                <a:spcPct val="130000"/>
              </a:lnSpc>
              <a:spcAft>
                <a:spcPts val="0"/>
              </a:spcAft>
            </a:pP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成人局灶性癫痫规范化诊治指南</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左乙拉西坦可作为成人局灶性癫痫的首选单药治疗（</a:t>
            </a: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Ⅰ</a:t>
            </a:r>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级证据， </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30000"/>
              </a:lnSpc>
              <a:spcAft>
                <a:spcPts val="0"/>
              </a:spcAft>
            </a:pP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a:t>
            </a:r>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级推荐）。</a:t>
            </a:r>
            <a:endParaRPr lang="en-US" altLang="zh-CN" sz="1400" dirty="0">
              <a:solidFill>
                <a:schemeClr val="tx1">
                  <a:lumMod val="85000"/>
                  <a:lumOff val="15000"/>
                </a:schemeClr>
              </a:solidFill>
              <a:sym typeface="+mn-ea"/>
            </a:endParaRPr>
          </a:p>
        </p:txBody>
      </p:sp>
      <p:sp>
        <p:nvSpPr>
          <p:cNvPr id="9" name="椭圆 8"/>
          <p:cNvSpPr>
            <a:spLocks noChangeAspect="1"/>
          </p:cNvSpPr>
          <p:nvPr>
            <p:custDataLst>
              <p:tags r:id="rId4"/>
            </p:custDataLst>
          </p:nvPr>
        </p:nvSpPr>
        <p:spPr>
          <a:xfrm>
            <a:off x="1306386" y="3381087"/>
            <a:ext cx="406267" cy="406267"/>
          </a:xfrm>
          <a:prstGeom prst="ellipse">
            <a:avLst/>
          </a:prstGeom>
          <a:gradFill>
            <a:gsLst>
              <a:gs pos="0">
                <a:schemeClr val="accent2">
                  <a:alpha val="100000"/>
                </a:schemeClr>
              </a:gs>
              <a:gs pos="100000">
                <a:schemeClr val="accent2">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2</a:t>
            </a:r>
            <a:endParaRPr lang="en-US" altLang="zh-CN" dirty="0">
              <a:solidFill>
                <a:srgbClr val="FFFFFF"/>
              </a:solidFill>
              <a:sym typeface="+mn-ea"/>
            </a:endParaRPr>
          </a:p>
        </p:txBody>
      </p:sp>
      <p:sp>
        <p:nvSpPr>
          <p:cNvPr id="12" name="圆角矩形 11"/>
          <p:cNvSpPr/>
          <p:nvPr>
            <p:custDataLst>
              <p:tags r:id="rId5"/>
            </p:custDataLst>
          </p:nvPr>
        </p:nvSpPr>
        <p:spPr>
          <a:xfrm>
            <a:off x="1158759" y="4088512"/>
            <a:ext cx="10042705" cy="776513"/>
          </a:xfrm>
          <a:prstGeom prst="roundRect">
            <a:avLst>
              <a:gd name="adj" fmla="val 19391"/>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p>
            <a:pPr indent="0" algn="l" fontAlgn="auto">
              <a:lnSpc>
                <a:spcPct val="130000"/>
              </a:lnSpc>
              <a:spcAft>
                <a:spcPts val="0"/>
              </a:spcAft>
            </a:pP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终止癫痫持续状态发作的专家共识</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左乙拉西坦主要适应于地西泮和氯硝西泮治疗失败后的癫痫持 </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30000"/>
              </a:lnSpc>
              <a:spcAft>
                <a:spcPts val="0"/>
              </a:spcAft>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续状态以及多种药物治疗无效患者的联合用药，</a:t>
            </a:r>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文献报道其对儿童睡眠中癫痫性电持续状态可能有效。 </a:t>
            </a:r>
            <a:endParaRPr lang="en-US" altLang="zh-CN" sz="1400" dirty="0">
              <a:solidFill>
                <a:schemeClr val="tx1">
                  <a:lumMod val="85000"/>
                  <a:lumOff val="15000"/>
                </a:schemeClr>
              </a:solidFill>
              <a:sym typeface="+mn-ea"/>
            </a:endParaRPr>
          </a:p>
        </p:txBody>
      </p:sp>
      <p:sp>
        <p:nvSpPr>
          <p:cNvPr id="13" name="椭圆 12"/>
          <p:cNvSpPr>
            <a:spLocks noChangeAspect="1"/>
          </p:cNvSpPr>
          <p:nvPr>
            <p:custDataLst>
              <p:tags r:id="rId6"/>
            </p:custDataLst>
          </p:nvPr>
        </p:nvSpPr>
        <p:spPr>
          <a:xfrm>
            <a:off x="1306386" y="4273930"/>
            <a:ext cx="406267" cy="406267"/>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3</a:t>
            </a:r>
            <a:endParaRPr lang="en-US" altLang="zh-CN" dirty="0">
              <a:solidFill>
                <a:srgbClr val="FFFFFF"/>
              </a:solidFill>
              <a:sym typeface="+mn-ea"/>
            </a:endParaRPr>
          </a:p>
        </p:txBody>
      </p:sp>
      <p:sp>
        <p:nvSpPr>
          <p:cNvPr id="15" name="圆角矩形 14"/>
          <p:cNvSpPr/>
          <p:nvPr>
            <p:custDataLst>
              <p:tags r:id="rId7"/>
            </p:custDataLst>
          </p:nvPr>
        </p:nvSpPr>
        <p:spPr>
          <a:xfrm>
            <a:off x="1158759" y="4981354"/>
            <a:ext cx="10042705" cy="776513"/>
          </a:xfrm>
          <a:prstGeom prst="roundRect">
            <a:avLst>
              <a:gd name="adj" fmla="val 19391"/>
            </a:avLst>
          </a:prstGeom>
          <a:solidFill>
            <a:schemeClr val="lt1">
              <a:lumMod val="100000"/>
              <a:alpha val="10000"/>
            </a:schemeClr>
          </a:solidFill>
          <a:ln>
            <a:gradFill>
              <a:gsLst>
                <a:gs pos="0">
                  <a:schemeClr val="accent2">
                    <a:alpha val="70000"/>
                  </a:schemeClr>
                </a:gs>
                <a:gs pos="100000">
                  <a:schemeClr val="accent2">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p>
            <a:pPr indent="0" algn="l" fontAlgn="auto">
              <a:lnSpc>
                <a:spcPct val="130000"/>
              </a:lnSpc>
              <a:spcAft>
                <a:spcPts val="0"/>
              </a:spcAft>
            </a:pP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儿童颅脑创伤诊治中国专家共识</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有研究表明，</a:t>
            </a:r>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左乙拉西坦能有效地预防儿童</a:t>
            </a: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TBI</a:t>
            </a:r>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（颅脑创伤）后 </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30000"/>
              </a:lnSpc>
              <a:spcAft>
                <a:spcPts val="0"/>
              </a:spcAft>
            </a:pPr>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早期癫痫的发生。</a:t>
            </a:r>
            <a:endParaRPr lang="en-US" altLang="zh-CN" sz="1400" dirty="0">
              <a:solidFill>
                <a:schemeClr val="tx1">
                  <a:lumMod val="85000"/>
                  <a:lumOff val="15000"/>
                </a:schemeClr>
              </a:solidFill>
              <a:sym typeface="+mn-ea"/>
            </a:endParaRPr>
          </a:p>
        </p:txBody>
      </p:sp>
      <p:sp>
        <p:nvSpPr>
          <p:cNvPr id="18" name="椭圆 17"/>
          <p:cNvSpPr>
            <a:spLocks noChangeAspect="1"/>
          </p:cNvSpPr>
          <p:nvPr>
            <p:custDataLst>
              <p:tags r:id="rId8"/>
            </p:custDataLst>
          </p:nvPr>
        </p:nvSpPr>
        <p:spPr>
          <a:xfrm>
            <a:off x="1306386" y="5166772"/>
            <a:ext cx="406267" cy="406267"/>
          </a:xfrm>
          <a:prstGeom prst="ellipse">
            <a:avLst/>
          </a:prstGeom>
          <a:gradFill>
            <a:gsLst>
              <a:gs pos="0">
                <a:schemeClr val="accent2">
                  <a:alpha val="100000"/>
                </a:schemeClr>
              </a:gs>
              <a:gs pos="100000">
                <a:schemeClr val="accent2">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4</a:t>
            </a:r>
            <a:endParaRPr lang="en-US" altLang="zh-CN" dirty="0">
              <a:solidFill>
                <a:srgbClr val="FFFFFF"/>
              </a:solidFill>
              <a:sym typeface="+mn-ea"/>
            </a:endParaRPr>
          </a:p>
        </p:txBody>
      </p:sp>
      <p:grpSp>
        <p:nvGrpSpPr>
          <p:cNvPr id="4" name="组合 3"/>
          <p:cNvGrpSpPr/>
          <p:nvPr/>
        </p:nvGrpSpPr>
        <p:grpSpPr>
          <a:xfrm>
            <a:off x="0" y="965200"/>
            <a:ext cx="787400" cy="360680"/>
            <a:chOff x="0" y="1520"/>
            <a:chExt cx="1996" cy="568"/>
          </a:xfrm>
        </p:grpSpPr>
        <p:sp>
          <p:nvSpPr>
            <p:cNvPr id="26" name="标题 1"/>
            <p:cNvSpPr txBox="1"/>
            <p:nvPr/>
          </p:nvSpPr>
          <p:spPr>
            <a:xfrm>
              <a:off x="1626"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7" name="标题 1"/>
            <p:cNvSpPr txBox="1"/>
            <p:nvPr/>
          </p:nvSpPr>
          <p:spPr>
            <a:xfrm>
              <a:off x="1364"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8" name="标题 1"/>
            <p:cNvSpPr txBox="1"/>
            <p:nvPr/>
          </p:nvSpPr>
          <p:spPr>
            <a:xfrm>
              <a:off x="1102"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9" name="标题 1"/>
            <p:cNvSpPr txBox="1"/>
            <p:nvPr/>
          </p:nvSpPr>
          <p:spPr>
            <a:xfrm>
              <a:off x="0" y="1520"/>
              <a:ext cx="1209" cy="569"/>
            </a:xfrm>
            <a:custGeom>
              <a:avLst/>
              <a:gdLst>
                <a:gd name="connsiteX0" fmla="*/ 0 w 1017845"/>
                <a:gd name="connsiteY0" fmla="*/ 0 h 478631"/>
                <a:gd name="connsiteX1" fmla="*/ 706362 w 1017845"/>
                <a:gd name="connsiteY1" fmla="*/ 0 h 478631"/>
                <a:gd name="connsiteX2" fmla="*/ 862104 w 1017845"/>
                <a:gd name="connsiteY2" fmla="*/ 0 h 478631"/>
                <a:gd name="connsiteX3" fmla="*/ 869157 w 1017845"/>
                <a:gd name="connsiteY3" fmla="*/ 0 h 478631"/>
                <a:gd name="connsiteX4" fmla="*/ 869157 w 1017845"/>
                <a:gd name="connsiteY4" fmla="*/ 10838 h 478631"/>
                <a:gd name="connsiteX5" fmla="*/ 1017845 w 1017845"/>
                <a:gd name="connsiteY5" fmla="*/ 239316 h 478631"/>
                <a:gd name="connsiteX6" fmla="*/ 869157 w 1017845"/>
                <a:gd name="connsiteY6" fmla="*/ 467793 h 478631"/>
                <a:gd name="connsiteX7" fmla="*/ 869157 w 1017845"/>
                <a:gd name="connsiteY7" fmla="*/ 478631 h 478631"/>
                <a:gd name="connsiteX8" fmla="*/ 862104 w 1017845"/>
                <a:gd name="connsiteY8" fmla="*/ 478631 h 478631"/>
                <a:gd name="connsiteX9" fmla="*/ 706362 w 1017845"/>
                <a:gd name="connsiteY9" fmla="*/ 478631 h 478631"/>
                <a:gd name="connsiteX10" fmla="*/ 0 w 1017845"/>
                <a:gd name="connsiteY10" fmla="*/ 478631 h 478631"/>
              </a:gdLst>
              <a:ahLst/>
              <a:cxnLst/>
              <a:rect l="l" t="t" r="r" b="b"/>
              <a:pathLst>
                <a:path w="1017845" h="478631">
                  <a:moveTo>
                    <a:pt x="0" y="0"/>
                  </a:moveTo>
                  <a:lnTo>
                    <a:pt x="706362" y="0"/>
                  </a:lnTo>
                  <a:lnTo>
                    <a:pt x="862104" y="0"/>
                  </a:lnTo>
                  <a:lnTo>
                    <a:pt x="869157" y="0"/>
                  </a:lnTo>
                  <a:lnTo>
                    <a:pt x="869157" y="10838"/>
                  </a:lnTo>
                  <a:lnTo>
                    <a:pt x="1017845" y="239316"/>
                  </a:lnTo>
                  <a:lnTo>
                    <a:pt x="869157" y="467793"/>
                  </a:lnTo>
                  <a:lnTo>
                    <a:pt x="869157" y="478631"/>
                  </a:lnTo>
                  <a:lnTo>
                    <a:pt x="862104" y="478631"/>
                  </a:lnTo>
                  <a:lnTo>
                    <a:pt x="706362" y="478631"/>
                  </a:lnTo>
                  <a:lnTo>
                    <a:pt x="0" y="478631"/>
                  </a:lnTo>
                  <a:close/>
                </a:path>
              </a:pathLst>
            </a:custGeom>
            <a:gradFill>
              <a:gsLst>
                <a:gs pos="0">
                  <a:schemeClr val="accent1"/>
                </a:gs>
                <a:gs pos="100000">
                  <a:schemeClr val="accent1">
                    <a:lumMod val="60000"/>
                    <a:lumOff val="40000"/>
                  </a:schemeClr>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grpSp>
      <p:sp>
        <p:nvSpPr>
          <p:cNvPr id="2" name="文本框 1"/>
          <p:cNvSpPr txBox="1"/>
          <p:nvPr/>
        </p:nvSpPr>
        <p:spPr>
          <a:xfrm>
            <a:off x="951865" y="965200"/>
            <a:ext cx="9908540" cy="460375"/>
          </a:xfrm>
          <a:prstGeom prst="rect">
            <a:avLst/>
          </a:prstGeom>
        </p:spPr>
        <p:txBody>
          <a:bodyPr wrap="square">
            <a:spAutoFit/>
          </a:bodyPr>
          <a:p>
            <a:r>
              <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有效性：可作为多种癫痫发作、综合征的首选用药</a:t>
            </a:r>
            <a:endPar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067435" y="1664970"/>
            <a:ext cx="6096000" cy="429895"/>
          </a:xfrm>
          <a:prstGeom prst="rect">
            <a:avLst/>
          </a:prstGeom>
          <a:noFill/>
        </p:spPr>
        <p:txBody>
          <a:bodyPr wrap="square" rtlCol="0" anchor="t">
            <a:spAutoFit/>
          </a:bodyPr>
          <a:p>
            <a:r>
              <a:rPr lang="zh-CN" altLang="en-US" sz="2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临床指南</a:t>
            </a:r>
            <a:r>
              <a:rPr lang="en-US" altLang="zh-CN" sz="2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诊疗规范推荐情况： </a:t>
            </a:r>
            <a:endParaRPr lang="zh-CN" altLang="en-US" sz="2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965200"/>
            <a:ext cx="787400" cy="360680"/>
            <a:chOff x="0" y="1520"/>
            <a:chExt cx="1996" cy="568"/>
          </a:xfrm>
        </p:grpSpPr>
        <p:sp>
          <p:nvSpPr>
            <p:cNvPr id="26" name="标题 1"/>
            <p:cNvSpPr txBox="1"/>
            <p:nvPr/>
          </p:nvSpPr>
          <p:spPr>
            <a:xfrm>
              <a:off x="1626"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7" name="标题 1"/>
            <p:cNvSpPr txBox="1"/>
            <p:nvPr/>
          </p:nvSpPr>
          <p:spPr>
            <a:xfrm>
              <a:off x="1364"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8" name="标题 1"/>
            <p:cNvSpPr txBox="1"/>
            <p:nvPr/>
          </p:nvSpPr>
          <p:spPr>
            <a:xfrm>
              <a:off x="1102"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9" name="标题 1"/>
            <p:cNvSpPr txBox="1"/>
            <p:nvPr/>
          </p:nvSpPr>
          <p:spPr>
            <a:xfrm>
              <a:off x="0" y="1520"/>
              <a:ext cx="1209" cy="569"/>
            </a:xfrm>
            <a:custGeom>
              <a:avLst/>
              <a:gdLst>
                <a:gd name="connsiteX0" fmla="*/ 0 w 1017845"/>
                <a:gd name="connsiteY0" fmla="*/ 0 h 478631"/>
                <a:gd name="connsiteX1" fmla="*/ 706362 w 1017845"/>
                <a:gd name="connsiteY1" fmla="*/ 0 h 478631"/>
                <a:gd name="connsiteX2" fmla="*/ 862104 w 1017845"/>
                <a:gd name="connsiteY2" fmla="*/ 0 h 478631"/>
                <a:gd name="connsiteX3" fmla="*/ 869157 w 1017845"/>
                <a:gd name="connsiteY3" fmla="*/ 0 h 478631"/>
                <a:gd name="connsiteX4" fmla="*/ 869157 w 1017845"/>
                <a:gd name="connsiteY4" fmla="*/ 10838 h 478631"/>
                <a:gd name="connsiteX5" fmla="*/ 1017845 w 1017845"/>
                <a:gd name="connsiteY5" fmla="*/ 239316 h 478631"/>
                <a:gd name="connsiteX6" fmla="*/ 869157 w 1017845"/>
                <a:gd name="connsiteY6" fmla="*/ 467793 h 478631"/>
                <a:gd name="connsiteX7" fmla="*/ 869157 w 1017845"/>
                <a:gd name="connsiteY7" fmla="*/ 478631 h 478631"/>
                <a:gd name="connsiteX8" fmla="*/ 862104 w 1017845"/>
                <a:gd name="connsiteY8" fmla="*/ 478631 h 478631"/>
                <a:gd name="connsiteX9" fmla="*/ 706362 w 1017845"/>
                <a:gd name="connsiteY9" fmla="*/ 478631 h 478631"/>
                <a:gd name="connsiteX10" fmla="*/ 0 w 1017845"/>
                <a:gd name="connsiteY10" fmla="*/ 478631 h 478631"/>
              </a:gdLst>
              <a:ahLst/>
              <a:cxnLst/>
              <a:rect l="l" t="t" r="r" b="b"/>
              <a:pathLst>
                <a:path w="1017845" h="478631">
                  <a:moveTo>
                    <a:pt x="0" y="0"/>
                  </a:moveTo>
                  <a:lnTo>
                    <a:pt x="706362" y="0"/>
                  </a:lnTo>
                  <a:lnTo>
                    <a:pt x="862104" y="0"/>
                  </a:lnTo>
                  <a:lnTo>
                    <a:pt x="869157" y="0"/>
                  </a:lnTo>
                  <a:lnTo>
                    <a:pt x="869157" y="10838"/>
                  </a:lnTo>
                  <a:lnTo>
                    <a:pt x="1017845" y="239316"/>
                  </a:lnTo>
                  <a:lnTo>
                    <a:pt x="869157" y="467793"/>
                  </a:lnTo>
                  <a:lnTo>
                    <a:pt x="869157" y="478631"/>
                  </a:lnTo>
                  <a:lnTo>
                    <a:pt x="862104" y="478631"/>
                  </a:lnTo>
                  <a:lnTo>
                    <a:pt x="706362" y="478631"/>
                  </a:lnTo>
                  <a:lnTo>
                    <a:pt x="0" y="478631"/>
                  </a:lnTo>
                  <a:close/>
                </a:path>
              </a:pathLst>
            </a:custGeom>
            <a:gradFill>
              <a:gsLst>
                <a:gs pos="0">
                  <a:schemeClr val="accent1"/>
                </a:gs>
                <a:gs pos="100000">
                  <a:schemeClr val="accent1">
                    <a:lumMod val="60000"/>
                    <a:lumOff val="40000"/>
                  </a:schemeClr>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grpSp>
      <p:sp>
        <p:nvSpPr>
          <p:cNvPr id="2" name="文本框 1"/>
          <p:cNvSpPr txBox="1"/>
          <p:nvPr/>
        </p:nvSpPr>
        <p:spPr>
          <a:xfrm>
            <a:off x="951865" y="888365"/>
            <a:ext cx="9783445" cy="1198880"/>
          </a:xfrm>
          <a:prstGeom prst="rect">
            <a:avLst/>
          </a:prstGeom>
        </p:spPr>
        <p:txBody>
          <a:bodyPr wrap="square">
            <a:spAutoFit/>
          </a:bodyPr>
          <a:p>
            <a:r>
              <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有效性：</a:t>
            </a:r>
            <a:endPar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左乙拉西坦单药治疗和添加治疗对成年癫痫的临床疗效均优于丙戊酸钠，且具有较好的安全性和耐受性</a:t>
            </a:r>
            <a:endPar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289675" y="6287770"/>
            <a:ext cx="5739765" cy="460375"/>
          </a:xfrm>
          <a:prstGeom prst="rect">
            <a:avLst/>
          </a:prstGeom>
          <a:noFill/>
        </p:spPr>
        <p:txBody>
          <a:bodyPr wrap="square" rtlCol="0" anchor="t">
            <a:spAutoFit/>
          </a:bodyPr>
          <a:p>
            <a:pPr algn="l">
              <a:buClrTx/>
              <a:buSzTx/>
              <a:buNone/>
            </a:pPr>
            <a:r>
              <a:rPr lang="zh-CN" altLang="en-US" sz="1200">
                <a:solidFill>
                  <a:srgbClr val="666666"/>
                </a:solidFill>
                <a:latin typeface="仿宋" panose="02010609060101010101" charset="-122"/>
                <a:ea typeface="仿宋" panose="02010609060101010101" charset="-122"/>
                <a:cs typeface="仿宋" panose="02010609060101010101" charset="-122"/>
                <a:sym typeface="+mn-ea"/>
              </a:rPr>
              <a:t>陈亚楠.</a:t>
            </a:r>
            <a:r>
              <a:rPr lang="zh-CN" altLang="en-US" sz="1200">
                <a:solidFill>
                  <a:srgbClr val="666666"/>
                </a:solidFill>
                <a:latin typeface="仿宋" panose="02010609060101010101" charset="-122"/>
                <a:ea typeface="仿宋" panose="02010609060101010101" charset="-122"/>
                <a:cs typeface="仿宋" panose="02010609060101010101" charset="-122"/>
              </a:rPr>
              <a:t>左乙拉西坦与丙戊酸钠对成人癫痫的临床疗效.第五届CAAE国际癫痫论坛论文集.2013-09-12</a:t>
            </a:r>
            <a:r>
              <a:rPr lang="en-US" altLang="zh-CN" sz="1200">
                <a:solidFill>
                  <a:srgbClr val="666666"/>
                </a:solidFill>
                <a:latin typeface="仿宋" panose="02010609060101010101" charset="-122"/>
                <a:ea typeface="仿宋" panose="02010609060101010101" charset="-122"/>
                <a:cs typeface="仿宋" panose="02010609060101010101" charset="-122"/>
              </a:rPr>
              <a:t>,</a:t>
            </a:r>
            <a:r>
              <a:rPr lang="zh-CN" altLang="en-US" sz="1200">
                <a:solidFill>
                  <a:srgbClr val="666666"/>
                </a:solidFill>
                <a:latin typeface="仿宋" panose="02010609060101010101" charset="-122"/>
                <a:ea typeface="仿宋" panose="02010609060101010101" charset="-122"/>
                <a:cs typeface="仿宋" panose="02010609060101010101" charset="-122"/>
              </a:rPr>
              <a:t>国际会议</a:t>
            </a:r>
            <a:endParaRPr lang="zh-CN" altLang="en-US" sz="1200">
              <a:solidFill>
                <a:srgbClr val="666666"/>
              </a:solidFill>
              <a:latin typeface="仿宋" panose="02010609060101010101" charset="-122"/>
              <a:ea typeface="仿宋" panose="02010609060101010101" charset="-122"/>
              <a:cs typeface="仿宋" panose="02010609060101010101" charset="-122"/>
            </a:endParaRPr>
          </a:p>
        </p:txBody>
      </p:sp>
      <p:graphicFrame>
        <p:nvGraphicFramePr>
          <p:cNvPr id="7" name="表格 6"/>
          <p:cNvGraphicFramePr/>
          <p:nvPr>
            <p:custDataLst>
              <p:tags r:id="rId1"/>
            </p:custDataLst>
          </p:nvPr>
        </p:nvGraphicFramePr>
        <p:xfrm>
          <a:off x="1249680" y="3428365"/>
          <a:ext cx="9187815" cy="2194560"/>
        </p:xfrm>
        <a:graphic>
          <a:graphicData uri="http://schemas.openxmlformats.org/drawingml/2006/table">
            <a:tbl>
              <a:tblPr firstRow="1" bandRow="1">
                <a:tableStyleId>{5C22544A-7EE6-4342-B048-85BDC9FD1C3A}</a:tableStyleId>
              </a:tblPr>
              <a:tblGrid>
                <a:gridCol w="1495425"/>
                <a:gridCol w="2662555"/>
                <a:gridCol w="1494790"/>
                <a:gridCol w="1119505"/>
                <a:gridCol w="1131570"/>
                <a:gridCol w="1283970"/>
              </a:tblGrid>
              <a:tr h="640080">
                <a:tc>
                  <a:txBody>
                    <a:bodyPr/>
                    <a:p>
                      <a:pPr algn="ctr">
                        <a:buNone/>
                      </a:pPr>
                      <a:r>
                        <a:rPr lang="zh-CN" altLang="en-US" sz="1600">
                          <a:latin typeface="微软雅黑" panose="020B0503020204020204" pitchFamily="34" charset="-122"/>
                          <a:ea typeface="微软雅黑" panose="020B0503020204020204" pitchFamily="34" charset="-122"/>
                        </a:rPr>
                        <a:t>试验药物</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用法用量</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总有效率</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单药治疗有效率</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添加治疗有效率</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不良反应发生率</a:t>
                      </a:r>
                      <a:endParaRPr lang="zh-CN" altLang="en-US" sz="1600">
                        <a:latin typeface="微软雅黑" panose="020B0503020204020204" pitchFamily="34" charset="-122"/>
                        <a:ea typeface="微软雅黑" panose="020B0503020204020204" pitchFamily="34" charset="-122"/>
                      </a:endParaRPr>
                    </a:p>
                  </a:txBody>
                  <a:tcPr anchor="ctr" anchorCtr="0"/>
                </a:tc>
              </a:tr>
              <a:tr h="1188720">
                <a:tc>
                  <a:txBody>
                    <a:bodyPr/>
                    <a:p>
                      <a:pPr algn="ctr">
                        <a:buNone/>
                      </a:pPr>
                      <a:r>
                        <a:rPr lang="zh-CN" altLang="en-US" sz="1600">
                          <a:latin typeface="微软雅黑" panose="020B0503020204020204" pitchFamily="34" charset="-122"/>
                          <a:ea typeface="微软雅黑" panose="020B0503020204020204" pitchFamily="34" charset="-122"/>
                        </a:rPr>
                        <a:t>左乙拉西坦</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始剂量为</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500mg 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日，每两周增加</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500mg,</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algn="ctr">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最大剂量为</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1500mg 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日</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600">
                          <a:latin typeface="微软雅黑" panose="020B0503020204020204" pitchFamily="34" charset="-122"/>
                          <a:ea typeface="微软雅黑" panose="020B0503020204020204" pitchFamily="34" charset="-122"/>
                        </a:rPr>
                        <a:t>80.49%</a:t>
                      </a:r>
                      <a:endParaRPr lang="en-US" altLang="zh-CN"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600">
                          <a:latin typeface="微软雅黑" panose="020B0503020204020204" pitchFamily="34" charset="-122"/>
                          <a:ea typeface="微软雅黑" panose="020B0503020204020204" pitchFamily="34" charset="-122"/>
                        </a:rPr>
                        <a:t>87.78%</a:t>
                      </a:r>
                      <a:endParaRPr lang="en-US" altLang="zh-CN"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600">
                          <a:latin typeface="微软雅黑" panose="020B0503020204020204" pitchFamily="34" charset="-122"/>
                          <a:ea typeface="微软雅黑" panose="020B0503020204020204" pitchFamily="34" charset="-122"/>
                        </a:rPr>
                        <a:t>71.78%</a:t>
                      </a:r>
                      <a:endParaRPr lang="en-US" altLang="zh-CN"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600">
                          <a:latin typeface="微软雅黑" panose="020B0503020204020204" pitchFamily="34" charset="-122"/>
                          <a:ea typeface="微软雅黑" panose="020B0503020204020204" pitchFamily="34" charset="-122"/>
                        </a:rPr>
                        <a:t>7.32%</a:t>
                      </a:r>
                      <a:endParaRPr lang="en-US" altLang="zh-CN" sz="1600">
                        <a:latin typeface="微软雅黑" panose="020B0503020204020204" pitchFamily="34" charset="-122"/>
                        <a:ea typeface="微软雅黑" panose="020B0503020204020204" pitchFamily="34" charset="-122"/>
                      </a:endParaRPr>
                    </a:p>
                  </a:txBody>
                  <a:tcPr anchor="ctr" anchorCtr="0"/>
                </a:tc>
              </a:tr>
              <a:tr h="365760">
                <a:tc>
                  <a:txBody>
                    <a:bodyPr/>
                    <a:p>
                      <a:pPr algn="ctr">
                        <a:buNone/>
                      </a:pPr>
                      <a:r>
                        <a:rPr lang="zh-CN" altLang="en-US" sz="1600">
                          <a:latin typeface="微软雅黑" panose="020B0503020204020204" pitchFamily="34" charset="-122"/>
                          <a:ea typeface="微软雅黑" panose="020B0503020204020204" pitchFamily="34" charset="-122"/>
                        </a:rPr>
                        <a:t>丙戊酸钠</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200mg 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日</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71.78%</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600">
                          <a:latin typeface="微软雅黑" panose="020B0503020204020204" pitchFamily="34" charset="-122"/>
                          <a:ea typeface="微软雅黑" panose="020B0503020204020204" pitchFamily="34" charset="-122"/>
                        </a:rPr>
                        <a:t>78.69%</a:t>
                      </a:r>
                      <a:endParaRPr lang="en-US" altLang="zh-CN"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600">
                          <a:latin typeface="微软雅黑" panose="020B0503020204020204" pitchFamily="34" charset="-122"/>
                          <a:ea typeface="微软雅黑" panose="020B0503020204020204" pitchFamily="34" charset="-122"/>
                        </a:rPr>
                        <a:t>67.82%</a:t>
                      </a:r>
                      <a:endParaRPr lang="en-US" altLang="zh-CN"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600">
                          <a:latin typeface="微软雅黑" panose="020B0503020204020204" pitchFamily="34" charset="-122"/>
                          <a:ea typeface="微软雅黑" panose="020B0503020204020204" pitchFamily="34" charset="-122"/>
                        </a:rPr>
                        <a:t>16.18%</a:t>
                      </a:r>
                      <a:endParaRPr lang="en-US" altLang="zh-CN" sz="1600">
                        <a:latin typeface="微软雅黑" panose="020B0503020204020204" pitchFamily="34" charset="-122"/>
                        <a:ea typeface="微软雅黑" panose="020B0503020204020204" pitchFamily="34" charset="-122"/>
                      </a:endParaRPr>
                    </a:p>
                  </a:txBody>
                  <a:tcPr anchor="ctr" anchorCtr="0"/>
                </a:tc>
              </a:tr>
            </a:tbl>
          </a:graphicData>
        </a:graphic>
      </p:graphicFrame>
      <p:sp>
        <p:nvSpPr>
          <p:cNvPr id="8" name="文本框 7"/>
          <p:cNvSpPr txBox="1"/>
          <p:nvPr/>
        </p:nvSpPr>
        <p:spPr>
          <a:xfrm>
            <a:off x="1115695" y="2173605"/>
            <a:ext cx="10143490" cy="1260475"/>
          </a:xfrm>
          <a:prstGeom prst="rect">
            <a:avLst/>
          </a:prstGeom>
          <a:noFill/>
        </p:spPr>
        <p:txBody>
          <a:bodyPr wrap="square" rtlCol="0" anchor="t">
            <a:spAutoFit/>
          </a:bodyPr>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观察左乙拉西坦与丙戊酸钠单药治疗和添加治疗对成人癫痫患者的临床疗效及耐受性。</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方法</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选取</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xx</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医院癫痫门诊就诊的患者</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 405 </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例，其中左乙拉西坦治疗组</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 164 </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例（单药治疗</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 98 </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例，添加治疗</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 66 </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例），丙戊酸钠治疗组</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 241 </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例（单药治疗</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 169 </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例，添加治疗</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72 </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例），</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对比并分析两组患者的控制率、有效率、显效率、无效率、发作增多率及不良反应的发生情况。</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结果：</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3" name="任意多边形: 形状 181"/>
          <p:cNvSpPr/>
          <p:nvPr>
            <p:custDataLst>
              <p:tags r:id="rId1"/>
            </p:custDataLst>
          </p:nvPr>
        </p:nvSpPr>
        <p:spPr bwMode="gray">
          <a:xfrm>
            <a:off x="7451090" y="1673225"/>
            <a:ext cx="4474845" cy="4672330"/>
          </a:xfrm>
          <a:custGeom>
            <a:avLst/>
            <a:gdLst>
              <a:gd name="connsiteX0" fmla="*/ 1362052 w 1390650"/>
              <a:gd name="connsiteY0" fmla="*/ 1885838 h 1962150"/>
              <a:gd name="connsiteX1" fmla="*/ 1390627 w 1390650"/>
              <a:gd name="connsiteY1" fmla="*/ 1857263 h 1962150"/>
              <a:gd name="connsiteX2" fmla="*/ 1390627 w 1390650"/>
              <a:gd name="connsiteY2" fmla="*/ 1819163 h 1962150"/>
              <a:gd name="connsiteX3" fmla="*/ 1362052 w 1390650"/>
              <a:gd name="connsiteY3" fmla="*/ 1790588 h 1962150"/>
              <a:gd name="connsiteX4" fmla="*/ 1390627 w 1390650"/>
              <a:gd name="connsiteY4" fmla="*/ 1762013 h 1962150"/>
              <a:gd name="connsiteX5" fmla="*/ 1390627 w 1390650"/>
              <a:gd name="connsiteY5" fmla="*/ 1723913 h 1962150"/>
              <a:gd name="connsiteX6" fmla="*/ 1362052 w 1390650"/>
              <a:gd name="connsiteY6" fmla="*/ 1695338 h 1962150"/>
              <a:gd name="connsiteX7" fmla="*/ 1390627 w 1390650"/>
              <a:gd name="connsiteY7" fmla="*/ 1666763 h 1962150"/>
              <a:gd name="connsiteX8" fmla="*/ 1390627 w 1390650"/>
              <a:gd name="connsiteY8" fmla="*/ 1628663 h 1962150"/>
              <a:gd name="connsiteX9" fmla="*/ 1362052 w 1390650"/>
              <a:gd name="connsiteY9" fmla="*/ 1600088 h 1962150"/>
              <a:gd name="connsiteX10" fmla="*/ 1390627 w 1390650"/>
              <a:gd name="connsiteY10" fmla="*/ 1571513 h 1962150"/>
              <a:gd name="connsiteX11" fmla="*/ 1390627 w 1390650"/>
              <a:gd name="connsiteY11" fmla="*/ 1533413 h 1962150"/>
              <a:gd name="connsiteX12" fmla="*/ 1362052 w 1390650"/>
              <a:gd name="connsiteY12" fmla="*/ 1504838 h 1962150"/>
              <a:gd name="connsiteX13" fmla="*/ 1390627 w 1390650"/>
              <a:gd name="connsiteY13" fmla="*/ 1476263 h 1962150"/>
              <a:gd name="connsiteX14" fmla="*/ 1390627 w 1390650"/>
              <a:gd name="connsiteY14" fmla="*/ 1438163 h 1962150"/>
              <a:gd name="connsiteX15" fmla="*/ 1362052 w 1390650"/>
              <a:gd name="connsiteY15" fmla="*/ 1409588 h 1962150"/>
              <a:gd name="connsiteX16" fmla="*/ 1390627 w 1390650"/>
              <a:gd name="connsiteY16" fmla="*/ 1381013 h 1962150"/>
              <a:gd name="connsiteX17" fmla="*/ 1390627 w 1390650"/>
              <a:gd name="connsiteY17" fmla="*/ 1342913 h 1962150"/>
              <a:gd name="connsiteX18" fmla="*/ 1362052 w 1390650"/>
              <a:gd name="connsiteY18" fmla="*/ 1314338 h 1962150"/>
              <a:gd name="connsiteX19" fmla="*/ 1390627 w 1390650"/>
              <a:gd name="connsiteY19" fmla="*/ 1285763 h 1962150"/>
              <a:gd name="connsiteX20" fmla="*/ 1390627 w 1390650"/>
              <a:gd name="connsiteY20" fmla="*/ 1247663 h 1962150"/>
              <a:gd name="connsiteX21" fmla="*/ 1362052 w 1390650"/>
              <a:gd name="connsiteY21" fmla="*/ 1219088 h 1962150"/>
              <a:gd name="connsiteX22" fmla="*/ 1390627 w 1390650"/>
              <a:gd name="connsiteY22" fmla="*/ 1190513 h 1962150"/>
              <a:gd name="connsiteX23" fmla="*/ 1390627 w 1390650"/>
              <a:gd name="connsiteY23" fmla="*/ 1152413 h 1962150"/>
              <a:gd name="connsiteX24" fmla="*/ 1362052 w 1390650"/>
              <a:gd name="connsiteY24" fmla="*/ 1123838 h 1962150"/>
              <a:gd name="connsiteX25" fmla="*/ 1390627 w 1390650"/>
              <a:gd name="connsiteY25" fmla="*/ 1095263 h 1962150"/>
              <a:gd name="connsiteX26" fmla="*/ 1390627 w 1390650"/>
              <a:gd name="connsiteY26" fmla="*/ 1057163 h 1962150"/>
              <a:gd name="connsiteX27" fmla="*/ 1362052 w 1390650"/>
              <a:gd name="connsiteY27" fmla="*/ 1028588 h 1962150"/>
              <a:gd name="connsiteX28" fmla="*/ 1390627 w 1390650"/>
              <a:gd name="connsiteY28" fmla="*/ 1000013 h 1962150"/>
              <a:gd name="connsiteX29" fmla="*/ 1390627 w 1390650"/>
              <a:gd name="connsiteY29" fmla="*/ 961913 h 1962150"/>
              <a:gd name="connsiteX30" fmla="*/ 1362052 w 1390650"/>
              <a:gd name="connsiteY30" fmla="*/ 933338 h 1962150"/>
              <a:gd name="connsiteX31" fmla="*/ 1390627 w 1390650"/>
              <a:gd name="connsiteY31" fmla="*/ 904763 h 1962150"/>
              <a:gd name="connsiteX32" fmla="*/ 1390627 w 1390650"/>
              <a:gd name="connsiteY32" fmla="*/ 866663 h 1962150"/>
              <a:gd name="connsiteX33" fmla="*/ 1362052 w 1390650"/>
              <a:gd name="connsiteY33" fmla="*/ 838088 h 1962150"/>
              <a:gd name="connsiteX34" fmla="*/ 1390627 w 1390650"/>
              <a:gd name="connsiteY34" fmla="*/ 809513 h 1962150"/>
              <a:gd name="connsiteX35" fmla="*/ 1390627 w 1390650"/>
              <a:gd name="connsiteY35" fmla="*/ 771413 h 1962150"/>
              <a:gd name="connsiteX36" fmla="*/ 1362052 w 1390650"/>
              <a:gd name="connsiteY36" fmla="*/ 742838 h 1962150"/>
              <a:gd name="connsiteX37" fmla="*/ 1390627 w 1390650"/>
              <a:gd name="connsiteY37" fmla="*/ 714263 h 1962150"/>
              <a:gd name="connsiteX38" fmla="*/ 1390627 w 1390650"/>
              <a:gd name="connsiteY38" fmla="*/ 676163 h 1962150"/>
              <a:gd name="connsiteX39" fmla="*/ 1362052 w 1390650"/>
              <a:gd name="connsiteY39" fmla="*/ 647588 h 1962150"/>
              <a:gd name="connsiteX40" fmla="*/ 1390627 w 1390650"/>
              <a:gd name="connsiteY40" fmla="*/ 619013 h 1962150"/>
              <a:gd name="connsiteX41" fmla="*/ 1390627 w 1390650"/>
              <a:gd name="connsiteY41" fmla="*/ 580913 h 1962150"/>
              <a:gd name="connsiteX42" fmla="*/ 1362052 w 1390650"/>
              <a:gd name="connsiteY42" fmla="*/ 552338 h 1962150"/>
              <a:gd name="connsiteX43" fmla="*/ 1390627 w 1390650"/>
              <a:gd name="connsiteY43" fmla="*/ 523763 h 1962150"/>
              <a:gd name="connsiteX44" fmla="*/ 1390627 w 1390650"/>
              <a:gd name="connsiteY44" fmla="*/ 485663 h 1962150"/>
              <a:gd name="connsiteX45" fmla="*/ 1362052 w 1390650"/>
              <a:gd name="connsiteY45" fmla="*/ 457088 h 1962150"/>
              <a:gd name="connsiteX46" fmla="*/ 1390627 w 1390650"/>
              <a:gd name="connsiteY46" fmla="*/ 428513 h 1962150"/>
              <a:gd name="connsiteX47" fmla="*/ 1390627 w 1390650"/>
              <a:gd name="connsiteY47" fmla="*/ 390413 h 1962150"/>
              <a:gd name="connsiteX48" fmla="*/ 1362052 w 1390650"/>
              <a:gd name="connsiteY48" fmla="*/ 361838 h 1962150"/>
              <a:gd name="connsiteX49" fmla="*/ 1390627 w 1390650"/>
              <a:gd name="connsiteY49" fmla="*/ 333263 h 1962150"/>
              <a:gd name="connsiteX50" fmla="*/ 1390627 w 1390650"/>
              <a:gd name="connsiteY50" fmla="*/ 295163 h 1962150"/>
              <a:gd name="connsiteX51" fmla="*/ 1362052 w 1390650"/>
              <a:gd name="connsiteY51" fmla="*/ 266588 h 1962150"/>
              <a:gd name="connsiteX52" fmla="*/ 1390627 w 1390650"/>
              <a:gd name="connsiteY52" fmla="*/ 238013 h 1962150"/>
              <a:gd name="connsiteX53" fmla="*/ 1390627 w 1390650"/>
              <a:gd name="connsiteY53" fmla="*/ 199913 h 1962150"/>
              <a:gd name="connsiteX54" fmla="*/ 1362052 w 1390650"/>
              <a:gd name="connsiteY54" fmla="*/ 171338 h 1962150"/>
              <a:gd name="connsiteX55" fmla="*/ 1390627 w 1390650"/>
              <a:gd name="connsiteY55" fmla="*/ 142763 h 1962150"/>
              <a:gd name="connsiteX56" fmla="*/ 1390627 w 1390650"/>
              <a:gd name="connsiteY56" fmla="*/ 104663 h 1962150"/>
              <a:gd name="connsiteX57" fmla="*/ 1362052 w 1390650"/>
              <a:gd name="connsiteY57" fmla="*/ 76088 h 1962150"/>
              <a:gd name="connsiteX58" fmla="*/ 1390627 w 1390650"/>
              <a:gd name="connsiteY58" fmla="*/ 47513 h 1962150"/>
              <a:gd name="connsiteX59" fmla="*/ 1390627 w 1390650"/>
              <a:gd name="connsiteY59" fmla="*/ -112 h 1962150"/>
              <a:gd name="connsiteX60" fmla="*/ 1343002 w 1390650"/>
              <a:gd name="connsiteY60" fmla="*/ -112 h 1962150"/>
              <a:gd name="connsiteX61" fmla="*/ 1314427 w 1390650"/>
              <a:gd name="connsiteY61" fmla="*/ 28463 h 1962150"/>
              <a:gd name="connsiteX62" fmla="*/ 1285852 w 1390650"/>
              <a:gd name="connsiteY62" fmla="*/ -112 h 1962150"/>
              <a:gd name="connsiteX63" fmla="*/ 1247752 w 1390650"/>
              <a:gd name="connsiteY63" fmla="*/ -112 h 1962150"/>
              <a:gd name="connsiteX64" fmla="*/ 1219177 w 1390650"/>
              <a:gd name="connsiteY64" fmla="*/ 28463 h 1962150"/>
              <a:gd name="connsiteX65" fmla="*/ 1190602 w 1390650"/>
              <a:gd name="connsiteY65" fmla="*/ -112 h 1962150"/>
              <a:gd name="connsiteX66" fmla="*/ 1152502 w 1390650"/>
              <a:gd name="connsiteY66" fmla="*/ -112 h 1962150"/>
              <a:gd name="connsiteX67" fmla="*/ 1123927 w 1390650"/>
              <a:gd name="connsiteY67" fmla="*/ 28463 h 1962150"/>
              <a:gd name="connsiteX68" fmla="*/ 1095352 w 1390650"/>
              <a:gd name="connsiteY68" fmla="*/ -112 h 1962150"/>
              <a:gd name="connsiteX69" fmla="*/ 1057252 w 1390650"/>
              <a:gd name="connsiteY69" fmla="*/ -112 h 1962150"/>
              <a:gd name="connsiteX70" fmla="*/ 1028677 w 1390650"/>
              <a:gd name="connsiteY70" fmla="*/ 28463 h 1962150"/>
              <a:gd name="connsiteX71" fmla="*/ 1000102 w 1390650"/>
              <a:gd name="connsiteY71" fmla="*/ -112 h 1962150"/>
              <a:gd name="connsiteX72" fmla="*/ 962002 w 1390650"/>
              <a:gd name="connsiteY72" fmla="*/ -112 h 1962150"/>
              <a:gd name="connsiteX73" fmla="*/ 933427 w 1390650"/>
              <a:gd name="connsiteY73" fmla="*/ 28463 h 1962150"/>
              <a:gd name="connsiteX74" fmla="*/ 904852 w 1390650"/>
              <a:gd name="connsiteY74" fmla="*/ -112 h 1962150"/>
              <a:gd name="connsiteX75" fmla="*/ 866752 w 1390650"/>
              <a:gd name="connsiteY75" fmla="*/ -112 h 1962150"/>
              <a:gd name="connsiteX76" fmla="*/ 838177 w 1390650"/>
              <a:gd name="connsiteY76" fmla="*/ 28463 h 1962150"/>
              <a:gd name="connsiteX77" fmla="*/ 809602 w 1390650"/>
              <a:gd name="connsiteY77" fmla="*/ -112 h 1962150"/>
              <a:gd name="connsiteX78" fmla="*/ 771502 w 1390650"/>
              <a:gd name="connsiteY78" fmla="*/ -112 h 1962150"/>
              <a:gd name="connsiteX79" fmla="*/ 742927 w 1390650"/>
              <a:gd name="connsiteY79" fmla="*/ 28463 h 1962150"/>
              <a:gd name="connsiteX80" fmla="*/ 714352 w 1390650"/>
              <a:gd name="connsiteY80" fmla="*/ -112 h 1962150"/>
              <a:gd name="connsiteX81" fmla="*/ 676252 w 1390650"/>
              <a:gd name="connsiteY81" fmla="*/ -112 h 1962150"/>
              <a:gd name="connsiteX82" fmla="*/ 647677 w 1390650"/>
              <a:gd name="connsiteY82" fmla="*/ 28463 h 1962150"/>
              <a:gd name="connsiteX83" fmla="*/ 619102 w 1390650"/>
              <a:gd name="connsiteY83" fmla="*/ -112 h 1962150"/>
              <a:gd name="connsiteX84" fmla="*/ 581002 w 1390650"/>
              <a:gd name="connsiteY84" fmla="*/ -112 h 1962150"/>
              <a:gd name="connsiteX85" fmla="*/ 552427 w 1390650"/>
              <a:gd name="connsiteY85" fmla="*/ 28463 h 1962150"/>
              <a:gd name="connsiteX86" fmla="*/ 523852 w 1390650"/>
              <a:gd name="connsiteY86" fmla="*/ -112 h 1962150"/>
              <a:gd name="connsiteX87" fmla="*/ 485752 w 1390650"/>
              <a:gd name="connsiteY87" fmla="*/ -112 h 1962150"/>
              <a:gd name="connsiteX88" fmla="*/ 457177 w 1390650"/>
              <a:gd name="connsiteY88" fmla="*/ 28463 h 1962150"/>
              <a:gd name="connsiteX89" fmla="*/ 428602 w 1390650"/>
              <a:gd name="connsiteY89" fmla="*/ -112 h 1962150"/>
              <a:gd name="connsiteX90" fmla="*/ 390502 w 1390650"/>
              <a:gd name="connsiteY90" fmla="*/ -112 h 1962150"/>
              <a:gd name="connsiteX91" fmla="*/ 361927 w 1390650"/>
              <a:gd name="connsiteY91" fmla="*/ 28463 h 1962150"/>
              <a:gd name="connsiteX92" fmla="*/ 333352 w 1390650"/>
              <a:gd name="connsiteY92" fmla="*/ -112 h 1962150"/>
              <a:gd name="connsiteX93" fmla="*/ 295252 w 1390650"/>
              <a:gd name="connsiteY93" fmla="*/ -112 h 1962150"/>
              <a:gd name="connsiteX94" fmla="*/ 266677 w 1390650"/>
              <a:gd name="connsiteY94" fmla="*/ 28463 h 1962150"/>
              <a:gd name="connsiteX95" fmla="*/ 238102 w 1390650"/>
              <a:gd name="connsiteY95" fmla="*/ -112 h 1962150"/>
              <a:gd name="connsiteX96" fmla="*/ 200002 w 1390650"/>
              <a:gd name="connsiteY96" fmla="*/ -112 h 1962150"/>
              <a:gd name="connsiteX97" fmla="*/ 171427 w 1390650"/>
              <a:gd name="connsiteY97" fmla="*/ 28463 h 1962150"/>
              <a:gd name="connsiteX98" fmla="*/ 142852 w 1390650"/>
              <a:gd name="connsiteY98" fmla="*/ -112 h 1962150"/>
              <a:gd name="connsiteX99" fmla="*/ 104752 w 1390650"/>
              <a:gd name="connsiteY99" fmla="*/ -112 h 1962150"/>
              <a:gd name="connsiteX100" fmla="*/ 76177 w 1390650"/>
              <a:gd name="connsiteY100" fmla="*/ 28463 h 1962150"/>
              <a:gd name="connsiteX101" fmla="*/ 47602 w 1390650"/>
              <a:gd name="connsiteY101" fmla="*/ -112 h 1962150"/>
              <a:gd name="connsiteX102" fmla="*/ -23 w 1390650"/>
              <a:gd name="connsiteY102" fmla="*/ -112 h 1962150"/>
              <a:gd name="connsiteX103" fmla="*/ -23 w 1390650"/>
              <a:gd name="connsiteY103" fmla="*/ 47513 h 1962150"/>
              <a:gd name="connsiteX104" fmla="*/ 28552 w 1390650"/>
              <a:gd name="connsiteY104" fmla="*/ 76088 h 1962150"/>
              <a:gd name="connsiteX105" fmla="*/ -23 w 1390650"/>
              <a:gd name="connsiteY105" fmla="*/ 104663 h 1962150"/>
              <a:gd name="connsiteX106" fmla="*/ -23 w 1390650"/>
              <a:gd name="connsiteY106" fmla="*/ 142763 h 1962150"/>
              <a:gd name="connsiteX107" fmla="*/ 28552 w 1390650"/>
              <a:gd name="connsiteY107" fmla="*/ 171338 h 1962150"/>
              <a:gd name="connsiteX108" fmla="*/ -23 w 1390650"/>
              <a:gd name="connsiteY108" fmla="*/ 199913 h 1962150"/>
              <a:gd name="connsiteX109" fmla="*/ -23 w 1390650"/>
              <a:gd name="connsiteY109" fmla="*/ 238013 h 1962150"/>
              <a:gd name="connsiteX110" fmla="*/ 28552 w 1390650"/>
              <a:gd name="connsiteY110" fmla="*/ 266588 h 1962150"/>
              <a:gd name="connsiteX111" fmla="*/ -23 w 1390650"/>
              <a:gd name="connsiteY111" fmla="*/ 295163 h 1962150"/>
              <a:gd name="connsiteX112" fmla="*/ -23 w 1390650"/>
              <a:gd name="connsiteY112" fmla="*/ 333263 h 1962150"/>
              <a:gd name="connsiteX113" fmla="*/ 28552 w 1390650"/>
              <a:gd name="connsiteY113" fmla="*/ 361838 h 1962150"/>
              <a:gd name="connsiteX114" fmla="*/ -23 w 1390650"/>
              <a:gd name="connsiteY114" fmla="*/ 390413 h 1962150"/>
              <a:gd name="connsiteX115" fmla="*/ -23 w 1390650"/>
              <a:gd name="connsiteY115" fmla="*/ 428513 h 1962150"/>
              <a:gd name="connsiteX116" fmla="*/ 28552 w 1390650"/>
              <a:gd name="connsiteY116" fmla="*/ 457088 h 1962150"/>
              <a:gd name="connsiteX117" fmla="*/ -23 w 1390650"/>
              <a:gd name="connsiteY117" fmla="*/ 485663 h 1962150"/>
              <a:gd name="connsiteX118" fmla="*/ -23 w 1390650"/>
              <a:gd name="connsiteY118" fmla="*/ 523763 h 1962150"/>
              <a:gd name="connsiteX119" fmla="*/ 28552 w 1390650"/>
              <a:gd name="connsiteY119" fmla="*/ 552338 h 1962150"/>
              <a:gd name="connsiteX120" fmla="*/ -23 w 1390650"/>
              <a:gd name="connsiteY120" fmla="*/ 580913 h 1962150"/>
              <a:gd name="connsiteX121" fmla="*/ -23 w 1390650"/>
              <a:gd name="connsiteY121" fmla="*/ 619013 h 1962150"/>
              <a:gd name="connsiteX122" fmla="*/ 28552 w 1390650"/>
              <a:gd name="connsiteY122" fmla="*/ 647588 h 1962150"/>
              <a:gd name="connsiteX123" fmla="*/ -23 w 1390650"/>
              <a:gd name="connsiteY123" fmla="*/ 676163 h 1962150"/>
              <a:gd name="connsiteX124" fmla="*/ -23 w 1390650"/>
              <a:gd name="connsiteY124" fmla="*/ 714263 h 1962150"/>
              <a:gd name="connsiteX125" fmla="*/ 28552 w 1390650"/>
              <a:gd name="connsiteY125" fmla="*/ 742838 h 1962150"/>
              <a:gd name="connsiteX126" fmla="*/ -23 w 1390650"/>
              <a:gd name="connsiteY126" fmla="*/ 771413 h 1962150"/>
              <a:gd name="connsiteX127" fmla="*/ -23 w 1390650"/>
              <a:gd name="connsiteY127" fmla="*/ 809513 h 1962150"/>
              <a:gd name="connsiteX128" fmla="*/ 28552 w 1390650"/>
              <a:gd name="connsiteY128" fmla="*/ 838088 h 1962150"/>
              <a:gd name="connsiteX129" fmla="*/ -23 w 1390650"/>
              <a:gd name="connsiteY129" fmla="*/ 866663 h 1962150"/>
              <a:gd name="connsiteX130" fmla="*/ -23 w 1390650"/>
              <a:gd name="connsiteY130" fmla="*/ 904763 h 1962150"/>
              <a:gd name="connsiteX131" fmla="*/ 28552 w 1390650"/>
              <a:gd name="connsiteY131" fmla="*/ 933338 h 1962150"/>
              <a:gd name="connsiteX132" fmla="*/ -23 w 1390650"/>
              <a:gd name="connsiteY132" fmla="*/ 961913 h 1962150"/>
              <a:gd name="connsiteX133" fmla="*/ -23 w 1390650"/>
              <a:gd name="connsiteY133" fmla="*/ 1000013 h 1962150"/>
              <a:gd name="connsiteX134" fmla="*/ 28552 w 1390650"/>
              <a:gd name="connsiteY134" fmla="*/ 1028588 h 1962150"/>
              <a:gd name="connsiteX135" fmla="*/ -23 w 1390650"/>
              <a:gd name="connsiteY135" fmla="*/ 1057163 h 1962150"/>
              <a:gd name="connsiteX136" fmla="*/ -23 w 1390650"/>
              <a:gd name="connsiteY136" fmla="*/ 1095263 h 1962150"/>
              <a:gd name="connsiteX137" fmla="*/ 28552 w 1390650"/>
              <a:gd name="connsiteY137" fmla="*/ 1123838 h 1962150"/>
              <a:gd name="connsiteX138" fmla="*/ -23 w 1390650"/>
              <a:gd name="connsiteY138" fmla="*/ 1152413 h 1962150"/>
              <a:gd name="connsiteX139" fmla="*/ -23 w 1390650"/>
              <a:gd name="connsiteY139" fmla="*/ 1190513 h 1962150"/>
              <a:gd name="connsiteX140" fmla="*/ 28552 w 1390650"/>
              <a:gd name="connsiteY140" fmla="*/ 1219088 h 1962150"/>
              <a:gd name="connsiteX141" fmla="*/ -23 w 1390650"/>
              <a:gd name="connsiteY141" fmla="*/ 1247663 h 1962150"/>
              <a:gd name="connsiteX142" fmla="*/ -23 w 1390650"/>
              <a:gd name="connsiteY142" fmla="*/ 1285763 h 1962150"/>
              <a:gd name="connsiteX143" fmla="*/ 28552 w 1390650"/>
              <a:gd name="connsiteY143" fmla="*/ 1314338 h 1962150"/>
              <a:gd name="connsiteX144" fmla="*/ -23 w 1390650"/>
              <a:gd name="connsiteY144" fmla="*/ 1342913 h 1962150"/>
              <a:gd name="connsiteX145" fmla="*/ -23 w 1390650"/>
              <a:gd name="connsiteY145" fmla="*/ 1381013 h 1962150"/>
              <a:gd name="connsiteX146" fmla="*/ 28552 w 1390650"/>
              <a:gd name="connsiteY146" fmla="*/ 1409588 h 1962150"/>
              <a:gd name="connsiteX147" fmla="*/ -23 w 1390650"/>
              <a:gd name="connsiteY147" fmla="*/ 1438163 h 1962150"/>
              <a:gd name="connsiteX148" fmla="*/ -23 w 1390650"/>
              <a:gd name="connsiteY148" fmla="*/ 1476263 h 1962150"/>
              <a:gd name="connsiteX149" fmla="*/ 28552 w 1390650"/>
              <a:gd name="connsiteY149" fmla="*/ 1504838 h 1962150"/>
              <a:gd name="connsiteX150" fmla="*/ -23 w 1390650"/>
              <a:gd name="connsiteY150" fmla="*/ 1533413 h 1962150"/>
              <a:gd name="connsiteX151" fmla="*/ -23 w 1390650"/>
              <a:gd name="connsiteY151" fmla="*/ 1571513 h 1962150"/>
              <a:gd name="connsiteX152" fmla="*/ 28552 w 1390650"/>
              <a:gd name="connsiteY152" fmla="*/ 1600088 h 1962150"/>
              <a:gd name="connsiteX153" fmla="*/ -23 w 1390650"/>
              <a:gd name="connsiteY153" fmla="*/ 1628663 h 1962150"/>
              <a:gd name="connsiteX154" fmla="*/ -23 w 1390650"/>
              <a:gd name="connsiteY154" fmla="*/ 1666763 h 1962150"/>
              <a:gd name="connsiteX155" fmla="*/ 28552 w 1390650"/>
              <a:gd name="connsiteY155" fmla="*/ 1695338 h 1962150"/>
              <a:gd name="connsiteX156" fmla="*/ -23 w 1390650"/>
              <a:gd name="connsiteY156" fmla="*/ 1723913 h 1962150"/>
              <a:gd name="connsiteX157" fmla="*/ -23 w 1390650"/>
              <a:gd name="connsiteY157" fmla="*/ 1762013 h 1962150"/>
              <a:gd name="connsiteX158" fmla="*/ 28552 w 1390650"/>
              <a:gd name="connsiteY158" fmla="*/ 1790588 h 1962150"/>
              <a:gd name="connsiteX159" fmla="*/ -23 w 1390650"/>
              <a:gd name="connsiteY159" fmla="*/ 1819163 h 1962150"/>
              <a:gd name="connsiteX160" fmla="*/ -23 w 1390650"/>
              <a:gd name="connsiteY160" fmla="*/ 1857263 h 1962150"/>
              <a:gd name="connsiteX161" fmla="*/ 28552 w 1390650"/>
              <a:gd name="connsiteY161" fmla="*/ 1885838 h 1962150"/>
              <a:gd name="connsiteX162" fmla="*/ -23 w 1390650"/>
              <a:gd name="connsiteY162" fmla="*/ 1914413 h 1962150"/>
              <a:gd name="connsiteX163" fmla="*/ -23 w 1390650"/>
              <a:gd name="connsiteY163" fmla="*/ 1962038 h 1962150"/>
              <a:gd name="connsiteX164" fmla="*/ 47602 w 1390650"/>
              <a:gd name="connsiteY164" fmla="*/ 1962038 h 1962150"/>
              <a:gd name="connsiteX165" fmla="*/ 76177 w 1390650"/>
              <a:gd name="connsiteY165" fmla="*/ 1933463 h 1962150"/>
              <a:gd name="connsiteX166" fmla="*/ 104752 w 1390650"/>
              <a:gd name="connsiteY166" fmla="*/ 1962038 h 1962150"/>
              <a:gd name="connsiteX167" fmla="*/ 142852 w 1390650"/>
              <a:gd name="connsiteY167" fmla="*/ 1962038 h 1962150"/>
              <a:gd name="connsiteX168" fmla="*/ 171427 w 1390650"/>
              <a:gd name="connsiteY168" fmla="*/ 1933463 h 1962150"/>
              <a:gd name="connsiteX169" fmla="*/ 200002 w 1390650"/>
              <a:gd name="connsiteY169" fmla="*/ 1962038 h 1962150"/>
              <a:gd name="connsiteX170" fmla="*/ 238102 w 1390650"/>
              <a:gd name="connsiteY170" fmla="*/ 1962038 h 1962150"/>
              <a:gd name="connsiteX171" fmla="*/ 266677 w 1390650"/>
              <a:gd name="connsiteY171" fmla="*/ 1933463 h 1962150"/>
              <a:gd name="connsiteX172" fmla="*/ 295252 w 1390650"/>
              <a:gd name="connsiteY172" fmla="*/ 1962038 h 1962150"/>
              <a:gd name="connsiteX173" fmla="*/ 333352 w 1390650"/>
              <a:gd name="connsiteY173" fmla="*/ 1962038 h 1962150"/>
              <a:gd name="connsiteX174" fmla="*/ 361927 w 1390650"/>
              <a:gd name="connsiteY174" fmla="*/ 1933463 h 1962150"/>
              <a:gd name="connsiteX175" fmla="*/ 390502 w 1390650"/>
              <a:gd name="connsiteY175" fmla="*/ 1962038 h 1962150"/>
              <a:gd name="connsiteX176" fmla="*/ 428602 w 1390650"/>
              <a:gd name="connsiteY176" fmla="*/ 1962038 h 1962150"/>
              <a:gd name="connsiteX177" fmla="*/ 457177 w 1390650"/>
              <a:gd name="connsiteY177" fmla="*/ 1933463 h 1962150"/>
              <a:gd name="connsiteX178" fmla="*/ 485752 w 1390650"/>
              <a:gd name="connsiteY178" fmla="*/ 1962038 h 1962150"/>
              <a:gd name="connsiteX179" fmla="*/ 523852 w 1390650"/>
              <a:gd name="connsiteY179" fmla="*/ 1962038 h 1962150"/>
              <a:gd name="connsiteX180" fmla="*/ 552427 w 1390650"/>
              <a:gd name="connsiteY180" fmla="*/ 1933463 h 1962150"/>
              <a:gd name="connsiteX181" fmla="*/ 581002 w 1390650"/>
              <a:gd name="connsiteY181" fmla="*/ 1962038 h 1962150"/>
              <a:gd name="connsiteX182" fmla="*/ 619102 w 1390650"/>
              <a:gd name="connsiteY182" fmla="*/ 1962038 h 1962150"/>
              <a:gd name="connsiteX183" fmla="*/ 647677 w 1390650"/>
              <a:gd name="connsiteY183" fmla="*/ 1933463 h 1962150"/>
              <a:gd name="connsiteX184" fmla="*/ 676252 w 1390650"/>
              <a:gd name="connsiteY184" fmla="*/ 1962038 h 1962150"/>
              <a:gd name="connsiteX185" fmla="*/ 714352 w 1390650"/>
              <a:gd name="connsiteY185" fmla="*/ 1962038 h 1962150"/>
              <a:gd name="connsiteX186" fmla="*/ 742927 w 1390650"/>
              <a:gd name="connsiteY186" fmla="*/ 1933463 h 1962150"/>
              <a:gd name="connsiteX187" fmla="*/ 771502 w 1390650"/>
              <a:gd name="connsiteY187" fmla="*/ 1962038 h 1962150"/>
              <a:gd name="connsiteX188" fmla="*/ 809602 w 1390650"/>
              <a:gd name="connsiteY188" fmla="*/ 1962038 h 1962150"/>
              <a:gd name="connsiteX189" fmla="*/ 838177 w 1390650"/>
              <a:gd name="connsiteY189" fmla="*/ 1933463 h 1962150"/>
              <a:gd name="connsiteX190" fmla="*/ 866752 w 1390650"/>
              <a:gd name="connsiteY190" fmla="*/ 1962038 h 1962150"/>
              <a:gd name="connsiteX191" fmla="*/ 904852 w 1390650"/>
              <a:gd name="connsiteY191" fmla="*/ 1962038 h 1962150"/>
              <a:gd name="connsiteX192" fmla="*/ 933427 w 1390650"/>
              <a:gd name="connsiteY192" fmla="*/ 1933463 h 1962150"/>
              <a:gd name="connsiteX193" fmla="*/ 962002 w 1390650"/>
              <a:gd name="connsiteY193" fmla="*/ 1962038 h 1962150"/>
              <a:gd name="connsiteX194" fmla="*/ 1000102 w 1390650"/>
              <a:gd name="connsiteY194" fmla="*/ 1962038 h 1962150"/>
              <a:gd name="connsiteX195" fmla="*/ 1028677 w 1390650"/>
              <a:gd name="connsiteY195" fmla="*/ 1933463 h 1962150"/>
              <a:gd name="connsiteX196" fmla="*/ 1057252 w 1390650"/>
              <a:gd name="connsiteY196" fmla="*/ 1962038 h 1962150"/>
              <a:gd name="connsiteX197" fmla="*/ 1095352 w 1390650"/>
              <a:gd name="connsiteY197" fmla="*/ 1962038 h 1962150"/>
              <a:gd name="connsiteX198" fmla="*/ 1123927 w 1390650"/>
              <a:gd name="connsiteY198" fmla="*/ 1933463 h 1962150"/>
              <a:gd name="connsiteX199" fmla="*/ 1152502 w 1390650"/>
              <a:gd name="connsiteY199" fmla="*/ 1962038 h 1962150"/>
              <a:gd name="connsiteX200" fmla="*/ 1190602 w 1390650"/>
              <a:gd name="connsiteY200" fmla="*/ 1962038 h 1962150"/>
              <a:gd name="connsiteX201" fmla="*/ 1219177 w 1390650"/>
              <a:gd name="connsiteY201" fmla="*/ 1933463 h 1962150"/>
              <a:gd name="connsiteX202" fmla="*/ 1247752 w 1390650"/>
              <a:gd name="connsiteY202" fmla="*/ 1962038 h 1962150"/>
              <a:gd name="connsiteX203" fmla="*/ 1285852 w 1390650"/>
              <a:gd name="connsiteY203" fmla="*/ 1962038 h 1962150"/>
              <a:gd name="connsiteX204" fmla="*/ 1314427 w 1390650"/>
              <a:gd name="connsiteY204" fmla="*/ 1933463 h 1962150"/>
              <a:gd name="connsiteX205" fmla="*/ 1343002 w 1390650"/>
              <a:gd name="connsiteY205" fmla="*/ 1962038 h 1962150"/>
              <a:gd name="connsiteX206" fmla="*/ 1390627 w 1390650"/>
              <a:gd name="connsiteY206" fmla="*/ 1962038 h 1962150"/>
              <a:gd name="connsiteX207" fmla="*/ 1390627 w 1390650"/>
              <a:gd name="connsiteY207" fmla="*/ 1914413 h 1962150"/>
              <a:gd name="connsiteX208" fmla="*/ 1362052 w 1390650"/>
              <a:gd name="connsiteY208" fmla="*/ 1885838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90650" h="1962150">
                <a:moveTo>
                  <a:pt x="1362052" y="1885838"/>
                </a:moveTo>
                <a:cubicBezTo>
                  <a:pt x="1362052" y="1870056"/>
                  <a:pt x="1374844" y="1857263"/>
                  <a:pt x="1390627" y="1857263"/>
                </a:cubicBezTo>
                <a:lnTo>
                  <a:pt x="1390627" y="1819163"/>
                </a:lnTo>
                <a:cubicBezTo>
                  <a:pt x="1374844" y="1819163"/>
                  <a:pt x="1362052" y="1806372"/>
                  <a:pt x="1362052" y="1790588"/>
                </a:cubicBezTo>
                <a:cubicBezTo>
                  <a:pt x="1362052" y="1774806"/>
                  <a:pt x="1374844" y="1762013"/>
                  <a:pt x="1390627" y="1762013"/>
                </a:cubicBezTo>
                <a:lnTo>
                  <a:pt x="1390627" y="1723913"/>
                </a:lnTo>
                <a:cubicBezTo>
                  <a:pt x="1374844" y="1723913"/>
                  <a:pt x="1362052" y="1711122"/>
                  <a:pt x="1362052" y="1695338"/>
                </a:cubicBezTo>
                <a:cubicBezTo>
                  <a:pt x="1362052" y="1679556"/>
                  <a:pt x="1374844" y="1666763"/>
                  <a:pt x="1390627" y="1666763"/>
                </a:cubicBezTo>
                <a:lnTo>
                  <a:pt x="1390627" y="1628663"/>
                </a:lnTo>
                <a:cubicBezTo>
                  <a:pt x="1374844" y="1628663"/>
                  <a:pt x="1362052" y="1615872"/>
                  <a:pt x="1362052" y="1600088"/>
                </a:cubicBezTo>
                <a:cubicBezTo>
                  <a:pt x="1362052" y="1584306"/>
                  <a:pt x="1374844" y="1571513"/>
                  <a:pt x="1390627" y="1571513"/>
                </a:cubicBezTo>
                <a:lnTo>
                  <a:pt x="1390627" y="1533413"/>
                </a:lnTo>
                <a:cubicBezTo>
                  <a:pt x="1374844" y="1533413"/>
                  <a:pt x="1362052" y="1520622"/>
                  <a:pt x="1362052" y="1504838"/>
                </a:cubicBezTo>
                <a:cubicBezTo>
                  <a:pt x="1362052" y="1489056"/>
                  <a:pt x="1374844" y="1476263"/>
                  <a:pt x="1390627" y="1476263"/>
                </a:cubicBezTo>
                <a:lnTo>
                  <a:pt x="1390627" y="1438163"/>
                </a:lnTo>
                <a:cubicBezTo>
                  <a:pt x="1374844" y="1438163"/>
                  <a:pt x="1362052" y="1425372"/>
                  <a:pt x="1362052" y="1409588"/>
                </a:cubicBezTo>
                <a:cubicBezTo>
                  <a:pt x="1362052" y="1393806"/>
                  <a:pt x="1374844" y="1381013"/>
                  <a:pt x="1390627" y="1381013"/>
                </a:cubicBezTo>
                <a:lnTo>
                  <a:pt x="1390627" y="1342913"/>
                </a:lnTo>
                <a:cubicBezTo>
                  <a:pt x="1374844" y="1342913"/>
                  <a:pt x="1362052" y="1330122"/>
                  <a:pt x="1362052" y="1314338"/>
                </a:cubicBezTo>
                <a:cubicBezTo>
                  <a:pt x="1362052" y="1298556"/>
                  <a:pt x="1374844" y="1285763"/>
                  <a:pt x="1390627" y="1285763"/>
                </a:cubicBezTo>
                <a:lnTo>
                  <a:pt x="1390627" y="1247663"/>
                </a:lnTo>
                <a:cubicBezTo>
                  <a:pt x="1374844" y="1247663"/>
                  <a:pt x="1362052" y="1234872"/>
                  <a:pt x="1362052" y="1219088"/>
                </a:cubicBezTo>
                <a:cubicBezTo>
                  <a:pt x="1362052" y="1203306"/>
                  <a:pt x="1374844" y="1190513"/>
                  <a:pt x="1390627" y="1190513"/>
                </a:cubicBezTo>
                <a:lnTo>
                  <a:pt x="1390627" y="1152413"/>
                </a:lnTo>
                <a:cubicBezTo>
                  <a:pt x="1374844" y="1152413"/>
                  <a:pt x="1362052" y="1139622"/>
                  <a:pt x="1362052" y="1123838"/>
                </a:cubicBezTo>
                <a:cubicBezTo>
                  <a:pt x="1362052" y="1108056"/>
                  <a:pt x="1374844" y="1095263"/>
                  <a:pt x="1390627" y="1095263"/>
                </a:cubicBezTo>
                <a:lnTo>
                  <a:pt x="1390627" y="1057163"/>
                </a:lnTo>
                <a:cubicBezTo>
                  <a:pt x="1374844" y="1057163"/>
                  <a:pt x="1362052" y="1044371"/>
                  <a:pt x="1362052" y="1028588"/>
                </a:cubicBezTo>
                <a:cubicBezTo>
                  <a:pt x="1362052" y="1012806"/>
                  <a:pt x="1374844" y="1000013"/>
                  <a:pt x="1390627" y="1000013"/>
                </a:cubicBezTo>
                <a:lnTo>
                  <a:pt x="1390627" y="961913"/>
                </a:lnTo>
                <a:cubicBezTo>
                  <a:pt x="1374844" y="961913"/>
                  <a:pt x="1362052" y="949121"/>
                  <a:pt x="1362052" y="933338"/>
                </a:cubicBezTo>
                <a:cubicBezTo>
                  <a:pt x="1362052" y="917556"/>
                  <a:pt x="1374844" y="904763"/>
                  <a:pt x="1390627" y="904763"/>
                </a:cubicBezTo>
                <a:lnTo>
                  <a:pt x="1390627" y="866663"/>
                </a:lnTo>
                <a:cubicBezTo>
                  <a:pt x="1374844" y="866663"/>
                  <a:pt x="1362052" y="853871"/>
                  <a:pt x="1362052" y="838088"/>
                </a:cubicBezTo>
                <a:cubicBezTo>
                  <a:pt x="1362052" y="822306"/>
                  <a:pt x="1374844" y="809513"/>
                  <a:pt x="1390627" y="809513"/>
                </a:cubicBezTo>
                <a:lnTo>
                  <a:pt x="1390627" y="771413"/>
                </a:lnTo>
                <a:cubicBezTo>
                  <a:pt x="1374844" y="771413"/>
                  <a:pt x="1362052" y="758621"/>
                  <a:pt x="1362052" y="742838"/>
                </a:cubicBezTo>
                <a:cubicBezTo>
                  <a:pt x="1362052" y="727056"/>
                  <a:pt x="1374844" y="714263"/>
                  <a:pt x="1390627" y="714263"/>
                </a:cubicBezTo>
                <a:lnTo>
                  <a:pt x="1390627" y="676163"/>
                </a:lnTo>
                <a:cubicBezTo>
                  <a:pt x="1374844" y="676163"/>
                  <a:pt x="1362052" y="663371"/>
                  <a:pt x="1362052" y="647588"/>
                </a:cubicBezTo>
                <a:cubicBezTo>
                  <a:pt x="1362052" y="631806"/>
                  <a:pt x="1374844" y="619013"/>
                  <a:pt x="1390627" y="619013"/>
                </a:cubicBezTo>
                <a:lnTo>
                  <a:pt x="1390627" y="580913"/>
                </a:lnTo>
                <a:cubicBezTo>
                  <a:pt x="1374844" y="580913"/>
                  <a:pt x="1362052" y="568121"/>
                  <a:pt x="1362052" y="552338"/>
                </a:cubicBezTo>
                <a:cubicBezTo>
                  <a:pt x="1362052" y="536556"/>
                  <a:pt x="1374844" y="523763"/>
                  <a:pt x="1390627" y="523763"/>
                </a:cubicBezTo>
                <a:lnTo>
                  <a:pt x="1390627" y="485663"/>
                </a:lnTo>
                <a:cubicBezTo>
                  <a:pt x="1374844" y="485663"/>
                  <a:pt x="1362052" y="472871"/>
                  <a:pt x="1362052" y="457088"/>
                </a:cubicBezTo>
                <a:cubicBezTo>
                  <a:pt x="1362052" y="441306"/>
                  <a:pt x="1374844" y="428513"/>
                  <a:pt x="1390627" y="428513"/>
                </a:cubicBezTo>
                <a:lnTo>
                  <a:pt x="1390627" y="390413"/>
                </a:lnTo>
                <a:cubicBezTo>
                  <a:pt x="1374844" y="390413"/>
                  <a:pt x="1362052" y="377621"/>
                  <a:pt x="1362052" y="361838"/>
                </a:cubicBezTo>
                <a:cubicBezTo>
                  <a:pt x="1362052" y="346056"/>
                  <a:pt x="1374844" y="333263"/>
                  <a:pt x="1390627" y="333263"/>
                </a:cubicBezTo>
                <a:lnTo>
                  <a:pt x="1390627" y="295163"/>
                </a:lnTo>
                <a:cubicBezTo>
                  <a:pt x="1374844" y="295163"/>
                  <a:pt x="1362052" y="282371"/>
                  <a:pt x="1362052" y="266588"/>
                </a:cubicBezTo>
                <a:cubicBezTo>
                  <a:pt x="1362052" y="250806"/>
                  <a:pt x="1374844" y="238013"/>
                  <a:pt x="1390627" y="238013"/>
                </a:cubicBezTo>
                <a:lnTo>
                  <a:pt x="1390627" y="199913"/>
                </a:lnTo>
                <a:cubicBezTo>
                  <a:pt x="1374844" y="199913"/>
                  <a:pt x="1362052" y="187121"/>
                  <a:pt x="1362052" y="171338"/>
                </a:cubicBezTo>
                <a:cubicBezTo>
                  <a:pt x="1362052" y="155556"/>
                  <a:pt x="1374844" y="142763"/>
                  <a:pt x="1390627" y="142763"/>
                </a:cubicBezTo>
                <a:lnTo>
                  <a:pt x="1390627" y="104663"/>
                </a:lnTo>
                <a:cubicBezTo>
                  <a:pt x="1374844" y="104663"/>
                  <a:pt x="1362052" y="91871"/>
                  <a:pt x="1362052" y="76088"/>
                </a:cubicBezTo>
                <a:cubicBezTo>
                  <a:pt x="1362052" y="60306"/>
                  <a:pt x="1374844" y="47513"/>
                  <a:pt x="1390627" y="47513"/>
                </a:cubicBezTo>
                <a:lnTo>
                  <a:pt x="1390627" y="-112"/>
                </a:lnTo>
                <a:lnTo>
                  <a:pt x="1343002" y="-112"/>
                </a:lnTo>
                <a:cubicBezTo>
                  <a:pt x="1343002" y="15671"/>
                  <a:pt x="1330210" y="28463"/>
                  <a:pt x="1314427" y="28463"/>
                </a:cubicBezTo>
                <a:cubicBezTo>
                  <a:pt x="1298644" y="28463"/>
                  <a:pt x="1285852" y="15671"/>
                  <a:pt x="1285852" y="-112"/>
                </a:cubicBezTo>
                <a:lnTo>
                  <a:pt x="1247752" y="-112"/>
                </a:lnTo>
                <a:cubicBezTo>
                  <a:pt x="1247752" y="15671"/>
                  <a:pt x="1234960" y="28463"/>
                  <a:pt x="1219177" y="28463"/>
                </a:cubicBezTo>
                <a:cubicBezTo>
                  <a:pt x="1203394" y="28463"/>
                  <a:pt x="1190602" y="15671"/>
                  <a:pt x="1190602" y="-112"/>
                </a:cubicBezTo>
                <a:lnTo>
                  <a:pt x="1152502" y="-112"/>
                </a:lnTo>
                <a:cubicBezTo>
                  <a:pt x="1152502" y="15671"/>
                  <a:pt x="1139710" y="28463"/>
                  <a:pt x="1123927" y="28463"/>
                </a:cubicBezTo>
                <a:cubicBezTo>
                  <a:pt x="1108144" y="28463"/>
                  <a:pt x="1095352" y="15671"/>
                  <a:pt x="1095352" y="-112"/>
                </a:cubicBezTo>
                <a:lnTo>
                  <a:pt x="1057252" y="-112"/>
                </a:lnTo>
                <a:cubicBezTo>
                  <a:pt x="1057252" y="15671"/>
                  <a:pt x="1044460" y="28463"/>
                  <a:pt x="1028677" y="28463"/>
                </a:cubicBezTo>
                <a:cubicBezTo>
                  <a:pt x="1012894" y="28463"/>
                  <a:pt x="1000102" y="15671"/>
                  <a:pt x="1000102" y="-112"/>
                </a:cubicBezTo>
                <a:lnTo>
                  <a:pt x="962002" y="-112"/>
                </a:lnTo>
                <a:cubicBezTo>
                  <a:pt x="962002" y="15671"/>
                  <a:pt x="949210" y="28463"/>
                  <a:pt x="933427" y="28463"/>
                </a:cubicBezTo>
                <a:cubicBezTo>
                  <a:pt x="917644" y="28463"/>
                  <a:pt x="904852" y="15671"/>
                  <a:pt x="904852" y="-112"/>
                </a:cubicBezTo>
                <a:lnTo>
                  <a:pt x="866752" y="-112"/>
                </a:lnTo>
                <a:cubicBezTo>
                  <a:pt x="866752" y="15671"/>
                  <a:pt x="853960" y="28463"/>
                  <a:pt x="838177" y="28463"/>
                </a:cubicBezTo>
                <a:cubicBezTo>
                  <a:pt x="822394" y="28463"/>
                  <a:pt x="809602" y="15671"/>
                  <a:pt x="809602" y="-112"/>
                </a:cubicBezTo>
                <a:lnTo>
                  <a:pt x="771502" y="-112"/>
                </a:lnTo>
                <a:cubicBezTo>
                  <a:pt x="771502" y="15671"/>
                  <a:pt x="758710" y="28463"/>
                  <a:pt x="742927" y="28463"/>
                </a:cubicBezTo>
                <a:cubicBezTo>
                  <a:pt x="727144" y="28463"/>
                  <a:pt x="714352" y="15671"/>
                  <a:pt x="714352" y="-112"/>
                </a:cubicBezTo>
                <a:lnTo>
                  <a:pt x="676252" y="-112"/>
                </a:lnTo>
                <a:cubicBezTo>
                  <a:pt x="676252" y="15671"/>
                  <a:pt x="663460" y="28463"/>
                  <a:pt x="647677" y="28463"/>
                </a:cubicBezTo>
                <a:cubicBezTo>
                  <a:pt x="631894" y="28463"/>
                  <a:pt x="619102" y="15671"/>
                  <a:pt x="619102" y="-112"/>
                </a:cubicBezTo>
                <a:lnTo>
                  <a:pt x="581002" y="-112"/>
                </a:lnTo>
                <a:cubicBezTo>
                  <a:pt x="581002" y="15671"/>
                  <a:pt x="568210" y="28463"/>
                  <a:pt x="552427" y="28463"/>
                </a:cubicBezTo>
                <a:cubicBezTo>
                  <a:pt x="536644" y="28463"/>
                  <a:pt x="523852" y="15671"/>
                  <a:pt x="523852" y="-112"/>
                </a:cubicBezTo>
                <a:lnTo>
                  <a:pt x="485752" y="-112"/>
                </a:lnTo>
                <a:cubicBezTo>
                  <a:pt x="485752" y="15671"/>
                  <a:pt x="472960" y="28463"/>
                  <a:pt x="457177" y="28463"/>
                </a:cubicBezTo>
                <a:cubicBezTo>
                  <a:pt x="441394" y="28463"/>
                  <a:pt x="428602" y="15671"/>
                  <a:pt x="428602" y="-112"/>
                </a:cubicBezTo>
                <a:lnTo>
                  <a:pt x="390502" y="-112"/>
                </a:lnTo>
                <a:cubicBezTo>
                  <a:pt x="390502" y="15671"/>
                  <a:pt x="377710" y="28463"/>
                  <a:pt x="361927" y="28463"/>
                </a:cubicBezTo>
                <a:cubicBezTo>
                  <a:pt x="346144" y="28463"/>
                  <a:pt x="333352" y="15671"/>
                  <a:pt x="333352" y="-112"/>
                </a:cubicBezTo>
                <a:lnTo>
                  <a:pt x="295252" y="-112"/>
                </a:lnTo>
                <a:cubicBezTo>
                  <a:pt x="295252" y="15671"/>
                  <a:pt x="282460" y="28463"/>
                  <a:pt x="266677" y="28463"/>
                </a:cubicBezTo>
                <a:cubicBezTo>
                  <a:pt x="250894" y="28463"/>
                  <a:pt x="238102" y="15671"/>
                  <a:pt x="238102" y="-112"/>
                </a:cubicBezTo>
                <a:lnTo>
                  <a:pt x="200002" y="-112"/>
                </a:lnTo>
                <a:cubicBezTo>
                  <a:pt x="200002" y="15671"/>
                  <a:pt x="187210" y="28463"/>
                  <a:pt x="171427" y="28463"/>
                </a:cubicBezTo>
                <a:cubicBezTo>
                  <a:pt x="155644" y="28463"/>
                  <a:pt x="142852" y="15671"/>
                  <a:pt x="142852" y="-112"/>
                </a:cubicBezTo>
                <a:lnTo>
                  <a:pt x="104752" y="-112"/>
                </a:lnTo>
                <a:cubicBezTo>
                  <a:pt x="104752" y="15671"/>
                  <a:pt x="91960" y="28463"/>
                  <a:pt x="76177" y="28463"/>
                </a:cubicBezTo>
                <a:cubicBezTo>
                  <a:pt x="60394" y="28463"/>
                  <a:pt x="47602" y="15671"/>
                  <a:pt x="47602" y="-112"/>
                </a:cubicBezTo>
                <a:lnTo>
                  <a:pt x="-23" y="-112"/>
                </a:lnTo>
                <a:lnTo>
                  <a:pt x="-23" y="47513"/>
                </a:lnTo>
                <a:cubicBezTo>
                  <a:pt x="15760" y="47513"/>
                  <a:pt x="28552" y="60306"/>
                  <a:pt x="28552" y="76088"/>
                </a:cubicBezTo>
                <a:cubicBezTo>
                  <a:pt x="28552" y="91871"/>
                  <a:pt x="15760" y="104663"/>
                  <a:pt x="-23" y="104663"/>
                </a:cubicBezTo>
                <a:lnTo>
                  <a:pt x="-23" y="142763"/>
                </a:lnTo>
                <a:cubicBezTo>
                  <a:pt x="15760" y="142763"/>
                  <a:pt x="28552" y="155556"/>
                  <a:pt x="28552" y="171338"/>
                </a:cubicBezTo>
                <a:cubicBezTo>
                  <a:pt x="28552" y="187121"/>
                  <a:pt x="15760" y="199913"/>
                  <a:pt x="-23" y="199913"/>
                </a:cubicBezTo>
                <a:lnTo>
                  <a:pt x="-23" y="238013"/>
                </a:lnTo>
                <a:cubicBezTo>
                  <a:pt x="15760" y="238013"/>
                  <a:pt x="28552" y="250806"/>
                  <a:pt x="28552" y="266588"/>
                </a:cubicBezTo>
                <a:cubicBezTo>
                  <a:pt x="28552" y="282371"/>
                  <a:pt x="15760" y="295163"/>
                  <a:pt x="-23" y="295163"/>
                </a:cubicBezTo>
                <a:lnTo>
                  <a:pt x="-23" y="333263"/>
                </a:lnTo>
                <a:cubicBezTo>
                  <a:pt x="15760" y="333263"/>
                  <a:pt x="28552" y="346056"/>
                  <a:pt x="28552" y="361838"/>
                </a:cubicBezTo>
                <a:cubicBezTo>
                  <a:pt x="28552" y="377621"/>
                  <a:pt x="15760" y="390413"/>
                  <a:pt x="-23" y="390413"/>
                </a:cubicBezTo>
                <a:lnTo>
                  <a:pt x="-23" y="428513"/>
                </a:lnTo>
                <a:cubicBezTo>
                  <a:pt x="15760" y="428513"/>
                  <a:pt x="28552" y="441306"/>
                  <a:pt x="28552" y="457088"/>
                </a:cubicBezTo>
                <a:cubicBezTo>
                  <a:pt x="28552" y="472871"/>
                  <a:pt x="15760" y="485663"/>
                  <a:pt x="-23" y="485663"/>
                </a:cubicBezTo>
                <a:lnTo>
                  <a:pt x="-23" y="523763"/>
                </a:lnTo>
                <a:cubicBezTo>
                  <a:pt x="15760" y="523763"/>
                  <a:pt x="28552" y="536556"/>
                  <a:pt x="28552" y="552338"/>
                </a:cubicBezTo>
                <a:cubicBezTo>
                  <a:pt x="28552" y="568121"/>
                  <a:pt x="15760" y="580913"/>
                  <a:pt x="-23" y="580913"/>
                </a:cubicBezTo>
                <a:lnTo>
                  <a:pt x="-23" y="619013"/>
                </a:lnTo>
                <a:cubicBezTo>
                  <a:pt x="15760" y="619013"/>
                  <a:pt x="28552" y="631806"/>
                  <a:pt x="28552" y="647588"/>
                </a:cubicBezTo>
                <a:cubicBezTo>
                  <a:pt x="28552" y="663371"/>
                  <a:pt x="15760" y="676163"/>
                  <a:pt x="-23" y="676163"/>
                </a:cubicBezTo>
                <a:lnTo>
                  <a:pt x="-23" y="714263"/>
                </a:lnTo>
                <a:cubicBezTo>
                  <a:pt x="15760" y="714263"/>
                  <a:pt x="28552" y="727056"/>
                  <a:pt x="28552" y="742838"/>
                </a:cubicBezTo>
                <a:cubicBezTo>
                  <a:pt x="28552" y="758621"/>
                  <a:pt x="15760" y="771413"/>
                  <a:pt x="-23" y="771413"/>
                </a:cubicBezTo>
                <a:lnTo>
                  <a:pt x="-23" y="809513"/>
                </a:lnTo>
                <a:cubicBezTo>
                  <a:pt x="15760" y="809513"/>
                  <a:pt x="28552" y="822306"/>
                  <a:pt x="28552" y="838088"/>
                </a:cubicBezTo>
                <a:cubicBezTo>
                  <a:pt x="28552" y="853871"/>
                  <a:pt x="15760" y="866663"/>
                  <a:pt x="-23" y="866663"/>
                </a:cubicBezTo>
                <a:lnTo>
                  <a:pt x="-23" y="904763"/>
                </a:lnTo>
                <a:cubicBezTo>
                  <a:pt x="15760" y="904763"/>
                  <a:pt x="28552" y="917556"/>
                  <a:pt x="28552" y="933338"/>
                </a:cubicBezTo>
                <a:cubicBezTo>
                  <a:pt x="28552" y="949121"/>
                  <a:pt x="15760" y="961913"/>
                  <a:pt x="-23" y="961913"/>
                </a:cubicBezTo>
                <a:lnTo>
                  <a:pt x="-23" y="1000013"/>
                </a:lnTo>
                <a:cubicBezTo>
                  <a:pt x="15760" y="1000013"/>
                  <a:pt x="28552" y="1012806"/>
                  <a:pt x="28552" y="1028588"/>
                </a:cubicBezTo>
                <a:cubicBezTo>
                  <a:pt x="28552" y="1044371"/>
                  <a:pt x="15760" y="1057163"/>
                  <a:pt x="-23" y="1057163"/>
                </a:cubicBezTo>
                <a:lnTo>
                  <a:pt x="-23" y="1095263"/>
                </a:lnTo>
                <a:cubicBezTo>
                  <a:pt x="15760" y="1095263"/>
                  <a:pt x="28552" y="1108056"/>
                  <a:pt x="28552" y="1123838"/>
                </a:cubicBezTo>
                <a:cubicBezTo>
                  <a:pt x="28552" y="1139622"/>
                  <a:pt x="15760" y="1152413"/>
                  <a:pt x="-23" y="1152413"/>
                </a:cubicBezTo>
                <a:lnTo>
                  <a:pt x="-23" y="1190513"/>
                </a:lnTo>
                <a:cubicBezTo>
                  <a:pt x="15760" y="1190513"/>
                  <a:pt x="28552" y="1203306"/>
                  <a:pt x="28552" y="1219088"/>
                </a:cubicBezTo>
                <a:cubicBezTo>
                  <a:pt x="28552" y="1234872"/>
                  <a:pt x="15760" y="1247663"/>
                  <a:pt x="-23" y="1247663"/>
                </a:cubicBezTo>
                <a:lnTo>
                  <a:pt x="-23" y="1285763"/>
                </a:lnTo>
                <a:cubicBezTo>
                  <a:pt x="15760" y="1285763"/>
                  <a:pt x="28552" y="1298556"/>
                  <a:pt x="28552" y="1314338"/>
                </a:cubicBezTo>
                <a:cubicBezTo>
                  <a:pt x="28552" y="1330122"/>
                  <a:pt x="15760" y="1342913"/>
                  <a:pt x="-23" y="1342913"/>
                </a:cubicBezTo>
                <a:lnTo>
                  <a:pt x="-23" y="1381013"/>
                </a:lnTo>
                <a:cubicBezTo>
                  <a:pt x="15760" y="1381013"/>
                  <a:pt x="28552" y="1393806"/>
                  <a:pt x="28552" y="1409588"/>
                </a:cubicBezTo>
                <a:cubicBezTo>
                  <a:pt x="28552" y="1425372"/>
                  <a:pt x="15760" y="1438163"/>
                  <a:pt x="-23" y="1438163"/>
                </a:cubicBezTo>
                <a:lnTo>
                  <a:pt x="-23" y="1476263"/>
                </a:lnTo>
                <a:cubicBezTo>
                  <a:pt x="15760" y="1476263"/>
                  <a:pt x="28552" y="1489056"/>
                  <a:pt x="28552" y="1504838"/>
                </a:cubicBezTo>
                <a:cubicBezTo>
                  <a:pt x="28552" y="1520622"/>
                  <a:pt x="15760" y="1533413"/>
                  <a:pt x="-23" y="1533413"/>
                </a:cubicBezTo>
                <a:lnTo>
                  <a:pt x="-23" y="1571513"/>
                </a:lnTo>
                <a:cubicBezTo>
                  <a:pt x="15760" y="1571513"/>
                  <a:pt x="28552" y="1584306"/>
                  <a:pt x="28552" y="1600088"/>
                </a:cubicBezTo>
                <a:cubicBezTo>
                  <a:pt x="28552" y="1615872"/>
                  <a:pt x="15760" y="1628663"/>
                  <a:pt x="-23" y="1628663"/>
                </a:cubicBezTo>
                <a:lnTo>
                  <a:pt x="-23" y="1666763"/>
                </a:lnTo>
                <a:cubicBezTo>
                  <a:pt x="15760" y="1666763"/>
                  <a:pt x="28552" y="1679556"/>
                  <a:pt x="28552" y="1695338"/>
                </a:cubicBezTo>
                <a:cubicBezTo>
                  <a:pt x="28552" y="1711122"/>
                  <a:pt x="15760" y="1723913"/>
                  <a:pt x="-23" y="1723913"/>
                </a:cubicBezTo>
                <a:lnTo>
                  <a:pt x="-23" y="1762013"/>
                </a:lnTo>
                <a:cubicBezTo>
                  <a:pt x="15760" y="1762013"/>
                  <a:pt x="28552" y="1774806"/>
                  <a:pt x="28552" y="1790588"/>
                </a:cubicBezTo>
                <a:cubicBezTo>
                  <a:pt x="28552" y="1806372"/>
                  <a:pt x="15760" y="1819163"/>
                  <a:pt x="-23" y="1819163"/>
                </a:cubicBezTo>
                <a:lnTo>
                  <a:pt x="-23" y="1857263"/>
                </a:lnTo>
                <a:cubicBezTo>
                  <a:pt x="15760" y="1857263"/>
                  <a:pt x="28552" y="1870056"/>
                  <a:pt x="28552" y="1885838"/>
                </a:cubicBezTo>
                <a:cubicBezTo>
                  <a:pt x="28552" y="1901622"/>
                  <a:pt x="15760" y="1914413"/>
                  <a:pt x="-23" y="1914413"/>
                </a:cubicBezTo>
                <a:lnTo>
                  <a:pt x="-23" y="1962038"/>
                </a:lnTo>
                <a:lnTo>
                  <a:pt x="47602" y="1962038"/>
                </a:lnTo>
                <a:cubicBezTo>
                  <a:pt x="47602" y="1946256"/>
                  <a:pt x="60394" y="1933463"/>
                  <a:pt x="76177" y="1933463"/>
                </a:cubicBezTo>
                <a:cubicBezTo>
                  <a:pt x="91960" y="1933463"/>
                  <a:pt x="104752" y="1946256"/>
                  <a:pt x="104752" y="1962038"/>
                </a:cubicBezTo>
                <a:lnTo>
                  <a:pt x="142852" y="1962038"/>
                </a:lnTo>
                <a:cubicBezTo>
                  <a:pt x="142852" y="1946256"/>
                  <a:pt x="155644" y="1933463"/>
                  <a:pt x="171427" y="1933463"/>
                </a:cubicBezTo>
                <a:cubicBezTo>
                  <a:pt x="187210" y="1933463"/>
                  <a:pt x="200002" y="1946256"/>
                  <a:pt x="200002" y="1962038"/>
                </a:cubicBezTo>
                <a:lnTo>
                  <a:pt x="238102" y="1962038"/>
                </a:lnTo>
                <a:cubicBezTo>
                  <a:pt x="238102" y="1946256"/>
                  <a:pt x="250894" y="1933463"/>
                  <a:pt x="266677" y="1933463"/>
                </a:cubicBezTo>
                <a:cubicBezTo>
                  <a:pt x="282460" y="1933463"/>
                  <a:pt x="295252" y="1946256"/>
                  <a:pt x="295252" y="1962038"/>
                </a:cubicBezTo>
                <a:lnTo>
                  <a:pt x="333352" y="1962038"/>
                </a:lnTo>
                <a:cubicBezTo>
                  <a:pt x="333352" y="1946256"/>
                  <a:pt x="346144" y="1933463"/>
                  <a:pt x="361927" y="1933463"/>
                </a:cubicBezTo>
                <a:cubicBezTo>
                  <a:pt x="377710" y="1933463"/>
                  <a:pt x="390502" y="1946256"/>
                  <a:pt x="390502" y="1962038"/>
                </a:cubicBezTo>
                <a:lnTo>
                  <a:pt x="428602" y="1962038"/>
                </a:lnTo>
                <a:cubicBezTo>
                  <a:pt x="428602" y="1946256"/>
                  <a:pt x="441394" y="1933463"/>
                  <a:pt x="457177" y="1933463"/>
                </a:cubicBezTo>
                <a:cubicBezTo>
                  <a:pt x="472960" y="1933463"/>
                  <a:pt x="485752" y="1946256"/>
                  <a:pt x="485752" y="1962038"/>
                </a:cubicBezTo>
                <a:lnTo>
                  <a:pt x="523852" y="1962038"/>
                </a:lnTo>
                <a:cubicBezTo>
                  <a:pt x="523852" y="1946256"/>
                  <a:pt x="536644" y="1933463"/>
                  <a:pt x="552427" y="1933463"/>
                </a:cubicBezTo>
                <a:cubicBezTo>
                  <a:pt x="568210" y="1933463"/>
                  <a:pt x="581002" y="1946256"/>
                  <a:pt x="581002" y="1962038"/>
                </a:cubicBezTo>
                <a:lnTo>
                  <a:pt x="619102" y="1962038"/>
                </a:lnTo>
                <a:cubicBezTo>
                  <a:pt x="619102" y="1946256"/>
                  <a:pt x="631894" y="1933463"/>
                  <a:pt x="647677" y="1933463"/>
                </a:cubicBezTo>
                <a:cubicBezTo>
                  <a:pt x="663460" y="1933463"/>
                  <a:pt x="676252" y="1946256"/>
                  <a:pt x="676252" y="1962038"/>
                </a:cubicBezTo>
                <a:lnTo>
                  <a:pt x="714352" y="1962038"/>
                </a:lnTo>
                <a:cubicBezTo>
                  <a:pt x="714352" y="1946256"/>
                  <a:pt x="727144" y="1933463"/>
                  <a:pt x="742927" y="1933463"/>
                </a:cubicBezTo>
                <a:cubicBezTo>
                  <a:pt x="758710" y="1933463"/>
                  <a:pt x="771502" y="1946256"/>
                  <a:pt x="771502" y="1962038"/>
                </a:cubicBezTo>
                <a:lnTo>
                  <a:pt x="809602" y="1962038"/>
                </a:lnTo>
                <a:cubicBezTo>
                  <a:pt x="809602" y="1946256"/>
                  <a:pt x="822394" y="1933463"/>
                  <a:pt x="838177" y="1933463"/>
                </a:cubicBezTo>
                <a:cubicBezTo>
                  <a:pt x="853960" y="1933463"/>
                  <a:pt x="866752" y="1946256"/>
                  <a:pt x="866752" y="1962038"/>
                </a:cubicBezTo>
                <a:lnTo>
                  <a:pt x="904852" y="1962038"/>
                </a:lnTo>
                <a:cubicBezTo>
                  <a:pt x="904852" y="1946256"/>
                  <a:pt x="917644" y="1933463"/>
                  <a:pt x="933427" y="1933463"/>
                </a:cubicBezTo>
                <a:cubicBezTo>
                  <a:pt x="949210" y="1933463"/>
                  <a:pt x="962002" y="1946256"/>
                  <a:pt x="962002" y="1962038"/>
                </a:cubicBezTo>
                <a:lnTo>
                  <a:pt x="1000102" y="1962038"/>
                </a:lnTo>
                <a:cubicBezTo>
                  <a:pt x="1000102" y="1946256"/>
                  <a:pt x="1012894" y="1933463"/>
                  <a:pt x="1028677" y="1933463"/>
                </a:cubicBezTo>
                <a:cubicBezTo>
                  <a:pt x="1044460" y="1933463"/>
                  <a:pt x="1057252" y="1946256"/>
                  <a:pt x="1057252" y="1962038"/>
                </a:cubicBezTo>
                <a:lnTo>
                  <a:pt x="1095352" y="1962038"/>
                </a:lnTo>
                <a:cubicBezTo>
                  <a:pt x="1095352" y="1946256"/>
                  <a:pt x="1108144" y="1933463"/>
                  <a:pt x="1123927" y="1933463"/>
                </a:cubicBezTo>
                <a:cubicBezTo>
                  <a:pt x="1139710" y="1933463"/>
                  <a:pt x="1152502" y="1946256"/>
                  <a:pt x="1152502" y="1962038"/>
                </a:cubicBezTo>
                <a:lnTo>
                  <a:pt x="1190602" y="1962038"/>
                </a:lnTo>
                <a:cubicBezTo>
                  <a:pt x="1190602" y="1946256"/>
                  <a:pt x="1203394" y="1933463"/>
                  <a:pt x="1219177" y="1933463"/>
                </a:cubicBezTo>
                <a:cubicBezTo>
                  <a:pt x="1234960" y="1933463"/>
                  <a:pt x="1247752" y="1946256"/>
                  <a:pt x="1247752" y="1962038"/>
                </a:cubicBezTo>
                <a:lnTo>
                  <a:pt x="1285852" y="1962038"/>
                </a:lnTo>
                <a:cubicBezTo>
                  <a:pt x="1285852" y="1946256"/>
                  <a:pt x="1298644" y="1933463"/>
                  <a:pt x="1314427" y="1933463"/>
                </a:cubicBezTo>
                <a:cubicBezTo>
                  <a:pt x="1330210" y="1933463"/>
                  <a:pt x="1343002" y="1946256"/>
                  <a:pt x="1343002" y="1962038"/>
                </a:cubicBezTo>
                <a:lnTo>
                  <a:pt x="1390627" y="1962038"/>
                </a:lnTo>
                <a:lnTo>
                  <a:pt x="1390627" y="1914413"/>
                </a:lnTo>
                <a:cubicBezTo>
                  <a:pt x="1374844" y="1914413"/>
                  <a:pt x="1362052" y="1901622"/>
                  <a:pt x="1362052" y="1885838"/>
                </a:cubicBezTo>
                <a:close/>
              </a:path>
            </a:pathLst>
          </a:custGeom>
          <a:solidFill>
            <a:srgbClr val="FFFDF9"/>
          </a:solidFill>
          <a:ln w="6350">
            <a:solidFill>
              <a:srgbClr val="EAEAEA"/>
            </a:solidFill>
            <a:miter lim="800000"/>
          </a:ln>
          <a:effectLst>
            <a:outerShdw blurRad="50800" dist="50800" dir="5400000" algn="t" rotWithShape="0">
              <a:prstClr val="black">
                <a:alpha val="31000"/>
              </a:prstClr>
            </a:outerShdw>
          </a:effectLst>
        </p:spPr>
        <p:txBody>
          <a:bodyPr rot="0" spcFirstLastPara="0" vert="horz" wrap="square" lIns="108000" tIns="108000" rIns="144000" bIns="72000" numCol="1" spcCol="0" rtlCol="0" fromWordArt="0" anchor="t" anchorCtr="0" forceAA="0" compatLnSpc="0">
            <a:noAutofit/>
          </a:bodyPr>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l" eaLnBrk="1" hangingPunct="1">
              <a:spcBef>
                <a:spcPct val="40000"/>
              </a:spcBef>
              <a:buClr>
                <a:schemeClr val="accent1"/>
              </a:buClr>
              <a:buSzTx/>
              <a:buFont typeface="Wingdings" panose="05000000000000000000" pitchFamily="2" charset="2"/>
              <a:buChar char="§"/>
            </a:pPr>
            <a:endParaRPr lang="en-US" altLang="en-US">
              <a:sym typeface="+mn-ea"/>
            </a:endParaRPr>
          </a:p>
        </p:txBody>
      </p:sp>
      <p:grpSp>
        <p:nvGrpSpPr>
          <p:cNvPr id="4" name="组合 3"/>
          <p:cNvGrpSpPr/>
          <p:nvPr/>
        </p:nvGrpSpPr>
        <p:grpSpPr>
          <a:xfrm>
            <a:off x="0" y="965200"/>
            <a:ext cx="787400" cy="360680"/>
            <a:chOff x="0" y="1520"/>
            <a:chExt cx="1996" cy="568"/>
          </a:xfrm>
        </p:grpSpPr>
        <p:sp>
          <p:nvSpPr>
            <p:cNvPr id="26" name="标题 1"/>
            <p:cNvSpPr txBox="1"/>
            <p:nvPr/>
          </p:nvSpPr>
          <p:spPr>
            <a:xfrm>
              <a:off x="1626"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7" name="标题 1"/>
            <p:cNvSpPr txBox="1"/>
            <p:nvPr/>
          </p:nvSpPr>
          <p:spPr>
            <a:xfrm>
              <a:off x="1364"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8" name="标题 1"/>
            <p:cNvSpPr txBox="1"/>
            <p:nvPr/>
          </p:nvSpPr>
          <p:spPr>
            <a:xfrm>
              <a:off x="1102"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9" name="标题 1"/>
            <p:cNvSpPr txBox="1"/>
            <p:nvPr/>
          </p:nvSpPr>
          <p:spPr>
            <a:xfrm>
              <a:off x="0" y="1520"/>
              <a:ext cx="1209" cy="569"/>
            </a:xfrm>
            <a:custGeom>
              <a:avLst/>
              <a:gdLst>
                <a:gd name="connsiteX0" fmla="*/ 0 w 1017845"/>
                <a:gd name="connsiteY0" fmla="*/ 0 h 478631"/>
                <a:gd name="connsiteX1" fmla="*/ 706362 w 1017845"/>
                <a:gd name="connsiteY1" fmla="*/ 0 h 478631"/>
                <a:gd name="connsiteX2" fmla="*/ 862104 w 1017845"/>
                <a:gd name="connsiteY2" fmla="*/ 0 h 478631"/>
                <a:gd name="connsiteX3" fmla="*/ 869157 w 1017845"/>
                <a:gd name="connsiteY3" fmla="*/ 0 h 478631"/>
                <a:gd name="connsiteX4" fmla="*/ 869157 w 1017845"/>
                <a:gd name="connsiteY4" fmla="*/ 10838 h 478631"/>
                <a:gd name="connsiteX5" fmla="*/ 1017845 w 1017845"/>
                <a:gd name="connsiteY5" fmla="*/ 239316 h 478631"/>
                <a:gd name="connsiteX6" fmla="*/ 869157 w 1017845"/>
                <a:gd name="connsiteY6" fmla="*/ 467793 h 478631"/>
                <a:gd name="connsiteX7" fmla="*/ 869157 w 1017845"/>
                <a:gd name="connsiteY7" fmla="*/ 478631 h 478631"/>
                <a:gd name="connsiteX8" fmla="*/ 862104 w 1017845"/>
                <a:gd name="connsiteY8" fmla="*/ 478631 h 478631"/>
                <a:gd name="connsiteX9" fmla="*/ 706362 w 1017845"/>
                <a:gd name="connsiteY9" fmla="*/ 478631 h 478631"/>
                <a:gd name="connsiteX10" fmla="*/ 0 w 1017845"/>
                <a:gd name="connsiteY10" fmla="*/ 478631 h 478631"/>
              </a:gdLst>
              <a:ahLst/>
              <a:cxnLst/>
              <a:rect l="l" t="t" r="r" b="b"/>
              <a:pathLst>
                <a:path w="1017845" h="478631">
                  <a:moveTo>
                    <a:pt x="0" y="0"/>
                  </a:moveTo>
                  <a:lnTo>
                    <a:pt x="706362" y="0"/>
                  </a:lnTo>
                  <a:lnTo>
                    <a:pt x="862104" y="0"/>
                  </a:lnTo>
                  <a:lnTo>
                    <a:pt x="869157" y="0"/>
                  </a:lnTo>
                  <a:lnTo>
                    <a:pt x="869157" y="10838"/>
                  </a:lnTo>
                  <a:lnTo>
                    <a:pt x="1017845" y="239316"/>
                  </a:lnTo>
                  <a:lnTo>
                    <a:pt x="869157" y="467793"/>
                  </a:lnTo>
                  <a:lnTo>
                    <a:pt x="869157" y="478631"/>
                  </a:lnTo>
                  <a:lnTo>
                    <a:pt x="862104" y="478631"/>
                  </a:lnTo>
                  <a:lnTo>
                    <a:pt x="706362" y="478631"/>
                  </a:lnTo>
                  <a:lnTo>
                    <a:pt x="0" y="478631"/>
                  </a:lnTo>
                  <a:close/>
                </a:path>
              </a:pathLst>
            </a:custGeom>
            <a:gradFill>
              <a:gsLst>
                <a:gs pos="0">
                  <a:schemeClr val="accent1"/>
                </a:gs>
                <a:gs pos="100000">
                  <a:schemeClr val="accent1">
                    <a:lumMod val="60000"/>
                    <a:lumOff val="40000"/>
                  </a:schemeClr>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grpSp>
      <p:sp>
        <p:nvSpPr>
          <p:cNvPr id="2" name="文本框 1"/>
          <p:cNvSpPr txBox="1"/>
          <p:nvPr/>
        </p:nvSpPr>
        <p:spPr>
          <a:xfrm>
            <a:off x="744855" y="965200"/>
            <a:ext cx="9908540" cy="460375"/>
          </a:xfrm>
          <a:prstGeom prst="rect">
            <a:avLst/>
          </a:prstGeom>
        </p:spPr>
        <p:txBody>
          <a:bodyPr wrap="square">
            <a:spAutoFit/>
          </a:bodyPr>
          <a:p>
            <a:r>
              <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有效性：左乙拉西坦抗癫痫效果明确，注射剂起效更快</a:t>
            </a:r>
            <a:endPar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581025" y="2145665"/>
            <a:ext cx="5506085" cy="1070610"/>
          </a:xfrm>
          <a:prstGeom prst="rect">
            <a:avLst/>
          </a:prstGeom>
          <a:noFill/>
        </p:spPr>
        <p:txBody>
          <a:bodyPr wrap="square" rtlCol="0" anchor="t">
            <a:noAutofit/>
          </a:bodyPr>
          <a:p>
            <a:r>
              <a:rPr lang="zh-CN" altLang="en-US" sz="1400">
                <a:latin typeface="微软雅黑" panose="020B0503020204020204" pitchFamily="34" charset="-122"/>
                <a:ea typeface="微软雅黑" panose="020B0503020204020204" pitchFamily="34" charset="-122"/>
                <a:cs typeface="微软雅黑" panose="020B0503020204020204" pitchFamily="34" charset="-122"/>
              </a:rPr>
              <a:t>在难治性癫痫部分性发作患者（伴或不伴有继发性全身发作）进行</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 3 </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个多中心，随机、双盲和安慰剂对照的临床研究评估了左乙拉西坦作为成人辅助治疗（作为其他抗癫痫药物的辅助治疗）的有效性，主要的疗效指标为整个随机治疗阶段（逐量加药期</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评价期）相对于安慰剂组每周部分性发作频率下降百分比</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78460" y="1586230"/>
            <a:ext cx="6096000" cy="398780"/>
          </a:xfrm>
          <a:prstGeom prst="rect">
            <a:avLst/>
          </a:prstGeom>
          <a:noFill/>
        </p:spPr>
        <p:txBody>
          <a:bodyPr wrap="square" rtlCol="0" anchor="t">
            <a:spAutoFit/>
          </a:bodyPr>
          <a:p>
            <a:r>
              <a:rPr lang="zh-CN" altLang="en-US"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原研</a:t>
            </a:r>
            <a:r>
              <a:rPr lang="en-US" altLang="zh-CN"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UCB</a:t>
            </a:r>
            <a:r>
              <a:rPr lang="zh-CN" altLang="en-US"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左乙拉西坦的临床研究，效果明确</a:t>
            </a:r>
            <a:endParaRPr lang="zh-CN" altLang="en-US"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7633970" y="2292985"/>
            <a:ext cx="4090035" cy="245110"/>
          </a:xfrm>
          <a:prstGeom prst="rect">
            <a:avLst/>
          </a:prstGeom>
        </p:spPr>
        <p:txBody>
          <a:bodyPr wrap="square">
            <a:spAutoFit/>
          </a:bodyPr>
          <a:p>
            <a:r>
              <a:rPr lang="zh-CN" altLang="en-US" sz="1000">
                <a:solidFill>
                  <a:srgbClr val="000000"/>
                </a:solidFill>
                <a:latin typeface="宋体" panose="02010600030101010101" pitchFamily="2" charset="-122"/>
                <a:ea typeface="宋体" panose="02010600030101010101" pitchFamily="2" charset="-122"/>
              </a:rPr>
              <a:t>表 </a:t>
            </a:r>
            <a:r>
              <a:rPr lang="en-US" altLang="zh-CN" sz="1000">
                <a:solidFill>
                  <a:srgbClr val="000000"/>
                </a:solidFill>
                <a:latin typeface="Times New Roman" panose="02020603050405020304"/>
                <a:ea typeface="Times New Roman" panose="02020603050405020304"/>
              </a:rPr>
              <a:t>1</a:t>
            </a:r>
            <a:r>
              <a:rPr lang="zh-CN" altLang="en-US" sz="1000">
                <a:solidFill>
                  <a:srgbClr val="000000"/>
                </a:solidFill>
                <a:latin typeface="宋体" panose="02010600030101010101" pitchFamily="2" charset="-122"/>
                <a:ea typeface="宋体" panose="02010600030101010101" pitchFamily="2" charset="-122"/>
              </a:rPr>
              <a:t>：研究 </a:t>
            </a:r>
            <a:r>
              <a:rPr lang="en-US" altLang="zh-CN" sz="1000">
                <a:solidFill>
                  <a:srgbClr val="000000"/>
                </a:solidFill>
                <a:latin typeface="Times New Roman" panose="02020603050405020304"/>
                <a:ea typeface="Times New Roman" panose="02020603050405020304"/>
              </a:rPr>
              <a:t>1 </a:t>
            </a:r>
            <a:r>
              <a:rPr lang="zh-CN" altLang="en-US" sz="1000">
                <a:solidFill>
                  <a:srgbClr val="000000"/>
                </a:solidFill>
                <a:latin typeface="宋体" panose="02010600030101010101" pitchFamily="2" charset="-122"/>
                <a:ea typeface="宋体" panose="02010600030101010101" pitchFamily="2" charset="-122"/>
              </a:rPr>
              <a:t>中每周部分性癫痫发作频率较安慰剂的平均值降低</a:t>
            </a:r>
            <a:endParaRPr lang="zh-CN" altLang="en-US" sz="1000">
              <a:solidFill>
                <a:srgbClr val="000000"/>
              </a:solidFill>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2"/>
          <a:stretch>
            <a:fillRect/>
          </a:stretch>
        </p:blipFill>
        <p:spPr>
          <a:xfrm>
            <a:off x="7780020" y="2538095"/>
            <a:ext cx="3943985" cy="990600"/>
          </a:xfrm>
          <a:prstGeom prst="rect">
            <a:avLst/>
          </a:prstGeom>
        </p:spPr>
      </p:pic>
      <p:sp>
        <p:nvSpPr>
          <p:cNvPr id="9" name="文本框 8"/>
          <p:cNvSpPr txBox="1"/>
          <p:nvPr/>
        </p:nvSpPr>
        <p:spPr>
          <a:xfrm>
            <a:off x="7751445" y="3569335"/>
            <a:ext cx="3807460" cy="245110"/>
          </a:xfrm>
          <a:prstGeom prst="rect">
            <a:avLst/>
          </a:prstGeom>
          <a:noFill/>
        </p:spPr>
        <p:txBody>
          <a:bodyPr wrap="square" rtlCol="0" anchor="t">
            <a:spAutoFit/>
          </a:bodyPr>
          <a:p>
            <a:r>
              <a:rPr lang="zh-CN" altLang="en-US" sz="1000">
                <a:solidFill>
                  <a:srgbClr val="000000"/>
                </a:solidFill>
                <a:latin typeface="宋体" panose="02010600030101010101" pitchFamily="2" charset="-122"/>
                <a:ea typeface="宋体" panose="02010600030101010101" pitchFamily="2" charset="-122"/>
              </a:rPr>
              <a:t>表 2：研究 2 每周部分性发作频率较安慰剂下降百分比：A 阶段</a:t>
            </a:r>
            <a:endParaRPr lang="zh-CN" altLang="en-US" sz="1000">
              <a:solidFill>
                <a:srgbClr val="000000"/>
              </a:solidFill>
              <a:latin typeface="宋体" panose="02010600030101010101" pitchFamily="2" charset="-122"/>
              <a:ea typeface="宋体" panose="02010600030101010101" pitchFamily="2" charset="-122"/>
            </a:endParaRPr>
          </a:p>
        </p:txBody>
      </p:sp>
      <p:pic>
        <p:nvPicPr>
          <p:cNvPr id="10" name="图片 9"/>
          <p:cNvPicPr>
            <a:picLocks noChangeAspect="1"/>
          </p:cNvPicPr>
          <p:nvPr/>
        </p:nvPicPr>
        <p:blipFill>
          <a:blip r:embed="rId3"/>
          <a:stretch>
            <a:fillRect/>
          </a:stretch>
        </p:blipFill>
        <p:spPr>
          <a:xfrm>
            <a:off x="7780020" y="3855085"/>
            <a:ext cx="3943985" cy="939800"/>
          </a:xfrm>
          <a:prstGeom prst="rect">
            <a:avLst/>
          </a:prstGeom>
        </p:spPr>
      </p:pic>
      <p:sp>
        <p:nvSpPr>
          <p:cNvPr id="11" name="文本框 10"/>
          <p:cNvSpPr txBox="1"/>
          <p:nvPr/>
        </p:nvSpPr>
        <p:spPr>
          <a:xfrm>
            <a:off x="7780020" y="4794885"/>
            <a:ext cx="3444875" cy="245110"/>
          </a:xfrm>
          <a:prstGeom prst="rect">
            <a:avLst/>
          </a:prstGeom>
        </p:spPr>
        <p:txBody>
          <a:bodyPr wrap="square">
            <a:spAutoFit/>
          </a:bodyPr>
          <a:p>
            <a:r>
              <a:rPr lang="zh-CN" altLang="en-US" sz="1000">
                <a:solidFill>
                  <a:srgbClr val="000000"/>
                </a:solidFill>
                <a:latin typeface="宋体" panose="02010600030101010101" pitchFamily="2" charset="-122"/>
                <a:ea typeface="宋体" panose="02010600030101010101" pitchFamily="2" charset="-122"/>
              </a:rPr>
              <a:t>表 3：研究 3 每周部分性发作频率较安慰剂下降百分比</a:t>
            </a:r>
            <a:endParaRPr lang="zh-CN" altLang="en-US" sz="1000">
              <a:solidFill>
                <a:srgbClr val="000000"/>
              </a:solidFill>
              <a:latin typeface="宋体" panose="02010600030101010101" pitchFamily="2" charset="-122"/>
              <a:ea typeface="宋体" panose="02010600030101010101" pitchFamily="2" charset="-122"/>
            </a:endParaRPr>
          </a:p>
        </p:txBody>
      </p:sp>
      <p:pic>
        <p:nvPicPr>
          <p:cNvPr id="13" name="图片 12"/>
          <p:cNvPicPr>
            <a:picLocks noChangeAspect="1"/>
          </p:cNvPicPr>
          <p:nvPr/>
        </p:nvPicPr>
        <p:blipFill>
          <a:blip r:embed="rId4"/>
          <a:stretch>
            <a:fillRect/>
          </a:stretch>
        </p:blipFill>
        <p:spPr>
          <a:xfrm>
            <a:off x="7780020" y="5039995"/>
            <a:ext cx="2989580" cy="952500"/>
          </a:xfrm>
          <a:prstGeom prst="rect">
            <a:avLst/>
          </a:prstGeom>
        </p:spPr>
      </p:pic>
      <p:sp>
        <p:nvSpPr>
          <p:cNvPr id="14" name="文本框 13"/>
          <p:cNvSpPr txBox="1"/>
          <p:nvPr/>
        </p:nvSpPr>
        <p:spPr>
          <a:xfrm>
            <a:off x="434975" y="3554095"/>
            <a:ext cx="6200775" cy="583565"/>
          </a:xfrm>
          <a:prstGeom prst="rect">
            <a:avLst/>
          </a:prstGeom>
          <a:noFill/>
        </p:spPr>
        <p:txBody>
          <a:bodyPr wrap="square" rtlCol="0" anchor="t">
            <a:spAutoFit/>
          </a:bodyPr>
          <a:p>
            <a:r>
              <a:rPr lang="zh-CN" altLang="en-US" sz="1600" b="1">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当静脉注射左乙拉西坦 15 分钟时，同等剂量的静脉注射左乙拉西坦和口服左乙拉西坦产生相同的 Cmax、Cmin 和总全身暴露量。</a:t>
            </a:r>
            <a:endParaRPr lang="zh-CN" altLang="en-US" sz="1600" b="1">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518160" y="4794885"/>
            <a:ext cx="6158230" cy="1383665"/>
          </a:xfrm>
          <a:prstGeom prst="rect">
            <a:avLst/>
          </a:prstGeom>
        </p:spPr>
        <p:txBody>
          <a:bodyPr wrap="square">
            <a:spAutoFit/>
          </a:bodyPr>
          <a:p>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生物等效性结论：</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空腹试验结果表明，由贵州阜康仁制药有限公司研发、山西诺成制药有限公司生产的左乙拉西坦氯化钠注射液（受试制剂</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，规格：</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500mg/100mL</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HQ SPECIALTY PHARMA CORP</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的左乙拉西坦氯化钠注射液（参比制剂</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，规格：</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500 mg/100 mL</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生物等效</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安全性结论：</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左乙拉西坦氯化钠注射液受试制剂与参比制剂的</a:t>
            </a:r>
            <a:r>
              <a:rPr lang="zh-CN" altLang="en-US" sz="1400" b="1">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安全性一致</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，未观察到两制剂在安全性上的明显差异。</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641350" y="4267200"/>
            <a:ext cx="6096000" cy="398780"/>
          </a:xfrm>
          <a:prstGeom prst="rect">
            <a:avLst/>
          </a:prstGeom>
          <a:noFill/>
        </p:spPr>
        <p:txBody>
          <a:bodyPr wrap="square" rtlCol="0" anchor="t">
            <a:spAutoFit/>
          </a:bodyPr>
          <a:p>
            <a:r>
              <a:rPr lang="zh-CN"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阜康仁</a:t>
            </a:r>
            <a:r>
              <a:rPr lang="zh-CN" altLang="en-US"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左乙拉西坦氯化钠注射液与原研</a:t>
            </a:r>
            <a:r>
              <a:rPr lang="en-US" altLang="zh-CN"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BE</a:t>
            </a:r>
            <a:r>
              <a:rPr lang="zh-CN" altLang="en-US"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等效</a:t>
            </a:r>
            <a:endParaRPr lang="zh-CN" altLang="en-US" sz="2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虚尾箭头 16"/>
          <p:cNvSpPr/>
          <p:nvPr/>
        </p:nvSpPr>
        <p:spPr>
          <a:xfrm>
            <a:off x="6281420" y="1939290"/>
            <a:ext cx="1158240" cy="913765"/>
          </a:xfrm>
          <a:prstGeom prst="stripedRightArrow">
            <a:avLst/>
          </a:prstGeom>
        </p:spPr>
        <p:style>
          <a:lnRef idx="0">
            <a:srgbClr val="FFFFFF"/>
          </a:lnRef>
          <a:fillRef idx="2">
            <a:schemeClr val="accent1"/>
          </a:fillRef>
          <a:effectRef idx="1">
            <a:schemeClr val="accent1"/>
          </a:effectRef>
          <a:fontRef idx="minor">
            <a:schemeClr val="lt1"/>
          </a:fontRef>
        </p:style>
        <p:txBody>
          <a:bodyPr rtlCol="0" anchor="ctr"/>
          <a:p>
            <a:pPr algn="ctr"/>
            <a:endParaRPr lang="zh-CN" altLang="en-US"/>
          </a:p>
        </p:txBody>
      </p:sp>
      <p:sp>
        <p:nvSpPr>
          <p:cNvPr id="21" name="圆角矩形 20"/>
          <p:cNvSpPr/>
          <p:nvPr/>
        </p:nvSpPr>
        <p:spPr>
          <a:xfrm>
            <a:off x="305435" y="2028825"/>
            <a:ext cx="5925820" cy="1372235"/>
          </a:xfrm>
          <a:prstGeom prst="roundRect">
            <a:avLst/>
          </a:prstGeom>
          <a:ln w="38100"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2" name="圆角矩形 21"/>
          <p:cNvSpPr/>
          <p:nvPr/>
        </p:nvSpPr>
        <p:spPr>
          <a:xfrm>
            <a:off x="305435" y="4665980"/>
            <a:ext cx="6371590" cy="1513205"/>
          </a:xfrm>
          <a:prstGeom prst="roundRect">
            <a:avLst/>
          </a:prstGeom>
          <a:ln w="38100" cap="flat" cmpd="sng" algn="ctr">
            <a:solidFill>
              <a:schemeClr val="accent1"/>
            </a:solidFill>
            <a:prstDash val="dash"/>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p:sp>
        <p:nvSpPr>
          <p:cNvPr id="35" name="矩形 34"/>
          <p:cNvSpPr/>
          <p:nvPr/>
        </p:nvSpPr>
        <p:spPr>
          <a:xfrm>
            <a:off x="-11430" y="6226175"/>
            <a:ext cx="12202795" cy="659765"/>
          </a:xfrm>
          <a:prstGeom prst="rect">
            <a:avLst/>
          </a:prstGeom>
        </p:spPr>
        <p:style>
          <a:lnRef idx="0">
            <a:srgbClr val="FFFFFF"/>
          </a:lnRef>
          <a:fillRef idx="2">
            <a:schemeClr val="accent1"/>
          </a:fillRef>
          <a:effectRef idx="1">
            <a:schemeClr val="accent1"/>
          </a:effectRef>
          <a:fontRef idx="minor">
            <a:schemeClr val="lt1"/>
          </a:fontRef>
        </p:style>
        <p:txBody>
          <a:bodyPr rtlCol="0" anchor="ctr"/>
          <a:p>
            <a:pPr algn="ctr"/>
            <a:endParaRPr lang="zh-CN" altLang="en-US"/>
          </a:p>
        </p:txBody>
      </p:sp>
      <p:sp>
        <p:nvSpPr>
          <p:cNvPr id="2" name="文本框 1"/>
          <p:cNvSpPr txBox="1"/>
          <p:nvPr/>
        </p:nvSpPr>
        <p:spPr>
          <a:xfrm>
            <a:off x="951865" y="961390"/>
            <a:ext cx="6791960" cy="460375"/>
          </a:xfrm>
          <a:prstGeom prst="rect">
            <a:avLst/>
          </a:prstGeom>
        </p:spPr>
        <p:txBody>
          <a:bodyPr wrap="square">
            <a:spAutoFit/>
          </a:bodyPr>
          <a:p>
            <a:r>
              <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创新性：新剂型，无需稀释，安全便利</a:t>
            </a:r>
            <a:endParaRPr lang="zh-CN" altLang="en-US"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0" y="965200"/>
            <a:ext cx="787400" cy="360680"/>
            <a:chOff x="0" y="1520"/>
            <a:chExt cx="1996" cy="568"/>
          </a:xfrm>
        </p:grpSpPr>
        <p:sp>
          <p:nvSpPr>
            <p:cNvPr id="26" name="标题 1"/>
            <p:cNvSpPr txBox="1"/>
            <p:nvPr/>
          </p:nvSpPr>
          <p:spPr>
            <a:xfrm>
              <a:off x="1626"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7" name="标题 1"/>
            <p:cNvSpPr txBox="1"/>
            <p:nvPr/>
          </p:nvSpPr>
          <p:spPr>
            <a:xfrm>
              <a:off x="1364"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8" name="标题 1"/>
            <p:cNvSpPr txBox="1"/>
            <p:nvPr/>
          </p:nvSpPr>
          <p:spPr>
            <a:xfrm>
              <a:off x="1102" y="1520"/>
              <a:ext cx="370" cy="569"/>
            </a:xfrm>
            <a:prstGeom prst="chevron">
              <a:avLst/>
            </a:prstGeom>
            <a:gradFill>
              <a:gsLst>
                <a:gs pos="0">
                  <a:schemeClr val="accent1">
                    <a:lumMod val="60000"/>
                    <a:lumOff val="40000"/>
                  </a:schemeClr>
                </a:gs>
                <a:gs pos="70000">
                  <a:schemeClr val="accent1"/>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sp>
          <p:nvSpPr>
            <p:cNvPr id="29" name="标题 1"/>
            <p:cNvSpPr txBox="1"/>
            <p:nvPr/>
          </p:nvSpPr>
          <p:spPr>
            <a:xfrm>
              <a:off x="0" y="1520"/>
              <a:ext cx="1209" cy="569"/>
            </a:xfrm>
            <a:custGeom>
              <a:avLst/>
              <a:gdLst>
                <a:gd name="connsiteX0" fmla="*/ 0 w 1017845"/>
                <a:gd name="connsiteY0" fmla="*/ 0 h 478631"/>
                <a:gd name="connsiteX1" fmla="*/ 706362 w 1017845"/>
                <a:gd name="connsiteY1" fmla="*/ 0 h 478631"/>
                <a:gd name="connsiteX2" fmla="*/ 862104 w 1017845"/>
                <a:gd name="connsiteY2" fmla="*/ 0 h 478631"/>
                <a:gd name="connsiteX3" fmla="*/ 869157 w 1017845"/>
                <a:gd name="connsiteY3" fmla="*/ 0 h 478631"/>
                <a:gd name="connsiteX4" fmla="*/ 869157 w 1017845"/>
                <a:gd name="connsiteY4" fmla="*/ 10838 h 478631"/>
                <a:gd name="connsiteX5" fmla="*/ 1017845 w 1017845"/>
                <a:gd name="connsiteY5" fmla="*/ 239316 h 478631"/>
                <a:gd name="connsiteX6" fmla="*/ 869157 w 1017845"/>
                <a:gd name="connsiteY6" fmla="*/ 467793 h 478631"/>
                <a:gd name="connsiteX7" fmla="*/ 869157 w 1017845"/>
                <a:gd name="connsiteY7" fmla="*/ 478631 h 478631"/>
                <a:gd name="connsiteX8" fmla="*/ 862104 w 1017845"/>
                <a:gd name="connsiteY8" fmla="*/ 478631 h 478631"/>
                <a:gd name="connsiteX9" fmla="*/ 706362 w 1017845"/>
                <a:gd name="connsiteY9" fmla="*/ 478631 h 478631"/>
                <a:gd name="connsiteX10" fmla="*/ 0 w 1017845"/>
                <a:gd name="connsiteY10" fmla="*/ 478631 h 478631"/>
              </a:gdLst>
              <a:ahLst/>
              <a:cxnLst/>
              <a:rect l="l" t="t" r="r" b="b"/>
              <a:pathLst>
                <a:path w="1017845" h="478631">
                  <a:moveTo>
                    <a:pt x="0" y="0"/>
                  </a:moveTo>
                  <a:lnTo>
                    <a:pt x="706362" y="0"/>
                  </a:lnTo>
                  <a:lnTo>
                    <a:pt x="862104" y="0"/>
                  </a:lnTo>
                  <a:lnTo>
                    <a:pt x="869157" y="0"/>
                  </a:lnTo>
                  <a:lnTo>
                    <a:pt x="869157" y="10838"/>
                  </a:lnTo>
                  <a:lnTo>
                    <a:pt x="1017845" y="239316"/>
                  </a:lnTo>
                  <a:lnTo>
                    <a:pt x="869157" y="467793"/>
                  </a:lnTo>
                  <a:lnTo>
                    <a:pt x="869157" y="478631"/>
                  </a:lnTo>
                  <a:lnTo>
                    <a:pt x="862104" y="478631"/>
                  </a:lnTo>
                  <a:lnTo>
                    <a:pt x="706362" y="478631"/>
                  </a:lnTo>
                  <a:lnTo>
                    <a:pt x="0" y="478631"/>
                  </a:lnTo>
                  <a:close/>
                </a:path>
              </a:pathLst>
            </a:custGeom>
            <a:gradFill>
              <a:gsLst>
                <a:gs pos="0">
                  <a:schemeClr val="accent1"/>
                </a:gs>
                <a:gs pos="100000">
                  <a:schemeClr val="accent1">
                    <a:lumMod val="60000"/>
                    <a:lumOff val="40000"/>
                  </a:schemeClr>
                </a:gs>
              </a:gsLst>
              <a:lin ang="0" scaled="0"/>
            </a:gradFill>
            <a:ln w="12700" cap="sq">
              <a:noFill/>
              <a:miter/>
            </a:ln>
            <a:effectLst>
              <a:outerShdw blurRad="67066" dist="67066" dir="5400000" algn="t" rotWithShape="0">
                <a:schemeClr val="accent1">
                  <a:lumMod val="40000"/>
                  <a:lumOff val="60000"/>
                  <a:alpha val="14000"/>
                </a:schemeClr>
              </a:outerShdw>
            </a:effectLst>
          </p:spPr>
          <p:txBody>
            <a:bodyPr vert="horz" wrap="square" lIns="68983" tIns="34491" rIns="68983" bIns="34491" rtlCol="0" anchor="ctr"/>
            <a:p>
              <a:pPr algn="ctr">
                <a:lnSpc>
                  <a:spcPct val="110000"/>
                </a:lnSpc>
              </a:pPr>
              <a:endParaRPr kumimoji="1" lang="zh-CN" altLang="en-US"/>
            </a:p>
          </p:txBody>
        </p:sp>
      </p:grpSp>
      <p:sp>
        <p:nvSpPr>
          <p:cNvPr id="3" name="文本框 2"/>
          <p:cNvSpPr txBox="1"/>
          <p:nvPr/>
        </p:nvSpPr>
        <p:spPr>
          <a:xfrm>
            <a:off x="537845" y="1786890"/>
            <a:ext cx="7301230" cy="1229995"/>
          </a:xfrm>
          <a:prstGeom prst="rect">
            <a:avLst/>
          </a:prstGeom>
        </p:spPr>
        <p:txBody>
          <a:bodyPr wrap="square">
            <a:spAutoFit/>
          </a:bodyPr>
          <a:p>
            <a:pPr algn="ctr"/>
            <a:r>
              <a:rPr lang="en-US" altLang="zh-CN" sz="160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创新点</a:t>
            </a:r>
            <a:endParaRPr lang="zh-CN" altLang="en-US" sz="16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6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n"/>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左乙拉西坦注射用浓溶液、注射用丙戊酸钠均为医保乙类品种，但是不能直接静脉使用； </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n"/>
            </a:pP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左乙拉西坦氯化钠注射液为左乙拉西坦的大容量注射剂型，弥补了抗癫痫药物直接静脉输注的用药空白，</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促进抗癫痫药物更科学合理地使用。 </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3966845" y="6216015"/>
            <a:ext cx="8225155" cy="645160"/>
          </a:xfrm>
          <a:prstGeom prst="rect">
            <a:avLst/>
          </a:prstGeom>
        </p:spPr>
        <p:txBody>
          <a:bodyPr wrap="square">
            <a:spAutoFit/>
          </a:bodyPr>
          <a:p>
            <a:r>
              <a:rPr lang="en-US" altLang="zh-CN" sz="1200">
                <a:solidFill>
                  <a:srgbClr val="666666"/>
                </a:solidFill>
                <a:latin typeface="仿宋" panose="02010609060101010101" charset="-122"/>
                <a:ea typeface="仿宋" panose="02010609060101010101" charset="-122"/>
                <a:cs typeface="仿宋" panose="02010609060101010101" charset="-122"/>
              </a:rPr>
              <a:t>[1] HQ SPCLT PHARMA </a:t>
            </a:r>
            <a:r>
              <a:rPr lang="zh-CN" altLang="en-US" sz="1200">
                <a:solidFill>
                  <a:srgbClr val="666666"/>
                </a:solidFill>
                <a:latin typeface="仿宋" panose="02010609060101010101" charset="-122"/>
                <a:ea typeface="仿宋" panose="02010609060101010101" charset="-122"/>
                <a:cs typeface="仿宋" panose="02010609060101010101" charset="-122"/>
              </a:rPr>
              <a:t>左乙拉西坦氯化钠注射液</a:t>
            </a:r>
            <a:r>
              <a:rPr lang="en-US" altLang="zh-CN" sz="1200">
                <a:solidFill>
                  <a:srgbClr val="666666"/>
                </a:solidFill>
                <a:latin typeface="仿宋" panose="02010609060101010101" charset="-122"/>
                <a:ea typeface="仿宋" panose="02010609060101010101" charset="-122"/>
                <a:cs typeface="仿宋" panose="02010609060101010101" charset="-122"/>
              </a:rPr>
              <a:t>FDA</a:t>
            </a:r>
            <a:r>
              <a:rPr lang="zh-CN" altLang="en-US" sz="1200">
                <a:solidFill>
                  <a:srgbClr val="666666"/>
                </a:solidFill>
                <a:latin typeface="仿宋" panose="02010609060101010101" charset="-122"/>
                <a:ea typeface="仿宋" panose="02010609060101010101" charset="-122"/>
                <a:cs typeface="仿宋" panose="02010609060101010101" charset="-122"/>
              </a:rPr>
              <a:t>上市医学审查 </a:t>
            </a:r>
            <a:endParaRPr lang="zh-CN" altLang="en-US" sz="1200">
              <a:solidFill>
                <a:srgbClr val="666666"/>
              </a:solidFill>
              <a:latin typeface="仿宋" panose="02010609060101010101" charset="-122"/>
              <a:ea typeface="仿宋" panose="02010609060101010101" charset="-122"/>
              <a:cs typeface="仿宋" panose="02010609060101010101" charset="-122"/>
            </a:endParaRPr>
          </a:p>
          <a:p>
            <a:r>
              <a:rPr lang="en-US" altLang="zh-CN" sz="1200">
                <a:solidFill>
                  <a:srgbClr val="666666"/>
                </a:solidFill>
                <a:latin typeface="仿宋" panose="02010609060101010101" charset="-122"/>
                <a:ea typeface="仿宋" panose="02010609060101010101" charset="-122"/>
                <a:cs typeface="仿宋" panose="02010609060101010101" charset="-122"/>
              </a:rPr>
              <a:t>[2]</a:t>
            </a:r>
            <a:r>
              <a:rPr lang="zh-CN" altLang="en-US" sz="1200">
                <a:solidFill>
                  <a:srgbClr val="666666"/>
                </a:solidFill>
                <a:latin typeface="仿宋" panose="02010609060101010101" charset="-122"/>
                <a:ea typeface="仿宋" panose="02010609060101010101" charset="-122"/>
                <a:cs typeface="仿宋" panose="02010609060101010101" charset="-122"/>
              </a:rPr>
              <a:t>纪立伟</a:t>
            </a:r>
            <a:r>
              <a:rPr lang="en-US" altLang="zh-CN" sz="1200">
                <a:solidFill>
                  <a:srgbClr val="666666"/>
                </a:solidFill>
                <a:latin typeface="仿宋" panose="02010609060101010101" charset="-122"/>
                <a:ea typeface="仿宋" panose="02010609060101010101" charset="-122"/>
                <a:cs typeface="仿宋" panose="02010609060101010101" charset="-122"/>
              </a:rPr>
              <a:t>,</a:t>
            </a:r>
            <a:r>
              <a:rPr lang="zh-CN" altLang="en-US" sz="1200">
                <a:solidFill>
                  <a:srgbClr val="666666"/>
                </a:solidFill>
                <a:latin typeface="仿宋" panose="02010609060101010101" charset="-122"/>
                <a:ea typeface="仿宋" panose="02010609060101010101" charset="-122"/>
                <a:cs typeface="仿宋" panose="02010609060101010101" charset="-122"/>
              </a:rPr>
              <a:t>胡欣</a:t>
            </a:r>
            <a:r>
              <a:rPr lang="en-US" altLang="zh-CN" sz="1200">
                <a:solidFill>
                  <a:srgbClr val="666666"/>
                </a:solidFill>
                <a:latin typeface="仿宋" panose="02010609060101010101" charset="-122"/>
                <a:ea typeface="仿宋" panose="02010609060101010101" charset="-122"/>
                <a:cs typeface="仿宋" panose="02010609060101010101" charset="-122"/>
              </a:rPr>
              <a:t>,</a:t>
            </a:r>
            <a:r>
              <a:rPr lang="zh-CN" altLang="en-US" sz="1200">
                <a:solidFill>
                  <a:srgbClr val="666666"/>
                </a:solidFill>
                <a:latin typeface="仿宋" panose="02010609060101010101" charset="-122"/>
                <a:ea typeface="仿宋" panose="02010609060101010101" charset="-122"/>
                <a:cs typeface="仿宋" panose="02010609060101010101" charset="-122"/>
              </a:rPr>
              <a:t>左明新</a:t>
            </a:r>
            <a:r>
              <a:rPr lang="en-US" altLang="zh-CN" sz="1200">
                <a:solidFill>
                  <a:srgbClr val="666666"/>
                </a:solidFill>
                <a:latin typeface="仿宋" panose="02010609060101010101" charset="-122"/>
                <a:ea typeface="仿宋" panose="02010609060101010101" charset="-122"/>
                <a:cs typeface="仿宋" panose="02010609060101010101" charset="-122"/>
              </a:rPr>
              <a:t>,</a:t>
            </a:r>
            <a:r>
              <a:rPr lang="zh-CN" altLang="en-US" sz="1200">
                <a:solidFill>
                  <a:srgbClr val="666666"/>
                </a:solidFill>
                <a:latin typeface="仿宋" panose="02010609060101010101" charset="-122"/>
                <a:ea typeface="仿宋" panose="02010609060101010101" charset="-122"/>
                <a:cs typeface="仿宋" panose="02010609060101010101" charset="-122"/>
              </a:rPr>
              <a:t>等</a:t>
            </a:r>
            <a:r>
              <a:rPr lang="en-US" altLang="zh-CN" sz="1200">
                <a:solidFill>
                  <a:srgbClr val="666666"/>
                </a:solidFill>
                <a:latin typeface="仿宋" panose="02010609060101010101" charset="-122"/>
                <a:ea typeface="仿宋" panose="02010609060101010101" charset="-122"/>
                <a:cs typeface="仿宋" panose="02010609060101010101" charset="-122"/>
              </a:rPr>
              <a:t>.</a:t>
            </a:r>
            <a:r>
              <a:rPr lang="zh-CN" altLang="en-US" sz="1200">
                <a:solidFill>
                  <a:srgbClr val="666666"/>
                </a:solidFill>
                <a:latin typeface="仿宋" panose="02010609060101010101" charset="-122"/>
                <a:ea typeface="仿宋" panose="02010609060101010101" charset="-122"/>
                <a:cs typeface="仿宋" panose="02010609060101010101" charset="-122"/>
              </a:rPr>
              <a:t>光阻法检查常用注射液丁基胶塞穿刺落屑情况</a:t>
            </a:r>
            <a:r>
              <a:rPr lang="en-US" altLang="zh-CN" sz="1200">
                <a:solidFill>
                  <a:srgbClr val="666666"/>
                </a:solidFill>
                <a:latin typeface="仿宋" panose="02010609060101010101" charset="-122"/>
                <a:ea typeface="仿宋" panose="02010609060101010101" charset="-122"/>
                <a:cs typeface="仿宋" panose="02010609060101010101" charset="-122"/>
              </a:rPr>
              <a:t>[J].</a:t>
            </a:r>
            <a:r>
              <a:rPr lang="zh-CN" altLang="en-US" sz="1200">
                <a:solidFill>
                  <a:srgbClr val="666666"/>
                </a:solidFill>
                <a:latin typeface="仿宋" panose="02010609060101010101" charset="-122"/>
                <a:ea typeface="仿宋" panose="02010609060101010101" charset="-122"/>
                <a:cs typeface="仿宋" panose="02010609060101010101" charset="-122"/>
              </a:rPr>
              <a:t>中国药学志</a:t>
            </a:r>
            <a:r>
              <a:rPr lang="en-US" altLang="zh-CN" sz="1200">
                <a:solidFill>
                  <a:srgbClr val="666666"/>
                </a:solidFill>
                <a:latin typeface="仿宋" panose="02010609060101010101" charset="-122"/>
                <a:ea typeface="仿宋" panose="02010609060101010101" charset="-122"/>
                <a:cs typeface="仿宋" panose="02010609060101010101" charset="-122"/>
              </a:rPr>
              <a:t>,2006,(11):872-874. </a:t>
            </a:r>
            <a:endParaRPr lang="en-US" altLang="zh-CN" sz="1200">
              <a:solidFill>
                <a:srgbClr val="666666"/>
              </a:solidFill>
              <a:latin typeface="仿宋" panose="02010609060101010101" charset="-122"/>
              <a:ea typeface="仿宋" panose="02010609060101010101" charset="-122"/>
              <a:cs typeface="仿宋" panose="02010609060101010101" charset="-122"/>
            </a:endParaRPr>
          </a:p>
          <a:p>
            <a:r>
              <a:rPr lang="en-US" altLang="zh-CN" sz="1200">
                <a:solidFill>
                  <a:srgbClr val="666666"/>
                </a:solidFill>
                <a:latin typeface="仿宋" panose="02010609060101010101" charset="-122"/>
                <a:ea typeface="仿宋" panose="02010609060101010101" charset="-122"/>
                <a:cs typeface="仿宋" panose="02010609060101010101" charset="-122"/>
              </a:rPr>
              <a:t>[3]</a:t>
            </a:r>
            <a:r>
              <a:rPr lang="zh-CN" altLang="en-US" sz="1200">
                <a:solidFill>
                  <a:srgbClr val="666666"/>
                </a:solidFill>
                <a:latin typeface="仿宋" panose="02010609060101010101" charset="-122"/>
                <a:ea typeface="仿宋" panose="02010609060101010101" charset="-122"/>
                <a:cs typeface="仿宋" panose="02010609060101010101" charset="-122"/>
              </a:rPr>
              <a:t>魏静</a:t>
            </a:r>
            <a:r>
              <a:rPr lang="en-US" altLang="zh-CN" sz="1200">
                <a:solidFill>
                  <a:srgbClr val="666666"/>
                </a:solidFill>
                <a:latin typeface="仿宋" panose="02010609060101010101" charset="-122"/>
                <a:ea typeface="仿宋" panose="02010609060101010101" charset="-122"/>
                <a:cs typeface="仿宋" panose="02010609060101010101" charset="-122"/>
              </a:rPr>
              <a:t>,</a:t>
            </a:r>
            <a:r>
              <a:rPr lang="zh-CN" altLang="en-US" sz="1200">
                <a:solidFill>
                  <a:srgbClr val="666666"/>
                </a:solidFill>
                <a:latin typeface="仿宋" panose="02010609060101010101" charset="-122"/>
                <a:ea typeface="仿宋" panose="02010609060101010101" charset="-122"/>
                <a:cs typeface="仿宋" panose="02010609060101010101" charset="-122"/>
              </a:rPr>
              <a:t>秦天琦</a:t>
            </a:r>
            <a:r>
              <a:rPr lang="en-US" altLang="zh-CN" sz="1200">
                <a:solidFill>
                  <a:srgbClr val="666666"/>
                </a:solidFill>
                <a:latin typeface="仿宋" panose="02010609060101010101" charset="-122"/>
                <a:ea typeface="仿宋" panose="02010609060101010101" charset="-122"/>
                <a:cs typeface="仿宋" panose="02010609060101010101" charset="-122"/>
              </a:rPr>
              <a:t>,</a:t>
            </a:r>
            <a:r>
              <a:rPr lang="zh-CN" altLang="en-US" sz="1200">
                <a:solidFill>
                  <a:srgbClr val="666666"/>
                </a:solidFill>
                <a:latin typeface="仿宋" panose="02010609060101010101" charset="-122"/>
                <a:ea typeface="仿宋" panose="02010609060101010101" charset="-122"/>
                <a:cs typeface="仿宋" panose="02010609060101010101" charset="-122"/>
              </a:rPr>
              <a:t>吴愫青</a:t>
            </a:r>
            <a:r>
              <a:rPr lang="en-US" altLang="zh-CN" sz="1200">
                <a:solidFill>
                  <a:srgbClr val="666666"/>
                </a:solidFill>
                <a:latin typeface="仿宋" panose="02010609060101010101" charset="-122"/>
                <a:ea typeface="仿宋" panose="02010609060101010101" charset="-122"/>
                <a:cs typeface="仿宋" panose="02010609060101010101" charset="-122"/>
              </a:rPr>
              <a:t>.</a:t>
            </a:r>
            <a:r>
              <a:rPr lang="zh-CN" altLang="en-US" sz="1200">
                <a:solidFill>
                  <a:srgbClr val="666666"/>
                </a:solidFill>
                <a:latin typeface="仿宋" panose="02010609060101010101" charset="-122"/>
                <a:ea typeface="仿宋" panose="02010609060101010101" charset="-122"/>
                <a:cs typeface="仿宋" panose="02010609060101010101" charset="-122"/>
              </a:rPr>
              <a:t>注射液中不溶性微粒的统计学分析</a:t>
            </a:r>
            <a:r>
              <a:rPr lang="en-US" altLang="zh-CN" sz="1200">
                <a:solidFill>
                  <a:srgbClr val="666666"/>
                </a:solidFill>
                <a:latin typeface="仿宋" panose="02010609060101010101" charset="-122"/>
                <a:ea typeface="仿宋" panose="02010609060101010101" charset="-122"/>
                <a:cs typeface="仿宋" panose="02010609060101010101" charset="-122"/>
              </a:rPr>
              <a:t>[J].</a:t>
            </a:r>
            <a:r>
              <a:rPr lang="zh-CN" altLang="en-US" sz="1200">
                <a:solidFill>
                  <a:srgbClr val="666666"/>
                </a:solidFill>
                <a:latin typeface="仿宋" panose="02010609060101010101" charset="-122"/>
                <a:ea typeface="仿宋" panose="02010609060101010101" charset="-122"/>
                <a:cs typeface="仿宋" panose="02010609060101010101" charset="-122"/>
              </a:rPr>
              <a:t>当代化工研究</a:t>
            </a:r>
            <a:r>
              <a:rPr lang="en-US" altLang="zh-CN" sz="1200">
                <a:solidFill>
                  <a:srgbClr val="666666"/>
                </a:solidFill>
                <a:latin typeface="仿宋" panose="02010609060101010101" charset="-122"/>
                <a:ea typeface="仿宋" panose="02010609060101010101" charset="-122"/>
                <a:cs typeface="仿宋" panose="02010609060101010101" charset="-122"/>
              </a:rPr>
              <a:t>,2022,(19):63-65.</a:t>
            </a:r>
            <a:endParaRPr lang="en-US" altLang="zh-CN" sz="1200">
              <a:solidFill>
                <a:srgbClr val="666666"/>
              </a:solidFill>
              <a:latin typeface="仿宋" panose="02010609060101010101" charset="-122"/>
              <a:ea typeface="仿宋" panose="02010609060101010101" charset="-122"/>
              <a:cs typeface="仿宋" panose="02010609060101010101" charset="-122"/>
            </a:endParaRPr>
          </a:p>
        </p:txBody>
      </p:sp>
      <p:sp>
        <p:nvSpPr>
          <p:cNvPr id="7" name="文本框 6"/>
          <p:cNvSpPr txBox="1"/>
          <p:nvPr/>
        </p:nvSpPr>
        <p:spPr>
          <a:xfrm>
            <a:off x="8401685" y="2192655"/>
            <a:ext cx="2983230" cy="737235"/>
          </a:xfrm>
          <a:prstGeom prst="rect">
            <a:avLst/>
          </a:prstGeom>
          <a:noFill/>
        </p:spPr>
        <p:txBody>
          <a:bodyPr wrap="square" rtlCol="0" anchor="t">
            <a:spAutoFit/>
          </a:bodyPr>
          <a:p>
            <a:pPr marL="285750" indent="-285750" algn="l">
              <a:lnSpc>
                <a:spcPct val="100000"/>
              </a:lnSpc>
              <a:buFont typeface="Wingdings" panose="05000000000000000000" charset="0"/>
              <a:buChar char="n"/>
            </a:pPr>
            <a:r>
              <a:rPr lang="zh-CN" altLang="en-US" sz="1400"/>
              <a:t>左乙拉西坦氯化钠注射液原研未在中国上市。</a:t>
            </a:r>
            <a:r>
              <a:rPr lang="zh-CN" altLang="en-US" sz="1400" b="1">
                <a:solidFill>
                  <a:srgbClr val="FF0000"/>
                </a:solidFill>
              </a:rPr>
              <a:t>本品属注册分类中化学药品</a:t>
            </a:r>
            <a:r>
              <a:rPr lang="en-US" altLang="zh-CN" sz="1400" b="1">
                <a:solidFill>
                  <a:srgbClr val="FF0000"/>
                </a:solidFill>
              </a:rPr>
              <a:t> 3 </a:t>
            </a:r>
            <a:r>
              <a:rPr lang="zh-CN" altLang="en-US" sz="1400" b="1">
                <a:solidFill>
                  <a:srgbClr val="FF0000"/>
                </a:solidFill>
              </a:rPr>
              <a:t>类。</a:t>
            </a:r>
            <a:endParaRPr lang="zh-CN" altLang="en-US" sz="1400" b="1">
              <a:solidFill>
                <a:srgbClr val="FF0000"/>
              </a:solidFill>
            </a:endParaRPr>
          </a:p>
        </p:txBody>
      </p:sp>
      <p:sp>
        <p:nvSpPr>
          <p:cNvPr id="8" name="文本框 7"/>
          <p:cNvSpPr txBox="1"/>
          <p:nvPr/>
        </p:nvSpPr>
        <p:spPr>
          <a:xfrm>
            <a:off x="558800" y="3477260"/>
            <a:ext cx="7443470" cy="2276475"/>
          </a:xfrm>
          <a:prstGeom prst="rect">
            <a:avLst/>
          </a:prstGeom>
          <a:noFill/>
        </p:spPr>
        <p:txBody>
          <a:bodyPr wrap="square" rtlCol="0" anchor="t">
            <a:spAutoFit/>
          </a:bodyPr>
          <a:p>
            <a:pPr algn="ctr"/>
            <a:r>
              <a:rPr lang="en-US" altLang="zh-CN" sz="16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创新点带来的疗效、安全性优势</a:t>
            </a:r>
            <a:endParaRPr lang="en-US" altLang="zh-CN" sz="16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00000"/>
              </a:lnSpc>
              <a:buFont typeface="Wingdings" panose="05000000000000000000" charset="0"/>
              <a:buChar char="n"/>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对比其他静脉抗癫痫药物，</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无需进一步配液，可直接给药，为癫痫持续状态等急症患者争取了救治时间； </a:t>
            </a:r>
            <a:r>
              <a:rPr lang="en-US" altLang="zh-CN" sz="1400">
                <a:solidFill>
                  <a:srgbClr val="666666"/>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endParaRPr lang="en-US" altLang="zh-CN" sz="1400">
              <a:solidFill>
                <a:srgbClr val="666666"/>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00000"/>
              </a:lnSpc>
              <a:buFont typeface="Wingdings" panose="05000000000000000000" charset="0"/>
              <a:buChar char="n"/>
            </a:pP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等渗溶液，左乙拉西坦氯化钠注射液渗透压在</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275-345mOsms</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之间，</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左乙拉西坦注射用浓溶液配置溶液的渗透压在</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359-420mOsms</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之间，</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可减轻患者注射用药痛苦； </a:t>
            </a:r>
            <a:endPar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00000"/>
              </a:lnSpc>
              <a:buFont typeface="Wingdings" panose="05000000000000000000" charset="0"/>
              <a:buChar char="n"/>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消除了配置过程中</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潜在的药液污染风险，安全性更高。 </a:t>
            </a:r>
            <a:r>
              <a:rPr lang="en-US" altLang="zh-CN" sz="1400">
                <a:solidFill>
                  <a:srgbClr val="666666"/>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endParaRPr lang="en-US" altLang="zh-CN" sz="1400">
              <a:solidFill>
                <a:srgbClr val="666666"/>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00000"/>
              </a:lnSpc>
              <a:buFont typeface="Wingdings" panose="05000000000000000000" charset="0"/>
              <a:buChar char="n"/>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大容量注射液含有的</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不溶性微粒相较于粉针剂、浓溶液更少，安全性更高；</a:t>
            </a:r>
            <a:r>
              <a:rPr lang="en-US" altLang="zh-CN" sz="1400">
                <a:solidFill>
                  <a:srgbClr val="666666"/>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endParaRPr lang="en-US" altLang="zh-CN" sz="1400">
              <a:solidFill>
                <a:srgbClr val="666666"/>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00000"/>
              </a:lnSpc>
              <a:buFont typeface="Wingdings" panose="05000000000000000000" charset="0"/>
              <a:buChar char="n"/>
            </a:pP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在不超过</a:t>
            </a: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密闭保存的情况下，</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化学稳定性和物理相容性可达</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个月，未使用的情况下， 第二天无需废弃</a:t>
            </a:r>
            <a:endPar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5" name="组合 14"/>
          <p:cNvGrpSpPr/>
          <p:nvPr>
            <p:custDataLst>
              <p:tags r:id="rId2"/>
            </p:custDataLst>
          </p:nvPr>
        </p:nvGrpSpPr>
        <p:grpSpPr>
          <a:xfrm>
            <a:off x="434975" y="3776980"/>
            <a:ext cx="7567295" cy="1982470"/>
            <a:chOff x="847" y="5400"/>
            <a:chExt cx="9409" cy="8821"/>
          </a:xfrm>
        </p:grpSpPr>
        <p:sp>
          <p:nvSpPr>
            <p:cNvPr id="16" name="圆角矩形 15"/>
            <p:cNvSpPr/>
            <p:nvPr>
              <p:custDataLst>
                <p:tags r:id="rId3"/>
              </p:custDataLst>
            </p:nvPr>
          </p:nvSpPr>
          <p:spPr>
            <a:xfrm>
              <a:off x="848" y="5400"/>
              <a:ext cx="9407" cy="8821"/>
            </a:xfrm>
            <a:prstGeom prst="roundRect">
              <a:avLst>
                <a:gd name="adj" fmla="val 4113"/>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nvGrpSpPr>
            <p:cNvPr id="17" name="组合 16"/>
            <p:cNvGrpSpPr/>
            <p:nvPr>
              <p:custDataLst>
                <p:tags r:id="rId4"/>
              </p:custDataLst>
            </p:nvPr>
          </p:nvGrpSpPr>
          <p:grpSpPr>
            <a:xfrm>
              <a:off x="847" y="5400"/>
              <a:ext cx="9409" cy="501"/>
              <a:chOff x="3144520" y="1635760"/>
              <a:chExt cx="5902325" cy="318122"/>
            </a:xfrm>
          </p:grpSpPr>
          <p:sp>
            <p:nvSpPr>
              <p:cNvPr id="18" name="同侧圆角矩形 17"/>
              <p:cNvSpPr/>
              <p:nvPr>
                <p:custDataLst>
                  <p:tags r:id="rId5"/>
                </p:custDataLst>
              </p:nvPr>
            </p:nvSpPr>
            <p:spPr>
              <a:xfrm>
                <a:off x="3144520" y="1635760"/>
                <a:ext cx="5902325" cy="117475"/>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19" name="剪去同侧角的矩形 18"/>
              <p:cNvSpPr/>
              <p:nvPr>
                <p:custDataLst>
                  <p:tags r:id="rId6"/>
                </p:custDataLst>
              </p:nvPr>
            </p:nvSpPr>
            <p:spPr>
              <a:xfrm rot="10800000">
                <a:off x="5114262" y="1635760"/>
                <a:ext cx="1963469" cy="318122"/>
              </a:xfrm>
              <a:prstGeom prst="snip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grpSp>
      <p:grpSp>
        <p:nvGrpSpPr>
          <p:cNvPr id="9" name="组合 8"/>
          <p:cNvGrpSpPr/>
          <p:nvPr>
            <p:custDataLst>
              <p:tags r:id="rId7"/>
            </p:custDataLst>
          </p:nvPr>
        </p:nvGrpSpPr>
        <p:grpSpPr>
          <a:xfrm>
            <a:off x="435610" y="2085975"/>
            <a:ext cx="7566025" cy="929005"/>
            <a:chOff x="847" y="5400"/>
            <a:chExt cx="9409" cy="8821"/>
          </a:xfrm>
        </p:grpSpPr>
        <p:sp>
          <p:nvSpPr>
            <p:cNvPr id="20" name="圆角矩形 19"/>
            <p:cNvSpPr/>
            <p:nvPr>
              <p:custDataLst>
                <p:tags r:id="rId8"/>
              </p:custDataLst>
            </p:nvPr>
          </p:nvSpPr>
          <p:spPr>
            <a:xfrm>
              <a:off x="848" y="5400"/>
              <a:ext cx="9407" cy="8821"/>
            </a:xfrm>
            <a:prstGeom prst="roundRect">
              <a:avLst>
                <a:gd name="adj" fmla="val 4113"/>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nvGrpSpPr>
            <p:cNvPr id="21" name="组合 20"/>
            <p:cNvGrpSpPr/>
            <p:nvPr>
              <p:custDataLst>
                <p:tags r:id="rId9"/>
              </p:custDataLst>
            </p:nvPr>
          </p:nvGrpSpPr>
          <p:grpSpPr>
            <a:xfrm>
              <a:off x="847" y="5400"/>
              <a:ext cx="9409" cy="1011"/>
              <a:chOff x="3144520" y="1635760"/>
              <a:chExt cx="5902325" cy="641688"/>
            </a:xfrm>
          </p:grpSpPr>
          <p:sp>
            <p:nvSpPr>
              <p:cNvPr id="22" name="同侧圆角矩形 21"/>
              <p:cNvSpPr/>
              <p:nvPr>
                <p:custDataLst>
                  <p:tags r:id="rId10"/>
                </p:custDataLst>
              </p:nvPr>
            </p:nvSpPr>
            <p:spPr>
              <a:xfrm>
                <a:off x="3144520" y="1635760"/>
                <a:ext cx="5902325" cy="117475"/>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3" name="剪去同侧角的矩形 22"/>
              <p:cNvSpPr/>
              <p:nvPr>
                <p:custDataLst>
                  <p:tags r:id="rId11"/>
                </p:custDataLst>
              </p:nvPr>
            </p:nvSpPr>
            <p:spPr>
              <a:xfrm rot="10800000">
                <a:off x="5114262" y="1635760"/>
                <a:ext cx="1963469" cy="641688"/>
              </a:xfrm>
              <a:prstGeom prst="snip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grpSp>
      <p:pic>
        <p:nvPicPr>
          <p:cNvPr id="24" name="图片 23"/>
          <p:cNvPicPr>
            <a:picLocks noChangeAspect="1"/>
          </p:cNvPicPr>
          <p:nvPr/>
        </p:nvPicPr>
        <p:blipFill>
          <a:blip r:embed="rId12"/>
          <a:stretch>
            <a:fillRect/>
          </a:stretch>
        </p:blipFill>
        <p:spPr>
          <a:xfrm>
            <a:off x="8401685" y="3685540"/>
            <a:ext cx="2997200" cy="2096135"/>
          </a:xfrm>
          <a:prstGeom prst="rect">
            <a:avLst/>
          </a:prstGeom>
        </p:spPr>
      </p:pic>
      <p:grpSp>
        <p:nvGrpSpPr>
          <p:cNvPr id="25" name="组合 24"/>
          <p:cNvGrpSpPr/>
          <p:nvPr>
            <p:custDataLst>
              <p:tags r:id="rId13"/>
            </p:custDataLst>
          </p:nvPr>
        </p:nvGrpSpPr>
        <p:grpSpPr>
          <a:xfrm>
            <a:off x="8228965" y="2085975"/>
            <a:ext cx="3261360" cy="929005"/>
            <a:chOff x="847" y="5400"/>
            <a:chExt cx="9409" cy="8821"/>
          </a:xfrm>
        </p:grpSpPr>
        <p:sp>
          <p:nvSpPr>
            <p:cNvPr id="30" name="圆角矩形 29"/>
            <p:cNvSpPr/>
            <p:nvPr>
              <p:custDataLst>
                <p:tags r:id="rId14"/>
              </p:custDataLst>
            </p:nvPr>
          </p:nvSpPr>
          <p:spPr>
            <a:xfrm>
              <a:off x="848" y="5400"/>
              <a:ext cx="9407" cy="8821"/>
            </a:xfrm>
            <a:prstGeom prst="roundRect">
              <a:avLst>
                <a:gd name="adj" fmla="val 4113"/>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nvGrpSpPr>
            <p:cNvPr id="31" name="组合 30"/>
            <p:cNvGrpSpPr/>
            <p:nvPr>
              <p:custDataLst>
                <p:tags r:id="rId15"/>
              </p:custDataLst>
            </p:nvPr>
          </p:nvGrpSpPr>
          <p:grpSpPr>
            <a:xfrm>
              <a:off x="847" y="5400"/>
              <a:ext cx="9409" cy="1011"/>
              <a:chOff x="3144520" y="1635760"/>
              <a:chExt cx="5902325" cy="641688"/>
            </a:xfrm>
          </p:grpSpPr>
          <p:sp>
            <p:nvSpPr>
              <p:cNvPr id="32" name="同侧圆角矩形 31"/>
              <p:cNvSpPr/>
              <p:nvPr>
                <p:custDataLst>
                  <p:tags r:id="rId16"/>
                </p:custDataLst>
              </p:nvPr>
            </p:nvSpPr>
            <p:spPr>
              <a:xfrm>
                <a:off x="3144520" y="1635760"/>
                <a:ext cx="5902325" cy="117475"/>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3" name="剪去同侧角的矩形 32"/>
              <p:cNvSpPr/>
              <p:nvPr>
                <p:custDataLst>
                  <p:tags r:id="rId17"/>
                </p:custDataLst>
              </p:nvPr>
            </p:nvSpPr>
            <p:spPr>
              <a:xfrm rot="10800000">
                <a:off x="5114262" y="1635760"/>
                <a:ext cx="1963469" cy="641688"/>
              </a:xfrm>
              <a:prstGeom prst="snip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grpSp>
      <p:sp>
        <p:nvSpPr>
          <p:cNvPr id="34" name="文本框 33"/>
          <p:cNvSpPr txBox="1"/>
          <p:nvPr/>
        </p:nvSpPr>
        <p:spPr>
          <a:xfrm>
            <a:off x="9115425" y="1720850"/>
            <a:ext cx="1489075" cy="337185"/>
          </a:xfrm>
          <a:prstGeom prst="rect">
            <a:avLst/>
          </a:prstGeom>
          <a:noFill/>
        </p:spPr>
        <p:txBody>
          <a:bodyPr wrap="square" rtlCol="0" anchor="t">
            <a:spAutoFit/>
          </a:bodyPr>
          <a:p>
            <a:pPr algn="ctr"/>
            <a:r>
              <a:rPr lang="en-US" altLang="zh-CN" sz="16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注册分类</a:t>
            </a:r>
            <a:endParaRPr lang="zh-CN" altLang="en-US" sz="16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overrideClrMapping bg1="lt1" tx1="dk1" bg2="lt2" tx2="dk2" accent1="accent1" accent2="accent2" accent3="accent3" accent4="accent4" accent5="accent5" accent6="accent6" hlink="hlink" folHlink="folHlink"/>
  </p:clrMapOvr>
</p:sld>
</file>

<file path=ppt/tags/tag1.xml><?xml version="1.0" encoding="utf-8"?>
<p:tagLst xmlns:p="http://schemas.openxmlformats.org/presentationml/2006/main">
  <p:tag name="KSO_WM_UNIT_TEXTBOXSTYLE_GUID" val="{62d3300a-bf5b-48b4-9548-dfab3457a0f3}"/>
  <p:tag name="KSO_WM_UNIT_TEXTBOXSTYLE_TEMPLATEID" val="3132067"/>
  <p:tag name="KSO_WM_UNIT_TEXTBOXSTYLE_TYPE" val="1"/>
  <p:tag name="KSO_WM_UNIT_TEXTBOXSTYLE_SHAPETYPE" val="0"/>
  <p:tag name="KSO_WM_UNIT_TEXTBOXSTYLE_TEMPLATETYPE" val="0"/>
  <p:tag name="KSO_WM_UNIT_ISCONTENTSTITLE" val="0"/>
  <p:tag name="KSO_WM_UNIT_PRESET_TEXT" val="单击此处输入封面大标题"/>
  <p:tag name="KSO_WM_UNIT_NOCLEAR" val="1"/>
  <p:tag name="KSO_WM_UNIT_VALUE" val="12"/>
  <p:tag name="KSO_WM_UNIT_HIGHLIGHT" val="0"/>
  <p:tag name="KSO_WM_UNIT_COMPATIBLE" val="0"/>
  <p:tag name="KSO_WM_UNIT_DIAGRAM_ISNUMVISUAL" val="0"/>
  <p:tag name="KSO_WM_UNIT_DIAGRAM_ISREFERUNIT" val="0"/>
  <p:tag name="KSO_WM_UNIT_TYPE" val="f"/>
  <p:tag name="KSO_WM_UNIT_INDEX" val="1"/>
  <p:tag name="KSO_WM_UNIT_ID" val="mixed20201956_88*a*1"/>
  <p:tag name="KSO_WM_TEMPLATE_CATEGORY" val="mixed"/>
  <p:tag name="KSO_WM_TEMPLATE_INDEX" val="20201956"/>
  <p:tag name="KSO_WM_UNIT_LAYERLEVEL" val="1"/>
  <p:tag name="KSO_WM_TAG_VERSION" val="1.0"/>
  <p:tag name="KSO_WM_BEAUTIFY_FLAG" val="#wm#"/>
  <p:tag name="KSO_WM_UNIT_SHADOW_SCHEMECOLOR_INDEX_BRIGHTNESS" val="0"/>
  <p:tag name="KSO_WM_UNIT_SHADOW_SCHEMECOLOR_INDEX" val="13"/>
  <p:tag name="KSO_WM_UNIT_TEXT_FILL_FORE_SCHEMECOLOR_INDEX_BRIGHTNESS" val="-0.05"/>
  <p:tag name="KSO_WM_UNIT_TEXT_FILL_FORE_SCHEMECOLOR_INDEX" val="14"/>
  <p:tag name="KSO_WM_UNIT_TEXT_FILL_TYPE" val="1"/>
</p:tagLst>
</file>

<file path=ppt/tags/tag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1_2"/>
  <p:tag name="KSO_WM_UNIT_ID" val="diagram20231799_1*l_h_i*1_1_2"/>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375.516808567798,&quot;left&quot;:54.7999267578125,&quot;top&quot;:140.89476623535157,&quot;width&quot;:850.400146484375}"/>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2_2"/>
  <p:tag name="KSO_WM_UNIT_ID" val="diagram20231799_1*l_h_i*1_2_2"/>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375.516808567798,&quot;left&quot;:54.7999267578125,&quot;top&quot;:140.89476623535157,&quot;width&quot;:850.400146484375}"/>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12.xml><?xml version="1.0" encoding="utf-8"?>
<p:tagLst xmlns:p="http://schemas.openxmlformats.org/presentationml/2006/main">
  <p:tag name="KSO_WM_UNIT_LINE_FORE_SCHEMECOLOR_INDEX_BRIGHTNESS" val="0.35"/>
  <p:tag name="KSO_WM_UNIT_LINE_FILL_TYPE" val="2"/>
  <p:tag name="KSO_WM_UNIT_HIGHLIGHT" val="0"/>
  <p:tag name="KSO_WM_UNIT_COMPATIBLE" val="0"/>
  <p:tag name="KSO_WM_UNIT_DIAGRAM_ISNUMVISUAL" val="0"/>
  <p:tag name="KSO_WM_UNIT_DIAGRAM_ISREFERUNIT" val="0"/>
  <p:tag name="KSO_WM_UNIT_ID" val="diagram20231058_4*l_i*1_1"/>
  <p:tag name="KSO_WM_TEMPLATE_CATEGORY" val="diagram"/>
  <p:tag name="KSO_WM_TEMPLATE_INDEX" val="20231058"/>
  <p:tag name="KSO_WM_UNIT_LAYERLEVEL" val="1_1"/>
  <p:tag name="KSO_WM_TAG_VERSION" val="3.0"/>
  <p:tag name="KSO_WM_UNIT_TYPE" val="l_i"/>
  <p:tag name="KSO_WM_UNIT_INDEX" val="1_1"/>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131.9,&quot;left&quot;:114.09998779296875,&quot;top&quot;:210.05,&quot;width&quot;:755.9500244140625}"/>
  <p:tag name="KSO_WM_DIAGRAM_COLOR_MATCH_VALUE" val="{&quot;shape&quot;:{&quot;fill&quot;:{&quot;type&quot;:0},&quot;glow&quot;:{&quot;colorType&quot;:0},&quot;line&quot;:{&quot;solidLine&quot;:{&quot;brightness&quot;:0.5,&quot;colorType&quot;:1,&quot;foreColorIndex&quot;:1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15"/>
  <p:tag name="KSO_WM_DIAGRAM_USE_COLOR_VALUE" val="{&quot;color_scheme&quot;:1,&quot;color_type&quot;:1,&quot;theme_color_indexes&quot;:[5,6,5,6,5,6]}"/>
</p:tagLst>
</file>

<file path=ppt/tags/tag13.xml><?xml version="1.0" encoding="utf-8"?>
<p:tagLst xmlns:p="http://schemas.openxmlformats.org/presentationml/2006/main">
  <p:tag name="KSO_WM_UNIT_SHADOW_SCHEMECOLOR_INDEX_BRIGHTNESS" val="-0.25"/>
  <p:tag name="KSO_WM_UNIT_SHADOW_SCHEMECOLOR_INDEX" val="5"/>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4*l_h_i*1_1_2"/>
  <p:tag name="KSO_WM_TEMPLATE_CATEGORY" val="diagram"/>
  <p:tag name="KSO_WM_TEMPLATE_INDEX" val="20231058"/>
  <p:tag name="KSO_WM_UNIT_LAYERLEVEL" val="1_1_1"/>
  <p:tag name="KSO_WM_TAG_VERSION" val="3.0"/>
  <p:tag name="KSO_WM_UNIT_TYPE" val="l_h_i"/>
  <p:tag name="KSO_WM_UNIT_INDEX" val="1_1_2"/>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131.9,&quot;left&quot;:114.09998779296875,&quot;top&quot;:210.05,&quot;width&quot;:755.9500244140625}"/>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4.xml><?xml version="1.0" encoding="utf-8"?>
<p:tagLst xmlns:p="http://schemas.openxmlformats.org/presentationml/2006/main">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5"/>
  <p:tag name="KSO_WM_UNIT_TEXT_FILL_FORE_SCHEMECOLOR_INDEX_BRIGHTNESS" val="0"/>
  <p:tag name="KSO_WM_UNIT_HIGHLIGHT" val="0"/>
  <p:tag name="KSO_WM_UNIT_COMPATIBLE" val="0"/>
  <p:tag name="KSO_WM_UNIT_DIAGRAM_ISNUMVISUAL" val="0"/>
  <p:tag name="KSO_WM_UNIT_DIAGRAM_ISREFERUNIT" val="0"/>
  <p:tag name="KSO_WM_UNIT_ID" val="diagram20231058_4*l_h_i*1_1_1"/>
  <p:tag name="KSO_WM_TEMPLATE_CATEGORY" val="diagram"/>
  <p:tag name="KSO_WM_TEMPLATE_INDEX" val="20231058"/>
  <p:tag name="KSO_WM_UNIT_LAYERLEVEL" val="1_1_1"/>
  <p:tag name="KSO_WM_TAG_VERSION" val="3.0"/>
  <p:tag name="KSO_WM_UNIT_TYPE" val="l_h_i"/>
  <p:tag name="KSO_WM_UNIT_INDEX" val="1_1_1"/>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131.9,&quot;left&quot;:114.09998779296875,&quot;top&quot;:210.05,&quot;width&quot;:755.9500244140625}"/>
  <p:tag name="KSO_WM_DIAGRAM_COLOR_MATCH_VALUE" val="{&quot;shape&quot;:{&quot;fill&quot;:{&quot;gradient&quot;:[{&quot;brightness&quot;:0.6000000238418579,&quot;colorType&quot;:1,&quot;foreColorIndex&quot;:5,&quot;pos&quot;:0,&quot;transparency&quot;:0},{&quot;brightness&quot;:0,&quot;colorType&quot;:1,&quot;foreColorIndex&quot;:5,&quot;pos&quot;:0.899999976158142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6,5,6,5,6]}"/>
</p:tagLst>
</file>

<file path=ppt/tags/tag15.xml><?xml version="1.0" encoding="utf-8"?>
<p:tagLst xmlns:p="http://schemas.openxmlformats.org/presentationml/2006/main">
  <p:tag name="KSO_WM_UNIT_SHADOW_SCHEMECOLOR_INDEX_BRIGHTNESS" val="-0.25"/>
  <p:tag name="KSO_WM_UNIT_SHADOW_SCHEMECOLOR_INDEX" val="6"/>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4*l_h_i*1_2_2"/>
  <p:tag name="KSO_WM_TEMPLATE_CATEGORY" val="diagram"/>
  <p:tag name="KSO_WM_TEMPLATE_INDEX" val="20231058"/>
  <p:tag name="KSO_WM_UNIT_LAYERLEVEL" val="1_1_1"/>
  <p:tag name="KSO_WM_TAG_VERSION" val="3.0"/>
  <p:tag name="KSO_WM_UNIT_TYPE" val="l_h_i"/>
  <p:tag name="KSO_WM_UNIT_INDEX" val="1_2_2"/>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131.9,&quot;left&quot;:114.09998779296875,&quot;top&quot;:210.05,&quot;width&quot;:755.9500244140625}"/>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6,&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16.xml><?xml version="1.0" encoding="utf-8"?>
<p:tagLst xmlns:p="http://schemas.openxmlformats.org/presentationml/2006/main">
  <p:tag name="KSO_WM_UNIT_FILL_FORE_SCHEMECOLOR_INDEX_1_BRIGHTNESS" val="0.4"/>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0.9"/>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6"/>
  <p:tag name="KSO_WM_UNIT_TEXT_FILL_FORE_SCHEMECOLOR_INDEX_BRIGHTNESS" val="0"/>
  <p:tag name="KSO_WM_UNIT_HIGHLIGHT" val="0"/>
  <p:tag name="KSO_WM_UNIT_COMPATIBLE" val="0"/>
  <p:tag name="KSO_WM_UNIT_DIAGRAM_ISNUMVISUAL" val="0"/>
  <p:tag name="KSO_WM_UNIT_DIAGRAM_ISREFERUNIT" val="0"/>
  <p:tag name="KSO_WM_UNIT_ID" val="diagram20231058_4*l_h_i*1_2_1"/>
  <p:tag name="KSO_WM_TEMPLATE_CATEGORY" val="diagram"/>
  <p:tag name="KSO_WM_TEMPLATE_INDEX" val="20231058"/>
  <p:tag name="KSO_WM_UNIT_LAYERLEVEL" val="1_1_1"/>
  <p:tag name="KSO_WM_TAG_VERSION" val="3.0"/>
  <p:tag name="KSO_WM_UNIT_TYPE" val="l_h_i"/>
  <p:tag name="KSO_WM_UNIT_INDEX" val="1_2_1"/>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131.9,&quot;left&quot;:114.09998779296875,&quot;top&quot;:210.05,&quot;width&quot;:755.9500244140625}"/>
  <p:tag name="KSO_WM_DIAGRAM_COLOR_MATCH_VALUE" val="{&quot;shape&quot;:{&quot;fill&quot;:{&quot;gradient&quot;:[{&quot;brightness&quot;:0.6000000238418579,&quot;colorType&quot;:1,&quot;foreColorIndex&quot;:6,&quot;pos&quot;:0,&quot;transparency&quot;:0},{&quot;brightness&quot;:0,&quot;colorType&quot;:1,&quot;foreColorIndex&quot;:6,&quot;pos&quot;:0.8999999761581421,&quot;transparency&quot;:0}],&quot;type&quot;:3},&quot;glow&quot;:{&quot;colorType&quot;:0},&quot;line&quot;:{&quot;type&quot;:0},&quot;shadow&quot;:{&quot;brightness&quot;:-0.25,&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6,5,6,5,6]}"/>
</p:tagLst>
</file>

<file path=ppt/tags/tag17.xml><?xml version="1.0" encoding="utf-8"?>
<p:tagLst xmlns:p="http://schemas.openxmlformats.org/presentationml/2006/main">
  <p:tag name="KSO_WM_UNIT_SHADOW_SCHEMECOLOR_INDEX_BRIGHTNESS" val="-0.5"/>
  <p:tag name="KSO_WM_UNIT_SHADOW_SCHEMECOLOR_INDEX" val="7"/>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4*l_h_i*1_3_2"/>
  <p:tag name="KSO_WM_TEMPLATE_CATEGORY" val="diagram"/>
  <p:tag name="KSO_WM_TEMPLATE_INDEX" val="20231058"/>
  <p:tag name="KSO_WM_UNIT_LAYERLEVEL" val="1_1_1"/>
  <p:tag name="KSO_WM_TAG_VERSION" val="3.0"/>
  <p:tag name="KSO_WM_UNIT_TYPE" val="l_h_i"/>
  <p:tag name="KSO_WM_UNIT_INDEX" val="1_3_2"/>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131.9,&quot;left&quot;:114.09998779296875,&quot;top&quot;:210.05,&quot;width&quot;:755.9500244140625}"/>
  <p:tag name="KSO_WM_DIAGRAM_COLOR_MATCH_VALUE" val="{&quot;shape&quot;:{&quot;fill&quot;:{&quot;solid&quot;:{&quot;brightness&quot;:0,&quot;colorType&quot;:1,&quot;foreColorIndex&quot;:7,&quot;transparency&quot;:0},&quot;type&quot;:1},&quot;glow&quot;:{&quot;colorType&quot;:0},&quot;line&quot;:{&quot;type&quot;:0},&quot;shadow&quot;:{&quot;brightness&quot;:-0.5,&quot;colorType&quot;:1,&quot;foreColorIndex&quot;:7,&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7"/>
  <p:tag name="KSO_WM_UNIT_FILL_FORE_SCHEMECOLOR_INDEX_BRIGHTNESS" val="0"/>
  <p:tag name="KSO_WM_DIAGRAM_USE_COLOR_VALUE" val="{&quot;color_scheme&quot;:1,&quot;color_type&quot;:1,&quot;theme_color_indexes&quot;:[5,6,5,6,5,6]}"/>
</p:tagLst>
</file>

<file path=ppt/tags/tag18.xml><?xml version="1.0" encoding="utf-8"?>
<p:tagLst xmlns:p="http://schemas.openxmlformats.org/presentationml/2006/main">
  <p:tag name="KSO_WM_UNIT_FILL_FORE_SCHEMECOLOR_INDEX_1_BRIGHTNESS" val="0.4"/>
  <p:tag name="KSO_WM_UNIT_FILL_FORE_SCHEMECOLOR_INDEX_1" val="7"/>
  <p:tag name="KSO_WM_UNIT_FILL_FORE_SCHEMECOLOR_INDEX_1_POS" val="0"/>
  <p:tag name="KSO_WM_UNIT_FILL_FORE_SCHEMECOLOR_INDEX_1_TRANS" val="0"/>
  <p:tag name="KSO_WM_UNIT_FILL_FORE_SCHEMECOLOR_INDEX_2_BRIGHTNESS" val="0"/>
  <p:tag name="KSO_WM_UNIT_FILL_FORE_SCHEMECOLOR_INDEX_2" val="7"/>
  <p:tag name="KSO_WM_UNIT_FILL_FORE_SCHEMECOLOR_INDEX_2_POS" val="0.8"/>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7"/>
  <p:tag name="KSO_WM_UNIT_TEXT_FILL_FORE_SCHEMECOLOR_INDEX_BRIGHTNESS" val="0"/>
  <p:tag name="KSO_WM_UNIT_HIGHLIGHT" val="0"/>
  <p:tag name="KSO_WM_UNIT_COMPATIBLE" val="0"/>
  <p:tag name="KSO_WM_UNIT_DIAGRAM_ISNUMVISUAL" val="0"/>
  <p:tag name="KSO_WM_UNIT_DIAGRAM_ISREFERUNIT" val="0"/>
  <p:tag name="KSO_WM_UNIT_ID" val="diagram20231058_4*l_h_i*1_3_1"/>
  <p:tag name="KSO_WM_TEMPLATE_CATEGORY" val="diagram"/>
  <p:tag name="KSO_WM_TEMPLATE_INDEX" val="20231058"/>
  <p:tag name="KSO_WM_UNIT_LAYERLEVEL" val="1_1_1"/>
  <p:tag name="KSO_WM_TAG_VERSION" val="3.0"/>
  <p:tag name="KSO_WM_UNIT_TYPE" val="l_h_i"/>
  <p:tag name="KSO_WM_UNIT_INDEX" val="1_3_1"/>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131.9,&quot;left&quot;:114.09998779296875,&quot;top&quot;:210.05,&quot;width&quot;:755.9500244140625}"/>
  <p:tag name="KSO_WM_DIAGRAM_COLOR_MATCH_VALUE" val="{&quot;shape&quot;:{&quot;fill&quot;:{&quot;gradient&quot;:[{&quot;brightness&quot;:0.6000000238418579,&quot;colorType&quot;:1,&quot;foreColorIndex&quot;:7,&quot;pos&quot;:0,&quot;transparency&quot;:0},{&quot;brightness&quot;:0,&quot;colorType&quot;:1,&quot;foreColorIndex&quot;:7,&quot;pos&quot;:0.800000011920929,&quot;transparency&quot;:0}],&quot;type&quot;:3},&quot;glow&quot;:{&quot;colorType&quot;:0},&quot;line&quot;:{&quot;type&quot;:0},&quot;shadow&quot;:{&quot;brightness&quot;:-0.25,&quot;colorType&quot;:1,&quot;foreColorIndex&quot;:7,&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6,5,6,5,6]}"/>
</p:tagLst>
</file>

<file path=ppt/tags/tag19.xml><?xml version="1.0" encoding="utf-8"?>
<p:tagLst xmlns:p="http://schemas.openxmlformats.org/presentationml/2006/main">
  <p:tag name="KSO_WM_UNIT_SHADOW_SCHEMECOLOR_INDEX_BRIGHTNESS" val="-0.25"/>
  <p:tag name="KSO_WM_UNIT_SHADOW_SCHEMECOLOR_INDEX" val="8"/>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4*l_h_i*1_4_2"/>
  <p:tag name="KSO_WM_TEMPLATE_CATEGORY" val="diagram"/>
  <p:tag name="KSO_WM_TEMPLATE_INDEX" val="20231058"/>
  <p:tag name="KSO_WM_UNIT_LAYERLEVEL" val="1_1_1"/>
  <p:tag name="KSO_WM_TAG_VERSION" val="3.0"/>
  <p:tag name="KSO_WM_UNIT_TYPE" val="l_h_i"/>
  <p:tag name="KSO_WM_UNIT_INDEX" val="1_4_2"/>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131.9,&quot;left&quot;:114.09998779296875,&quot;top&quot;:210.05,&quot;width&quot;:755.9500244140625}"/>
  <p:tag name="KSO_WM_DIAGRAM_COLOR_MATCH_VALUE" val="{&quot;shape&quot;:{&quot;fill&quot;:{&quot;solid&quot;:{&quot;brightness&quot;:0,&quot;colorType&quot;:1,&quot;foreColorIndex&quot;:8,&quot;transparency&quot;:0},&quot;type&quot;:1},&quot;glow&quot;:{&quot;colorType&quot;:0},&quot;line&quot;:{&quot;type&quot;:0},&quot;shadow&quot;:{&quot;brightness&quot;:-0.25,&quot;colorType&quot;:1,&quot;foreColorIndex&quot;:8,&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8"/>
  <p:tag name="KSO_WM_UNIT_FILL_FORE_SCHEMECOLOR_INDEX_BRIGHTNESS" val="0"/>
  <p:tag name="KSO_WM_DIAGRAM_USE_COLOR_VALUE" val="{&quot;color_scheme&quot;:1,&quot;color_type&quot;:1,&quot;theme_color_indexes&quot;:[5,6,5,6,5,6]}"/>
</p:tagLst>
</file>

<file path=ppt/tags/tag2.xml><?xml version="1.0" encoding="utf-8"?>
<p:tagLst xmlns:p="http://schemas.openxmlformats.org/presentationml/2006/main">
  <p:tag name="KSO_WM_DIAGRAM_VIRTUALLY_FRAME" val="{&quot;height&quot;:390.40385826771666,&quot;left&quot;:366.3921259842519,&quot;top&quot;:99.10897637795276,&quot;width&quot;:444.5737795275592}"/>
</p:tagLst>
</file>

<file path=ppt/tags/tag20.xml><?xml version="1.0" encoding="utf-8"?>
<p:tagLst xmlns:p="http://schemas.openxmlformats.org/presentationml/2006/main">
  <p:tag name="KSO_WM_UNIT_FILL_FORE_SCHEMECOLOR_INDEX_1_BRIGHTNESS" val="0.4"/>
  <p:tag name="KSO_WM_UNIT_FILL_FORE_SCHEMECOLOR_INDEX_1" val="8"/>
  <p:tag name="KSO_WM_UNIT_FILL_FORE_SCHEMECOLOR_INDEX_1_POS" val="0"/>
  <p:tag name="KSO_WM_UNIT_FILL_FORE_SCHEMECOLOR_INDEX_1_TRANS" val="0"/>
  <p:tag name="KSO_WM_UNIT_FILL_FORE_SCHEMECOLOR_INDEX_2_BRIGHTNESS" val="0"/>
  <p:tag name="KSO_WM_UNIT_FILL_FORE_SCHEMECOLOR_INDEX_2" val="8"/>
  <p:tag name="KSO_WM_UNIT_FILL_FORE_SCHEMECOLOR_INDEX_2_POS" val="0.9"/>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8"/>
  <p:tag name="KSO_WM_UNIT_TEXT_FILL_FORE_SCHEMECOLOR_INDEX_BRIGHTNESS" val="0"/>
  <p:tag name="KSO_WM_UNIT_HIGHLIGHT" val="0"/>
  <p:tag name="KSO_WM_UNIT_COMPATIBLE" val="0"/>
  <p:tag name="KSO_WM_UNIT_DIAGRAM_ISNUMVISUAL" val="0"/>
  <p:tag name="KSO_WM_UNIT_DIAGRAM_ISREFERUNIT" val="0"/>
  <p:tag name="KSO_WM_UNIT_ID" val="diagram20231058_4*l_h_i*1_4_1"/>
  <p:tag name="KSO_WM_TEMPLATE_CATEGORY" val="diagram"/>
  <p:tag name="KSO_WM_TEMPLATE_INDEX" val="20231058"/>
  <p:tag name="KSO_WM_UNIT_LAYERLEVEL" val="1_1_1"/>
  <p:tag name="KSO_WM_TAG_VERSION" val="3.0"/>
  <p:tag name="KSO_WM_UNIT_TYPE" val="l_h_i"/>
  <p:tag name="KSO_WM_UNIT_INDEX" val="1_4_1"/>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131.9,&quot;left&quot;:114.09998779296875,&quot;top&quot;:210.05,&quot;width&quot;:755.9500244140625}"/>
  <p:tag name="KSO_WM_DIAGRAM_COLOR_MATCH_VALUE" val="{&quot;shape&quot;:{&quot;fill&quot;:{&quot;gradient&quot;:[{&quot;brightness&quot;:0.6000000238418579,&quot;colorType&quot;:1,&quot;foreColorIndex&quot;:8,&quot;pos&quot;:0,&quot;transparency&quot;:0},{&quot;brightness&quot;:0,&quot;colorType&quot;:1,&quot;foreColorIndex&quot;:8,&quot;pos&quot;:0.8999999761581421,&quot;transparency&quot;:0}],&quot;type&quot;:3},&quot;glow&quot;:{&quot;colorType&quot;:0},&quot;line&quot;:{&quot;type&quot;:0},&quot;shadow&quot;:{&quot;brightness&quot;:-0.25,&quot;colorType&quot;:1,&quot;foreColorIndex&quot;:8,&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6,5,6,5,6]}"/>
</p:tagLst>
</file>

<file path=ppt/tags/tag21.xml><?xml version="1.0" encoding="utf-8"?>
<p:tagLst xmlns:p="http://schemas.openxmlformats.org/presentationml/2006/main">
  <p:tag name="KSO_WM_UNIT_SHADOW_SCHEMECOLOR_INDEX_BRIGHTNESS" val="-0.25"/>
  <p:tag name="KSO_WM_UNIT_SHADOW_SCHEMECOLOR_INDEX" val="8"/>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4*l_h_i*1_5_2"/>
  <p:tag name="KSO_WM_TEMPLATE_CATEGORY" val="diagram"/>
  <p:tag name="KSO_WM_TEMPLATE_INDEX" val="20231058"/>
  <p:tag name="KSO_WM_UNIT_LAYERLEVEL" val="1_1_1"/>
  <p:tag name="KSO_WM_TAG_VERSION" val="3.0"/>
  <p:tag name="KSO_WM_UNIT_TYPE" val="l_h_i"/>
  <p:tag name="KSO_WM_UNIT_INDEX" val="1_5_2"/>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131.9,&quot;left&quot;:114.09998779296875,&quot;top&quot;:210.05,&quot;width&quot;:755.9500244140625}"/>
  <p:tag name="KSO_WM_DIAGRAM_COLOR_MATCH_VALUE" val="{&quot;shape&quot;:{&quot;fill&quot;:{&quot;solid&quot;:{&quot;brightness&quot;:0,&quot;colorType&quot;:1,&quot;foreColorIndex&quot;:9,&quot;transparency&quot;:0},&quot;type&quot;:1},&quot;glow&quot;:{&quot;colorType&quot;:0},&quot;line&quot;:{&quot;type&quot;:0},&quot;shadow&quot;:{&quot;brightness&quot;:-0.25,&quot;colorType&quot;:1,&quot;foreColorIndex&quot;:9,&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9"/>
  <p:tag name="KSO_WM_UNIT_FILL_FORE_SCHEMECOLOR_INDEX_BRIGHTNESS" val="0"/>
  <p:tag name="KSO_WM_DIAGRAM_USE_COLOR_VALUE" val="{&quot;color_scheme&quot;:1,&quot;color_type&quot;:1,&quot;theme_color_indexes&quot;:[5,6,5,6,5,6]}"/>
</p:tagLst>
</file>

<file path=ppt/tags/tag22.xml><?xml version="1.0" encoding="utf-8"?>
<p:tagLst xmlns:p="http://schemas.openxmlformats.org/presentationml/2006/main">
  <p:tag name="KSO_WM_UNIT_FILL_FORE_SCHEMECOLOR_INDEX_1_BRIGHTNESS" val="0.4"/>
  <p:tag name="KSO_WM_UNIT_FILL_FORE_SCHEMECOLOR_INDEX_1" val="8"/>
  <p:tag name="KSO_WM_UNIT_FILL_FORE_SCHEMECOLOR_INDEX_1_POS" val="0"/>
  <p:tag name="KSO_WM_UNIT_FILL_FORE_SCHEMECOLOR_INDEX_1_TRANS" val="0"/>
  <p:tag name="KSO_WM_UNIT_FILL_FORE_SCHEMECOLOR_INDEX_2_BRIGHTNESS" val="0"/>
  <p:tag name="KSO_WM_UNIT_FILL_FORE_SCHEMECOLOR_INDEX_2" val="8"/>
  <p:tag name="KSO_WM_UNIT_FILL_FORE_SCHEMECOLOR_INDEX_2_POS" val="0.9"/>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8"/>
  <p:tag name="KSO_WM_UNIT_TEXT_FILL_FORE_SCHEMECOLOR_INDEX_BRIGHTNESS" val="0"/>
  <p:tag name="KSO_WM_UNIT_HIGHLIGHT" val="0"/>
  <p:tag name="KSO_WM_UNIT_COMPATIBLE" val="0"/>
  <p:tag name="KSO_WM_UNIT_DIAGRAM_ISNUMVISUAL" val="0"/>
  <p:tag name="KSO_WM_UNIT_DIAGRAM_ISREFERUNIT" val="0"/>
  <p:tag name="KSO_WM_UNIT_ID" val="diagram20231058_4*l_h_i*1_5_1"/>
  <p:tag name="KSO_WM_TEMPLATE_CATEGORY" val="diagram"/>
  <p:tag name="KSO_WM_TEMPLATE_INDEX" val="20231058"/>
  <p:tag name="KSO_WM_UNIT_LAYERLEVEL" val="1_1_1"/>
  <p:tag name="KSO_WM_TAG_VERSION" val="3.0"/>
  <p:tag name="KSO_WM_UNIT_TYPE" val="l_h_i"/>
  <p:tag name="KSO_WM_UNIT_INDEX" val="1_5_1"/>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131.9,&quot;left&quot;:114.09998779296875,&quot;top&quot;:210.05,&quot;width&quot;:755.9500244140625}"/>
  <p:tag name="KSO_WM_DIAGRAM_COLOR_MATCH_VALUE" val="{&quot;shape&quot;:{&quot;fill&quot;:{&quot;gradient&quot;:[{&quot;brightness&quot;:0.6000000238418579,&quot;colorType&quot;:1,&quot;foreColorIndex&quot;:9,&quot;pos&quot;:0,&quot;transparency&quot;:0},{&quot;brightness&quot;:0,&quot;colorType&quot;:1,&quot;foreColorIndex&quot;:9,&quot;pos&quot;:0.8999999761581421,&quot;transparency&quot;:0}],&quot;type&quot;:3},&quot;glow&quot;:{&quot;colorType&quot;:0},&quot;line&quot;:{&quot;type&quot;:0},&quot;shadow&quot;:{&quot;brightness&quot;:-0.25,&quot;colorType&quot;:1,&quot;foreColorIndex&quot;:9,&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6,5,6,5,6]}"/>
</p:tagLst>
</file>

<file path=ppt/tags/tag2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7_2*l_h_i*1_1_2"/>
  <p:tag name="KSO_WM_TEMPLATE_CATEGORY" val="diagram"/>
  <p:tag name="KSO_WM_TEMPLATE_INDEX" val="20231307"/>
  <p:tag name="KSO_WM_UNIT_LAYERLEVEL" val="1_1_1"/>
  <p:tag name="KSO_WM_TAG_VERSION" val="3.0"/>
  <p:tag name="KSO_WM_DIAGRAM_MAX_ITEMCNT" val="4"/>
  <p:tag name="KSO_WM_DIAGRAM_MIN_ITEMCNT" val="2"/>
  <p:tag name="KSO_WM_DIAGRAM_VIRTUALLY_FRAME" val="{&quot;height&quot;:391.9,&quot;left&quot;:58.774993896484375,&quot;top&quot;:121.22503937007878,&quot;width&quot;:854.45001220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4.xml><?xml version="1.0" encoding="utf-8"?>
<p:tagLst xmlns:p="http://schemas.openxmlformats.org/presentationml/2006/main">
  <p:tag name="KSO_WM_DIAGRAM_VIRTUALLY_FRAME" val="{&quot;height&quot;:391.9,&quot;left&quot;:58.774993896484375,&quot;top&quot;:121.22503937007878,&quot;width&quot;:854.4500122070312}"/>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7_2*l_h_f*1_1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117"/>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的观点。"/>
  <p:tag name="KSO_WM_UNIT_FILL_TYPE" val="1"/>
  <p:tag name="KSO_WM_UNIT_FILL_FORE_SCHEMECOLOR_INDEX" val="2"/>
  <p:tag name="KSO_WM_UNIT_FILL_FORE_SCHEMECOLOR_INDEX_BRIGHTNESS" val="0"/>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25.xml><?xml version="1.0" encoding="utf-8"?>
<p:tagLst xmlns:p="http://schemas.openxmlformats.org/presentationml/2006/main">
  <p:tag name="KSO_WM_DIAGRAM_VIRTUALLY_FRAME" val="{&quot;height&quot;:391.9,&quot;left&quot;:58.774993896484375,&quot;top&quot;:121.22503937007878,&quot;width&quot;:854.4500122070312}"/>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307_2*l_h_i*1_1_1"/>
  <p:tag name="KSO_WM_TEMPLATE_CATEGORY" val="diagram"/>
  <p:tag name="KSO_WM_TEMPLATE_INDEX" val="20231307"/>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7_2*l_h_i*1_2_2"/>
  <p:tag name="KSO_WM_TEMPLATE_CATEGORY" val="diagram"/>
  <p:tag name="KSO_WM_TEMPLATE_INDEX" val="20231307"/>
  <p:tag name="KSO_WM_UNIT_LAYERLEVEL" val="1_1_1"/>
  <p:tag name="KSO_WM_TAG_VERSION" val="3.0"/>
  <p:tag name="KSO_WM_DIAGRAM_MAX_ITEMCNT" val="4"/>
  <p:tag name="KSO_WM_DIAGRAM_MIN_ITEMCNT" val="2"/>
  <p:tag name="KSO_WM_DIAGRAM_VIRTUALLY_FRAME" val="{&quot;height&quot;:391.9,&quot;left&quot;:58.774993896484375,&quot;top&quot;:121.22503937007878,&quot;width&quot;:854.4500122070312}"/>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8"/>
  <p:tag name="KSO_WM_UNIT_FILL_FORE_SCHEMECOLOR_INDEX_BRIGHTNESS" val="0"/>
  <p:tag name="KSO_WM_DIAGRAM_USE_COLOR_VALUE" val="{&quot;color_scheme&quot;:1,&quot;color_type&quot;:1,&quot;theme_color_indexes&quot;:[5,6,5,6,5,6]}"/>
</p:tagLst>
</file>

<file path=ppt/tags/tag27.xml><?xml version="1.0" encoding="utf-8"?>
<p:tagLst xmlns:p="http://schemas.openxmlformats.org/presentationml/2006/main">
  <p:tag name="KSO_WM_DIAGRAM_VIRTUALLY_FRAME" val="{&quot;height&quot;:391.9,&quot;left&quot;:58.774993896484375,&quot;top&quot;:121.22503937007878,&quot;width&quot;:854.4500122070312}"/>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7_2*l_h_f*1_2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117"/>
  <p:tag name="KSO_WM_UNIT_PRESET_TEXT" val="单击此处添加文本具体内容，简明扼要地阐述您的观点。根据需要可酌情增减文字，以便观者准确地理解您传达的思想单击此处添加文本具体内容，简明扼要地阐述您的观点。以便观者准确地理解您传达的思想单击此处添加文本具体内容。"/>
  <p:tag name="KSO_WM_UNIT_LINE_FORE_SCHEMECOLOR_INDEX" val="8"/>
  <p:tag name="KSO_WM_DIAGRAM_USE_COLOR_VALUE" val="{&quot;color_scheme&quot;:1,&quot;color_type&quot;:1,&quot;theme_color_indexes&quot;:[5,6,5,6,5,6]}"/>
</p:tagLst>
</file>

<file path=ppt/tags/tag28.xml><?xml version="1.0" encoding="utf-8"?>
<p:tagLst xmlns:p="http://schemas.openxmlformats.org/presentationml/2006/main">
  <p:tag name="KSO_WM_DIAGRAM_VIRTUALLY_FRAME" val="{&quot;height&quot;:391.9,&quot;left&quot;:58.774993896484375,&quot;top&quot;:121.22503937007878,&quot;width&quot;:854.4500122070312}"/>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307_2*l_h_i*1_2_1"/>
  <p:tag name="KSO_WM_TEMPLATE_CATEGORY" val="diagram"/>
  <p:tag name="KSO_WM_TEMPLATE_INDEX" val="20231307"/>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8"/>
  <p:tag name="KSO_WM_UNIT_FILL_FORE_SCHEMECOLOR_INDEX_BRIGHTNESS" val="0"/>
  <p:tag name="KSO_WM_DIAGRAM_USE_COLOR_VALUE" val="{&quot;color_scheme&quot;:1,&quot;color_type&quot;:1,&quot;theme_color_indexes&quot;:[5,6,5,6,5,6]}"/>
</p:tagLst>
</file>

<file path=ppt/tags/tag2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07_2*l_h_i*1_3_2"/>
  <p:tag name="KSO_WM_TEMPLATE_CATEGORY" val="diagram"/>
  <p:tag name="KSO_WM_TEMPLATE_INDEX" val="20231307"/>
  <p:tag name="KSO_WM_UNIT_LAYERLEVEL" val="1_1_1"/>
  <p:tag name="KSO_WM_TAG_VERSION" val="3.0"/>
  <p:tag name="KSO_WM_DIAGRAM_MAX_ITEMCNT" val="4"/>
  <p:tag name="KSO_WM_DIAGRAM_MIN_ITEMCNT" val="2"/>
  <p:tag name="KSO_WM_DIAGRAM_VIRTUALLY_FRAME" val="{&quot;height&quot;:391.9,&quot;left&quot;:58.774993896484375,&quot;top&quot;:121.22503937007878,&quot;width&quot;:854.45001220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xml><?xml version="1.0" encoding="utf-8"?>
<p:tagLst xmlns:p="http://schemas.openxmlformats.org/presentationml/2006/main">
  <p:tag name="KSO_WM_DIAGRAM_VIRTUALLY_FRAME" val="{&quot;height&quot;:390.40385826771666,&quot;left&quot;:366.3921259842519,&quot;top&quot;:99.10897637795276,&quot;width&quot;:444.5737795275592}"/>
</p:tagLst>
</file>

<file path=ppt/tags/tag30.xml><?xml version="1.0" encoding="utf-8"?>
<p:tagLst xmlns:p="http://schemas.openxmlformats.org/presentationml/2006/main">
  <p:tag name="KSO_WM_DIAGRAM_VIRTUALLY_FRAME" val="{&quot;height&quot;:391.9,&quot;left&quot;:58.774993896484375,&quot;top&quot;:121.22503937007878,&quot;width&quot;:854.4500122070312}"/>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7_2*l_h_f*1_3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117"/>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
  <p:tag name="KSO_WM_UNIT_LINE_FORE_SCHEMECOLOR_INDEX" val="5"/>
  <p:tag name="KSO_WM_DIAGRAM_USE_COLOR_VALUE" val="{&quot;color_scheme&quot;:1,&quot;color_type&quot;:1,&quot;theme_color_indexes&quot;:[5,6,5,6,5,6]}"/>
</p:tagLst>
</file>

<file path=ppt/tags/tag31.xml><?xml version="1.0" encoding="utf-8"?>
<p:tagLst xmlns:p="http://schemas.openxmlformats.org/presentationml/2006/main">
  <p:tag name="KSO_WM_DIAGRAM_VIRTUALLY_FRAME" val="{&quot;height&quot;:391.9,&quot;left&quot;:58.774993896484375,&quot;top&quot;:121.22503937007878,&quot;width&quot;:854.4500122070312}"/>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307_2*l_h_i*1_1_1"/>
  <p:tag name="KSO_WM_TEMPLATE_CATEGORY" val="diagram"/>
  <p:tag name="KSO_WM_TEMPLATE_INDEX" val="20231307"/>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2.xml><?xml version="1.0" encoding="utf-8"?>
<p:tagLst xmlns:p="http://schemas.openxmlformats.org/presentationml/2006/main">
  <p:tag name="TABLE_ENDDRAG_ORIGIN_RECT" val="837*144"/>
  <p:tag name="TABLE_ENDDRAG_RECT" val="62*184*837*144"/>
</p:tagLst>
</file>

<file path=ppt/tags/tag33.xml><?xml version="1.0" encoding="utf-8"?>
<p:tagLst xmlns:p="http://schemas.openxmlformats.org/presentationml/2006/main">
  <p:tag name="KSO_WM_DIAGRAM_VIRTUALLY_FRAME" val="{&quot;height&quot;:311.2000363183209,&quot;left&quot;:85.02496062992125,&quot;top&quot;:181.32500305175782,&quot;width&quot;:796.9800575205766}"/>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51_4*l_h_f*1_1_1"/>
  <p:tag name="KSO_WM_TEMPLATE_CATEGORY" val="diagram"/>
  <p:tag name="KSO_WM_TEMPLATE_INDEX" val="20235151"/>
  <p:tag name="KSO_WM_UNIT_LAYERLEVEL" val="1_1_1"/>
  <p:tag name="KSO_WM_TAG_VERSION" val="3.0"/>
  <p:tag name="KSO_WM_BEAUTIFY_FLAG" val="#wm#"/>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68"/>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FILL_TYPE" val="1"/>
  <p:tag name="KSO_WM_UNIT_FILL_FORE_SCHEMECOLOR_INDEX" val="2"/>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151_4*l_h_i*1_1_1"/>
  <p:tag name="KSO_WM_TEMPLATE_CATEGORY" val="diagram"/>
  <p:tag name="KSO_WM_TEMPLATE_INDEX" val="20235151"/>
  <p:tag name="KSO_WM_UNIT_LAYERLEVEL" val="1_1_1"/>
  <p:tag name="KSO_WM_TAG_VERSION" val="3.0"/>
  <p:tag name="KSO_WM_BEAUTIFY_FLAG" val="#wm#"/>
  <p:tag name="KSO_WM_DIAGRAM_MAX_ITEMCNT" val="12"/>
  <p:tag name="KSO_WM_DIAGRAM_MIN_ITEMCNT" val="2"/>
  <p:tag name="KSO_WM_DIAGRAM_VIRTUALLY_FRAME" val="{&quot;height&quot;:311.2000363183209,&quot;left&quot;:85.02496062992125,&quot;top&quot;:181.32500305175782,&quot;width&quot;:796.9800575205766}"/>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5.xml><?xml version="1.0" encoding="utf-8"?>
<p:tagLst xmlns:p="http://schemas.openxmlformats.org/presentationml/2006/main">
  <p:tag name="KSO_WM_DIAGRAM_VIRTUALLY_FRAME" val="{&quot;height&quot;:311.2000363183209,&quot;left&quot;:85.02496062992125,&quot;top&quot;:181.32500305175782,&quot;width&quot;:796.9800575205766}"/>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51_4*l_h_f*1_2_1"/>
  <p:tag name="KSO_WM_TEMPLATE_CATEGORY" val="diagram"/>
  <p:tag name="KSO_WM_TEMPLATE_INDEX" val="20235151"/>
  <p:tag name="KSO_WM_UNIT_LAYERLEVEL" val="1_1_1"/>
  <p:tag name="KSO_WM_TAG_VERSION" val="3.0"/>
  <p:tag name="KSO_WM_BEAUTIFY_FLAG" val="#wm#"/>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68"/>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FILL_TYPE" val="1"/>
  <p:tag name="KSO_WM_UNIT_FILL_FORE_SCHEMECOLOR_INDEX" val="2"/>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5151_4*l_h_i*1_2_1"/>
  <p:tag name="KSO_WM_TEMPLATE_CATEGORY" val="diagram"/>
  <p:tag name="KSO_WM_TEMPLATE_INDEX" val="20235151"/>
  <p:tag name="KSO_WM_UNIT_LAYERLEVEL" val="1_1_1"/>
  <p:tag name="KSO_WM_TAG_VERSION" val="3.0"/>
  <p:tag name="KSO_WM_BEAUTIFY_FLAG" val="#wm#"/>
  <p:tag name="KSO_WM_DIAGRAM_MAX_ITEMCNT" val="12"/>
  <p:tag name="KSO_WM_DIAGRAM_MIN_ITEMCNT" val="2"/>
  <p:tag name="KSO_WM_DIAGRAM_VIRTUALLY_FRAME" val="{&quot;height&quot;:311.2000363183209,&quot;left&quot;:85.02496062992125,&quot;top&quot;:181.32500305175782,&quot;width&quot;:796.9800575205766}"/>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7.xml><?xml version="1.0" encoding="utf-8"?>
<p:tagLst xmlns:p="http://schemas.openxmlformats.org/presentationml/2006/main">
  <p:tag name="KSO_WM_DIAGRAM_VIRTUALLY_FRAME" val="{&quot;height&quot;:311.2000363183209,&quot;left&quot;:85.02496062992125,&quot;top&quot;:181.32500305175782,&quot;width&quot;:796.9800575205766}"/>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5151_4*l_h_f*1_3_1"/>
  <p:tag name="KSO_WM_TEMPLATE_CATEGORY" val="diagram"/>
  <p:tag name="KSO_WM_TEMPLATE_INDEX" val="20235151"/>
  <p:tag name="KSO_WM_UNIT_LAYERLEVEL" val="1_1_1"/>
  <p:tag name="KSO_WM_TAG_VERSION" val="3.0"/>
  <p:tag name="KSO_WM_BEAUTIFY_FLAG" val="#wm#"/>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FILL_TYPE" val="1"/>
  <p:tag name="KSO_WM_UNIT_FILL_FORE_SCHEMECOLOR_INDEX" val="2"/>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5151_4*l_h_i*1_3_1"/>
  <p:tag name="KSO_WM_TEMPLATE_CATEGORY" val="diagram"/>
  <p:tag name="KSO_WM_TEMPLATE_INDEX" val="20235151"/>
  <p:tag name="KSO_WM_UNIT_LAYERLEVEL" val="1_1_1"/>
  <p:tag name="KSO_WM_TAG_VERSION" val="3.0"/>
  <p:tag name="KSO_WM_BEAUTIFY_FLAG" val="#wm#"/>
  <p:tag name="KSO_WM_DIAGRAM_MAX_ITEMCNT" val="12"/>
  <p:tag name="KSO_WM_DIAGRAM_MIN_ITEMCNT" val="2"/>
  <p:tag name="KSO_WM_DIAGRAM_VIRTUALLY_FRAME" val="{&quot;height&quot;:311.2000363183209,&quot;left&quot;:85.02496062992125,&quot;top&quot;:181.32500305175782,&quot;width&quot;:796.9800575205766}"/>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9.xml><?xml version="1.0" encoding="utf-8"?>
<p:tagLst xmlns:p="http://schemas.openxmlformats.org/presentationml/2006/main">
  <p:tag name="KSO_WM_DIAGRAM_VIRTUALLY_FRAME" val="{&quot;height&quot;:311.2000363183209,&quot;left&quot;:85.02496062992125,&quot;top&quot;:181.32500305175782,&quot;width&quot;:796.9800575205766}"/>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5151_4*l_h_f*1_4_1"/>
  <p:tag name="KSO_WM_TEMPLATE_CATEGORY" val="diagram"/>
  <p:tag name="KSO_WM_TEMPLATE_INDEX" val="20235151"/>
  <p:tag name="KSO_WM_UNIT_LAYERLEVEL" val="1_1_1"/>
  <p:tag name="KSO_WM_TAG_VERSION" val="3.0"/>
  <p:tag name="KSO_WM_BEAUTIFY_FLAG" val="#wm#"/>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FILL_TYPE" val="1"/>
  <p:tag name="KSO_WM_UNIT_FILL_FORE_SCHEMECOLOR_INDEX" val="2"/>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4.xml><?xml version="1.0" encoding="utf-8"?>
<p:tagLst xmlns:p="http://schemas.openxmlformats.org/presentationml/2006/main">
  <p:tag name="KSO_WM_DIAGRAM_VIRTUALLY_FRAME" val="{&quot;height&quot;:390.40385826771666,&quot;left&quot;:366.3921259842519,&quot;top&quot;:99.10897637795276,&quot;width&quot;:444.5737795275592}"/>
</p:tagLst>
</file>

<file path=ppt/tags/tag4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5151_4*l_h_i*1_4_1"/>
  <p:tag name="KSO_WM_TEMPLATE_CATEGORY" val="diagram"/>
  <p:tag name="KSO_WM_TEMPLATE_INDEX" val="20235151"/>
  <p:tag name="KSO_WM_UNIT_LAYERLEVEL" val="1_1_1"/>
  <p:tag name="KSO_WM_TAG_VERSION" val="3.0"/>
  <p:tag name="KSO_WM_BEAUTIFY_FLAG" val="#wm#"/>
  <p:tag name="KSO_WM_DIAGRAM_MAX_ITEMCNT" val="12"/>
  <p:tag name="KSO_WM_DIAGRAM_MIN_ITEMCNT" val="2"/>
  <p:tag name="KSO_WM_DIAGRAM_VIRTUALLY_FRAME" val="{&quot;height&quot;:311.2000363183209,&quot;left&quot;:85.02496062992125,&quot;top&quot;:181.32500305175782,&quot;width&quot;:796.9800575205766}"/>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41.xml><?xml version="1.0" encoding="utf-8"?>
<p:tagLst xmlns:p="http://schemas.openxmlformats.org/presentationml/2006/main">
  <p:tag name="TABLE_ENDDRAG_ORIGIN_RECT" val="798*133"/>
  <p:tag name="TABLE_ENDDRAG_RECT" val="97*235*798*133"/>
</p:tagLst>
</file>

<file path=ppt/tags/tag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483_1*i*1"/>
  <p:tag name="KSO_WM_TEMPLATE_CATEGORY" val="custom"/>
  <p:tag name="KSO_WM_TEMPLATE_INDEX" val="20238483"/>
  <p:tag name="KSO_WM_UNIT_LAYERLEVEL" val="1"/>
  <p:tag name="KSO_WM_TAG_VERSION" val="1.0"/>
  <p:tag name="KSO_WM_UNIT_PIC_EFFECT" val="1"/>
</p:tagLst>
</file>

<file path=ppt/tags/tag43.xml><?xml version="1.0" encoding="utf-8"?>
<p:tagLst xmlns:p="http://schemas.openxmlformats.org/presentationml/2006/main">
  <p:tag name="KSO_WM_UNIT_TEXTBOXSTYLE_GUID" val="{aba116a8-5680-4cb9-926f-9ebc549f1f1a}"/>
</p:tagLst>
</file>

<file path=ppt/tags/tag44.xml><?xml version="1.0" encoding="utf-8"?>
<p:tagLst xmlns:p="http://schemas.openxmlformats.org/presentationml/2006/main">
  <p:tag name="KSO_WM_UNIT_TEXTBOXSTYLE_SHAPETYPE" val="1"/>
  <p:tag name="KSO_WM_UNIT_TEXTBOXSTYLE_ADJUSTLEFT" val="0_-40.25"/>
  <p:tag name="KSO_WM_UNIT_TEXTBOXSTYLE_ADJUSTTOP" val="0_-44.89999"/>
  <p:tag name="KSO_WM_UNIT_TEXTBOXSTYLE_ADJUSTWIDTH" val="100_80.39999"/>
  <p:tag name="KSO_WM_UNIT_TEXTBOXSTYLE_ADJUSTHEIGTH" val="100_64.79999"/>
  <p:tag name="KSO_WM_UNIT_HIGHLIGHT" val="0"/>
  <p:tag name="KSO_WM_UNIT_COMPATIBLE" val="0"/>
  <p:tag name="KSO_WM_UNIT_DIAGRAM_ISNUMVISUAL" val="0"/>
  <p:tag name="KSO_WM_UNIT_DIAGRAM_ISREFERUNIT" val="0"/>
  <p:tag name="KSO_WM_UNIT_TYPE" val="i"/>
  <p:tag name="KSO_WM_UNIT_INDEX" val="1"/>
  <p:tag name="KSO_WM_UNIT_ID" val="mixed20201941_68*i*1"/>
  <p:tag name="KSO_WM_TEMPLATE_CATEGORY" val="mixed"/>
  <p:tag name="KSO_WM_TEMPLATE_INDEX" val="20201941"/>
  <p:tag name="KSO_WM_UNIT_LAYERLEVEL" val="1"/>
  <p:tag name="KSO_WM_TAG_VERSION" val="1.0"/>
  <p:tag name="KSO_WM_BEAUTIFY_FLAG" val="#wm#"/>
  <p:tag name="KSO_WM_UNIT_TEXTBOXSTYLE_GUID" val="{aba116a8-5680-4cb9-926f-9ebc549f1f1a}"/>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xml><?xml version="1.0" encoding="utf-8"?>
<p:tagLst xmlns:p="http://schemas.openxmlformats.org/presentationml/2006/main">
  <p:tag name="KSO_WM_UNIT_TEXTBOXSTYLE_SHAPETYPE" val="1"/>
  <p:tag name="KSO_WM_UNIT_TEXTBOXSTYLE_ADJUSTLEFT" val="0_-40.29999"/>
  <p:tag name="KSO_WM_UNIT_TEXTBOXSTYLE_ADJUSTTOP" val="0_-44.89999"/>
  <p:tag name="KSO_WM_UNIT_TEXTBOXSTYLE_ADJUSTWIDTH" val="100_80.5"/>
  <p:tag name="KSO_WM_UNIT_HIGHLIGHT" val="0"/>
  <p:tag name="KSO_WM_UNIT_COMPATIBLE" val="0"/>
  <p:tag name="KSO_WM_UNIT_DIAGRAM_ISNUMVISUAL" val="0"/>
  <p:tag name="KSO_WM_UNIT_DIAGRAM_ISREFERUNIT" val="0"/>
  <p:tag name="KSO_WM_UNIT_TYPE" val="i"/>
  <p:tag name="KSO_WM_UNIT_INDEX" val="2"/>
  <p:tag name="KSO_WM_UNIT_ID" val="mixed20201941_68*i*2"/>
  <p:tag name="KSO_WM_TEMPLATE_CATEGORY" val="mixed"/>
  <p:tag name="KSO_WM_TEMPLATE_INDEX" val="20201941"/>
  <p:tag name="KSO_WM_UNIT_LAYERLEVEL" val="1"/>
  <p:tag name="KSO_WM_TAG_VERSION" val="1.0"/>
  <p:tag name="KSO_WM_BEAUTIFY_FLAG" val="#wm#"/>
  <p:tag name="KSO_WM_UNIT_TEXTBOXSTYLE_GUID" val="{aba116a8-5680-4cb9-926f-9ebc549f1f1a}"/>
</p:tagLst>
</file>

<file path=ppt/tags/tag46.xml><?xml version="1.0" encoding="utf-8"?>
<p:tagLst xmlns:p="http://schemas.openxmlformats.org/presentationml/2006/main">
  <p:tag name="KSO_WM_UNIT_TEXTBOXSTYLE_SHAPETYPE" val="1"/>
  <p:tag name="KSO_WM_UNIT_TEXTBOXSTYLE_ADJUSTLEFT" val="0_-40.29999"/>
  <p:tag name="KSO_WM_UNIT_TEXTBOXSTYLE_ADJUSTTOP" val="0_-44.89999"/>
  <p:tag name="KSO_WM_UNIT_TEXTBOXSTYLE_ADJUSTWIDTH" val="100_80.5"/>
  <p:tag name="KSO_WM_UNIT_HIGHLIGHT" val="0"/>
  <p:tag name="KSO_WM_UNIT_COMPATIBLE" val="0"/>
  <p:tag name="KSO_WM_UNIT_DIAGRAM_ISNUMVISUAL" val="0"/>
  <p:tag name="KSO_WM_UNIT_DIAGRAM_ISREFERUNIT" val="0"/>
  <p:tag name="KSO_WM_UNIT_TYPE" val="i"/>
  <p:tag name="KSO_WM_UNIT_INDEX" val="3"/>
  <p:tag name="KSO_WM_UNIT_ID" val="mixed20201941_68*i*3"/>
  <p:tag name="KSO_WM_TEMPLATE_CATEGORY" val="mixed"/>
  <p:tag name="KSO_WM_TEMPLATE_INDEX" val="20201941"/>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xml><?xml version="1.0" encoding="utf-8"?>
<p:tagLst xmlns:p="http://schemas.openxmlformats.org/presentationml/2006/main">
  <p:tag name="KSO_WM_UNIT_TEXTBOXSTYLE_SHAPETYPE" val="1"/>
  <p:tag name="KSO_WM_UNIT_TEXTBOXSTYLE_ADJUSTLEFT" val="0_114.8"/>
  <p:tag name="KSO_WM_UNIT_TEXTBOXSTYLE_ADJUSTTOP" val="0_-44.89999"/>
  <p:tag name="KSO_WM_UNIT_TEXTBOXSTYLE_ADJUSTWIDTH" val="100_-229.65"/>
  <p:tag name="KSO_WM_UNIT_HIGHLIGHT" val="0"/>
  <p:tag name="KSO_WM_UNIT_COMPATIBLE" val="0"/>
  <p:tag name="KSO_WM_UNIT_DIAGRAM_ISNUMVISUAL" val="0"/>
  <p:tag name="KSO_WM_UNIT_DIAGRAM_ISREFERUNIT" val="0"/>
  <p:tag name="KSO_WM_UNIT_TYPE" val="i"/>
  <p:tag name="KSO_WM_UNIT_INDEX" val="4"/>
  <p:tag name="KSO_WM_UNIT_ID" val="mixed20201941_68*i*4"/>
  <p:tag name="KSO_WM_TEMPLATE_CATEGORY" val="mixed"/>
  <p:tag name="KSO_WM_TEMPLATE_INDEX" val="20201941"/>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xml><?xml version="1.0" encoding="utf-8"?>
<p:tagLst xmlns:p="http://schemas.openxmlformats.org/presentationml/2006/main">
  <p:tag name="KSO_WM_UNIT_TEXTBOXSTYLE_GUID" val="{aba116a8-5680-4cb9-926f-9ebc549f1f1a}"/>
</p:tagLst>
</file>

<file path=ppt/tags/tag49.xml><?xml version="1.0" encoding="utf-8"?>
<p:tagLst xmlns:p="http://schemas.openxmlformats.org/presentationml/2006/main">
  <p:tag name="KSO_WM_UNIT_TEXTBOXSTYLE_SHAPETYPE" val="1"/>
  <p:tag name="KSO_WM_UNIT_TEXTBOXSTYLE_ADJUSTLEFT" val="0_-40.25"/>
  <p:tag name="KSO_WM_UNIT_TEXTBOXSTYLE_ADJUSTTOP" val="0_-44.89999"/>
  <p:tag name="KSO_WM_UNIT_TEXTBOXSTYLE_ADJUSTWIDTH" val="100_80.39999"/>
  <p:tag name="KSO_WM_UNIT_TEXTBOXSTYLE_ADJUSTHEIGTH" val="100_64.79999"/>
  <p:tag name="KSO_WM_UNIT_HIGHLIGHT" val="0"/>
  <p:tag name="KSO_WM_UNIT_COMPATIBLE" val="0"/>
  <p:tag name="KSO_WM_UNIT_DIAGRAM_ISNUMVISUAL" val="0"/>
  <p:tag name="KSO_WM_UNIT_DIAGRAM_ISREFERUNIT" val="0"/>
  <p:tag name="KSO_WM_UNIT_TYPE" val="i"/>
  <p:tag name="KSO_WM_UNIT_INDEX" val="1"/>
  <p:tag name="KSO_WM_UNIT_ID" val="mixed20201941_68*i*1"/>
  <p:tag name="KSO_WM_TEMPLATE_CATEGORY" val="mixed"/>
  <p:tag name="KSO_WM_TEMPLATE_INDEX" val="20201941"/>
  <p:tag name="KSO_WM_UNIT_LAYERLEVEL" val="1"/>
  <p:tag name="KSO_WM_TAG_VERSION" val="1.0"/>
  <p:tag name="KSO_WM_BEAUTIFY_FLAG" val="#wm#"/>
  <p:tag name="KSO_WM_UNIT_TEXTBOXSTYLE_GUID" val="{aba116a8-5680-4cb9-926f-9ebc549f1f1a}"/>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xml><?xml version="1.0" encoding="utf-8"?>
<p:tagLst xmlns:p="http://schemas.openxmlformats.org/presentationml/2006/main">
  <p:tag name="KSO_WM_DIAGRAM_VIRTUALLY_FRAME" val="{&quot;height&quot;:390.40385826771666,&quot;left&quot;:366.3921259842519,&quot;top&quot;:99.10897637795276,&quot;width&quot;:444.5737795275592}"/>
</p:tagLst>
</file>

<file path=ppt/tags/tag50.xml><?xml version="1.0" encoding="utf-8"?>
<p:tagLst xmlns:p="http://schemas.openxmlformats.org/presentationml/2006/main">
  <p:tag name="KSO_WM_UNIT_TEXTBOXSTYLE_SHAPETYPE" val="1"/>
  <p:tag name="KSO_WM_UNIT_TEXTBOXSTYLE_ADJUSTLEFT" val="0_-40.29999"/>
  <p:tag name="KSO_WM_UNIT_TEXTBOXSTYLE_ADJUSTTOP" val="0_-44.89999"/>
  <p:tag name="KSO_WM_UNIT_TEXTBOXSTYLE_ADJUSTWIDTH" val="100_80.5"/>
  <p:tag name="KSO_WM_UNIT_HIGHLIGHT" val="0"/>
  <p:tag name="KSO_WM_UNIT_COMPATIBLE" val="0"/>
  <p:tag name="KSO_WM_UNIT_DIAGRAM_ISNUMVISUAL" val="0"/>
  <p:tag name="KSO_WM_UNIT_DIAGRAM_ISREFERUNIT" val="0"/>
  <p:tag name="KSO_WM_UNIT_TYPE" val="i"/>
  <p:tag name="KSO_WM_UNIT_INDEX" val="2"/>
  <p:tag name="KSO_WM_UNIT_ID" val="mixed20201941_68*i*2"/>
  <p:tag name="KSO_WM_TEMPLATE_CATEGORY" val="mixed"/>
  <p:tag name="KSO_WM_TEMPLATE_INDEX" val="20201941"/>
  <p:tag name="KSO_WM_UNIT_LAYERLEVEL" val="1"/>
  <p:tag name="KSO_WM_TAG_VERSION" val="1.0"/>
  <p:tag name="KSO_WM_BEAUTIFY_FLAG" val="#wm#"/>
  <p:tag name="KSO_WM_UNIT_TEXTBOXSTYLE_GUID" val="{aba116a8-5680-4cb9-926f-9ebc549f1f1a}"/>
</p:tagLst>
</file>

<file path=ppt/tags/tag51.xml><?xml version="1.0" encoding="utf-8"?>
<p:tagLst xmlns:p="http://schemas.openxmlformats.org/presentationml/2006/main">
  <p:tag name="KSO_WM_UNIT_TEXTBOXSTYLE_SHAPETYPE" val="1"/>
  <p:tag name="KSO_WM_UNIT_TEXTBOXSTYLE_ADJUSTLEFT" val="0_-40.29999"/>
  <p:tag name="KSO_WM_UNIT_TEXTBOXSTYLE_ADJUSTTOP" val="0_-44.89999"/>
  <p:tag name="KSO_WM_UNIT_TEXTBOXSTYLE_ADJUSTWIDTH" val="100_80.5"/>
  <p:tag name="KSO_WM_UNIT_HIGHLIGHT" val="0"/>
  <p:tag name="KSO_WM_UNIT_COMPATIBLE" val="0"/>
  <p:tag name="KSO_WM_UNIT_DIAGRAM_ISNUMVISUAL" val="0"/>
  <p:tag name="KSO_WM_UNIT_DIAGRAM_ISREFERUNIT" val="0"/>
  <p:tag name="KSO_WM_UNIT_TYPE" val="i"/>
  <p:tag name="KSO_WM_UNIT_INDEX" val="3"/>
  <p:tag name="KSO_WM_UNIT_ID" val="mixed20201941_68*i*3"/>
  <p:tag name="KSO_WM_TEMPLATE_CATEGORY" val="mixed"/>
  <p:tag name="KSO_WM_TEMPLATE_INDEX" val="20201941"/>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xml><?xml version="1.0" encoding="utf-8"?>
<p:tagLst xmlns:p="http://schemas.openxmlformats.org/presentationml/2006/main">
  <p:tag name="KSO_WM_UNIT_TEXTBOXSTYLE_SHAPETYPE" val="1"/>
  <p:tag name="KSO_WM_UNIT_TEXTBOXSTYLE_ADJUSTLEFT" val="0_114.8"/>
  <p:tag name="KSO_WM_UNIT_TEXTBOXSTYLE_ADJUSTTOP" val="0_-44.89999"/>
  <p:tag name="KSO_WM_UNIT_TEXTBOXSTYLE_ADJUSTWIDTH" val="100_-229.65"/>
  <p:tag name="KSO_WM_UNIT_HIGHLIGHT" val="0"/>
  <p:tag name="KSO_WM_UNIT_COMPATIBLE" val="0"/>
  <p:tag name="KSO_WM_UNIT_DIAGRAM_ISNUMVISUAL" val="0"/>
  <p:tag name="KSO_WM_UNIT_DIAGRAM_ISREFERUNIT" val="0"/>
  <p:tag name="KSO_WM_UNIT_TYPE" val="i"/>
  <p:tag name="KSO_WM_UNIT_INDEX" val="4"/>
  <p:tag name="KSO_WM_UNIT_ID" val="mixed20201941_68*i*4"/>
  <p:tag name="KSO_WM_TEMPLATE_CATEGORY" val="mixed"/>
  <p:tag name="KSO_WM_TEMPLATE_INDEX" val="20201941"/>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3.xml><?xml version="1.0" encoding="utf-8"?>
<p:tagLst xmlns:p="http://schemas.openxmlformats.org/presentationml/2006/main">
  <p:tag name="KSO_WM_UNIT_TEXTBOXSTYLE_GUID" val="{aba116a8-5680-4cb9-926f-9ebc549f1f1a}"/>
</p:tagLst>
</file>

<file path=ppt/tags/tag54.xml><?xml version="1.0" encoding="utf-8"?>
<p:tagLst xmlns:p="http://schemas.openxmlformats.org/presentationml/2006/main">
  <p:tag name="KSO_WM_UNIT_TEXTBOXSTYLE_SHAPETYPE" val="1"/>
  <p:tag name="KSO_WM_UNIT_TEXTBOXSTYLE_ADJUSTLEFT" val="0_-40.25"/>
  <p:tag name="KSO_WM_UNIT_TEXTBOXSTYLE_ADJUSTTOP" val="0_-44.89999"/>
  <p:tag name="KSO_WM_UNIT_TEXTBOXSTYLE_ADJUSTWIDTH" val="100_80.39999"/>
  <p:tag name="KSO_WM_UNIT_TEXTBOXSTYLE_ADJUSTHEIGTH" val="100_64.79999"/>
  <p:tag name="KSO_WM_UNIT_HIGHLIGHT" val="0"/>
  <p:tag name="KSO_WM_UNIT_COMPATIBLE" val="0"/>
  <p:tag name="KSO_WM_UNIT_DIAGRAM_ISNUMVISUAL" val="0"/>
  <p:tag name="KSO_WM_UNIT_DIAGRAM_ISREFERUNIT" val="0"/>
  <p:tag name="KSO_WM_UNIT_TYPE" val="i"/>
  <p:tag name="KSO_WM_UNIT_INDEX" val="1"/>
  <p:tag name="KSO_WM_UNIT_ID" val="mixed20201941_68*i*1"/>
  <p:tag name="KSO_WM_TEMPLATE_CATEGORY" val="mixed"/>
  <p:tag name="KSO_WM_TEMPLATE_INDEX" val="20201941"/>
  <p:tag name="KSO_WM_UNIT_LAYERLEVEL" val="1"/>
  <p:tag name="KSO_WM_TAG_VERSION" val="1.0"/>
  <p:tag name="KSO_WM_BEAUTIFY_FLAG" val="#wm#"/>
  <p:tag name="KSO_WM_UNIT_TEXTBOXSTYLE_GUID" val="{aba116a8-5680-4cb9-926f-9ebc549f1f1a}"/>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5.xml><?xml version="1.0" encoding="utf-8"?>
<p:tagLst xmlns:p="http://schemas.openxmlformats.org/presentationml/2006/main">
  <p:tag name="KSO_WM_UNIT_TEXTBOXSTYLE_SHAPETYPE" val="1"/>
  <p:tag name="KSO_WM_UNIT_TEXTBOXSTYLE_ADJUSTLEFT" val="0_-40.29999"/>
  <p:tag name="KSO_WM_UNIT_TEXTBOXSTYLE_ADJUSTTOP" val="0_-44.89999"/>
  <p:tag name="KSO_WM_UNIT_TEXTBOXSTYLE_ADJUSTWIDTH" val="100_80.5"/>
  <p:tag name="KSO_WM_UNIT_HIGHLIGHT" val="0"/>
  <p:tag name="KSO_WM_UNIT_COMPATIBLE" val="0"/>
  <p:tag name="KSO_WM_UNIT_DIAGRAM_ISNUMVISUAL" val="0"/>
  <p:tag name="KSO_WM_UNIT_DIAGRAM_ISREFERUNIT" val="0"/>
  <p:tag name="KSO_WM_UNIT_TYPE" val="i"/>
  <p:tag name="KSO_WM_UNIT_INDEX" val="2"/>
  <p:tag name="KSO_WM_UNIT_ID" val="mixed20201941_68*i*2"/>
  <p:tag name="KSO_WM_TEMPLATE_CATEGORY" val="mixed"/>
  <p:tag name="KSO_WM_TEMPLATE_INDEX" val="20201941"/>
  <p:tag name="KSO_WM_UNIT_LAYERLEVEL" val="1"/>
  <p:tag name="KSO_WM_TAG_VERSION" val="1.0"/>
  <p:tag name="KSO_WM_BEAUTIFY_FLAG" val="#wm#"/>
  <p:tag name="KSO_WM_UNIT_TEXTBOXSTYLE_GUID" val="{aba116a8-5680-4cb9-926f-9ebc549f1f1a}"/>
</p:tagLst>
</file>

<file path=ppt/tags/tag56.xml><?xml version="1.0" encoding="utf-8"?>
<p:tagLst xmlns:p="http://schemas.openxmlformats.org/presentationml/2006/main">
  <p:tag name="KSO_WM_UNIT_TEXTBOXSTYLE_SHAPETYPE" val="1"/>
  <p:tag name="KSO_WM_UNIT_TEXTBOXSTYLE_ADJUSTLEFT" val="0_-40.29999"/>
  <p:tag name="KSO_WM_UNIT_TEXTBOXSTYLE_ADJUSTTOP" val="0_-44.89999"/>
  <p:tag name="KSO_WM_UNIT_TEXTBOXSTYLE_ADJUSTWIDTH" val="100_80.5"/>
  <p:tag name="KSO_WM_UNIT_HIGHLIGHT" val="0"/>
  <p:tag name="KSO_WM_UNIT_COMPATIBLE" val="0"/>
  <p:tag name="KSO_WM_UNIT_DIAGRAM_ISNUMVISUAL" val="0"/>
  <p:tag name="KSO_WM_UNIT_DIAGRAM_ISREFERUNIT" val="0"/>
  <p:tag name="KSO_WM_UNIT_TYPE" val="i"/>
  <p:tag name="KSO_WM_UNIT_INDEX" val="3"/>
  <p:tag name="KSO_WM_UNIT_ID" val="mixed20201941_68*i*3"/>
  <p:tag name="KSO_WM_TEMPLATE_CATEGORY" val="mixed"/>
  <p:tag name="KSO_WM_TEMPLATE_INDEX" val="20201941"/>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xml><?xml version="1.0" encoding="utf-8"?>
<p:tagLst xmlns:p="http://schemas.openxmlformats.org/presentationml/2006/main">
  <p:tag name="KSO_WM_UNIT_TEXTBOXSTYLE_SHAPETYPE" val="1"/>
  <p:tag name="KSO_WM_UNIT_TEXTBOXSTYLE_ADJUSTLEFT" val="0_114.8"/>
  <p:tag name="KSO_WM_UNIT_TEXTBOXSTYLE_ADJUSTTOP" val="0_-44.89999"/>
  <p:tag name="KSO_WM_UNIT_TEXTBOXSTYLE_ADJUSTWIDTH" val="100_-229.65"/>
  <p:tag name="KSO_WM_UNIT_HIGHLIGHT" val="0"/>
  <p:tag name="KSO_WM_UNIT_COMPATIBLE" val="0"/>
  <p:tag name="KSO_WM_UNIT_DIAGRAM_ISNUMVISUAL" val="0"/>
  <p:tag name="KSO_WM_UNIT_DIAGRAM_ISREFERUNIT" val="0"/>
  <p:tag name="KSO_WM_UNIT_TYPE" val="i"/>
  <p:tag name="KSO_WM_UNIT_INDEX" val="4"/>
  <p:tag name="KSO_WM_UNIT_ID" val="mixed20201941_68*i*4"/>
  <p:tag name="KSO_WM_TEMPLATE_CATEGORY" val="mixed"/>
  <p:tag name="KSO_WM_TEMPLATE_INDEX" val="20201941"/>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1_3*l_h_i*1_1_1"/>
  <p:tag name="KSO_WM_TEMPLATE_CATEGORY" val="diagram"/>
  <p:tag name="KSO_WM_TEMPLATE_INDEX" val="20235161"/>
  <p:tag name="KSO_WM_UNIT_LAYERLEVEL" val="1_1_1"/>
  <p:tag name="KSO_WM_TAG_VERSION" val="3.0"/>
  <p:tag name="KSO_WM_BEAUTIFY_FLAG" val="#wm#"/>
  <p:tag name="KSO_WM_UNIT_TYPE" val="l_h_i"/>
  <p:tag name="KSO_WM_UNIT_INDEX" val="1_1_1"/>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18.1,&quot;left&quot;:192.62499389648437,&quot;top&quot;:144.4,&quot;width&quot;:770.1500122070313}"/>
  <p:tag name="KSO_WM_DIAGRAM_COLOR_MATCH_VALUE" val="{&quot;shape&quot;:{&quot;fill&quot;:{&quot;gradient&quot;:[{&quot;brightness&quot;:0.6000000238418579,&quot;colorType&quot;:1,&quot;foreColorIndex&quot;:5,&quot;pos&quot;:0,&quot;transparency&quot;:0},{&quot;brightness&quot;:0,&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1_3*l_h_x*1_1_1"/>
  <p:tag name="KSO_WM_TEMPLATE_CATEGORY" val="diagram"/>
  <p:tag name="KSO_WM_TEMPLATE_INDEX" val="20235161"/>
  <p:tag name="KSO_WM_UNIT_LAYERLEVEL" val="1_1_1"/>
  <p:tag name="KSO_WM_TAG_VERSION" val="3.0"/>
  <p:tag name="KSO_WM_BEAUTIFY_FLAG" val="#wm#"/>
  <p:tag name="KSO_WM_UNIT_VALUE" val="51*51"/>
  <p:tag name="KSO_WM_UNIT_TYPE" val="l_h_x"/>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18.1,&quot;left&quot;:192.62499389648437,&quot;top&quot;:144.4,&quot;width&quot;:770.150012207031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6.xml><?xml version="1.0" encoding="utf-8"?>
<p:tagLst xmlns:p="http://schemas.openxmlformats.org/presentationml/2006/main">
  <p:tag name="KSO_WM_DIAGRAM_VIRTUALLY_FRAME" val="{&quot;height&quot;:390.40385826771666,&quot;left&quot;:366.3921259842519,&quot;top&quot;:99.10897637795276,&quot;width&quot;:444.5737795275592}"/>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1_3*l_h_i*1_2_2"/>
  <p:tag name="KSO_WM_TEMPLATE_CATEGORY" val="diagram"/>
  <p:tag name="KSO_WM_TEMPLATE_INDEX" val="20235161"/>
  <p:tag name="KSO_WM_UNIT_LAYERLEVEL" val="1_1_1"/>
  <p:tag name="KSO_WM_TAG_VERSION" val="3.0"/>
  <p:tag name="KSO_WM_BEAUTIFY_FLAG" val="#wm#"/>
  <p:tag name="KSO_WM_UNIT_TYPE" val="l_h_i"/>
  <p:tag name="KSO_WM_UNIT_INDEX" val="1_2_2"/>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18.1,&quot;left&quot;:192.62499389648437,&quot;top&quot;:144.4,&quot;width&quot;:770.1500122070313}"/>
  <p:tag name="KSO_WM_DIAGRAM_COLOR_MATCH_VALUE" val="{&quot;shape&quot;:{&quot;fill&quot;:{&quot;type&quot;:0},&quot;glow&quot;:{&quot;colorType&quot;:0},&quot;line&quot;:{&quot;solidLine&quot;:{&quot;brightness&quot;:0.6000000238418579,&quot;colorType&quot;:1,&quot;foreColorIndex&quot;:5,&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1_3*l_h_i*1_2_1"/>
  <p:tag name="KSO_WM_TEMPLATE_CATEGORY" val="diagram"/>
  <p:tag name="KSO_WM_TEMPLATE_INDEX" val="20235161"/>
  <p:tag name="KSO_WM_UNIT_LAYERLEVEL" val="1_1_1"/>
  <p:tag name="KSO_WM_TAG_VERSION" val="3.0"/>
  <p:tag name="KSO_WM_BEAUTIFY_FLAG" val="#wm#"/>
  <p:tag name="KSO_WM_UNIT_TYPE" val="l_h_i"/>
  <p:tag name="KSO_WM_UNIT_INDEX" val="1_2_1"/>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18.1,&quot;left&quot;:192.62499389648437,&quot;top&quot;:144.4,&quot;width&quot;:770.1500122070313}"/>
  <p:tag name="KSO_WM_DIAGRAM_COLOR_MATCH_VALUE" val="{&quot;shape&quot;:{&quot;fill&quot;:{&quot;gradient&quot;:[{&quot;brightness&quot;:0.6000000238418579,&quot;colorType&quot;:1,&quot;foreColorIndex&quot;:5,&quot;pos&quot;:0,&quot;transparency&quot;:0},{&quot;brightness&quot;:0,&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1_3*l_h_i*1_3_2"/>
  <p:tag name="KSO_WM_TEMPLATE_CATEGORY" val="diagram"/>
  <p:tag name="KSO_WM_TEMPLATE_INDEX" val="20235161"/>
  <p:tag name="KSO_WM_UNIT_LAYERLEVEL" val="1_1_1"/>
  <p:tag name="KSO_WM_TAG_VERSION" val="3.0"/>
  <p:tag name="KSO_WM_BEAUTIFY_FLAG" val="#wm#"/>
  <p:tag name="KSO_WM_UNIT_TYPE" val="l_h_i"/>
  <p:tag name="KSO_WM_UNIT_INDEX" val="1_3_2"/>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18.1,&quot;left&quot;:192.62499389648437,&quot;top&quot;:144.4,&quot;width&quot;:770.1500122070313}"/>
  <p:tag name="KSO_WM_DIAGRAM_COLOR_MATCH_VALUE" val="{&quot;shape&quot;:{&quot;fill&quot;:{&quot;type&quot;:0},&quot;glow&quot;:{&quot;colorType&quot;:0},&quot;line&quot;:{&quot;solidLine&quot;:{&quot;brightness&quot;:0.6000000238418579,&quot;colorType&quot;:1,&quot;foreColorIndex&quot;:5,&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1_3*l_h_i*1_3_1"/>
  <p:tag name="KSO_WM_TEMPLATE_CATEGORY" val="diagram"/>
  <p:tag name="KSO_WM_TEMPLATE_INDEX" val="20235161"/>
  <p:tag name="KSO_WM_UNIT_LAYERLEVEL" val="1_1_1"/>
  <p:tag name="KSO_WM_TAG_VERSION" val="3.0"/>
  <p:tag name="KSO_WM_BEAUTIFY_FLAG" val="#wm#"/>
  <p:tag name="KSO_WM_UNIT_TYPE" val="l_h_i"/>
  <p:tag name="KSO_WM_UNIT_INDEX" val="1_3_1"/>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18.1,&quot;left&quot;:192.62499389648437,&quot;top&quot;:144.4,&quot;width&quot;:770.1500122070313}"/>
  <p:tag name="KSO_WM_DIAGRAM_COLOR_MATCH_VALUE" val="{&quot;shape&quot;:{&quot;fill&quot;:{&quot;gradient&quot;:[{&quot;brightness&quot;:0.6000000238418579,&quot;colorType&quot;:1,&quot;foreColorIndex&quot;:5,&quot;pos&quot;:0,&quot;transparency&quot;:0},{&quot;brightness&quot;:0,&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1_3*l_h_i*1_4_2"/>
  <p:tag name="KSO_WM_TEMPLATE_CATEGORY" val="diagram"/>
  <p:tag name="KSO_WM_TEMPLATE_INDEX" val="20235161"/>
  <p:tag name="KSO_WM_UNIT_LAYERLEVEL" val="1_1_1"/>
  <p:tag name="KSO_WM_TAG_VERSION" val="3.0"/>
  <p:tag name="KSO_WM_BEAUTIFY_FLAG" val="#wm#"/>
  <p:tag name="KSO_WM_UNIT_TYPE" val="l_h_i"/>
  <p:tag name="KSO_WM_UNIT_INDEX" val="1_4_2"/>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18.1,&quot;left&quot;:192.62499389648437,&quot;top&quot;:144.4,&quot;width&quot;:770.1500122070313}"/>
  <p:tag name="KSO_WM_DIAGRAM_COLOR_MATCH_VALUE" val="{&quot;shape&quot;:{&quot;fill&quot;:{&quot;type&quot;:0},&quot;glow&quot;:{&quot;colorType&quot;:0},&quot;line&quot;:{&quot;solidLine&quot;:{&quot;brightness&quot;:0.6000000238418579,&quot;colorType&quot;:1,&quot;foreColorIndex&quot;:5,&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1_3*l_h_i*1_4_1"/>
  <p:tag name="KSO_WM_TEMPLATE_CATEGORY" val="diagram"/>
  <p:tag name="KSO_WM_TEMPLATE_INDEX" val="20235161"/>
  <p:tag name="KSO_WM_UNIT_LAYERLEVEL" val="1_1_1"/>
  <p:tag name="KSO_WM_TAG_VERSION" val="3.0"/>
  <p:tag name="KSO_WM_BEAUTIFY_FLAG" val="#wm#"/>
  <p:tag name="KSO_WM_UNIT_TYPE" val="l_h_i"/>
  <p:tag name="KSO_WM_UNIT_INDEX" val="1_4_1"/>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18.1,&quot;left&quot;:192.62499389648437,&quot;top&quot;:144.4,&quot;width&quot;:770.1500122070313}"/>
  <p:tag name="KSO_WM_DIAGRAM_COLOR_MATCH_VALUE" val="{&quot;shape&quot;:{&quot;fill&quot;:{&quot;gradient&quot;:[{&quot;brightness&quot;:0.6000000238418579,&quot;colorType&quot;:1,&quot;foreColorIndex&quot;:5,&quot;pos&quot;:0,&quot;transparency&quot;:0},{&quot;brightness&quot;:0,&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1_3*l_h_x*1_2_1"/>
  <p:tag name="KSO_WM_TEMPLATE_CATEGORY" val="diagram"/>
  <p:tag name="KSO_WM_TEMPLATE_INDEX" val="20235161"/>
  <p:tag name="KSO_WM_UNIT_LAYERLEVEL" val="1_1_1"/>
  <p:tag name="KSO_WM_TAG_VERSION" val="3.0"/>
  <p:tag name="KSO_WM_BEAUTIFY_FLAG" val="#wm#"/>
  <p:tag name="KSO_WM_UNIT_VALUE" val="59*59"/>
  <p:tag name="KSO_WM_UNIT_TYPE" val="l_h_x"/>
  <p:tag name="KSO_WM_UNIT_INDEX" val="1_2_1"/>
  <p:tag name="KSO_WM_DIAGRAM_VERSION" val="3"/>
  <p:tag name="KSO_WM_DIAGRAM_COLOR_TRICK" val="1"/>
  <p:tag name="KSO_WM_DIAGRAM_COLOR_TEXT_CAN_REMOVE" val="n"/>
  <p:tag name="KSO_WM_DIAGRAM_MAX_ITEMCNT" val="4"/>
  <p:tag name="KSO_WM_DIAGRAM_MIN_ITEMCNT" val="2"/>
  <p:tag name="KSO_WM_DIAGRAM_VIRTUALLY_FRAME" val="{&quot;height&quot;:318.1,&quot;left&quot;:192.62499389648437,&quot;top&quot;:144.4,&quot;width&quot;:770.150012207031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1_3*l_h_x*1_3_1"/>
  <p:tag name="KSO_WM_TEMPLATE_CATEGORY" val="diagram"/>
  <p:tag name="KSO_WM_TEMPLATE_INDEX" val="20235161"/>
  <p:tag name="KSO_WM_UNIT_LAYERLEVEL" val="1_1_1"/>
  <p:tag name="KSO_WM_TAG_VERSION" val="3.0"/>
  <p:tag name="KSO_WM_BEAUTIFY_FLAG" val="#wm#"/>
  <p:tag name="KSO_WM_UNIT_VALUE" val="59*59"/>
  <p:tag name="KSO_WM_UNIT_TYPE" val="l_h_x"/>
  <p:tag name="KSO_WM_UNIT_INDEX" val="1_3_1"/>
  <p:tag name="KSO_WM_DIAGRAM_VERSION" val="3"/>
  <p:tag name="KSO_WM_DIAGRAM_COLOR_TRICK" val="1"/>
  <p:tag name="KSO_WM_DIAGRAM_COLOR_TEXT_CAN_REMOVE" val="n"/>
  <p:tag name="KSO_WM_DIAGRAM_MAX_ITEMCNT" val="4"/>
  <p:tag name="KSO_WM_DIAGRAM_MIN_ITEMCNT" val="2"/>
  <p:tag name="KSO_WM_DIAGRAM_VIRTUALLY_FRAME" val="{&quot;height&quot;:318.1,&quot;left&quot;:192.62499389648437,&quot;top&quot;:144.4,&quot;width&quot;:770.150012207031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1_3*l_h_x*1_4_1"/>
  <p:tag name="KSO_WM_TEMPLATE_CATEGORY" val="diagram"/>
  <p:tag name="KSO_WM_TEMPLATE_INDEX" val="20235161"/>
  <p:tag name="KSO_WM_UNIT_LAYERLEVEL" val="1_1_1"/>
  <p:tag name="KSO_WM_TAG_VERSION" val="3.0"/>
  <p:tag name="KSO_WM_BEAUTIFY_FLAG" val="#wm#"/>
  <p:tag name="KSO_WM_UNIT_VALUE" val="60*60"/>
  <p:tag name="KSO_WM_UNIT_TYPE" val="l_h_x"/>
  <p:tag name="KSO_WM_UNIT_INDEX" val="1_4_1"/>
  <p:tag name="KSO_WM_DIAGRAM_VERSION" val="3"/>
  <p:tag name="KSO_WM_DIAGRAM_COLOR_TRICK" val="1"/>
  <p:tag name="KSO_WM_DIAGRAM_COLOR_TEXT_CAN_REMOVE" val="n"/>
  <p:tag name="KSO_WM_DIAGRAM_MAX_ITEMCNT" val="4"/>
  <p:tag name="KSO_WM_DIAGRAM_MIN_ITEMCNT" val="2"/>
  <p:tag name="KSO_WM_DIAGRAM_VIRTUALLY_FRAME" val="{&quot;height&quot;:318.1,&quot;left&quot;:192.62499389648437,&quot;top&quot;:144.4,&quot;width&quot;:770.150012207031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1_3*l_h_i*1_3_2"/>
  <p:tag name="KSO_WM_TEMPLATE_CATEGORY" val="diagram"/>
  <p:tag name="KSO_WM_TEMPLATE_INDEX" val="20235161"/>
  <p:tag name="KSO_WM_UNIT_LAYERLEVEL" val="1_1_1"/>
  <p:tag name="KSO_WM_TAG_VERSION" val="3.0"/>
  <p:tag name="KSO_WM_UNIT_TYPE" val="l_h_i"/>
  <p:tag name="KSO_WM_UNIT_INDEX" val="1_3_2"/>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18.1,&quot;left&quot;:192.62499389648437,&quot;top&quot;:144.4,&quot;width&quot;:770.1500122070313}"/>
  <p:tag name="KSO_WM_DIAGRAM_COLOR_MATCH_VALUE" val="{&quot;shape&quot;:{&quot;fill&quot;:{&quot;type&quot;:0},&quot;glow&quot;:{&quot;colorType&quot;:0},&quot;line&quot;:{&quot;solidLine&quot;:{&quot;brightness&quot;:0.6000000238418579,&quot;colorType&quot;:1,&quot;foreColorIndex&quot;:5,&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1_1"/>
  <p:tag name="KSO_WM_UNIT_ID" val="diagram20231799_1*l_h_i*1_1_1"/>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375.516808567798,&quot;left&quot;:54.7999267578125,&quot;top&quot;:140.89476623535157,&quot;width&quot;:850.40014648437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70.xml><?xml version="1.0" encoding="utf-8"?>
<p:tagLst xmlns:p="http://schemas.openxmlformats.org/presentationml/2006/main">
  <p:tag name="COMMONDATA" val="eyJoZGlkIjoiNzFiZDY2NGUyZjc1ZDYyY2FjNTFkZGZiOWYxNDUxODYifQ=="/>
  <p:tag name="KSO_WPP_MARK_KEY" val="93cfd508-4413-42c9-b177-24546462b5b6"/>
  <p:tag name="resource_record_key" val="{&quot;70&quot;:[3332892,3314060,3315857,3333433,3314167,3314157,3332866,3333545]}"/>
</p:tagLst>
</file>

<file path=ppt/tags/tag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2_1"/>
  <p:tag name="KSO_WM_UNIT_ID" val="diagram20231799_1*l_h_i*1_2_1"/>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375.516808567798,&quot;left&quot;:54.7999267578125,&quot;top&quot;:140.89476623535157,&quot;width&quot;:850.40014648437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9.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288*f*1"/>
  <p:tag name="KSO_WM_TEMPLATE_CATEGORY" val="mixed"/>
  <p:tag name="KSO_WM_TEMPLATE_INDEX" val="20201941"/>
  <p:tag name="KSO_WM_UNIT_LAYERLEVEL" val="1"/>
  <p:tag name="KSO_WM_TAG_VERSION" val="1.0"/>
  <p:tag name="KSO_WM_BEAUTIFY_FLAG" val="#wm#"/>
  <p:tag name="KSO_WM_UNIT_TEXTBOXSTYLE_GUID" val="{f6cea037-5c19-4d3f-b5e5-0e0d0785fdff}"/>
  <p:tag name="KSO_WM_UNIT_TEXTBOXSTYLE_TYPE" val="8"/>
</p:tagLst>
</file>

<file path=ppt/theme/_rels/theme1.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KR标准模板">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FKR标准模板</Template>
  <TotalTime>0</TotalTime>
  <Words>4987</Words>
  <Application>WPS 演示</Application>
  <PresentationFormat>宽屏</PresentationFormat>
  <Paragraphs>286</Paragraphs>
  <Slides>10</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10</vt:i4>
      </vt:variant>
    </vt:vector>
  </HeadingPairs>
  <TitlesOfParts>
    <vt:vector size="31" baseType="lpstr">
      <vt:lpstr>Arial</vt:lpstr>
      <vt:lpstr>宋体</vt:lpstr>
      <vt:lpstr>Wingdings</vt:lpstr>
      <vt:lpstr>等线</vt:lpstr>
      <vt:lpstr>Wingdings 3</vt:lpstr>
      <vt:lpstr>Verdana</vt:lpstr>
      <vt:lpstr>Wingdings 2</vt:lpstr>
      <vt:lpstr>Impact</vt:lpstr>
      <vt:lpstr>微软雅黑</vt:lpstr>
      <vt:lpstr>Wingdings</vt:lpstr>
      <vt:lpstr>仿宋</vt:lpstr>
      <vt:lpstr>Times New Roman</vt:lpstr>
      <vt:lpstr>MicrosoftYaHei-Bold</vt:lpstr>
      <vt:lpstr>Segoe Print</vt:lpstr>
      <vt:lpstr>Arial</vt:lpstr>
      <vt:lpstr>Lucida Sans Unicode</vt:lpstr>
      <vt:lpstr>黑体</vt:lpstr>
      <vt:lpstr>Arial Unicode MS</vt:lpstr>
      <vt:lpstr>Calibri</vt:lpstr>
      <vt:lpstr>Microsoft YaHei UI</vt:lpstr>
      <vt:lpstr>FKR标准模板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芝士最好吃</cp:lastModifiedBy>
  <cp:revision>72</cp:revision>
  <dcterms:created xsi:type="dcterms:W3CDTF">2018-03-13T11:32:00Z</dcterms:created>
  <dcterms:modified xsi:type="dcterms:W3CDTF">2025-07-18T11:11:26Z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55D3AC4320CF48C28E221A615BEA10B6</vt:lpwstr>
  </property>
</Properties>
</file>