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heme/theme3.xml" ContentType="application/vnd.openxmlformats-officedocument.theme+xml"/>
  <Override PartName="/ppt/tags/tag83.xml" ContentType="application/vnd.openxmlformats-officedocument.presentationml.tags+xml"/>
  <Override PartName="/ppt/notesSlides/notesSlide1.xml" ContentType="application/vnd.openxmlformats-officedocument.presentationml.notesSlide+xml"/>
  <Override PartName="/ppt/tags/tag84.xml" ContentType="application/vnd.openxmlformats-officedocument.presentationml.tags+xml"/>
  <Override PartName="/ppt/notesSlides/notesSlide2.xml" ContentType="application/vnd.openxmlformats-officedocument.presentationml.notesSlide+xml"/>
  <Override PartName="/ppt/tags/tag85.xml" ContentType="application/vnd.openxmlformats-officedocument.presentationml.tags+xml"/>
  <Override PartName="/ppt/notesSlides/notesSlide3.xml" ContentType="application/vnd.openxmlformats-officedocument.presentationml.notesSlide+xml"/>
  <Override PartName="/ppt/tags/tag86.xml" ContentType="application/vnd.openxmlformats-officedocument.presentationml.tags+xml"/>
  <Override PartName="/ppt/notesSlides/notesSlide4.xml" ContentType="application/vnd.openxmlformats-officedocument.presentationml.notesSlide+xml"/>
  <Override PartName="/ppt/tags/tag87.xml" ContentType="application/vnd.openxmlformats-officedocument.presentationml.tags+xml"/>
  <Override PartName="/ppt/notesSlides/notesSlide5.xml" ContentType="application/vnd.openxmlformats-officedocument.presentationml.notesSlide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notesSlides/notesSlide7.xml" ContentType="application/vnd.openxmlformats-officedocument.presentationml.notesSlide+xml"/>
  <Override PartName="/ppt/tags/tag90.xml" ContentType="application/vnd.openxmlformats-officedocument.presentationml.tags+xml"/>
  <Override PartName="/ppt/notesSlides/notesSlide8.xml" ContentType="application/vnd.openxmlformats-officedocument.presentationml.notesSlide+xml"/>
  <Override PartName="/ppt/tags/tag91.xml" ContentType="application/vnd.openxmlformats-officedocument.presentationml.tags+xml"/>
  <Override PartName="/ppt/notesSlides/notesSlide9.xml" ContentType="application/vnd.openxmlformats-officedocument.presentationml.notesSlide+xml"/>
  <Override PartName="/ppt/tags/tag92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25" r:id="rId2"/>
  </p:sldMasterIdLst>
  <p:notesMasterIdLst>
    <p:notesMasterId r:id="rId13"/>
  </p:notesMasterIdLst>
  <p:sldIdLst>
    <p:sldId id="2147474323" r:id="rId3"/>
    <p:sldId id="2147471807" r:id="rId4"/>
    <p:sldId id="2147474325" r:id="rId5"/>
    <p:sldId id="2147474333" r:id="rId6"/>
    <p:sldId id="2147473202" r:id="rId7"/>
    <p:sldId id="2147474324" r:id="rId8"/>
    <p:sldId id="2147474334" r:id="rId9"/>
    <p:sldId id="2147473219" r:id="rId10"/>
    <p:sldId id="2147473216" r:id="rId11"/>
    <p:sldId id="2147471793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356AF0-5F19-B714-2713-DFE770F32679}" name="Li, Jingshuai (James)" initials="JL" userId="S::LIJ633@pfizer.com::5e454c2b-de97-42a4-a41f-d58e9214ea9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 Tang" initials="JT" lastIdx="48" clrIdx="0">
    <p:extLst>
      <p:ext uri="{19B8F6BF-5375-455C-9EA6-DF929625EA0E}">
        <p15:presenceInfo xmlns:p15="http://schemas.microsoft.com/office/powerpoint/2012/main" userId="7d97ca6d597051a5" providerId="Windows Live"/>
      </p:ext>
    </p:extLst>
  </p:cmAuthor>
  <p:cmAuthor id="2" name="欣 欣" initials="欣欣" lastIdx="2" clrIdx="1">
    <p:extLst>
      <p:ext uri="{19B8F6BF-5375-455C-9EA6-DF929625EA0E}">
        <p15:presenceInfo xmlns:p15="http://schemas.microsoft.com/office/powerpoint/2012/main" userId="9b6d25bb132ba0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BDB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1" autoAdjust="0"/>
    <p:restoredTop sz="96540" autoAdjust="0"/>
  </p:normalViewPr>
  <p:slideViewPr>
    <p:cSldViewPr snapToGrid="0">
      <p:cViewPr varScale="1">
        <p:scale>
          <a:sx n="74" d="100"/>
          <a:sy n="74" d="100"/>
        </p:scale>
        <p:origin x="52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Si Han" userId="2a6f0234-6ccd-492d-bc39-353ab3e0b23c" providerId="ADAL" clId="{2F1A7BBD-34F2-47CC-B2CD-ACFB917A6F11}"/>
    <pc:docChg chg="delSld modSld">
      <pc:chgData name="Li, Si Han" userId="2a6f0234-6ccd-492d-bc39-353ab3e0b23c" providerId="ADAL" clId="{2F1A7BBD-34F2-47CC-B2CD-ACFB917A6F11}" dt="2025-07-18T07:27:51.627" v="6" actId="47"/>
      <pc:docMkLst>
        <pc:docMk/>
      </pc:docMkLst>
      <pc:sldChg chg="modSp mod">
        <pc:chgData name="Li, Si Han" userId="2a6f0234-6ccd-492d-bc39-353ab3e0b23c" providerId="ADAL" clId="{2F1A7BBD-34F2-47CC-B2CD-ACFB917A6F11}" dt="2025-07-18T07:27:48.276" v="4" actId="14100"/>
        <pc:sldMkLst>
          <pc:docMk/>
          <pc:sldMk cId="54724027" sldId="2147474323"/>
        </pc:sldMkLst>
        <pc:spChg chg="mod">
          <ac:chgData name="Li, Si Han" userId="2a6f0234-6ccd-492d-bc39-353ab3e0b23c" providerId="ADAL" clId="{2F1A7BBD-34F2-47CC-B2CD-ACFB917A6F11}" dt="2025-07-18T07:27:48.276" v="4" actId="14100"/>
          <ac:spMkLst>
            <pc:docMk/>
            <pc:sldMk cId="54724027" sldId="2147474323"/>
            <ac:spMk id="4" creationId="{3ACB88BF-1B54-2FA9-A030-7F6CB57031DD}"/>
          </ac:spMkLst>
        </pc:spChg>
      </pc:sldChg>
      <pc:sldChg chg="del">
        <pc:chgData name="Li, Si Han" userId="2a6f0234-6ccd-492d-bc39-353ab3e0b23c" providerId="ADAL" clId="{2F1A7BBD-34F2-47CC-B2CD-ACFB917A6F11}" dt="2025-07-18T07:27:51.627" v="6" actId="47"/>
        <pc:sldMkLst>
          <pc:docMk/>
          <pc:sldMk cId="1554808808" sldId="2147474326"/>
        </pc:sldMkLst>
      </pc:sldChg>
      <pc:sldChg chg="del">
        <pc:chgData name="Li, Si Han" userId="2a6f0234-6ccd-492d-bc39-353ab3e0b23c" providerId="ADAL" clId="{2F1A7BBD-34F2-47CC-B2CD-ACFB917A6F11}" dt="2025-07-18T07:27:50.982" v="5" actId="47"/>
        <pc:sldMkLst>
          <pc:docMk/>
          <pc:sldMk cId="3156508167" sldId="2147474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57BD3-CED6-4089-B56C-FF20F8597129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E45F-3783-4140-8337-956CBF769B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28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045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35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56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16472-C8BF-64FA-A1FB-310CC2DD9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C595F7-7D5B-48E9-C15A-8208B0816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7C3C30-33EC-1BD7-ED39-DA46EF630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93AB0F-60B1-FA25-68B7-FB42D5417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1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95482-392F-9571-5083-0F8526733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D3BB72D-5E53-33DD-F4BB-E041F3FB5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4B94A00-2398-9574-DF92-0C1EE54A8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7D509-39AB-9803-8376-4323EEA94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7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F4EF5-6CF6-1F87-89CB-3A30447E9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CC4793-813A-36BE-527A-6A55A0F16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2495424-645F-26F1-CFB5-C2F6952E0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4E912F-5EE0-C109-5DEC-6ECBEF8CB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3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E586E-E1F5-E3D5-6D92-6535CABED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CC518E5-3A83-7377-DB68-0906BF7A1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240232B-C448-E717-0A2F-74A732729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A7E202-9A42-606B-7E2E-2F56DA59A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9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33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0FCD0-D047-4A8C-9438-6D4735CBD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5DF0415-2519-CFDA-C24E-35CF88FBEF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924BB9-004C-49A5-C87E-D01C6AF2B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2CD2BB-94F5-9988-264A-80F40A5EE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0B89D-1B09-412F-847B-41BBC18B5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9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8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9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3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5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0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8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0.xml"/><Relationship Id="rId5" Type="http://schemas.openxmlformats.org/officeDocument/2006/relationships/image" Target="../media/image19.png"/><Relationship Id="rId4" Type="http://schemas.openxmlformats.org/officeDocument/2006/relationships/image" Target="../media/image3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1.xml"/><Relationship Id="rId4" Type="http://schemas.openxmlformats.org/officeDocument/2006/relationships/image" Target="../media/image3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2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CF72620-8FCB-DC02-DE07-1F2B08CA52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0159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F72620-8FCB-DC02-DE07-1F2B08CA5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00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DE29376-695D-4FBD-6203-C054977C10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29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E29376-695D-4FBD-6203-C054977C10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60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DDB64F5-2D72-2D5F-A733-29B724F61E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21107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DB64F5-2D72-2D5F-A733-29B724F61E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355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E1EA95B-2BA7-E299-535B-AE9C017723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4202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1EA95B-2BA7-E299-535B-AE9C017723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071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0579B9E-C366-8830-65D5-1521D4205A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2718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579B9E-C366-8830-65D5-1521D4205A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bg1"/>
                </a:solidFill>
              </a:rPr>
              <a:t>Confidential</a:t>
            </a:r>
            <a:endParaRPr sz="800" b="1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invGray">
          <a:xfrm>
            <a:off x="446914" y="6343569"/>
            <a:ext cx="556421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>
                <a:solidFill>
                  <a:schemeClr val="bg1"/>
                </a:solidFill>
              </a:rPr>
              <a:t>Business Group</a:t>
            </a:r>
            <a:r>
              <a:rPr lang="en-US" sz="800" b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72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33C3500-86E5-4946-1818-0A5BCB1748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16313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3C3500-86E5-4946-1818-0A5BCB174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2219F77-A253-4F0D-B94E-C1245A05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977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E43FBD6-5BDF-4800-5A34-E82097C25D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9664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43FBD6-5BDF-4800-5A34-E82097C25D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45736-D04A-403B-91D8-1E0D2B0647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E9B8564-33AD-43D9-8814-CBF6E6E5C3F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58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B9ED692-8303-428D-3018-38F2A65875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9492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9ED692-8303-428D-3018-38F2A65875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E4E73C-C3EC-4AA0-9519-A785F873B1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-1"/>
            <a:ext cx="12192000" cy="6216151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18A9D45-37BB-490B-9359-46E4D1C1F8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F8721BE-DAD7-40DC-85E4-148A1F178BFF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EE065C3-33C2-4626-AFCB-9D36C7739416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C141512-0CEC-4928-A789-9B9D36B87E5A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FEB7F0-72DC-4ACD-8FDF-67771388EB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C663231A-A4C5-4889-8A00-F3EF3B8D490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66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6ABEE85-F9AE-9758-853D-5EC5A1FAE4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4825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ABEE85-F9AE-9758-853D-5EC5A1FAE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D3C5000-B4B9-4D7C-B9EB-DF2F093887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FB9EC16-F949-4757-81F4-F7673BDD2725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9345AC5-571B-4796-BFE3-E479B91F48FD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95374C36-BBC6-4967-81E5-19D1823ADE38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C4350B1-09D8-498F-A5AF-D57FD4C2AF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D79838-3804-4312-A137-A3404BDCD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4FD8F08B-B79C-467C-A11A-DF2D48B89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564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EB9E77F-4FC4-49B8-9427-C202BDEF9C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7253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B9E77F-4FC4-49B8-9427-C202BDEF9C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698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5698546-3926-E084-B644-F118AB275F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9841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698546-3926-E084-B644-F118AB275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DA6166-8AF5-4581-B6D7-C9E852115FAC}"/>
              </a:ext>
            </a:extLst>
          </p:cNvPr>
          <p:cNvSpPr/>
          <p:nvPr userDrawn="1"/>
        </p:nvSpPr>
        <p:spPr bwMode="gray">
          <a:xfrm>
            <a:off x="1600617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B2F74C-ECD7-4D9F-9ED4-88F8EF91FF81}"/>
              </a:ext>
            </a:extLst>
          </p:cNvPr>
          <p:cNvSpPr/>
          <p:nvPr userDrawn="1"/>
        </p:nvSpPr>
        <p:spPr bwMode="gray">
          <a:xfrm>
            <a:off x="1521221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5EC00A-756B-4EBA-B22F-C5F151AF2938}"/>
              </a:ext>
            </a:extLst>
          </p:cNvPr>
          <p:cNvSpPr/>
          <p:nvPr userDrawn="1"/>
        </p:nvSpPr>
        <p:spPr bwMode="gray">
          <a:xfrm>
            <a:off x="10134191" y="6062472"/>
            <a:ext cx="1381104" cy="6675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59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AD4E136-59E6-84F8-9404-FBE91956C9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6137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D4E136-59E6-84F8-9404-FBE91956C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832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9C1C272-C4ED-9E0A-ACAE-9AF53B7F8B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570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C1C272-C4ED-9E0A-ACAE-9AF53B7F8B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891605-79A0-4C64-9A8A-1142E400F43C}"/>
              </a:ext>
            </a:extLst>
          </p:cNvPr>
          <p:cNvSpPr/>
          <p:nvPr userDrawn="1"/>
        </p:nvSpPr>
        <p:spPr bwMode="gray">
          <a:xfrm>
            <a:off x="1600617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7C76C5-029E-4773-AD20-8F1BE58A567E}"/>
              </a:ext>
            </a:extLst>
          </p:cNvPr>
          <p:cNvSpPr/>
          <p:nvPr userDrawn="1"/>
        </p:nvSpPr>
        <p:spPr bwMode="gray">
          <a:xfrm>
            <a:off x="9350524" y="6466332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182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CDF1641-B46C-2296-F6B6-219C31208F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2017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CDF1641-B46C-2296-F6B6-219C31208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322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D8DDD0C-59F4-30B4-542E-36482368B9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2298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8DDD0C-59F4-30B4-542E-36482368B9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864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04E6E08-7A6B-2F7B-7086-2DFA74E6C3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261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4E6E08-7A6B-2F7B-7086-2DFA74E6C3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225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F0A4041-8835-A6C8-E1AE-9C5A1B6A76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0049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0A4041-8835-A6C8-E1AE-9C5A1B6A76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622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403111E-B52B-F7D4-D0DD-C2C37F00C2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5923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03111E-B52B-F7D4-D0DD-C2C37F00C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139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6E45E57-BECD-407A-0A96-6CEE57CDD3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243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E45E57-BECD-407A-0A96-6CEE57CDD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326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CAA4694-47F6-2EF0-7D65-624495F9A4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612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AA4694-47F6-2EF0-7D65-624495F9A4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638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80F2BF3-EFB9-381A-EF0E-B18DCCC731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12897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0F2BF3-EFB9-381A-EF0E-B18DCCC731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989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25B303F-95F8-A8BE-BF41-A87E069B14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268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5B303F-95F8-A8BE-BF41-A87E069B1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bg1"/>
                </a:solidFill>
              </a:rPr>
              <a:t>Confidential</a:t>
            </a:r>
            <a:endParaRPr sz="800" b="1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3DC3BA-3E54-47E4-A501-F4F0AEBBDF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>
                <a:solidFill>
                  <a:schemeClr val="bg1"/>
                </a:solidFill>
              </a:rPr>
              <a:t>Business Group</a:t>
            </a:r>
            <a:r>
              <a:rPr lang="en-US" sz="800" b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62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19583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lnSpc>
                <a:spcPct val="100000"/>
              </a:lnSpc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63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28B00BD-6ED0-1685-1EA0-320D6ED549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3208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8B00BD-6ED0-1685-1EA0-320D6ED549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63483A63-0824-4869-9D62-505F4D1762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2959D39-1C92-4322-A1B8-3B2962E08FA3}"/>
              </a:ext>
            </a:extLst>
          </p:cNvPr>
          <p:cNvSpPr txBox="1"/>
          <p:nvPr userDrawn="1"/>
        </p:nvSpPr>
        <p:spPr bwMode="gray">
          <a:xfrm>
            <a:off x="1460715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595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812FB8F-EF70-344C-2A36-DE79984082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205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12FB8F-EF70-344C-2A36-DE79984082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BE9DF8-2EAC-48BD-B8D1-E3278A65F2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404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D677C86-2536-7F30-5EAB-5A15702FB1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3249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D677C86-2536-7F30-5EAB-5A15702FB1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67114A-88D9-419E-8789-BF8AEF97EFE3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935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4DB944F-745F-E03D-BD74-BCFDB351BB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8866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DB944F-745F-E03D-BD74-BCFDB351BB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74E2DE-0C5C-44D4-BA61-F27C2EE8E681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038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2F8F6A6-1152-E800-361D-44AC3550BF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9856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F8F6A6-1152-E800-361D-44AC3550B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5C8301-560A-4288-87CF-A448C694A055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279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7B14605-E446-C4CF-B0BC-C92FB3F9DD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3121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7B14605-E446-C4CF-B0BC-C92FB3F9DD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图片占位符 5"/>
          <p:cNvSpPr>
            <a:spLocks noGrp="1"/>
          </p:cNvSpPr>
          <p:nvPr>
            <p:ph type="pic" idx="27"/>
          </p:nvPr>
        </p:nvSpPr>
        <p:spPr>
          <a:xfrm>
            <a:off x="1" y="3"/>
            <a:ext cx="12192000" cy="4764193"/>
          </a:xfrm>
          <a:custGeom>
            <a:avLst/>
            <a:gdLst>
              <a:gd name="connsiteX0" fmla="*/ 0 w 14400"/>
              <a:gd name="connsiteY0" fmla="*/ 0 h 5669"/>
              <a:gd name="connsiteX1" fmla="*/ 14400 w 14400"/>
              <a:gd name="connsiteY1" fmla="*/ 0 h 5669"/>
              <a:gd name="connsiteX2" fmla="*/ 14399 w 14400"/>
              <a:gd name="connsiteY2" fmla="*/ 4712 h 5669"/>
              <a:gd name="connsiteX3" fmla="*/ 12244 w 14400"/>
              <a:gd name="connsiteY3" fmla="*/ 5668 h 5669"/>
              <a:gd name="connsiteX4" fmla="*/ 0 w 14400"/>
              <a:gd name="connsiteY4" fmla="*/ 5669 h 5669"/>
              <a:gd name="connsiteX5" fmla="*/ 0 w 14400"/>
              <a:gd name="connsiteY5" fmla="*/ 0 h 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0" h="5669">
                <a:moveTo>
                  <a:pt x="0" y="0"/>
                </a:moveTo>
                <a:lnTo>
                  <a:pt x="14400" y="0"/>
                </a:lnTo>
                <a:lnTo>
                  <a:pt x="14399" y="4712"/>
                </a:lnTo>
                <a:cubicBezTo>
                  <a:pt x="14367" y="5147"/>
                  <a:pt x="13751" y="5657"/>
                  <a:pt x="12244" y="5668"/>
                </a:cubicBezTo>
                <a:lnTo>
                  <a:pt x="0" y="5669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172822" tIns="86411" rIns="172822" bIns="86411"/>
          <a:lstStyle>
            <a:lvl1pPr marL="0" indent="0">
              <a:buNone/>
              <a:defRPr sz="1620"/>
            </a:lvl1pPr>
            <a:lvl2pPr marL="457200" indent="0">
              <a:buNone/>
              <a:defRPr sz="2820"/>
            </a:lvl2pPr>
            <a:lvl3pPr marL="913765" indent="0">
              <a:buNone/>
              <a:defRPr sz="2395"/>
            </a:lvl3pPr>
            <a:lvl4pPr marL="1370965" indent="0">
              <a:buNone/>
              <a:defRPr sz="1975"/>
            </a:lvl4pPr>
            <a:lvl5pPr marL="1828165" indent="0">
              <a:buNone/>
              <a:defRPr sz="1975"/>
            </a:lvl5pPr>
            <a:lvl6pPr marL="2285365" indent="0">
              <a:buNone/>
              <a:defRPr sz="1975"/>
            </a:lvl6pPr>
            <a:lvl7pPr marL="2741930" indent="0">
              <a:buNone/>
              <a:defRPr sz="1975"/>
            </a:lvl7pPr>
            <a:lvl8pPr marL="3199130" indent="0">
              <a:buNone/>
              <a:defRPr sz="1975"/>
            </a:lvl8pPr>
            <a:lvl9pPr marL="3656330" indent="0">
              <a:buNone/>
              <a:defRPr sz="1975"/>
            </a:lvl9pPr>
          </a:lstStyle>
          <a:p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ctrTitle" hasCustomPrompt="1"/>
          </p:nvPr>
        </p:nvSpPr>
        <p:spPr>
          <a:xfrm>
            <a:off x="594360" y="1337402"/>
            <a:ext cx="9144000" cy="1242060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3245" b="1">
                <a:solidFill>
                  <a:srgbClr val="005BAC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单击此处编辑标题单击此处编辑</a:t>
            </a:r>
            <a:br>
              <a:rPr lang="zh-CN" altLang="en-US" dirty="0">
                <a:sym typeface="+mn-ea"/>
              </a:rPr>
            </a:br>
            <a:r>
              <a:rPr lang="zh-CN" altLang="en-US" dirty="0">
                <a:sym typeface="+mn-ea"/>
              </a:rPr>
              <a:t>标题文字</a:t>
            </a:r>
            <a:endParaRPr lang="zh-CN" altLang="en-US" dirty="0"/>
          </a:p>
        </p:txBody>
      </p:sp>
      <p:sp>
        <p:nvSpPr>
          <p:cNvPr id="14" name="副标题 13"/>
          <p:cNvSpPr>
            <a:spLocks noGrp="1"/>
          </p:cNvSpPr>
          <p:nvPr>
            <p:ph type="subTitle" idx="1" hasCustomPrompt="1"/>
          </p:nvPr>
        </p:nvSpPr>
        <p:spPr>
          <a:xfrm>
            <a:off x="594360" y="3533987"/>
            <a:ext cx="9144000" cy="436034"/>
          </a:xfrm>
        </p:spPr>
        <p:txBody>
          <a:bodyPr lIns="172822" tIns="86411" rIns="172822" bIns="86411">
            <a:noAutofit/>
          </a:bodyPr>
          <a:lstStyle>
            <a:lvl1pPr marL="0" indent="0" algn="l">
              <a:buNone/>
              <a:defRPr sz="1975">
                <a:solidFill>
                  <a:srgbClr val="005BAC"/>
                </a:solidFill>
                <a:latin typeface="+mn-lt"/>
                <a:cs typeface="+mn-lt"/>
              </a:defRPr>
            </a:lvl1pPr>
            <a:lvl2pPr marL="457200" indent="0" algn="ctr">
              <a:buNone/>
              <a:defRPr sz="1975"/>
            </a:lvl2pPr>
            <a:lvl3pPr marL="913765" indent="0" algn="ctr">
              <a:buNone/>
              <a:defRPr sz="1835"/>
            </a:lvl3pPr>
            <a:lvl4pPr marL="1370965" indent="0" algn="ctr">
              <a:buNone/>
              <a:defRPr sz="1620"/>
            </a:lvl4pPr>
            <a:lvl5pPr marL="1828165" indent="0" algn="ctr">
              <a:buNone/>
              <a:defRPr sz="1620"/>
            </a:lvl5pPr>
            <a:lvl6pPr marL="2285365" indent="0" algn="ctr">
              <a:buNone/>
              <a:defRPr sz="1620"/>
            </a:lvl6pPr>
            <a:lvl7pPr marL="2743200" indent="0" algn="ctr">
              <a:buNone/>
              <a:defRPr sz="1620"/>
            </a:lvl7pPr>
            <a:lvl8pPr marL="3199765" indent="0" algn="ctr">
              <a:buNone/>
              <a:defRPr sz="1620"/>
            </a:lvl8pPr>
            <a:lvl9pPr marL="3656965" indent="0" algn="ctr">
              <a:buNone/>
              <a:defRPr sz="1620"/>
            </a:lvl9pPr>
          </a:lstStyle>
          <a:p>
            <a:r>
              <a:rPr lang="zh-CN" altLang="en-US" dirty="0"/>
              <a:t>演讲人  2019.12</a:t>
            </a:r>
          </a:p>
        </p:txBody>
      </p:sp>
      <p:pic>
        <p:nvPicPr>
          <p:cNvPr id="3" name="图片 2" descr="ppt-0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35061" y="5414436"/>
            <a:ext cx="2958253" cy="727287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594360" y="6549849"/>
            <a:ext cx="3428268" cy="3067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42563" tIns="71281" rIns="142563" bIns="71281">
            <a:spAutoFit/>
          </a:bodyPr>
          <a:lstStyle/>
          <a:p>
            <a:pPr defTabSz="1572260"/>
            <a:r>
              <a:rPr lang="en-US" altLang="zh-CN" sz="1060" dirty="0">
                <a:solidFill>
                  <a:srgbClr val="005BAC"/>
                </a:solidFill>
                <a:latin typeface="+mj-ea"/>
                <a:ea typeface="+mj-ea"/>
              </a:rPr>
              <a:t>Copyright 2020 By </a:t>
            </a:r>
            <a:r>
              <a:rPr lang="en-US" altLang="zh-CN" sz="1060" dirty="0" err="1">
                <a:solidFill>
                  <a:srgbClr val="005BAC"/>
                </a:solidFill>
                <a:latin typeface="+mj-ea"/>
                <a:ea typeface="+mj-ea"/>
              </a:rPr>
              <a:t>Jemincare</a:t>
            </a:r>
            <a:r>
              <a:rPr lang="en-US" altLang="zh-CN" sz="1060" dirty="0">
                <a:solidFill>
                  <a:srgbClr val="005BAC"/>
                </a:solidFill>
                <a:latin typeface="+mj-ea"/>
                <a:ea typeface="+mj-ea"/>
              </a:rPr>
              <a:t>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028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A892CB5-4E34-368C-EB5D-7A46E056D2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8903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892CB5-4E34-368C-EB5D-7A46E056D2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C:\Users\w\Desktop\ppt-23.pngppt-2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" y="-423"/>
            <a:ext cx="12196234" cy="6859693"/>
          </a:xfrm>
          <a:prstGeom prst="rect">
            <a:avLst/>
          </a:prstGeom>
        </p:spPr>
      </p:pic>
      <p:pic>
        <p:nvPicPr>
          <p:cNvPr id="17" name="图片 16" descr="C:\Users\w\Desktop\ppt-22.pngppt-2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2116" y="966049"/>
            <a:ext cx="12196234" cy="4214707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>
            <p:ph type="ctrTitle" hasCustomPrompt="1"/>
          </p:nvPr>
        </p:nvSpPr>
        <p:spPr>
          <a:xfrm>
            <a:off x="527474" y="2578102"/>
            <a:ext cx="9144000" cy="620606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3245" b="1">
                <a:solidFill>
                  <a:srgbClr val="005BAC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sp>
        <p:nvSpPr>
          <p:cNvPr id="14" name="副标题 13"/>
          <p:cNvSpPr>
            <a:spLocks noGrp="1"/>
          </p:cNvSpPr>
          <p:nvPr>
            <p:ph type="subTitle" idx="1"/>
          </p:nvPr>
        </p:nvSpPr>
        <p:spPr>
          <a:xfrm>
            <a:off x="527474" y="3299461"/>
            <a:ext cx="9144000" cy="383540"/>
          </a:xfrm>
        </p:spPr>
        <p:txBody>
          <a:bodyPr lIns="172822" tIns="86411" rIns="172822" bIns="86411">
            <a:noAutofit/>
          </a:bodyPr>
          <a:lstStyle>
            <a:lvl1pPr marL="0" indent="0" algn="l">
              <a:buNone/>
              <a:defRPr sz="1975">
                <a:solidFill>
                  <a:srgbClr val="005BAC"/>
                </a:solidFill>
              </a:defRPr>
            </a:lvl1pPr>
            <a:lvl2pPr marL="457200" indent="0" algn="ctr">
              <a:buNone/>
              <a:defRPr sz="1975"/>
            </a:lvl2pPr>
            <a:lvl3pPr marL="913765" indent="0" algn="ctr">
              <a:buNone/>
              <a:defRPr sz="1835"/>
            </a:lvl3pPr>
            <a:lvl4pPr marL="1370965" indent="0" algn="ctr">
              <a:buNone/>
              <a:defRPr sz="1620"/>
            </a:lvl4pPr>
            <a:lvl5pPr marL="1828165" indent="0" algn="ctr">
              <a:buNone/>
              <a:defRPr sz="1620"/>
            </a:lvl5pPr>
            <a:lvl6pPr marL="2285365" indent="0" algn="ctr">
              <a:buNone/>
              <a:defRPr sz="1620"/>
            </a:lvl6pPr>
            <a:lvl7pPr marL="2743200" indent="0" algn="ctr">
              <a:buNone/>
              <a:defRPr sz="1620"/>
            </a:lvl7pPr>
            <a:lvl8pPr marL="3199765" indent="0" algn="ctr">
              <a:buNone/>
              <a:defRPr sz="1620"/>
            </a:lvl8pPr>
            <a:lvl9pPr marL="3656965" indent="0" algn="ctr">
              <a:buNone/>
              <a:defRPr sz="1620"/>
            </a:lvl9pPr>
          </a:lstStyle>
          <a:p>
            <a:r>
              <a:rPr lang="zh-CN" altLang="en-US" dirty="0">
                <a:sym typeface="+mn-ea"/>
              </a:rPr>
              <a:t>单击此处编辑母版副标题样式</a:t>
            </a:r>
            <a:endParaRPr lang="zh-CN" altLang="en-US" dirty="0"/>
          </a:p>
        </p:txBody>
      </p:sp>
      <p:pic>
        <p:nvPicPr>
          <p:cNvPr id="9" name="图片 8" descr="ppt-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72833" y="5568530"/>
            <a:ext cx="3031913" cy="776393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590264" y="6359403"/>
            <a:ext cx="3428268" cy="3067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42563" tIns="71281" rIns="142563" bIns="71281">
            <a:spAutoFit/>
          </a:bodyPr>
          <a:lstStyle/>
          <a:p>
            <a:pPr defTabSz="1572260"/>
            <a:r>
              <a:rPr lang="en-US" altLang="zh-CN" sz="1060" dirty="0">
                <a:solidFill>
                  <a:schemeClr val="bg1"/>
                </a:solidFill>
                <a:latin typeface="+mj-ea"/>
                <a:ea typeface="+mj-ea"/>
              </a:rPr>
              <a:t>Copyright 2020 By </a:t>
            </a:r>
            <a:r>
              <a:rPr lang="en-US" altLang="zh-CN" sz="1060" dirty="0" err="1">
                <a:solidFill>
                  <a:schemeClr val="bg1"/>
                </a:solidFill>
                <a:latin typeface="+mj-ea"/>
                <a:ea typeface="+mj-ea"/>
              </a:rPr>
              <a:t>Jemincare</a:t>
            </a:r>
            <a:r>
              <a:rPr lang="en-US" altLang="zh-CN" sz="1060" dirty="0">
                <a:solidFill>
                  <a:schemeClr val="bg1"/>
                </a:solidFill>
                <a:latin typeface="+mj-ea"/>
                <a:ea typeface="+mj-ea"/>
              </a:rPr>
              <a:t>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19281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C493119-FFC5-5AAD-F618-12493FE306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0812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493119-FFC5-5AAD-F618-12493FE306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C:\Users\w\Desktop\ppt-24.pngppt-2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" y="848362"/>
            <a:ext cx="12192000" cy="4214707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ctrTitle" hasCustomPrompt="1"/>
          </p:nvPr>
        </p:nvSpPr>
        <p:spPr>
          <a:xfrm>
            <a:off x="527474" y="2578102"/>
            <a:ext cx="9144000" cy="620606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324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sp>
        <p:nvSpPr>
          <p:cNvPr id="10" name="副标题 9"/>
          <p:cNvSpPr>
            <a:spLocks noGrp="1"/>
          </p:cNvSpPr>
          <p:nvPr>
            <p:ph type="subTitle" idx="1"/>
          </p:nvPr>
        </p:nvSpPr>
        <p:spPr>
          <a:xfrm>
            <a:off x="527474" y="3299461"/>
            <a:ext cx="9144000" cy="383540"/>
          </a:xfrm>
        </p:spPr>
        <p:txBody>
          <a:bodyPr lIns="172822" tIns="86411" rIns="172822" bIns="86411">
            <a:noAutofit/>
          </a:bodyPr>
          <a:lstStyle>
            <a:lvl1pPr marL="0" indent="0" algn="l">
              <a:buNone/>
              <a:defRPr sz="1975">
                <a:solidFill>
                  <a:schemeClr val="bg1"/>
                </a:solidFill>
              </a:defRPr>
            </a:lvl1pPr>
            <a:lvl2pPr marL="457200" indent="0" algn="ctr">
              <a:buNone/>
              <a:defRPr sz="1975"/>
            </a:lvl2pPr>
            <a:lvl3pPr marL="913765" indent="0" algn="ctr">
              <a:buNone/>
              <a:defRPr sz="1835"/>
            </a:lvl3pPr>
            <a:lvl4pPr marL="1370965" indent="0" algn="ctr">
              <a:buNone/>
              <a:defRPr sz="1620"/>
            </a:lvl4pPr>
            <a:lvl5pPr marL="1828165" indent="0" algn="ctr">
              <a:buNone/>
              <a:defRPr sz="1620"/>
            </a:lvl5pPr>
            <a:lvl6pPr marL="2285365" indent="0" algn="ctr">
              <a:buNone/>
              <a:defRPr sz="1620"/>
            </a:lvl6pPr>
            <a:lvl7pPr marL="2743200" indent="0" algn="ctr">
              <a:buNone/>
              <a:defRPr sz="1620"/>
            </a:lvl7pPr>
            <a:lvl8pPr marL="3199765" indent="0" algn="ctr">
              <a:buNone/>
              <a:defRPr sz="1620"/>
            </a:lvl8pPr>
            <a:lvl9pPr marL="3656965" indent="0" algn="ctr">
              <a:buNone/>
              <a:defRPr sz="1620"/>
            </a:lvl9pPr>
          </a:lstStyle>
          <a:p>
            <a:r>
              <a:rPr lang="zh-CN" altLang="en-US" dirty="0">
                <a:sym typeface="+mn-ea"/>
              </a:rPr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0394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67BDB86-62B9-1018-F1EE-4EC56D02D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0378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7BDB86-62B9-1018-F1EE-4EC56D02D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标题 24"/>
          <p:cNvSpPr>
            <a:spLocks noGrp="1"/>
          </p:cNvSpPr>
          <p:nvPr>
            <p:ph type="ctrTitle" hasCustomPrompt="1"/>
          </p:nvPr>
        </p:nvSpPr>
        <p:spPr>
          <a:xfrm>
            <a:off x="963508" y="340362"/>
            <a:ext cx="10704079" cy="631613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3175" b="1">
                <a:solidFill>
                  <a:srgbClr val="005CAB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979593" y="1461348"/>
            <a:ext cx="10669694" cy="4222327"/>
          </a:xfrm>
        </p:spPr>
        <p:txBody>
          <a:bodyPr lIns="172822" tIns="86411" rIns="172822" bIns="86411"/>
          <a:lstStyle>
            <a:lvl1pPr>
              <a:lnSpc>
                <a:spcPct val="100000"/>
              </a:lnSpc>
              <a:defRPr sz="21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 sz="183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 sz="134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 sz="134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4" name="图片 3" descr="ppt-2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" y="2"/>
            <a:ext cx="776393" cy="12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90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BB416FD-32CD-C465-2D9F-4376FB4325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7091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B416FD-32CD-C465-2D9F-4376FB4325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ppt-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3547" y="-5080"/>
            <a:ext cx="12205547" cy="6863927"/>
          </a:xfrm>
          <a:prstGeom prst="rect">
            <a:avLst/>
          </a:prstGeom>
        </p:spPr>
      </p:pic>
      <p:sp>
        <p:nvSpPr>
          <p:cNvPr id="25" name="标题 24"/>
          <p:cNvSpPr>
            <a:spLocks noGrp="1"/>
          </p:cNvSpPr>
          <p:nvPr>
            <p:ph type="ctrTitle" hasCustomPrompt="1"/>
          </p:nvPr>
        </p:nvSpPr>
        <p:spPr>
          <a:xfrm>
            <a:off x="963508" y="340362"/>
            <a:ext cx="10704079" cy="631613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317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pic>
        <p:nvPicPr>
          <p:cNvPr id="2" name="图片 1" descr="ppt-1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" y="2"/>
            <a:ext cx="776393" cy="1227667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534248" y="6350001"/>
            <a:ext cx="11123506" cy="1270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14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979593" y="1461348"/>
            <a:ext cx="10669694" cy="4222327"/>
          </a:xfrm>
        </p:spPr>
        <p:txBody>
          <a:bodyPr lIns="172822" tIns="86411" rIns="172822" bIns="86411"/>
          <a:lstStyle>
            <a:lvl1pPr>
              <a:lnSpc>
                <a:spcPct val="100000"/>
              </a:lnSpc>
              <a:defRPr sz="2115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35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2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34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34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409400" y="6416425"/>
            <a:ext cx="3428268" cy="3067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42563" tIns="71281" rIns="142563" bIns="71281">
            <a:spAutoFit/>
          </a:bodyPr>
          <a:lstStyle/>
          <a:p>
            <a:pPr defTabSz="1572260"/>
            <a:r>
              <a:rPr lang="en-US" altLang="zh-CN" sz="1060" dirty="0">
                <a:solidFill>
                  <a:schemeClr val="bg1"/>
                </a:solidFill>
                <a:latin typeface="+mj-ea"/>
                <a:ea typeface="+mj-ea"/>
              </a:rPr>
              <a:t>Copyright 2020 By </a:t>
            </a:r>
            <a:r>
              <a:rPr lang="en-US" altLang="zh-CN" sz="1060" dirty="0" err="1">
                <a:solidFill>
                  <a:schemeClr val="bg1"/>
                </a:solidFill>
                <a:latin typeface="+mj-ea"/>
                <a:ea typeface="+mj-ea"/>
              </a:rPr>
              <a:t>Jemincare</a:t>
            </a:r>
            <a:r>
              <a:rPr lang="en-US" altLang="zh-CN" sz="1060" dirty="0">
                <a:solidFill>
                  <a:schemeClr val="bg1"/>
                </a:solidFill>
                <a:latin typeface="+mj-ea"/>
                <a:ea typeface="+mj-ea"/>
              </a:rPr>
              <a:t>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44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C1043FA-2CFB-2C90-1345-22471E3EAE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9666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1043FA-2CFB-2C90-1345-22471E3EAE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458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9DB3A3B-0166-F9A7-2F0E-4BCA439B31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809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DB3A3B-0166-F9A7-2F0E-4BCA439B31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ppt-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1"/>
            <a:ext cx="12192000" cy="5339926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ctrTitle" hasCustomPrompt="1"/>
          </p:nvPr>
        </p:nvSpPr>
        <p:spPr>
          <a:xfrm>
            <a:off x="1546861" y="2059929"/>
            <a:ext cx="9786620" cy="969482"/>
          </a:xfrm>
        </p:spPr>
        <p:txBody>
          <a:bodyPr vert="horz" lIns="172822" tIns="86411" rIns="172822" bIns="86411" anchor="ctr" anchorCtr="0">
            <a:noAutofit/>
          </a:bodyPr>
          <a:lstStyle>
            <a:lvl1pPr algn="l">
              <a:lnSpc>
                <a:spcPct val="100000"/>
              </a:lnSpc>
              <a:defRPr sz="423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单击此处编辑结语（THANKS!)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7234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C8A5A17-A887-3E58-5F5E-A3DA51DCE7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1111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A5A17-A887-3E58-5F5E-A3DA51DCE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697818" y="2110318"/>
            <a:ext cx="1219201" cy="1219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5799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07BCCE5-0E88-A49E-26F6-33A21879E4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204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26" imgH="426" progId="TCLayout.ActiveDocument.1">
                  <p:embed/>
                </p:oleObj>
              </mc:Choice>
              <mc:Fallback>
                <p:oleObj name="think-cell 幻灯片" r:id="rId3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07BCCE5-0E88-A49E-26F6-33A21879E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CF44-4130-4FEF-A03A-D67063DF3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16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86C5A54-A50F-6738-C6DF-9646C5B129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2126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6C5A54-A50F-6738-C6DF-9646C5B129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9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92F8E29-C20B-1025-EE36-1D6C1D0024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2510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2F8E29-C20B-1025-EE36-1D6C1D0024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01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12FCDE9-4140-D03D-C646-CC8FDA6ABF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78869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2FCDE9-4140-D03D-C646-CC8FDA6ABF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07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C0E3570-D1A9-A047-E9D9-766098E9CE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75300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0E3570-D1A9-A047-E9D9-766098E9CE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56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85BA61C-CB3B-4D18-5F1A-4A6377FA85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9391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5BA61C-CB3B-4D18-5F1A-4A6377FA85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41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oleObject" Target="../embeddings/oleObject36.bin"/><Relationship Id="rId5" Type="http://schemas.openxmlformats.org/officeDocument/2006/relationships/slideLayout" Target="../slideLayouts/slideLayout39.xml"/><Relationship Id="rId10" Type="http://schemas.openxmlformats.org/officeDocument/2006/relationships/tags" Target="../tags/tag72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64699583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8" imgW="663" imgH="664" progId="TCLayout.ActiveDocument.1">
                  <p:embed/>
                </p:oleObj>
              </mc:Choice>
              <mc:Fallback>
                <p:oleObj name="think-cell 幻灯片" r:id="rId38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912" y="1801368"/>
            <a:ext cx="11295782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914" y="484632"/>
            <a:ext cx="11295782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2192FDB-C1A1-412F-DB91-177769FCCF9F}"/>
              </a:ext>
            </a:extLst>
          </p:cNvPr>
          <p:cNvSpPr txBox="1"/>
          <p:nvPr userDrawn="1"/>
        </p:nvSpPr>
        <p:spPr bwMode="gray">
          <a:xfrm>
            <a:off x="1386051" y="6397860"/>
            <a:ext cx="735649" cy="265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36"/>
    </p:custDataLst>
    <p:extLst>
      <p:ext uri="{BB962C8B-B14F-4D97-AF65-F5344CB8AC3E}">
        <p14:creationId xmlns:p14="http://schemas.microsoft.com/office/powerpoint/2010/main" val="99711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52B8423-8AAA-00EE-2F7B-4CC9331C9A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360318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1" imgW="404" imgH="405" progId="TCLayout.ActiveDocument.1">
                  <p:embed/>
                </p:oleObj>
              </mc:Choice>
              <mc:Fallback>
                <p:oleObj name="think-cell 幻灯片" r:id="rId11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2B8423-8AAA-00EE-2F7B-4CC9331C9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06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hdr="0" ft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3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2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2.xml"/><Relationship Id="rId6" Type="http://schemas.openxmlformats.org/officeDocument/2006/relationships/hyperlink" Target="https://www.who.int/zh/news-room/fact-sheets/detail/headache-disorders" TargetMode="Externa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7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8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ForIndustry/UserFees/PrescriptionDrugUserFee/ucm446608.htm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1.xml"/><Relationship Id="rId6" Type="http://schemas.openxmlformats.org/officeDocument/2006/relationships/image" Target="../media/image23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EF3D966-B5E6-4C52-79B9-6A8E42EE482C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96BA2E17-4C1F-A4B5-937B-6011A39E0530}"/>
              </a:ext>
            </a:extLst>
          </p:cNvPr>
          <p:cNvSpPr/>
          <p:nvPr/>
        </p:nvSpPr>
        <p:spPr bwMode="gray">
          <a:xfrm>
            <a:off x="0" y="3185880"/>
            <a:ext cx="12185649" cy="1877436"/>
          </a:xfrm>
          <a:prstGeom prst="rect">
            <a:avLst/>
          </a:prstGeom>
          <a:solidFill>
            <a:srgbClr val="E0F5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52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全球创新机制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CGRP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受体拮抗剂，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靶向治疗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偏头痛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，近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二十年来首个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急性治疗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药物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3852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3852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填补三类患者治疗空白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3852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合并心脑血管疾病患者、药物过度使用性头痛患者、曲普坦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疗效不佳或不耐受或禁忌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患者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63505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7">
            <a:extLst>
              <a:ext uri="{FF2B5EF4-FFF2-40B4-BE49-F238E27FC236}">
                <a16:creationId xmlns:a16="http://schemas.microsoft.com/office/drawing/2014/main" id="{30C876AC-F5E3-EF77-3AE1-F93790706E69}"/>
              </a:ext>
            </a:extLst>
          </p:cNvPr>
          <p:cNvSpPr txBox="1">
            <a:spLocks/>
          </p:cNvSpPr>
          <p:nvPr/>
        </p:nvSpPr>
        <p:spPr bwMode="gray">
          <a:xfrm>
            <a:off x="712508" y="1224256"/>
            <a:ext cx="10441574" cy="1676087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硫酸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瑞美吉泮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口崩片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DA6C7C8-002F-19F8-4784-F4341749671E}"/>
              </a:ext>
            </a:extLst>
          </p:cNvPr>
          <p:cNvSpPr txBox="1">
            <a:spLocks/>
          </p:cNvSpPr>
          <p:nvPr/>
        </p:nvSpPr>
        <p:spPr>
          <a:xfrm>
            <a:off x="3506154" y="5837634"/>
            <a:ext cx="4868743" cy="105407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申报企业：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投资有限公司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67F0657-708F-B05F-0D79-5F3D76E4E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5018" y="142562"/>
            <a:ext cx="1658128" cy="7552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ACB88BF-1B54-2FA9-A030-7F6CB57031DD}"/>
              </a:ext>
            </a:extLst>
          </p:cNvPr>
          <p:cNvSpPr/>
          <p:nvPr/>
        </p:nvSpPr>
        <p:spPr bwMode="gray">
          <a:xfrm>
            <a:off x="0" y="2"/>
            <a:ext cx="2156603" cy="449936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（不含公平性二）</a:t>
            </a:r>
          </a:p>
        </p:txBody>
      </p:sp>
    </p:spTree>
    <p:extLst>
      <p:ext uri="{BB962C8B-B14F-4D97-AF65-F5344CB8AC3E}">
        <p14:creationId xmlns:p14="http://schemas.microsoft.com/office/powerpoint/2010/main" val="5472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07FE73A-F304-D139-CD17-3B704D0EBBB3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8319398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E8435468-705E-9265-58B4-5336A33F4262}"/>
              </a:ext>
            </a:extLst>
          </p:cNvPr>
          <p:cNvSpPr/>
          <p:nvPr/>
        </p:nvSpPr>
        <p:spPr bwMode="gray">
          <a:xfrm>
            <a:off x="411587" y="3971773"/>
            <a:ext cx="5436000" cy="3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弥补目录短板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00E8B50-2A12-5945-C86F-2ED7FDD6CB4D}"/>
              </a:ext>
            </a:extLst>
          </p:cNvPr>
          <p:cNvSpPr/>
          <p:nvPr/>
        </p:nvSpPr>
        <p:spPr bwMode="gray">
          <a:xfrm>
            <a:off x="411587" y="1648598"/>
            <a:ext cx="5436000" cy="3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所治疗疾病对公共健康的影响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B45A90D-E36A-CACA-0B38-B32E7A25C884}"/>
              </a:ext>
            </a:extLst>
          </p:cNvPr>
          <p:cNvSpPr/>
          <p:nvPr/>
        </p:nvSpPr>
        <p:spPr bwMode="gray">
          <a:xfrm>
            <a:off x="6344414" y="3971773"/>
            <a:ext cx="5364000" cy="3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临床管理便利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63362B9-9BB4-F878-179D-0A6EDAFEA057}"/>
              </a:ext>
            </a:extLst>
          </p:cNvPr>
          <p:cNvSpPr/>
          <p:nvPr/>
        </p:nvSpPr>
        <p:spPr bwMode="gray">
          <a:xfrm>
            <a:off x="6344414" y="1648598"/>
            <a:ext cx="5364000" cy="3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符合“保基本”原则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ADE83FC-44FA-BF01-14AC-9EE220DCCDEF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80C5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5" name="Rectangle: Rounded Corners 88">
            <a:extLst>
              <a:ext uri="{FF2B5EF4-FFF2-40B4-BE49-F238E27FC236}">
                <a16:creationId xmlns:a16="http://schemas.microsoft.com/office/drawing/2014/main" id="{BB3FE1CD-EC0F-F33B-1AD9-E19BC7FB3A07}"/>
              </a:ext>
            </a:extLst>
          </p:cNvPr>
          <p:cNvSpPr/>
          <p:nvPr/>
        </p:nvSpPr>
        <p:spPr>
          <a:xfrm>
            <a:off x="411587" y="2037277"/>
            <a:ext cx="5436000" cy="165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marR="0" lvl="0" indent="-176213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偏头痛是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WHO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认定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神经系统第二大失能性疾病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marL="265113" marR="0" lvl="0" indent="-176213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中青年人群高发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40-49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岁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)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女性多发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约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80%)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</a:t>
            </a:r>
          </a:p>
          <a:p>
            <a:pPr marL="265113" marR="0" lvl="0" indent="-176213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与焦虑抑郁、失眠等共病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损害精神健康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3</a:t>
            </a:r>
          </a:p>
          <a:p>
            <a:pPr marL="265113" lvl="0" indent="-176213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发作时丧失工作和生活能力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，严重损害家庭经济和社会生产力</a:t>
            </a:r>
            <a:endParaRPr kumimoji="0" lang="en-US" altLang="zh-CN" sz="1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: Rounded Corners 88">
            <a:extLst>
              <a:ext uri="{FF2B5EF4-FFF2-40B4-BE49-F238E27FC236}">
                <a16:creationId xmlns:a16="http://schemas.microsoft.com/office/drawing/2014/main" id="{7FAF94C0-570E-1529-F7C5-DD94A74BB59B}"/>
              </a:ext>
            </a:extLst>
          </p:cNvPr>
          <p:cNvSpPr/>
          <p:nvPr/>
        </p:nvSpPr>
        <p:spPr>
          <a:xfrm>
            <a:off x="6344414" y="2037276"/>
            <a:ext cx="5364000" cy="165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8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基于国内一线城市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医疗机构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诊疗大数据分析，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诊断为偏头痛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的患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者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占总人口的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不足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0.2%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，用药人数有限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4</a:t>
            </a:r>
            <a:endParaRPr kumimoji="0" lang="en-US" altLang="zh-CN" sz="140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8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偏头痛多为急性发作，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平均每月发作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，月费用有限</a:t>
            </a:r>
          </a:p>
        </p:txBody>
      </p:sp>
      <p:sp>
        <p:nvSpPr>
          <p:cNvPr id="13" name="Rectangle: Rounded Corners 88">
            <a:extLst>
              <a:ext uri="{FF2B5EF4-FFF2-40B4-BE49-F238E27FC236}">
                <a16:creationId xmlns:a16="http://schemas.microsoft.com/office/drawing/2014/main" id="{C0421D69-4B65-B3B5-8983-EE2AAD8564C2}"/>
              </a:ext>
            </a:extLst>
          </p:cNvPr>
          <p:cNvSpPr/>
          <p:nvPr/>
        </p:nvSpPr>
        <p:spPr>
          <a:xfrm>
            <a:off x="411587" y="4367773"/>
            <a:ext cx="5436000" cy="165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marR="0" lvl="0" indent="-1809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瑞美吉泮治疗急性偏头痛，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快速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缓解疼痛和症状，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恢复工作能力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。是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唯一能降低发作频率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的急性治疗药物，显著减少工作损失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6700" marR="0" lvl="0" indent="-1809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填补三类偏头痛患者临床治疗空白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2925" indent="-257175">
              <a:spcBef>
                <a:spcPts val="300"/>
              </a:spcBef>
              <a:buFont typeface="+mj-lt"/>
              <a:buAutoNum type="arabicPeriod"/>
              <a:defRPr/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合并心脑血管疾病患者</a:t>
            </a: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42925" indent="-257175">
              <a:spcBef>
                <a:spcPts val="300"/>
              </a:spcBef>
              <a:buFont typeface="+mj-lt"/>
              <a:buAutoNum type="arabicPeriod"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药物过度使用性头痛患者</a:t>
            </a:r>
          </a:p>
          <a:p>
            <a:pPr marL="542925" indent="-257175">
              <a:spcBef>
                <a:spcPts val="300"/>
              </a:spcBef>
              <a:buFont typeface="+mj-lt"/>
              <a:buAutoNum type="arabicPeriod"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曲普坦疗效不佳或不耐受患者</a:t>
            </a:r>
          </a:p>
        </p:txBody>
      </p:sp>
      <p:sp>
        <p:nvSpPr>
          <p:cNvPr id="14" name="Rectangle: Rounded Corners 88">
            <a:extLst>
              <a:ext uri="{FF2B5EF4-FFF2-40B4-BE49-F238E27FC236}">
                <a16:creationId xmlns:a16="http://schemas.microsoft.com/office/drawing/2014/main" id="{63A103FF-B13A-4F66-0679-92A37983736C}"/>
              </a:ext>
            </a:extLst>
          </p:cNvPr>
          <p:cNvSpPr/>
          <p:nvPr/>
        </p:nvSpPr>
        <p:spPr>
          <a:xfrm>
            <a:off x="6344414" y="4372244"/>
            <a:ext cx="5364000" cy="165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8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仅获批用于偏头痛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急性治疗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指南有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明确的诊断标准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和筛查标准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，诊断明确，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临床易管理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8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每次发作仅需一片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疗效持续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舌下崩解，迅速吸收，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满足患者恶心、呕吐时用药需求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6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8000" marR="0" lvl="0" indent="-216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瑞美吉泮对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轻中度肝损和轻中重度肾损者耐受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无需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调整剂量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B00CB35-F6D7-F951-6F63-1DAC27CF9CAC}"/>
              </a:ext>
            </a:extLst>
          </p:cNvPr>
          <p:cNvSpPr txBox="1"/>
          <p:nvPr/>
        </p:nvSpPr>
        <p:spPr bwMode="gray">
          <a:xfrm>
            <a:off x="2480467" y="6549194"/>
            <a:ext cx="3435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altLang="zh-CN" sz="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https://www.who.int/zh/news-room/fact-sheets/detail/headache-disorders</a:t>
            </a:r>
            <a:endParaRPr kumimoji="0" lang="pt-BR" altLang="zh-CN" sz="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陆佳洁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赵红如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偏头痛疾病负担研究进展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中国现代神经疾病杂志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 2022, 22(2): 69-72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三个城市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2024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年诊疗数据分析</a:t>
            </a:r>
            <a:endParaRPr kumimoji="0" lang="en-US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4DF562A-A3CA-D166-353F-CAB2A4912689}"/>
              </a:ext>
            </a:extLst>
          </p:cNvPr>
          <p:cNvSpPr txBox="1"/>
          <p:nvPr/>
        </p:nvSpPr>
        <p:spPr bwMode="gray">
          <a:xfrm>
            <a:off x="5687956" y="6566380"/>
            <a:ext cx="3711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defTabSz="914126">
              <a:buFont typeface="+mj-lt"/>
              <a:buAutoNum type="arabicPeriod" startAt="5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Presented at The American Headache Society’s Annual Scientific Meeting June 19-22, 2025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Presented at The American Headache Society’s Annual Scientific Mee ting June 9-12, 2022• Denver, CO and Virtual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瑞美吉泮说明书 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2024-1-23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A2A3426-E666-E846-A156-C4BAE52600A7}"/>
              </a:ext>
            </a:extLst>
          </p:cNvPr>
          <p:cNvSpPr/>
          <p:nvPr/>
        </p:nvSpPr>
        <p:spPr bwMode="gray">
          <a:xfrm>
            <a:off x="432000" y="-5670"/>
            <a:ext cx="1656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公平性（一）</a:t>
            </a: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A5BE9C86-1C23-F5AD-C1E7-5821F8D6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dirty="0"/>
              <a:t>偏头痛是</a:t>
            </a:r>
            <a:r>
              <a:rPr lang="zh-CN" altLang="en-US" dirty="0">
                <a:solidFill>
                  <a:schemeClr val="accent1"/>
                </a:solidFill>
              </a:rPr>
              <a:t>失能性</a:t>
            </a:r>
            <a:r>
              <a:rPr lang="zh-CN" altLang="en-US" dirty="0"/>
              <a:t>疾病，</a:t>
            </a:r>
            <a:r>
              <a:rPr lang="zh-CN" altLang="en-US" dirty="0">
                <a:solidFill>
                  <a:schemeClr val="accent1"/>
                </a:solidFill>
              </a:rPr>
              <a:t>中青年人群高发</a:t>
            </a:r>
            <a:r>
              <a:rPr lang="zh-CN" altLang="en-US" dirty="0"/>
              <a:t>，严重损害患者工作能力和精神健康。瑞美吉泮能</a:t>
            </a:r>
            <a:r>
              <a:rPr lang="zh-CN" altLang="en-US" dirty="0">
                <a:solidFill>
                  <a:schemeClr val="accent1"/>
                </a:solidFill>
              </a:rPr>
              <a:t>快速恢复功能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降低发作频率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填补治疗空白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减少对工作能力和精神健康损失</a:t>
            </a:r>
          </a:p>
        </p:txBody>
      </p:sp>
    </p:spTree>
    <p:extLst>
      <p:ext uri="{BB962C8B-B14F-4D97-AF65-F5344CB8AC3E}">
        <p14:creationId xmlns:p14="http://schemas.microsoft.com/office/powerpoint/2010/main" val="155283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1F550D4A-B18C-4553-821D-CE5B836516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6976967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1F550D4A-B18C-4553-821D-CE5B83651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5677976-87EF-851D-0F1F-23F4BE5040D1}"/>
              </a:ext>
            </a:extLst>
          </p:cNvPr>
          <p:cNvSpPr/>
          <p:nvPr/>
        </p:nvSpPr>
        <p:spPr bwMode="gray">
          <a:xfrm>
            <a:off x="1768115" y="1611409"/>
            <a:ext cx="9523863" cy="468000"/>
          </a:xfrm>
          <a:prstGeom prst="roundRect">
            <a:avLst>
              <a:gd name="adj" fmla="val 0"/>
            </a:avLst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偏头痛是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失能性疾病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，并与焦虑抑郁等存在共病。传统镇痛药物对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三类患者疗效不佳或存在禁忌症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有未满足需求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90BDD40-EA08-7764-1FBE-FBDFD5140B62}"/>
              </a:ext>
            </a:extLst>
          </p:cNvPr>
          <p:cNvSpPr/>
          <p:nvPr/>
        </p:nvSpPr>
        <p:spPr bwMode="gray">
          <a:xfrm>
            <a:off x="1768114" y="2280144"/>
            <a:ext cx="9523864" cy="1477190"/>
          </a:xfrm>
          <a:prstGeom prst="roundRect">
            <a:avLst>
              <a:gd name="adj" fmla="val 0"/>
            </a:avLst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瑞美吉泮安全有效，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填补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三类偏头痛患者急性治疗的临床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空白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52000" lvl="1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不收缩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血管，不增加心脑血管疾病风险，填补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合并心脑血管疾病患者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的治疗空白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52000" marR="0" lvl="1" indent="-144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不引起药物过度使用性头痛，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减少难治性患者每月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偏头痛发作天数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51%)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显著挽救患者工作和生活损失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52000" marR="0" lvl="1" indent="-144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对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曲普坦疗效不佳或不耐受患者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，瑞美吉泮疗效显著，填补此类患者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治疗空白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51B1339-4F07-20F2-0302-C0A4E4B78A93}"/>
              </a:ext>
            </a:extLst>
          </p:cNvPr>
          <p:cNvSpPr/>
          <p:nvPr/>
        </p:nvSpPr>
        <p:spPr bwMode="gray">
          <a:xfrm>
            <a:off x="1768113" y="5295539"/>
            <a:ext cx="9523865" cy="468000"/>
          </a:xfrm>
          <a:prstGeom prst="roundRect">
            <a:avLst>
              <a:gd name="adj" fmla="val 0"/>
            </a:avLst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90000"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填补三类患者治疗空白，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降低偏头痛对劳动年龄人群工作能力和精神健康的损害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，对社会生产力和公众健康获益显著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CA70468-9BC2-9C60-B26D-E785488A82CC}"/>
              </a:ext>
            </a:extLst>
          </p:cNvPr>
          <p:cNvSpPr/>
          <p:nvPr/>
        </p:nvSpPr>
        <p:spPr bwMode="gray">
          <a:xfrm>
            <a:off x="1770940" y="4626804"/>
            <a:ext cx="9523864" cy="468000"/>
          </a:xfrm>
          <a:prstGeom prst="roundRect">
            <a:avLst>
              <a:gd name="adj" fmla="val 0"/>
            </a:avLst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全球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CGRP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受体拮抗剂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靶向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治疗偏头痛，是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二十年来首个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获批急性治疗药物</a:t>
            </a: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170EA7F-CE7F-FD31-95C6-19D58EAF10B8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" name="标题 4">
            <a:extLst>
              <a:ext uri="{FF2B5EF4-FFF2-40B4-BE49-F238E27FC236}">
                <a16:creationId xmlns:a16="http://schemas.microsoft.com/office/drawing/2014/main" id="{61BBAB6D-3331-4E8F-8A24-45B62E2C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8000"/>
            <a:ext cx="2117014" cy="555168"/>
          </a:xfrm>
        </p:spPr>
        <p:txBody>
          <a:bodyPr vert="horz"/>
          <a:lstStyle/>
          <a:p>
            <a:r>
              <a:rPr lang="zh-CN" altLang="en-US" sz="2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63C44C-5A3C-F1FE-53A5-791D13E70ED3}"/>
              </a:ext>
            </a:extLst>
          </p:cNvPr>
          <p:cNvSpPr txBox="1"/>
          <p:nvPr/>
        </p:nvSpPr>
        <p:spPr bwMode="gray">
          <a:xfrm>
            <a:off x="425436" y="1660743"/>
            <a:ext cx="13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基本信息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4C702BF-0BAD-130F-50EC-FF242227B108}"/>
              </a:ext>
            </a:extLst>
          </p:cNvPr>
          <p:cNvSpPr txBox="1"/>
          <p:nvPr/>
        </p:nvSpPr>
        <p:spPr bwMode="gray">
          <a:xfrm>
            <a:off x="425436" y="2839739"/>
            <a:ext cx="13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有效性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709B1525-4937-14B7-889B-7313EDDFAD33}"/>
              </a:ext>
            </a:extLst>
          </p:cNvPr>
          <p:cNvSpPr/>
          <p:nvPr/>
        </p:nvSpPr>
        <p:spPr bwMode="gray">
          <a:xfrm>
            <a:off x="1773766" y="3958069"/>
            <a:ext cx="9523864" cy="468000"/>
          </a:xfrm>
          <a:prstGeom prst="roundRect">
            <a:avLst>
              <a:gd name="adj" fmla="val 0"/>
            </a:avLst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安全性优于曲普坦等传统镇痛药物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，不增加心血管风险，不引起药物过度使用性头痛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3904EE3-A002-B226-1446-BB5DE23E5E30}"/>
              </a:ext>
            </a:extLst>
          </p:cNvPr>
          <p:cNvSpPr txBox="1"/>
          <p:nvPr/>
        </p:nvSpPr>
        <p:spPr bwMode="gray">
          <a:xfrm>
            <a:off x="425436" y="4007403"/>
            <a:ext cx="13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安全性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95CE8AF-B09A-2A7C-E83A-EE4637E0F722}"/>
              </a:ext>
            </a:extLst>
          </p:cNvPr>
          <p:cNvSpPr txBox="1"/>
          <p:nvPr/>
        </p:nvSpPr>
        <p:spPr bwMode="gray">
          <a:xfrm>
            <a:off x="425436" y="4676138"/>
            <a:ext cx="13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创新性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C2DDA74-0AAC-4EB3-492E-B6472C7DD122}"/>
              </a:ext>
            </a:extLst>
          </p:cNvPr>
          <p:cNvSpPr txBox="1"/>
          <p:nvPr/>
        </p:nvSpPr>
        <p:spPr bwMode="gray">
          <a:xfrm>
            <a:off x="425436" y="5344873"/>
            <a:ext cx="13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公平性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57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51C28-7ADA-B96C-E1AE-467F8363A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79548353-E652-1636-6757-97E7C18746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6416451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79548353-E652-1636-6757-97E7C18746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: Rounded Corners 48">
            <a:extLst>
              <a:ext uri="{FF2B5EF4-FFF2-40B4-BE49-F238E27FC236}">
                <a16:creationId xmlns:a16="http://schemas.microsoft.com/office/drawing/2014/main" id="{7DD68BE4-26E4-57D2-64D5-6FCDFDC10684}"/>
              </a:ext>
            </a:extLst>
          </p:cNvPr>
          <p:cNvSpPr/>
          <p:nvPr/>
        </p:nvSpPr>
        <p:spPr>
          <a:xfrm>
            <a:off x="6886574" y="1910953"/>
            <a:ext cx="4716145" cy="1332577"/>
          </a:xfrm>
          <a:prstGeom prst="roundRect">
            <a:avLst>
              <a:gd name="adj" fmla="val 885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i="0" strike="noStrike" kern="1200" cap="none" spc="0" baseline="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i="0" strike="noStrike" kern="1200" cap="none" spc="0" baseline="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DD7AD97-EDC3-8EC0-031A-7EE254544BCF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8163A84-8008-2828-9569-E7050C9E595A}"/>
              </a:ext>
            </a:extLst>
          </p:cNvPr>
          <p:cNvSpPr txBox="1"/>
          <p:nvPr/>
        </p:nvSpPr>
        <p:spPr bwMode="gray">
          <a:xfrm>
            <a:off x="3433862" y="507507"/>
            <a:ext cx="8054399" cy="420087"/>
          </a:xfrm>
          <a:prstGeom prst="rect">
            <a:avLst/>
          </a:prstGeom>
        </p:spPr>
        <p:txBody>
          <a:bodyPr wrap="square" lIns="45708" tIns="45708" rIns="45708" bIns="45708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99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651EB40-E9AC-857A-7408-551789676718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lang="zh-CN" altLang="en-US" sz="1400" b="1" dirty="0">
                <a:solidFill>
                  <a:srgbClr val="380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0947AB-E782-CE51-9C12-09836DFB55AD}"/>
              </a:ext>
            </a:extLst>
          </p:cNvPr>
          <p:cNvSpPr txBox="1"/>
          <p:nvPr/>
        </p:nvSpPr>
        <p:spPr bwMode="gray">
          <a:xfrm>
            <a:off x="2365213" y="6533719"/>
            <a:ext cx="4300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  <a:endParaRPr kumimoji="0" lang="zh-CN" altLang="en-US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Presented at the International Headache Congress ( IHC ) , September 14-17 , 2023 , Seoul , South K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orea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, IHC230-216.</a:t>
            </a:r>
            <a:endParaRPr kumimoji="0" lang="da-DK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Centers for Disease Control and Prevention (CDC). Comorbidity in adults with epilepsy--United States, 2010. MMWR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Morb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Mortal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Wkly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Rep. 2013 Nov 1;62(43):849-53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Minen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MT, et al. J Neurol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Neurosurg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Psychiatry. 2016;87(7):741-9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12AE8C-A152-441E-496B-558A2A010414}"/>
              </a:ext>
            </a:extLst>
          </p:cNvPr>
          <p:cNvSpPr txBox="1"/>
          <p:nvPr/>
        </p:nvSpPr>
        <p:spPr bwMode="gray">
          <a:xfrm>
            <a:off x="6509568" y="6533719"/>
            <a:ext cx="47176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08000" defTabSz="914126">
              <a:buFont typeface="+mj-lt"/>
              <a:buAutoNum type="arabicPeriod" startAt="5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Headache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Classifification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Committee of the International Headache Society (IHS) The International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Classifification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of Headache Disorders, 3rd edition[J].Cephalalgia, 2018, 38(1):1-211.</a:t>
            </a:r>
          </a:p>
          <a:p>
            <a:pPr marL="144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中国偏头痛急性期治疗指南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第一版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,2024,30(10):721-734.</a:t>
            </a:r>
          </a:p>
          <a:p>
            <a:pPr marL="144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泛长三角头痛诊疗专家团队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成人原发性头痛的规范化管理：泛长三角头痛诊疗专家建议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(2024)[J].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中国临床神经科学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,2024,32(6):601-619.</a:t>
            </a:r>
          </a:p>
          <a:p>
            <a:pPr marL="144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Láinez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MJ, et al. Development and validation of the Migraine Screen Questionnaire (MS-Q). Headache. 2005 Nov-Dec;45(10):1328-38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CB0A4AB-C725-8BA7-4E89-A73FEE8A37D7}"/>
              </a:ext>
            </a:extLst>
          </p:cNvPr>
          <p:cNvSpPr/>
          <p:nvPr/>
        </p:nvSpPr>
        <p:spPr bwMode="gray">
          <a:xfrm>
            <a:off x="457200" y="10250"/>
            <a:ext cx="2340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疾病及基本信息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(1/3)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Rectangle 1">
            <a:extLst>
              <a:ext uri="{FF2B5EF4-FFF2-40B4-BE49-F238E27FC236}">
                <a16:creationId xmlns:a16="http://schemas.microsoft.com/office/drawing/2014/main" id="{2E479C70-270A-4E42-E836-016C1886A6C4}"/>
              </a:ext>
            </a:extLst>
          </p:cNvPr>
          <p:cNvSpPr/>
          <p:nvPr/>
        </p:nvSpPr>
        <p:spPr bwMode="gray">
          <a:xfrm>
            <a:off x="446917" y="1467594"/>
            <a:ext cx="6062651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36000" tIns="45720" rIns="36000" bIns="4572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疾病基本情况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1" name="Rectangle: Rounded Corners 48">
            <a:extLst>
              <a:ext uri="{FF2B5EF4-FFF2-40B4-BE49-F238E27FC236}">
                <a16:creationId xmlns:a16="http://schemas.microsoft.com/office/drawing/2014/main" id="{5F5A00CE-835B-29DE-1694-BBC52ED56106}"/>
              </a:ext>
            </a:extLst>
          </p:cNvPr>
          <p:cNvSpPr/>
          <p:nvPr/>
        </p:nvSpPr>
        <p:spPr>
          <a:xfrm>
            <a:off x="446913" y="1910953"/>
            <a:ext cx="6062655" cy="1334685"/>
          </a:xfrm>
          <a:prstGeom prst="roundRect">
            <a:avLst>
              <a:gd name="adj" fmla="val 885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i="0" strike="noStrike" kern="1200" cap="none" spc="0" baseline="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i="0" strike="noStrike" kern="1200" cap="none" spc="0" baseline="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090E2CF-DD13-6536-045D-DC43C69C0375}"/>
              </a:ext>
            </a:extLst>
          </p:cNvPr>
          <p:cNvSpPr/>
          <p:nvPr/>
        </p:nvSpPr>
        <p:spPr bwMode="gray">
          <a:xfrm>
            <a:off x="4904924" y="1962455"/>
            <a:ext cx="1494843" cy="11488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A310DF8-7699-07D5-F5B7-215B26F22F25}"/>
              </a:ext>
            </a:extLst>
          </p:cNvPr>
          <p:cNvSpPr/>
          <p:nvPr/>
        </p:nvSpPr>
        <p:spPr bwMode="gray">
          <a:xfrm>
            <a:off x="4911876" y="1938408"/>
            <a:ext cx="1457472" cy="1196939"/>
          </a:xfrm>
          <a:prstGeom prst="roundRect">
            <a:avLst>
              <a:gd name="adj" fmla="val 1605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每月发作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FD0930-7BAB-6F47-285D-B962FD00CE46}"/>
              </a:ext>
            </a:extLst>
          </p:cNvPr>
          <p:cNvSpPr txBox="1"/>
          <p:nvPr/>
        </p:nvSpPr>
        <p:spPr bwMode="gray">
          <a:xfrm>
            <a:off x="457200" y="1945477"/>
            <a:ext cx="4314456" cy="124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lvl="2" indent="-144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偏头痛是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反复发作的中重度搏动性头痛，常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伴恶心、呕吐、畏光、畏声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等症状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发作时造成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失能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（丧失工作和生活能力）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b="1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多为</a:t>
            </a:r>
            <a:r>
              <a:rPr lang="zh-CN" altLang="en-US" sz="1200" b="1" i="0" strike="noStrike" kern="1200" cap="none" spc="0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急性发作</a:t>
            </a:r>
            <a:r>
              <a:rPr lang="zh-CN" altLang="en-US" sz="1200" b="1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</a:t>
            </a:r>
            <a:r>
              <a:rPr lang="zh-CN" altLang="en-US" sz="120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每次发作持续</a:t>
            </a:r>
            <a:r>
              <a:rPr lang="zh-CN" altLang="en-US" sz="1200" b="1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约</a:t>
            </a:r>
            <a:r>
              <a:rPr lang="en-US" altLang="zh-CN" sz="1200" b="1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1-2</a:t>
            </a:r>
            <a:r>
              <a:rPr lang="zh-CN" altLang="en-US" sz="1200" b="1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天</a:t>
            </a:r>
            <a:r>
              <a:rPr lang="en-US" altLang="zh-CN" sz="1200" i="0" strike="noStrike" kern="1200" cap="none" spc="0" baseline="300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1</a:t>
            </a:r>
            <a:endParaRPr lang="en-US" altLang="zh-CN" sz="12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44000" lvl="2" indent="-144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b="1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中青年人群</a:t>
            </a:r>
            <a:r>
              <a:rPr lang="zh-CN" altLang="en-US" sz="120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尤其是</a:t>
            </a:r>
            <a:r>
              <a:rPr lang="zh-CN" altLang="en-US" sz="1200" b="1" i="0" strike="noStrike" kern="1200" cap="none" spc="0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女性</a:t>
            </a:r>
            <a:r>
              <a:rPr lang="zh-CN" altLang="en-US" sz="120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高发</a:t>
            </a:r>
            <a:r>
              <a:rPr lang="zh-CN" altLang="en-US" sz="1200" i="0" strike="noStrike" kern="1200" cap="none" spc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与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焦虑抑郁、失眠等共病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，影响精神健康和女性生育意愿</a:t>
            </a:r>
            <a:r>
              <a:rPr lang="en-US" altLang="zh-CN" sz="12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3-4</a:t>
            </a:r>
          </a:p>
        </p:txBody>
      </p:sp>
      <p:sp>
        <p:nvSpPr>
          <p:cNvPr id="15" name="标题 14">
            <a:extLst>
              <a:ext uri="{FF2B5EF4-FFF2-40B4-BE49-F238E27FC236}">
                <a16:creationId xmlns:a16="http://schemas.microsoft.com/office/drawing/2014/main" id="{6CB52132-8065-1C13-F60B-D4DE345B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dirty="0"/>
              <a:t>偏头痛是</a:t>
            </a:r>
            <a:r>
              <a:rPr lang="zh-CN" altLang="en-US" dirty="0">
                <a:solidFill>
                  <a:schemeClr val="accent1"/>
                </a:solidFill>
              </a:rPr>
              <a:t>失能性疾病</a:t>
            </a:r>
            <a:r>
              <a:rPr lang="zh-CN" altLang="en-US" dirty="0"/>
              <a:t>，与焦虑抑郁等存在共病关系。</a:t>
            </a:r>
            <a:r>
              <a:rPr lang="zh-CN" altLang="en-US" dirty="0">
                <a:solidFill>
                  <a:schemeClr val="accent1"/>
                </a:solidFill>
              </a:rPr>
              <a:t>多为急性</a:t>
            </a:r>
            <a:r>
              <a:rPr lang="zh-CN" altLang="en-US" dirty="0"/>
              <a:t>发作，</a:t>
            </a:r>
            <a:r>
              <a:rPr lang="zh-CN" altLang="en-US" dirty="0">
                <a:solidFill>
                  <a:schemeClr val="accent1"/>
                </a:solidFill>
              </a:rPr>
              <a:t>平均每月发作</a:t>
            </a:r>
            <a:r>
              <a:rPr lang="en-US" altLang="zh-CN" dirty="0">
                <a:solidFill>
                  <a:schemeClr val="accent1"/>
                </a:solidFill>
              </a:rPr>
              <a:t>3.3</a:t>
            </a:r>
            <a:r>
              <a:rPr lang="zh-CN" altLang="en-US" dirty="0">
                <a:solidFill>
                  <a:schemeClr val="accent1"/>
                </a:solidFill>
              </a:rPr>
              <a:t>次</a:t>
            </a:r>
            <a:r>
              <a:rPr lang="zh-CN" altLang="en-US" dirty="0"/>
              <a:t>。有明确诊断标准和筛查流程，</a:t>
            </a:r>
            <a:r>
              <a:rPr lang="zh-CN" altLang="en-US" dirty="0">
                <a:solidFill>
                  <a:schemeClr val="accent1"/>
                </a:solidFill>
              </a:rPr>
              <a:t>可明确诊断</a:t>
            </a:r>
            <a:r>
              <a:rPr lang="zh-CN" altLang="en-US" dirty="0"/>
              <a:t>。患者就诊率和诊断率低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868E7D0-937D-135E-CB70-35F254A6070E}"/>
              </a:ext>
            </a:extLst>
          </p:cNvPr>
          <p:cNvSpPr/>
          <p:nvPr/>
        </p:nvSpPr>
        <p:spPr bwMode="gray">
          <a:xfrm>
            <a:off x="6886578" y="1467594"/>
            <a:ext cx="4716141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36000" tIns="45720" rIns="36000" bIns="4572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诊疗情况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61E6424-0A1E-2DA7-47DD-4F0E39691B54}"/>
              </a:ext>
            </a:extLst>
          </p:cNvPr>
          <p:cNvSpPr txBox="1"/>
          <p:nvPr/>
        </p:nvSpPr>
        <p:spPr bwMode="gray">
          <a:xfrm>
            <a:off x="6957438" y="2214901"/>
            <a:ext cx="1549590" cy="549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患者实际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就诊率和诊断率低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83D6665A-4C93-192F-BF25-841926042B3F}"/>
              </a:ext>
            </a:extLst>
          </p:cNvPr>
          <p:cNvSpPr/>
          <p:nvPr/>
        </p:nvSpPr>
        <p:spPr bwMode="gray">
          <a:xfrm>
            <a:off x="8434606" y="2032877"/>
            <a:ext cx="1494843" cy="10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latin typeface="+mj-lt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CA9D1DD7-A23F-5120-B3EB-97073635058C}"/>
              </a:ext>
            </a:extLst>
          </p:cNvPr>
          <p:cNvSpPr/>
          <p:nvPr/>
        </p:nvSpPr>
        <p:spPr bwMode="gray">
          <a:xfrm>
            <a:off x="8453291" y="2032877"/>
            <a:ext cx="1457472" cy="1008000"/>
          </a:xfrm>
          <a:prstGeom prst="roundRect">
            <a:avLst>
              <a:gd name="adj" fmla="val 1605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就诊率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52.9%</a:t>
            </a:r>
            <a:endParaRPr lang="en-US" altLang="zh-CN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AC1CC88F-E533-1192-36D1-9D8E24CDF19D}"/>
              </a:ext>
            </a:extLst>
          </p:cNvPr>
          <p:cNvSpPr/>
          <p:nvPr/>
        </p:nvSpPr>
        <p:spPr bwMode="gray">
          <a:xfrm>
            <a:off x="10041833" y="2032877"/>
            <a:ext cx="1494843" cy="10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600" b="1" dirty="0">
              <a:latin typeface="+mj-lt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F02D16B-2CC4-4349-8453-6674E781A715}"/>
              </a:ext>
            </a:extLst>
          </p:cNvPr>
          <p:cNvSpPr/>
          <p:nvPr/>
        </p:nvSpPr>
        <p:spPr bwMode="gray">
          <a:xfrm>
            <a:off x="10085894" y="2032877"/>
            <a:ext cx="1457472" cy="1008000"/>
          </a:xfrm>
          <a:prstGeom prst="roundRect">
            <a:avLst>
              <a:gd name="adj" fmla="val 1605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诊断率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13.8%</a:t>
            </a:r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E6540462-95A1-4CA5-4EAC-618EEB54F236}"/>
              </a:ext>
            </a:extLst>
          </p:cNvPr>
          <p:cNvSpPr/>
          <p:nvPr/>
        </p:nvSpPr>
        <p:spPr bwMode="gray">
          <a:xfrm>
            <a:off x="446917" y="3446343"/>
            <a:ext cx="11155799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36000" tIns="45720" rIns="36000" bIns="4572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偏头痛诊断有明确的诊断标准、筛查流程和量表，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可以明确诊断</a:t>
            </a:r>
            <a:endParaRPr 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6" name="Rectangle: Rounded Corners 48">
            <a:extLst>
              <a:ext uri="{FF2B5EF4-FFF2-40B4-BE49-F238E27FC236}">
                <a16:creationId xmlns:a16="http://schemas.microsoft.com/office/drawing/2014/main" id="{11D3E70B-9C07-B614-D17F-20252881513B}"/>
              </a:ext>
            </a:extLst>
          </p:cNvPr>
          <p:cNvSpPr/>
          <p:nvPr/>
        </p:nvSpPr>
        <p:spPr>
          <a:xfrm>
            <a:off x="446914" y="3884670"/>
            <a:ext cx="11155806" cy="2293351"/>
          </a:xfrm>
          <a:prstGeom prst="roundRect">
            <a:avLst>
              <a:gd name="adj" fmla="val 885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i="0" strike="noStrike" kern="1200" cap="none" spc="0" baseline="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08000" lvl="2" indent="-144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i="0" strike="noStrike" kern="1200" cap="none" spc="0" baseline="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B680E03-CA7E-9549-0C4B-344E861FF143}"/>
              </a:ext>
            </a:extLst>
          </p:cNvPr>
          <p:cNvSpPr txBox="1"/>
          <p:nvPr/>
        </p:nvSpPr>
        <p:spPr bwMode="gray">
          <a:xfrm>
            <a:off x="589280" y="3947474"/>
            <a:ext cx="198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i="0" u="none" strike="noStrike" baseline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偏头痛分类和诊断标准</a:t>
            </a:r>
            <a:endParaRPr lang="zh-CN" altLang="en-US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A91EF32-FC36-4FB4-1F3D-75D18A24AEB6}"/>
              </a:ext>
            </a:extLst>
          </p:cNvPr>
          <p:cNvSpPr txBox="1"/>
          <p:nvPr/>
        </p:nvSpPr>
        <p:spPr bwMode="gray">
          <a:xfrm>
            <a:off x="4566099" y="3947474"/>
            <a:ext cx="2021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i="0" u="none" strike="noStrike" baseline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偏头痛诊断步骤</a:t>
            </a:r>
            <a:r>
              <a:rPr lang="en-US" altLang="zh-CN" sz="1400" i="0" u="none" strike="noStrike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1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24CDA29-D382-C7E4-8F7C-DE9AC18E157E}"/>
              </a:ext>
            </a:extLst>
          </p:cNvPr>
          <p:cNvSpPr txBox="1"/>
          <p:nvPr/>
        </p:nvSpPr>
        <p:spPr bwMode="gray">
          <a:xfrm>
            <a:off x="8516526" y="3947474"/>
            <a:ext cx="2021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i="0" u="none" strike="noStrike" baseline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快速筛查量表</a:t>
            </a:r>
            <a:r>
              <a:rPr lang="en-US" altLang="zh-CN" sz="1400" i="0" u="none" strike="noStrike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1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674A73C-C749-4F55-04C2-9D641BDB1746}"/>
              </a:ext>
            </a:extLst>
          </p:cNvPr>
          <p:cNvSpPr txBox="1"/>
          <p:nvPr/>
        </p:nvSpPr>
        <p:spPr bwMode="gray">
          <a:xfrm>
            <a:off x="589280" y="4415082"/>
            <a:ext cx="2068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第三版国际头痛疾病分类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(ICHD-3)》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2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67F5DAD-CC74-429E-343C-EBCA5937141B}"/>
              </a:ext>
            </a:extLst>
          </p:cNvPr>
          <p:cNvSpPr txBox="1"/>
          <p:nvPr/>
        </p:nvSpPr>
        <p:spPr bwMode="gray">
          <a:xfrm>
            <a:off x="589280" y="4968787"/>
            <a:ext cx="198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中国偏头痛诊治指南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(2022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)》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CDF44EB-E20F-C291-EC74-8459ED158C58}"/>
              </a:ext>
            </a:extLst>
          </p:cNvPr>
          <p:cNvSpPr txBox="1"/>
          <p:nvPr/>
        </p:nvSpPr>
        <p:spPr bwMode="gray">
          <a:xfrm>
            <a:off x="589280" y="5530518"/>
            <a:ext cx="198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中国偏头痛急性期治疗指南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2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32106304-33BF-83AC-FFAF-8C91D663B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012" y="4327481"/>
            <a:ext cx="3359632" cy="1796872"/>
          </a:xfrm>
          <a:prstGeom prst="rect">
            <a:avLst/>
          </a:prstGeom>
        </p:spPr>
      </p:pic>
      <p:graphicFrame>
        <p:nvGraphicFramePr>
          <p:cNvPr id="78" name="表格 77">
            <a:extLst>
              <a:ext uri="{FF2B5EF4-FFF2-40B4-BE49-F238E27FC236}">
                <a16:creationId xmlns:a16="http://schemas.microsoft.com/office/drawing/2014/main" id="{D2D243EF-D177-AD8D-0143-9AF28D7BC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344082"/>
              </p:ext>
            </p:extLst>
          </p:nvPr>
        </p:nvGraphicFramePr>
        <p:xfrm>
          <a:off x="7909214" y="4327481"/>
          <a:ext cx="3405311" cy="181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019">
                  <a:extLst>
                    <a:ext uri="{9D8B030D-6E8A-4147-A177-3AD203B41FA5}">
                      <a16:colId xmlns:a16="http://schemas.microsoft.com/office/drawing/2014/main" val="3580887927"/>
                    </a:ext>
                  </a:extLst>
                </a:gridCol>
                <a:gridCol w="487646">
                  <a:extLst>
                    <a:ext uri="{9D8B030D-6E8A-4147-A177-3AD203B41FA5}">
                      <a16:colId xmlns:a16="http://schemas.microsoft.com/office/drawing/2014/main" val="3725516276"/>
                    </a:ext>
                  </a:extLst>
                </a:gridCol>
                <a:gridCol w="487646">
                  <a:extLst>
                    <a:ext uri="{9D8B030D-6E8A-4147-A177-3AD203B41FA5}">
                      <a16:colId xmlns:a16="http://schemas.microsoft.com/office/drawing/2014/main" val="1879841482"/>
                    </a:ext>
                  </a:extLst>
                </a:gridCol>
              </a:tblGrid>
              <a:tr h="22013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  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您是否经常头痛或剧烈头痛？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□是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□否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090816"/>
                  </a:ext>
                </a:extLst>
              </a:tr>
              <a:tr h="2434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   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您的头痛是否经常持续</a:t>
                      </a:r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小时以上？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□是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□否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42827"/>
                  </a:ext>
                </a:extLst>
              </a:tr>
              <a:tr h="2434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   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头痛时会感到恶心吗？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□是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□否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010467"/>
                  </a:ext>
                </a:extLst>
              </a:tr>
              <a:tr h="2434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   </a:t>
                      </a:r>
                      <a:r>
                        <a:rPr kumimoji="0" lang="zh-CN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头痛时您会受到光线或声音的影响吗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？ 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□是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□否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540632"/>
                  </a:ext>
                </a:extLst>
              </a:tr>
              <a:tr h="2434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   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头痛会限制您的体力活动或脑力活动吗？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□是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□否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748036"/>
                  </a:ext>
                </a:extLst>
              </a:tr>
              <a:tr h="24348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得分值：否（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0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分）；是（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1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分）；得分范围：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0-5 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分；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021281"/>
                  </a:ext>
                </a:extLst>
              </a:tr>
              <a:tr h="334390">
                <a:tc gridSpan="3">
                  <a:txBody>
                    <a:bodyPr/>
                    <a:lstStyle/>
                    <a:p>
                      <a:pPr marL="279400" marR="0" lvl="0" indent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筛查结果：＜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分 筛查阴性，不怀疑偏头痛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  <a:p>
                      <a:pPr marL="279400" marR="0" lvl="0" indent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                  ≥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分 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筛查阳性，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怀疑偏头痛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862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85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E4A39-6442-F06C-F54D-9B5C99FC0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121BA3A4-6C5C-77CF-EC95-749008CCD2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836072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121BA3A4-6C5C-77CF-EC95-749008CCD2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67E07AE-E584-FA1E-F973-2FE1FEE937CF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8A58A2BD-F92C-03CB-E986-61CCD19B2855}"/>
              </a:ext>
            </a:extLst>
          </p:cNvPr>
          <p:cNvSpPr txBox="1"/>
          <p:nvPr/>
        </p:nvSpPr>
        <p:spPr bwMode="gray">
          <a:xfrm>
            <a:off x="3433862" y="507507"/>
            <a:ext cx="8054399" cy="420087"/>
          </a:xfrm>
          <a:prstGeom prst="rect">
            <a:avLst/>
          </a:prstGeom>
        </p:spPr>
        <p:txBody>
          <a:bodyPr wrap="square" lIns="45708" tIns="45708" rIns="45708" bIns="45708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99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6B9BBFE-02FC-4866-2A95-416D6B493028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lang="zh-CN" altLang="en-US" sz="1400" b="1" dirty="0">
                <a:solidFill>
                  <a:srgbClr val="380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D3ADDB-3F73-045B-9A56-221CE28720F1}"/>
              </a:ext>
            </a:extLst>
          </p:cNvPr>
          <p:cNvSpPr txBox="1"/>
          <p:nvPr/>
        </p:nvSpPr>
        <p:spPr bwMode="gray">
          <a:xfrm>
            <a:off x="2369935" y="6495696"/>
            <a:ext cx="40355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FDA Drug Safety Communication: FDA strengthens warning that non-aspirin nonsteroidal anti-inflammatory drugs (NSAIDs) can cause heart attacks or strokes https://www.fda.gov/media/92768/download.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Kurth T, et al.. Migraine frequency and risk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ofcardiovascular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disease in women. AAN Enterprises, Inc. 2009 Aug;25:581-588Petersen CL, et al. Risk of Stroke and Myocardial Infarction Among Initiators of Triptans. JAMA Neurol. 2024 Mar 1;81(3):248-254.</a:t>
            </a:r>
          </a:p>
        </p:txBody>
      </p:sp>
      <p:sp>
        <p:nvSpPr>
          <p:cNvPr id="15" name="标题 14">
            <a:extLst>
              <a:ext uri="{FF2B5EF4-FFF2-40B4-BE49-F238E27FC236}">
                <a16:creationId xmlns:a16="http://schemas.microsoft.com/office/drawing/2014/main" id="{6A5D351F-5104-0A6E-66A1-30273EDC0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sz="2400" dirty="0"/>
              <a:t>偏头痛二十年无创新药物上市，传统镇痛药物</a:t>
            </a:r>
            <a:r>
              <a:rPr lang="zh-CN" altLang="en-US" dirty="0">
                <a:solidFill>
                  <a:schemeClr val="accent1"/>
                </a:solidFill>
              </a:rPr>
              <a:t>阶梯</a:t>
            </a:r>
            <a:r>
              <a:rPr lang="zh-CN" altLang="en-US" sz="2400" dirty="0">
                <a:solidFill>
                  <a:schemeClr val="accent1"/>
                </a:solidFill>
              </a:rPr>
              <a:t>使用</a:t>
            </a:r>
            <a:r>
              <a:rPr lang="zh-CN" altLang="en-US" sz="2400" dirty="0"/>
              <a:t>能满足多数患者需求，但对合并心脑血管疾病、药物过度使用性头痛、曲普坦疗效不佳</a:t>
            </a:r>
            <a:r>
              <a:rPr lang="zh-CN" altLang="en-US" sz="2400" dirty="0">
                <a:solidFill>
                  <a:schemeClr val="accent1"/>
                </a:solidFill>
              </a:rPr>
              <a:t>三类患者</a:t>
            </a:r>
            <a:r>
              <a:rPr lang="zh-CN" altLang="en-US" sz="2400" dirty="0"/>
              <a:t>，</a:t>
            </a:r>
            <a:r>
              <a:rPr lang="zh-CN" altLang="en-US" sz="2400" dirty="0">
                <a:solidFill>
                  <a:schemeClr val="accent1"/>
                </a:solidFill>
              </a:rPr>
              <a:t>存在未满足需求</a:t>
            </a:r>
          </a:p>
        </p:txBody>
      </p:sp>
      <p:sp>
        <p:nvSpPr>
          <p:cNvPr id="29" name="矩形: 圆角 67">
            <a:extLst>
              <a:ext uri="{FF2B5EF4-FFF2-40B4-BE49-F238E27FC236}">
                <a16:creationId xmlns:a16="http://schemas.microsoft.com/office/drawing/2014/main" id="{08FFCBF8-1BE3-970A-9729-6023FBFE8FFF}"/>
              </a:ext>
            </a:extLst>
          </p:cNvPr>
          <p:cNvSpPr/>
          <p:nvPr/>
        </p:nvSpPr>
        <p:spPr>
          <a:xfrm>
            <a:off x="6279993" y="2250176"/>
            <a:ext cx="1660141" cy="1044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合并心脑血管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疾病患者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Rectangle: Rounded Corners 9">
            <a:extLst>
              <a:ext uri="{FF2B5EF4-FFF2-40B4-BE49-F238E27FC236}">
                <a16:creationId xmlns:a16="http://schemas.microsoft.com/office/drawing/2014/main" id="{042E0325-3325-DE32-791C-D307E8FD27C9}"/>
              </a:ext>
            </a:extLst>
          </p:cNvPr>
          <p:cNvSpPr/>
          <p:nvPr/>
        </p:nvSpPr>
        <p:spPr>
          <a:xfrm>
            <a:off x="7940134" y="2250176"/>
            <a:ext cx="3802560" cy="1069262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NSAIDs</a:t>
            </a: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长期使用会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增加心脏病和卒中风险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3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000" indent="-1440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曲坦类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</a:t>
            </a: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收缩血管，有心脑血管疾病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禁忌症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3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000" indent="-1440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卒中风险随偏头痛发作频率升高而增加，每周一次偏头痛发作，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卒中风险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4.3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en-US" altLang="zh-CN" sz="13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2" name="Rectangle: Rounded Corners 9">
            <a:extLst>
              <a:ext uri="{FF2B5EF4-FFF2-40B4-BE49-F238E27FC236}">
                <a16:creationId xmlns:a16="http://schemas.microsoft.com/office/drawing/2014/main" id="{EE5678D3-5A29-9E3B-1F14-11A9E3C5EFDC}"/>
              </a:ext>
            </a:extLst>
          </p:cNvPr>
          <p:cNvSpPr/>
          <p:nvPr/>
        </p:nvSpPr>
        <p:spPr>
          <a:xfrm>
            <a:off x="7947070" y="3555967"/>
            <a:ext cx="3743309" cy="1045800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患者因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频繁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过度使用传统镇痛药物导致</a:t>
            </a:r>
            <a:r>
              <a:rPr lang="en-US" altLang="zh-CN" sz="13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marL="144000" indent="-144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占偏头痛就诊患者人数的</a:t>
            </a:r>
            <a:r>
              <a:rPr lang="en-US" altLang="zh-CN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9.1%-12.0%</a:t>
            </a:r>
            <a:r>
              <a:rPr lang="en-US" altLang="zh-CN" sz="13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3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000" indent="-144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此类患者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每月头痛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天以上</a:t>
            </a:r>
            <a:r>
              <a:rPr lang="en-US" altLang="zh-CN" sz="13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，工作能力和家庭经济损失巨大，迫切需要降低头痛发作天数</a:t>
            </a:r>
          </a:p>
        </p:txBody>
      </p:sp>
      <p:sp>
        <p:nvSpPr>
          <p:cNvPr id="24" name="Rectangle: Rounded Corners 9">
            <a:extLst>
              <a:ext uri="{FF2B5EF4-FFF2-40B4-BE49-F238E27FC236}">
                <a16:creationId xmlns:a16="http://schemas.microsoft.com/office/drawing/2014/main" id="{B1C66192-0203-0D35-1FB7-B92AC8CFF087}"/>
              </a:ext>
            </a:extLst>
          </p:cNvPr>
          <p:cNvSpPr/>
          <p:nvPr/>
        </p:nvSpPr>
        <p:spPr>
          <a:xfrm>
            <a:off x="7940135" y="4899155"/>
            <a:ext cx="3743308" cy="1069254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使用曲普坦的患者中，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36%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疗效不佳</a:t>
            </a:r>
            <a:r>
              <a:rPr lang="en-US" altLang="zh-CN" sz="13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3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000" indent="-144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曲普坦治疗失败后，目录内已无有效的急性治疗药物，对创新药物需求迫切</a:t>
            </a:r>
          </a:p>
        </p:txBody>
      </p:sp>
      <p:sp>
        <p:nvSpPr>
          <p:cNvPr id="4" name="矩形: 圆角 67">
            <a:extLst>
              <a:ext uri="{FF2B5EF4-FFF2-40B4-BE49-F238E27FC236}">
                <a16:creationId xmlns:a16="http://schemas.microsoft.com/office/drawing/2014/main" id="{C17A972B-40DB-D20C-D17C-728562E9D68B}"/>
              </a:ext>
            </a:extLst>
          </p:cNvPr>
          <p:cNvSpPr/>
          <p:nvPr/>
        </p:nvSpPr>
        <p:spPr>
          <a:xfrm>
            <a:off x="435587" y="1577824"/>
            <a:ext cx="4392000" cy="467083"/>
          </a:xfrm>
          <a:prstGeom prst="round2SameRect">
            <a:avLst>
              <a:gd name="adj1" fmla="val 0"/>
              <a:gd name="adj2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10000"/>
              </a:lnSpc>
              <a:defRPr/>
            </a:pPr>
            <a:r>
              <a:rPr kumimoji="0" lang="zh-CN" altLang="en-US" sz="1600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偏头痛急性治疗</a:t>
            </a:r>
            <a:r>
              <a:rPr lang="zh-CN" altLang="en-US" sz="1600" b="1" kern="0" spc="2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对传统镇痛药物的</a:t>
            </a:r>
            <a:r>
              <a:rPr kumimoji="0" lang="zh-CN" altLang="en-US" sz="1600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选药原则</a:t>
            </a:r>
            <a:endParaRPr kumimoji="0" lang="zh-CN" altLang="en-US" sz="1600" b="1" i="0" u="none" strike="noStrike" kern="0" cap="none" spc="2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87BE754-4614-8C1B-B0F8-6CB6837F058D}"/>
              </a:ext>
            </a:extLst>
          </p:cNvPr>
          <p:cNvSpPr/>
          <p:nvPr/>
        </p:nvSpPr>
        <p:spPr bwMode="gray">
          <a:xfrm>
            <a:off x="1430565" y="2319159"/>
            <a:ext cx="1778461" cy="375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非特异性药物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BF08EB-F4DD-EF7B-7875-A5D23BF2CA02}"/>
              </a:ext>
            </a:extLst>
          </p:cNvPr>
          <p:cNvSpPr/>
          <p:nvPr/>
        </p:nvSpPr>
        <p:spPr bwMode="gray">
          <a:xfrm>
            <a:off x="384464" y="2319159"/>
            <a:ext cx="853440" cy="37580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1AE8CD3-51EB-1295-B2F8-97535A59BDF0}"/>
              </a:ext>
            </a:extLst>
          </p:cNvPr>
          <p:cNvSpPr/>
          <p:nvPr/>
        </p:nvSpPr>
        <p:spPr bwMode="gray">
          <a:xfrm>
            <a:off x="1430565" y="4464418"/>
            <a:ext cx="1778461" cy="375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特异性药物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C6557A9-EF1D-53E6-C94A-0088611A60A0}"/>
              </a:ext>
            </a:extLst>
          </p:cNvPr>
          <p:cNvSpPr/>
          <p:nvPr/>
        </p:nvSpPr>
        <p:spPr bwMode="gray">
          <a:xfrm>
            <a:off x="414943" y="4464418"/>
            <a:ext cx="853440" cy="37580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二线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0935CBC-1FBC-F42D-0771-7F06C1DE330F}"/>
              </a:ext>
            </a:extLst>
          </p:cNvPr>
          <p:cNvSpPr/>
          <p:nvPr/>
        </p:nvSpPr>
        <p:spPr bwMode="gray">
          <a:xfrm>
            <a:off x="1430565" y="2698970"/>
            <a:ext cx="1778461" cy="777957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 fontAlgn="base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非甾体抗炎药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563" indent="-182563" fontAlgn="base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对乙酰氨基酚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563" indent="-182563" fontAlgn="base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含咖啡因的复方制剂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358C475-E020-25B8-4C0C-471D362D5959}"/>
              </a:ext>
            </a:extLst>
          </p:cNvPr>
          <p:cNvSpPr/>
          <p:nvPr/>
        </p:nvSpPr>
        <p:spPr bwMode="gray">
          <a:xfrm>
            <a:off x="1430565" y="4845825"/>
            <a:ext cx="1778461" cy="45825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tx1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曲普坦类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B7ABA982-8DE3-61AB-B862-2EC3519F6A35}"/>
              </a:ext>
            </a:extLst>
          </p:cNvPr>
          <p:cNvCxnSpPr>
            <a:cxnSpLocks/>
            <a:stCxn id="19" idx="2"/>
            <a:endCxn id="10" idx="0"/>
          </p:cNvCxnSpPr>
          <p:nvPr/>
        </p:nvCxnSpPr>
        <p:spPr bwMode="gray">
          <a:xfrm>
            <a:off x="2319796" y="3476927"/>
            <a:ext cx="0" cy="987491"/>
          </a:xfrm>
          <a:prstGeom prst="straightConnector1">
            <a:avLst/>
          </a:prstGeom>
          <a:ln w="57150">
            <a:headE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C08F561-8CEA-6537-4E93-15B871CF8BA0}"/>
              </a:ext>
            </a:extLst>
          </p:cNvPr>
          <p:cNvCxnSpPr/>
          <p:nvPr/>
        </p:nvCxnSpPr>
        <p:spPr bwMode="gray">
          <a:xfrm>
            <a:off x="435587" y="2044907"/>
            <a:ext cx="4392000" cy="0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矩形: 圆角 67">
            <a:extLst>
              <a:ext uri="{FF2B5EF4-FFF2-40B4-BE49-F238E27FC236}">
                <a16:creationId xmlns:a16="http://schemas.microsoft.com/office/drawing/2014/main" id="{4D964013-5399-F13E-86BE-8F3C169D3DDC}"/>
              </a:ext>
            </a:extLst>
          </p:cNvPr>
          <p:cNvSpPr/>
          <p:nvPr/>
        </p:nvSpPr>
        <p:spPr>
          <a:xfrm>
            <a:off x="5816293" y="1566295"/>
            <a:ext cx="5874448" cy="467083"/>
          </a:xfrm>
          <a:prstGeom prst="round2SameRect">
            <a:avLst>
              <a:gd name="adj1" fmla="val 0"/>
              <a:gd name="adj2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10000"/>
              </a:lnSpc>
              <a:defRPr/>
            </a:pPr>
            <a:r>
              <a:rPr kumimoji="0" lang="zh-CN" altLang="en-US" b="1" i="0" u="none" strike="noStrike" kern="0" cap="none" spc="2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三类</a:t>
            </a:r>
            <a:r>
              <a:rPr lang="zh-CN" altLang="en-US" b="1" kern="0" spc="2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患者存在未满足需求</a:t>
            </a:r>
            <a:endParaRPr kumimoji="0" lang="zh-CN" altLang="en-US" b="1" i="0" u="none" strike="noStrike" kern="0" cap="none" spc="2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7C89C276-5ECB-2F10-854B-03C824FC91D5}"/>
              </a:ext>
            </a:extLst>
          </p:cNvPr>
          <p:cNvCxnSpPr>
            <a:cxnSpLocks/>
          </p:cNvCxnSpPr>
          <p:nvPr/>
        </p:nvCxnSpPr>
        <p:spPr bwMode="gray">
          <a:xfrm>
            <a:off x="5816293" y="2033378"/>
            <a:ext cx="5874448" cy="0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矩形: 圆角 67">
            <a:extLst>
              <a:ext uri="{FF2B5EF4-FFF2-40B4-BE49-F238E27FC236}">
                <a16:creationId xmlns:a16="http://schemas.microsoft.com/office/drawing/2014/main" id="{123ABF6C-EFCB-7036-B419-5CC6CC46BC27}"/>
              </a:ext>
            </a:extLst>
          </p:cNvPr>
          <p:cNvSpPr/>
          <p:nvPr/>
        </p:nvSpPr>
        <p:spPr>
          <a:xfrm>
            <a:off x="5908434" y="2250176"/>
            <a:ext cx="343871" cy="1044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45" name="矩形: 圆角 67">
            <a:extLst>
              <a:ext uri="{FF2B5EF4-FFF2-40B4-BE49-F238E27FC236}">
                <a16:creationId xmlns:a16="http://schemas.microsoft.com/office/drawing/2014/main" id="{60C73322-A307-3702-45A5-8135B643FC7E}"/>
              </a:ext>
            </a:extLst>
          </p:cNvPr>
          <p:cNvSpPr/>
          <p:nvPr/>
        </p:nvSpPr>
        <p:spPr>
          <a:xfrm>
            <a:off x="5908434" y="3555967"/>
            <a:ext cx="343871" cy="1044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F0B597C-DE6A-D805-BBB3-6692CCDFA07A}"/>
              </a:ext>
            </a:extLst>
          </p:cNvPr>
          <p:cNvSpPr/>
          <p:nvPr/>
        </p:nvSpPr>
        <p:spPr bwMode="gray">
          <a:xfrm>
            <a:off x="6279993" y="3555967"/>
            <a:ext cx="1660141" cy="1044000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300"/>
              </a:spcBef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药物过度使用性头痛患者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spcBef>
                <a:spcPts val="300"/>
              </a:spcBef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（难治性患者）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: 圆角 67">
            <a:extLst>
              <a:ext uri="{FF2B5EF4-FFF2-40B4-BE49-F238E27FC236}">
                <a16:creationId xmlns:a16="http://schemas.microsoft.com/office/drawing/2014/main" id="{0F842438-7944-7643-3D64-CCEAA6386D3D}"/>
              </a:ext>
            </a:extLst>
          </p:cNvPr>
          <p:cNvSpPr/>
          <p:nvPr/>
        </p:nvSpPr>
        <p:spPr>
          <a:xfrm>
            <a:off x="5908434" y="4899155"/>
            <a:ext cx="343871" cy="1044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61FEAF8-65B0-B19E-DAD8-743350A5D3C5}"/>
              </a:ext>
            </a:extLst>
          </p:cNvPr>
          <p:cNvSpPr/>
          <p:nvPr/>
        </p:nvSpPr>
        <p:spPr bwMode="gray">
          <a:xfrm>
            <a:off x="6279993" y="4899155"/>
            <a:ext cx="1660141" cy="1044000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曲普坦疗效不佳或不耐受患者</a:t>
            </a:r>
          </a:p>
        </p:txBody>
      </p:sp>
      <p:cxnSp>
        <p:nvCxnSpPr>
          <p:cNvPr id="52" name="连接符: 肘形 51">
            <a:extLst>
              <a:ext uri="{FF2B5EF4-FFF2-40B4-BE49-F238E27FC236}">
                <a16:creationId xmlns:a16="http://schemas.microsoft.com/office/drawing/2014/main" id="{A9661B61-D6AE-063B-3C14-15A06AC932C7}"/>
              </a:ext>
            </a:extLst>
          </p:cNvPr>
          <p:cNvCxnSpPr>
            <a:cxnSpLocks/>
          </p:cNvCxnSpPr>
          <p:nvPr/>
        </p:nvCxnSpPr>
        <p:spPr bwMode="gray">
          <a:xfrm flipV="1">
            <a:off x="3224914" y="2972064"/>
            <a:ext cx="2667635" cy="1934345"/>
          </a:xfrm>
          <a:prstGeom prst="bentConnector3">
            <a:avLst>
              <a:gd name="adj1" fmla="val 50000"/>
            </a:avLst>
          </a:prstGeom>
          <a:noFill/>
          <a:ln w="9525" cap="rnd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12B0F1BB-57B6-6130-6717-E7FD20173F0D}"/>
              </a:ext>
            </a:extLst>
          </p:cNvPr>
          <p:cNvSpPr txBox="1"/>
          <p:nvPr/>
        </p:nvSpPr>
        <p:spPr bwMode="gray">
          <a:xfrm>
            <a:off x="3708088" y="4528550"/>
            <a:ext cx="937275" cy="37785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缺血性心脑血管禁忌症患者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15E6844-87A9-B924-8D52-F21913D53D23}"/>
              </a:ext>
            </a:extLst>
          </p:cNvPr>
          <p:cNvSpPr txBox="1"/>
          <p:nvPr/>
        </p:nvSpPr>
        <p:spPr bwMode="gray">
          <a:xfrm>
            <a:off x="3708088" y="2522306"/>
            <a:ext cx="937274" cy="364583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心脑血管疾病高风险患者</a:t>
            </a:r>
          </a:p>
        </p:txBody>
      </p:sp>
      <p:cxnSp>
        <p:nvCxnSpPr>
          <p:cNvPr id="60" name="连接符: 肘形 59">
            <a:extLst>
              <a:ext uri="{FF2B5EF4-FFF2-40B4-BE49-F238E27FC236}">
                <a16:creationId xmlns:a16="http://schemas.microsoft.com/office/drawing/2014/main" id="{891FD1A8-4DB4-EFB7-FA04-0F5D21881871}"/>
              </a:ext>
            </a:extLst>
          </p:cNvPr>
          <p:cNvCxnSpPr>
            <a:cxnSpLocks/>
            <a:stCxn id="21" idx="2"/>
          </p:cNvCxnSpPr>
          <p:nvPr/>
        </p:nvCxnSpPr>
        <p:spPr bwMode="gray">
          <a:xfrm rot="16200000" flipH="1">
            <a:off x="3950626" y="3673246"/>
            <a:ext cx="311090" cy="3572750"/>
          </a:xfrm>
          <a:prstGeom prst="bentConnector2">
            <a:avLst/>
          </a:prstGeom>
          <a:noFill/>
          <a:ln w="9525" cap="rnd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9F587CE0-CA6F-F871-77DF-87269E5E449F}"/>
              </a:ext>
            </a:extLst>
          </p:cNvPr>
          <p:cNvSpPr txBox="1"/>
          <p:nvPr/>
        </p:nvSpPr>
        <p:spPr bwMode="gray">
          <a:xfrm>
            <a:off x="3708088" y="5626373"/>
            <a:ext cx="937275" cy="389632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治疗效果不佳或不耐受患者</a:t>
            </a:r>
          </a:p>
        </p:txBody>
      </p:sp>
      <p:cxnSp>
        <p:nvCxnSpPr>
          <p:cNvPr id="74" name="连接符: 肘形 73">
            <a:extLst>
              <a:ext uri="{FF2B5EF4-FFF2-40B4-BE49-F238E27FC236}">
                <a16:creationId xmlns:a16="http://schemas.microsoft.com/office/drawing/2014/main" id="{E12912E9-71CA-3391-BA30-0B72C6A0724B}"/>
              </a:ext>
            </a:extLst>
          </p:cNvPr>
          <p:cNvCxnSpPr>
            <a:cxnSpLocks/>
          </p:cNvCxnSpPr>
          <p:nvPr/>
        </p:nvCxnSpPr>
        <p:spPr bwMode="gray">
          <a:xfrm>
            <a:off x="2867025" y="3496160"/>
            <a:ext cx="3041409" cy="337264"/>
          </a:xfrm>
          <a:prstGeom prst="bentConnector3">
            <a:avLst>
              <a:gd name="adj1" fmla="val -109"/>
            </a:avLst>
          </a:prstGeom>
          <a:noFill/>
          <a:ln w="9525" cap="rnd">
            <a:solidFill>
              <a:schemeClr val="bg1">
                <a:lumMod val="65000"/>
              </a:schemeClr>
            </a:solidFill>
            <a:prstDash val="dash"/>
            <a:round/>
            <a:headEnd/>
            <a:tailEnd type="triangle"/>
          </a:ln>
          <a:effectLst/>
        </p:spPr>
      </p:cxnSp>
      <p:cxnSp>
        <p:nvCxnSpPr>
          <p:cNvPr id="84" name="连接符: 肘形 83">
            <a:extLst>
              <a:ext uri="{FF2B5EF4-FFF2-40B4-BE49-F238E27FC236}">
                <a16:creationId xmlns:a16="http://schemas.microsoft.com/office/drawing/2014/main" id="{72BE0FB2-31BF-9889-DC41-A95AC2096268}"/>
              </a:ext>
            </a:extLst>
          </p:cNvPr>
          <p:cNvCxnSpPr>
            <a:cxnSpLocks/>
            <a:stCxn id="21" idx="3"/>
            <a:endCxn id="45" idx="2"/>
          </p:cNvCxnSpPr>
          <p:nvPr/>
        </p:nvCxnSpPr>
        <p:spPr bwMode="gray">
          <a:xfrm flipV="1">
            <a:off x="3209026" y="4077967"/>
            <a:ext cx="2699408" cy="996984"/>
          </a:xfrm>
          <a:prstGeom prst="bentConnector3">
            <a:avLst>
              <a:gd name="adj1" fmla="val 50000"/>
            </a:avLst>
          </a:prstGeom>
          <a:noFill/>
          <a:ln w="9525" cap="rnd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</p:cxnSp>
      <p:sp>
        <p:nvSpPr>
          <p:cNvPr id="98" name="文本框 97">
            <a:extLst>
              <a:ext uri="{FF2B5EF4-FFF2-40B4-BE49-F238E27FC236}">
                <a16:creationId xmlns:a16="http://schemas.microsoft.com/office/drawing/2014/main" id="{A6402D91-0CA9-840F-1240-340F41621467}"/>
              </a:ext>
            </a:extLst>
          </p:cNvPr>
          <p:cNvSpPr txBox="1"/>
          <p:nvPr/>
        </p:nvSpPr>
        <p:spPr bwMode="gray">
          <a:xfrm>
            <a:off x="3708088" y="5055038"/>
            <a:ext cx="742201" cy="347983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药物过度使用患者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18727A61-CBDF-F840-8969-18B36E9F485C}"/>
              </a:ext>
            </a:extLst>
          </p:cNvPr>
          <p:cNvSpPr txBox="1"/>
          <p:nvPr/>
        </p:nvSpPr>
        <p:spPr bwMode="gray">
          <a:xfrm>
            <a:off x="3708088" y="3480458"/>
            <a:ext cx="742201" cy="397341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药物过度使用患者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FEAF7A4-0157-EF2C-F88F-96929AA6E184}"/>
              </a:ext>
            </a:extLst>
          </p:cNvPr>
          <p:cNvSpPr/>
          <p:nvPr/>
        </p:nvSpPr>
        <p:spPr bwMode="gray">
          <a:xfrm>
            <a:off x="414701" y="6042201"/>
            <a:ext cx="3980911" cy="269992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注：特异性治疗药物中地坦类未在中国上市，麦角胺类副作用大，指南不推荐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7575DF1-9A68-16A6-3FC8-761F4654671A}"/>
              </a:ext>
            </a:extLst>
          </p:cNvPr>
          <p:cNvCxnSpPr>
            <a:cxnSpLocks/>
          </p:cNvCxnSpPr>
          <p:nvPr/>
        </p:nvCxnSpPr>
        <p:spPr bwMode="gray">
          <a:xfrm>
            <a:off x="3209026" y="2889583"/>
            <a:ext cx="2699408" cy="0"/>
          </a:xfrm>
          <a:prstGeom prst="straightConnector1">
            <a:avLst/>
          </a:prstGeom>
          <a:noFill/>
          <a:ln w="9525" cap="rnd">
            <a:solidFill>
              <a:schemeClr val="bg1">
                <a:lumMod val="65000"/>
              </a:schemeClr>
            </a:solidFill>
            <a:prstDash val="dash"/>
            <a:round/>
            <a:headEnd/>
            <a:tailEnd type="triangle"/>
          </a:ln>
          <a:effectLst/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E16321B7-B93A-BB2E-38F0-5D5C375B26C9}"/>
              </a:ext>
            </a:extLst>
          </p:cNvPr>
          <p:cNvSpPr txBox="1"/>
          <p:nvPr/>
        </p:nvSpPr>
        <p:spPr bwMode="gray">
          <a:xfrm>
            <a:off x="6340022" y="6495696"/>
            <a:ext cx="4974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-72000" defTabSz="914126">
              <a:buFont typeface="+mj-lt"/>
              <a:buAutoNum type="arabicPeriod" startAt="4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中国偏头痛急性期治疗指南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第一版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,2024,30(10):721-734.</a:t>
            </a:r>
          </a:p>
          <a:p>
            <a:pPr marL="72000" indent="-72000" defTabSz="914126">
              <a:buFont typeface="+mj-lt"/>
              <a:buAutoNum type="arabicPeriod" startAt="4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Zhang L, et al. Real-World Analysis of Clinical Characteristics, Treatment Patterns, and Patient-Reported Outcomes of Insufficient Responders and Responders to Prescribed Acute Migraine Treatment in China. Pain Ther. 2023 Jun;12(3):751-769.</a:t>
            </a:r>
          </a:p>
          <a:p>
            <a:pPr marL="72000" indent="-72000" defTabSz="914126">
              <a:buFont typeface="+mj-lt"/>
              <a:buAutoNum type="arabicPeriod" startAt="4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中国药物过度使用性头痛诊治指南（第一版），中国疼痛医学杂志，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2024, 30 (12)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DF22B1C-C8DD-D107-EC53-8E438F294C9C}"/>
              </a:ext>
            </a:extLst>
          </p:cNvPr>
          <p:cNvSpPr/>
          <p:nvPr/>
        </p:nvSpPr>
        <p:spPr bwMode="gray">
          <a:xfrm>
            <a:off x="457200" y="10250"/>
            <a:ext cx="2340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疾病及基本信息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(2/3)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068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4240691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2256E24-5E6C-2E0C-088E-2BA1140A4783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841F3834-8E1C-3DC3-29AA-DF86F816289E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80C5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951532F-6F21-B39B-4668-91105AC8CA3F}"/>
              </a:ext>
            </a:extLst>
          </p:cNvPr>
          <p:cNvSpPr/>
          <p:nvPr/>
        </p:nvSpPr>
        <p:spPr bwMode="gray">
          <a:xfrm>
            <a:off x="5809851" y="1519323"/>
            <a:ext cx="5610325" cy="45526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建议参照药品：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利扎曲普坦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04D92AD-D6E7-CF6F-D08D-57DACF93C248}"/>
              </a:ext>
            </a:extLst>
          </p:cNvPr>
          <p:cNvSpPr/>
          <p:nvPr/>
        </p:nvSpPr>
        <p:spPr bwMode="gray">
          <a:xfrm>
            <a:off x="5891102" y="2925360"/>
            <a:ext cx="1448446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同适应症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F9E3BA1-8F8C-76B5-A2B3-BB6DA54DC369}"/>
              </a:ext>
            </a:extLst>
          </p:cNvPr>
          <p:cNvSpPr/>
          <p:nvPr/>
        </p:nvSpPr>
        <p:spPr bwMode="gray">
          <a:xfrm>
            <a:off x="5891102" y="2131278"/>
            <a:ext cx="1458603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医保目录内唯一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抗偏头痛类药物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488656C-08FD-4358-D577-4A4C9A9AE1DD}"/>
              </a:ext>
            </a:extLst>
          </p:cNvPr>
          <p:cNvSpPr/>
          <p:nvPr/>
        </p:nvSpPr>
        <p:spPr bwMode="gray">
          <a:xfrm>
            <a:off x="5891102" y="4513524"/>
            <a:ext cx="1448447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临床应用广泛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57E00D1-03E7-DFEC-6869-9B01386275B7}"/>
              </a:ext>
            </a:extLst>
          </p:cNvPr>
          <p:cNvSpPr/>
          <p:nvPr/>
        </p:nvSpPr>
        <p:spPr bwMode="gray">
          <a:xfrm>
            <a:off x="5891102" y="5307606"/>
            <a:ext cx="1445596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指南相同推荐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AEB3A32-8429-C133-2EE1-5169A357EFFC}"/>
              </a:ext>
            </a:extLst>
          </p:cNvPr>
          <p:cNvSpPr/>
          <p:nvPr/>
        </p:nvSpPr>
        <p:spPr bwMode="gray">
          <a:xfrm>
            <a:off x="5891102" y="3719442"/>
            <a:ext cx="1445596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ATC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分类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2BDF4F3-12EB-7372-02E2-E00AD0DA75AF}"/>
              </a:ext>
            </a:extLst>
          </p:cNvPr>
          <p:cNvSpPr txBox="1"/>
          <p:nvPr/>
        </p:nvSpPr>
        <p:spPr bwMode="gray">
          <a:xfrm>
            <a:off x="7322293" y="2882828"/>
            <a:ext cx="3095420" cy="612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有或无先兆偏头痛发作的急性治疗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endParaRPr kumimoji="0" lang="en-US" altLang="zh-CN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EC58F86-28D1-708D-A70A-3CB3E3C6AF82}"/>
              </a:ext>
            </a:extLst>
          </p:cNvPr>
          <p:cNvSpPr txBox="1"/>
          <p:nvPr/>
        </p:nvSpPr>
        <p:spPr bwMode="gray">
          <a:xfrm>
            <a:off x="7322293" y="2131278"/>
            <a:ext cx="3095420" cy="612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曲普坦类药物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C23687B-27A6-C9F4-41A0-45E1CFFFD2FD}"/>
              </a:ext>
            </a:extLst>
          </p:cNvPr>
          <p:cNvSpPr txBox="1"/>
          <p:nvPr/>
        </p:nvSpPr>
        <p:spPr bwMode="gray">
          <a:xfrm>
            <a:off x="7306235" y="4506939"/>
            <a:ext cx="4113941" cy="62517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利扎曲普坦在曲普坦类药物中临床应用最广泛，药智网数据显示其市场份额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76% 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E2244FA-01F8-1F51-0298-21EFEEB56B79}"/>
              </a:ext>
            </a:extLst>
          </p:cNvPr>
          <p:cNvSpPr txBox="1"/>
          <p:nvPr/>
        </p:nvSpPr>
        <p:spPr bwMode="gray">
          <a:xfrm>
            <a:off x="7306235" y="5398527"/>
            <a:ext cx="4243334" cy="34509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吉泮类和曲普坦类在偏头痛指南中均为特异性药物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C74CF2E-4E20-ADC3-4A3F-081FB2DE86D8}"/>
              </a:ext>
            </a:extLst>
          </p:cNvPr>
          <p:cNvSpPr txBox="1"/>
          <p:nvPr/>
        </p:nvSpPr>
        <p:spPr bwMode="gray">
          <a:xfrm>
            <a:off x="7305590" y="3810363"/>
            <a:ext cx="3095420" cy="34509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ATC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编号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:N02C(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抗偏头痛药类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9EAAB68-C61C-E91F-91B2-711E57B92494}"/>
              </a:ext>
            </a:extLst>
          </p:cNvPr>
          <p:cNvSpPr/>
          <p:nvPr/>
        </p:nvSpPr>
        <p:spPr bwMode="gray">
          <a:xfrm>
            <a:off x="474811" y="1519322"/>
            <a:ext cx="4576473" cy="45526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申报类别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基本医保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优先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商保创新药目录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通用名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硫酸瑞美吉泮口崩片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适应症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适用于成人有或无先兆偏头痛的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急性治疗</a:t>
            </a:r>
            <a:endParaRPr kumimoji="0" lang="en-US" altLang="zh-CN" sz="1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注册规格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 </a:t>
            </a:r>
            <a:r>
              <a:rPr kumimoji="0" lang="pt-BR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75mg/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片</a:t>
            </a: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大陆首次上市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2024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年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23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日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大陆同通用名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上市情况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】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独家，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专利至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2030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年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全球首个上市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】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美国，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2020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年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月</a:t>
            </a: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是否为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OTC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药品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】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否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用法用量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】</a:t>
            </a:r>
          </a:p>
          <a:p>
            <a:pPr marL="288000" marR="0" lvl="0" indent="-18000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说明书：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推荐剂量为每次口服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75mg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 按需服药，每日不超过一次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</a:p>
          <a:p>
            <a:pPr marL="288000" marR="0" lvl="0" indent="-180000" algn="just" defTabSz="914126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三期临床显示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每次发作仅需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片，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疗效持续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48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小时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40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888A5F-4BAF-EE6D-60E5-A0B984D7CCFE}"/>
              </a:ext>
            </a:extLst>
          </p:cNvPr>
          <p:cNvSpPr txBox="1"/>
          <p:nvPr/>
        </p:nvSpPr>
        <p:spPr bwMode="gray">
          <a:xfrm>
            <a:off x="6191250" y="6550373"/>
            <a:ext cx="32216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defTabSz="914126">
              <a:buFont typeface="+mj-lt"/>
              <a:buAutoNum type="arabicPeriod" startAt="4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Rizatriptan FDA label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https://atcddd.fhi.no/atc_ddd_index/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www.yaozh.com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（曲普坦类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2024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年市场份额）</a:t>
            </a:r>
            <a:endParaRPr kumimoji="0" lang="en-US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  <a:endParaRPr kumimoji="0" lang="zh-CN" altLang="en-US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E14AF4-DCF9-766F-1228-54DB172C314A}"/>
              </a:ext>
            </a:extLst>
          </p:cNvPr>
          <p:cNvSpPr txBox="1"/>
          <p:nvPr/>
        </p:nvSpPr>
        <p:spPr bwMode="gray">
          <a:xfrm>
            <a:off x="2716581" y="6601173"/>
            <a:ext cx="39517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瑞美吉泮说明书 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2024-1-23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Presented at the International Headache Congress ( IHC ) , September 14-17 , 2023 , Seoul , South K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orea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, IHC230-216.</a:t>
            </a:r>
            <a:endParaRPr kumimoji="0" lang="da-DK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2024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国家基本医疗保险目录</a:t>
            </a:r>
            <a:endParaRPr kumimoji="0" lang="en-US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DE18278D-66E6-0589-6CE9-0072221D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dirty="0"/>
              <a:t>瑞美吉泮是偏头痛</a:t>
            </a:r>
            <a:r>
              <a:rPr lang="zh-CN" altLang="en-US" dirty="0">
                <a:solidFill>
                  <a:schemeClr val="accent1"/>
                </a:solidFill>
              </a:rPr>
              <a:t>急性治疗</a:t>
            </a:r>
            <a:r>
              <a:rPr lang="zh-CN" altLang="en-US" dirty="0"/>
              <a:t>的新型特异性治疗药物，</a:t>
            </a:r>
            <a:r>
              <a:rPr lang="zh-CN" altLang="en-US" dirty="0">
                <a:solidFill>
                  <a:schemeClr val="accent1"/>
                </a:solidFill>
              </a:rPr>
              <a:t>全新机制</a:t>
            </a:r>
            <a:r>
              <a:rPr lang="zh-CN" altLang="en-US" dirty="0"/>
              <a:t>的</a:t>
            </a:r>
            <a:r>
              <a:rPr lang="en-US" altLang="zh-CN" dirty="0"/>
              <a:t>CGRP</a:t>
            </a:r>
            <a:r>
              <a:rPr lang="zh-CN" altLang="en-US" dirty="0"/>
              <a:t>受体拮抗剂，</a:t>
            </a:r>
            <a:r>
              <a:rPr lang="zh-CN" altLang="en-US" dirty="0">
                <a:solidFill>
                  <a:schemeClr val="accent1"/>
                </a:solidFill>
              </a:rPr>
              <a:t>靶向</a:t>
            </a:r>
            <a:r>
              <a:rPr lang="zh-CN" altLang="en-US" dirty="0"/>
              <a:t>治疗偏头痛。建议参照药</a:t>
            </a:r>
            <a:r>
              <a:rPr lang="zh-CN" altLang="en-US" dirty="0">
                <a:solidFill>
                  <a:schemeClr val="accent1"/>
                </a:solidFill>
              </a:rPr>
              <a:t>利扎曲普坦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B357B3A-3DE2-11AC-8469-57731FA2CD31}"/>
              </a:ext>
            </a:extLst>
          </p:cNvPr>
          <p:cNvSpPr/>
          <p:nvPr/>
        </p:nvSpPr>
        <p:spPr bwMode="gray">
          <a:xfrm>
            <a:off x="457200" y="10250"/>
            <a:ext cx="2340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疾病及基本信息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(3/3)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84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9A122-6325-CEBC-5183-E0B6114AB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01A167F8-8B34-8277-4D76-1C7CC8CBDB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5017512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01A167F8-8B34-8277-4D76-1C7CC8CBDB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71A53C3-38FF-9D4C-44C6-F5432CC92E3A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216A94A7-F57D-3A47-061B-9AF6FBA35D33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80C5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2A918E-DE1E-811B-561A-9EDA505E609C}"/>
              </a:ext>
            </a:extLst>
          </p:cNvPr>
          <p:cNvSpPr txBox="1"/>
          <p:nvPr/>
        </p:nvSpPr>
        <p:spPr bwMode="gray">
          <a:xfrm>
            <a:off x="2209985" y="6500523"/>
            <a:ext cx="29690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Presented at The American Headache Society’s Annual Scientific Mee ting June 9-12, 2022• Denver, CO and Virtual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Yu S, et al. Lancet Neurol. 2023 Jun;22(6):476-484.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20th Migraine Trust International symposium (MTIS)September5-8, 2024, London, UK EP.19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Rizatriptan FDA label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  <a:endParaRPr kumimoji="0" lang="en-US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41C5B38-EDD3-436F-2453-C938CAD59C47}"/>
              </a:ext>
            </a:extLst>
          </p:cNvPr>
          <p:cNvSpPr/>
          <p:nvPr/>
        </p:nvSpPr>
        <p:spPr bwMode="gray">
          <a:xfrm>
            <a:off x="432000" y="2956"/>
            <a:ext cx="1656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(1/2)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21">
            <a:extLst>
              <a:ext uri="{FF2B5EF4-FFF2-40B4-BE49-F238E27FC236}">
                <a16:creationId xmlns:a16="http://schemas.microsoft.com/office/drawing/2014/main" id="{8E8C2979-842F-B340-749B-FEED2809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dirty="0"/>
              <a:t>瑞美吉泮治疗急性偏头痛，快速缓解疼痛恢复功能，</a:t>
            </a:r>
            <a:r>
              <a:rPr lang="zh-CN" altLang="en-US" dirty="0">
                <a:solidFill>
                  <a:schemeClr val="accent1"/>
                </a:solidFill>
              </a:rPr>
              <a:t>减少难治性患者发作频率</a:t>
            </a:r>
            <a:r>
              <a:rPr lang="en-US" altLang="zh-CN" dirty="0">
                <a:solidFill>
                  <a:schemeClr val="accent1"/>
                </a:solidFill>
              </a:rPr>
              <a:t>51%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不增加心脑血管疾病风险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对曲普坦治疗失败患者有效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填补三类患者治疗空白</a:t>
            </a:r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028693E0-A096-5DFE-B17E-45D8FB12DE75}"/>
              </a:ext>
            </a:extLst>
          </p:cNvPr>
          <p:cNvSpPr/>
          <p:nvPr/>
        </p:nvSpPr>
        <p:spPr bwMode="gray">
          <a:xfrm>
            <a:off x="488718" y="1510700"/>
            <a:ext cx="5135705" cy="442326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21873" tIns="60937" rIns="121873" bIns="60937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治疗急性偏头痛疗效显著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93D2FC43-6C09-1038-27C5-882971C0863F}"/>
              </a:ext>
            </a:extLst>
          </p:cNvPr>
          <p:cNvSpPr/>
          <p:nvPr/>
        </p:nvSpPr>
        <p:spPr bwMode="gray">
          <a:xfrm>
            <a:off x="6234666" y="1510700"/>
            <a:ext cx="5220000" cy="442326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21873" tIns="60937" rIns="121873" bIns="60937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填补三类患者治疗空白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2C2D0A-E908-4965-1570-E872496F9940}"/>
              </a:ext>
            </a:extLst>
          </p:cNvPr>
          <p:cNvSpPr/>
          <p:nvPr/>
        </p:nvSpPr>
        <p:spPr bwMode="gray">
          <a:xfrm>
            <a:off x="6234666" y="2003467"/>
            <a:ext cx="5220000" cy="419029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61950" marR="0" lvl="0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合并心脑血管疾病患者</a:t>
            </a:r>
          </a:p>
          <a:p>
            <a:pPr marL="622300" marR="0" lvl="1" indent="-169863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瑞美吉泮不收缩血管，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不增加心脑血管风险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</a:p>
          <a:p>
            <a:pPr marL="622300" marR="0" lvl="1" indent="-169863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降低偏头痛发作频率，降低卒中风险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kumimoji="0" lang="en-US" altLang="zh-CN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22300" marR="0" lvl="1" indent="-169863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美国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周安全性研究纳入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例患者，其中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47.8%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为心血管风险患者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，研究结果显示瑞美吉泮安全耐受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1950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药物过度使用性头痛患者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2300" lvl="1" indent="-169863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不引起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药物过度使用性头痛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  <a:p>
            <a:pPr marL="622300" lvl="1" indent="-169863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显著降低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每月发作频率和天数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挽救工作能力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0" marR="0" lv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曲普坦疗效不佳或不耐受患者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2300" marR="0" lvl="1" indent="-169863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36%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患者对曲普坦疗效不佳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</a:p>
          <a:p>
            <a:pPr marL="622300" lvl="1" indent="-169863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曲普坦失败或不耐受患者为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研究对象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的瑞美吉泮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期临床中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(N=570)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55.9%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小时疼痛缓解，耐受性好</a:t>
            </a:r>
            <a:endParaRPr kumimoji="0" lang="en-US" altLang="zh-CN" sz="1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4D8A0B3-8DEF-437A-3035-1D51ADE3C628}"/>
              </a:ext>
            </a:extLst>
          </p:cNvPr>
          <p:cNvSpPr/>
          <p:nvPr/>
        </p:nvSpPr>
        <p:spPr bwMode="gray">
          <a:xfrm>
            <a:off x="488718" y="2003467"/>
            <a:ext cx="5135705" cy="419029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 </a:t>
            </a:r>
            <a:r>
              <a:rPr kumimoji="0" lang="zh-CN" altLang="en-US" sz="16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快速缓解疼痛和症状，恢复正常工作生活</a:t>
            </a:r>
            <a:endParaRPr kumimoji="0" lang="en-US" altLang="zh-CN" sz="16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24000" lvl="0">
              <a:lnSpc>
                <a:spcPct val="120000"/>
              </a:lnSpc>
              <a:spcBef>
                <a:spcPts val="600"/>
              </a:spcBef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中国上市临床研究显示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(N=1340)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1-2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42925" marR="0" lvl="1" indent="-180975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小时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疼痛缓解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66.5% </a:t>
            </a:r>
          </a:p>
          <a:p>
            <a:pPr marL="542925" marR="0" lvl="1" indent="-180975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小时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消除伴随症状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50.5%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kumimoji="0" lang="en-US" altLang="zh-CN" sz="16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 </a:t>
            </a:r>
            <a:r>
              <a:rPr kumimoji="0" lang="zh-CN" altLang="en-US" sz="16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唯一</a:t>
            </a:r>
            <a:r>
              <a:rPr kumimoji="0" lang="zh-CN" altLang="en-US" sz="16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减少偏头痛发作天数的急性治疗药物</a:t>
            </a:r>
            <a:endParaRPr kumimoji="0" lang="en-US" altLang="zh-CN" sz="16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2400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周安全性研究显示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(N=240)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3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2400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难治性患者每月发作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天数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51%)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 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一片疗效持续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小时，每次发作只需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2400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全球和中国三期临床试验显示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1-2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42925" marR="0" lvl="0" indent="-180975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48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小时无痛、无伴随症状等应答率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&gt;80% </a:t>
            </a:r>
          </a:p>
          <a:p>
            <a:pPr marL="542925" marR="0" lvl="0" indent="-180975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小时补药率仅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5.2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%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(</a:t>
            </a: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对比：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利扎曲普坦为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55%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）</a:t>
            </a:r>
            <a:endParaRPr kumimoji="0" lang="en-US" altLang="zh-CN" sz="12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CF5716D-4C04-7162-12D2-A58CA5A0E55B}"/>
              </a:ext>
            </a:extLst>
          </p:cNvPr>
          <p:cNvSpPr txBox="1"/>
          <p:nvPr/>
        </p:nvSpPr>
        <p:spPr bwMode="gray">
          <a:xfrm>
            <a:off x="5322338" y="6500523"/>
            <a:ext cx="61323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-108000" defTabSz="914126">
              <a:buFont typeface="+mj-lt"/>
              <a:buAutoNum type="arabicPeriod" startAt="6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王伊龙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陈玮琪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刘欣如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等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中国脑血管病临床管理指南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节选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)——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章脑血管病高危人群管理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中国卒中杂志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,2023,18(8):898-909.</a:t>
            </a:r>
          </a:p>
          <a:p>
            <a:pPr marL="72000" indent="-108000" defTabSz="914126">
              <a:buFont typeface="+mj-lt"/>
              <a:buAutoNum type="arabicPeriod" startAt="6"/>
              <a:defRPr/>
            </a:pPr>
            <a:r>
              <a:rPr lang="en-US" altLang="zh-CN" sz="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True D, et al. Pain Ther. 2024 Oct;13(5):1203-1218. </a:t>
            </a:r>
            <a:endParaRPr kumimoji="0" lang="en-US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72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中国医师协会神经内科医师分会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中国研究型医院学会头痛与感觉障碍专业委员会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于生元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中国偏头痛急性期治疗指南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第一版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,2024,30(10):721-734.</a:t>
            </a:r>
          </a:p>
          <a:p>
            <a:pPr marL="72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Zhang L, et al. Real-World Analysis of Clinical Characteristics, Treatment Patterns, and Patient-Reported Outcomes of Insufficient Responders and Responders to Prescribed Acute Migraine Treatment in China. Pain Ther. 2023 Jun;12(3):751-769.</a:t>
            </a:r>
          </a:p>
          <a:p>
            <a:pPr marL="72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Presented at American Headache Society 67th Annual Scientific Meeting June 19–22, 2025 Minneapolis, Minnesota,IOR-09</a:t>
            </a:r>
          </a:p>
        </p:txBody>
      </p:sp>
      <p:sp>
        <p:nvSpPr>
          <p:cNvPr id="6" name="流程图: 接点 5">
            <a:extLst>
              <a:ext uri="{FF2B5EF4-FFF2-40B4-BE49-F238E27FC236}">
                <a16:creationId xmlns:a16="http://schemas.microsoft.com/office/drawing/2014/main" id="{3A98E5E8-737D-9C12-DE54-565CE171C585}"/>
              </a:ext>
            </a:extLst>
          </p:cNvPr>
          <p:cNvSpPr/>
          <p:nvPr/>
        </p:nvSpPr>
        <p:spPr bwMode="gray">
          <a:xfrm>
            <a:off x="6301660" y="2094006"/>
            <a:ext cx="324000" cy="3240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流程图: 接点 6">
            <a:extLst>
              <a:ext uri="{FF2B5EF4-FFF2-40B4-BE49-F238E27FC236}">
                <a16:creationId xmlns:a16="http://schemas.microsoft.com/office/drawing/2014/main" id="{2F1448E0-9273-882E-AB09-48C59C197957}"/>
              </a:ext>
            </a:extLst>
          </p:cNvPr>
          <p:cNvSpPr/>
          <p:nvPr/>
        </p:nvSpPr>
        <p:spPr bwMode="gray">
          <a:xfrm>
            <a:off x="6301660" y="3785478"/>
            <a:ext cx="324000" cy="3240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流程图: 接点 8">
            <a:extLst>
              <a:ext uri="{FF2B5EF4-FFF2-40B4-BE49-F238E27FC236}">
                <a16:creationId xmlns:a16="http://schemas.microsoft.com/office/drawing/2014/main" id="{A62DB239-31B7-4797-7C0D-D32E4829B56D}"/>
              </a:ext>
            </a:extLst>
          </p:cNvPr>
          <p:cNvSpPr/>
          <p:nvPr/>
        </p:nvSpPr>
        <p:spPr bwMode="gray">
          <a:xfrm>
            <a:off x="6301660" y="4925125"/>
            <a:ext cx="324000" cy="3240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410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DA0ED-2498-354F-4145-9C71E2FA3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6D1AF36E-D2F5-72A2-61AE-68A85BC7984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8462002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6D1AF36E-D2F5-72A2-61AE-68A85BC79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34BC5DB-85A3-682E-2C1C-E6A3AAA88212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D6B67E0C-24B1-091B-19FD-06575725C54E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80C5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FF8C0E0-2DFD-A14D-9CC9-03435239999C}"/>
              </a:ext>
            </a:extLst>
          </p:cNvPr>
          <p:cNvSpPr/>
          <p:nvPr/>
        </p:nvSpPr>
        <p:spPr bwMode="gray">
          <a:xfrm>
            <a:off x="432000" y="2956"/>
            <a:ext cx="1656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(2/2)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21">
            <a:extLst>
              <a:ext uri="{FF2B5EF4-FFF2-40B4-BE49-F238E27FC236}">
                <a16:creationId xmlns:a16="http://schemas.microsoft.com/office/drawing/2014/main" id="{5F46CD20-429B-B35E-AF4A-0D4464E6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国内外多项指南强证据、高等级推荐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瑞美吉泮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93" name="表格 92">
            <a:extLst>
              <a:ext uri="{FF2B5EF4-FFF2-40B4-BE49-F238E27FC236}">
                <a16:creationId xmlns:a16="http://schemas.microsoft.com/office/drawing/2014/main" id="{D1573E28-6E99-EEF8-DB40-EA05BD0E8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510964"/>
              </p:ext>
            </p:extLst>
          </p:nvPr>
        </p:nvGraphicFramePr>
        <p:xfrm>
          <a:off x="614171" y="1611888"/>
          <a:ext cx="10815828" cy="1902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957">
                  <a:extLst>
                    <a:ext uri="{9D8B030D-6E8A-4147-A177-3AD203B41FA5}">
                      <a16:colId xmlns:a16="http://schemas.microsoft.com/office/drawing/2014/main" val="909000080"/>
                    </a:ext>
                  </a:extLst>
                </a:gridCol>
                <a:gridCol w="2703957">
                  <a:extLst>
                    <a:ext uri="{9D8B030D-6E8A-4147-A177-3AD203B41FA5}">
                      <a16:colId xmlns:a16="http://schemas.microsoft.com/office/drawing/2014/main" val="641441062"/>
                    </a:ext>
                  </a:extLst>
                </a:gridCol>
                <a:gridCol w="2703957">
                  <a:extLst>
                    <a:ext uri="{9D8B030D-6E8A-4147-A177-3AD203B41FA5}">
                      <a16:colId xmlns:a16="http://schemas.microsoft.com/office/drawing/2014/main" val="2170406028"/>
                    </a:ext>
                  </a:extLst>
                </a:gridCol>
                <a:gridCol w="2703957">
                  <a:extLst>
                    <a:ext uri="{9D8B030D-6E8A-4147-A177-3AD203B41FA5}">
                      <a16:colId xmlns:a16="http://schemas.microsoft.com/office/drawing/2014/main" val="4225901579"/>
                    </a:ext>
                  </a:extLst>
                </a:gridCol>
              </a:tblGrid>
              <a:tr h="6558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中国偏头痛诊治指南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(2022</a:t>
                      </a:r>
                      <a:r>
                        <a:rPr lang="zh-CN" altLang="en-US" sz="1200" b="1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版</a:t>
                      </a:r>
                      <a:r>
                        <a:rPr lang="en-US" altLang="zh-CN" sz="1200" b="1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en-US" altLang="zh-CN" sz="1200" b="0" kern="12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zh-CN" altLang="zh-CN" sz="1200" b="0" kern="1200" baseline="30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lang="zh-CN" altLang="zh-CN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中国偏头痛急性期治疗指南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,2024)</a:t>
                      </a:r>
                      <a:r>
                        <a:rPr lang="en-US" altLang="zh-CN" sz="1200" b="0" kern="12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2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中国药物过度使用性头痛诊治指南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,2024)</a:t>
                      </a:r>
                      <a:r>
                        <a:rPr lang="en-US" altLang="zh-CN" sz="1200" b="0" kern="12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成人原发性头痛的规范化管理：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泛长三角头痛诊疗专家建议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(2024)</a:t>
                      </a:r>
                      <a:r>
                        <a:rPr lang="en-US" altLang="zh-CN" sz="1200" b="0" kern="12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166900"/>
                  </a:ext>
                </a:extLst>
              </a:tr>
              <a:tr h="920946">
                <a:tc>
                  <a:txBody>
                    <a:bodyPr/>
                    <a:lstStyle/>
                    <a:p>
                      <a:pPr marL="180000" lvl="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高证据</a:t>
                      </a: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且</a:t>
                      </a:r>
                      <a:r>
                        <a:rPr lang="zh-CN" altLang="zh-CN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强推荐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瑞美吉泮</a:t>
                      </a:r>
                      <a:endParaRPr lang="zh-CN" altLang="zh-CN" sz="12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180000" lvl="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与曲普坦类药物相比较，瑞美吉泮</a:t>
                      </a:r>
                      <a:r>
                        <a:rPr lang="zh-CN" altLang="zh-CN" sz="1200" b="1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无血管收缩作用和患药物过度使用性头痛</a:t>
                      </a: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的风险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瑞美吉泮可能更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适合高</a:t>
                      </a:r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MOH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风险以及</a:t>
                      </a:r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MOH 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病人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的急性期治疗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8000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瑞美吉泮不仅可控制偏头痛急性发作症状，还能有效降低偏头痛病人的头痛发作频率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瑞美吉泮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未增加</a:t>
                      </a:r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MOH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患病风险</a:t>
                      </a:r>
                      <a:endParaRPr lang="en-US" altLang="zh-CN" sz="12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80000" marR="0" lvl="0" indent="-1080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瑞美吉泮可以降低其他易引发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MOH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药物使用量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对曲普坦类无效或不能耐受的患者，使用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吉泮类治疗仍然有效</a:t>
                      </a:r>
                    </a:p>
                    <a:p>
                      <a:pPr marL="18000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瑞美吉泮可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降低每月头痛发作频率</a:t>
                      </a:r>
                      <a:endParaRPr lang="en-US" altLang="zh-CN" sz="12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80000" indent="-108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级强度，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类证据推荐瑞美吉泮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908146"/>
                  </a:ext>
                </a:extLst>
              </a:tr>
            </a:tbl>
          </a:graphicData>
        </a:graphic>
      </p:graphicFrame>
      <p:sp>
        <p:nvSpPr>
          <p:cNvPr id="94" name="文本框 93">
            <a:extLst>
              <a:ext uri="{FF2B5EF4-FFF2-40B4-BE49-F238E27FC236}">
                <a16:creationId xmlns:a16="http://schemas.microsoft.com/office/drawing/2014/main" id="{DFB1DCEE-6549-0486-C11A-0A5E02AF3050}"/>
              </a:ext>
            </a:extLst>
          </p:cNvPr>
          <p:cNvSpPr txBox="1"/>
          <p:nvPr/>
        </p:nvSpPr>
        <p:spPr bwMode="gray">
          <a:xfrm>
            <a:off x="2036828" y="6544983"/>
            <a:ext cx="46540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  <a:endParaRPr kumimoji="0" lang="zh-CN" altLang="en-US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中国医师协会神经内科医师分会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中国研究型医院学会头痛与感觉障碍专业委员会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于生元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中国偏头痛急性期治疗指南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,2024,30(10):721-734.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中国医师协会神经内科医师分会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中国研究型医院学会头痛与感觉障碍专业委员会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于生元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中国药物过度使用性头痛诊治指南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,2024,30(12):881-896.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泛长三角头痛诊疗专家团队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成人原发性头痛的规范化管理：泛长三角头痛诊疗专家建议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(2024)[J].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中国临床神经科学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,2024,32(6):601-619.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C9A4166C-B9E4-E486-AE1C-53EAE53AAF68}"/>
              </a:ext>
            </a:extLst>
          </p:cNvPr>
          <p:cNvSpPr txBox="1"/>
          <p:nvPr/>
        </p:nvSpPr>
        <p:spPr bwMode="gray">
          <a:xfrm>
            <a:off x="6590314" y="6544983"/>
            <a:ext cx="2776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altLang="zh-CN" sz="40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Francesca P, et al. 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 International Headache Society 2024. 2024, Vol. 44(8) 1–45</a:t>
            </a:r>
          </a:p>
          <a:p>
            <a:pPr marL="108000" indent="-108000" defTabSz="914126">
              <a:buFont typeface="+mj-lt"/>
              <a:buAutoNum type="arabicPeriod" startAt="5"/>
              <a:defRPr/>
            </a:pPr>
            <a:r>
              <a:rPr kumimoji="0" lang="da-DK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Ailani J, et al. Headache. 2021 Jul;61(7):1021-1039</a:t>
            </a:r>
          </a:p>
          <a:p>
            <a:pPr marL="108000" indent="-108000" defTabSz="914126">
              <a:buFont typeface="+mj-lt"/>
              <a:buAutoNum type="arabicPeriod" startAt="5"/>
              <a:defRPr/>
            </a:pPr>
            <a:r>
              <a:rPr kumimoji="0" lang="da-DK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Eigenbrodt AK, et al. Nat Rev Neurol. 2021 Aug;17(8):501-514</a:t>
            </a:r>
          </a:p>
          <a:p>
            <a:pPr marL="108000" indent="-108000" defTabSz="914126">
              <a:buFont typeface="+mj-lt"/>
              <a:buAutoNum type="arabicPeriod" startAt="5"/>
              <a:defRPr/>
            </a:pPr>
            <a:r>
              <a:rPr kumimoji="0" lang="da-DK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Ducro A, et al. Rev Neurol (Paris). 2021 Sep;177(7):734-752. 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69B42852-FBF6-5F6E-D923-5822B21FCEAC}"/>
              </a:ext>
            </a:extLst>
          </p:cNvPr>
          <p:cNvSpPr/>
          <p:nvPr/>
        </p:nvSpPr>
        <p:spPr bwMode="gray">
          <a:xfrm>
            <a:off x="566767" y="1565732"/>
            <a:ext cx="11047960" cy="1957779"/>
          </a:xfrm>
          <a:prstGeom prst="roundRect">
            <a:avLst>
              <a:gd name="adj" fmla="val 6105"/>
            </a:avLst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E817D5D-73C9-C2E9-9909-E21071C0BEDE}"/>
              </a:ext>
            </a:extLst>
          </p:cNvPr>
          <p:cNvGrpSpPr/>
          <p:nvPr/>
        </p:nvGrpSpPr>
        <p:grpSpPr>
          <a:xfrm>
            <a:off x="4206060" y="1237750"/>
            <a:ext cx="3623306" cy="446251"/>
            <a:chOff x="3003721" y="3369880"/>
            <a:chExt cx="2305870" cy="31865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EECF594B-C390-1004-5BAF-8BA15345767A}"/>
                </a:ext>
              </a:extLst>
            </p:cNvPr>
            <p:cNvGrpSpPr/>
            <p:nvPr/>
          </p:nvGrpSpPr>
          <p:grpSpPr>
            <a:xfrm>
              <a:off x="3003721" y="3369880"/>
              <a:ext cx="2305870" cy="318654"/>
              <a:chOff x="1137349" y="1716939"/>
              <a:chExt cx="2329314" cy="269943"/>
            </a:xfrm>
            <a:grpFill/>
          </p:grpSpPr>
          <p:sp>
            <p:nvSpPr>
              <p:cNvPr id="60" name="Trapezoid 10@|1FFC:3506772|FBC:16777215|LFC:16777215|LBC:16777215">
                <a:extLst>
                  <a:ext uri="{FF2B5EF4-FFF2-40B4-BE49-F238E27FC236}">
                    <a16:creationId xmlns:a16="http://schemas.microsoft.com/office/drawing/2014/main" id="{1CE56CF9-0E0D-C9DF-6EC0-7A2FB2EAB2C0}"/>
                  </a:ext>
                </a:extLst>
              </p:cNvPr>
              <p:cNvSpPr/>
              <p:nvPr/>
            </p:nvSpPr>
            <p:spPr>
              <a:xfrm>
                <a:off x="1137349" y="1717820"/>
                <a:ext cx="2329314" cy="190853"/>
              </a:xfrm>
              <a:prstGeom prst="trapezoid">
                <a:avLst>
                  <a:gd name="adj" fmla="val 67927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Pentagon 9@|1FFC:4308095|FBC:16777215|LFC:16777215|LBC:16777215">
                <a:extLst>
                  <a:ext uri="{FF2B5EF4-FFF2-40B4-BE49-F238E27FC236}">
                    <a16:creationId xmlns:a16="http://schemas.microsoft.com/office/drawing/2014/main" id="{6835CCBA-AA3E-EFA2-18EA-6BB9DC3BC356}"/>
                  </a:ext>
                </a:extLst>
              </p:cNvPr>
              <p:cNvSpPr/>
              <p:nvPr/>
            </p:nvSpPr>
            <p:spPr>
              <a:xfrm rot="5400000">
                <a:off x="2161501" y="848446"/>
                <a:ext cx="269943" cy="2006929"/>
              </a:xfrm>
              <a:prstGeom prst="homePlate">
                <a:avLst>
                  <a:gd name="adj" fmla="val 24299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dir="5400000" algn="t" rotWithShape="0">
                  <a:srgbClr val="0047BB">
                    <a:alpha val="44000"/>
                  </a:srgbClr>
                </a:outerShdw>
              </a:effectLst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9" name="文本框 11">
              <a:extLst>
                <a:ext uri="{FF2B5EF4-FFF2-40B4-BE49-F238E27FC236}">
                  <a16:creationId xmlns:a16="http://schemas.microsoft.com/office/drawing/2014/main" id="{940BE17C-F8FB-99E5-56B7-4A478E8A0CEF}"/>
                </a:ext>
              </a:extLst>
            </p:cNvPr>
            <p:cNvSpPr txBox="1"/>
            <p:nvPr/>
          </p:nvSpPr>
          <p:spPr>
            <a:xfrm>
              <a:off x="3659973" y="3384703"/>
              <a:ext cx="993366" cy="2857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pis For Office" panose="02010600030101010101" charset="0"/>
                  <a:ea typeface="微软雅黑" panose="020B0503020204020204" pitchFamily="34" charset="-122"/>
                  <a:cs typeface="Apis For Office" panose="02010600030101010101" charset="0"/>
                  <a:sym typeface="Verdana" panose="020B0604030504040204"/>
                </a:rPr>
                <a:t>中国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is For Office" panose="02010600030101010101" charset="0"/>
                <a:ea typeface="微软雅黑" panose="020B0503020204020204" pitchFamily="34" charset="-122"/>
                <a:cs typeface="Apis For Office" panose="02010600030101010101" charset="0"/>
                <a:sym typeface="Verdana" panose="020B0604030504040204"/>
              </a:endParaRPr>
            </a:p>
          </p:txBody>
        </p:sp>
      </p:grp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2A084DF-C6AC-79E1-CD85-454D6386C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83591"/>
              </p:ext>
            </p:extLst>
          </p:nvPr>
        </p:nvGraphicFramePr>
        <p:xfrm>
          <a:off x="577274" y="4418626"/>
          <a:ext cx="2488448" cy="162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448">
                  <a:extLst>
                    <a:ext uri="{9D8B030D-6E8A-4147-A177-3AD203B41FA5}">
                      <a16:colId xmlns:a16="http://schemas.microsoft.com/office/drawing/2014/main" val="909000080"/>
                    </a:ext>
                  </a:extLst>
                </a:gridCol>
              </a:tblGrid>
              <a:tr h="6105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全球偏头痛急性期治疗实践建议（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12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166900"/>
                  </a:ext>
                </a:extLst>
              </a:tr>
              <a:tr h="80865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3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吉泮类</a:t>
                      </a:r>
                      <a:r>
                        <a:rPr lang="zh-CN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</a:t>
                      </a:r>
                      <a:r>
                        <a:rPr lang="zh-CN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用于对曲普坦类单药治疗或联合治疗疗效不佳的患者，或对</a:t>
                      </a:r>
                      <a:r>
                        <a:rPr lang="zh-CN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曲普坦类不耐受或有曲普坦类禁忌症的患者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908146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3D53699-5BB4-C60E-7E7A-CF8AE82E6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81706"/>
              </p:ext>
            </p:extLst>
          </p:nvPr>
        </p:nvGraphicFramePr>
        <p:xfrm>
          <a:off x="3337258" y="4435726"/>
          <a:ext cx="2736000" cy="1494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000">
                  <a:extLst>
                    <a:ext uri="{9D8B030D-6E8A-4147-A177-3AD203B41FA5}">
                      <a16:colId xmlns:a16="http://schemas.microsoft.com/office/drawing/2014/main" val="909000080"/>
                    </a:ext>
                  </a:extLst>
                </a:gridCol>
              </a:tblGrid>
              <a:tr h="610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美国头痛协会</a:t>
                      </a:r>
                      <a:endPara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is For Office" panose="02010600030101010101" charset="0"/>
                        <a:ea typeface="微软雅黑" panose="020B0503020204020204" pitchFamily="34" charset="-122"/>
                        <a:cs typeface="Apis For Office" panose="02010600030101010101" charset="0"/>
                        <a:sym typeface="Verdana" panose="020B060403050404020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新型偏头痛治疗纳入临床实践共识</a:t>
                      </a:r>
                      <a:r>
                        <a:rPr kumimoji="0" lang="en-US" altLang="zh-CN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6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166900"/>
                  </a:ext>
                </a:extLst>
              </a:tr>
              <a:tr h="808654">
                <a:tc>
                  <a:txBody>
                    <a:bodyPr/>
                    <a:lstStyle/>
                    <a:p>
                      <a:pPr marL="172800" marR="0" lvl="0" indent="-1728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瑞美吉泮具有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良好的疗效和安全性</a:t>
                      </a:r>
                      <a:endPara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172800" marR="0" lvl="0" indent="-1728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可用于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曲普坦类禁用的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心血管患者</a:t>
                      </a:r>
                      <a:endPara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172800" marR="0" lvl="0" indent="-1728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未发现药物过度使用性头痛</a:t>
                      </a: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(MOH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908146"/>
                  </a:ext>
                </a:extLst>
              </a:tr>
            </a:tbl>
          </a:graphicData>
        </a:graphic>
      </p:graphicFrame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70BF3DB1-B675-DDB6-FA9D-469591F2B2E1}"/>
              </a:ext>
            </a:extLst>
          </p:cNvPr>
          <p:cNvSpPr/>
          <p:nvPr/>
        </p:nvSpPr>
        <p:spPr bwMode="gray">
          <a:xfrm>
            <a:off x="3337420" y="4236368"/>
            <a:ext cx="2736000" cy="1833051"/>
          </a:xfrm>
          <a:prstGeom prst="roundRect">
            <a:avLst>
              <a:gd name="adj" fmla="val 6105"/>
            </a:avLst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2800" marR="0" lvl="0" indent="-1728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D1B66B99-BEDD-9D12-BFB1-C46D2F667B5E}"/>
              </a:ext>
            </a:extLst>
          </p:cNvPr>
          <p:cNvGrpSpPr/>
          <p:nvPr/>
        </p:nvGrpSpPr>
        <p:grpSpPr>
          <a:xfrm>
            <a:off x="3611677" y="3922742"/>
            <a:ext cx="2160000" cy="423647"/>
            <a:chOff x="3003721" y="3369880"/>
            <a:chExt cx="2305870" cy="31865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FD47A08B-9245-479F-794A-109DDF52915D}"/>
                </a:ext>
              </a:extLst>
            </p:cNvPr>
            <p:cNvGrpSpPr/>
            <p:nvPr/>
          </p:nvGrpSpPr>
          <p:grpSpPr>
            <a:xfrm>
              <a:off x="3003721" y="3369880"/>
              <a:ext cx="2305870" cy="318654"/>
              <a:chOff x="1137349" y="1716939"/>
              <a:chExt cx="2329314" cy="269943"/>
            </a:xfrm>
            <a:grpFill/>
          </p:grpSpPr>
          <p:sp>
            <p:nvSpPr>
              <p:cNvPr id="81" name="Trapezoid 10@|1FFC:3506772|FBC:16777215|LFC:16777215|LBC:16777215">
                <a:extLst>
                  <a:ext uri="{FF2B5EF4-FFF2-40B4-BE49-F238E27FC236}">
                    <a16:creationId xmlns:a16="http://schemas.microsoft.com/office/drawing/2014/main" id="{30FB686D-881F-EFCB-1BCE-FAB48FED4A75}"/>
                  </a:ext>
                </a:extLst>
              </p:cNvPr>
              <p:cNvSpPr/>
              <p:nvPr/>
            </p:nvSpPr>
            <p:spPr>
              <a:xfrm>
                <a:off x="1137349" y="1717820"/>
                <a:ext cx="2329314" cy="190853"/>
              </a:xfrm>
              <a:prstGeom prst="trapezoid">
                <a:avLst>
                  <a:gd name="adj" fmla="val 67927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Pentagon 9@|1FFC:4308095|FBC:16777215|LFC:16777215|LBC:16777215">
                <a:extLst>
                  <a:ext uri="{FF2B5EF4-FFF2-40B4-BE49-F238E27FC236}">
                    <a16:creationId xmlns:a16="http://schemas.microsoft.com/office/drawing/2014/main" id="{A6BF6078-2F71-EB71-C9C5-3EC6BF163CA5}"/>
                  </a:ext>
                </a:extLst>
              </p:cNvPr>
              <p:cNvSpPr/>
              <p:nvPr/>
            </p:nvSpPr>
            <p:spPr>
              <a:xfrm rot="5400000">
                <a:off x="2161501" y="848446"/>
                <a:ext cx="269943" cy="2006929"/>
              </a:xfrm>
              <a:prstGeom prst="homePlate">
                <a:avLst>
                  <a:gd name="adj" fmla="val 24299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dir="5400000" algn="t" rotWithShape="0">
                  <a:srgbClr val="0047BB">
                    <a:alpha val="44000"/>
                  </a:srgbClr>
                </a:outerShdw>
              </a:effectLst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0" name="文本框 11">
              <a:extLst>
                <a:ext uri="{FF2B5EF4-FFF2-40B4-BE49-F238E27FC236}">
                  <a16:creationId xmlns:a16="http://schemas.microsoft.com/office/drawing/2014/main" id="{E049662D-1267-632D-5EB7-D2992F17E8C6}"/>
                </a:ext>
              </a:extLst>
            </p:cNvPr>
            <p:cNvSpPr txBox="1"/>
            <p:nvPr/>
          </p:nvSpPr>
          <p:spPr>
            <a:xfrm>
              <a:off x="3460167" y="3378164"/>
              <a:ext cx="1470425" cy="2315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 panose="02010600030101010101" charset="0"/>
                  <a:ea typeface="微软雅黑" panose="020B0503020204020204" pitchFamily="34" charset="-122"/>
                  <a:cs typeface="Apis For Office" panose="02010600030101010101" charset="0"/>
                  <a:sym typeface="Verdana" panose="020B0604030504040204"/>
                </a:rPr>
                <a:t>美国</a:t>
              </a:r>
            </a:p>
          </p:txBody>
        </p:sp>
      </p:grp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50E8EEE7-6379-1F41-3A18-4870F1E21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790166"/>
              </p:ext>
            </p:extLst>
          </p:nvPr>
        </p:nvGraphicFramePr>
        <p:xfrm>
          <a:off x="6323749" y="4450547"/>
          <a:ext cx="2520000" cy="141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909000080"/>
                    </a:ext>
                  </a:extLst>
                </a:gridCol>
              </a:tblGrid>
              <a:tr h="610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欧洲头痛联合会和</a:t>
                      </a: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神经病学学会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Apis For Office" panose="02010600030101010101" charset="0"/>
                        <a:ea typeface="微软雅黑" panose="020B0503020204020204" pitchFamily="34" charset="-122"/>
                        <a:cs typeface="Apis For Office" panose="02010600030101010101" charset="0"/>
                        <a:sym typeface="Verdana" panose="020B060403050404020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十步诊断和管理偏头痛</a:t>
                      </a:r>
                      <a:r>
                        <a:rPr kumimoji="0" lang="en-US" altLang="zh-CN" sz="120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7</a:t>
                      </a:r>
                      <a:endPara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166900"/>
                  </a:ext>
                </a:extLst>
              </a:tr>
              <a:tr h="80865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3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对于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曲普坦治疗失败或应答不佳或禁忌使用曲普坦的患者，推荐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使用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CGRP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受体拮抗剂瑞美吉泮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908146"/>
                  </a:ext>
                </a:extLst>
              </a:tr>
            </a:tbl>
          </a:graphicData>
        </a:graphic>
      </p:graphicFrame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C0870562-379B-E36B-1BF7-04F046C81D9F}"/>
              </a:ext>
            </a:extLst>
          </p:cNvPr>
          <p:cNvSpPr/>
          <p:nvPr/>
        </p:nvSpPr>
        <p:spPr bwMode="gray">
          <a:xfrm>
            <a:off x="6324073" y="4236368"/>
            <a:ext cx="2520000" cy="1833051"/>
          </a:xfrm>
          <a:prstGeom prst="roundRect">
            <a:avLst>
              <a:gd name="adj" fmla="val 6105"/>
            </a:avLst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10600030101010101" charset="0"/>
              <a:ea typeface="微软雅黑" panose="020B0503020204020204" pitchFamily="34" charset="-122"/>
              <a:cs typeface="Apis For Office" panose="02010600030101010101" charset="0"/>
              <a:sym typeface="Verdana" panose="020B0604030504040204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7078F9FF-8E9C-1798-53AA-FFA8BE9ECF59}"/>
              </a:ext>
            </a:extLst>
          </p:cNvPr>
          <p:cNvGrpSpPr/>
          <p:nvPr/>
        </p:nvGrpSpPr>
        <p:grpSpPr>
          <a:xfrm>
            <a:off x="6471314" y="3922742"/>
            <a:ext cx="2160000" cy="423647"/>
            <a:chOff x="3003721" y="3369880"/>
            <a:chExt cx="2305870" cy="31865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C164B0E0-46AD-ADC9-DBCE-C5633B0A1A5C}"/>
                </a:ext>
              </a:extLst>
            </p:cNvPr>
            <p:cNvGrpSpPr/>
            <p:nvPr/>
          </p:nvGrpSpPr>
          <p:grpSpPr>
            <a:xfrm>
              <a:off x="3003721" y="3369880"/>
              <a:ext cx="2305870" cy="318654"/>
              <a:chOff x="1137349" y="1716939"/>
              <a:chExt cx="2329314" cy="269943"/>
            </a:xfrm>
            <a:grpFill/>
          </p:grpSpPr>
          <p:sp>
            <p:nvSpPr>
              <p:cNvPr id="86" name="Trapezoid 10@|1FFC:3506772|FBC:16777215|LFC:16777215|LBC:16777215">
                <a:extLst>
                  <a:ext uri="{FF2B5EF4-FFF2-40B4-BE49-F238E27FC236}">
                    <a16:creationId xmlns:a16="http://schemas.microsoft.com/office/drawing/2014/main" id="{B78117B2-ABB1-96E6-3988-AE23C9E6C5CC}"/>
                  </a:ext>
                </a:extLst>
              </p:cNvPr>
              <p:cNvSpPr/>
              <p:nvPr/>
            </p:nvSpPr>
            <p:spPr>
              <a:xfrm>
                <a:off x="1137349" y="1717820"/>
                <a:ext cx="2329314" cy="190853"/>
              </a:xfrm>
              <a:prstGeom prst="trapezoid">
                <a:avLst>
                  <a:gd name="adj" fmla="val 67927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7" name="Pentagon 9@|1FFC:4308095|FBC:16777215|LFC:16777215|LBC:16777215">
                <a:extLst>
                  <a:ext uri="{FF2B5EF4-FFF2-40B4-BE49-F238E27FC236}">
                    <a16:creationId xmlns:a16="http://schemas.microsoft.com/office/drawing/2014/main" id="{D8AD3C98-EA38-6492-E64E-495757B0408B}"/>
                  </a:ext>
                </a:extLst>
              </p:cNvPr>
              <p:cNvSpPr/>
              <p:nvPr/>
            </p:nvSpPr>
            <p:spPr>
              <a:xfrm rot="5400000">
                <a:off x="2161501" y="848446"/>
                <a:ext cx="269943" cy="2006929"/>
              </a:xfrm>
              <a:prstGeom prst="homePlate">
                <a:avLst>
                  <a:gd name="adj" fmla="val 24299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dir="5400000" algn="t" rotWithShape="0">
                  <a:srgbClr val="0047BB">
                    <a:alpha val="44000"/>
                  </a:srgbClr>
                </a:outerShdw>
              </a:effectLst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5" name="文本框 11">
              <a:extLst>
                <a:ext uri="{FF2B5EF4-FFF2-40B4-BE49-F238E27FC236}">
                  <a16:creationId xmlns:a16="http://schemas.microsoft.com/office/drawing/2014/main" id="{27EC04EA-1953-B128-5CAA-FBAD7DD5A3D2}"/>
                </a:ext>
              </a:extLst>
            </p:cNvPr>
            <p:cNvSpPr txBox="1"/>
            <p:nvPr/>
          </p:nvSpPr>
          <p:spPr>
            <a:xfrm>
              <a:off x="3460167" y="3378164"/>
              <a:ext cx="1470425" cy="2315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 panose="02010600030101010101" charset="0"/>
                  <a:ea typeface="微软雅黑" panose="020B0503020204020204" pitchFamily="34" charset="-122"/>
                  <a:cs typeface="Apis For Office" panose="02010600030101010101" charset="0"/>
                  <a:sym typeface="Verdana" panose="020B0604030504040204"/>
                </a:rPr>
                <a:t>欧洲</a:t>
              </a:r>
            </a:p>
          </p:txBody>
        </p:sp>
      </p:grp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5D2373B-DF9C-6808-834B-79C1DA4E4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17897"/>
              </p:ext>
            </p:extLst>
          </p:nvPr>
        </p:nvGraphicFramePr>
        <p:xfrm>
          <a:off x="9105233" y="4448975"/>
          <a:ext cx="2520000" cy="147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909000080"/>
                    </a:ext>
                  </a:extLst>
                </a:gridCol>
              </a:tblGrid>
              <a:tr h="610574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法国头痛协会</a:t>
                      </a: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(FHS)</a:t>
                      </a:r>
                      <a:r>
                        <a:rPr lang="en-US" altLang="zh-CN" sz="1200" baseline="30000" dirty="0">
                          <a:solidFill>
                            <a:srgbClr val="000000"/>
                          </a:solidFill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成人偏头痛的诊断和治疗指南</a:t>
                      </a:r>
                      <a:r>
                        <a:rPr lang="en-US" altLang="zh-CN" sz="1200" baseline="30000" dirty="0">
                          <a:solidFill>
                            <a:srgbClr val="000000"/>
                          </a:solidFill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8</a:t>
                      </a:r>
                      <a:endParaRPr kumimoji="0" lang="en-US" altLang="zh-CN" sz="12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is For Office" panose="02010600030101010101" charset="0"/>
                        <a:ea typeface="微软雅黑" panose="020B0503020204020204" pitchFamily="34" charset="-122"/>
                        <a:cs typeface="Apis For Office" panose="02010600030101010101" charset="0"/>
                        <a:sym typeface="Verdana" panose="020B0604030504040204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166900"/>
                  </a:ext>
                </a:extLst>
              </a:tr>
              <a:tr h="808654">
                <a:tc>
                  <a:txBody>
                    <a:bodyPr/>
                    <a:lstStyle/>
                    <a:p>
                      <a:pPr marL="171450" marR="0" lvl="0" indent="-171450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高证据、强推荐</a:t>
                      </a:r>
                      <a:r>
                        <a:rPr kumimoji="0" lang="en-US" altLang="zh-CN" sz="120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CGRP</a:t>
                      </a:r>
                      <a:r>
                        <a:rPr kumimoji="0" lang="zh-CN" altLang="en-US" sz="120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受体拮抗剂瑞美吉泮用于偏头痛急性治疗</a:t>
                      </a:r>
                    </a:p>
                    <a:p>
                      <a:pPr marL="171450" marR="0" lvl="0" indent="-171450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降低</a:t>
                      </a:r>
                      <a:r>
                        <a:rPr kumimoji="0" lang="zh-CN" altLang="en-US" sz="120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药物过度使用性头痛</a:t>
                      </a:r>
                      <a:r>
                        <a:rPr kumimoji="0" lang="zh-CN" altLang="en-US" sz="12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is For Office" panose="02010600030101010101" charset="0"/>
                          <a:ea typeface="微软雅黑" panose="020B0503020204020204" pitchFamily="34" charset="-122"/>
                          <a:cs typeface="Apis For Office" panose="02010600030101010101" charset="0"/>
                          <a:sym typeface="Verdana" panose="020B0604030504040204"/>
                        </a:rPr>
                        <a:t>风险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908146"/>
                  </a:ext>
                </a:extLst>
              </a:tr>
            </a:tbl>
          </a:graphicData>
        </a:graphic>
      </p:graphicFrame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F66AC8D3-C90B-2D8D-A7B0-E47F0F30DF75}"/>
              </a:ext>
            </a:extLst>
          </p:cNvPr>
          <p:cNvSpPr/>
          <p:nvPr/>
        </p:nvSpPr>
        <p:spPr bwMode="gray">
          <a:xfrm>
            <a:off x="9094727" y="4236368"/>
            <a:ext cx="2520000" cy="1833051"/>
          </a:xfrm>
          <a:prstGeom prst="roundRect">
            <a:avLst>
              <a:gd name="adj" fmla="val 6105"/>
            </a:avLst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2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10600030101010101" charset="0"/>
              <a:ea typeface="微软雅黑" panose="020B0503020204020204" pitchFamily="34" charset="-122"/>
              <a:cs typeface="Apis For Office" panose="02010600030101010101" charset="0"/>
              <a:sym typeface="Verdana" panose="020B0604030504040204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F55E78D4-82AD-7479-2126-42235BD879D3}"/>
              </a:ext>
            </a:extLst>
          </p:cNvPr>
          <p:cNvGrpSpPr/>
          <p:nvPr/>
        </p:nvGrpSpPr>
        <p:grpSpPr>
          <a:xfrm>
            <a:off x="9330952" y="3922742"/>
            <a:ext cx="2160000" cy="423647"/>
            <a:chOff x="3003721" y="3369880"/>
            <a:chExt cx="2305870" cy="31865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A4B377A4-BFED-583C-EFFE-DD57A17AEADB}"/>
                </a:ext>
              </a:extLst>
            </p:cNvPr>
            <p:cNvGrpSpPr/>
            <p:nvPr/>
          </p:nvGrpSpPr>
          <p:grpSpPr>
            <a:xfrm>
              <a:off x="3003721" y="3369880"/>
              <a:ext cx="2305870" cy="318654"/>
              <a:chOff x="1137349" y="1716939"/>
              <a:chExt cx="2329314" cy="269943"/>
            </a:xfrm>
            <a:grpFill/>
          </p:grpSpPr>
          <p:sp>
            <p:nvSpPr>
              <p:cNvPr id="68" name="Trapezoid 10@|1FFC:3506772|FBC:16777215|LFC:16777215|LBC:16777215">
                <a:extLst>
                  <a:ext uri="{FF2B5EF4-FFF2-40B4-BE49-F238E27FC236}">
                    <a16:creationId xmlns:a16="http://schemas.microsoft.com/office/drawing/2014/main" id="{3AECD612-CB44-D76C-6BA8-C4711865F660}"/>
                  </a:ext>
                </a:extLst>
              </p:cNvPr>
              <p:cNvSpPr/>
              <p:nvPr/>
            </p:nvSpPr>
            <p:spPr>
              <a:xfrm>
                <a:off x="1137349" y="1717820"/>
                <a:ext cx="2329314" cy="190853"/>
              </a:xfrm>
              <a:prstGeom prst="trapezoid">
                <a:avLst>
                  <a:gd name="adj" fmla="val 67927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Pentagon 9@|1FFC:4308095|FBC:16777215|LFC:16777215|LBC:16777215">
                <a:extLst>
                  <a:ext uri="{FF2B5EF4-FFF2-40B4-BE49-F238E27FC236}">
                    <a16:creationId xmlns:a16="http://schemas.microsoft.com/office/drawing/2014/main" id="{8DFFFC44-3F9A-3988-871E-7E3A84A60F05}"/>
                  </a:ext>
                </a:extLst>
              </p:cNvPr>
              <p:cNvSpPr/>
              <p:nvPr/>
            </p:nvSpPr>
            <p:spPr>
              <a:xfrm rot="5400000">
                <a:off x="2161501" y="848446"/>
                <a:ext cx="269943" cy="2006929"/>
              </a:xfrm>
              <a:prstGeom prst="homePlate">
                <a:avLst>
                  <a:gd name="adj" fmla="val 24299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dir="5400000" algn="t" rotWithShape="0">
                  <a:srgbClr val="0047BB">
                    <a:alpha val="44000"/>
                  </a:srgbClr>
                </a:outerShdw>
              </a:effectLst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11">
              <a:extLst>
                <a:ext uri="{FF2B5EF4-FFF2-40B4-BE49-F238E27FC236}">
                  <a16:creationId xmlns:a16="http://schemas.microsoft.com/office/drawing/2014/main" id="{7441DF5A-E7E8-821B-6D60-DB751B86578D}"/>
                </a:ext>
              </a:extLst>
            </p:cNvPr>
            <p:cNvSpPr txBox="1"/>
            <p:nvPr/>
          </p:nvSpPr>
          <p:spPr>
            <a:xfrm>
              <a:off x="3460167" y="3378164"/>
              <a:ext cx="1470425" cy="2315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 panose="02010600030101010101" charset="0"/>
                  <a:ea typeface="微软雅黑" panose="020B0503020204020204" pitchFamily="34" charset="-122"/>
                  <a:cs typeface="Apis For Office" panose="02010600030101010101" charset="0"/>
                  <a:sym typeface="Verdana" panose="020B0604030504040204"/>
                </a:rPr>
                <a:t>法国</a:t>
              </a:r>
            </a:p>
          </p:txBody>
        </p:sp>
      </p:grp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68796E3C-0851-74E5-5DE1-59D1E4CE3FD5}"/>
              </a:ext>
            </a:extLst>
          </p:cNvPr>
          <p:cNvSpPr/>
          <p:nvPr/>
        </p:nvSpPr>
        <p:spPr bwMode="gray">
          <a:xfrm>
            <a:off x="566767" y="4236368"/>
            <a:ext cx="2520000" cy="1833051"/>
          </a:xfrm>
          <a:prstGeom prst="roundRect">
            <a:avLst>
              <a:gd name="adj" fmla="val 6105"/>
            </a:avLst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zh-CN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ABEB8968-70AB-43C4-7118-C2A12B855D46}"/>
              </a:ext>
            </a:extLst>
          </p:cNvPr>
          <p:cNvGrpSpPr/>
          <p:nvPr/>
        </p:nvGrpSpPr>
        <p:grpSpPr>
          <a:xfrm>
            <a:off x="752040" y="3922742"/>
            <a:ext cx="2160000" cy="423647"/>
            <a:chOff x="3003721" y="3369880"/>
            <a:chExt cx="2305870" cy="31865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CB367BB9-EE04-84B6-D191-22E2AFE4A65E}"/>
                </a:ext>
              </a:extLst>
            </p:cNvPr>
            <p:cNvGrpSpPr/>
            <p:nvPr/>
          </p:nvGrpSpPr>
          <p:grpSpPr>
            <a:xfrm>
              <a:off x="3003721" y="3369880"/>
              <a:ext cx="2305870" cy="318654"/>
              <a:chOff x="1137349" y="1716939"/>
              <a:chExt cx="2329314" cy="269943"/>
            </a:xfrm>
            <a:grpFill/>
          </p:grpSpPr>
          <p:sp>
            <p:nvSpPr>
              <p:cNvPr id="91" name="Trapezoid 10@|1FFC:3506772|FBC:16777215|LFC:16777215|LBC:16777215">
                <a:extLst>
                  <a:ext uri="{FF2B5EF4-FFF2-40B4-BE49-F238E27FC236}">
                    <a16:creationId xmlns:a16="http://schemas.microsoft.com/office/drawing/2014/main" id="{BEAC5ABE-E832-96D8-9EBB-E7D58469B5AB}"/>
                  </a:ext>
                </a:extLst>
              </p:cNvPr>
              <p:cNvSpPr/>
              <p:nvPr/>
            </p:nvSpPr>
            <p:spPr>
              <a:xfrm>
                <a:off x="1137349" y="1717820"/>
                <a:ext cx="2329314" cy="190853"/>
              </a:xfrm>
              <a:prstGeom prst="trapezoid">
                <a:avLst>
                  <a:gd name="adj" fmla="val 67927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2" name="Pentagon 9@|1FFC:4308095|FBC:16777215|LFC:16777215|LBC:16777215">
                <a:extLst>
                  <a:ext uri="{FF2B5EF4-FFF2-40B4-BE49-F238E27FC236}">
                    <a16:creationId xmlns:a16="http://schemas.microsoft.com/office/drawing/2014/main" id="{4494526D-732F-C40B-9FEB-65B0E273BC9E}"/>
                  </a:ext>
                </a:extLst>
              </p:cNvPr>
              <p:cNvSpPr/>
              <p:nvPr/>
            </p:nvSpPr>
            <p:spPr>
              <a:xfrm rot="5400000">
                <a:off x="2161501" y="848446"/>
                <a:ext cx="269943" cy="2006929"/>
              </a:xfrm>
              <a:prstGeom prst="homePlate">
                <a:avLst>
                  <a:gd name="adj" fmla="val 24299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dir="5400000" algn="t" rotWithShape="0">
                  <a:srgbClr val="0047BB">
                    <a:alpha val="44000"/>
                  </a:srgbClr>
                </a:outerShdw>
              </a:effectLst>
            </p:spPr>
            <p:txBody>
              <a:bodyPr lIns="68543" tIns="34289" rIns="68543" bIns="3428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Apis For Office (正文)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0" name="文本框 11">
              <a:extLst>
                <a:ext uri="{FF2B5EF4-FFF2-40B4-BE49-F238E27FC236}">
                  <a16:creationId xmlns:a16="http://schemas.microsoft.com/office/drawing/2014/main" id="{A9E9BC51-241E-8432-DFE0-74BF4D9B0499}"/>
                </a:ext>
              </a:extLst>
            </p:cNvPr>
            <p:cNvSpPr txBox="1"/>
            <p:nvPr/>
          </p:nvSpPr>
          <p:spPr>
            <a:xfrm>
              <a:off x="3460167" y="3378164"/>
              <a:ext cx="1470425" cy="2315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 panose="02010600030101010101" charset="0"/>
                  <a:ea typeface="微软雅黑" panose="020B0503020204020204" pitchFamily="34" charset="-122"/>
                  <a:cs typeface="Apis For Office" panose="02010600030101010101" charset="0"/>
                  <a:sym typeface="Verdana" panose="020B0604030504040204"/>
                </a:rPr>
                <a:t>国际头痛学会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58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8500202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CB610C9-DE37-8D56-EF77-C75312427086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1BB3A77C-BA7E-51A9-3BBB-74511C7499F8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80C5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5043FDC-BB33-36DF-8E4B-1FCC99F7137D}"/>
              </a:ext>
            </a:extLst>
          </p:cNvPr>
          <p:cNvSpPr txBox="1"/>
          <p:nvPr/>
        </p:nvSpPr>
        <p:spPr bwMode="gray">
          <a:xfrm>
            <a:off x="2035726" y="6430141"/>
            <a:ext cx="421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王伊龙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陈玮琪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刘欣如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等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中国脑血管病临床管理指南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节选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)——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章脑血管病高危人群管理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中国卒中杂志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,2023,18(8):898-909.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20th Migraine Trust International symposium (MTIS)September5-8, 2024, London, UK EP.19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HutchinsonS, et al.Presentedat:2021 Virtual American Academy of Neurology Annual Meeting; April17-22,2021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  <a:endParaRPr kumimoji="0" lang="zh-CN" altLang="en-US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中国医师协会神经内科医师分会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中国研究型医院学会头痛与感觉障碍专业委员会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于生元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中国偏头痛急性期治疗指南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,2024,30(10):721-734.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Petersen CL, et al. Risk of Stroke and Myocardial Infarction Among Initiators of Triptans. JAMA Neurol. 2024 Mar 1;81(3):248-254.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E113DF8-7A5A-4FDE-C262-2FB6E19F34C3}"/>
              </a:ext>
            </a:extLst>
          </p:cNvPr>
          <p:cNvSpPr txBox="1"/>
          <p:nvPr/>
        </p:nvSpPr>
        <p:spPr bwMode="gray">
          <a:xfrm>
            <a:off x="507465" y="1162607"/>
            <a:ext cx="462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瑞美吉泮可弥补目录内药物的安全性短板</a:t>
            </a:r>
          </a:p>
        </p:txBody>
      </p:sp>
      <p:sp>
        <p:nvSpPr>
          <p:cNvPr id="9" name="矩形: 圆顶角 8">
            <a:extLst>
              <a:ext uri="{FF2B5EF4-FFF2-40B4-BE49-F238E27FC236}">
                <a16:creationId xmlns:a16="http://schemas.microsoft.com/office/drawing/2014/main" id="{7C323FE1-91A3-4F44-8EDB-0E5238CA531B}"/>
              </a:ext>
            </a:extLst>
          </p:cNvPr>
          <p:cNvSpPr/>
          <p:nvPr/>
        </p:nvSpPr>
        <p:spPr bwMode="gray">
          <a:xfrm>
            <a:off x="507465" y="1519325"/>
            <a:ext cx="5837676" cy="376325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瑞美吉泮</a:t>
            </a:r>
          </a:p>
        </p:txBody>
      </p:sp>
      <p:sp>
        <p:nvSpPr>
          <p:cNvPr id="10" name="矩形: 圆顶角 9">
            <a:extLst>
              <a:ext uri="{FF2B5EF4-FFF2-40B4-BE49-F238E27FC236}">
                <a16:creationId xmlns:a16="http://schemas.microsoft.com/office/drawing/2014/main" id="{E056A53E-9E4A-103D-062B-AC3942CA11B7}"/>
              </a:ext>
            </a:extLst>
          </p:cNvPr>
          <p:cNvSpPr/>
          <p:nvPr/>
        </p:nvSpPr>
        <p:spPr bwMode="gray">
          <a:xfrm>
            <a:off x="6889894" y="1519325"/>
            <a:ext cx="4730656" cy="37632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传统镇痛药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50BB554-DF68-3557-4902-8F9D25E92EE1}"/>
              </a:ext>
            </a:extLst>
          </p:cNvPr>
          <p:cNvSpPr/>
          <p:nvPr/>
        </p:nvSpPr>
        <p:spPr bwMode="gray">
          <a:xfrm>
            <a:off x="507465" y="1917493"/>
            <a:ext cx="5837677" cy="1247134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1" algn="ctr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不增加心脑血管疾病风险，降低卒中风险</a:t>
            </a:r>
            <a:r>
              <a:rPr lang="en-US" altLang="zh-CN" sz="11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  <a:p>
            <a:pPr marL="72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(N=240)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和美国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(N=1800)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安全性研究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均证实</a:t>
            </a:r>
            <a:r>
              <a:rPr lang="en-US" altLang="zh-CN" sz="105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2,3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，瑞美吉泮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不增加心脑血管风险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2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中国偏头痛诊治指南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(2022):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与曲普坦类药物相比较，吉泮类无血管收缩作用</a:t>
            </a:r>
            <a:r>
              <a:rPr kumimoji="0" lang="en-US" altLang="zh-CN" sz="105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</a:p>
          <a:p>
            <a:pPr marL="72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中国偏头痛急性期治疗指南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(2024):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吉泮类药物可作为合并心脑血管疾病病人急性期治疗方案</a:t>
            </a:r>
            <a:r>
              <a:rPr kumimoji="0" lang="en-US" altLang="zh-CN" sz="105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5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46320D-C1B4-261B-25B9-1538A5C5624C}"/>
              </a:ext>
            </a:extLst>
          </p:cNvPr>
          <p:cNvSpPr/>
          <p:nvPr/>
        </p:nvSpPr>
        <p:spPr bwMode="gray">
          <a:xfrm>
            <a:off x="6889897" y="1917493"/>
            <a:ext cx="4730655" cy="1247134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曲坦类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药物收缩脑血管，使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卒中风险增加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倍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</a:p>
          <a:p>
            <a:pPr marL="180000" marR="0" lvl="0" indent="-180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NSAIDs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类（非甾体抗炎）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FDA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说明书黑框警告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，长期服用增加心脏病发作和卒中发生风险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66FF19B-7C73-3F14-1A57-DBE65CBA5539}"/>
              </a:ext>
            </a:extLst>
          </p:cNvPr>
          <p:cNvSpPr/>
          <p:nvPr/>
        </p:nvSpPr>
        <p:spPr bwMode="gray">
          <a:xfrm>
            <a:off x="507464" y="3230438"/>
            <a:ext cx="5837677" cy="1211032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不引起药物过度使用性头痛（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MOH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2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中国安全性研究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(N=240)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和博鳌研究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(N=174)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均证实</a:t>
            </a:r>
            <a:r>
              <a:rPr lang="en-US" altLang="zh-CN" sz="105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2,8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，瑞美吉泮降低偏头痛发作频率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2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中国偏头痛诊治指南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(2022):</a:t>
            </a:r>
            <a:r>
              <a:rPr lang="zh-CN" altLang="en-US" sz="1050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与曲普坦类药物相比较，吉泮类无药物过度使用性头痛风险</a:t>
            </a:r>
            <a:r>
              <a:rPr lang="en-US" altLang="zh-CN" sz="1050" b="0" kern="12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</a:p>
          <a:p>
            <a:pPr marL="72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050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中国偏头痛急性期治疗指南</a:t>
            </a:r>
            <a:r>
              <a:rPr lang="en-US" altLang="zh-CN" sz="1050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(2024):</a:t>
            </a:r>
            <a:r>
              <a:rPr lang="zh-CN" altLang="en-US" sz="105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瑞美吉泮更适合高</a:t>
            </a:r>
            <a:r>
              <a:rPr lang="en-US" altLang="zh-CN" sz="105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MOH</a:t>
            </a:r>
            <a:r>
              <a:rPr lang="zh-CN" altLang="en-US" sz="105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风险以及</a:t>
            </a:r>
            <a:r>
              <a:rPr lang="en-US" altLang="zh-CN" sz="105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MOH</a:t>
            </a:r>
            <a:r>
              <a:rPr lang="zh-CN" altLang="en-US" sz="105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患者的急性期治疗</a:t>
            </a:r>
            <a:r>
              <a:rPr lang="en-US" altLang="zh-CN" sz="1050" b="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D448FC7-C238-0BD0-6574-CB65FBDACBF5}"/>
              </a:ext>
            </a:extLst>
          </p:cNvPr>
          <p:cNvSpPr/>
          <p:nvPr/>
        </p:nvSpPr>
        <p:spPr bwMode="gray">
          <a:xfrm>
            <a:off x="6889895" y="3230438"/>
            <a:ext cx="4730655" cy="1211033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曲坦类药物使用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3~6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个月，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MOH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风险增加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4.7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倍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传统镇痛药物使用时间越久，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MOH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风险越高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指南指出，曲普坦类药物每周服用超过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MOH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风险明显增加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lang="en-US" altLang="zh-CN" sz="1000" b="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BC24AA8-7FB4-4179-944A-F0B6E32222A1}"/>
              </a:ext>
            </a:extLst>
          </p:cNvPr>
          <p:cNvSpPr txBox="1"/>
          <p:nvPr/>
        </p:nvSpPr>
        <p:spPr bwMode="gray">
          <a:xfrm>
            <a:off x="6249725" y="6430141"/>
            <a:ext cx="5180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Schjerning AM, McGettigan P, Gislason G. Cardiovascular effects and safety of (non-aspirin) NSAIDs. Nat Rev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Cardiol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2020 Sep;17(9):574-584.</a:t>
            </a:r>
          </a:p>
          <a:p>
            <a:pPr marL="2286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American Headache Society 66th Annual Scientific Meeting June 13-16, 2024 San Diego, California, P-617.</a:t>
            </a:r>
          </a:p>
          <a:p>
            <a:pPr marL="2286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Linda Harris, MPH, et al. Migraine Patients Exhibit Risk Of Medication Overuse Headache With Sustained Triptan Treatment - Results From A Large-Scale Real-World Claims Analysis (2408). Neurology. 2021 Apr.13;96(15_supplement).</a:t>
            </a:r>
          </a:p>
          <a:p>
            <a:pPr marL="228600" indent="-108000" defTabSz="914126">
              <a:buFont typeface="+mj-lt"/>
              <a:buAutoNum type="arabicPeriod" startAt="7"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瑞美吉泮说明书 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2024-1-23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46E0E14-8EEE-805B-DF78-447EE092FA01}"/>
              </a:ext>
            </a:extLst>
          </p:cNvPr>
          <p:cNvSpPr txBox="1"/>
          <p:nvPr/>
        </p:nvSpPr>
        <p:spPr bwMode="gray">
          <a:xfrm>
            <a:off x="2035726" y="4711215"/>
            <a:ext cx="9584824" cy="146143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216000" marR="0" lvl="0" indent="-2160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中国参与全球多中心临床，中国三期注册研究显示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安全性与安慰剂相当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endParaRPr lang="en-US" altLang="zh-CN" sz="1200" b="0" baseline="30000" dirty="0">
              <a:solidFill>
                <a:schemeClr val="tx1"/>
              </a:solidFill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16000" indent="-216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说明书</a:t>
            </a:r>
            <a:r>
              <a:rPr kumimoji="0" lang="en-US" altLang="zh-CN" sz="12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：无严重药物相关不良反应 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，药物相互作用少；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耐受性好：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轻中度肝损和轻中重度肾损患者无需调整剂量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16000" indent="-216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国内外安全性信息：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60000" marR="0" lvl="1" indent="-1080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2020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月全球上市至今，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未发布任何安全性警告、黑框警告、撤市信息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60000" marR="0" lvl="1" indent="-1080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中国和美国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两项为期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年的长期安全性试验</a:t>
            </a:r>
            <a:r>
              <a:rPr kumimoji="0" lang="en-US" altLang="zh-CN" sz="12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2,3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，均证明瑞美吉泮安全性良好</a:t>
            </a:r>
            <a:r>
              <a:rPr kumimoji="0" lang="en-US" altLang="zh-CN" sz="12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kumimoji="0" lang="zh-CN" altLang="en-US" sz="1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博鳌真实世界研究（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年）也证明瑞美吉泮安全性良好</a:t>
            </a:r>
            <a:r>
              <a:rPr kumimoji="0" lang="en-US" altLang="zh-CN" sz="12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3251AC-F20A-A06C-2FEB-FAAA1D9342BE}"/>
              </a:ext>
            </a:extLst>
          </p:cNvPr>
          <p:cNvSpPr/>
          <p:nvPr/>
        </p:nvSpPr>
        <p:spPr bwMode="gray">
          <a:xfrm>
            <a:off x="432000" y="-5670"/>
            <a:ext cx="1656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061AA1EF-5296-672E-008C-AD132552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dirty="0"/>
              <a:t>安全性优于传统镇痛药物，</a:t>
            </a:r>
            <a:r>
              <a:rPr lang="zh-CN" altLang="en-US" dirty="0">
                <a:solidFill>
                  <a:schemeClr val="accent1"/>
                </a:solidFill>
              </a:rPr>
              <a:t>不增加心脑血管疾病风险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1"/>
                </a:solidFill>
              </a:rPr>
              <a:t>不引起药物过度使用性头痛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4573C5A-5CA3-B14E-B5A6-1194AE5B7C2C}"/>
              </a:ext>
            </a:extLst>
          </p:cNvPr>
          <p:cNvSpPr txBox="1"/>
          <p:nvPr/>
        </p:nvSpPr>
        <p:spPr bwMode="gray">
          <a:xfrm>
            <a:off x="507463" y="4711215"/>
            <a:ext cx="1451965" cy="1461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说明书和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真实世界研究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显示安全性良好</a:t>
            </a:r>
          </a:p>
        </p:txBody>
      </p:sp>
    </p:spTree>
    <p:extLst>
      <p:ext uri="{BB962C8B-B14F-4D97-AF65-F5344CB8AC3E}">
        <p14:creationId xmlns:p14="http://schemas.microsoft.com/office/powerpoint/2010/main" val="419725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58E81-B728-A18D-8064-B4D0C00D9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2C25274A-1040-ADC6-3B6F-B5F58C37B5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0032179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2C25274A-1040-ADC6-3B6F-B5F58C37B5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88">
            <a:extLst>
              <a:ext uri="{FF2B5EF4-FFF2-40B4-BE49-F238E27FC236}">
                <a16:creationId xmlns:a16="http://schemas.microsoft.com/office/drawing/2014/main" id="{B25EFA4C-C92A-0DC3-FFBB-CE5D08F6C1F8}"/>
              </a:ext>
            </a:extLst>
          </p:cNvPr>
          <p:cNvSpPr/>
          <p:nvPr/>
        </p:nvSpPr>
        <p:spPr>
          <a:xfrm>
            <a:off x="6518885" y="1335647"/>
            <a:ext cx="4796074" cy="3679665"/>
          </a:xfrm>
          <a:prstGeom prst="roundRect">
            <a:avLst>
              <a:gd name="adj" fmla="val 410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9179245E-5CE6-51CC-1DA9-CB8657D7F0B0}"/>
              </a:ext>
            </a:extLst>
          </p:cNvPr>
          <p:cNvSpPr/>
          <p:nvPr/>
        </p:nvSpPr>
        <p:spPr>
          <a:xfrm>
            <a:off x="814478" y="1335647"/>
            <a:ext cx="4796074" cy="3679665"/>
          </a:xfrm>
          <a:prstGeom prst="roundRect">
            <a:avLst>
              <a:gd name="adj" fmla="val 362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F822011-BC78-6D7B-FB0E-35DABC638890}"/>
              </a:ext>
            </a:extLst>
          </p:cNvPr>
          <p:cNvCxnSpPr/>
          <p:nvPr/>
        </p:nvCxnSpPr>
        <p:spPr bwMode="gray">
          <a:xfrm>
            <a:off x="0" y="0"/>
            <a:ext cx="914400" cy="0"/>
          </a:xfrm>
          <a:prstGeom prst="line">
            <a:avLst/>
          </a:prstGeom>
          <a:noFill/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A294393F-EA66-6C30-EEDF-D25182839487}"/>
              </a:ext>
            </a:extLst>
          </p:cNvPr>
          <p:cNvSpPr/>
          <p:nvPr/>
        </p:nvSpPr>
        <p:spPr>
          <a:xfrm>
            <a:off x="814477" y="1426036"/>
            <a:ext cx="4539973" cy="68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机制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创新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创新机制，靶向偏头痛的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CGRP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信号通路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4863CED-B215-5201-1073-0BDEEC75F7A7}"/>
              </a:ext>
            </a:extLst>
          </p:cNvPr>
          <p:cNvSpPr/>
          <p:nvPr/>
        </p:nvSpPr>
        <p:spPr>
          <a:xfrm>
            <a:off x="6792922" y="1426036"/>
            <a:ext cx="4248000" cy="6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患者获益</a:t>
            </a:r>
            <a:endParaRPr lang="en-US" altLang="zh-CN" sz="20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填补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三类偏头痛患者</a:t>
            </a: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临床治疗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空白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074F14C-D576-47C5-BBA6-EA2136DB7A40}"/>
              </a:ext>
            </a:extLst>
          </p:cNvPr>
          <p:cNvSpPr/>
          <p:nvPr/>
        </p:nvSpPr>
        <p:spPr bwMode="gray">
          <a:xfrm>
            <a:off x="10364766" y="-36576"/>
            <a:ext cx="1900386" cy="44613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硫酸</a:t>
            </a:r>
            <a:r>
              <a:rPr lang="zh-CN" altLang="en-US" sz="1400" b="1" dirty="0">
                <a:solidFill>
                  <a:srgbClr val="380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瑞美吉泮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口崩片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31C676F-BDCA-BDCA-7EB0-23DD5B229B9A}"/>
              </a:ext>
            </a:extLst>
          </p:cNvPr>
          <p:cNvSpPr txBox="1"/>
          <p:nvPr/>
        </p:nvSpPr>
        <p:spPr bwMode="gray">
          <a:xfrm>
            <a:off x="1866632" y="2198637"/>
            <a:ext cx="3593693" cy="856959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marL="180000" indent="-180000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靶向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CGRP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通路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，阻断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CGRP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信号通路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1</a:t>
            </a:r>
          </a:p>
          <a:p>
            <a:pPr marL="180000" indent="-180000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抑制颅内血管舒张，无血管收缩作用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DFC3223-9ADC-7E12-5713-47DACA200A7E}"/>
              </a:ext>
            </a:extLst>
          </p:cNvPr>
          <p:cNvSpPr/>
          <p:nvPr/>
        </p:nvSpPr>
        <p:spPr bwMode="gray">
          <a:xfrm>
            <a:off x="961113" y="2191597"/>
            <a:ext cx="864000" cy="8640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新靶点</a:t>
            </a:r>
            <a:endParaRPr lang="zh-CN" altLang="en-US" sz="1600" b="1" dirty="0">
              <a:latin typeface="+mj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AB6A113-9C57-62BB-71C5-66FF6D9ED646}"/>
              </a:ext>
            </a:extLst>
          </p:cNvPr>
          <p:cNvSpPr/>
          <p:nvPr/>
        </p:nvSpPr>
        <p:spPr bwMode="gray">
          <a:xfrm>
            <a:off x="961113" y="3174753"/>
            <a:ext cx="864000" cy="8640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新机制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8003069-7430-1DE0-8F39-42DDC5463240}"/>
              </a:ext>
            </a:extLst>
          </p:cNvPr>
          <p:cNvSpPr txBox="1"/>
          <p:nvPr/>
        </p:nvSpPr>
        <p:spPr bwMode="gray">
          <a:xfrm>
            <a:off x="1866633" y="4157910"/>
            <a:ext cx="3580311" cy="861906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marL="180000" marR="0" lvl="0" indent="-180000" fontAlgn="auto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zh-CN" altLang="en-US" sz="1400" baseline="30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D11AD0D-B817-E451-9B7D-A501D3961BDA}"/>
              </a:ext>
            </a:extLst>
          </p:cNvPr>
          <p:cNvSpPr txBox="1"/>
          <p:nvPr/>
        </p:nvSpPr>
        <p:spPr bwMode="gray">
          <a:xfrm>
            <a:off x="1866633" y="3140249"/>
            <a:ext cx="3580311" cy="864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marL="180000" indent="-180000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中国首个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CGRP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受体拮抗剂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，靶向治疗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80000" indent="-180000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阻断神经源性炎症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1</a:t>
            </a: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id="{1C9F11E0-EE6F-1771-AB92-EFA57E26F65E}"/>
              </a:ext>
            </a:extLst>
          </p:cNvPr>
          <p:cNvSpPr txBox="1"/>
          <p:nvPr/>
        </p:nvSpPr>
        <p:spPr bwMode="gray">
          <a:xfrm>
            <a:off x="814477" y="5207107"/>
            <a:ext cx="10500482" cy="731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 fontAlgn="base">
              <a:lnSpc>
                <a:spcPct val="13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CGRP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拮抗剂治疗偏头痛机制的开创性理论研究获得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脑科学界诺贝尔奖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Brain Prize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</a:p>
        </p:txBody>
      </p:sp>
      <p:sp>
        <p:nvSpPr>
          <p:cNvPr id="26" name="Rectangle: Rounded Corners 62">
            <a:extLst>
              <a:ext uri="{FF2B5EF4-FFF2-40B4-BE49-F238E27FC236}">
                <a16:creationId xmlns:a16="http://schemas.microsoft.com/office/drawing/2014/main" id="{2D943200-BB65-984B-BD48-C30F9A8F5ACA}"/>
              </a:ext>
            </a:extLst>
          </p:cNvPr>
          <p:cNvSpPr/>
          <p:nvPr/>
        </p:nvSpPr>
        <p:spPr>
          <a:xfrm>
            <a:off x="6868252" y="3192206"/>
            <a:ext cx="4097341" cy="8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药物过度使用性头痛患者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不引起神经递质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神经肽释放增加，阻止中枢敏化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6</a:t>
            </a:r>
            <a:endParaRPr kumimoji="0" lang="en-US" altLang="zh-CN" sz="1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Rectangle: Rounded Corners 62">
            <a:extLst>
              <a:ext uri="{FF2B5EF4-FFF2-40B4-BE49-F238E27FC236}">
                <a16:creationId xmlns:a16="http://schemas.microsoft.com/office/drawing/2014/main" id="{C1E7B8C2-8613-BB14-84C0-FA0F1449A8BC}"/>
              </a:ext>
            </a:extLst>
          </p:cNvPr>
          <p:cNvSpPr/>
          <p:nvPr/>
        </p:nvSpPr>
        <p:spPr>
          <a:xfrm>
            <a:off x="6828694" y="4093119"/>
            <a:ext cx="4176457" cy="828000"/>
          </a:xfrm>
          <a:prstGeom prst="roundRect">
            <a:avLst>
              <a:gd name="adj" fmla="val 6394"/>
            </a:avLst>
          </a:prstGeom>
          <a:noFill/>
          <a:ln w="1270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曲普坦疗效不佳或不耐受患者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algn="ctr">
              <a:spcBef>
                <a:spcPts val="60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快速缓解疼痛和症状，恢复正常功能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7</a:t>
            </a:r>
            <a:endParaRPr lang="zh-CN" altLang="en-US" sz="1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5" name="Rectangle: Rounded Corners 62">
            <a:extLst>
              <a:ext uri="{FF2B5EF4-FFF2-40B4-BE49-F238E27FC236}">
                <a16:creationId xmlns:a16="http://schemas.microsoft.com/office/drawing/2014/main" id="{12BFBD15-2CFD-67FE-D3C4-1C8BDDF5ACC1}"/>
              </a:ext>
            </a:extLst>
          </p:cNvPr>
          <p:cNvSpPr/>
          <p:nvPr/>
        </p:nvSpPr>
        <p:spPr>
          <a:xfrm>
            <a:off x="6976445" y="2272972"/>
            <a:ext cx="3880954" cy="8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合并心脑血管疾病患者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algn="ctr">
              <a:spcBef>
                <a:spcPts val="60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不引起心血管风险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3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，降低卒中风险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5</a:t>
            </a:r>
            <a:endParaRPr lang="zh-CN" altLang="en-US" sz="14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29" name="图形 28" descr="奖牌 纯色填充">
            <a:extLst>
              <a:ext uri="{FF2B5EF4-FFF2-40B4-BE49-F238E27FC236}">
                <a16:creationId xmlns:a16="http://schemas.microsoft.com/office/drawing/2014/main" id="{A2208221-3199-F1FA-A4F2-2BED1A91B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041" y="5282644"/>
            <a:ext cx="580445" cy="580445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9A4C55E-8BD3-FC00-AA5D-3E78B501D9C4}"/>
              </a:ext>
            </a:extLst>
          </p:cNvPr>
          <p:cNvCxnSpPr>
            <a:cxnSpLocks/>
          </p:cNvCxnSpPr>
          <p:nvPr/>
        </p:nvCxnSpPr>
        <p:spPr bwMode="gray">
          <a:xfrm>
            <a:off x="1191295" y="3138593"/>
            <a:ext cx="3939299" cy="0"/>
          </a:xfrm>
          <a:prstGeom prst="lin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  <a:effectLst/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785B842-324F-C056-9377-CA7E5845EFCB}"/>
              </a:ext>
            </a:extLst>
          </p:cNvPr>
          <p:cNvCxnSpPr>
            <a:cxnSpLocks/>
          </p:cNvCxnSpPr>
          <p:nvPr/>
        </p:nvCxnSpPr>
        <p:spPr bwMode="gray">
          <a:xfrm>
            <a:off x="1191295" y="4065338"/>
            <a:ext cx="3939299" cy="0"/>
          </a:xfrm>
          <a:prstGeom prst="lin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  <a:effectLst/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943141A5-DB85-5EDD-BF45-2E7799DFD13E}"/>
              </a:ext>
            </a:extLst>
          </p:cNvPr>
          <p:cNvCxnSpPr>
            <a:cxnSpLocks/>
          </p:cNvCxnSpPr>
          <p:nvPr/>
        </p:nvCxnSpPr>
        <p:spPr bwMode="gray">
          <a:xfrm>
            <a:off x="6947273" y="3097343"/>
            <a:ext cx="3939299" cy="0"/>
          </a:xfrm>
          <a:prstGeom prst="lin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9C14098C-BFFE-E87E-1F1C-D5D53E3E4C75}"/>
              </a:ext>
            </a:extLst>
          </p:cNvPr>
          <p:cNvCxnSpPr>
            <a:cxnSpLocks/>
          </p:cNvCxnSpPr>
          <p:nvPr/>
        </p:nvCxnSpPr>
        <p:spPr bwMode="gray">
          <a:xfrm>
            <a:off x="6947273" y="4024088"/>
            <a:ext cx="3939299" cy="0"/>
          </a:xfrm>
          <a:prstGeom prst="lin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E1C1208-5D93-379D-4275-4BA5179842E2}"/>
              </a:ext>
            </a:extLst>
          </p:cNvPr>
          <p:cNvSpPr txBox="1"/>
          <p:nvPr/>
        </p:nvSpPr>
        <p:spPr bwMode="gray">
          <a:xfrm>
            <a:off x="2895693" y="6551250"/>
            <a:ext cx="33068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Durham PL. N Engl J Med. 2004;350(11):1073-1075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Presented at the International Headache Congress ( IHC ) , September 14-17 , 2023 , Seoul , South K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orea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, IHC230-216.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中国偏头痛诊治指南（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中国疼痛医学杂志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2022; 28(12):881-89</a:t>
            </a:r>
          </a:p>
          <a:p>
            <a:pPr marL="108000" indent="-108000" defTabSz="914126">
              <a:buFont typeface="+mj-lt"/>
              <a:buAutoNum type="arabicPeriod"/>
              <a:defRPr/>
            </a:pPr>
            <a:r>
              <a:rPr lang="pt-BR" altLang="zh-CN" sz="400" dirty="0">
                <a:ea typeface="微软雅黑" panose="020B0503020204020204" pitchFamily="34" charset="-12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https://www.fda.gov/ForIndustry/UserFees/PrescriptionDrugUserFee/ucm446608.htm</a:t>
            </a:r>
            <a:endParaRPr lang="pt-BR" altLang="zh-CN" sz="400" dirty="0"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CC72550-FC31-0324-66A3-F2C19C6609B5}"/>
              </a:ext>
            </a:extLst>
          </p:cNvPr>
          <p:cNvSpPr txBox="1"/>
          <p:nvPr/>
        </p:nvSpPr>
        <p:spPr bwMode="gray">
          <a:xfrm>
            <a:off x="6518885" y="6551250"/>
            <a:ext cx="34160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王伊龙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陈玮琪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刘欣如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等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中国脑血管病临床管理指南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)(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节选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)——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章脑血管病高危人群管理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[J]. 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中国卒中杂志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,2023,18(8):898-909.</a:t>
            </a:r>
            <a:endParaRPr kumimoji="0" lang="da-DK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da-DK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Ailani J, et al. Headache. 2021 Jul;61(7):1021-1039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Presented at The American Headache Society’s Annual Scientific Mee ting June 9-12, 2022• Denver, CO and Virtual</a:t>
            </a:r>
          </a:p>
          <a:p>
            <a:pPr marL="108000" marR="0" lvl="0" indent="-1080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pt-BR" altLang="zh-CN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Durham PL. CGRP-Receptor Antagonists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F9A1389B-A421-E49B-6D4F-EABF802472AF}"/>
              </a:ext>
            </a:extLst>
          </p:cNvPr>
          <p:cNvSpPr/>
          <p:nvPr/>
        </p:nvSpPr>
        <p:spPr bwMode="gray">
          <a:xfrm rot="5400000">
            <a:off x="4685353" y="2989937"/>
            <a:ext cx="2758731" cy="275633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988747-17F5-0342-48E4-EAB67F28F098}"/>
              </a:ext>
            </a:extLst>
          </p:cNvPr>
          <p:cNvSpPr/>
          <p:nvPr/>
        </p:nvSpPr>
        <p:spPr bwMode="gray">
          <a:xfrm>
            <a:off x="432000" y="-5670"/>
            <a:ext cx="1656000" cy="306000"/>
          </a:xfrm>
          <a:prstGeom prst="rect">
            <a:avLst/>
          </a:prstGeom>
          <a:solidFill>
            <a:srgbClr val="F2F2F2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19" name="标题 18">
            <a:extLst>
              <a:ext uri="{FF2B5EF4-FFF2-40B4-BE49-F238E27FC236}">
                <a16:creationId xmlns:a16="http://schemas.microsoft.com/office/drawing/2014/main" id="{71B53B1B-98AE-5299-FCE0-000EFEFA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dirty="0">
                <a:solidFill>
                  <a:schemeClr val="accent1"/>
                </a:solidFill>
              </a:rPr>
              <a:t>全球创新</a:t>
            </a:r>
            <a:r>
              <a:rPr lang="en-US" altLang="zh-CN" dirty="0">
                <a:solidFill>
                  <a:schemeClr val="accent1"/>
                </a:solidFill>
              </a:rPr>
              <a:t>CGRP</a:t>
            </a:r>
            <a:r>
              <a:rPr lang="zh-CN" altLang="en-US" dirty="0"/>
              <a:t>受体拮抗剂，</a:t>
            </a:r>
            <a:r>
              <a:rPr lang="zh-CN" altLang="en-US" dirty="0">
                <a:solidFill>
                  <a:schemeClr val="accent1"/>
                </a:solidFill>
              </a:rPr>
              <a:t>靶向</a:t>
            </a:r>
            <a:r>
              <a:rPr lang="zh-CN" altLang="en-US" dirty="0"/>
              <a:t>治疗偏头痛，是</a:t>
            </a:r>
            <a:r>
              <a:rPr lang="zh-CN" altLang="en-US" dirty="0">
                <a:solidFill>
                  <a:schemeClr val="accent1"/>
                </a:solidFill>
              </a:rPr>
              <a:t>二十年来首个</a:t>
            </a:r>
            <a:r>
              <a:rPr lang="zh-CN" altLang="en-US" dirty="0"/>
              <a:t>获批急性治疗药物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046CD4A-61B5-E46C-2D52-869E51F307FA}"/>
              </a:ext>
            </a:extLst>
          </p:cNvPr>
          <p:cNvSpPr/>
          <p:nvPr/>
        </p:nvSpPr>
        <p:spPr bwMode="gray">
          <a:xfrm>
            <a:off x="966052" y="4164605"/>
            <a:ext cx="864000" cy="8640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新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突破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9D574A4-E0E4-C6B6-75CD-95AC11E8BF23}"/>
              </a:ext>
            </a:extLst>
          </p:cNvPr>
          <p:cNvSpPr txBox="1"/>
          <p:nvPr/>
        </p:nvSpPr>
        <p:spPr bwMode="gray">
          <a:xfrm>
            <a:off x="1866632" y="4084153"/>
            <a:ext cx="3580311" cy="864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marL="180000" marR="0" lvl="0" indent="-180000" defTabSz="914400" rtl="0" eaLnBrk="1" fontAlgn="base" latinLnBrk="0" hangingPunct="1">
              <a:lnSpc>
                <a:spcPct val="130000"/>
              </a:lnSpc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通过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优先审评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获批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1677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73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3.43900000000000005684E+00&quot;&gt;&lt;m_msothmcolidx val=&quot;0&quot;/&gt;&lt;m_rgb r=&quot;CC&quot; g=&quot;EA&quot; b=&quot;FF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22749</TotalTime>
  <Words>4169</Words>
  <Application>Microsoft Office PowerPoint</Application>
  <PresentationFormat>宽屏</PresentationFormat>
  <Paragraphs>338</Paragraphs>
  <Slides>10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Apis For Office</vt:lpstr>
      <vt:lpstr>Apis For Office (正文)</vt:lpstr>
      <vt:lpstr>Microsoft YaHei UI</vt:lpstr>
      <vt:lpstr>等线</vt:lpstr>
      <vt:lpstr>微软雅黑</vt:lpstr>
      <vt:lpstr>Arial</vt:lpstr>
      <vt:lpstr>Arial Narrow</vt:lpstr>
      <vt:lpstr>Wingdings</vt:lpstr>
      <vt:lpstr>3_Office Theme</vt:lpstr>
      <vt:lpstr>自定义设计方案</vt:lpstr>
      <vt:lpstr>think-cell 幻灯片</vt:lpstr>
      <vt:lpstr>PowerPoint 演示文稿</vt:lpstr>
      <vt:lpstr>目录</vt:lpstr>
      <vt:lpstr>偏头痛是失能性疾病，与焦虑抑郁等存在共病关系。多为急性发作，平均每月发作3.3次。有明确诊断标准和筛查流程，可明确诊断。患者就诊率和诊断率低</vt:lpstr>
      <vt:lpstr>偏头痛二十年无创新药物上市，传统镇痛药物阶梯使用能满足多数患者需求，但对合并心脑血管疾病、药物过度使用性头痛、曲普坦疗效不佳三类患者，存在未满足需求</vt:lpstr>
      <vt:lpstr>瑞美吉泮是偏头痛急性治疗的新型特异性治疗药物，全新机制的CGRP受体拮抗剂，靶向治疗偏头痛。建议参照药利扎曲普坦</vt:lpstr>
      <vt:lpstr>瑞美吉泮治疗急性偏头痛，快速缓解疼痛恢复功能，减少难治性患者发作频率51%，不增加心脑血管疾病风险，对曲普坦治疗失败患者有效，填补三类患者治疗空白</vt:lpstr>
      <vt:lpstr>国内外多项指南强证据、高等级推荐瑞美吉泮</vt:lpstr>
      <vt:lpstr>安全性优于传统镇痛药物，不增加心脑血管疾病风险，不引起药物过度使用性头痛</vt:lpstr>
      <vt:lpstr>全球创新CGRP受体拮抗剂，靶向治疗偏头痛，是二十年来首个获批急性治疗药物</vt:lpstr>
      <vt:lpstr>偏头痛是失能性疾病，中青年人群高发，严重损害患者工作能力和精神健康。瑞美吉泮能快速恢复功能，降低发作频率，填补治疗空白，减少对工作能力和精神健康损失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 Tang</dc:creator>
  <cp:lastModifiedBy>Li, Si Han</cp:lastModifiedBy>
  <cp:revision>125</cp:revision>
  <dcterms:created xsi:type="dcterms:W3CDTF">2025-04-06T15:47:39Z</dcterms:created>
  <dcterms:modified xsi:type="dcterms:W3CDTF">2025-07-18T07:27:53Z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91b42f-c435-42ca-9531-75a3f42aae3d_Enabled">
    <vt:lpwstr>true</vt:lpwstr>
  </property>
  <property fmtid="{D5CDD505-2E9C-101B-9397-08002B2CF9AE}" pid="3" name="MSIP_Label_4791b42f-c435-42ca-9531-75a3f42aae3d_SetDate">
    <vt:lpwstr>2025-04-14T08:09:11Z</vt:lpwstr>
  </property>
  <property fmtid="{D5CDD505-2E9C-101B-9397-08002B2CF9AE}" pid="4" name="MSIP_Label_4791b42f-c435-42ca-9531-75a3f42aae3d_Method">
    <vt:lpwstr>Privileged</vt:lpwstr>
  </property>
  <property fmtid="{D5CDD505-2E9C-101B-9397-08002B2CF9AE}" pid="5" name="MSIP_Label_4791b42f-c435-42ca-9531-75a3f42aae3d_Name">
    <vt:lpwstr>4791b42f-c435-42ca-9531-75a3f42aae3d</vt:lpwstr>
  </property>
  <property fmtid="{D5CDD505-2E9C-101B-9397-08002B2CF9AE}" pid="6" name="MSIP_Label_4791b42f-c435-42ca-9531-75a3f42aae3d_SiteId">
    <vt:lpwstr>7a916015-20ae-4ad1-9170-eefd915e9272</vt:lpwstr>
  </property>
  <property fmtid="{D5CDD505-2E9C-101B-9397-08002B2CF9AE}" pid="7" name="MSIP_Label_4791b42f-c435-42ca-9531-75a3f42aae3d_ActionId">
    <vt:lpwstr>fd01758d-4fc9-4c22-bb84-443d017e51b1</vt:lpwstr>
  </property>
  <property fmtid="{D5CDD505-2E9C-101B-9397-08002B2CF9AE}" pid="8" name="MSIP_Label_4791b42f-c435-42ca-9531-75a3f42aae3d_ContentBits">
    <vt:lpwstr>0</vt:lpwstr>
  </property>
  <property fmtid="{D5CDD505-2E9C-101B-9397-08002B2CF9AE}" pid="9" name="MSIP_Label_4791b42f-c435-42ca-9531-75a3f42aae3d_Tag">
    <vt:lpwstr>10, 0, 1, 1</vt:lpwstr>
  </property>
</Properties>
</file>