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handoutMasterIdLst>
    <p:handoutMasterId r:id="rId17"/>
  </p:handoutMasterIdLst>
  <p:sldIdLst>
    <p:sldId id="261" r:id="rId4"/>
    <p:sldId id="351" r:id="rId5"/>
    <p:sldId id="342" r:id="rId7"/>
    <p:sldId id="343" r:id="rId8"/>
    <p:sldId id="345" r:id="rId9"/>
    <p:sldId id="346" r:id="rId10"/>
    <p:sldId id="347" r:id="rId11"/>
    <p:sldId id="349" r:id="rId12"/>
    <p:sldId id="348" r:id="rId13"/>
    <p:sldId id="350" r:id="rId14"/>
    <p:sldId id="310" r:id="rId15"/>
    <p:sldId id="352"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B5E2"/>
    <a:srgbClr val="61BEDA"/>
    <a:srgbClr val="6ED1CA"/>
    <a:srgbClr val="36B0CA"/>
    <a:srgbClr val="2999DE"/>
    <a:srgbClr val="6895D1"/>
    <a:srgbClr val="D2DBEB"/>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4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2730319" y="2702794"/>
            <a:ext cx="7117545" cy="1118535"/>
          </a:xfrm>
        </p:spPr>
        <p:txBody>
          <a:bodyPr lIns="90000" tIns="46800" rIns="90000" bIns="4680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3"/>
            </p:custDataLst>
          </p:nvPr>
        </p:nvSpPr>
        <p:spPr>
          <a:xfrm>
            <a:off x="2730319" y="3886684"/>
            <a:ext cx="7117545" cy="676319"/>
          </a:xfrm>
        </p:spPr>
        <p:txBody>
          <a:bodyPr lIns="90000" tIns="46800" rIns="90000" bIns="46800" anchor="t">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7"/>
            </p:custDataLst>
          </p:nvPr>
        </p:nvSpPr>
        <p:spPr>
          <a:xfrm>
            <a:off x="3630542" y="4681986"/>
            <a:ext cx="2523129" cy="412826"/>
          </a:xfrm>
        </p:spPr>
        <p:txBody>
          <a:bodyPr lIns="90000" tIns="46800" rIns="90000" bIns="46800" anchor="ctr" anchorCtr="0">
            <a:normAutofit/>
          </a:bodyPr>
          <a:lstStyle>
            <a:lvl1pPr marL="0" indent="0" algn="r">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
        <p:nvSpPr>
          <p:cNvPr id="13" name="文本占位符 12"/>
          <p:cNvSpPr>
            <a:spLocks noGrp="1"/>
          </p:cNvSpPr>
          <p:nvPr>
            <p:ph type="body" sz="quarter" idx="14" hasCustomPrompt="1"/>
            <p:custDataLst>
              <p:tags r:id="rId8"/>
            </p:custDataLst>
          </p:nvPr>
        </p:nvSpPr>
        <p:spPr>
          <a:xfrm>
            <a:off x="6402188" y="4681986"/>
            <a:ext cx="2523127" cy="412826"/>
          </a:xfrm>
        </p:spPr>
        <p:txBody>
          <a:bodyPr lIns="90000" tIns="46800" rIns="90000" bIns="46800" anchor="ctr" anchorCtr="0">
            <a:normAutofit/>
          </a:bodyPr>
          <a:lstStyle>
            <a:lvl1pPr marL="0" indent="0" algn="l">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5187002" y="2377388"/>
            <a:ext cx="570170" cy="707886"/>
            <a:chOff x="10608342" y="5053054"/>
            <a:chExt cx="1583658" cy="1966165"/>
          </a:xfrm>
        </p:grpSpPr>
        <p:sp>
          <p:nvSpPr>
            <p:cNvPr id="11" name="任意多边形: 形状 10"/>
            <p:cNvSpPr/>
            <p:nvPr>
              <p:custDataLst>
                <p:tags r:id="rId3"/>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 name="等腰三角形 11"/>
            <p:cNvSpPr/>
            <p:nvPr>
              <p:custDataLst>
                <p:tags r:id="rId4"/>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zh-CN" altLang="en-US"/>
            </a:p>
          </p:txBody>
        </p:sp>
      </p:grpSp>
      <p:sp>
        <p:nvSpPr>
          <p:cNvPr id="2" name="标题 1"/>
          <p:cNvSpPr>
            <a:spLocks noGrp="1"/>
          </p:cNvSpPr>
          <p:nvPr>
            <p:ph type="title" hasCustomPrompt="1"/>
            <p:custDataLst>
              <p:tags r:id="rId5"/>
            </p:custDataLst>
          </p:nvPr>
        </p:nvSpPr>
        <p:spPr>
          <a:xfrm>
            <a:off x="3500907" y="3090044"/>
            <a:ext cx="5190185" cy="740727"/>
          </a:xfrm>
        </p:spPr>
        <p:txBody>
          <a:bodyPr lIns="90170" tIns="46990" rIns="90170" bIns="0" anchor="b" anchorCtr="0">
            <a:normAutofit/>
          </a:bodyPr>
          <a:lstStyle>
            <a:lvl1pPr algn="ctr">
              <a:defRPr sz="400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3500907" y="3883113"/>
            <a:ext cx="5190185" cy="1477027"/>
          </a:xfrm>
        </p:spPr>
        <p:txBody>
          <a:bodyPr lIns="90170" tIns="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p:txBody>
          <a:bodyPr>
            <a:normAutofit/>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a:p>
        </p:txBody>
      </p:sp>
      <p:sp>
        <p:nvSpPr>
          <p:cNvPr id="6" name="灯片编号占位符 5"/>
          <p:cNvSpPr>
            <a:spLocks noGrp="1"/>
          </p:cNvSpPr>
          <p:nvPr>
            <p:ph type="sldNum" sz="quarter" idx="12"/>
            <p:custDataLst>
              <p:tags r:id="rId9"/>
            </p:custDataLst>
          </p:nvPr>
        </p:nvSpPr>
        <p:spPr/>
        <p:txBody>
          <a:bodyPr>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7"/>
            </p:custDataLst>
          </p:nvPr>
        </p:nvSpPr>
        <p:spPr/>
        <p:txBody>
          <a:bodyPr lIns="90170" tIns="46990" rIns="90170" bIns="4699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15" b="50131"/>
          <a:stretch>
            <a:fillRect/>
          </a:stretch>
        </p:blipFill>
        <p:spPr>
          <a:xfrm>
            <a:off x="726529" y="226782"/>
            <a:ext cx="8247733" cy="99659"/>
          </a:xfrm>
          <a:prstGeom prst="rect">
            <a:avLst/>
          </a:prstGeom>
        </p:spPr>
      </p:pic>
      <p:sp>
        <p:nvSpPr>
          <p:cNvPr id="13" name="文本占位符 12"/>
          <p:cNvSpPr>
            <a:spLocks noGrp="1"/>
          </p:cNvSpPr>
          <p:nvPr>
            <p:ph type="body" sz="quarter" idx="13" hasCustomPrompt="1"/>
          </p:nvPr>
        </p:nvSpPr>
        <p:spPr>
          <a:xfrm>
            <a:off x="349328" y="1084067"/>
            <a:ext cx="3587872" cy="273888"/>
          </a:xfrm>
          <a:prstGeom prst="rect">
            <a:avLst/>
          </a:prstGeom>
        </p:spPr>
        <p:txBody>
          <a:bodyPr/>
          <a:lstStyle>
            <a:lvl1pPr marL="0" indent="0">
              <a:buNone/>
              <a:defRPr sz="1600" b="0" i="0">
                <a:solidFill>
                  <a:srgbClr val="0180E0"/>
                </a:solidFill>
                <a:latin typeface="思源黑体 CN Medium" panose="020B0600000000000000" pitchFamily="34" charset="-128"/>
                <a:ea typeface="思源黑体 CN Medium" panose="020B0600000000000000" pitchFamily="34" charset="-128"/>
              </a:defRPr>
            </a:lvl1pPr>
          </a:lstStyle>
          <a:p>
            <a:pPr lvl="0"/>
            <a:r>
              <a:rPr kumimoji="1" lang="en-US" altLang="zh-CN" dirty="0"/>
              <a:t>1.1</a:t>
            </a:r>
            <a:r>
              <a:rPr kumimoji="1" lang="zh-CN" altLang="en-US" dirty="0"/>
              <a:t> 自定义主题</a:t>
            </a:r>
            <a:endParaRPr kumimoji="1" lang="zh-CN" altLang="en-US" dirty="0"/>
          </a:p>
        </p:txBody>
      </p:sp>
      <p:sp>
        <p:nvSpPr>
          <p:cNvPr id="19" name="图片占位符 18"/>
          <p:cNvSpPr>
            <a:spLocks noGrp="1"/>
          </p:cNvSpPr>
          <p:nvPr>
            <p:ph type="pic" sz="quarter" idx="15" hasCustomPrompt="1"/>
          </p:nvPr>
        </p:nvSpPr>
        <p:spPr>
          <a:xfrm>
            <a:off x="349328" y="1882871"/>
            <a:ext cx="3587872" cy="2762823"/>
          </a:xfrm>
          <a:prstGeom prst="rect">
            <a:avLst/>
          </a:prstGeom>
        </p:spPr>
        <p:txBody>
          <a:bodyPr/>
          <a:lstStyle>
            <a:lvl1pPr>
              <a:defRPr>
                <a:latin typeface="思源黑体 CN Regular" panose="020B0500000000000000" pitchFamily="34" charset="-128"/>
                <a:ea typeface="思源黑体 CN Regular" panose="020B0500000000000000" pitchFamily="34" charset="-128"/>
              </a:defRPr>
            </a:lvl1pPr>
          </a:lstStyle>
          <a:p>
            <a:r>
              <a:rPr kumimoji="1" lang="zh-CN" altLang="en-US" dirty="0">
                <a:sym typeface="+mn-ea"/>
              </a:rPr>
              <a:t>主题</a:t>
            </a:r>
            <a:endParaRPr kumimoji="1" lang="zh-CN" altLang="en-US" dirty="0">
              <a:sym typeface="+mn-ea"/>
            </a:endParaRPr>
          </a:p>
        </p:txBody>
      </p:sp>
      <p:sp>
        <p:nvSpPr>
          <p:cNvPr id="3" name="文本占位符 2"/>
          <p:cNvSpPr>
            <a:spLocks noGrp="1"/>
          </p:cNvSpPr>
          <p:nvPr>
            <p:ph type="body" sz="quarter" idx="16" hasCustomPrompt="1"/>
          </p:nvPr>
        </p:nvSpPr>
        <p:spPr>
          <a:xfrm>
            <a:off x="4291859" y="1084066"/>
            <a:ext cx="4553206" cy="3561626"/>
          </a:xfrm>
          <a:prstGeom prst="rect">
            <a:avLst/>
          </a:prstGeom>
        </p:spPr>
        <p:txBody>
          <a:bodyPr/>
          <a:lstStyle>
            <a:lvl1pPr marL="0" indent="0">
              <a:lnSpc>
                <a:spcPct val="100000"/>
              </a:lnSpc>
              <a:buNone/>
              <a:defRPr lang="zh-CN" altLang="en-US" sz="1000" b="0" i="0" smtClean="0">
                <a:solidFill>
                  <a:schemeClr val="bg1">
                    <a:lumMod val="50000"/>
                  </a:schemeClr>
                </a:solidFill>
                <a:effectLst/>
                <a:latin typeface="思源黑体 CN Regular" panose="020B0500000000000000" pitchFamily="34" charset="-128"/>
                <a:ea typeface="思源黑体 CN Medium" panose="020B0600000000000000" pitchFamily="34" charset="-128"/>
              </a:defRPr>
            </a:lvl1pPr>
            <a:lvl2pPr>
              <a:defRPr b="0" i="0">
                <a:latin typeface="Source Han Sans CN Normal" panose="020B0400000000000000" pitchFamily="34" charset="-128"/>
                <a:ea typeface="Source Han Sans CN Normal" panose="020B0400000000000000" pitchFamily="34" charset="-128"/>
              </a:defRPr>
            </a:lvl2pPr>
            <a:lvl3pPr>
              <a:defRPr b="0" i="0">
                <a:latin typeface="Source Han Sans CN Normal" panose="020B0400000000000000" pitchFamily="34" charset="-128"/>
                <a:ea typeface="Source Han Sans CN Normal" panose="020B0400000000000000" pitchFamily="34" charset="-128"/>
              </a:defRPr>
            </a:lvl3pPr>
            <a:lvl4pPr>
              <a:defRPr b="0" i="0">
                <a:latin typeface="Source Han Sans CN Normal" panose="020B0400000000000000" pitchFamily="34" charset="-128"/>
                <a:ea typeface="Source Han Sans CN Normal" panose="020B0400000000000000" pitchFamily="34" charset="-128"/>
              </a:defRPr>
            </a:lvl4pPr>
            <a:lvl5pPr>
              <a:defRPr b="0" i="0">
                <a:latin typeface="Source Han Sans CN Normal" panose="020B0400000000000000" pitchFamily="34" charset="-128"/>
                <a:ea typeface="Source Han Sans CN Normal" panose="020B0400000000000000" pitchFamily="34" charset="-128"/>
              </a:defRPr>
            </a:lvl5pPr>
          </a:lstStyle>
          <a:p>
            <a:pPr lvl="0"/>
            <a:r>
              <a:rPr lang="zh-CN" altLang="en-US" b="0" i="0" dirty="0">
                <a:solidFill>
                  <a:srgbClr val="3F3F3F"/>
                </a:solidFill>
                <a:effectLst/>
                <a:latin typeface="TaipeiSansTCBeta-Regular" charset="-120"/>
              </a:rPr>
              <a:t>添加文字内容</a:t>
            </a:r>
            <a:endParaRPr kumimoji="1" lang="zh-CN" altLang="en-US" dirty="0"/>
          </a:p>
        </p:txBody>
      </p:sp>
      <p:sp>
        <p:nvSpPr>
          <p:cNvPr id="15" name="文本占位符 14"/>
          <p:cNvSpPr>
            <a:spLocks noGrp="1"/>
          </p:cNvSpPr>
          <p:nvPr>
            <p:ph type="body" sz="quarter" idx="17" hasCustomPrompt="1"/>
          </p:nvPr>
        </p:nvSpPr>
        <p:spPr>
          <a:xfrm>
            <a:off x="1409075"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r>
              <a:rPr kumimoji="1" lang="zh-CN" altLang="en-US" dirty="0"/>
              <a:t>自定义</a:t>
            </a:r>
            <a:endParaRPr kumimoji="1" lang="zh-CN" altLang="en-US" dirty="0"/>
          </a:p>
        </p:txBody>
      </p:sp>
      <p:sp>
        <p:nvSpPr>
          <p:cNvPr id="16" name="文本占位符 12"/>
          <p:cNvSpPr>
            <a:spLocks noGrp="1"/>
          </p:cNvSpPr>
          <p:nvPr>
            <p:ph type="body" sz="quarter" idx="12" hasCustomPrompt="1"/>
          </p:nvPr>
        </p:nvSpPr>
        <p:spPr>
          <a:xfrm>
            <a:off x="1064302" y="342446"/>
            <a:ext cx="329783" cy="271138"/>
          </a:xfrm>
          <a:prstGeom prst="rect">
            <a:avLst/>
          </a:prstGeom>
        </p:spPr>
        <p:txBody>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zh-CN" altLang="en-US" dirty="0"/>
              <a:t>？</a:t>
            </a:r>
            <a:endParaRPr kumimoji="1" lang="zh-CN" altLang="en-US" dirty="0"/>
          </a:p>
        </p:txBody>
      </p:sp>
      <p:sp>
        <p:nvSpPr>
          <p:cNvPr id="17" name="文本框 16"/>
          <p:cNvSpPr txBox="1"/>
          <p:nvPr userDrawn="1"/>
        </p:nvSpPr>
        <p:spPr>
          <a:xfrm>
            <a:off x="465843" y="310487"/>
            <a:ext cx="73399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zh-CN" altLang="en-US"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88374" y="2588654"/>
            <a:ext cx="5015250" cy="1519707"/>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170" tIns="46990" rIns="90170" bIns="46990">
            <a:normAutofit/>
          </a:body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flipH="1">
            <a:off x="8603626" y="3112882"/>
            <a:ext cx="436739" cy="542227"/>
            <a:chOff x="10608342" y="5053054"/>
            <a:chExt cx="1583658" cy="1966165"/>
          </a:xfrm>
        </p:grpSpPr>
        <p:sp>
          <p:nvSpPr>
            <p:cNvPr id="7" name="任意多边形: 形状 6"/>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dirty="0"/>
            </a:p>
          </p:txBody>
        </p:sp>
        <p:sp>
          <p:nvSpPr>
            <p:cNvPr id="8" name="等腰三角形 7"/>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grpSp>
        <p:nvGrpSpPr>
          <p:cNvPr id="9" name="组合 8"/>
          <p:cNvGrpSpPr/>
          <p:nvPr userDrawn="1">
            <p:custDataLst>
              <p:tags r:id="rId9"/>
            </p:custDataLst>
          </p:nvPr>
        </p:nvGrpSpPr>
        <p:grpSpPr>
          <a:xfrm>
            <a:off x="3151635" y="3119499"/>
            <a:ext cx="436739" cy="542227"/>
            <a:chOff x="10608342" y="5053054"/>
            <a:chExt cx="1583658" cy="1966165"/>
          </a:xfrm>
        </p:grpSpPr>
        <p:sp>
          <p:nvSpPr>
            <p:cNvPr id="10" name="任意多边形: 形状 9"/>
            <p:cNvSpPr/>
            <p:nvPr>
              <p:custDataLst>
                <p:tags r:id="rId10"/>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a:solidFill>
                  <a:schemeClr val="bg1"/>
                </a:solidFill>
              </a:endParaRPr>
            </a:p>
          </p:txBody>
        </p:sp>
        <p:sp>
          <p:nvSpPr>
            <p:cNvPr id="11" name="等腰三角形 10"/>
            <p:cNvSpPr/>
            <p:nvPr>
              <p:custDataLst>
                <p:tags r:id="rId11"/>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4"/>
            </p:custDataLst>
          </p:nvPr>
        </p:nvSpPr>
        <p:spPr>
          <a:xfrm>
            <a:off x="1281113" y="2163600"/>
            <a:ext cx="9626600" cy="3445200"/>
          </a:xfrm>
        </p:spPr>
        <p:txBody>
          <a:bodyPr>
            <a:normAutofit/>
          </a:bodyPr>
          <a:lstStyle>
            <a:lvl1pPr marL="0" indent="0">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583200" y="770400"/>
            <a:ext cx="3960000" cy="882000"/>
          </a:xfrm>
        </p:spPr>
        <p:txBody>
          <a:bodyPr anchor="ctr">
            <a:normAutofit/>
          </a:bodyPr>
          <a:lstStyle>
            <a:lvl1pPr>
              <a:defRPr sz="32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6"/>
            </p:custDataLst>
          </p:nvPr>
        </p:nvSpPr>
        <p:spPr>
          <a:xfrm>
            <a:off x="586800" y="1764000"/>
            <a:ext cx="3956400" cy="4093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7"/>
            </p:custDataLst>
          </p:nvPr>
        </p:nvSpPr>
        <p:spPr>
          <a:xfrm>
            <a:off x="5101200" y="769938"/>
            <a:ext cx="6480000" cy="5087937"/>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2" name="标题 1"/>
          <p:cNvSpPr>
            <a:spLocks noGrp="1"/>
          </p:cNvSpPr>
          <p:nvPr userDrawn="1">
            <p:ph type="title"/>
            <p:custDataLst>
              <p:tags r:id="rId2"/>
            </p:custDataLst>
          </p:nvPr>
        </p:nvSpPr>
        <p:spPr>
          <a:xfrm>
            <a:off x="612000" y="781200"/>
            <a:ext cx="10976400" cy="626400"/>
          </a:xfrm>
        </p:spPr>
        <p:txBody>
          <a:bodyPr anchor="ctr"/>
          <a:lstStyle>
            <a:lvl1pPr algn="ctr">
              <a:defRPr sz="36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6"/>
            </p:custDataLst>
          </p:nvPr>
        </p:nvSpPr>
        <p:spPr>
          <a:xfrm>
            <a:off x="612000" y="1659600"/>
            <a:ext cx="10975975" cy="828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7"/>
            </p:custDataLst>
          </p:nvPr>
        </p:nvSpPr>
        <p:spPr>
          <a:xfrm>
            <a:off x="612775" y="2808000"/>
            <a:ext cx="10965600" cy="34308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2" name="标题 1"/>
          <p:cNvSpPr>
            <a:spLocks noGrp="1"/>
          </p:cNvSpPr>
          <p:nvPr userDrawn="1">
            <p:ph type="title"/>
            <p:custDataLst>
              <p:tags r:id="rId2"/>
            </p:custDataLst>
          </p:nvPr>
        </p:nvSpPr>
        <p:spPr>
          <a:xfrm>
            <a:off x="604520" y="669290"/>
            <a:ext cx="10976610" cy="565150"/>
          </a:xfrm>
        </p:spPr>
        <p:txBody>
          <a:bodyPr anchor="ctr"/>
          <a:lstStyle>
            <a:lvl1pPr algn="ctr">
              <a:lnSpc>
                <a:spcPct val="100000"/>
              </a:lnSpc>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6"/>
            </p:custDataLst>
          </p:nvPr>
        </p:nvSpPr>
        <p:spPr>
          <a:xfrm>
            <a:off x="604837" y="1681200"/>
            <a:ext cx="10990800" cy="3211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7"/>
            </p:custDataLst>
          </p:nvPr>
        </p:nvSpPr>
        <p:spPr>
          <a:xfrm>
            <a:off x="594000" y="5180400"/>
            <a:ext cx="11001600" cy="1011600"/>
          </a:xfrm>
        </p:spPr>
        <p:txBody>
          <a:bodyPr>
            <a:normAutofit/>
          </a:bodyPr>
          <a:lstStyle>
            <a:lvl1pPr marL="0" indent="0">
              <a:lnSpc>
                <a:spcPct val="130000"/>
              </a:lnSpc>
              <a:spcBef>
                <a:spcPts val="0"/>
              </a:spcBef>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79600" y="237600"/>
            <a:ext cx="11037600" cy="441964"/>
          </a:xfrm>
        </p:spPr>
        <p:txBody>
          <a:bodyPr>
            <a:noAutofit/>
          </a:bodyPr>
          <a:lstStyle>
            <a:lvl1pPr>
              <a:lnSpc>
                <a:spcPct val="100000"/>
              </a:lnSpc>
              <a:defRPr sz="24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3"/>
            </p:custDataLst>
          </p:nvPr>
        </p:nvSpPr>
        <p:spPr>
          <a:xfrm>
            <a:off x="579600" y="1663200"/>
            <a:ext cx="5342400" cy="2894400"/>
          </a:xfrm>
        </p:spPr>
        <p:txBody>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8"/>
            </p:custDataLst>
          </p:nvPr>
        </p:nvSpPr>
        <p:spPr>
          <a:xfrm>
            <a:off x="572400" y="4816800"/>
            <a:ext cx="53424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3"/>
            </p:custDataLst>
          </p:nvPr>
        </p:nvSpPr>
        <p:spPr>
          <a:xfrm>
            <a:off x="1522800" y="1339200"/>
            <a:ext cx="9144000" cy="2386800"/>
          </a:xfrm>
        </p:spPr>
        <p:txBody>
          <a:bodyPr anchor="b"/>
          <a:lstStyle>
            <a:lvl1pPr algn="ctr">
              <a:defRPr sz="60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1522413" y="3862800"/>
            <a:ext cx="9144000" cy="1656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14.xml"/><Relationship Id="rId24" Type="http://schemas.openxmlformats.org/officeDocument/2006/relationships/tags" Target="../tags/tag113.xml"/><Relationship Id="rId23" Type="http://schemas.openxmlformats.org/officeDocument/2006/relationships/tags" Target="../tags/tag112.xml"/><Relationship Id="rId22" Type="http://schemas.openxmlformats.org/officeDocument/2006/relationships/tags" Target="../tags/tag111.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1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136.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3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138.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3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5.xml"/><Relationship Id="rId4" Type="http://schemas.openxmlformats.org/officeDocument/2006/relationships/tags" Target="../tags/tag140.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5.xml"/><Relationship Id="rId6" Type="http://schemas.openxmlformats.org/officeDocument/2006/relationships/tags" Target="../tags/tag118.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5.xml"/><Relationship Id="rId5" Type="http://schemas.openxmlformats.org/officeDocument/2006/relationships/tags" Target="../tags/tag120.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5.xml"/><Relationship Id="rId5" Type="http://schemas.openxmlformats.org/officeDocument/2006/relationships/tags" Target="../tags/tag123.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122.xml"/><Relationship Id="rId1" Type="http://schemas.openxmlformats.org/officeDocument/2006/relationships/tags" Target="../tags/tag12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tags" Target="../tags/tag125.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2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5.xml"/><Relationship Id="rId6" Type="http://schemas.openxmlformats.org/officeDocument/2006/relationships/tags" Target="../tags/tag128.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tags" Target="../tags/tag127.xml"/><Relationship Id="rId2" Type="http://schemas.openxmlformats.org/officeDocument/2006/relationships/image" Target="../media/image9.png"/><Relationship Id="rId1" Type="http://schemas.openxmlformats.org/officeDocument/2006/relationships/tags" Target="../tags/tag126.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32.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131.xml"/><Relationship Id="rId4" Type="http://schemas.openxmlformats.org/officeDocument/2006/relationships/image" Target="../media/image11.png"/><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notesSlide" Target="../notesSlides/notesSlide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5.xml"/><Relationship Id="rId4" Type="http://schemas.openxmlformats.org/officeDocument/2006/relationships/tags" Target="../tags/tag134.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3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52114" r="-1" b="34293"/>
          <a:stretch>
            <a:fillRect/>
          </a:stretch>
        </p:blipFill>
        <p:spPr>
          <a:xfrm>
            <a:off x="5519420" y="13335"/>
            <a:ext cx="6672580" cy="6470650"/>
          </a:xfrm>
          <a:prstGeom prst="rect">
            <a:avLst/>
          </a:prstGeom>
        </p:spPr>
      </p:pic>
      <p:sp>
        <p:nvSpPr>
          <p:cNvPr id="7" name="文本框 6"/>
          <p:cNvSpPr txBox="1"/>
          <p:nvPr/>
        </p:nvSpPr>
        <p:spPr>
          <a:xfrm>
            <a:off x="175895" y="2242820"/>
            <a:ext cx="5546725" cy="658495"/>
          </a:xfrm>
          <a:prstGeom prst="rect">
            <a:avLst/>
          </a:prstGeom>
          <a:noFill/>
        </p:spPr>
        <p:txBody>
          <a:bodyPr wrap="square" rtlCol="0">
            <a:spAutoFit/>
          </a:bodyPr>
          <a:p>
            <a:pPr algn="l">
              <a:lnSpc>
                <a:spcPct val="90000"/>
              </a:lnSpc>
            </a:pPr>
            <a:r>
              <a:rPr lang="zh-CN" altLang="en-US" sz="4100" dirty="0">
                <a:sym typeface="+mn-lt"/>
              </a:rPr>
              <a:t>硫酸特布他林口服溶液</a:t>
            </a:r>
            <a:endParaRPr lang="zh-CN" altLang="en-US" sz="4100" spc="-100" dirty="0">
              <a:latin typeface="思源黑体 CN Normal" panose="020B0400000000000000" charset="-122"/>
              <a:ea typeface="思源黑体 CN Normal" panose="020B0400000000000000" charset="-122"/>
              <a:cs typeface="思源黑体 CN Normal" panose="020B0400000000000000" charset="-122"/>
            </a:endParaRPr>
          </a:p>
        </p:txBody>
      </p:sp>
      <p:sp>
        <p:nvSpPr>
          <p:cNvPr id="17" name="文本框 16"/>
          <p:cNvSpPr txBox="1"/>
          <p:nvPr/>
        </p:nvSpPr>
        <p:spPr>
          <a:xfrm>
            <a:off x="1054100" y="3263265"/>
            <a:ext cx="3392805" cy="497205"/>
          </a:xfrm>
          <a:prstGeom prst="rect">
            <a:avLst/>
          </a:prstGeom>
          <a:noFill/>
        </p:spPr>
        <p:txBody>
          <a:bodyPr wrap="square" rtlCol="0">
            <a:spAutoFit/>
          </a:bodyPr>
          <a:p>
            <a:pPr algn="l">
              <a:lnSpc>
                <a:spcPct val="110000"/>
              </a:lnSpc>
            </a:pPr>
            <a:r>
              <a:rPr lang="zh-CN" altLang="en-US" sz="2400" kern="900" dirty="0">
                <a:solidFill>
                  <a:schemeClr val="tx1"/>
                </a:solidFill>
                <a:latin typeface="思源黑体 CN Regular" panose="020B0500000000000000" charset="-122"/>
                <a:ea typeface="思源黑体 CN Regular" panose="020B0500000000000000" charset="-122"/>
              </a:rPr>
              <a:t>成都利尔药业有限公司</a:t>
            </a:r>
            <a:endParaRPr lang="zh-CN" altLang="en-US" sz="2400" kern="900" dirty="0">
              <a:solidFill>
                <a:schemeClr val="tx1"/>
              </a:solidFill>
              <a:latin typeface="思源黑体 CN Regular" panose="020B0500000000000000" charset="-122"/>
              <a:ea typeface="思源黑体 CN Regular" panose="020B0500000000000000" charset="-122"/>
            </a:endParaRPr>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t="85395" r="77996"/>
          <a:stretch>
            <a:fillRect/>
          </a:stretch>
        </p:blipFill>
        <p:spPr>
          <a:xfrm>
            <a:off x="0" y="5519420"/>
            <a:ext cx="2853690" cy="133858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3376" t="37067" r="6203" b="48804"/>
          <a:stretch>
            <a:fillRect/>
          </a:stretch>
        </p:blipFill>
        <p:spPr>
          <a:xfrm>
            <a:off x="230047" y="170276"/>
            <a:ext cx="2037715" cy="288925"/>
          </a:xfrm>
          <a:prstGeom prst="rect">
            <a:avLst/>
          </a:prstGeom>
        </p:spPr>
      </p:pic>
      <p:sp>
        <p:nvSpPr>
          <p:cNvPr id="6" name="文本框 5"/>
          <p:cNvSpPr txBox="1"/>
          <p:nvPr/>
        </p:nvSpPr>
        <p:spPr>
          <a:xfrm>
            <a:off x="94400" y="6484271"/>
            <a:ext cx="4250690" cy="237490"/>
          </a:xfrm>
          <a:prstGeom prst="rect">
            <a:avLst/>
          </a:prstGeom>
          <a:noFill/>
        </p:spPr>
        <p:txBody>
          <a:bodyPr wrap="square" rtlCol="0">
            <a:spAutoFit/>
          </a:bodyPr>
          <a:p>
            <a:pPr algn="l"/>
            <a:r>
              <a:rPr lang="en-US" altLang="zh-CN" sz="950" kern="1000" spc="30" dirty="0">
                <a:solidFill>
                  <a:schemeClr val="tx1">
                    <a:lumMod val="50000"/>
                    <a:lumOff val="50000"/>
                  </a:schemeClr>
                </a:solidFill>
                <a:latin typeface="Source Han Sans CN Normal" panose="020B0400000000000000" pitchFamily="34" charset="-128"/>
                <a:ea typeface="Source Han Sans CN Normal" panose="020B0400000000000000" pitchFamily="34" charset="-128"/>
              </a:rPr>
              <a:t>SICHUAN OPEN </a:t>
            </a:r>
            <a:r>
              <a:rPr lang="en-US" altLang="zh-CN" sz="900" kern="1000" spc="30" dirty="0">
                <a:solidFill>
                  <a:schemeClr val="tx1">
                    <a:lumMod val="50000"/>
                    <a:lumOff val="50000"/>
                  </a:schemeClr>
                </a:solidFill>
                <a:latin typeface="Source Han Sans CN Normal" panose="020B0400000000000000" pitchFamily="34" charset="-128"/>
                <a:ea typeface="Source Han Sans CN Normal" panose="020B0400000000000000" pitchFamily="34" charset="-128"/>
              </a:rPr>
              <a:t>PHARMACEUTICAL </a:t>
            </a:r>
            <a:r>
              <a:rPr lang="en-US" altLang="zh-CN" sz="950" kern="1000" spc="30" dirty="0">
                <a:solidFill>
                  <a:schemeClr val="tx1">
                    <a:lumMod val="50000"/>
                    <a:lumOff val="50000"/>
                  </a:schemeClr>
                </a:solidFill>
                <a:latin typeface="Source Han Sans CN Normal" panose="020B0400000000000000" pitchFamily="34" charset="-128"/>
                <a:ea typeface="Source Han Sans CN Normal" panose="020B0400000000000000" pitchFamily="34" charset="-128"/>
              </a:rPr>
              <a:t>INDUSTRY GROUP</a:t>
            </a:r>
            <a:endParaRPr lang="en-US" altLang="zh-CN" sz="950" kern="1000" spc="30" dirty="0">
              <a:solidFill>
                <a:schemeClr val="tx1">
                  <a:lumMod val="50000"/>
                  <a:lumOff val="50000"/>
                </a:schemeClr>
              </a:solidFill>
              <a:latin typeface="Source Han Sans CN Normal" panose="020B0400000000000000" pitchFamily="34" charset="-128"/>
              <a:ea typeface="Source Han Sans CN Normal" panose="020B0400000000000000" pitchFamily="34" charset="-128"/>
            </a:endParaRPr>
          </a:p>
        </p:txBody>
      </p:sp>
      <p:sp>
        <p:nvSpPr>
          <p:cNvPr id="2" name="文本框 1"/>
          <p:cNvSpPr txBox="1"/>
          <p:nvPr/>
        </p:nvSpPr>
        <p:spPr>
          <a:xfrm>
            <a:off x="1634490" y="3961765"/>
            <a:ext cx="2078355" cy="497205"/>
          </a:xfrm>
          <a:prstGeom prst="rect">
            <a:avLst/>
          </a:prstGeom>
          <a:noFill/>
        </p:spPr>
        <p:txBody>
          <a:bodyPr wrap="square" rtlCol="0">
            <a:spAutoFit/>
          </a:bodyPr>
          <a:p>
            <a:pPr algn="l">
              <a:lnSpc>
                <a:spcPct val="110000"/>
              </a:lnSpc>
            </a:pPr>
            <a:r>
              <a:rPr lang="en-US" altLang="zh-CN" sz="2400" b="1" kern="900" dirty="0">
                <a:solidFill>
                  <a:schemeClr val="tx1"/>
                </a:solidFill>
                <a:latin typeface="思源黑体 CN Regular" panose="020B0500000000000000" charset="-122"/>
                <a:ea typeface="思源黑体 CN Regular" panose="020B0500000000000000" charset="-122"/>
              </a:rPr>
              <a:t>2025 </a:t>
            </a:r>
            <a:r>
              <a:rPr lang="zh-CN" altLang="en-US" sz="2400" b="1" kern="900" dirty="0">
                <a:solidFill>
                  <a:schemeClr val="tx1"/>
                </a:solidFill>
                <a:latin typeface="思源黑体 CN Regular" panose="020B0500000000000000" charset="-122"/>
                <a:ea typeface="思源黑体 CN Regular" panose="020B0500000000000000" charset="-122"/>
              </a:rPr>
              <a:t>年</a:t>
            </a:r>
            <a:r>
              <a:rPr lang="en-US" altLang="zh-CN" sz="2400" b="1" kern="900" dirty="0">
                <a:solidFill>
                  <a:schemeClr val="tx1"/>
                </a:solidFill>
                <a:latin typeface="思源黑体 CN Regular" panose="020B0500000000000000" charset="-122"/>
                <a:ea typeface="思源黑体 CN Regular" panose="020B0500000000000000" charset="-122"/>
              </a:rPr>
              <a:t> 7</a:t>
            </a:r>
            <a:r>
              <a:rPr lang="zh-CN" altLang="en-US" sz="2400" b="1" kern="900" dirty="0">
                <a:solidFill>
                  <a:schemeClr val="tx1"/>
                </a:solidFill>
                <a:latin typeface="思源黑体 CN Regular" panose="020B0500000000000000" charset="-122"/>
                <a:ea typeface="思源黑体 CN Regular" panose="020B0500000000000000" charset="-122"/>
              </a:rPr>
              <a:t>月</a:t>
            </a:r>
            <a:endParaRPr lang="zh-CN" altLang="en-US" sz="2400" b="1" kern="900" dirty="0">
              <a:solidFill>
                <a:schemeClr val="tx1"/>
              </a:solidFill>
              <a:latin typeface="思源黑体 CN Regular" panose="020B0500000000000000" charset="-122"/>
              <a:ea typeface="思源黑体 CN Regular" panose="020B0500000000000000"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048000" y="884976"/>
            <a:ext cx="6096000" cy="437515"/>
          </a:xfrm>
          <a:prstGeom prst="rect">
            <a:avLst/>
          </a:prstGeom>
          <a:noFill/>
        </p:spPr>
        <p:txBody>
          <a:bodyPr wrap="square" rtlCol="0" anchor="t">
            <a:spAutoFit/>
          </a:bodyPr>
          <a:lstStyle/>
          <a:p>
            <a:pPr indent="0" algn="ctr" fontAlgn="auto">
              <a:lnSpc>
                <a:spcPct val="125000"/>
              </a:lnSpc>
              <a:buNone/>
            </a:pPr>
            <a:r>
              <a:rPr lang="zh-CN" altLang="en-US" b="1">
                <a:sym typeface="+mn-ea"/>
              </a:rPr>
              <a:t>临床指南/诊疗规范推荐情况</a:t>
            </a:r>
            <a:endParaRPr lang="zh-CN" altLang="en-US" b="1">
              <a:sym typeface="+mn-ea"/>
            </a:endParaRPr>
          </a:p>
        </p:txBody>
      </p:sp>
      <p:sp>
        <p:nvSpPr>
          <p:cNvPr id="12" name="文本框 11"/>
          <p:cNvSpPr txBox="1"/>
          <p:nvPr/>
        </p:nvSpPr>
        <p:spPr>
          <a:xfrm>
            <a:off x="450850" y="6333168"/>
            <a:ext cx="11368405" cy="437515"/>
          </a:xfrm>
          <a:prstGeom prst="rect">
            <a:avLst/>
          </a:prstGeom>
          <a:noFill/>
        </p:spPr>
        <p:txBody>
          <a:bodyPr wrap="square" rtlCol="0" anchor="t">
            <a:spAutoFit/>
          </a:bodyPr>
          <a:lstStyle/>
          <a:p>
            <a:pPr indent="0" algn="ctr" fontAlgn="auto">
              <a:lnSpc>
                <a:spcPct val="125000"/>
              </a:lnSpc>
              <a:buNone/>
            </a:pPr>
            <a:r>
              <a:rPr lang="zh-CN" altLang="en-US" b="1" dirty="0">
                <a:sym typeface="+mn-ea"/>
              </a:rPr>
              <a:t>国家药监局药品审评中心出具的《技术评审报告》中关于本药品有效性的描述：无</a:t>
            </a:r>
            <a:endParaRPr lang="zh-CN" altLang="en-US" b="1" dirty="0">
              <a:sym typeface="+mn-ea"/>
            </a:endParaRPr>
          </a:p>
        </p:txBody>
      </p:sp>
      <p:graphicFrame>
        <p:nvGraphicFramePr>
          <p:cNvPr id="8" name="表格 7"/>
          <p:cNvGraphicFramePr/>
          <p:nvPr>
            <p:custDataLst>
              <p:tags r:id="rId1"/>
            </p:custDataLst>
          </p:nvPr>
        </p:nvGraphicFramePr>
        <p:xfrm>
          <a:off x="440690" y="1369060"/>
          <a:ext cx="11369040" cy="4945380"/>
        </p:xfrm>
        <a:graphic>
          <a:graphicData uri="http://schemas.openxmlformats.org/drawingml/2006/table">
            <a:tbl>
              <a:tblPr firstRow="1" firstCol="1">
                <a:tableStyleId>{5C22544A-7EE6-4342-B048-85BDC9FD1C3A}</a:tableStyleId>
              </a:tblPr>
              <a:tblGrid>
                <a:gridCol w="3317240"/>
                <a:gridCol w="1104265"/>
                <a:gridCol w="4499610"/>
                <a:gridCol w="2447925"/>
              </a:tblGrid>
              <a:tr h="434340">
                <a:tc>
                  <a:txBody>
                    <a:bodyPr/>
                    <a:lstStyle/>
                    <a:p>
                      <a:pPr indent="0" algn="ctr" fontAlgn="auto">
                        <a:lnSpc>
                          <a:spcPct val="125000"/>
                        </a:lnSpc>
                        <a:buNone/>
                      </a:pPr>
                      <a:r>
                        <a:rPr lang="zh-CN" altLang="en-US" sz="1800" dirty="0">
                          <a:solidFill>
                            <a:schemeClr val="tx1"/>
                          </a:solidFill>
                          <a:latin typeface="+mj-ea"/>
                          <a:ea typeface="+mj-ea"/>
                          <a:sym typeface="+mn-ea"/>
                        </a:rPr>
                        <a:t>临床指南</a:t>
                      </a:r>
                      <a:endParaRPr lang="zh-CN" altLang="en-US" sz="1800" dirty="0">
                        <a:solidFill>
                          <a:schemeClr val="tx1"/>
                        </a:solidFill>
                        <a:latin typeface="+mj-ea"/>
                        <a:ea typeface="+mj-ea"/>
                        <a:sym typeface="+mn-ea"/>
                      </a:endParaRPr>
                    </a:p>
                  </a:txBody>
                  <a:tcPr anchor="ctr">
                    <a:solidFill>
                      <a:srgbClr val="5CB5E2"/>
                    </a:solidFill>
                  </a:tcPr>
                </a:tc>
                <a:tc>
                  <a:txBody>
                    <a:bodyPr/>
                    <a:lstStyle/>
                    <a:p>
                      <a:pPr indent="0" algn="ctr" fontAlgn="auto">
                        <a:lnSpc>
                          <a:spcPct val="125000"/>
                        </a:lnSpc>
                        <a:buNone/>
                      </a:pPr>
                      <a:r>
                        <a:rPr lang="zh-CN" altLang="en-US" sz="1800">
                          <a:solidFill>
                            <a:schemeClr val="tx1"/>
                          </a:solidFill>
                          <a:latin typeface="+mj-ea"/>
                          <a:ea typeface="+mj-ea"/>
                          <a:sym typeface="+mn-ea"/>
                        </a:rPr>
                        <a:t>疾病</a:t>
                      </a:r>
                      <a:endParaRPr lang="zh-CN" altLang="en-US" sz="1800">
                        <a:solidFill>
                          <a:schemeClr val="tx1"/>
                        </a:solidFill>
                        <a:latin typeface="+mj-ea"/>
                        <a:ea typeface="+mj-ea"/>
                        <a:sym typeface="+mn-ea"/>
                      </a:endParaRPr>
                    </a:p>
                  </a:txBody>
                  <a:tcPr anchor="ctr">
                    <a:solidFill>
                      <a:srgbClr val="5CB5E2"/>
                    </a:solidFill>
                  </a:tcPr>
                </a:tc>
                <a:tc>
                  <a:txBody>
                    <a:bodyPr/>
                    <a:lstStyle/>
                    <a:p>
                      <a:pPr indent="0" algn="ctr" fontAlgn="auto">
                        <a:lnSpc>
                          <a:spcPct val="125000"/>
                        </a:lnSpc>
                        <a:buNone/>
                      </a:pPr>
                      <a:r>
                        <a:rPr lang="zh-CN" altLang="en-US" sz="1800" dirty="0">
                          <a:solidFill>
                            <a:schemeClr val="tx1"/>
                          </a:solidFill>
                          <a:latin typeface="+mj-ea"/>
                          <a:ea typeface="+mj-ea"/>
                          <a:sym typeface="+mn-ea"/>
                        </a:rPr>
                        <a:t>推荐药物</a:t>
                      </a:r>
                      <a:endParaRPr lang="zh-CN" altLang="en-US" sz="1800" dirty="0">
                        <a:solidFill>
                          <a:schemeClr val="tx1"/>
                        </a:solidFill>
                        <a:latin typeface="+mj-ea"/>
                        <a:ea typeface="+mj-ea"/>
                        <a:sym typeface="+mn-ea"/>
                      </a:endParaRPr>
                    </a:p>
                  </a:txBody>
                  <a:tcPr anchor="ctr">
                    <a:solidFill>
                      <a:srgbClr val="5CB5E2"/>
                    </a:solidFill>
                  </a:tcPr>
                </a:tc>
                <a:tc>
                  <a:txBody>
                    <a:bodyPr/>
                    <a:lstStyle/>
                    <a:p>
                      <a:pPr indent="0" algn="ctr" fontAlgn="auto">
                        <a:lnSpc>
                          <a:spcPct val="125000"/>
                        </a:lnSpc>
                        <a:buNone/>
                      </a:pPr>
                      <a:r>
                        <a:rPr lang="zh-CN" altLang="en-US" sz="1800">
                          <a:solidFill>
                            <a:schemeClr val="tx1"/>
                          </a:solidFill>
                          <a:latin typeface="+mj-ea"/>
                          <a:ea typeface="+mj-ea"/>
                          <a:sym typeface="+mn-ea"/>
                        </a:rPr>
                        <a:t>特布他林的优势</a:t>
                      </a:r>
                      <a:endParaRPr lang="zh-CN" altLang="en-US" sz="1800">
                        <a:solidFill>
                          <a:schemeClr val="tx1"/>
                        </a:solidFill>
                        <a:latin typeface="+mj-ea"/>
                        <a:ea typeface="+mj-ea"/>
                        <a:sym typeface="+mn-ea"/>
                      </a:endParaRPr>
                    </a:p>
                  </a:txBody>
                  <a:tcPr anchor="ctr">
                    <a:solidFill>
                      <a:srgbClr val="5CB5E2"/>
                    </a:solidFill>
                  </a:tcPr>
                </a:tc>
              </a:tr>
              <a:tr h="1005840">
                <a:tc>
                  <a:txBody>
                    <a:bodyPr/>
                    <a:lstStyle/>
                    <a:p>
                      <a:pPr indent="0" algn="ctr" fontAlgn="auto">
                        <a:lnSpc>
                          <a:spcPct val="125000"/>
                        </a:lnSpc>
                        <a:buNone/>
                      </a:pPr>
                      <a:r>
                        <a:rPr lang="zh-CN" altLang="en-US" sz="1600" b="0" dirty="0">
                          <a:solidFill>
                            <a:schemeClr val="tx1"/>
                          </a:solidFill>
                          <a:latin typeface="+mj-ea"/>
                          <a:ea typeface="+mj-ea"/>
                          <a:cs typeface="+mj-ea"/>
                          <a:sym typeface="+mn-ea"/>
                        </a:rPr>
                        <a:t>支气管舒张剂在儿童呼吸道常见疾病中应用的专家共识（2015年版）</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急性支气管痉挛</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最有效的药物是以</a:t>
                      </a:r>
                      <a:r>
                        <a:rPr lang="zh-CN" altLang="en-US" sz="1600" b="1" dirty="0">
                          <a:solidFill>
                            <a:srgbClr val="C00000"/>
                          </a:solidFill>
                          <a:latin typeface="+mj-ea"/>
                          <a:ea typeface="+mj-ea"/>
                          <a:cs typeface="+mj-ea"/>
                          <a:sym typeface="+mn-ea"/>
                        </a:rPr>
                        <a:t>特布他林</a:t>
                      </a:r>
                      <a:r>
                        <a:rPr lang="zh-CN" altLang="en-US" sz="1600" b="0" dirty="0">
                          <a:solidFill>
                            <a:schemeClr val="tx1"/>
                          </a:solidFill>
                          <a:latin typeface="+mj-ea"/>
                          <a:ea typeface="+mj-ea"/>
                          <a:cs typeface="+mj-ea"/>
                          <a:sym typeface="+mn-ea"/>
                        </a:rPr>
                        <a:t>和沙丁胺醇为代表的</a:t>
                      </a:r>
                      <a:r>
                        <a:rPr lang="en-US" altLang="zh-CN" sz="1600" b="0" dirty="0">
                          <a:solidFill>
                            <a:schemeClr val="tx1"/>
                          </a:solidFill>
                          <a:latin typeface="+mj-ea"/>
                          <a:ea typeface="+mj-ea"/>
                          <a:cs typeface="+mj-ea"/>
                          <a:sym typeface="+mn-ea"/>
                        </a:rPr>
                        <a:t>SABA</a:t>
                      </a:r>
                      <a:endParaRPr lang="en-US" altLang="zh-CN"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dirty="0">
                          <a:solidFill>
                            <a:schemeClr val="tx1"/>
                          </a:solidFill>
                          <a:latin typeface="+mj-ea"/>
                          <a:ea typeface="+mj-ea"/>
                          <a:cs typeface="+mj-ea"/>
                          <a:sym typeface="+mn-ea"/>
                        </a:rPr>
                        <a:t>比沙丁胺醇</a:t>
                      </a:r>
                      <a:r>
                        <a:rPr lang="zh-CN" altLang="en-US" sz="1600" b="1" dirty="0">
                          <a:solidFill>
                            <a:srgbClr val="C00000"/>
                          </a:solidFill>
                          <a:latin typeface="+mj-ea"/>
                          <a:ea typeface="+mj-ea"/>
                          <a:cs typeface="+mj-ea"/>
                          <a:sym typeface="+mn-ea"/>
                        </a:rPr>
                        <a:t>对β</a:t>
                      </a:r>
                      <a:r>
                        <a:rPr lang="zh-CN" altLang="en-US" sz="1600" b="1" baseline="-25000" dirty="0">
                          <a:solidFill>
                            <a:srgbClr val="C00000"/>
                          </a:solidFill>
                          <a:latin typeface="+mj-ea"/>
                          <a:ea typeface="+mj-ea"/>
                          <a:cs typeface="+mj-ea"/>
                          <a:sym typeface="+mn-ea"/>
                        </a:rPr>
                        <a:t>2</a:t>
                      </a:r>
                      <a:r>
                        <a:rPr lang="zh-CN" altLang="en-US" sz="1600" b="1" dirty="0">
                          <a:solidFill>
                            <a:srgbClr val="C00000"/>
                          </a:solidFill>
                          <a:latin typeface="+mj-ea"/>
                          <a:ea typeface="+mj-ea"/>
                          <a:cs typeface="+mj-ea"/>
                          <a:sym typeface="+mn-ea"/>
                        </a:rPr>
                        <a:t>受体选择性更高，对肥大细胞膜稳定作用更大</a:t>
                      </a:r>
                      <a:endParaRPr lang="zh-CN" altLang="en-US" sz="1600" b="1" dirty="0">
                        <a:solidFill>
                          <a:srgbClr val="C00000"/>
                        </a:solidFill>
                        <a:latin typeface="+mj-ea"/>
                        <a:ea typeface="+mj-ea"/>
                        <a:cs typeface="+mj-ea"/>
                        <a:sym typeface="+mn-ea"/>
                      </a:endParaRPr>
                    </a:p>
                  </a:txBody>
                  <a:tcPr anchor="ctr">
                    <a:solidFill>
                      <a:schemeClr val="accent2">
                        <a:lumMod val="20000"/>
                        <a:lumOff val="80000"/>
                      </a:schemeClr>
                    </a:solidFill>
                  </a:tcPr>
                </a:tc>
              </a:tr>
              <a:tr h="701040">
                <a:tc>
                  <a:txBody>
                    <a:bodyPr/>
                    <a:lstStyle/>
                    <a:p>
                      <a:pPr indent="0" algn="ctr" fontAlgn="auto">
                        <a:lnSpc>
                          <a:spcPct val="125000"/>
                        </a:lnSpc>
                        <a:buNone/>
                      </a:pPr>
                      <a:r>
                        <a:rPr lang="zh-CN" altLang="en-US" sz="1600" b="0" dirty="0">
                          <a:solidFill>
                            <a:schemeClr val="tx1"/>
                          </a:solidFill>
                          <a:latin typeface="+mj-ea"/>
                          <a:ea typeface="+mj-ea"/>
                          <a:cs typeface="+mj-ea"/>
                          <a:sym typeface="+mn-ea"/>
                        </a:rPr>
                        <a:t>儿童喘息性疾病合理用药指南(2018年版)</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喘息急性发作</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β</a:t>
                      </a:r>
                      <a:r>
                        <a:rPr lang="zh-CN" altLang="en-US" sz="1600" b="0" baseline="-25000" dirty="0">
                          <a:solidFill>
                            <a:schemeClr val="tx1"/>
                          </a:solidFill>
                          <a:latin typeface="+mj-ea"/>
                          <a:ea typeface="+mj-ea"/>
                          <a:cs typeface="+mj-ea"/>
                          <a:sym typeface="+mn-ea"/>
                        </a:rPr>
                        <a:t>2</a:t>
                      </a:r>
                      <a:r>
                        <a:rPr lang="zh-CN" altLang="en-US" sz="1600" b="0" dirty="0">
                          <a:solidFill>
                            <a:schemeClr val="tx1"/>
                          </a:solidFill>
                          <a:latin typeface="+mj-ea"/>
                          <a:ea typeface="+mj-ea"/>
                          <a:cs typeface="+mj-ea"/>
                          <a:sym typeface="+mn-ea"/>
                        </a:rPr>
                        <a:t>受体激动剂是最常用的支气管舒张剂，口服</a:t>
                      </a:r>
                      <a:r>
                        <a:rPr lang="en-US" altLang="zh-CN" sz="1600" b="0" dirty="0">
                          <a:solidFill>
                            <a:schemeClr val="tx1"/>
                          </a:solidFill>
                          <a:latin typeface="+mj-ea"/>
                          <a:ea typeface="+mj-ea"/>
                          <a:cs typeface="+mj-ea"/>
                          <a:sym typeface="+mn-ea"/>
                        </a:rPr>
                        <a:t>SABA</a:t>
                      </a:r>
                      <a:r>
                        <a:rPr lang="zh-CN" altLang="en-US" sz="1600" b="0" dirty="0">
                          <a:solidFill>
                            <a:schemeClr val="tx1"/>
                          </a:solidFill>
                          <a:latin typeface="+mj-ea"/>
                          <a:ea typeface="+mj-ea"/>
                          <a:cs typeface="+mj-ea"/>
                          <a:sym typeface="+mn-ea"/>
                        </a:rPr>
                        <a:t>可选用</a:t>
                      </a:r>
                      <a:r>
                        <a:rPr lang="zh-CN" altLang="en-US" sz="1600" b="1" dirty="0">
                          <a:solidFill>
                            <a:srgbClr val="C00000"/>
                          </a:solidFill>
                          <a:latin typeface="+mj-ea"/>
                          <a:ea typeface="+mj-ea"/>
                          <a:cs typeface="+mj-ea"/>
                          <a:sym typeface="+mn-ea"/>
                        </a:rPr>
                        <a:t>特布他林</a:t>
                      </a:r>
                      <a:r>
                        <a:rPr lang="zh-CN" altLang="en-US" sz="1600" b="0" dirty="0">
                          <a:solidFill>
                            <a:schemeClr val="tx1"/>
                          </a:solidFill>
                          <a:latin typeface="+mj-ea"/>
                          <a:ea typeface="+mj-ea"/>
                          <a:cs typeface="+mj-ea"/>
                          <a:sym typeface="+mn-ea"/>
                        </a:rPr>
                        <a:t>、沙丁胺醇等</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比沙丁胺醇</a:t>
                      </a:r>
                      <a:r>
                        <a:rPr lang="zh-CN" altLang="en-US" sz="1600" b="1" dirty="0">
                          <a:solidFill>
                            <a:srgbClr val="C00000"/>
                          </a:solidFill>
                          <a:latin typeface="+mj-ea"/>
                          <a:ea typeface="+mj-ea"/>
                          <a:cs typeface="+mj-ea"/>
                          <a:sym typeface="+mn-ea"/>
                        </a:rPr>
                        <a:t>对β</a:t>
                      </a:r>
                      <a:r>
                        <a:rPr lang="zh-CN" altLang="en-US" sz="1600" b="1" baseline="-25000" dirty="0">
                          <a:solidFill>
                            <a:srgbClr val="C00000"/>
                          </a:solidFill>
                          <a:latin typeface="+mj-ea"/>
                          <a:ea typeface="+mj-ea"/>
                          <a:cs typeface="+mj-ea"/>
                          <a:sym typeface="+mn-ea"/>
                        </a:rPr>
                        <a:t>2</a:t>
                      </a:r>
                      <a:r>
                        <a:rPr lang="zh-CN" altLang="en-US" sz="1600" b="1" dirty="0">
                          <a:solidFill>
                            <a:srgbClr val="C00000"/>
                          </a:solidFill>
                          <a:latin typeface="+mj-ea"/>
                          <a:ea typeface="+mj-ea"/>
                          <a:cs typeface="+mj-ea"/>
                          <a:sym typeface="+mn-ea"/>
                        </a:rPr>
                        <a:t>受体选择性更高</a:t>
                      </a:r>
                      <a:endParaRPr lang="zh-CN" altLang="en-US" sz="1600" b="1" dirty="0">
                        <a:solidFill>
                          <a:srgbClr val="C00000"/>
                        </a:solidFill>
                        <a:latin typeface="+mj-ea"/>
                        <a:ea typeface="+mj-ea"/>
                        <a:cs typeface="+mj-ea"/>
                        <a:sym typeface="+mn-ea"/>
                      </a:endParaRPr>
                    </a:p>
                  </a:txBody>
                  <a:tcPr anchor="ctr">
                    <a:solidFill>
                      <a:schemeClr val="accent2">
                        <a:lumMod val="20000"/>
                        <a:lumOff val="80000"/>
                      </a:schemeClr>
                    </a:solidFill>
                  </a:tcPr>
                </a:tc>
              </a:tr>
              <a:tr h="701040">
                <a:tc>
                  <a:txBody>
                    <a:bodyPr/>
                    <a:lstStyle/>
                    <a:p>
                      <a:pPr indent="0" algn="ctr" fontAlgn="auto">
                        <a:lnSpc>
                          <a:spcPct val="125000"/>
                        </a:lnSpc>
                        <a:buNone/>
                      </a:pPr>
                      <a:r>
                        <a:rPr lang="zh-CN" altLang="en-US" sz="1600" b="0" dirty="0">
                          <a:solidFill>
                            <a:schemeClr val="tx1"/>
                          </a:solidFill>
                          <a:latin typeface="+mj-ea"/>
                          <a:ea typeface="+mj-ea"/>
                          <a:cs typeface="+mj-ea"/>
                          <a:sym typeface="+mn-ea"/>
                        </a:rPr>
                        <a:t>慢性阻塞性肺疾病诊治指南</a:t>
                      </a:r>
                      <a:endParaRPr lang="zh-CN" altLang="en-US" sz="1600" b="0" dirty="0">
                        <a:solidFill>
                          <a:schemeClr val="tx1"/>
                        </a:solidFill>
                        <a:latin typeface="+mj-ea"/>
                        <a:ea typeface="+mj-ea"/>
                        <a:cs typeface="+mj-ea"/>
                        <a:sym typeface="+mn-ea"/>
                      </a:endParaRPr>
                    </a:p>
                    <a:p>
                      <a:pPr indent="0" algn="ctr" fontAlgn="auto">
                        <a:lnSpc>
                          <a:spcPct val="125000"/>
                        </a:lnSpc>
                        <a:buNone/>
                      </a:pPr>
                      <a:r>
                        <a:rPr lang="zh-CN" altLang="en-US" sz="1600" b="0" dirty="0">
                          <a:solidFill>
                            <a:schemeClr val="tx1"/>
                          </a:solidFill>
                          <a:latin typeface="+mj-ea"/>
                          <a:ea typeface="+mj-ea"/>
                          <a:cs typeface="+mj-ea"/>
                          <a:sym typeface="+mn-ea"/>
                        </a:rPr>
                        <a:t>(2021年修订版）</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慢性阻塞性肺疾病</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支气管舒张剂是基础一线治疗药物，包括</a:t>
                      </a:r>
                      <a:r>
                        <a:rPr lang="en-US" altLang="zh-CN" sz="1600" dirty="0">
                          <a:solidFill>
                            <a:schemeClr val="tx1"/>
                          </a:solidFill>
                          <a:latin typeface="+mj-ea"/>
                          <a:ea typeface="+mj-ea"/>
                          <a:cs typeface="+mj-ea"/>
                          <a:sym typeface="+mn-ea"/>
                        </a:rPr>
                        <a:t>SABA</a:t>
                      </a:r>
                      <a:r>
                        <a:rPr lang="zh-CN" altLang="en-US" sz="1600" dirty="0">
                          <a:solidFill>
                            <a:schemeClr val="tx1"/>
                          </a:solidFill>
                          <a:latin typeface="+mj-ea"/>
                          <a:ea typeface="+mj-ea"/>
                          <a:cs typeface="+mj-ea"/>
                          <a:sym typeface="+mn-ea"/>
                        </a:rPr>
                        <a:t>，主要</a:t>
                      </a:r>
                      <a:r>
                        <a:rPr lang="zh-CN" altLang="en-US" sz="1600" b="0" dirty="0">
                          <a:solidFill>
                            <a:schemeClr val="tx1"/>
                          </a:solidFill>
                          <a:latin typeface="+mj-ea"/>
                          <a:ea typeface="+mj-ea"/>
                          <a:cs typeface="+mj-ea"/>
                          <a:sym typeface="+mn-ea"/>
                        </a:rPr>
                        <a:t>有</a:t>
                      </a:r>
                      <a:r>
                        <a:rPr lang="zh-CN" altLang="en-US" sz="1600" b="1" dirty="0">
                          <a:solidFill>
                            <a:srgbClr val="C00000"/>
                          </a:solidFill>
                          <a:latin typeface="+mj-ea"/>
                          <a:ea typeface="+mj-ea"/>
                          <a:cs typeface="+mj-ea"/>
                          <a:sym typeface="+mn-ea"/>
                        </a:rPr>
                        <a:t>特布他林</a:t>
                      </a:r>
                      <a:r>
                        <a:rPr lang="zh-CN" altLang="en-US" sz="1600" b="0" dirty="0">
                          <a:solidFill>
                            <a:schemeClr val="tx1"/>
                          </a:solidFill>
                          <a:latin typeface="+mj-ea"/>
                          <a:ea typeface="+mj-ea"/>
                          <a:cs typeface="+mj-ea"/>
                          <a:sym typeface="+mn-ea"/>
                        </a:rPr>
                        <a:t>、沙丁胺醇及左旋沙丁胺醇等</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en-US" altLang="zh-CN" sz="1600" b="0" dirty="0">
                          <a:solidFill>
                            <a:schemeClr val="tx1"/>
                          </a:solidFill>
                          <a:latin typeface="+mj-ea"/>
                          <a:ea typeface="+mj-ea"/>
                          <a:cs typeface="+mj-ea"/>
                          <a:sym typeface="+mn-ea"/>
                        </a:rPr>
                        <a:t>/</a:t>
                      </a:r>
                      <a:endParaRPr lang="en-US" altLang="zh-CN" sz="1600" b="0" dirty="0">
                        <a:solidFill>
                          <a:schemeClr val="tx1"/>
                        </a:solidFill>
                        <a:latin typeface="+mj-ea"/>
                        <a:ea typeface="+mj-ea"/>
                        <a:cs typeface="+mj-ea"/>
                        <a:sym typeface="+mn-ea"/>
                      </a:endParaRPr>
                    </a:p>
                  </a:txBody>
                  <a:tcPr anchor="ctr">
                    <a:solidFill>
                      <a:schemeClr val="accent2">
                        <a:lumMod val="20000"/>
                        <a:lumOff val="80000"/>
                      </a:schemeClr>
                    </a:solidFill>
                  </a:tcPr>
                </a:tc>
              </a:tr>
              <a:tr h="701040">
                <a:tc>
                  <a:txBody>
                    <a:bodyPr/>
                    <a:lstStyle/>
                    <a:p>
                      <a:pPr indent="0" algn="ctr" fontAlgn="auto">
                        <a:lnSpc>
                          <a:spcPct val="125000"/>
                        </a:lnSpc>
                        <a:buNone/>
                      </a:pPr>
                      <a:r>
                        <a:rPr lang="zh-CN" altLang="en-US" sz="1600" b="0" dirty="0">
                          <a:solidFill>
                            <a:schemeClr val="tx1"/>
                          </a:solidFill>
                          <a:latin typeface="+mj-ea"/>
                          <a:ea typeface="+mj-ea"/>
                          <a:cs typeface="+mj-ea"/>
                          <a:sym typeface="+mn-ea"/>
                        </a:rPr>
                        <a:t>支气管哮喘防治指南（2020年版）</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dirty="0">
                          <a:solidFill>
                            <a:schemeClr val="tx1"/>
                          </a:solidFill>
                          <a:latin typeface="+mj-ea"/>
                          <a:ea typeface="+mj-ea"/>
                          <a:cs typeface="+mj-ea"/>
                          <a:sym typeface="+mn-ea"/>
                        </a:rPr>
                        <a:t>哮喘</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en-US" altLang="zh-CN" sz="1600" dirty="0">
                          <a:solidFill>
                            <a:schemeClr val="tx1"/>
                          </a:solidFill>
                          <a:latin typeface="+mj-ea"/>
                          <a:ea typeface="+mj-ea"/>
                          <a:cs typeface="+mj-ea"/>
                          <a:sym typeface="+mn-ea"/>
                        </a:rPr>
                        <a:t>SABA</a:t>
                      </a:r>
                      <a:r>
                        <a:rPr lang="zh-CN" altLang="en-US" sz="1600" dirty="0">
                          <a:solidFill>
                            <a:schemeClr val="tx1"/>
                          </a:solidFill>
                          <a:latin typeface="+mj-ea"/>
                          <a:ea typeface="+mj-ea"/>
                          <a:cs typeface="+mj-ea"/>
                          <a:sym typeface="+mn-ea"/>
                        </a:rPr>
                        <a:t>常用药物如</a:t>
                      </a:r>
                      <a:r>
                        <a:rPr lang="zh-CN" altLang="en-US" sz="1600" b="1" dirty="0">
                          <a:solidFill>
                            <a:srgbClr val="C00000"/>
                          </a:solidFill>
                          <a:latin typeface="+mj-ea"/>
                          <a:ea typeface="+mj-ea"/>
                          <a:cs typeface="+mj-ea"/>
                          <a:sym typeface="+mn-ea"/>
                        </a:rPr>
                        <a:t>特布他林</a:t>
                      </a:r>
                      <a:r>
                        <a:rPr lang="zh-CN" altLang="en-US" sz="1600" dirty="0">
                          <a:solidFill>
                            <a:schemeClr val="tx1"/>
                          </a:solidFill>
                          <a:latin typeface="+mj-ea"/>
                          <a:ea typeface="+mj-ea"/>
                          <a:cs typeface="+mj-ea"/>
                          <a:sym typeface="+mn-ea"/>
                        </a:rPr>
                        <a:t>和沙丁胺醇等，口服给药有沙丁胺醇、</a:t>
                      </a:r>
                      <a:r>
                        <a:rPr lang="zh-CN" altLang="en-US" sz="1600" b="1" dirty="0">
                          <a:solidFill>
                            <a:srgbClr val="C00000"/>
                          </a:solidFill>
                          <a:latin typeface="+mj-ea"/>
                          <a:ea typeface="+mj-ea"/>
                          <a:cs typeface="+mj-ea"/>
                          <a:sym typeface="+mn-ea"/>
                        </a:rPr>
                        <a:t>特布他林</a:t>
                      </a:r>
                      <a:r>
                        <a:rPr lang="zh-CN" altLang="en-US" sz="1600" dirty="0">
                          <a:solidFill>
                            <a:schemeClr val="tx1"/>
                          </a:solidFill>
                          <a:latin typeface="+mj-ea"/>
                          <a:ea typeface="+mj-ea"/>
                          <a:cs typeface="+mj-ea"/>
                          <a:sym typeface="+mn-ea"/>
                        </a:rPr>
                        <a:t>等</a:t>
                      </a:r>
                      <a:endParaRPr lang="zh-CN" altLang="en-US" sz="160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en-US" altLang="zh-CN" sz="1600" b="0" dirty="0">
                          <a:solidFill>
                            <a:schemeClr val="tx1"/>
                          </a:solidFill>
                          <a:latin typeface="+mj-ea"/>
                          <a:ea typeface="+mj-ea"/>
                          <a:cs typeface="+mj-ea"/>
                          <a:sym typeface="+mn-ea"/>
                        </a:rPr>
                        <a:t>/</a:t>
                      </a:r>
                      <a:endParaRPr lang="en-US" altLang="zh-CN" sz="1600" b="0" dirty="0">
                        <a:solidFill>
                          <a:schemeClr val="tx1"/>
                        </a:solidFill>
                        <a:latin typeface="+mj-ea"/>
                        <a:ea typeface="+mj-ea"/>
                        <a:cs typeface="+mj-ea"/>
                        <a:sym typeface="+mn-ea"/>
                      </a:endParaRPr>
                    </a:p>
                  </a:txBody>
                  <a:tcPr anchor="ctr">
                    <a:solidFill>
                      <a:schemeClr val="accent2">
                        <a:lumMod val="20000"/>
                        <a:lumOff val="80000"/>
                      </a:schemeClr>
                    </a:solidFill>
                  </a:tcPr>
                </a:tc>
              </a:tr>
              <a:tr h="701040">
                <a:tc>
                  <a:txBody>
                    <a:bodyPr/>
                    <a:lstStyle/>
                    <a:p>
                      <a:pPr indent="0" algn="ctr" fontAlgn="auto">
                        <a:lnSpc>
                          <a:spcPct val="125000"/>
                        </a:lnSpc>
                        <a:buNone/>
                      </a:pPr>
                      <a:r>
                        <a:rPr lang="zh-CN" altLang="en-US" sz="1600" b="0" dirty="0">
                          <a:solidFill>
                            <a:schemeClr val="tx1"/>
                          </a:solidFill>
                          <a:latin typeface="+mj-ea"/>
                          <a:ea typeface="+mj-ea"/>
                          <a:cs typeface="+mj-ea"/>
                          <a:sym typeface="+mn-ea"/>
                        </a:rPr>
                        <a:t>儿童支气管哮喘诊断与防治指南(20</a:t>
                      </a:r>
                      <a:r>
                        <a:rPr lang="en-US" altLang="zh-CN" sz="1600" b="0" dirty="0">
                          <a:solidFill>
                            <a:schemeClr val="tx1"/>
                          </a:solidFill>
                          <a:latin typeface="+mj-ea"/>
                          <a:ea typeface="+mj-ea"/>
                          <a:cs typeface="+mj-ea"/>
                          <a:sym typeface="+mn-ea"/>
                        </a:rPr>
                        <a:t>25</a:t>
                      </a:r>
                      <a:r>
                        <a:rPr lang="zh-CN" altLang="en-US" sz="1600" b="0" dirty="0">
                          <a:solidFill>
                            <a:schemeClr val="tx1"/>
                          </a:solidFill>
                          <a:latin typeface="+mj-ea"/>
                          <a:ea typeface="+mj-ea"/>
                          <a:cs typeface="+mj-ea"/>
                          <a:sym typeface="+mn-ea"/>
                        </a:rPr>
                        <a:t>)</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dirty="0">
                          <a:solidFill>
                            <a:schemeClr val="tx1"/>
                          </a:solidFill>
                          <a:latin typeface="+mj-ea"/>
                          <a:ea typeface="+mj-ea"/>
                          <a:cs typeface="+mj-ea"/>
                          <a:sym typeface="+mn-ea"/>
                        </a:rPr>
                        <a:t>哮喘急性发作</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首选沙丁胺醇或</a:t>
                      </a:r>
                      <a:r>
                        <a:rPr lang="zh-CN" altLang="en-US" sz="1600" b="1" dirty="0">
                          <a:solidFill>
                            <a:srgbClr val="C00000"/>
                          </a:solidFill>
                          <a:latin typeface="+mj-ea"/>
                          <a:ea typeface="+mj-ea"/>
                          <a:cs typeface="+mj-ea"/>
                          <a:sym typeface="+mn-ea"/>
                        </a:rPr>
                        <a:t>特布他林</a:t>
                      </a:r>
                      <a:r>
                        <a:rPr lang="zh-CN" altLang="en-US" sz="1600" b="0" dirty="0">
                          <a:solidFill>
                            <a:schemeClr val="tx1"/>
                          </a:solidFill>
                          <a:latin typeface="+mj-ea"/>
                          <a:ea typeface="+mj-ea"/>
                          <a:cs typeface="+mj-ea"/>
                          <a:sym typeface="+mn-ea"/>
                        </a:rPr>
                        <a:t>，口服</a:t>
                      </a:r>
                      <a:r>
                        <a:rPr lang="en-US" altLang="zh-CN" sz="1600" b="0" dirty="0">
                          <a:solidFill>
                            <a:schemeClr val="tx1"/>
                          </a:solidFill>
                          <a:latin typeface="+mj-ea"/>
                          <a:ea typeface="+mj-ea"/>
                          <a:cs typeface="+mj-ea"/>
                          <a:sym typeface="+mn-ea"/>
                        </a:rPr>
                        <a:t>SABA</a:t>
                      </a:r>
                      <a:r>
                        <a:rPr lang="zh-CN" altLang="en-US" sz="1600" b="0" dirty="0">
                          <a:solidFill>
                            <a:schemeClr val="tx1"/>
                          </a:solidFill>
                          <a:latin typeface="+mj-ea"/>
                          <a:ea typeface="+mj-ea"/>
                          <a:cs typeface="+mj-ea"/>
                          <a:sym typeface="+mn-ea"/>
                        </a:rPr>
                        <a:t>适用于无法吸入的年幼儿童</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en-US" altLang="zh-CN" sz="1600" b="0" dirty="0">
                          <a:solidFill>
                            <a:schemeClr val="tx1"/>
                          </a:solidFill>
                          <a:latin typeface="+mj-ea"/>
                          <a:ea typeface="+mj-ea"/>
                          <a:cs typeface="+mj-ea"/>
                          <a:sym typeface="+mn-ea"/>
                        </a:rPr>
                        <a:t>/</a:t>
                      </a:r>
                      <a:endParaRPr lang="en-US" altLang="zh-CN" sz="1600" b="0" dirty="0">
                        <a:solidFill>
                          <a:schemeClr val="tx1"/>
                        </a:solidFill>
                        <a:latin typeface="+mj-ea"/>
                        <a:ea typeface="+mj-ea"/>
                        <a:cs typeface="+mj-ea"/>
                        <a:sym typeface="+mn-ea"/>
                      </a:endParaRPr>
                    </a:p>
                  </a:txBody>
                  <a:tcPr anchor="ctr">
                    <a:solidFill>
                      <a:schemeClr val="accent2">
                        <a:lumMod val="20000"/>
                        <a:lumOff val="80000"/>
                      </a:schemeClr>
                    </a:solidFill>
                  </a:tcPr>
                </a:tc>
              </a:tr>
              <a:tr h="701040">
                <a:tc>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en-US" sz="1600" b="0" kern="1200" dirty="0">
                          <a:solidFill>
                            <a:schemeClr val="tx1"/>
                          </a:solidFill>
                          <a:latin typeface="+mj-ea"/>
                          <a:ea typeface="+mj-ea"/>
                          <a:cs typeface="+mj-ea"/>
                        </a:rPr>
                        <a:t>儿童喘息性疾病合理用药指南（</a:t>
                      </a:r>
                      <a:r>
                        <a:rPr lang="en-US" altLang="zh-CN" sz="1600" b="0" kern="1200" dirty="0">
                          <a:solidFill>
                            <a:schemeClr val="tx1"/>
                          </a:solidFill>
                          <a:latin typeface="+mj-ea"/>
                          <a:ea typeface="+mj-ea"/>
                          <a:cs typeface="+mj-ea"/>
                        </a:rPr>
                        <a:t>2018</a:t>
                      </a:r>
                      <a:r>
                        <a:rPr lang="zh-CN" altLang="en-US" sz="1600" b="0" kern="1200" dirty="0">
                          <a:solidFill>
                            <a:schemeClr val="tx1"/>
                          </a:solidFill>
                          <a:latin typeface="+mj-ea"/>
                          <a:ea typeface="+mj-ea"/>
                          <a:cs typeface="+mj-ea"/>
                        </a:rPr>
                        <a:t>）</a:t>
                      </a:r>
                      <a:endParaRPr lang="zh-CN" altLang="en-US" sz="1600" b="0" kern="1200" dirty="0">
                        <a:solidFill>
                          <a:schemeClr val="tx1"/>
                        </a:solidFill>
                        <a:latin typeface="+mj-ea"/>
                        <a:ea typeface="+mj-ea"/>
                        <a:cs typeface="+mj-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0" dirty="0">
                          <a:solidFill>
                            <a:schemeClr val="tx1"/>
                          </a:solidFill>
                          <a:latin typeface="+mj-ea"/>
                          <a:ea typeface="+mj-ea"/>
                          <a:cs typeface="+mj-ea"/>
                          <a:sym typeface="+mn-ea"/>
                        </a:rPr>
                        <a:t>儿童喘息</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zh-CN" altLang="en-US" sz="1600" b="1" kern="1200" dirty="0">
                          <a:solidFill>
                            <a:srgbClr val="C00000"/>
                          </a:solidFill>
                          <a:latin typeface="+mj-ea"/>
                          <a:ea typeface="+mj-ea"/>
                          <a:cs typeface="+mj-ea"/>
                          <a:sym typeface="+mn-ea"/>
                        </a:rPr>
                        <a:t>特布他林</a:t>
                      </a:r>
                      <a:r>
                        <a:rPr lang="zh-CN" altLang="en-US" sz="1600" dirty="0">
                          <a:latin typeface="微软雅黑" panose="020B0503020204020204" charset="-122"/>
                          <a:ea typeface="微软雅黑" panose="020B0503020204020204" charset="-122"/>
                          <a:sym typeface="+mn-ea"/>
                        </a:rPr>
                        <a:t>或沙丁胺醇是治疗儿童</a:t>
                      </a:r>
                      <a:r>
                        <a:rPr lang="zh-CN" altLang="en-US" sz="1600" b="0" dirty="0">
                          <a:latin typeface="微软雅黑" panose="020B0503020204020204" charset="-122"/>
                          <a:ea typeface="微软雅黑" panose="020B0503020204020204" charset="-122"/>
                          <a:sym typeface="+mn-ea"/>
                        </a:rPr>
                        <a:t>喘息性疾病的主要药物，无法配合吸入给药是，可选择口服给药</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c>
                  <a:txBody>
                    <a:bodyPr/>
                    <a:lstStyle/>
                    <a:p>
                      <a:pPr indent="0" algn="ctr" fontAlgn="auto">
                        <a:lnSpc>
                          <a:spcPct val="125000"/>
                        </a:lnSpc>
                        <a:buNone/>
                      </a:pPr>
                      <a:r>
                        <a:rPr lang="en-US" altLang="zh-CN" sz="1600" b="0" dirty="0">
                          <a:solidFill>
                            <a:schemeClr val="tx1"/>
                          </a:solidFill>
                          <a:latin typeface="+mj-ea"/>
                          <a:ea typeface="+mj-ea"/>
                          <a:cs typeface="+mj-ea"/>
                          <a:sym typeface="+mn-ea"/>
                        </a:rPr>
                        <a:t>/</a:t>
                      </a:r>
                      <a:endParaRPr lang="en-US" altLang="zh-CN" sz="1600" b="0" dirty="0">
                        <a:solidFill>
                          <a:schemeClr val="tx1"/>
                        </a:solidFill>
                        <a:latin typeface="+mj-ea"/>
                        <a:ea typeface="+mj-ea"/>
                        <a:cs typeface="+mj-ea"/>
                        <a:sym typeface="+mn-ea"/>
                      </a:endParaRPr>
                    </a:p>
                  </a:txBody>
                  <a:tcPr anchor="ctr">
                    <a:solidFill>
                      <a:schemeClr val="accent2">
                        <a:lumMod val="20000"/>
                        <a:lumOff val="80000"/>
                      </a:schemeClr>
                    </a:solidFill>
                  </a:tcPr>
                </a:tc>
              </a:tr>
            </a:tbl>
          </a:graphicData>
        </a:graphic>
      </p:graphicFrame>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1" name="文本框 10"/>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4"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3</a:t>
            </a:r>
            <a:endParaRPr kumimoji="1" lang="en-US" altLang="zh-CN" sz="2400" dirty="0"/>
          </a:p>
        </p:txBody>
      </p:sp>
      <p:sp>
        <p:nvSpPr>
          <p:cNvPr id="15"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有效性</a:t>
            </a:r>
            <a:endParaRPr kumimoji="1" lang="zh-CN" altLang="en-US" dirty="0"/>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669925" y="1100455"/>
          <a:ext cx="10927712" cy="4851908"/>
        </p:xfrm>
        <a:graphic>
          <a:graphicData uri="http://schemas.openxmlformats.org/drawingml/2006/table">
            <a:tbl>
              <a:tblPr firstCol="1">
                <a:tableStyleId>{5C22544A-7EE6-4342-B048-85BDC9FD1C3A}</a:tableStyleId>
              </a:tblPr>
              <a:tblGrid>
                <a:gridCol w="3641090"/>
                <a:gridCol w="7286622"/>
              </a:tblGrid>
              <a:tr h="1196975">
                <a:tc>
                  <a:txBody>
                    <a:bodyPr/>
                    <a:lstStyle/>
                    <a:p>
                      <a:pPr indent="0" algn="ctr" fontAlgn="auto">
                        <a:lnSpc>
                          <a:spcPct val="125000"/>
                        </a:lnSpc>
                        <a:buNone/>
                      </a:pPr>
                      <a:r>
                        <a:rPr lang="zh-CN" altLang="en-US" sz="1600" b="1">
                          <a:solidFill>
                            <a:schemeClr val="tx1"/>
                          </a:solidFill>
                          <a:latin typeface="微软雅黑" panose="020B0503020204020204" charset="-122"/>
                          <a:ea typeface="微软雅黑" panose="020B0503020204020204" charset="-122"/>
                        </a:rPr>
                        <a:t>主要创新点</a:t>
                      </a:r>
                      <a:endParaRPr lang="zh-CN" altLang="en-US" sz="1600" b="1">
                        <a:solidFill>
                          <a:schemeClr val="tx1"/>
                        </a:solidFill>
                        <a:latin typeface="微软雅黑" panose="020B0503020204020204" charset="-122"/>
                        <a:ea typeface="微软雅黑" panose="020B0503020204020204" charset="-122"/>
                      </a:endParaRPr>
                    </a:p>
                  </a:txBody>
                  <a:tcPr anchor="ctr">
                    <a:solidFill>
                      <a:srgbClr val="5CB5E2"/>
                    </a:solidFill>
                  </a:tcPr>
                </a:tc>
                <a:tc>
                  <a:txBody>
                    <a:bodyPr/>
                    <a:lstStyle/>
                    <a:p>
                      <a:pPr indent="0" fontAlgn="auto">
                        <a:lnSpc>
                          <a:spcPct val="125000"/>
                        </a:lnSpc>
                        <a:spcBef>
                          <a:spcPts val="500"/>
                        </a:spcBef>
                        <a:spcAft>
                          <a:spcPts val="500"/>
                        </a:spcAft>
                        <a:buNone/>
                      </a:pPr>
                      <a:r>
                        <a:rPr lang="en-US" altLang="zh-CN" sz="1600" dirty="0">
                          <a:latin typeface="微软雅黑" panose="020B0503020204020204" charset="-122"/>
                          <a:ea typeface="微软雅黑" panose="020B0503020204020204" charset="-122"/>
                          <a:cs typeface="微软雅黑" panose="020B0503020204020204" charset="-122"/>
                          <a:sym typeface="+mn-ea"/>
                        </a:rPr>
                        <a:t>1</a:t>
                      </a:r>
                      <a:r>
                        <a:rPr lang="zh-CN" altLang="en-US" sz="1600" dirty="0">
                          <a:latin typeface="微软雅黑" panose="020B0503020204020204" charset="-122"/>
                          <a:ea typeface="微软雅黑" panose="020B0503020204020204" charset="-122"/>
                          <a:cs typeface="微软雅黑" panose="020B0503020204020204" charset="-122"/>
                          <a:sym typeface="+mn-ea"/>
                        </a:rPr>
                        <a:t>、本品为儿童专用，仅有儿童用法用量。</a:t>
                      </a:r>
                      <a:endParaRPr lang="zh-CN" altLang="en-US" sz="1600" dirty="0">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500"/>
                        </a:spcBef>
                        <a:spcAft>
                          <a:spcPts val="500"/>
                        </a:spcAft>
                        <a:buNone/>
                      </a:pPr>
                      <a:r>
                        <a:rPr lang="en-US" altLang="zh-CN" sz="1600" dirty="0">
                          <a:latin typeface="微软雅黑" panose="020B0503020204020204" charset="-122"/>
                          <a:ea typeface="微软雅黑" panose="020B0503020204020204" charset="-122"/>
                          <a:cs typeface="微软雅黑" panose="020B0503020204020204" charset="-122"/>
                          <a:sym typeface="+mn-ea"/>
                        </a:rPr>
                        <a:t>2</a:t>
                      </a:r>
                      <a:r>
                        <a:rPr lang="zh-CN" altLang="en-US" sz="1600" dirty="0">
                          <a:latin typeface="微软雅黑" panose="020B0503020204020204" charset="-122"/>
                          <a:ea typeface="微软雅黑" panose="020B0503020204020204" charset="-122"/>
                          <a:cs typeface="微软雅黑" panose="020B0503020204020204" charset="-122"/>
                          <a:sym typeface="+mn-ea"/>
                        </a:rPr>
                        <a:t>、本品为口服溶液剂型，水果味，解决了</a:t>
                      </a:r>
                      <a:r>
                        <a:rPr lang="en-US" altLang="zh-CN" sz="1600" dirty="0">
                          <a:latin typeface="微软雅黑" panose="020B0503020204020204" charset="-122"/>
                          <a:ea typeface="微软雅黑" panose="020B0503020204020204" charset="-122"/>
                          <a:cs typeface="微软雅黑" panose="020B0503020204020204" charset="-122"/>
                          <a:sym typeface="+mn-ea"/>
                        </a:rPr>
                        <a:t>0.5~3</a:t>
                      </a:r>
                      <a:r>
                        <a:rPr lang="zh-CN" altLang="en-US" sz="1600" dirty="0">
                          <a:latin typeface="微软雅黑" panose="020B0503020204020204" charset="-122"/>
                          <a:ea typeface="微软雅黑" panose="020B0503020204020204" charset="-122"/>
                          <a:cs typeface="微软雅黑" panose="020B0503020204020204" charset="-122"/>
                          <a:sym typeface="+mn-ea"/>
                        </a:rPr>
                        <a:t>岁低龄儿童的用药依从性。</a:t>
                      </a:r>
                      <a:endParaRPr lang="zh-CN" altLang="en-US" sz="1600" dirty="0">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500"/>
                        </a:spcBef>
                        <a:spcAft>
                          <a:spcPts val="500"/>
                        </a:spcAft>
                        <a:buNone/>
                      </a:pPr>
                      <a:r>
                        <a:rPr lang="en-US" altLang="zh-CN" sz="1600" dirty="0">
                          <a:latin typeface="微软雅黑" panose="020B0503020204020204" charset="-122"/>
                          <a:ea typeface="微软雅黑" panose="020B0503020204020204" charset="-122"/>
                          <a:cs typeface="微软雅黑" panose="020B0503020204020204" charset="-122"/>
                        </a:rPr>
                        <a:t>3</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sym typeface="微软雅黑" panose="020B0503020204020204" charset="-122"/>
                        </a:rPr>
                        <a:t>3</a:t>
                      </a:r>
                      <a:r>
                        <a:rPr lang="zh-CN" altLang="en-US" sz="1600" dirty="0">
                          <a:latin typeface="微软雅黑" panose="020B0503020204020204" charset="-122"/>
                          <a:sym typeface="微软雅黑" panose="020B0503020204020204" charset="-122"/>
                        </a:rPr>
                        <a:t>0ml和</a:t>
                      </a:r>
                      <a:r>
                        <a:rPr lang="en-US" altLang="zh-CN" sz="1600" dirty="0">
                          <a:latin typeface="微软雅黑" panose="020B0503020204020204" charset="-122"/>
                          <a:sym typeface="微软雅黑" panose="020B0503020204020204" charset="-122"/>
                        </a:rPr>
                        <a:t>100ml</a:t>
                      </a:r>
                      <a:r>
                        <a:rPr lang="zh-CN" altLang="en-US" sz="1600" dirty="0">
                          <a:latin typeface="微软雅黑" panose="020B0503020204020204" charset="-122"/>
                          <a:ea typeface="微软雅黑" panose="020B0503020204020204" charset="-122"/>
                          <a:cs typeface="微软雅黑" panose="020B0503020204020204" charset="-122"/>
                        </a:rPr>
                        <a:t>便于临床药事管理，可降低患者用药成本以及临床用药储存污染等问题。</a:t>
                      </a:r>
                      <a:endParaRPr lang="zh-CN" altLang="en-US" sz="1600" dirty="0">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500"/>
                        </a:spcBef>
                        <a:spcAft>
                          <a:spcPts val="500"/>
                        </a:spcAft>
                        <a:buNone/>
                      </a:pPr>
                      <a:r>
                        <a:rPr lang="en-US" altLang="zh-CN" sz="1600" dirty="0">
                          <a:latin typeface="微软雅黑" panose="020B0503020204020204" charset="-122"/>
                          <a:ea typeface="微软雅黑" panose="020B0503020204020204" charset="-122"/>
                          <a:cs typeface="微软雅黑" panose="020B0503020204020204" charset="-122"/>
                        </a:rPr>
                        <a:t>4</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30ml</a:t>
                      </a:r>
                      <a:r>
                        <a:rPr lang="zh-CN" altLang="en-US" sz="1600" dirty="0">
                          <a:latin typeface="微软雅黑" panose="020B0503020204020204" charset="-122"/>
                          <a:ea typeface="微软雅黑" panose="020B0503020204020204" charset="-122"/>
                          <a:cs typeface="微软雅黑" panose="020B0503020204020204" charset="-122"/>
                        </a:rPr>
                        <a:t>创造性使用了精准控量滴头，每滴</a:t>
                      </a:r>
                      <a:r>
                        <a:rPr lang="en-US" altLang="zh-CN" sz="1600" dirty="0">
                          <a:latin typeface="微软雅黑" panose="020B0503020204020204" charset="-122"/>
                          <a:ea typeface="微软雅黑" panose="020B0503020204020204" charset="-122"/>
                          <a:cs typeface="微软雅黑" panose="020B0503020204020204" charset="-122"/>
                        </a:rPr>
                        <a:t>0.025</a:t>
                      </a:r>
                      <a:r>
                        <a:rPr lang="zh-CN" altLang="en-US" sz="1600" dirty="0">
                          <a:latin typeface="微软雅黑" panose="020B0503020204020204" charset="-122"/>
                          <a:ea typeface="微软雅黑" panose="020B0503020204020204" charset="-122"/>
                          <a:cs typeface="微软雅黑" panose="020B0503020204020204" charset="-122"/>
                        </a:rPr>
                        <a:t>毫升，可精准定量。</a:t>
                      </a:r>
                      <a:endParaRPr lang="zh-CN" altLang="en-US" sz="1600" dirty="0">
                        <a:latin typeface="微软雅黑" panose="020B0503020204020204" charset="-122"/>
                        <a:ea typeface="微软雅黑" panose="020B0503020204020204" charset="-122"/>
                        <a:cs typeface="微软雅黑" panose="020B0503020204020204" charset="-122"/>
                      </a:endParaRPr>
                    </a:p>
                    <a:p>
                      <a:pPr indent="0" fontAlgn="auto">
                        <a:lnSpc>
                          <a:spcPct val="125000"/>
                        </a:lnSpc>
                        <a:spcBef>
                          <a:spcPts val="500"/>
                        </a:spcBef>
                        <a:spcAft>
                          <a:spcPts val="500"/>
                        </a:spcAft>
                        <a:buNone/>
                      </a:pPr>
                      <a:r>
                        <a:rPr lang="en-US" altLang="zh-CN" sz="1600" dirty="0">
                          <a:latin typeface="微软雅黑" panose="020B0503020204020204" charset="-122"/>
                          <a:ea typeface="微软雅黑" panose="020B0503020204020204" charset="-122"/>
                          <a:cs typeface="微软雅黑" panose="020B0503020204020204" charset="-122"/>
                        </a:rPr>
                        <a:t>5</a:t>
                      </a:r>
                      <a:r>
                        <a:rPr lang="zh-CN" altLang="en-US" sz="1600" dirty="0">
                          <a:latin typeface="微软雅黑" panose="020B0503020204020204" charset="-122"/>
                          <a:ea typeface="微软雅黑" panose="020B0503020204020204" charset="-122"/>
                          <a:cs typeface="微软雅黑" panose="020B0503020204020204" charset="-122"/>
                        </a:rPr>
                        <a:t>、配有带精准刻度的量器，不同年龄段的患儿在用药过程中的有效性和安全性得以保障。</a:t>
                      </a:r>
                      <a:endParaRPr lang="en-US" altLang="zh-CN" sz="1600" dirty="0">
                        <a:latin typeface="微软雅黑" panose="020B0503020204020204" charset="-122"/>
                        <a:ea typeface="微软雅黑" panose="020B0503020204020204" charset="-122"/>
                        <a:cs typeface="微软雅黑" panose="020B0503020204020204" charset="-122"/>
                        <a:sym typeface="+mn-ea"/>
                      </a:endParaRPr>
                    </a:p>
                  </a:txBody>
                  <a:tcPr anchor="ctr"/>
                </a:tc>
              </a:tr>
              <a:tr h="612140">
                <a:tc>
                  <a:txBody>
                    <a:bodyPr/>
                    <a:lstStyle/>
                    <a:p>
                      <a:pPr indent="0" algn="ctr" fontAlgn="auto">
                        <a:lnSpc>
                          <a:spcPct val="125000"/>
                        </a:lnSpc>
                        <a:buNone/>
                      </a:pPr>
                      <a:r>
                        <a:rPr lang="zh-CN" altLang="en-US" sz="1600" b="1">
                          <a:solidFill>
                            <a:schemeClr val="tx1"/>
                          </a:solidFill>
                          <a:latin typeface="微软雅黑" panose="020B0503020204020204" charset="-122"/>
                          <a:ea typeface="微软雅黑" panose="020B0503020204020204" charset="-122"/>
                        </a:rPr>
                        <a:t>该创新带来的疗效或安全性方面的优势</a:t>
                      </a:r>
                      <a:endParaRPr lang="zh-CN" altLang="en-US" sz="1600" b="1">
                        <a:solidFill>
                          <a:schemeClr val="tx1"/>
                        </a:solidFill>
                        <a:latin typeface="微软雅黑" panose="020B0503020204020204" charset="-122"/>
                        <a:ea typeface="微软雅黑" panose="020B0503020204020204" charset="-122"/>
                      </a:endParaRPr>
                    </a:p>
                  </a:txBody>
                  <a:tcPr anchor="ctr">
                    <a:solidFill>
                      <a:srgbClr val="5CB5E2"/>
                    </a:solidFill>
                  </a:tcPr>
                </a:tc>
                <a:tc>
                  <a:txBody>
                    <a:bodyPr/>
                    <a:lstStyle/>
                    <a:p>
                      <a:pPr indent="0" fontAlgn="auto">
                        <a:lnSpc>
                          <a:spcPct val="125000"/>
                        </a:lnSpc>
                        <a:spcBef>
                          <a:spcPts val="500"/>
                        </a:spcBef>
                        <a:spcAft>
                          <a:spcPts val="500"/>
                        </a:spcAft>
                        <a:buNone/>
                      </a:pP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、口服溶液剂型</a:t>
                      </a:r>
                      <a:r>
                        <a:rPr lang="zh-CN" altLang="en-US" sz="1600" dirty="0">
                          <a:latin typeface="微软雅黑" panose="020B0503020204020204" charset="-122"/>
                          <a:ea typeface="微软雅黑" panose="020B0503020204020204" charset="-122"/>
                          <a:cs typeface="微软雅黑" panose="020B0503020204020204" charset="-122"/>
                          <a:sym typeface="+mn-ea"/>
                        </a:rPr>
                        <a:t>可</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提高0.5~3岁低龄儿童的用药依从性</a:t>
                      </a:r>
                      <a:r>
                        <a:rPr lang="zh-CN" altLang="en-US" sz="1600" dirty="0">
                          <a:latin typeface="微软雅黑" panose="020B0503020204020204" charset="-122"/>
                          <a:ea typeface="微软雅黑" panose="020B0503020204020204" charset="-122"/>
                          <a:cs typeface="微软雅黑" panose="020B0503020204020204" charset="-122"/>
                          <a:sym typeface="+mn-ea"/>
                        </a:rPr>
                        <a:t>。</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spcBef>
                          <a:spcPts val="500"/>
                        </a:spcBef>
                        <a:spcAft>
                          <a:spcPts val="500"/>
                        </a:spcAft>
                        <a:buNone/>
                      </a:pPr>
                      <a:r>
                        <a:rPr lang="en-US" altLang="zh-CN" sz="1600" dirty="0">
                          <a:latin typeface="微软雅黑" panose="020B0503020204020204" charset="-122"/>
                          <a:ea typeface="微软雅黑" panose="020B0503020204020204" charset="-122"/>
                          <a:cs typeface="微软雅黑" panose="020B0503020204020204" charset="-122"/>
                          <a:sym typeface="+mn-ea"/>
                        </a:rPr>
                        <a:t>2</a:t>
                      </a: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latin typeface="微软雅黑" panose="020B0503020204020204" charset="-122"/>
                          <a:sym typeface="微软雅黑" panose="020B0503020204020204" charset="-122"/>
                        </a:rPr>
                        <a:t>3</a:t>
                      </a:r>
                      <a:r>
                        <a:rPr lang="zh-CN" altLang="en-US" sz="1600" dirty="0">
                          <a:latin typeface="微软雅黑" panose="020B0503020204020204" charset="-122"/>
                          <a:sym typeface="微软雅黑" panose="020B0503020204020204" charset="-122"/>
                        </a:rPr>
                        <a:t>0ml和</a:t>
                      </a:r>
                      <a:r>
                        <a:rPr lang="en-US" altLang="zh-CN" sz="1600" dirty="0">
                          <a:latin typeface="微软雅黑" panose="020B0503020204020204" charset="-122"/>
                          <a:sym typeface="微软雅黑" panose="020B0503020204020204" charset="-122"/>
                        </a:rPr>
                        <a:t>100ml</a:t>
                      </a:r>
                      <a:r>
                        <a:rPr lang="zh-CN" altLang="en-US" sz="1600" dirty="0">
                          <a:latin typeface="微软雅黑" panose="020B0503020204020204" charset="-122"/>
                          <a:sym typeface="微软雅黑" panose="020B0503020204020204" charset="-122"/>
                        </a:rPr>
                        <a:t>规格可避免药品开启后的长期储存，</a:t>
                      </a:r>
                      <a:r>
                        <a:rPr lang="zh-CN" altLang="en-US" sz="1600" b="1" dirty="0">
                          <a:solidFill>
                            <a:srgbClr val="C00000"/>
                          </a:solidFill>
                          <a:latin typeface="微软雅黑" panose="020B0503020204020204" charset="-122"/>
                          <a:sym typeface="微软雅黑" panose="020B0503020204020204" charset="-122"/>
                        </a:rPr>
                        <a:t>降低了药品质量发生变化的风险</a:t>
                      </a:r>
                      <a:r>
                        <a:rPr lang="zh-CN" altLang="en-US" sz="1600" dirty="0">
                          <a:latin typeface="微软雅黑" panose="020B0503020204020204" charset="-122"/>
                          <a:sym typeface="微软雅黑" panose="020B0503020204020204" charset="-122"/>
                        </a:rPr>
                        <a:t>。</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spcBef>
                          <a:spcPts val="500"/>
                        </a:spcBef>
                        <a:spcAft>
                          <a:spcPts val="500"/>
                        </a:spcAft>
                        <a:buNone/>
                      </a:pP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配有</a:t>
                      </a:r>
                      <a:r>
                        <a:rPr lang="zh-CN" altLang="en-US" sz="1600" dirty="0">
                          <a:latin typeface="微软雅黑" panose="020B0503020204020204" charset="-122"/>
                          <a:ea typeface="微软雅黑" panose="020B0503020204020204" charset="-122"/>
                          <a:cs typeface="微软雅黑" panose="020B0503020204020204" charset="-122"/>
                          <a:sym typeface="+mn-ea"/>
                        </a:rPr>
                        <a:t>精准控量滴头，每滴</a:t>
                      </a:r>
                      <a:r>
                        <a:rPr lang="en-US" altLang="zh-CN" sz="1600" dirty="0">
                          <a:latin typeface="微软雅黑" panose="020B0503020204020204" charset="-122"/>
                          <a:ea typeface="微软雅黑" panose="020B0503020204020204" charset="-122"/>
                          <a:cs typeface="微软雅黑" panose="020B0503020204020204" charset="-122"/>
                          <a:sym typeface="+mn-ea"/>
                        </a:rPr>
                        <a:t>0.025</a:t>
                      </a:r>
                      <a:r>
                        <a:rPr lang="zh-CN" altLang="en-US" sz="1600" dirty="0">
                          <a:latin typeface="微软雅黑" panose="020B0503020204020204" charset="-122"/>
                          <a:ea typeface="微软雅黑" panose="020B0503020204020204" charset="-122"/>
                          <a:cs typeface="微软雅黑" panose="020B0503020204020204" charset="-122"/>
                          <a:sym typeface="+mn-ea"/>
                        </a:rPr>
                        <a:t>毫升</a:t>
                      </a:r>
                      <a:r>
                        <a:rPr lang="zh-CN" altLang="en-US" sz="1600" dirty="0">
                          <a:latin typeface="微软雅黑" panose="020B0503020204020204" charset="-122"/>
                          <a:ea typeface="微软雅黑" panose="020B0503020204020204" charset="-122"/>
                          <a:cs typeface="微软雅黑" panose="020B0503020204020204" charset="-122"/>
                          <a:sym typeface="+mn-ea"/>
                        </a:rPr>
                        <a:t>和</a:t>
                      </a:r>
                      <a:r>
                        <a:rPr lang="zh-CN" altLang="en-US" sz="1600" dirty="0">
                          <a:latin typeface="微软雅黑" panose="020B0503020204020204" charset="-122"/>
                          <a:ea typeface="微软雅黑" panose="020B0503020204020204" charset="-122"/>
                          <a:cs typeface="微软雅黑" panose="020B0503020204020204" charset="-122"/>
                          <a:sym typeface="+mn-ea"/>
                        </a:rPr>
                        <a:t>精准刻度的量器，且有不同年龄段的指导用量，</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给药更准确，</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防止过量给药</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600" dirty="0">
                        <a:latin typeface="微软雅黑" panose="020B0503020204020204" charset="-122"/>
                        <a:ea typeface="微软雅黑" panose="020B0503020204020204" charset="-122"/>
                        <a:cs typeface="微软雅黑" panose="020B0503020204020204" charset="-122"/>
                        <a:sym typeface="+mn-ea"/>
                      </a:endParaRPr>
                    </a:p>
                  </a:txBody>
                  <a:tcPr anchor="ctr"/>
                </a:tc>
              </a:tr>
              <a:tr h="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是否为自主知识产权的创新药</a:t>
                      </a:r>
                      <a:endParaRPr lang="zh-CN" altLang="en-US" sz="1600" b="1">
                        <a:solidFill>
                          <a:schemeClr val="tx1"/>
                        </a:solidFill>
                        <a:latin typeface="微软雅黑" panose="020B0503020204020204" charset="-122"/>
                        <a:ea typeface="微软雅黑" panose="020B0503020204020204" charset="-122"/>
                      </a:endParaRPr>
                    </a:p>
                  </a:txBody>
                  <a:tcPr anchor="ctr">
                    <a:solidFill>
                      <a:srgbClr val="5CB5E2"/>
                    </a:solidFill>
                  </a:tcPr>
                </a:tc>
                <a:tc>
                  <a:txBody>
                    <a:bodyPr/>
                    <a:lstStyle/>
                    <a:p>
                      <a:pPr indent="0" fontAlgn="auto">
                        <a:lnSpc>
                          <a:spcPct val="125000"/>
                        </a:lnSpc>
                        <a:spcBef>
                          <a:spcPts val="0"/>
                        </a:spcBef>
                        <a:spcAft>
                          <a:spcPts val="0"/>
                        </a:spcAft>
                        <a:buNone/>
                      </a:pPr>
                      <a:r>
                        <a:rPr lang="zh-CN" altLang="en-US" sz="1600" dirty="0">
                          <a:latin typeface="微软雅黑" panose="020B0503020204020204" charset="-122"/>
                          <a:ea typeface="微软雅黑" panose="020B0503020204020204" charset="-122"/>
                          <a:sym typeface="+mn-ea"/>
                        </a:rPr>
                        <a:t>否</a:t>
                      </a:r>
                      <a:endParaRPr lang="zh-CN" altLang="en-US" sz="1600" dirty="0">
                        <a:latin typeface="微软雅黑" panose="020B0503020204020204" charset="-122"/>
                        <a:ea typeface="微软雅黑" panose="020B0503020204020204" charset="-122"/>
                        <a:cs typeface="微软雅黑" panose="020B0503020204020204" charset="-122"/>
                        <a:sym typeface="+mn-ea"/>
                      </a:endParaRPr>
                    </a:p>
                  </a:txBody>
                  <a:tcPr anchor="ctr"/>
                </a:tc>
              </a:tr>
              <a:tr h="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药品注册分类</a:t>
                      </a:r>
                      <a:endParaRPr lang="zh-CN" altLang="en-US" sz="1600" b="1">
                        <a:solidFill>
                          <a:schemeClr val="tx1"/>
                        </a:solidFill>
                        <a:latin typeface="微软雅黑" panose="020B0503020204020204" charset="-122"/>
                        <a:ea typeface="微软雅黑" panose="020B0503020204020204" charset="-122"/>
                      </a:endParaRPr>
                    </a:p>
                  </a:txBody>
                  <a:tcPr anchor="ctr">
                    <a:solidFill>
                      <a:srgbClr val="5CB5E2"/>
                    </a:solidFill>
                  </a:tcPr>
                </a:tc>
                <a:tc>
                  <a:txBody>
                    <a:bodyPr/>
                    <a:lstStyle/>
                    <a:p>
                      <a:pPr indent="0" fontAlgn="auto">
                        <a:lnSpc>
                          <a:spcPct val="125000"/>
                        </a:lnSpc>
                        <a:spcBef>
                          <a:spcPts val="0"/>
                        </a:spcBef>
                        <a:spcAft>
                          <a:spcPts val="0"/>
                        </a:spcAft>
                        <a:buNone/>
                      </a:pPr>
                      <a:r>
                        <a:rPr lang="zh-CN" altLang="en-US" sz="1600" dirty="0">
                          <a:latin typeface="微软雅黑" panose="020B0503020204020204" charset="-122"/>
                          <a:ea typeface="微软雅黑" panose="020B0503020204020204" charset="-122"/>
                          <a:cs typeface="微软雅黑" panose="020B0503020204020204" charset="-122"/>
                          <a:sym typeface="+mn-ea"/>
                        </a:rPr>
                        <a:t>化学药品3类</a:t>
                      </a:r>
                      <a:endParaRPr lang="zh-CN" altLang="en-US" sz="1600" dirty="0">
                        <a:latin typeface="微软雅黑" panose="020B0503020204020204" charset="-122"/>
                        <a:ea typeface="微软雅黑" panose="020B0503020204020204" charset="-122"/>
                        <a:cs typeface="微软雅黑" panose="020B0503020204020204" charset="-122"/>
                        <a:sym typeface="+mn-ea"/>
                      </a:endParaRPr>
                    </a:p>
                  </a:txBody>
                  <a:tcPr anchor="ctr"/>
                </a:tc>
              </a:tr>
            </a:tbl>
          </a:graphicData>
        </a:graphic>
      </p:graphicFrame>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1" name="文本框 10"/>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4"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4</a:t>
            </a:r>
            <a:endParaRPr kumimoji="1" lang="en-US" altLang="zh-CN" sz="2400" dirty="0"/>
          </a:p>
        </p:txBody>
      </p:sp>
      <p:sp>
        <p:nvSpPr>
          <p:cNvPr id="15"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创新性</a:t>
            </a:r>
            <a:endParaRPr kumimoji="1" lang="zh-CN" altLang="en-US" dirty="0"/>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369570" y="1041400"/>
          <a:ext cx="11412220" cy="4860290"/>
        </p:xfrm>
        <a:graphic>
          <a:graphicData uri="http://schemas.openxmlformats.org/drawingml/2006/table">
            <a:tbl>
              <a:tblPr firstCol="1">
                <a:tableStyleId>{5C22544A-7EE6-4342-B048-85BDC9FD1C3A}</a:tableStyleId>
              </a:tblPr>
              <a:tblGrid>
                <a:gridCol w="1786890"/>
                <a:gridCol w="9625330"/>
              </a:tblGrid>
              <a:tr h="3364865">
                <a:tc>
                  <a:txBody>
                    <a:bodyPr/>
                    <a:lstStyle/>
                    <a:p>
                      <a:pPr indent="0" algn="ctr" fontAlgn="auto">
                        <a:lnSpc>
                          <a:spcPct val="120000"/>
                        </a:lnSpc>
                        <a:buNone/>
                      </a:pPr>
                      <a:r>
                        <a:rPr lang="zh-CN" altLang="en-US" sz="1600" dirty="0">
                          <a:solidFill>
                            <a:schemeClr val="tx1"/>
                          </a:solidFill>
                          <a:sym typeface="+mn-ea"/>
                        </a:rPr>
                        <a:t>是否能够弥补药品目录短板</a:t>
                      </a:r>
                      <a:endParaRPr lang="zh-CN" altLang="en-US" sz="1600" b="1" dirty="0">
                        <a:solidFill>
                          <a:schemeClr val="tx1"/>
                        </a:solidFill>
                        <a:sym typeface="+mn-ea"/>
                      </a:endParaRPr>
                    </a:p>
                  </a:txBody>
                  <a:tcPr anchor="ctr">
                    <a:solidFill>
                      <a:srgbClr val="5CB5E2"/>
                    </a:solidFill>
                  </a:tcPr>
                </a:tc>
                <a:tc>
                  <a:txBody>
                    <a:bodyPr/>
                    <a:lstStyle/>
                    <a:p>
                      <a:pPr indent="0" fontAlgn="auto">
                        <a:lnSpc>
                          <a:spcPct val="120000"/>
                        </a:lnSpc>
                        <a:spcBef>
                          <a:spcPts val="500"/>
                        </a:spcBef>
                        <a:spcAft>
                          <a:spcPts val="500"/>
                        </a:spcAft>
                        <a:buNone/>
                      </a:pPr>
                      <a:r>
                        <a:rPr lang="zh-CN" altLang="en-US" sz="1600" dirty="0">
                          <a:solidFill>
                            <a:schemeClr val="tx1"/>
                          </a:solidFill>
                          <a:sym typeface="+mn-ea"/>
                        </a:rPr>
                        <a:t>能够弥补药品目录短板，理由：</a:t>
                      </a:r>
                      <a:endParaRPr lang="zh-CN" altLang="en-US" sz="1600" dirty="0">
                        <a:solidFill>
                          <a:schemeClr val="tx1"/>
                        </a:solidFill>
                        <a:sym typeface="+mn-ea"/>
                      </a:endParaRPr>
                    </a:p>
                    <a:p>
                      <a:pPr indent="0" fontAlgn="auto">
                        <a:lnSpc>
                          <a:spcPct val="120000"/>
                        </a:lnSpc>
                        <a:spcBef>
                          <a:spcPts val="500"/>
                        </a:spcBef>
                        <a:spcAft>
                          <a:spcPts val="500"/>
                        </a:spcAft>
                        <a:buNone/>
                      </a:pPr>
                      <a:r>
                        <a:rPr lang="en-US" altLang="zh-CN" sz="1600" dirty="0">
                          <a:solidFill>
                            <a:schemeClr val="tx1"/>
                          </a:solidFill>
                          <a:sym typeface="+mn-ea"/>
                        </a:rPr>
                        <a:t>1</a:t>
                      </a:r>
                      <a:r>
                        <a:rPr lang="zh-CN" altLang="en-US" sz="1600" dirty="0">
                          <a:solidFill>
                            <a:schemeClr val="tx1"/>
                          </a:solidFill>
                          <a:sym typeface="+mn-ea"/>
                        </a:rPr>
                        <a:t>、临床指南和共识推荐的</a:t>
                      </a:r>
                      <a:r>
                        <a:rPr lang="en-US" altLang="zh-CN" sz="1600" dirty="0">
                          <a:solidFill>
                            <a:schemeClr val="tx1"/>
                          </a:solidFill>
                          <a:sym typeface="+mn-ea"/>
                        </a:rPr>
                        <a:t>SABA</a:t>
                      </a:r>
                      <a:r>
                        <a:rPr lang="zh-CN" altLang="en-US" sz="1600" dirty="0">
                          <a:solidFill>
                            <a:schemeClr val="tx1"/>
                          </a:solidFill>
                          <a:sym typeface="+mn-ea"/>
                        </a:rPr>
                        <a:t>中均有特布他林，目录内无口服溶液剂，而口服溶液对</a:t>
                      </a:r>
                      <a:r>
                        <a:rPr lang="en-US" altLang="zh-CN" sz="1600" dirty="0">
                          <a:solidFill>
                            <a:schemeClr val="tx1"/>
                          </a:solidFill>
                          <a:sym typeface="+mn-ea"/>
                        </a:rPr>
                        <a:t>0.5~3</a:t>
                      </a:r>
                      <a:r>
                        <a:rPr lang="zh-CN" altLang="en-US" sz="1600" dirty="0">
                          <a:solidFill>
                            <a:schemeClr val="tx1"/>
                          </a:solidFill>
                          <a:sym typeface="+mn-ea"/>
                        </a:rPr>
                        <a:t>岁婴幼儿依从性高；</a:t>
                      </a:r>
                      <a:endParaRPr lang="zh-CN" altLang="en-US" sz="1600" dirty="0">
                        <a:solidFill>
                          <a:schemeClr val="tx1"/>
                        </a:solidFill>
                        <a:sym typeface="+mn-ea"/>
                      </a:endParaRPr>
                    </a:p>
                    <a:p>
                      <a:pPr indent="0" fontAlgn="auto">
                        <a:lnSpc>
                          <a:spcPct val="120000"/>
                        </a:lnSpc>
                        <a:spcBef>
                          <a:spcPts val="500"/>
                        </a:spcBef>
                        <a:spcAft>
                          <a:spcPts val="500"/>
                        </a:spcAft>
                        <a:buNone/>
                      </a:pPr>
                      <a:r>
                        <a:rPr lang="en-US" altLang="zh-CN" sz="1600" dirty="0">
                          <a:solidFill>
                            <a:schemeClr val="tx1"/>
                          </a:solidFill>
                          <a:sym typeface="+mn-ea"/>
                        </a:rPr>
                        <a:t>2</a:t>
                      </a:r>
                      <a:r>
                        <a:rPr lang="zh-CN" altLang="en-US" sz="1600" dirty="0">
                          <a:solidFill>
                            <a:schemeClr val="tx1"/>
                          </a:solidFill>
                          <a:sym typeface="+mn-ea"/>
                        </a:rPr>
                        <a:t>、特布他林口服液仅有儿童用法用量，为儿童专用药；</a:t>
                      </a:r>
                      <a:endParaRPr lang="zh-CN" altLang="en-US" sz="1600" dirty="0">
                        <a:solidFill>
                          <a:schemeClr val="tx1"/>
                        </a:solidFill>
                        <a:sym typeface="+mn-ea"/>
                      </a:endParaRPr>
                    </a:p>
                    <a:p>
                      <a:pPr indent="0" fontAlgn="auto">
                        <a:lnSpc>
                          <a:spcPct val="120000"/>
                        </a:lnSpc>
                        <a:spcBef>
                          <a:spcPts val="500"/>
                        </a:spcBef>
                        <a:spcAft>
                          <a:spcPts val="500"/>
                        </a:spcAft>
                        <a:buNone/>
                      </a:pPr>
                      <a:r>
                        <a:rPr lang="en-US" altLang="zh-CN" sz="1600" dirty="0">
                          <a:solidFill>
                            <a:schemeClr val="tx1"/>
                          </a:solidFill>
                          <a:sym typeface="+mn-ea"/>
                        </a:rPr>
                        <a:t>3</a:t>
                      </a:r>
                      <a:r>
                        <a:rPr lang="zh-CN" altLang="en-US" sz="1600" dirty="0">
                          <a:solidFill>
                            <a:schemeClr val="tx1"/>
                          </a:solidFill>
                          <a:sym typeface="+mn-ea"/>
                        </a:rPr>
                        <a:t>、班布特罗适用于夜间哮喘，而本品可用于哮喘急性发作时症状的快速缓解</a:t>
                      </a:r>
                      <a:endParaRPr lang="zh-CN" altLang="en-US" sz="1600" dirty="0">
                        <a:solidFill>
                          <a:schemeClr val="tx1"/>
                        </a:solidFill>
                        <a:sym typeface="+mn-ea"/>
                      </a:endParaRPr>
                    </a:p>
                    <a:p>
                      <a:pPr indent="0" fontAlgn="auto">
                        <a:lnSpc>
                          <a:spcPct val="120000"/>
                        </a:lnSpc>
                        <a:spcBef>
                          <a:spcPts val="500"/>
                        </a:spcBef>
                        <a:spcAft>
                          <a:spcPts val="500"/>
                        </a:spcAft>
                        <a:buNone/>
                      </a:pPr>
                      <a:r>
                        <a:rPr lang="en-US" altLang="zh-CN" sz="1600" dirty="0">
                          <a:solidFill>
                            <a:schemeClr val="tx1"/>
                          </a:solidFill>
                          <a:sym typeface="+mn-ea"/>
                        </a:rPr>
                        <a:t>4</a:t>
                      </a:r>
                      <a:r>
                        <a:rPr lang="zh-CN" altLang="en-US" sz="1600" dirty="0">
                          <a:solidFill>
                            <a:schemeClr val="tx1"/>
                          </a:solidFill>
                          <a:sym typeface="+mn-ea"/>
                        </a:rPr>
                        <a:t>、班布特罗适用于</a:t>
                      </a:r>
                      <a:r>
                        <a:rPr lang="en-US" altLang="zh-CN" sz="1600" dirty="0">
                          <a:solidFill>
                            <a:schemeClr val="tx1"/>
                          </a:solidFill>
                          <a:sym typeface="+mn-ea"/>
                        </a:rPr>
                        <a:t>2</a:t>
                      </a:r>
                      <a:r>
                        <a:rPr lang="zh-CN" altLang="en-US" sz="1600" dirty="0">
                          <a:solidFill>
                            <a:schemeClr val="tx1"/>
                          </a:solidFill>
                          <a:sym typeface="+mn-ea"/>
                        </a:rPr>
                        <a:t>岁以上儿童，而本品可用于</a:t>
                      </a:r>
                      <a:r>
                        <a:rPr lang="en-US" altLang="zh-CN" sz="1600" dirty="0">
                          <a:solidFill>
                            <a:schemeClr val="tx1"/>
                          </a:solidFill>
                          <a:sym typeface="+mn-ea"/>
                        </a:rPr>
                        <a:t>2</a:t>
                      </a:r>
                      <a:r>
                        <a:rPr lang="zh-CN" altLang="en-US" sz="1600" dirty="0">
                          <a:solidFill>
                            <a:schemeClr val="tx1"/>
                          </a:solidFill>
                          <a:sym typeface="+mn-ea"/>
                        </a:rPr>
                        <a:t>岁以下儿童；</a:t>
                      </a:r>
                      <a:endParaRPr lang="zh-CN" altLang="en-US" sz="1600" dirty="0">
                        <a:solidFill>
                          <a:schemeClr val="tx1"/>
                        </a:solidFill>
                        <a:sym typeface="+mn-ea"/>
                      </a:endParaRPr>
                    </a:p>
                    <a:p>
                      <a:pPr indent="0" fontAlgn="auto">
                        <a:lnSpc>
                          <a:spcPct val="120000"/>
                        </a:lnSpc>
                        <a:spcBef>
                          <a:spcPts val="500"/>
                        </a:spcBef>
                        <a:spcAft>
                          <a:spcPts val="500"/>
                        </a:spcAft>
                        <a:buNone/>
                      </a:pPr>
                      <a:r>
                        <a:rPr lang="en-US" altLang="zh-CN" sz="1600" dirty="0">
                          <a:solidFill>
                            <a:schemeClr val="tx1"/>
                          </a:solidFill>
                          <a:sym typeface="+mn-ea"/>
                        </a:rPr>
                        <a:t>5</a:t>
                      </a:r>
                      <a:r>
                        <a:rPr lang="zh-CN" altLang="en-US" sz="1600" dirty="0">
                          <a:solidFill>
                            <a:schemeClr val="tx1"/>
                          </a:solidFill>
                          <a:sym typeface="+mn-ea"/>
                        </a:rPr>
                        <a:t>、</a:t>
                      </a:r>
                      <a:r>
                        <a:rPr lang="en-US" altLang="zh-CN" sz="1600" dirty="0">
                          <a:solidFill>
                            <a:schemeClr val="tx1"/>
                          </a:solidFill>
                          <a:sym typeface="+mn-ea"/>
                        </a:rPr>
                        <a:t>30ml</a:t>
                      </a:r>
                      <a:r>
                        <a:rPr lang="zh-CN" altLang="en-US" sz="1600" dirty="0">
                          <a:solidFill>
                            <a:schemeClr val="tx1"/>
                          </a:solidFill>
                          <a:sym typeface="+mn-ea"/>
                        </a:rPr>
                        <a:t>创造性使用了</a:t>
                      </a:r>
                      <a:r>
                        <a:rPr lang="en-US" altLang="zh-CN" sz="1600" dirty="0">
                          <a:solidFill>
                            <a:schemeClr val="tx1"/>
                          </a:solidFill>
                          <a:sym typeface="+mn-ea"/>
                        </a:rPr>
                        <a:t>0.025ml/</a:t>
                      </a:r>
                      <a:r>
                        <a:rPr lang="zh-CN" altLang="en-US" sz="1600" dirty="0">
                          <a:solidFill>
                            <a:schemeClr val="tx1"/>
                          </a:solidFill>
                          <a:sym typeface="+mn-ea"/>
                        </a:rPr>
                        <a:t>滴的精准定量滴头，可精准定量。</a:t>
                      </a:r>
                      <a:endParaRPr lang="zh-CN" altLang="en-US" sz="1600" dirty="0">
                        <a:solidFill>
                          <a:schemeClr val="tx1"/>
                        </a:solidFill>
                        <a:sym typeface="+mn-ea"/>
                      </a:endParaRPr>
                    </a:p>
                    <a:p>
                      <a:pPr indent="0" fontAlgn="auto">
                        <a:lnSpc>
                          <a:spcPct val="120000"/>
                        </a:lnSpc>
                        <a:spcBef>
                          <a:spcPts val="500"/>
                        </a:spcBef>
                        <a:spcAft>
                          <a:spcPts val="500"/>
                        </a:spcAft>
                        <a:buNone/>
                      </a:pPr>
                      <a:r>
                        <a:rPr lang="en-US" altLang="zh-CN" sz="1600" dirty="0">
                          <a:solidFill>
                            <a:schemeClr val="tx1"/>
                          </a:solidFill>
                          <a:sym typeface="+mn-ea"/>
                        </a:rPr>
                        <a:t>6</a:t>
                      </a:r>
                      <a:r>
                        <a:rPr lang="zh-CN" altLang="en-US" sz="1600" dirty="0">
                          <a:solidFill>
                            <a:schemeClr val="tx1"/>
                          </a:solidFill>
                          <a:sym typeface="+mn-ea"/>
                        </a:rPr>
                        <a:t>、与同类产品盐酸</a:t>
                      </a:r>
                      <a:r>
                        <a:rPr sz="1600" dirty="0">
                          <a:solidFill>
                            <a:schemeClr val="tx1"/>
                          </a:solidFill>
                          <a:sym typeface="+mn-ea"/>
                        </a:rPr>
                        <a:t>班布特罗</a:t>
                      </a:r>
                      <a:r>
                        <a:rPr lang="zh-CN" sz="1600" dirty="0">
                          <a:solidFill>
                            <a:schemeClr val="tx1"/>
                          </a:solidFill>
                          <a:sym typeface="+mn-ea"/>
                        </a:rPr>
                        <a:t>口服溶液</a:t>
                      </a:r>
                      <a:r>
                        <a:rPr lang="zh-CN" altLang="en-US" sz="1600" dirty="0">
                          <a:solidFill>
                            <a:schemeClr val="tx1"/>
                          </a:solidFill>
                          <a:sym typeface="+mn-ea"/>
                        </a:rPr>
                        <a:t>（医保乙类）、硫酸特布他林雾化吸入用溶液（医保乙类、集采产品）相比，</a:t>
                      </a:r>
                      <a:r>
                        <a:rPr lang="zh-CN" altLang="en-US" sz="1800" b="1" dirty="0">
                          <a:solidFill>
                            <a:srgbClr val="C00000"/>
                          </a:solidFill>
                          <a:sym typeface="+mn-ea"/>
                        </a:rPr>
                        <a:t>本品</a:t>
                      </a:r>
                      <a:r>
                        <a:rPr lang="zh-CN" altLang="en-US" sz="1800" b="1">
                          <a:solidFill>
                            <a:srgbClr val="C00000"/>
                          </a:solidFill>
                          <a:sym typeface="+mn-ea"/>
                        </a:rPr>
                        <a:t>日均费用</a:t>
                      </a:r>
                      <a:r>
                        <a:rPr lang="zh-CN" altLang="en-US" sz="1800" b="1" dirty="0">
                          <a:solidFill>
                            <a:srgbClr val="C00000"/>
                          </a:solidFill>
                          <a:sym typeface="+mn-ea"/>
                        </a:rPr>
                        <a:t>更低</a:t>
                      </a:r>
                      <a:r>
                        <a:rPr lang="zh-CN" altLang="en-US" sz="1600" dirty="0">
                          <a:solidFill>
                            <a:schemeClr val="tx1"/>
                          </a:solidFill>
                          <a:sym typeface="+mn-ea"/>
                        </a:rPr>
                        <a:t>。</a:t>
                      </a:r>
                      <a:endParaRPr lang="zh-CN" altLang="en-US" sz="1600" dirty="0">
                        <a:solidFill>
                          <a:schemeClr val="tx1"/>
                        </a:solidFill>
                        <a:sym typeface="+mn-ea"/>
                      </a:endParaRPr>
                    </a:p>
                  </a:txBody>
                  <a:tcPr anchor="ctr"/>
                </a:tc>
              </a:tr>
              <a:tr h="1495425">
                <a:tc>
                  <a:txBody>
                    <a:bodyPr/>
                    <a:lstStyle/>
                    <a:p>
                      <a:pPr indent="0" algn="ctr" fontAlgn="auto">
                        <a:lnSpc>
                          <a:spcPct val="125000"/>
                        </a:lnSpc>
                        <a:buNone/>
                      </a:pPr>
                      <a:r>
                        <a:rPr lang="zh-CN" altLang="en-US" sz="1600" dirty="0">
                          <a:solidFill>
                            <a:schemeClr val="tx1"/>
                          </a:solidFill>
                          <a:sym typeface="+mn-ea"/>
                        </a:rPr>
                        <a:t>临床管理难度及</a:t>
                      </a:r>
                      <a:endParaRPr lang="zh-CN" altLang="en-US" sz="1600" dirty="0">
                        <a:solidFill>
                          <a:schemeClr val="tx1"/>
                        </a:solidFill>
                        <a:sym typeface="+mn-ea"/>
                      </a:endParaRPr>
                    </a:p>
                    <a:p>
                      <a:pPr indent="0" algn="ctr" fontAlgn="auto">
                        <a:lnSpc>
                          <a:spcPct val="125000"/>
                        </a:lnSpc>
                        <a:buNone/>
                      </a:pPr>
                      <a:r>
                        <a:rPr lang="zh-CN" altLang="en-US" sz="1600" dirty="0">
                          <a:solidFill>
                            <a:schemeClr val="tx1"/>
                          </a:solidFill>
                          <a:sym typeface="+mn-ea"/>
                        </a:rPr>
                        <a:t>其他相关情况</a:t>
                      </a:r>
                      <a:endParaRPr lang="zh-CN" altLang="en-US" sz="1600" b="1" dirty="0">
                        <a:solidFill>
                          <a:schemeClr val="tx1"/>
                        </a:solidFill>
                        <a:latin typeface="+mj-ea"/>
                        <a:ea typeface="+mj-ea"/>
                        <a:sym typeface="+mn-ea"/>
                      </a:endParaRPr>
                    </a:p>
                  </a:txBody>
                  <a:tcPr anchor="ctr">
                    <a:solidFill>
                      <a:srgbClr val="5CB5E2"/>
                    </a:solidFill>
                  </a:tcPr>
                </a:tc>
                <a:tc>
                  <a:txBody>
                    <a:bodyPr/>
                    <a:lstStyle/>
                    <a:p>
                      <a:pPr indent="0" fontAlgn="auto">
                        <a:lnSpc>
                          <a:spcPct val="100000"/>
                        </a:lnSpc>
                        <a:spcBef>
                          <a:spcPts val="500"/>
                        </a:spcBef>
                        <a:spcAft>
                          <a:spcPts val="500"/>
                        </a:spcAft>
                        <a:buNone/>
                      </a:pPr>
                      <a:r>
                        <a:rPr lang="en-US" altLang="zh-CN" sz="1600" dirty="0">
                          <a:solidFill>
                            <a:schemeClr val="tx1"/>
                          </a:solidFill>
                          <a:sym typeface="+mn-ea"/>
                        </a:rPr>
                        <a:t>1</a:t>
                      </a:r>
                      <a:r>
                        <a:rPr lang="zh-CN" altLang="en-US" sz="1600" dirty="0">
                          <a:solidFill>
                            <a:schemeClr val="tx1"/>
                          </a:solidFill>
                          <a:sym typeface="+mn-ea"/>
                        </a:rPr>
                        <a:t>、日本原研药品有充分的临床试验数据支持其有效性和安全性。</a:t>
                      </a:r>
                      <a:endParaRPr lang="zh-CN" altLang="en-US" sz="1600" dirty="0">
                        <a:solidFill>
                          <a:schemeClr val="tx1"/>
                        </a:solidFill>
                        <a:sym typeface="+mn-ea"/>
                      </a:endParaRPr>
                    </a:p>
                    <a:p>
                      <a:pPr indent="0" fontAlgn="auto">
                        <a:lnSpc>
                          <a:spcPct val="100000"/>
                        </a:lnSpc>
                        <a:spcBef>
                          <a:spcPts val="500"/>
                        </a:spcBef>
                        <a:spcAft>
                          <a:spcPts val="500"/>
                        </a:spcAft>
                        <a:buNone/>
                      </a:pPr>
                      <a:r>
                        <a:rPr lang="en-US" altLang="zh-CN" sz="1600" dirty="0">
                          <a:solidFill>
                            <a:schemeClr val="tx1"/>
                          </a:solidFill>
                          <a:sym typeface="+mn-ea"/>
                        </a:rPr>
                        <a:t>2</a:t>
                      </a:r>
                      <a:r>
                        <a:rPr lang="zh-CN" altLang="en-US" sz="1600" dirty="0">
                          <a:solidFill>
                            <a:schemeClr val="tx1"/>
                          </a:solidFill>
                          <a:sym typeface="+mn-ea"/>
                        </a:rPr>
                        <a:t>、本品配有儿童安全盖，可防止儿童误食，便于临床管理。</a:t>
                      </a:r>
                      <a:endParaRPr lang="zh-CN" altLang="en-US" sz="1600" dirty="0">
                        <a:solidFill>
                          <a:schemeClr val="tx1"/>
                        </a:solidFill>
                        <a:sym typeface="+mn-ea"/>
                      </a:endParaRPr>
                    </a:p>
                    <a:p>
                      <a:pPr indent="0" fontAlgn="auto">
                        <a:lnSpc>
                          <a:spcPct val="100000"/>
                        </a:lnSpc>
                        <a:spcBef>
                          <a:spcPts val="500"/>
                        </a:spcBef>
                        <a:spcAft>
                          <a:spcPts val="500"/>
                        </a:spcAft>
                        <a:buNone/>
                      </a:pPr>
                      <a:r>
                        <a:rPr lang="en-US" altLang="zh-CN" sz="1600" dirty="0">
                          <a:solidFill>
                            <a:schemeClr val="tx1"/>
                          </a:solidFill>
                          <a:sym typeface="+mn-ea"/>
                        </a:rPr>
                        <a:t>3</a:t>
                      </a:r>
                      <a:r>
                        <a:rPr lang="zh-CN" altLang="en-US" sz="1600" dirty="0">
                          <a:solidFill>
                            <a:schemeClr val="tx1"/>
                          </a:solidFill>
                          <a:sym typeface="+mn-ea"/>
                        </a:rPr>
                        <a:t>、本品包装中带有精准给药的量器和精准给药滴头，且提供了儿童按年龄段指导的用法用量，可防止过量给药。</a:t>
                      </a:r>
                      <a:endParaRPr lang="zh-CN" altLang="en-US" sz="1600" dirty="0">
                        <a:solidFill>
                          <a:schemeClr val="tx1"/>
                        </a:solidFill>
                        <a:sym typeface="+mn-ea"/>
                      </a:endParaRPr>
                    </a:p>
                  </a:txBody>
                  <a:tcPr anchor="ctr"/>
                </a:tc>
              </a:tr>
            </a:tbl>
          </a:graphicData>
        </a:graphic>
      </p:graphicFrame>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1" name="文本框 10"/>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4"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5</a:t>
            </a:r>
            <a:endParaRPr kumimoji="1" lang="en-US" altLang="zh-CN" sz="2400" dirty="0"/>
          </a:p>
        </p:txBody>
      </p:sp>
      <p:sp>
        <p:nvSpPr>
          <p:cNvPr id="15"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公平性</a:t>
            </a:r>
            <a:endParaRPr kumimoji="1" lang="zh-CN" altLang="en-US" dirty="0"/>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31937" y="540808"/>
            <a:ext cx="3204633" cy="481330"/>
          </a:xfrm>
          <a:prstGeom prst="rect">
            <a:avLst/>
          </a:prstGeom>
          <a:noFill/>
        </p:spPr>
        <p:txBody>
          <a:bodyPr wrap="square" rtlCol="0">
            <a:spAutoFit/>
          </a:bodyPr>
          <a:lstStyle/>
          <a:p>
            <a:pPr algn="l"/>
            <a:r>
              <a:rPr lang="en-US" altLang="zh-CN" sz="2535">
                <a:solidFill>
                  <a:schemeClr val="bg1"/>
                </a:solidFill>
                <a:latin typeface="思源黑体 CN Light" panose="020B0300000000000000" charset="-122"/>
                <a:ea typeface="思源黑体 CN Light" panose="020B0300000000000000" charset="-122"/>
              </a:rPr>
              <a:t>CONCENTRATION</a:t>
            </a:r>
            <a:endParaRPr lang="en-US" altLang="zh-CN" sz="2535">
              <a:solidFill>
                <a:schemeClr val="bg1"/>
              </a:solidFill>
              <a:latin typeface="思源黑体 CN Light" panose="020B0300000000000000" charset="-122"/>
              <a:ea typeface="思源黑体 CN Light" panose="020B0300000000000000" charset="-122"/>
            </a:endParaRPr>
          </a:p>
        </p:txBody>
      </p:sp>
      <p:sp>
        <p:nvSpPr>
          <p:cNvPr id="7" name="文本框 6"/>
          <p:cNvSpPr txBox="1"/>
          <p:nvPr/>
        </p:nvSpPr>
        <p:spPr>
          <a:xfrm>
            <a:off x="9833824" y="1483995"/>
            <a:ext cx="3204633" cy="481330"/>
          </a:xfrm>
          <a:prstGeom prst="rect">
            <a:avLst/>
          </a:prstGeom>
          <a:noFill/>
        </p:spPr>
        <p:txBody>
          <a:bodyPr wrap="square" rtlCol="0">
            <a:spAutoFit/>
          </a:bodyPr>
          <a:lstStyle/>
          <a:p>
            <a:pPr algn="l"/>
            <a:r>
              <a:rPr lang="en-US" altLang="zh-CN" sz="2535">
                <a:solidFill>
                  <a:schemeClr val="bg1"/>
                </a:solidFill>
                <a:latin typeface="思源黑体 CN Light" panose="020B0300000000000000" charset="-122"/>
                <a:ea typeface="思源黑体 CN Light" panose="020B0300000000000000" charset="-122"/>
              </a:rPr>
              <a:t>INNOVATION</a:t>
            </a:r>
            <a:endParaRPr lang="en-US" altLang="zh-CN" sz="2535">
              <a:solidFill>
                <a:schemeClr val="bg1"/>
              </a:solidFill>
              <a:latin typeface="思源黑体 CN Light" panose="020B0300000000000000" charset="-122"/>
              <a:ea typeface="思源黑体 CN Light" panose="020B0300000000000000" charset="-122"/>
            </a:endParaRPr>
          </a:p>
        </p:txBody>
      </p:sp>
      <p:sp>
        <p:nvSpPr>
          <p:cNvPr id="8" name="文本框 7"/>
          <p:cNvSpPr txBox="1"/>
          <p:nvPr/>
        </p:nvSpPr>
        <p:spPr>
          <a:xfrm>
            <a:off x="767080" y="1047115"/>
            <a:ext cx="2186940" cy="666115"/>
          </a:xfrm>
          <a:prstGeom prst="rect">
            <a:avLst/>
          </a:prstGeom>
          <a:noFill/>
        </p:spPr>
        <p:txBody>
          <a:bodyPr wrap="square" rtlCol="0">
            <a:spAutoFit/>
          </a:bodyPr>
          <a:lstStyle/>
          <a:p>
            <a:pPr algn="l"/>
            <a:r>
              <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rPr>
              <a:t>Part  1</a:t>
            </a:r>
            <a:endPar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endParaRPr>
          </a:p>
        </p:txBody>
      </p:sp>
      <p:sp>
        <p:nvSpPr>
          <p:cNvPr id="9" name="文本框 8"/>
          <p:cNvSpPr txBox="1"/>
          <p:nvPr/>
        </p:nvSpPr>
        <p:spPr>
          <a:xfrm>
            <a:off x="767080" y="3798570"/>
            <a:ext cx="1939290" cy="666115"/>
          </a:xfrm>
          <a:prstGeom prst="rect">
            <a:avLst/>
          </a:prstGeom>
          <a:noFill/>
        </p:spPr>
        <p:txBody>
          <a:bodyPr wrap="square" rtlCol="0">
            <a:spAutoFit/>
          </a:bodyPr>
          <a:lstStyle/>
          <a:p>
            <a:pPr algn="l"/>
            <a:r>
              <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rPr>
              <a:t>Part  4</a:t>
            </a:r>
            <a:endPar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endParaRPr>
          </a:p>
        </p:txBody>
      </p:sp>
      <p:sp>
        <p:nvSpPr>
          <p:cNvPr id="10" name="文本框 9"/>
          <p:cNvSpPr txBox="1"/>
          <p:nvPr/>
        </p:nvSpPr>
        <p:spPr>
          <a:xfrm>
            <a:off x="3680460" y="1064260"/>
            <a:ext cx="2155825" cy="666115"/>
          </a:xfrm>
          <a:prstGeom prst="rect">
            <a:avLst/>
          </a:prstGeom>
          <a:noFill/>
        </p:spPr>
        <p:txBody>
          <a:bodyPr wrap="square" rtlCol="0">
            <a:spAutoFit/>
          </a:bodyPr>
          <a:lstStyle/>
          <a:p>
            <a:pPr algn="l"/>
            <a:r>
              <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rPr>
              <a:t>Part  2</a:t>
            </a:r>
            <a:endPar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endParaRPr>
          </a:p>
        </p:txBody>
      </p:sp>
      <p:sp>
        <p:nvSpPr>
          <p:cNvPr id="11" name="文本框 10"/>
          <p:cNvSpPr txBox="1"/>
          <p:nvPr/>
        </p:nvSpPr>
        <p:spPr>
          <a:xfrm>
            <a:off x="3665220" y="3800475"/>
            <a:ext cx="1963420" cy="666115"/>
          </a:xfrm>
          <a:prstGeom prst="rect">
            <a:avLst/>
          </a:prstGeom>
          <a:noFill/>
        </p:spPr>
        <p:txBody>
          <a:bodyPr wrap="square" rtlCol="0">
            <a:spAutoFit/>
          </a:bodyPr>
          <a:lstStyle/>
          <a:p>
            <a:pPr algn="l">
              <a:buClrTx/>
              <a:buSzTx/>
              <a:buFontTx/>
            </a:pPr>
            <a:r>
              <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rPr>
              <a:t>Part  5</a:t>
            </a:r>
            <a:endPar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endParaRPr>
          </a:p>
        </p:txBody>
      </p:sp>
      <p:sp>
        <p:nvSpPr>
          <p:cNvPr id="13" name="文本框 12"/>
          <p:cNvSpPr txBox="1"/>
          <p:nvPr/>
        </p:nvSpPr>
        <p:spPr>
          <a:xfrm>
            <a:off x="766871" y="1719368"/>
            <a:ext cx="1816100" cy="501650"/>
          </a:xfrm>
          <a:prstGeom prst="rect">
            <a:avLst/>
          </a:prstGeom>
          <a:noFill/>
        </p:spPr>
        <p:txBody>
          <a:bodyPr wrap="square" rtlCol="0">
            <a:spAutoFit/>
          </a:bodyPr>
          <a:lstStyle/>
          <a:p>
            <a:pPr algn="l"/>
            <a:r>
              <a:rPr lang="zh-CN" altLang="en-US" sz="2665" kern="900" spc="-100" dirty="0">
                <a:latin typeface="思源黑体 CN Normal" panose="020B0400000000000000" charset="-122"/>
                <a:ea typeface="思源黑体 CN Normal" panose="020B0400000000000000" charset="-122"/>
              </a:rPr>
              <a:t>基本信息</a:t>
            </a:r>
            <a:endParaRPr lang="zh-CN" altLang="en-US" sz="2665" kern="900" spc="-100" dirty="0">
              <a:latin typeface="思源黑体 CN Normal" panose="020B0400000000000000" charset="-122"/>
              <a:ea typeface="思源黑体 CN Normal" panose="020B0400000000000000" charset="-122"/>
            </a:endParaRPr>
          </a:p>
        </p:txBody>
      </p:sp>
      <p:sp>
        <p:nvSpPr>
          <p:cNvPr id="14" name="文本框 13"/>
          <p:cNvSpPr txBox="1"/>
          <p:nvPr/>
        </p:nvSpPr>
        <p:spPr>
          <a:xfrm>
            <a:off x="766871" y="4486275"/>
            <a:ext cx="1816100" cy="501650"/>
          </a:xfrm>
          <a:prstGeom prst="rect">
            <a:avLst/>
          </a:prstGeom>
          <a:noFill/>
        </p:spPr>
        <p:txBody>
          <a:bodyPr wrap="square" rtlCol="0">
            <a:spAutoFit/>
          </a:bodyPr>
          <a:lstStyle/>
          <a:p>
            <a:pPr algn="l"/>
            <a:r>
              <a:rPr lang="zh-CN" altLang="en-US" sz="2665" kern="900" spc="-100" dirty="0">
                <a:latin typeface="思源黑体 CN Normal" panose="020B0400000000000000" charset="-122"/>
                <a:ea typeface="思源黑体 CN Normal" panose="020B0400000000000000" charset="-122"/>
              </a:rPr>
              <a:t>创新性</a:t>
            </a:r>
            <a:endParaRPr lang="zh-CN" altLang="en-US" sz="2665" kern="900" spc="-100" dirty="0">
              <a:latin typeface="思源黑体 CN Normal" panose="020B0400000000000000" charset="-122"/>
              <a:ea typeface="思源黑体 CN Normal" panose="020B0400000000000000" charset="-122"/>
            </a:endParaRPr>
          </a:p>
        </p:txBody>
      </p:sp>
      <p:sp>
        <p:nvSpPr>
          <p:cNvPr id="15" name="文本框 14"/>
          <p:cNvSpPr txBox="1"/>
          <p:nvPr/>
        </p:nvSpPr>
        <p:spPr>
          <a:xfrm>
            <a:off x="3665011" y="1736301"/>
            <a:ext cx="1816100" cy="501650"/>
          </a:xfrm>
          <a:prstGeom prst="rect">
            <a:avLst/>
          </a:prstGeom>
          <a:noFill/>
        </p:spPr>
        <p:txBody>
          <a:bodyPr wrap="square" rtlCol="0">
            <a:spAutoFit/>
          </a:bodyPr>
          <a:lstStyle/>
          <a:p>
            <a:pPr algn="l"/>
            <a:r>
              <a:rPr lang="zh-CN" altLang="en-US" sz="2665" kern="900" spc="-100" dirty="0">
                <a:latin typeface="思源黑体 CN Normal" panose="020B0400000000000000" charset="-122"/>
                <a:ea typeface="思源黑体 CN Normal" panose="020B0400000000000000" charset="-122"/>
              </a:rPr>
              <a:t>安全性</a:t>
            </a:r>
            <a:endParaRPr lang="zh-CN" altLang="en-US" sz="2665" kern="900" spc="-100" dirty="0">
              <a:latin typeface="思源黑体 CN Normal" panose="020B0400000000000000" charset="-122"/>
              <a:ea typeface="思源黑体 CN Normal" panose="020B0400000000000000" charset="-122"/>
            </a:endParaRPr>
          </a:p>
        </p:txBody>
      </p:sp>
      <p:sp>
        <p:nvSpPr>
          <p:cNvPr id="16" name="文本框 15"/>
          <p:cNvSpPr txBox="1"/>
          <p:nvPr/>
        </p:nvSpPr>
        <p:spPr>
          <a:xfrm>
            <a:off x="3665011" y="4487968"/>
            <a:ext cx="1816100" cy="501650"/>
          </a:xfrm>
          <a:prstGeom prst="rect">
            <a:avLst/>
          </a:prstGeom>
          <a:noFill/>
        </p:spPr>
        <p:txBody>
          <a:bodyPr wrap="square" rtlCol="0">
            <a:spAutoFit/>
          </a:bodyPr>
          <a:lstStyle/>
          <a:p>
            <a:pPr algn="l"/>
            <a:r>
              <a:rPr lang="zh-CN" altLang="en-US" sz="2665" kern="900" spc="-100" dirty="0">
                <a:latin typeface="思源黑体 CN Normal" panose="020B0400000000000000" charset="-122"/>
                <a:ea typeface="思源黑体 CN Normal" panose="020B0400000000000000" charset="-122"/>
              </a:rPr>
              <a:t>公平性</a:t>
            </a:r>
            <a:endParaRPr lang="zh-CN" altLang="en-US" sz="2665" kern="900" spc="-100" dirty="0">
              <a:latin typeface="思源黑体 CN Normal" panose="020B0400000000000000" charset="-122"/>
              <a:ea typeface="思源黑体 CN Normal" panose="020B0400000000000000" charset="-122"/>
            </a:endParaRPr>
          </a:p>
        </p:txBody>
      </p:sp>
      <p:sp>
        <p:nvSpPr>
          <p:cNvPr id="19" name="椭圆 18"/>
          <p:cNvSpPr/>
          <p:nvPr/>
        </p:nvSpPr>
        <p:spPr>
          <a:xfrm>
            <a:off x="9037108" y="790575"/>
            <a:ext cx="38400" cy="3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9646708" y="1259931"/>
            <a:ext cx="384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p:nvSpPr>
        <p:spPr>
          <a:xfrm>
            <a:off x="9795721" y="1728984"/>
            <a:ext cx="384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图片 1" descr="未标题-2-03"/>
          <p:cNvPicPr>
            <a:picLocks noChangeAspect="1"/>
          </p:cNvPicPr>
          <p:nvPr/>
        </p:nvPicPr>
        <p:blipFill rotWithShape="1">
          <a:blip r:embed="rId1"/>
          <a:srcRect l="70217" t="4153" r="225" b="6800"/>
          <a:stretch>
            <a:fillRect/>
          </a:stretch>
        </p:blipFill>
        <p:spPr>
          <a:xfrm>
            <a:off x="9152676" y="190925"/>
            <a:ext cx="3039324" cy="6476153"/>
          </a:xfrm>
          <a:prstGeom prst="rect">
            <a:avLst/>
          </a:prstGeom>
        </p:spPr>
      </p:pic>
      <p:grpSp>
        <p:nvGrpSpPr>
          <p:cNvPr id="26" name="组合 25"/>
          <p:cNvGrpSpPr/>
          <p:nvPr/>
        </p:nvGrpSpPr>
        <p:grpSpPr>
          <a:xfrm>
            <a:off x="6461551" y="1074208"/>
            <a:ext cx="2042160" cy="1189567"/>
            <a:chOff x="7753" y="1042"/>
            <a:chExt cx="2412" cy="1405"/>
          </a:xfrm>
        </p:grpSpPr>
        <p:sp>
          <p:nvSpPr>
            <p:cNvPr id="3" name="文本框 2"/>
            <p:cNvSpPr txBox="1"/>
            <p:nvPr/>
          </p:nvSpPr>
          <p:spPr>
            <a:xfrm>
              <a:off x="7753" y="1042"/>
              <a:ext cx="2412" cy="787"/>
            </a:xfrm>
            <a:prstGeom prst="rect">
              <a:avLst/>
            </a:prstGeom>
            <a:noFill/>
          </p:spPr>
          <p:txBody>
            <a:bodyPr wrap="square" rtlCol="0">
              <a:spAutoFit/>
            </a:bodyPr>
            <a:lstStyle/>
            <a:p>
              <a:pPr algn="l">
                <a:buClrTx/>
                <a:buSzTx/>
                <a:buFontTx/>
              </a:pPr>
              <a:r>
                <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rPr>
                <a:t>Part  3</a:t>
              </a:r>
              <a:endParaRPr lang="en-US" altLang="zh-CN" sz="3735" b="1" i="1" dirty="0">
                <a:solidFill>
                  <a:srgbClr val="007FE0"/>
                </a:solidFill>
                <a:latin typeface="思源黑体 CN Bold" panose="020B0800000000000000" pitchFamily="34" charset="-128"/>
                <a:ea typeface="思源黑体 CN Bold" panose="020B0800000000000000" pitchFamily="34" charset="-128"/>
                <a:cs typeface="Academy Engraved LET" panose="02000000000000000000" charset="0"/>
              </a:endParaRPr>
            </a:p>
          </p:txBody>
        </p:sp>
        <p:sp>
          <p:nvSpPr>
            <p:cNvPr id="4" name="文本框 3"/>
            <p:cNvSpPr txBox="1"/>
            <p:nvPr/>
          </p:nvSpPr>
          <p:spPr>
            <a:xfrm>
              <a:off x="7753" y="1854"/>
              <a:ext cx="2145" cy="593"/>
            </a:xfrm>
            <a:prstGeom prst="rect">
              <a:avLst/>
            </a:prstGeom>
            <a:noFill/>
          </p:spPr>
          <p:txBody>
            <a:bodyPr wrap="square" rtlCol="0">
              <a:spAutoFit/>
            </a:bodyPr>
            <a:lstStyle/>
            <a:p>
              <a:pPr algn="l"/>
              <a:r>
                <a:rPr lang="zh-CN" altLang="en-US" sz="2665" kern="900" spc="-100" dirty="0">
                  <a:latin typeface="思源黑体 CN Normal" panose="020B0400000000000000" charset="-122"/>
                  <a:ea typeface="思源黑体 CN Normal" panose="020B0400000000000000" charset="-122"/>
                </a:rPr>
                <a:t>有效性</a:t>
              </a:r>
              <a:endParaRPr lang="zh-CN" altLang="en-US" sz="2665" kern="900" spc="-100" dirty="0">
                <a:latin typeface="思源黑体 CN Normal" panose="020B0400000000000000" charset="-122"/>
                <a:ea typeface="思源黑体 CN Normal" panose="020B0400000000000000"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4" name="表格 3"/>
          <p:cNvGraphicFramePr/>
          <p:nvPr>
            <p:custDataLst>
              <p:tags r:id="rId2"/>
            </p:custDataLst>
          </p:nvPr>
        </p:nvGraphicFramePr>
        <p:xfrm>
          <a:off x="413385" y="1087755"/>
          <a:ext cx="11368405" cy="5313300"/>
        </p:xfrm>
        <a:graphic>
          <a:graphicData uri="http://schemas.openxmlformats.org/drawingml/2006/table">
            <a:tbl>
              <a:tblPr firstCol="1">
                <a:tableStyleId>{5C22544A-7EE6-4342-B048-85BDC9FD1C3A}</a:tableStyleId>
              </a:tblPr>
              <a:tblGrid>
                <a:gridCol w="2284095"/>
                <a:gridCol w="3400425"/>
                <a:gridCol w="2268220"/>
                <a:gridCol w="3415665"/>
              </a:tblGrid>
              <a:tr h="39624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申报目录类别</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gridSpan="3">
                  <a:txBody>
                    <a:bodyPr/>
                    <a:lstStyle/>
                    <a:p>
                      <a:pPr indent="0" fontAlgn="auto">
                        <a:lnSpc>
                          <a:spcPct val="125000"/>
                        </a:lnSpc>
                        <a:buNone/>
                      </a:pPr>
                      <a:r>
                        <a:rPr lang="zh-CN" altLang="en-US" sz="1600">
                          <a:latin typeface="微软雅黑" panose="020B0503020204020204" charset="-122"/>
                          <a:ea typeface="微软雅黑" panose="020B0503020204020204" charset="-122"/>
                          <a:sym typeface="+mn-ea"/>
                        </a:rPr>
                        <a:t>基本医保目录</a:t>
                      </a:r>
                      <a:endParaRPr lang="zh-CN" altLang="en-US" sz="1600">
                        <a:latin typeface="微软雅黑" panose="020B0503020204020204" charset="-122"/>
                        <a:ea typeface="微软雅黑" panose="020B0503020204020204" charset="-122"/>
                        <a:sym typeface="+mn-ea"/>
                      </a:endParaRPr>
                    </a:p>
                  </a:txBody>
                  <a:tcPr/>
                </a:tc>
                <a:tc hMerge="1">
                  <a:tcPr>
                    <a:solidFill>
                      <a:schemeClr val="accent1"/>
                    </a:solidFill>
                  </a:tcPr>
                </a:tc>
                <a:tc hMerge="1">
                  <a:tcPr/>
                </a:tc>
              </a:tr>
              <a:tr h="39624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药品通用名称</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a:txBody>
                    <a:bodyPr/>
                    <a:lstStyle/>
                    <a:p>
                      <a:pPr indent="0" fontAlgn="auto">
                        <a:lnSpc>
                          <a:spcPct val="125000"/>
                        </a:lnSpc>
                        <a:buNone/>
                      </a:pPr>
                      <a:r>
                        <a:rPr lang="zh-CN" altLang="en-US" sz="1600">
                          <a:latin typeface="微软雅黑" panose="020B0503020204020204" charset="-122"/>
                          <a:ea typeface="微软雅黑" panose="020B0503020204020204" charset="-122"/>
                          <a:sym typeface="+mn-ea"/>
                        </a:rPr>
                        <a:t>硫酸特布他林口服溶液</a:t>
                      </a:r>
                      <a:endParaRPr lang="zh-CN" altLang="en-US" sz="1600">
                        <a:latin typeface="微软雅黑" panose="020B0503020204020204" charset="-122"/>
                        <a:ea typeface="微软雅黑" panose="020B0503020204020204" charset="-122"/>
                        <a:sym typeface="+mn-ea"/>
                      </a:endParaRPr>
                    </a:p>
                  </a:txBody>
                  <a:tcPr/>
                </a:tc>
                <a:tc>
                  <a:txBody>
                    <a:bodyPr/>
                    <a:lstStyle/>
                    <a:p>
                      <a:pPr indent="0" algn="ctr" fontAlgn="auto">
                        <a:lnSpc>
                          <a:spcPct val="125000"/>
                        </a:lnSpc>
                        <a:buNone/>
                      </a:pPr>
                      <a:r>
                        <a:rPr lang="zh-CN" altLang="en-US" sz="1600" b="1">
                          <a:solidFill>
                            <a:schemeClr val="tx1"/>
                          </a:solidFill>
                          <a:latin typeface="微软雅黑" panose="020B0503020204020204" charset="-122"/>
                          <a:ea typeface="微软雅黑" panose="020B0503020204020204" charset="-122"/>
                          <a:sym typeface="+mn-ea"/>
                        </a:rPr>
                        <a:t>注册规格</a:t>
                      </a:r>
                      <a:endParaRPr lang="zh-CN" altLang="en-US" sz="1600" b="1">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a:txBody>
                    <a:bodyPr/>
                    <a:lstStyle/>
                    <a:p>
                      <a:pPr indent="0" fontAlgn="auto">
                        <a:lnSpc>
                          <a:spcPct val="125000"/>
                        </a:lnSpc>
                        <a:buNone/>
                      </a:pPr>
                      <a:r>
                        <a:rPr lang="en-US" altLang="zh-CN" sz="1600">
                          <a:latin typeface="微软雅黑" panose="020B0503020204020204" charset="-122"/>
                          <a:sym typeface="Arial" panose="020B0604020202020204" pitchFamily="34" charset="0"/>
                        </a:rPr>
                        <a:t>30ml</a:t>
                      </a:r>
                      <a:r>
                        <a:rPr lang="zh-CN" altLang="en-US" sz="1600">
                          <a:latin typeface="微软雅黑" panose="020B0503020204020204" charset="-122"/>
                          <a:sym typeface="Arial" panose="020B0604020202020204" pitchFamily="34" charset="0"/>
                        </a:rPr>
                        <a:t>：</a:t>
                      </a:r>
                      <a:r>
                        <a:rPr lang="en-US" altLang="zh-CN" sz="1600">
                          <a:latin typeface="微软雅黑" panose="020B0503020204020204" charset="-122"/>
                          <a:sym typeface="Arial" panose="020B0604020202020204" pitchFamily="34" charset="0"/>
                        </a:rPr>
                        <a:t>15mg / 100ml:50mg</a:t>
                      </a:r>
                      <a:endParaRPr lang="en-US" altLang="zh-CN" sz="1600">
                        <a:latin typeface="微软雅黑" panose="020B0503020204020204" charset="-122"/>
                        <a:sym typeface="Arial" panose="020B0604020202020204" pitchFamily="34" charset="0"/>
                      </a:endParaRPr>
                    </a:p>
                  </a:txBody>
                  <a:tcPr/>
                </a:tc>
              </a:tr>
              <a:tr h="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适应症</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gridSpan="3">
                  <a:txBody>
                    <a:bodyPr/>
                    <a:lstStyle/>
                    <a:p>
                      <a:pPr indent="0" fontAlgn="auto">
                        <a:lnSpc>
                          <a:spcPct val="125000"/>
                        </a:lnSpc>
                        <a:buNone/>
                      </a:pPr>
                      <a:r>
                        <a:rPr lang="zh-CN" altLang="en-US" sz="1600">
                          <a:latin typeface="微软雅黑" panose="020B0503020204020204" charset="-122"/>
                          <a:ea typeface="微软雅黑" panose="020B0503020204020204" charset="-122"/>
                          <a:sym typeface="+mn-ea"/>
                        </a:rPr>
                        <a:t>平喘药。适用于支气管哮喘，慢性支气管炎、肺气肿和其它伴有支气管痉挛的肺部疾病。</a:t>
                      </a:r>
                      <a:endParaRPr lang="zh-CN" altLang="en-US" sz="1600">
                        <a:latin typeface="微软雅黑" panose="020B0503020204020204" charset="-122"/>
                        <a:ea typeface="微软雅黑" panose="020B0503020204020204" charset="-122"/>
                        <a:sym typeface="+mn-ea"/>
                      </a:endParaRPr>
                    </a:p>
                  </a:txBody>
                  <a:tcPr/>
                </a:tc>
                <a:tc hMerge="1">
                  <a:tcPr>
                    <a:solidFill>
                      <a:schemeClr val="accent1"/>
                    </a:solidFill>
                  </a:tcPr>
                </a:tc>
                <a:tc hMerge="1">
                  <a:tcPr/>
                </a:tc>
              </a:tr>
              <a:tr h="206375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用法用量</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gridSpan="3">
                  <a:txBody>
                    <a:bodyPr/>
                    <a:lstStyle/>
                    <a:p>
                      <a:pPr indent="406400" fontAlgn="auto">
                        <a:lnSpc>
                          <a:spcPct val="125000"/>
                        </a:lnSpc>
                        <a:buNone/>
                        <a:extLst>
                          <a:ext uri="{35155182-B16C-46BC-9424-99874614C6A1}">
                            <wpsdc:indentchars xmlns:wpsdc="http://www.wps.cn/officeDocument/2017/drawingmlCustomData" val="200" checksum="1740828767"/>
                          </a:ext>
                        </a:extLst>
                      </a:pPr>
                      <a:r>
                        <a:rPr lang="zh-CN" altLang="en-US" sz="1600">
                          <a:latin typeface="微软雅黑" panose="020B0503020204020204" charset="-122"/>
                          <a:ea typeface="微软雅黑" panose="020B0503020204020204" charset="-122"/>
                          <a:cs typeface="微软雅黑" panose="020B0503020204020204" charset="-122"/>
                          <a:sym typeface="+mn-ea"/>
                        </a:rPr>
                        <a:t>儿童按体重一次</a:t>
                      </a:r>
                      <a:r>
                        <a:rPr lang="en-US" altLang="zh-CN" sz="1600">
                          <a:latin typeface="微软雅黑" panose="020B0503020204020204" charset="-122"/>
                          <a:ea typeface="微软雅黑" panose="020B0503020204020204" charset="-122"/>
                          <a:cs typeface="微软雅黑" panose="020B0503020204020204" charset="-122"/>
                          <a:sym typeface="+mn-ea"/>
                        </a:rPr>
                        <a:t>0.065mg/kg</a:t>
                      </a:r>
                      <a:r>
                        <a:rPr lang="zh-CN" altLang="en-US" sz="1600">
                          <a:latin typeface="微软雅黑" panose="020B0503020204020204" charset="-122"/>
                          <a:ea typeface="微软雅黑" panose="020B0503020204020204" charset="-122"/>
                          <a:cs typeface="微软雅黑" panose="020B0503020204020204" charset="-122"/>
                          <a:sym typeface="+mn-ea"/>
                        </a:rPr>
                        <a:t>（但一次总量不应超过</a:t>
                      </a:r>
                      <a:r>
                        <a:rPr lang="en-US" altLang="zh-CN" sz="1600">
                          <a:latin typeface="微软雅黑" panose="020B0503020204020204" charset="-122"/>
                          <a:ea typeface="微软雅黑" panose="020B0503020204020204" charset="-122"/>
                          <a:cs typeface="微软雅黑" panose="020B0503020204020204" charset="-122"/>
                          <a:sym typeface="+mn-ea"/>
                        </a:rPr>
                        <a:t>1.25mg</a:t>
                      </a:r>
                      <a:r>
                        <a:rPr lang="zh-CN" altLang="en-US" sz="1600">
                          <a:latin typeface="微软雅黑" panose="020B0503020204020204" charset="-122"/>
                          <a:ea typeface="微软雅黑" panose="020B0503020204020204" charset="-122"/>
                          <a:cs typeface="微软雅黑" panose="020B0503020204020204" charset="-122"/>
                          <a:sym typeface="+mn-ea"/>
                        </a:rPr>
                        <a:t>），口服一日</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次，剂量可根据患者的症状、年龄进行调整。按年龄给药指导剂量如下：</a:t>
                      </a:r>
                      <a:endParaRPr lang="zh-CN" altLang="en-US" sz="1600">
                        <a:latin typeface="微软雅黑" panose="020B0503020204020204" charset="-122"/>
                        <a:ea typeface="微软雅黑" panose="020B0503020204020204" charset="-122"/>
                        <a:cs typeface="微软雅黑" panose="020B0503020204020204" charset="-122"/>
                      </a:endParaRPr>
                    </a:p>
                    <a:p>
                      <a:pPr indent="406400" fontAlgn="auto">
                        <a:lnSpc>
                          <a:spcPct val="125000"/>
                        </a:lnSpc>
                        <a:buNone/>
                        <a:extLst>
                          <a:ext uri="{35155182-B16C-46BC-9424-99874614C6A1}">
                            <wpsdc:indentchars xmlns:wpsdc="http://www.wps.cn/officeDocument/2017/drawingmlCustomData" val="200" checksum="1740828767"/>
                          </a:ext>
                        </a:extLst>
                      </a:pPr>
                      <a:endParaRPr lang="zh-CN" altLang="en-US" sz="1600">
                        <a:latin typeface="微软雅黑" panose="020B0503020204020204" charset="-122"/>
                        <a:ea typeface="微软雅黑" panose="020B0503020204020204" charset="-122"/>
                        <a:cs typeface="微软雅黑" panose="020B0503020204020204" charset="-122"/>
                      </a:endParaRPr>
                    </a:p>
                    <a:p>
                      <a:pPr indent="406400" fontAlgn="auto">
                        <a:lnSpc>
                          <a:spcPct val="125000"/>
                        </a:lnSpc>
                        <a:buNone/>
                        <a:extLst>
                          <a:ext uri="{35155182-B16C-46BC-9424-99874614C6A1}">
                            <wpsdc:indentchars xmlns:wpsdc="http://www.wps.cn/officeDocument/2017/drawingmlCustomData" val="200" checksum="1740828767"/>
                          </a:ext>
                        </a:extLst>
                      </a:pPr>
                      <a:endParaRPr lang="zh-CN" altLang="en-US" sz="1600">
                        <a:latin typeface="微软雅黑" panose="020B0503020204020204" charset="-122"/>
                        <a:ea typeface="微软雅黑" panose="020B0503020204020204" charset="-122"/>
                        <a:cs typeface="微软雅黑" panose="020B0503020204020204" charset="-122"/>
                      </a:endParaRPr>
                    </a:p>
                    <a:p>
                      <a:pPr indent="406400" fontAlgn="auto">
                        <a:lnSpc>
                          <a:spcPct val="125000"/>
                        </a:lnSpc>
                        <a:buNone/>
                        <a:extLst>
                          <a:ext uri="{35155182-B16C-46BC-9424-99874614C6A1}">
                            <wpsdc:indentchars xmlns:wpsdc="http://www.wps.cn/officeDocument/2017/drawingmlCustomData" val="200" checksum="1740828767"/>
                          </a:ext>
                        </a:extLst>
                      </a:pPr>
                      <a:endParaRPr lang="zh-CN" altLang="en-US" sz="1600">
                        <a:latin typeface="微软雅黑" panose="020B0503020204020204" charset="-122"/>
                        <a:ea typeface="微软雅黑" panose="020B0503020204020204" charset="-122"/>
                        <a:cs typeface="微软雅黑" panose="020B0503020204020204" charset="-122"/>
                      </a:endParaRPr>
                    </a:p>
                    <a:p>
                      <a:pPr indent="406400" fontAlgn="auto">
                        <a:lnSpc>
                          <a:spcPct val="125000"/>
                        </a:lnSpc>
                        <a:buNone/>
                        <a:extLst>
                          <a:ext uri="{35155182-B16C-46BC-9424-99874614C6A1}">
                            <wpsdc:indentchars xmlns:wpsdc="http://www.wps.cn/officeDocument/2017/drawingmlCustomData" val="200" checksum="1740828767"/>
                          </a:ext>
                        </a:extLst>
                      </a:pPr>
                      <a:endParaRPr lang="zh-CN" altLang="en-US" sz="1600">
                        <a:latin typeface="微软雅黑" panose="020B0503020204020204" charset="-122"/>
                        <a:ea typeface="微软雅黑" panose="020B0503020204020204" charset="-122"/>
                        <a:cs typeface="微软雅黑" panose="020B0503020204020204" charset="-122"/>
                      </a:endParaRPr>
                    </a:p>
                    <a:p>
                      <a:pPr indent="406400" fontAlgn="auto">
                        <a:lnSpc>
                          <a:spcPct val="125000"/>
                        </a:lnSpc>
                        <a:buNone/>
                        <a:extLst>
                          <a:ext uri="{35155182-B16C-46BC-9424-99874614C6A1}">
                            <wpsdc:indentchars xmlns:wpsdc="http://www.wps.cn/officeDocument/2017/drawingmlCustomData" val="200" checksum="1740828767"/>
                          </a:ext>
                        </a:extLst>
                      </a:pPr>
                      <a:endParaRPr lang="zh-CN" altLang="en-US" sz="1600">
                        <a:latin typeface="微软雅黑" panose="020B0503020204020204" charset="-122"/>
                        <a:ea typeface="微软雅黑" panose="020B0503020204020204" charset="-122"/>
                        <a:cs typeface="微软雅黑" panose="020B0503020204020204" charset="-122"/>
                      </a:endParaRPr>
                    </a:p>
                    <a:p>
                      <a:pPr indent="406400" algn="l" fontAlgn="auto">
                        <a:lnSpc>
                          <a:spcPct val="125000"/>
                        </a:lnSpc>
                        <a:buClrTx/>
                        <a:buSzTx/>
                        <a:buFontTx/>
                        <a:buNone/>
                        <a:extLst>
                          <a:ext uri="{35155182-B16C-46BC-9424-99874614C6A1}">
                            <wpsdc:indentchars xmlns:wpsdc="http://www.wps.cn/officeDocument/2017/drawingmlCustomData" val="200" checksum="1740828767"/>
                          </a:ext>
                        </a:extLst>
                      </a:pPr>
                      <a:r>
                        <a:rPr lang="zh-CN" altLang="en-US" sz="1600">
                          <a:latin typeface="微软雅黑" panose="020B0503020204020204" charset="-122"/>
                          <a:ea typeface="微软雅黑" panose="020B0503020204020204" charset="-122"/>
                          <a:cs typeface="微软雅黑" panose="020B0503020204020204" charset="-122"/>
                          <a:sym typeface="+mn-ea"/>
                        </a:rPr>
                        <a:t>为方便用药，本品包装中已配有带刻度的量杯，请采用该给药量杯，按每次服药量，量取对应体积口服。</a:t>
                      </a:r>
                      <a:endParaRPr lang="zh-CN" altLang="en-US" sz="1600">
                        <a:latin typeface="微软雅黑" panose="020B0503020204020204" charset="-122"/>
                        <a:ea typeface="微软雅黑" panose="020B0503020204020204" charset="-122"/>
                        <a:cs typeface="微软雅黑" panose="020B0503020204020204" charset="-122"/>
                        <a:sym typeface="+mn-ea"/>
                      </a:endParaRPr>
                    </a:p>
                  </a:txBody>
                  <a:tcPr/>
                </a:tc>
                <a:tc hMerge="1">
                  <a:tcPr>
                    <a:solidFill>
                      <a:schemeClr val="accent1"/>
                    </a:solidFill>
                  </a:tcPr>
                </a:tc>
                <a:tc hMerge="1">
                  <a:tcPr/>
                </a:tc>
              </a:tr>
              <a:tr h="0">
                <a:tc>
                  <a:txBody>
                    <a:bodyPr/>
                    <a:lstStyle/>
                    <a:p>
                      <a:pPr indent="0" algn="ctr" fontAlgn="auto">
                        <a:lnSpc>
                          <a:spcPct val="125000"/>
                        </a:lnSpc>
                        <a:buNone/>
                      </a:pPr>
                      <a:r>
                        <a:rPr lang="zh-CN" altLang="en-US" sz="1600">
                          <a:solidFill>
                            <a:schemeClr val="tx1"/>
                          </a:solidFill>
                        </a:rPr>
                        <a:t>中国大陆首次上市时间</a:t>
                      </a:r>
                      <a:endParaRPr lang="zh-CN" altLang="en-US" sz="1600">
                        <a:solidFill>
                          <a:schemeClr val="tx1"/>
                        </a:solidFill>
                      </a:endParaRPr>
                    </a:p>
                  </a:txBody>
                  <a:tcPr anchor="ctr" anchorCtr="0">
                    <a:solidFill>
                      <a:srgbClr val="5CB5E2"/>
                    </a:solidFill>
                  </a:tcPr>
                </a:tc>
                <a:tc>
                  <a:txBody>
                    <a:bodyPr/>
                    <a:lstStyle/>
                    <a:p>
                      <a:pPr indent="0" fontAlgn="auto">
                        <a:lnSpc>
                          <a:spcPct val="125000"/>
                        </a:lnSpc>
                        <a:buNone/>
                      </a:pPr>
                      <a:r>
                        <a:rPr lang="en-US" altLang="zh-CN" sz="1600">
                          <a:sym typeface="+mn-ea"/>
                        </a:rPr>
                        <a:t>2</a:t>
                      </a:r>
                      <a:r>
                        <a:rPr lang="en-US" sz="1600">
                          <a:sym typeface="+mn-ea"/>
                        </a:rPr>
                        <a:t>024-12</a:t>
                      </a:r>
                      <a:endParaRPr lang="en-US" altLang="en-US" sz="1600">
                        <a:sym typeface="+mn-ea"/>
                      </a:endParaRPr>
                    </a:p>
                  </a:txBody>
                  <a:tcPr/>
                </a:tc>
                <a:tc>
                  <a:txBody>
                    <a:bodyPr/>
                    <a:lstStyle/>
                    <a:p>
                      <a:pPr indent="0" algn="ctr" fontAlgn="auto">
                        <a:lnSpc>
                          <a:spcPct val="125000"/>
                        </a:lnSpc>
                        <a:buNone/>
                      </a:pPr>
                      <a:r>
                        <a:rPr lang="zh-CN" altLang="en-US" sz="1600" b="1">
                          <a:solidFill>
                            <a:schemeClr val="tx1"/>
                          </a:solidFill>
                          <a:sym typeface="+mn-ea"/>
                        </a:rPr>
                        <a:t>是否为</a:t>
                      </a:r>
                      <a:r>
                        <a:rPr lang="en-US" altLang="zh-CN" sz="1600" b="1">
                          <a:solidFill>
                            <a:schemeClr val="tx1"/>
                          </a:solidFill>
                          <a:sym typeface="+mn-ea"/>
                        </a:rPr>
                        <a:t>OTC</a:t>
                      </a:r>
                      <a:r>
                        <a:rPr lang="zh-CN" altLang="en-US" sz="1600" b="1">
                          <a:solidFill>
                            <a:schemeClr val="tx1"/>
                          </a:solidFill>
                          <a:sym typeface="+mn-ea"/>
                        </a:rPr>
                        <a:t>药品</a:t>
                      </a:r>
                      <a:endParaRPr lang="zh-CN" altLang="en-US" sz="1600" b="1">
                        <a:solidFill>
                          <a:schemeClr val="tx1"/>
                        </a:solidFill>
                        <a:sym typeface="+mn-ea"/>
                      </a:endParaRPr>
                    </a:p>
                  </a:txBody>
                  <a:tcPr anchor="ctr" anchorCtr="0">
                    <a:solidFill>
                      <a:srgbClr val="5CB5E2"/>
                    </a:solidFill>
                  </a:tcPr>
                </a:tc>
                <a:tc>
                  <a:txBody>
                    <a:bodyPr/>
                    <a:lstStyle/>
                    <a:p>
                      <a:pPr indent="0" fontAlgn="auto">
                        <a:lnSpc>
                          <a:spcPct val="125000"/>
                        </a:lnSpc>
                        <a:buNone/>
                      </a:pPr>
                      <a:r>
                        <a:rPr lang="zh-CN" altLang="en-US" sz="1600">
                          <a:sym typeface="+mn-ea"/>
                        </a:rPr>
                        <a:t>否</a:t>
                      </a:r>
                      <a:endParaRPr lang="zh-CN" altLang="en-US" sz="1600" dirty="0">
                        <a:sym typeface="+mn-ea"/>
                      </a:endParaRPr>
                    </a:p>
                  </a:txBody>
                  <a:tcPr/>
                </a:tc>
              </a:tr>
              <a:tr h="423545">
                <a:tc>
                  <a:txBody>
                    <a:bodyPr/>
                    <a:lstStyle/>
                    <a:p>
                      <a:pPr indent="0" algn="ctr" fontAlgn="auto">
                        <a:lnSpc>
                          <a:spcPct val="125000"/>
                        </a:lnSpc>
                        <a:buNone/>
                      </a:pPr>
                      <a:r>
                        <a:rPr lang="zh-CN" altLang="en-US" sz="1600">
                          <a:solidFill>
                            <a:schemeClr val="tx1"/>
                          </a:solidFill>
                          <a:sym typeface="+mn-ea"/>
                        </a:rPr>
                        <a:t>全球首个上市国家/地区及上市时间</a:t>
                      </a:r>
                      <a:endParaRPr lang="zh-CN" altLang="en-US" sz="1600" b="1">
                        <a:solidFill>
                          <a:schemeClr val="tx1"/>
                        </a:solidFill>
                        <a:sym typeface="+mn-ea"/>
                      </a:endParaRPr>
                    </a:p>
                  </a:txBody>
                  <a:tcPr anchor="ctr" anchorCtr="0">
                    <a:solidFill>
                      <a:srgbClr val="5CB5E2"/>
                    </a:solidFill>
                  </a:tcPr>
                </a:tc>
                <a:tc>
                  <a:txBody>
                    <a:bodyPr/>
                    <a:lstStyle/>
                    <a:p>
                      <a:pPr indent="0" algn="l" fontAlgn="auto">
                        <a:lnSpc>
                          <a:spcPct val="125000"/>
                        </a:lnSpc>
                        <a:buNone/>
                      </a:pPr>
                      <a:r>
                        <a:rPr lang="zh-CN" altLang="en-US" sz="1600" dirty="0">
                          <a:sym typeface="+mn-ea"/>
                        </a:rPr>
                        <a:t>日本</a:t>
                      </a:r>
                      <a:r>
                        <a:rPr lang="en-US" altLang="zh-CN" sz="1600" dirty="0">
                          <a:sym typeface="+mn-ea"/>
                        </a:rPr>
                        <a:t>/1986-12</a:t>
                      </a:r>
                      <a:endParaRPr lang="en-US" altLang="zh-CN" sz="1600" dirty="0">
                        <a:sym typeface="+mn-ea"/>
                      </a:endParaRPr>
                    </a:p>
                  </a:txBody>
                  <a:tcPr anchor="ctr" anchorCtr="0"/>
                </a:tc>
                <a:tc>
                  <a:txBody>
                    <a:bodyPr/>
                    <a:lstStyle/>
                    <a:p>
                      <a:pPr indent="0" algn="ctr" fontAlgn="auto">
                        <a:lnSpc>
                          <a:spcPct val="125000"/>
                        </a:lnSpc>
                        <a:buNone/>
                      </a:pPr>
                      <a:r>
                        <a:rPr lang="zh-CN" altLang="en-US" sz="1600" b="1">
                          <a:solidFill>
                            <a:schemeClr val="tx1"/>
                          </a:solidFill>
                          <a:sym typeface="+mn-ea"/>
                        </a:rPr>
                        <a:t>目前大陆地区同通用名药品的上市情况</a:t>
                      </a:r>
                      <a:endParaRPr lang="zh-CN" altLang="en-US" sz="1600" b="1">
                        <a:solidFill>
                          <a:schemeClr val="tx1"/>
                        </a:solidFill>
                        <a:sym typeface="+mn-ea"/>
                      </a:endParaRPr>
                    </a:p>
                  </a:txBody>
                  <a:tcPr anchor="ctr" anchorCtr="0">
                    <a:solidFill>
                      <a:srgbClr val="5CB5E2"/>
                    </a:solidFill>
                  </a:tcPr>
                </a:tc>
                <a:tc>
                  <a:txBody>
                    <a:bodyPr/>
                    <a:lstStyle/>
                    <a:p>
                      <a:pPr indent="0" fontAlgn="auto">
                        <a:lnSpc>
                          <a:spcPct val="125000"/>
                        </a:lnSpc>
                        <a:buNone/>
                      </a:pPr>
                      <a:r>
                        <a:rPr lang="zh-CN" altLang="en-US" sz="1600">
                          <a:sym typeface="+mn-ea"/>
                        </a:rPr>
                        <a:t>吸入溶液、粉雾剂、注射剂、胶囊剂、片剂、颗粒剂。口服溶液剂目前有三家企业上市。</a:t>
                      </a:r>
                      <a:endParaRPr lang="zh-CN" altLang="en-US" sz="1600" dirty="0">
                        <a:sym typeface="+mn-ea"/>
                      </a:endParaRPr>
                    </a:p>
                  </a:txBody>
                  <a:tcPr/>
                </a:tc>
              </a:tr>
            </a:tbl>
          </a:graphicData>
        </a:graphic>
      </p:graphicFrame>
      <p:graphicFrame>
        <p:nvGraphicFramePr>
          <p:cNvPr id="7" name="表格 6"/>
          <p:cNvGraphicFramePr/>
          <p:nvPr>
            <p:custDataLst>
              <p:tags r:id="rId3"/>
            </p:custDataLst>
          </p:nvPr>
        </p:nvGraphicFramePr>
        <p:xfrm>
          <a:off x="3333750" y="2947670"/>
          <a:ext cx="8004175" cy="1524000"/>
        </p:xfrm>
        <a:graphic>
          <a:graphicData uri="http://schemas.openxmlformats.org/drawingml/2006/table">
            <a:tbl>
              <a:tblPr firstRow="1" bandRow="1">
                <a:tableStyleId>{5C22544A-7EE6-4342-B048-85BDC9FD1C3A}</a:tableStyleId>
              </a:tblPr>
              <a:tblGrid>
                <a:gridCol w="1506855"/>
                <a:gridCol w="3249295"/>
                <a:gridCol w="3248025"/>
              </a:tblGrid>
              <a:tr h="304800">
                <a:tc>
                  <a:txBody>
                    <a:bodyPr/>
                    <a:lstStyle/>
                    <a:p>
                      <a:pPr algn="ctr">
                        <a:buNone/>
                      </a:pPr>
                      <a:r>
                        <a:rPr lang="zh-CN" altLang="en-US" sz="1400" b="0">
                          <a:solidFill>
                            <a:schemeClr val="tx1"/>
                          </a:solidFill>
                        </a:rPr>
                        <a:t>年龄</a:t>
                      </a:r>
                      <a:endParaRPr lang="zh-CN" altLang="en-US" sz="1400" b="0">
                        <a:solidFill>
                          <a:schemeClr val="tx1"/>
                        </a:solidFill>
                      </a:endParaRPr>
                    </a:p>
                  </a:txBody>
                  <a:tcPr anchor="ctr">
                    <a:solidFill>
                      <a:srgbClr val="5CB5E2"/>
                    </a:solidFill>
                  </a:tcPr>
                </a:tc>
                <a:tc>
                  <a:txBody>
                    <a:bodyPr/>
                    <a:lstStyle/>
                    <a:p>
                      <a:pPr algn="ctr">
                        <a:buNone/>
                      </a:pPr>
                      <a:r>
                        <a:rPr lang="zh-CN" altLang="en-US" sz="1400" b="0">
                          <a:solidFill>
                            <a:schemeClr val="tx1"/>
                          </a:solidFill>
                        </a:rPr>
                        <a:t>日给药量</a:t>
                      </a:r>
                      <a:endParaRPr lang="zh-CN" altLang="en-US" sz="1400" b="0">
                        <a:solidFill>
                          <a:schemeClr val="tx1"/>
                        </a:solidFill>
                      </a:endParaRPr>
                    </a:p>
                  </a:txBody>
                  <a:tcPr anchor="ctr">
                    <a:solidFill>
                      <a:srgbClr val="5CB5E2"/>
                    </a:solidFill>
                  </a:tcPr>
                </a:tc>
                <a:tc>
                  <a:txBody>
                    <a:bodyPr/>
                    <a:lstStyle/>
                    <a:p>
                      <a:pPr algn="ctr">
                        <a:buNone/>
                      </a:pPr>
                      <a:r>
                        <a:rPr lang="zh-CN" altLang="en-US" sz="1400" b="0">
                          <a:solidFill>
                            <a:schemeClr val="tx1"/>
                          </a:solidFill>
                        </a:rPr>
                        <a:t>单次给药量</a:t>
                      </a:r>
                      <a:endParaRPr lang="zh-CN" altLang="en-US" sz="1400" b="0">
                        <a:solidFill>
                          <a:schemeClr val="tx1"/>
                        </a:solidFill>
                      </a:endParaRPr>
                    </a:p>
                  </a:txBody>
                  <a:tcPr anchor="ctr">
                    <a:solidFill>
                      <a:srgbClr val="5CB5E2"/>
                    </a:solidFill>
                  </a:tcPr>
                </a:tc>
              </a:tr>
              <a:tr h="0">
                <a:tc>
                  <a:txBody>
                    <a:bodyPr/>
                    <a:lstStyle/>
                    <a:p>
                      <a:pPr algn="ctr">
                        <a:buNone/>
                      </a:pPr>
                      <a:r>
                        <a:rPr lang="en-US" altLang="zh-CN" sz="1400">
                          <a:solidFill>
                            <a:schemeClr val="tx1"/>
                          </a:solidFill>
                        </a:rPr>
                        <a:t>0.5</a:t>
                      </a:r>
                      <a:r>
                        <a:rPr lang="zh-CN" altLang="en-US" sz="1400">
                          <a:solidFill>
                            <a:schemeClr val="tx1"/>
                          </a:solidFill>
                        </a:rPr>
                        <a:t>岁至</a:t>
                      </a:r>
                      <a:r>
                        <a:rPr lang="en-US" altLang="zh-CN" sz="1400">
                          <a:solidFill>
                            <a:schemeClr val="tx1"/>
                          </a:solidFill>
                        </a:rPr>
                        <a:t>1</a:t>
                      </a:r>
                      <a:r>
                        <a:rPr lang="zh-CN" altLang="en-US" sz="1400">
                          <a:solidFill>
                            <a:schemeClr val="tx1"/>
                          </a:solidFill>
                        </a:rPr>
                        <a:t>岁</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2.6ml~3.5ml</a:t>
                      </a:r>
                      <a:r>
                        <a:rPr lang="zh-CN" altLang="en-US" sz="1400">
                          <a:solidFill>
                            <a:schemeClr val="tx1"/>
                          </a:solidFill>
                        </a:rPr>
                        <a:t>（</a:t>
                      </a:r>
                      <a:r>
                        <a:rPr lang="en-US" altLang="zh-CN" sz="1400">
                          <a:solidFill>
                            <a:schemeClr val="tx1"/>
                          </a:solidFill>
                        </a:rPr>
                        <a:t>1.3mg~1.7mg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0.9ml~1.2ml</a:t>
                      </a:r>
                      <a:r>
                        <a:rPr lang="zh-CN" altLang="en-US" sz="1400">
                          <a:solidFill>
                            <a:schemeClr val="tx1"/>
                          </a:solidFill>
                        </a:rPr>
                        <a:t>（</a:t>
                      </a:r>
                      <a:r>
                        <a:rPr lang="en-US" altLang="zh-CN" sz="1400">
                          <a:solidFill>
                            <a:schemeClr val="tx1"/>
                          </a:solidFill>
                        </a:rPr>
                        <a:t>0.4mg~0.6mg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r>
              <a:tr h="0">
                <a:tc>
                  <a:txBody>
                    <a:bodyPr/>
                    <a:lstStyle/>
                    <a:p>
                      <a:pPr algn="ctr">
                        <a:buNone/>
                      </a:pPr>
                      <a:r>
                        <a:rPr lang="en-US" altLang="zh-CN" sz="1400">
                          <a:solidFill>
                            <a:schemeClr val="tx1"/>
                          </a:solidFill>
                        </a:rPr>
                        <a:t>1</a:t>
                      </a:r>
                      <a:r>
                        <a:rPr lang="zh-CN" altLang="en-US" sz="1400">
                          <a:solidFill>
                            <a:schemeClr val="tx1"/>
                          </a:solidFill>
                        </a:rPr>
                        <a:t>岁至</a:t>
                      </a:r>
                      <a:r>
                        <a:rPr lang="en-US" altLang="zh-CN" sz="1400">
                          <a:solidFill>
                            <a:schemeClr val="tx1"/>
                          </a:solidFill>
                        </a:rPr>
                        <a:t>3</a:t>
                      </a:r>
                      <a:r>
                        <a:rPr lang="zh-CN" altLang="en-US" sz="1400">
                          <a:solidFill>
                            <a:schemeClr val="tx1"/>
                          </a:solidFill>
                        </a:rPr>
                        <a:t>岁</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3.5ml~5.2ml</a:t>
                      </a:r>
                      <a:r>
                        <a:rPr lang="zh-CN" altLang="en-US" sz="1400">
                          <a:solidFill>
                            <a:schemeClr val="tx1"/>
                          </a:solidFill>
                        </a:rPr>
                        <a:t>（</a:t>
                      </a:r>
                      <a:r>
                        <a:rPr lang="en-US" altLang="zh-CN" sz="1400">
                          <a:solidFill>
                            <a:schemeClr val="tx1"/>
                          </a:solidFill>
                        </a:rPr>
                        <a:t>1.7mg~2.6mg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1.2ml~1.7ml</a:t>
                      </a:r>
                      <a:r>
                        <a:rPr lang="zh-CN" altLang="en-US" sz="1400">
                          <a:solidFill>
                            <a:schemeClr val="tx1"/>
                          </a:solidFill>
                        </a:rPr>
                        <a:t>（</a:t>
                      </a:r>
                      <a:r>
                        <a:rPr lang="en-US" altLang="zh-CN" sz="1400">
                          <a:solidFill>
                            <a:schemeClr val="tx1"/>
                          </a:solidFill>
                        </a:rPr>
                        <a:t>0.6mg~0.9mg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r>
              <a:tr h="0">
                <a:tc>
                  <a:txBody>
                    <a:bodyPr/>
                    <a:lstStyle/>
                    <a:p>
                      <a:pPr algn="ctr">
                        <a:buNone/>
                      </a:pPr>
                      <a:r>
                        <a:rPr lang="en-US" altLang="zh-CN" sz="1400">
                          <a:solidFill>
                            <a:schemeClr val="tx1"/>
                          </a:solidFill>
                        </a:rPr>
                        <a:t>3</a:t>
                      </a:r>
                      <a:r>
                        <a:rPr lang="zh-CN" altLang="en-US" sz="1400">
                          <a:solidFill>
                            <a:schemeClr val="tx1"/>
                          </a:solidFill>
                        </a:rPr>
                        <a:t>岁至</a:t>
                      </a:r>
                      <a:r>
                        <a:rPr lang="en-US" altLang="zh-CN" sz="1400">
                          <a:solidFill>
                            <a:schemeClr val="tx1"/>
                          </a:solidFill>
                        </a:rPr>
                        <a:t>5</a:t>
                      </a:r>
                      <a:r>
                        <a:rPr lang="zh-CN" altLang="en-US" sz="1400">
                          <a:solidFill>
                            <a:schemeClr val="tx1"/>
                          </a:solidFill>
                        </a:rPr>
                        <a:t>岁</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5.2ml~7ml</a:t>
                      </a:r>
                      <a:r>
                        <a:rPr lang="zh-CN" altLang="en-US" sz="1400">
                          <a:solidFill>
                            <a:schemeClr val="tx1"/>
                          </a:solidFill>
                        </a:rPr>
                        <a:t>（</a:t>
                      </a:r>
                      <a:r>
                        <a:rPr lang="en-US" altLang="zh-CN" sz="1400">
                          <a:solidFill>
                            <a:schemeClr val="tx1"/>
                          </a:solidFill>
                        </a:rPr>
                        <a:t>2.6mg~3.5mg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1.7ml~2.3ml</a:t>
                      </a:r>
                      <a:r>
                        <a:rPr lang="zh-CN" altLang="en-US" sz="1400">
                          <a:solidFill>
                            <a:schemeClr val="tx1"/>
                          </a:solidFill>
                        </a:rPr>
                        <a:t>（</a:t>
                      </a:r>
                      <a:r>
                        <a:rPr lang="en-US" altLang="zh-CN" sz="1400">
                          <a:solidFill>
                            <a:schemeClr val="tx1"/>
                          </a:solidFill>
                        </a:rPr>
                        <a:t>0.9mg~1.2mg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r>
              <a:tr h="0">
                <a:tc>
                  <a:txBody>
                    <a:bodyPr/>
                    <a:lstStyle/>
                    <a:p>
                      <a:pPr algn="ctr">
                        <a:buNone/>
                      </a:pPr>
                      <a:r>
                        <a:rPr lang="en-US" altLang="zh-CN" sz="1400">
                          <a:solidFill>
                            <a:schemeClr val="tx1"/>
                          </a:solidFill>
                        </a:rPr>
                        <a:t>5</a:t>
                      </a:r>
                      <a:r>
                        <a:rPr lang="zh-CN" altLang="en-US" sz="1400">
                          <a:solidFill>
                            <a:schemeClr val="tx1"/>
                          </a:solidFill>
                        </a:rPr>
                        <a:t>岁至</a:t>
                      </a:r>
                      <a:r>
                        <a:rPr lang="en-US" altLang="zh-CN" sz="1400">
                          <a:solidFill>
                            <a:schemeClr val="tx1"/>
                          </a:solidFill>
                        </a:rPr>
                        <a:t>7</a:t>
                      </a:r>
                      <a:r>
                        <a:rPr lang="zh-CN" altLang="en-US" sz="1400">
                          <a:solidFill>
                            <a:schemeClr val="tx1"/>
                          </a:solidFill>
                        </a:rPr>
                        <a:t>岁</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7.5ml</a:t>
                      </a:r>
                      <a:r>
                        <a:rPr lang="zh-CN" altLang="en-US" sz="1400">
                          <a:solidFill>
                            <a:schemeClr val="tx1"/>
                          </a:solidFill>
                        </a:rPr>
                        <a:t>（</a:t>
                      </a:r>
                      <a:r>
                        <a:rPr lang="en-US" altLang="zh-CN" sz="1400">
                          <a:solidFill>
                            <a:schemeClr val="tx1"/>
                          </a:solidFill>
                        </a:rPr>
                        <a:t>3.75mg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c>
                  <a:txBody>
                    <a:bodyPr/>
                    <a:lstStyle/>
                    <a:p>
                      <a:pPr algn="ctr">
                        <a:buNone/>
                      </a:pPr>
                      <a:r>
                        <a:rPr lang="en-US" altLang="zh-CN" sz="1400">
                          <a:solidFill>
                            <a:schemeClr val="tx1"/>
                          </a:solidFill>
                        </a:rPr>
                        <a:t>2.5ml</a:t>
                      </a:r>
                      <a:r>
                        <a:rPr lang="zh-CN" altLang="en-US" sz="1400">
                          <a:solidFill>
                            <a:schemeClr val="tx1"/>
                          </a:solidFill>
                        </a:rPr>
                        <a:t>（</a:t>
                      </a:r>
                      <a:r>
                        <a:rPr lang="en-US" altLang="zh-CN" sz="1400">
                          <a:solidFill>
                            <a:schemeClr val="tx1"/>
                          </a:solidFill>
                        </a:rPr>
                        <a:t>1.25mg</a:t>
                      </a:r>
                      <a:r>
                        <a:rPr lang="zh-CN" altLang="en-US" sz="1400">
                          <a:solidFill>
                            <a:schemeClr val="tx1"/>
                          </a:solidFill>
                        </a:rPr>
                        <a:t>）</a:t>
                      </a:r>
                      <a:endParaRPr lang="zh-CN" altLang="en-US" sz="1400">
                        <a:solidFill>
                          <a:schemeClr val="tx1"/>
                        </a:solidFill>
                      </a:endParaRPr>
                    </a:p>
                  </a:txBody>
                  <a:tcPr anchor="ctr">
                    <a:solidFill>
                      <a:schemeClr val="accent2">
                        <a:lumMod val="40000"/>
                        <a:lumOff val="60000"/>
                      </a:schemeClr>
                    </a:solidFill>
                  </a:tcPr>
                </a:tc>
              </a:tr>
            </a:tbl>
          </a:graphicData>
        </a:graphic>
      </p:graphicFrame>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5" name="图片 4"/>
          <p:cNvPicPr>
            <a:picLocks noChangeAspect="1"/>
          </p:cNvPicPr>
          <p:nvPr userDrawn="1"/>
        </p:nvPicPr>
        <p:blipFill rotWithShape="1">
          <a:blip r:embed="rId5"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6" name="文本框 5"/>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2"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1</a:t>
            </a:r>
            <a:endParaRPr kumimoji="1" lang="en-US" altLang="zh-CN" sz="2400" dirty="0"/>
          </a:p>
        </p:txBody>
      </p:sp>
      <p:sp>
        <p:nvSpPr>
          <p:cNvPr id="13"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基本信息</a:t>
            </a:r>
            <a:endParaRPr kumimoji="1" lang="zh-CN" altLang="en-US" dirty="0"/>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52730" y="770890"/>
          <a:ext cx="11529060" cy="5219700"/>
        </p:xfrm>
        <a:graphic>
          <a:graphicData uri="http://schemas.openxmlformats.org/drawingml/2006/table">
            <a:tbl>
              <a:tblPr firstCol="1">
                <a:tableStyleId>{5C22544A-7EE6-4342-B048-85BDC9FD1C3A}</a:tableStyleId>
              </a:tblPr>
              <a:tblGrid>
                <a:gridCol w="1639570"/>
                <a:gridCol w="4081145"/>
                <a:gridCol w="116840"/>
                <a:gridCol w="1737360"/>
                <a:gridCol w="3953934"/>
              </a:tblGrid>
              <a:tr h="149127">
                <a:tc>
                  <a:txBody>
                    <a:bodyPr/>
                    <a:lstStyle/>
                    <a:p>
                      <a:pPr indent="0" algn="ctr" fontAlgn="auto">
                        <a:lnSpc>
                          <a:spcPct val="125000"/>
                        </a:lnSpc>
                        <a:buNone/>
                      </a:pPr>
                      <a:r>
                        <a:rPr lang="zh-CN" altLang="en-US" sz="1600" dirty="0">
                          <a:solidFill>
                            <a:schemeClr val="tx1"/>
                          </a:solidFill>
                          <a:sym typeface="+mn-ea"/>
                        </a:rPr>
                        <a:t>参照药品建议</a:t>
                      </a:r>
                      <a:endParaRPr lang="zh-CN" altLang="en-US" sz="1600" dirty="0">
                        <a:solidFill>
                          <a:schemeClr val="tx1"/>
                        </a:solidFill>
                        <a:sym typeface="+mn-ea"/>
                      </a:endParaRPr>
                    </a:p>
                  </a:txBody>
                  <a:tcPr anchor="ctr" anchorCtr="0">
                    <a:solidFill>
                      <a:srgbClr val="5CB5E2"/>
                    </a:solidFill>
                  </a:tcPr>
                </a:tc>
                <a:tc gridSpan="4">
                  <a:txBody>
                    <a:bodyPr/>
                    <a:lstStyle/>
                    <a:p>
                      <a:pPr indent="0" fontAlgn="auto">
                        <a:lnSpc>
                          <a:spcPct val="125000"/>
                        </a:lnSpc>
                        <a:buNone/>
                      </a:pPr>
                      <a:r>
                        <a:rPr lang="zh-CN" altLang="en-US" sz="1600" dirty="0">
                          <a:sym typeface="+mn-ea"/>
                        </a:rPr>
                        <a:t>盐酸班布特罗口服溶液。理由：</a:t>
                      </a:r>
                      <a:r>
                        <a:rPr lang="en-US" altLang="zh-CN" sz="1600" dirty="0" err="1">
                          <a:sym typeface="+mn-ea"/>
                        </a:rPr>
                        <a:t>班布特罗</a:t>
                      </a:r>
                      <a:r>
                        <a:rPr lang="zh-CN" altLang="en-US" sz="1600" dirty="0">
                          <a:sym typeface="+mn-ea"/>
                        </a:rPr>
                        <a:t>是医保目录内药品，且适用于儿童；班布特罗</a:t>
                      </a:r>
                      <a:r>
                        <a:rPr lang="en-US" altLang="zh-CN" sz="1600" dirty="0" err="1">
                          <a:sym typeface="+mn-ea"/>
                        </a:rPr>
                        <a:t>为特布他林的前体药物，两者剂型相同</a:t>
                      </a:r>
                      <a:r>
                        <a:rPr lang="zh-CN" altLang="en-US" sz="1600" dirty="0">
                          <a:sym typeface="+mn-ea"/>
                        </a:rPr>
                        <a:t>，适应症相似。</a:t>
                      </a:r>
                      <a:endParaRPr lang="zh-CN" altLang="en-US" sz="1600" dirty="0">
                        <a:sym typeface="+mn-ea"/>
                      </a:endParaRPr>
                    </a:p>
                  </a:txBody>
                  <a:tcPr/>
                </a:tc>
                <a:tc hMerge="1">
                  <a:tcPr/>
                </a:tc>
                <a:tc hMerge="1">
                  <a:tcPr/>
                </a:tc>
                <a:tc hMerge="1">
                  <a:tcPr/>
                </a:tc>
              </a:tr>
              <a:tr h="387985">
                <a:tc>
                  <a:txBody>
                    <a:bodyPr/>
                    <a:lstStyle/>
                    <a:p>
                      <a:pPr indent="0" algn="ctr" fontAlgn="auto">
                        <a:lnSpc>
                          <a:spcPct val="125000"/>
                        </a:lnSpc>
                        <a:buNone/>
                      </a:pPr>
                      <a:r>
                        <a:rPr lang="zh-CN" altLang="en-US" sz="1600" dirty="0">
                          <a:solidFill>
                            <a:schemeClr val="tx1"/>
                          </a:solidFill>
                          <a:latin typeface="+mj-ea"/>
                          <a:ea typeface="+mj-ea"/>
                          <a:sym typeface="+mn-ea"/>
                        </a:rPr>
                        <a:t>与参照药品相比的优势和不足</a:t>
                      </a:r>
                      <a:endParaRPr lang="zh-CN" altLang="en-US" sz="1600" dirty="0">
                        <a:solidFill>
                          <a:schemeClr val="tx1"/>
                        </a:solidFill>
                        <a:latin typeface="+mj-ea"/>
                        <a:ea typeface="+mj-ea"/>
                        <a:sym typeface="+mn-ea"/>
                      </a:endParaRPr>
                    </a:p>
                  </a:txBody>
                  <a:tcPr anchor="ctr" anchorCtr="0">
                    <a:solidFill>
                      <a:srgbClr val="5CB5E2"/>
                    </a:solidFill>
                  </a:tcPr>
                </a:tc>
                <a:tc gridSpan="4">
                  <a:txBody>
                    <a:bodyPr/>
                    <a:lstStyle/>
                    <a:p>
                      <a:pPr indent="0" fontAlgn="auto">
                        <a:lnSpc>
                          <a:spcPct val="125000"/>
                        </a:lnSpc>
                        <a:buNone/>
                      </a:pPr>
                      <a:r>
                        <a:rPr lang="zh-CN" altLang="en-US" sz="1600" b="1" dirty="0">
                          <a:solidFill>
                            <a:schemeClr val="tx1"/>
                          </a:solidFill>
                        </a:rPr>
                        <a:t>优势：</a:t>
                      </a:r>
                      <a:r>
                        <a:rPr lang="en-US" altLang="zh-CN" sz="1600" b="1" dirty="0">
                          <a:solidFill>
                            <a:schemeClr val="tx1"/>
                          </a:solidFill>
                        </a:rPr>
                        <a:t>1</a:t>
                      </a:r>
                      <a:r>
                        <a:rPr lang="zh-CN" altLang="en-US" sz="1600" b="1" dirty="0">
                          <a:solidFill>
                            <a:schemeClr val="tx1"/>
                          </a:solidFill>
                        </a:rPr>
                        <a:t>、</a:t>
                      </a:r>
                      <a:r>
                        <a:rPr lang="zh-CN" altLang="en-US" sz="1600" b="1" dirty="0">
                          <a:solidFill>
                            <a:srgbClr val="FF0000"/>
                          </a:solidFill>
                        </a:rPr>
                        <a:t>儿童专用，仅有儿童用法用量</a:t>
                      </a:r>
                      <a:r>
                        <a:rPr lang="zh-CN" altLang="en-US" sz="1600" b="1" dirty="0">
                          <a:solidFill>
                            <a:schemeClr val="tx1"/>
                          </a:solidFill>
                        </a:rPr>
                        <a:t>，尤其适合吞咽困难和无法配合雾化吸入给药的婴幼儿患者；</a:t>
                      </a:r>
                      <a:r>
                        <a:rPr lang="en-US" altLang="zh-CN" sz="1600" b="1" dirty="0">
                          <a:solidFill>
                            <a:schemeClr val="tx1"/>
                          </a:solidFill>
                        </a:rPr>
                        <a:t>2</a:t>
                      </a:r>
                      <a:r>
                        <a:rPr lang="zh-CN" altLang="en-US" sz="1600" b="1" dirty="0">
                          <a:solidFill>
                            <a:schemeClr val="tx1"/>
                          </a:solidFill>
                        </a:rPr>
                        <a:t>、按体重给药，</a:t>
                      </a:r>
                      <a:r>
                        <a:rPr lang="zh-CN" altLang="en-US" sz="1600" b="1" dirty="0">
                          <a:solidFill>
                            <a:srgbClr val="FF0000"/>
                          </a:solidFill>
                        </a:rPr>
                        <a:t>并附有不同年龄段儿童的用法用量，同时配有精准定量滴头和量杯</a:t>
                      </a:r>
                      <a:r>
                        <a:rPr lang="zh-CN" altLang="en-US" sz="1600" b="1" dirty="0">
                          <a:solidFill>
                            <a:schemeClr val="tx1"/>
                          </a:solidFill>
                        </a:rPr>
                        <a:t>，为临床使用提供了清晰、准确的给药方式；</a:t>
                      </a:r>
                      <a:r>
                        <a:rPr lang="en-US" altLang="zh-CN" sz="1600" b="1" dirty="0">
                          <a:solidFill>
                            <a:schemeClr val="tx1"/>
                          </a:solidFill>
                        </a:rPr>
                        <a:t>3</a:t>
                      </a:r>
                      <a:r>
                        <a:rPr lang="zh-CN" altLang="en-US" sz="1600" b="1" dirty="0">
                          <a:solidFill>
                            <a:schemeClr val="tx1"/>
                          </a:solidFill>
                        </a:rPr>
                        <a:t>、适用于哮喘急性发作的症状缓解；</a:t>
                      </a:r>
                      <a:r>
                        <a:rPr lang="en-US" altLang="zh-CN" sz="1600" b="1" dirty="0">
                          <a:solidFill>
                            <a:schemeClr val="tx1"/>
                          </a:solidFill>
                        </a:rPr>
                        <a:t>4</a:t>
                      </a:r>
                      <a:r>
                        <a:rPr lang="zh-CN" altLang="en-US" sz="1600" b="1" dirty="0">
                          <a:solidFill>
                            <a:schemeClr val="tx1"/>
                          </a:solidFill>
                        </a:rPr>
                        <a:t>、</a:t>
                      </a:r>
                      <a:r>
                        <a:rPr lang="zh-CN" altLang="en-US" sz="1600" b="1" dirty="0">
                          <a:solidFill>
                            <a:srgbClr val="FF0000"/>
                          </a:solidFill>
                        </a:rPr>
                        <a:t>日均费用低于同类产品盐酸班布特罗口服溶液及硫酸特布他林雾化吸入用溶液，减少医保基金支出</a:t>
                      </a:r>
                      <a:r>
                        <a:rPr lang="zh-CN" altLang="en-US" sz="1600" b="1" dirty="0">
                          <a:solidFill>
                            <a:schemeClr val="tx1"/>
                          </a:solidFill>
                        </a:rPr>
                        <a:t>。</a:t>
                      </a:r>
                      <a:endParaRPr lang="zh-CN" altLang="en-US" sz="1600" b="1" dirty="0">
                        <a:solidFill>
                          <a:schemeClr val="tx1"/>
                        </a:solidFill>
                      </a:endParaRPr>
                    </a:p>
                  </a:txBody>
                  <a:tcPr/>
                </a:tc>
                <a:tc hMerge="1">
                  <a:tcPr/>
                </a:tc>
                <a:tc hMerge="1">
                  <a:tcPr/>
                </a:tc>
                <a:tc hMerge="1">
                  <a:tcPr/>
                </a:tc>
              </a:tr>
              <a:tr h="847725">
                <a:tc>
                  <a:txBody>
                    <a:bodyPr/>
                    <a:lstStyle/>
                    <a:p>
                      <a:pPr indent="0" algn="ctr" fontAlgn="auto">
                        <a:lnSpc>
                          <a:spcPct val="125000"/>
                        </a:lnSpc>
                        <a:buNone/>
                      </a:pPr>
                      <a:r>
                        <a:rPr lang="zh-CN" altLang="en-US" sz="1600">
                          <a:solidFill>
                            <a:schemeClr val="tx1"/>
                          </a:solidFill>
                        </a:rPr>
                        <a:t>所治疗疾病</a:t>
                      </a:r>
                      <a:endParaRPr lang="zh-CN" altLang="en-US" sz="1600">
                        <a:solidFill>
                          <a:schemeClr val="tx1"/>
                        </a:solidFill>
                      </a:endParaRPr>
                    </a:p>
                    <a:p>
                      <a:pPr indent="0" algn="ctr" fontAlgn="auto">
                        <a:lnSpc>
                          <a:spcPct val="125000"/>
                        </a:lnSpc>
                        <a:buNone/>
                      </a:pPr>
                      <a:r>
                        <a:rPr lang="zh-CN" altLang="en-US" sz="1600">
                          <a:solidFill>
                            <a:schemeClr val="tx1"/>
                          </a:solidFill>
                        </a:rPr>
                        <a:t>基本情况</a:t>
                      </a:r>
                      <a:endParaRPr lang="zh-CN" altLang="en-US" sz="1600">
                        <a:solidFill>
                          <a:schemeClr val="tx1"/>
                        </a:solidFill>
                      </a:endParaRPr>
                    </a:p>
                  </a:txBody>
                  <a:tcPr anchor="ctr" anchorCtr="0">
                    <a:solidFill>
                      <a:srgbClr val="5CB5E2"/>
                    </a:solidFill>
                  </a:tcPr>
                </a:tc>
                <a:tc>
                  <a:txBody>
                    <a:bodyPr/>
                    <a:lstStyle/>
                    <a:p>
                      <a:pPr indent="0" fontAlgn="auto">
                        <a:lnSpc>
                          <a:spcPct val="125000"/>
                        </a:lnSpc>
                        <a:buNone/>
                      </a:pPr>
                      <a:endParaRPr lang="zh-CN" altLang="en-US" sz="1600"/>
                    </a:p>
                  </a:txBody>
                  <a:tcPr/>
                </a:tc>
                <a:tc gridSpan="3">
                  <a:txBody>
                    <a:bodyPr/>
                    <a:lstStyle/>
                    <a:p>
                      <a:pPr indent="0" fontAlgn="auto">
                        <a:lnSpc>
                          <a:spcPct val="125000"/>
                        </a:lnSpc>
                        <a:buNone/>
                      </a:pPr>
                      <a:r>
                        <a:rPr lang="zh-CN" altLang="en-US" sz="1600">
                          <a:sym typeface="+mn-ea"/>
                        </a:rPr>
                        <a:t>气道炎症相关喘息性疾病的发病机制主要包括气道炎症、气道高反应性、支气管痉挛和气道重塑。临床症状为喘息、咳嗽、气促、胸闷</a:t>
                      </a:r>
                      <a:r>
                        <a:rPr lang="en-US" altLang="zh-CN" sz="1600" baseline="30000">
                          <a:sym typeface="+mn-ea"/>
                        </a:rPr>
                        <a:t>[1]</a:t>
                      </a:r>
                      <a:r>
                        <a:rPr lang="zh-CN" altLang="en-US" sz="1600">
                          <a:sym typeface="+mn-ea"/>
                        </a:rPr>
                        <a:t>。2019年1~19岁儿童青少年发病率、患病率、死亡率分别为718.23/10万、2897.73/10万和0.03/10万</a:t>
                      </a:r>
                      <a:r>
                        <a:rPr lang="en-US" altLang="zh-CN" sz="1600" baseline="30000">
                          <a:sym typeface="+mn-ea"/>
                        </a:rPr>
                        <a:t>[2]</a:t>
                      </a:r>
                      <a:r>
                        <a:rPr lang="zh-CN" altLang="en-US" sz="1600">
                          <a:sym typeface="+mn-ea"/>
                        </a:rPr>
                        <a:t>。</a:t>
                      </a:r>
                      <a:endParaRPr lang="en-US" altLang="zh-CN" sz="1600" baseline="30000">
                        <a:sym typeface="+mn-ea"/>
                      </a:endParaRPr>
                    </a:p>
                  </a:txBody>
                  <a:tcPr/>
                </a:tc>
                <a:tc hMerge="1">
                  <a:tcPr/>
                </a:tc>
                <a:tc hMerge="1">
                  <a:tcPr/>
                </a:tc>
              </a:tr>
              <a:tr h="387985">
                <a:tc>
                  <a:txBody>
                    <a:bodyPr/>
                    <a:lstStyle/>
                    <a:p>
                      <a:pPr indent="0" algn="ctr" fontAlgn="auto">
                        <a:lnSpc>
                          <a:spcPct val="125000"/>
                        </a:lnSpc>
                        <a:buNone/>
                      </a:pPr>
                      <a:r>
                        <a:rPr lang="zh-CN" altLang="en-US" sz="1600">
                          <a:solidFill>
                            <a:schemeClr val="tx1"/>
                          </a:solidFill>
                          <a:sym typeface="+mn-ea"/>
                        </a:rPr>
                        <a:t>弥补未满足的</a:t>
                      </a:r>
                      <a:endParaRPr lang="zh-CN" altLang="en-US" sz="1600">
                        <a:solidFill>
                          <a:schemeClr val="tx1"/>
                        </a:solidFill>
                        <a:sym typeface="+mn-ea"/>
                      </a:endParaRPr>
                    </a:p>
                    <a:p>
                      <a:pPr indent="0" algn="ctr" fontAlgn="auto">
                        <a:lnSpc>
                          <a:spcPct val="125000"/>
                        </a:lnSpc>
                        <a:buNone/>
                      </a:pPr>
                      <a:r>
                        <a:rPr lang="zh-CN" altLang="en-US" sz="1600">
                          <a:solidFill>
                            <a:schemeClr val="tx1"/>
                          </a:solidFill>
                          <a:sym typeface="+mn-ea"/>
                        </a:rPr>
                        <a:t>治疗需求情况</a:t>
                      </a:r>
                      <a:endParaRPr lang="zh-CN" altLang="en-US" sz="1600">
                        <a:solidFill>
                          <a:schemeClr val="tx1"/>
                        </a:solidFill>
                        <a:sym typeface="+mn-ea"/>
                      </a:endParaRPr>
                    </a:p>
                  </a:txBody>
                  <a:tcPr anchor="ctr" anchorCtr="0">
                    <a:solidFill>
                      <a:srgbClr val="5CB5E2"/>
                    </a:solidFill>
                  </a:tcPr>
                </a:tc>
                <a:tc gridSpan="4">
                  <a:txBody>
                    <a:bodyPr/>
                    <a:lstStyle/>
                    <a:p>
                      <a:pPr indent="0" fontAlgn="auto">
                        <a:lnSpc>
                          <a:spcPct val="125000"/>
                        </a:lnSpc>
                        <a:buNone/>
                      </a:pPr>
                      <a:r>
                        <a:rPr lang="en-US" altLang="zh-CN" sz="1600" dirty="0"/>
                        <a:t>1</a:t>
                      </a:r>
                      <a:r>
                        <a:rPr lang="zh-CN" altLang="en-US" sz="1600" dirty="0"/>
                        <a:t>、目录内缺乏治疗哮喘急性发作的儿童适宜的剂型。</a:t>
                      </a:r>
                      <a:endParaRPr lang="zh-CN" altLang="en-US" sz="1600" dirty="0"/>
                    </a:p>
                    <a:p>
                      <a:pPr indent="0" fontAlgn="auto">
                        <a:lnSpc>
                          <a:spcPct val="125000"/>
                        </a:lnSpc>
                        <a:buNone/>
                      </a:pPr>
                      <a:r>
                        <a:rPr lang="en-US" altLang="zh-CN" sz="1600" dirty="0"/>
                        <a:t>2</a:t>
                      </a:r>
                      <a:r>
                        <a:rPr lang="zh-CN" altLang="en-US" sz="1600" dirty="0"/>
                        <a:t>、</a:t>
                      </a:r>
                      <a:r>
                        <a:rPr lang="zh-CN" altLang="en-US" sz="1600" b="1" dirty="0">
                          <a:solidFill>
                            <a:srgbClr val="C00000"/>
                          </a:solidFill>
                        </a:rPr>
                        <a:t>本品可用于哮喘急性发作时喘息症状的快速缓解；与班布特罗相比，本品可用于</a:t>
                      </a:r>
                      <a:r>
                        <a:rPr lang="en-US" altLang="zh-CN" sz="1600" b="1" dirty="0">
                          <a:solidFill>
                            <a:srgbClr val="C00000"/>
                          </a:solidFill>
                        </a:rPr>
                        <a:t>2</a:t>
                      </a:r>
                      <a:r>
                        <a:rPr lang="zh-CN" altLang="en-US" sz="1600" b="1" dirty="0">
                          <a:solidFill>
                            <a:srgbClr val="C00000"/>
                          </a:solidFill>
                        </a:rPr>
                        <a:t>岁以下儿童。</a:t>
                      </a:r>
                      <a:endParaRPr lang="zh-CN" altLang="en-US" sz="1600" b="1" dirty="0">
                        <a:solidFill>
                          <a:srgbClr val="C00000"/>
                        </a:solidFill>
                      </a:endParaRPr>
                    </a:p>
                    <a:p>
                      <a:pPr indent="0" fontAlgn="auto">
                        <a:lnSpc>
                          <a:spcPct val="125000"/>
                        </a:lnSpc>
                        <a:buNone/>
                      </a:pPr>
                      <a:r>
                        <a:rPr lang="en-US" altLang="zh-CN" sz="1600" b="1" dirty="0">
                          <a:solidFill>
                            <a:srgbClr val="C00000"/>
                          </a:solidFill>
                        </a:rPr>
                        <a:t>3</a:t>
                      </a:r>
                      <a:r>
                        <a:rPr lang="zh-CN" altLang="en-US" sz="1600" b="1" dirty="0">
                          <a:solidFill>
                            <a:srgbClr val="C00000"/>
                          </a:solidFill>
                        </a:rPr>
                        <a:t>、同</a:t>
                      </a:r>
                      <a:r>
                        <a:rPr lang="zh-CN" altLang="en-US" sz="1600" b="1" dirty="0">
                          <a:solidFill>
                            <a:srgbClr val="C00000"/>
                          </a:solidFill>
                          <a:sym typeface="+mn-ea"/>
                        </a:rPr>
                        <a:t>雾化剂型相比，</a:t>
                      </a:r>
                      <a:r>
                        <a:rPr lang="zh-CN" altLang="en-US" sz="1600" b="1" dirty="0">
                          <a:solidFill>
                            <a:srgbClr val="C00000"/>
                          </a:solidFill>
                        </a:rPr>
                        <a:t>解决</a:t>
                      </a:r>
                      <a:r>
                        <a:rPr lang="en-US" altLang="zh-CN" sz="1600" b="1" dirty="0">
                          <a:solidFill>
                            <a:srgbClr val="C00000"/>
                          </a:solidFill>
                        </a:rPr>
                        <a:t>3</a:t>
                      </a:r>
                      <a:r>
                        <a:rPr lang="zh-CN" altLang="en-US" sz="1600" b="1" dirty="0">
                          <a:solidFill>
                            <a:srgbClr val="C00000"/>
                          </a:solidFill>
                        </a:rPr>
                        <a:t>岁以下儿童用药的依从性。</a:t>
                      </a:r>
                      <a:endParaRPr lang="zh-CN" altLang="en-US" sz="1600" b="1" dirty="0">
                        <a:solidFill>
                          <a:srgbClr val="C00000"/>
                        </a:solidFill>
                      </a:endParaRPr>
                    </a:p>
                  </a:txBody>
                  <a:tcPr/>
                </a:tc>
                <a:tc hMerge="1">
                  <a:tcPr/>
                </a:tc>
                <a:tc hMerge="1">
                  <a:tcPr/>
                </a:tc>
                <a:tc hMerge="1">
                  <a:tcPr/>
                </a:tc>
              </a:tr>
              <a:tr h="284480">
                <a:tc>
                  <a:txBody>
                    <a:bodyPr/>
                    <a:lstStyle/>
                    <a:p>
                      <a:pPr indent="0" algn="ctr" fontAlgn="auto">
                        <a:lnSpc>
                          <a:spcPct val="125000"/>
                        </a:lnSpc>
                        <a:buNone/>
                      </a:pPr>
                      <a:r>
                        <a:rPr lang="zh-CN" altLang="en-US" sz="1600">
                          <a:solidFill>
                            <a:schemeClr val="tx1"/>
                          </a:solidFill>
                          <a:sym typeface="+mn-ea"/>
                        </a:rPr>
                        <a:t>大陆地区发病率（</a:t>
                      </a:r>
                      <a:r>
                        <a:rPr lang="en-US" altLang="zh-CN" sz="1600">
                          <a:solidFill>
                            <a:schemeClr val="tx1"/>
                          </a:solidFill>
                          <a:sym typeface="+mn-ea"/>
                        </a:rPr>
                        <a:t>2019</a:t>
                      </a:r>
                      <a:r>
                        <a:rPr lang="zh-CN" altLang="en-US" sz="1600">
                          <a:solidFill>
                            <a:schemeClr val="tx1"/>
                          </a:solidFill>
                          <a:sym typeface="+mn-ea"/>
                        </a:rPr>
                        <a:t>年）</a:t>
                      </a:r>
                      <a:endParaRPr lang="zh-CN" altLang="en-US" sz="1600">
                        <a:solidFill>
                          <a:schemeClr val="tx1"/>
                        </a:solidFill>
                        <a:sym typeface="+mn-ea"/>
                      </a:endParaRPr>
                    </a:p>
                  </a:txBody>
                  <a:tcPr anchor="ctr" anchorCtr="0">
                    <a:solidFill>
                      <a:srgbClr val="5CB5E2"/>
                    </a:solidFill>
                  </a:tcPr>
                </a:tc>
                <a:tc gridSpan="2">
                  <a:txBody>
                    <a:bodyPr/>
                    <a:lstStyle/>
                    <a:p>
                      <a:pPr indent="0" fontAlgn="auto">
                        <a:lnSpc>
                          <a:spcPct val="125000"/>
                        </a:lnSpc>
                        <a:buNone/>
                      </a:pPr>
                      <a:r>
                        <a:rPr lang="en-US" altLang="zh-CN" sz="1600" dirty="0">
                          <a:solidFill>
                            <a:schemeClr val="tx1"/>
                          </a:solidFill>
                          <a:sym typeface="+mn-ea"/>
                        </a:rPr>
                        <a:t>1</a:t>
                      </a:r>
                      <a:r>
                        <a:rPr lang="zh-CN" altLang="en-US" sz="1600" dirty="0">
                          <a:solidFill>
                            <a:schemeClr val="tx1"/>
                          </a:solidFill>
                          <a:sym typeface="+mn-ea"/>
                        </a:rPr>
                        <a:t>~1</a:t>
                      </a:r>
                      <a:r>
                        <a:rPr lang="en-US" altLang="zh-CN" sz="1600" dirty="0">
                          <a:solidFill>
                            <a:schemeClr val="tx1"/>
                          </a:solidFill>
                          <a:sym typeface="+mn-ea"/>
                        </a:rPr>
                        <a:t>9</a:t>
                      </a:r>
                      <a:r>
                        <a:rPr lang="zh-CN" altLang="en-US" sz="1600" dirty="0">
                          <a:solidFill>
                            <a:schemeClr val="tx1"/>
                          </a:solidFill>
                          <a:sym typeface="+mn-ea"/>
                        </a:rPr>
                        <a:t>岁儿童青少年：</a:t>
                      </a:r>
                      <a:r>
                        <a:rPr lang="en-US" altLang="zh-CN" sz="1600" dirty="0">
                          <a:solidFill>
                            <a:schemeClr val="tx1"/>
                          </a:solidFill>
                          <a:sym typeface="+mn-ea"/>
                        </a:rPr>
                        <a:t>718.23/10</a:t>
                      </a:r>
                      <a:r>
                        <a:rPr lang="zh-CN" altLang="en-US" sz="1600" dirty="0">
                          <a:solidFill>
                            <a:schemeClr val="tx1"/>
                          </a:solidFill>
                          <a:sym typeface="+mn-ea"/>
                        </a:rPr>
                        <a:t>万</a:t>
                      </a:r>
                      <a:endParaRPr lang="en-US" altLang="zh-CN" sz="1600" dirty="0">
                        <a:solidFill>
                          <a:schemeClr val="tx1"/>
                        </a:solidFill>
                        <a:sym typeface="+mn-ea"/>
                      </a:endParaRPr>
                    </a:p>
                    <a:p>
                      <a:pPr indent="0" fontAlgn="auto">
                        <a:lnSpc>
                          <a:spcPct val="125000"/>
                        </a:lnSpc>
                        <a:buNone/>
                      </a:pPr>
                      <a:r>
                        <a:rPr lang="en-US" altLang="zh-CN" sz="1600" dirty="0">
                          <a:solidFill>
                            <a:schemeClr val="tx1"/>
                          </a:solidFill>
                          <a:sym typeface="+mn-ea"/>
                        </a:rPr>
                        <a:t>1~4</a:t>
                      </a:r>
                      <a:r>
                        <a:rPr lang="zh-CN" altLang="en-US" sz="1600" dirty="0">
                          <a:solidFill>
                            <a:schemeClr val="tx1"/>
                          </a:solidFill>
                          <a:sym typeface="+mn-ea"/>
                        </a:rPr>
                        <a:t>岁：</a:t>
                      </a:r>
                      <a:r>
                        <a:rPr lang="en-US" altLang="zh-CN" sz="1600" dirty="0">
                          <a:solidFill>
                            <a:schemeClr val="tx1"/>
                          </a:solidFill>
                          <a:sym typeface="+mn-ea"/>
                        </a:rPr>
                        <a:t>1694.73/10</a:t>
                      </a:r>
                      <a:r>
                        <a:rPr lang="zh-CN" altLang="en-US" sz="1600" dirty="0">
                          <a:solidFill>
                            <a:schemeClr val="tx1"/>
                          </a:solidFill>
                          <a:sym typeface="+mn-ea"/>
                        </a:rPr>
                        <a:t>万</a:t>
                      </a:r>
                      <a:endParaRPr lang="zh-CN" altLang="en-US" sz="1600" dirty="0">
                        <a:solidFill>
                          <a:schemeClr val="tx1"/>
                        </a:solidFill>
                        <a:sym typeface="+mn-ea"/>
                      </a:endParaRPr>
                    </a:p>
                    <a:p>
                      <a:pPr indent="0" fontAlgn="auto">
                        <a:lnSpc>
                          <a:spcPct val="125000"/>
                        </a:lnSpc>
                        <a:buNone/>
                      </a:pPr>
                      <a:r>
                        <a:rPr lang="en-US" altLang="zh-CN" sz="1600" dirty="0">
                          <a:solidFill>
                            <a:schemeClr val="tx1"/>
                          </a:solidFill>
                          <a:sym typeface="+mn-ea"/>
                        </a:rPr>
                        <a:t>5~9</a:t>
                      </a:r>
                      <a:r>
                        <a:rPr lang="zh-CN" altLang="en-US" sz="1600" dirty="0">
                          <a:solidFill>
                            <a:schemeClr val="tx1"/>
                          </a:solidFill>
                          <a:sym typeface="+mn-ea"/>
                        </a:rPr>
                        <a:t>岁：</a:t>
                      </a:r>
                      <a:r>
                        <a:rPr lang="en-US" altLang="zh-CN" sz="1600" dirty="0">
                          <a:solidFill>
                            <a:schemeClr val="tx1"/>
                          </a:solidFill>
                          <a:sym typeface="+mn-ea"/>
                        </a:rPr>
                        <a:t>742.21/10</a:t>
                      </a:r>
                      <a:r>
                        <a:rPr lang="zh-CN" altLang="en-US" sz="1600" dirty="0">
                          <a:solidFill>
                            <a:schemeClr val="tx1"/>
                          </a:solidFill>
                          <a:sym typeface="+mn-ea"/>
                        </a:rPr>
                        <a:t>万</a:t>
                      </a:r>
                      <a:endParaRPr lang="zh-CN" altLang="en-US" sz="1600" dirty="0">
                        <a:solidFill>
                          <a:schemeClr val="tx1"/>
                        </a:solidFill>
                        <a:sym typeface="+mn-ea"/>
                      </a:endParaRPr>
                    </a:p>
                    <a:p>
                      <a:pPr indent="0" fontAlgn="auto">
                        <a:lnSpc>
                          <a:spcPct val="125000"/>
                        </a:lnSpc>
                        <a:buNone/>
                      </a:pPr>
                      <a:r>
                        <a:rPr lang="en-US" altLang="zh-CN" sz="1600" dirty="0">
                          <a:solidFill>
                            <a:schemeClr val="tx1"/>
                          </a:solidFill>
                          <a:sym typeface="+mn-ea"/>
                        </a:rPr>
                        <a:t>10~14</a:t>
                      </a:r>
                      <a:r>
                        <a:rPr lang="zh-CN" altLang="en-US" sz="1600" dirty="0">
                          <a:solidFill>
                            <a:schemeClr val="tx1"/>
                          </a:solidFill>
                          <a:sym typeface="+mn-ea"/>
                        </a:rPr>
                        <a:t>岁：</a:t>
                      </a:r>
                      <a:r>
                        <a:rPr lang="en-US" altLang="zh-CN" sz="1600" dirty="0">
                          <a:solidFill>
                            <a:schemeClr val="tx1"/>
                          </a:solidFill>
                          <a:sym typeface="+mn-ea"/>
                        </a:rPr>
                        <a:t>408.97/10</a:t>
                      </a:r>
                      <a:r>
                        <a:rPr lang="zh-CN" altLang="en-US" sz="1600" dirty="0">
                          <a:solidFill>
                            <a:schemeClr val="tx1"/>
                          </a:solidFill>
                          <a:sym typeface="+mn-ea"/>
                        </a:rPr>
                        <a:t>万</a:t>
                      </a:r>
                      <a:r>
                        <a:rPr lang="en-US" altLang="zh-CN" sz="1600" baseline="30000" dirty="0">
                          <a:solidFill>
                            <a:schemeClr val="tx1"/>
                          </a:solidFill>
                          <a:sym typeface="+mn-ea"/>
                        </a:rPr>
                        <a:t>[2]</a:t>
                      </a:r>
                      <a:endParaRPr lang="en-US" altLang="zh-CN" sz="1600" baseline="30000" dirty="0">
                        <a:solidFill>
                          <a:schemeClr val="tx1"/>
                        </a:solidFill>
                        <a:sym typeface="+mn-ea"/>
                      </a:endParaRPr>
                    </a:p>
                  </a:txBody>
                  <a:tcPr/>
                </a:tc>
                <a:tc hMerge="1">
                  <a:tcPr/>
                </a:tc>
                <a:tc>
                  <a:txBody>
                    <a:bodyPr/>
                    <a:lstStyle/>
                    <a:p>
                      <a:pPr indent="0" algn="ctr" fontAlgn="auto">
                        <a:lnSpc>
                          <a:spcPct val="125000"/>
                        </a:lnSpc>
                        <a:buNone/>
                      </a:pPr>
                      <a:r>
                        <a:rPr lang="zh-CN" altLang="en-US" sz="1600" b="1">
                          <a:solidFill>
                            <a:schemeClr val="tx1"/>
                          </a:solidFill>
                          <a:sym typeface="+mn-ea"/>
                        </a:rPr>
                        <a:t>年发病患者总数（</a:t>
                      </a:r>
                      <a:r>
                        <a:rPr lang="en-US" altLang="zh-CN" sz="1600" b="1">
                          <a:solidFill>
                            <a:schemeClr val="tx1"/>
                          </a:solidFill>
                          <a:sym typeface="+mn-ea"/>
                        </a:rPr>
                        <a:t>2019</a:t>
                      </a:r>
                      <a:r>
                        <a:rPr lang="zh-CN" altLang="en-US" sz="1600" b="1">
                          <a:solidFill>
                            <a:schemeClr val="tx1"/>
                          </a:solidFill>
                          <a:sym typeface="+mn-ea"/>
                        </a:rPr>
                        <a:t>年）</a:t>
                      </a:r>
                      <a:endParaRPr lang="zh-CN" altLang="en-US" sz="1600"/>
                    </a:p>
                  </a:txBody>
                  <a:tcPr anchor="ctr" anchorCtr="0">
                    <a:solidFill>
                      <a:srgbClr val="5CB5E2"/>
                    </a:solidFill>
                  </a:tcPr>
                </a:tc>
                <a:tc>
                  <a:txBody>
                    <a:bodyPr/>
                    <a:lstStyle/>
                    <a:p>
                      <a:pPr indent="0" fontAlgn="auto">
                        <a:lnSpc>
                          <a:spcPct val="125000"/>
                        </a:lnSpc>
                        <a:buNone/>
                      </a:pPr>
                      <a:r>
                        <a:rPr lang="en-US" altLang="zh-CN" sz="1600" dirty="0">
                          <a:solidFill>
                            <a:schemeClr val="tx1"/>
                          </a:solidFill>
                          <a:sym typeface="+mn-ea"/>
                        </a:rPr>
                        <a:t>1</a:t>
                      </a:r>
                      <a:r>
                        <a:rPr lang="zh-CN" altLang="en-US" sz="1600" dirty="0">
                          <a:solidFill>
                            <a:schemeClr val="tx1"/>
                          </a:solidFill>
                          <a:sym typeface="+mn-ea"/>
                        </a:rPr>
                        <a:t>~1</a:t>
                      </a:r>
                      <a:r>
                        <a:rPr lang="en-US" altLang="zh-CN" sz="1600" dirty="0">
                          <a:solidFill>
                            <a:schemeClr val="tx1"/>
                          </a:solidFill>
                          <a:sym typeface="+mn-ea"/>
                        </a:rPr>
                        <a:t>9</a:t>
                      </a:r>
                      <a:r>
                        <a:rPr lang="zh-CN" altLang="en-US" sz="1600" dirty="0">
                          <a:solidFill>
                            <a:schemeClr val="tx1"/>
                          </a:solidFill>
                          <a:sym typeface="+mn-ea"/>
                        </a:rPr>
                        <a:t>岁儿童青少年：</a:t>
                      </a:r>
                      <a:r>
                        <a:rPr lang="en-US" sz="1600" dirty="0">
                          <a:solidFill>
                            <a:schemeClr val="tx1"/>
                          </a:solidFill>
                          <a:sym typeface="+mn-ea"/>
                        </a:rPr>
                        <a:t>215.41</a:t>
                      </a:r>
                      <a:r>
                        <a:rPr lang="zh-CN" altLang="en-US" sz="1600" dirty="0">
                          <a:solidFill>
                            <a:schemeClr val="tx1"/>
                          </a:solidFill>
                          <a:sym typeface="+mn-ea"/>
                        </a:rPr>
                        <a:t>万</a:t>
                      </a:r>
                      <a:endParaRPr lang="zh-CN" altLang="en-US" sz="1600" dirty="0">
                        <a:solidFill>
                          <a:schemeClr val="tx1"/>
                        </a:solidFill>
                        <a:sym typeface="+mn-ea"/>
                      </a:endParaRPr>
                    </a:p>
                    <a:p>
                      <a:pPr indent="0" fontAlgn="auto">
                        <a:lnSpc>
                          <a:spcPct val="125000"/>
                        </a:lnSpc>
                        <a:buNone/>
                      </a:pPr>
                      <a:r>
                        <a:rPr lang="en-US" altLang="zh-CN" sz="1600" dirty="0">
                          <a:solidFill>
                            <a:schemeClr val="tx1"/>
                          </a:solidFill>
                          <a:sym typeface="+mn-ea"/>
                        </a:rPr>
                        <a:t>1~4</a:t>
                      </a:r>
                      <a:r>
                        <a:rPr lang="zh-CN" altLang="en-US" sz="1600" dirty="0">
                          <a:solidFill>
                            <a:schemeClr val="tx1"/>
                          </a:solidFill>
                          <a:sym typeface="+mn-ea"/>
                        </a:rPr>
                        <a:t>岁：</a:t>
                      </a:r>
                      <a:r>
                        <a:rPr lang="en-US" altLang="zh-CN" sz="1600" dirty="0">
                          <a:solidFill>
                            <a:schemeClr val="tx1"/>
                          </a:solidFill>
                          <a:sym typeface="+mn-ea"/>
                        </a:rPr>
                        <a:t>112.57</a:t>
                      </a:r>
                      <a:r>
                        <a:rPr lang="zh-CN" altLang="en-US" sz="1600" dirty="0">
                          <a:solidFill>
                            <a:schemeClr val="tx1"/>
                          </a:solidFill>
                          <a:sym typeface="+mn-ea"/>
                        </a:rPr>
                        <a:t>万</a:t>
                      </a:r>
                      <a:endParaRPr lang="zh-CN" altLang="en-US" sz="1600" dirty="0">
                        <a:solidFill>
                          <a:schemeClr val="tx1"/>
                        </a:solidFill>
                        <a:sym typeface="+mn-ea"/>
                      </a:endParaRPr>
                    </a:p>
                    <a:p>
                      <a:pPr indent="0" fontAlgn="auto">
                        <a:lnSpc>
                          <a:spcPct val="125000"/>
                        </a:lnSpc>
                        <a:buNone/>
                      </a:pPr>
                      <a:r>
                        <a:rPr lang="en-US" altLang="zh-CN" sz="1600" dirty="0">
                          <a:solidFill>
                            <a:schemeClr val="tx1"/>
                          </a:solidFill>
                          <a:sym typeface="+mn-ea"/>
                        </a:rPr>
                        <a:t>5~9</a:t>
                      </a:r>
                      <a:r>
                        <a:rPr lang="zh-CN" altLang="en-US" sz="1600" dirty="0">
                          <a:solidFill>
                            <a:schemeClr val="tx1"/>
                          </a:solidFill>
                          <a:sym typeface="+mn-ea"/>
                        </a:rPr>
                        <a:t>岁：</a:t>
                      </a:r>
                      <a:r>
                        <a:rPr lang="en-US" altLang="zh-CN" sz="1600" dirty="0">
                          <a:solidFill>
                            <a:schemeClr val="tx1"/>
                          </a:solidFill>
                          <a:sym typeface="+mn-ea"/>
                        </a:rPr>
                        <a:t>53.91</a:t>
                      </a:r>
                      <a:r>
                        <a:rPr lang="zh-CN" altLang="en-US" sz="1600" dirty="0">
                          <a:solidFill>
                            <a:schemeClr val="tx1"/>
                          </a:solidFill>
                          <a:sym typeface="+mn-ea"/>
                        </a:rPr>
                        <a:t>万</a:t>
                      </a:r>
                      <a:endParaRPr lang="zh-CN" altLang="en-US" sz="1600" dirty="0">
                        <a:solidFill>
                          <a:schemeClr val="tx1"/>
                        </a:solidFill>
                        <a:sym typeface="+mn-ea"/>
                      </a:endParaRPr>
                    </a:p>
                    <a:p>
                      <a:pPr indent="0" fontAlgn="auto">
                        <a:lnSpc>
                          <a:spcPct val="125000"/>
                        </a:lnSpc>
                        <a:buNone/>
                      </a:pPr>
                      <a:r>
                        <a:rPr lang="en-US" altLang="zh-CN" sz="1600" dirty="0">
                          <a:solidFill>
                            <a:schemeClr val="tx1"/>
                          </a:solidFill>
                          <a:sym typeface="+mn-ea"/>
                        </a:rPr>
                        <a:t>10~14</a:t>
                      </a:r>
                      <a:r>
                        <a:rPr lang="zh-CN" altLang="en-US" sz="1600" dirty="0">
                          <a:solidFill>
                            <a:schemeClr val="tx1"/>
                          </a:solidFill>
                          <a:sym typeface="+mn-ea"/>
                        </a:rPr>
                        <a:t>岁：</a:t>
                      </a:r>
                      <a:r>
                        <a:rPr lang="en-US" altLang="zh-CN" sz="1600" dirty="0">
                          <a:solidFill>
                            <a:schemeClr val="tx1"/>
                          </a:solidFill>
                          <a:sym typeface="+mn-ea"/>
                        </a:rPr>
                        <a:t>28.90</a:t>
                      </a:r>
                      <a:r>
                        <a:rPr lang="zh-CN" altLang="en-US" sz="1600" dirty="0">
                          <a:solidFill>
                            <a:schemeClr val="tx1"/>
                          </a:solidFill>
                          <a:sym typeface="+mn-ea"/>
                        </a:rPr>
                        <a:t>万</a:t>
                      </a:r>
                      <a:r>
                        <a:rPr lang="en-US" altLang="zh-CN" sz="1600" baseline="30000" dirty="0">
                          <a:solidFill>
                            <a:schemeClr val="tx1"/>
                          </a:solidFill>
                          <a:sym typeface="+mn-ea"/>
                        </a:rPr>
                        <a:t>[2]</a:t>
                      </a:r>
                      <a:endParaRPr lang="zh-CN" altLang="en-US" sz="1600" dirty="0"/>
                    </a:p>
                  </a:txBody>
                  <a:tcPr/>
                </a:tc>
              </a:tr>
            </a:tbl>
          </a:graphicData>
        </a:graphic>
      </p:graphicFrame>
      <p:pic>
        <p:nvPicPr>
          <p:cNvPr id="6" name="图片 5" descr="疾病"/>
          <p:cNvPicPr>
            <a:picLocks noChangeAspect="1"/>
          </p:cNvPicPr>
          <p:nvPr/>
        </p:nvPicPr>
        <p:blipFill>
          <a:blip r:embed="rId2"/>
          <a:stretch>
            <a:fillRect/>
          </a:stretch>
        </p:blipFill>
        <p:spPr>
          <a:xfrm>
            <a:off x="2109470" y="2768600"/>
            <a:ext cx="3582035" cy="1223010"/>
          </a:xfrm>
          <a:prstGeom prst="rect">
            <a:avLst/>
          </a:prstGeom>
        </p:spPr>
      </p:pic>
      <p:sp>
        <p:nvSpPr>
          <p:cNvPr id="8" name="文本框 7"/>
          <p:cNvSpPr txBox="1"/>
          <p:nvPr/>
        </p:nvSpPr>
        <p:spPr>
          <a:xfrm>
            <a:off x="563245" y="6336665"/>
            <a:ext cx="11066145" cy="475615"/>
          </a:xfrm>
          <a:prstGeom prst="rect">
            <a:avLst/>
          </a:prstGeom>
          <a:noFill/>
        </p:spPr>
        <p:txBody>
          <a:bodyPr wrap="square" rtlCol="0" anchor="t">
            <a:spAutoFit/>
          </a:bodyPr>
          <a:lstStyle/>
          <a:p>
            <a:pPr indent="0" fontAlgn="auto">
              <a:lnSpc>
                <a:spcPct val="125000"/>
              </a:lnSpc>
              <a:buNone/>
            </a:pPr>
            <a:r>
              <a:rPr lang="en-US" altLang="zh-CN" sz="1000" i="1">
                <a:latin typeface="微软雅黑" panose="020B0503020204020204" charset="-122"/>
                <a:ea typeface="微软雅黑" panose="020B0503020204020204" charset="-122"/>
                <a:cs typeface="微软雅黑" panose="020B0503020204020204" charset="-122"/>
                <a:sym typeface="+mn-ea"/>
              </a:rPr>
              <a:t>[1]</a:t>
            </a:r>
            <a:r>
              <a:rPr lang="zh-CN" altLang="en-US" sz="1000" i="1">
                <a:latin typeface="微软雅黑" panose="020B0503020204020204" charset="-122"/>
                <a:ea typeface="微软雅黑" panose="020B0503020204020204" charset="-122"/>
                <a:cs typeface="微软雅黑" panose="020B0503020204020204" charset="-122"/>
                <a:sym typeface="+mn-ea"/>
              </a:rPr>
              <a:t>国家卫生计生委儿童用药专家委员会</a:t>
            </a:r>
            <a:r>
              <a:rPr lang="en-US" altLang="zh-CN" sz="1000" i="1">
                <a:latin typeface="微软雅黑" panose="020B0503020204020204" charset="-122"/>
                <a:ea typeface="微软雅黑" panose="020B0503020204020204" charset="-122"/>
                <a:cs typeface="微软雅黑" panose="020B0503020204020204" charset="-122"/>
                <a:sym typeface="+mn-ea"/>
              </a:rPr>
              <a:t>,</a:t>
            </a:r>
            <a:r>
              <a:rPr lang="zh-CN" altLang="en-US" sz="1000" i="1">
                <a:latin typeface="微软雅黑" panose="020B0503020204020204" charset="-122"/>
                <a:ea typeface="微软雅黑" panose="020B0503020204020204" charset="-122"/>
                <a:cs typeface="微软雅黑" panose="020B0503020204020204" charset="-122"/>
                <a:sym typeface="+mn-ea"/>
              </a:rPr>
              <a:t>中华医学会儿科学分会呼吸学组等</a:t>
            </a:r>
            <a:r>
              <a:rPr lang="en-US" altLang="zh-CN" sz="1000" i="1">
                <a:latin typeface="微软雅黑" panose="020B0503020204020204" charset="-122"/>
                <a:ea typeface="微软雅黑" panose="020B0503020204020204" charset="-122"/>
                <a:cs typeface="微软雅黑" panose="020B0503020204020204" charset="-122"/>
                <a:sym typeface="+mn-ea"/>
              </a:rPr>
              <a:t>.</a:t>
            </a:r>
            <a:r>
              <a:rPr lang="zh-CN" altLang="en-US" sz="1000" i="1">
                <a:latin typeface="微软雅黑" panose="020B0503020204020204" charset="-122"/>
                <a:ea typeface="微软雅黑" panose="020B0503020204020204" charset="-122"/>
                <a:cs typeface="微软雅黑" panose="020B0503020204020204" charset="-122"/>
                <a:sym typeface="+mn-ea"/>
              </a:rPr>
              <a:t>儿童喘息性疾病合理用药指南</a:t>
            </a:r>
            <a:r>
              <a:rPr lang="en-US" altLang="zh-CN" sz="1000" i="1">
                <a:latin typeface="微软雅黑" panose="020B0503020204020204" charset="-122"/>
                <a:ea typeface="微软雅黑" panose="020B0503020204020204" charset="-122"/>
                <a:cs typeface="微软雅黑" panose="020B0503020204020204" charset="-122"/>
                <a:sym typeface="+mn-ea"/>
              </a:rPr>
              <a:t>[J].</a:t>
            </a:r>
            <a:r>
              <a:rPr lang="zh-CN" altLang="en-US" sz="1000" i="1">
                <a:latin typeface="微软雅黑" panose="020B0503020204020204" charset="-122"/>
                <a:ea typeface="微软雅黑" panose="020B0503020204020204" charset="-122"/>
                <a:cs typeface="微软雅黑" panose="020B0503020204020204" charset="-122"/>
                <a:sym typeface="+mn-ea"/>
              </a:rPr>
              <a:t>中华实用儿科临床杂志</a:t>
            </a:r>
            <a:r>
              <a:rPr lang="en-US" altLang="zh-CN" sz="1000" i="1">
                <a:latin typeface="微软雅黑" panose="020B0503020204020204" charset="-122"/>
                <a:ea typeface="微软雅黑" panose="020B0503020204020204" charset="-122"/>
                <a:cs typeface="微软雅黑" panose="020B0503020204020204" charset="-122"/>
                <a:sym typeface="+mn-ea"/>
              </a:rPr>
              <a:t>,2018,33(19):1460-1472</a:t>
            </a:r>
            <a:endParaRPr lang="en-US" altLang="zh-CN" sz="1000" i="1">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buNone/>
            </a:pPr>
            <a:r>
              <a:rPr lang="zh-CN" altLang="en-US" sz="1000" i="1">
                <a:sym typeface="+mn-ea"/>
              </a:rPr>
              <a:t>[2]伊娜,刘婷婷,周宇畅等.1990-2019年中国儿童青少年哮喘疾病负担分析[J].中华流行病学杂志,2023,44(2):235-242</a:t>
            </a:r>
            <a:endParaRPr lang="zh-CN" altLang="en-US" sz="1000" i="1">
              <a:sym typeface="+mn-ea"/>
            </a:endParaRP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0" name="文本框 9"/>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1"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1</a:t>
            </a:r>
            <a:endParaRPr kumimoji="1" lang="en-US" altLang="zh-CN" sz="2400" dirty="0"/>
          </a:p>
        </p:txBody>
      </p:sp>
      <p:sp>
        <p:nvSpPr>
          <p:cNvPr id="14"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基本信息</a:t>
            </a:r>
            <a:endParaRPr kumimoji="1" lang="zh-CN" altLang="en-US" dirty="0"/>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727960" y="892175"/>
            <a:ext cx="6735445" cy="368300"/>
          </a:xfrm>
          <a:prstGeom prst="rect">
            <a:avLst/>
          </a:prstGeom>
          <a:noFill/>
        </p:spPr>
        <p:txBody>
          <a:bodyPr wrap="square" rtlCol="0">
            <a:spAutoFit/>
          </a:bodyPr>
          <a:lstStyle/>
          <a:p>
            <a:pPr algn="ctr"/>
            <a:r>
              <a:rPr lang="zh-CN" altLang="en-US" b="1" dirty="0">
                <a:sym typeface="+mn-ea"/>
              </a:rPr>
              <a:t>硫酸特布他林口服溶液说明书收载的安全性信息</a:t>
            </a:r>
            <a:endParaRPr lang="zh-CN" altLang="en-US" b="1" dirty="0">
              <a:sym typeface="+mn-ea"/>
            </a:endParaRPr>
          </a:p>
        </p:txBody>
      </p:sp>
      <p:graphicFrame>
        <p:nvGraphicFramePr>
          <p:cNvPr id="2" name="表格 1"/>
          <p:cNvGraphicFramePr/>
          <p:nvPr>
            <p:custDataLst>
              <p:tags r:id="rId1"/>
            </p:custDataLst>
          </p:nvPr>
        </p:nvGraphicFramePr>
        <p:xfrm>
          <a:off x="413385" y="1260475"/>
          <a:ext cx="11368405" cy="2565654"/>
        </p:xfrm>
        <a:graphic>
          <a:graphicData uri="http://schemas.openxmlformats.org/drawingml/2006/table">
            <a:tbl>
              <a:tblPr firstCol="1">
                <a:tableStyleId>{5C22544A-7EE6-4342-B048-85BDC9FD1C3A}</a:tableStyleId>
              </a:tblPr>
              <a:tblGrid>
                <a:gridCol w="2213610"/>
                <a:gridCol w="9154795"/>
              </a:tblGrid>
              <a:tr h="122555">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可能的严重不良反应</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a:txBody>
                    <a:bodyPr/>
                    <a:lstStyle/>
                    <a:p>
                      <a:pPr indent="0" fontAlgn="auto">
                        <a:lnSpc>
                          <a:spcPct val="125000"/>
                        </a:lnSpc>
                        <a:buNone/>
                      </a:pPr>
                      <a:r>
                        <a:rPr lang="zh-CN" altLang="en-US" sz="1600">
                          <a:latin typeface="微软雅黑" panose="020B0503020204020204" charset="-122"/>
                          <a:ea typeface="微软雅黑" panose="020B0503020204020204" charset="-122"/>
                          <a:sym typeface="+mn-ea"/>
                        </a:rPr>
                        <a:t>过敏（不到</a:t>
                      </a:r>
                      <a:r>
                        <a:rPr lang="en-US" altLang="zh-CN" sz="1600">
                          <a:latin typeface="微软雅黑" panose="020B0503020204020204" charset="-122"/>
                          <a:ea typeface="微软雅黑" panose="020B0503020204020204" charset="-122"/>
                          <a:sym typeface="+mn-ea"/>
                        </a:rPr>
                        <a:t>0.1%</a:t>
                      </a:r>
                      <a:r>
                        <a:rPr lang="zh-CN" altLang="en-US" sz="1600">
                          <a:latin typeface="微软雅黑" panose="020B0503020204020204" charset="-122"/>
                          <a:ea typeface="微软雅黑" panose="020B0503020204020204" charset="-122"/>
                          <a:sym typeface="+mn-ea"/>
                        </a:rPr>
                        <a:t>）；血清钾水平降低（发病率未知）</a:t>
                      </a:r>
                      <a:endParaRPr lang="zh-CN" altLang="en-US" sz="1600">
                        <a:latin typeface="微软雅黑" panose="020B0503020204020204" charset="-122"/>
                        <a:ea typeface="微软雅黑" panose="020B0503020204020204" charset="-122"/>
                        <a:sym typeface="+mn-ea"/>
                      </a:endParaRPr>
                    </a:p>
                  </a:txBody>
                  <a:tcPr/>
                </a:tc>
              </a:tr>
              <a:tr h="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其他副作用</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a:txBody>
                    <a:bodyPr/>
                    <a:lstStyle/>
                    <a:p>
                      <a:pPr indent="0" fontAlgn="auto">
                        <a:lnSpc>
                          <a:spcPct val="125000"/>
                        </a:lnSpc>
                        <a:buNone/>
                      </a:pPr>
                      <a:r>
                        <a:rPr lang="zh-CN" altLang="en-US" sz="1600">
                          <a:latin typeface="微软雅黑" panose="020B0503020204020204" charset="-122"/>
                          <a:ea typeface="微软雅黑" panose="020B0503020204020204" charset="-122"/>
                          <a:sym typeface="+mn-ea"/>
                        </a:rPr>
                        <a:t>过敏症：皮疹</a:t>
                      </a:r>
                      <a:endParaRPr lang="zh-CN" altLang="en-US" sz="1600">
                        <a:latin typeface="微软雅黑" panose="020B0503020204020204" charset="-122"/>
                        <a:ea typeface="微软雅黑" panose="020B0503020204020204" charset="-122"/>
                        <a:sym typeface="+mn-ea"/>
                      </a:endParaRPr>
                    </a:p>
                    <a:p>
                      <a:pPr indent="0" fontAlgn="auto">
                        <a:lnSpc>
                          <a:spcPct val="125000"/>
                        </a:lnSpc>
                        <a:buNone/>
                      </a:pPr>
                      <a:r>
                        <a:rPr lang="zh-CN" altLang="en-US" sz="1600">
                          <a:latin typeface="微软雅黑" panose="020B0503020204020204" charset="-122"/>
                          <a:ea typeface="微软雅黑" panose="020B0503020204020204" charset="-122"/>
                          <a:sym typeface="+mn-ea"/>
                        </a:rPr>
                        <a:t>循环系统：心悸、心跳过快、血压波动、胸闷、心律不齐、心肌缺血</a:t>
                      </a:r>
                      <a:endParaRPr lang="zh-CN" altLang="en-US" sz="1600">
                        <a:latin typeface="微软雅黑" panose="020B0503020204020204" charset="-122"/>
                        <a:ea typeface="微软雅黑" panose="020B0503020204020204" charset="-122"/>
                        <a:sym typeface="+mn-ea"/>
                      </a:endParaRPr>
                    </a:p>
                    <a:p>
                      <a:pPr indent="0" fontAlgn="auto">
                        <a:lnSpc>
                          <a:spcPct val="125000"/>
                        </a:lnSpc>
                        <a:buNone/>
                      </a:pPr>
                      <a:r>
                        <a:rPr lang="zh-CN" altLang="en-US" sz="1600">
                          <a:latin typeface="微软雅黑" panose="020B0503020204020204" charset="-122"/>
                          <a:ea typeface="微软雅黑" panose="020B0503020204020204" charset="-122"/>
                          <a:sym typeface="+mn-ea"/>
                        </a:rPr>
                        <a:t>神经系统：手指震颤、僵硬、麻木感、头痛、头晕、摇晃、痉挛、失眠、嗜睡、激越、运动过多、情绪不安、睡眠障碍和行为障碍</a:t>
                      </a:r>
                      <a:endParaRPr lang="zh-CN" altLang="en-US" sz="1600">
                        <a:latin typeface="微软雅黑" panose="020B0503020204020204" charset="-122"/>
                        <a:ea typeface="微软雅黑" panose="020B0503020204020204" charset="-122"/>
                        <a:sym typeface="+mn-ea"/>
                      </a:endParaRPr>
                    </a:p>
                    <a:p>
                      <a:pPr indent="0" fontAlgn="auto">
                        <a:lnSpc>
                          <a:spcPct val="125000"/>
                        </a:lnSpc>
                        <a:buNone/>
                      </a:pPr>
                      <a:r>
                        <a:rPr lang="zh-CN" altLang="en-US" sz="1600">
                          <a:latin typeface="微软雅黑" panose="020B0503020204020204" charset="-122"/>
                          <a:ea typeface="微软雅黑" panose="020B0503020204020204" charset="-122"/>
                          <a:sym typeface="+mn-ea"/>
                        </a:rPr>
                        <a:t>消化系统：恶心、呕吐、食欲不振</a:t>
                      </a:r>
                      <a:endParaRPr lang="zh-CN" altLang="en-US" sz="1600">
                        <a:latin typeface="微软雅黑" panose="020B0503020204020204" charset="-122"/>
                        <a:ea typeface="微软雅黑" panose="020B0503020204020204" charset="-122"/>
                        <a:sym typeface="+mn-ea"/>
                      </a:endParaRPr>
                    </a:p>
                    <a:p>
                      <a:pPr indent="0" fontAlgn="auto">
                        <a:lnSpc>
                          <a:spcPct val="125000"/>
                        </a:lnSpc>
                        <a:buNone/>
                      </a:pPr>
                      <a:r>
                        <a:rPr lang="zh-CN" altLang="en-US" sz="1600">
                          <a:latin typeface="微软雅黑" panose="020B0503020204020204" charset="-122"/>
                          <a:ea typeface="微软雅黑" panose="020B0503020204020204" charset="-122"/>
                          <a:sym typeface="+mn-ea"/>
                        </a:rPr>
                        <a:t>呼吸系统：矛盾性支气管痉挛</a:t>
                      </a:r>
                      <a:endParaRPr lang="zh-CN" altLang="en-US" sz="1600">
                        <a:latin typeface="微软雅黑" panose="020B0503020204020204" charset="-122"/>
                        <a:ea typeface="微软雅黑" panose="020B0503020204020204" charset="-122"/>
                        <a:sym typeface="+mn-ea"/>
                      </a:endParaRPr>
                    </a:p>
                    <a:p>
                      <a:pPr indent="0" fontAlgn="auto">
                        <a:lnSpc>
                          <a:spcPct val="125000"/>
                        </a:lnSpc>
                        <a:buNone/>
                      </a:pPr>
                      <a:r>
                        <a:rPr lang="zh-CN" altLang="en-US" sz="1600">
                          <a:latin typeface="微软雅黑" panose="020B0503020204020204" charset="-122"/>
                          <a:ea typeface="微软雅黑" panose="020B0503020204020204" charset="-122"/>
                          <a:sym typeface="+mn-ea"/>
                        </a:rPr>
                        <a:t>肌肉骨骼系统和结缔组织疾病：强直性肌痉挛</a:t>
                      </a:r>
                      <a:endParaRPr lang="zh-CN" altLang="en-US" sz="1600">
                        <a:latin typeface="微软雅黑" panose="020B0503020204020204" charset="-122"/>
                        <a:ea typeface="微软雅黑" panose="020B0503020204020204" charset="-122"/>
                        <a:sym typeface="+mn-ea"/>
                      </a:endParaRPr>
                    </a:p>
                  </a:txBody>
                  <a:tcPr/>
                </a:tc>
              </a:tr>
            </a:tbl>
          </a:graphicData>
        </a:graphic>
      </p:graphicFrame>
      <p:sp>
        <p:nvSpPr>
          <p:cNvPr id="4" name="文本框 3"/>
          <p:cNvSpPr txBox="1"/>
          <p:nvPr/>
        </p:nvSpPr>
        <p:spPr>
          <a:xfrm>
            <a:off x="2727960" y="4250055"/>
            <a:ext cx="6735445" cy="368300"/>
          </a:xfrm>
          <a:prstGeom prst="rect">
            <a:avLst/>
          </a:prstGeom>
          <a:noFill/>
        </p:spPr>
        <p:txBody>
          <a:bodyPr wrap="square" rtlCol="0">
            <a:spAutoFit/>
          </a:bodyPr>
          <a:lstStyle/>
          <a:p>
            <a:pPr algn="ctr"/>
            <a:r>
              <a:rPr lang="zh-CN" altLang="en-US" b="1" dirty="0">
                <a:sym typeface="+mn-ea"/>
              </a:rPr>
              <a:t>硫酸特布他林口服溶液在国内外不良反应发生情况</a:t>
            </a:r>
            <a:endParaRPr lang="zh-CN" altLang="en-US" b="1" dirty="0">
              <a:sym typeface="+mn-ea"/>
            </a:endParaRPr>
          </a:p>
        </p:txBody>
      </p:sp>
      <p:graphicFrame>
        <p:nvGraphicFramePr>
          <p:cNvPr id="6" name="表格 5"/>
          <p:cNvGraphicFramePr/>
          <p:nvPr>
            <p:custDataLst>
              <p:tags r:id="rId2"/>
            </p:custDataLst>
          </p:nvPr>
        </p:nvGraphicFramePr>
        <p:xfrm>
          <a:off x="413385" y="4643120"/>
          <a:ext cx="11368405" cy="1956054"/>
        </p:xfrm>
        <a:graphic>
          <a:graphicData uri="http://schemas.openxmlformats.org/drawingml/2006/table">
            <a:tbl>
              <a:tblPr firstCol="1">
                <a:tableStyleId>{5C22544A-7EE6-4342-B048-85BDC9FD1C3A}</a:tableStyleId>
              </a:tblPr>
              <a:tblGrid>
                <a:gridCol w="2213610"/>
                <a:gridCol w="9154795"/>
              </a:tblGrid>
              <a:tr h="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中国</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a:txBody>
                    <a:bodyPr/>
                    <a:lstStyle/>
                    <a:p>
                      <a:pPr indent="0" fontAlgn="auto">
                        <a:lnSpc>
                          <a:spcPct val="125000"/>
                        </a:lnSpc>
                        <a:buNone/>
                      </a:pPr>
                      <a:r>
                        <a:rPr lang="zh-CN" altLang="en-US" sz="1600">
                          <a:latin typeface="微软雅黑" panose="020B0503020204020204" charset="-122"/>
                          <a:ea typeface="微软雅黑" panose="020B0503020204020204" charset="-122"/>
                          <a:sym typeface="+mn-ea"/>
                        </a:rPr>
                        <a:t>本司自</a:t>
                      </a:r>
                      <a:r>
                        <a:rPr lang="en-US" altLang="zh-CN" sz="1600">
                          <a:latin typeface="微软雅黑" panose="020B0503020204020204" charset="-122"/>
                          <a:ea typeface="微软雅黑" panose="020B0503020204020204" charset="-122"/>
                          <a:sym typeface="+mn-ea"/>
                        </a:rPr>
                        <a:t>2024</a:t>
                      </a:r>
                      <a:r>
                        <a:rPr lang="zh-CN" altLang="en-US" sz="1600">
                          <a:latin typeface="微软雅黑" panose="020B0503020204020204" charset="-122"/>
                          <a:ea typeface="微软雅黑" panose="020B0503020204020204" charset="-122"/>
                          <a:sym typeface="+mn-ea"/>
                        </a:rPr>
                        <a:t>年</a:t>
                      </a:r>
                      <a:r>
                        <a:rPr lang="en-US" altLang="zh-CN" sz="1600">
                          <a:latin typeface="微软雅黑" panose="020B0503020204020204" charset="-122"/>
                          <a:ea typeface="微软雅黑" panose="020B0503020204020204" charset="-122"/>
                          <a:sym typeface="+mn-ea"/>
                        </a:rPr>
                        <a:t>12</a:t>
                      </a:r>
                      <a:r>
                        <a:rPr lang="zh-CN" altLang="en-US" sz="1600">
                          <a:latin typeface="微软雅黑" panose="020B0503020204020204" charset="-122"/>
                          <a:ea typeface="微软雅黑" panose="020B0503020204020204" charset="-122"/>
                          <a:sym typeface="+mn-ea"/>
                        </a:rPr>
                        <a:t>月上市至今，</a:t>
                      </a:r>
                      <a:r>
                        <a:rPr lang="zh-CN" sz="1600">
                          <a:latin typeface="微软雅黑" panose="020B0503020204020204" charset="-122"/>
                          <a:ea typeface="微软雅黑" panose="020B0503020204020204" charset="-122"/>
                          <a:sym typeface="+mn-ea"/>
                        </a:rPr>
                        <a:t>无</a:t>
                      </a:r>
                      <a:r>
                        <a:rPr lang="zh-CN" altLang="en-US" sz="1600">
                          <a:latin typeface="微软雅黑" panose="020B0503020204020204" charset="-122"/>
                          <a:ea typeface="微软雅黑" panose="020B0503020204020204" charset="-122"/>
                          <a:sym typeface="+mn-ea"/>
                        </a:rPr>
                        <a:t>不良反应报告</a:t>
                      </a:r>
                      <a:r>
                        <a:rPr lang="en-US" altLang="zh-CN" sz="1600" baseline="30000">
                          <a:solidFill>
                            <a:schemeClr val="tx1"/>
                          </a:solidFill>
                          <a:sym typeface="+mn-ea"/>
                        </a:rPr>
                        <a:t>[1]</a:t>
                      </a:r>
                      <a:endParaRPr lang="zh-CN" altLang="en-US" sz="1600" b="1">
                        <a:solidFill>
                          <a:srgbClr val="C00000"/>
                        </a:solidFill>
                        <a:latin typeface="微软雅黑" panose="020B0503020204020204" charset="-122"/>
                        <a:ea typeface="微软雅黑" panose="020B0503020204020204" charset="-122"/>
                        <a:sym typeface="+mn-ea"/>
                      </a:endParaRPr>
                    </a:p>
                  </a:txBody>
                  <a:tcPr/>
                </a:tc>
              </a:tr>
              <a:tr h="396240">
                <a:tc>
                  <a:txBody>
                    <a:bodyPr/>
                    <a:lstStyle/>
                    <a:p>
                      <a:pPr indent="0" algn="ctr" fontAlgn="auto">
                        <a:lnSpc>
                          <a:spcPct val="125000"/>
                        </a:lnSpc>
                        <a:buNone/>
                      </a:pPr>
                      <a:r>
                        <a:rPr lang="zh-CN" altLang="en-US" sz="1600">
                          <a:solidFill>
                            <a:schemeClr val="tx1"/>
                          </a:solidFill>
                          <a:latin typeface="微软雅黑" panose="020B0503020204020204" charset="-122"/>
                          <a:ea typeface="微软雅黑" panose="020B0503020204020204" charset="-122"/>
                          <a:sym typeface="+mn-ea"/>
                        </a:rPr>
                        <a:t>日本（原研）</a:t>
                      </a:r>
                      <a:endParaRPr lang="zh-CN" altLang="en-US" sz="1600">
                        <a:solidFill>
                          <a:schemeClr val="tx1"/>
                        </a:solidFill>
                        <a:latin typeface="微软雅黑" panose="020B0503020204020204" charset="-122"/>
                        <a:ea typeface="微软雅黑" panose="020B0503020204020204" charset="-122"/>
                        <a:sym typeface="+mn-ea"/>
                      </a:endParaRPr>
                    </a:p>
                  </a:txBody>
                  <a:tcPr anchor="ctr" anchorCtr="0">
                    <a:solidFill>
                      <a:srgbClr val="5CB5E2"/>
                    </a:solidFill>
                  </a:tcPr>
                </a:tc>
                <a:tc>
                  <a:txBody>
                    <a:bodyPr/>
                    <a:lstStyle/>
                    <a:p>
                      <a:pPr indent="0" fontAlgn="auto">
                        <a:lnSpc>
                          <a:spcPct val="125000"/>
                        </a:lnSpc>
                        <a:buNone/>
                      </a:pPr>
                      <a:r>
                        <a:rPr lang="zh-CN" altLang="en-US" sz="1600">
                          <a:latin typeface="微软雅黑" panose="020B0503020204020204" charset="-122"/>
                          <a:ea typeface="微软雅黑" panose="020B0503020204020204" charset="-122"/>
                          <a:sym typeface="+mn-ea"/>
                        </a:rPr>
                        <a:t>上市前：</a:t>
                      </a:r>
                      <a:r>
                        <a:rPr lang="zh-CN" altLang="en-US" sz="1600">
                          <a:solidFill>
                            <a:schemeClr val="tx1"/>
                          </a:solidFill>
                          <a:sym typeface="+mn-ea"/>
                        </a:rPr>
                        <a:t>248例支气管哮喘、支气管炎、哮喘性支气管炎患儿，</a:t>
                      </a:r>
                      <a:r>
                        <a:rPr lang="zh-CN" altLang="en-US" sz="1600" b="1">
                          <a:solidFill>
                            <a:schemeClr val="tx1"/>
                          </a:solidFill>
                          <a:sym typeface="+mn-ea"/>
                        </a:rPr>
                        <a:t>1例（0.4%）</a:t>
                      </a:r>
                      <a:r>
                        <a:rPr lang="zh-CN" altLang="en-US" sz="1600">
                          <a:solidFill>
                            <a:schemeClr val="tx1"/>
                          </a:solidFill>
                          <a:sym typeface="+mn-ea"/>
                        </a:rPr>
                        <a:t>报告腹痛的不良反应</a:t>
                      </a:r>
                      <a:r>
                        <a:rPr lang="en-US" altLang="zh-CN" sz="1600" baseline="30000">
                          <a:solidFill>
                            <a:schemeClr val="tx1"/>
                          </a:solidFill>
                          <a:sym typeface="+mn-ea"/>
                        </a:rPr>
                        <a:t>[2]</a:t>
                      </a:r>
                      <a:endParaRPr lang="zh-CN" altLang="en-US" sz="1600">
                        <a:solidFill>
                          <a:schemeClr val="tx1"/>
                        </a:solidFill>
                        <a:sym typeface="+mn-ea"/>
                      </a:endParaRPr>
                    </a:p>
                    <a:p>
                      <a:pPr indent="0" fontAlgn="auto">
                        <a:lnSpc>
                          <a:spcPct val="125000"/>
                        </a:lnSpc>
                        <a:buNone/>
                      </a:pPr>
                      <a:endParaRPr lang="en-US" altLang="zh-CN" sz="1600" baseline="30000">
                        <a:solidFill>
                          <a:schemeClr val="tx1"/>
                        </a:solidFill>
                        <a:sym typeface="+mn-ea"/>
                      </a:endParaRPr>
                    </a:p>
                  </a:txBody>
                  <a:tcPr/>
                </a:tc>
              </a:tr>
            </a:tbl>
          </a:graphicData>
        </a:graphic>
      </p:graphicFrame>
      <p:sp>
        <p:nvSpPr>
          <p:cNvPr id="8" name="文本框 7"/>
          <p:cNvSpPr txBox="1"/>
          <p:nvPr/>
        </p:nvSpPr>
        <p:spPr>
          <a:xfrm>
            <a:off x="767715" y="5776595"/>
            <a:ext cx="6599555" cy="668020"/>
          </a:xfrm>
          <a:prstGeom prst="rect">
            <a:avLst/>
          </a:prstGeom>
          <a:noFill/>
        </p:spPr>
        <p:txBody>
          <a:bodyPr wrap="square" rtlCol="0" anchor="t">
            <a:spAutoFit/>
          </a:bodyPr>
          <a:lstStyle/>
          <a:p>
            <a:pPr indent="0" fontAlgn="auto">
              <a:lnSpc>
                <a:spcPct val="125000"/>
              </a:lnSpc>
              <a:buNone/>
            </a:pPr>
            <a:r>
              <a:rPr lang="en-US" altLang="zh-CN" sz="1000" i="1">
                <a:latin typeface="微软雅黑" panose="020B0503020204020204" charset="-122"/>
                <a:ea typeface="微软雅黑" panose="020B0503020204020204" charset="-122"/>
                <a:cs typeface="微软雅黑" panose="020B0503020204020204" charset="-122"/>
                <a:sym typeface="+mn-ea"/>
              </a:rPr>
              <a:t>[1]</a:t>
            </a:r>
            <a:r>
              <a:rPr lang="zh-CN" altLang="en-US" sz="1000" i="1">
                <a:latin typeface="微软雅黑" panose="020B0503020204020204" charset="-122"/>
                <a:ea typeface="微软雅黑" panose="020B0503020204020204" charset="-122"/>
                <a:cs typeface="微软雅黑" panose="020B0503020204020204" charset="-122"/>
                <a:sym typeface="+mn-ea"/>
              </a:rPr>
              <a:t>国家药品</a:t>
            </a:r>
            <a:r>
              <a:rPr lang="zh-CN" altLang="en-US" sz="1000" i="1">
                <a:latin typeface="微软雅黑" panose="020B0503020204020204" charset="-122"/>
                <a:ea typeface="微软雅黑" panose="020B0503020204020204" charset="-122"/>
                <a:cs typeface="微软雅黑" panose="020B0503020204020204" charset="-122"/>
                <a:sym typeface="+mn-ea"/>
              </a:rPr>
              <a:t>不良反应监测中心</a:t>
            </a:r>
            <a:endParaRPr lang="en-US" altLang="zh-CN" sz="1000" i="1">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buNone/>
            </a:pPr>
            <a:r>
              <a:rPr lang="zh-CN" altLang="en-US" sz="1000" i="1">
                <a:sym typeface="+mn-ea"/>
              </a:rPr>
              <a:t>[2]</a:t>
            </a:r>
            <a:r>
              <a:rPr lang="zh-CN" altLang="en-US" sz="1000" i="1">
                <a:latin typeface="微软雅黑" panose="020B0503020204020204" charset="-122"/>
                <a:ea typeface="微软雅黑" panose="020B0503020204020204" charset="-122"/>
                <a:cs typeface="微软雅黑" panose="020B0503020204020204" charset="-122"/>
                <a:sym typeface="+mn-ea"/>
              </a:rPr>
              <a:t>日本原研</a:t>
            </a:r>
            <a:r>
              <a:rPr lang="en-US" altLang="zh-CN" sz="1000" i="1">
                <a:latin typeface="微软雅黑" panose="020B0503020204020204" charset="-122"/>
                <a:ea typeface="微软雅黑" panose="020B0503020204020204" charset="-122"/>
                <a:cs typeface="微软雅黑" panose="020B0503020204020204" charset="-122"/>
                <a:sym typeface="+mn-ea"/>
              </a:rPr>
              <a:t>Bricanyl</a:t>
            </a:r>
            <a:r>
              <a:rPr lang="zh-CN" altLang="en-US" sz="1000" i="1">
                <a:latin typeface="微软雅黑" panose="020B0503020204020204" charset="-122"/>
                <a:ea typeface="微软雅黑" panose="020B0503020204020204" charset="-122"/>
                <a:cs typeface="微软雅黑" panose="020B0503020204020204" charset="-122"/>
                <a:sym typeface="+mn-ea"/>
              </a:rPr>
              <a:t>硫酸特布他林糖浆说明书</a:t>
            </a:r>
            <a:endParaRPr lang="en-US" altLang="zh-CN" sz="1000" i="1">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buNone/>
            </a:pPr>
            <a:endParaRPr lang="zh-CN" altLang="en-US" sz="1000" i="1">
              <a:sym typeface="+mn-ea"/>
            </a:endParaRP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5" name="图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1" name="文本框 10"/>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4"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2</a:t>
            </a:r>
            <a:endParaRPr kumimoji="1" lang="en-US" altLang="zh-CN" sz="2400" dirty="0"/>
          </a:p>
        </p:txBody>
      </p:sp>
      <p:sp>
        <p:nvSpPr>
          <p:cNvPr id="15"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安全性</a:t>
            </a:r>
            <a:endParaRPr kumimoji="1" lang="zh-CN" altLang="en-US" dirty="0"/>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767715" y="1057910"/>
          <a:ext cx="10657205" cy="4754880"/>
        </p:xfrm>
        <a:graphic>
          <a:graphicData uri="http://schemas.openxmlformats.org/drawingml/2006/table">
            <a:tbl>
              <a:tblPr firstRow="1" bandRow="1">
                <a:tableStyleId>{5C22544A-7EE6-4342-B048-85BDC9FD1C3A}</a:tableStyleId>
              </a:tblPr>
              <a:tblGrid>
                <a:gridCol w="5813425"/>
                <a:gridCol w="4843780"/>
              </a:tblGrid>
              <a:tr h="638175">
                <a:tc gridSpan="2">
                  <a:txBody>
                    <a:bodyPr/>
                    <a:lstStyle/>
                    <a:p>
                      <a:pPr indent="0" algn="ctr" fontAlgn="auto">
                        <a:lnSpc>
                          <a:spcPct val="125000"/>
                        </a:lnSpc>
                        <a:buNone/>
                      </a:pPr>
                      <a:r>
                        <a:rPr lang="zh-CN" altLang="en-US" sz="1800" b="1">
                          <a:solidFill>
                            <a:schemeClr val="tx1"/>
                          </a:solidFill>
                          <a:latin typeface="微软雅黑" panose="020B0503020204020204" charset="-122"/>
                          <a:ea typeface="微软雅黑" panose="020B0503020204020204" charset="-122"/>
                        </a:rPr>
                        <a:t>与目录内同类药品的安全性数据对比</a:t>
                      </a:r>
                      <a:endParaRPr lang="zh-CN" altLang="en-US" sz="1800" b="1">
                        <a:solidFill>
                          <a:schemeClr val="tx1"/>
                        </a:solidFill>
                        <a:latin typeface="微软雅黑" panose="020B0503020204020204" charset="-122"/>
                        <a:ea typeface="微软雅黑" panose="020B0503020204020204" charset="-122"/>
                      </a:endParaRPr>
                    </a:p>
                  </a:txBody>
                  <a:tcPr anchor="ctr">
                    <a:solidFill>
                      <a:srgbClr val="5CB5E2"/>
                    </a:solidFill>
                  </a:tcPr>
                </a:tc>
                <a:tc hMerge="1">
                  <a:tcPr marL="0" marR="0" marT="0" marB="0" anchor="ctr"/>
                </a:tc>
              </a:tr>
              <a:tr h="634365">
                <a:tc>
                  <a:txBody>
                    <a:bodyPr/>
                    <a:lstStyle/>
                    <a:p>
                      <a:pPr indent="0" algn="ctr" fontAlgn="auto">
                        <a:lnSpc>
                          <a:spcPct val="125000"/>
                        </a:lnSpc>
                        <a:buNone/>
                      </a:pPr>
                      <a:r>
                        <a:rPr lang="zh-CN" altLang="en-US" sz="1600" b="1">
                          <a:solidFill>
                            <a:schemeClr val="tx1"/>
                          </a:solidFill>
                          <a:latin typeface="微软雅黑" panose="020B0503020204020204" charset="-122"/>
                          <a:ea typeface="微软雅黑" panose="020B0503020204020204" charset="-122"/>
                        </a:rPr>
                        <a:t>硫酸特布他林口服溶液</a:t>
                      </a:r>
                      <a:endParaRPr lang="zh-CN" altLang="en-US" sz="1600" b="1">
                        <a:solidFill>
                          <a:schemeClr val="tx1"/>
                        </a:solidFill>
                        <a:latin typeface="微软雅黑" panose="020B0503020204020204" charset="-122"/>
                        <a:ea typeface="微软雅黑" panose="020B0503020204020204" charset="-122"/>
                      </a:endParaRPr>
                    </a:p>
                  </a:txBody>
                  <a:tcPr anchor="ctr"/>
                </a:tc>
                <a:tc>
                  <a:txBody>
                    <a:bodyPr/>
                    <a:lstStyle/>
                    <a:p>
                      <a:pPr indent="0" algn="ctr" fontAlgn="auto">
                        <a:lnSpc>
                          <a:spcPct val="125000"/>
                        </a:lnSpc>
                        <a:buNone/>
                      </a:pPr>
                      <a:r>
                        <a:rPr lang="zh-CN" altLang="en-US" sz="1600" b="1">
                          <a:solidFill>
                            <a:schemeClr val="tx1"/>
                          </a:solidFill>
                          <a:latin typeface="微软雅黑" panose="020B0503020204020204" charset="-122"/>
                          <a:ea typeface="微软雅黑" panose="020B0503020204020204" charset="-122"/>
                        </a:rPr>
                        <a:t>盐酸班布特罗口服溶液</a:t>
                      </a:r>
                      <a:endParaRPr lang="zh-CN" altLang="en-US" sz="1600" b="1">
                        <a:solidFill>
                          <a:schemeClr val="tx1"/>
                        </a:solidFill>
                        <a:latin typeface="微软雅黑" panose="020B0503020204020204" charset="-122"/>
                        <a:ea typeface="微软雅黑" panose="020B0503020204020204" charset="-122"/>
                      </a:endParaRPr>
                    </a:p>
                  </a:txBody>
                  <a:tcPr marL="0" marR="0" marT="0" marB="0" anchor="ctr"/>
                </a:tc>
              </a:tr>
              <a:tr h="2188210">
                <a:tc>
                  <a:txBody>
                    <a:bodyPr/>
                    <a:lstStyle/>
                    <a:p>
                      <a:pPr indent="0" algn="just" fontAlgn="auto">
                        <a:lnSpc>
                          <a:spcPct val="125000"/>
                        </a:lnSpc>
                        <a:spcBef>
                          <a:spcPts val="500"/>
                        </a:spcBef>
                        <a:spcAft>
                          <a:spcPts val="500"/>
                        </a:spcAft>
                        <a:buNone/>
                      </a:pPr>
                      <a:r>
                        <a:rPr lang="en-US" altLang="zh-CN" sz="1600" b="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、248例支气管哮喘、支气管炎、哮喘性支气管炎患儿，</a:t>
                      </a:r>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1例（0.4%）</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腹痛；上市后：</a:t>
                      </a:r>
                      <a:r>
                        <a:rPr lang="en-US" altLang="zh-CN" sz="1600" b="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例疑似不良反应，用于</a:t>
                      </a:r>
                      <a:r>
                        <a:rPr lang="en-US" altLang="zh-CN" sz="1600" b="0">
                          <a:solidFill>
                            <a:schemeClr val="tx1"/>
                          </a:solidFill>
                          <a:latin typeface="微软雅黑" panose="020B0503020204020204" charset="-122"/>
                          <a:ea typeface="微软雅黑" panose="020B0503020204020204" charset="-122"/>
                          <a:cs typeface="微软雅黑" panose="020B0503020204020204" charset="-122"/>
                        </a:rPr>
                        <a:t>10</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岁儿童口服。</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endParaRPr>
                    </a:p>
                    <a:p>
                      <a:pPr indent="0" algn="just" fontAlgn="auto">
                        <a:lnSpc>
                          <a:spcPct val="125000"/>
                        </a:lnSpc>
                        <a:spcBef>
                          <a:spcPts val="500"/>
                        </a:spcBef>
                        <a:spcAft>
                          <a:spcPts val="500"/>
                        </a:spcAft>
                        <a:buNone/>
                      </a:pPr>
                      <a:r>
                        <a:rPr lang="en-US" altLang="zh-CN" sz="1600" b="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60</a:t>
                      </a:r>
                      <a:r>
                        <a:rPr lang="zh-CN" altLang="en-US" sz="1600">
                          <a:latin typeface="微软雅黑" panose="020B0503020204020204" charset="-122"/>
                          <a:ea typeface="微软雅黑" panose="020B0503020204020204" charset="-122"/>
                          <a:cs typeface="微软雅黑" panose="020B0503020204020204" charset="-122"/>
                        </a:rPr>
                        <a:t>例支气管哮喘、哮喘性支气管炎、支气管炎患儿，除常见副作用，未观察到其他副作用。</a:t>
                      </a:r>
                      <a:endParaRPr lang="zh-CN" altLang="en-US" sz="1600">
                        <a:latin typeface="微软雅黑" panose="020B0503020204020204" charset="-122"/>
                        <a:ea typeface="微软雅黑" panose="020B0503020204020204" charset="-122"/>
                        <a:cs typeface="微软雅黑" panose="020B0503020204020204" charset="-122"/>
                      </a:endParaRPr>
                    </a:p>
                    <a:p>
                      <a:pPr indent="0" algn="just" fontAlgn="auto">
                        <a:lnSpc>
                          <a:spcPct val="125000"/>
                        </a:lnSpc>
                        <a:spcBef>
                          <a:spcPts val="500"/>
                        </a:spcBef>
                        <a:spcAft>
                          <a:spcPts val="500"/>
                        </a:spcAft>
                        <a:buNone/>
                      </a:pP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tc>
                <a:tc>
                  <a:txBody>
                    <a:bodyPr/>
                    <a:lstStyle/>
                    <a:p>
                      <a:pPr indent="0" algn="just" fontAlgn="auto">
                        <a:lnSpc>
                          <a:spcPct val="125000"/>
                        </a:lnSpc>
                        <a:spcBef>
                          <a:spcPts val="500"/>
                        </a:spcBef>
                        <a:spcAft>
                          <a:spcPts val="500"/>
                        </a:spcAft>
                        <a:buNone/>
                      </a:pPr>
                      <a:r>
                        <a:rPr lang="en-US" altLang="zh-CN" sz="1600" b="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rPr>
                        <a:t>52</a:t>
                      </a:r>
                      <a:r>
                        <a:rPr lang="zh-CN" altLang="en-US" sz="1600" b="0">
                          <a:solidFill>
                            <a:schemeClr val="tx1"/>
                          </a:solidFill>
                          <a:latin typeface="微软雅黑" panose="020B0503020204020204" charset="-122"/>
                          <a:ea typeface="微软雅黑" panose="020B0503020204020204" charset="-122"/>
                          <a:cs typeface="微软雅黑" panose="020B0503020204020204" charset="-122"/>
                        </a:rPr>
                        <a:t>例毛细支气管炎患儿，未见明显不良反应。</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endParaRPr>
                    </a:p>
                    <a:p>
                      <a:pPr indent="0" algn="just" fontAlgn="auto">
                        <a:lnSpc>
                          <a:spcPct val="125000"/>
                        </a:lnSpc>
                        <a:spcBef>
                          <a:spcPts val="500"/>
                        </a:spcBef>
                        <a:spcAft>
                          <a:spcPts val="500"/>
                        </a:spcAft>
                        <a:buNone/>
                      </a:pP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87</a:t>
                      </a:r>
                      <a:r>
                        <a:rPr lang="zh-CN" altLang="en-US" sz="1600">
                          <a:latin typeface="微软雅黑" panose="020B0503020204020204" charset="-122"/>
                          <a:ea typeface="微软雅黑" panose="020B0503020204020204" charset="-122"/>
                          <a:cs typeface="微软雅黑" panose="020B0503020204020204" charset="-122"/>
                        </a:rPr>
                        <a:t>例慢性咳嗽患儿，</a:t>
                      </a:r>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震颤4例、头痛3例，肌痉挛4例、心悸3例、失眠2例</a:t>
                      </a:r>
                      <a:r>
                        <a:rPr lang="zh-CN" altLang="en-US" sz="1600">
                          <a:latin typeface="微软雅黑" panose="020B0503020204020204" charset="-122"/>
                          <a:ea typeface="微软雅黑" panose="020B0503020204020204" charset="-122"/>
                          <a:cs typeface="微软雅黑" panose="020B0503020204020204" charset="-122"/>
                        </a:rPr>
                        <a:t>，减量或暂停药物后消失</a:t>
                      </a:r>
                      <a:endParaRPr lang="zh-CN" altLang="en-US" sz="1600">
                        <a:latin typeface="微软雅黑" panose="020B0503020204020204" charset="-122"/>
                        <a:ea typeface="微软雅黑" panose="020B0503020204020204" charset="-122"/>
                        <a:cs typeface="微软雅黑" panose="020B0503020204020204" charset="-122"/>
                      </a:endParaRPr>
                    </a:p>
                    <a:p>
                      <a:pPr indent="0" algn="just" fontAlgn="auto">
                        <a:lnSpc>
                          <a:spcPct val="125000"/>
                        </a:lnSpc>
                        <a:spcBef>
                          <a:spcPts val="500"/>
                        </a:spcBef>
                        <a:spcAft>
                          <a:spcPts val="500"/>
                        </a:spcAft>
                        <a:buNone/>
                      </a:pPr>
                      <a:r>
                        <a:rPr lang="en-US" altLang="zh-CN" sz="1600">
                          <a:latin typeface="微软雅黑" panose="020B0503020204020204" charset="-122"/>
                          <a:ea typeface="微软雅黑" panose="020B0503020204020204" charset="-122"/>
                          <a:cs typeface="微软雅黑" panose="020B0503020204020204" charset="-122"/>
                          <a:sym typeface="微软雅黑" panose="020B0503020204020204" charset="-122"/>
                        </a:rPr>
                        <a:t>3</a:t>
                      </a:r>
                      <a:r>
                        <a:rPr lang="zh-CN" altLang="en-US" sz="1600">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sym typeface="微软雅黑" panose="020B0503020204020204" charset="-122"/>
                        </a:rPr>
                        <a:t>25</a:t>
                      </a:r>
                      <a:r>
                        <a:rPr lang="zh-CN" altLang="en-US" sz="1600">
                          <a:latin typeface="微软雅黑" panose="020B0503020204020204" charset="-122"/>
                          <a:ea typeface="微软雅黑" panose="020B0503020204020204" charset="-122"/>
                          <a:cs typeface="微软雅黑" panose="020B0503020204020204" charset="-122"/>
                          <a:sym typeface="微软雅黑" panose="020B0503020204020204" charset="-122"/>
                        </a:rPr>
                        <a:t>例咳嗽变异性哮喘患儿，未见明显不良反应。</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tc>
              </a:tr>
              <a:tr h="647065">
                <a:tc>
                  <a:txBody>
                    <a:bodyPr/>
                    <a:lstStyle/>
                    <a:p>
                      <a:pPr indent="0" algn="ctr" fontAlgn="auto">
                        <a:lnSpc>
                          <a:spcPct val="125000"/>
                        </a:lnSpc>
                        <a:buNone/>
                      </a:pPr>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不良反应发生率</a:t>
                      </a:r>
                      <a:r>
                        <a:rPr lang="en-US" altLang="zh-CN" sz="1600" b="1">
                          <a:solidFill>
                            <a:srgbClr val="C00000"/>
                          </a:solidFill>
                          <a:latin typeface="微软雅黑" panose="020B0503020204020204" charset="-122"/>
                          <a:ea typeface="微软雅黑" panose="020B0503020204020204" charset="-122"/>
                          <a:cs typeface="微软雅黑" panose="020B0503020204020204" charset="-122"/>
                        </a:rPr>
                        <a:t>0.28%(1/308)</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lnSpc>
                          <a:spcPct val="125000"/>
                        </a:lnSpc>
                        <a:buNone/>
                      </a:pP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不良反应发生率</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9.76%(16/164)</a:t>
                      </a:r>
                      <a:endPar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endParaRPr>
                    </a:p>
                  </a:txBody>
                  <a:tcPr anchor="ctr"/>
                </a:tc>
              </a:tr>
              <a:tr h="647065">
                <a:tc gridSpan="2">
                  <a:txBody>
                    <a:bodyPr/>
                    <a:lstStyle/>
                    <a:p>
                      <a:pPr indent="0" algn="ctr" fontAlgn="auto">
                        <a:lnSpc>
                          <a:spcPct val="125000"/>
                        </a:lnSpc>
                        <a:buNone/>
                      </a:pPr>
                      <a:r>
                        <a:rPr lang="zh-CN" altLang="en-US" sz="1600" b="1" dirty="0">
                          <a:latin typeface="微软雅黑" panose="020B0503020204020204" charset="-122"/>
                          <a:ea typeface="微软雅黑" panose="020B0503020204020204" charset="-122"/>
                          <a:sym typeface="微软雅黑" panose="020B0503020204020204" charset="-122"/>
                        </a:rPr>
                        <a:t>与盐酸班布特罗口服溶液的安全性相比，</a:t>
                      </a:r>
                      <a:r>
                        <a:rPr lang="zh-CN" altLang="en-US" sz="1600" b="1" dirty="0">
                          <a:solidFill>
                            <a:srgbClr val="FF0000"/>
                          </a:solidFill>
                          <a:latin typeface="微软雅黑" panose="020B0503020204020204" charset="-122"/>
                          <a:ea typeface="微软雅黑" panose="020B0503020204020204" charset="-122"/>
                          <a:sym typeface="微软雅黑" panose="020B0503020204020204" charset="-122"/>
                        </a:rPr>
                        <a:t>硫酸特布他林口服溶液的不良反应发生率较低</a:t>
                      </a:r>
                      <a:r>
                        <a:rPr lang="zh-CN" altLang="en-US" sz="1600" b="1" dirty="0">
                          <a:latin typeface="微软雅黑" panose="020B0503020204020204" charset="-122"/>
                          <a:ea typeface="微软雅黑" panose="020B0503020204020204" charset="-122"/>
                          <a:sym typeface="微软雅黑" panose="020B0503020204020204" charset="-122"/>
                        </a:rPr>
                        <a:t>，严重程度较轻。</a:t>
                      </a:r>
                      <a:endParaRPr lang="zh-CN" altLang="en-US" sz="1600" b="1" dirty="0">
                        <a:solidFill>
                          <a:schemeClr val="tx1"/>
                        </a:solidFill>
                        <a:latin typeface="微软雅黑" panose="020B0503020204020204" charset="-122"/>
                        <a:ea typeface="微软雅黑" panose="020B0503020204020204" charset="-122"/>
                        <a:sym typeface="+mn-ea"/>
                      </a:endParaRPr>
                    </a:p>
                  </a:txBody>
                  <a:tcPr anchor="ctr">
                    <a:solidFill>
                      <a:srgbClr val="5CB5E2"/>
                    </a:solidFill>
                  </a:tcPr>
                </a:tc>
                <a:tc hMerge="1">
                  <a:tcPr anchor="ctr"/>
                </a:tc>
              </a:tr>
            </a:tbl>
          </a:graphicData>
        </a:graphic>
      </p:graphicFrame>
      <p:sp>
        <p:nvSpPr>
          <p:cNvPr id="19" name="文本框 18"/>
          <p:cNvSpPr txBox="1"/>
          <p:nvPr/>
        </p:nvSpPr>
        <p:spPr>
          <a:xfrm>
            <a:off x="4815205" y="523875"/>
            <a:ext cx="4064000" cy="368300"/>
          </a:xfrm>
          <a:prstGeom prst="rect">
            <a:avLst/>
          </a:prstGeom>
          <a:noFill/>
        </p:spPr>
        <p:txBody>
          <a:bodyPr wrap="square" rtlCol="0">
            <a:spAutoFit/>
          </a:bodyPr>
          <a:lstStyle/>
          <a:p>
            <a:endParaRPr lang="zh-CN" altLang="en-US"/>
          </a:p>
        </p:txBody>
      </p:sp>
      <p:sp>
        <p:nvSpPr>
          <p:cNvPr id="8" name="文本框 7"/>
          <p:cNvSpPr txBox="1"/>
          <p:nvPr/>
        </p:nvSpPr>
        <p:spPr>
          <a:xfrm>
            <a:off x="768350" y="5978525"/>
            <a:ext cx="11423650" cy="283210"/>
          </a:xfrm>
          <a:prstGeom prst="rect">
            <a:avLst/>
          </a:prstGeom>
          <a:noFill/>
        </p:spPr>
        <p:txBody>
          <a:bodyPr wrap="square" rtlCol="0" anchor="t">
            <a:spAutoFit/>
          </a:bodyPr>
          <a:lstStyle/>
          <a:p>
            <a:pPr indent="0" fontAlgn="auto">
              <a:lnSpc>
                <a:spcPct val="125000"/>
              </a:lnSpc>
              <a:buNone/>
            </a:pPr>
            <a:r>
              <a:rPr lang="en-US" altLang="zh-CN" sz="1000" i="1" dirty="0">
                <a:latin typeface="微软雅黑" panose="020B0503020204020204" charset="-122"/>
                <a:ea typeface="微软雅黑" panose="020B0503020204020204" charset="-122"/>
                <a:cs typeface="微软雅黑" panose="020B0503020204020204" charset="-122"/>
                <a:sym typeface="+mn-ea"/>
              </a:rPr>
              <a:t>[1]</a:t>
            </a:r>
            <a:r>
              <a:rPr lang="zh-CN" altLang="en-US" sz="1000" i="1" dirty="0">
                <a:latin typeface="微软雅黑" panose="020B0503020204020204" charset="-122"/>
                <a:ea typeface="微软雅黑" panose="020B0503020204020204" charset="-122"/>
                <a:cs typeface="微软雅黑" panose="020B0503020204020204" charset="-122"/>
                <a:sym typeface="+mn-ea"/>
              </a:rPr>
              <a:t>日本原研</a:t>
            </a:r>
            <a:r>
              <a:rPr lang="en-US" altLang="zh-CN" sz="1000" i="1" dirty="0" err="1">
                <a:latin typeface="微软雅黑" panose="020B0503020204020204" charset="-122"/>
                <a:ea typeface="微软雅黑" panose="020B0503020204020204" charset="-122"/>
                <a:cs typeface="微软雅黑" panose="020B0503020204020204" charset="-122"/>
                <a:sym typeface="+mn-ea"/>
              </a:rPr>
              <a:t>Bricanyl</a:t>
            </a:r>
            <a:r>
              <a:rPr lang="zh-CN" altLang="en-US" sz="1000" i="1" dirty="0">
                <a:latin typeface="微软雅黑" panose="020B0503020204020204" charset="-122"/>
                <a:ea typeface="微软雅黑" panose="020B0503020204020204" charset="-122"/>
                <a:cs typeface="微软雅黑" panose="020B0503020204020204" charset="-122"/>
                <a:sym typeface="+mn-ea"/>
              </a:rPr>
              <a:t>硫酸特布他林糖浆说明书</a:t>
            </a: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zh-CN" altLang="en-US" sz="1000" i="1" dirty="0">
                <a:latin typeface="微软雅黑" panose="020B0503020204020204" charset="-122"/>
                <a:ea typeface="微软雅黑" panose="020B0503020204020204" charset="-122"/>
                <a:sym typeface="+mn-ea"/>
              </a:rPr>
              <a:t>[2]</a:t>
            </a:r>
            <a:r>
              <a:rPr lang="en-US" altLang="zh-CN" sz="1000" i="1" dirty="0" err="1">
                <a:latin typeface="微软雅黑" panose="020B0503020204020204" charset="-122"/>
                <a:ea typeface="微软雅黑" panose="020B0503020204020204" charset="-122"/>
                <a:cs typeface="微软雅黑" panose="020B0503020204020204" charset="-122"/>
                <a:sym typeface="+mn-ea"/>
              </a:rPr>
              <a:t>小児科臨床</a:t>
            </a:r>
            <a:r>
              <a:rPr lang="en-US" altLang="zh-CN" sz="1000" i="1" dirty="0">
                <a:latin typeface="微软雅黑" panose="020B0503020204020204" charset="-122"/>
                <a:ea typeface="微软雅黑" panose="020B0503020204020204" charset="-122"/>
                <a:cs typeface="微软雅黑" panose="020B0503020204020204" charset="-122"/>
                <a:sym typeface="+mn-ea"/>
              </a:rPr>
              <a:t>, 1983, 36(12): 2908-2916.</a:t>
            </a:r>
            <a:r>
              <a:rPr lang="en-US" altLang="zh-CN" sz="1000" i="1" dirty="0">
                <a:latin typeface="微软雅黑" panose="020B0503020204020204" charset="-122"/>
                <a:ea typeface="微软雅黑" panose="020B0503020204020204" charset="-122"/>
                <a:sym typeface="+mn-ea"/>
              </a:rPr>
              <a:t>[3中原医刊,2007,34(7):82-83. [4]医学理论与实践,2005,18(2):194-194. [5]四川医学,2004,25(1):77-77. </a:t>
            </a:r>
            <a:endParaRPr lang="en-US" altLang="zh-CN" sz="1000" i="1" dirty="0">
              <a:latin typeface="微软雅黑" panose="020B0503020204020204" charset="-122"/>
              <a:ea typeface="微软雅黑" panose="020B0503020204020204" charset="-122"/>
              <a:sym typeface="+mn-ea"/>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1" name="文本框 10"/>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4"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2</a:t>
            </a:r>
            <a:endParaRPr kumimoji="1" lang="en-US" altLang="zh-CN" sz="2400" dirty="0"/>
          </a:p>
        </p:txBody>
      </p:sp>
      <p:sp>
        <p:nvSpPr>
          <p:cNvPr id="15"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安全性</a:t>
            </a:r>
            <a:endParaRPr kumimoji="1" lang="zh-CN" altLang="en-US" dirty="0"/>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69620" y="6167120"/>
            <a:ext cx="11424920" cy="475615"/>
          </a:xfrm>
          <a:prstGeom prst="rect">
            <a:avLst/>
          </a:prstGeom>
          <a:noFill/>
        </p:spPr>
        <p:txBody>
          <a:bodyPr wrap="square" rtlCol="0" anchor="t">
            <a:spAutoFit/>
          </a:bodyPr>
          <a:lstStyle/>
          <a:p>
            <a:pPr indent="0" fontAlgn="auto">
              <a:lnSpc>
                <a:spcPct val="125000"/>
              </a:lnSpc>
              <a:buNone/>
            </a:pPr>
            <a:r>
              <a:rPr lang="en-US" altLang="zh-CN" sz="1000" i="1">
                <a:latin typeface="微软雅黑" panose="020B0503020204020204" charset="-122"/>
                <a:ea typeface="微软雅黑" panose="020B0503020204020204" charset="-122"/>
                <a:cs typeface="微软雅黑" panose="020B0503020204020204" charset="-122"/>
                <a:sym typeface="+mn-ea"/>
              </a:rPr>
              <a:t>[1]</a:t>
            </a:r>
            <a:r>
              <a:rPr sz="1000" i="1">
                <a:latin typeface="微软雅黑" panose="020B0503020204020204" charset="-122"/>
                <a:ea typeface="微软雅黑" panose="020B0503020204020204" charset="-122"/>
                <a:cs typeface="微软雅黑" panose="020B0503020204020204" charset="-122"/>
                <a:sym typeface="+mn-ea"/>
              </a:rPr>
              <a:t>儿童喘息性疾病合理用药指南[J]. 中华实用儿科临床杂志, 2018, 33(19): 1460-1472</a:t>
            </a:r>
            <a:endParaRPr sz="1000" i="1">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buNone/>
            </a:pPr>
            <a:r>
              <a:rPr lang="zh-CN" altLang="en-US" sz="1000" i="1">
                <a:sym typeface="+mn-ea"/>
              </a:rPr>
              <a:t>[2]王志强,彭东红.选择性β_2受体激动剂的研究进展[J].儿科药学杂志,2012,18(2):47-50</a:t>
            </a:r>
            <a:endParaRPr lang="zh-CN" altLang="en-US" sz="1000" i="1">
              <a:sym typeface="+mn-ea"/>
            </a:endParaRPr>
          </a:p>
        </p:txBody>
      </p:sp>
      <p:sp>
        <p:nvSpPr>
          <p:cNvPr id="5" name="文本框 4"/>
          <p:cNvSpPr txBox="1"/>
          <p:nvPr/>
        </p:nvSpPr>
        <p:spPr>
          <a:xfrm>
            <a:off x="2079625" y="4181475"/>
            <a:ext cx="8034655" cy="398780"/>
          </a:xfrm>
          <a:prstGeom prst="rect">
            <a:avLst/>
          </a:prstGeom>
          <a:noFill/>
        </p:spPr>
        <p:txBody>
          <a:bodyPr wrap="square" rtlCol="0">
            <a:spAutoFit/>
          </a:bodyPr>
          <a:lstStyle/>
          <a:p>
            <a:pPr indent="0" algn="ctr" fontAlgn="auto">
              <a:lnSpc>
                <a:spcPct val="125000"/>
              </a:lnSpc>
            </a:pPr>
            <a:r>
              <a:rPr lang="zh-CN" altLang="en-US" sz="1600">
                <a:latin typeface="微软雅黑" panose="020B0503020204020204" charset="-122"/>
                <a:ea typeface="微软雅黑" panose="020B0503020204020204" charset="-122"/>
                <a:cs typeface="微软雅黑" panose="020B0503020204020204" charset="-122"/>
              </a:rPr>
              <a:t>特布他林对</a:t>
            </a:r>
            <a:r>
              <a:rPr lang="en-US" altLang="zh-CN" sz="1600">
                <a:latin typeface="微软雅黑" panose="020B0503020204020204" charset="-122"/>
                <a:ea typeface="微软雅黑" panose="020B0503020204020204" charset="-122"/>
                <a:cs typeface="微软雅黑" panose="020B0503020204020204" charset="-122"/>
              </a:rPr>
              <a:t>β</a:t>
            </a:r>
            <a:r>
              <a:rPr lang="en-US" altLang="zh-CN" sz="1600" baseline="-250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受体的选择性远远大于</a:t>
            </a:r>
            <a:r>
              <a:rPr lang="en-US" altLang="zh-CN" sz="1600">
                <a:latin typeface="微软雅黑" panose="020B0503020204020204" charset="-122"/>
                <a:ea typeface="微软雅黑" panose="020B0503020204020204" charset="-122"/>
                <a:cs typeface="微软雅黑" panose="020B0503020204020204" charset="-122"/>
              </a:rPr>
              <a:t>β</a:t>
            </a:r>
            <a:r>
              <a:rPr lang="en-US" altLang="zh-CN" sz="1600" baseline="-25000">
                <a:latin typeface="微软雅黑" panose="020B0503020204020204" charset="-122"/>
                <a:ea typeface="微软雅黑" panose="020B0503020204020204" charset="-122"/>
                <a:cs typeface="微软雅黑" panose="020B0503020204020204" charset="-122"/>
              </a:rPr>
              <a:t>1</a:t>
            </a:r>
            <a:r>
              <a:rPr lang="zh-CN" altLang="en-US" sz="1600">
                <a:latin typeface="微软雅黑" panose="020B0503020204020204" charset="-122"/>
                <a:ea typeface="微软雅黑" panose="020B0503020204020204" charset="-122"/>
                <a:cs typeface="微软雅黑" panose="020B0503020204020204" charset="-122"/>
              </a:rPr>
              <a:t>受体，在同类药物中对心血管的不良反应最小。</a:t>
            </a:r>
            <a:endParaRPr lang="zh-CN" altLang="en-US" sz="1600">
              <a:latin typeface="微软雅黑" panose="020B0503020204020204" charset="-122"/>
              <a:ea typeface="微软雅黑" panose="020B0503020204020204" charset="-122"/>
              <a:cs typeface="微软雅黑" panose="020B0503020204020204" charset="-122"/>
            </a:endParaRPr>
          </a:p>
        </p:txBody>
      </p:sp>
      <p:grpSp>
        <p:nvGrpSpPr>
          <p:cNvPr id="13" name="组合 12"/>
          <p:cNvGrpSpPr/>
          <p:nvPr/>
        </p:nvGrpSpPr>
        <p:grpSpPr>
          <a:xfrm>
            <a:off x="1988820" y="1331595"/>
            <a:ext cx="3738880" cy="2788285"/>
            <a:chOff x="1972" y="3986"/>
            <a:chExt cx="5888" cy="4391"/>
          </a:xfrm>
        </p:grpSpPr>
        <p:pic>
          <p:nvPicPr>
            <p:cNvPr id="101" name="图片 100"/>
            <p:cNvPicPr/>
            <p:nvPr>
              <p:custDataLst>
                <p:tags r:id="rId1"/>
              </p:custDataLst>
            </p:nvPr>
          </p:nvPicPr>
          <p:blipFill>
            <a:blip r:embed="rId2"/>
            <a:srcRect t="18484"/>
            <a:stretch>
              <a:fillRect/>
            </a:stretch>
          </p:blipFill>
          <p:spPr>
            <a:xfrm>
              <a:off x="1972" y="4797"/>
              <a:ext cx="5889" cy="3581"/>
            </a:xfrm>
            <a:prstGeom prst="rect">
              <a:avLst/>
            </a:prstGeom>
            <a:noFill/>
            <a:ln w="9525">
              <a:noFill/>
            </a:ln>
          </p:spPr>
        </p:pic>
        <p:sp>
          <p:nvSpPr>
            <p:cNvPr id="7" name="圆角矩形 6"/>
            <p:cNvSpPr/>
            <p:nvPr/>
          </p:nvSpPr>
          <p:spPr>
            <a:xfrm>
              <a:off x="2234" y="3986"/>
              <a:ext cx="1464" cy="715"/>
            </a:xfrm>
            <a:prstGeom prst="roundRect">
              <a:avLst/>
            </a:prstGeom>
            <a:solidFill>
              <a:srgbClr val="BBE0E3"/>
            </a:solidFill>
          </p:spPr>
          <p:style>
            <a:lnRef idx="2">
              <a:schemeClr val="accent1">
                <a:lumMod val="75000"/>
              </a:schemeClr>
            </a:lnRef>
            <a:fillRef idx="1">
              <a:schemeClr val="accent1"/>
            </a:fillRef>
            <a:effectRef idx="0">
              <a:srgbClr val="FFFFFF"/>
            </a:effectRef>
            <a:fontRef idx="minor">
              <a:schemeClr val="lt1"/>
            </a:fontRef>
          </p:style>
          <p:txBody>
            <a:bodyPr rtlCol="0" anchor="ctr" anchorCtr="0"/>
            <a:lstStyle/>
            <a:p>
              <a:pPr algn="ctr"/>
              <a:r>
                <a:rPr lang="en-US" altLang="zh-CN" sz="1600" b="1">
                  <a:solidFill>
                    <a:schemeClr val="tx1"/>
                  </a:solidFill>
                </a:rPr>
                <a:t>β</a:t>
              </a:r>
              <a:r>
                <a:rPr lang="en-US" altLang="zh-CN" sz="1600" b="1" baseline="-25000">
                  <a:solidFill>
                    <a:schemeClr val="tx1"/>
                  </a:solidFill>
                </a:rPr>
                <a:t>1</a:t>
              </a:r>
              <a:r>
                <a:rPr lang="zh-CN" altLang="en-US" sz="1600" b="1">
                  <a:solidFill>
                    <a:schemeClr val="tx1"/>
                  </a:solidFill>
                </a:rPr>
                <a:t>受体</a:t>
              </a:r>
              <a:endParaRPr lang="zh-CN" altLang="en-US" sz="1600" b="1">
                <a:solidFill>
                  <a:schemeClr val="tx1"/>
                </a:solidFill>
              </a:endParaRPr>
            </a:p>
          </p:txBody>
        </p:sp>
        <p:sp>
          <p:nvSpPr>
            <p:cNvPr id="12" name="圆角矩形 11"/>
            <p:cNvSpPr/>
            <p:nvPr/>
          </p:nvSpPr>
          <p:spPr>
            <a:xfrm>
              <a:off x="4725" y="4082"/>
              <a:ext cx="1464" cy="715"/>
            </a:xfrm>
            <a:prstGeom prst="roundRect">
              <a:avLst/>
            </a:prstGeom>
            <a:solidFill>
              <a:srgbClr val="BBE0E3"/>
            </a:solidFill>
          </p:spPr>
          <p:style>
            <a:lnRef idx="2">
              <a:schemeClr val="accent1">
                <a:lumMod val="75000"/>
              </a:schemeClr>
            </a:lnRef>
            <a:fillRef idx="1">
              <a:schemeClr val="accent1"/>
            </a:fillRef>
            <a:effectRef idx="0">
              <a:srgbClr val="FFFFFF"/>
            </a:effectRef>
            <a:fontRef idx="minor">
              <a:schemeClr val="lt1"/>
            </a:fontRef>
          </p:style>
          <p:txBody>
            <a:bodyPr rtlCol="0" anchor="ctr" anchorCtr="0"/>
            <a:lstStyle/>
            <a:p>
              <a:pPr algn="ctr"/>
              <a:r>
                <a:rPr lang="en-US" altLang="zh-CN" sz="1600" b="1">
                  <a:solidFill>
                    <a:schemeClr val="tx1"/>
                  </a:solidFill>
                </a:rPr>
                <a:t>β</a:t>
              </a:r>
              <a:r>
                <a:rPr lang="en-US" altLang="zh-CN" sz="1600" b="1" baseline="-25000">
                  <a:solidFill>
                    <a:schemeClr val="tx1"/>
                  </a:solidFill>
                </a:rPr>
                <a:t>2</a:t>
              </a:r>
              <a:r>
                <a:rPr lang="zh-CN" altLang="en-US" sz="1600" b="1">
                  <a:solidFill>
                    <a:schemeClr val="tx1"/>
                  </a:solidFill>
                </a:rPr>
                <a:t>受体</a:t>
              </a:r>
              <a:endParaRPr lang="zh-CN" altLang="en-US" sz="1600" b="1">
                <a:solidFill>
                  <a:schemeClr val="tx1"/>
                </a:solidFill>
              </a:endParaRPr>
            </a:p>
          </p:txBody>
        </p:sp>
      </p:grpSp>
      <p:sp>
        <p:nvSpPr>
          <p:cNvPr id="14" name="圆角矩形 13"/>
          <p:cNvSpPr/>
          <p:nvPr/>
        </p:nvSpPr>
        <p:spPr>
          <a:xfrm>
            <a:off x="6089650" y="1324610"/>
            <a:ext cx="3919220" cy="1201420"/>
          </a:xfrm>
          <a:prstGeom prst="roundRect">
            <a:avLst/>
          </a:prstGeom>
          <a:solidFill>
            <a:srgbClr val="BBE0E3"/>
          </a:solidFill>
        </p:spPr>
        <p:style>
          <a:lnRef idx="2">
            <a:schemeClr val="accent1">
              <a:lumMod val="75000"/>
            </a:schemeClr>
          </a:lnRef>
          <a:fillRef idx="1">
            <a:schemeClr val="accent1"/>
          </a:fillRef>
          <a:effectRef idx="0">
            <a:srgbClr val="FFFFFF"/>
          </a:effectRef>
          <a:fontRef idx="minor">
            <a:schemeClr val="lt1"/>
          </a:fontRef>
        </p:style>
        <p:txBody>
          <a:bodyPr rtlCol="0" anchor="ctr" anchorCtr="0"/>
          <a:lstStyle/>
          <a:p>
            <a:pPr algn="ctr">
              <a:lnSpc>
                <a:spcPct val="125000"/>
              </a:lnSpc>
              <a:spcBef>
                <a:spcPts val="0"/>
              </a:spcBef>
              <a:spcAft>
                <a:spcPts val="0"/>
              </a:spcAft>
            </a:pPr>
            <a:r>
              <a:rPr lang="zh-CN" altLang="en-US" sz="1600" b="1">
                <a:solidFill>
                  <a:schemeClr val="tx1"/>
                </a:solidFill>
              </a:rPr>
              <a:t>特布他林：</a:t>
            </a:r>
            <a:r>
              <a:rPr lang="en-US" altLang="zh-CN" sz="1600" b="1">
                <a:solidFill>
                  <a:schemeClr val="tx1"/>
                </a:solidFill>
                <a:sym typeface="+mn-ea"/>
              </a:rPr>
              <a:t>β</a:t>
            </a:r>
            <a:r>
              <a:rPr lang="en-US" altLang="zh-CN" sz="1600" b="1" baseline="-25000">
                <a:solidFill>
                  <a:schemeClr val="tx1"/>
                </a:solidFill>
                <a:sym typeface="+mn-ea"/>
              </a:rPr>
              <a:t>2</a:t>
            </a:r>
            <a:r>
              <a:rPr lang="zh-CN" altLang="en-US" sz="1600" b="1">
                <a:solidFill>
                  <a:schemeClr val="tx1"/>
                </a:solidFill>
                <a:sym typeface="+mn-ea"/>
              </a:rPr>
              <a:t>受体</a:t>
            </a:r>
            <a:r>
              <a:rPr lang="en-US" altLang="zh-CN" sz="1600" b="1">
                <a:solidFill>
                  <a:schemeClr val="tx1"/>
                </a:solidFill>
                <a:sym typeface="+mn-ea"/>
              </a:rPr>
              <a:t>&gt;&gt;</a:t>
            </a:r>
            <a:r>
              <a:rPr lang="en-US" altLang="zh-CN" sz="1600" b="1">
                <a:solidFill>
                  <a:schemeClr val="tx1"/>
                </a:solidFill>
              </a:rPr>
              <a:t>β</a:t>
            </a:r>
            <a:r>
              <a:rPr lang="en-US" altLang="zh-CN" sz="1600" b="1" baseline="-25000">
                <a:solidFill>
                  <a:schemeClr val="tx1"/>
                </a:solidFill>
              </a:rPr>
              <a:t>1</a:t>
            </a:r>
            <a:r>
              <a:rPr lang="zh-CN" altLang="en-US" sz="1600" b="1">
                <a:solidFill>
                  <a:schemeClr val="tx1"/>
                </a:solidFill>
              </a:rPr>
              <a:t>受体</a:t>
            </a:r>
            <a:endParaRPr lang="zh-CN" altLang="en-US" sz="1600" b="1">
              <a:solidFill>
                <a:schemeClr val="tx1"/>
              </a:solidFill>
            </a:endParaRPr>
          </a:p>
          <a:p>
            <a:pPr algn="ctr">
              <a:lnSpc>
                <a:spcPct val="125000"/>
              </a:lnSpc>
              <a:spcBef>
                <a:spcPts val="0"/>
              </a:spcBef>
              <a:spcAft>
                <a:spcPts val="0"/>
              </a:spcAft>
            </a:pPr>
            <a:r>
              <a:rPr lang="zh-CN" altLang="en-US" sz="1600" b="1">
                <a:solidFill>
                  <a:schemeClr val="tx1"/>
                </a:solidFill>
              </a:rPr>
              <a:t>沙丁胺醇：</a:t>
            </a:r>
            <a:r>
              <a:rPr lang="en-US" altLang="zh-CN" sz="1600" b="1">
                <a:solidFill>
                  <a:schemeClr val="tx1"/>
                </a:solidFill>
                <a:sym typeface="+mn-ea"/>
              </a:rPr>
              <a:t>β</a:t>
            </a:r>
            <a:r>
              <a:rPr lang="en-US" altLang="zh-CN" sz="1600" b="1" baseline="-25000">
                <a:solidFill>
                  <a:schemeClr val="tx1"/>
                </a:solidFill>
                <a:sym typeface="+mn-ea"/>
              </a:rPr>
              <a:t>2</a:t>
            </a:r>
            <a:r>
              <a:rPr lang="zh-CN" altLang="en-US" sz="1600" b="1">
                <a:solidFill>
                  <a:schemeClr val="tx1"/>
                </a:solidFill>
                <a:sym typeface="+mn-ea"/>
              </a:rPr>
              <a:t>受体</a:t>
            </a:r>
            <a:r>
              <a:rPr lang="en-US" altLang="zh-CN" sz="1600" b="1">
                <a:solidFill>
                  <a:schemeClr val="tx1"/>
                </a:solidFill>
                <a:sym typeface="+mn-ea"/>
              </a:rPr>
              <a:t>&gt;β</a:t>
            </a:r>
            <a:r>
              <a:rPr lang="en-US" altLang="zh-CN" sz="1600" b="1" baseline="-25000">
                <a:solidFill>
                  <a:schemeClr val="tx1"/>
                </a:solidFill>
                <a:sym typeface="+mn-ea"/>
              </a:rPr>
              <a:t>1</a:t>
            </a:r>
            <a:r>
              <a:rPr lang="zh-CN" altLang="en-US" sz="1600" b="1">
                <a:solidFill>
                  <a:schemeClr val="tx1"/>
                </a:solidFill>
                <a:sym typeface="+mn-ea"/>
              </a:rPr>
              <a:t>受体</a:t>
            </a:r>
            <a:r>
              <a:rPr lang="en-US" altLang="zh-CN" sz="1600" b="1" baseline="30000">
                <a:solidFill>
                  <a:schemeClr val="tx1"/>
                </a:solidFill>
                <a:sym typeface="+mn-ea"/>
              </a:rPr>
              <a:t>[1]</a:t>
            </a:r>
            <a:endParaRPr lang="en-US" altLang="zh-CN" sz="1600" b="1" baseline="30000">
              <a:solidFill>
                <a:schemeClr val="tx1"/>
              </a:solidFill>
              <a:sym typeface="+mn-ea"/>
            </a:endParaRPr>
          </a:p>
        </p:txBody>
      </p:sp>
      <p:sp>
        <p:nvSpPr>
          <p:cNvPr id="18" name="圆角矩形 17"/>
          <p:cNvSpPr/>
          <p:nvPr/>
        </p:nvSpPr>
        <p:spPr>
          <a:xfrm>
            <a:off x="6090285" y="2919095"/>
            <a:ext cx="3918585" cy="1201420"/>
          </a:xfrm>
          <a:prstGeom prst="roundRect">
            <a:avLst/>
          </a:prstGeom>
          <a:solidFill>
            <a:srgbClr val="BBE0E3"/>
          </a:solidFill>
        </p:spPr>
        <p:style>
          <a:lnRef idx="2">
            <a:schemeClr val="accent1">
              <a:lumMod val="75000"/>
            </a:schemeClr>
          </a:lnRef>
          <a:fillRef idx="1">
            <a:schemeClr val="accent1"/>
          </a:fillRef>
          <a:effectRef idx="0">
            <a:srgbClr val="FFFFFF"/>
          </a:effectRef>
          <a:fontRef idx="minor">
            <a:schemeClr val="lt1"/>
          </a:fontRef>
        </p:style>
        <p:txBody>
          <a:bodyPr rtlCol="0" anchor="ctr" anchorCtr="0"/>
          <a:lstStyle/>
          <a:p>
            <a:pPr algn="ctr">
              <a:lnSpc>
                <a:spcPct val="125000"/>
              </a:lnSpc>
              <a:spcBef>
                <a:spcPts val="0"/>
              </a:spcBef>
              <a:spcAft>
                <a:spcPts val="0"/>
              </a:spcAft>
            </a:pPr>
            <a:r>
              <a:rPr lang="en-US" altLang="zh-CN" sz="1600" b="1">
                <a:solidFill>
                  <a:schemeClr val="tx1"/>
                </a:solidFill>
                <a:sym typeface="+mn-ea"/>
              </a:rPr>
              <a:t>β</a:t>
            </a:r>
            <a:r>
              <a:rPr lang="en-US" altLang="zh-CN" sz="1600" b="1" baseline="-25000">
                <a:solidFill>
                  <a:schemeClr val="tx1"/>
                </a:solidFill>
                <a:sym typeface="+mn-ea"/>
              </a:rPr>
              <a:t>2</a:t>
            </a:r>
            <a:r>
              <a:rPr lang="zh-CN" altLang="en-US" sz="1600" b="1">
                <a:solidFill>
                  <a:schemeClr val="tx1"/>
                </a:solidFill>
                <a:sym typeface="+mn-ea"/>
              </a:rPr>
              <a:t>受体激动剂心血管方面的副作用</a:t>
            </a:r>
            <a:r>
              <a:rPr lang="en-US" altLang="zh-CN" sz="1600" b="1" baseline="30000">
                <a:solidFill>
                  <a:schemeClr val="tx1"/>
                </a:solidFill>
                <a:sym typeface="+mn-ea"/>
              </a:rPr>
              <a:t>[2]</a:t>
            </a:r>
            <a:r>
              <a:rPr lang="zh-CN" altLang="en-US" sz="1600" b="1">
                <a:solidFill>
                  <a:schemeClr val="tx1"/>
                </a:solidFill>
                <a:sym typeface="+mn-ea"/>
              </a:rPr>
              <a:t>：</a:t>
            </a:r>
            <a:endParaRPr lang="zh-CN" altLang="en-US" sz="1600" b="1">
              <a:solidFill>
                <a:schemeClr val="tx1"/>
              </a:solidFill>
              <a:sym typeface="+mn-ea"/>
            </a:endParaRPr>
          </a:p>
          <a:p>
            <a:pPr algn="ctr">
              <a:lnSpc>
                <a:spcPct val="125000"/>
              </a:lnSpc>
              <a:spcBef>
                <a:spcPts val="0"/>
              </a:spcBef>
              <a:spcAft>
                <a:spcPts val="0"/>
              </a:spcAft>
            </a:pPr>
            <a:r>
              <a:rPr lang="zh-CN" altLang="en-US" sz="1600" b="1">
                <a:solidFill>
                  <a:schemeClr val="tx1"/>
                </a:solidFill>
                <a:sym typeface="+mn-ea"/>
              </a:rPr>
              <a:t>沙丁胺醇</a:t>
            </a:r>
            <a:r>
              <a:rPr lang="en-US" altLang="zh-CN" sz="1600" b="1">
                <a:solidFill>
                  <a:schemeClr val="tx1"/>
                </a:solidFill>
                <a:sym typeface="+mn-ea"/>
              </a:rPr>
              <a:t>&gt;间羟异丙肾上腺素&gt;</a:t>
            </a:r>
            <a:r>
              <a:rPr lang="zh-CN" altLang="en-US" sz="1600" b="1">
                <a:solidFill>
                  <a:schemeClr val="tx1"/>
                </a:solidFill>
                <a:sym typeface="+mn-ea"/>
              </a:rPr>
              <a:t>氯丙那林</a:t>
            </a:r>
            <a:r>
              <a:rPr lang="en-US" altLang="zh-CN" sz="1600" b="1">
                <a:solidFill>
                  <a:schemeClr val="tx1"/>
                </a:solidFill>
                <a:sym typeface="+mn-ea"/>
              </a:rPr>
              <a:t>&gt;</a:t>
            </a:r>
            <a:r>
              <a:rPr lang="zh-CN" altLang="en-US" sz="1600" b="1">
                <a:solidFill>
                  <a:schemeClr val="tx1"/>
                </a:solidFill>
                <a:sym typeface="+mn-ea"/>
              </a:rPr>
              <a:t>非诺特罗</a:t>
            </a:r>
            <a:r>
              <a:rPr lang="en-US" altLang="zh-CN" sz="1600" b="1">
                <a:solidFill>
                  <a:schemeClr val="tx1"/>
                </a:solidFill>
                <a:sym typeface="+mn-ea"/>
              </a:rPr>
              <a:t>&gt;</a:t>
            </a:r>
            <a:r>
              <a:rPr lang="zh-CN" altLang="en-US" sz="1600" b="1">
                <a:solidFill>
                  <a:schemeClr val="tx1"/>
                </a:solidFill>
              </a:rPr>
              <a:t>特布他林</a:t>
            </a:r>
            <a:endParaRPr lang="en-US" altLang="zh-CN" sz="1600" b="1" baseline="30000">
              <a:solidFill>
                <a:schemeClr val="tx1"/>
              </a:solidFill>
              <a:sym typeface="+mn-ea"/>
            </a:endParaRPr>
          </a:p>
        </p:txBody>
      </p:sp>
      <p:graphicFrame>
        <p:nvGraphicFramePr>
          <p:cNvPr id="21" name="表格 20"/>
          <p:cNvGraphicFramePr/>
          <p:nvPr>
            <p:custDataLst>
              <p:tags r:id="rId3"/>
            </p:custDataLst>
          </p:nvPr>
        </p:nvGraphicFramePr>
        <p:xfrm>
          <a:off x="411480" y="4901565"/>
          <a:ext cx="11369040" cy="1107567"/>
        </p:xfrm>
        <a:graphic>
          <a:graphicData uri="http://schemas.openxmlformats.org/drawingml/2006/table">
            <a:tbl>
              <a:tblPr firstCol="1">
                <a:tableStyleId>{5C22544A-7EE6-4342-B048-85BDC9FD1C3A}</a:tableStyleId>
              </a:tblPr>
              <a:tblGrid>
                <a:gridCol w="11369040"/>
              </a:tblGrid>
              <a:tr h="434340">
                <a:tc>
                  <a:txBody>
                    <a:bodyPr/>
                    <a:lstStyle/>
                    <a:p>
                      <a:pPr indent="0" algn="ctr" fontAlgn="auto">
                        <a:lnSpc>
                          <a:spcPct val="125000"/>
                        </a:lnSpc>
                        <a:buNone/>
                      </a:pPr>
                      <a:r>
                        <a:rPr lang="zh-CN" altLang="en-US" sz="1800">
                          <a:solidFill>
                            <a:schemeClr val="tx1"/>
                          </a:solidFill>
                          <a:latin typeface="+mj-ea"/>
                          <a:ea typeface="+mj-ea"/>
                          <a:sym typeface="+mn-ea"/>
                        </a:rPr>
                        <a:t>与目录内同类药品安全性方面的主要优势和不足</a:t>
                      </a:r>
                      <a:endParaRPr lang="zh-CN" altLang="en-US" sz="1800">
                        <a:solidFill>
                          <a:schemeClr val="tx1"/>
                        </a:solidFill>
                        <a:latin typeface="+mj-ea"/>
                        <a:ea typeface="+mj-ea"/>
                        <a:sym typeface="+mn-ea"/>
                      </a:endParaRPr>
                    </a:p>
                  </a:txBody>
                  <a:tcPr anchor="ctr">
                    <a:solidFill>
                      <a:srgbClr val="61BEDA"/>
                    </a:solidFill>
                  </a:tcPr>
                </a:tc>
              </a:tr>
              <a:tr h="0">
                <a:tc>
                  <a:txBody>
                    <a:bodyPr/>
                    <a:lstStyle/>
                    <a:p>
                      <a:pPr indent="0" algn="ctr" fontAlgn="auto">
                        <a:lnSpc>
                          <a:spcPct val="125000"/>
                        </a:lnSpc>
                        <a:buNone/>
                      </a:pPr>
                      <a:r>
                        <a:rPr lang="en-US" altLang="zh-CN" sz="1600" b="0" dirty="0">
                          <a:solidFill>
                            <a:schemeClr val="dk1"/>
                          </a:solidFill>
                          <a:latin typeface="+mj-ea"/>
                          <a:ea typeface="+mj-ea"/>
                          <a:cs typeface="+mj-ea"/>
                          <a:sym typeface="+mn-ea"/>
                        </a:rPr>
                        <a:t>1</a:t>
                      </a:r>
                      <a:r>
                        <a:rPr lang="zh-CN" altLang="en-US" sz="1600" b="0" dirty="0">
                          <a:solidFill>
                            <a:schemeClr val="dk1"/>
                          </a:solidFill>
                          <a:latin typeface="+mj-ea"/>
                          <a:ea typeface="+mj-ea"/>
                          <a:cs typeface="+mj-ea"/>
                          <a:sym typeface="+mn-ea"/>
                        </a:rPr>
                        <a:t>、对比显示硫酸特布他林口服溶液的</a:t>
                      </a:r>
                      <a:r>
                        <a:rPr lang="zh-CN" altLang="en-US" sz="1600" b="1" dirty="0">
                          <a:solidFill>
                            <a:srgbClr val="C00000"/>
                          </a:solidFill>
                          <a:latin typeface="+mj-ea"/>
                          <a:ea typeface="+mj-ea"/>
                          <a:cs typeface="+mj-ea"/>
                          <a:sym typeface="+mn-ea"/>
                        </a:rPr>
                        <a:t>不良反应发生率低</a:t>
                      </a:r>
                      <a:r>
                        <a:rPr lang="zh-CN" altLang="en-US" sz="1600" b="0" dirty="0">
                          <a:solidFill>
                            <a:schemeClr val="tx1"/>
                          </a:solidFill>
                          <a:latin typeface="+mj-ea"/>
                          <a:ea typeface="+mj-ea"/>
                          <a:cs typeface="+mj-ea"/>
                          <a:sym typeface="+mn-ea"/>
                        </a:rPr>
                        <a:t>，安全性更好。</a:t>
                      </a:r>
                      <a:endParaRPr lang="zh-CN" altLang="en-US" sz="1600" b="0" dirty="0">
                        <a:solidFill>
                          <a:schemeClr val="tx1"/>
                        </a:solidFill>
                        <a:latin typeface="+mj-ea"/>
                        <a:ea typeface="+mj-ea"/>
                        <a:cs typeface="+mj-ea"/>
                        <a:sym typeface="+mn-ea"/>
                      </a:endParaRPr>
                    </a:p>
                    <a:p>
                      <a:pPr indent="0" algn="ctr" fontAlgn="auto">
                        <a:lnSpc>
                          <a:spcPct val="125000"/>
                        </a:lnSpc>
                        <a:buNone/>
                      </a:pPr>
                      <a:r>
                        <a:rPr lang="en-US" altLang="zh-CN" sz="1600" b="0" dirty="0">
                          <a:solidFill>
                            <a:schemeClr val="tx1"/>
                          </a:solidFill>
                          <a:latin typeface="+mj-ea"/>
                          <a:ea typeface="+mj-ea"/>
                          <a:cs typeface="+mj-ea"/>
                          <a:sym typeface="+mn-ea"/>
                        </a:rPr>
                        <a:t>2</a:t>
                      </a:r>
                      <a:r>
                        <a:rPr lang="zh-CN" altLang="en-US" sz="1600" b="0" dirty="0">
                          <a:solidFill>
                            <a:schemeClr val="tx1"/>
                          </a:solidFill>
                          <a:latin typeface="+mj-ea"/>
                          <a:ea typeface="+mj-ea"/>
                          <a:cs typeface="+mj-ea"/>
                          <a:sym typeface="+mn-ea"/>
                        </a:rPr>
                        <a:t>、本品对0.5~</a:t>
                      </a:r>
                      <a:r>
                        <a:rPr lang="en-US" altLang="zh-CN" sz="1600" b="0" dirty="0">
                          <a:solidFill>
                            <a:schemeClr val="tx1"/>
                          </a:solidFill>
                          <a:latin typeface="+mj-ea"/>
                          <a:ea typeface="+mj-ea"/>
                          <a:cs typeface="+mj-ea"/>
                          <a:sym typeface="+mn-ea"/>
                        </a:rPr>
                        <a:t>7</a:t>
                      </a:r>
                      <a:r>
                        <a:rPr lang="zh-CN" altLang="en-US" sz="1600" b="0" dirty="0">
                          <a:solidFill>
                            <a:schemeClr val="tx1"/>
                          </a:solidFill>
                          <a:latin typeface="+mj-ea"/>
                          <a:ea typeface="+mj-ea"/>
                          <a:cs typeface="+mj-ea"/>
                          <a:sym typeface="+mn-ea"/>
                        </a:rPr>
                        <a:t>岁儿童有明确的日给药量和单次给药量，且</a:t>
                      </a:r>
                      <a:r>
                        <a:rPr lang="zh-CN" altLang="en-US" sz="1600" b="0" dirty="0">
                          <a:solidFill>
                            <a:schemeClr val="tx1"/>
                          </a:solidFill>
                          <a:sym typeface="+mn-ea"/>
                        </a:rPr>
                        <a:t>配有带精准刻度的量器</a:t>
                      </a:r>
                      <a:r>
                        <a:rPr lang="zh-CN" altLang="en-US" sz="1600" b="0" dirty="0">
                          <a:solidFill>
                            <a:schemeClr val="tx1"/>
                          </a:solidFill>
                          <a:latin typeface="+mj-ea"/>
                          <a:ea typeface="+mj-ea"/>
                          <a:cs typeface="+mj-ea"/>
                          <a:sym typeface="+mn-ea"/>
                        </a:rPr>
                        <a:t>，</a:t>
                      </a:r>
                      <a:r>
                        <a:rPr lang="zh-CN" altLang="en-US" sz="1600" b="1" dirty="0">
                          <a:solidFill>
                            <a:srgbClr val="C00000"/>
                          </a:solidFill>
                          <a:latin typeface="+mj-ea"/>
                          <a:ea typeface="+mj-ea"/>
                          <a:cs typeface="+mj-ea"/>
                          <a:sym typeface="+mn-ea"/>
                        </a:rPr>
                        <a:t>防止过量给药</a:t>
                      </a:r>
                      <a:r>
                        <a:rPr lang="zh-CN" altLang="en-US" sz="1600" b="0" dirty="0">
                          <a:solidFill>
                            <a:schemeClr val="tx1"/>
                          </a:solidFill>
                          <a:latin typeface="+mj-ea"/>
                          <a:ea typeface="+mj-ea"/>
                          <a:cs typeface="+mj-ea"/>
                          <a:sym typeface="+mn-ea"/>
                        </a:rPr>
                        <a:t>。</a:t>
                      </a:r>
                      <a:endParaRPr lang="zh-CN" altLang="en-US" sz="1600" b="0" dirty="0">
                        <a:solidFill>
                          <a:schemeClr val="tx1"/>
                        </a:solidFill>
                        <a:latin typeface="+mj-ea"/>
                        <a:ea typeface="+mj-ea"/>
                        <a:cs typeface="+mj-ea"/>
                        <a:sym typeface="+mn-ea"/>
                      </a:endParaRPr>
                    </a:p>
                  </a:txBody>
                  <a:tcPr anchor="ctr">
                    <a:solidFill>
                      <a:schemeClr val="accent2">
                        <a:lumMod val="20000"/>
                        <a:lumOff val="80000"/>
                      </a:schemeClr>
                    </a:solidFill>
                  </a:tcPr>
                </a:tc>
              </a:tr>
            </a:tbl>
          </a:graphicData>
        </a:graphic>
      </p:graphicFrame>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5" name="文本框 14"/>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6"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2</a:t>
            </a:r>
            <a:endParaRPr kumimoji="1" lang="en-US" altLang="zh-CN" sz="2400" dirty="0"/>
          </a:p>
        </p:txBody>
      </p:sp>
      <p:sp>
        <p:nvSpPr>
          <p:cNvPr id="17"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安全性</a:t>
            </a:r>
            <a:endParaRPr kumimoji="1" lang="zh-CN" altLang="en-US" dirty="0"/>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69620" y="6299835"/>
            <a:ext cx="11424920" cy="475615"/>
          </a:xfrm>
          <a:prstGeom prst="rect">
            <a:avLst/>
          </a:prstGeom>
          <a:noFill/>
        </p:spPr>
        <p:txBody>
          <a:bodyPr wrap="square" rtlCol="0" anchor="t">
            <a:spAutoFit/>
          </a:bodyPr>
          <a:lstStyle/>
          <a:p>
            <a:pPr indent="0" fontAlgn="auto">
              <a:lnSpc>
                <a:spcPct val="125000"/>
              </a:lnSpc>
              <a:buNone/>
            </a:pPr>
            <a:r>
              <a:rPr lang="en-US" altLang="zh-CN" sz="1000" i="1" dirty="0">
                <a:latin typeface="微软雅黑" panose="020B0503020204020204" charset="-122"/>
                <a:ea typeface="微软雅黑" panose="020B0503020204020204" charset="-122"/>
                <a:cs typeface="微软雅黑" panose="020B0503020204020204" charset="-122"/>
                <a:sym typeface="+mn-ea"/>
              </a:rPr>
              <a:t>[1]</a:t>
            </a:r>
            <a:r>
              <a:rPr lang="zh-CN" altLang="en-US" sz="1000" i="1" dirty="0">
                <a:latin typeface="微软雅黑" panose="020B0503020204020204" charset="-122"/>
                <a:ea typeface="微软雅黑" panose="020B0503020204020204" charset="-122"/>
                <a:cs typeface="微软雅黑" panose="020B0503020204020204" charset="-122"/>
                <a:sym typeface="+mn-ea"/>
              </a:rPr>
              <a:t>苏敏</a:t>
            </a:r>
            <a:r>
              <a:rPr lang="en-US" altLang="zh-CN" sz="1000" i="1" dirty="0">
                <a:latin typeface="微软雅黑" panose="020B0503020204020204" charset="-122"/>
                <a:ea typeface="微软雅黑" panose="020B0503020204020204" charset="-122"/>
                <a:cs typeface="微软雅黑" panose="020B0503020204020204" charset="-122"/>
                <a:sym typeface="+mn-ea"/>
              </a:rPr>
              <a:t>.</a:t>
            </a:r>
            <a:r>
              <a:rPr lang="zh-CN" altLang="en-US" sz="1000" i="1" dirty="0">
                <a:latin typeface="微软雅黑" panose="020B0503020204020204" charset="-122"/>
                <a:ea typeface="微软雅黑" panose="020B0503020204020204" charset="-122"/>
                <a:cs typeface="微软雅黑" panose="020B0503020204020204" charset="-122"/>
                <a:sym typeface="+mn-ea"/>
              </a:rPr>
              <a:t>儿童药物的剂型设计</a:t>
            </a:r>
            <a:r>
              <a:rPr lang="en-US" altLang="zh-CN" sz="1000" i="1" dirty="0">
                <a:latin typeface="微软雅黑" panose="020B0503020204020204" charset="-122"/>
                <a:ea typeface="微软雅黑" panose="020B0503020204020204" charset="-122"/>
                <a:cs typeface="微软雅黑" panose="020B0503020204020204" charset="-122"/>
                <a:sym typeface="+mn-ea"/>
              </a:rPr>
              <a:t>[J].</a:t>
            </a:r>
            <a:r>
              <a:rPr lang="zh-CN" altLang="en-US" sz="1000" i="1" dirty="0">
                <a:latin typeface="微软雅黑" panose="020B0503020204020204" charset="-122"/>
                <a:ea typeface="微软雅黑" panose="020B0503020204020204" charset="-122"/>
                <a:cs typeface="微软雅黑" panose="020B0503020204020204" charset="-122"/>
                <a:sym typeface="+mn-ea"/>
              </a:rPr>
              <a:t>药学进展</a:t>
            </a:r>
            <a:r>
              <a:rPr lang="en-US" altLang="zh-CN" sz="1000" i="1" dirty="0">
                <a:latin typeface="微软雅黑" panose="020B0503020204020204" charset="-122"/>
                <a:ea typeface="微软雅黑" panose="020B0503020204020204" charset="-122"/>
                <a:cs typeface="微软雅黑" panose="020B0503020204020204" charset="-122"/>
                <a:sym typeface="+mn-ea"/>
              </a:rPr>
              <a:t>,2019,43(09):655-666.</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buNone/>
            </a:pPr>
            <a:r>
              <a:rPr lang="zh-CN" altLang="en-US" sz="1000" i="1" dirty="0">
                <a:sym typeface="+mn-ea"/>
              </a:rPr>
              <a:t>[2]刘涓</a:t>
            </a:r>
            <a:r>
              <a:rPr lang="en-US" altLang="zh-CN" sz="1000" i="1" dirty="0">
                <a:sym typeface="+mn-ea"/>
              </a:rPr>
              <a:t>,</a:t>
            </a:r>
            <a:r>
              <a:rPr lang="zh-CN" altLang="en-US" sz="1000" i="1" dirty="0">
                <a:sym typeface="+mn-ea"/>
              </a:rPr>
              <a:t>任连杰</a:t>
            </a:r>
            <a:r>
              <a:rPr lang="en-US" altLang="zh-CN" sz="1000" i="1" dirty="0">
                <a:sym typeface="+mn-ea"/>
              </a:rPr>
              <a:t>.</a:t>
            </a:r>
            <a:r>
              <a:rPr lang="zh-CN" altLang="en-US" sz="1000" i="1" dirty="0">
                <a:sym typeface="+mn-ea"/>
              </a:rPr>
              <a:t>《儿童用药</a:t>
            </a:r>
            <a:r>
              <a:rPr lang="en-US" altLang="zh-CN" sz="1000" i="1" dirty="0">
                <a:sym typeface="+mn-ea"/>
              </a:rPr>
              <a:t>(</a:t>
            </a:r>
            <a:r>
              <a:rPr lang="zh-CN" altLang="en-US" sz="1000" i="1" dirty="0">
                <a:sym typeface="+mn-ea"/>
              </a:rPr>
              <a:t>化学药品</a:t>
            </a:r>
            <a:r>
              <a:rPr lang="en-US" altLang="zh-CN" sz="1000" i="1" dirty="0">
                <a:sym typeface="+mn-ea"/>
              </a:rPr>
              <a:t>)</a:t>
            </a:r>
            <a:r>
              <a:rPr lang="zh-CN" altLang="en-US" sz="1000" i="1" dirty="0">
                <a:sym typeface="+mn-ea"/>
              </a:rPr>
              <a:t>药学开发指导原则</a:t>
            </a:r>
            <a:r>
              <a:rPr lang="en-US" altLang="zh-CN" sz="1000" i="1" dirty="0">
                <a:sym typeface="+mn-ea"/>
              </a:rPr>
              <a:t>(</a:t>
            </a:r>
            <a:r>
              <a:rPr lang="zh-CN" altLang="en-US" sz="1000" i="1" dirty="0">
                <a:sym typeface="+mn-ea"/>
              </a:rPr>
              <a:t>试行</a:t>
            </a:r>
            <a:r>
              <a:rPr lang="en-US" altLang="zh-CN" sz="1000" i="1" dirty="0">
                <a:sym typeface="+mn-ea"/>
              </a:rPr>
              <a:t>)</a:t>
            </a:r>
            <a:r>
              <a:rPr lang="zh-CN" altLang="en-US" sz="1000" i="1" dirty="0">
                <a:sym typeface="+mn-ea"/>
              </a:rPr>
              <a:t>》解读</a:t>
            </a:r>
            <a:r>
              <a:rPr lang="en-US" altLang="zh-CN" sz="1000" i="1" dirty="0">
                <a:sym typeface="+mn-ea"/>
              </a:rPr>
              <a:t>[J].</a:t>
            </a:r>
            <a:r>
              <a:rPr lang="zh-CN" altLang="en-US" sz="1000" i="1" dirty="0">
                <a:sym typeface="+mn-ea"/>
              </a:rPr>
              <a:t>中国新药杂志</a:t>
            </a:r>
            <a:r>
              <a:rPr lang="en-US" altLang="zh-CN" sz="1000" i="1" dirty="0">
                <a:sym typeface="+mn-ea"/>
              </a:rPr>
              <a:t>,2021,30(23):2147-2152.</a:t>
            </a:r>
            <a:endParaRPr lang="en-US" altLang="zh-CN" sz="1000" i="1" dirty="0">
              <a:sym typeface="+mn-ea"/>
            </a:endParaRPr>
          </a:p>
        </p:txBody>
      </p:sp>
      <p:pic>
        <p:nvPicPr>
          <p:cNvPr id="4" name="图片 3"/>
          <p:cNvPicPr>
            <a:picLocks noChangeAspect="1"/>
          </p:cNvPicPr>
          <p:nvPr/>
        </p:nvPicPr>
        <p:blipFill>
          <a:blip r:embed="rId1"/>
          <a:stretch>
            <a:fillRect/>
          </a:stretch>
        </p:blipFill>
        <p:spPr>
          <a:xfrm>
            <a:off x="669925" y="3304540"/>
            <a:ext cx="5316220" cy="2389505"/>
          </a:xfrm>
          <a:prstGeom prst="rect">
            <a:avLst/>
          </a:prstGeom>
        </p:spPr>
      </p:pic>
      <p:sp>
        <p:nvSpPr>
          <p:cNvPr id="6" name="标题 4"/>
          <p:cNvSpPr txBox="1"/>
          <p:nvPr>
            <p:custDataLst>
              <p:tags r:id="rId2"/>
            </p:custDataLst>
          </p:nvPr>
        </p:nvSpPr>
        <p:spPr>
          <a:xfrm>
            <a:off x="669925" y="1351280"/>
            <a:ext cx="5316220" cy="1570990"/>
          </a:xfrm>
          <a:prstGeom prst="rect">
            <a:avLst/>
          </a:prstGeom>
        </p:spPr>
        <p:txBody>
          <a:bodyPr vert="horz" wrap="square" lIns="90170" tIns="46990" rIns="90170" bIns="46990" rtlCol="0" anchor="t" anchorCtr="0">
            <a:sp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a:lnSpc>
                <a:spcPct val="120000"/>
              </a:lnSpc>
            </a:pPr>
            <a:r>
              <a:rPr lang="en-US" altLang="zh-CN" sz="2000" b="0" spc="0" dirty="0">
                <a:solidFill>
                  <a:schemeClr val="tx1"/>
                </a:solidFill>
                <a:latin typeface="+mj-ea"/>
                <a:ea typeface="+mj-ea"/>
                <a:cs typeface="+mj-ea"/>
              </a:rPr>
              <a:t>1</a:t>
            </a:r>
            <a:r>
              <a:rPr lang="zh-CN" altLang="en-US" sz="2000" b="0" spc="0" dirty="0">
                <a:solidFill>
                  <a:schemeClr val="tx1"/>
                </a:solidFill>
                <a:latin typeface="+mj-ea"/>
                <a:ea typeface="+mj-ea"/>
                <a:cs typeface="+mj-ea"/>
              </a:rPr>
              <a:t>、美国、欧洲《</a:t>
            </a:r>
            <a:r>
              <a:rPr lang="en-US" altLang="zh-CN" sz="2000" b="0" spc="0" dirty="0">
                <a:solidFill>
                  <a:schemeClr val="tx1"/>
                </a:solidFill>
                <a:latin typeface="+mj-ea"/>
                <a:ea typeface="+mj-ea"/>
                <a:cs typeface="+mj-ea"/>
              </a:rPr>
              <a:t>FDA/EMA</a:t>
            </a:r>
            <a:r>
              <a:rPr lang="zh-CN" altLang="en-US" sz="2000" b="0" spc="0" dirty="0">
                <a:solidFill>
                  <a:schemeClr val="tx1"/>
                </a:solidFill>
                <a:latin typeface="+mj-ea"/>
                <a:ea typeface="+mj-ea"/>
                <a:cs typeface="+mj-ea"/>
              </a:rPr>
              <a:t>儿童口服制剂研发技术指导原则》：</a:t>
            </a:r>
            <a:r>
              <a:rPr lang="en-US" altLang="zh-CN" sz="2000" spc="0" dirty="0">
                <a:solidFill>
                  <a:srgbClr val="FF0000"/>
                </a:solidFill>
                <a:latin typeface="+mj-ea"/>
                <a:ea typeface="+mj-ea"/>
                <a:cs typeface="+mj-ea"/>
              </a:rPr>
              <a:t>1</a:t>
            </a:r>
            <a:r>
              <a:rPr lang="zh-CN" altLang="en-US" sz="2000" spc="0" dirty="0">
                <a:solidFill>
                  <a:srgbClr val="FF0000"/>
                </a:solidFill>
                <a:latin typeface="+mj-ea"/>
                <a:ea typeface="+mj-ea"/>
                <a:cs typeface="+mj-ea"/>
              </a:rPr>
              <a:t>个月</a:t>
            </a:r>
            <a:r>
              <a:rPr lang="en-US" altLang="zh-CN" sz="2000" spc="0" dirty="0">
                <a:solidFill>
                  <a:srgbClr val="FF0000"/>
                </a:solidFill>
                <a:latin typeface="+mj-ea"/>
                <a:ea typeface="+mj-ea"/>
                <a:cs typeface="+mj-ea"/>
              </a:rPr>
              <a:t>~2</a:t>
            </a:r>
            <a:r>
              <a:rPr lang="zh-CN" altLang="en-US" sz="2000" spc="0" dirty="0">
                <a:solidFill>
                  <a:srgbClr val="FF0000"/>
                </a:solidFill>
                <a:latin typeface="+mj-ea"/>
                <a:ea typeface="+mj-ea"/>
                <a:cs typeface="+mj-ea"/>
              </a:rPr>
              <a:t>岁儿童适宜小剂量液体剂型，</a:t>
            </a:r>
            <a:r>
              <a:rPr lang="en-US" altLang="zh-CN" sz="2000" spc="0" dirty="0">
                <a:solidFill>
                  <a:srgbClr val="FF0000"/>
                </a:solidFill>
                <a:latin typeface="+mj-ea"/>
                <a:ea typeface="+mj-ea"/>
                <a:cs typeface="+mj-ea"/>
              </a:rPr>
              <a:t>2-5</a:t>
            </a:r>
            <a:r>
              <a:rPr lang="zh-CN" altLang="en-US" sz="2000" spc="0" dirty="0">
                <a:solidFill>
                  <a:srgbClr val="FF0000"/>
                </a:solidFill>
                <a:latin typeface="+mj-ea"/>
                <a:ea typeface="+mj-ea"/>
                <a:cs typeface="+mj-ea"/>
              </a:rPr>
              <a:t>岁儿童适宜液体剂型、</a:t>
            </a:r>
            <a:r>
              <a:rPr lang="zh-CN" altLang="en-US" sz="2000" b="0" spc="0" dirty="0">
                <a:solidFill>
                  <a:schemeClr val="tx1"/>
                </a:solidFill>
                <a:latin typeface="+mj-ea"/>
                <a:ea typeface="+mj-ea"/>
                <a:cs typeface="+mj-ea"/>
              </a:rPr>
              <a:t>可成液体</a:t>
            </a:r>
            <a:r>
              <a:rPr lang="zh-CN" altLang="en-US" sz="2000" b="0" spc="0" dirty="0"/>
              <a:t>的分散剂型、可混合食物类剂型</a:t>
            </a:r>
            <a:r>
              <a:rPr lang="zh-CN" altLang="en-US" sz="2000" b="0" spc="0" baseline="30000" dirty="0">
                <a:solidFill>
                  <a:schemeClr val="tx1">
                    <a:lumMod val="85000"/>
                    <a:lumOff val="15000"/>
                  </a:schemeClr>
                </a:solidFill>
                <a:uFillTx/>
              </a:rPr>
              <a:t>【</a:t>
            </a:r>
            <a:r>
              <a:rPr lang="en-US" altLang="zh-CN" sz="2000" b="0" spc="0" baseline="30000" dirty="0">
                <a:solidFill>
                  <a:schemeClr val="tx1">
                    <a:lumMod val="85000"/>
                    <a:lumOff val="15000"/>
                  </a:schemeClr>
                </a:solidFill>
                <a:uFillTx/>
              </a:rPr>
              <a:t>1</a:t>
            </a:r>
            <a:r>
              <a:rPr lang="zh-CN" altLang="en-US" sz="2000" b="0" spc="0" baseline="30000" dirty="0">
                <a:solidFill>
                  <a:schemeClr val="tx1">
                    <a:lumMod val="85000"/>
                    <a:lumOff val="15000"/>
                  </a:schemeClr>
                </a:solidFill>
                <a:uFillTx/>
              </a:rPr>
              <a:t>】</a:t>
            </a:r>
            <a:r>
              <a:rPr lang="zh-CN" altLang="en-US" sz="2000" b="0" spc="0" dirty="0"/>
              <a:t>。</a:t>
            </a:r>
            <a:endParaRPr lang="zh-CN" altLang="en-US" sz="2000" b="0" spc="0" dirty="0">
              <a:solidFill>
                <a:schemeClr val="tx1"/>
              </a:solidFill>
              <a:latin typeface="+mj-ea"/>
              <a:ea typeface="+mj-ea"/>
              <a:cs typeface="+mj-ea"/>
            </a:endParaRPr>
          </a:p>
        </p:txBody>
      </p:sp>
      <p:sp>
        <p:nvSpPr>
          <p:cNvPr id="2" name="标题 4"/>
          <p:cNvSpPr txBox="1"/>
          <p:nvPr>
            <p:custDataLst>
              <p:tags r:id="rId3"/>
            </p:custDataLst>
          </p:nvPr>
        </p:nvSpPr>
        <p:spPr>
          <a:xfrm>
            <a:off x="6428105" y="1351280"/>
            <a:ext cx="5481320" cy="1201420"/>
          </a:xfrm>
          <a:prstGeom prst="rect">
            <a:avLst/>
          </a:prstGeom>
        </p:spPr>
        <p:txBody>
          <a:bodyPr vert="horz" wrap="square" lIns="90170" tIns="46990" rIns="90170" bIns="46990" rtlCol="0" anchor="t" anchorCtr="0">
            <a:sp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a:lnSpc>
                <a:spcPct val="120000"/>
              </a:lnSpc>
            </a:pPr>
            <a:r>
              <a:rPr lang="en-US" altLang="zh-CN" sz="2000" b="0" spc="0" dirty="0">
                <a:solidFill>
                  <a:schemeClr val="tx1"/>
                </a:solidFill>
                <a:latin typeface="+mj-ea"/>
                <a:ea typeface="+mj-ea"/>
                <a:cs typeface="+mj-ea"/>
              </a:rPr>
              <a:t>2</a:t>
            </a:r>
            <a:r>
              <a:rPr lang="zh-CN" altLang="en-US" sz="2000" b="0" spc="0" dirty="0">
                <a:solidFill>
                  <a:schemeClr val="tx1"/>
                </a:solidFill>
                <a:latin typeface="+mj-ea"/>
                <a:ea typeface="+mj-ea"/>
                <a:cs typeface="+mj-ea"/>
              </a:rPr>
              <a:t>、中国</a:t>
            </a:r>
            <a:r>
              <a:rPr lang="en-US" altLang="zh-CN" sz="2000" b="0" spc="0" dirty="0">
                <a:solidFill>
                  <a:schemeClr val="tx1"/>
                </a:solidFill>
                <a:latin typeface="+mj-ea"/>
                <a:ea typeface="+mj-ea"/>
                <a:cs typeface="+mj-ea"/>
              </a:rPr>
              <a:t>(2020</a:t>
            </a:r>
            <a:r>
              <a:rPr lang="zh-CN" altLang="en-US" sz="2000" b="0" spc="0" dirty="0">
                <a:solidFill>
                  <a:schemeClr val="tx1"/>
                </a:solidFill>
                <a:latin typeface="+mj-ea"/>
                <a:ea typeface="+mj-ea"/>
                <a:cs typeface="+mj-ea"/>
              </a:rPr>
              <a:t>年</a:t>
            </a:r>
            <a:r>
              <a:rPr lang="en-US" altLang="zh-CN" sz="2000" b="0" spc="0" dirty="0">
                <a:solidFill>
                  <a:schemeClr val="tx1"/>
                </a:solidFill>
                <a:latin typeface="+mj-ea"/>
                <a:ea typeface="+mj-ea"/>
                <a:cs typeface="+mj-ea"/>
              </a:rPr>
              <a:t>)</a:t>
            </a:r>
            <a:r>
              <a:rPr lang="zh-CN" altLang="en-US" sz="2000" b="0" spc="0" dirty="0">
                <a:solidFill>
                  <a:schemeClr val="tx1"/>
                </a:solidFill>
                <a:latin typeface="+mj-ea"/>
                <a:ea typeface="+mj-ea"/>
                <a:cs typeface="+mj-ea"/>
              </a:rPr>
              <a:t>《儿童用药</a:t>
            </a:r>
            <a:r>
              <a:rPr lang="en-US" altLang="zh-CN" sz="2000" b="0" spc="0" dirty="0">
                <a:solidFill>
                  <a:schemeClr val="tx1"/>
                </a:solidFill>
                <a:latin typeface="+mj-ea"/>
                <a:ea typeface="+mj-ea"/>
                <a:cs typeface="+mj-ea"/>
              </a:rPr>
              <a:t>( </a:t>
            </a:r>
            <a:r>
              <a:rPr lang="zh-CN" altLang="en-US" sz="2000" b="0" spc="0" dirty="0">
                <a:solidFill>
                  <a:schemeClr val="tx1"/>
                </a:solidFill>
                <a:latin typeface="+mj-ea"/>
                <a:ea typeface="+mj-ea"/>
                <a:cs typeface="+mj-ea"/>
              </a:rPr>
              <a:t>化学药品</a:t>
            </a:r>
            <a:r>
              <a:rPr lang="en-US" altLang="zh-CN" sz="2000" b="0" spc="0" dirty="0">
                <a:solidFill>
                  <a:schemeClr val="tx1"/>
                </a:solidFill>
                <a:latin typeface="+mj-ea"/>
                <a:ea typeface="+mj-ea"/>
                <a:cs typeface="+mj-ea"/>
              </a:rPr>
              <a:t>)</a:t>
            </a:r>
            <a:r>
              <a:rPr lang="zh-CN" altLang="en-US" sz="2000" b="0" spc="0" dirty="0">
                <a:solidFill>
                  <a:schemeClr val="tx1"/>
                </a:solidFill>
                <a:latin typeface="+mj-ea"/>
                <a:ea typeface="+mj-ea"/>
                <a:cs typeface="+mj-ea"/>
              </a:rPr>
              <a:t>药学开发指导原则</a:t>
            </a:r>
            <a:r>
              <a:rPr lang="en-US" altLang="zh-CN" sz="2000" b="0" spc="0" dirty="0">
                <a:solidFill>
                  <a:schemeClr val="tx1"/>
                </a:solidFill>
                <a:latin typeface="+mj-ea"/>
                <a:ea typeface="+mj-ea"/>
                <a:cs typeface="+mj-ea"/>
              </a:rPr>
              <a:t>( </a:t>
            </a:r>
            <a:r>
              <a:rPr lang="zh-CN" altLang="en-US" sz="2000" b="0" spc="0" dirty="0">
                <a:solidFill>
                  <a:schemeClr val="tx1"/>
                </a:solidFill>
                <a:latin typeface="+mj-ea"/>
                <a:ea typeface="+mj-ea"/>
                <a:cs typeface="+mj-ea"/>
              </a:rPr>
              <a:t>试行</a:t>
            </a:r>
            <a:r>
              <a:rPr lang="en-US" altLang="zh-CN" sz="2000" b="0" spc="0" dirty="0">
                <a:solidFill>
                  <a:schemeClr val="tx1"/>
                </a:solidFill>
                <a:latin typeface="+mj-ea"/>
                <a:ea typeface="+mj-ea"/>
                <a:cs typeface="+mj-ea"/>
              </a:rPr>
              <a:t>)</a:t>
            </a:r>
            <a:r>
              <a:rPr lang="zh-CN" altLang="en-US" sz="2000" b="0" spc="0" dirty="0">
                <a:solidFill>
                  <a:schemeClr val="tx1"/>
                </a:solidFill>
                <a:latin typeface="+mj-ea"/>
                <a:ea typeface="+mj-ea"/>
                <a:cs typeface="+mj-ea"/>
              </a:rPr>
              <a:t>》：</a:t>
            </a:r>
            <a:r>
              <a:rPr lang="zh-CN" altLang="en-US" sz="2000" spc="0" dirty="0">
                <a:solidFill>
                  <a:srgbClr val="FF0000"/>
                </a:solidFill>
                <a:latin typeface="+mj-ea"/>
                <a:ea typeface="+mj-ea"/>
                <a:cs typeface="+mj-ea"/>
              </a:rPr>
              <a:t>婴幼儿、</a:t>
            </a:r>
            <a:r>
              <a:rPr lang="en-US" altLang="zh-CN" sz="2000" spc="0" dirty="0">
                <a:solidFill>
                  <a:srgbClr val="FF0000"/>
                </a:solidFill>
                <a:latin typeface="+mj-ea"/>
                <a:ea typeface="+mj-ea"/>
                <a:cs typeface="+mj-ea"/>
              </a:rPr>
              <a:t>2-5</a:t>
            </a:r>
            <a:r>
              <a:rPr sz="2000" spc="0" dirty="0">
                <a:solidFill>
                  <a:srgbClr val="FF0000"/>
                </a:solidFill>
                <a:latin typeface="+mj-ea"/>
                <a:ea typeface="+mj-ea"/>
                <a:cs typeface="+mj-ea"/>
              </a:rPr>
              <a:t>岁儿童</a:t>
            </a:r>
            <a:r>
              <a:rPr lang="en-US" altLang="zh-CN" sz="2000" spc="0" dirty="0">
                <a:solidFill>
                  <a:srgbClr val="FF0000"/>
                </a:solidFill>
                <a:uFillTx/>
                <a:latin typeface="+mj-ea"/>
                <a:ea typeface="+mj-ea"/>
                <a:cs typeface="+mj-ea"/>
              </a:rPr>
              <a:t>最适宜和优选剂型</a:t>
            </a:r>
            <a:r>
              <a:rPr sz="2000" spc="0" dirty="0">
                <a:solidFill>
                  <a:srgbClr val="FF0000"/>
                </a:solidFill>
                <a:uFillTx/>
                <a:latin typeface="+mj-ea"/>
                <a:ea typeface="+mj-ea"/>
                <a:cs typeface="+mj-ea"/>
              </a:rPr>
              <a:t>是口服溶液剂</a:t>
            </a:r>
            <a:r>
              <a:rPr sz="2000" b="0" spc="0" dirty="0">
                <a:solidFill>
                  <a:schemeClr val="tx1"/>
                </a:solidFill>
                <a:uFillTx/>
                <a:latin typeface="+mj-ea"/>
                <a:ea typeface="+mj-ea"/>
                <a:cs typeface="+mj-ea"/>
              </a:rPr>
              <a:t>或滴剂</a:t>
            </a:r>
            <a:r>
              <a:rPr lang="zh-CN" altLang="en-US" sz="2000" b="0" spc="0" baseline="30000" dirty="0">
                <a:solidFill>
                  <a:schemeClr val="tx1">
                    <a:lumMod val="85000"/>
                    <a:lumOff val="15000"/>
                  </a:schemeClr>
                </a:solidFill>
                <a:uFillTx/>
              </a:rPr>
              <a:t>【</a:t>
            </a:r>
            <a:r>
              <a:rPr lang="en-US" altLang="zh-CN" sz="2000" b="0" spc="0" baseline="30000" dirty="0">
                <a:solidFill>
                  <a:schemeClr val="tx1">
                    <a:lumMod val="85000"/>
                    <a:lumOff val="15000"/>
                  </a:schemeClr>
                </a:solidFill>
                <a:uFillTx/>
              </a:rPr>
              <a:t>2</a:t>
            </a:r>
            <a:r>
              <a:rPr lang="zh-CN" altLang="en-US" sz="2000" b="0" spc="0" baseline="30000" dirty="0">
                <a:solidFill>
                  <a:schemeClr val="tx1">
                    <a:lumMod val="85000"/>
                    <a:lumOff val="15000"/>
                  </a:schemeClr>
                </a:solidFill>
                <a:uFillTx/>
              </a:rPr>
              <a:t>】</a:t>
            </a:r>
            <a:r>
              <a:rPr lang="zh-CN" altLang="en-US" sz="2000" b="0" spc="0" dirty="0"/>
              <a:t>。</a:t>
            </a:r>
            <a:endParaRPr lang="zh-CN" altLang="en-US" sz="2000" b="0" spc="0" dirty="0">
              <a:solidFill>
                <a:schemeClr val="tx1"/>
              </a:solidFill>
              <a:latin typeface="+mj-ea"/>
              <a:ea typeface="+mj-ea"/>
              <a:cs typeface="+mj-ea"/>
            </a:endParaRPr>
          </a:p>
        </p:txBody>
      </p:sp>
      <p:pic>
        <p:nvPicPr>
          <p:cNvPr id="5" name="图片 4"/>
          <p:cNvPicPr>
            <a:picLocks noChangeAspect="1"/>
          </p:cNvPicPr>
          <p:nvPr/>
        </p:nvPicPr>
        <p:blipFill>
          <a:blip r:embed="rId4"/>
          <a:stretch>
            <a:fillRect/>
          </a:stretch>
        </p:blipFill>
        <p:spPr>
          <a:xfrm>
            <a:off x="6428105" y="3376295"/>
            <a:ext cx="5365750" cy="2018030"/>
          </a:xfrm>
          <a:prstGeom prst="rect">
            <a:avLst/>
          </a:prstGeom>
        </p:spPr>
      </p:pic>
      <p:sp>
        <p:nvSpPr>
          <p:cNvPr id="7" name="圆角矩形 6"/>
          <p:cNvSpPr/>
          <p:nvPr/>
        </p:nvSpPr>
        <p:spPr>
          <a:xfrm>
            <a:off x="669925" y="4730115"/>
            <a:ext cx="5316855" cy="586740"/>
          </a:xfrm>
          <a:prstGeom prst="roundRect">
            <a:avLst/>
          </a:prstGeom>
          <a:noFill/>
          <a:ln w="38100">
            <a:solidFill>
              <a:srgbClr val="FF0000"/>
            </a:solidFill>
            <a:prstDash val="dash"/>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nvSpPr>
        <p:spPr>
          <a:xfrm>
            <a:off x="8976995" y="4635500"/>
            <a:ext cx="1365250" cy="389890"/>
          </a:xfrm>
          <a:prstGeom prst="roundRect">
            <a:avLst/>
          </a:prstGeom>
          <a:noFill/>
          <a:ln w="38100">
            <a:solidFill>
              <a:srgbClr val="FF0000"/>
            </a:solidFill>
            <a:prstDash val="dash"/>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标题 4"/>
          <p:cNvSpPr txBox="1"/>
          <p:nvPr>
            <p:custDataLst>
              <p:tags r:id="rId5"/>
            </p:custDataLst>
          </p:nvPr>
        </p:nvSpPr>
        <p:spPr>
          <a:xfrm>
            <a:off x="6501765" y="5579110"/>
            <a:ext cx="5481320" cy="535940"/>
          </a:xfrm>
          <a:prstGeom prst="rect">
            <a:avLst/>
          </a:prstGeom>
        </p:spPr>
        <p:txBody>
          <a:bodyPr vert="horz" wrap="square" lIns="90170" tIns="46990" rIns="90170" bIns="46990" rtlCol="0" anchor="t" anchorCtr="0">
            <a:sp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a:lnSpc>
                <a:spcPct val="120000"/>
              </a:lnSpc>
            </a:pPr>
            <a:r>
              <a:rPr sz="1200" b="0" spc="0" dirty="0">
                <a:solidFill>
                  <a:schemeClr val="tx1"/>
                </a:solidFill>
                <a:latin typeface="+mj-ea"/>
                <a:ea typeface="+mj-ea"/>
                <a:cs typeface="+mj-ea"/>
              </a:rPr>
              <a:t>备注：</a:t>
            </a:r>
            <a:r>
              <a:rPr lang="zh-CN" altLang="en-US" sz="1200" b="0" spc="0" dirty="0">
                <a:solidFill>
                  <a:schemeClr val="tx1"/>
                </a:solidFill>
                <a:latin typeface="+mj-ea"/>
                <a:ea typeface="+mj-ea"/>
                <a:cs typeface="+mj-ea"/>
              </a:rPr>
              <a:t>对于低龄儿童主要说明给药途径和剂型的适宜性：</a:t>
            </a:r>
            <a:r>
              <a:rPr lang="en-US" altLang="zh-CN" sz="1200" b="0" spc="0" dirty="0">
                <a:solidFill>
                  <a:schemeClr val="tx1"/>
                </a:solidFill>
                <a:latin typeface="+mj-ea"/>
                <a:ea typeface="+mj-ea"/>
                <a:cs typeface="+mj-ea"/>
              </a:rPr>
              <a:t>1 </a:t>
            </a:r>
            <a:r>
              <a:rPr lang="zh-CN" altLang="en-US" sz="1200" b="0" spc="0" dirty="0">
                <a:solidFill>
                  <a:schemeClr val="tx1"/>
                </a:solidFill>
                <a:latin typeface="+mj-ea"/>
                <a:ea typeface="+mj-ea"/>
                <a:cs typeface="+mj-ea"/>
              </a:rPr>
              <a:t>为不适宜、</a:t>
            </a:r>
            <a:r>
              <a:rPr lang="en-US" altLang="zh-CN" sz="1200" b="0" spc="0" dirty="0">
                <a:solidFill>
                  <a:schemeClr val="tx1"/>
                </a:solidFill>
                <a:latin typeface="+mj-ea"/>
                <a:ea typeface="+mj-ea"/>
                <a:cs typeface="+mj-ea"/>
              </a:rPr>
              <a:t>2 </a:t>
            </a:r>
            <a:r>
              <a:rPr lang="zh-CN" altLang="en-US" sz="1200" b="0" spc="0" dirty="0">
                <a:solidFill>
                  <a:schemeClr val="tx1"/>
                </a:solidFill>
                <a:latin typeface="+mj-ea"/>
                <a:ea typeface="+mj-ea"/>
                <a:cs typeface="+mj-ea"/>
              </a:rPr>
              <a:t>为适</a:t>
            </a:r>
            <a:endParaRPr lang="zh-CN" altLang="en-US" sz="1200" b="0" spc="0" dirty="0">
              <a:solidFill>
                <a:schemeClr val="tx1"/>
              </a:solidFill>
              <a:latin typeface="+mj-ea"/>
              <a:ea typeface="+mj-ea"/>
              <a:cs typeface="+mj-ea"/>
            </a:endParaRPr>
          </a:p>
          <a:p>
            <a:pPr>
              <a:lnSpc>
                <a:spcPct val="120000"/>
              </a:lnSpc>
            </a:pPr>
            <a:r>
              <a:rPr lang="zh-CN" altLang="en-US" sz="1200" b="0" spc="0" dirty="0">
                <a:solidFill>
                  <a:schemeClr val="tx1"/>
                </a:solidFill>
                <a:latin typeface="+mj-ea"/>
                <a:ea typeface="+mj-ea"/>
                <a:cs typeface="+mj-ea"/>
              </a:rPr>
              <a:t>用但存在问题、</a:t>
            </a:r>
            <a:r>
              <a:rPr lang="en-US" altLang="zh-CN" sz="1200" b="0" spc="0" dirty="0">
                <a:solidFill>
                  <a:schemeClr val="tx1"/>
                </a:solidFill>
                <a:latin typeface="+mj-ea"/>
                <a:ea typeface="+mj-ea"/>
                <a:cs typeface="+mj-ea"/>
              </a:rPr>
              <a:t>3 </a:t>
            </a:r>
            <a:r>
              <a:rPr lang="zh-CN" altLang="en-US" sz="1200" b="0" spc="0" dirty="0">
                <a:solidFill>
                  <a:schemeClr val="tx1"/>
                </a:solidFill>
                <a:latin typeface="+mj-ea"/>
                <a:ea typeface="+mj-ea"/>
                <a:cs typeface="+mj-ea"/>
              </a:rPr>
              <a:t>为适用但不优选、</a:t>
            </a:r>
            <a:r>
              <a:rPr lang="en-US" altLang="zh-CN" sz="1200" b="0" spc="0" dirty="0">
                <a:solidFill>
                  <a:schemeClr val="tx1"/>
                </a:solidFill>
                <a:latin typeface="+mj-ea"/>
                <a:ea typeface="+mj-ea"/>
                <a:cs typeface="+mj-ea"/>
              </a:rPr>
              <a:t>4 </a:t>
            </a:r>
            <a:r>
              <a:rPr lang="zh-CN" altLang="en-US" sz="1200" b="0" spc="0" dirty="0">
                <a:solidFill>
                  <a:schemeClr val="tx1"/>
                </a:solidFill>
                <a:latin typeface="+mj-ea"/>
                <a:ea typeface="+mj-ea"/>
                <a:cs typeface="+mj-ea"/>
              </a:rPr>
              <a:t>为适用性良好、</a:t>
            </a:r>
            <a:r>
              <a:rPr lang="en-US" altLang="zh-CN" sz="1200" b="0" spc="0" dirty="0">
                <a:solidFill>
                  <a:schemeClr val="tx1"/>
                </a:solidFill>
                <a:latin typeface="+mj-ea"/>
                <a:ea typeface="+mj-ea"/>
                <a:cs typeface="+mj-ea"/>
              </a:rPr>
              <a:t>5 </a:t>
            </a:r>
            <a:r>
              <a:rPr lang="zh-CN" altLang="en-US" sz="1200" b="0" spc="0" dirty="0">
                <a:solidFill>
                  <a:schemeClr val="tx1"/>
                </a:solidFill>
                <a:latin typeface="+mj-ea"/>
                <a:ea typeface="+mj-ea"/>
                <a:cs typeface="+mj-ea"/>
              </a:rPr>
              <a:t>为最适宜和优选剂型；</a:t>
            </a:r>
            <a:endParaRPr lang="zh-CN" altLang="en-US" sz="1200" b="0" spc="0" dirty="0">
              <a:solidFill>
                <a:schemeClr val="tx1"/>
              </a:solidFill>
              <a:latin typeface="+mj-ea"/>
              <a:ea typeface="+mj-ea"/>
              <a:cs typeface="+mj-ea"/>
            </a:endParaRPr>
          </a:p>
        </p:txBody>
      </p:sp>
      <p:pic>
        <p:nvPicPr>
          <p:cNvPr id="3" name="图片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9" name="图片 8"/>
          <p:cNvPicPr>
            <a:picLocks noChangeAspect="1"/>
          </p:cNvPicPr>
          <p:nvPr userDrawn="1"/>
        </p:nvPicPr>
        <p:blipFill rotWithShape="1">
          <a:blip r:embed="rId7"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7" name="文本框 16"/>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8"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2</a:t>
            </a:r>
            <a:endParaRPr kumimoji="1" lang="en-US" altLang="zh-CN" sz="2400" dirty="0"/>
          </a:p>
        </p:txBody>
      </p:sp>
      <p:sp>
        <p:nvSpPr>
          <p:cNvPr id="19"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安全性</a:t>
            </a:r>
            <a:endParaRPr kumimoji="1" lang="zh-CN" altLang="en-US" dirty="0"/>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726440" y="977265"/>
          <a:ext cx="10659110" cy="4901057"/>
        </p:xfrm>
        <a:graphic>
          <a:graphicData uri="http://schemas.openxmlformats.org/drawingml/2006/table">
            <a:tbl>
              <a:tblPr firstRow="1" bandRow="1">
                <a:tableStyleId>{5C22544A-7EE6-4342-B048-85BDC9FD1C3A}</a:tableStyleId>
              </a:tblPr>
              <a:tblGrid>
                <a:gridCol w="5329555"/>
                <a:gridCol w="5329555"/>
              </a:tblGrid>
              <a:tr h="777240">
                <a:tc gridSpan="2">
                  <a:txBody>
                    <a:bodyPr/>
                    <a:lstStyle/>
                    <a:p>
                      <a:pPr indent="0" algn="ctr" fontAlgn="auto">
                        <a:lnSpc>
                          <a:spcPct val="125000"/>
                        </a:lnSpc>
                        <a:buNone/>
                      </a:pPr>
                      <a:r>
                        <a:rPr lang="zh-CN" altLang="en-US" sz="1800" b="1" dirty="0">
                          <a:solidFill>
                            <a:schemeClr val="tx1"/>
                          </a:solidFill>
                          <a:latin typeface="微软雅黑" panose="020B0503020204020204" charset="-122"/>
                          <a:ea typeface="微软雅黑" panose="020B0503020204020204" charset="-122"/>
                        </a:rPr>
                        <a:t>临床试验和真实世界中，与对照药品疗效相比较该药品的主要优势和不足</a:t>
                      </a:r>
                      <a:endParaRPr lang="zh-CN" altLang="en-US" sz="1800" b="1" dirty="0">
                        <a:solidFill>
                          <a:schemeClr val="tx1"/>
                        </a:solidFill>
                        <a:latin typeface="微软雅黑" panose="020B0503020204020204" charset="-122"/>
                        <a:ea typeface="微软雅黑" panose="020B0503020204020204" charset="-122"/>
                      </a:endParaRPr>
                    </a:p>
                    <a:p>
                      <a:pPr indent="0" algn="ctr" fontAlgn="auto">
                        <a:lnSpc>
                          <a:spcPct val="125000"/>
                        </a:lnSpc>
                        <a:buNone/>
                      </a:pPr>
                      <a:r>
                        <a:rPr lang="zh-CN" altLang="en-US" sz="1800" b="1" dirty="0">
                          <a:solidFill>
                            <a:schemeClr val="tx1"/>
                          </a:solidFill>
                          <a:latin typeface="微软雅黑" panose="020B0503020204020204" charset="-122"/>
                          <a:ea typeface="微软雅黑" panose="020B0503020204020204" charset="-122"/>
                        </a:rPr>
                        <a:t>与目录内同治疗领域药品相比，该药品有效性方面的优势和不足</a:t>
                      </a:r>
                      <a:endParaRPr lang="zh-CN" altLang="en-US" sz="1800" b="1" dirty="0">
                        <a:solidFill>
                          <a:schemeClr val="tx1"/>
                        </a:solidFill>
                        <a:latin typeface="微软雅黑" panose="020B0503020204020204" charset="-122"/>
                        <a:ea typeface="微软雅黑" panose="020B0503020204020204" charset="-122"/>
                      </a:endParaRPr>
                    </a:p>
                  </a:txBody>
                  <a:tcPr anchor="ctr">
                    <a:solidFill>
                      <a:srgbClr val="5CB5E2"/>
                    </a:solidFill>
                  </a:tcPr>
                </a:tc>
                <a:tc hMerge="1">
                  <a:tcPr marL="0" marR="0" marT="0" marB="0" anchor="ctr"/>
                </a:tc>
              </a:tr>
              <a:tr h="396240">
                <a:tc>
                  <a:txBody>
                    <a:bodyPr/>
                    <a:lstStyle/>
                    <a:p>
                      <a:pPr indent="0" algn="ctr" fontAlgn="auto">
                        <a:lnSpc>
                          <a:spcPct val="125000"/>
                        </a:lnSpc>
                        <a:buNone/>
                      </a:pPr>
                      <a:r>
                        <a:rPr lang="zh-CN" altLang="en-US" sz="1600" b="1">
                          <a:solidFill>
                            <a:schemeClr val="tx1"/>
                          </a:solidFill>
                          <a:latin typeface="微软雅黑" panose="020B0503020204020204" charset="-122"/>
                          <a:ea typeface="微软雅黑" panose="020B0503020204020204" charset="-122"/>
                        </a:rPr>
                        <a:t>硫酸特布他林口服溶液</a:t>
                      </a:r>
                      <a:endParaRPr lang="zh-CN" altLang="en-US" sz="1600" b="1">
                        <a:solidFill>
                          <a:schemeClr val="tx1"/>
                        </a:solidFill>
                        <a:latin typeface="微软雅黑" panose="020B0503020204020204" charset="-122"/>
                        <a:ea typeface="微软雅黑" panose="020B0503020204020204" charset="-122"/>
                      </a:endParaRPr>
                    </a:p>
                  </a:txBody>
                  <a:tcPr anchor="ctr"/>
                </a:tc>
                <a:tc>
                  <a:txBody>
                    <a:bodyPr/>
                    <a:lstStyle/>
                    <a:p>
                      <a:pPr indent="0" algn="ctr" fontAlgn="auto">
                        <a:lnSpc>
                          <a:spcPct val="125000"/>
                        </a:lnSpc>
                        <a:buNone/>
                      </a:pPr>
                      <a:r>
                        <a:rPr lang="zh-CN" altLang="en-US" sz="1600" b="1">
                          <a:solidFill>
                            <a:schemeClr val="tx1"/>
                          </a:solidFill>
                          <a:latin typeface="微软雅黑" panose="020B0503020204020204" charset="-122"/>
                          <a:ea typeface="微软雅黑" panose="020B0503020204020204" charset="-122"/>
                        </a:rPr>
                        <a:t>盐酸班布特罗口服溶液</a:t>
                      </a:r>
                      <a:endParaRPr lang="zh-CN" altLang="en-US" sz="1600" b="1">
                        <a:solidFill>
                          <a:schemeClr val="tx1"/>
                        </a:solidFill>
                        <a:latin typeface="微软雅黑" panose="020B0503020204020204" charset="-122"/>
                        <a:ea typeface="微软雅黑" panose="020B0503020204020204" charset="-122"/>
                      </a:endParaRPr>
                    </a:p>
                  </a:txBody>
                  <a:tcPr marL="0" marR="0" marT="0" marB="0" anchor="ctr"/>
                </a:tc>
              </a:tr>
              <a:tr h="1437640">
                <a:tc>
                  <a:txBody>
                    <a:bodyPr/>
                    <a:lstStyle/>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有效率</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为86.7%</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52/60</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），其中</a:t>
                      </a:r>
                      <a:r>
                        <a:rPr lang="zh-CN" altLang="en-US" sz="1600" b="1">
                          <a:solidFill>
                            <a:srgbClr val="C00000"/>
                          </a:solidFill>
                          <a:latin typeface="微软雅黑" panose="020B0503020204020204" charset="-122"/>
                          <a:ea typeface="微软雅黑" panose="020B0503020204020204" charset="-122"/>
                          <a:cs typeface="微软雅黑" panose="020B0503020204020204" charset="-122"/>
                          <a:sym typeface="+mn-ea"/>
                        </a:rPr>
                        <a:t>支气管哮喘为90%，哮喘性支气管炎为90%，</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支气管炎为80%</a:t>
                      </a:r>
                      <a:r>
                        <a:rPr lang="en-US" altLang="zh-CN" sz="1600" b="0" baseline="30000">
                          <a:solidFill>
                            <a:schemeClr val="tx1"/>
                          </a:solidFill>
                          <a:latin typeface="微软雅黑" panose="020B0503020204020204" charset="-122"/>
                          <a:ea typeface="微软雅黑" panose="020B0503020204020204" charset="-122"/>
                          <a:cs typeface="微软雅黑" panose="020B0503020204020204" charset="-122"/>
                          <a:sym typeface="+mn-ea"/>
                        </a:rPr>
                        <a:t>[1]</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环AMP值、环AMP/环GMP比值和PFR显著增加</a:t>
                      </a:r>
                      <a:r>
                        <a:rPr lang="en-US" altLang="zh-CN" sz="1600" baseline="30000">
                          <a:solidFill>
                            <a:schemeClr val="tx1"/>
                          </a:solidFill>
                          <a:latin typeface="微软雅黑" panose="020B0503020204020204" charset="-122"/>
                          <a:ea typeface="微软雅黑" panose="020B0503020204020204" charset="-122"/>
                          <a:cs typeface="微软雅黑" panose="020B0503020204020204" charset="-122"/>
                          <a:sym typeface="+mn-ea"/>
                        </a:rPr>
                        <a:t>[1]</a:t>
                      </a:r>
                      <a:endPar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tc>
                <a:tc>
                  <a:txBody>
                    <a:bodyPr/>
                    <a:lstStyle/>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服药</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周，</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150</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例哮喘患儿喘息发作改善率为</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75.3%</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，夜间睡眠改善率为</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79.3%</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，咳嗽改善率为</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72.7%</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，哮鸣音改善率为</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75.3%</a:t>
                      </a:r>
                      <a:r>
                        <a:rPr lang="en-US" altLang="zh-CN" sz="1600" baseline="30000">
                          <a:solidFill>
                            <a:schemeClr val="tx1"/>
                          </a:solidFill>
                          <a:latin typeface="微软雅黑" panose="020B0503020204020204" charset="-122"/>
                          <a:ea typeface="微软雅黑" panose="020B0503020204020204" charset="-122"/>
                          <a:cs typeface="微软雅黑" panose="020B0503020204020204" charset="-122"/>
                          <a:sym typeface="+mn-ea"/>
                        </a:rPr>
                        <a:t>[3]</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FEV1%</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改善</a:t>
                      </a:r>
                      <a:r>
                        <a:rPr lang="en-US" altLang="zh-CN" sz="1600" baseline="30000">
                          <a:solidFill>
                            <a:schemeClr val="tx1"/>
                          </a:solidFill>
                          <a:latin typeface="微软雅黑" panose="020B0503020204020204" charset="-122"/>
                          <a:ea typeface="微软雅黑" panose="020B0503020204020204" charset="-122"/>
                          <a:cs typeface="微软雅黑" panose="020B0503020204020204" charset="-122"/>
                          <a:sym typeface="+mn-ea"/>
                        </a:rPr>
                        <a:t>[3]</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tc>
              </a:tr>
              <a:tr h="1680210">
                <a:tc>
                  <a:txBody>
                    <a:bodyPr/>
                    <a:lstStyle/>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治疗支气管哮喘的有效率为</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90.5%</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19 /21</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），治疗支气管炎和喘息性支气管炎的有效率为</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84.6%</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22/26</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aseline="30000">
                          <a:solidFill>
                            <a:schemeClr val="tx1"/>
                          </a:solidFill>
                          <a:latin typeface="微软雅黑" panose="020B0503020204020204" charset="-122"/>
                          <a:ea typeface="微软雅黑" panose="020B0503020204020204" charset="-122"/>
                          <a:cs typeface="微软雅黑" panose="020B0503020204020204" charset="-122"/>
                          <a:sym typeface="+mn-ea"/>
                        </a:rPr>
                        <a:t>[2]</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8例患儿单次给药3小时，5例FEV</a:t>
                      </a:r>
                      <a:r>
                        <a:rPr lang="en-US" altLang="zh-CN" sz="1600" b="0" baseline="-25000">
                          <a:solidFill>
                            <a:schemeClr val="tx1"/>
                          </a:solidFill>
                          <a:latin typeface="微软雅黑" panose="020B0503020204020204" charset="-122"/>
                          <a:ea typeface="微软雅黑" panose="020B0503020204020204" charset="-122"/>
                          <a:cs typeface="微软雅黑" panose="020B0503020204020204" charset="-122"/>
                          <a:sym typeface="+mn-ea"/>
                        </a:rPr>
                        <a:t>1.0</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和PFR增加了20%以上</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；7例患儿连续给药，4例FEV</a:t>
                      </a:r>
                      <a:r>
                        <a:rPr lang="zh-CN" altLang="en-US" sz="1600" b="0" baseline="-25000">
                          <a:solidFill>
                            <a:schemeClr val="tx1"/>
                          </a:solidFill>
                          <a:latin typeface="微软雅黑" panose="020B0503020204020204" charset="-122"/>
                          <a:ea typeface="微软雅黑" panose="020B0503020204020204" charset="-122"/>
                          <a:cs typeface="微软雅黑" panose="020B0503020204020204" charset="-122"/>
                          <a:sym typeface="+mn-ea"/>
                        </a:rPr>
                        <a:t>1.0</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和PFR增加了20%以上</a:t>
                      </a:r>
                      <a:r>
                        <a:rPr lang="en-US" altLang="zh-CN" sz="1600" baseline="30000">
                          <a:solidFill>
                            <a:schemeClr val="tx1"/>
                          </a:solidFill>
                          <a:latin typeface="微软雅黑" panose="020B0503020204020204" charset="-122"/>
                          <a:ea typeface="微软雅黑" panose="020B0503020204020204" charset="-122"/>
                          <a:cs typeface="微软雅黑" panose="020B0503020204020204" charset="-122"/>
                          <a:sym typeface="+mn-ea"/>
                        </a:rPr>
                        <a:t>[2]</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tc>
                <a:tc>
                  <a:txBody>
                    <a:bodyPr/>
                    <a:lstStyle/>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支气管哮喘治疗</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周，有效率为</a:t>
                      </a:r>
                      <a:r>
                        <a:rPr lang="en-US" altLang="zh-CN" sz="1600" b="1">
                          <a:solidFill>
                            <a:srgbClr val="C00000"/>
                          </a:solidFill>
                          <a:latin typeface="微软雅黑" panose="020B0503020204020204" charset="-122"/>
                          <a:ea typeface="微软雅黑" panose="020B0503020204020204" charset="-122"/>
                          <a:cs typeface="微软雅黑" panose="020B0503020204020204" charset="-122"/>
                          <a:sym typeface="+mn-ea"/>
                        </a:rPr>
                        <a:t>88.00%</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0">
                          <a:solidFill>
                            <a:schemeClr val="tx1"/>
                          </a:solidFill>
                          <a:latin typeface="微软雅黑" panose="020B0503020204020204" charset="-122"/>
                          <a:ea typeface="微软雅黑" panose="020B0503020204020204" charset="-122"/>
                          <a:cs typeface="微软雅黑" panose="020B0503020204020204" charset="-122"/>
                          <a:sym typeface="+mn-ea"/>
                        </a:rPr>
                        <a:t>44/50</a:t>
                      </a:r>
                      <a:r>
                        <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baseline="30000">
                          <a:solidFill>
                            <a:schemeClr val="tx1"/>
                          </a:solidFill>
                          <a:latin typeface="微软雅黑" panose="020B0503020204020204" charset="-122"/>
                          <a:ea typeface="微软雅黑" panose="020B0503020204020204" charset="-122"/>
                          <a:cs typeface="微软雅黑" panose="020B0503020204020204" charset="-122"/>
                          <a:sym typeface="+mn-ea"/>
                        </a:rPr>
                        <a:t>[4]</a:t>
                      </a:r>
                      <a:endParaRPr lang="zh-CN" altLang="en-US" sz="1600" b="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25000"/>
                        </a:lnSpc>
                        <a:spcBef>
                          <a:spcPts val="500"/>
                        </a:spcBef>
                        <a:spcAft>
                          <a:spcPts val="500"/>
                        </a:spcAft>
                        <a:buNone/>
                      </a:pPr>
                      <a:r>
                        <a:rPr lang="en-US" altLang="zh-CN" sz="16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FEV</a:t>
                      </a:r>
                      <a:r>
                        <a:rPr lang="en-US" altLang="zh-CN" sz="1600" baseline="-25000">
                          <a:solidFill>
                            <a:schemeClr val="tx1"/>
                          </a:solidFill>
                          <a:latin typeface="微软雅黑" panose="020B0503020204020204" charset="-122"/>
                          <a:ea typeface="微软雅黑" panose="020B0503020204020204" charset="-122"/>
                          <a:cs typeface="微软雅黑" panose="020B0503020204020204" charset="-122"/>
                          <a:sym typeface="+mn-ea"/>
                        </a:rPr>
                        <a:t>1.0</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和PEFR</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均有改善</a:t>
                      </a:r>
                      <a:r>
                        <a:rPr lang="en-US" altLang="zh-CN" sz="1600" baseline="30000">
                          <a:solidFill>
                            <a:schemeClr val="tx1"/>
                          </a:solidFill>
                          <a:latin typeface="微软雅黑" panose="020B0503020204020204" charset="-122"/>
                          <a:ea typeface="微软雅黑" panose="020B0503020204020204" charset="-122"/>
                          <a:cs typeface="微软雅黑" panose="020B0503020204020204" charset="-122"/>
                          <a:sym typeface="+mn-ea"/>
                        </a:rPr>
                        <a:t>[4]</a:t>
                      </a: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tc>
              </a:tr>
              <a:tr h="575310">
                <a:tc gridSpan="2">
                  <a:txBody>
                    <a:bodyPr/>
                    <a:lstStyle/>
                    <a:p>
                      <a:pPr indent="0" algn="ctr" fontAlgn="auto">
                        <a:lnSpc>
                          <a:spcPct val="125000"/>
                        </a:lnSpc>
                        <a:buNone/>
                      </a:pPr>
                      <a:r>
                        <a:rPr lang="zh-CN" altLang="en-US" sz="1600" b="1" dirty="0">
                          <a:latin typeface="微软雅黑" panose="020B0503020204020204" charset="-122"/>
                          <a:ea typeface="微软雅黑" panose="020B0503020204020204" charset="-122"/>
                          <a:sym typeface="微软雅黑" panose="020B0503020204020204" charset="-122"/>
                        </a:rPr>
                        <a:t>硫酸特布他林口服溶液的疗效与盐酸班布特罗口服溶液相比无显著差异</a:t>
                      </a:r>
                      <a:endParaRPr lang="zh-CN" altLang="en-US" sz="1600" b="1" dirty="0">
                        <a:latin typeface="微软雅黑" panose="020B0503020204020204" charset="-122"/>
                        <a:ea typeface="微软雅黑" panose="020B0503020204020204" charset="-122"/>
                        <a:sym typeface="微软雅黑" panose="020B0503020204020204" charset="-122"/>
                      </a:endParaRPr>
                    </a:p>
                  </a:txBody>
                  <a:tcPr anchor="ctr">
                    <a:solidFill>
                      <a:srgbClr val="5CB5E2"/>
                    </a:solidFill>
                  </a:tcPr>
                </a:tc>
                <a:tc hMerge="1">
                  <a:tcPr anchor="ctr"/>
                </a:tc>
              </a:tr>
            </a:tbl>
          </a:graphicData>
        </a:graphic>
      </p:graphicFrame>
      <p:sp>
        <p:nvSpPr>
          <p:cNvPr id="8" name="文本框 7"/>
          <p:cNvSpPr txBox="1"/>
          <p:nvPr/>
        </p:nvSpPr>
        <p:spPr>
          <a:xfrm>
            <a:off x="767715" y="6395085"/>
            <a:ext cx="11423650" cy="267124"/>
          </a:xfrm>
          <a:prstGeom prst="rect">
            <a:avLst/>
          </a:prstGeom>
          <a:noFill/>
        </p:spPr>
        <p:txBody>
          <a:bodyPr wrap="square" rtlCol="0" anchor="t">
            <a:spAutoFit/>
          </a:bodyPr>
          <a:lstStyle/>
          <a:p>
            <a:pPr indent="0" fontAlgn="auto">
              <a:lnSpc>
                <a:spcPct val="125000"/>
              </a:lnSpc>
              <a:buNone/>
            </a:pPr>
            <a:r>
              <a:rPr lang="en-US" altLang="zh-CN" sz="1000" i="1" dirty="0">
                <a:latin typeface="微软雅黑" panose="020B0503020204020204" charset="-122"/>
                <a:ea typeface="微软雅黑" panose="020B0503020204020204" charset="-122"/>
                <a:cs typeface="微软雅黑" panose="020B0503020204020204" charset="-122"/>
                <a:sym typeface="+mn-ea"/>
              </a:rPr>
              <a:t>[1]</a:t>
            </a:r>
            <a:r>
              <a:rPr lang="en-US" altLang="zh-CN" sz="1000" i="1" dirty="0" err="1">
                <a:latin typeface="微软雅黑" panose="020B0503020204020204" charset="-122"/>
                <a:ea typeface="微软雅黑" panose="020B0503020204020204" charset="-122"/>
                <a:cs typeface="微软雅黑" panose="020B0503020204020204" charset="-122"/>
                <a:sym typeface="+mn-ea"/>
              </a:rPr>
              <a:t>小児科臨床</a:t>
            </a:r>
            <a:r>
              <a:rPr lang="en-US" altLang="zh-CN" sz="1000" i="1" dirty="0">
                <a:latin typeface="微软雅黑" panose="020B0503020204020204" charset="-122"/>
                <a:ea typeface="微软雅黑" panose="020B0503020204020204" charset="-122"/>
                <a:cs typeface="微软雅黑" panose="020B0503020204020204" charset="-122"/>
                <a:sym typeface="+mn-ea"/>
              </a:rPr>
              <a:t>, 1983, 36(12): 2908-2916. </a:t>
            </a:r>
            <a:r>
              <a:rPr lang="en-US" altLang="zh-CN" sz="1000" i="1" dirty="0">
                <a:latin typeface="微软雅黑" panose="020B0503020204020204" charset="-122"/>
                <a:ea typeface="微软雅黑" panose="020B0503020204020204" charset="-122"/>
                <a:sym typeface="+mn-ea"/>
              </a:rPr>
              <a:t>[2]</a:t>
            </a:r>
            <a:r>
              <a:rPr lang="zh-CN" altLang="en-US" sz="1000" i="1" dirty="0">
                <a:latin typeface="微软雅黑" panose="020B0503020204020204" charset="-122"/>
                <a:ea typeface="微软雅黑" panose="020B0503020204020204" charset="-122"/>
                <a:sym typeface="+mn-ea"/>
              </a:rPr>
              <a:t>基礎と臨床, 1983, 17(12): 197-303.</a:t>
            </a:r>
            <a:r>
              <a:rPr lang="en-US" altLang="zh-CN" sz="1000" i="1" dirty="0">
                <a:latin typeface="微软雅黑" panose="020B0503020204020204" charset="-122"/>
                <a:ea typeface="微软雅黑" panose="020B0503020204020204" charset="-122"/>
                <a:sym typeface="+mn-ea"/>
              </a:rPr>
              <a:t> [3]实用儿科临床杂志,2004,19(12):1082-1083. [4]解放军医学杂志,1999,24(1):52-55.</a:t>
            </a:r>
            <a:endParaRPr lang="en-US" altLang="zh-CN" sz="1000" i="1" dirty="0">
              <a:latin typeface="微软雅黑" panose="020B0503020204020204" charset="-122"/>
              <a:ea typeface="微软雅黑" panose="020B0503020204020204" charset="-122"/>
              <a:sym typeface="+mn-ea"/>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22182">
            <a:off x="229205" y="48375"/>
            <a:ext cx="686329" cy="618123"/>
          </a:xfrm>
          <a:prstGeom prst="rect">
            <a:avLst/>
          </a:prstGeom>
        </p:spPr>
      </p:pic>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15" b="50131"/>
          <a:stretch>
            <a:fillRect/>
          </a:stretch>
        </p:blipFill>
        <p:spPr>
          <a:xfrm>
            <a:off x="726440" y="226695"/>
            <a:ext cx="11055350" cy="133350"/>
          </a:xfrm>
          <a:prstGeom prst="rect">
            <a:avLst/>
          </a:prstGeom>
        </p:spPr>
      </p:pic>
      <p:sp>
        <p:nvSpPr>
          <p:cNvPr id="11" name="文本框 10"/>
          <p:cNvSpPr txBox="1"/>
          <p:nvPr userDrawn="1"/>
        </p:nvSpPr>
        <p:spPr>
          <a:xfrm>
            <a:off x="466090" y="310515"/>
            <a:ext cx="848995" cy="460375"/>
          </a:xfrm>
          <a:prstGeom prst="rect">
            <a:avLst/>
          </a:prstGeom>
          <a:noFill/>
        </p:spPr>
        <p:txBody>
          <a:bodyPr wrap="square" rtlCol="0">
            <a:spAutoFit/>
          </a:bodyPr>
          <a:p>
            <a:pPr marL="0" marR="0" indent="0" algn="l" defTabSz="457200" rtl="0" eaLnBrk="1" fontAlgn="auto" latinLnBrk="0" hangingPunct="1">
              <a:lnSpc>
                <a:spcPct val="100000"/>
              </a:lnSpc>
              <a:spcBef>
                <a:spcPts val="0"/>
              </a:spcBef>
              <a:spcAft>
                <a:spcPts val="0"/>
              </a:spcAft>
              <a:buClrTx/>
              <a:buSzTx/>
              <a:buFontTx/>
              <a:buNone/>
              <a:defRPr/>
            </a:pPr>
            <a:r>
              <a:rPr kumimoji="1" lang="en-US" altLang="zh-CN" sz="2400" b="1" i="1" kern="1200" dirty="0">
                <a:solidFill>
                  <a:srgbClr val="0580E0"/>
                </a:solidFill>
                <a:latin typeface="思源黑体 CN Bold" panose="020B0800000000000000" pitchFamily="34" charset="-128"/>
                <a:ea typeface="思源黑体 CN Bold" panose="020B0800000000000000" pitchFamily="34" charset="-128"/>
                <a:cs typeface="+mn-cs"/>
              </a:rPr>
              <a:t>Part</a:t>
            </a:r>
            <a:endParaRPr kumimoji="1" lang="en-US" altLang="zh-CN" sz="2000" b="1" i="1" kern="1200" dirty="0">
              <a:solidFill>
                <a:srgbClr val="0580E0"/>
              </a:solidFill>
              <a:latin typeface="思源黑体 CN Bold" panose="020B0800000000000000" pitchFamily="34" charset="-128"/>
              <a:ea typeface="思源黑体 CN Bold" panose="020B0800000000000000" pitchFamily="34" charset="-128"/>
              <a:cs typeface="+mn-cs"/>
            </a:endParaRPr>
          </a:p>
        </p:txBody>
      </p:sp>
      <p:sp>
        <p:nvSpPr>
          <p:cNvPr id="14" name="文本占位符 12"/>
          <p:cNvSpPr>
            <a:spLocks noGrp="1"/>
          </p:cNvSpPr>
          <p:nvPr>
            <p:ph type="body" sz="quarter" idx="12" hasCustomPrompt="1"/>
          </p:nvPr>
        </p:nvSpPr>
        <p:spPr>
          <a:xfrm>
            <a:off x="1202690" y="262890"/>
            <a:ext cx="426720" cy="430530"/>
          </a:xfrm>
          <a:prstGeom prst="rect">
            <a:avLst/>
          </a:prstGeom>
        </p:spPr>
        <p:txBody>
          <a:bodyPr>
            <a:noAutofit/>
          </a:bodyPr>
          <a:lstStyle>
            <a:lvl1pPr marL="0" indent="0">
              <a:buNone/>
              <a:defRPr sz="2000" b="1" i="1">
                <a:solidFill>
                  <a:srgbClr val="0580E0"/>
                </a:solidFill>
                <a:latin typeface="思源黑体 CN Bold" panose="020B0800000000000000" pitchFamily="34" charset="-128"/>
                <a:ea typeface="思源黑体 CN Bold" panose="020B0800000000000000" pitchFamily="34" charset="-128"/>
              </a:defRPr>
            </a:lvl1pPr>
          </a:lstStyle>
          <a:p>
            <a:pPr lvl="0"/>
            <a:r>
              <a:rPr kumimoji="1" lang="en-US" altLang="zh-CN" sz="2400" dirty="0"/>
              <a:t>3</a:t>
            </a:r>
            <a:endParaRPr kumimoji="1" lang="en-US" altLang="zh-CN" sz="2400" dirty="0"/>
          </a:p>
        </p:txBody>
      </p:sp>
      <p:sp>
        <p:nvSpPr>
          <p:cNvPr id="15" name="文本占位符 14"/>
          <p:cNvSpPr>
            <a:spLocks noGrp="1"/>
          </p:cNvSpPr>
          <p:nvPr/>
        </p:nvSpPr>
        <p:spPr>
          <a:xfrm>
            <a:off x="1718320" y="340098"/>
            <a:ext cx="2339436" cy="353421"/>
          </a:xfrm>
          <a:prstGeom prst="rect">
            <a:avLst/>
          </a:prstGeom>
        </p:spPr>
        <p:txBody>
          <a:bodyPr/>
          <a:lstStyle>
            <a:lvl1pPr marL="0" indent="0" algn="l">
              <a:buNone/>
              <a:defRPr sz="2400" b="0" i="0">
                <a:solidFill>
                  <a:srgbClr val="0580E0"/>
                </a:solidFill>
                <a:latin typeface="思源黑体 CN Regular" panose="020B0500000000000000" pitchFamily="34" charset="-128"/>
                <a:ea typeface="思源黑体 CN Regular" panose="020B0500000000000000" pitchFamily="34" charset="-128"/>
              </a:defRPr>
            </a:lvl1pPr>
          </a:lstStyle>
          <a:p>
            <a:pPr lvl="0" algn="l" defTabSz="685800">
              <a:lnSpc>
                <a:spcPct val="90000"/>
              </a:lnSpc>
              <a:spcBef>
                <a:spcPts val="750"/>
              </a:spcBef>
              <a:buClrTx/>
              <a:buSzTx/>
              <a:buFont typeface="Arial" panose="020B0604020202020204" pitchFamily="34" charset="0"/>
            </a:pPr>
            <a:r>
              <a:rPr kumimoji="1" lang="zh-CN" altLang="en-US" dirty="0"/>
              <a:t>有效性</a:t>
            </a:r>
            <a:endParaRPr kumimoji="1" lang="zh-CN" altLang="en-US" dirty="0"/>
          </a:p>
        </p:txBody>
      </p:sp>
    </p:spTree>
    <p:custDataLst>
      <p:tags r:id="rId4"/>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Lst>
</file>

<file path=ppt/tags/tag115.xml><?xml version="1.0" encoding="utf-8"?>
<p:tagLst xmlns:p="http://schemas.openxmlformats.org/presentationml/2006/main">
  <p:tag name="KSO_WM_TEMPLATE_THUMBS_INDEX" val="1、2、6、7、9、11、14、15"/>
  <p:tag name="KSO_WM_SLIDE_ID" val="custom2020254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5"/>
  <p:tag name="KSO_WM_SLIDE_LAYOUT" val="a_b"/>
  <p:tag name="KSO_WM_SLIDE_LAYOUT_CNT" val="1_3"/>
</p:tagLst>
</file>

<file path=ppt/tags/tag116.xml><?xml version="1.0" encoding="utf-8"?>
<p:tagLst xmlns:p="http://schemas.openxmlformats.org/presentationml/2006/main">
  <p:tag name="TABLE_ENDDRAG_ORIGIN_RECT" val="895*438"/>
  <p:tag name="TABLE_ENDDRAG_RECT" val="32*88*895*438"/>
</p:tagLst>
</file>

<file path=ppt/tags/tag117.xml><?xml version="1.0" encoding="utf-8"?>
<p:tagLst xmlns:p="http://schemas.openxmlformats.org/presentationml/2006/main">
  <p:tag name="TABLE_ENDDRAG_ORIGIN_RECT" val="630*147"/>
  <p:tag name="TABLE_ENDDRAG_RECT" val="269*244*630*147"/>
</p:tagLst>
</file>

<file path=ppt/tags/tag118.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19.xml><?xml version="1.0" encoding="utf-8"?>
<p:tagLst xmlns:p="http://schemas.openxmlformats.org/presentationml/2006/main">
  <p:tag name="TABLE_ENDDRAG_ORIGIN_RECT" val="895*438"/>
  <p:tag name="TABLE_ENDDRAG_RECT" val="32*88*895*43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21.xml><?xml version="1.0" encoding="utf-8"?>
<p:tagLst xmlns:p="http://schemas.openxmlformats.org/presentationml/2006/main">
  <p:tag name="TABLE_ENDDRAG_ORIGIN_RECT" val="895*438"/>
  <p:tag name="TABLE_ENDDRAG_RECT" val="32*88*895*438"/>
</p:tagLst>
</file>

<file path=ppt/tags/tag122.xml><?xml version="1.0" encoding="utf-8"?>
<p:tagLst xmlns:p="http://schemas.openxmlformats.org/presentationml/2006/main">
  <p:tag name="TABLE_ENDDRAG_ORIGIN_RECT" val="895*438"/>
  <p:tag name="TABLE_ENDDRAG_RECT" val="32*88*895*438"/>
</p:tagLst>
</file>

<file path=ppt/tags/tag123.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24.xml><?xml version="1.0" encoding="utf-8"?>
<p:tagLst xmlns:p="http://schemas.openxmlformats.org/presentationml/2006/main">
  <p:tag name="TABLE_ENDDRAG_ORIGIN_RECT" val="839*374"/>
  <p:tag name="TABLE_ENDDRAG_RECT" val="60*124*839*374"/>
</p:tagLst>
</file>

<file path=ppt/tags/tag125.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UNIT_TABLE_BEAUTIFY" val="smartTable{de8a3263-d7aa-4b26-93b2-cc5f293f6d9b}"/>
  <p:tag name="KSO_WM_BEAUTIFY_FLAG" val=""/>
  <p:tag name="TABLE_ENDDRAG_ORIGIN_RECT" val="895*165"/>
  <p:tag name="TABLE_ENDDRAG_RECT" val="32*329*895*165"/>
</p:tagLst>
</file>

<file path=ppt/tags/tag128.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29.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545_12*a*1"/>
  <p:tag name="KSO_WM_TEMPLATE_CATEGORY" val="custom"/>
  <p:tag name="KSO_WM_TEMPLATE_INDEX" val="2020254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545_12*a*1"/>
  <p:tag name="KSO_WM_TEMPLATE_CATEGORY" val="custom"/>
  <p:tag name="KSO_WM_TEMPLATE_INDEX" val="20202545"/>
  <p:tag name="KSO_WM_UNIT_LAYERLEVEL" val="1"/>
  <p:tag name="KSO_WM_TAG_VERSION" val="1.0"/>
  <p:tag name="KSO_WM_BEAUTIFY_FLAG" val="#wm#"/>
</p:tagLst>
</file>

<file path=ppt/tags/tag131.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545_12*a*1"/>
  <p:tag name="KSO_WM_TEMPLATE_CATEGORY" val="custom"/>
  <p:tag name="KSO_WM_TEMPLATE_INDEX" val="20202545"/>
  <p:tag name="KSO_WM_UNIT_LAYERLEVEL" val="1"/>
  <p:tag name="KSO_WM_TAG_VERSION" val="1.0"/>
  <p:tag name="KSO_WM_BEAUTIFY_FLAG" val="#wm#"/>
</p:tagLst>
</file>

<file path=ppt/tags/tag132.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33.xml><?xml version="1.0" encoding="utf-8"?>
<p:tagLst xmlns:p="http://schemas.openxmlformats.org/presentationml/2006/main">
  <p:tag name="TABLE_ENDDRAG_ORIGIN_RECT" val="839*379"/>
  <p:tag name="TABLE_ENDDRAG_RECT" val="60*146*839*379"/>
</p:tagLst>
</file>

<file path=ppt/tags/tag134.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35.xml><?xml version="1.0" encoding="utf-8"?>
<p:tagLst xmlns:p="http://schemas.openxmlformats.org/presentationml/2006/main">
  <p:tag name="KSO_WM_UNIT_TABLE_BEAUTIFY" val="smartTable{d66e2db6-9ade-42cf-a3a3-7a8587153013}"/>
  <p:tag name="KSO_WM_BEAUTIFY_FLAG" val=""/>
  <p:tag name="TABLE_ENDDRAG_ORIGIN_RECT" val="895*341"/>
  <p:tag name="TABLE_ENDDRAG_RECT" val="34*107*895*341"/>
</p:tagLst>
</file>

<file path=ppt/tags/tag136.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37.xml><?xml version="1.0" encoding="utf-8"?>
<p:tagLst xmlns:p="http://schemas.openxmlformats.org/presentationml/2006/main">
  <p:tag name="KSO_WM_UNIT_TABLE_BEAUTIFY" val="smartTable{56164dfd-b1a3-4913-ab09-7c6537f53a82}"/>
  <p:tag name="KSO_WM_BEAUTIFY_FLAG" val=""/>
</p:tagLst>
</file>

<file path=ppt/tags/tag138.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39.xml><?xml version="1.0" encoding="utf-8"?>
<p:tagLst xmlns:p="http://schemas.openxmlformats.org/presentationml/2006/main">
  <p:tag name="KSO_WM_UNIT_TABLE_BEAUTIFY" val="smartTable{672a4812-3b0a-4613-92e0-e88ef6057d41}"/>
  <p:tag name="KSO_WM_BEAUTIFY_FLAG" val=""/>
  <p:tag name="TABLE_ENDDRAG_ORIGIN_RECT" val="898*382"/>
  <p:tag name="TABLE_ENDDRAG_RECT" val="32*66*898*38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custom20202545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58*554"/>
  <p:tag name="KSO_WM_SLIDE_POSITION" val="0*-7"/>
  <p:tag name="KSO_WM_TAG_VERSION" val="1.0"/>
  <p:tag name="KSO_WM_BEAUTIFY_FLAG" val="#wm#"/>
  <p:tag name="KSO_WM_TEMPLATE_CATEGORY" val="custom"/>
  <p:tag name="KSO_WM_TEMPLATE_INDEX" val="20202545"/>
  <p:tag name="KSO_WM_SLIDE_LAYOUT" val="a_f"/>
  <p:tag name="KSO_WM_SLIDE_LAYOUT_CNT" val="1_2"/>
</p:tagLst>
</file>

<file path=ppt/tags/tag141.xml><?xml version="1.0" encoding="utf-8"?>
<p:tagLst xmlns:p="http://schemas.openxmlformats.org/presentationml/2006/main">
  <p:tag name="COMMONDATA" val="eyJoZGlkIjoiNTI0MTg1ZDMxMGMyZTVmMGMwNDI3MjU2ZGI4ZGFiNGEifQ=="/>
  <p:tag name="KSO_WPP_MARK_KEY" val="996114dd-7ca2-4ef6-801c-28223211b448"/>
  <p:tag name="commondata" val="eyJoZGlkIjoiOTRhNTE4MmE1MjBmZmEyMzUzZjk3N2I4NTQ1ZjQ3OWI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6609</Words>
  <Application>WPS 演示</Application>
  <PresentationFormat>宽屏</PresentationFormat>
  <Paragraphs>472</Paragraphs>
  <Slides>12</Slides>
  <Notes>6</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12</vt:i4>
      </vt:variant>
    </vt:vector>
  </HeadingPairs>
  <TitlesOfParts>
    <vt:vector size="34" baseType="lpstr">
      <vt:lpstr>Arial</vt:lpstr>
      <vt:lpstr>宋体</vt:lpstr>
      <vt:lpstr>Wingdings</vt:lpstr>
      <vt:lpstr>微软雅黑</vt:lpstr>
      <vt:lpstr>汉仪旗黑-85S</vt:lpstr>
      <vt:lpstr>黑体</vt:lpstr>
      <vt:lpstr>思源黑体 CN Medium</vt:lpstr>
      <vt:lpstr>思源黑体 CN Regular</vt:lpstr>
      <vt:lpstr>Source Han Sans CN Normal</vt:lpstr>
      <vt:lpstr>Yu Gothic UI Semilight</vt:lpstr>
      <vt:lpstr>TaipeiSansTCBeta-Regular</vt:lpstr>
      <vt:lpstr>MingLiU-ExtB</vt:lpstr>
      <vt:lpstr>思源黑体 CN Bold</vt:lpstr>
      <vt:lpstr>思源黑体 CN Normal</vt:lpstr>
      <vt:lpstr>思源黑体 CN Regular</vt:lpstr>
      <vt:lpstr>思源黑体 CN Light</vt:lpstr>
      <vt:lpstr>Academy Engraved LET</vt:lpstr>
      <vt:lpstr>Arial Unicode MS</vt:lpstr>
      <vt:lpstr>Calibri</vt:lpstr>
      <vt:lpstr>Verdana</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硫酸特布他林口服溶液</dc:title>
  <dc:creator/>
  <cp:lastModifiedBy>喵小姐sunshine</cp:lastModifiedBy>
  <cp:revision>363</cp:revision>
  <dcterms:created xsi:type="dcterms:W3CDTF">2023-06-14T05:25:00Z</dcterms:created>
  <dcterms:modified xsi:type="dcterms:W3CDTF">2025-07-18T11:27:34Z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58CDA4411D584D828D7D48554FEA8002_13</vt:lpwstr>
  </property>
  <property fmtid="{D5CDD505-2E9C-101B-9397-08002B2CF9AE}" pid="3" name="KSOProductBuildVer">
    <vt:lpwstr>2052-12.1.0.21915</vt:lpwstr>
  </property>
</Properties>
</file>