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1191" r:id="rId3"/>
    <p:sldId id="1192" r:id="rId5"/>
    <p:sldId id="1201" r:id="rId6"/>
    <p:sldId id="1200" r:id="rId7"/>
    <p:sldId id="1208" r:id="rId8"/>
    <p:sldId id="1159" r:id="rId9"/>
    <p:sldId id="1178" r:id="rId10"/>
    <p:sldId id="1205" r:id="rId11"/>
    <p:sldId id="1209" r:id="rId12"/>
    <p:sldId id="1198" r:id="rId13"/>
  </p:sldIdLst>
  <p:sldSz cx="12192000" cy="6858000"/>
  <p:notesSz cx="9926320" cy="6797675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W用" lastIdx="2" clrIdx="0"/>
  <p:cmAuthor id="1" name="xjy" initials="xjy" lastIdx="2" clrIdx="0"/>
  <p:cmAuthor id="2" name="作者" initials="A" lastIdx="0" clrIdx="1"/>
  <p:cmAuthor id="3" name="Maria-Christina Scherzberg" initials="MS" lastIdx="10" clrIdx="2"/>
  <p:cmAuthor id="4" name="Kevin Irving" initials="KI" lastIdx="5" clrIdx="3"/>
  <p:cmAuthor id="5" name="Ali Tunalioglu" initials="AT" lastIdx="6" clrIdx="4"/>
  <p:cmAuthor id="6" name="Matthias Pfannkuche" initials="MP" lastIdx="4" clrIdx="5"/>
  <p:cmAuthor id="7" name="Shalini Saha" initials="SS" lastIdx="22" clrIdx="7"/>
  <p:cmAuthor id="8" name="Leshem, Iddo" initials="LI" lastIdx="3" clrIdx="8"/>
  <p:cmAuthor id="9" name="Maria Martinelli" initials="MM" lastIdx="31" clrIdx="9"/>
  <p:cmAuthor id="10" name="Gina Rocco" initials="GR" lastIdx="105" clrIdx="10"/>
  <p:cmAuthor id="11" name="Huang, Suki" initials="HS" lastIdx="35" clrIdx="11"/>
  <p:cmAuthor id="12" name="Gulati, Nivedita" initials="GN" lastIdx="13" clrIdx="12"/>
  <p:cmAuthor id="13" name="William Wu" initials="WW" lastIdx="1" clrIdx="13"/>
  <p:cmAuthor id="14" name="Michael Schoen" initials="MS" lastIdx="25" clrIdx="13"/>
  <p:cmAuthor id="15" name="amartini66" initials="am" lastIdx="19" clrIdx="14"/>
  <p:cmAuthor id="16" name="Hong, Grace" initials="HG" lastIdx="1" clrIdx="4"/>
  <p:cmAuthor id="17" name="Wu, Qiong" initials="WQ" lastIdx="36" clrIdx="5"/>
  <p:cmAuthor id="18" name="Jessie DUAN" initials="JD " lastIdx="22" clrIdx="6"/>
  <p:cmAuthor id="19" name="Scott Samuels" initials="SS" lastIdx="116" clrIdx="18"/>
  <p:cmAuthor id="20" name="Jane Huang" initials="JH" lastIdx="23" clrIdx="19"/>
  <p:cmAuthor id="21" name="王文娟" initials="王" lastIdx="1" clrIdx="20"/>
  <p:cmAuthor id="22" name="Mangene, Brian" initials="MB" lastIdx="10" clrIdx="14"/>
  <p:cmAuthor id="23" name="kondo, Kaoru" initials="kK" lastIdx="35" clrIdx="15"/>
  <p:cmAuthor id="24" name="Weisberg, Julia" initials="WJ" lastIdx="6" clrIdx="16"/>
  <p:cmAuthor id="25" name="gu, Honghai" initials="gH" lastIdx="14" clrIdx="17"/>
  <p:cmAuthor id="26" name="Zhou, Fang" initials="ZF" lastIdx="2" clrIdx="19"/>
  <p:cmAuthor id="27" name="Zhang, Pamela" initials="ZP" lastIdx="3" clrIdx="20"/>
  <p:cmAuthor id="28" name="wu Diana" initials="wD" lastIdx="1" clrIdx="21"/>
  <p:cmAuthor id="29" name="王双成" initials="王双成" lastIdx="16" clrIdx="22"/>
  <p:cmAuthor id="30" name="建 肖" initials="建" lastIdx="1" clrIdx="23"/>
  <p:cmAuthor id="591827349" name="茶" initials="茶" lastIdx="3" clrIdx="1"/>
  <p:cmAuthor id="31" name="lenovo" initials="l" lastIdx="1" clrIdx="24"/>
  <p:cmAuthor id="591827350" name="zou ff" initials="ZFF" lastIdx="4" clrIdx="2"/>
  <p:cmAuthor id="32" name="董苏椰" initials="董" lastIdx="2" clrIdx="31"/>
  <p:cmAuthor id="33" name="郭 江兴" initials="郭" lastIdx="1" clrIdx="32"/>
  <p:cmAuthor id="34" name="yinpeipei" initials="y" lastIdx="6" clrIdx="33"/>
  <p:cmAuthor id="35" name="艺" initials="艺" lastIdx="6" clrIdx="34"/>
  <p:cmAuthor id="37" name="Administrator" initials="A" lastIdx="1" clrIdx="3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2E9"/>
    <a:srgbClr val="F36F00"/>
    <a:srgbClr val="FE9B1C"/>
    <a:srgbClr val="FB6A39"/>
    <a:srgbClr val="241BE3"/>
    <a:srgbClr val="FFF0EB"/>
    <a:srgbClr val="FDEADA"/>
    <a:srgbClr val="FEE2D9"/>
    <a:srgbClr val="FED2C3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7" autoAdjust="0"/>
    <p:restoredTop sz="91796" autoAdjust="0"/>
  </p:normalViewPr>
  <p:slideViewPr>
    <p:cSldViewPr snapToGrid="0" showGuides="1">
      <p:cViewPr varScale="1">
        <p:scale>
          <a:sx n="58" d="100"/>
          <a:sy n="58" d="100"/>
        </p:scale>
        <p:origin x="1092" y="40"/>
      </p:cViewPr>
      <p:guideLst>
        <p:guide orient="horz" pos="2268"/>
        <p:guide pos="384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60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405" cy="3398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619" y="0"/>
            <a:ext cx="4301405" cy="3398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818"/>
            <a:ext cx="4301405" cy="339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619" y="6456818"/>
            <a:ext cx="4301405" cy="339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CF7E888-5AB1-466D-9F2C-D83F39AC4F6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405" cy="341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619" y="0"/>
            <a:ext cx="4301405" cy="341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24771" y="850144"/>
            <a:ext cx="4076779" cy="2293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33" y="3271486"/>
            <a:ext cx="7941056" cy="26766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820"/>
            <a:ext cx="4301405" cy="341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619" y="6456820"/>
            <a:ext cx="4301405" cy="341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3E2BA-FC32-4DC6-84C0-DF2FAEF9B10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50900"/>
            <a:ext cx="4076700" cy="229235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9"/>
            <a:ext cx="10363200" cy="14700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4C4C4C"/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3"/>
            <a:ext cx="10957984" cy="864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200" b="1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A3A0-E4AE-F245-B69D-8B7554B2925F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635F-88DD-794C-92A7-FD53A418499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8E1E-2939-7F45-8F57-E7153DD0C27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A1B3-02A6-BB4F-8B83-C5AEAFCD260A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B42F4-D2B4-F24A-84A3-3CD03E5AB950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3BE2-DB5C-4D49-BE4B-3FBEDD6A8839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12F8-18B6-CC41-A95F-6F014F47BBD0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3"/>
            <a:ext cx="10957984" cy="864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800" b="1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40771"/>
            <a:ext cx="10957984" cy="5183857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0">
              <a:spcBef>
                <a:spcPts val="0"/>
              </a:spcBef>
              <a:spcAft>
                <a:spcPts val="800"/>
              </a:spcAft>
              <a:buNone/>
              <a:defRPr sz="2400">
                <a:solidFill>
                  <a:srgbClr val="4C4C4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1614126" y="1009698"/>
            <a:ext cx="7656721" cy="168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2B60-B35F-3A4F-A0DC-908C9559C47C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457835" y="224019"/>
            <a:ext cx="5515928" cy="766128"/>
            <a:chOff x="1442" y="1361"/>
            <a:chExt cx="17373" cy="2413"/>
          </a:xfrm>
        </p:grpSpPr>
        <p:sp>
          <p:nvSpPr>
            <p:cNvPr id="9" name="Object 401"/>
            <p:cNvSpPr txBox="1"/>
            <p:nvPr/>
          </p:nvSpPr>
          <p:spPr>
            <a:xfrm>
              <a:off x="4355" y="1565"/>
              <a:ext cx="14460" cy="2115"/>
            </a:xfrm>
            <a:prstGeom prst="rect">
              <a:avLst/>
            </a:prstGeom>
          </p:spPr>
          <p:txBody>
            <a:bodyPr vert="horz" wrap="square" lIns="0" tIns="0" rIns="0" bIns="0" rtlCol="0" anchor="t" anchorCtr="0">
              <a:spAutoFit/>
            </a:bodyPr>
            <a:lstStyle/>
            <a:p>
              <a:pPr algn="l">
                <a:lnSpc>
                  <a:spcPct val="119000"/>
                </a:lnSpc>
              </a:pPr>
              <a:endParaRPr lang="zh-CN" altLang="en-US" sz="4000" b="0" i="0" dirty="0">
                <a:solidFill>
                  <a:srgbClr val="ED7D31"/>
                </a:solidFill>
                <a:latin typeface="思源黑体 CN Bold" panose="020B0800000000000000" charset="-122"/>
                <a:ea typeface="思源黑体 CN Bold" panose="020B0800000000000000" charset="-122"/>
              </a:endParaRPr>
            </a:p>
          </p:txBody>
        </p:sp>
        <p:pic>
          <p:nvPicPr>
            <p:cNvPr id="10" name="图片 9" descr="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2" y="1361"/>
              <a:ext cx="2413" cy="2413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 userDrawn="1"/>
        </p:nvSpPr>
        <p:spPr>
          <a:xfrm>
            <a:off x="649183" y="6566728"/>
            <a:ext cx="172354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</a:rPr>
              <a:t>（保密资料请勿外传）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4437114"/>
            <a:ext cx="10363200" cy="1362076"/>
          </a:xfrm>
          <a:prstGeom prst="rect">
            <a:avLst/>
          </a:prstGeom>
        </p:spPr>
        <p:txBody>
          <a:bodyPr anchor="t"/>
          <a:lstStyle>
            <a:lvl1pPr algn="l">
              <a:defRPr sz="4200" b="1" cap="all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4418" y="2852938"/>
            <a:ext cx="10363200" cy="150018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412779"/>
            <a:ext cx="5384800" cy="5111849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412779"/>
            <a:ext cx="5384800" cy="5111849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pic>
        <p:nvPicPr>
          <p:cNvPr id="5" name="图片 4" descr="特宝简称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6893" y="6151414"/>
            <a:ext cx="1652752" cy="5285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pic>
        <p:nvPicPr>
          <p:cNvPr id="7" name="图片 6" descr="特宝简称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6893" y="6151414"/>
            <a:ext cx="1652752" cy="5285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33375"/>
            <a:ext cx="10957984" cy="8633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20" y="4581129"/>
            <a:ext cx="10943166" cy="78621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200" b="1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24420" y="333376"/>
            <a:ext cx="1094316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600"/>
            </a:lvl4pPr>
            <a:lvl5pPr marL="2438400" indent="0">
              <a:buNone/>
              <a:defRPr sz="2600"/>
            </a:lvl5pPr>
            <a:lvl6pPr marL="3048000" indent="0">
              <a:buNone/>
              <a:defRPr sz="2600"/>
            </a:lvl6pPr>
            <a:lvl7pPr marL="3657600" indent="0">
              <a:buNone/>
              <a:defRPr sz="2600"/>
            </a:lvl7pPr>
            <a:lvl8pPr marL="4267200" indent="0">
              <a:buNone/>
              <a:defRPr sz="2600"/>
            </a:lvl8pPr>
            <a:lvl9pPr marL="4876800" indent="0">
              <a:buNone/>
              <a:defRPr sz="26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4420" y="5367338"/>
            <a:ext cx="10943166" cy="1157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609600" indent="0">
              <a:buNone/>
              <a:defRPr sz="1600"/>
            </a:lvl2pPr>
            <a:lvl3pPr marL="1219200" indent="0">
              <a:buNone/>
              <a:defRPr sz="1400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5" name="图片 4" descr="特宝简称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6893" y="6151414"/>
            <a:ext cx="1652752" cy="5285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334800"/>
            <a:ext cx="10958400" cy="864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857213" y="1928803"/>
            <a:ext cx="10363200" cy="41148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单击图标添加表格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219200" y="6324600"/>
            <a:ext cx="2540000" cy="457200"/>
          </a:xfrm>
          <a:prstGeom prst="rect">
            <a:avLst/>
          </a:prstGeom>
        </p:spPr>
        <p:txBody>
          <a:bodyPr lIns="121919" tIns="60960" rIns="121919" bIns="60960"/>
          <a:lstStyle>
            <a:lvl1pPr>
              <a:defRPr/>
            </a:lvl1pPr>
          </a:lstStyle>
          <a:p>
            <a:pPr defTabSz="1218565"/>
            <a:fld id="{25B84894-E489-504C-BA81-65B2DAB7E1F4}" type="datetime1">
              <a:rPr lang="zh-CN" altLang="en-US" sz="2400" smtClean="0">
                <a:solidFill>
                  <a:prstClr val="black"/>
                </a:solidFill>
              </a:rPr>
            </a:fld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470401" y="6324600"/>
            <a:ext cx="3860800" cy="457200"/>
          </a:xfrm>
          <a:prstGeom prst="rect">
            <a:avLst/>
          </a:prstGeom>
        </p:spPr>
        <p:txBody>
          <a:bodyPr lIns="121919" tIns="60960" rIns="121919" bIns="60960"/>
          <a:lstStyle>
            <a:lvl1pPr>
              <a:defRPr/>
            </a:lvl1pPr>
          </a:lstStyle>
          <a:p>
            <a:pPr defTabSz="1218565"/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042400" y="6324600"/>
            <a:ext cx="2540000" cy="457200"/>
          </a:xfrm>
          <a:prstGeom prst="rect">
            <a:avLst/>
          </a:prstGeom>
        </p:spPr>
        <p:txBody>
          <a:bodyPr lIns="121919" tIns="60960" rIns="121919" bIns="60960"/>
          <a:lstStyle>
            <a:lvl1pPr>
              <a:defRPr/>
            </a:lvl1pPr>
          </a:lstStyle>
          <a:p>
            <a:pPr defTabSz="1218565"/>
            <a:fld id="{0C913308-F349-4B6D-A68A-DD1791B4A57B}" type="slidenum">
              <a:rPr lang="zh-CN" altLang="en-US" sz="2400" smtClean="0">
                <a:solidFill>
                  <a:prstClr val="black"/>
                </a:solidFill>
              </a:rPr>
            </a:fld>
            <a:endParaRPr lang="zh-CN" altLang="en-US" sz="2400">
              <a:solidFill>
                <a:prstClr val="black"/>
              </a:solidFill>
            </a:endParaRPr>
          </a:p>
        </p:txBody>
      </p:sp>
      <p:pic>
        <p:nvPicPr>
          <p:cNvPr id="7" name="图片 6" descr="特宝简称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6893" y="6151414"/>
            <a:ext cx="1652752" cy="52852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sldNum="0" hdr="0" ftr="0" dt="0"/>
  <p:txStyles>
    <p:titleStyle>
      <a:lvl1pPr algn="l" defTabSz="1218565" rtl="0" eaLnBrk="1" latinLnBrk="0" hangingPunct="1">
        <a:spcBef>
          <a:spcPct val="0"/>
        </a:spcBef>
        <a:buNone/>
        <a:defRPr sz="4200" b="1" kern="1200">
          <a:solidFill>
            <a:srgbClr val="3399FF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-457200" algn="l" defTabSz="1218565" rtl="0" eaLnBrk="1" latinLnBrk="0" hangingPunct="1"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3700" kern="1200">
          <a:solidFill>
            <a:srgbClr val="4C4C4C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-381000" algn="l" defTabSz="1218565" rtl="0" eaLnBrk="1" latinLnBrk="0" hangingPunct="1"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3200" kern="1200">
          <a:solidFill>
            <a:srgbClr val="4C4C4C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-304800" algn="l" defTabSz="1218565" rtl="0" eaLnBrk="1" latinLnBrk="0" hangingPunct="1"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2600" kern="1200">
          <a:solidFill>
            <a:srgbClr val="4C4C4C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-304800" algn="l" defTabSz="1218565" rtl="0" eaLnBrk="1" latinLnBrk="0" hangingPunct="1"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2400" kern="1200">
          <a:solidFill>
            <a:srgbClr val="4C4C4C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-304800" algn="l" defTabSz="1218565" rtl="0" eaLnBrk="1" latinLnBrk="0" hangingPunct="1"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2400" kern="1200">
          <a:solidFill>
            <a:srgbClr val="4C4C4C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7" Type="http://schemas.openxmlformats.org/officeDocument/2006/relationships/notesSlide" Target="../notesSlides/notesSlide10.xml"/><Relationship Id="rId16" Type="http://schemas.openxmlformats.org/officeDocument/2006/relationships/slideLayout" Target="../slideLayouts/slideLayout1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tags" Target="../tags/tag4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6" Type="http://schemas.openxmlformats.org/officeDocument/2006/relationships/notesSlide" Target="../notesSlides/notesSlide2.xml"/><Relationship Id="rId25" Type="http://schemas.openxmlformats.org/officeDocument/2006/relationships/slideLayout" Target="../slideLayouts/slideLayout13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6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6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2" Type="http://schemas.openxmlformats.org/officeDocument/2006/relationships/notesSlide" Target="../notesSlides/notesSlide7.xml"/><Relationship Id="rId21" Type="http://schemas.openxmlformats.org/officeDocument/2006/relationships/vmlDrawing" Target="../drawings/vmlDrawing2.vml"/><Relationship Id="rId20" Type="http://schemas.openxmlformats.org/officeDocument/2006/relationships/slideLayout" Target="../slideLayouts/slideLayout14.xml"/><Relationship Id="rId2" Type="http://schemas.openxmlformats.org/officeDocument/2006/relationships/tags" Target="../tags/tag30.xml"/><Relationship Id="rId19" Type="http://schemas.openxmlformats.org/officeDocument/2006/relationships/image" Target="../media/image9.emf"/><Relationship Id="rId18" Type="http://schemas.openxmlformats.org/officeDocument/2006/relationships/oleObject" Target="../embeddings/oleObject3.bin"/><Relationship Id="rId17" Type="http://schemas.openxmlformats.org/officeDocument/2006/relationships/tags" Target="../tags/tag41.xml"/><Relationship Id="rId16" Type="http://schemas.microsoft.com/office/2007/relationships/hdphoto" Target="../media/image8.wdp"/><Relationship Id="rId15" Type="http://schemas.openxmlformats.org/officeDocument/2006/relationships/image" Target="../media/image7.png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image" Target="../media/image6.emf"/><Relationship Id="rId10" Type="http://schemas.openxmlformats.org/officeDocument/2006/relationships/oleObject" Target="../embeddings/oleObject2.bin"/><Relationship Id="rId1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0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image" Target="../media/image11.png"/><Relationship Id="rId1" Type="http://schemas.openxmlformats.org/officeDocument/2006/relationships/tags" Target="../tags/tag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425208"/>
            <a:ext cx="12192000" cy="4086592"/>
          </a:xfrm>
          <a:prstGeom prst="rect">
            <a:avLst/>
          </a:prstGeom>
          <a:solidFill>
            <a:srgbClr val="FB6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407897" y="1766438"/>
            <a:ext cx="52852" cy="3446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232" y="1701784"/>
            <a:ext cx="3125956" cy="243297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731429" y="1425208"/>
            <a:ext cx="6417141" cy="1191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怡培生长激素注射液</a:t>
            </a:r>
            <a:endParaRPr kumimoji="1" lang="zh-CN" altLang="en-US" sz="54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08900" y="6174110"/>
            <a:ext cx="4857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B6A39"/>
                </a:solidFill>
              </a:rPr>
              <a:t>厦门特宝生物工程股份有限公司</a:t>
            </a:r>
            <a:endParaRPr lang="zh-CN" altLang="en-US" sz="2400" b="1" dirty="0">
              <a:solidFill>
                <a:srgbClr val="FB6A39"/>
              </a:solidFill>
            </a:endParaRPr>
          </a:p>
        </p:txBody>
      </p:sp>
      <p:sp>
        <p:nvSpPr>
          <p:cNvPr id="12" name="Rectangle 63"/>
          <p:cNvSpPr/>
          <p:nvPr/>
        </p:nvSpPr>
        <p:spPr>
          <a:xfrm>
            <a:off x="3823494" y="3057329"/>
            <a:ext cx="6660833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填补儿童、罕见病长效生长激素医保目录空白</a:t>
            </a:r>
            <a:endParaRPr kumimoji="1"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治疗用生物制品</a:t>
            </a:r>
            <a:r>
              <a:rPr kumimoji="1"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endParaRPr kumimoji="1"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国家重大新药创制科技重大专项课题成果</a:t>
            </a:r>
            <a:endParaRPr kumimoji="1"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endParaRPr kumimoji="1"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kumimoji="1"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>
            <p:custDataLst>
              <p:tags r:id="rId1"/>
            </p:custDataLst>
          </p:nvPr>
        </p:nvSpPr>
        <p:spPr>
          <a:xfrm>
            <a:off x="470535" y="1656080"/>
            <a:ext cx="2500630" cy="44729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①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 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本品适应症属于国家卫健委公布的《第二批罕见病目录》。</a:t>
            </a:r>
            <a:endParaRPr lang="zh-CN" altLang="en-US" sz="17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② 纠正矮小，改善</a:t>
            </a:r>
            <a:r>
              <a:rPr lang="zh-CN" altLang="en-US" sz="1700" dirty="0">
                <a:solidFill>
                  <a:prstClr val="black"/>
                </a:solidFill>
                <a:latin typeface="Calibri" panose="020F0502020204030204" charset="0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可能出现自卑、抑郁、社交退缩等心理行为障碍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健康情况，提高</a:t>
            </a:r>
            <a:r>
              <a:rPr lang="zh-CN" altLang="en-US" sz="1700" dirty="0">
                <a:solidFill>
                  <a:prstClr val="black"/>
                </a:solidFill>
                <a:latin typeface="Calibri" panose="020F0502020204030204" charset="0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自信心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和社会适应能力，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优化人口健康。</a:t>
            </a:r>
            <a:endParaRPr lang="zh-CN" altLang="en-US" sz="1700" dirty="0"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③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 减少成年期代谢性及心血管疾病风险，节约医疗资源。</a:t>
            </a:r>
            <a:endParaRPr lang="zh-CN" altLang="en-US" sz="1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indent="0" algn="just" fontAlgn="auto">
              <a:lnSpc>
                <a:spcPct val="130000"/>
              </a:lnSpc>
              <a:spcAft>
                <a:spcPts val="600"/>
              </a:spcAft>
            </a:pPr>
            <a:endParaRPr lang="zh-CN" altLang="en-US" sz="1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</p:txBody>
      </p:sp>
      <p:sp>
        <p:nvSpPr>
          <p:cNvPr id="61" name="圆角矩形 60"/>
          <p:cNvSpPr/>
          <p:nvPr>
            <p:custDataLst>
              <p:tags r:id="rId2"/>
            </p:custDataLst>
          </p:nvPr>
        </p:nvSpPr>
        <p:spPr>
          <a:xfrm>
            <a:off x="3207385" y="1203325"/>
            <a:ext cx="2768600" cy="4924425"/>
          </a:xfrm>
          <a:prstGeom prst="roundRect">
            <a:avLst>
              <a:gd name="adj" fmla="val 2258"/>
            </a:avLst>
          </a:prstGeom>
          <a:noFill/>
          <a:ln w="6350">
            <a:solidFill>
              <a:srgbClr val="FB6A39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>
            <p:custDataLst>
              <p:tags r:id="rId3"/>
            </p:custDataLst>
          </p:nvPr>
        </p:nvSpPr>
        <p:spPr>
          <a:xfrm>
            <a:off x="3424555" y="1652905"/>
            <a:ext cx="2349500" cy="43802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</a:t>
            </a:r>
            <a:r>
              <a:rPr lang="zh-CN" altLang="en-US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GB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替代同类产品市场份额，</a:t>
            </a:r>
            <a:r>
              <a:rPr lang="zh-CN" altLang="en-GB" sz="1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不挤占其他医保基金支出。</a:t>
            </a:r>
            <a:endParaRPr lang="zh-CN" altLang="en-GB" sz="1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 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纳入医疗保障范围，可确保符合适应症的所有患儿，无论经济状况，都能公平可及</a:t>
            </a:r>
            <a:r>
              <a:rPr lang="zh-CN" altLang="en-GB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。</a:t>
            </a:r>
            <a:endParaRPr lang="zh-CN" altLang="en-GB" sz="1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indent="0" algn="just" fontAlgn="auto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700" dirty="0">
                <a:ln>
                  <a:noFill/>
                  <a:prstDash val="sysDot"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800000000000000" pitchFamily="34" charset="-122"/>
              </a:rPr>
              <a:t>③ </a:t>
            </a:r>
            <a:r>
              <a:rPr lang="zh-CN" altLang="en-US" sz="1700" dirty="0">
                <a:ln>
                  <a:noFill/>
                  <a:prstDash val="sysDot"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" panose="020B0800000000000000" pitchFamily="34" charset="-122"/>
              </a:rPr>
              <a:t>提高儿童生存质量，减少综合治疗成本，提高医保基金使用效率。</a:t>
            </a:r>
            <a:endParaRPr lang="zh-CN" altLang="en-US" sz="1700" dirty="0">
              <a:ln>
                <a:noFill/>
                <a:prstDash val="sysDot"/>
              </a:ln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800000000000000" pitchFamily="34" charset="-122"/>
            </a:endParaRPr>
          </a:p>
        </p:txBody>
      </p:sp>
      <p:sp>
        <p:nvSpPr>
          <p:cNvPr id="62" name="圆角矩形 61"/>
          <p:cNvSpPr/>
          <p:nvPr>
            <p:custDataLst>
              <p:tags r:id="rId4"/>
            </p:custDataLst>
          </p:nvPr>
        </p:nvSpPr>
        <p:spPr>
          <a:xfrm>
            <a:off x="6174740" y="1203325"/>
            <a:ext cx="2768600" cy="4925060"/>
          </a:xfrm>
          <a:prstGeom prst="roundRect">
            <a:avLst>
              <a:gd name="adj" fmla="val 2258"/>
            </a:avLst>
          </a:prstGeom>
          <a:noFill/>
          <a:ln w="6350">
            <a:solidFill>
              <a:srgbClr val="FB6A39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>
            <p:custDataLst>
              <p:tags r:id="rId5"/>
            </p:custDataLst>
          </p:nvPr>
        </p:nvSpPr>
        <p:spPr>
          <a:xfrm>
            <a:off x="6393815" y="1638300"/>
            <a:ext cx="2400935" cy="245173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① </a:t>
            </a:r>
            <a:r>
              <a:rPr lang="zh-CN" altLang="en-US" sz="1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填补儿童、罕见病长效生长激素医保目录内空白</a:t>
            </a:r>
            <a:r>
              <a:rPr lang="zh-CN" altLang="en-US" sz="1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，本品是独特的</a:t>
            </a:r>
            <a:r>
              <a:rPr lang="en-US" altLang="zh-CN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Y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型聚乙二醇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修饰的长效生长激素</a:t>
            </a:r>
            <a:r>
              <a:rPr lang="zh-CN" altLang="en-US" sz="1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，增加更优治疗方案选择。</a:t>
            </a:r>
            <a:endParaRPr lang="zh-CN" altLang="en-US" sz="1700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zh-CN" altLang="en-US" sz="1700" b="1" dirty="0">
              <a:solidFill>
                <a:srgbClr val="FB6A39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9" name="矩形 28"/>
          <p:cNvSpPr/>
          <p:nvPr>
            <p:custDataLst>
              <p:tags r:id="rId6"/>
            </p:custDataLst>
          </p:nvPr>
        </p:nvSpPr>
        <p:spPr>
          <a:xfrm>
            <a:off x="6386246" y="1638776"/>
            <a:ext cx="2406668" cy="44259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zh-CN" altLang="en-US" sz="2000" b="1" kern="0" dirty="0">
              <a:solidFill>
                <a:srgbClr val="FB6A39"/>
              </a:solidFill>
              <a:latin typeface="+mn-ea"/>
              <a:cs typeface="+mn-ea"/>
            </a:endParaRPr>
          </a:p>
        </p:txBody>
      </p:sp>
      <p:sp>
        <p:nvSpPr>
          <p:cNvPr id="63" name="圆角矩形 62"/>
          <p:cNvSpPr/>
          <p:nvPr>
            <p:custDataLst>
              <p:tags r:id="rId7"/>
            </p:custDataLst>
          </p:nvPr>
        </p:nvSpPr>
        <p:spPr>
          <a:xfrm>
            <a:off x="9103995" y="1213485"/>
            <a:ext cx="2768600" cy="4914900"/>
          </a:xfrm>
          <a:prstGeom prst="roundRect">
            <a:avLst>
              <a:gd name="adj" fmla="val 2258"/>
            </a:avLst>
          </a:prstGeom>
          <a:noFill/>
          <a:ln w="6350">
            <a:solidFill>
              <a:srgbClr val="FB6A39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9213079" y="1656360"/>
            <a:ext cx="2505088" cy="233843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indent="0" algn="just" fontAlgn="auto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① 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本品适应症</a:t>
            </a:r>
            <a:r>
              <a:rPr lang="zh-CN" altLang="en-US" sz="1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诊断、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医保报销认定标准严谨明确，</a:t>
            </a:r>
            <a:r>
              <a:rPr lang="zh-CN" altLang="en-US" sz="1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指南推荐使用路径明确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（身高、生长速率、体格、智力、骨龄、激发试验、</a:t>
            </a:r>
            <a:r>
              <a:rPr lang="en-US" altLang="zh-CN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IGF-1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等</a:t>
            </a:r>
            <a:r>
              <a:rPr lang="en-US" altLang="zh-CN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7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条诊断指标均需符合标准）</a:t>
            </a:r>
            <a:r>
              <a:rPr lang="zh-CN" altLang="en-US" sz="1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，不易发生滥用。</a:t>
            </a:r>
            <a:endParaRPr lang="zh-CN" altLang="en-US" sz="1700" b="1" strike="sngStrike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indent="0" algn="just" fontAlgn="auto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1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② 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本品用法用量明确，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每周期仅给药</a:t>
            </a:r>
            <a:r>
              <a:rPr lang="en-US" altLang="zh-CN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 1 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次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，与日制剂</a:t>
            </a:r>
            <a:r>
              <a:rPr lang="en-US" altLang="zh-CN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GH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治疗相比，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便于临床管理</a:t>
            </a:r>
            <a:r>
              <a:rPr lang="zh-CN" altLang="en-US" sz="1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。</a:t>
            </a:r>
            <a:endParaRPr lang="zh-CN" altLang="en-US" sz="1700" b="1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zh-CN" altLang="en-US" sz="1600" b="1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dirty="0">
              <a:ln>
                <a:noFill/>
                <a:prstDash val="sysDot"/>
              </a:ln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800000000000000" pitchFamily="34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9311640" y="1638300"/>
            <a:ext cx="2406650" cy="66675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zh-CN" sz="2000" b="1" kern="0" baseline="30000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思源黑体" panose="020B0800000000000000" pitchFamily="34" charset="-122"/>
            </a:endParaRPr>
          </a:p>
        </p:txBody>
      </p:sp>
      <p:sp>
        <p:nvSpPr>
          <p:cNvPr id="40" name="圆角矩形 31"/>
          <p:cNvSpPr/>
          <p:nvPr/>
        </p:nvSpPr>
        <p:spPr>
          <a:xfrm>
            <a:off x="244475" y="171450"/>
            <a:ext cx="2977515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公平性（一）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548683" y="1081639"/>
            <a:ext cx="2406668" cy="44259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zh-CN" altLang="en-US" sz="2000" b="1" kern="0" dirty="0">
              <a:solidFill>
                <a:srgbClr val="FB6A39"/>
              </a:solidFill>
              <a:latin typeface="+mn-ea"/>
              <a:cs typeface="+mn-ea"/>
            </a:endParaRPr>
          </a:p>
        </p:txBody>
      </p:sp>
      <p:sp>
        <p:nvSpPr>
          <p:cNvPr id="33" name="矩形: 圆角 32"/>
          <p:cNvSpPr/>
          <p:nvPr>
            <p:custDataLst>
              <p:tags r:id="rId11"/>
            </p:custDataLst>
          </p:nvPr>
        </p:nvSpPr>
        <p:spPr>
          <a:xfrm>
            <a:off x="3358830" y="972190"/>
            <a:ext cx="2531351" cy="514568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kern="0" dirty="0">
                <a:solidFill>
                  <a:schemeClr val="bg1"/>
                </a:solidFill>
                <a:latin typeface="+mn-ea"/>
                <a:cs typeface="+mn-ea"/>
              </a:rPr>
              <a:t>符合“保基本”原则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34" name="矩形: 圆角 33"/>
          <p:cNvSpPr/>
          <p:nvPr>
            <p:custDataLst>
              <p:tags r:id="rId12"/>
            </p:custDataLst>
          </p:nvPr>
        </p:nvSpPr>
        <p:spPr>
          <a:xfrm>
            <a:off x="6358717" y="952627"/>
            <a:ext cx="2400820" cy="514568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kern="0" dirty="0">
                <a:solidFill>
                  <a:schemeClr val="bg1"/>
                </a:solidFill>
                <a:latin typeface="+mn-ea"/>
                <a:cs typeface="+mn-ea"/>
              </a:rPr>
              <a:t>弥补目录短板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35" name="矩形: 圆角 34"/>
          <p:cNvSpPr/>
          <p:nvPr>
            <p:custDataLst>
              <p:tags r:id="rId13"/>
            </p:custDataLst>
          </p:nvPr>
        </p:nvSpPr>
        <p:spPr>
          <a:xfrm>
            <a:off x="9328562" y="954836"/>
            <a:ext cx="2400820" cy="514568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kern="0" dirty="0">
                <a:solidFill>
                  <a:schemeClr val="bg1"/>
                </a:solidFill>
                <a:latin typeface="+mn-ea"/>
                <a:cs typeface="+mn-ea"/>
              </a:rPr>
              <a:t>临床管理便利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2" name="圆角矩形 1"/>
          <p:cNvSpPr/>
          <p:nvPr>
            <p:custDataLst>
              <p:tags r:id="rId14"/>
            </p:custDataLst>
          </p:nvPr>
        </p:nvSpPr>
        <p:spPr>
          <a:xfrm>
            <a:off x="305435" y="1193165"/>
            <a:ext cx="2768600" cy="4934585"/>
          </a:xfrm>
          <a:prstGeom prst="roundRect">
            <a:avLst>
              <a:gd name="adj" fmla="val 2258"/>
            </a:avLst>
          </a:prstGeom>
          <a:noFill/>
          <a:ln w="6350">
            <a:solidFill>
              <a:srgbClr val="FB6A39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: 圆角 22"/>
          <p:cNvSpPr/>
          <p:nvPr>
            <p:custDataLst>
              <p:tags r:id="rId15"/>
            </p:custDataLst>
          </p:nvPr>
        </p:nvSpPr>
        <p:spPr>
          <a:xfrm>
            <a:off x="570220" y="973760"/>
            <a:ext cx="2400820" cy="514568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kern="0" dirty="0">
                <a:solidFill>
                  <a:schemeClr val="bg1"/>
                </a:solidFill>
                <a:latin typeface="+mn-ea"/>
                <a:cs typeface="+mn-ea"/>
              </a:rPr>
              <a:t>对公共健康的影响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5752" y="6587275"/>
            <a:ext cx="4300855" cy="198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00000"/>
              </a:lnSpc>
              <a:buNone/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基因重组人生长激素儿科临床规范应用的建议，中华儿科杂志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2013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月第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51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卷第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期</a:t>
            </a:r>
            <a:endParaRPr kumimoji="1"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矩形: 圆角 77"/>
          <p:cNvSpPr/>
          <p:nvPr>
            <p:custDataLst>
              <p:tags r:id="rId1"/>
            </p:custDataLst>
          </p:nvPr>
        </p:nvSpPr>
        <p:spPr>
          <a:xfrm>
            <a:off x="920750" y="1461135"/>
            <a:ext cx="4667885" cy="1061085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9" name="文本框 38"/>
          <p:cNvSpPr txBox="1"/>
          <p:nvPr>
            <p:custDataLst>
              <p:tags r:id="rId2"/>
            </p:custDataLst>
          </p:nvPr>
        </p:nvSpPr>
        <p:spPr>
          <a:xfrm>
            <a:off x="1075690" y="1538605"/>
            <a:ext cx="4597400" cy="983615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日制剂需每日注射，</a:t>
            </a:r>
            <a:r>
              <a:rPr lang="zh-CN" sz="1600" dirty="0"/>
              <a:t>注射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次数过于频繁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日制剂需长期固定睡前注射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>
                <a:sym typeface="+mn-ea"/>
              </a:rPr>
              <a:t>日制剂</a:t>
            </a:r>
            <a:r>
              <a:rPr lang="zh-CN" sz="1600" b="1" dirty="0">
                <a:solidFill>
                  <a:prstClr val="black"/>
                </a:solidFill>
                <a:highlight>
                  <a:srgbClr val="000000">
                    <a:alpha val="0"/>
                  </a:srgbClr>
                </a:highlight>
                <a:latin typeface="Calibri" panose="020F0502020204030204" charset="0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频繁注射带来的心理压力和恐惧</a:t>
            </a:r>
            <a:endParaRPr lang="zh-CN" sz="16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0" name="圆角矩形 4"/>
          <p:cNvSpPr/>
          <p:nvPr/>
        </p:nvSpPr>
        <p:spPr>
          <a:xfrm>
            <a:off x="450850" y="184785"/>
            <a:ext cx="1383030" cy="716915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218565"/>
            <a:r>
              <a:rPr lang="zh-CN" altLang="en-US" sz="2800" b="1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r>
              <a:rPr lang="en-US" altLang="zh-CN" sz="2800" b="1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b="1" kern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</a:t>
            </a:r>
            <a:endParaRPr lang="zh-CN" altLang="en-US" sz="28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: 圆角 48"/>
          <p:cNvSpPr/>
          <p:nvPr/>
        </p:nvSpPr>
        <p:spPr>
          <a:xfrm>
            <a:off x="757555" y="847090"/>
            <a:ext cx="4832350" cy="1707515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2" name="Number2"/>
          <p:cNvSpPr/>
          <p:nvPr>
            <p:custDataLst>
              <p:tags r:id="rId3"/>
            </p:custDataLst>
          </p:nvPr>
        </p:nvSpPr>
        <p:spPr>
          <a:xfrm>
            <a:off x="1709596" y="873622"/>
            <a:ext cx="30289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未满足需求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矩形 76"/>
          <p:cNvSpPr/>
          <p:nvPr>
            <p:custDataLst>
              <p:tags r:id="rId4"/>
            </p:custDataLst>
          </p:nvPr>
        </p:nvSpPr>
        <p:spPr>
          <a:xfrm>
            <a:off x="1822094" y="896664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1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  <p:sp>
        <p:nvSpPr>
          <p:cNvPr id="79" name="矩形: 圆角 78"/>
          <p:cNvSpPr/>
          <p:nvPr>
            <p:custDataLst>
              <p:tags r:id="rId5"/>
            </p:custDataLst>
          </p:nvPr>
        </p:nvSpPr>
        <p:spPr>
          <a:xfrm>
            <a:off x="6330950" y="1492885"/>
            <a:ext cx="4961255" cy="995680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0" name="文本框 79"/>
          <p:cNvSpPr txBox="1"/>
          <p:nvPr>
            <p:custDataLst>
              <p:tags r:id="rId6"/>
            </p:custDataLst>
          </p:nvPr>
        </p:nvSpPr>
        <p:spPr>
          <a:xfrm>
            <a:off x="6362700" y="1518920"/>
            <a:ext cx="4281805" cy="983615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思源黑体" panose="020B0800000000000000" pitchFamily="34" charset="-122"/>
              </a:rPr>
              <a:t>申报药品：怡培生长激素注射液</a:t>
            </a:r>
            <a:endParaRPr lang="zh-CN" altLang="en-U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参照药品：重组人生长激素注射液</a:t>
            </a:r>
            <a:endParaRPr lang="zh-CN" altLang="en-US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rPr>
              <a:t>申报目录类别</a:t>
            </a:r>
            <a:r>
              <a:rPr lang="zh-CN" altLang="en-US" sz="1600" b="1" dirty="0">
                <a:solidFill>
                  <a:schemeClr val="tx1"/>
                </a:solidFill>
              </a:rPr>
              <a:t>：</a:t>
            </a:r>
            <a:r>
              <a:rPr lang="zh-CN" altLang="en-US" sz="1600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rPr>
              <a:t>基本医保目录</a:t>
            </a:r>
            <a:endParaRPr lang="zh-CN" altLang="en-US" sz="1600" b="1" dirty="0">
              <a:solidFill>
                <a:schemeClr val="tx1"/>
              </a:solidFill>
              <a:latin typeface="+mn-ea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81" name="矩形: 圆角 80"/>
          <p:cNvSpPr/>
          <p:nvPr/>
        </p:nvSpPr>
        <p:spPr>
          <a:xfrm>
            <a:off x="6103620" y="841375"/>
            <a:ext cx="4605020" cy="1680845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Number2"/>
          <p:cNvSpPr/>
          <p:nvPr>
            <p:custDataLst>
              <p:tags r:id="rId7"/>
            </p:custDataLst>
          </p:nvPr>
        </p:nvSpPr>
        <p:spPr>
          <a:xfrm>
            <a:off x="6941996" y="891402"/>
            <a:ext cx="30289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药品信息</a:t>
            </a:r>
            <a:endParaRPr lang="zh-CN" altLang="en-US" sz="2400" b="1" dirty="0">
              <a:solidFill>
                <a:srgbClr val="FB6A39"/>
              </a:solidFill>
              <a:ea typeface="思源黑体 CN Bold" panose="020B0800000000000000" charset="-122"/>
            </a:endParaRPr>
          </a:p>
        </p:txBody>
      </p:sp>
      <p:sp>
        <p:nvSpPr>
          <p:cNvPr id="83" name="矩形 82"/>
          <p:cNvSpPr/>
          <p:nvPr>
            <p:custDataLst>
              <p:tags r:id="rId8"/>
            </p:custDataLst>
          </p:nvPr>
        </p:nvSpPr>
        <p:spPr>
          <a:xfrm>
            <a:off x="7181494" y="883964"/>
            <a:ext cx="4716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2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  <p:sp>
        <p:nvSpPr>
          <p:cNvPr id="84" name="矩形: 圆角 83"/>
          <p:cNvSpPr/>
          <p:nvPr>
            <p:custDataLst>
              <p:tags r:id="rId9"/>
            </p:custDataLst>
          </p:nvPr>
        </p:nvSpPr>
        <p:spPr>
          <a:xfrm>
            <a:off x="6330950" y="3217545"/>
            <a:ext cx="4961890" cy="1071245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5" name="文本框 84"/>
          <p:cNvSpPr txBox="1"/>
          <p:nvPr>
            <p:custDataLst>
              <p:tags r:id="rId10"/>
            </p:custDataLst>
          </p:nvPr>
        </p:nvSpPr>
        <p:spPr>
          <a:xfrm>
            <a:off x="6362700" y="3275330"/>
            <a:ext cx="4991735" cy="959485"/>
          </a:xfrm>
          <a:prstGeom prst="rect">
            <a:avLst/>
          </a:prstGeom>
          <a:noFill/>
        </p:spPr>
        <p:txBody>
          <a:bodyPr wrap="square" lIns="72000" rtlCol="0">
            <a:no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/>
              <a:t>更低的免疫原性，降低过敏反应风险，更安全</a:t>
            </a:r>
            <a:endParaRPr lang="zh-CN" altLang="en-US" sz="16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/>
              <a:t>不含防腐剂（苯酚）</a:t>
            </a:r>
            <a:endParaRPr lang="zh-CN" altLang="en-US" sz="1600" b="1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>
                <a:sym typeface="+mn-ea"/>
              </a:rPr>
              <a:t>其他安全与重组人生长激素注射液类似</a:t>
            </a:r>
            <a:endParaRPr lang="zh-CN" altLang="en-US" sz="1600" b="1" dirty="0"/>
          </a:p>
        </p:txBody>
      </p:sp>
      <p:sp>
        <p:nvSpPr>
          <p:cNvPr id="87" name="Number2"/>
          <p:cNvSpPr/>
          <p:nvPr>
            <p:custDataLst>
              <p:tags r:id="rId11"/>
            </p:custDataLst>
          </p:nvPr>
        </p:nvSpPr>
        <p:spPr>
          <a:xfrm>
            <a:off x="6771052" y="2669294"/>
            <a:ext cx="30289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2400" b="1" dirty="0">
              <a:solidFill>
                <a:srgbClr val="FB6A39"/>
              </a:solidFill>
              <a:ea typeface="思源黑体 CN Bold" panose="020B0800000000000000" charset="-122"/>
            </a:endParaRPr>
          </a:p>
        </p:txBody>
      </p:sp>
      <p:sp>
        <p:nvSpPr>
          <p:cNvPr id="88" name="矩形 87"/>
          <p:cNvSpPr/>
          <p:nvPr>
            <p:custDataLst>
              <p:tags r:id="rId12"/>
            </p:custDataLst>
          </p:nvPr>
        </p:nvSpPr>
        <p:spPr>
          <a:xfrm>
            <a:off x="7246280" y="2687364"/>
            <a:ext cx="482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4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  <p:sp>
        <p:nvSpPr>
          <p:cNvPr id="89" name="矩形: 圆角 88"/>
          <p:cNvSpPr/>
          <p:nvPr>
            <p:custDataLst>
              <p:tags r:id="rId13"/>
            </p:custDataLst>
          </p:nvPr>
        </p:nvSpPr>
        <p:spPr>
          <a:xfrm>
            <a:off x="920115" y="3187065"/>
            <a:ext cx="4668520" cy="1102360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0" name="文本框 89"/>
          <p:cNvSpPr txBox="1"/>
          <p:nvPr>
            <p:custDataLst>
              <p:tags r:id="rId14"/>
            </p:custDataLst>
          </p:nvPr>
        </p:nvSpPr>
        <p:spPr>
          <a:xfrm>
            <a:off x="1075576" y="3276914"/>
            <a:ext cx="4668810" cy="983615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与</a:t>
            </a:r>
            <a:r>
              <a:rPr lang="zh-CN" altLang="en-US" sz="1600" dirty="0">
                <a:sym typeface="+mn-ea"/>
              </a:rPr>
              <a:t>重组人生长激素注射液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（原研）</a:t>
            </a:r>
            <a:r>
              <a:rPr lang="zh-CN" altLang="en-US" sz="1600" dirty="0"/>
              <a:t>疗效相当</a:t>
            </a:r>
            <a:endParaRPr lang="zh-CN" altLang="en-U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显著改善生长速率，达</a:t>
            </a:r>
            <a:r>
              <a:rPr lang="en-US" altLang="zh-CN" sz="16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9.910 cm/</a:t>
            </a:r>
            <a:r>
              <a:rPr lang="zh-CN" altLang="zh-CN" sz="16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</a:t>
            </a:r>
            <a:endParaRPr lang="zh-CN" altLang="zh-CN" sz="1600" b="1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spc="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思源黑体" panose="020B0800000000000000" pitchFamily="34" charset="-122"/>
              </a:rPr>
              <a:t>国内外指南共识推荐</a:t>
            </a:r>
            <a:endParaRPr lang="zh-CN" altLang="en-US" sz="1600" spc="2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思源黑体" panose="020B0800000000000000" pitchFamily="34" charset="-122"/>
            </a:endParaRPr>
          </a:p>
        </p:txBody>
      </p:sp>
      <p:sp>
        <p:nvSpPr>
          <p:cNvPr id="91" name="矩形: 圆角 90"/>
          <p:cNvSpPr/>
          <p:nvPr/>
        </p:nvSpPr>
        <p:spPr>
          <a:xfrm>
            <a:off x="756316" y="2632172"/>
            <a:ext cx="4832350" cy="1532335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Number2"/>
          <p:cNvSpPr/>
          <p:nvPr>
            <p:custDataLst>
              <p:tags r:id="rId15"/>
            </p:custDataLst>
          </p:nvPr>
        </p:nvSpPr>
        <p:spPr>
          <a:xfrm>
            <a:off x="1594516" y="2664322"/>
            <a:ext cx="26606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2400" b="1" dirty="0">
              <a:solidFill>
                <a:srgbClr val="FB6A39"/>
              </a:solidFill>
              <a:ea typeface="思源黑体 CN Bold" panose="020B0800000000000000" charset="-122"/>
            </a:endParaRPr>
          </a:p>
        </p:txBody>
      </p:sp>
      <p:sp>
        <p:nvSpPr>
          <p:cNvPr id="93" name="矩形 92"/>
          <p:cNvSpPr/>
          <p:nvPr>
            <p:custDataLst>
              <p:tags r:id="rId16"/>
            </p:custDataLst>
          </p:nvPr>
        </p:nvSpPr>
        <p:spPr>
          <a:xfrm>
            <a:off x="1834014" y="2674664"/>
            <a:ext cx="487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3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  <p:sp>
        <p:nvSpPr>
          <p:cNvPr id="94" name="矩形: 圆角 93"/>
          <p:cNvSpPr/>
          <p:nvPr>
            <p:custDataLst>
              <p:tags r:id="rId17"/>
            </p:custDataLst>
          </p:nvPr>
        </p:nvSpPr>
        <p:spPr>
          <a:xfrm>
            <a:off x="1003300" y="4982845"/>
            <a:ext cx="4551680" cy="1126490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5" name="文本框 94"/>
          <p:cNvSpPr txBox="1"/>
          <p:nvPr>
            <p:custDataLst>
              <p:tags r:id="rId18"/>
            </p:custDataLst>
          </p:nvPr>
        </p:nvSpPr>
        <p:spPr>
          <a:xfrm>
            <a:off x="1075690" y="5048250"/>
            <a:ext cx="4846320" cy="1630045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治疗用生物制品</a:t>
            </a:r>
            <a:r>
              <a:rPr lang="en-US" altLang="zh-CN" sz="1600" dirty="0"/>
              <a:t>1</a:t>
            </a:r>
            <a:r>
              <a:rPr lang="zh-CN" altLang="en-US" sz="1600" dirty="0"/>
              <a:t>类</a:t>
            </a:r>
            <a:endParaRPr lang="zh-CN" altLang="en-U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/>
              <a:t>全球起始剂量最低</a:t>
            </a:r>
            <a:r>
              <a:rPr lang="zh-CN" altLang="en-US" sz="1600" dirty="0"/>
              <a:t>的长效生长激素</a:t>
            </a:r>
            <a:endParaRPr lang="zh-CN" altLang="en-US" sz="1600" b="1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/>
              <a:t>周制剂提高依从性，</a:t>
            </a: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更适合儿童</a:t>
            </a:r>
            <a:endParaRPr lang="zh-CN" altLang="en-US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endParaRPr lang="zh-CN" altLang="en-U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endParaRPr lang="zh-CN" altLang="en-US" sz="1600" dirty="0"/>
          </a:p>
        </p:txBody>
      </p:sp>
      <p:sp>
        <p:nvSpPr>
          <p:cNvPr id="96" name="矩形: 圆角 95"/>
          <p:cNvSpPr/>
          <p:nvPr/>
        </p:nvSpPr>
        <p:spPr>
          <a:xfrm>
            <a:off x="839646" y="4451571"/>
            <a:ext cx="4832350" cy="1532335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Number2"/>
          <p:cNvSpPr/>
          <p:nvPr>
            <p:custDataLst>
              <p:tags r:id="rId19"/>
            </p:custDataLst>
          </p:nvPr>
        </p:nvSpPr>
        <p:spPr>
          <a:xfrm>
            <a:off x="1449246" y="4483721"/>
            <a:ext cx="30289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2400" b="1" dirty="0">
              <a:solidFill>
                <a:srgbClr val="FB6A39"/>
              </a:solidFill>
              <a:ea typeface="思源黑体 CN Bold" panose="020B0800000000000000" charset="-122"/>
            </a:endParaRPr>
          </a:p>
        </p:txBody>
      </p:sp>
      <p:sp>
        <p:nvSpPr>
          <p:cNvPr id="98" name="矩形 97"/>
          <p:cNvSpPr/>
          <p:nvPr>
            <p:custDataLst>
              <p:tags r:id="rId20"/>
            </p:custDataLst>
          </p:nvPr>
        </p:nvSpPr>
        <p:spPr>
          <a:xfrm>
            <a:off x="1917344" y="4506763"/>
            <a:ext cx="455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5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  <p:sp>
        <p:nvSpPr>
          <p:cNvPr id="99" name="矩形: 圆角 98"/>
          <p:cNvSpPr/>
          <p:nvPr>
            <p:custDataLst>
              <p:tags r:id="rId21"/>
            </p:custDataLst>
          </p:nvPr>
        </p:nvSpPr>
        <p:spPr>
          <a:xfrm>
            <a:off x="6362700" y="4982845"/>
            <a:ext cx="4930140" cy="1129665"/>
          </a:xfrm>
          <a:prstGeom prst="roundRect">
            <a:avLst/>
          </a:prstGeom>
          <a:solidFill>
            <a:srgbClr val="FB6A39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0" name="文本框 99"/>
          <p:cNvSpPr txBox="1"/>
          <p:nvPr>
            <p:custDataLst>
              <p:tags r:id="rId22"/>
            </p:custDataLst>
          </p:nvPr>
        </p:nvSpPr>
        <p:spPr>
          <a:xfrm>
            <a:off x="6362700" y="5091430"/>
            <a:ext cx="4829810" cy="983615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b="1" dirty="0">
                <a:sym typeface="+mn-ea"/>
              </a:rPr>
              <a:t>填补儿童、罕见病长效生长激素医保目录空白</a:t>
            </a:r>
            <a:endParaRPr lang="zh-CN" altLang="en-US" sz="16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GB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诊断明确，医保报销严谨明确，不易滥用</a:t>
            </a:r>
            <a:endParaRPr lang="zh-CN" altLang="en-US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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800000000000000" pitchFamily="34" charset="-122"/>
              </a:rPr>
              <a:t>改善心理健康和社会适应能力，优化人口健康</a:t>
            </a:r>
            <a:endParaRPr lang="zh-CN" altLang="en-US" sz="1600" dirty="0">
              <a:solidFill>
                <a:schemeClr val="tx1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思源黑体" panose="020B0800000000000000" pitchFamily="34" charset="-122"/>
            </a:endParaRPr>
          </a:p>
        </p:txBody>
      </p:sp>
      <p:sp>
        <p:nvSpPr>
          <p:cNvPr id="101" name="矩形: 圆角 100"/>
          <p:cNvSpPr/>
          <p:nvPr/>
        </p:nvSpPr>
        <p:spPr>
          <a:xfrm>
            <a:off x="6199046" y="4451571"/>
            <a:ext cx="4832350" cy="1532335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Number2"/>
          <p:cNvSpPr/>
          <p:nvPr>
            <p:custDataLst>
              <p:tags r:id="rId23"/>
            </p:custDataLst>
          </p:nvPr>
        </p:nvSpPr>
        <p:spPr>
          <a:xfrm>
            <a:off x="7037246" y="4483721"/>
            <a:ext cx="271780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2400" b="1" dirty="0">
              <a:solidFill>
                <a:srgbClr val="FB6A39"/>
              </a:solidFill>
              <a:ea typeface="思源黑体 CN Bold" panose="020B0800000000000000" charset="-122"/>
            </a:endParaRPr>
          </a:p>
        </p:txBody>
      </p:sp>
      <p:sp>
        <p:nvSpPr>
          <p:cNvPr id="103" name="矩形 102"/>
          <p:cNvSpPr/>
          <p:nvPr>
            <p:custDataLst>
              <p:tags r:id="rId24"/>
            </p:custDataLst>
          </p:nvPr>
        </p:nvSpPr>
        <p:spPr>
          <a:xfrm>
            <a:off x="7276744" y="4494063"/>
            <a:ext cx="479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>
                <a:solidFill>
                  <a:srgbClr val="FB6A39"/>
                </a:solidFill>
                <a:latin typeface="Elephant" panose="02020904090505020303" charset="0"/>
                <a:ea typeface="微软雅黑" panose="020B0503020204020204" pitchFamily="34" charset="-122"/>
                <a:cs typeface="Elephant" panose="02020904090505020303" charset="0"/>
              </a:rPr>
              <a:t>6</a:t>
            </a:r>
            <a:endParaRPr lang="en-US" altLang="zh-CN" sz="3200" i="1" dirty="0">
              <a:solidFill>
                <a:srgbClr val="FB6A39"/>
              </a:solidFill>
              <a:latin typeface="Elephant" panose="02020904090505020303" charset="0"/>
              <a:ea typeface="微软雅黑" panose="020B0503020204020204" pitchFamily="34" charset="-122"/>
              <a:cs typeface="Elephant" panose="02020904090505020303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331470" y="1255395"/>
            <a:ext cx="11516360" cy="2447290"/>
          </a:xfrm>
          <a:prstGeom prst="roundRect">
            <a:avLst/>
          </a:prstGeom>
          <a:noFill/>
          <a:ln w="3175">
            <a:solidFill>
              <a:srgbClr val="FB6A3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45770" y="1423670"/>
            <a:ext cx="11402060" cy="21653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just" fontAlgn="auto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适应症与疾病情况：</a:t>
            </a:r>
            <a:r>
              <a:rPr lang="zh-CN" altLang="en-US" sz="1700" dirty="0">
                <a:latin typeface="+mn-ea"/>
                <a:cs typeface="微软雅黑" panose="020B0503020204020204" pitchFamily="34" charset="-122"/>
                <a:sym typeface="+mn-ea"/>
              </a:rPr>
              <a:t>适用于治疗</a:t>
            </a:r>
            <a:r>
              <a:rPr lang="en-US" altLang="zh-CN" sz="1700" dirty="0">
                <a:latin typeface="+mn-ea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700" dirty="0">
                <a:latin typeface="+mn-ea"/>
                <a:cs typeface="微软雅黑" panose="020B0503020204020204" pitchFamily="34" charset="-122"/>
                <a:sym typeface="+mn-ea"/>
              </a:rPr>
              <a:t>岁及以上</a:t>
            </a:r>
            <a:r>
              <a:rPr lang="zh-CN" altLang="en-US" sz="1700" b="1" dirty="0">
                <a:solidFill>
                  <a:srgbClr val="FB6A39"/>
                </a:solidFill>
                <a:latin typeface="+mn-ea"/>
                <a:sym typeface="+mn-ea"/>
              </a:rPr>
              <a:t>儿童的生长激素缺乏症</a:t>
            </a:r>
            <a:r>
              <a:rPr lang="zh-CN" altLang="en-US" sz="1700" dirty="0">
                <a:latin typeface="+mn-ea"/>
                <a:cs typeface="微软雅黑" panose="020B0503020204020204" pitchFamily="34" charset="-122"/>
                <a:sym typeface="+mn-ea"/>
              </a:rPr>
              <a:t>所致的生长缓慢；</a:t>
            </a:r>
            <a:r>
              <a:rPr lang="zh-CN" altLang="en-US" sz="1700" b="1" dirty="0">
                <a:latin typeface="+mn-ea"/>
                <a:cs typeface="微软雅黑" panose="020B0503020204020204" pitchFamily="34" charset="-122"/>
                <a:sym typeface="+mn-ea"/>
              </a:rPr>
              <a:t>属于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国家卫健委公布的</a:t>
            </a:r>
            <a:r>
              <a:rPr kumimoji="1"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《第二批罕见病目录》的疾病</a:t>
            </a:r>
            <a:r>
              <a:rPr lang="zh-CN" altLang="en-US" sz="1700" b="1" dirty="0">
                <a:solidFill>
                  <a:schemeClr val="tx1"/>
                </a:solidFill>
                <a:latin typeface="+mn-ea"/>
                <a:sym typeface="+mn-ea"/>
              </a:rPr>
              <a:t>。</a:t>
            </a:r>
            <a:endParaRPr kumimoji="1" lang="zh-CN" altLang="en-US" sz="17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kumimoji="1"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发病率：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中国儿童中生长激素缺乏症</a:t>
            </a:r>
            <a:r>
              <a:rPr lang="en-US" altLang="zh-CN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0~18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岁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约为</a:t>
            </a:r>
            <a:r>
              <a:rPr lang="en-US" altLang="zh-CN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1~2/10,000</a:t>
            </a:r>
            <a:r>
              <a:rPr lang="en-US" altLang="zh-CN" sz="1700" b="1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700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endParaRPr lang="zh-CN" altLang="en-US" sz="1700" baseline="30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年患病人数：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按</a:t>
            </a:r>
            <a:r>
              <a:rPr lang="en-US" altLang="zh-CN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2.5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亿儿童计算，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约为</a:t>
            </a:r>
            <a:r>
              <a:rPr lang="en-US" altLang="zh-CN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2.5-5</a:t>
            </a: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万人。</a:t>
            </a:r>
            <a:endParaRPr lang="zh-CN" altLang="en-US" sz="17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7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疾病危害：</a:t>
            </a:r>
            <a:r>
              <a:rPr kumimoji="1"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矮小影响心理健康，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生长激素缺乏症</a:t>
            </a:r>
            <a:r>
              <a:rPr kumimoji="1"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未治疗的可以导致患儿成年终身高不足及成年期代谢紊乱、心血管疾病等症状，影响其生活质量和寿命</a:t>
            </a:r>
            <a:r>
              <a:rPr kumimoji="1" lang="en-US" altLang="zh-CN" sz="1700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kumimoji="1"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kumimoji="1" lang="zh-CN" altLang="en-US" sz="1700" dirty="0">
              <a:solidFill>
                <a:srgbClr val="FF0000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Number2"/>
          <p:cNvSpPr/>
          <p:nvPr/>
        </p:nvSpPr>
        <p:spPr>
          <a:xfrm>
            <a:off x="535305" y="1055370"/>
            <a:ext cx="3101340" cy="454660"/>
          </a:xfrm>
          <a:prstGeom prst="roundRect">
            <a:avLst>
              <a:gd name="adj" fmla="val 50000"/>
            </a:avLst>
          </a:prstGeom>
          <a:solidFill>
            <a:srgbClr val="FB6A39"/>
          </a:solidFill>
          <a:ln w="22225" cap="flat">
            <a:noFill/>
            <a:prstDash val="solid"/>
            <a:miter lim="400000"/>
          </a:ln>
          <a:effectLst/>
        </p:spPr>
        <p:txBody>
          <a:bodyPr wrap="none" lIns="67500" tIns="35100" rIns="67500" bIns="35100" numCol="1" anchor="ctr" anchorCtr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  <a:defRPr sz="3200" cap="none">
                <a:solidFill>
                  <a:srgbClr val="FFFFFF"/>
                </a:solidFill>
              </a:defRPr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疾病的基本情况</a:t>
            </a:r>
            <a:r>
              <a:rPr lang="zh-CN" altLang="en-US" sz="2000" b="1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1-</a:t>
            </a:r>
            <a:r>
              <a:rPr lang="en-US" altLang="zh-CN" sz="2000" b="1" baseline="30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endParaRPr lang="en-US" altLang="zh-CN" sz="2000" b="1" baseline="300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Number2"/>
          <p:cNvSpPr/>
          <p:nvPr/>
        </p:nvSpPr>
        <p:spPr>
          <a:xfrm>
            <a:off x="150358" y="282404"/>
            <a:ext cx="3028950" cy="5554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未满足需求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369570" y="4055110"/>
            <a:ext cx="11478260" cy="2380615"/>
          </a:xfrm>
          <a:prstGeom prst="roundRect">
            <a:avLst/>
          </a:prstGeom>
          <a:noFill/>
          <a:ln>
            <a:solidFill>
              <a:srgbClr val="FB6A39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6405" y="4185920"/>
            <a:ext cx="7691120" cy="21609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indent="0" algn="just" defTabSz="914400">
              <a:lnSpc>
                <a:spcPct val="160000"/>
              </a:lnSpc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1700" b="1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一是便捷性需求未被满足。</a:t>
            </a:r>
            <a:r>
              <a:rPr kumimoji="1" lang="zh-CN" altLang="en-US" sz="1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日制剂年注射</a:t>
            </a:r>
            <a:r>
              <a:rPr kumimoji="1" lang="en-US" altLang="zh-CN" sz="1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365</a:t>
            </a:r>
            <a:r>
              <a:rPr kumimoji="1" lang="zh-CN" altLang="en-US" sz="1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次，长期每晚</a:t>
            </a:r>
            <a:r>
              <a:rPr kumimoji="1" lang="zh-CN" altLang="en-US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固定睡前注射。</a:t>
            </a:r>
            <a:endParaRPr kumimoji="1" lang="zh-CN" altLang="en-US" sz="1700" dirty="0"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 algn="just" defTabSz="914400">
              <a:lnSpc>
                <a:spcPct val="160000"/>
              </a:lnSpc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1700" b="1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二是疗效需求未被满足。</a:t>
            </a:r>
            <a:r>
              <a:rPr kumimoji="1" lang="zh-CN" altLang="en-US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导致</a:t>
            </a:r>
            <a:r>
              <a:rPr kumimoji="1" lang="en-US" altLang="zh-CN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66%</a:t>
            </a:r>
            <a:r>
              <a:rPr kumimoji="1" lang="zh-CN" altLang="en-US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患者每周漏针超</a:t>
            </a:r>
            <a:r>
              <a:rPr kumimoji="1" lang="en-US" altLang="zh-CN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kumimoji="1" lang="zh-CN" altLang="en-US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次，依从性差，日制剂中和性抗体高，</a:t>
            </a:r>
            <a:r>
              <a:rPr kumimoji="1" lang="zh-CN" altLang="en-US" sz="1700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影响疗效。</a:t>
            </a:r>
            <a:endParaRPr kumimoji="1" lang="zh-CN" altLang="en-US" sz="1700" b="1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 algn="just" defTabSz="914400">
              <a:lnSpc>
                <a:spcPct val="160000"/>
              </a:lnSpc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1700" b="1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三是儿童心里负担需求未被满足。</a:t>
            </a:r>
            <a:r>
              <a:rPr kumimoji="1" lang="zh-CN" altLang="en-US" sz="1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因矮小会</a:t>
            </a:r>
            <a:r>
              <a:rPr lang="zh-CN" altLang="en-US" sz="1700" dirty="0">
                <a:solidFill>
                  <a:prstClr val="black"/>
                </a:solidFill>
                <a:highlight>
                  <a:srgbClr val="000000">
                    <a:alpha val="0"/>
                  </a:srgbClr>
                </a:highlight>
                <a:latin typeface="Calibri" panose="020F0502020204030204" charset="0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出现自卑、抑郁等心理行为障碍，影响自信心和社会适应能力。</a:t>
            </a:r>
            <a:endParaRPr lang="en-US" altLang="zh-CN" sz="1700" dirty="0">
              <a:solidFill>
                <a:prstClr val="black"/>
              </a:solidFill>
              <a:highlight>
                <a:srgbClr val="000000">
                  <a:alpha val="0"/>
                </a:srgbClr>
              </a:highlight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  <a:p>
            <a:pPr marL="285750" lvl="0" indent="-285750" algn="just" defTabSz="914400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kumimoji="1" lang="zh-CN" altLang="en-US" sz="17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Number2"/>
          <p:cNvSpPr/>
          <p:nvPr/>
        </p:nvSpPr>
        <p:spPr>
          <a:xfrm>
            <a:off x="535305" y="3805555"/>
            <a:ext cx="3219450" cy="454660"/>
          </a:xfrm>
          <a:prstGeom prst="roundRect">
            <a:avLst>
              <a:gd name="adj" fmla="val 50000"/>
            </a:avLst>
          </a:prstGeom>
          <a:solidFill>
            <a:srgbClr val="FB6A39"/>
          </a:solidFill>
          <a:ln w="22225" cap="flat">
            <a:noFill/>
            <a:prstDash val="solid"/>
            <a:miter lim="400000"/>
          </a:ln>
          <a:effectLst/>
        </p:spPr>
        <p:txBody>
          <a:bodyPr wrap="none" lIns="67500" tIns="35100" rIns="67500" bIns="35100" numCol="1" anchor="ctr" anchorCtr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3200" cap="none">
                <a:solidFill>
                  <a:srgbClr val="FFFFFF"/>
                </a:solidFill>
              </a:defRPr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未被满足的需求</a:t>
            </a:r>
            <a:r>
              <a:rPr lang="en-US" altLang="zh-CN" sz="20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20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-5</a:t>
            </a:r>
            <a:endParaRPr lang="en-US" altLang="zh-CN" sz="2000" b="1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49895" y="6044565"/>
            <a:ext cx="407987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kumimoji="1" lang="zh-CN" altLang="en-US" sz="1200" b="1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依从性与治疗效果关系：首年</a:t>
            </a:r>
            <a:r>
              <a:rPr kumimoji="1" lang="en-US" altLang="zh-CN" sz="1200" b="1" dirty="0">
                <a:solidFill>
                  <a:srgbClr val="FB6A39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2.4 cm</a:t>
            </a:r>
            <a:r>
              <a:rPr kumimoji="1" lang="en-US" altLang="zh-CN" sz="1200" b="1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kumimoji="1" lang="zh-CN" altLang="en-US" sz="1200" b="1" dirty="0"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</a:t>
            </a:r>
            <a:r>
              <a:rPr kumimoji="1" lang="en-US" altLang="zh-CN" sz="1200" b="1" dirty="0">
                <a:solidFill>
                  <a:srgbClr val="FB6A39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6.1 cm</a:t>
            </a:r>
            <a:endParaRPr kumimoji="1" lang="en-US" altLang="zh-CN" sz="1200" b="1" dirty="0">
              <a:solidFill>
                <a:srgbClr val="FB6A39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69570" y="6461125"/>
            <a:ext cx="4150995" cy="3956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kumimoji="1" lang="en-US" altLang="zh-CN" sz="7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1.</a:t>
            </a:r>
            <a:r>
              <a:rPr kumimoji="1" lang="zh-CN" altLang="en-US" sz="7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生长激素制剂用于生长激素缺乏症临床试验技术指导原则</a:t>
            </a:r>
            <a:endParaRPr kumimoji="1" lang="zh-CN" altLang="en-US" sz="7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kumimoji="1" lang="en-US" altLang="zh-CN" sz="7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kumimoji="1" lang="zh-CN" altLang="en-US" sz="7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中华儿科杂志</a:t>
            </a:r>
            <a:r>
              <a:rPr kumimoji="1" lang="en-US" altLang="zh-CN" sz="7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 2024, 62(1): 5-11.</a:t>
            </a:r>
            <a:endParaRPr kumimoji="1" lang="en-US" altLang="zh-CN" sz="7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kumimoji="1" lang="en-US" altLang="zh-CN" sz="7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67380" y="6443345"/>
            <a:ext cx="333629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3. </a:t>
            </a:r>
            <a:r>
              <a:rPr kumimoji="1" lang="en-US" altLang="zh-CN" sz="800" dirty="0" err="1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PLoS</a:t>
            </a: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One. 2011 Jan 31;6(1):e16223.</a:t>
            </a:r>
            <a:endParaRPr kumimoji="1" lang="en-US" altLang="zh-CN" sz="8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4. Front Endocrinol (Lausanne). 2023 Oct 17;14:1254424.</a:t>
            </a:r>
            <a:endParaRPr kumimoji="1" lang="en-US" altLang="zh-CN" sz="8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indent="0">
              <a:lnSpc>
                <a:spcPct val="150000"/>
              </a:lnSpc>
              <a:buFont typeface="+mj-lt"/>
              <a:buNone/>
            </a:pPr>
            <a:endParaRPr kumimoji="1" lang="en-US" altLang="zh-CN" sz="8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51335" y="6399528"/>
            <a:ext cx="6096000" cy="27559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5. </a:t>
            </a:r>
            <a:r>
              <a:rPr kumimoji="1" lang="en-US" altLang="zh-CN" sz="800" dirty="0" err="1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Endocr</a:t>
            </a: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kumimoji="1" lang="en-US" altLang="zh-CN" sz="800" dirty="0" err="1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Pract</a:t>
            </a:r>
            <a:r>
              <a:rPr kumimoji="1" lang="en-US" altLang="zh-CN" sz="800" dirty="0">
                <a:highlight>
                  <a:srgbClr val="000000">
                    <a:alpha val="0"/>
                  </a:srgbClr>
                </a:highligh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 2022 Jun;28(6):565-571</a:t>
            </a:r>
            <a:endParaRPr kumimoji="1" lang="en-US" altLang="zh-CN" sz="800" dirty="0">
              <a:highlight>
                <a:srgbClr val="000000">
                  <a:alpha val="0"/>
                </a:srgbClr>
              </a:highlight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07098" y="3981657"/>
            <a:ext cx="3716310" cy="2269321"/>
          </a:xfrm>
          <a:prstGeom prst="rect">
            <a:avLst/>
          </a:prstGeom>
        </p:spPr>
      </p:pic>
      <p:sp>
        <p:nvSpPr>
          <p:cNvPr id="27" name="矩形: 圆角 26"/>
          <p:cNvSpPr/>
          <p:nvPr/>
        </p:nvSpPr>
        <p:spPr>
          <a:xfrm>
            <a:off x="3336290" y="323850"/>
            <a:ext cx="8429625" cy="513715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defRPr/>
            </a:pPr>
            <a:r>
              <a:rPr lang="zh-CN" altLang="en-US" sz="2000" b="1" spc="2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思源黑体" panose="020B0800000000000000" pitchFamily="34" charset="-122"/>
              </a:rPr>
              <a:t>每日注射，依从性不佳，心理负担大，亟需周制剂解决患儿需求</a:t>
            </a:r>
            <a:endParaRPr lang="zh-CN" altLang="en-US" sz="2000" b="1" spc="2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思源黑体" panose="020B08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72350" y="370332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31"/>
          <p:cNvSpPr/>
          <p:nvPr/>
        </p:nvSpPr>
        <p:spPr>
          <a:xfrm>
            <a:off x="178574" y="203291"/>
            <a:ext cx="2622550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药品信息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59461" y="971550"/>
            <a:ext cx="10607676" cy="5438775"/>
            <a:chOff x="742683" y="952500"/>
            <a:chExt cx="4447101" cy="5439015"/>
          </a:xfrm>
        </p:grpSpPr>
        <p:sp>
          <p:nvSpPr>
            <p:cNvPr id="2" name="矩形 1"/>
            <p:cNvSpPr/>
            <p:nvPr/>
          </p:nvSpPr>
          <p:spPr>
            <a:xfrm>
              <a:off x="742949" y="952500"/>
              <a:ext cx="814614" cy="506752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通用名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559161" y="958850"/>
              <a:ext cx="3630357" cy="505482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lang="en-US" altLang="zh-CN" b="1" dirty="0">
                  <a:solidFill>
                    <a:srgbClr val="FB6A39"/>
                  </a:solidFill>
                  <a:latin typeface="+mn-ea"/>
                </a:rPr>
                <a:t> </a:t>
              </a:r>
              <a:r>
                <a:rPr lang="zh-CN" altLang="en-US" b="1" dirty="0">
                  <a:solidFill>
                    <a:srgbClr val="FB6A39"/>
                  </a:solidFill>
                  <a:latin typeface="+mn-ea"/>
                </a:rPr>
                <a:t>怡培生长激素注射液</a:t>
              </a:r>
              <a:endParaRPr lang="zh-CN" altLang="en-US" b="1" dirty="0">
                <a:solidFill>
                  <a:srgbClr val="FB6A39"/>
                </a:solidFill>
                <a:latin typeface="+mn-ea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742949" y="1464333"/>
              <a:ext cx="819140" cy="1572964"/>
            </a:xfrm>
            <a:prstGeom prst="rect">
              <a:avLst/>
            </a:prstGeom>
            <a:solidFill>
              <a:srgbClr val="FFF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注册规格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557297" y="1464333"/>
              <a:ext cx="3631688" cy="1576775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" indent="0">
                <a:lnSpc>
                  <a:spcPct val="110000"/>
                </a:lnSpc>
                <a:buFont typeface="Wingdings" panose="05000000000000000000" charset="0"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预充式：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2.5mg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（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0.35mL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）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/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支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  <a:p>
              <a:pPr marL="74295" algn="l">
                <a:lnSpc>
                  <a:spcPct val="110000"/>
                </a:lnSpc>
                <a:buClrTx/>
                <a:buSzTx/>
                <a:buFont typeface="Wingdings" panose="05000000000000000000" charset="0"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预充式：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3.0mg（0.35mL）/支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  <a:p>
              <a:pPr marL="74295" indent="0">
                <a:lnSpc>
                  <a:spcPct val="110000"/>
                </a:lnSpc>
                <a:buFont typeface="Wingdings" panose="05000000000000000000" charset="0"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预充式：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3.5mg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（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0.35mL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）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/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支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  <a:p>
              <a:pPr marL="74295" indent="0">
                <a:lnSpc>
                  <a:spcPct val="110000"/>
                </a:lnSpc>
                <a:buFont typeface="Wingdings" panose="05000000000000000000" charset="0"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预充式：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5.0mg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（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0.5mL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）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/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支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  <a:p>
              <a:pPr marL="74295" indent="0">
                <a:lnSpc>
                  <a:spcPct val="110000"/>
                </a:lnSpc>
                <a:buFont typeface="Wingdings" panose="05000000000000000000" charset="0"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西林瓶式：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2.0mg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（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0.5mL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）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/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瓶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742949" y="3040472"/>
              <a:ext cx="819140" cy="609627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适应症</a:t>
              </a:r>
              <a:r>
                <a:rPr lang="en-US" altLang="zh-CN" b="1" baseline="30000" dirty="0">
                  <a:solidFill>
                    <a:schemeClr val="tx1"/>
                  </a:solidFill>
                  <a:latin typeface="+mn-ea"/>
                </a:rPr>
                <a:t>1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557297" y="3041107"/>
              <a:ext cx="3632220" cy="600737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4295">
                <a:lnSpc>
                  <a:spcPct val="130000"/>
                </a:lnSpc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本品适用于治疗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3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岁及以上</a:t>
              </a:r>
              <a:r>
                <a:rPr lang="zh-CN" altLang="en-US" b="1" dirty="0">
                  <a:solidFill>
                    <a:srgbClr val="FB6A39"/>
                  </a:solidFill>
                  <a:latin typeface="+mn-ea"/>
                </a:rPr>
                <a:t>儿童的生长激素缺乏症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所致的生长缓慢。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42949" y="3646289"/>
              <a:ext cx="814348" cy="1066212"/>
            </a:xfrm>
            <a:prstGeom prst="rect">
              <a:avLst/>
            </a:prstGeom>
            <a:solidFill>
              <a:srgbClr val="FFF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用法用量</a:t>
              </a:r>
              <a:r>
                <a:rPr lang="en-US" altLang="zh-CN" b="1" baseline="30000" dirty="0">
                  <a:solidFill>
                    <a:schemeClr val="tx1"/>
                  </a:solidFill>
                  <a:latin typeface="+mn-ea"/>
                </a:rPr>
                <a:t>1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559161" y="3637398"/>
              <a:ext cx="3630357" cy="1045256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30000"/>
                </a:lnSpc>
              </a:pP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 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本品按体重给药，一般推荐剂量为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0.14 mg/kg/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次，每周给药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1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次，最好在每周的同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   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一天给药。每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3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～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6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个月可根据患者对治疗的生长反应调整剂量。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742949" y="4692815"/>
              <a:ext cx="1758076" cy="431819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中国大陆首次上市时间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501291" y="4682020"/>
              <a:ext cx="2687694" cy="417213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2025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年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5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月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27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日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42683" y="5111934"/>
              <a:ext cx="1758342" cy="431819"/>
            </a:xfrm>
            <a:prstGeom prst="rect">
              <a:avLst/>
            </a:prstGeom>
            <a:solidFill>
              <a:srgbClr val="FFF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目前大陆地区同通用名药品的上市情况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42683" y="5542483"/>
              <a:ext cx="1758608" cy="431819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全球首个上市国家</a:t>
              </a:r>
              <a:r>
                <a:rPr lang="en-US" altLang="zh-CN" b="1" dirty="0">
                  <a:solidFill>
                    <a:schemeClr val="tx1"/>
                  </a:solidFill>
                  <a:latin typeface="+mn-ea"/>
                </a:rPr>
                <a:t>/</a:t>
              </a: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地区及上市时间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501557" y="5542483"/>
              <a:ext cx="2688226" cy="431819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中国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742683" y="5959696"/>
              <a:ext cx="1758342" cy="431819"/>
            </a:xfrm>
            <a:prstGeom prst="rect">
              <a:avLst/>
            </a:prstGeom>
            <a:solidFill>
              <a:srgbClr val="FFF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是否为</a:t>
              </a:r>
              <a:r>
                <a:rPr lang="en-US" altLang="zh-CN" b="1" dirty="0">
                  <a:solidFill>
                    <a:schemeClr val="tx1"/>
                  </a:solidFill>
                  <a:latin typeface="+mn-ea"/>
                </a:rPr>
                <a:t>OTC</a:t>
              </a:r>
              <a:r>
                <a:rPr lang="zh-CN" altLang="en-US" b="1" dirty="0">
                  <a:solidFill>
                    <a:schemeClr val="tx1"/>
                  </a:solidFill>
                  <a:latin typeface="+mn-ea"/>
                </a:rPr>
                <a:t>药品</a:t>
              </a:r>
              <a:endParaRPr lang="zh-CN" altLang="en-US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501291" y="5973032"/>
              <a:ext cx="2688493" cy="415308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否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501025" y="5096693"/>
              <a:ext cx="2687960" cy="445790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</a:rPr>
                <a:t>无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617359" y="697587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285750" indent="-285750">
              <a:spcBef>
                <a:spcPts val="600"/>
              </a:spcBef>
              <a:buFont typeface="Wingdings" panose="05000000000000000000" pitchFamily="2" charset="2"/>
              <a:buChar char="u"/>
              <a:defRPr sz="1600" b="1">
                <a:solidFill>
                  <a:srgbClr val="4E3C9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buFont typeface="Wingdings" panose="05000000000000000000" charset="0"/>
              <a:buChar char="l"/>
            </a:pPr>
            <a:endParaRPr lang="zh-CN" altLang="en-US" sz="14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17220" y="6530340"/>
            <a:ext cx="1112774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 fontAlgn="auto">
              <a:lnSpc>
                <a:spcPct val="100000"/>
              </a:lnSpc>
              <a:buClrTx/>
              <a:buSzTx/>
              <a:buFont typeface="+mj-lt"/>
              <a:buNone/>
            </a:pPr>
            <a:r>
              <a:rPr kumimoji="1" lang="en-US" altLang="zh-CN" sz="9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1.</a:t>
            </a:r>
            <a:r>
              <a:rPr kumimoji="1" lang="zh-CN" altLang="en-US" sz="9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900" baseline="300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说明书.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2.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人生长激素注射液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说明书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3.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生长激素制剂用于生长激素缺乏症临床试验技术指导原则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 </a:t>
            </a:r>
            <a:r>
              <a:rPr kumimoji="1" lang="en-US" altLang="it-IT" sz="900" dirty="0">
                <a:latin typeface="+mn-ea"/>
                <a:cs typeface="微软雅黑" panose="020B0503020204020204" pitchFamily="34" charset="-122"/>
                <a:sym typeface="+mn-ea"/>
              </a:rPr>
              <a:t>4.</a:t>
            </a:r>
            <a:r>
              <a:rPr kumimoji="1" lang="it-IT" altLang="zh-CN" sz="900" dirty="0">
                <a:latin typeface="+mn-ea"/>
                <a:cs typeface="微软雅黑" panose="020B0503020204020204" pitchFamily="34" charset="-122"/>
                <a:sym typeface="+mn-ea"/>
              </a:rPr>
              <a:t>Maniatis A, et al.. J Clin Endocrinol Metab. 2025;110(4):e1232-e1240.  </a:t>
            </a:r>
            <a:endParaRPr kumimoji="1" lang="en-US" altLang="zh-CN" sz="900" dirty="0">
              <a:latin typeface="+mn-ea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31"/>
          <p:cNvSpPr/>
          <p:nvPr/>
        </p:nvSpPr>
        <p:spPr>
          <a:xfrm>
            <a:off x="178435" y="203200"/>
            <a:ext cx="3168015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参照药品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信息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10540" y="1006475"/>
            <a:ext cx="11337925" cy="5420995"/>
            <a:chOff x="5600700" y="958850"/>
            <a:chExt cx="6229349" cy="5449577"/>
          </a:xfrm>
        </p:grpSpPr>
        <p:sp>
          <p:nvSpPr>
            <p:cNvPr id="22" name="矩形 21"/>
            <p:cNvSpPr/>
            <p:nvPr/>
          </p:nvSpPr>
          <p:spPr>
            <a:xfrm>
              <a:off x="5600700" y="958850"/>
              <a:ext cx="1169464" cy="1803333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0" algn="ctr">
                <a:lnSpc>
                  <a:spcPct val="130000"/>
                </a:lnSpc>
                <a:spcBef>
                  <a:spcPts val="600"/>
                </a:spcBef>
                <a:buFont typeface="Wingdings" panose="05000000000000000000" charset="0"/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参照药品选择建议及理由</a:t>
              </a:r>
              <a:r>
                <a:rPr lang="en-US" altLang="zh-CN" b="1" baseline="30000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1</a:t>
              </a:r>
              <a:r>
                <a:rPr lang="zh-CN" altLang="en-US" b="1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：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769815" y="958850"/>
              <a:ext cx="5060234" cy="1803333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1755" lvl="0" algn="just" defTabSz="1218565">
                <a:lnSpc>
                  <a:spcPct val="150000"/>
                </a:lnSpc>
                <a:spcAft>
                  <a:spcPts val="600"/>
                </a:spcAft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参照药品：</a:t>
              </a: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重组人生长激素注射液</a:t>
              </a:r>
              <a:endParaRPr lang="zh-CN" altLang="en-US" b="1" dirty="0">
                <a:solidFill>
                  <a:srgbClr val="FB6A39"/>
                </a:solidFill>
                <a:latin typeface="+mn-ea"/>
                <a:sym typeface="+mn-ea"/>
              </a:endParaRPr>
            </a:p>
            <a:p>
              <a:pPr marL="71755" indent="0" algn="just" fontAlgn="auto">
                <a:lnSpc>
                  <a:spcPct val="130000"/>
                </a:lnSpc>
                <a:buClrTx/>
                <a:buSzTx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① 与重组人生长激素注射液（原研）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头对头临床试验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marL="71755" indent="0" algn="just" fontAlgn="auto">
                <a:lnSpc>
                  <a:spcPct val="130000"/>
                </a:lnSpc>
                <a:buClrTx/>
                <a:buSzTx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② 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适应症相同，疗效安全性相当，临床应用最广泛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marL="71755" indent="0" algn="just" fontAlgn="auto">
                <a:lnSpc>
                  <a:spcPct val="130000"/>
                </a:lnSpc>
                <a:buClrTx/>
                <a:buSzTx/>
                <a:buNone/>
              </a:pP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③ 重组人生长激素注射液已被纳入国家医保乙类目录，有效性、安全性、经济性良好。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600700" y="2762183"/>
              <a:ext cx="1156206" cy="2843840"/>
            </a:xfrm>
            <a:prstGeom prst="rect">
              <a:avLst/>
            </a:prstGeom>
            <a:solidFill>
              <a:srgbClr val="FFF0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indent="0" algn="ctr">
                <a:lnSpc>
                  <a:spcPct val="130000"/>
                </a:lnSpc>
                <a:spcBef>
                  <a:spcPts val="600"/>
                </a:spcBef>
                <a:buFont typeface="Wingdings" panose="05000000000000000000" charset="0"/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本品与参照药品相比的优势</a:t>
              </a:r>
              <a:r>
                <a:rPr lang="en-US" altLang="zh-CN" b="1" baseline="30000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2</a:t>
              </a:r>
              <a:r>
                <a:rPr lang="en-US" altLang="zh-CN" b="1" baseline="30000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-4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756906" y="2763460"/>
              <a:ext cx="5073143" cy="2843202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indent="-285750" algn="just" defTabSz="1218565" fontAlgn="auto">
                <a:lnSpc>
                  <a:spcPts val="2800"/>
                </a:lnSpc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疗效相当：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治疗52周后年化生长速率相当（9.910 cm/年vs 10.037 cm/年）。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lvl="0" indent="-285750" algn="just" defTabSz="1218565" fontAlgn="auto">
                <a:lnSpc>
                  <a:spcPts val="2800"/>
                </a:lnSpc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依从性更好：</a:t>
              </a:r>
              <a:r>
                <a:rPr lang="zh-CN" alt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年注射次数减少</a:t>
              </a:r>
              <a:r>
                <a:rPr 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86%</a:t>
              </a:r>
              <a:r>
                <a:rPr lang="zh-CN" alt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（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52针 vs 365针</a:t>
              </a:r>
              <a:r>
                <a:rPr lang="zh-CN" altLang="en-US" b="1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）</a:t>
              </a:r>
              <a:r>
                <a:rPr lang="zh-CN" alt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，降低漏针风险 （</a:t>
              </a:r>
              <a:r>
                <a:rPr lang="en-US" altLang="zh-CN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日制剂66%</a:t>
              </a:r>
              <a:r>
                <a:rPr lang="zh-CN" alt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的患者每周漏针</a:t>
              </a:r>
              <a:r>
                <a:rPr lang="en-US" altLang="zh-CN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&gt;1</a:t>
              </a:r>
              <a:r>
                <a:rPr lang="zh-CN" altLang="en-US" dirty="0">
                  <a:solidFill>
                    <a:schemeClr val="tx1"/>
                  </a:solidFill>
                  <a:highlight>
                    <a:srgbClr val="000000">
                      <a:alpha val="0"/>
                    </a:srgbClr>
                  </a:highlight>
                  <a:latin typeface="+mn-ea"/>
                  <a:cs typeface="微软雅黑" panose="020B0503020204020204" pitchFamily="34" charset="-122"/>
                  <a:sym typeface="+mn-ea"/>
                </a:rPr>
                <a:t>次）；不受注射时间限制（日制剂每天晚上睡前注射）。</a:t>
              </a:r>
              <a:endParaRPr lang="zh-CN" altLang="en-US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lvl="0" indent="-285750" algn="just" defTabSz="1218565" fontAlgn="auto">
                <a:lnSpc>
                  <a:spcPts val="2800"/>
                </a:lnSpc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降低免疫原性：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新增抗药抗体（0.0 % vs 26.4 %）和中和抗体（0% vs 7.9%）。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lvl="0" indent="-285750" algn="just" defTabSz="1218565" fontAlgn="auto">
                <a:lnSpc>
                  <a:spcPts val="2800"/>
                </a:lnSpc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更低给药剂量：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较日制剂的周剂量降低</a:t>
              </a:r>
              <a:r>
                <a:rPr lang="zh-CN" altLang="en-US" b="1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43%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（0.14 mg/kg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/w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 vs 0.245 mg/kg</a:t>
              </a:r>
              <a:r>
                <a:rPr lang="en-US" altLang="zh-CN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/w</a:t>
              </a:r>
              <a:r>
                <a:rPr lang="zh-CN" altLang="en-US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）。</a:t>
              </a:r>
              <a:endParaRPr lang="zh-CN" altLang="en-US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  <a:p>
              <a:pPr lvl="0" indent="-285750" algn="just" defTabSz="1218565" fontAlgn="auto">
                <a:lnSpc>
                  <a:spcPts val="2800"/>
                </a:lnSpc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  <a:sym typeface="+mn-ea"/>
                </a:rPr>
                <a:t>不含防腐剂（苯酚）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5600700" y="5606662"/>
              <a:ext cx="1156206" cy="800488"/>
            </a:xfrm>
            <a:prstGeom prst="rect">
              <a:avLst/>
            </a:prstGeom>
            <a:solidFill>
              <a:srgbClr val="FEE2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zh-CN" altLang="en-US" b="1" dirty="0">
                  <a:solidFill>
                    <a:schemeClr val="tx1"/>
                  </a:solidFill>
                  <a:latin typeface="+mn-ea"/>
                  <a:cs typeface="微软雅黑" panose="020B0503020204020204" pitchFamily="34" charset="-122"/>
                  <a:sym typeface="+mn-ea"/>
                </a:rPr>
                <a:t>申报目录类别</a:t>
              </a:r>
              <a:endParaRPr lang="zh-CN" altLang="en-US" b="1" dirty="0">
                <a:solidFill>
                  <a:schemeClr val="tx1"/>
                </a:solidFill>
                <a:latin typeface="+mn-ea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756906" y="5606662"/>
              <a:ext cx="5073143" cy="801765"/>
            </a:xfrm>
            <a:prstGeom prst="rect">
              <a:avLst/>
            </a:prstGeom>
            <a:noFill/>
            <a:ln>
              <a:solidFill>
                <a:srgbClr val="FFF0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1755" lvl="0" algn="just" defTabSz="1218565">
                <a:lnSpc>
                  <a:spcPct val="150000"/>
                </a:lnSpc>
                <a:spcAft>
                  <a:spcPts val="600"/>
                </a:spcAft>
                <a:defRPr/>
              </a:pPr>
              <a:r>
                <a:rPr lang="zh-CN" altLang="en-US" b="1" dirty="0">
                  <a:solidFill>
                    <a:srgbClr val="FB6A39"/>
                  </a:solidFill>
                  <a:latin typeface="+mn-ea"/>
                </a:rPr>
                <a:t>基本医保目录</a:t>
              </a:r>
              <a:endParaRPr lang="zh-CN" altLang="en-US" b="1" dirty="0">
                <a:solidFill>
                  <a:srgbClr val="FB6A39"/>
                </a:solidFill>
                <a:latin typeface="+mn-ea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617359" y="697587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285750" indent="-285750">
              <a:spcBef>
                <a:spcPts val="600"/>
              </a:spcBef>
              <a:buFont typeface="Wingdings" panose="05000000000000000000" pitchFamily="2" charset="2"/>
              <a:buChar char="u"/>
              <a:defRPr sz="1600" b="1">
                <a:solidFill>
                  <a:srgbClr val="4E3C92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buFont typeface="Wingdings" panose="05000000000000000000" charset="0"/>
              <a:buChar char="l"/>
            </a:pPr>
            <a:endParaRPr lang="zh-CN" altLang="en-US" sz="14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10540" y="6530340"/>
            <a:ext cx="1112774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 fontAlgn="auto">
              <a:lnSpc>
                <a:spcPct val="100000"/>
              </a:lnSpc>
              <a:buClrTx/>
              <a:buSzTx/>
              <a:buFont typeface="+mj-lt"/>
              <a:buNone/>
            </a:pPr>
            <a:r>
              <a:rPr kumimoji="1" lang="en-US" altLang="zh-CN" sz="9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1.</a:t>
            </a:r>
            <a:r>
              <a:rPr kumimoji="1" lang="zh-CN" altLang="en-US" sz="9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900" baseline="30000" dirty="0">
                <a:uFillTx/>
                <a:latin typeface="+mn-ea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说明书.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2.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人生长激素注射液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说明书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3.</a:t>
            </a:r>
            <a:r>
              <a:rPr kumimoji="1" lang="zh-CN" altLang="en-US" sz="900" dirty="0">
                <a:latin typeface="+mn-ea"/>
                <a:cs typeface="微软雅黑" panose="020B0503020204020204" pitchFamily="34" charset="-122"/>
                <a:sym typeface="+mn-ea"/>
              </a:rPr>
              <a:t>生长激素制剂用于生长激素缺乏症临床试验技术指导原则</a:t>
            </a:r>
            <a:r>
              <a:rPr kumimoji="1" lang="en-US" altLang="zh-CN" sz="900" dirty="0">
                <a:latin typeface="+mn-ea"/>
                <a:cs typeface="微软雅黑" panose="020B0503020204020204" pitchFamily="34" charset="-122"/>
                <a:sym typeface="+mn-ea"/>
              </a:rPr>
              <a:t>                </a:t>
            </a:r>
            <a:r>
              <a:rPr kumimoji="1" lang="en-US" altLang="it-IT" sz="900" dirty="0">
                <a:latin typeface="+mn-ea"/>
                <a:cs typeface="微软雅黑" panose="020B0503020204020204" pitchFamily="34" charset="-122"/>
                <a:sym typeface="+mn-ea"/>
              </a:rPr>
              <a:t>4.</a:t>
            </a:r>
            <a:r>
              <a:rPr kumimoji="1" lang="it-IT" altLang="zh-CN" sz="900" dirty="0">
                <a:latin typeface="+mn-ea"/>
                <a:cs typeface="微软雅黑" panose="020B0503020204020204" pitchFamily="34" charset="-122"/>
                <a:sym typeface="+mn-ea"/>
              </a:rPr>
              <a:t>Maniatis A, et al.. J Clin Endocrinol Metab. 2025;110(4):e1232-e1240.  </a:t>
            </a:r>
            <a:endParaRPr kumimoji="1" lang="en-US" altLang="zh-CN" sz="900" dirty="0">
              <a:latin typeface="+mn-ea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>
            <p:custDataLst>
              <p:tags r:id="rId1"/>
            </p:custDataLst>
          </p:nvPr>
        </p:nvSpPr>
        <p:spPr>
          <a:xfrm>
            <a:off x="622300" y="3935730"/>
            <a:ext cx="3459480" cy="382270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说明书收载的安全性信息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622935" y="4559935"/>
            <a:ext cx="11014710" cy="1463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pPr marL="285750" indent="-285750" eaLnBrk="0" fontAlgn="auto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1700" dirty="0">
                <a:solidFill>
                  <a:schemeClr val="tx1">
                    <a:alpha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已完成的</a:t>
            </a:r>
            <a:r>
              <a:rPr lang="en-US" altLang="zh-CN" sz="1700" dirty="0">
                <a:solidFill>
                  <a:schemeClr val="tx1">
                    <a:alpha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1700" dirty="0">
                <a:solidFill>
                  <a:schemeClr val="tx1">
                    <a:alpha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期临床研究中，怡培生长激素注射液</a:t>
            </a:r>
            <a:r>
              <a:rPr lang="zh-CN" altLang="zh-CN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具有良好安全性</a:t>
            </a:r>
            <a:r>
              <a:rPr lang="zh-CN" altLang="en-US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和耐受性</a:t>
            </a:r>
            <a:r>
              <a:rPr lang="zh-CN" altLang="zh-CN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</a:t>
            </a:r>
            <a:r>
              <a:rPr lang="zh-CN" altLang="en-US" sz="1700" dirty="0">
                <a:solidFill>
                  <a:schemeClr val="tx1">
                    <a:alpha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观察的</a:t>
            </a:r>
            <a:r>
              <a:rPr lang="zh-CN" altLang="en-US" sz="1700" b="1" dirty="0">
                <a:solidFill>
                  <a:srgbClr val="FB6A39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不良反应发生率均低于</a:t>
            </a:r>
            <a:r>
              <a:rPr lang="en-US" altLang="zh-CN" sz="1700" b="1" dirty="0">
                <a:solidFill>
                  <a:srgbClr val="FB6A39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10%</a:t>
            </a:r>
            <a:endParaRPr lang="en-US" altLang="zh-CN" sz="1700" b="1" dirty="0">
              <a:solidFill>
                <a:srgbClr val="FB6A39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eaLnBrk="0" fontAlgn="auto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1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头对头临床试验</a:t>
            </a:r>
            <a:r>
              <a:rPr lang="zh-CN" altLang="en-US" sz="1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证实怡培生长激素注射液安全性特征与重组人生长激素注射液</a:t>
            </a:r>
            <a:r>
              <a:rPr lang="zh-CN" altLang="en-US" sz="1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相当，严重程度基本为轻度至中度，且</a:t>
            </a:r>
            <a:r>
              <a:rPr lang="zh-CN" altLang="en-US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通常不需要治疗或者在药物干预后缓解，不影响患者的治疗</a:t>
            </a:r>
            <a:endParaRPr lang="zh-CN" altLang="en-US" sz="17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: 圆角 5"/>
          <p:cNvSpPr/>
          <p:nvPr>
            <p:custDataLst>
              <p:tags r:id="rId3"/>
            </p:custDataLst>
          </p:nvPr>
        </p:nvSpPr>
        <p:spPr>
          <a:xfrm>
            <a:off x="622300" y="1229360"/>
            <a:ext cx="4766310" cy="452120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相比重组人生长激素注射液安全性的优势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0550" y="6308090"/>
            <a:ext cx="505333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00000"/>
              </a:lnSpc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 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7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说明书</a:t>
            </a:r>
            <a:endParaRPr kumimoji="1"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fontAlgn="auto">
              <a:lnSpc>
                <a:spcPct val="100000"/>
              </a:lnSpc>
            </a:pPr>
            <a:r>
              <a:rPr kumimoji="1" lang="en-US" altLang="zh-CN" sz="7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 </a:t>
            </a:r>
            <a:r>
              <a:rPr kumimoji="1" lang="zh-CN" altLang="en-US" sz="7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7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临床三期研究总结报告</a:t>
            </a:r>
            <a:endParaRPr kumimoji="1"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fontAlgn="auto">
              <a:lnSpc>
                <a:spcPct val="100000"/>
              </a:lnSpc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 Liang Y,  et al.The Journal of Clinical Endocrinology &amp; Metabolism, 2024: dgae816.</a:t>
            </a:r>
            <a:endParaRPr kumimoji="1"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622300" y="1936115"/>
            <a:ext cx="7569200" cy="15684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pPr marL="285750" indent="-285750" eaLnBrk="0" fontAlgn="auto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1700" b="1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为真核系统表达制备</a:t>
            </a:r>
            <a:r>
              <a:rPr lang="zh-CN" altLang="en-US" sz="170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，更接近“天然生长激素”结构，免疫原性更低</a:t>
            </a:r>
            <a:endParaRPr lang="zh-CN" altLang="en-US" sz="170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 eaLnBrk="0" fontAlgn="auto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更低的免疫原性能降低抗体导致的耐药及相关不良反应风险</a:t>
            </a:r>
            <a:endParaRPr lang="zh-CN" altLang="en-US" sz="1700" b="1" dirty="0">
              <a:solidFill>
                <a:srgbClr val="FB6A39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285750" indent="-285750" eaLnBrk="0" fontAlgn="auto"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CN" altLang="en-US" sz="17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不含防腐剂（苯酚），能降低不良反应发生风险</a:t>
            </a:r>
            <a:endParaRPr lang="zh-CN" altLang="en-US" sz="1700" b="1" dirty="0">
              <a:solidFill>
                <a:srgbClr val="FB6A3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圆角矩形 31"/>
          <p:cNvSpPr/>
          <p:nvPr/>
        </p:nvSpPr>
        <p:spPr>
          <a:xfrm>
            <a:off x="158254" y="177891"/>
            <a:ext cx="2189341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2471420" y="271145"/>
            <a:ext cx="8658225" cy="513715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000" b="1" spc="2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思源黑体" panose="020B0800000000000000" pitchFamily="34" charset="-122"/>
              </a:rPr>
              <a:t>更低免疫原性，不含防腐剂（苯酚），</a:t>
            </a:r>
            <a:r>
              <a:rPr lang="zh-CN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具有良好的安全性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和耐受性</a:t>
            </a:r>
            <a:endParaRPr lang="zh-CN" altLang="en-US" sz="2000" b="1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152130" y="937260"/>
          <a:ext cx="3227070" cy="3536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Prism 8" r:id="rId5" imgW="2838450" imgH="3524250" progId="Prism8.Document">
                  <p:embed/>
                </p:oleObj>
              </mc:Choice>
              <mc:Fallback>
                <p:oleObj name="Prism 8" r:id="rId5" imgW="2838450" imgH="3524250" progId="Prism8.Document">
                  <p:embed/>
                  <p:pic>
                    <p:nvPicPr>
                      <p:cNvPr id="0" name="对象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2130" y="937260"/>
                        <a:ext cx="3227070" cy="3536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0029825" y="1555750"/>
            <a:ext cx="11461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P</a:t>
            </a:r>
            <a:r>
              <a:rPr lang="zh-CN" altLang="en-US" sz="1400"/>
              <a:t>＜</a:t>
            </a:r>
            <a:r>
              <a:rPr lang="en-US" altLang="zh-CN" sz="1400"/>
              <a:t>0.001</a:t>
            </a:r>
            <a:endParaRPr lang="en-US" altLang="zh-CN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: 圆角 30"/>
          <p:cNvSpPr/>
          <p:nvPr>
            <p:custDataLst>
              <p:tags r:id="rId1"/>
            </p:custDataLst>
          </p:nvPr>
        </p:nvSpPr>
        <p:spPr>
          <a:xfrm>
            <a:off x="6096000" y="4785360"/>
            <a:ext cx="5906770" cy="1454150"/>
          </a:xfrm>
          <a:prstGeom prst="roundRect">
            <a:avLst/>
          </a:prstGeom>
          <a:solidFill>
            <a:srgbClr val="FFF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/>
          <p:cNvSpPr/>
          <p:nvPr>
            <p:custDataLst>
              <p:tags r:id="rId2"/>
            </p:custDataLst>
          </p:nvPr>
        </p:nvSpPr>
        <p:spPr>
          <a:xfrm>
            <a:off x="378460" y="4785360"/>
            <a:ext cx="5470525" cy="1454150"/>
          </a:xfrm>
          <a:prstGeom prst="roundRect">
            <a:avLst/>
          </a:prstGeom>
          <a:solidFill>
            <a:srgbClr val="FFF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327828" y="4787272"/>
            <a:ext cx="5497961" cy="158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06400" y="4785360"/>
            <a:ext cx="5443220" cy="1587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>
            <p:custDataLst>
              <p:tags r:id="rId3"/>
            </p:custDataLst>
          </p:nvPr>
        </p:nvSpPr>
        <p:spPr>
          <a:xfrm>
            <a:off x="386080" y="1731010"/>
            <a:ext cx="5463540" cy="4535170"/>
          </a:xfrm>
          <a:prstGeom prst="roundRect">
            <a:avLst>
              <a:gd name="adj" fmla="val 5246"/>
            </a:avLst>
          </a:prstGeom>
          <a:noFill/>
          <a:ln w="12700" cmpd="sng">
            <a:solidFill>
              <a:srgbClr val="FB6A39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>
            <p:custDataLst>
              <p:tags r:id="rId4"/>
            </p:custDataLst>
          </p:nvPr>
        </p:nvSpPr>
        <p:spPr>
          <a:xfrm>
            <a:off x="6096000" y="1731010"/>
            <a:ext cx="5907405" cy="4509135"/>
          </a:xfrm>
          <a:prstGeom prst="roundRect">
            <a:avLst>
              <a:gd name="adj" fmla="val 4856"/>
            </a:avLst>
          </a:prstGeom>
          <a:noFill/>
          <a:ln w="12700" cmpd="sng">
            <a:solidFill>
              <a:srgbClr val="FB6A39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78777" y="6417095"/>
            <a:ext cx="43008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00000"/>
              </a:lnSpc>
              <a:buNone/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7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临床三期研究总结报告</a:t>
            </a:r>
            <a:endParaRPr kumimoji="1"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fontAlgn="auto">
              <a:lnSpc>
                <a:spcPct val="100000"/>
              </a:lnSpc>
              <a:buNone/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2.J Clin Endocrinol </a:t>
            </a:r>
            <a:r>
              <a:rPr kumimoji="1"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Metab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2024 Nov </a:t>
            </a:r>
            <a:r>
              <a:rPr kumimoji="1"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28:dgae816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</a:t>
            </a:r>
            <a:endParaRPr kumimoji="1"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5"/>
            </p:custDataLst>
          </p:nvPr>
        </p:nvSpPr>
        <p:spPr>
          <a:xfrm>
            <a:off x="378460" y="4909820"/>
            <a:ext cx="5379720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CN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本品和重组人生长激素注射液治疗</a:t>
            </a:r>
            <a:r>
              <a:rPr lang="en-US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52</a:t>
            </a:r>
            <a:r>
              <a:rPr lang="zh-CN" altLang="zh-CN" sz="15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周时的年化生长速率分别为</a:t>
            </a:r>
            <a:r>
              <a:rPr lang="zh-CN" altLang="en-US" sz="1500" b="1" dirty="0">
                <a:solidFill>
                  <a:srgbClr val="FB6A39"/>
                </a:solidFill>
                <a:latin typeface="+mn-ea"/>
              </a:rPr>
              <a:t>9.910 cm/年和10.037 cm/年</a:t>
            </a:r>
            <a:r>
              <a:rPr lang="zh-CN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（一般认为治疗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年后改善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 cm/</a:t>
            </a:r>
            <a:r>
              <a:rPr lang="zh-CN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年为有效反应），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本品疗效上</a:t>
            </a:r>
            <a:r>
              <a:rPr lang="zh-CN" altLang="en-US" sz="1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非劣于</a:t>
            </a:r>
            <a:r>
              <a:rPr lang="zh-CN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重组人生长激素注射液</a:t>
            </a:r>
            <a:r>
              <a:rPr lang="zh-CN" altLang="en-US" sz="15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15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6096635" y="4829175"/>
            <a:ext cx="5906770" cy="133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本品和</a:t>
            </a:r>
            <a:r>
              <a:rPr lang="zh-CN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重组人生长激素注射液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治疗</a:t>
            </a:r>
            <a:r>
              <a:rPr lang="en-US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52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周时身高标准差积分</a:t>
            </a:r>
            <a:r>
              <a:rPr lang="zh-CN" altLang="en-US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zh-CN" altLang="en-US" sz="1600" dirty="0"/>
              <a:t>与同年龄、性别儿童的平均身高差距，单位：标准差</a:t>
            </a:r>
            <a:r>
              <a:rPr lang="zh-CN" altLang="en-US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lang="zh-CN" altLang="zh-CN" sz="15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较基线的变化分别为</a:t>
            </a:r>
            <a:r>
              <a:rPr lang="zh-CN" altLang="en-US" sz="1400" b="1" dirty="0">
                <a:solidFill>
                  <a:srgbClr val="FB6A39"/>
                </a:solidFill>
                <a:latin typeface="+mn-ea"/>
              </a:rPr>
              <a:t>0.873和0.902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（一般认为治疗</a:t>
            </a:r>
            <a:r>
              <a:rPr lang="en-US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年后增加</a:t>
            </a:r>
            <a:r>
              <a:rPr lang="en-US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0.3 ~ 0.5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为有效反应），两组均能明显改善</a:t>
            </a:r>
            <a:r>
              <a:rPr lang="en-US" altLang="zh-CN" sz="15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GHD</a:t>
            </a:r>
            <a:r>
              <a:rPr lang="zh-CN" altLang="en-US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患儿的</a:t>
            </a:r>
            <a:r>
              <a:rPr lang="zh-CN" altLang="zh-CN" sz="1500" spc="-1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身高情况。</a:t>
            </a:r>
            <a:endParaRPr lang="zh-CN" altLang="en-US" sz="15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406400" y="1777365"/>
            <a:ext cx="54425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生长速率</a:t>
            </a:r>
            <a:endParaRPr lang="zh-CN" altLang="en-US" sz="2000" b="1" dirty="0"/>
          </a:p>
        </p:txBody>
      </p:sp>
      <p:sp>
        <p:nvSpPr>
          <p:cNvPr id="23" name="文本框 22"/>
          <p:cNvSpPr txBox="1"/>
          <p:nvPr>
            <p:custDataLst>
              <p:tags r:id="rId8"/>
            </p:custDataLst>
          </p:nvPr>
        </p:nvSpPr>
        <p:spPr>
          <a:xfrm>
            <a:off x="6097270" y="1758950"/>
            <a:ext cx="58680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身高标准差积分</a:t>
            </a:r>
            <a:endParaRPr lang="zh-CN" altLang="en-US" sz="14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264160" y="1073053"/>
            <a:ext cx="10990102" cy="5067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关键临床试验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：随机、开放、阳性对照、非劣效设计，共计纳入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391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例生长激素缺乏症儿童患者。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圆角矩形 31"/>
          <p:cNvSpPr/>
          <p:nvPr/>
        </p:nvSpPr>
        <p:spPr>
          <a:xfrm>
            <a:off x="406651" y="209849"/>
            <a:ext cx="11316559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1/2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3662045" y="330835"/>
            <a:ext cx="7505065" cy="513715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000" b="1" spc="2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思源黑体" panose="020B0800000000000000" pitchFamily="34" charset="-122"/>
              </a:rPr>
              <a:t>使用更低剂量，缩小与正常儿童身高差距，患者同样获益</a:t>
            </a:r>
            <a:endParaRPr lang="zh-CN" altLang="en-US" sz="2000" b="1" spc="2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思源黑体" panose="020B0800000000000000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91490" y="2214680"/>
            <a:ext cx="4973320" cy="2657475"/>
            <a:chOff x="1577" y="2191"/>
            <a:chExt cx="7832" cy="4185"/>
          </a:xfrm>
        </p:grpSpPr>
        <p:graphicFrame>
          <p:nvGraphicFramePr>
            <p:cNvPr id="21" name="对象 20"/>
            <p:cNvGraphicFramePr>
              <a:graphicFrameLocks noChangeAspect="1"/>
            </p:cNvGraphicFramePr>
            <p:nvPr>
              <p:custDataLst>
                <p:tags r:id="rId9"/>
              </p:custDataLst>
            </p:nvPr>
          </p:nvGraphicFramePr>
          <p:xfrm>
            <a:off x="1577" y="2191"/>
            <a:ext cx="7645" cy="41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" name="Prism 8" r:id="rId10" imgW="4527550" imgH="2489200" progId="Prism8.Document">
                    <p:embed/>
                  </p:oleObj>
                </mc:Choice>
                <mc:Fallback>
                  <p:oleObj name="Prism 8" r:id="rId10" imgW="4527550" imgH="2489200" progId="Prism8.Document">
                    <p:embed/>
                    <p:pic>
                      <p:nvPicPr>
                        <p:cNvPr id="0" name="对象 16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577" y="2191"/>
                          <a:ext cx="7645" cy="41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文本框 27"/>
            <p:cNvSpPr txBox="1"/>
            <p:nvPr>
              <p:custDataLst>
                <p:tags r:id="rId12"/>
              </p:custDataLst>
            </p:nvPr>
          </p:nvSpPr>
          <p:spPr>
            <a:xfrm>
              <a:off x="2682" y="4995"/>
              <a:ext cx="2199" cy="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3.53 cm/</a:t>
              </a:r>
              <a:r>
                <a:rPr lang="zh-CN" alt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年</a:t>
              </a:r>
              <a:endParaRPr lang="zh-CN" alt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文本框 28"/>
            <p:cNvSpPr txBox="1"/>
            <p:nvPr>
              <p:custDataLst>
                <p:tags r:id="rId13"/>
              </p:custDataLst>
            </p:nvPr>
          </p:nvSpPr>
          <p:spPr>
            <a:xfrm>
              <a:off x="7521" y="3506"/>
              <a:ext cx="1888" cy="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9.91 cm/</a:t>
              </a:r>
              <a:r>
                <a:rPr lang="zh-CN" alt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年</a:t>
              </a:r>
              <a:endParaRPr lang="zh-CN" alt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Picture 224" descr="黄色上升箭头素材免费下载_觅知网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5" y="3973"/>
              <a:ext cx="3745" cy="1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2" name="对象 31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6818313" y="2300288"/>
          <a:ext cx="4991100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" name="Prism 8" r:id="rId18" imgW="4775200" imgH="2495550" progId="Prism8.Document">
                  <p:embed/>
                </p:oleObj>
              </mc:Choice>
              <mc:Fallback>
                <p:oleObj name="Prism 8" r:id="rId18" imgW="4775200" imgH="2495550" progId="Prism8.Document">
                  <p:embed/>
                  <p:pic>
                    <p:nvPicPr>
                      <p:cNvPr id="0" name="对象 2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818313" y="2300288"/>
                        <a:ext cx="4991100" cy="259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本框 33"/>
          <p:cNvSpPr txBox="1"/>
          <p:nvPr/>
        </p:nvSpPr>
        <p:spPr>
          <a:xfrm>
            <a:off x="7843520" y="2429510"/>
            <a:ext cx="39185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olidFill>
                  <a:srgbClr val="FB6A39"/>
                </a:solidFill>
                <a:latin typeface="+mn-ea"/>
              </a:rPr>
              <a:t>缩小与同性别正常年龄儿童的身高差距</a:t>
            </a:r>
            <a:endParaRPr lang="zh-CN" altLang="en-US" sz="1600" b="1" dirty="0">
              <a:solidFill>
                <a:srgbClr val="FB6A39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657225" y="6593205"/>
            <a:ext cx="6400165" cy="19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fontAlgn="auto">
              <a:buNone/>
            </a:pPr>
            <a:r>
              <a:rPr lang="en-US" altLang="zh-CN" sz="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sz="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中华医学会儿科学分会内分泌遗传代谢学组</a:t>
            </a:r>
            <a:r>
              <a:rPr lang="en-US" altLang="zh-CN" sz="7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</a:t>
            </a:r>
            <a:r>
              <a:rPr lang="zh-CN" altLang="en-US" sz="7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中华儿科杂志</a:t>
            </a:r>
            <a:r>
              <a:rPr lang="en-US" altLang="zh-CN" sz="7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2024, 62(1) : 5-11.               </a:t>
            </a:r>
            <a:r>
              <a:rPr lang="en-US" altLang="zh-CN" sz="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2. </a:t>
            </a:r>
            <a:r>
              <a:rPr lang="en-US" altLang="zh-CN" sz="7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Maniatis</a:t>
            </a:r>
            <a:r>
              <a:rPr lang="en-US" altLang="zh-CN" sz="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A, et al.. J Clin Endocrinol </a:t>
            </a:r>
            <a:r>
              <a:rPr lang="en-US" altLang="zh-CN" sz="7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Metab</a:t>
            </a:r>
            <a:r>
              <a:rPr lang="en-US" altLang="zh-CN" sz="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2025;110(4):e1232-e1240. </a:t>
            </a:r>
            <a:r>
              <a:rPr lang="en-US" altLang="zh-CN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圆角矩形 31"/>
          <p:cNvSpPr/>
          <p:nvPr/>
        </p:nvSpPr>
        <p:spPr>
          <a:xfrm>
            <a:off x="543176" y="225724"/>
            <a:ext cx="11316559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2/2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3757930" y="318770"/>
            <a:ext cx="4886325" cy="513715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000" b="1" spc="2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思源黑体" panose="020B0800000000000000" pitchFamily="34" charset="-122"/>
              </a:rPr>
              <a:t>疗效确切，国内外指南共识推荐</a:t>
            </a:r>
            <a:endParaRPr lang="zh-CN" altLang="en-US" sz="2000" b="1" spc="2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思源黑体" panose="020B08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1890" y="4484370"/>
            <a:ext cx="10569575" cy="1490980"/>
          </a:xfrm>
          <a:prstGeom prst="rect">
            <a:avLst/>
          </a:prstGeom>
        </p:spPr>
      </p:pic>
      <p:cxnSp>
        <p:nvCxnSpPr>
          <p:cNvPr id="7" name="直线连接符 41"/>
          <p:cNvCxnSpPr/>
          <p:nvPr/>
        </p:nvCxnSpPr>
        <p:spPr>
          <a:xfrm>
            <a:off x="1481016" y="1846545"/>
            <a:ext cx="9904315" cy="0"/>
          </a:xfrm>
          <a:prstGeom prst="line">
            <a:avLst/>
          </a:prstGeom>
          <a:ln w="25400">
            <a:solidFill>
              <a:srgbClr val="FB6A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673998" y="4795400"/>
            <a:ext cx="9531047" cy="829945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推荐意见：与每日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GH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（生长激素）注射相比，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LAGH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（长效生长激素）制剂在减少注射频率和治疗负担方面对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GHD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儿童具有潜在优势；</a:t>
            </a:r>
            <a:r>
              <a:rPr lang="zh-CN" altLang="en-US" sz="1600" b="1" dirty="0">
                <a:solidFill>
                  <a:srgbClr val="FB6A39"/>
                </a:solidFill>
                <a:latin typeface="+mn-ea"/>
              </a:rPr>
              <a:t>长期</a:t>
            </a:r>
            <a:r>
              <a:rPr lang="zh-CN" altLang="en-US" sz="1600" b="1" dirty="0">
                <a:solidFill>
                  <a:srgbClr val="FB6A3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可能改善依从性和治疗结局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9" name="直线连接符 41"/>
          <p:cNvCxnSpPr/>
          <p:nvPr/>
        </p:nvCxnSpPr>
        <p:spPr>
          <a:xfrm>
            <a:off x="1437002" y="4456101"/>
            <a:ext cx="9874367" cy="0"/>
          </a:xfrm>
          <a:prstGeom prst="line">
            <a:avLst/>
          </a:prstGeom>
          <a:ln w="25400">
            <a:solidFill>
              <a:srgbClr val="FB6A3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5313" y="1887155"/>
            <a:ext cx="10575719" cy="170246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62926" y="2057431"/>
            <a:ext cx="9642093" cy="1198880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来自推荐意见3：</a:t>
            </a:r>
            <a:r>
              <a:rPr lang="zh-CN" altLang="en-US" sz="1600" b="1" dirty="0">
                <a:solidFill>
                  <a:srgbClr val="FB6A39"/>
                </a:solidFill>
                <a:latin typeface="+mn-ea"/>
              </a:rPr>
              <a:t>临床专家组认为长效和短效生长激素的疗效和安全性相当</a:t>
            </a:r>
            <a:r>
              <a:rPr lang="zh-CN" altLang="zh-CN" sz="1600" dirty="0">
                <a:solidFill>
                  <a:schemeClr val="accent6">
                    <a:lumMod val="75000"/>
                  </a:schemeClr>
                </a:solidFill>
                <a:latin typeface="+mn-ea"/>
                <a:cs typeface="微软雅黑" panose="020B0503020204020204" pitchFamily="34" charset="-122"/>
              </a:rPr>
              <a:t>，</a:t>
            </a:r>
            <a:r>
              <a:rPr lang="zh-CN" altLang="zh-CN" sz="1600" dirty="0">
                <a:solidFill>
                  <a:srgbClr val="000000"/>
                </a:solidFill>
                <a:latin typeface="+mn-ea"/>
                <a:cs typeface="微软雅黑" panose="020B0503020204020204" pitchFamily="34" charset="-122"/>
              </a:rPr>
              <a:t>两者都是</a:t>
            </a:r>
            <a:r>
              <a:rPr lang="en-US" altLang="zh-CN" sz="1600" dirty="0" err="1">
                <a:solidFill>
                  <a:srgbClr val="000000"/>
                </a:solidFill>
                <a:latin typeface="+mn-ea"/>
                <a:cs typeface="微软雅黑" panose="020B0503020204020204" pitchFamily="34" charset="-122"/>
              </a:rPr>
              <a:t>GHD</a:t>
            </a:r>
            <a:r>
              <a:rPr lang="zh-CN" altLang="zh-CN" sz="1600" dirty="0">
                <a:solidFill>
                  <a:srgbClr val="000000"/>
                </a:solidFill>
                <a:latin typeface="+mn-ea"/>
                <a:cs typeface="微软雅黑" panose="020B0503020204020204" pitchFamily="34" charset="-122"/>
              </a:rPr>
              <a:t>患儿临床可选择的治疗方案（有条件推荐）。在选择生长激素治疗方案时，应考虑患儿的年龄、病程、生长发育状况，患儿及家庭的</a:t>
            </a:r>
            <a:r>
              <a:rPr lang="zh-CN" altLang="en-US" sz="1600" b="1" dirty="0">
                <a:solidFill>
                  <a:srgbClr val="FB6A39"/>
                </a:solidFill>
                <a:latin typeface="+mn-ea"/>
              </a:rPr>
              <a:t>心理接受度</a:t>
            </a:r>
            <a:r>
              <a:rPr lang="zh-CN" altLang="zh-CN" sz="1600" dirty="0">
                <a:solidFill>
                  <a:schemeClr val="accent6">
                    <a:lumMod val="75000"/>
                  </a:schemeClr>
                </a:solidFill>
                <a:latin typeface="+mn-ea"/>
                <a:cs typeface="微软雅黑" panose="020B0503020204020204" pitchFamily="34" charset="-122"/>
              </a:rPr>
              <a:t>、</a:t>
            </a:r>
            <a:r>
              <a:rPr lang="zh-CN" altLang="zh-CN" sz="1600" dirty="0">
                <a:solidFill>
                  <a:srgbClr val="000000"/>
                </a:solidFill>
                <a:latin typeface="+mn-ea"/>
                <a:cs typeface="微软雅黑" panose="020B0503020204020204" pitchFamily="34" charset="-122"/>
              </a:rPr>
              <a:t>经济状况以及对</a:t>
            </a:r>
            <a:r>
              <a:rPr lang="zh-CN" altLang="en-US" sz="1600" b="1" dirty="0">
                <a:solidFill>
                  <a:srgbClr val="FB6A39"/>
                </a:solidFill>
                <a:latin typeface="+mn-ea"/>
              </a:rPr>
              <a:t>治疗依从性</a:t>
            </a:r>
            <a:r>
              <a:rPr lang="zh-CN" altLang="zh-CN" sz="1600" dirty="0">
                <a:solidFill>
                  <a:srgbClr val="000000"/>
                </a:solidFill>
                <a:latin typeface="+mn-ea"/>
                <a:cs typeface="微软雅黑" panose="020B0503020204020204" pitchFamily="34" charset="-122"/>
              </a:rPr>
              <a:t>的要求等因素。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88135" y="1463675"/>
            <a:ext cx="9063990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中华医学会儿科学分会内分泌遗传代谢学组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—《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中国儿童生长激素缺乏症诊治指南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年）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1200" y="1494767"/>
            <a:ext cx="627793" cy="1972593"/>
          </a:xfrm>
          <a:prstGeom prst="rect">
            <a:avLst/>
          </a:prstGeom>
          <a:solidFill>
            <a:srgbClr val="FB6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/>
              <a:t>国内指南</a:t>
            </a:r>
            <a:endParaRPr lang="zh-CN" altLang="en-US" b="1" dirty="0"/>
          </a:p>
        </p:txBody>
      </p:sp>
      <p:sp>
        <p:nvSpPr>
          <p:cNvPr id="14" name="矩形 13"/>
          <p:cNvSpPr/>
          <p:nvPr/>
        </p:nvSpPr>
        <p:spPr>
          <a:xfrm>
            <a:off x="711200" y="4047490"/>
            <a:ext cx="628650" cy="1884045"/>
          </a:xfrm>
          <a:prstGeom prst="rect">
            <a:avLst/>
          </a:prstGeom>
          <a:solidFill>
            <a:srgbClr val="FB6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/>
              <a:t>国外共识</a:t>
            </a:r>
            <a:endParaRPr lang="zh-CN" altLang="en-US" b="1" dirty="0"/>
          </a:p>
        </p:txBody>
      </p:sp>
      <p:sp>
        <p:nvSpPr>
          <p:cNvPr id="15" name="矩形 14"/>
          <p:cNvSpPr/>
          <p:nvPr/>
        </p:nvSpPr>
        <p:spPr>
          <a:xfrm>
            <a:off x="1587851" y="4061356"/>
            <a:ext cx="10430575" cy="338554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国际儿科内分泌学共识专家组 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—《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儿童生长激素缺乏症中的长效生长激素治疗：共识声明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年）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65760" y="1669415"/>
            <a:ext cx="11262360" cy="20758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395590" y="6585748"/>
            <a:ext cx="4110355" cy="198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00000"/>
              </a:lnSpc>
              <a:buFont typeface="+mj-lt"/>
              <a:buNone/>
            </a:pP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7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说明书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                                               2.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益佩生</a:t>
            </a:r>
            <a:r>
              <a:rPr kumimoji="1" lang="zh-CN" altLang="en-US" sz="700" baseline="30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Ⓡ</a:t>
            </a:r>
            <a:r>
              <a:rPr kumimoji="1"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</a:t>
            </a:r>
            <a:r>
              <a:rPr kumimoji="1"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临床三期研究总结报</a:t>
            </a:r>
            <a:endParaRPr kumimoji="1"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1" name="圆角矩形 31"/>
          <p:cNvSpPr/>
          <p:nvPr/>
        </p:nvSpPr>
        <p:spPr>
          <a:xfrm>
            <a:off x="345440" y="223520"/>
            <a:ext cx="3428365" cy="7004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创新性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1610360"/>
            <a:ext cx="8428355" cy="211391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 sz="1700" b="1"/>
              <a:t>药品注册分类：</a:t>
            </a:r>
            <a:r>
              <a:rPr lang="zh-CN" altLang="en-US" sz="1700" b="1" dirty="0">
                <a:solidFill>
                  <a:srgbClr val="FB6A39"/>
                </a:solidFill>
                <a:latin typeface="+mn-ea"/>
                <a:sym typeface="+mn-ea"/>
              </a:rPr>
              <a:t>治疗用生物制品1类</a:t>
            </a:r>
            <a:endParaRPr lang="zh-CN" altLang="en-US" sz="17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700" b="1"/>
              <a:t>重大新药与知识产权：</a:t>
            </a:r>
            <a:r>
              <a:rPr lang="zh-CN" altLang="en-US" sz="1650" b="1" dirty="0">
                <a:solidFill>
                  <a:srgbClr val="FB6A39"/>
                </a:solidFill>
                <a:latin typeface="+mn-ea"/>
                <a:sym typeface="+mn-ea"/>
              </a:rPr>
              <a:t>国家重大新药创制科技重大专项课题成果、</a:t>
            </a:r>
            <a:r>
              <a:rPr lang="zh-CN" altLang="en-US" sz="1650" b="1" dirty="0">
                <a:solidFill>
                  <a:srgbClr val="FB6A39"/>
                </a:solidFill>
                <a:latin typeface="+mn-ea"/>
              </a:rPr>
              <a:t>完全拥有</a:t>
            </a:r>
            <a:r>
              <a:rPr lang="zh-CN" altLang="en-US" sz="1650" b="1" dirty="0">
                <a:solidFill>
                  <a:srgbClr val="FB6A39"/>
                </a:solidFill>
                <a:latin typeface="+mn-ea"/>
                <a:sym typeface="+mn-ea"/>
              </a:rPr>
              <a:t>自主知识产权</a:t>
            </a:r>
            <a:endParaRPr lang="zh-CN" altLang="en-US" sz="165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700" b="1"/>
              <a:t>结构创新：</a:t>
            </a:r>
            <a:r>
              <a:rPr lang="zh-CN" altLang="en-US" sz="1700"/>
              <a:t>全球唯一</a:t>
            </a:r>
            <a:r>
              <a:rPr lang="zh-CN" altLang="en-US" sz="1700">
                <a:sym typeface="+mn-ea"/>
              </a:rPr>
              <a:t>创新分子结构设计，</a:t>
            </a:r>
            <a:r>
              <a:rPr lang="zh-CN" altLang="en-US" sz="1700"/>
              <a:t>采用</a:t>
            </a:r>
            <a:r>
              <a:rPr lang="en-US" altLang="zh-CN" sz="1700"/>
              <a:t>Y</a:t>
            </a:r>
            <a:r>
              <a:rPr lang="zh-CN" altLang="en-US" sz="1700"/>
              <a:t>分支</a:t>
            </a:r>
            <a:r>
              <a:rPr lang="en-US" altLang="zh-CN" sz="1700"/>
              <a:t>40KD</a:t>
            </a:r>
            <a:r>
              <a:rPr lang="zh-CN" altLang="en-US" sz="1700"/>
              <a:t>聚乙二醇修饰，</a:t>
            </a:r>
            <a:r>
              <a:rPr lang="zh-CN" altLang="en-US" sz="1700" b="1" dirty="0">
                <a:solidFill>
                  <a:srgbClr val="FB6A39"/>
                </a:solidFill>
                <a:latin typeface="+mn-ea"/>
              </a:rPr>
              <a:t>选择高活性修饰位点，提高生物学活性</a:t>
            </a:r>
            <a:r>
              <a:rPr lang="zh-CN" altLang="en-US" sz="1700"/>
              <a:t>、延长半衰期</a:t>
            </a:r>
            <a:endParaRPr lang="zh-CN" altLang="en-US" sz="1700"/>
          </a:p>
          <a:p>
            <a:pPr>
              <a:lnSpc>
                <a:spcPct val="150000"/>
              </a:lnSpc>
            </a:pPr>
            <a:r>
              <a:rPr lang="zh-CN" altLang="en-US" sz="1700" b="1">
                <a:sym typeface="+mn-ea"/>
              </a:rPr>
              <a:t>免疫原性更低：</a:t>
            </a:r>
            <a:r>
              <a:rPr lang="zh-CN" altLang="en-US" sz="1700">
                <a:sym typeface="+mn-ea"/>
              </a:rPr>
              <a:t>无新增抗药抗体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0.0 % vs 26.4 %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r>
              <a:rPr lang="zh-CN" altLang="en-US" sz="1700">
                <a:sym typeface="+mn-ea"/>
              </a:rPr>
              <a:t>和中和抗体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0% vs 7.9%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zh-CN" altLang="en-US" sz="17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893810" y="1631315"/>
            <a:ext cx="3002280" cy="2113915"/>
          </a:xfrm>
          <a:prstGeom prst="rect">
            <a:avLst/>
          </a:prstGeom>
        </p:spPr>
      </p:pic>
      <p:sp>
        <p:nvSpPr>
          <p:cNvPr id="15" name="矩形: 圆角 22"/>
          <p:cNvSpPr/>
          <p:nvPr>
            <p:custDataLst>
              <p:tags r:id="rId3"/>
            </p:custDataLst>
          </p:nvPr>
        </p:nvSpPr>
        <p:spPr>
          <a:xfrm>
            <a:off x="499110" y="1005205"/>
            <a:ext cx="1963420" cy="514350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ym typeface="+mn-ea"/>
              </a:rPr>
              <a:t>主要创新点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16" name="矩形: 圆角 22"/>
          <p:cNvSpPr/>
          <p:nvPr>
            <p:custDataLst>
              <p:tags r:id="rId4"/>
            </p:custDataLst>
          </p:nvPr>
        </p:nvSpPr>
        <p:spPr>
          <a:xfrm>
            <a:off x="499110" y="3909695"/>
            <a:ext cx="1920240" cy="514350"/>
          </a:xfrm>
          <a:prstGeom prst="roundRect">
            <a:avLst/>
          </a:prstGeom>
          <a:solidFill>
            <a:srgbClr val="FB6A39"/>
          </a:solidFill>
          <a:ln>
            <a:solidFill>
              <a:srgbClr val="FB6A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ym typeface="+mn-ea"/>
              </a:rPr>
              <a:t>应用创新</a:t>
            </a:r>
            <a:endParaRPr lang="zh-CN" altLang="en-US" sz="2000" b="1" kern="0" dirty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99110" y="4561840"/>
            <a:ext cx="11246485" cy="195834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t">
            <a:noAutofit/>
          </a:bodyPr>
          <a:p>
            <a:pPr>
              <a:lnSpc>
                <a:spcPct val="140000"/>
              </a:lnSpc>
            </a:pPr>
            <a:r>
              <a:rPr lang="zh-CN" altLang="en-US" sz="17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更适合儿童：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不含防腐剂（苯酚），降低过敏或免疫反应的风险</a:t>
            </a:r>
            <a:endParaRPr lang="zh-CN" altLang="en-US" sz="17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17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提高依从性：减少给药剂量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本品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0.14 mg/kg/w 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为全球长效制剂中最低推荐剂量</a:t>
            </a:r>
            <a:endParaRPr lang="zh-CN" altLang="en-US" sz="17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      </a:t>
            </a:r>
            <a:r>
              <a:rPr lang="en-US" altLang="zh-CN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减少注射次数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。一年减少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313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次（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52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针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vs365</a:t>
            </a: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针）</a:t>
            </a:r>
            <a:endParaRPr lang="zh-CN" altLang="en-US" sz="17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             </a:t>
            </a:r>
            <a:r>
              <a:rPr lang="zh-CN" altLang="en-US" sz="17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不受注射时间限制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。日制剂长期每天晚上睡前注射</a:t>
            </a:r>
            <a:endParaRPr lang="zh-CN" altLang="en-US" sz="17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17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简化注射操作：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创新智能化给药装置，实现</a:t>
            </a:r>
            <a:r>
              <a:rPr lang="en-US" altLang="zh-CN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分钟快速</a:t>
            </a:r>
            <a:r>
              <a:rPr lang="en-US" altLang="zh-CN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隐针</a:t>
            </a:r>
            <a:r>
              <a:rPr lang="en-US" altLang="zh-CN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17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注射，减少儿童注射恐惧，智能化用药管理，更便捷</a:t>
            </a:r>
            <a:endParaRPr lang="zh-CN" altLang="en-US" sz="17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0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1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2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3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4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5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6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7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8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19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0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1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2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3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4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25.xml><?xml version="1.0" encoding="utf-8"?>
<p:tagLst xmlns:p="http://schemas.openxmlformats.org/presentationml/2006/main">
  <p:tag name="KSO_WM_DIAGRAM_VIRTUALLY_FRAME" val="{&quot;height&quot;:416.08834645669293,&quot;left&quot;:64.49763779527557,&quot;top&quot;:65.38086614173228,&quot;width&quot;:832.6593700787402}"/>
</p:tagLst>
</file>

<file path=ppt/tags/tag26.xml><?xml version="1.0" encoding="utf-8"?>
<p:tagLst xmlns:p="http://schemas.openxmlformats.org/presentationml/2006/main">
  <p:tag name="KSO_WM_DIAGRAM_VIRTUALLY_FRAME" val="{&quot;height&quot;:416.08834645669293,&quot;left&quot;:64.49763779527557,&quot;top&quot;:65.38086614173228,&quot;width&quot;:832.6593700787402}"/>
</p:tagLst>
</file>

<file path=ppt/tags/tag27.xml><?xml version="1.0" encoding="utf-8"?>
<p:tagLst xmlns:p="http://schemas.openxmlformats.org/presentationml/2006/main">
  <p:tag name="KSO_WM_DIAGRAM_VIRTUALLY_FRAME" val="{&quot;height&quot;:416.08834645669293,&quot;left&quot;:64.49763779527557,&quot;top&quot;:65.38086614173228,&quot;width&quot;:832.6593700787402}"/>
</p:tagLst>
</file>

<file path=ppt/tags/tag28.xml><?xml version="1.0" encoding="utf-8"?>
<p:tagLst xmlns:p="http://schemas.openxmlformats.org/presentationml/2006/main">
  <p:tag name="KSO_WM_DIAGRAM_VIRTUALLY_FRAME" val="{&quot;height&quot;:416.08834645669293,&quot;left&quot;:64.49763779527557,&quot;top&quot;:65.38086614173228,&quot;width&quot;:832.6593700787402}"/>
</p:tagLst>
</file>

<file path=ppt/tags/tag29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30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1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2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3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4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5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6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7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8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39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4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40.xml><?xml version="1.0" encoding="utf-8"?>
<p:tagLst xmlns:p="http://schemas.openxmlformats.org/presentationml/2006/main">
  <p:tag name="KSO_WM_DIAGRAM_VIRTUALLY_FRAME" val="{&quot;height&quot;:357.1,&quot;left&quot;:29.803937007874016,&quot;top&quot;:136.3,&quot;width&quot;:912.9766141732283}"/>
</p:tagLst>
</file>

<file path=ppt/tags/tag41.xml><?xml version="1.0" encoding="utf-8"?>
<p:tagLst xmlns:p="http://schemas.openxmlformats.org/presentationml/2006/main">
  <p:tag name="KSO_WM_DIAGRAM_VIRTUALLY_FRAME" val="{&quot;height&quot;:363.7068503937008,&quot;left&quot;:66.36188976377953,&quot;top&quot;:98.69314960629922,&quot;width&quot;:825.8950393700786}"/>
</p:tagLst>
</file>

<file path=ppt/tags/tag42.xml><?xml version="1.0" encoding="utf-8"?>
<p:tagLst xmlns:p="http://schemas.openxmlformats.org/presentationml/2006/main">
  <p:tag name="KSO_WM_DIAGRAM_VIRTUALLY_FRAME" val="{&quot;height&quot;:406.8,&quot;left&quot;:43.85,&quot;top&quot;:93.4,&quot;width&quot;:872.9}"/>
</p:tagLst>
</file>

<file path=ppt/tags/tag43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44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45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f*1_1_1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SUBTYPE" val="a"/>
  <p:tag name="KSO_WM_UNIT_NOCLEAR" val="0"/>
  <p:tag name="KSO_WM_UNIT_TYPE" val="l_h_f"/>
  <p:tag name="KSO_WM_UNIT_INDEX" val="1_1_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VALUE" val="112"/>
  <p:tag name="KSO_WM_UNIT_PRESET_TEXT" val="单击此处添加你的文本具体内容，简明扼要地阐述您的观点。根据需要可酌情增减文字，以便观者准确地理解您传达的思想。单击此处添加你的文本具体内容，简明扼要地阐述您的观点。根据需要可酌情增减文字"/>
  <p:tag name="KSO_WM_UNIT_TEXT_FILL_FORE_SCHEMECOLOR_INDEX" val="1"/>
  <p:tag name="KSO_WM_UNIT_TEXT_FILL_TYPE" val="1"/>
  <p:tag name="KSO_WM_UNIT_USESOURCEFORMAT_APPLY" val="1"/>
</p:tagLst>
</file>

<file path=ppt/tags/tag46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i*1_2_4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TYPE" val="l_h_i"/>
  <p:tag name="KSO_WM_UNIT_INDEX" val="1_2_4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47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f*1_2_1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SUBTYPE" val="a"/>
  <p:tag name="KSO_WM_UNIT_NOCLEAR" val="0"/>
  <p:tag name="KSO_WM_UNIT_TYPE" val="l_h_f"/>
  <p:tag name="KSO_WM_UNIT_INDEX" val="1_2_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VALUE" val="112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"/>
  <p:tag name="KSO_WM_UNIT_TEXT_FILL_FORE_SCHEMECOLOR_INDEX" val="1"/>
  <p:tag name="KSO_WM_UNIT_TEXT_FILL_TYPE" val="1"/>
  <p:tag name="KSO_WM_UNIT_USESOURCEFORMAT_APPLY" val="1"/>
</p:tagLst>
</file>

<file path=ppt/tags/tag48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i*1_3_4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TYPE" val="l_h_i"/>
  <p:tag name="KSO_WM_UNIT_INDEX" val="1_3_4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49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f*1_3_1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SUBTYPE" val="a"/>
  <p:tag name="KSO_WM_UNIT_NOCLEAR" val="0"/>
  <p:tag name="KSO_WM_UNIT_TYPE" val="l_h_f"/>
  <p:tag name="KSO_WM_UNIT_INDEX" val="1_3_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VALUE" val="112"/>
  <p:tag name="KSO_WM_UNIT_PRESET_TEXT" val="单击此处添加你的文本具体内容，简明扼要地阐述您的观点。根据需要可酌情增减文字，以便观者准确地理解您传达的思想。单击此处添加你的文本具体内容，简明扼要地阐述您的观点。根据需要可酌情增减文字"/>
  <p:tag name="KSO_WM_UNIT_TEXT_FILL_FORE_SCHEMECOLOR_INDEX" val="1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5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3_1"/>
  <p:tag name="KSO_WM_UNIT_ID" val="diagram20233205_3*l_h_a*1_3_1"/>
  <p:tag name="KSO_WM_TEMPLATE_CATEGORY" val="diagram"/>
  <p:tag name="KSO_WM_TEMPLATE_INDEX" val="20233205"/>
  <p:tag name="KSO_WM_UNIT_LAYERLEVEL" val="1_1_1"/>
  <p:tag name="KSO_WM_TAG_VERSION" val="3.0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6.54998779296875,&quot;left&quot;:57.2,&quot;top&quot;:113.60000610351562,&quot;width&quot;:846.9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单击添加标题"/>
  <p:tag name="KSO_WM_UNIT_TEXT_FILL_FORE_SCHEMECOLOR_INDEX" val="1"/>
  <p:tag name="KSO_WM_UNIT_TEXT_FILL_TYPE" val="1"/>
  <p:tag name="KSO_WM_UNIT_USESOURCEFORMAT_APPLY" val="1"/>
</p:tagLst>
</file>

<file path=ppt/tags/tag51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i*1_4_4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TYPE" val="l_h_i"/>
  <p:tag name="KSO_WM_UNIT_INDEX" val="1_4_4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52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f*1_4_1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SUBTYPE" val="a"/>
  <p:tag name="KSO_WM_UNIT_NOCLEAR" val="0"/>
  <p:tag name="KSO_WM_UNIT_TYPE" val="l_h_f"/>
  <p:tag name="KSO_WM_UNIT_INDEX" val="1_4_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VALUE" val="112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"/>
  <p:tag name="KSO_WM_UNIT_TEXT_FILL_FORE_SCHEMECOLOR_INDEX" val="1"/>
  <p:tag name="KSO_WM_UNIT_TEXT_FILL_TYPE" val="1"/>
  <p:tag name="KSO_WM_UNIT_USESOURCEFORMAT_APPLY" val="1"/>
</p:tagLst>
</file>

<file path=ppt/tags/tag5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4_1"/>
  <p:tag name="KSO_WM_UNIT_ID" val="diagram20233205_3*l_h_a*1_4_1"/>
  <p:tag name="KSO_WM_TEMPLATE_CATEGORY" val="diagram"/>
  <p:tag name="KSO_WM_TEMPLATE_INDEX" val="20233205"/>
  <p:tag name="KSO_WM_UNIT_LAYERLEVEL" val="1_1_1"/>
  <p:tag name="KSO_WM_TAG_VERSION" val="3.0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6.54998779296875,&quot;left&quot;:57.2,&quot;top&quot;:113.60000610351562,&quot;width&quot;:846.9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单击添加标题"/>
  <p:tag name="KSO_WM_UNIT_TEXT_FILL_FORE_SCHEMECOLOR_INDEX" val="1"/>
  <p:tag name="KSO_WM_UNIT_TEXT_FILL_TYPE" val="1"/>
  <p:tag name="KSO_WM_UNIT_USESOURCEFORMAT_APPLY" val="1"/>
</p:tagLst>
</file>

<file path=ppt/tags/tag5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3205_3*l_h_a*1_1_1"/>
  <p:tag name="KSO_WM_TEMPLATE_CATEGORY" val="diagram"/>
  <p:tag name="KSO_WM_TEMPLATE_INDEX" val="20233205"/>
  <p:tag name="KSO_WM_UNIT_LAYERLEVEL" val="1_1_1"/>
  <p:tag name="KSO_WM_TAG_VERSION" val="3.0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VIRTUALLY_FRAME" val="{&quot;height&quot;:376.54998779296875,&quot;left&quot;:57.2,&quot;top&quot;:113.60000610351562,&quot;width&quot;:846.9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单击添加标题"/>
  <p:tag name="KSO_WM_UNIT_TEXT_FILL_FORE_SCHEMECOLOR_INDEX" val="1"/>
  <p:tag name="KSO_WM_UNIT_TEXT_FILL_TYPE" val="1"/>
  <p:tag name="KSO_WM_UNIT_USESOURCEFORMAT_APPLY" val="1"/>
</p:tagLst>
</file>

<file path=ppt/tags/tag55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56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57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58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  <p:tag name="KSO_WM_UNIT_HIGHLIGHT" val="0"/>
  <p:tag name="KSO_WM_UNIT_COMPATIBLE" val="0"/>
  <p:tag name="KSO_WM_UNIT_DIAGRAM_ISNUMVISUAL" val="0"/>
  <p:tag name="KSO_WM_UNIT_DIAGRAM_ISREFERUNIT" val="0"/>
  <p:tag name="KSO_WM_UNIT_ID" val="diagram20233205_3*l_h_i*1_2_4"/>
  <p:tag name="KSO_WM_TEMPLATE_CATEGORY" val="diagram"/>
  <p:tag name="KSO_WM_TEMPLATE_INDEX" val="20233205"/>
  <p:tag name="KSO_WM_UNIT_LAYERLEVEL" val="1_1_1"/>
  <p:tag name="KSO_WM_TAG_VERSION" val="3.0"/>
  <p:tag name="KSO_WM_DIAGRAM_GROUP_CODE" val="l1-1"/>
  <p:tag name="KSO_WM_UNIT_TYPE" val="l_h_i"/>
  <p:tag name="KSO_WM_UNIT_INDEX" val="1_2_4"/>
  <p:tag name="KSO_WM_DIAGRAM_VERSION" val="3"/>
  <p:tag name="KSO_WM_DIAGRAM_COLOR_TRICK" val="1"/>
  <p:tag name="KSO_WM_DIAGRAM_COLOR_TEXT_CAN_REMOVE" val="n"/>
  <p:tag name="KSO_WM_DIAGRAM_MAX_ITEMCNT" val="4"/>
  <p:tag name="KSO_WM_DIAGRAM_MIN_ITEMCNT" val="2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59.xml><?xml version="1.0" encoding="utf-8"?>
<p:tagLst xmlns:p="http://schemas.openxmlformats.org/presentationml/2006/main">
  <p:tag name="KSO_WM_DIAGRAM_VIRTUALLY_FRAME" val="{&quot;height&quot;:536.3803149606299,&quot;left&quot;:19.25,&quot;top&quot;:69.01968503937007,&quot;width&quot;:920.85}"/>
</p:tagLst>
</file>

<file path=ppt/tags/tag6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60.xml><?xml version="1.0" encoding="utf-8"?>
<p:tagLst xmlns:p="http://schemas.openxmlformats.org/presentationml/2006/main">
  <p:tag name="COMMONDATA" val="eyJoZGlkIjoiMzNhYzkxNzNkOTBhYmU5YjM5OGU2ODIxZWRmODU1NjYifQ=="/>
  <p:tag name="KSO_WPP_MARK_KEY" val="5922ee46-bdd4-4afd-9305-6b23ae1e68e5"/>
  <p:tag name="RESOURCE_RECORD_KEY" val="{&quot;29&quot;:[50053052,50052960,50053104],&quot;70&quot;:[3403040,3322427,3318443]}"/>
</p:tagLst>
</file>

<file path=ppt/tags/tag7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8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ags/tag9.xml><?xml version="1.0" encoding="utf-8"?>
<p:tagLst xmlns:p="http://schemas.openxmlformats.org/presentationml/2006/main">
  <p:tag name="KSO_WM_DIAGRAM_VIRTUALLY_FRAME" val="{&quot;height&quot;:489.86094488188974,&quot;left&quot;:66.05,&quot;top&quot;:68.78913385826772,&quot;width&quot;:841.659527559055}"/>
</p:tagLst>
</file>

<file path=ppt/theme/theme1.xml><?xml version="1.0" encoding="utf-8"?>
<a:theme xmlns:a="http://schemas.openxmlformats.org/drawingml/2006/main" name="主题1-产品医学知识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omssa4l">
      <a:majorFont>
        <a:latin typeface="MS PGothic"/>
        <a:ea typeface="微软雅黑"/>
        <a:cs typeface=""/>
      </a:majorFont>
      <a:minorFont>
        <a:latin typeface="MS P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4161</Words>
  <Application>WPS 演示</Application>
  <PresentationFormat>宽屏</PresentationFormat>
  <Paragraphs>265</Paragraphs>
  <Slides>10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Arial Unicode MS</vt:lpstr>
      <vt:lpstr>思源黑体 CN Bold</vt:lpstr>
      <vt:lpstr>Times New Roman</vt:lpstr>
      <vt:lpstr>Calibri</vt:lpstr>
      <vt:lpstr>Elephant</vt:lpstr>
      <vt:lpstr>思源黑体</vt:lpstr>
      <vt:lpstr>黑体</vt:lpstr>
      <vt:lpstr>Wingdings</vt:lpstr>
      <vt:lpstr>MS PGothic</vt:lpstr>
      <vt:lpstr>Arial Unicode MS</vt:lpstr>
      <vt:lpstr>主题1-产品医学知识</vt:lpstr>
      <vt:lpstr>Prism8.Document</vt:lpstr>
      <vt:lpstr>Prism8.Document</vt:lpstr>
      <vt:lpstr>Prism8.Document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ChinaUser</dc:creator>
  <cp:lastModifiedBy>茶</cp:lastModifiedBy>
  <cp:revision>1876</cp:revision>
  <cp:lastPrinted>2019-07-01T00:46:00Z</cp:lastPrinted>
  <dcterms:created xsi:type="dcterms:W3CDTF">1900-01-01T00:00:00Z</dcterms:created>
  <dcterms:modified xsi:type="dcterms:W3CDTF">2025-07-18T09:33:24Z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0AAB0864940B40A591F5369E26CB3A72_13</vt:lpwstr>
  </property>
</Properties>
</file>