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18" r:id="rId2"/>
    <p:sldId id="419" r:id="rId3"/>
    <p:sldId id="381" r:id="rId4"/>
    <p:sldId id="382" r:id="rId5"/>
    <p:sldId id="387" r:id="rId6"/>
    <p:sldId id="420" r:id="rId7"/>
    <p:sldId id="404" r:id="rId8"/>
    <p:sldId id="394" r:id="rId9"/>
    <p:sldId id="413" r:id="rId10"/>
    <p:sldId id="398" r:id="rId11"/>
    <p:sldId id="421" r:id="rId12"/>
    <p:sldId id="403" r:id="rId13"/>
  </p:sldIdLst>
  <p:sldSz cx="12192000" cy="6858000"/>
  <p:notesSz cx="6807200" cy="9939338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8" userDrawn="1">
          <p15:clr>
            <a:srgbClr val="A4A3A4"/>
          </p15:clr>
        </p15:guide>
        <p15:guide id="2" pos="40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8620896565@163.com" initials="1" lastIdx="1" clrIdx="0"/>
  <p:cmAuthor id="2" name="lx" initials="lx" lastIdx="1" clrIdx="1"/>
  <p:cmAuthor id="3" name="Yisheng Fang" initials="YF" lastIdx="1" clrIdx="2"/>
  <p:cmAuthor id="4" name="10276" initials="1" lastIdx="7" clrIdx="3"/>
  <p:cmAuthor id="5" name="18620" initials="1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F89"/>
    <a:srgbClr val="92D050"/>
    <a:srgbClr val="61B465"/>
    <a:srgbClr val="D0D3E3"/>
    <a:srgbClr val="E9EAF1"/>
    <a:srgbClr val="7D7E81"/>
    <a:srgbClr val="D4E5F7"/>
    <a:srgbClr val="4A66AC"/>
    <a:srgbClr val="EF9628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56ED7A-47B7-4142-B67D-5156A6E39972}" styleName="表样式 1">
    <a:wholeTbl>
      <a:tcTxStyle>
        <a:fontRef idx="none">
          <a:schemeClr val="tx1"/>
        </a:fontRef>
      </a:tcTxStyle>
      <a:tcStyle>
        <a:tcBdr/>
        <a:fill>
          <a:solidFill>
            <a:schemeClr val="bg1">
              <a:alpha val="0"/>
            </a:schemeClr>
          </a:solidFill>
        </a:fill>
      </a:tcStyle>
    </a:wholeTbl>
    <a:band2H>
      <a:tcStyle>
        <a:tcBdr/>
        <a:fill>
          <a:solidFill>
            <a:srgbClr val="CBCBCB">
              <a:alpha val="25000"/>
            </a:srgbClr>
          </a:solidFill>
        </a:fill>
      </a:tcStyle>
    </a:band2H>
    <a:band1V>
      <a:tcStyle>
        <a:tcBdr/>
        <a:fill>
          <a:solidFill>
            <a:srgbClr val="CBCBCB">
              <a:alpha val="25000"/>
            </a:srgbClr>
          </a:solidFill>
        </a:fill>
      </a:tcStyle>
    </a:band1V>
    <a:lastCol>
      <a:tcTxStyle b="on">
        <a:fontRef idx="none">
          <a:schemeClr val="accent1"/>
        </a:fontRef>
      </a:tcTxStyle>
      <a:tcStyle>
        <a:tcBdr/>
        <a:fill>
          <a:solidFill>
            <a:srgbClr val="CBCBCB">
              <a:alpha val="40000"/>
            </a:srgbClr>
          </a:solidFill>
        </a:fill>
      </a:tcStyle>
    </a:lastCol>
    <a:firstCol>
      <a:tcTxStyle b="on">
        <a:fontRef idx="none">
          <a:schemeClr val="accent1"/>
        </a:fontRef>
      </a:tcTxStyle>
      <a:tcStyle>
        <a:tcBdr/>
        <a:fill>
          <a:solidFill>
            <a:srgbClr val="CBCBCB">
              <a:alpha val="40000"/>
            </a:srgbClr>
          </a:solidFill>
        </a:fill>
      </a:tcStyle>
    </a:firstCol>
    <a:lastRow>
      <a:tcTxStyle b="on">
        <a:fontRef idx="none">
          <a:schemeClr val="bg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lastRow>
    <a:firstRow>
      <a:tcTxStyle b="on">
        <a:fontRef idx="none">
          <a:schemeClr val="bg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3409" autoAdjust="0"/>
  </p:normalViewPr>
  <p:slideViewPr>
    <p:cSldViewPr snapToGrid="0" showGuides="1">
      <p:cViewPr varScale="1">
        <p:scale>
          <a:sx n="79" d="100"/>
          <a:sy n="79" d="100"/>
        </p:scale>
        <p:origin x="917" y="77"/>
      </p:cViewPr>
      <p:guideLst>
        <p:guide orient="horz" pos="2258"/>
        <p:guide pos="40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7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阿地溴铵!$I$42</c:f>
              <c:strCache>
                <c:ptCount val="1"/>
                <c:pt idx="0">
                  <c:v>阿地溴铵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阿地溴铵!$H$43:$H$44</c:f>
              <c:strCache>
                <c:ptCount val="2"/>
                <c:pt idx="0">
                  <c:v>夜间症状严重程度评分</c:v>
                </c:pt>
                <c:pt idx="1">
                  <c:v>清晨活动受限评分</c:v>
                </c:pt>
              </c:strCache>
            </c:strRef>
          </c:cat>
          <c:val>
            <c:numRef>
              <c:f>阿地溴铵!$I$43:$I$44</c:f>
              <c:numCache>
                <c:formatCode>General</c:formatCode>
                <c:ptCount val="2"/>
                <c:pt idx="0">
                  <c:v>-0.17</c:v>
                </c:pt>
                <c:pt idx="1">
                  <c:v>-0.21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8-43C3-BA75-7CB2FFD5A239}"/>
            </c:ext>
          </c:extLst>
        </c:ser>
        <c:ser>
          <c:idx val="1"/>
          <c:order val="1"/>
          <c:tx>
            <c:strRef>
              <c:f>阿地溴铵!$J$42</c:f>
              <c:strCache>
                <c:ptCount val="1"/>
                <c:pt idx="0">
                  <c:v>噻托溴铵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阿地溴铵!$H$43:$H$44</c:f>
              <c:strCache>
                <c:ptCount val="2"/>
                <c:pt idx="0">
                  <c:v>夜间症状严重程度评分</c:v>
                </c:pt>
                <c:pt idx="1">
                  <c:v>清晨活动受限评分</c:v>
                </c:pt>
              </c:strCache>
            </c:strRef>
          </c:cat>
          <c:val>
            <c:numRef>
              <c:f>阿地溴铵!$J$43:$J$44</c:f>
              <c:numCache>
                <c:formatCode>General</c:formatCode>
                <c:ptCount val="2"/>
                <c:pt idx="0">
                  <c:v>-0.03</c:v>
                </c:pt>
                <c:pt idx="1">
                  <c:v>-0.06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B8-43C3-BA75-7CB2FFD5A2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5531967"/>
        <c:axId val="2135521567"/>
      </c:barChart>
      <c:catAx>
        <c:axId val="213553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135521567"/>
        <c:crosses val="autoZero"/>
        <c:auto val="1"/>
        <c:lblAlgn val="ctr"/>
        <c:lblOffset val="100"/>
        <c:noMultiLvlLbl val="0"/>
      </c:catAx>
      <c:valAx>
        <c:axId val="213552156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135531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c267bce-5dd3-4480-a025-5bc1d0601a61}"/>
      </c:ext>
    </c:extLst>
  </c:chart>
  <c:spPr>
    <a:noFill/>
    <a:ln>
      <a:noFill/>
    </a:ln>
    <a:effectLst/>
  </c:spPr>
  <c:txPr>
    <a:bodyPr/>
    <a:lstStyle/>
    <a:p>
      <a:pPr>
        <a:defRPr lang="zh-CN" sz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阿地溴铵!$I$1</c:f>
              <c:strCache>
                <c:ptCount val="1"/>
                <c:pt idx="0">
                  <c:v>阿地溴铵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阿地溴铵!$H$2:$H$3</c:f>
              <c:strCache>
                <c:ptCount val="2"/>
                <c:pt idx="0">
                  <c:v>第1天</c:v>
                </c:pt>
                <c:pt idx="1">
                  <c:v>第6周</c:v>
                </c:pt>
              </c:strCache>
            </c:strRef>
          </c:cat>
          <c:val>
            <c:numRef>
              <c:f>阿地溴铵!$I$2:$I$3</c:f>
              <c:numCache>
                <c:formatCode>General</c:formatCode>
                <c:ptCount val="2"/>
                <c:pt idx="0">
                  <c:v>136</c:v>
                </c:pt>
                <c:pt idx="1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7C-42FA-86D9-9B0FF25B456A}"/>
            </c:ext>
          </c:extLst>
        </c:ser>
        <c:ser>
          <c:idx val="1"/>
          <c:order val="1"/>
          <c:tx>
            <c:strRef>
              <c:f>阿地溴铵!$J$1</c:f>
              <c:strCache>
                <c:ptCount val="1"/>
                <c:pt idx="0">
                  <c:v>噻托溴铵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阿地溴铵!$H$2:$H$3</c:f>
              <c:strCache>
                <c:ptCount val="2"/>
                <c:pt idx="0">
                  <c:v>第1天</c:v>
                </c:pt>
                <c:pt idx="1">
                  <c:v>第6周</c:v>
                </c:pt>
              </c:strCache>
            </c:strRef>
          </c:cat>
          <c:val>
            <c:numRef>
              <c:f>阿地溴铵!$J$2:$J$3</c:f>
              <c:numCache>
                <c:formatCode>General</c:formatCode>
                <c:ptCount val="2"/>
                <c:pt idx="0">
                  <c:v>68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7C-42FA-86D9-9B0FF25B45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0590351"/>
        <c:axId val="420589519"/>
      </c:barChart>
      <c:catAx>
        <c:axId val="420590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20589519"/>
        <c:crosses val="autoZero"/>
        <c:auto val="1"/>
        <c:lblAlgn val="ctr"/>
        <c:lblOffset val="100"/>
        <c:noMultiLvlLbl val="0"/>
      </c:catAx>
      <c:valAx>
        <c:axId val="420589519"/>
        <c:scaling>
          <c:orientation val="minMax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20590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600" b="0" i="0" u="none" strike="noStrike" kern="1200" spc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 sz="1600" dirty="0"/>
              <a:t>清晨症状严重程度评分</a:t>
            </a:r>
          </a:p>
        </c:rich>
      </c:tx>
      <c:layout>
        <c:manualLayout>
          <c:xMode val="edge"/>
          <c:yMode val="edge"/>
          <c:x val="0.33055555555555555"/>
          <c:y val="1.5539667185715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0" i="0" u="none" strike="noStrike" kern="1200" spc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阿地溴铵!$D$25</c:f>
              <c:strCache>
                <c:ptCount val="1"/>
                <c:pt idx="0">
                  <c:v>阿地溴铵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阿地溴铵!$C$26:$C$30</c:f>
              <c:strCache>
                <c:ptCount val="5"/>
                <c:pt idx="0">
                  <c:v>清晨症状严重程度</c:v>
                </c:pt>
                <c:pt idx="1">
                  <c:v>痰</c:v>
                </c:pt>
                <c:pt idx="2">
                  <c:v>气短</c:v>
                </c:pt>
                <c:pt idx="3">
                  <c:v>气喘</c:v>
                </c:pt>
                <c:pt idx="4">
                  <c:v>咳嗽</c:v>
                </c:pt>
              </c:strCache>
            </c:strRef>
          </c:cat>
          <c:val>
            <c:numRef>
              <c:f>阿地溴铵!$D$26:$D$30</c:f>
              <c:numCache>
                <c:formatCode>General</c:formatCode>
                <c:ptCount val="5"/>
                <c:pt idx="0">
                  <c:v>-0.22</c:v>
                </c:pt>
                <c:pt idx="1">
                  <c:v>-0.2</c:v>
                </c:pt>
                <c:pt idx="2" formatCode="0.00">
                  <c:v>-0.23</c:v>
                </c:pt>
                <c:pt idx="3">
                  <c:v>-0.11</c:v>
                </c:pt>
                <c:pt idx="4">
                  <c:v>-0.19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F-45E6-861D-2077C799B1EC}"/>
            </c:ext>
          </c:extLst>
        </c:ser>
        <c:ser>
          <c:idx val="1"/>
          <c:order val="1"/>
          <c:tx>
            <c:strRef>
              <c:f>阿地溴铵!$E$25</c:f>
              <c:strCache>
                <c:ptCount val="1"/>
                <c:pt idx="0">
                  <c:v>噻托溴铵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阿地溴铵!$C$26:$C$30</c:f>
              <c:strCache>
                <c:ptCount val="5"/>
                <c:pt idx="0">
                  <c:v>清晨症状严重程度</c:v>
                </c:pt>
                <c:pt idx="1">
                  <c:v>痰</c:v>
                </c:pt>
                <c:pt idx="2">
                  <c:v>气短</c:v>
                </c:pt>
                <c:pt idx="3">
                  <c:v>气喘</c:v>
                </c:pt>
                <c:pt idx="4">
                  <c:v>咳嗽</c:v>
                </c:pt>
              </c:strCache>
            </c:strRef>
          </c:cat>
          <c:val>
            <c:numRef>
              <c:f>阿地溴铵!$E$26:$E$30</c:f>
              <c:numCache>
                <c:formatCode>General</c:formatCode>
                <c:ptCount val="5"/>
                <c:pt idx="0">
                  <c:v>-0.08</c:v>
                </c:pt>
                <c:pt idx="1">
                  <c:v>-0.1</c:v>
                </c:pt>
                <c:pt idx="2">
                  <c:v>-0.1</c:v>
                </c:pt>
                <c:pt idx="3">
                  <c:v>-0.01</c:v>
                </c:pt>
                <c:pt idx="4" formatCode="0.00">
                  <c:v>-0.09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4F-45E6-861D-2077C799B1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5529072"/>
        <c:axId val="645522000"/>
      </c:barChart>
      <c:catAx>
        <c:axId val="64552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>
                <a:alpha val="98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45522000"/>
        <c:crosses val="autoZero"/>
        <c:auto val="1"/>
        <c:lblAlgn val="ctr"/>
        <c:lblOffset val="100"/>
        <c:noMultiLvlLbl val="0"/>
      </c:catAx>
      <c:valAx>
        <c:axId val="6455220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r>
                  <a:rPr lang="zh-CN"/>
                  <a:t>与安慰剂基线变化对比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200" b="0" i="0" u="none" strike="noStrike" kern="120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4552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934776902887137"/>
          <c:y val="0.12340106042088909"/>
          <c:w val="0.42686001749781277"/>
          <c:h val="6.73697147200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48503aa2-d352-4cdb-af6c-3aaf441a1c04}"/>
      </c:ext>
    </c:extLst>
  </c:chart>
  <c:spPr>
    <a:noFill/>
    <a:ln>
      <a:noFill/>
    </a:ln>
    <a:effectLst/>
  </c:spPr>
  <c:txPr>
    <a:bodyPr/>
    <a:lstStyle/>
    <a:p>
      <a:pPr>
        <a:defRPr lang="zh-CN" sz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24025782314401"/>
          <c:y val="0.17826486625367599"/>
          <c:w val="0.82475974217685599"/>
          <c:h val="0.79660999965813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Sheet1!$D$64</c:f>
              <c:strCache>
                <c:ptCount val="1"/>
                <c:pt idx="0">
                  <c:v>阿地溴铵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5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Sheet1!$C$65:$C$67</c:f>
              <c:strCache>
                <c:ptCount val="3"/>
                <c:pt idx="0">
                  <c:v>用药1小时的FEV1基线变化</c:v>
                </c:pt>
                <c:pt idx="1">
                  <c:v>用药前的谷值FEV1基线变化</c:v>
                </c:pt>
                <c:pt idx="2">
                  <c:v>峰值FEV1基线变化</c:v>
                </c:pt>
              </c:strCache>
            </c:strRef>
          </c:cat>
          <c:val>
            <c:numRef>
              <c:f>Sheet1!$D$65:$D$67</c:f>
              <c:numCache>
                <c:formatCode>General</c:formatCode>
                <c:ptCount val="3"/>
                <c:pt idx="0">
                  <c:v>156</c:v>
                </c:pt>
                <c:pt idx="1">
                  <c:v>50</c:v>
                </c:pt>
                <c:pt idx="2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2-4787-883A-1F32499A2B80}"/>
            </c:ext>
          </c:extLst>
        </c:ser>
        <c:ser>
          <c:idx val="1"/>
          <c:order val="1"/>
          <c:tx>
            <c:strRef>
              <c:f>Sheet1!$E$64</c:f>
              <c:strCache>
                <c:ptCount val="1"/>
                <c:pt idx="0">
                  <c:v>安慰剂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5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Sheet1!$C$65:$C$67</c:f>
              <c:strCache>
                <c:ptCount val="3"/>
                <c:pt idx="0">
                  <c:v>用药1小时的FEV1基线变化</c:v>
                </c:pt>
                <c:pt idx="1">
                  <c:v>用药前的谷值FEV1基线变化</c:v>
                </c:pt>
                <c:pt idx="2">
                  <c:v>峰值FEV1基线变化</c:v>
                </c:pt>
              </c:strCache>
            </c:strRef>
          </c:cat>
          <c:val>
            <c:numRef>
              <c:f>Sheet1!$E$65:$E$67</c:f>
              <c:numCache>
                <c:formatCode>General</c:formatCode>
                <c:ptCount val="3"/>
                <c:pt idx="0">
                  <c:v>-50</c:v>
                </c:pt>
                <c:pt idx="1">
                  <c:v>-84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B2-4787-883A-1F32499A2B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08990607"/>
        <c:axId val="508991439"/>
      </c:barChart>
      <c:catAx>
        <c:axId val="508990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08991439"/>
        <c:crosses val="autoZero"/>
        <c:auto val="1"/>
        <c:lblAlgn val="ctr"/>
        <c:lblOffset val="100"/>
        <c:noMultiLvlLbl val="0"/>
      </c:catAx>
      <c:valAx>
        <c:axId val="50899143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r>
                  <a:rPr lang="zh-CN" altLang="en-US" sz="1200" dirty="0"/>
                  <a:t>第</a:t>
                </a:r>
                <a:r>
                  <a:rPr lang="en-US" altLang="zh-CN" sz="1200" dirty="0"/>
                  <a:t>24</a:t>
                </a:r>
                <a:r>
                  <a:rPr lang="zh-CN" altLang="en-US" sz="1200" dirty="0"/>
                  <a:t>周</a:t>
                </a:r>
                <a:r>
                  <a:rPr lang="en-US" altLang="zh-CN" sz="1200" dirty="0"/>
                  <a:t>FEV</a:t>
                </a:r>
                <a:r>
                  <a:rPr lang="en-US" altLang="zh-CN" sz="1200" baseline="-25000" dirty="0"/>
                  <a:t>1</a:t>
                </a:r>
                <a:r>
                  <a:rPr lang="zh-CN" altLang="en-US" sz="1200" dirty="0"/>
                  <a:t>较基线变化（</a:t>
                </a:r>
                <a:r>
                  <a:rPr lang="en-US" altLang="zh-CN" sz="1200" dirty="0"/>
                  <a:t>mL)</a:t>
                </a:r>
                <a:endParaRPr lang="zh-CN" altLang="en-US" sz="1200" dirty="0"/>
              </a:p>
            </c:rich>
          </c:tx>
          <c:layout>
            <c:manualLayout>
              <c:xMode val="edge"/>
              <c:yMode val="edge"/>
              <c:x val="0"/>
              <c:y val="0.2690219532387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200" b="0" i="0" u="none" strike="noStrike" kern="120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08990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5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5532426a-dd9f-4ef5-a6b1-3b0a12b61d18}"/>
      </c:ext>
    </c:extLst>
  </c:chart>
  <c:spPr>
    <a:noFill/>
    <a:ln>
      <a:noFill/>
    </a:ln>
    <a:effectLst/>
  </c:spPr>
  <c:txPr>
    <a:bodyPr/>
    <a:lstStyle/>
    <a:p>
      <a:pPr>
        <a:defRPr lang="zh-CN" sz="10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spc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sz="1200"/>
              <a:t>主要心血管不良事件患者比例（</a:t>
            </a:r>
            <a:r>
              <a:rPr lang="en-US" sz="1200"/>
              <a:t>%</a:t>
            </a:r>
            <a:r>
              <a:rPr lang="zh-CN" sz="1200"/>
              <a:t>）</a:t>
            </a:r>
          </a:p>
        </c:rich>
      </c:tx>
      <c:layout>
        <c:manualLayout>
          <c:xMode val="edge"/>
          <c:yMode val="edge"/>
          <c:x val="0.28379104806193101"/>
          <c:y val="8.66551126516464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spc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4.1000410004099997E-3"/>
          <c:y val="0.129027415767137"/>
          <c:w val="0.93986606532731998"/>
          <c:h val="0.77006304671188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Sheet1!$D$87</c:f>
              <c:strCache>
                <c:ptCount val="1"/>
                <c:pt idx="0">
                  <c:v>阿地溴铵（n=1252)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Sheet1!$C$88:$C$91</c:f>
              <c:strCache>
                <c:ptCount val="4"/>
                <c:pt idx="0">
                  <c:v>主要心血管不良事件</c:v>
                </c:pt>
                <c:pt idx="1">
                  <c:v>心血管疾病死亡</c:v>
                </c:pt>
                <c:pt idx="2">
                  <c:v>非致死性心肌梗死</c:v>
                </c:pt>
                <c:pt idx="3">
                  <c:v>非致死性中风</c:v>
                </c:pt>
              </c:strCache>
            </c:strRef>
          </c:cat>
          <c:val>
            <c:numRef>
              <c:f>Sheet1!$D$88:$D$91</c:f>
              <c:numCache>
                <c:formatCode>General</c:formatCode>
                <c:ptCount val="4"/>
                <c:pt idx="0">
                  <c:v>0.7</c:v>
                </c:pt>
                <c:pt idx="1">
                  <c:v>0.1</c:v>
                </c:pt>
                <c:pt idx="2">
                  <c:v>0.3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7F-4168-B772-823FCAD5A8ED}"/>
            </c:ext>
          </c:extLst>
        </c:ser>
        <c:ser>
          <c:idx val="1"/>
          <c:order val="1"/>
          <c:tx>
            <c:strRef>
              <c:f>Sheet1!$E$87</c:f>
              <c:strCache>
                <c:ptCount val="1"/>
                <c:pt idx="0">
                  <c:v>安慰剂（n=1529)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Sheet1!$C$88:$C$91</c:f>
              <c:strCache>
                <c:ptCount val="4"/>
                <c:pt idx="0">
                  <c:v>主要心血管不良事件</c:v>
                </c:pt>
                <c:pt idx="1">
                  <c:v>心血管疾病死亡</c:v>
                </c:pt>
                <c:pt idx="2">
                  <c:v>非致死性心肌梗死</c:v>
                </c:pt>
                <c:pt idx="3">
                  <c:v>非致死性中风</c:v>
                </c:pt>
              </c:strCache>
            </c:strRef>
          </c:cat>
          <c:val>
            <c:numRef>
              <c:f>Sheet1!$E$88:$E$91</c:f>
              <c:numCache>
                <c:formatCode>General</c:formatCode>
                <c:ptCount val="4"/>
                <c:pt idx="0">
                  <c:v>0.7</c:v>
                </c:pt>
                <c:pt idx="1">
                  <c:v>0.1</c:v>
                </c:pt>
                <c:pt idx="2">
                  <c:v>0.2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7F-4168-B772-823FCAD5A8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6662767"/>
        <c:axId val="306661519"/>
      </c:barChart>
      <c:catAx>
        <c:axId val="30666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306661519"/>
        <c:crosses val="autoZero"/>
        <c:auto val="1"/>
        <c:lblAlgn val="ctr"/>
        <c:lblOffset val="100"/>
        <c:noMultiLvlLbl val="0"/>
      </c:catAx>
      <c:valAx>
        <c:axId val="3066615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6662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5986967663281"/>
          <c:y val="0.244952510268972"/>
          <c:w val="0.57574397472719296"/>
          <c:h val="7.69548574625744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bedefca1-1080-4146-b0a1-f3107307e1fb}"/>
      </c:ext>
    </c:extLst>
  </c:chart>
  <c:spPr>
    <a:noFill/>
    <a:ln>
      <a:noFill/>
    </a:ln>
    <a:effectLst/>
  </c:spPr>
  <c:txPr>
    <a:bodyPr/>
    <a:lstStyle/>
    <a:p>
      <a:pPr>
        <a:defRPr lang="zh-CN" sz="900" b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655" cy="498677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5666" y="0"/>
            <a:ext cx="2949655" cy="498677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353"/>
            <a:ext cx="2949655" cy="498676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5666" y="9440353"/>
            <a:ext cx="2949655" cy="498676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33" cy="497969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146" y="1"/>
            <a:ext cx="2949532" cy="497969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13" tIns="44156" rIns="88313" bIns="4415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480" y="4783895"/>
            <a:ext cx="5445760" cy="3912834"/>
          </a:xfrm>
          <a:prstGeom prst="rect">
            <a:avLst/>
          </a:prstGeom>
        </p:spPr>
        <p:txBody>
          <a:bodyPr vert="horz" lIns="88313" tIns="44156" rIns="88313" bIns="44156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41369"/>
            <a:ext cx="2949533" cy="497969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146" y="9441369"/>
            <a:ext cx="2949532" cy="497969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612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15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799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-81280" y="-81280"/>
            <a:ext cx="4137465" cy="693928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017477" y="1122363"/>
            <a:ext cx="5650522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rgbClr val="0076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LOREM </a:t>
            </a:r>
            <a:br>
              <a:rPr lang="es-ES"/>
            </a:br>
            <a:r>
              <a:rPr lang="es-ES"/>
              <a:t>IPSUM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017476" y="3885725"/>
            <a:ext cx="565052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076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3868615" y="3718560"/>
            <a:ext cx="6799385" cy="0"/>
          </a:xfrm>
          <a:prstGeom prst="line">
            <a:avLst/>
          </a:prstGeom>
          <a:ln w="28575">
            <a:solidFill>
              <a:srgbClr val="0076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/>
          <p:cNvSpPr/>
          <p:nvPr userDrawn="1"/>
        </p:nvSpPr>
        <p:spPr>
          <a:xfrm rot="5400000">
            <a:off x="-1333988" y="1041694"/>
            <a:ext cx="2505416" cy="907750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Un dibujo de una cara feliz&#10;&#10;Descripción generada automáticamente con confianza baja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71" y="5954485"/>
            <a:ext cx="1948543" cy="463939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9507180" y="136525"/>
            <a:ext cx="24307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&amp; confidential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 userDrawn="1"/>
        </p:nvSpPr>
        <p:spPr>
          <a:xfrm>
            <a:off x="-1008185" y="-453875"/>
            <a:ext cx="7690338" cy="907750"/>
          </a:xfrm>
          <a:prstGeom prst="roundRect">
            <a:avLst/>
          </a:prstGeom>
          <a:solidFill>
            <a:srgbClr val="007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84835" y="6356350"/>
            <a:ext cx="7531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6C0"/>
                </a:solidFill>
                <a:latin typeface="Helvetica" pitchFamily="2" charset="0"/>
              </a:defRPr>
            </a:lvl1pPr>
          </a:lstStyle>
          <a:p>
            <a:fld id="{1309A09A-394C-FA44-9C3C-98C0170F2DC5}" type="slidenum">
              <a:rPr lang="es-ES" smtClean="0"/>
              <a:t>‹#›</a:t>
            </a:fld>
            <a:endParaRPr lang="es-ES"/>
          </a:p>
        </p:txBody>
      </p:sp>
      <p:sp>
        <p:nvSpPr>
          <p:cNvPr id="5" name="Título 6"/>
          <p:cNvSpPr>
            <a:spLocks noGrp="1"/>
          </p:cNvSpPr>
          <p:nvPr>
            <p:ph type="title"/>
          </p:nvPr>
        </p:nvSpPr>
        <p:spPr>
          <a:xfrm>
            <a:off x="586154" y="782938"/>
            <a:ext cx="10767645" cy="90775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507180" y="136525"/>
            <a:ext cx="24307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&amp; confidential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578831" y="5731768"/>
            <a:ext cx="4632177" cy="6865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900" b="0" i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Frutiger LT Std 45 Light" panose="020B0402020204020204" pitchFamily="34" charset="77"/>
              </a:defRPr>
            </a:lvl2pPr>
            <a:lvl3pPr algn="r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Frutiger LT Std 45 Light" panose="020B0402020204020204" pitchFamily="34" charset="77"/>
              </a:defRPr>
            </a:lvl3pPr>
            <a:lvl4pPr algn="r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Frutiger LT Std 45 Light" panose="020B0402020204020204" pitchFamily="34" charset="77"/>
              </a:defRPr>
            </a:lvl4pPr>
            <a:lvl5pPr algn="r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Frutiger LT Std 45 Light" panose="020B0402020204020204" pitchFamily="34" charset="77"/>
              </a:defRPr>
            </a:lvl5pPr>
          </a:lstStyle>
          <a:p>
            <a:pPr lvl="0"/>
            <a:r>
              <a:rPr lang="en-GB" noProof="0"/>
              <a:t>References:</a:t>
            </a:r>
          </a:p>
          <a:p>
            <a:pPr lvl="0"/>
            <a:endParaRPr lang="en-GB" noProof="0"/>
          </a:p>
          <a:p>
            <a:pPr lvl="0"/>
            <a:r>
              <a:rPr lang="en-GB" noProof="0"/>
              <a:t>Legal text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2025/7/17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5.xml"/><Relationship Id="rId7" Type="http://schemas.openxmlformats.org/officeDocument/2006/relationships/image" Target="../media/image5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6.png"/><Relationship Id="rId4" Type="http://schemas.openxmlformats.org/officeDocument/2006/relationships/tags" Target="../tags/tag46.xml"/><Relationship Id="rId9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3" Type="http://schemas.openxmlformats.org/officeDocument/2006/relationships/tags" Target="../tags/tag49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image" Target="../media/image6.png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image" Target="../media/image5.png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5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3.xml"/><Relationship Id="rId15" Type="http://schemas.openxmlformats.org/officeDocument/2006/relationships/image" Target="../media/image7.pn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2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7.xml"/><Relationship Id="rId11" Type="http://schemas.openxmlformats.org/officeDocument/2006/relationships/chart" Target="../charts/chart2.xml"/><Relationship Id="rId5" Type="http://schemas.openxmlformats.org/officeDocument/2006/relationships/tags" Target="../tags/tag34.xml"/><Relationship Id="rId10" Type="http://schemas.openxmlformats.org/officeDocument/2006/relationships/chart" Target="../charts/chart1.xml"/><Relationship Id="rId4" Type="http://schemas.openxmlformats.org/officeDocument/2006/relationships/tags" Target="../tags/tag33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8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15.png"/><Relationship Id="rId5" Type="http://schemas.openxmlformats.org/officeDocument/2006/relationships/tags" Target="../tags/tag40.xml"/><Relationship Id="rId10" Type="http://schemas.openxmlformats.org/officeDocument/2006/relationships/chart" Target="../charts/chart4.xml"/><Relationship Id="rId4" Type="http://schemas.openxmlformats.org/officeDocument/2006/relationships/tags" Target="../tags/tag39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" y="0"/>
            <a:ext cx="12192635" cy="685863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917815" y="631190"/>
            <a:ext cx="3848100" cy="1391920"/>
            <a:chOff x="3552" y="2821"/>
            <a:chExt cx="6060" cy="2192"/>
          </a:xfrm>
        </p:grpSpPr>
        <p:sp>
          <p:nvSpPr>
            <p:cNvPr id="2" name="文本框 1"/>
            <p:cNvSpPr txBox="1"/>
            <p:nvPr/>
          </p:nvSpPr>
          <p:spPr>
            <a:xfrm>
              <a:off x="5042" y="3913"/>
              <a:ext cx="4393" cy="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易可利</a:t>
              </a:r>
              <a:r>
                <a:rPr lang="en-US" altLang="zh-CN" sz="2800" b="1" baseline="30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®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吉诺爱</a:t>
              </a:r>
              <a:r>
                <a:rPr lang="en-US" altLang="zh-CN" sz="2800" b="1" baseline="30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®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2821"/>
              <a:ext cx="1863" cy="2193"/>
            </a:xfrm>
            <a:prstGeom prst="rect">
              <a:avLst/>
            </a:prstGeom>
          </p:spPr>
        </p:pic>
        <p:sp>
          <p:nvSpPr>
            <p:cNvPr id="7" name="等腰三角形 6"/>
            <p:cNvSpPr/>
            <p:nvPr/>
          </p:nvSpPr>
          <p:spPr>
            <a:xfrm rot="10800000">
              <a:off x="9268" y="4183"/>
              <a:ext cx="344" cy="296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604510" y="2562225"/>
            <a:ext cx="64528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gradFill>
                  <a:gsLst>
                    <a:gs pos="4000">
                      <a:srgbClr val="1A6F6F"/>
                    </a:gs>
                    <a:gs pos="100000">
                      <a:srgbClr val="75C7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阿地溴铵</a:t>
            </a:r>
            <a:r>
              <a: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吸入粉雾剂</a:t>
            </a:r>
          </a:p>
        </p:txBody>
      </p:sp>
      <p:sp>
        <p:nvSpPr>
          <p:cNvPr id="24" name="矩形 23"/>
          <p:cNvSpPr/>
          <p:nvPr/>
        </p:nvSpPr>
        <p:spPr>
          <a:xfrm rot="16200000">
            <a:off x="8474075" y="1143000"/>
            <a:ext cx="699135" cy="615569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189462" y="3712526"/>
            <a:ext cx="7085965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高选择性</a:t>
            </a:r>
            <a:r>
              <a:rPr lang="en-US" altLang="zh-CN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</a:t>
            </a:r>
            <a:r>
              <a:rPr lang="en-US" altLang="zh-CN" b="1" baseline="-25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受体拮抗剂</a:t>
            </a:r>
            <a:r>
              <a:rPr lang="en-US" altLang="zh-CN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5.1</a:t>
            </a:r>
            <a:r>
              <a:rPr lang="zh-CN" altLang="en-US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类原研药</a:t>
            </a:r>
            <a:endParaRPr lang="zh-CN" altLang="en-US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首款肝肾共病患者无需调整剂量的</a:t>
            </a:r>
            <a:r>
              <a:rPr lang="en-US" altLang="zh-CN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LAMA</a:t>
            </a:r>
            <a:endParaRPr lang="zh-CN" altLang="en-US" sz="1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zh-CN" sz="14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77823" y="5559106"/>
            <a:ext cx="6155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prstClr val="black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境外持有人：</a:t>
            </a:r>
            <a:r>
              <a:rPr lang="en-US" altLang="zh-CN" sz="1600" dirty="0">
                <a:solidFill>
                  <a:prstClr val="black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Covis Pharma Europe B.V.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prstClr val="black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境内责任人：海南美乐康药业有限公司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1999" cy="1187669"/>
            <a:chOff x="0" y="63"/>
            <a:chExt cx="19199" cy="251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3"/>
              <a:ext cx="8770" cy="251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1" y="178"/>
              <a:ext cx="10439" cy="2217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1041344" y="317484"/>
            <a:ext cx="1009142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本品上市后得到国内外指南、专家共识一致推荐</a:t>
            </a:r>
            <a:endParaRPr lang="zh-CN" altLang="en-US" sz="2400" b="1" i="0" dirty="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65319" y="1365088"/>
            <a:ext cx="367862" cy="10112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65319" y="2525726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5319" y="3536969"/>
            <a:ext cx="367862" cy="861848"/>
          </a:xfrm>
          <a:prstGeom prst="roundRect">
            <a:avLst/>
          </a:prstGeom>
          <a:solidFill>
            <a:srgbClr val="61B46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60312" y="4548212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17" name="矩形: 圆角 16"/>
          <p:cNvSpPr/>
          <p:nvPr/>
        </p:nvSpPr>
        <p:spPr>
          <a:xfrm>
            <a:off x="60312" y="5559455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graphicFrame>
        <p:nvGraphicFramePr>
          <p:cNvPr id="18" name="表格 17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9664218"/>
              </p:ext>
            </p:extLst>
          </p:nvPr>
        </p:nvGraphicFramePr>
        <p:xfrm>
          <a:off x="935080" y="1146673"/>
          <a:ext cx="11068853" cy="5272300"/>
        </p:xfrm>
        <a:graphic>
          <a:graphicData uri="http://schemas.openxmlformats.org/drawingml/2006/table">
            <a:tbl>
              <a:tblPr firstRow="1" bandRow="1">
                <a:tableStyleId>{BD56ED7A-47B7-4142-B67D-5156A6E39972}</a:tableStyleId>
              </a:tblPr>
              <a:tblGrid>
                <a:gridCol w="259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1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964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spc="12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指南</a:t>
                      </a:r>
                      <a:r>
                        <a:rPr lang="en-US" altLang="zh-CN" sz="1600" b="1" spc="12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b="1" spc="12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共识名称</a:t>
                      </a:r>
                    </a:p>
                  </a:txBody>
                  <a:tcPr marL="107950" marR="10795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spc="12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发表年份</a:t>
                      </a: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spc="12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发表单位</a:t>
                      </a: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spc="12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推荐内容</a:t>
                      </a: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1B4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755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0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COPD</a:t>
                      </a:r>
                      <a:r>
                        <a:rPr lang="zh-CN" altLang="en-US" sz="1400" b="0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诊断、管理和预防全球创议（</a:t>
                      </a:r>
                      <a:r>
                        <a:rPr lang="en-US" altLang="zh-CN" sz="1400" b="0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GOLD)2025</a:t>
                      </a:r>
                      <a:r>
                        <a:rPr lang="zh-CN" altLang="en-US" sz="1400" b="0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报告</a:t>
                      </a:r>
                      <a:r>
                        <a:rPr lang="en-US" altLang="zh-CN" sz="1400" b="0" spc="6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[1]</a:t>
                      </a:r>
                      <a:endParaRPr lang="zh-CN" altLang="en-US" sz="1400" b="0" spc="60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0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</a:p>
                  </a:txBody>
                  <a:tcPr marL="107950" marR="107950" marT="63500" marB="63500" anchor="ctr"/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0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COPD</a:t>
                      </a:r>
                      <a:r>
                        <a:rPr lang="zh-CN" altLang="en-US" sz="1400" b="0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诊断、管理和预防全球创议</a:t>
                      </a:r>
                    </a:p>
                  </a:txBody>
                  <a:tcPr marL="107950" marR="107950" marT="63500" marB="63500" anchor="ctr"/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0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LAMA</a:t>
                      </a:r>
                      <a:r>
                        <a:rPr lang="zh-CN" altLang="en-US" sz="1400" b="0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可显著改善肺功能、呼吸困难、健康状况，并可降低急性加重发生率（</a:t>
                      </a:r>
                      <a:r>
                        <a:rPr lang="en-US" altLang="zh-CN" sz="1400" b="0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400" b="0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级证据）；</a:t>
                      </a:r>
                      <a:endParaRPr lang="en-US" altLang="zh-CN" sz="1400" b="0" spc="6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0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与</a:t>
                      </a:r>
                      <a:r>
                        <a:rPr lang="en-US" altLang="zh-CN" sz="1400" b="0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LABA</a:t>
                      </a:r>
                      <a:r>
                        <a:rPr lang="zh-CN" altLang="en-US" sz="1400" b="0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相比，</a:t>
                      </a:r>
                      <a:r>
                        <a:rPr lang="en-US" altLang="zh-CN" sz="1400" b="0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LAMA</a:t>
                      </a:r>
                      <a:r>
                        <a:rPr lang="zh-CN" altLang="en-US" sz="1400" b="0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在降低急性加重方面的作用更大（</a:t>
                      </a:r>
                      <a:r>
                        <a:rPr lang="en-US" altLang="zh-CN" sz="1400" b="0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400" b="0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级证据），并可减住院（</a:t>
                      </a:r>
                      <a:r>
                        <a:rPr lang="en-US" altLang="zh-CN" sz="1400" b="0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400" b="0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级证据）。</a:t>
                      </a:r>
                      <a:endParaRPr lang="en-US" altLang="zh-CN" sz="1400" b="0" spc="6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推荐阿地溴铵作为</a:t>
                      </a:r>
                      <a:r>
                        <a:rPr lang="en-US" altLang="zh-CN" sz="1400" b="1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COPD</a:t>
                      </a:r>
                      <a:r>
                        <a:rPr lang="zh-CN" altLang="en-US" sz="1400" b="1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维持治疗药物。</a:t>
                      </a:r>
                    </a:p>
                  </a:txBody>
                  <a:tcPr marL="107950" marR="10795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440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慢性阻塞性肺疾病诊治指南（</a:t>
                      </a:r>
                      <a:r>
                        <a:rPr lang="en-US" altLang="zh-CN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2021</a:t>
                      </a:r>
                      <a:r>
                        <a:rPr lang="zh-CN" altLang="en-US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年修订版）</a:t>
                      </a:r>
                      <a:r>
                        <a:rPr lang="en-US" altLang="zh-CN" sz="1400" b="0" i="0" spc="6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[2]</a:t>
                      </a:r>
                      <a:endParaRPr lang="zh-CN" altLang="en-US" sz="1400" b="0" i="0" spc="6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63500" marB="6350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</a:t>
                      </a:r>
                    </a:p>
                  </a:txBody>
                  <a:tcPr marL="107950" marR="107950" marT="63500" marB="63500" anchor="ctr"/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中华医学会呼吸病学分会慢阻肺疾病学组，中国医师协会呼吸医师分会慢阻肺疾病工作委员会</a:t>
                      </a:r>
                    </a:p>
                  </a:txBody>
                  <a:tcPr marL="107950" marR="107950" marT="63500" marB="63500" anchor="ctr"/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支气管舒张剂是</a:t>
                      </a:r>
                      <a:r>
                        <a:rPr lang="en-US" altLang="zh-CN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COPD</a:t>
                      </a:r>
                      <a:r>
                        <a:rPr lang="zh-CN" altLang="en-US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的基础一线治疗药物。</a:t>
                      </a:r>
                      <a:r>
                        <a:rPr lang="zh-CN" altLang="en-US" sz="1400" b="1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其中阿地溴铵等</a:t>
                      </a:r>
                      <a:r>
                        <a:rPr lang="en-US" altLang="zh-CN" sz="1400" b="1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LAMA</a:t>
                      </a:r>
                      <a:r>
                        <a:rPr lang="zh-CN" altLang="en-US" sz="1400" b="1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能够持久结合</a:t>
                      </a:r>
                      <a:r>
                        <a:rPr lang="en-US" altLang="zh-CN" sz="1400" b="1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</a:t>
                      </a:r>
                      <a:r>
                        <a:rPr lang="en-US" altLang="zh-CN" sz="1400" b="1" i="0" spc="60" baseline="-25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b="1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受体，快速与</a:t>
                      </a:r>
                      <a:r>
                        <a:rPr lang="en-US" altLang="zh-CN" sz="1400" b="1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</a:t>
                      </a:r>
                      <a:r>
                        <a:rPr lang="en-US" altLang="zh-CN" sz="1400" b="1" i="0" spc="60" baseline="-25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b="1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受体分离，从而延长支气管扩张作用时间超过</a:t>
                      </a:r>
                      <a:r>
                        <a:rPr lang="en-US" altLang="zh-CN" sz="1400" b="1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12h</a:t>
                      </a:r>
                      <a:r>
                        <a:rPr lang="zh-CN" altLang="en-US" sz="1400" b="1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  <a:r>
                        <a:rPr lang="zh-CN" altLang="en-US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同时，</a:t>
                      </a:r>
                      <a:r>
                        <a:rPr lang="en-US" altLang="zh-CN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LAMA</a:t>
                      </a:r>
                      <a:r>
                        <a:rPr lang="zh-CN" altLang="en-US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在减少急性加重及住院频率方面优于</a:t>
                      </a:r>
                      <a:r>
                        <a:rPr lang="en-US" altLang="zh-CN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LABA</a:t>
                      </a:r>
                      <a:r>
                        <a:rPr lang="zh-CN" altLang="en-US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</a:p>
                  </a:txBody>
                  <a:tcPr marL="107950" marR="107950" marT="63500" marB="63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384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慢性阻塞性肺疾病急性加重诊治中国专家共识</a:t>
                      </a:r>
                      <a:r>
                        <a:rPr lang="en-US" altLang="zh-CN" sz="1400" b="0" i="0" spc="6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[3]</a:t>
                      </a:r>
                      <a:endParaRPr lang="zh-CN" altLang="en-US" sz="1400" b="0" i="0" spc="6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0" i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2023</a:t>
                      </a:r>
                    </a:p>
                  </a:txBody>
                  <a:tcPr marL="107950" marR="107950" marT="63500" marB="63500" anchor="ctr"/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慢性阻塞性肺疾病急性加重诊治专家组</a:t>
                      </a:r>
                    </a:p>
                  </a:txBody>
                  <a:tcPr marL="107950" marR="107950" marT="63500" marB="63500" anchor="ctr"/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0" i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LAMA</a:t>
                      </a:r>
                      <a:r>
                        <a:rPr lang="zh-CN" altLang="en-US" sz="1400" b="0" i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对预防急性加重有明确的作用，</a:t>
                      </a:r>
                      <a:r>
                        <a:rPr lang="zh-CN" altLang="en-US" sz="1400" b="1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新型</a:t>
                      </a:r>
                      <a:r>
                        <a:rPr lang="en-US" altLang="zh-CN" sz="1400" b="1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LAMA</a:t>
                      </a:r>
                      <a:r>
                        <a:rPr lang="zh-CN" altLang="en-US" sz="1400" b="1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如阿地溴铵长期治疗可降低急性加重发生率。</a:t>
                      </a:r>
                    </a:p>
                  </a:txBody>
                  <a:tcPr marL="107950" marR="107950" marT="63500" marB="63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069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重度哮喘诊断与处理中国专家共识（</a:t>
                      </a:r>
                      <a:r>
                        <a:rPr lang="en-US" altLang="zh-CN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1400" b="0" i="0" spc="6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[4]</a:t>
                      </a:r>
                      <a:endParaRPr lang="zh-CN" altLang="en-US" sz="1400" b="0" i="0" spc="6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i="0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</a:p>
                  </a:txBody>
                  <a:tcPr marL="107950" marR="107950" marT="63500" marB="63500" anchor="ctr"/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中国医药教育协会慢性气道疾病专业委员会，中国哮喘联盟</a:t>
                      </a:r>
                    </a:p>
                  </a:txBody>
                  <a:tcPr marL="107950" marR="107950" marT="63500" marB="63500" anchor="ctr"/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对于已经使用中</a:t>
                      </a:r>
                      <a:r>
                        <a:rPr lang="en-US" altLang="zh-CN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‑</a:t>
                      </a:r>
                      <a:r>
                        <a:rPr lang="zh-CN" altLang="en-US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高剂量 </a:t>
                      </a:r>
                      <a:r>
                        <a:rPr lang="en-US" altLang="zh-CN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ICS </a:t>
                      </a:r>
                      <a:r>
                        <a:rPr lang="zh-CN" altLang="en-US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联合 </a:t>
                      </a:r>
                      <a:r>
                        <a:rPr lang="en-US" altLang="zh-CN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LABA </a:t>
                      </a:r>
                      <a:r>
                        <a:rPr lang="zh-CN" altLang="en-US" sz="1400" b="0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的重度哮喘患者，</a:t>
                      </a:r>
                      <a:r>
                        <a:rPr lang="zh-CN" altLang="en-US" sz="1400" b="1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添加 </a:t>
                      </a:r>
                      <a:r>
                        <a:rPr lang="en-US" altLang="zh-CN" sz="1400" b="1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LAMA </a:t>
                      </a:r>
                      <a:r>
                        <a:rPr lang="zh-CN" altLang="en-US" sz="1400" b="1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可减少气体陷闭，减少急性加重频率和改善肺功能，可以选择的</a:t>
                      </a:r>
                      <a:r>
                        <a:rPr lang="en-US" altLang="zh-CN" sz="1400" b="1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LAMA</a:t>
                      </a:r>
                      <a:r>
                        <a:rPr lang="zh-CN" altLang="en-US" sz="1400" b="1" i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包括阿地溴铵。</a:t>
                      </a:r>
                    </a:p>
                  </a:txBody>
                  <a:tcPr marL="107950" marR="107950" marT="63500" marB="63500" anchor="ctr"/>
                </a:tc>
                <a:extLst>
                  <a:ext uri="{0D108BD9-81ED-4DB2-BD59-A6C34878D82A}">
                    <a16:rowId xmlns:a16="http://schemas.microsoft.com/office/drawing/2014/main" val="2170648056"/>
                  </a:ext>
                </a:extLst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935080" y="6540516"/>
            <a:ext cx="92568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[1] GOLD 2025 report;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[2]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中华结核和呼吸杂志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, 2021:44(3)</a:t>
            </a:r>
            <a:r>
              <a:rPr lang="en-GB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;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[3]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国际呼吸杂志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, 2023:43(2)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；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[4]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中华医学杂志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2024:104(20)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1999" cy="1335698"/>
            <a:chOff x="0" y="63"/>
            <a:chExt cx="19199" cy="251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63"/>
              <a:ext cx="8770" cy="251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61" y="178"/>
              <a:ext cx="10439" cy="2217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062059" y="368455"/>
            <a:ext cx="1102741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相比目录</a:t>
            </a:r>
            <a:r>
              <a:rPr lang="zh-CN" altLang="en-US" sz="2400" b="1" dirty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</a:t>
            </a:r>
            <a:r>
              <a:rPr lang="en-US" altLang="zh-CN" sz="2400" b="1" dirty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LAMA</a:t>
            </a:r>
            <a:r>
              <a:rPr lang="zh-CN" altLang="en-US" sz="2400" b="1" dirty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无新增不良反应，国外上市后无安全性警告和严重不良反应</a:t>
            </a:r>
          </a:p>
          <a:p>
            <a:pPr algn="l"/>
            <a:endParaRPr lang="zh-CN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65319" y="1365088"/>
            <a:ext cx="367862" cy="10112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24" name="矩形: 圆角 23"/>
          <p:cNvSpPr/>
          <p:nvPr/>
        </p:nvSpPr>
        <p:spPr>
          <a:xfrm>
            <a:off x="65319" y="2525726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25" name="矩形: 圆角 24"/>
          <p:cNvSpPr/>
          <p:nvPr/>
        </p:nvSpPr>
        <p:spPr>
          <a:xfrm>
            <a:off x="65319" y="3536969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26" name="矩形: 圆角 25"/>
          <p:cNvSpPr/>
          <p:nvPr/>
        </p:nvSpPr>
        <p:spPr>
          <a:xfrm>
            <a:off x="60312" y="4548212"/>
            <a:ext cx="367862" cy="861848"/>
          </a:xfrm>
          <a:prstGeom prst="roundRect">
            <a:avLst/>
          </a:prstGeom>
          <a:solidFill>
            <a:srgbClr val="61B46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27" name="矩形: 圆角 26"/>
          <p:cNvSpPr/>
          <p:nvPr/>
        </p:nvSpPr>
        <p:spPr>
          <a:xfrm>
            <a:off x="60312" y="5559455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34" name="矩形 33"/>
          <p:cNvSpPr/>
          <p:nvPr/>
        </p:nvSpPr>
        <p:spPr>
          <a:xfrm>
            <a:off x="2472840" y="1131645"/>
            <a:ext cx="4004202" cy="1384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圆角矩形 2"/>
          <p:cNvSpPr/>
          <p:nvPr>
            <p:custDataLst>
              <p:tags r:id="rId1"/>
            </p:custDataLst>
          </p:nvPr>
        </p:nvSpPr>
        <p:spPr>
          <a:xfrm>
            <a:off x="853527" y="1103643"/>
            <a:ext cx="1516465" cy="1384996"/>
          </a:xfrm>
          <a:prstGeom prst="round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>
            <p:custDataLst>
              <p:tags r:id="rId2"/>
            </p:custDataLst>
          </p:nvPr>
        </p:nvSpPr>
        <p:spPr>
          <a:xfrm>
            <a:off x="956374" y="1348847"/>
            <a:ext cx="1428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本品说明书收载的安全性信息</a:t>
            </a:r>
            <a:r>
              <a:rPr lang="en-US" altLang="zh-CN" sz="16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[1]</a:t>
            </a:r>
            <a:endParaRPr lang="en-US" altLang="zh-CN" sz="16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456544" y="1189045"/>
            <a:ext cx="4064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本品最常见报告的不良反应为头痛（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6.6%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）和鼻咽炎（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5.5%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其他常见（发生率≥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1%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至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&lt;10%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）的不良反应包括鼻窦炎、咳嗽、腹泻、恶心。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82295" y="6649107"/>
            <a:ext cx="11027409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[1]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阿地溴铵吸入粉雾剂说明书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;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[2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噻托溴铵吸入粉雾剂说明书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[3] 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Gavalda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A. et al. Pulmonary Pharmacology &amp; Therapeutics,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2014:28, 114-121</a:t>
            </a:r>
          </a:p>
          <a:p>
            <a:endParaRPr lang="en-US" altLang="zh-CN" sz="1100" dirty="0">
              <a:highlight>
                <a:srgbClr val="FFFF00"/>
              </a:highlight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780463" y="2638034"/>
            <a:ext cx="5671820" cy="713105"/>
          </a:xfrm>
          <a:prstGeom prst="roundRect">
            <a:avLst/>
          </a:prstGeom>
          <a:solidFill>
            <a:srgbClr val="61B4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阿地溴铵在血浆中迅速水解，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0.1%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的剂量以原型形式经尿液排泄</a:t>
            </a:r>
            <a:r>
              <a:rPr lang="en-US" altLang="zh-CN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lang="zh-CN" alt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VS 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噻托溴铵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14%</a:t>
            </a:r>
            <a:r>
              <a:rPr lang="en-US" altLang="zh-CN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[2] 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，不会增加肾功能损害患者的安全风险</a:t>
            </a:r>
            <a:endParaRPr lang="zh-CN" altLang="en-US" sz="16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: 圆角 9"/>
          <p:cNvSpPr/>
          <p:nvPr/>
        </p:nvSpPr>
        <p:spPr>
          <a:xfrm>
            <a:off x="6678295" y="2655372"/>
            <a:ext cx="5305489" cy="711835"/>
          </a:xfrm>
          <a:prstGeom prst="roundRect">
            <a:avLst/>
          </a:prstGeom>
          <a:solidFill>
            <a:srgbClr val="539ED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zh-CN" altLang="en-US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全球六项随机双盲安慰剂对照</a:t>
            </a:r>
            <a:r>
              <a:rPr lang="en-US" altLang="zh-CN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Ⅲ</a:t>
            </a:r>
            <a:r>
              <a:rPr lang="zh-CN" altLang="en-US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期临床试验的集合分析（</a:t>
            </a:r>
            <a:r>
              <a:rPr lang="en-US" altLang="zh-CN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N=2781</a:t>
            </a:r>
            <a:r>
              <a:rPr lang="zh-CN" altLang="en-US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en-US" altLang="zh-CN" sz="20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1" name="图表 40"/>
          <p:cNvGraphicFramePr/>
          <p:nvPr>
            <p:extLst>
              <p:ext uri="{D42A27DB-BD31-4B8C-83A1-F6EECF244321}">
                <p14:modId xmlns:p14="http://schemas.microsoft.com/office/powerpoint/2010/main" val="85505947"/>
              </p:ext>
            </p:extLst>
          </p:nvPr>
        </p:nvGraphicFramePr>
        <p:xfrm>
          <a:off x="6623389" y="3691540"/>
          <a:ext cx="5415299" cy="293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1510908" y="3687812"/>
            <a:ext cx="4129542" cy="3022345"/>
            <a:chOff x="1875018" y="3359239"/>
            <a:chExt cx="3408175" cy="2648155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75018" y="3359239"/>
              <a:ext cx="3408175" cy="2648155"/>
            </a:xfrm>
            <a:prstGeom prst="rect">
              <a:avLst/>
            </a:prstGeom>
          </p:spPr>
        </p:pic>
        <p:sp>
          <p:nvSpPr>
            <p:cNvPr id="39" name="箭头: 下 38"/>
            <p:cNvSpPr/>
            <p:nvPr/>
          </p:nvSpPr>
          <p:spPr>
            <a:xfrm rot="20278389">
              <a:off x="2637576" y="4657387"/>
              <a:ext cx="229684" cy="744263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100924" y="3377482"/>
              <a:ext cx="74696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阿地溴铵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格隆溴铵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噻托溴铵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异丙托溴铵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205623" y="5810612"/>
              <a:ext cx="863186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时间（分钟）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971815" y="4035197"/>
              <a:ext cx="138499" cy="1423309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lIns="0" tIns="0" rIns="0" bIns="0" rtlCol="0">
              <a:spAutoFit/>
            </a:bodyPr>
            <a:lstStyle/>
            <a:p>
              <a:pPr algn="ctr"/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血浆中残留比例（</a:t>
              </a:r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8187798" y="1112284"/>
            <a:ext cx="3839262" cy="1384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圆角矩形 2"/>
          <p:cNvSpPr/>
          <p:nvPr>
            <p:custDataLst>
              <p:tags r:id="rId3"/>
            </p:custDataLst>
          </p:nvPr>
        </p:nvSpPr>
        <p:spPr>
          <a:xfrm>
            <a:off x="6568485" y="1084282"/>
            <a:ext cx="1516465" cy="1384996"/>
          </a:xfrm>
          <a:prstGeom prst="round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>
            <p:custDataLst>
              <p:tags r:id="rId4"/>
            </p:custDataLst>
          </p:nvPr>
        </p:nvSpPr>
        <p:spPr>
          <a:xfrm>
            <a:off x="6700130" y="1282658"/>
            <a:ext cx="1428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其他国家上市后安全性情况</a:t>
            </a:r>
            <a:endParaRPr lang="en-US" altLang="zh-CN" sz="16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171502" y="1169684"/>
            <a:ext cx="38122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本品已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在美国、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欧盟等超过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个国家上市销售，并进入德国、英国、意大利、加拿大、澳大利亚等国医保目录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临床应用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多年，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已上市国家尚无任何安全性警告、撤市信息，无严重不良反应报告。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11313" y="3374144"/>
            <a:ext cx="5810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0" i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阿地溴铵快速水解：</a:t>
            </a:r>
            <a:r>
              <a:rPr lang="zh-CN" altLang="en-US" sz="1400" b="1" i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人血浆半衰期仅</a:t>
            </a:r>
            <a:r>
              <a:rPr lang="en-US" altLang="zh-CN" sz="1400" b="1" i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2.4</a:t>
            </a:r>
            <a:r>
              <a:rPr lang="zh-CN" altLang="en-US" sz="1400" b="1" i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分钟（</a:t>
            </a:r>
            <a:r>
              <a:rPr lang="en-US" altLang="zh-CN" sz="1400" b="1" i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vs </a:t>
            </a:r>
            <a:r>
              <a:rPr lang="zh-CN" altLang="en-US" sz="1400" b="1" i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噻托溴铵 </a:t>
            </a:r>
            <a:r>
              <a:rPr lang="en-US" altLang="zh-CN" sz="1400" b="1" i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1.6</a:t>
            </a:r>
            <a:r>
              <a:rPr lang="zh-CN" altLang="en-US" sz="1400" b="1" i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小时）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[3]</a:t>
            </a:r>
            <a:endParaRPr lang="zh-CN" altLang="en-US" sz="1400" b="1" baseline="30000" dirty="0"/>
          </a:p>
        </p:txBody>
      </p:sp>
      <p:sp>
        <p:nvSpPr>
          <p:cNvPr id="48" name="文本框 47"/>
          <p:cNvSpPr txBox="1"/>
          <p:nvPr/>
        </p:nvSpPr>
        <p:spPr>
          <a:xfrm>
            <a:off x="6575764" y="3367200"/>
            <a:ext cx="5510548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阿地溴铵避免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en-US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受体过度抑制，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心血管事件发生率与安慰剂相当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]</a:t>
            </a:r>
            <a:endParaRPr lang="en-US" altLang="zh-CN" sz="1400" baseline="30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435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1999" cy="1187669"/>
            <a:chOff x="0" y="63"/>
            <a:chExt cx="19199" cy="2512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0" y="63"/>
              <a:ext cx="8770" cy="251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8761" y="178"/>
              <a:ext cx="10439" cy="2217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984800" y="352230"/>
            <a:ext cx="1102741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较噻托溴铵疗效和安全性更优，减少急性加重相关医疗支出，更具成本效益</a:t>
            </a:r>
            <a:endParaRPr lang="en-US" altLang="zh-CN" sz="2400" b="1" dirty="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1" name="组合 110"/>
          <p:cNvGrpSpPr/>
          <p:nvPr>
            <p:custDataLst>
              <p:tags r:id="rId1"/>
            </p:custDataLst>
          </p:nvPr>
        </p:nvGrpSpPr>
        <p:grpSpPr>
          <a:xfrm>
            <a:off x="6413695" y="1550610"/>
            <a:ext cx="5341817" cy="2138178"/>
            <a:chOff x="1508760" y="1143258"/>
            <a:chExt cx="8564880" cy="1396177"/>
          </a:xfrm>
        </p:grpSpPr>
        <p:sp>
          <p:nvSpPr>
            <p:cNvPr id="112" name="矩形 111"/>
            <p:cNvSpPr/>
            <p:nvPr>
              <p:custDataLst>
                <p:tags r:id="rId19"/>
              </p:custDataLst>
            </p:nvPr>
          </p:nvSpPr>
          <p:spPr>
            <a:xfrm>
              <a:off x="1584960" y="1228795"/>
              <a:ext cx="8488680" cy="1310640"/>
            </a:xfrm>
            <a:prstGeom prst="rect">
              <a:avLst/>
            </a:prstGeom>
            <a:solidFill>
              <a:srgbClr val="3D629E"/>
            </a:solidFill>
            <a:ln w="12700" cap="flat" cmpd="sng" algn="ctr">
              <a:solidFill>
                <a:srgbClr val="3D629E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阿里巴巴普惠体"/>
                <a:ea typeface="阿里巴巴普惠体"/>
                <a:cs typeface="阿里巴巴普惠体"/>
                <a:sym typeface="+mn-lt"/>
              </a:endParaRPr>
            </a:p>
          </p:txBody>
        </p:sp>
        <p:sp>
          <p:nvSpPr>
            <p:cNvPr id="113" name="矩形 112"/>
            <p:cNvSpPr/>
            <p:nvPr>
              <p:custDataLst>
                <p:tags r:id="rId20"/>
              </p:custDataLst>
            </p:nvPr>
          </p:nvSpPr>
          <p:spPr>
            <a:xfrm>
              <a:off x="1508760" y="1143258"/>
              <a:ext cx="8488680" cy="131064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3D629E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阿里巴巴普惠体"/>
                <a:ea typeface="阿里巴巴普惠体"/>
                <a:cs typeface="阿里巴巴普惠体"/>
                <a:sym typeface="+mn-lt"/>
              </a:endParaRPr>
            </a:p>
          </p:txBody>
        </p:sp>
      </p:grpSp>
      <p:grpSp>
        <p:nvGrpSpPr>
          <p:cNvPr id="114" name="组合 113"/>
          <p:cNvGrpSpPr/>
          <p:nvPr>
            <p:custDataLst>
              <p:tags r:id="rId2"/>
            </p:custDataLst>
          </p:nvPr>
        </p:nvGrpSpPr>
        <p:grpSpPr>
          <a:xfrm>
            <a:off x="6424574" y="4044992"/>
            <a:ext cx="5341817" cy="1988074"/>
            <a:chOff x="1508760" y="1143258"/>
            <a:chExt cx="8564880" cy="1396177"/>
          </a:xfrm>
        </p:grpSpPr>
        <p:sp>
          <p:nvSpPr>
            <p:cNvPr id="115" name="矩形 114"/>
            <p:cNvSpPr/>
            <p:nvPr>
              <p:custDataLst>
                <p:tags r:id="rId17"/>
              </p:custDataLst>
            </p:nvPr>
          </p:nvSpPr>
          <p:spPr>
            <a:xfrm>
              <a:off x="1584960" y="1228795"/>
              <a:ext cx="8488680" cy="1310640"/>
            </a:xfrm>
            <a:prstGeom prst="rect">
              <a:avLst/>
            </a:prstGeom>
            <a:solidFill>
              <a:srgbClr val="61B4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阿里巴巴普惠体"/>
                <a:ea typeface="阿里巴巴普惠体"/>
                <a:cs typeface="阿里巴巴普惠体"/>
                <a:sym typeface="+mn-lt"/>
              </a:endParaRPr>
            </a:p>
          </p:txBody>
        </p:sp>
        <p:sp>
          <p:nvSpPr>
            <p:cNvPr id="116" name="矩形 115"/>
            <p:cNvSpPr/>
            <p:nvPr>
              <p:custDataLst>
                <p:tags r:id="rId18"/>
              </p:custDataLst>
            </p:nvPr>
          </p:nvSpPr>
          <p:spPr>
            <a:xfrm>
              <a:off x="1508760" y="1143258"/>
              <a:ext cx="8488680" cy="131064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3D629E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阿里巴巴普惠体"/>
                <a:ea typeface="阿里巴巴普惠体"/>
                <a:cs typeface="阿里巴巴普惠体"/>
                <a:sym typeface="+mn-lt"/>
              </a:endParaRPr>
            </a:p>
          </p:txBody>
        </p:sp>
      </p:grpSp>
      <p:grpSp>
        <p:nvGrpSpPr>
          <p:cNvPr id="102" name="组合 101"/>
          <p:cNvGrpSpPr/>
          <p:nvPr>
            <p:custDataLst>
              <p:tags r:id="rId3"/>
            </p:custDataLst>
          </p:nvPr>
        </p:nvGrpSpPr>
        <p:grpSpPr>
          <a:xfrm>
            <a:off x="813570" y="1547773"/>
            <a:ext cx="5341817" cy="2141015"/>
            <a:chOff x="1508760" y="886685"/>
            <a:chExt cx="8564880" cy="1652750"/>
          </a:xfrm>
        </p:grpSpPr>
        <p:sp>
          <p:nvSpPr>
            <p:cNvPr id="106" name="矩形 105"/>
            <p:cNvSpPr/>
            <p:nvPr>
              <p:custDataLst>
                <p:tags r:id="rId15"/>
              </p:custDataLst>
            </p:nvPr>
          </p:nvSpPr>
          <p:spPr>
            <a:xfrm>
              <a:off x="1584960" y="1228795"/>
              <a:ext cx="8488680" cy="1310640"/>
            </a:xfrm>
            <a:prstGeom prst="rect">
              <a:avLst/>
            </a:prstGeom>
            <a:solidFill>
              <a:srgbClr val="61B4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阿里巴巴普惠体"/>
                <a:ea typeface="阿里巴巴普惠体"/>
                <a:cs typeface="阿里巴巴普惠体"/>
                <a:sym typeface="+mn-lt"/>
              </a:endParaRPr>
            </a:p>
          </p:txBody>
        </p:sp>
        <p:sp>
          <p:nvSpPr>
            <p:cNvPr id="107" name="矩形 106"/>
            <p:cNvSpPr/>
            <p:nvPr>
              <p:custDataLst>
                <p:tags r:id="rId16"/>
              </p:custDataLst>
            </p:nvPr>
          </p:nvSpPr>
          <p:spPr>
            <a:xfrm>
              <a:off x="1508760" y="886685"/>
              <a:ext cx="8488204" cy="156738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39ED3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阿里巴巴普惠体"/>
                <a:ea typeface="阿里巴巴普惠体"/>
                <a:cs typeface="阿里巴巴普惠体"/>
                <a:sym typeface="+mn-lt"/>
              </a:endParaRPr>
            </a:p>
          </p:txBody>
        </p:sp>
      </p:grpSp>
      <p:sp>
        <p:nvSpPr>
          <p:cNvPr id="84" name="文本框 83"/>
          <p:cNvSpPr txBox="1"/>
          <p:nvPr>
            <p:custDataLst>
              <p:tags r:id="rId4"/>
            </p:custDataLst>
          </p:nvPr>
        </p:nvSpPr>
        <p:spPr>
          <a:xfrm>
            <a:off x="871774" y="1572985"/>
            <a:ext cx="263672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对公共健康的影响显著</a:t>
            </a:r>
          </a:p>
        </p:txBody>
      </p:sp>
      <p:sp>
        <p:nvSpPr>
          <p:cNvPr id="85" name="文本框 84"/>
          <p:cNvSpPr txBox="1"/>
          <p:nvPr>
            <p:custDataLst>
              <p:tags r:id="rId5"/>
            </p:custDataLst>
          </p:nvPr>
        </p:nvSpPr>
        <p:spPr>
          <a:xfrm>
            <a:off x="785061" y="2036610"/>
            <a:ext cx="5389880" cy="1594027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marL="171450" marR="0" lvl="0" indent="-171450" fontAlgn="auto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COPD 2021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造成全球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350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万人死亡，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大死因</a:t>
            </a:r>
            <a:r>
              <a:rPr lang="en-US" altLang="zh-CN" sz="1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</a:t>
            </a:r>
            <a:r>
              <a:rPr lang="en-US" altLang="zh-CN" sz="1400" baseline="30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1]</a:t>
            </a:r>
            <a:endParaRPr lang="en-US" altLang="zh-CN" sz="1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marR="0" lvl="0" indent="-171450" fontAlgn="auto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我国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COPD</a:t>
            </a:r>
            <a:r>
              <a:rPr lang="zh-CN" altLang="en-US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诊断率仅为26.8%，疾病控制率为20.2%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</a:t>
            </a:r>
            <a:r>
              <a:rPr lang="en-US" altLang="zh-CN" sz="1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2]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，疾病控制水平亟待提升</a:t>
            </a:r>
            <a:endParaRPr lang="zh-CN" altLang="en-US" sz="1400" baseline="30000" dirty="0">
              <a:solidFill>
                <a:schemeClr val="tx1">
                  <a:lumMod val="85000"/>
                  <a:lumOff val="15000"/>
                </a:schemeClr>
              </a:solidFill>
              <a:effectLst/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marR="0" lvl="0" indent="-171450" fontAlgn="auto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促进“健康中国2030”呼吸防治目标实现；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保障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《2024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年国家基本公共卫生服务项目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》COPD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患者健康服务规范实施</a:t>
            </a:r>
            <a:endParaRPr lang="zh-CN" altLang="en-US" sz="14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7" name="文本框 86"/>
          <p:cNvSpPr txBox="1"/>
          <p:nvPr>
            <p:custDataLst>
              <p:tags r:id="rId6"/>
            </p:custDataLst>
          </p:nvPr>
        </p:nvSpPr>
        <p:spPr>
          <a:xfrm>
            <a:off x="6472106" y="4044487"/>
            <a:ext cx="2636727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降低临床管理难度</a:t>
            </a:r>
          </a:p>
        </p:txBody>
      </p:sp>
      <p:sp>
        <p:nvSpPr>
          <p:cNvPr id="92" name="文本框 91"/>
          <p:cNvSpPr txBox="1"/>
          <p:nvPr>
            <p:custDataLst>
              <p:tags r:id="rId7"/>
            </p:custDataLst>
          </p:nvPr>
        </p:nvSpPr>
        <p:spPr>
          <a:xfrm>
            <a:off x="6461220" y="1924174"/>
            <a:ext cx="5293995" cy="13299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ts val="500"/>
              </a:spcBef>
              <a:buFont typeface="Wingdings" panose="05000000000000000000" charset="0"/>
              <a:buChar char="l"/>
              <a:defRPr/>
            </a:pPr>
            <a:r>
              <a:rPr lang="zh-CN" altLang="en-US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首款可应用于肝肾共病患者的</a:t>
            </a:r>
            <a:r>
              <a:rPr lang="en-US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LAMA</a:t>
            </a:r>
            <a:r>
              <a:rPr lang="zh-CN" altLang="en-US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，弥补目录内空白</a:t>
            </a:r>
          </a:p>
          <a:p>
            <a:pPr marL="171450" indent="-171450">
              <a:lnSpc>
                <a:spcPct val="150000"/>
              </a:lnSpc>
              <a:spcBef>
                <a:spcPts val="500"/>
              </a:spcBef>
              <a:buFont typeface="Wingdings" panose="05000000000000000000" charset="0"/>
              <a:buChar char="l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较噻托溴铵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支气管舒张效果更好，全天候症状缓解更明显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indent="-171450">
              <a:lnSpc>
                <a:spcPct val="150000"/>
              </a:lnSpc>
              <a:spcBef>
                <a:spcPts val="500"/>
              </a:spcBef>
              <a:buFont typeface="Wingdings" panose="05000000000000000000" charset="0"/>
              <a:buChar char="l"/>
              <a:defRPr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中国患者疗效明确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[3]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</a:t>
            </a:r>
            <a:r>
              <a:rPr lang="zh-CN" altLang="en-US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长期改善气流阻塞症状，有效预防急性加重</a:t>
            </a:r>
            <a:endParaRPr lang="zh-CN" altLang="en-US" sz="1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3" name="文本框 92"/>
          <p:cNvSpPr txBox="1"/>
          <p:nvPr>
            <p:custDataLst>
              <p:tags r:id="rId8"/>
            </p:custDataLst>
          </p:nvPr>
        </p:nvSpPr>
        <p:spPr>
          <a:xfrm>
            <a:off x="6472106" y="1553137"/>
            <a:ext cx="3262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弥补目录短板</a:t>
            </a:r>
          </a:p>
        </p:txBody>
      </p:sp>
      <p:sp>
        <p:nvSpPr>
          <p:cNvPr id="119" name="文本框 118"/>
          <p:cNvSpPr txBox="1"/>
          <p:nvPr>
            <p:custDataLst>
              <p:tags r:id="rId9"/>
            </p:custDataLst>
          </p:nvPr>
        </p:nvSpPr>
        <p:spPr>
          <a:xfrm>
            <a:off x="6363465" y="4415524"/>
            <a:ext cx="5293996" cy="16586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85750" lvl="0" indent="-285750">
              <a:lnSpc>
                <a:spcPct val="140000"/>
              </a:lnSpc>
              <a:spcBef>
                <a:spcPts val="500"/>
              </a:spcBef>
              <a:buFont typeface="Wingdings" panose="05000000000000000000" charset="0"/>
              <a:buChar char="l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肝肾功能损害患者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无需额外监测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40000"/>
              </a:lnSpc>
              <a:spcBef>
                <a:spcPts val="500"/>
              </a:spcBef>
              <a:buFont typeface="Wingdings" panose="05000000000000000000" charset="0"/>
              <a:buChar char="l"/>
              <a:defRPr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降低急性加重风险，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减轻医疗系统负担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285750" indent="-285750">
              <a:lnSpc>
                <a:spcPct val="140000"/>
              </a:lnSpc>
              <a:spcBef>
                <a:spcPts val="500"/>
              </a:spcBef>
              <a:buFont typeface="Wingdings" panose="05000000000000000000" charset="0"/>
              <a:buChar char="l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装置两步操作，降低患者教育难度，视觉和触觉双反馈，降低错误率</a:t>
            </a:r>
          </a:p>
          <a:p>
            <a:pPr marL="285750" lvl="0" indent="-285750">
              <a:lnSpc>
                <a:spcPct val="140000"/>
              </a:lnSpc>
              <a:spcBef>
                <a:spcPts val="500"/>
              </a:spcBef>
              <a:buFont typeface="Wingdings" panose="05000000000000000000" charset="0"/>
              <a:buChar char="l"/>
              <a:defRPr/>
            </a:pPr>
            <a:endParaRPr lang="zh-CN" altLang="en-US" sz="1400" baseline="3000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92065" y="1651287"/>
            <a:ext cx="2406344" cy="20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65319" y="1365088"/>
            <a:ext cx="367862" cy="10112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31" name="矩形: 圆角 30"/>
          <p:cNvSpPr/>
          <p:nvPr/>
        </p:nvSpPr>
        <p:spPr>
          <a:xfrm>
            <a:off x="65319" y="2525726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32" name="矩形: 圆角 31"/>
          <p:cNvSpPr/>
          <p:nvPr/>
        </p:nvSpPr>
        <p:spPr>
          <a:xfrm>
            <a:off x="65319" y="3536969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33" name="矩形: 圆角 32"/>
          <p:cNvSpPr/>
          <p:nvPr/>
        </p:nvSpPr>
        <p:spPr>
          <a:xfrm>
            <a:off x="60312" y="4548212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34" name="矩形: 圆角 33"/>
          <p:cNvSpPr/>
          <p:nvPr/>
        </p:nvSpPr>
        <p:spPr>
          <a:xfrm>
            <a:off x="60312" y="5559455"/>
            <a:ext cx="367862" cy="861848"/>
          </a:xfrm>
          <a:prstGeom prst="roundRect">
            <a:avLst/>
          </a:prstGeom>
          <a:solidFill>
            <a:srgbClr val="61B46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5053" y="6541469"/>
            <a:ext cx="112218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 WHO, Chronic obstructive pulmonary disease. 2024; 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[2] </a:t>
            </a:r>
            <a:r>
              <a:rPr lang="en-US" altLang="zh-CN" sz="800" b="0" i="0" dirty="0">
                <a:solidFill>
                  <a:srgbClr val="20202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Li R</a:t>
            </a:r>
            <a:r>
              <a:rPr lang="en-US" altLang="zh-CN" sz="800" dirty="0">
                <a:solidFill>
                  <a:srgbClr val="2020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800" dirty="0">
                <a:solidFill>
                  <a:srgbClr val="2020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>
                <a:solidFill>
                  <a:srgbClr val="2020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 al</a:t>
            </a:r>
            <a:r>
              <a:rPr lang="en-US" altLang="zh-CN" sz="800" b="0" i="0" dirty="0">
                <a:solidFill>
                  <a:srgbClr val="20202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800" b="0" i="0" dirty="0" err="1">
                <a:solidFill>
                  <a:srgbClr val="20202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PLoS</a:t>
            </a:r>
            <a:r>
              <a:rPr lang="en-US" altLang="zh-CN" sz="800" b="0" i="0" dirty="0">
                <a:solidFill>
                  <a:srgbClr val="20202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ONE 20(4): e0321470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; [3]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Sun Y. et al. Respir. Med. 2023:218, 107393;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Jones P. et al Thorax. 2012;67:A146.; [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] </a:t>
            </a:r>
            <a:r>
              <a:rPr kumimoji="0" lang="fr-FR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Jones P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fr-FR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et al. Eur </a:t>
            </a:r>
            <a:r>
              <a:rPr kumimoji="0" lang="fr-FR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Respir J. 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kumimoji="0" lang="fr-FR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40, 830–836; [6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] Wise R. et al. JAMA. 2019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321(17)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1693-1701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8" name="组合 37"/>
          <p:cNvGrpSpPr/>
          <p:nvPr>
            <p:custDataLst>
              <p:tags r:id="rId10"/>
            </p:custDataLst>
          </p:nvPr>
        </p:nvGrpSpPr>
        <p:grpSpPr>
          <a:xfrm>
            <a:off x="794480" y="4049364"/>
            <a:ext cx="5341817" cy="1946982"/>
            <a:chOff x="1508760" y="876982"/>
            <a:chExt cx="8564880" cy="1662453"/>
          </a:xfrm>
        </p:grpSpPr>
        <p:sp>
          <p:nvSpPr>
            <p:cNvPr id="39" name="矩形 38"/>
            <p:cNvSpPr/>
            <p:nvPr>
              <p:custDataLst>
                <p:tags r:id="rId13"/>
              </p:custDataLst>
            </p:nvPr>
          </p:nvSpPr>
          <p:spPr>
            <a:xfrm>
              <a:off x="1584960" y="1228795"/>
              <a:ext cx="8488680" cy="1310640"/>
            </a:xfrm>
            <a:prstGeom prst="rect">
              <a:avLst/>
            </a:prstGeom>
            <a:solidFill>
              <a:srgbClr val="3D629E"/>
            </a:solidFill>
            <a:ln w="12700" cap="flat" cmpd="sng" algn="ctr">
              <a:solidFill>
                <a:srgbClr val="3D629E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阿里巴巴普惠体"/>
                <a:ea typeface="阿里巴巴普惠体"/>
                <a:cs typeface="阿里巴巴普惠体"/>
                <a:sym typeface="+mn-lt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14"/>
              </p:custDataLst>
            </p:nvPr>
          </p:nvSpPr>
          <p:spPr>
            <a:xfrm>
              <a:off x="1508760" y="876982"/>
              <a:ext cx="8488204" cy="157708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3D629E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阿里巴巴普惠体"/>
                <a:ea typeface="阿里巴巴普惠体"/>
                <a:cs typeface="阿里巴巴普惠体"/>
                <a:sym typeface="+mn-lt"/>
              </a:endParaRPr>
            </a:p>
          </p:txBody>
        </p:sp>
      </p:grpSp>
      <p:sp>
        <p:nvSpPr>
          <p:cNvPr id="41" name="文本框 40"/>
          <p:cNvSpPr txBox="1"/>
          <p:nvPr>
            <p:custDataLst>
              <p:tags r:id="rId11"/>
            </p:custDataLst>
          </p:nvPr>
        </p:nvSpPr>
        <p:spPr>
          <a:xfrm>
            <a:off x="841955" y="4083026"/>
            <a:ext cx="236029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符合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保基本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原则</a:t>
            </a:r>
          </a:p>
        </p:txBody>
      </p:sp>
      <p:sp>
        <p:nvSpPr>
          <p:cNvPr id="42" name="文本框 41"/>
          <p:cNvSpPr txBox="1"/>
          <p:nvPr>
            <p:custDataLst>
              <p:tags r:id="rId12"/>
            </p:custDataLst>
          </p:nvPr>
        </p:nvSpPr>
        <p:spPr>
          <a:xfrm>
            <a:off x="794480" y="4555683"/>
            <a:ext cx="5433695" cy="15760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just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降低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29%COPD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急性加重风险，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减少急救药物使用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[4-5]</a:t>
            </a:r>
            <a:endParaRPr lang="zh-CN" altLang="en-US" sz="1400" baseline="30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marR="0" lvl="0" indent="-285750" algn="just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COPD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急性加重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住院率降低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35%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[6]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节约住院费用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marR="0" lvl="0" indent="-285750" algn="just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charset="0"/>
              <a:buChar char="l"/>
              <a:defRPr/>
            </a:pPr>
            <a:r>
              <a:rPr lang="zh-CN" altLang="en-US" sz="14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减少肝肾共病患者的不良反应处理费用</a:t>
            </a:r>
          </a:p>
          <a:p>
            <a:pPr marL="285750" marR="0" lvl="0" indent="-285750" algn="just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endParaRPr lang="zh-CN" altLang="en-US" sz="14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220980" y="2657475"/>
            <a:ext cx="2908935" cy="236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2354312" y="83761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3C3C36"/>
                </a:solidFill>
                <a:latin typeface="Arial" panose="020B0604020202020204"/>
                <a:ea typeface="微软雅黑" panose="020B0503020204020204" pitchFamily="34" charset="-122"/>
              </a:rPr>
              <a:t>目录</a:t>
            </a:r>
          </a:p>
        </p:txBody>
      </p:sp>
      <p:cxnSp>
        <p:nvCxnSpPr>
          <p:cNvPr id="100" name="直接连接符 99"/>
          <p:cNvCxnSpPr/>
          <p:nvPr/>
        </p:nvCxnSpPr>
        <p:spPr>
          <a:xfrm>
            <a:off x="1059703" y="1234959"/>
            <a:ext cx="21785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>
            <a:off x="865064" y="834849"/>
            <a:ext cx="1620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b="1" dirty="0">
              <a:solidFill>
                <a:srgbClr val="3C3C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3454410" y="1032827"/>
            <a:ext cx="2398395" cy="464820"/>
            <a:chOff x="2060870" y="2774689"/>
            <a:chExt cx="2398317" cy="464812"/>
          </a:xfrm>
        </p:grpSpPr>
        <p:sp>
          <p:nvSpPr>
            <p:cNvPr id="42" name="文本框 41"/>
            <p:cNvSpPr txBox="1"/>
            <p:nvPr>
              <p:custDataLst>
                <p:tags r:id="rId15"/>
              </p:custDataLst>
            </p:nvPr>
          </p:nvSpPr>
          <p:spPr>
            <a:xfrm>
              <a:off x="2735638" y="2839391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rgbClr val="3C3C36"/>
                  </a:solidFill>
                  <a:latin typeface="Arial" panose="020B0604020202020204"/>
                  <a:ea typeface="微软雅黑" panose="020B0503020204020204" pitchFamily="34" charset="-122"/>
                </a:rPr>
                <a:t>药品基本信息</a:t>
              </a:r>
              <a:endParaRPr lang="zh-CN" altLang="en-US" sz="2000" b="1" dirty="0">
                <a:solidFill>
                  <a:srgbClr val="106CB0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43" name="Group 284"/>
            <p:cNvGrpSpPr/>
            <p:nvPr/>
          </p:nvGrpSpPr>
          <p:grpSpPr>
            <a:xfrm>
              <a:off x="2060870" y="2774689"/>
              <a:ext cx="604800" cy="457200"/>
              <a:chOff x="-4600575" y="1592263"/>
              <a:chExt cx="4446587" cy="3724275"/>
            </a:xfrm>
            <a:solidFill>
              <a:srgbClr val="3C3C36"/>
            </a:solidFill>
          </p:grpSpPr>
          <p:sp>
            <p:nvSpPr>
              <p:cNvPr id="44" name="Freeform 22"/>
              <p:cNvSpPr/>
              <p:nvPr/>
            </p:nvSpPr>
            <p:spPr bwMode="auto">
              <a:xfrm>
                <a:off x="-4600575" y="2065338"/>
                <a:ext cx="3246438" cy="3251200"/>
              </a:xfrm>
              <a:custGeom>
                <a:avLst/>
                <a:gdLst>
                  <a:gd name="T0" fmla="*/ 1932 w 2045"/>
                  <a:gd name="T1" fmla="*/ 1934 h 2048"/>
                  <a:gd name="T2" fmla="*/ 113 w 2045"/>
                  <a:gd name="T3" fmla="*/ 1934 h 2048"/>
                  <a:gd name="T4" fmla="*/ 113 w 2045"/>
                  <a:gd name="T5" fmla="*/ 114 h 2048"/>
                  <a:gd name="T6" fmla="*/ 1231 w 2045"/>
                  <a:gd name="T7" fmla="*/ 114 h 2048"/>
                  <a:gd name="T8" fmla="*/ 1231 w 2045"/>
                  <a:gd name="T9" fmla="*/ 0 h 2048"/>
                  <a:gd name="T10" fmla="*/ 0 w 2045"/>
                  <a:gd name="T11" fmla="*/ 0 h 2048"/>
                  <a:gd name="T12" fmla="*/ 0 w 2045"/>
                  <a:gd name="T13" fmla="*/ 2048 h 2048"/>
                  <a:gd name="T14" fmla="*/ 2045 w 2045"/>
                  <a:gd name="T15" fmla="*/ 2048 h 2048"/>
                  <a:gd name="T16" fmla="*/ 2045 w 2045"/>
                  <a:gd name="T17" fmla="*/ 1533 h 2048"/>
                  <a:gd name="T18" fmla="*/ 1932 w 2045"/>
                  <a:gd name="T19" fmla="*/ 1533 h 2048"/>
                  <a:gd name="T20" fmla="*/ 1932 w 2045"/>
                  <a:gd name="T21" fmla="*/ 1934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5" h="2048">
                    <a:moveTo>
                      <a:pt x="1932" y="1934"/>
                    </a:moveTo>
                    <a:lnTo>
                      <a:pt x="113" y="1934"/>
                    </a:lnTo>
                    <a:lnTo>
                      <a:pt x="113" y="114"/>
                    </a:lnTo>
                    <a:lnTo>
                      <a:pt x="1231" y="114"/>
                    </a:lnTo>
                    <a:lnTo>
                      <a:pt x="1231" y="0"/>
                    </a:lnTo>
                    <a:lnTo>
                      <a:pt x="0" y="0"/>
                    </a:lnTo>
                    <a:lnTo>
                      <a:pt x="0" y="2048"/>
                    </a:lnTo>
                    <a:lnTo>
                      <a:pt x="2045" y="2048"/>
                    </a:lnTo>
                    <a:lnTo>
                      <a:pt x="2045" y="1533"/>
                    </a:lnTo>
                    <a:lnTo>
                      <a:pt x="1932" y="1533"/>
                    </a:lnTo>
                    <a:lnTo>
                      <a:pt x="1932" y="19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C3C3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 23"/>
              <p:cNvSpPr/>
              <p:nvPr/>
            </p:nvSpPr>
            <p:spPr bwMode="auto">
              <a:xfrm>
                <a:off x="-4000500" y="4078288"/>
                <a:ext cx="977900" cy="180975"/>
              </a:xfrm>
              <a:custGeom>
                <a:avLst/>
                <a:gdLst>
                  <a:gd name="T0" fmla="*/ 588 w 616"/>
                  <a:gd name="T1" fmla="*/ 114 h 114"/>
                  <a:gd name="T2" fmla="*/ 616 w 616"/>
                  <a:gd name="T3" fmla="*/ 0 h 114"/>
                  <a:gd name="T4" fmla="*/ 0 w 616"/>
                  <a:gd name="T5" fmla="*/ 0 h 114"/>
                  <a:gd name="T6" fmla="*/ 0 w 616"/>
                  <a:gd name="T7" fmla="*/ 114 h 114"/>
                  <a:gd name="T8" fmla="*/ 588 w 616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6" h="114">
                    <a:moveTo>
                      <a:pt x="588" y="114"/>
                    </a:moveTo>
                    <a:lnTo>
                      <a:pt x="616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588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C3C3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 24"/>
              <p:cNvSpPr>
                <a:spLocks noEditPoints="1"/>
              </p:cNvSpPr>
              <p:nvPr/>
            </p:nvSpPr>
            <p:spPr bwMode="auto">
              <a:xfrm>
                <a:off x="-2887663" y="1592263"/>
                <a:ext cx="2733675" cy="2667000"/>
              </a:xfrm>
              <a:custGeom>
                <a:avLst/>
                <a:gdLst>
                  <a:gd name="T0" fmla="*/ 655 w 727"/>
                  <a:gd name="T1" fmla="*/ 54 h 709"/>
                  <a:gd name="T2" fmla="*/ 562 w 727"/>
                  <a:gd name="T3" fmla="*/ 0 h 709"/>
                  <a:gd name="T4" fmla="*/ 562 w 727"/>
                  <a:gd name="T5" fmla="*/ 0 h 709"/>
                  <a:gd name="T6" fmla="*/ 535 w 727"/>
                  <a:gd name="T7" fmla="*/ 11 h 709"/>
                  <a:gd name="T8" fmla="*/ 57 w 727"/>
                  <a:gd name="T9" fmla="*/ 489 h 709"/>
                  <a:gd name="T10" fmla="*/ 0 w 727"/>
                  <a:gd name="T11" fmla="*/ 709 h 709"/>
                  <a:gd name="T12" fmla="*/ 220 w 727"/>
                  <a:gd name="T13" fmla="*/ 652 h 709"/>
                  <a:gd name="T14" fmla="*/ 698 w 727"/>
                  <a:gd name="T15" fmla="*/ 174 h 709"/>
                  <a:gd name="T16" fmla="*/ 655 w 727"/>
                  <a:gd name="T17" fmla="*/ 54 h 709"/>
                  <a:gd name="T18" fmla="*/ 99 w 727"/>
                  <a:gd name="T19" fmla="*/ 516 h 709"/>
                  <a:gd name="T20" fmla="*/ 155 w 727"/>
                  <a:gd name="T21" fmla="*/ 554 h 709"/>
                  <a:gd name="T22" fmla="*/ 193 w 727"/>
                  <a:gd name="T23" fmla="*/ 609 h 709"/>
                  <a:gd name="T24" fmla="*/ 67 w 727"/>
                  <a:gd name="T25" fmla="*/ 642 h 709"/>
                  <a:gd name="T26" fmla="*/ 99 w 727"/>
                  <a:gd name="T27" fmla="*/ 516 h 709"/>
                  <a:gd name="T28" fmla="*/ 230 w 727"/>
                  <a:gd name="T29" fmla="*/ 574 h 709"/>
                  <a:gd name="T30" fmla="*/ 188 w 727"/>
                  <a:gd name="T31" fmla="*/ 520 h 709"/>
                  <a:gd name="T32" fmla="*/ 135 w 727"/>
                  <a:gd name="T33" fmla="*/ 479 h 709"/>
                  <a:gd name="T34" fmla="*/ 565 w 727"/>
                  <a:gd name="T35" fmla="*/ 49 h 709"/>
                  <a:gd name="T36" fmla="*/ 621 w 727"/>
                  <a:gd name="T37" fmla="*/ 88 h 709"/>
                  <a:gd name="T38" fmla="*/ 660 w 727"/>
                  <a:gd name="T39" fmla="*/ 144 h 709"/>
                  <a:gd name="T40" fmla="*/ 230 w 727"/>
                  <a:gd name="T41" fmla="*/ 574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7" h="709">
                    <a:moveTo>
                      <a:pt x="655" y="54"/>
                    </a:moveTo>
                    <a:cubicBezTo>
                      <a:pt x="643" y="41"/>
                      <a:pt x="599" y="0"/>
                      <a:pt x="562" y="0"/>
                    </a:cubicBezTo>
                    <a:cubicBezTo>
                      <a:pt x="562" y="0"/>
                      <a:pt x="562" y="0"/>
                      <a:pt x="562" y="0"/>
                    </a:cubicBezTo>
                    <a:cubicBezTo>
                      <a:pt x="548" y="0"/>
                      <a:pt x="540" y="6"/>
                      <a:pt x="535" y="11"/>
                    </a:cubicBezTo>
                    <a:cubicBezTo>
                      <a:pt x="57" y="489"/>
                      <a:pt x="57" y="489"/>
                      <a:pt x="57" y="489"/>
                    </a:cubicBezTo>
                    <a:cubicBezTo>
                      <a:pt x="0" y="709"/>
                      <a:pt x="0" y="709"/>
                      <a:pt x="0" y="709"/>
                    </a:cubicBezTo>
                    <a:cubicBezTo>
                      <a:pt x="220" y="652"/>
                      <a:pt x="220" y="652"/>
                      <a:pt x="220" y="652"/>
                    </a:cubicBezTo>
                    <a:cubicBezTo>
                      <a:pt x="698" y="174"/>
                      <a:pt x="698" y="174"/>
                      <a:pt x="698" y="174"/>
                    </a:cubicBezTo>
                    <a:cubicBezTo>
                      <a:pt x="727" y="145"/>
                      <a:pt x="693" y="91"/>
                      <a:pt x="655" y="54"/>
                    </a:cubicBezTo>
                    <a:close/>
                    <a:moveTo>
                      <a:pt x="99" y="516"/>
                    </a:moveTo>
                    <a:cubicBezTo>
                      <a:pt x="109" y="518"/>
                      <a:pt x="130" y="530"/>
                      <a:pt x="155" y="554"/>
                    </a:cubicBezTo>
                    <a:cubicBezTo>
                      <a:pt x="179" y="578"/>
                      <a:pt x="191" y="600"/>
                      <a:pt x="193" y="609"/>
                    </a:cubicBezTo>
                    <a:cubicBezTo>
                      <a:pt x="67" y="642"/>
                      <a:pt x="67" y="642"/>
                      <a:pt x="67" y="642"/>
                    </a:cubicBezTo>
                    <a:lnTo>
                      <a:pt x="99" y="516"/>
                    </a:lnTo>
                    <a:close/>
                    <a:moveTo>
                      <a:pt x="230" y="574"/>
                    </a:moveTo>
                    <a:cubicBezTo>
                      <a:pt x="220" y="555"/>
                      <a:pt x="205" y="536"/>
                      <a:pt x="188" y="520"/>
                    </a:cubicBezTo>
                    <a:cubicBezTo>
                      <a:pt x="180" y="512"/>
                      <a:pt x="159" y="492"/>
                      <a:pt x="135" y="479"/>
                    </a:cubicBezTo>
                    <a:cubicBezTo>
                      <a:pt x="565" y="49"/>
                      <a:pt x="565" y="49"/>
                      <a:pt x="565" y="49"/>
                    </a:cubicBezTo>
                    <a:cubicBezTo>
                      <a:pt x="574" y="51"/>
                      <a:pt x="596" y="63"/>
                      <a:pt x="621" y="88"/>
                    </a:cubicBezTo>
                    <a:cubicBezTo>
                      <a:pt x="646" y="113"/>
                      <a:pt x="658" y="135"/>
                      <a:pt x="660" y="144"/>
                    </a:cubicBezTo>
                    <a:lnTo>
                      <a:pt x="230" y="5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C3C3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3425229" y="4021772"/>
            <a:ext cx="1628775" cy="457200"/>
            <a:chOff x="2060870" y="5974001"/>
            <a:chExt cx="1628875" cy="457200"/>
          </a:xfrm>
        </p:grpSpPr>
        <p:sp>
          <p:nvSpPr>
            <p:cNvPr id="47" name="文本框 46"/>
            <p:cNvSpPr txBox="1"/>
            <p:nvPr>
              <p:custDataLst>
                <p:tags r:id="rId14"/>
              </p:custDataLst>
            </p:nvPr>
          </p:nvSpPr>
          <p:spPr>
            <a:xfrm>
              <a:off x="2735638" y="6019278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rgbClr val="3C3C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  <a:endParaRPr lang="zh-CN" altLang="en-US" sz="2800" b="1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8" name="Group 97"/>
            <p:cNvGrpSpPr/>
            <p:nvPr/>
          </p:nvGrpSpPr>
          <p:grpSpPr>
            <a:xfrm>
              <a:off x="2060870" y="5974001"/>
              <a:ext cx="604800" cy="457200"/>
              <a:chOff x="-4413250" y="1636713"/>
              <a:chExt cx="4041775" cy="3606801"/>
            </a:xfrm>
            <a:solidFill>
              <a:srgbClr val="3C3C36"/>
            </a:solidFill>
          </p:grpSpPr>
          <p:sp>
            <p:nvSpPr>
              <p:cNvPr id="49" name="Freeform 102"/>
              <p:cNvSpPr/>
              <p:nvPr/>
            </p:nvSpPr>
            <p:spPr bwMode="auto">
              <a:xfrm>
                <a:off x="-4413250" y="1993901"/>
                <a:ext cx="3248025" cy="3249613"/>
              </a:xfrm>
              <a:custGeom>
                <a:avLst/>
                <a:gdLst>
                  <a:gd name="T0" fmla="*/ 1933 w 2046"/>
                  <a:gd name="T1" fmla="*/ 1933 h 2047"/>
                  <a:gd name="T2" fmla="*/ 113 w 2046"/>
                  <a:gd name="T3" fmla="*/ 1933 h 2047"/>
                  <a:gd name="T4" fmla="*/ 113 w 2046"/>
                  <a:gd name="T5" fmla="*/ 114 h 2047"/>
                  <a:gd name="T6" fmla="*/ 319 w 2046"/>
                  <a:gd name="T7" fmla="*/ 114 h 2047"/>
                  <a:gd name="T8" fmla="*/ 319 w 2046"/>
                  <a:gd name="T9" fmla="*/ 0 h 2047"/>
                  <a:gd name="T10" fmla="*/ 0 w 2046"/>
                  <a:gd name="T11" fmla="*/ 0 h 2047"/>
                  <a:gd name="T12" fmla="*/ 0 w 2046"/>
                  <a:gd name="T13" fmla="*/ 2047 h 2047"/>
                  <a:gd name="T14" fmla="*/ 2046 w 2046"/>
                  <a:gd name="T15" fmla="*/ 2047 h 2047"/>
                  <a:gd name="T16" fmla="*/ 2046 w 2046"/>
                  <a:gd name="T17" fmla="*/ 1678 h 2047"/>
                  <a:gd name="T18" fmla="*/ 1933 w 2046"/>
                  <a:gd name="T19" fmla="*/ 1678 h 2047"/>
                  <a:gd name="T20" fmla="*/ 1933 w 2046"/>
                  <a:gd name="T21" fmla="*/ 1933 h 2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6" h="2047">
                    <a:moveTo>
                      <a:pt x="1933" y="1933"/>
                    </a:moveTo>
                    <a:lnTo>
                      <a:pt x="113" y="1933"/>
                    </a:lnTo>
                    <a:lnTo>
                      <a:pt x="113" y="114"/>
                    </a:lnTo>
                    <a:lnTo>
                      <a:pt x="319" y="114"/>
                    </a:lnTo>
                    <a:lnTo>
                      <a:pt x="319" y="0"/>
                    </a:lnTo>
                    <a:lnTo>
                      <a:pt x="0" y="0"/>
                    </a:lnTo>
                    <a:lnTo>
                      <a:pt x="0" y="2047"/>
                    </a:lnTo>
                    <a:lnTo>
                      <a:pt x="2046" y="2047"/>
                    </a:lnTo>
                    <a:lnTo>
                      <a:pt x="2046" y="1678"/>
                    </a:lnTo>
                    <a:lnTo>
                      <a:pt x="1933" y="1678"/>
                    </a:lnTo>
                    <a:lnTo>
                      <a:pt x="1933" y="19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C3C3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 103"/>
              <p:cNvSpPr>
                <a:spLocks noEditPoints="1"/>
              </p:cNvSpPr>
              <p:nvPr/>
            </p:nvSpPr>
            <p:spPr bwMode="auto">
              <a:xfrm>
                <a:off x="-3756025" y="1636713"/>
                <a:ext cx="3384550" cy="2990850"/>
              </a:xfrm>
              <a:custGeom>
                <a:avLst/>
                <a:gdLst>
                  <a:gd name="T0" fmla="*/ 838 w 900"/>
                  <a:gd name="T1" fmla="*/ 409 h 795"/>
                  <a:gd name="T2" fmla="*/ 895 w 900"/>
                  <a:gd name="T3" fmla="*/ 254 h 795"/>
                  <a:gd name="T4" fmla="*/ 641 w 900"/>
                  <a:gd name="T5" fmla="*/ 0 h 795"/>
                  <a:gd name="T6" fmla="*/ 447 w 900"/>
                  <a:gd name="T7" fmla="*/ 90 h 795"/>
                  <a:gd name="T8" fmla="*/ 254 w 900"/>
                  <a:gd name="T9" fmla="*/ 0 h 795"/>
                  <a:gd name="T10" fmla="*/ 0 w 900"/>
                  <a:gd name="T11" fmla="*/ 254 h 795"/>
                  <a:gd name="T12" fmla="*/ 90 w 900"/>
                  <a:gd name="T13" fmla="*/ 448 h 795"/>
                  <a:gd name="T14" fmla="*/ 437 w 900"/>
                  <a:gd name="T15" fmla="*/ 795 h 795"/>
                  <a:gd name="T16" fmla="*/ 458 w 900"/>
                  <a:gd name="T17" fmla="*/ 795 h 795"/>
                  <a:gd name="T18" fmla="*/ 583 w 900"/>
                  <a:gd name="T19" fmla="*/ 670 h 795"/>
                  <a:gd name="T20" fmla="*/ 583 w 900"/>
                  <a:gd name="T21" fmla="*/ 726 h 795"/>
                  <a:gd name="T22" fmla="*/ 739 w 900"/>
                  <a:gd name="T23" fmla="*/ 726 h 795"/>
                  <a:gd name="T24" fmla="*/ 739 w 900"/>
                  <a:gd name="T25" fmla="*/ 565 h 795"/>
                  <a:gd name="T26" fmla="*/ 900 w 900"/>
                  <a:gd name="T27" fmla="*/ 565 h 795"/>
                  <a:gd name="T28" fmla="*/ 900 w 900"/>
                  <a:gd name="T29" fmla="*/ 409 h 795"/>
                  <a:gd name="T30" fmla="*/ 838 w 900"/>
                  <a:gd name="T31" fmla="*/ 409 h 795"/>
                  <a:gd name="T32" fmla="*/ 447 w 900"/>
                  <a:gd name="T33" fmla="*/ 738 h 795"/>
                  <a:gd name="T34" fmla="*/ 125 w 900"/>
                  <a:gd name="T35" fmla="*/ 415 h 795"/>
                  <a:gd name="T36" fmla="*/ 48 w 900"/>
                  <a:gd name="T37" fmla="*/ 254 h 795"/>
                  <a:gd name="T38" fmla="*/ 254 w 900"/>
                  <a:gd name="T39" fmla="*/ 48 h 795"/>
                  <a:gd name="T40" fmla="*/ 427 w 900"/>
                  <a:gd name="T41" fmla="*/ 143 h 795"/>
                  <a:gd name="T42" fmla="*/ 434 w 900"/>
                  <a:gd name="T43" fmla="*/ 154 h 795"/>
                  <a:gd name="T44" fmla="*/ 460 w 900"/>
                  <a:gd name="T45" fmla="*/ 154 h 795"/>
                  <a:gd name="T46" fmla="*/ 468 w 900"/>
                  <a:gd name="T47" fmla="*/ 143 h 795"/>
                  <a:gd name="T48" fmla="*/ 641 w 900"/>
                  <a:gd name="T49" fmla="*/ 48 h 795"/>
                  <a:gd name="T50" fmla="*/ 847 w 900"/>
                  <a:gd name="T51" fmla="*/ 254 h 795"/>
                  <a:gd name="T52" fmla="*/ 775 w 900"/>
                  <a:gd name="T53" fmla="*/ 409 h 795"/>
                  <a:gd name="T54" fmla="*/ 739 w 900"/>
                  <a:gd name="T55" fmla="*/ 409 h 795"/>
                  <a:gd name="T56" fmla="*/ 739 w 900"/>
                  <a:gd name="T57" fmla="*/ 248 h 795"/>
                  <a:gd name="T58" fmla="*/ 583 w 900"/>
                  <a:gd name="T59" fmla="*/ 248 h 795"/>
                  <a:gd name="T60" fmla="*/ 583 w 900"/>
                  <a:gd name="T61" fmla="*/ 409 h 795"/>
                  <a:gd name="T62" fmla="*/ 422 w 900"/>
                  <a:gd name="T63" fmla="*/ 409 h 795"/>
                  <a:gd name="T64" fmla="*/ 422 w 900"/>
                  <a:gd name="T65" fmla="*/ 565 h 795"/>
                  <a:gd name="T66" fmla="*/ 583 w 900"/>
                  <a:gd name="T67" fmla="*/ 565 h 795"/>
                  <a:gd name="T68" fmla="*/ 583 w 900"/>
                  <a:gd name="T69" fmla="*/ 602 h 795"/>
                  <a:gd name="T70" fmla="*/ 447 w 900"/>
                  <a:gd name="T71" fmla="*/ 738 h 795"/>
                  <a:gd name="T72" fmla="*/ 852 w 900"/>
                  <a:gd name="T73" fmla="*/ 517 h 795"/>
                  <a:gd name="T74" fmla="*/ 691 w 900"/>
                  <a:gd name="T75" fmla="*/ 517 h 795"/>
                  <a:gd name="T76" fmla="*/ 691 w 900"/>
                  <a:gd name="T77" fmla="*/ 678 h 795"/>
                  <a:gd name="T78" fmla="*/ 631 w 900"/>
                  <a:gd name="T79" fmla="*/ 678 h 795"/>
                  <a:gd name="T80" fmla="*/ 631 w 900"/>
                  <a:gd name="T81" fmla="*/ 517 h 795"/>
                  <a:gd name="T82" fmla="*/ 470 w 900"/>
                  <a:gd name="T83" fmla="*/ 517 h 795"/>
                  <a:gd name="T84" fmla="*/ 470 w 900"/>
                  <a:gd name="T85" fmla="*/ 457 h 795"/>
                  <a:gd name="T86" fmla="*/ 631 w 900"/>
                  <a:gd name="T87" fmla="*/ 457 h 795"/>
                  <a:gd name="T88" fmla="*/ 631 w 900"/>
                  <a:gd name="T89" fmla="*/ 296 h 795"/>
                  <a:gd name="T90" fmla="*/ 691 w 900"/>
                  <a:gd name="T91" fmla="*/ 296 h 795"/>
                  <a:gd name="T92" fmla="*/ 691 w 900"/>
                  <a:gd name="T93" fmla="*/ 457 h 795"/>
                  <a:gd name="T94" fmla="*/ 852 w 900"/>
                  <a:gd name="T95" fmla="*/ 457 h 795"/>
                  <a:gd name="T96" fmla="*/ 852 w 900"/>
                  <a:gd name="T97" fmla="*/ 517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0" h="795">
                    <a:moveTo>
                      <a:pt x="838" y="409"/>
                    </a:moveTo>
                    <a:cubicBezTo>
                      <a:pt x="868" y="369"/>
                      <a:pt x="895" y="318"/>
                      <a:pt x="895" y="254"/>
                    </a:cubicBezTo>
                    <a:cubicBezTo>
                      <a:pt x="895" y="114"/>
                      <a:pt x="781" y="0"/>
                      <a:pt x="641" y="0"/>
                    </a:cubicBezTo>
                    <a:cubicBezTo>
                      <a:pt x="565" y="0"/>
                      <a:pt x="495" y="33"/>
                      <a:pt x="447" y="90"/>
                    </a:cubicBezTo>
                    <a:cubicBezTo>
                      <a:pt x="399" y="33"/>
                      <a:pt x="329" y="0"/>
                      <a:pt x="254" y="0"/>
                    </a:cubicBezTo>
                    <a:cubicBezTo>
                      <a:pt x="114" y="0"/>
                      <a:pt x="0" y="114"/>
                      <a:pt x="0" y="254"/>
                    </a:cubicBezTo>
                    <a:cubicBezTo>
                      <a:pt x="0" y="341"/>
                      <a:pt x="51" y="407"/>
                      <a:pt x="90" y="448"/>
                    </a:cubicBezTo>
                    <a:cubicBezTo>
                      <a:pt x="437" y="795"/>
                      <a:pt x="437" y="795"/>
                      <a:pt x="437" y="795"/>
                    </a:cubicBezTo>
                    <a:cubicBezTo>
                      <a:pt x="458" y="795"/>
                      <a:pt x="458" y="795"/>
                      <a:pt x="458" y="795"/>
                    </a:cubicBezTo>
                    <a:cubicBezTo>
                      <a:pt x="583" y="670"/>
                      <a:pt x="583" y="670"/>
                      <a:pt x="583" y="670"/>
                    </a:cubicBezTo>
                    <a:cubicBezTo>
                      <a:pt x="583" y="726"/>
                      <a:pt x="583" y="726"/>
                      <a:pt x="583" y="726"/>
                    </a:cubicBezTo>
                    <a:cubicBezTo>
                      <a:pt x="739" y="726"/>
                      <a:pt x="739" y="726"/>
                      <a:pt x="739" y="726"/>
                    </a:cubicBezTo>
                    <a:cubicBezTo>
                      <a:pt x="739" y="565"/>
                      <a:pt x="739" y="565"/>
                      <a:pt x="739" y="565"/>
                    </a:cubicBezTo>
                    <a:cubicBezTo>
                      <a:pt x="900" y="565"/>
                      <a:pt x="900" y="565"/>
                      <a:pt x="900" y="565"/>
                    </a:cubicBezTo>
                    <a:cubicBezTo>
                      <a:pt x="900" y="409"/>
                      <a:pt x="900" y="409"/>
                      <a:pt x="900" y="409"/>
                    </a:cubicBezTo>
                    <a:lnTo>
                      <a:pt x="838" y="409"/>
                    </a:lnTo>
                    <a:close/>
                    <a:moveTo>
                      <a:pt x="447" y="738"/>
                    </a:moveTo>
                    <a:cubicBezTo>
                      <a:pt x="125" y="415"/>
                      <a:pt x="125" y="415"/>
                      <a:pt x="125" y="415"/>
                    </a:cubicBezTo>
                    <a:cubicBezTo>
                      <a:pt x="72" y="359"/>
                      <a:pt x="48" y="307"/>
                      <a:pt x="48" y="254"/>
                    </a:cubicBezTo>
                    <a:cubicBezTo>
                      <a:pt x="48" y="141"/>
                      <a:pt x="140" y="48"/>
                      <a:pt x="254" y="48"/>
                    </a:cubicBezTo>
                    <a:cubicBezTo>
                      <a:pt x="324" y="48"/>
                      <a:pt x="389" y="83"/>
                      <a:pt x="427" y="143"/>
                    </a:cubicBezTo>
                    <a:cubicBezTo>
                      <a:pt x="434" y="154"/>
                      <a:pt x="434" y="154"/>
                      <a:pt x="434" y="154"/>
                    </a:cubicBezTo>
                    <a:cubicBezTo>
                      <a:pt x="460" y="154"/>
                      <a:pt x="460" y="154"/>
                      <a:pt x="460" y="154"/>
                    </a:cubicBezTo>
                    <a:cubicBezTo>
                      <a:pt x="468" y="143"/>
                      <a:pt x="468" y="143"/>
                      <a:pt x="468" y="143"/>
                    </a:cubicBezTo>
                    <a:cubicBezTo>
                      <a:pt x="506" y="83"/>
                      <a:pt x="571" y="48"/>
                      <a:pt x="641" y="48"/>
                    </a:cubicBezTo>
                    <a:cubicBezTo>
                      <a:pt x="755" y="48"/>
                      <a:pt x="847" y="141"/>
                      <a:pt x="847" y="254"/>
                    </a:cubicBezTo>
                    <a:cubicBezTo>
                      <a:pt x="847" y="306"/>
                      <a:pt x="824" y="355"/>
                      <a:pt x="775" y="409"/>
                    </a:cubicBezTo>
                    <a:cubicBezTo>
                      <a:pt x="739" y="409"/>
                      <a:pt x="739" y="409"/>
                      <a:pt x="739" y="409"/>
                    </a:cubicBezTo>
                    <a:cubicBezTo>
                      <a:pt x="739" y="248"/>
                      <a:pt x="739" y="248"/>
                      <a:pt x="739" y="248"/>
                    </a:cubicBezTo>
                    <a:cubicBezTo>
                      <a:pt x="583" y="248"/>
                      <a:pt x="583" y="248"/>
                      <a:pt x="583" y="248"/>
                    </a:cubicBezTo>
                    <a:cubicBezTo>
                      <a:pt x="583" y="409"/>
                      <a:pt x="583" y="409"/>
                      <a:pt x="583" y="409"/>
                    </a:cubicBezTo>
                    <a:cubicBezTo>
                      <a:pt x="422" y="409"/>
                      <a:pt x="422" y="409"/>
                      <a:pt x="422" y="409"/>
                    </a:cubicBezTo>
                    <a:cubicBezTo>
                      <a:pt x="422" y="565"/>
                      <a:pt x="422" y="565"/>
                      <a:pt x="422" y="565"/>
                    </a:cubicBezTo>
                    <a:cubicBezTo>
                      <a:pt x="583" y="565"/>
                      <a:pt x="583" y="565"/>
                      <a:pt x="583" y="565"/>
                    </a:cubicBezTo>
                    <a:cubicBezTo>
                      <a:pt x="583" y="602"/>
                      <a:pt x="583" y="602"/>
                      <a:pt x="583" y="602"/>
                    </a:cubicBezTo>
                    <a:lnTo>
                      <a:pt x="447" y="738"/>
                    </a:lnTo>
                    <a:close/>
                    <a:moveTo>
                      <a:pt x="852" y="517"/>
                    </a:moveTo>
                    <a:cubicBezTo>
                      <a:pt x="691" y="517"/>
                      <a:pt x="691" y="517"/>
                      <a:pt x="691" y="517"/>
                    </a:cubicBezTo>
                    <a:cubicBezTo>
                      <a:pt x="691" y="678"/>
                      <a:pt x="691" y="678"/>
                      <a:pt x="691" y="678"/>
                    </a:cubicBezTo>
                    <a:cubicBezTo>
                      <a:pt x="631" y="678"/>
                      <a:pt x="631" y="678"/>
                      <a:pt x="631" y="678"/>
                    </a:cubicBezTo>
                    <a:cubicBezTo>
                      <a:pt x="631" y="517"/>
                      <a:pt x="631" y="517"/>
                      <a:pt x="631" y="517"/>
                    </a:cubicBezTo>
                    <a:cubicBezTo>
                      <a:pt x="470" y="517"/>
                      <a:pt x="470" y="517"/>
                      <a:pt x="470" y="517"/>
                    </a:cubicBezTo>
                    <a:cubicBezTo>
                      <a:pt x="470" y="457"/>
                      <a:pt x="470" y="457"/>
                      <a:pt x="470" y="457"/>
                    </a:cubicBezTo>
                    <a:cubicBezTo>
                      <a:pt x="631" y="457"/>
                      <a:pt x="631" y="457"/>
                      <a:pt x="631" y="457"/>
                    </a:cubicBezTo>
                    <a:cubicBezTo>
                      <a:pt x="631" y="296"/>
                      <a:pt x="631" y="296"/>
                      <a:pt x="631" y="296"/>
                    </a:cubicBezTo>
                    <a:cubicBezTo>
                      <a:pt x="691" y="296"/>
                      <a:pt x="691" y="296"/>
                      <a:pt x="691" y="296"/>
                    </a:cubicBezTo>
                    <a:cubicBezTo>
                      <a:pt x="691" y="457"/>
                      <a:pt x="691" y="457"/>
                      <a:pt x="691" y="457"/>
                    </a:cubicBezTo>
                    <a:cubicBezTo>
                      <a:pt x="852" y="457"/>
                      <a:pt x="852" y="457"/>
                      <a:pt x="852" y="457"/>
                    </a:cubicBezTo>
                    <a:lnTo>
                      <a:pt x="852" y="5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C3C3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3434119" y="2966402"/>
            <a:ext cx="1628775" cy="457200"/>
            <a:chOff x="2060870" y="3591943"/>
            <a:chExt cx="1628875" cy="457200"/>
          </a:xfrm>
        </p:grpSpPr>
        <p:sp>
          <p:nvSpPr>
            <p:cNvPr id="51" name="文本框 50"/>
            <p:cNvSpPr txBox="1"/>
            <p:nvPr>
              <p:custDataLst>
                <p:tags r:id="rId13"/>
              </p:custDataLst>
            </p:nvPr>
          </p:nvSpPr>
          <p:spPr>
            <a:xfrm>
              <a:off x="2735638" y="3626554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rgbClr val="3C3C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  <a:endParaRPr lang="zh-CN" altLang="en-US" sz="2400" b="1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2" name="Group 46"/>
            <p:cNvGrpSpPr/>
            <p:nvPr/>
          </p:nvGrpSpPr>
          <p:grpSpPr>
            <a:xfrm>
              <a:off x="2060870" y="3591943"/>
              <a:ext cx="604800" cy="457200"/>
              <a:chOff x="-4098925" y="1101725"/>
              <a:chExt cx="4102100" cy="4048126"/>
            </a:xfrm>
            <a:solidFill>
              <a:srgbClr val="3C3C36"/>
            </a:solidFill>
          </p:grpSpPr>
          <p:sp>
            <p:nvSpPr>
              <p:cNvPr id="53" name="Freeform 39"/>
              <p:cNvSpPr/>
              <p:nvPr/>
            </p:nvSpPr>
            <p:spPr bwMode="auto">
              <a:xfrm>
                <a:off x="-4098925" y="1900238"/>
                <a:ext cx="3248025" cy="3249613"/>
              </a:xfrm>
              <a:custGeom>
                <a:avLst/>
                <a:gdLst>
                  <a:gd name="T0" fmla="*/ 1933 w 2046"/>
                  <a:gd name="T1" fmla="*/ 1933 h 2047"/>
                  <a:gd name="T2" fmla="*/ 113 w 2046"/>
                  <a:gd name="T3" fmla="*/ 1933 h 2047"/>
                  <a:gd name="T4" fmla="*/ 113 w 2046"/>
                  <a:gd name="T5" fmla="*/ 114 h 2047"/>
                  <a:gd name="T6" fmla="*/ 263 w 2046"/>
                  <a:gd name="T7" fmla="*/ 114 h 2047"/>
                  <a:gd name="T8" fmla="*/ 263 w 2046"/>
                  <a:gd name="T9" fmla="*/ 0 h 2047"/>
                  <a:gd name="T10" fmla="*/ 0 w 2046"/>
                  <a:gd name="T11" fmla="*/ 0 h 2047"/>
                  <a:gd name="T12" fmla="*/ 0 w 2046"/>
                  <a:gd name="T13" fmla="*/ 2047 h 2047"/>
                  <a:gd name="T14" fmla="*/ 2046 w 2046"/>
                  <a:gd name="T15" fmla="*/ 2047 h 2047"/>
                  <a:gd name="T16" fmla="*/ 2046 w 2046"/>
                  <a:gd name="T17" fmla="*/ 1808 h 2047"/>
                  <a:gd name="T18" fmla="*/ 1933 w 2046"/>
                  <a:gd name="T19" fmla="*/ 1808 h 2047"/>
                  <a:gd name="T20" fmla="*/ 1933 w 2046"/>
                  <a:gd name="T21" fmla="*/ 1933 h 2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6" h="2047">
                    <a:moveTo>
                      <a:pt x="1933" y="1933"/>
                    </a:moveTo>
                    <a:lnTo>
                      <a:pt x="113" y="1933"/>
                    </a:lnTo>
                    <a:lnTo>
                      <a:pt x="113" y="114"/>
                    </a:lnTo>
                    <a:lnTo>
                      <a:pt x="263" y="114"/>
                    </a:lnTo>
                    <a:lnTo>
                      <a:pt x="263" y="0"/>
                    </a:lnTo>
                    <a:lnTo>
                      <a:pt x="0" y="0"/>
                    </a:lnTo>
                    <a:lnTo>
                      <a:pt x="0" y="2047"/>
                    </a:lnTo>
                    <a:lnTo>
                      <a:pt x="2046" y="2047"/>
                    </a:lnTo>
                    <a:lnTo>
                      <a:pt x="2046" y="1808"/>
                    </a:lnTo>
                    <a:lnTo>
                      <a:pt x="1933" y="1808"/>
                    </a:lnTo>
                    <a:lnTo>
                      <a:pt x="1933" y="19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C3C3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Rectangle 40"/>
              <p:cNvSpPr>
                <a:spLocks noChangeArrowheads="1"/>
              </p:cNvSpPr>
              <p:nvPr/>
            </p:nvSpPr>
            <p:spPr bwMode="auto">
              <a:xfrm>
                <a:off x="-2779713" y="2068513"/>
                <a:ext cx="1655763" cy="180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C3C3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41"/>
              <p:cNvSpPr/>
              <p:nvPr/>
            </p:nvSpPr>
            <p:spPr bwMode="auto">
              <a:xfrm>
                <a:off x="-3362325" y="1101725"/>
                <a:ext cx="2820988" cy="3397250"/>
              </a:xfrm>
              <a:custGeom>
                <a:avLst/>
                <a:gdLst>
                  <a:gd name="T0" fmla="*/ 1663 w 1777"/>
                  <a:gd name="T1" fmla="*/ 2026 h 2140"/>
                  <a:gd name="T2" fmla="*/ 114 w 1777"/>
                  <a:gd name="T3" fmla="*/ 2026 h 2140"/>
                  <a:gd name="T4" fmla="*/ 114 w 1777"/>
                  <a:gd name="T5" fmla="*/ 114 h 2140"/>
                  <a:gd name="T6" fmla="*/ 1663 w 1777"/>
                  <a:gd name="T7" fmla="*/ 114 h 2140"/>
                  <a:gd name="T8" fmla="*/ 1663 w 1777"/>
                  <a:gd name="T9" fmla="*/ 711 h 2140"/>
                  <a:gd name="T10" fmla="*/ 1777 w 1777"/>
                  <a:gd name="T11" fmla="*/ 598 h 2140"/>
                  <a:gd name="T12" fmla="*/ 1777 w 1777"/>
                  <a:gd name="T13" fmla="*/ 0 h 2140"/>
                  <a:gd name="T14" fmla="*/ 0 w 1777"/>
                  <a:gd name="T15" fmla="*/ 0 h 2140"/>
                  <a:gd name="T16" fmla="*/ 0 w 1777"/>
                  <a:gd name="T17" fmla="*/ 2140 h 2140"/>
                  <a:gd name="T18" fmla="*/ 1777 w 1777"/>
                  <a:gd name="T19" fmla="*/ 2140 h 2140"/>
                  <a:gd name="T20" fmla="*/ 1777 w 1777"/>
                  <a:gd name="T21" fmla="*/ 1455 h 2140"/>
                  <a:gd name="T22" fmla="*/ 1663 w 1777"/>
                  <a:gd name="T23" fmla="*/ 1569 h 2140"/>
                  <a:gd name="T24" fmla="*/ 1663 w 1777"/>
                  <a:gd name="T25" fmla="*/ 2026 h 2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77" h="2140">
                    <a:moveTo>
                      <a:pt x="1663" y="2026"/>
                    </a:moveTo>
                    <a:lnTo>
                      <a:pt x="114" y="2026"/>
                    </a:lnTo>
                    <a:lnTo>
                      <a:pt x="114" y="114"/>
                    </a:lnTo>
                    <a:lnTo>
                      <a:pt x="1663" y="114"/>
                    </a:lnTo>
                    <a:lnTo>
                      <a:pt x="1663" y="711"/>
                    </a:lnTo>
                    <a:lnTo>
                      <a:pt x="1777" y="598"/>
                    </a:lnTo>
                    <a:lnTo>
                      <a:pt x="1777" y="0"/>
                    </a:lnTo>
                    <a:lnTo>
                      <a:pt x="0" y="0"/>
                    </a:lnTo>
                    <a:lnTo>
                      <a:pt x="0" y="2140"/>
                    </a:lnTo>
                    <a:lnTo>
                      <a:pt x="1777" y="2140"/>
                    </a:lnTo>
                    <a:lnTo>
                      <a:pt x="1777" y="1455"/>
                    </a:lnTo>
                    <a:lnTo>
                      <a:pt x="1663" y="1569"/>
                    </a:lnTo>
                    <a:lnTo>
                      <a:pt x="1663" y="20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C3C3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42"/>
              <p:cNvSpPr/>
              <p:nvPr/>
            </p:nvSpPr>
            <p:spPr bwMode="auto">
              <a:xfrm>
                <a:off x="-2779713" y="2617788"/>
                <a:ext cx="1655763" cy="180975"/>
              </a:xfrm>
              <a:custGeom>
                <a:avLst/>
                <a:gdLst>
                  <a:gd name="T0" fmla="*/ 0 w 1043"/>
                  <a:gd name="T1" fmla="*/ 114 h 114"/>
                  <a:gd name="T2" fmla="*/ 936 w 1043"/>
                  <a:gd name="T3" fmla="*/ 114 h 114"/>
                  <a:gd name="T4" fmla="*/ 1043 w 1043"/>
                  <a:gd name="T5" fmla="*/ 7 h 114"/>
                  <a:gd name="T6" fmla="*/ 1043 w 1043"/>
                  <a:gd name="T7" fmla="*/ 0 h 114"/>
                  <a:gd name="T8" fmla="*/ 0 w 1043"/>
                  <a:gd name="T9" fmla="*/ 0 h 114"/>
                  <a:gd name="T10" fmla="*/ 0 w 1043"/>
                  <a:gd name="T11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3" h="114">
                    <a:moveTo>
                      <a:pt x="0" y="114"/>
                    </a:moveTo>
                    <a:lnTo>
                      <a:pt x="936" y="114"/>
                    </a:lnTo>
                    <a:lnTo>
                      <a:pt x="1043" y="7"/>
                    </a:lnTo>
                    <a:lnTo>
                      <a:pt x="1043" y="0"/>
                    </a:lnTo>
                    <a:lnTo>
                      <a:pt x="0" y="0"/>
                    </a:lnTo>
                    <a:lnTo>
                      <a:pt x="0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C3C3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43"/>
              <p:cNvSpPr>
                <a:spLocks noEditPoints="1"/>
              </p:cNvSpPr>
              <p:nvPr/>
            </p:nvSpPr>
            <p:spPr bwMode="auto">
              <a:xfrm>
                <a:off x="-2293938" y="2174875"/>
                <a:ext cx="2297113" cy="1966913"/>
              </a:xfrm>
              <a:custGeom>
                <a:avLst/>
                <a:gdLst>
                  <a:gd name="T0" fmla="*/ 263 w 1447"/>
                  <a:gd name="T1" fmla="*/ 504 h 1239"/>
                  <a:gd name="T2" fmla="*/ 0 w 1447"/>
                  <a:gd name="T3" fmla="*/ 765 h 1239"/>
                  <a:gd name="T4" fmla="*/ 471 w 1447"/>
                  <a:gd name="T5" fmla="*/ 1239 h 1239"/>
                  <a:gd name="T6" fmla="*/ 1447 w 1447"/>
                  <a:gd name="T7" fmla="*/ 263 h 1239"/>
                  <a:gd name="T8" fmla="*/ 1184 w 1447"/>
                  <a:gd name="T9" fmla="*/ 0 h 1239"/>
                  <a:gd name="T10" fmla="*/ 471 w 1447"/>
                  <a:gd name="T11" fmla="*/ 713 h 1239"/>
                  <a:gd name="T12" fmla="*/ 263 w 1447"/>
                  <a:gd name="T13" fmla="*/ 504 h 1239"/>
                  <a:gd name="T14" fmla="*/ 1286 w 1447"/>
                  <a:gd name="T15" fmla="*/ 263 h 1239"/>
                  <a:gd name="T16" fmla="*/ 471 w 1447"/>
                  <a:gd name="T17" fmla="*/ 1078 h 1239"/>
                  <a:gd name="T18" fmla="*/ 161 w 1447"/>
                  <a:gd name="T19" fmla="*/ 765 h 1239"/>
                  <a:gd name="T20" fmla="*/ 263 w 1447"/>
                  <a:gd name="T21" fmla="*/ 663 h 1239"/>
                  <a:gd name="T22" fmla="*/ 471 w 1447"/>
                  <a:gd name="T23" fmla="*/ 874 h 1239"/>
                  <a:gd name="T24" fmla="*/ 1184 w 1447"/>
                  <a:gd name="T25" fmla="*/ 161 h 1239"/>
                  <a:gd name="T26" fmla="*/ 1286 w 1447"/>
                  <a:gd name="T27" fmla="*/ 263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7" h="1239">
                    <a:moveTo>
                      <a:pt x="263" y="504"/>
                    </a:moveTo>
                    <a:lnTo>
                      <a:pt x="0" y="765"/>
                    </a:lnTo>
                    <a:lnTo>
                      <a:pt x="471" y="1239"/>
                    </a:lnTo>
                    <a:lnTo>
                      <a:pt x="1447" y="263"/>
                    </a:lnTo>
                    <a:lnTo>
                      <a:pt x="1184" y="0"/>
                    </a:lnTo>
                    <a:lnTo>
                      <a:pt x="471" y="713"/>
                    </a:lnTo>
                    <a:lnTo>
                      <a:pt x="263" y="504"/>
                    </a:lnTo>
                    <a:close/>
                    <a:moveTo>
                      <a:pt x="1286" y="263"/>
                    </a:moveTo>
                    <a:lnTo>
                      <a:pt x="471" y="1078"/>
                    </a:lnTo>
                    <a:lnTo>
                      <a:pt x="161" y="765"/>
                    </a:lnTo>
                    <a:lnTo>
                      <a:pt x="263" y="663"/>
                    </a:lnTo>
                    <a:lnTo>
                      <a:pt x="471" y="874"/>
                    </a:lnTo>
                    <a:lnTo>
                      <a:pt x="1184" y="161"/>
                    </a:lnTo>
                    <a:lnTo>
                      <a:pt x="1286" y="2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C3C3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>
            <a:off x="3434119" y="5029517"/>
            <a:ext cx="1619885" cy="465455"/>
            <a:chOff x="2060869" y="4495628"/>
            <a:chExt cx="1619649" cy="465483"/>
          </a:xfrm>
        </p:grpSpPr>
        <p:sp>
          <p:nvSpPr>
            <p:cNvPr id="58" name="文本框 57"/>
            <p:cNvSpPr txBox="1"/>
            <p:nvPr>
              <p:custDataLst>
                <p:tags r:id="rId12"/>
              </p:custDataLst>
            </p:nvPr>
          </p:nvSpPr>
          <p:spPr>
            <a:xfrm>
              <a:off x="2735638" y="4562331"/>
              <a:ext cx="944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rgbClr val="3C3C36"/>
                  </a:solidFill>
                  <a:latin typeface="Arial" panose="020B0604020202020204"/>
                  <a:ea typeface="微软雅黑" panose="020B0503020204020204" pitchFamily="34" charset="-122"/>
                </a:rPr>
                <a:t>公平性</a:t>
              </a:r>
            </a:p>
          </p:txBody>
        </p:sp>
        <p:grpSp>
          <p:nvGrpSpPr>
            <p:cNvPr id="59" name="Group 72"/>
            <p:cNvGrpSpPr/>
            <p:nvPr/>
          </p:nvGrpSpPr>
          <p:grpSpPr>
            <a:xfrm>
              <a:off x="2060869" y="4495628"/>
              <a:ext cx="604800" cy="457200"/>
              <a:chOff x="-3667125" y="960438"/>
              <a:chExt cx="3667125" cy="3551237"/>
            </a:xfrm>
            <a:solidFill>
              <a:srgbClr val="3C3C36"/>
            </a:solidFill>
          </p:grpSpPr>
          <p:sp>
            <p:nvSpPr>
              <p:cNvPr id="60" name="Freeform 65"/>
              <p:cNvSpPr/>
              <p:nvPr/>
            </p:nvSpPr>
            <p:spPr bwMode="auto">
              <a:xfrm>
                <a:off x="-3667125" y="1260475"/>
                <a:ext cx="3249613" cy="3251200"/>
              </a:xfrm>
              <a:custGeom>
                <a:avLst/>
                <a:gdLst>
                  <a:gd name="T0" fmla="*/ 1933 w 2047"/>
                  <a:gd name="T1" fmla="*/ 1934 h 2048"/>
                  <a:gd name="T2" fmla="*/ 114 w 2047"/>
                  <a:gd name="T3" fmla="*/ 1934 h 2048"/>
                  <a:gd name="T4" fmla="*/ 114 w 2047"/>
                  <a:gd name="T5" fmla="*/ 114 h 2048"/>
                  <a:gd name="T6" fmla="*/ 265 w 2047"/>
                  <a:gd name="T7" fmla="*/ 114 h 2048"/>
                  <a:gd name="T8" fmla="*/ 265 w 2047"/>
                  <a:gd name="T9" fmla="*/ 0 h 2048"/>
                  <a:gd name="T10" fmla="*/ 0 w 2047"/>
                  <a:gd name="T11" fmla="*/ 0 h 2048"/>
                  <a:gd name="T12" fmla="*/ 0 w 2047"/>
                  <a:gd name="T13" fmla="*/ 2048 h 2048"/>
                  <a:gd name="T14" fmla="*/ 2047 w 2047"/>
                  <a:gd name="T15" fmla="*/ 2048 h 2048"/>
                  <a:gd name="T16" fmla="*/ 2047 w 2047"/>
                  <a:gd name="T17" fmla="*/ 1735 h 2048"/>
                  <a:gd name="T18" fmla="*/ 1933 w 2047"/>
                  <a:gd name="T19" fmla="*/ 1735 h 2048"/>
                  <a:gd name="T20" fmla="*/ 1933 w 2047"/>
                  <a:gd name="T21" fmla="*/ 1934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7" h="2048">
                    <a:moveTo>
                      <a:pt x="1933" y="1934"/>
                    </a:moveTo>
                    <a:lnTo>
                      <a:pt x="114" y="1934"/>
                    </a:lnTo>
                    <a:lnTo>
                      <a:pt x="114" y="114"/>
                    </a:lnTo>
                    <a:lnTo>
                      <a:pt x="265" y="114"/>
                    </a:lnTo>
                    <a:lnTo>
                      <a:pt x="265" y="0"/>
                    </a:lnTo>
                    <a:lnTo>
                      <a:pt x="0" y="0"/>
                    </a:lnTo>
                    <a:lnTo>
                      <a:pt x="0" y="2048"/>
                    </a:lnTo>
                    <a:lnTo>
                      <a:pt x="2047" y="2048"/>
                    </a:lnTo>
                    <a:lnTo>
                      <a:pt x="2047" y="1735"/>
                    </a:lnTo>
                    <a:lnTo>
                      <a:pt x="1933" y="1735"/>
                    </a:lnTo>
                    <a:lnTo>
                      <a:pt x="1933" y="19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C3C3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66"/>
              <p:cNvSpPr>
                <a:spLocks noEditPoints="1"/>
              </p:cNvSpPr>
              <p:nvPr/>
            </p:nvSpPr>
            <p:spPr bwMode="auto">
              <a:xfrm>
                <a:off x="-3076575" y="960438"/>
                <a:ext cx="3076575" cy="2787650"/>
              </a:xfrm>
              <a:custGeom>
                <a:avLst/>
                <a:gdLst>
                  <a:gd name="T0" fmla="*/ 1561 w 1938"/>
                  <a:gd name="T1" fmla="*/ 794 h 1756"/>
                  <a:gd name="T2" fmla="*/ 1561 w 1938"/>
                  <a:gd name="T3" fmla="*/ 1642 h 1756"/>
                  <a:gd name="T4" fmla="*/ 1419 w 1938"/>
                  <a:gd name="T5" fmla="*/ 1642 h 1756"/>
                  <a:gd name="T6" fmla="*/ 1419 w 1938"/>
                  <a:gd name="T7" fmla="*/ 0 h 1756"/>
                  <a:gd name="T8" fmla="*/ 1040 w 1938"/>
                  <a:gd name="T9" fmla="*/ 0 h 1756"/>
                  <a:gd name="T10" fmla="*/ 1040 w 1938"/>
                  <a:gd name="T11" fmla="*/ 1642 h 1756"/>
                  <a:gd name="T12" fmla="*/ 898 w 1938"/>
                  <a:gd name="T13" fmla="*/ 1642 h 1756"/>
                  <a:gd name="T14" fmla="*/ 898 w 1938"/>
                  <a:gd name="T15" fmla="*/ 554 h 1756"/>
                  <a:gd name="T16" fmla="*/ 521 w 1938"/>
                  <a:gd name="T17" fmla="*/ 552 h 1756"/>
                  <a:gd name="T18" fmla="*/ 521 w 1938"/>
                  <a:gd name="T19" fmla="*/ 1642 h 1756"/>
                  <a:gd name="T20" fmla="*/ 379 w 1938"/>
                  <a:gd name="T21" fmla="*/ 1642 h 1756"/>
                  <a:gd name="T22" fmla="*/ 379 w 1938"/>
                  <a:gd name="T23" fmla="*/ 405 h 1756"/>
                  <a:gd name="T24" fmla="*/ 0 w 1938"/>
                  <a:gd name="T25" fmla="*/ 405 h 1756"/>
                  <a:gd name="T26" fmla="*/ 0 w 1938"/>
                  <a:gd name="T27" fmla="*/ 1756 h 1756"/>
                  <a:gd name="T28" fmla="*/ 1938 w 1938"/>
                  <a:gd name="T29" fmla="*/ 1756 h 1756"/>
                  <a:gd name="T30" fmla="*/ 1938 w 1938"/>
                  <a:gd name="T31" fmla="*/ 794 h 1756"/>
                  <a:gd name="T32" fmla="*/ 1561 w 1938"/>
                  <a:gd name="T33" fmla="*/ 794 h 1756"/>
                  <a:gd name="T34" fmla="*/ 114 w 1938"/>
                  <a:gd name="T35" fmla="*/ 1642 h 1756"/>
                  <a:gd name="T36" fmla="*/ 114 w 1938"/>
                  <a:gd name="T37" fmla="*/ 519 h 1756"/>
                  <a:gd name="T38" fmla="*/ 265 w 1938"/>
                  <a:gd name="T39" fmla="*/ 519 h 1756"/>
                  <a:gd name="T40" fmla="*/ 265 w 1938"/>
                  <a:gd name="T41" fmla="*/ 1642 h 1756"/>
                  <a:gd name="T42" fmla="*/ 114 w 1938"/>
                  <a:gd name="T43" fmla="*/ 1642 h 1756"/>
                  <a:gd name="T44" fmla="*/ 635 w 1938"/>
                  <a:gd name="T45" fmla="*/ 1642 h 1756"/>
                  <a:gd name="T46" fmla="*/ 635 w 1938"/>
                  <a:gd name="T47" fmla="*/ 666 h 1756"/>
                  <a:gd name="T48" fmla="*/ 784 w 1938"/>
                  <a:gd name="T49" fmla="*/ 666 h 1756"/>
                  <a:gd name="T50" fmla="*/ 784 w 1938"/>
                  <a:gd name="T51" fmla="*/ 1642 h 1756"/>
                  <a:gd name="T52" fmla="*/ 635 w 1938"/>
                  <a:gd name="T53" fmla="*/ 1642 h 1756"/>
                  <a:gd name="T54" fmla="*/ 1154 w 1938"/>
                  <a:gd name="T55" fmla="*/ 1642 h 1756"/>
                  <a:gd name="T56" fmla="*/ 1154 w 1938"/>
                  <a:gd name="T57" fmla="*/ 113 h 1756"/>
                  <a:gd name="T58" fmla="*/ 1305 w 1938"/>
                  <a:gd name="T59" fmla="*/ 113 h 1756"/>
                  <a:gd name="T60" fmla="*/ 1305 w 1938"/>
                  <a:gd name="T61" fmla="*/ 1642 h 1756"/>
                  <a:gd name="T62" fmla="*/ 1154 w 1938"/>
                  <a:gd name="T63" fmla="*/ 1642 h 1756"/>
                  <a:gd name="T64" fmla="*/ 1675 w 1938"/>
                  <a:gd name="T65" fmla="*/ 1642 h 1756"/>
                  <a:gd name="T66" fmla="*/ 1675 w 1938"/>
                  <a:gd name="T67" fmla="*/ 907 h 1756"/>
                  <a:gd name="T68" fmla="*/ 1824 w 1938"/>
                  <a:gd name="T69" fmla="*/ 907 h 1756"/>
                  <a:gd name="T70" fmla="*/ 1824 w 1938"/>
                  <a:gd name="T71" fmla="*/ 1642 h 1756"/>
                  <a:gd name="T72" fmla="*/ 1675 w 1938"/>
                  <a:gd name="T73" fmla="*/ 1642 h 1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38" h="1756">
                    <a:moveTo>
                      <a:pt x="1561" y="794"/>
                    </a:moveTo>
                    <a:lnTo>
                      <a:pt x="1561" y="1642"/>
                    </a:lnTo>
                    <a:lnTo>
                      <a:pt x="1419" y="1642"/>
                    </a:lnTo>
                    <a:lnTo>
                      <a:pt x="1419" y="0"/>
                    </a:lnTo>
                    <a:lnTo>
                      <a:pt x="1040" y="0"/>
                    </a:lnTo>
                    <a:lnTo>
                      <a:pt x="1040" y="1642"/>
                    </a:lnTo>
                    <a:lnTo>
                      <a:pt x="898" y="1642"/>
                    </a:lnTo>
                    <a:lnTo>
                      <a:pt x="898" y="554"/>
                    </a:lnTo>
                    <a:lnTo>
                      <a:pt x="521" y="552"/>
                    </a:lnTo>
                    <a:lnTo>
                      <a:pt x="521" y="1642"/>
                    </a:lnTo>
                    <a:lnTo>
                      <a:pt x="379" y="1642"/>
                    </a:lnTo>
                    <a:lnTo>
                      <a:pt x="379" y="405"/>
                    </a:lnTo>
                    <a:lnTo>
                      <a:pt x="0" y="405"/>
                    </a:lnTo>
                    <a:lnTo>
                      <a:pt x="0" y="1756"/>
                    </a:lnTo>
                    <a:lnTo>
                      <a:pt x="1938" y="1756"/>
                    </a:lnTo>
                    <a:lnTo>
                      <a:pt x="1938" y="794"/>
                    </a:lnTo>
                    <a:lnTo>
                      <a:pt x="1561" y="794"/>
                    </a:lnTo>
                    <a:close/>
                    <a:moveTo>
                      <a:pt x="114" y="1642"/>
                    </a:moveTo>
                    <a:lnTo>
                      <a:pt x="114" y="519"/>
                    </a:lnTo>
                    <a:lnTo>
                      <a:pt x="265" y="519"/>
                    </a:lnTo>
                    <a:lnTo>
                      <a:pt x="265" y="1642"/>
                    </a:lnTo>
                    <a:lnTo>
                      <a:pt x="114" y="1642"/>
                    </a:lnTo>
                    <a:close/>
                    <a:moveTo>
                      <a:pt x="635" y="1642"/>
                    </a:moveTo>
                    <a:lnTo>
                      <a:pt x="635" y="666"/>
                    </a:lnTo>
                    <a:lnTo>
                      <a:pt x="784" y="666"/>
                    </a:lnTo>
                    <a:lnTo>
                      <a:pt x="784" y="1642"/>
                    </a:lnTo>
                    <a:lnTo>
                      <a:pt x="635" y="1642"/>
                    </a:lnTo>
                    <a:close/>
                    <a:moveTo>
                      <a:pt x="1154" y="1642"/>
                    </a:moveTo>
                    <a:lnTo>
                      <a:pt x="1154" y="113"/>
                    </a:lnTo>
                    <a:lnTo>
                      <a:pt x="1305" y="113"/>
                    </a:lnTo>
                    <a:lnTo>
                      <a:pt x="1305" y="1642"/>
                    </a:lnTo>
                    <a:lnTo>
                      <a:pt x="1154" y="1642"/>
                    </a:lnTo>
                    <a:close/>
                    <a:moveTo>
                      <a:pt x="1675" y="1642"/>
                    </a:moveTo>
                    <a:lnTo>
                      <a:pt x="1675" y="907"/>
                    </a:lnTo>
                    <a:lnTo>
                      <a:pt x="1824" y="907"/>
                    </a:lnTo>
                    <a:lnTo>
                      <a:pt x="1824" y="1642"/>
                    </a:lnTo>
                    <a:lnTo>
                      <a:pt x="1675" y="16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C3C3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" name="组合 7"/>
          <p:cNvGrpSpPr/>
          <p:nvPr>
            <p:custDataLst>
              <p:tags r:id="rId5"/>
            </p:custDataLst>
          </p:nvPr>
        </p:nvGrpSpPr>
        <p:grpSpPr>
          <a:xfrm>
            <a:off x="3434119" y="1992947"/>
            <a:ext cx="1619885" cy="490220"/>
            <a:chOff x="2060870" y="1118835"/>
            <a:chExt cx="1619648" cy="490077"/>
          </a:xfrm>
        </p:grpSpPr>
        <p:sp>
          <p:nvSpPr>
            <p:cNvPr id="81" name="îšḻïďê"/>
            <p:cNvSpPr/>
            <p:nvPr/>
          </p:nvSpPr>
          <p:spPr bwMode="auto">
            <a:xfrm>
              <a:off x="2272436" y="1118835"/>
              <a:ext cx="334030" cy="394347"/>
            </a:xfrm>
            <a:custGeom>
              <a:avLst/>
              <a:gdLst>
                <a:gd name="connsiteX0" fmla="*/ 162542 w 382112"/>
                <a:gd name="connsiteY0" fmla="*/ 171991 h 605240"/>
                <a:gd name="connsiteX1" fmla="*/ 135571 w 382112"/>
                <a:gd name="connsiteY1" fmla="*/ 198924 h 605240"/>
                <a:gd name="connsiteX2" fmla="*/ 135571 w 382112"/>
                <a:gd name="connsiteY2" fmla="*/ 325660 h 605240"/>
                <a:gd name="connsiteX3" fmla="*/ 135571 w 382112"/>
                <a:gd name="connsiteY3" fmla="*/ 327147 h 605240"/>
                <a:gd name="connsiteX4" fmla="*/ 121010 w 382112"/>
                <a:gd name="connsiteY4" fmla="*/ 354577 h 605240"/>
                <a:gd name="connsiteX5" fmla="*/ 118859 w 382112"/>
                <a:gd name="connsiteY5" fmla="*/ 355072 h 605240"/>
                <a:gd name="connsiteX6" fmla="*/ 116708 w 382112"/>
                <a:gd name="connsiteY6" fmla="*/ 355072 h 605240"/>
                <a:gd name="connsiteX7" fmla="*/ 90234 w 382112"/>
                <a:gd name="connsiteY7" fmla="*/ 322521 h 605240"/>
                <a:gd name="connsiteX8" fmla="*/ 66242 w 382112"/>
                <a:gd name="connsiteY8" fmla="*/ 308311 h 605240"/>
                <a:gd name="connsiteX9" fmla="*/ 54163 w 382112"/>
                <a:gd name="connsiteY9" fmla="*/ 311120 h 605240"/>
                <a:gd name="connsiteX10" fmla="*/ 42249 w 382112"/>
                <a:gd name="connsiteY10" fmla="*/ 347472 h 605240"/>
                <a:gd name="connsiteX11" fmla="*/ 43077 w 382112"/>
                <a:gd name="connsiteY11" fmla="*/ 348959 h 605240"/>
                <a:gd name="connsiteX12" fmla="*/ 43408 w 382112"/>
                <a:gd name="connsiteY12" fmla="*/ 350776 h 605240"/>
                <a:gd name="connsiteX13" fmla="*/ 104629 w 382112"/>
                <a:gd name="connsiteY13" fmla="*/ 559800 h 605240"/>
                <a:gd name="connsiteX14" fmla="*/ 122499 w 382112"/>
                <a:gd name="connsiteY14" fmla="*/ 572193 h 605240"/>
                <a:gd name="connsiteX15" fmla="*/ 320394 w 382112"/>
                <a:gd name="connsiteY15" fmla="*/ 572193 h 605240"/>
                <a:gd name="connsiteX16" fmla="*/ 324200 w 382112"/>
                <a:gd name="connsiteY16" fmla="*/ 560957 h 605240"/>
                <a:gd name="connsiteX17" fmla="*/ 349019 w 382112"/>
                <a:gd name="connsiteY17" fmla="*/ 385972 h 605240"/>
                <a:gd name="connsiteX18" fmla="*/ 208541 w 382112"/>
                <a:gd name="connsiteY18" fmla="*/ 330617 h 605240"/>
                <a:gd name="connsiteX19" fmla="*/ 189512 w 382112"/>
                <a:gd name="connsiteY19" fmla="*/ 309632 h 605240"/>
                <a:gd name="connsiteX20" fmla="*/ 189512 w 382112"/>
                <a:gd name="connsiteY20" fmla="*/ 198924 h 605240"/>
                <a:gd name="connsiteX21" fmla="*/ 162542 w 382112"/>
                <a:gd name="connsiteY21" fmla="*/ 171991 h 605240"/>
                <a:gd name="connsiteX22" fmla="*/ 162542 w 382112"/>
                <a:gd name="connsiteY22" fmla="*/ 138943 h 605240"/>
                <a:gd name="connsiteX23" fmla="*/ 222605 w 382112"/>
                <a:gd name="connsiteY23" fmla="*/ 198924 h 605240"/>
                <a:gd name="connsiteX24" fmla="*/ 222605 w 382112"/>
                <a:gd name="connsiteY24" fmla="*/ 297901 h 605240"/>
                <a:gd name="connsiteX25" fmla="*/ 316423 w 382112"/>
                <a:gd name="connsiteY25" fmla="*/ 315250 h 605240"/>
                <a:gd name="connsiteX26" fmla="*/ 382112 w 382112"/>
                <a:gd name="connsiteY26" fmla="*/ 386633 h 605240"/>
                <a:gd name="connsiteX27" fmla="*/ 382112 w 382112"/>
                <a:gd name="connsiteY27" fmla="*/ 388285 h 605240"/>
                <a:gd name="connsiteX28" fmla="*/ 356300 w 382112"/>
                <a:gd name="connsiteY28" fmla="*/ 569053 h 605240"/>
                <a:gd name="connsiteX29" fmla="*/ 322711 w 382112"/>
                <a:gd name="connsiteY29" fmla="*/ 605240 h 605240"/>
                <a:gd name="connsiteX30" fmla="*/ 122499 w 382112"/>
                <a:gd name="connsiteY30" fmla="*/ 605240 h 605240"/>
                <a:gd name="connsiteX31" fmla="*/ 73688 w 382112"/>
                <a:gd name="connsiteY31" fmla="*/ 571532 h 605240"/>
                <a:gd name="connsiteX32" fmla="*/ 11804 w 382112"/>
                <a:gd name="connsiteY32" fmla="*/ 360690 h 605240"/>
                <a:gd name="connsiteX33" fmla="*/ 39271 w 382112"/>
                <a:gd name="connsiteY33" fmla="*/ 281707 h 605240"/>
                <a:gd name="connsiteX34" fmla="*/ 66242 w 382112"/>
                <a:gd name="connsiteY34" fmla="*/ 275263 h 605240"/>
                <a:gd name="connsiteX35" fmla="*/ 102478 w 382112"/>
                <a:gd name="connsiteY35" fmla="*/ 287160 h 605240"/>
                <a:gd name="connsiteX36" fmla="*/ 102478 w 382112"/>
                <a:gd name="connsiteY36" fmla="*/ 198924 h 605240"/>
                <a:gd name="connsiteX37" fmla="*/ 162542 w 382112"/>
                <a:gd name="connsiteY37" fmla="*/ 138943 h 605240"/>
                <a:gd name="connsiteX38" fmla="*/ 155549 w 382112"/>
                <a:gd name="connsiteY38" fmla="*/ 0 h 605240"/>
                <a:gd name="connsiteX39" fmla="*/ 311264 w 382112"/>
                <a:gd name="connsiteY39" fmla="*/ 155481 h 605240"/>
                <a:gd name="connsiteX40" fmla="*/ 291407 w 382112"/>
                <a:gd name="connsiteY40" fmla="*/ 231487 h 605240"/>
                <a:gd name="connsiteX41" fmla="*/ 268736 w 382112"/>
                <a:gd name="connsiteY41" fmla="*/ 237931 h 605240"/>
                <a:gd name="connsiteX42" fmla="*/ 262448 w 382112"/>
                <a:gd name="connsiteY42" fmla="*/ 215295 h 605240"/>
                <a:gd name="connsiteX43" fmla="*/ 278168 w 382112"/>
                <a:gd name="connsiteY43" fmla="*/ 155481 h 605240"/>
                <a:gd name="connsiteX44" fmla="*/ 155549 w 382112"/>
                <a:gd name="connsiteY44" fmla="*/ 33046 h 605240"/>
                <a:gd name="connsiteX45" fmla="*/ 33096 w 382112"/>
                <a:gd name="connsiteY45" fmla="*/ 155481 h 605240"/>
                <a:gd name="connsiteX46" fmla="*/ 49147 w 382112"/>
                <a:gd name="connsiteY46" fmla="*/ 216286 h 605240"/>
                <a:gd name="connsiteX47" fmla="*/ 43024 w 382112"/>
                <a:gd name="connsiteY47" fmla="*/ 238757 h 605240"/>
                <a:gd name="connsiteX48" fmla="*/ 34916 w 382112"/>
                <a:gd name="connsiteY48" fmla="*/ 241070 h 605240"/>
                <a:gd name="connsiteX49" fmla="*/ 20519 w 382112"/>
                <a:gd name="connsiteY49" fmla="*/ 232644 h 605240"/>
                <a:gd name="connsiteX50" fmla="*/ 0 w 382112"/>
                <a:gd name="connsiteY50" fmla="*/ 155481 h 605240"/>
                <a:gd name="connsiteX51" fmla="*/ 155549 w 382112"/>
                <a:gd name="connsiteY51" fmla="*/ 0 h 60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82112" h="605240">
                  <a:moveTo>
                    <a:pt x="162542" y="171991"/>
                  </a:moveTo>
                  <a:cubicBezTo>
                    <a:pt x="147650" y="171991"/>
                    <a:pt x="135571" y="184053"/>
                    <a:pt x="135571" y="198924"/>
                  </a:cubicBezTo>
                  <a:lnTo>
                    <a:pt x="135571" y="325660"/>
                  </a:lnTo>
                  <a:cubicBezTo>
                    <a:pt x="135571" y="326156"/>
                    <a:pt x="135571" y="326652"/>
                    <a:pt x="135571" y="327147"/>
                  </a:cubicBezTo>
                  <a:cubicBezTo>
                    <a:pt x="136729" y="342514"/>
                    <a:pt x="131765" y="351768"/>
                    <a:pt x="121010" y="354577"/>
                  </a:cubicBezTo>
                  <a:lnTo>
                    <a:pt x="118859" y="355072"/>
                  </a:lnTo>
                  <a:lnTo>
                    <a:pt x="116708" y="355072"/>
                  </a:lnTo>
                  <a:cubicBezTo>
                    <a:pt x="103802" y="355072"/>
                    <a:pt x="98673" y="344002"/>
                    <a:pt x="90234" y="322521"/>
                  </a:cubicBezTo>
                  <a:cubicBezTo>
                    <a:pt x="85435" y="313763"/>
                    <a:pt x="76335" y="308311"/>
                    <a:pt x="66242" y="308311"/>
                  </a:cubicBezTo>
                  <a:cubicBezTo>
                    <a:pt x="62105" y="308311"/>
                    <a:pt x="57968" y="309302"/>
                    <a:pt x="54163" y="311120"/>
                  </a:cubicBezTo>
                  <a:cubicBezTo>
                    <a:pt x="40926" y="317894"/>
                    <a:pt x="35465" y="334087"/>
                    <a:pt x="42249" y="347472"/>
                  </a:cubicBezTo>
                  <a:lnTo>
                    <a:pt x="43077" y="348959"/>
                  </a:lnTo>
                  <a:lnTo>
                    <a:pt x="43408" y="350776"/>
                  </a:lnTo>
                  <a:cubicBezTo>
                    <a:pt x="43904" y="352263"/>
                    <a:pt x="83284" y="503455"/>
                    <a:pt x="104629" y="559800"/>
                  </a:cubicBezTo>
                  <a:cubicBezTo>
                    <a:pt x="107773" y="567897"/>
                    <a:pt x="111413" y="572193"/>
                    <a:pt x="122499" y="572193"/>
                  </a:cubicBezTo>
                  <a:lnTo>
                    <a:pt x="320394" y="572193"/>
                  </a:lnTo>
                  <a:cubicBezTo>
                    <a:pt x="321221" y="570706"/>
                    <a:pt x="322545" y="567566"/>
                    <a:pt x="324200" y="560957"/>
                  </a:cubicBezTo>
                  <a:cubicBezTo>
                    <a:pt x="336113" y="513038"/>
                    <a:pt x="347861" y="397373"/>
                    <a:pt x="349019" y="385972"/>
                  </a:cubicBezTo>
                  <a:cubicBezTo>
                    <a:pt x="348026" y="349785"/>
                    <a:pt x="267115" y="330617"/>
                    <a:pt x="208541" y="330617"/>
                  </a:cubicBezTo>
                  <a:cubicBezTo>
                    <a:pt x="199440" y="330617"/>
                    <a:pt x="189512" y="323347"/>
                    <a:pt x="189512" y="309632"/>
                  </a:cubicBezTo>
                  <a:lnTo>
                    <a:pt x="189512" y="198924"/>
                  </a:lnTo>
                  <a:cubicBezTo>
                    <a:pt x="189512" y="184053"/>
                    <a:pt x="177433" y="171991"/>
                    <a:pt x="162542" y="171991"/>
                  </a:cubicBezTo>
                  <a:close/>
                  <a:moveTo>
                    <a:pt x="162542" y="138943"/>
                  </a:moveTo>
                  <a:cubicBezTo>
                    <a:pt x="195634" y="138943"/>
                    <a:pt x="222605" y="165877"/>
                    <a:pt x="222605" y="198924"/>
                  </a:cubicBezTo>
                  <a:lnTo>
                    <a:pt x="222605" y="297901"/>
                  </a:lnTo>
                  <a:cubicBezTo>
                    <a:pt x="256029" y="299388"/>
                    <a:pt x="290114" y="305501"/>
                    <a:pt x="316423" y="315250"/>
                  </a:cubicBezTo>
                  <a:cubicBezTo>
                    <a:pt x="370695" y="335244"/>
                    <a:pt x="382112" y="365152"/>
                    <a:pt x="382112" y="386633"/>
                  </a:cubicBezTo>
                  <a:lnTo>
                    <a:pt x="382112" y="388285"/>
                  </a:lnTo>
                  <a:cubicBezTo>
                    <a:pt x="381616" y="393407"/>
                    <a:pt x="369371" y="516508"/>
                    <a:pt x="356300" y="569053"/>
                  </a:cubicBezTo>
                  <a:cubicBezTo>
                    <a:pt x="353983" y="577976"/>
                    <a:pt x="347199" y="605240"/>
                    <a:pt x="322711" y="605240"/>
                  </a:cubicBezTo>
                  <a:lnTo>
                    <a:pt x="122499" y="605240"/>
                  </a:lnTo>
                  <a:cubicBezTo>
                    <a:pt x="106118" y="605240"/>
                    <a:pt x="84277" y="599457"/>
                    <a:pt x="73688" y="571532"/>
                  </a:cubicBezTo>
                  <a:cubicBezTo>
                    <a:pt x="52674" y="515847"/>
                    <a:pt x="16272" y="377875"/>
                    <a:pt x="11804" y="360690"/>
                  </a:cubicBezTo>
                  <a:cubicBezTo>
                    <a:pt x="-1764" y="331444"/>
                    <a:pt x="10315" y="296248"/>
                    <a:pt x="39271" y="281707"/>
                  </a:cubicBezTo>
                  <a:cubicBezTo>
                    <a:pt x="47710" y="277411"/>
                    <a:pt x="56976" y="275263"/>
                    <a:pt x="66242" y="275263"/>
                  </a:cubicBezTo>
                  <a:cubicBezTo>
                    <a:pt x="79644" y="275263"/>
                    <a:pt x="92219" y="279559"/>
                    <a:pt x="102478" y="287160"/>
                  </a:cubicBezTo>
                  <a:lnTo>
                    <a:pt x="102478" y="198924"/>
                  </a:lnTo>
                  <a:cubicBezTo>
                    <a:pt x="102478" y="165877"/>
                    <a:pt x="129449" y="138943"/>
                    <a:pt x="162542" y="138943"/>
                  </a:cubicBezTo>
                  <a:close/>
                  <a:moveTo>
                    <a:pt x="155549" y="0"/>
                  </a:moveTo>
                  <a:cubicBezTo>
                    <a:pt x="241432" y="0"/>
                    <a:pt x="311264" y="69727"/>
                    <a:pt x="311264" y="155481"/>
                  </a:cubicBezTo>
                  <a:cubicBezTo>
                    <a:pt x="311264" y="182083"/>
                    <a:pt x="304314" y="208355"/>
                    <a:pt x="291407" y="231487"/>
                  </a:cubicBezTo>
                  <a:cubicBezTo>
                    <a:pt x="286939" y="239583"/>
                    <a:pt x="276845" y="242392"/>
                    <a:pt x="268736" y="237931"/>
                  </a:cubicBezTo>
                  <a:cubicBezTo>
                    <a:pt x="260793" y="233305"/>
                    <a:pt x="257980" y="223226"/>
                    <a:pt x="262448" y="215295"/>
                  </a:cubicBezTo>
                  <a:cubicBezTo>
                    <a:pt x="272708" y="197119"/>
                    <a:pt x="278168" y="176466"/>
                    <a:pt x="278168" y="155481"/>
                  </a:cubicBezTo>
                  <a:cubicBezTo>
                    <a:pt x="278168" y="87902"/>
                    <a:pt x="223230" y="33046"/>
                    <a:pt x="155549" y="33046"/>
                  </a:cubicBezTo>
                  <a:cubicBezTo>
                    <a:pt x="88034" y="33046"/>
                    <a:pt x="33096" y="87902"/>
                    <a:pt x="33096" y="155481"/>
                  </a:cubicBezTo>
                  <a:cubicBezTo>
                    <a:pt x="33096" y="176796"/>
                    <a:pt x="38556" y="197780"/>
                    <a:pt x="49147" y="216286"/>
                  </a:cubicBezTo>
                  <a:cubicBezTo>
                    <a:pt x="53780" y="224217"/>
                    <a:pt x="50967" y="234296"/>
                    <a:pt x="43024" y="238757"/>
                  </a:cubicBezTo>
                  <a:cubicBezTo>
                    <a:pt x="40542" y="240244"/>
                    <a:pt x="37729" y="241070"/>
                    <a:pt x="34916" y="241070"/>
                  </a:cubicBezTo>
                  <a:cubicBezTo>
                    <a:pt x="29124" y="241070"/>
                    <a:pt x="23498" y="237931"/>
                    <a:pt x="20519" y="232644"/>
                  </a:cubicBezTo>
                  <a:cubicBezTo>
                    <a:pt x="7116" y="209346"/>
                    <a:pt x="0" y="182579"/>
                    <a:pt x="0" y="155481"/>
                  </a:cubicBezTo>
                  <a:cubicBezTo>
                    <a:pt x="0" y="69727"/>
                    <a:pt x="69832" y="0"/>
                    <a:pt x="155549" y="0"/>
                  </a:cubicBezTo>
                  <a:close/>
                </a:path>
              </a:pathLst>
            </a:custGeom>
            <a:solidFill>
              <a:srgbClr val="3C3C36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" name="Freeform 102"/>
            <p:cNvSpPr/>
            <p:nvPr/>
          </p:nvSpPr>
          <p:spPr bwMode="auto">
            <a:xfrm>
              <a:off x="2060870" y="1275045"/>
              <a:ext cx="468581" cy="333867"/>
            </a:xfrm>
            <a:custGeom>
              <a:avLst/>
              <a:gdLst>
                <a:gd name="T0" fmla="*/ 1933 w 2046"/>
                <a:gd name="T1" fmla="*/ 1933 h 2047"/>
                <a:gd name="T2" fmla="*/ 113 w 2046"/>
                <a:gd name="T3" fmla="*/ 1933 h 2047"/>
                <a:gd name="T4" fmla="*/ 113 w 2046"/>
                <a:gd name="T5" fmla="*/ 114 h 2047"/>
                <a:gd name="T6" fmla="*/ 319 w 2046"/>
                <a:gd name="T7" fmla="*/ 114 h 2047"/>
                <a:gd name="T8" fmla="*/ 319 w 2046"/>
                <a:gd name="T9" fmla="*/ 0 h 2047"/>
                <a:gd name="T10" fmla="*/ 0 w 2046"/>
                <a:gd name="T11" fmla="*/ 0 h 2047"/>
                <a:gd name="T12" fmla="*/ 0 w 2046"/>
                <a:gd name="T13" fmla="*/ 2047 h 2047"/>
                <a:gd name="T14" fmla="*/ 2046 w 2046"/>
                <a:gd name="T15" fmla="*/ 2047 h 2047"/>
                <a:gd name="T16" fmla="*/ 2046 w 2046"/>
                <a:gd name="T17" fmla="*/ 1678 h 2047"/>
                <a:gd name="T18" fmla="*/ 1933 w 2046"/>
                <a:gd name="T19" fmla="*/ 1678 h 2047"/>
                <a:gd name="T20" fmla="*/ 1933 w 2046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6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319" y="114"/>
                  </a:lnTo>
                  <a:lnTo>
                    <a:pt x="319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6" y="2047"/>
                  </a:lnTo>
                  <a:lnTo>
                    <a:pt x="2046" y="1678"/>
                  </a:lnTo>
                  <a:lnTo>
                    <a:pt x="1933" y="1678"/>
                  </a:lnTo>
                  <a:lnTo>
                    <a:pt x="1933" y="1933"/>
                  </a:lnTo>
                  <a:close/>
                </a:path>
              </a:pathLst>
            </a:custGeom>
            <a:solidFill>
              <a:srgbClr val="3C3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91" name="文本框 90"/>
            <p:cNvSpPr txBox="1"/>
            <p:nvPr>
              <p:custDataLst>
                <p:tags r:id="rId11"/>
              </p:custDataLst>
            </p:nvPr>
          </p:nvSpPr>
          <p:spPr>
            <a:xfrm>
              <a:off x="2735638" y="1204290"/>
              <a:ext cx="944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rgbClr val="3C3C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  <a:endParaRPr lang="zh-CN" altLang="en-US" sz="2400" b="1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9715" y="568960"/>
            <a:ext cx="1183005" cy="1392555"/>
          </a:xfrm>
          <a:prstGeom prst="rect">
            <a:avLst/>
          </a:prstGeom>
        </p:spPr>
      </p:pic>
      <p:pic>
        <p:nvPicPr>
          <p:cNvPr id="5" name="图片 4" descr="InhalerPartsGreen_131SA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9391" y="2889351"/>
            <a:ext cx="2745105" cy="314194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15" y="0"/>
            <a:ext cx="215900" cy="3886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4112671" y="1540959"/>
            <a:ext cx="8358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高选择性</a:t>
            </a:r>
            <a:r>
              <a:rPr lang="en-US" altLang="zh-CN" sz="16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</a:t>
            </a:r>
            <a:r>
              <a:rPr lang="en-US" altLang="zh-CN" sz="1600" b="1" baseline="-25000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受体拮抗剂</a:t>
            </a:r>
            <a:r>
              <a:rPr lang="en-US" altLang="zh-CN" sz="16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16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5.1</a:t>
            </a:r>
            <a:r>
              <a:rPr lang="zh-CN" altLang="en-US" sz="16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类原研药，首款肝肾共病患者无需调整剂量的</a:t>
            </a:r>
            <a:r>
              <a:rPr lang="en-US" altLang="zh-CN" sz="16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LAMA</a:t>
            </a:r>
          </a:p>
          <a:p>
            <a:endParaRPr lang="zh-CN" altLang="en-US" sz="1600" b="1" dirty="0">
              <a:solidFill>
                <a:srgbClr val="4A66A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sz="1600" b="1" dirty="0">
              <a:solidFill>
                <a:srgbClr val="4A66A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2" name="文本框 61"/>
          <p:cNvSpPr txBox="1"/>
          <p:nvPr>
            <p:custDataLst>
              <p:tags r:id="rId7"/>
            </p:custDataLst>
          </p:nvPr>
        </p:nvSpPr>
        <p:spPr>
          <a:xfrm>
            <a:off x="4108846" y="2513014"/>
            <a:ext cx="65843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化学结构创新，装置创新（有效性、安全性更优）</a:t>
            </a:r>
            <a:endParaRPr lang="en-US" altLang="zh-CN" sz="1600" b="1" dirty="0">
              <a:solidFill>
                <a:srgbClr val="4A66A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3" name="文本框 62"/>
          <p:cNvSpPr txBox="1"/>
          <p:nvPr>
            <p:custDataLst>
              <p:tags r:id="rId8"/>
            </p:custDataLst>
          </p:nvPr>
        </p:nvSpPr>
        <p:spPr>
          <a:xfrm>
            <a:off x="4108846" y="3479350"/>
            <a:ext cx="75520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支气管舒张效果更好，全天候症状缓解更明显，中国</a:t>
            </a:r>
            <a:r>
              <a:rPr lang="en-US" altLang="zh-CN" sz="16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COPD</a:t>
            </a:r>
            <a:r>
              <a:rPr lang="zh-CN" altLang="en-US" sz="16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患者疗效明确</a:t>
            </a:r>
            <a:endParaRPr lang="zh-CN" altLang="en-US" sz="1600" b="1" dirty="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4" name="文本框 63"/>
          <p:cNvSpPr txBox="1"/>
          <p:nvPr>
            <p:custDataLst>
              <p:tags r:id="rId9"/>
            </p:custDataLst>
          </p:nvPr>
        </p:nvSpPr>
        <p:spPr>
          <a:xfrm>
            <a:off x="4095761" y="4508517"/>
            <a:ext cx="78536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相比目录内</a:t>
            </a:r>
            <a:r>
              <a:rPr lang="en-US" altLang="zh-CN" sz="1600" b="1" dirty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LAMA</a:t>
            </a:r>
            <a:r>
              <a:rPr lang="zh-CN" altLang="en-US" sz="1600" b="1" dirty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无新增不良反应，国外上市后无安全性警告和严重不良反应报告</a:t>
            </a:r>
          </a:p>
          <a:p>
            <a:pPr algn="l"/>
            <a:endParaRPr lang="zh-CN" altLang="en-US" sz="1600" dirty="0"/>
          </a:p>
          <a:p>
            <a:endParaRPr lang="zh-CN" altLang="en-US" sz="16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b="1" dirty="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5" name="文本框 64"/>
          <p:cNvSpPr txBox="1"/>
          <p:nvPr>
            <p:custDataLst>
              <p:tags r:id="rId10"/>
            </p:custDataLst>
          </p:nvPr>
        </p:nvSpPr>
        <p:spPr>
          <a:xfrm>
            <a:off x="4106912" y="5537684"/>
            <a:ext cx="78098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较噻托溴铵疗效和安全性更优，减少急性加重相关医疗支出，更具成本效益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0"/>
            <a:ext cx="12191999" cy="1187669"/>
            <a:chOff x="0" y="63"/>
            <a:chExt cx="19199" cy="251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3"/>
              <a:ext cx="8770" cy="251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1" y="178"/>
              <a:ext cx="10439" cy="2217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998537" y="343320"/>
            <a:ext cx="1160462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全新结构、高选择性</a:t>
            </a:r>
            <a:r>
              <a:rPr lang="en-US" altLang="zh-CN" sz="24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</a:t>
            </a:r>
            <a:r>
              <a:rPr lang="en-US" altLang="zh-CN" sz="16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受体拮抗剂，较目录内</a:t>
            </a:r>
            <a:r>
              <a:rPr lang="en-US" altLang="zh-CN" sz="24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LAMA</a:t>
            </a:r>
            <a:r>
              <a:rPr lang="zh-CN" altLang="en-US" sz="24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更优</a:t>
            </a:r>
            <a:endParaRPr lang="en-US" altLang="zh-CN" sz="2400" b="1" dirty="0">
              <a:solidFill>
                <a:srgbClr val="4A66A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13" name="表格 1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1135137"/>
              </p:ext>
            </p:extLst>
          </p:nvPr>
        </p:nvGraphicFramePr>
        <p:xfrm>
          <a:off x="656590" y="1009015"/>
          <a:ext cx="6050280" cy="5386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药品通用名</a:t>
                      </a:r>
                    </a:p>
                  </a:txBody>
                  <a:tcPr anchor="ctr">
                    <a:solidFill>
                      <a:srgbClr val="72C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阿地溴铵吸入粉雾剂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注册规格</a:t>
                      </a:r>
                    </a:p>
                  </a:txBody>
                  <a:tcPr anchor="ctr"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每个吸入器60吸，每吸含阿地溴铵400μg，递送剂量为阿地溴铵375µg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3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适应症</a:t>
                      </a:r>
                    </a:p>
                  </a:txBody>
                  <a:tcPr anchor="ctr"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本品适用于成人慢性阻塞性肺疾病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(COPD)</a:t>
                      </a:r>
                      <a:r>
                        <a:rPr 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患者的维持治疗以缓解症状。</a:t>
                      </a:r>
                      <a:endParaRPr lang="zh-CN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1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600" b="1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  <a:sym typeface="+mn-ea"/>
                        </a:rPr>
                        <a:t>中国大陆首次上市时间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anchor="ctr"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2024年8月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5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日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7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目前大陆地区同通用名药品的上市情况</a:t>
                      </a:r>
                    </a:p>
                  </a:txBody>
                  <a:tcPr anchor="ctr"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独家产品</a:t>
                      </a:r>
                      <a:r>
                        <a:rPr lang="zh-CN" sz="1600" b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化学药品5.1类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7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全球首个上市国际</a:t>
                      </a:r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地区及上市时间</a:t>
                      </a:r>
                    </a:p>
                  </a:txBody>
                  <a:tcPr anchor="ctr"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美国</a:t>
                      </a: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lang="zh-CN" altLang="zh-CN" sz="1600" b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欧盟</a:t>
                      </a:r>
                      <a:r>
                        <a:rPr lang="zh-CN" sz="1600" b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，2012年</a:t>
                      </a:r>
                      <a:endParaRPr lang="zh-CN" altLang="zh-CN" sz="1600" b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是否为</a:t>
                      </a:r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OTC</a:t>
                      </a: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药品</a:t>
                      </a:r>
                    </a:p>
                  </a:txBody>
                  <a:tcPr anchor="ctr"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9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600" b="1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  <a:sym typeface="+mn-ea"/>
                        </a:rPr>
                        <a:t>用法用量（详见说明书）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anchor="ctr"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16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本品推荐剂量为每次一吸，每日两次。</a:t>
                      </a:r>
                      <a:r>
                        <a:rPr lang="en-US" altLang="zh-CN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  <a:p>
                      <a:pPr algn="just">
                        <a:buNone/>
                      </a:pPr>
                      <a:r>
                        <a:rPr lang="zh-CN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如果漏用一剂，则应尽快接受下一剂药物。但是，如果已接近下一次给药的时间，则应跳过漏用的剂量。</a:t>
                      </a:r>
                      <a:r>
                        <a:rPr lang="en-US" altLang="zh-CN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2759471"/>
              </p:ext>
            </p:extLst>
          </p:nvPr>
        </p:nvGraphicFramePr>
        <p:xfrm>
          <a:off x="6800850" y="1009015"/>
          <a:ext cx="5299710" cy="5386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参照药品建议（评级）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C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噻托溴铵吸入粉雾剂（改进）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参照药品选择理由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C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1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①噻托溴铵是同治疗领域内临床应用最广泛的目录内药品</a:t>
                      </a:r>
                      <a:endParaRPr lang="en-US" altLang="zh-CN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②目录内</a:t>
                      </a:r>
                      <a:r>
                        <a:rPr lang="en-US" altLang="zh-CN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LAMA</a:t>
                      </a:r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仅有噻托溴铵，且适应症一致</a:t>
                      </a:r>
                    </a:p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dirty="0">
                          <a:effectLst/>
                          <a:latin typeface="Calibri" panose="020F0502020204030204" charset="0"/>
                          <a:ea typeface="微软雅黑" panose="020B0503020204020204" pitchFamily="34" charset="-122"/>
                          <a:sym typeface="+mn-ea"/>
                        </a:rPr>
                        <a:t>③阿地溴铵</a:t>
                      </a:r>
                      <a:r>
                        <a:rPr lang="en-US" altLang="zh-CN" sz="1600" dirty="0">
                          <a:effectLst/>
                          <a:latin typeface="Calibri" panose="020F0502020204030204" charset="0"/>
                          <a:ea typeface="微软雅黑" panose="020B0503020204020204" pitchFamily="34" charset="-122"/>
                          <a:sym typeface="+mn-ea"/>
                        </a:rPr>
                        <a:t>Ⅲ</a:t>
                      </a:r>
                      <a:r>
                        <a:rPr lang="zh-CN" altLang="en-US" sz="1600" dirty="0">
                          <a:effectLst/>
                          <a:latin typeface="Calibri" panose="020F0502020204030204" charset="0"/>
                          <a:ea typeface="微软雅黑" panose="020B0503020204020204" pitchFamily="34" charset="-122"/>
                          <a:sym typeface="+mn-ea"/>
                        </a:rPr>
                        <a:t>期头对头临床研究的对照药物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1" kern="0" spc="9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  <a:sym typeface="+mn-ea"/>
                        </a:rPr>
                        <a:t>与已上市同类药品相</a:t>
                      </a:r>
                      <a:r>
                        <a:rPr lang="zh-CN" altLang="en-US" sz="1600" b="1" kern="0" spc="8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  <a:sym typeface="+mn-ea"/>
                        </a:rPr>
                        <a:t>比</a:t>
                      </a:r>
                      <a:r>
                        <a:rPr sz="1600" b="1" kern="0" spc="8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  <a:sym typeface="+mn-ea"/>
                        </a:rPr>
                        <a:t>优势</a:t>
                      </a:r>
                      <a:endParaRPr lang="zh-CN" altLang="en-US" sz="1600" b="1" kern="0" spc="8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C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686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1. 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肝肾共病及老年患者无需调整剂量</a:t>
                      </a:r>
                      <a:r>
                        <a:rPr lang="en-US" altLang="zh-CN" sz="1600" b="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[1]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；而噻托溴铵用于中重度肾功能不全者，需密切监控</a:t>
                      </a:r>
                      <a:r>
                        <a:rPr lang="en-US" altLang="zh-CN" sz="1600" baseline="30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[2]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；格隆溴铵对重度肾损伤包括需要透析的终末期肾病患者，只有在预期受益超过潜在风险时才能应用，需密切监测</a:t>
                      </a:r>
                      <a:r>
                        <a:rPr lang="en-US" altLang="zh-CN" sz="1600" baseline="30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[3]</a:t>
                      </a:r>
                      <a:endParaRPr lang="zh-CN" altLang="en-US" sz="16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2.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覆盖清晨与夜间症状高峰，全天候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降低急性加重风险</a:t>
                      </a:r>
                      <a:endParaRPr lang="zh-CN" altLang="en-US" sz="1600" b="0" baseline="300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3. </a:t>
                      </a:r>
                      <a:r>
                        <a:rPr lang="zh-CN" altLang="en-US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吸入器仅两步操作，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装置满意度明显提升</a:t>
                      </a:r>
                      <a:r>
                        <a:rPr lang="zh-CN" altLang="en-US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使用错误率明显降低</a:t>
                      </a:r>
                      <a:r>
                        <a:rPr lang="zh-CN" altLang="en-US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endParaRPr lang="en-US" altLang="zh-CN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矩形: 圆角 3"/>
          <p:cNvSpPr/>
          <p:nvPr/>
        </p:nvSpPr>
        <p:spPr>
          <a:xfrm>
            <a:off x="158963" y="1358941"/>
            <a:ext cx="367862" cy="1011243"/>
          </a:xfrm>
          <a:prstGeom prst="roundRect">
            <a:avLst/>
          </a:prstGeom>
          <a:solidFill>
            <a:srgbClr val="61B46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158963" y="2519579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158963" y="3530822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153956" y="4542065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17" name="矩形: 圆角 16"/>
          <p:cNvSpPr/>
          <p:nvPr/>
        </p:nvSpPr>
        <p:spPr>
          <a:xfrm>
            <a:off x="153956" y="5553308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90384" y="6588184"/>
            <a:ext cx="11510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[1] </a:t>
            </a: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阿地溴铵吸入粉雾剂说明书</a:t>
            </a: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[2] </a:t>
            </a: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噻托溴铵吸入粉雾剂说明书；</a:t>
            </a: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[3]</a:t>
            </a: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格隆溴铵吸入粉雾剂用胶囊说明书</a:t>
            </a:r>
            <a:endParaRPr lang="en-US" altLang="zh-CN" sz="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0" y="0"/>
            <a:ext cx="12192634" cy="1454087"/>
            <a:chOff x="0" y="63"/>
            <a:chExt cx="19200" cy="277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63"/>
              <a:ext cx="8770" cy="277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61" y="178"/>
              <a:ext cx="10439" cy="2484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819807" y="1275695"/>
            <a:ext cx="5205708" cy="4788524"/>
            <a:chOff x="826" y="2653"/>
            <a:chExt cx="9122" cy="7430"/>
          </a:xfrm>
        </p:grpSpPr>
        <p:grpSp>
          <p:nvGrpSpPr>
            <p:cNvPr id="4" name="组合 3"/>
            <p:cNvGrpSpPr/>
            <p:nvPr/>
          </p:nvGrpSpPr>
          <p:grpSpPr>
            <a:xfrm>
              <a:off x="827" y="2653"/>
              <a:ext cx="9121" cy="7171"/>
              <a:chOff x="827" y="2653"/>
              <a:chExt cx="9121" cy="7171"/>
            </a:xfrm>
          </p:grpSpPr>
          <p:sp>
            <p:nvSpPr>
              <p:cNvPr id="3" name="圆角矩形 2"/>
              <p:cNvSpPr/>
              <p:nvPr>
                <p:custDataLst>
                  <p:tags r:id="rId9"/>
                </p:custDataLst>
              </p:nvPr>
            </p:nvSpPr>
            <p:spPr>
              <a:xfrm>
                <a:off x="867" y="2845"/>
                <a:ext cx="9055" cy="6979"/>
              </a:xfrm>
              <a:prstGeom prst="roundRect">
                <a:avLst/>
              </a:prstGeom>
              <a:noFill/>
              <a:ln>
                <a:solidFill>
                  <a:srgbClr val="00994B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矩形 1"/>
              <p:cNvSpPr/>
              <p:nvPr>
                <p:custDataLst>
                  <p:tags r:id="rId10"/>
                </p:custDataLst>
              </p:nvPr>
            </p:nvSpPr>
            <p:spPr>
              <a:xfrm>
                <a:off x="827" y="2653"/>
                <a:ext cx="9121" cy="1089"/>
              </a:xfrm>
              <a:prstGeom prst="rect">
                <a:avLst/>
              </a:prstGeom>
              <a:solidFill>
                <a:srgbClr val="00994B"/>
              </a:solidFill>
            </p:spPr>
            <p:style>
              <a:lnRef idx="2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文本框 9"/>
            <p:cNvSpPr txBox="1"/>
            <p:nvPr>
              <p:custDataLst>
                <p:tags r:id="rId7"/>
              </p:custDataLst>
            </p:nvPr>
          </p:nvSpPr>
          <p:spPr>
            <a:xfrm>
              <a:off x="826" y="2834"/>
              <a:ext cx="9105" cy="5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所治疗疾病基本情况</a:t>
              </a:r>
            </a:p>
          </p:txBody>
        </p:sp>
        <p:sp>
          <p:nvSpPr>
            <p:cNvPr id="11" name="文本框 10"/>
            <p:cNvSpPr txBox="1"/>
            <p:nvPr>
              <p:custDataLst>
                <p:tags r:id="rId8"/>
              </p:custDataLst>
            </p:nvPr>
          </p:nvSpPr>
          <p:spPr>
            <a:xfrm>
              <a:off x="1054" y="4257"/>
              <a:ext cx="8826" cy="5826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285750" indent="-285750" algn="l" fontAlgn="ctr">
                <a:buFont typeface="Wingdings" panose="05000000000000000000" charset="0"/>
                <a:buChar char="l"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我国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COPD</a:t>
              </a: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总患病人数约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亿人</a:t>
              </a: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患者每年发生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0.5~3.5</a:t>
              </a: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次急性加重</a:t>
              </a:r>
              <a:r>
                <a:rPr lang="en-US" altLang="zh-CN" sz="1600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【1】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，每发生一次急性加重，会造成患者肺功能不可逆的损伤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l" fontAlgn="ctr">
                <a:buFont typeface="Wingdings" panose="05000000000000000000" charset="0"/>
                <a:buChar char="l"/>
              </a:pP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285750" indent="-285750" fontAlgn="ctr">
                <a:buFont typeface="Wingdings" panose="05000000000000000000" charset="0"/>
                <a:buChar char="l"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COPD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合并肾功能不全：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COPD</a:t>
              </a: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患者早期即可检出肾损伤标志物的升高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肾损伤起病隐匿易漏诊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专家共识显示，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COPD</a:t>
              </a: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合并肾功能不全</a:t>
              </a:r>
              <a:r>
                <a:rPr lang="zh-CN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的患病率为6.5%～26.2%</a:t>
              </a:r>
              <a:r>
                <a:rPr lang="en-US" altLang="zh-CN" sz="1600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【2】</a:t>
              </a:r>
            </a:p>
            <a:p>
              <a:pPr marL="285750" indent="-285750" fontAlgn="ctr">
                <a:buFont typeface="Wingdings" panose="05000000000000000000" charset="0"/>
                <a:buChar char="l"/>
              </a:pPr>
              <a:endParaRPr lang="en-US" altLang="zh-CN" sz="1600" baseline="30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fontAlgn="ctr">
                <a:buFont typeface="Wingdings" panose="05000000000000000000" charset="0"/>
                <a:buChar char="l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大多数接受治疗的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COPD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患者存在全天症状。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90.5%</a:t>
              </a: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的患者在一天中至少一个时段有症状，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超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50%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患者尽管接受治疗，仍全天存在症状</a:t>
              </a:r>
              <a:r>
                <a:rPr lang="en-US" altLang="zh-CN" sz="1600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【3】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fontAlgn="ctr">
                <a:lnSpc>
                  <a:spcPct val="150000"/>
                </a:lnSpc>
                <a:spcBef>
                  <a:spcPts val="1200"/>
                </a:spcBef>
                <a:buFont typeface="Wingdings" panose="05000000000000000000" charset="0"/>
                <a:buChar char="l"/>
              </a:pP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389618" y="1275694"/>
            <a:ext cx="5617597" cy="4621473"/>
            <a:chOff x="6215380" y="1684655"/>
            <a:chExt cx="5791835" cy="4124960"/>
          </a:xfrm>
        </p:grpSpPr>
        <p:grpSp>
          <p:nvGrpSpPr>
            <p:cNvPr id="12" name="组合 11"/>
            <p:cNvGrpSpPr/>
            <p:nvPr>
              <p:custDataLst>
                <p:tags r:id="rId2"/>
              </p:custDataLst>
            </p:nvPr>
          </p:nvGrpSpPr>
          <p:grpSpPr>
            <a:xfrm>
              <a:off x="6215380" y="1684655"/>
              <a:ext cx="5791835" cy="4124960"/>
              <a:chOff x="827" y="2653"/>
              <a:chExt cx="9121" cy="6291"/>
            </a:xfrm>
          </p:grpSpPr>
          <p:sp>
            <p:nvSpPr>
              <p:cNvPr id="13" name="圆角矩形 12"/>
              <p:cNvSpPr/>
              <p:nvPr>
                <p:custDataLst>
                  <p:tags r:id="rId5"/>
                </p:custDataLst>
              </p:nvPr>
            </p:nvSpPr>
            <p:spPr>
              <a:xfrm>
                <a:off x="867" y="2845"/>
                <a:ext cx="9055" cy="6099"/>
              </a:xfrm>
              <a:prstGeom prst="roundRect">
                <a:avLst/>
              </a:prstGeom>
              <a:noFill/>
              <a:ln>
                <a:solidFill>
                  <a:srgbClr val="FAAE3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>
                <p:custDataLst>
                  <p:tags r:id="rId6"/>
                </p:custDataLst>
              </p:nvPr>
            </p:nvSpPr>
            <p:spPr>
              <a:xfrm>
                <a:off x="827" y="2653"/>
                <a:ext cx="9121" cy="986"/>
              </a:xfrm>
              <a:prstGeom prst="rect">
                <a:avLst/>
              </a:prstGeom>
              <a:solidFill>
                <a:srgbClr val="FAAE32"/>
              </a:solidFill>
            </p:spPr>
            <p:style>
              <a:lnRef idx="2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3"/>
              </p:custDataLst>
            </p:nvPr>
          </p:nvSpPr>
          <p:spPr>
            <a:xfrm>
              <a:off x="6216015" y="1792605"/>
              <a:ext cx="5774690" cy="3384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临床未满足需求</a:t>
              </a:r>
            </a:p>
          </p:txBody>
        </p:sp>
        <p:sp>
          <p:nvSpPr>
            <p:cNvPr id="49" name="文本框 48"/>
            <p:cNvSpPr txBox="1"/>
            <p:nvPr>
              <p:custDataLst>
                <p:tags r:id="rId4"/>
              </p:custDataLst>
            </p:nvPr>
          </p:nvSpPr>
          <p:spPr>
            <a:xfrm>
              <a:off x="6221929" y="2356854"/>
              <a:ext cx="5651519" cy="32436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buFont typeface="Wingdings" panose="05000000000000000000" charset="0"/>
                <a:buChar char="l"/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charset="0"/>
                <a:buChar char="l"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COPD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急性加重严重影响患者预后，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目录内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LAMA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预防急性加重效果有限</a:t>
              </a:r>
            </a:p>
            <a:p>
              <a:pPr marL="285750" indent="-285750">
                <a:buFont typeface="Wingdings" panose="05000000000000000000" charset="0"/>
                <a:buChar char="l"/>
              </a:pP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charset="0"/>
                <a:buChar char="l"/>
              </a:pPr>
              <a:r>
                <a:rPr lang="en-US" altLang="zh-CN" sz="1600" dirty="0" err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临床常见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肝肾共病</a:t>
              </a:r>
              <a:r>
                <a:rPr lang="en-US" altLang="zh-CN" sz="1600" b="1" dirty="0" err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患者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目录内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LAMA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均有慎用或限制使用；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阿地溴铵无限制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>
                <a:buFont typeface="Wingdings" panose="05000000000000000000" charset="0"/>
                <a:buChar char="l"/>
              </a:pP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l">
                <a:buClrTx/>
                <a:buSzTx/>
                <a:buFont typeface="Wingdings" panose="05000000000000000000" charset="0"/>
                <a:buChar char="l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多数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COPD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患者存在清晨和夜间加重症状，但目录内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LAMA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无法完全覆盖症状加重时段；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阿地溴铵可实现全天候控症</a:t>
              </a:r>
              <a:endPara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l">
                <a:buClrTx/>
                <a:buSzTx/>
                <a:buFont typeface="Wingdings" panose="05000000000000000000" charset="0"/>
                <a:buChar char="l"/>
              </a:pPr>
              <a:endPara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charset="0"/>
                <a:buChar char="l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现有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吸入器操作复杂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如噻托溴铵患者满意度低，使用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错误率高；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阿地溴铵吸入器操作简单，给药精准</a:t>
              </a:r>
              <a:endPara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638876" y="5994726"/>
            <a:ext cx="68897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[1]</a:t>
            </a:r>
            <a:r>
              <a:rPr lang="zh-CN" altLang="en-US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慢性阻塞性肺疾病急性加重诊治专家组</a:t>
            </a:r>
            <a:r>
              <a:rPr lang="en-US" altLang="zh-CN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zh-CN" altLang="en-US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慢性阻塞性肺疾病急性加重诊治中国专家共识（</a:t>
            </a:r>
            <a:r>
              <a:rPr lang="en-US" altLang="zh-CN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年修订版）</a:t>
            </a:r>
            <a:r>
              <a:rPr lang="en-US" altLang="zh-CN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</a:t>
            </a:r>
            <a:r>
              <a:rPr lang="zh-CN" altLang="en-US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国际呼吸杂志</a:t>
            </a:r>
            <a:r>
              <a:rPr lang="en-US" altLang="zh-CN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,2023,(</a:t>
            </a:r>
            <a:r>
              <a:rPr lang="zh-CN" altLang="en-US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期</a:t>
            </a:r>
            <a:r>
              <a:rPr lang="en-US" altLang="zh-CN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).</a:t>
            </a:r>
            <a:endParaRPr lang="en-US" altLang="zh-CN" sz="8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[2]</a:t>
            </a:r>
            <a:r>
              <a:rPr lang="zh-CN" altLang="en-US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范正媛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</a:t>
            </a:r>
            <a:r>
              <a:rPr lang="zh-CN" altLang="en-US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新乡医学院学报</a:t>
            </a:r>
            <a:r>
              <a:rPr lang="en-US" altLang="zh-CN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,2024,(</a:t>
            </a:r>
            <a:r>
              <a:rPr lang="zh-CN" altLang="en-US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期</a:t>
            </a:r>
            <a:r>
              <a:rPr lang="en-US" altLang="zh-CN" sz="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altLang="zh-CN" sz="8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[3]</a:t>
            </a:r>
            <a:r>
              <a:rPr lang="en-US" altLang="zh-CN" sz="8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Miravitlles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M.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b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et al. Respiratory </a:t>
            </a:r>
            <a:r>
              <a:rPr lang="en-US" altLang="zh-CN" sz="8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Research, 2014, 15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:122</a:t>
            </a:r>
            <a:endParaRPr lang="en-US" altLang="zh-CN" sz="8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[4]van der 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Palen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J. et al. Expert 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Opin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Drug 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Deliv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 2013, 10(8)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9124" y="5994726"/>
            <a:ext cx="2788920" cy="812800"/>
          </a:xfrm>
          <a:prstGeom prst="rect">
            <a:avLst/>
          </a:prstGeom>
        </p:spPr>
      </p:pic>
      <p:sp>
        <p:nvSpPr>
          <p:cNvPr id="22" name="矩形: 圆角 21"/>
          <p:cNvSpPr/>
          <p:nvPr/>
        </p:nvSpPr>
        <p:spPr>
          <a:xfrm>
            <a:off x="158963" y="1358941"/>
            <a:ext cx="367862" cy="1011243"/>
          </a:xfrm>
          <a:prstGeom prst="roundRect">
            <a:avLst/>
          </a:prstGeom>
          <a:solidFill>
            <a:srgbClr val="61B46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23" name="矩形: 圆角 22"/>
          <p:cNvSpPr/>
          <p:nvPr/>
        </p:nvSpPr>
        <p:spPr>
          <a:xfrm>
            <a:off x="158963" y="2519579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24" name="矩形: 圆角 23"/>
          <p:cNvSpPr/>
          <p:nvPr/>
        </p:nvSpPr>
        <p:spPr>
          <a:xfrm>
            <a:off x="158963" y="3530822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25" name="矩形: 圆角 24"/>
          <p:cNvSpPr/>
          <p:nvPr/>
        </p:nvSpPr>
        <p:spPr>
          <a:xfrm>
            <a:off x="153956" y="4542065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26" name="矩形: 圆角 25"/>
          <p:cNvSpPr/>
          <p:nvPr/>
        </p:nvSpPr>
        <p:spPr>
          <a:xfrm>
            <a:off x="153956" y="5553308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64914" y="292034"/>
            <a:ext cx="1131569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COPD</a:t>
            </a:r>
            <a:r>
              <a:rPr lang="zh-CN" altLang="en-US" sz="24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药物治疗领域存在未满足需求，阿地溴铵可全天候控症，有效预防急性加重，无需监测肝肾功能，吸入</a:t>
            </a:r>
            <a:r>
              <a:rPr lang="zh-CN" altLang="en-US" sz="2400" b="1" dirty="0">
                <a:solidFill>
                  <a:srgbClr val="4A66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</a:t>
            </a:r>
            <a:r>
              <a:rPr lang="zh-CN" altLang="en-US" sz="24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简单精准</a:t>
            </a:r>
            <a:endParaRPr lang="en-US" altLang="zh-CN" sz="2400" b="1" dirty="0">
              <a:solidFill>
                <a:srgbClr val="4A66A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-72205"/>
            <a:ext cx="12192000" cy="1563131"/>
            <a:chOff x="0" y="63"/>
            <a:chExt cx="19199" cy="2512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3"/>
              <a:ext cx="8770" cy="2513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1" y="178"/>
              <a:ext cx="10439" cy="2217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957580" y="259424"/>
            <a:ext cx="11234420" cy="9645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altLang="en-US" sz="2400" b="1" dirty="0">
                <a:solidFill>
                  <a:srgbClr val="4A66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化学结构创新</a:t>
            </a:r>
            <a:r>
              <a:rPr lang="zh-CN" altLang="en-US" sz="24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：较噻托溴铵，</a:t>
            </a:r>
            <a:r>
              <a:rPr lang="en-US" altLang="zh-CN" sz="24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</a:t>
            </a:r>
            <a:r>
              <a:rPr lang="en-US" altLang="zh-CN" sz="2400" b="1" baseline="-25000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受体选择性更高，</a:t>
            </a:r>
            <a:r>
              <a:rPr lang="zh-CN" altLang="en-US" sz="2400" b="1" dirty="0">
                <a:solidFill>
                  <a:srgbClr val="4A66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支扩效果更优，血浆清除速度更快，全身暴露减少</a:t>
            </a:r>
            <a:endParaRPr lang="en-US" altLang="zh-CN" sz="2400" b="1" dirty="0">
              <a:solidFill>
                <a:srgbClr val="4A66A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Rectángulo redondeado 20"/>
          <p:cNvSpPr/>
          <p:nvPr/>
        </p:nvSpPr>
        <p:spPr>
          <a:xfrm>
            <a:off x="633562" y="1422375"/>
            <a:ext cx="11234420" cy="554504"/>
          </a:xfrm>
          <a:prstGeom prst="roundRect">
            <a:avLst/>
          </a:prstGeom>
          <a:solidFill>
            <a:srgbClr val="61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全新结构：引入喹核碱母核和芳氧苯基季铵链，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</a:t>
            </a:r>
            <a:r>
              <a:rPr lang="en-US" altLang="zh-CN" b="1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受体亲和力更高，血浆中水解速度更快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33562" y="6326470"/>
            <a:ext cx="4327525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[1] 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Gavalda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A.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et al. Pulmonary Pharmacology &amp; Therapeutics,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2014:28, 114-121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[2]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阿地溴铵吸入粉雾剂说明书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[3] </a:t>
            </a: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噻托溴铵吸入粉雾剂说明书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900" dirty="0"/>
          </a:p>
        </p:txBody>
      </p:sp>
      <p:sp>
        <p:nvSpPr>
          <p:cNvPr id="28" name="矩形: 圆角 27"/>
          <p:cNvSpPr/>
          <p:nvPr/>
        </p:nvSpPr>
        <p:spPr>
          <a:xfrm>
            <a:off x="118329" y="1413983"/>
            <a:ext cx="367862" cy="10112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29" name="矩形: 圆角 28"/>
          <p:cNvSpPr/>
          <p:nvPr/>
        </p:nvSpPr>
        <p:spPr>
          <a:xfrm>
            <a:off x="118329" y="2574621"/>
            <a:ext cx="367862" cy="861848"/>
          </a:xfrm>
          <a:prstGeom prst="roundRect">
            <a:avLst/>
          </a:prstGeom>
          <a:solidFill>
            <a:srgbClr val="61B46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30" name="矩形: 圆角 29"/>
          <p:cNvSpPr/>
          <p:nvPr/>
        </p:nvSpPr>
        <p:spPr>
          <a:xfrm>
            <a:off x="118329" y="3585864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31" name="矩形: 圆角 30"/>
          <p:cNvSpPr/>
          <p:nvPr/>
        </p:nvSpPr>
        <p:spPr>
          <a:xfrm>
            <a:off x="113322" y="4597107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32" name="矩形: 圆角 31"/>
          <p:cNvSpPr/>
          <p:nvPr/>
        </p:nvSpPr>
        <p:spPr>
          <a:xfrm>
            <a:off x="113322" y="5608350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52291" y="2739117"/>
            <a:ext cx="3991305" cy="3365686"/>
            <a:chOff x="5969122" y="2763298"/>
            <a:chExt cx="1970464" cy="1590856"/>
          </a:xfrm>
        </p:grpSpPr>
        <p:pic>
          <p:nvPicPr>
            <p:cNvPr id="4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69122" y="2769852"/>
              <a:ext cx="1715591" cy="956310"/>
            </a:xfrm>
            <a:prstGeom prst="rect">
              <a:avLst/>
            </a:prstGeom>
          </p:spPr>
        </p:pic>
        <p:sp>
          <p:nvSpPr>
            <p:cNvPr id="21" name="标注: 线形 20"/>
            <p:cNvSpPr/>
            <p:nvPr/>
          </p:nvSpPr>
          <p:spPr>
            <a:xfrm>
              <a:off x="7131006" y="2763298"/>
              <a:ext cx="808580" cy="311150"/>
            </a:xfrm>
            <a:prstGeom prst="borderCallout1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喹核碱</a:t>
              </a:r>
            </a:p>
          </p:txBody>
        </p:sp>
        <p:sp>
          <p:nvSpPr>
            <p:cNvPr id="39" name="标注: 线形 38"/>
            <p:cNvSpPr/>
            <p:nvPr/>
          </p:nvSpPr>
          <p:spPr>
            <a:xfrm>
              <a:off x="6385602" y="4112597"/>
              <a:ext cx="1075392" cy="241557"/>
            </a:xfrm>
            <a:prstGeom prst="borderCallout1">
              <a:avLst>
                <a:gd name="adj1" fmla="val -13390"/>
                <a:gd name="adj2" fmla="val 48621"/>
                <a:gd name="adj3" fmla="val -176458"/>
                <a:gd name="adj4" fmla="val 7219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芳氧苯基</a:t>
              </a:r>
            </a:p>
          </p:txBody>
        </p:sp>
      </p:grpSp>
      <p:graphicFrame>
        <p:nvGraphicFramePr>
          <p:cNvPr id="6" name="表格 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1732715"/>
              </p:ext>
            </p:extLst>
          </p:nvPr>
        </p:nvGraphicFramePr>
        <p:xfrm>
          <a:off x="4982677" y="2175265"/>
          <a:ext cx="6885305" cy="4404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6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2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PK/PD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</a:t>
                      </a:r>
                      <a:r>
                        <a:rPr lang="en-US" altLang="zh-CN" baseline="30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[1-3]</a:t>
                      </a:r>
                      <a:endParaRPr lang="zh-CN" altLang="en-US" baseline="30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阿地溴铵</a:t>
                      </a:r>
                    </a:p>
                  </a:txBody>
                  <a:tcPr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噻托溴铵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患者获益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US" altLang="zh-CN" sz="1600" baseline="-25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受体亲和力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(Ki)/</a:t>
                      </a:r>
                      <a:r>
                        <a:rPr lang="en-US" altLang="zh-CN" sz="160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nM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0.14nM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0.19nM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支气管舒张效果更优，降低急性加重风险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86656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US" altLang="zh-CN" sz="1600" baseline="-25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受体解离半衰期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4.69h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15.11h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减少心血管副作用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804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受体解离半衰期比值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US" altLang="zh-CN" sz="1600" baseline="-25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/M</a:t>
                      </a:r>
                      <a:r>
                        <a:rPr lang="en-US" altLang="zh-CN" sz="1600" baseline="-25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600" baseline="-25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6.2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4.1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56593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未与受体结合药物血浆半衰期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2.4min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1.6h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减少全身暴露，减少抗胆碱能效应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45014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口干发生率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&lt;1%</a:t>
                      </a:r>
                    </a:p>
                  </a:txBody>
                  <a:tcPr anchor="ctr"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14563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吸入药物后经尿液排泄比例</a:t>
                      </a:r>
                    </a:p>
                  </a:txBody>
                  <a:tcPr anchor="ctr"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0.1%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14%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肝肾共病患者无需调整剂量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buNone/>
                      </a:pP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D4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0" y="0"/>
            <a:ext cx="12191999" cy="1187669"/>
            <a:chOff x="0" y="63"/>
            <a:chExt cx="19199" cy="2512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3"/>
              <a:ext cx="8770" cy="2513"/>
            </a:xfrm>
            <a:prstGeom prst="rect">
              <a:avLst/>
            </a:prstGeom>
            <a:solidFill>
              <a:srgbClr val="EF9628"/>
            </a:solidFill>
            <a:ln>
              <a:noFill/>
            </a:ln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1" y="178"/>
              <a:ext cx="10439" cy="2217"/>
            </a:xfrm>
            <a:prstGeom prst="rect">
              <a:avLst/>
            </a:prstGeom>
            <a:solidFill>
              <a:srgbClr val="EF9628"/>
            </a:solidFill>
            <a:ln>
              <a:noFill/>
            </a:ln>
          </p:spPr>
        </p:pic>
      </p:grpSp>
      <p:sp>
        <p:nvSpPr>
          <p:cNvPr id="2" name="文本框 1"/>
          <p:cNvSpPr txBox="1"/>
          <p:nvPr/>
        </p:nvSpPr>
        <p:spPr>
          <a:xfrm>
            <a:off x="981710" y="328930"/>
            <a:ext cx="1121029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给药装置创新</a:t>
            </a:r>
            <a:r>
              <a:rPr lang="zh-CN" altLang="en-US" sz="2400" b="1" dirty="0">
                <a:solidFill>
                  <a:srgbClr val="4A66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：独家专利</a:t>
            </a:r>
            <a:r>
              <a:rPr lang="en-US" altLang="zh-CN" sz="2400" b="1" baseline="30000" dirty="0">
                <a:solidFill>
                  <a:srgbClr val="4A66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[1]</a:t>
            </a:r>
            <a:r>
              <a:rPr lang="zh-CN" altLang="en-US" sz="2400" b="1" dirty="0">
                <a:solidFill>
                  <a:srgbClr val="4A66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药物递送简单精准</a:t>
            </a:r>
            <a:r>
              <a:rPr lang="zh-CN" altLang="en-US" sz="2400" b="1" dirty="0">
                <a:solidFill>
                  <a:srgbClr val="4A66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，肺部沉积率高</a:t>
            </a:r>
            <a:endParaRPr lang="en-US" altLang="zh-CN" sz="2400" b="1" dirty="0">
              <a:solidFill>
                <a:srgbClr val="4A66A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86903" y="6624911"/>
            <a:ext cx="11540295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[1]CN1997418B; [2] Magnussen H. et al.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Respiratory Medicine 2009:103, 1832-1837; [3]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van der 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Palen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J. et al. Expert 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Opin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Drug 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Deliv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 2013, 10(8); [4] Newman SP, et al. Respiration. 2009:78, 322-328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118329" y="1380731"/>
            <a:ext cx="367862" cy="10112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34" name="矩形: 圆角 33"/>
          <p:cNvSpPr/>
          <p:nvPr/>
        </p:nvSpPr>
        <p:spPr>
          <a:xfrm>
            <a:off x="118329" y="2541369"/>
            <a:ext cx="367862" cy="861848"/>
          </a:xfrm>
          <a:prstGeom prst="roundRect">
            <a:avLst/>
          </a:prstGeom>
          <a:solidFill>
            <a:srgbClr val="61B46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35" name="矩形: 圆角 34"/>
          <p:cNvSpPr/>
          <p:nvPr/>
        </p:nvSpPr>
        <p:spPr>
          <a:xfrm>
            <a:off x="118329" y="3552612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37" name="矩形: 圆角 36"/>
          <p:cNvSpPr/>
          <p:nvPr/>
        </p:nvSpPr>
        <p:spPr>
          <a:xfrm>
            <a:off x="113322" y="4563855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38" name="矩形: 圆角 37"/>
          <p:cNvSpPr/>
          <p:nvPr/>
        </p:nvSpPr>
        <p:spPr>
          <a:xfrm>
            <a:off x="113322" y="5575098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46" name="Rectángulo redondeado 20"/>
          <p:cNvSpPr/>
          <p:nvPr/>
        </p:nvSpPr>
        <p:spPr>
          <a:xfrm>
            <a:off x="851534" y="1156970"/>
            <a:ext cx="10884771" cy="495166"/>
          </a:xfrm>
          <a:prstGeom prst="roundRect">
            <a:avLst/>
          </a:prstGeom>
          <a:solidFill>
            <a:srgbClr val="61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多剂量预装设计，创新简化递送方式</a:t>
            </a:r>
          </a:p>
        </p:txBody>
      </p:sp>
      <p:graphicFrame>
        <p:nvGraphicFramePr>
          <p:cNvPr id="5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18131"/>
              </p:ext>
            </p:extLst>
          </p:nvPr>
        </p:nvGraphicFramePr>
        <p:xfrm>
          <a:off x="6316157" y="3746881"/>
          <a:ext cx="5420181" cy="27042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8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阿地溴铵</a:t>
                      </a:r>
                    </a:p>
                  </a:txBody>
                  <a:tcPr anchor="ctr"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噻托溴铵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85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操作错误率</a:t>
                      </a:r>
                      <a:r>
                        <a:rPr lang="en-US" altLang="zh-CN" sz="1400" strike="noStrike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[2]</a:t>
                      </a:r>
                      <a:endParaRPr lang="zh-CN" altLang="en-US" sz="1400" strike="noStrike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2.9%</a:t>
                      </a:r>
                      <a:r>
                        <a:rPr kumimoji="0" lang="en-GB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</a:t>
                      </a:r>
                      <a:endParaRPr kumimoji="0" lang="en-GB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</a:txBody>
                  <a:tcPr anchor="ctr"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19.0%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85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患者满意度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[3]</a:t>
                      </a:r>
                      <a:endParaRPr lang="zh-CN" altLang="en-US" sz="1400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79.1%</a:t>
                      </a:r>
                      <a:r>
                        <a:rPr kumimoji="0" lang="en-GB" altLang="zh-CN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20.9%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85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递送成功率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[2]</a:t>
                      </a:r>
                      <a:endParaRPr lang="zh-CN" altLang="en-US" sz="1400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97.2%</a:t>
                      </a:r>
                      <a:r>
                        <a:rPr kumimoji="0" lang="en-GB" altLang="zh-CN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78.5%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5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肺部沉积率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[4]</a:t>
                      </a:r>
                      <a:endParaRPr lang="zh-CN" altLang="en-US" sz="1400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30.1%</a:t>
                      </a:r>
                      <a:r>
                        <a:rPr kumimoji="0" lang="en-GB" altLang="zh-CN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文本框 32"/>
          <p:cNvSpPr txBox="1"/>
          <p:nvPr/>
        </p:nvSpPr>
        <p:spPr>
          <a:xfrm>
            <a:off x="844882" y="1835491"/>
            <a:ext cx="43942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装置仅需两步操作，依从性好</a:t>
            </a:r>
            <a:endParaRPr lang="en-US" altLang="zh-CN" sz="14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n-US" altLang="zh-CN" sz="14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听觉（“咔嗒”声）与 视觉（颜色变化）双反馈</a:t>
            </a:r>
            <a:r>
              <a:rPr lang="zh-CN" altLang="en-US" sz="14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，避免重复用药</a:t>
            </a:r>
          </a:p>
        </p:txBody>
      </p:sp>
      <p:graphicFrame>
        <p:nvGraphicFramePr>
          <p:cNvPr id="44" name="Group 127">
            <a:extLst>
              <a:ext uri="{FF2B5EF4-FFF2-40B4-BE49-F238E27FC236}">
                <a16:creationId xmlns:a16="http://schemas.microsoft.com/office/drawing/2014/main" id="{D5B5E95D-ADC3-4927-8A77-FA8F5F589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66232"/>
              </p:ext>
            </p:extLst>
          </p:nvPr>
        </p:nvGraphicFramePr>
        <p:xfrm>
          <a:off x="947038" y="3743705"/>
          <a:ext cx="5184962" cy="2693240"/>
        </p:xfrm>
        <a:graphic>
          <a:graphicData uri="http://schemas.openxmlformats.org/drawingml/2006/table">
            <a:tbl>
              <a:tblPr firstRow="1" bandRow="1"/>
              <a:tblGrid>
                <a:gridCol w="1894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特征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ahoma" pitchFamily="34" charset="0"/>
                      </a:endParaRPr>
                    </a:p>
                  </a:txBody>
                  <a:tcPr marL="91445" marR="91445" marT="45719" marB="45719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阿地溴铵</a:t>
                      </a:r>
                      <a:endParaRPr kumimoji="0" 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5" marR="91445" marT="45719" marB="45719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噻托溴铵</a:t>
                      </a:r>
                      <a:endParaRPr kumimoji="0" lang="en-US" sz="1400" b="1" u="none" strike="noStrike" kern="1200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5" marR="91445" marT="45719" marB="45719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操作步骤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ahoma" pitchFamily="34" charset="0"/>
                      </a:endParaRPr>
                    </a:p>
                  </a:txBody>
                  <a:tcPr marL="91445" marR="91445" marT="45719" marB="45719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4D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ahoma" pitchFamily="34" charset="0"/>
                      </a:endParaRPr>
                    </a:p>
                  </a:txBody>
                  <a:tcPr marL="91445" marR="91445" marT="45719" marB="45719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ahoma" pitchFamily="34" charset="0"/>
                        </a:rPr>
                        <a:t>8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ahoma" pitchFamily="34" charset="0"/>
                        </a:rPr>
                        <a:t>步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ahoma" pitchFamily="34" charset="0"/>
                      </a:endParaRPr>
                    </a:p>
                  </a:txBody>
                  <a:tcPr marL="91445" marR="91445" marT="45719" marB="45719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4D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正确吸入后反馈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ahoma" pitchFamily="34" charset="0"/>
                      </a:endParaRPr>
                    </a:p>
                  </a:txBody>
                  <a:tcPr marL="91445" marR="91445" marT="45719" marB="45719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4D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itchFamily="2" charset="2"/>
                        </a:rPr>
                        <a:t> </a:t>
                      </a: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itchFamily="2" charset="2"/>
                        </a:rPr>
                        <a:t>(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itchFamily="2" charset="2"/>
                        </a:rPr>
                        <a:t>声音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itchFamily="2" charset="2"/>
                        </a:rPr>
                        <a:t>+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itchFamily="2" charset="2"/>
                        </a:rPr>
                        <a:t>视觉</a:t>
                      </a: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itchFamily="2" charset="2"/>
                        </a:rPr>
                        <a:t>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ahoma" pitchFamily="34" charset="0"/>
                        <a:sym typeface="Wingdings" pitchFamily="2" charset="2"/>
                      </a:endParaRPr>
                    </a:p>
                  </a:txBody>
                  <a:tcPr marL="91445" marR="91445" marT="45719" marB="45719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endParaRPr kumimoji="0" lang="en-GB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5" marR="91445" marT="45719" marB="45719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4D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ahoma" pitchFamily="34" charset="0"/>
                        </a:rPr>
                        <a:t>储库型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ahoma" pitchFamily="34" charset="0"/>
                      </a:endParaRPr>
                    </a:p>
                  </a:txBody>
                  <a:tcPr marL="91445" marR="91445" marT="45719" marB="45719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4D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itchFamily="2" charset="2"/>
                        </a:rPr>
                        <a:t>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ahoma" pitchFamily="34" charset="0"/>
                      </a:endParaRPr>
                    </a:p>
                  </a:txBody>
                  <a:tcPr marL="91445" marR="91445" marT="45719" marB="45719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（单个胶囊）</a:t>
                      </a:r>
                      <a:endParaRPr kumimoji="0" lang="en-GB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5" marR="91445" marT="45719" marB="45719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4D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过量预防机制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ahoma" pitchFamily="34" charset="0"/>
                      </a:endParaRPr>
                    </a:p>
                  </a:txBody>
                  <a:tcPr marL="91445" marR="91445" marT="45719" marB="45719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4D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itchFamily="2" charset="2"/>
                        </a:rPr>
                        <a:t> </a:t>
                      </a:r>
                      <a:r>
                        <a:rPr kumimoji="0" lang="en-GB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itchFamily="2" charset="2"/>
                        </a:rPr>
                        <a:t>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ahoma" pitchFamily="34" charset="0"/>
                      </a:endParaRPr>
                    </a:p>
                  </a:txBody>
                  <a:tcPr marL="91445" marR="91445" marT="45719" marB="45719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Wingdings" pitchFamily="2" charset="2"/>
                        </a:rPr>
                        <a:t>-</a:t>
                      </a:r>
                    </a:p>
                  </a:txBody>
                  <a:tcPr marL="91445" marR="91445" marT="45719" marB="45719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4D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用完锁定机制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ahoma" pitchFamily="34" charset="0"/>
                      </a:endParaRPr>
                    </a:p>
                  </a:txBody>
                  <a:tcPr marL="91445" marR="91445" marT="45719" marB="45719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4D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itchFamily="2" charset="2"/>
                        </a:rPr>
                        <a:t>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ahoma" pitchFamily="34" charset="0"/>
                      </a:endParaRPr>
                    </a:p>
                  </a:txBody>
                  <a:tcPr marL="91445" marR="91445" marT="45719" marB="45719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Wingdings" pitchFamily="2" charset="2"/>
                        </a:rPr>
                        <a:t>-</a:t>
                      </a:r>
                    </a:p>
                  </a:txBody>
                  <a:tcPr marL="91445" marR="91445" marT="45719" marB="45719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4D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即用型，无需组装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ahoma" pitchFamily="34" charset="0"/>
                      </a:endParaRPr>
                    </a:p>
                  </a:txBody>
                  <a:tcPr marL="91451" marR="91451" marT="45713" marB="45713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4D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itchFamily="2" charset="2"/>
                        </a:rPr>
                        <a:t>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ahoma" pitchFamily="34" charset="0"/>
                      </a:endParaRPr>
                    </a:p>
                  </a:txBody>
                  <a:tcPr marL="91451" marR="91451" marT="45713" marB="45713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Wingdings" pitchFamily="2" charset="2"/>
                        </a:rPr>
                        <a:t>-</a:t>
                      </a:r>
                      <a:endParaRPr kumimoji="0" lang="en-GB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Wingdings" pitchFamily="2" charset="2"/>
                      </a:endParaRPr>
                    </a:p>
                  </a:txBody>
                  <a:tcPr marL="91451" marR="91451" marT="45713" marB="45713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4D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剩余剂量计数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ahoma" pitchFamily="34" charset="0"/>
                      </a:endParaRPr>
                    </a:p>
                  </a:txBody>
                  <a:tcPr marL="91451" marR="91451" marT="45713" marB="45713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4D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计数器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ahoma" pitchFamily="34" charset="0"/>
                      </a:endParaRPr>
                    </a:p>
                  </a:txBody>
                  <a:tcPr marL="91451" marR="91451" marT="45713" marB="45713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>
                          <a:srgbClr val="F2652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Wingdings" pitchFamily="2" charset="2"/>
                        </a:rPr>
                        <a:t>-</a:t>
                      </a:r>
                    </a:p>
                  </a:txBody>
                  <a:tcPr marL="91451" marR="91451" marT="45713" marB="45713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4D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26" name="Picture 2" descr="Genuair | NI Formulary">
            <a:extLst>
              <a:ext uri="{FF2B5EF4-FFF2-40B4-BE49-F238E27FC236}">
                <a16:creationId xmlns:a16="http://schemas.microsoft.com/office/drawing/2014/main" id="{A87DA61D-B5B9-4F57-9E79-D4298CECA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63" y="2702390"/>
            <a:ext cx="1064814" cy="99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66C4C31-A480-4718-A7AA-4EC368169A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13" y="1793808"/>
            <a:ext cx="6098914" cy="191394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A49DC19-B22A-4FB1-9F7F-A8AC7E692E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68" y="2794990"/>
            <a:ext cx="1398665" cy="8618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62055" y="1949660"/>
            <a:ext cx="6416078" cy="4329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0"/>
            <a:ext cx="12191999" cy="1187669"/>
            <a:chOff x="0" y="63"/>
            <a:chExt cx="19199" cy="2512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3"/>
              <a:ext cx="8770" cy="251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61" y="178"/>
              <a:ext cx="10439" cy="2217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810260" y="355896"/>
            <a:ext cx="1148550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Ⅲ期头对头研究：较噻托溴铵，支气管舒张效果更好，全天症状缓解更明显</a:t>
            </a:r>
            <a:endParaRPr lang="zh-CN" altLang="en-US" sz="2400" b="1" dirty="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7168543" y="1907638"/>
            <a:ext cx="4680948" cy="4329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72770" y="1217316"/>
            <a:ext cx="11553911" cy="473361"/>
          </a:xfrm>
          <a:prstGeom prst="rect">
            <a:avLst/>
          </a:prstGeom>
          <a:solidFill>
            <a:srgbClr val="61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79"/>
          <p:cNvSpPr txBox="1"/>
          <p:nvPr/>
        </p:nvSpPr>
        <p:spPr>
          <a:xfrm>
            <a:off x="536762" y="1302892"/>
            <a:ext cx="1158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在欧洲中重度有症状的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COPD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患者中进行的随机、双盲、安慰剂和阳性药（噻托溴铵）对照的</a:t>
            </a:r>
            <a:r>
              <a:rPr lang="en-US" altLang="zh-CN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r>
              <a:rPr lang="en-US" altLang="zh-CN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期临床研究（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N=277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例） </a:t>
            </a:r>
            <a:r>
              <a:rPr lang="en-US" altLang="zh-CN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</a:p>
        </p:txBody>
      </p:sp>
      <p:sp>
        <p:nvSpPr>
          <p:cNvPr id="81" name="文本框 80"/>
          <p:cNvSpPr txBox="1"/>
          <p:nvPr>
            <p:custDataLst>
              <p:tags r:id="rId3"/>
            </p:custDataLst>
          </p:nvPr>
        </p:nvSpPr>
        <p:spPr>
          <a:xfrm>
            <a:off x="584321" y="6352967"/>
            <a:ext cx="4984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zh-CN" altLang="en-US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</a:t>
            </a:r>
            <a:r>
              <a:rPr lang="en-US" altLang="zh-CN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FEV</a:t>
            </a:r>
            <a:r>
              <a:rPr lang="en-US" altLang="zh-CN" sz="1000" baseline="-25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为一秒用力呼气容积</a:t>
            </a:r>
            <a:endParaRPr lang="en-US" altLang="zh-CN" sz="1000" baseline="-25000" dirty="0">
              <a:solidFill>
                <a:srgbClr val="3C3C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513937" y="6676773"/>
            <a:ext cx="1167806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[1]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Beier J. et al. I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nternational Journal of COPD, 2017:12 1731–1740</a:t>
            </a:r>
            <a:endParaRPr lang="zh-CN" altLang="en-US" sz="800" dirty="0">
              <a:solidFill>
                <a:srgbClr val="3C3C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>
            <p:custDataLst>
              <p:tags r:id="rId4"/>
            </p:custDataLst>
          </p:nvPr>
        </p:nvCxnSpPr>
        <p:spPr>
          <a:xfrm flipH="1">
            <a:off x="1230489" y="2504339"/>
            <a:ext cx="5775430" cy="0"/>
          </a:xfrm>
          <a:prstGeom prst="line">
            <a:avLst/>
          </a:prstGeom>
          <a:noFill/>
          <a:ln w="9525">
            <a:solidFill>
              <a:srgbClr val="A8A8A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>
            <p:custDataLst>
              <p:tags r:id="rId5"/>
            </p:custDataLst>
          </p:nvPr>
        </p:nvCxnSpPr>
        <p:spPr>
          <a:xfrm flipH="1">
            <a:off x="7307007" y="2501848"/>
            <a:ext cx="4433437" cy="0"/>
          </a:xfrm>
          <a:prstGeom prst="line">
            <a:avLst/>
          </a:prstGeom>
          <a:noFill/>
          <a:ln w="9525">
            <a:solidFill>
              <a:srgbClr val="A8A8A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矩形: 圆角 21"/>
          <p:cNvSpPr/>
          <p:nvPr/>
        </p:nvSpPr>
        <p:spPr>
          <a:xfrm>
            <a:off x="65319" y="1365088"/>
            <a:ext cx="367862" cy="10112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23" name="矩形: 圆角 22"/>
          <p:cNvSpPr/>
          <p:nvPr/>
        </p:nvSpPr>
        <p:spPr>
          <a:xfrm>
            <a:off x="65319" y="2525726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24" name="矩形: 圆角 23"/>
          <p:cNvSpPr/>
          <p:nvPr/>
        </p:nvSpPr>
        <p:spPr>
          <a:xfrm>
            <a:off x="65319" y="3536969"/>
            <a:ext cx="367862" cy="861848"/>
          </a:xfrm>
          <a:prstGeom prst="roundRect">
            <a:avLst/>
          </a:prstGeom>
          <a:solidFill>
            <a:srgbClr val="61B46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25" name="矩形: 圆角 24"/>
          <p:cNvSpPr/>
          <p:nvPr/>
        </p:nvSpPr>
        <p:spPr>
          <a:xfrm>
            <a:off x="60312" y="4548212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26" name="矩形: 圆角 25"/>
          <p:cNvSpPr/>
          <p:nvPr/>
        </p:nvSpPr>
        <p:spPr>
          <a:xfrm>
            <a:off x="60312" y="5559455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557369" y="2005824"/>
            <a:ext cx="6006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与噻托溴铵相比，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显著改善支气管舒张效果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62287" y="3598504"/>
            <a:ext cx="634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与安慰剂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FEV</a:t>
            </a:r>
            <a:r>
              <a:rPr lang="en-US" altLang="zh-CN" sz="1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基线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变化对比（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307007" y="1895316"/>
            <a:ext cx="4534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/>
              <a:t>与噻托溴铵相比，</a:t>
            </a:r>
            <a:r>
              <a:rPr lang="zh-CN" altLang="en-US" sz="1800" dirty="0">
                <a:solidFill>
                  <a:srgbClr val="C00000"/>
                </a:solidFill>
              </a:rPr>
              <a:t>显著缓解患者夜间症状，提升患者清晨活动能力</a:t>
            </a:r>
            <a:r>
              <a:rPr lang="zh-CN" altLang="en-US" sz="1800" dirty="0"/>
              <a:t> </a:t>
            </a:r>
            <a:endParaRPr lang="zh-CN" altLang="en-US" sz="1800" baseline="30000" dirty="0"/>
          </a:p>
        </p:txBody>
      </p:sp>
      <p:sp>
        <p:nvSpPr>
          <p:cNvPr id="46" name="文本框 45"/>
          <p:cNvSpPr txBox="1"/>
          <p:nvPr/>
        </p:nvSpPr>
        <p:spPr>
          <a:xfrm>
            <a:off x="9008311" y="5552229"/>
            <a:ext cx="113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093116" y="3904966"/>
            <a:ext cx="58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与安慰剂评分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基线变化对比</a:t>
            </a:r>
          </a:p>
        </p:txBody>
      </p:sp>
      <p:graphicFrame>
        <p:nvGraphicFramePr>
          <p:cNvPr id="45" name="图表 44"/>
          <p:cNvGraphicFramePr/>
          <p:nvPr>
            <p:extLst>
              <p:ext uri="{D42A27DB-BD31-4B8C-83A1-F6EECF244321}">
                <p14:modId xmlns:p14="http://schemas.microsoft.com/office/powerpoint/2010/main" val="2348548883"/>
              </p:ext>
            </p:extLst>
          </p:nvPr>
        </p:nvGraphicFramePr>
        <p:xfrm>
          <a:off x="7476877" y="2639833"/>
          <a:ext cx="4194911" cy="355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7" name="图表 46">
            <a:extLst>
              <a:ext uri="{FF2B5EF4-FFF2-40B4-BE49-F238E27FC236}">
                <a16:creationId xmlns:a16="http://schemas.microsoft.com/office/drawing/2014/main" id="{1B49701D-8EC7-4B91-93ED-B26CC70073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763905"/>
              </p:ext>
            </p:extLst>
          </p:nvPr>
        </p:nvGraphicFramePr>
        <p:xfrm>
          <a:off x="1514862" y="2708979"/>
          <a:ext cx="4572000" cy="3420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4" name="箭头: 下弧形 33"/>
          <p:cNvSpPr/>
          <p:nvPr/>
        </p:nvSpPr>
        <p:spPr>
          <a:xfrm rot="15098861">
            <a:off x="2457834" y="3788585"/>
            <a:ext cx="1854006" cy="709380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43" name="箭头: 下弧形 42"/>
          <p:cNvSpPr/>
          <p:nvPr/>
        </p:nvSpPr>
        <p:spPr>
          <a:xfrm rot="14591983">
            <a:off x="4298802" y="3704931"/>
            <a:ext cx="1898568" cy="712079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031069" y="3885801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108069" y="402430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93%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箭头: 右弧形 6">
            <a:extLst>
              <a:ext uri="{FF2B5EF4-FFF2-40B4-BE49-F238E27FC236}">
                <a16:creationId xmlns:a16="http://schemas.microsoft.com/office/drawing/2014/main" id="{067A7749-C082-4633-81D8-6F26962C376E}"/>
              </a:ext>
            </a:extLst>
          </p:cNvPr>
          <p:cNvSpPr/>
          <p:nvPr/>
        </p:nvSpPr>
        <p:spPr>
          <a:xfrm rot="1129749">
            <a:off x="9011700" y="3886559"/>
            <a:ext cx="490697" cy="1392481"/>
          </a:xfrm>
          <a:prstGeom prst="curved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8" name="箭头: 右弧形 47">
            <a:extLst>
              <a:ext uri="{FF2B5EF4-FFF2-40B4-BE49-F238E27FC236}">
                <a16:creationId xmlns:a16="http://schemas.microsoft.com/office/drawing/2014/main" id="{29BC2350-248A-4F6C-91E0-F8551275254D}"/>
              </a:ext>
            </a:extLst>
          </p:cNvPr>
          <p:cNvSpPr/>
          <p:nvPr/>
        </p:nvSpPr>
        <p:spPr>
          <a:xfrm rot="1129749">
            <a:off x="10745145" y="4091729"/>
            <a:ext cx="490697" cy="1531423"/>
          </a:xfrm>
          <a:prstGeom prst="curved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0" y="0"/>
            <a:ext cx="12191999" cy="1187669"/>
            <a:chOff x="0" y="63"/>
            <a:chExt cx="19199" cy="2512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3"/>
              <a:ext cx="8770" cy="2513"/>
            </a:xfrm>
            <a:prstGeom prst="rect">
              <a:avLst/>
            </a:prstGeom>
            <a:solidFill>
              <a:srgbClr val="EF9628"/>
            </a:solidFill>
            <a:ln>
              <a:noFill/>
            </a:ln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1" y="178"/>
              <a:ext cx="10439" cy="2217"/>
            </a:xfrm>
            <a:prstGeom prst="rect">
              <a:avLst/>
            </a:prstGeom>
            <a:solidFill>
              <a:srgbClr val="EF9628"/>
            </a:solidFill>
            <a:ln>
              <a:noFill/>
            </a:ln>
          </p:spPr>
        </p:pic>
      </p:grpSp>
      <p:sp>
        <p:nvSpPr>
          <p:cNvPr id="2" name="文本框 1"/>
          <p:cNvSpPr txBox="1"/>
          <p:nvPr/>
        </p:nvSpPr>
        <p:spPr>
          <a:xfrm>
            <a:off x="981710" y="328930"/>
            <a:ext cx="1121029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4A66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全天候控症，防止夜间急性加重风险，明显改善患者睡眠质量</a:t>
            </a:r>
            <a:endParaRPr lang="en-US" altLang="zh-CN" sz="2400" b="1" baseline="30000" dirty="0">
              <a:solidFill>
                <a:srgbClr val="4A66A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Rectángulo redondeado 20"/>
          <p:cNvSpPr/>
          <p:nvPr/>
        </p:nvSpPr>
        <p:spPr>
          <a:xfrm>
            <a:off x="784225" y="990316"/>
            <a:ext cx="6490335" cy="512102"/>
          </a:xfrm>
          <a:prstGeom prst="roundRect">
            <a:avLst/>
          </a:prstGeom>
          <a:solidFill>
            <a:srgbClr val="61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给药覆盖夜间症状高峰</a:t>
            </a:r>
          </a:p>
        </p:txBody>
      </p:sp>
      <p:sp>
        <p:nvSpPr>
          <p:cNvPr id="42" name="同侧圆角矩形 53"/>
          <p:cNvSpPr/>
          <p:nvPr/>
        </p:nvSpPr>
        <p:spPr>
          <a:xfrm>
            <a:off x="7416962" y="997727"/>
            <a:ext cx="4614038" cy="504691"/>
          </a:xfrm>
          <a:prstGeom prst="round2SameRect">
            <a:avLst>
              <a:gd name="adj1" fmla="val 11053"/>
              <a:gd name="adj2" fmla="val 0"/>
            </a:avLst>
          </a:prstGeom>
          <a:solidFill>
            <a:srgbClr val="EF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7407275" y="1024255"/>
            <a:ext cx="4623435" cy="4438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508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全天候控症，提高睡眠质量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27065" y="1541672"/>
            <a:ext cx="6204654" cy="1041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夜间是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COPD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症状高峰，阿地溴铵给药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维持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小时血药浓度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与噻托溴铵单次给药相比，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夜间症状显著缓解，清晨活动能力显著提升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[1]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algn="just">
              <a:lnSpc>
                <a:spcPct val="140000"/>
              </a:lnSpc>
              <a:buFont typeface="+mj-ea"/>
              <a:buAutoNum type="circleNumDbPlain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84225" y="6603026"/>
            <a:ext cx="11540295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[1] Beier J. et al. I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nternational Journal of COPD, 2017:12 1731–1740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64771" y="2492735"/>
            <a:ext cx="6309506" cy="3784264"/>
            <a:chOff x="3827830" y="3317423"/>
            <a:chExt cx="4356620" cy="279537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830" y="3317423"/>
              <a:ext cx="4356620" cy="2795374"/>
            </a:xfrm>
            <a:prstGeom prst="rect">
              <a:avLst/>
            </a:prstGeom>
          </p:spPr>
        </p:pic>
        <p:sp>
          <p:nvSpPr>
            <p:cNvPr id="60" name="箭头: 上 59"/>
            <p:cNvSpPr/>
            <p:nvPr/>
          </p:nvSpPr>
          <p:spPr>
            <a:xfrm>
              <a:off x="6144889" y="4418408"/>
              <a:ext cx="407456" cy="896769"/>
            </a:xfrm>
            <a:prstGeom prst="upArrow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2400" dirty="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720954" y="2699168"/>
            <a:ext cx="57884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安慰剂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591729" y="2709488"/>
            <a:ext cx="661826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阿地溴铵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066789" y="2707079"/>
            <a:ext cx="688851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噻托溴铵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317547" y="2419634"/>
            <a:ext cx="578848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FEV</a:t>
            </a:r>
            <a:r>
              <a:rPr lang="en-US" altLang="zh-CN" sz="11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(mL)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456547" y="5998375"/>
            <a:ext cx="1854755" cy="2134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服药后时间（小时）   </a:t>
            </a:r>
          </a:p>
        </p:txBody>
      </p:sp>
      <p:graphicFrame>
        <p:nvGraphicFramePr>
          <p:cNvPr id="41" name="图表 40"/>
          <p:cNvGraphicFramePr/>
          <p:nvPr>
            <p:extLst>
              <p:ext uri="{D42A27DB-BD31-4B8C-83A1-F6EECF244321}">
                <p14:modId xmlns:p14="http://schemas.microsoft.com/office/powerpoint/2010/main" val="2684213299"/>
              </p:ext>
            </p:extLst>
          </p:nvPr>
        </p:nvGraphicFramePr>
        <p:xfrm>
          <a:off x="7379284" y="2230385"/>
          <a:ext cx="4572000" cy="411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" name="文本框 39"/>
          <p:cNvSpPr txBox="1"/>
          <p:nvPr/>
        </p:nvSpPr>
        <p:spPr>
          <a:xfrm>
            <a:off x="7274560" y="1575773"/>
            <a:ext cx="61132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缓解夜间症状有助睡眠，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明显改善清晨症状，提高生活质量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endParaRPr lang="zh-CN" altLang="en-US" sz="1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F52B0C5C-D868-4E2A-A921-26BD1DF24634}"/>
              </a:ext>
            </a:extLst>
          </p:cNvPr>
          <p:cNvSpPr/>
          <p:nvPr/>
        </p:nvSpPr>
        <p:spPr>
          <a:xfrm>
            <a:off x="65319" y="1365088"/>
            <a:ext cx="367862" cy="10112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8982FCBA-E34A-494D-B21E-5B42113DCE8A}"/>
              </a:ext>
            </a:extLst>
          </p:cNvPr>
          <p:cNvSpPr/>
          <p:nvPr/>
        </p:nvSpPr>
        <p:spPr>
          <a:xfrm>
            <a:off x="65319" y="2447669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A0BF864F-FBEB-49C5-91B3-91146D646345}"/>
              </a:ext>
            </a:extLst>
          </p:cNvPr>
          <p:cNvSpPr/>
          <p:nvPr/>
        </p:nvSpPr>
        <p:spPr>
          <a:xfrm>
            <a:off x="65319" y="3458912"/>
            <a:ext cx="367862" cy="861848"/>
          </a:xfrm>
          <a:prstGeom prst="roundRect">
            <a:avLst/>
          </a:prstGeom>
          <a:solidFill>
            <a:srgbClr val="61B46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C95A2D6D-FB78-45BE-9CAF-EC912612682E}"/>
              </a:ext>
            </a:extLst>
          </p:cNvPr>
          <p:cNvSpPr/>
          <p:nvPr/>
        </p:nvSpPr>
        <p:spPr>
          <a:xfrm>
            <a:off x="60312" y="4470155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74100AAE-E4BC-4089-85E6-47FEFBB883C6}"/>
              </a:ext>
            </a:extLst>
          </p:cNvPr>
          <p:cNvSpPr/>
          <p:nvPr/>
        </p:nvSpPr>
        <p:spPr>
          <a:xfrm>
            <a:off x="60312" y="5559455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55E573D-DC10-49DB-91A4-EB6BD9D7CE0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11269" y="6217171"/>
            <a:ext cx="498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zh-CN" altLang="en-US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</a:t>
            </a:r>
            <a:r>
              <a:rPr lang="en-US" altLang="zh-CN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FEV</a:t>
            </a:r>
            <a:r>
              <a:rPr lang="en-US" altLang="zh-CN" sz="1000" baseline="-25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为一秒用力呼气容积</a:t>
            </a:r>
            <a:endParaRPr lang="en-US" altLang="zh-CN" sz="1000" dirty="0">
              <a:solidFill>
                <a:srgbClr val="3C3C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zh-CN" altLang="en-US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</a:t>
            </a:r>
            <a:r>
              <a:rPr lang="en-US" altLang="zh-CN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* </a:t>
            </a:r>
            <a:r>
              <a:rPr lang="en-US" altLang="zh-CN" sz="1000" i="1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 </a:t>
            </a:r>
            <a:r>
              <a:rPr lang="en-US" altLang="zh-CN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&lt; 0.05</a:t>
            </a:r>
            <a:endParaRPr lang="en-US" altLang="zh-CN" sz="1000" dirty="0">
              <a:solidFill>
                <a:srgbClr val="3C3C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9F72EE3-046E-47F7-85F5-B3C218B9E61D}"/>
              </a:ext>
            </a:extLst>
          </p:cNvPr>
          <p:cNvSpPr txBox="1"/>
          <p:nvPr/>
        </p:nvSpPr>
        <p:spPr>
          <a:xfrm>
            <a:off x="2677367" y="2278392"/>
            <a:ext cx="3413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症状性患者治疗第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周全天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FEV</a:t>
            </a:r>
            <a:r>
              <a:rPr lang="en-US" altLang="zh-CN" sz="16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变化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64340D4-3576-4173-B8E7-F843F99C6E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" t="-2052" r="54672" b="24217"/>
          <a:stretch/>
        </p:blipFill>
        <p:spPr>
          <a:xfrm>
            <a:off x="2056760" y="5097639"/>
            <a:ext cx="718958" cy="7401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5366E0B-36D7-44A0-9B62-B7529EEB9A9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3883" r="-537" b="22977"/>
          <a:stretch/>
        </p:blipFill>
        <p:spPr>
          <a:xfrm>
            <a:off x="5889576" y="3297716"/>
            <a:ext cx="714969" cy="71018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18B88CD-47D3-4B33-97C4-507CB1D1799B}"/>
              </a:ext>
            </a:extLst>
          </p:cNvPr>
          <p:cNvSpPr/>
          <p:nvPr/>
        </p:nvSpPr>
        <p:spPr>
          <a:xfrm>
            <a:off x="8939719" y="2707079"/>
            <a:ext cx="2013626" cy="279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517008" y="1821815"/>
            <a:ext cx="4070865" cy="429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-59055" y="-42545"/>
            <a:ext cx="12191999" cy="1187669"/>
            <a:chOff x="0" y="63"/>
            <a:chExt cx="19199" cy="2512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3"/>
              <a:ext cx="8770" cy="251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61" y="178"/>
              <a:ext cx="10439" cy="2217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885228" y="320484"/>
            <a:ext cx="113817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对中国</a:t>
            </a:r>
            <a:r>
              <a:rPr lang="en-US" altLang="zh-CN" sz="2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COPD</a:t>
            </a:r>
            <a:r>
              <a:rPr lang="zh-CN" altLang="en-US" sz="2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患者疗效明确，长期改善气流阻塞症状，预防急性加重效果更明显</a:t>
            </a:r>
            <a:endParaRPr lang="zh-CN" altLang="en-US" sz="2400" b="1" dirty="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1" name="文本框 80"/>
          <p:cNvSpPr txBox="1"/>
          <p:nvPr>
            <p:custDataLst>
              <p:tags r:id="rId2"/>
            </p:custDataLst>
          </p:nvPr>
        </p:nvSpPr>
        <p:spPr>
          <a:xfrm>
            <a:off x="584321" y="6138952"/>
            <a:ext cx="498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zh-CN" altLang="en-US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</a:t>
            </a:r>
            <a:r>
              <a:rPr lang="en-US" altLang="zh-CN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FEV</a:t>
            </a:r>
            <a:r>
              <a:rPr lang="en-US" altLang="zh-CN" sz="1000" baseline="-25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为一秒用力呼气容积</a:t>
            </a:r>
            <a:endParaRPr lang="en-US" altLang="zh-CN" sz="1000" dirty="0">
              <a:solidFill>
                <a:srgbClr val="3C3C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zh-CN" altLang="en-US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</a:t>
            </a:r>
            <a:r>
              <a:rPr lang="en-US" altLang="zh-CN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** </a:t>
            </a:r>
            <a:r>
              <a:rPr lang="en-US" altLang="zh-CN" sz="1000" i="1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 </a:t>
            </a:r>
            <a:r>
              <a:rPr lang="en-US" altLang="zh-CN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&lt; 0.01, *** </a:t>
            </a:r>
            <a:r>
              <a:rPr lang="en-US" altLang="zh-CN" sz="1000" i="1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 </a:t>
            </a:r>
            <a:r>
              <a:rPr lang="en-US" altLang="zh-CN" sz="1000" dirty="0">
                <a:solidFill>
                  <a:srgbClr val="3C3C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&lt; 0.001</a:t>
            </a:r>
            <a:endParaRPr lang="en-US" altLang="zh-CN" sz="1000" dirty="0">
              <a:solidFill>
                <a:srgbClr val="3C3C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513938" y="6612594"/>
            <a:ext cx="103346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[1] Sun Y. et al. Respir. Med. 2023:218, 107393;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[2] </a:t>
            </a:r>
            <a:r>
              <a:rPr lang="en-GB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ise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R.</a:t>
            </a:r>
            <a:r>
              <a:rPr lang="en-GB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et al. A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dv. 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Ther</a:t>
            </a:r>
            <a:r>
              <a:rPr lang="en-GB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 2021:38, 5381-5397;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3] Jones P.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et al. Thorax. 2012;67:A146;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[4] 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Casaburi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R. et al. Eur Respir J 2002:19: 217–224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cxnSpLocks/>
          </p:cNvCxnSpPr>
          <p:nvPr>
            <p:custDataLst>
              <p:tags r:id="rId3"/>
            </p:custDataLst>
          </p:nvPr>
        </p:nvCxnSpPr>
        <p:spPr>
          <a:xfrm flipH="1" flipV="1">
            <a:off x="513938" y="2374734"/>
            <a:ext cx="4128479" cy="2943"/>
          </a:xfrm>
          <a:prstGeom prst="line">
            <a:avLst/>
          </a:prstGeom>
          <a:noFill/>
          <a:ln w="9525">
            <a:solidFill>
              <a:srgbClr val="A8A8A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矩形: 圆角 21"/>
          <p:cNvSpPr/>
          <p:nvPr/>
        </p:nvSpPr>
        <p:spPr>
          <a:xfrm>
            <a:off x="65319" y="1365088"/>
            <a:ext cx="367862" cy="10112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23" name="矩形: 圆角 22"/>
          <p:cNvSpPr/>
          <p:nvPr/>
        </p:nvSpPr>
        <p:spPr>
          <a:xfrm>
            <a:off x="65319" y="2525726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24" name="矩形: 圆角 23"/>
          <p:cNvSpPr/>
          <p:nvPr/>
        </p:nvSpPr>
        <p:spPr>
          <a:xfrm>
            <a:off x="65319" y="3536969"/>
            <a:ext cx="367862" cy="861848"/>
          </a:xfrm>
          <a:prstGeom prst="roundRect">
            <a:avLst/>
          </a:prstGeom>
          <a:solidFill>
            <a:srgbClr val="61B46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25" name="矩形: 圆角 24"/>
          <p:cNvSpPr/>
          <p:nvPr/>
        </p:nvSpPr>
        <p:spPr>
          <a:xfrm>
            <a:off x="60312" y="4548212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26" name="矩形: 圆角 25"/>
          <p:cNvSpPr/>
          <p:nvPr/>
        </p:nvSpPr>
        <p:spPr>
          <a:xfrm>
            <a:off x="60312" y="5559455"/>
            <a:ext cx="367862" cy="8618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16054" y="1921559"/>
            <a:ext cx="4775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有效改善</a:t>
            </a:r>
            <a:r>
              <a:rPr lang="zh-CN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COPD</a:t>
            </a:r>
            <a:r>
              <a:rPr lang="zh-CN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患者</a:t>
            </a:r>
            <a:r>
              <a:rPr lang="zh-CN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气流阻塞症状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81660" y="1019175"/>
            <a:ext cx="4031879" cy="697865"/>
          </a:xfrm>
          <a:prstGeom prst="rect">
            <a:avLst/>
          </a:prstGeom>
          <a:solidFill>
            <a:srgbClr val="539ED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ts val="1200"/>
              </a:spcBef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b="1" dirty="0"/>
              <a:t>在亚洲国家</a:t>
            </a:r>
            <a:r>
              <a:rPr lang="en-US" altLang="zh-CN" b="1" dirty="0"/>
              <a:t>/</a:t>
            </a:r>
            <a:r>
              <a:rPr lang="zh-CN" altLang="en-US" b="1" dirty="0"/>
              <a:t>地区</a:t>
            </a:r>
            <a:r>
              <a:rPr lang="en-US" altLang="zh-CN" b="1" dirty="0"/>
              <a:t>COPD</a:t>
            </a:r>
            <a:r>
              <a:rPr lang="zh-CN" altLang="en-US" b="1" dirty="0"/>
              <a:t>患者中开展的关键性、随机、安慰剂对照、平行组</a:t>
            </a:r>
            <a:r>
              <a:rPr lang="en-US" altLang="zh-CN" b="1" dirty="0"/>
              <a:t>Ⅲ</a:t>
            </a:r>
            <a:r>
              <a:rPr lang="zh-CN" altLang="en-US" b="1" dirty="0"/>
              <a:t>期临床研究</a:t>
            </a:r>
            <a:r>
              <a:rPr lang="zh-CN" altLang="en-US" b="1" dirty="0">
                <a:effectLst/>
              </a:rPr>
              <a:t>，</a:t>
            </a:r>
            <a:r>
              <a:rPr lang="en-US" altLang="zh-CN" b="1" dirty="0"/>
              <a:t>70%</a:t>
            </a:r>
            <a:r>
              <a:rPr lang="zh-CN" altLang="en-US" b="1" dirty="0"/>
              <a:t>的患者（</a:t>
            </a:r>
            <a:r>
              <a:rPr lang="en-US" altLang="zh-CN" b="1" dirty="0"/>
              <a:t>747</a:t>
            </a:r>
            <a:r>
              <a:rPr lang="zh-CN" altLang="en-US" b="1" dirty="0"/>
              <a:t>例）来自中国大陆 </a:t>
            </a:r>
            <a:r>
              <a:rPr lang="en-US" altLang="zh-CN" b="1" baseline="30000" dirty="0"/>
              <a:t>[1]</a:t>
            </a:r>
            <a:endParaRPr lang="zh-CN" altLang="en-US" b="1" baseline="30000" dirty="0"/>
          </a:p>
        </p:txBody>
      </p:sp>
      <p:grpSp>
        <p:nvGrpSpPr>
          <p:cNvPr id="4" name="组合 3"/>
          <p:cNvGrpSpPr/>
          <p:nvPr/>
        </p:nvGrpSpPr>
        <p:grpSpPr>
          <a:xfrm>
            <a:off x="741020" y="2436480"/>
            <a:ext cx="3729223" cy="3502900"/>
            <a:chOff x="1566110" y="2609643"/>
            <a:chExt cx="4052704" cy="3393156"/>
          </a:xfrm>
        </p:grpSpPr>
        <p:graphicFrame>
          <p:nvGraphicFramePr>
            <p:cNvPr id="60" name="图表 59"/>
            <p:cNvGraphicFramePr/>
            <p:nvPr/>
          </p:nvGraphicFramePr>
          <p:xfrm>
            <a:off x="1566110" y="2609643"/>
            <a:ext cx="4052704" cy="33931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61" name="文本框 60"/>
            <p:cNvSpPr txBox="1"/>
            <p:nvPr/>
          </p:nvSpPr>
          <p:spPr>
            <a:xfrm>
              <a:off x="2200364" y="3576802"/>
              <a:ext cx="1404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用药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小时后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FEV</a:t>
              </a:r>
              <a:r>
                <a:rPr lang="en-US" altLang="zh-CN" sz="1200" baseline="-25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200" baseline="-25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182461" y="4412202"/>
              <a:ext cx="14686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用药前的谷值</a:t>
              </a:r>
              <a:r>
                <a:rPr lang="en-US" altLang="zh-CN" dirty="0"/>
                <a:t>FEV</a:t>
              </a:r>
              <a:r>
                <a:rPr lang="en-US" altLang="zh-CN" baseline="-25000" dirty="0"/>
                <a:t>1</a:t>
              </a:r>
              <a:endParaRPr lang="zh-CN" altLang="en-US" baseline="-25000" dirty="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4723473" y="3081492"/>
              <a:ext cx="8242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峰值</a:t>
              </a:r>
              <a:r>
                <a:rPr lang="en-US" altLang="zh-CN" dirty="0"/>
                <a:t>FEV</a:t>
              </a:r>
              <a:r>
                <a:rPr lang="en-US" altLang="zh-CN" baseline="-25000" dirty="0"/>
                <a:t>1</a:t>
              </a:r>
              <a:endParaRPr lang="zh-CN" altLang="en-US" baseline="-25000" dirty="0"/>
            </a:p>
          </p:txBody>
        </p:sp>
      </p:grpSp>
      <p:sp>
        <p:nvSpPr>
          <p:cNvPr id="30" name="矩形 29"/>
          <p:cNvSpPr/>
          <p:nvPr>
            <p:custDataLst>
              <p:tags r:id="rId4"/>
            </p:custDataLst>
          </p:nvPr>
        </p:nvSpPr>
        <p:spPr>
          <a:xfrm>
            <a:off x="4744879" y="1856745"/>
            <a:ext cx="4042068" cy="429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4677747" y="1027267"/>
            <a:ext cx="4070919" cy="729149"/>
          </a:xfrm>
          <a:prstGeom prst="rect">
            <a:avLst/>
          </a:prstGeom>
          <a:solidFill>
            <a:srgbClr val="61B46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4668019" y="1114104"/>
            <a:ext cx="4168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在北美中重度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COPD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患者中进行的随机、双盲、安慰剂对照、平行组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Ⅳ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期临床研究（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N=3589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例） </a:t>
            </a:r>
            <a:r>
              <a:rPr lang="en-US" altLang="zh-CN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[2]</a:t>
            </a:r>
          </a:p>
        </p:txBody>
      </p:sp>
      <p:cxnSp>
        <p:nvCxnSpPr>
          <p:cNvPr id="33" name="直接连接符 32"/>
          <p:cNvCxnSpPr/>
          <p:nvPr>
            <p:custDataLst>
              <p:tags r:id="rId5"/>
            </p:custDataLst>
          </p:nvPr>
        </p:nvCxnSpPr>
        <p:spPr>
          <a:xfrm flipH="1" flipV="1">
            <a:off x="4822384" y="2374734"/>
            <a:ext cx="3857234" cy="22789"/>
          </a:xfrm>
          <a:prstGeom prst="line">
            <a:avLst/>
          </a:prstGeom>
          <a:noFill/>
          <a:ln w="9525">
            <a:solidFill>
              <a:srgbClr val="A8A8A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文本框 33"/>
          <p:cNvSpPr txBox="1"/>
          <p:nvPr/>
        </p:nvSpPr>
        <p:spPr>
          <a:xfrm>
            <a:off x="4784107" y="1935235"/>
            <a:ext cx="4061738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rgbClr val="C00000"/>
                </a:solidFill>
              </a:rPr>
              <a:t>长期</a:t>
            </a:r>
            <a:r>
              <a:rPr lang="zh-CN" altLang="en-US" sz="1400" dirty="0"/>
              <a:t>改善</a:t>
            </a:r>
            <a:r>
              <a:rPr lang="en-US" altLang="zh-CN" sz="1400" dirty="0"/>
              <a:t>COPD</a:t>
            </a:r>
            <a:r>
              <a:rPr lang="zh-CN" altLang="en-US" sz="1400" dirty="0"/>
              <a:t>患者气流阻塞症状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724749" y="2591440"/>
            <a:ext cx="4061739" cy="3357533"/>
            <a:chOff x="6778766" y="2362377"/>
            <a:chExt cx="4723499" cy="3594944"/>
          </a:xfrm>
        </p:grpSpPr>
        <p:grpSp>
          <p:nvGrpSpPr>
            <p:cNvPr id="6" name="组合 5"/>
            <p:cNvGrpSpPr/>
            <p:nvPr/>
          </p:nvGrpSpPr>
          <p:grpSpPr>
            <a:xfrm>
              <a:off x="6778766" y="2362377"/>
              <a:ext cx="4723499" cy="3594944"/>
              <a:chOff x="6647847" y="2532275"/>
              <a:chExt cx="5144300" cy="3522849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47847" y="3025745"/>
                <a:ext cx="5144300" cy="3029379"/>
              </a:xfrm>
              <a:prstGeom prst="rect">
                <a:avLst/>
              </a:prstGeom>
            </p:spPr>
          </p:pic>
          <p:sp>
            <p:nvSpPr>
              <p:cNvPr id="36" name="文本框 35"/>
              <p:cNvSpPr txBox="1"/>
              <p:nvPr/>
            </p:nvSpPr>
            <p:spPr>
              <a:xfrm>
                <a:off x="6693981" y="2532275"/>
                <a:ext cx="858555" cy="67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与基线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sz="1200" dirty="0">
                    <a:solidFill>
                      <a:srgbClr val="3C3C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FEV</a:t>
                </a:r>
                <a:r>
                  <a:rPr lang="en-US" altLang="zh-CN" sz="1200" baseline="-25000" dirty="0">
                    <a:solidFill>
                      <a:srgbClr val="3C3C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1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对比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(mL)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8445142" y="3046831"/>
                <a:ext cx="608836" cy="1453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阿地溴铵</a:t>
                </a: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9674568" y="2887400"/>
              <a:ext cx="412927" cy="1384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安慰剂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613680" y="5801687"/>
              <a:ext cx="1402378" cy="153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治疗周数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888518" y="990524"/>
            <a:ext cx="3269330" cy="745312"/>
          </a:xfrm>
          <a:prstGeom prst="rect">
            <a:avLst/>
          </a:prstGeom>
          <a:solidFill>
            <a:srgbClr val="539ED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ts val="1200"/>
              </a:spcBef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b="1" dirty="0">
                <a:cs typeface="+mn-cs"/>
              </a:rPr>
              <a:t>阿地溴铵对</a:t>
            </a:r>
            <a:r>
              <a:rPr lang="en-US" altLang="zh-CN" b="1" dirty="0">
                <a:cs typeface="+mn-cs"/>
              </a:rPr>
              <a:t>COPD</a:t>
            </a:r>
            <a:r>
              <a:rPr lang="zh-CN" altLang="en-US" b="1" dirty="0">
                <a:cs typeface="+mn-cs"/>
              </a:rPr>
              <a:t>急性加重的控制效果优于噻托溴铵 </a:t>
            </a:r>
            <a:r>
              <a:rPr lang="en-US" altLang="zh-CN" b="1" baseline="30000" dirty="0">
                <a:cs typeface="+mn-cs"/>
              </a:rPr>
              <a:t>[</a:t>
            </a:r>
            <a:r>
              <a:rPr lang="en-US" altLang="zh-CN" sz="1600" b="1" baseline="30000" dirty="0">
                <a:cs typeface="+mn-cs"/>
              </a:rPr>
              <a:t>3-4]</a:t>
            </a:r>
          </a:p>
        </p:txBody>
      </p:sp>
      <p:sp>
        <p:nvSpPr>
          <p:cNvPr id="43" name="矩形 42"/>
          <p:cNvSpPr/>
          <p:nvPr/>
        </p:nvSpPr>
        <p:spPr>
          <a:xfrm>
            <a:off x="8923350" y="1874881"/>
            <a:ext cx="3210229" cy="4274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8904577" y="5652277"/>
            <a:ext cx="3444444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中重度急性加重发生率（ 事件数量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患者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‧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年）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）阿地溴铵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vs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安慰剂：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0.31 vs 0.44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，比率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0.71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p=0.01</a:t>
            </a:r>
          </a:p>
          <a:p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）噻托溴铵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vs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安慰剂：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0.76 vs 0.95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，比率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0.80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p=0.045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009107" y="1852077"/>
            <a:ext cx="3028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与安慰剂相比，</a:t>
            </a:r>
            <a:r>
              <a:rPr lang="en-US" altLang="zh-CN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COPD</a:t>
            </a:r>
            <a:r>
              <a:rPr lang="zh-CN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急性加重发生率下降</a:t>
            </a:r>
            <a:r>
              <a:rPr lang="en-US" altLang="zh-CN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29%</a:t>
            </a:r>
            <a:r>
              <a:rPr lang="zh-CN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噻托溴铵为</a:t>
            </a:r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</a:p>
        </p:txBody>
      </p:sp>
      <p:cxnSp>
        <p:nvCxnSpPr>
          <p:cNvPr id="48" name="直接连接符 47"/>
          <p:cNvCxnSpPr/>
          <p:nvPr>
            <p:custDataLst>
              <p:tags r:id="rId6"/>
            </p:custDataLst>
          </p:nvPr>
        </p:nvCxnSpPr>
        <p:spPr>
          <a:xfrm flipH="1">
            <a:off x="8998675" y="2376331"/>
            <a:ext cx="2901439" cy="15927"/>
          </a:xfrm>
          <a:prstGeom prst="line">
            <a:avLst/>
          </a:prstGeom>
          <a:noFill/>
          <a:ln w="9525">
            <a:solidFill>
              <a:srgbClr val="A8A8A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箭头: 下 4">
            <a:extLst>
              <a:ext uri="{FF2B5EF4-FFF2-40B4-BE49-F238E27FC236}">
                <a16:creationId xmlns:a16="http://schemas.microsoft.com/office/drawing/2014/main" id="{C8FC7900-BAF2-4E49-9D81-8AF973F1879E}"/>
              </a:ext>
            </a:extLst>
          </p:cNvPr>
          <p:cNvSpPr/>
          <p:nvPr/>
        </p:nvSpPr>
        <p:spPr>
          <a:xfrm>
            <a:off x="9223932" y="2929822"/>
            <a:ext cx="1236271" cy="2365116"/>
          </a:xfrm>
          <a:prstGeom prst="downArrow">
            <a:avLst/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29%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0" name="箭头: 下 49">
            <a:extLst>
              <a:ext uri="{FF2B5EF4-FFF2-40B4-BE49-F238E27FC236}">
                <a16:creationId xmlns:a16="http://schemas.microsoft.com/office/drawing/2014/main" id="{0CE49DFF-AEEA-43F0-B05F-F7219FA849F0}"/>
              </a:ext>
            </a:extLst>
          </p:cNvPr>
          <p:cNvSpPr/>
          <p:nvPr/>
        </p:nvSpPr>
        <p:spPr>
          <a:xfrm>
            <a:off x="10848621" y="2923591"/>
            <a:ext cx="1091197" cy="147522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20%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37C838B-7D6F-418A-954C-E827DDBAB116}"/>
              </a:ext>
            </a:extLst>
          </p:cNvPr>
          <p:cNvSpPr txBox="1"/>
          <p:nvPr/>
        </p:nvSpPr>
        <p:spPr>
          <a:xfrm>
            <a:off x="9358383" y="2487267"/>
            <a:ext cx="2520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阿地溴铵                 噻托溴铵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RiYzU2ZTE2NDFhNTkzYTE1NDA0YmJmYzhlOGJmMmMifQ=="/>
  <p:tag name="RESOURCE_RECORD_KEY" val="{&quot;10&quot;:[21564683],&quot;13&quot;:[20032636,19965469,4663468,4685212,4700333],&quot;29&quot;:[50053024,50053044,50053008,50053017,50053121,50053160,50052948,50053049,50053072,50053104,50053116,50053264],&quot;70&quot;:[3314058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3.9476377952757,&quot;left&quot;:291.15,&quot;top&quot;:81.32496062992126,&quot;width&quot;:668.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3.9476377952757,&quot;left&quot;:291.15,&quot;top&quot;:81.32496062992126,&quot;width&quot;:668.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3.9476377952757,&quot;left&quot;:291.15,&quot;top&quot;:81.32496062992126,&quot;width&quot;:668.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3.9476377952757,&quot;left&quot;:291.15,&quot;top&quot;:81.32496062992126,&quot;width&quot;:668.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3.9476377952757,&quot;left&quot;:291.15,&quot;top&quot;:81.32496062992126,&quot;width&quot;:668.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3.9476377952757,&quot;left&quot;:291.15,&quot;top&quot;:81.32496062992126,&quot;width&quot;:668.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3.9476377952757,&quot;left&quot;:291.15,&quot;top&quot;:81.32496062992126,&quot;width&quot;:668.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76*440"/>
  <p:tag name="TABLE_ENDDRAG_RECT" val="51*79*476*4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17*416"/>
  <p:tag name="TABLE_ENDDRAG_RECT" val="536*86*417*4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2.5,&quot;left&quot;:18.35,&quot;top&quot;:132.65,&quot;width&quot;:927.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3.9476377952757,&quot;left&quot;:291.15,&quot;top&quot;:81.32496062992126,&quot;width&quot;:668.4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2.5,&quot;left&quot;:18.35,&quot;top&quot;:132.65,&quot;width&quot;:927.1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2.5,&quot;left&quot;:18.35,&quot;top&quot;:132.65,&quot;width&quot;:927.1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2.5,&quot;left&quot;:18.35,&quot;top&quot;:132.65,&quot;width&quot;:927.1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2.5,&quot;left&quot;:18.35,&quot;top&quot;:132.65,&quot;width&quot;:927.1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2.5,&quot;left&quot;:18.35,&quot;top&quot;:132.65,&quot;width&quot;:927.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2.5,&quot;left&quot;:18.35,&quot;top&quot;:132.65,&quot;width&quot;:927.1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2.5,&quot;left&quot;:18.35,&quot;top&quot;:132.65,&quot;width&quot;:927.1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2.5,&quot;left&quot;:18.35,&quot;top&quot;:132.65,&quot;width&quot;:927.1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2.5,&quot;left&quot;:18.35,&quot;top&quot;:132.65,&quot;width&quot;:927.1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42*360"/>
  <p:tag name="TABLE_ENDDRAG_RECT" val="390*160*542*3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3.9476377952757,&quot;left&quot;:291.15,&quot;top&quot;:81.32496062992126,&quot;width&quot;:668.4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3.9476377952757,&quot;left&quot;:291.15,&quot;top&quot;:81.32496062992126,&quot;width&quot;:668.4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34*434"/>
  <p:tag name="TABLE_ENDDRAG_RECT" val="13*90*934*43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0.15,&quot;left&quot;:61.65,&quot;top&quot;:111.6,&quot;width&quot;:175.1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0.15,&quot;left&quot;:61.65,&quot;top&quot;:111.6,&quot;width&quot;:175.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0.15,&quot;left&quot;:61.65,&quot;top&quot;:111.6,&quot;width&quot;:175.1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0.15,&quot;left&quot;:61.65,&quot;top&quot;:111.6,&quot;width&quot;:175.1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1.5,&quot;left&quot;:49.2,&quot;top&quot;:-33.25,&quot;width&quot;:937.750708661417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1.5,&quot;left&quot;:49.2,&quot;top&quot;:-33.25,&quot;width&quot;:937.750708661417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1.5,&quot;left&quot;:49.2,&quot;top&quot;:-33.25,&quot;width&quot;:937.750708661417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3.9476377952757,&quot;left&quot;:291.15,&quot;top&quot;:81.32496062992126,&quot;width&quot;:668.4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1.5,&quot;left&quot;:49.2,&quot;top&quot;:-33.25,&quot;width&quot;:937.7507086614172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1.5,&quot;left&quot;:49.2,&quot;top&quot;:-33.25,&quot;width&quot;:937.7507086614172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1.5,&quot;left&quot;:49.2,&quot;top&quot;:-33.25,&quot;width&quot;:937.750708661417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1.5,&quot;left&quot;:49.2,&quot;top&quot;:-33.25,&quot;width&quot;:937.750708661417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1.5,&quot;left&quot;:49.2,&quot;top&quot;:-33.25,&quot;width&quot;:937.7507086614172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1.5,&quot;left&quot;:49.2,&quot;top&quot;:-33.25,&quot;width&quot;:937.7507086614172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1.5,&quot;left&quot;:49.2,&quot;top&quot;:-33.25,&quot;width&quot;:937.7507086614172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1.5,&quot;left&quot;:49.2,&quot;top&quot;:-33.25,&quot;width&quot;:937.750708661417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1.5,&quot;left&quot;:49.2,&quot;top&quot;:-33.25,&quot;width&quot;:937.750708661417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1.5,&quot;left&quot;:49.2,&quot;top&quot;:-33.25,&quot;width&quot;:937.750708661417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3.9476377952757,&quot;left&quot;:291.15,&quot;top&quot;:81.32496062992126,&quot;width&quot;:668.4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1.5,&quot;left&quot;:49.2,&quot;top&quot;:-33.25,&quot;width&quot;:937.7507086614172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1.5,&quot;left&quot;:49.2,&quot;top&quot;:-33.25,&quot;width&quot;:937.7507086614172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1.5,&quot;left&quot;:49.2,&quot;top&quot;:-33.25,&quot;width&quot;:937.750708661417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1.5,&quot;left&quot;:49.2,&quot;top&quot;:-33.25,&quot;width&quot;:937.750708661417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1.5,&quot;left&quot;:49.2,&quot;top&quot;:-33.25,&quot;width&quot;:937.7507086614172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1.5,&quot;left&quot;:49.2,&quot;top&quot;:-33.25,&quot;width&quot;:937.750708661417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1.5,&quot;left&quot;:49.2,&quot;top&quot;:-33.25,&quot;width&quot;:937.750708661417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3.9476377952757,&quot;left&quot;:291.15,&quot;top&quot;:81.32496062992126,&quot;width&quot;:668.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3.9476377952757,&quot;left&quot;:291.15,&quot;top&quot;:81.32496062992126,&quot;width&quot;:668.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3.9476377952757,&quot;left&quot;:291.15,&quot;top&quot;:81.32496062992126,&quot;width&quot;:668.4}"/>
</p:tagLst>
</file>

<file path=ppt/theme/theme1.xml><?xml version="1.0" encoding="utf-8"?>
<a:theme xmlns:a="http://schemas.openxmlformats.org/drawingml/2006/main" name="1_WPS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3016</Words>
  <Application>Microsoft Office PowerPoint</Application>
  <PresentationFormat>宽屏</PresentationFormat>
  <Paragraphs>325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Frutiger LT Std 45 Light</vt:lpstr>
      <vt:lpstr>阿里巴巴普惠体</vt:lpstr>
      <vt:lpstr>宋体</vt:lpstr>
      <vt:lpstr>微软雅黑</vt:lpstr>
      <vt:lpstr>Arial</vt:lpstr>
      <vt:lpstr>Calibri</vt:lpstr>
      <vt:lpstr>Helvetica</vt:lpstr>
      <vt:lpstr>Verdana</vt:lpstr>
      <vt:lpstr>Wingdings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18620</dc:creator>
  <cp:lastModifiedBy>18620</cp:lastModifiedBy>
  <cp:revision>668</cp:revision>
  <cp:lastPrinted>2025-07-14T09:46:27Z</cp:lastPrinted>
  <dcterms:created xsi:type="dcterms:W3CDTF">2025-02-18T02:01:00Z</dcterms:created>
  <dcterms:modified xsi:type="dcterms:W3CDTF">2025-07-17T07:50:07Z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400E5DAFE49E439CBF0AB4D13D5B7895_13</vt:lpwstr>
  </property>
</Properties>
</file>