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38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E2"/>
    <a:srgbClr val="FEC104"/>
    <a:srgbClr val="1A3A6C"/>
    <a:srgbClr val="0C35E2"/>
    <a:srgbClr val="0E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" y="51"/>
      </p:cViewPr>
      <p:guideLst>
        <p:guide pos="3840"/>
        <p:guide pos="551"/>
        <p:guide pos="7129"/>
        <p:guide orient="horz" pos="482"/>
        <p:guide orient="horz" pos="38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2853" y="1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71448630781899E-2"/>
          <c:y val="5.0200494547536702E-2"/>
          <c:w val="0.90212855136921799"/>
          <c:h val="0.81687664771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奥硝唑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头晕头痛</c:v>
                </c:pt>
                <c:pt idx="1">
                  <c:v>嗜睡</c:v>
                </c:pt>
                <c:pt idx="2">
                  <c:v>乏力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0.106</c:v>
                </c:pt>
                <c:pt idx="1">
                  <c:v>7.3999999999999996E-2</c:v>
                </c:pt>
                <c:pt idx="2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5-4779-8DAD-BE698C14D6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左奥硝唑</c:v>
                </c:pt>
              </c:strCache>
            </c:strRef>
          </c:tx>
          <c:spPr>
            <a:solidFill>
              <a:srgbClr val="144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头晕头痛</c:v>
                </c:pt>
                <c:pt idx="1">
                  <c:v>嗜睡</c:v>
                </c:pt>
                <c:pt idx="2">
                  <c:v>乏力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1.9E-2</c:v>
                </c:pt>
                <c:pt idx="1">
                  <c:v>3.0000000000000001E-3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5-4779-8DAD-BE698C14D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6771360"/>
        <c:axId val="1346771840"/>
      </c:barChart>
      <c:catAx>
        <c:axId val="13467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840"/>
        <c:crosses val="autoZero"/>
        <c:auto val="1"/>
        <c:lblAlgn val="ctr"/>
        <c:lblOffset val="100"/>
        <c:noMultiLvlLbl val="0"/>
      </c:catAx>
      <c:valAx>
        <c:axId val="1346771840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8ba7231-6ef4-400c-a6ca-2ee501a5f74f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奥硝唑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口腔感染</c:v>
                </c:pt>
                <c:pt idx="1">
                  <c:v>盆腔感染</c:v>
                </c:pt>
                <c:pt idx="2">
                  <c:v>合计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0.878</c:v>
                </c:pt>
                <c:pt idx="1">
                  <c:v>0.81499999999999995</c:v>
                </c:pt>
                <c:pt idx="2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9-402C-AFBF-7548FA63B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左奥硝唑</c:v>
                </c:pt>
              </c:strCache>
            </c:strRef>
          </c:tx>
          <c:spPr>
            <a:solidFill>
              <a:srgbClr val="144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口腔感染</c:v>
                </c:pt>
                <c:pt idx="1">
                  <c:v>盆腔感染</c:v>
                </c:pt>
                <c:pt idx="2">
                  <c:v>合计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0.94799999999999995</c:v>
                </c:pt>
                <c:pt idx="1">
                  <c:v>0.91200000000000003</c:v>
                </c:pt>
                <c:pt idx="2">
                  <c:v>0.92900000000000005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9-402C-AFBF-7548FA63B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46771360"/>
        <c:axId val="1346771840"/>
      </c:barChart>
      <c:catAx>
        <c:axId val="13467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840"/>
        <c:crosses val="autoZero"/>
        <c:auto val="1"/>
        <c:lblAlgn val="ctr"/>
        <c:lblOffset val="100"/>
        <c:noMultiLvlLbl val="0"/>
      </c:catAx>
      <c:valAx>
        <c:axId val="1346771840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467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6eee4e9-1dcc-4419-8713-77713397b781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 userDrawn="1"/>
        </p:nvSpPr>
        <p:spPr>
          <a:xfrm flipH="1">
            <a:off x="0" y="298450"/>
            <a:ext cx="9639300" cy="741680"/>
          </a:xfrm>
          <a:prstGeom prst="round2DiagRect">
            <a:avLst/>
          </a:prstGeom>
          <a:solidFill>
            <a:srgbClr val="144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0253568" y="86995"/>
            <a:ext cx="1647190" cy="1140460"/>
            <a:chOff x="891" y="262"/>
            <a:chExt cx="2594" cy="179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41221" y="64561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098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B532-BCD5-4EC3-A8AC-022DC480A7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对角圆角 6"/>
          <p:cNvSpPr/>
          <p:nvPr userDrawn="1"/>
        </p:nvSpPr>
        <p:spPr>
          <a:xfrm flipH="1">
            <a:off x="0" y="298450"/>
            <a:ext cx="9639300" cy="741680"/>
          </a:xfrm>
          <a:prstGeom prst="round2DiagRect">
            <a:avLst/>
          </a:prstGeom>
          <a:solidFill>
            <a:srgbClr val="144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253568" y="86995"/>
            <a:ext cx="1647190" cy="1140460"/>
            <a:chOff x="891" y="262"/>
            <a:chExt cx="2594" cy="17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3000">
    <p:fade/>
  </p:transition>
  <p:hf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739900"/>
            <a:ext cx="12192000" cy="3276600"/>
            <a:chOff x="0" y="1739900"/>
            <a:chExt cx="12192000" cy="3276600"/>
          </a:xfrm>
        </p:grpSpPr>
        <p:sp>
          <p:nvSpPr>
            <p:cNvPr id="2" name="矩形 1"/>
            <p:cNvSpPr/>
            <p:nvPr/>
          </p:nvSpPr>
          <p:spPr>
            <a:xfrm>
              <a:off x="0" y="1739900"/>
              <a:ext cx="12192000" cy="3276600"/>
            </a:xfrm>
            <a:prstGeom prst="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0" y="4282440"/>
              <a:ext cx="734060" cy="734060"/>
            </a:xfrm>
            <a:prstGeom prst="triangle">
              <a:avLst>
                <a:gd name="adj" fmla="val 0"/>
              </a:avLst>
            </a:prstGeom>
            <a:solidFill>
              <a:srgbClr val="FEC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91362" y="259991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1355388" y="1738948"/>
            <a:ext cx="862012" cy="862011"/>
          </a:xfrm>
          <a:prstGeom prst="line">
            <a:avLst/>
          </a:prstGeom>
          <a:ln>
            <a:solidFill>
              <a:srgbClr val="FEC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845072" y="5848129"/>
            <a:ext cx="495300" cy="308372"/>
            <a:chOff x="10845072" y="5848129"/>
            <a:chExt cx="495300" cy="308372"/>
          </a:xfrm>
        </p:grpSpPr>
        <p:sp>
          <p:nvSpPr>
            <p:cNvPr id="27" name="文本框 26"/>
            <p:cNvSpPr txBox="1"/>
            <p:nvPr/>
          </p:nvSpPr>
          <p:spPr>
            <a:xfrm>
              <a:off x="10845072" y="5848129"/>
              <a:ext cx="238125" cy="308372"/>
            </a:xfrm>
            <a:custGeom>
              <a:avLst/>
              <a:gdLst/>
              <a:ahLst/>
              <a:cxnLst/>
              <a:rect l="l" t="t" r="r" b="b"/>
              <a:pathLst>
                <a:path w="238125" h="308372">
                  <a:moveTo>
                    <a:pt x="108347" y="0"/>
                  </a:moveTo>
                  <a:lnTo>
                    <a:pt x="238125" y="0"/>
                  </a:lnTo>
                  <a:lnTo>
                    <a:pt x="63103" y="284522"/>
                  </a:lnTo>
                  <a:cubicBezTo>
                    <a:pt x="53491" y="300422"/>
                    <a:pt x="42677" y="308372"/>
                    <a:pt x="30659" y="308372"/>
                  </a:cubicBezTo>
                  <a:cubicBezTo>
                    <a:pt x="22238" y="308372"/>
                    <a:pt x="15022" y="305389"/>
                    <a:pt x="9014" y="299423"/>
                  </a:cubicBezTo>
                  <a:cubicBezTo>
                    <a:pt x="3005" y="293458"/>
                    <a:pt x="0" y="286500"/>
                    <a:pt x="0" y="278550"/>
                  </a:cubicBezTo>
                  <a:cubicBezTo>
                    <a:pt x="0" y="273378"/>
                    <a:pt x="1798" y="266222"/>
                    <a:pt x="5395" y="257082"/>
                  </a:cubicBezTo>
                  <a:lnTo>
                    <a:pt x="108347" y="0"/>
                  </a:lnTo>
                  <a:close/>
                </a:path>
              </a:pathLst>
            </a:custGeom>
            <a:solidFill>
              <a:srgbClr val="FEC10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9600">
                <a:solidFill>
                  <a:srgbClr val="FEC104"/>
                </a:solidFill>
                <a:latin typeface="Gen Jyuu Gothic Monospace Norm" panose="02070309020205020404" pitchFamily="49" charset="-128"/>
                <a:ea typeface="Gen Jyuu Gothic Monospace Norm" panose="02070309020205020404" pitchFamily="49" charset="-128"/>
                <a:cs typeface="Gen Jyuu Gothic Monospace Norm" panose="02070309020205020404" pitchFamily="49" charset="-128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03438" y="5848129"/>
              <a:ext cx="236934" cy="308372"/>
            </a:xfrm>
            <a:custGeom>
              <a:avLst/>
              <a:gdLst/>
              <a:ahLst/>
              <a:cxnLst/>
              <a:rect l="l" t="t" r="r" b="b"/>
              <a:pathLst>
                <a:path w="236934" h="308372">
                  <a:moveTo>
                    <a:pt x="107156" y="0"/>
                  </a:moveTo>
                  <a:lnTo>
                    <a:pt x="236934" y="0"/>
                  </a:lnTo>
                  <a:lnTo>
                    <a:pt x="63103" y="284522"/>
                  </a:lnTo>
                  <a:cubicBezTo>
                    <a:pt x="53181" y="300422"/>
                    <a:pt x="42465" y="308372"/>
                    <a:pt x="30956" y="308372"/>
                  </a:cubicBezTo>
                  <a:cubicBezTo>
                    <a:pt x="22225" y="308372"/>
                    <a:pt x="14883" y="305389"/>
                    <a:pt x="8929" y="299423"/>
                  </a:cubicBezTo>
                  <a:cubicBezTo>
                    <a:pt x="2976" y="293458"/>
                    <a:pt x="0" y="286500"/>
                    <a:pt x="0" y="278550"/>
                  </a:cubicBezTo>
                  <a:cubicBezTo>
                    <a:pt x="0" y="273378"/>
                    <a:pt x="1972" y="266222"/>
                    <a:pt x="5916" y="257082"/>
                  </a:cubicBezTo>
                  <a:lnTo>
                    <a:pt x="107156" y="0"/>
                  </a:lnTo>
                  <a:close/>
                </a:path>
              </a:pathLst>
            </a:custGeom>
            <a:solidFill>
              <a:srgbClr val="FEC10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zh-CN" altLang="en-US" sz="9600">
                <a:solidFill>
                  <a:srgbClr val="FEC104"/>
                </a:solidFill>
                <a:latin typeface="Gen Jyuu Gothic Monospace Norm" panose="02070309020205020404" pitchFamily="49" charset="-128"/>
                <a:ea typeface="Gen Jyuu Gothic Monospace Norm" panose="02070309020205020404" pitchFamily="49" charset="-128"/>
                <a:cs typeface="Gen Jyuu Gothic Monospace Norm" panose="02070309020205020404" pitchFamily="49" charset="-128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3764" y="3902654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安徽杰玺医药有限公司</a:t>
            </a:r>
            <a:endParaRPr lang="zh-CN" altLang="en-US" sz="1600" dirty="0">
              <a:solidFill>
                <a:schemeClr val="bg1"/>
              </a:solidFill>
              <a:latin typeface="思源宋體 Heavy" pitchFamily="18" charset="-128"/>
              <a:ea typeface="思源宋體 Heavy" pitchFamily="18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6168" y="82240"/>
            <a:ext cx="1647190" cy="1140460"/>
            <a:chOff x="891" y="262"/>
            <a:chExt cx="2594" cy="17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" y="262"/>
              <a:ext cx="1270" cy="179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59" y="835"/>
              <a:ext cx="1526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rgbClr val="169EDE"/>
                  </a:solidFill>
                  <a:latin typeface="锐字工房荣光黑简1.0" panose="02000500000000000000" pitchFamily="2" charset="-122"/>
                  <a:ea typeface="锐字工房荣光黑简1.0" panose="02000500000000000000" pitchFamily="2" charset="-122"/>
                </a:rPr>
                <a:t>杰玺医药</a:t>
              </a:r>
              <a:endParaRPr lang="en-US" altLang="zh-CN" sz="1200" spc="300" dirty="0">
                <a:solidFill>
                  <a:srgbClr val="169EDE"/>
                </a:solidFill>
                <a:latin typeface="锐字工房荣光黑简1.0" panose="02000500000000000000" pitchFamily="2" charset="-122"/>
                <a:ea typeface="锐字工房荣光黑简1.0" panose="02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 err="1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JieXi</a:t>
              </a:r>
              <a:r>
                <a:rPr lang="en-US" altLang="zh-CN" sz="800" dirty="0">
                  <a:solidFill>
                    <a:srgbClr val="169EDE"/>
                  </a:solidFill>
                  <a:latin typeface="Times New Roman" panose="02020603050405020304" pitchFamily="18" charset="0"/>
                  <a:ea typeface="锐字工房荣光黑简1.0" panose="02000500000000000000" pitchFamily="2" charset="-122"/>
                  <a:cs typeface="Times New Roman" panose="02020603050405020304" pitchFamily="18" charset="0"/>
                </a:rPr>
                <a:t>  PHARMA</a:t>
              </a:r>
              <a:endParaRPr lang="zh-CN" altLang="en-US" sz="800" dirty="0">
                <a:solidFill>
                  <a:srgbClr val="169EDE"/>
                </a:solidFill>
                <a:latin typeface="Times New Roman" panose="02020603050405020304" pitchFamily="18" charset="0"/>
                <a:ea typeface="锐字工房荣光黑简1.0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414590" y="439087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chemeClr val="bg1"/>
              </a:solidFill>
              <a:latin typeface="思源宋體 Heavy" pitchFamily="18" charset="-128"/>
              <a:ea typeface="思源宋體 Heavy" pitchFamily="18" charset="-128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9241221" y="64561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3AB532-BCD5-4EC3-A8AC-022DC480A7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公平性信息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9561" y="1209285"/>
            <a:ext cx="11306108" cy="50501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弥补药品目录短板：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左奥硝唑氯化钠注射液、注射用左奥硝唑磷酸二钠为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版国家医保乙类。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左奥硝唑胶囊相比目录内左奥硝唑氯化钠注射液、注射用左奥硝唑磷酸二钠等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个注射剂，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能口服不肌注，能肌注不输液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合理用药趋势。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左奥硝唑胶囊为口服剂型，</a:t>
            </a:r>
            <a:r>
              <a:rPr lang="zh-CN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生物利用度接近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，与注射剂生物等效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无口服剂型的空白。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临床管理难度低：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左奥硝唑胶囊说明书中适应症、用法用量、疗程明确，不会滥用与超说明书用药，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不增加临床管理难度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所治疗疾病对公共健康的影响：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耐药性优势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：相比甲硝唑，左奥硝唑对部分耐药菌株（如甲硝唑耐药的阴道毛滴虫）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仍保持活性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，为临床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提供替代选择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应对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突发公共卫生事件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的潜在价值：在自然灾害或难民营中，左奥硝唑可用于控制因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卫生条件恶化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引发的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肠道寄生虫病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；对多种厌氧菌的活性使其在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复杂感染暴发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时（如气性坏疽）成为储备用药选择。</a:t>
            </a:r>
          </a:p>
          <a:p>
            <a:pPr marL="285750" indent="-285750" algn="just" fontAlgn="auto">
              <a:lnSpc>
                <a:spcPct val="20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符合“保基本”原则</a:t>
            </a:r>
          </a:p>
          <a:p>
            <a:pPr marL="285750" indent="-285750" algn="just" fontAlgn="auto">
              <a:lnSpc>
                <a:spcPct val="200000"/>
              </a:lnSpc>
              <a:buFont typeface="Wingdings" panose="05000000000000000000" charset="0"/>
              <a:buChar char="ü"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左奥硝唑胶囊作为新一代硝基咪唑类抗菌药物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，能够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参保人员的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基本治疗需求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。同时，口服剂型与注射剂相比，药品价格降低，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减轻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参保人的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经济压力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医疗保险基金的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支出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323850"/>
            <a:ext cx="9626600" cy="688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  录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45785" y="1468381"/>
            <a:ext cx="0" cy="5389619"/>
          </a:xfrm>
          <a:prstGeom prst="line">
            <a:avLst/>
          </a:prstGeom>
          <a:ln>
            <a:solidFill>
              <a:srgbClr val="144C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2545785" y="1680519"/>
            <a:ext cx="1820832" cy="612000"/>
            <a:chOff x="2545785" y="1680519"/>
            <a:chExt cx="1820832" cy="612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20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22"/>
          <p:cNvSpPr txBox="1"/>
          <p:nvPr/>
        </p:nvSpPr>
        <p:spPr>
          <a:xfrm>
            <a:off x="4579689" y="1813395"/>
            <a:ext cx="412245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药物基本信息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9689" y="2750534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1" name="矩形 30"/>
          <p:cNvSpPr/>
          <p:nvPr/>
        </p:nvSpPr>
        <p:spPr>
          <a:xfrm>
            <a:off x="4579689" y="4632826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8" name="矩形 37"/>
          <p:cNvSpPr/>
          <p:nvPr/>
        </p:nvSpPr>
        <p:spPr>
          <a:xfrm>
            <a:off x="4579689" y="3691680"/>
            <a:ext cx="448049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545785" y="5445102"/>
            <a:ext cx="1820832" cy="612000"/>
            <a:chOff x="2545785" y="5445102"/>
            <a:chExt cx="1820832" cy="612000"/>
          </a:xfrm>
        </p:grpSpPr>
        <p:sp>
          <p:nvSpPr>
            <p:cNvPr id="48" name="圆角矩形 4"/>
            <p:cNvSpPr>
              <a:spLocks noChangeAspect="1"/>
            </p:cNvSpPr>
            <p:nvPr/>
          </p:nvSpPr>
          <p:spPr>
            <a:xfrm>
              <a:off x="3264743" y="5445102"/>
              <a:ext cx="1101874" cy="612000"/>
            </a:xfrm>
            <a:custGeom>
              <a:avLst/>
              <a:gdLst/>
              <a:ahLst/>
              <a:cxnLst/>
              <a:rect l="l" t="t" r="r" b="b"/>
              <a:pathLst>
                <a:path w="1944216" h="1080120">
                  <a:moveTo>
                    <a:pt x="0" y="0"/>
                  </a:moveTo>
                  <a:lnTo>
                    <a:pt x="1404156" y="0"/>
                  </a:lnTo>
                  <a:cubicBezTo>
                    <a:pt x="1702423" y="0"/>
                    <a:pt x="1944216" y="241793"/>
                    <a:pt x="1944216" y="540060"/>
                  </a:cubicBezTo>
                  <a:cubicBezTo>
                    <a:pt x="1944216" y="838327"/>
                    <a:pt x="1702423" y="1080120"/>
                    <a:pt x="1404156" y="1080120"/>
                  </a:cubicBezTo>
                  <a:lnTo>
                    <a:pt x="0" y="1080120"/>
                  </a:lnTo>
                  <a:close/>
                </a:path>
              </a:pathLst>
            </a:custGeom>
            <a:solidFill>
              <a:srgbClr val="144CE2"/>
            </a:solidFill>
            <a:ln w="25400" cap="flat" cmpd="sng" algn="ctr">
              <a:noFill/>
              <a:prstDash val="solid"/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defTabSz="685800"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545785" y="5445102"/>
              <a:ext cx="718958" cy="612000"/>
            </a:xfrm>
            <a:prstGeom prst="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799073" y="5555658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579689" y="5573971"/>
            <a:ext cx="34214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545785" y="2621665"/>
            <a:ext cx="1820832" cy="612000"/>
            <a:chOff x="2545785" y="1680519"/>
            <a:chExt cx="1820832" cy="612000"/>
          </a:xfrm>
        </p:grpSpPr>
        <p:grpSp>
          <p:nvGrpSpPr>
            <p:cNvPr id="62" name="组合 61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64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45785" y="3562811"/>
            <a:ext cx="1820832" cy="612000"/>
            <a:chOff x="2545785" y="1680519"/>
            <a:chExt cx="1820832" cy="612000"/>
          </a:xfrm>
        </p:grpSpPr>
        <p:grpSp>
          <p:nvGrpSpPr>
            <p:cNvPr id="67" name="组合 66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69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45785" y="4503957"/>
            <a:ext cx="1820832" cy="612000"/>
            <a:chOff x="2545785" y="1680519"/>
            <a:chExt cx="1820832" cy="612000"/>
          </a:xfrm>
        </p:grpSpPr>
        <p:grpSp>
          <p:nvGrpSpPr>
            <p:cNvPr id="72" name="组合 71"/>
            <p:cNvGrpSpPr/>
            <p:nvPr/>
          </p:nvGrpSpPr>
          <p:grpSpPr>
            <a:xfrm>
              <a:off x="2545785" y="1680519"/>
              <a:ext cx="1820832" cy="612000"/>
              <a:chOff x="2148114" y="1972519"/>
              <a:chExt cx="1820832" cy="612000"/>
            </a:xfrm>
            <a:solidFill>
              <a:srgbClr val="144CE2"/>
            </a:solidFill>
          </p:grpSpPr>
          <p:sp>
            <p:nvSpPr>
              <p:cNvPr id="74" name="圆角矩形 4"/>
              <p:cNvSpPr>
                <a:spLocks noChangeAspect="1"/>
              </p:cNvSpPr>
              <p:nvPr/>
            </p:nvSpPr>
            <p:spPr>
              <a:xfrm>
                <a:off x="2867072" y="1972519"/>
                <a:ext cx="1101874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080120">
                    <a:moveTo>
                      <a:pt x="0" y="0"/>
                    </a:moveTo>
                    <a:lnTo>
                      <a:pt x="1404156" y="0"/>
                    </a:lnTo>
                    <a:cubicBezTo>
                      <a:pt x="1702423" y="0"/>
                      <a:pt x="1944216" y="241793"/>
                      <a:pt x="1944216" y="540060"/>
                    </a:cubicBezTo>
                    <a:cubicBezTo>
                      <a:pt x="1944216" y="838327"/>
                      <a:pt x="1702423" y="1080120"/>
                      <a:pt x="1404156" y="1080120"/>
                    </a:cubicBezTo>
                    <a:lnTo>
                      <a:pt x="0" y="108012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>
                <a:outerShdw blurRad="762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1435" tIns="25718" rIns="51435" bIns="25718" anchor="ctr"/>
              <a:lstStyle/>
              <a:p>
                <a:pPr algn="ctr" defTabSz="685800">
                  <a:defRPr/>
                </a:pP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148114" y="1972519"/>
                <a:ext cx="718958" cy="61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椭圆 72"/>
            <p:cNvSpPr/>
            <p:nvPr/>
          </p:nvSpPr>
          <p:spPr>
            <a:xfrm>
              <a:off x="3799073" y="1791075"/>
              <a:ext cx="390888" cy="39088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innerShdw blurRad="76200" dist="25400" dir="18900000">
                <a:prstClr val="black">
                  <a:alpha val="15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rgbClr val="144C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b="1" dirty="0">
                <a:solidFill>
                  <a:srgbClr val="144C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635875" y="1279477"/>
            <a:ext cx="5165834" cy="5144814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药物基本信息（一）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50230" y="1193708"/>
            <a:ext cx="49371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0.25g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是否为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OTC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</a:t>
            </a:r>
            <a:r>
              <a:rPr lang="zh-CN" altLang="en-US" sz="1200" b="1" dirty="0">
                <a:solidFill>
                  <a:srgbClr val="144C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中国大陆首次上市时间：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目前大陆地区同通用名药品的上市情况：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家企业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全球首个上市国家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地区及上市时间：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批准文号：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国药准字H20220007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适应症：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本品适用于治疗阿米巴虫病、泌尿生殖道毛滴虫病及兰氏贾第鞭毛虫病。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本品适用于治疗对本品敏感的厌氧菌引起的感染。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本品适用于预防外科手术可能引起的敏感厌氧菌感染。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本品也可用于左奥硝唑氯化钠注射液治疗后的序贯治疗。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本品使用过程中，尚应根据临床需要采取其他辅助治疗措施。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5979509" y="1279477"/>
          <a:ext cx="5692230" cy="514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</a:t>
                      </a:r>
                      <a:endParaRPr lang="en-US" altLang="zh-CN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选择理由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左奥硝唑胶囊与左奥硝唑氯化钠注射液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活性成分、适应症一致；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左奥硝唑氯化钠注射液是临床上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常用的抗厌氧菌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治疗药物；</a:t>
                      </a: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据药智网数据显示，左奥硝唑氯化钠注射液是左奥硝唑制剂中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市场份额占比最大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的药物；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左奥硝唑氯化钠注射液是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医保目录内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左奥硝唑胶囊 vs </a:t>
                      </a:r>
                      <a:endParaRPr lang="en-US" altLang="zh-CN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参照品优势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便捷性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：患者自行服用，无需医护人员协助；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依从性更高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：避免注射带来的疼痛，患者更容易接受；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安全性更高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：避免注射导致的组织损伤、硬结或静脉炎；</a:t>
                      </a: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合理用药趋势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符合</a:t>
                      </a:r>
                      <a:r>
                        <a:rPr lang="en-US" altLang="zh-CN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能口服不肌注，能肌注不输液</a:t>
                      </a:r>
                      <a:r>
                        <a:rPr lang="en-US" altLang="zh-CN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的合理用药趋势；</a:t>
                      </a:r>
                      <a:endParaRPr lang="en-US" altLang="zh-CN" sz="12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171450" indent="-1714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更好的经济性</a:t>
                      </a:r>
                      <a:r>
                        <a:rPr lang="zh-CN" altLang="en-US" sz="12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：左奥硝唑胶囊较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左奥硝唑氯化钠注射液</a:t>
                      </a:r>
                      <a:r>
                        <a:rPr lang="zh-CN" altLang="en-US" sz="12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日治疗费用低。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755053" y="1484273"/>
          <a:ext cx="10681893" cy="516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5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治疗范围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应用科室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2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厌氧菌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腹部感染：急性阑尾炎、腹膜炎、腹腔脓肿等；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皮肤感染：伤口感染、蜂窝组织气性坏疽、表皮脓肿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成人：每日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1.0~1.5g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20~30mg/kg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盆腔感染：子宫内膜炎、附件炎、阴道炎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妇科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口腔感染：牙周炎、冠周炎、牙根尖周炎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口腔科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全身感染：厌氧菌引起的败血症、脓毒症、菌血症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ICU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及内科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8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手术前后预防厌氧菌感染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手术科室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成人：手术前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小时使用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，手术后三天每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小时使用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儿童：治疗方案同成人，剂量为每日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20~30mg/kg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92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毛滴虫：泌尿生殖道毛滴虫、贾第虫感染；阴道滴虫病等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泌尿科、妇科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1)5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日疗法：每次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，每日两次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早晚各服一次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，连续服用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天。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2)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单次疗法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晚餐后单次服用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77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阿米巴虫：肠、肝阿米巴虫病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成人：每日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1.0~1.5g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，口服。</a:t>
                      </a: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儿童：每日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30mg/kg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，口服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针对肝脏阿米巴病，在脓肿阶段，左奥硝唑治疗时需联合进行脓肿的排出治疗。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药物基本信息（二）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安全性信息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770" y="1463327"/>
            <a:ext cx="493260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左奥硝唑与奥硝唑相比，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明显降低神经系统不良反应发生率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741555" y="2136247"/>
          <a:ext cx="6157331" cy="386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5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替硝唑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胃肠道反应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（如恶心、厌食、呕吐），口腔金属味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略少见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于甲硝唑，常见口腔金属味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少于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3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周围神经病变（肢体麻木、感觉异常）、共济失调和头晕等，惊厥性癫痫发作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常见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头痛、眩晕，可见周围神经病变，高剂量可引起癫痫发作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少见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头痛、眩晕、共济失调、嗜睡等；罕见震颤、僵硬、癫痫发作、焦虑、意识障碍。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双硫仑样反应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致突变致畸作用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4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超敏反应白细胞减少可见肝功能异常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6197956" y="1471694"/>
            <a:ext cx="5244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是硝基咪唑类药物中，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不良反应发生率最低的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22158" y="6319570"/>
            <a:ext cx="690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颜青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夏培元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临床药物治疗学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感染性疾病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[M].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北京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人民卫生出版社</a:t>
            </a:r>
            <a:r>
              <a:rPr lang="en-US" altLang="zh-CN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 2017: 87-90.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2158" y="2135764"/>
            <a:ext cx="5165834" cy="3870361"/>
            <a:chOff x="322158" y="2087639"/>
            <a:chExt cx="5165834" cy="3870361"/>
          </a:xfrm>
        </p:grpSpPr>
        <p:sp>
          <p:nvSpPr>
            <p:cNvPr id="37" name="矩形: 圆角 36"/>
            <p:cNvSpPr/>
            <p:nvPr/>
          </p:nvSpPr>
          <p:spPr>
            <a:xfrm>
              <a:off x="322158" y="2087639"/>
              <a:ext cx="5165834" cy="3870361"/>
            </a:xfrm>
            <a:prstGeom prst="roundRect">
              <a:avLst>
                <a:gd name="adj" fmla="val 149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" name="图表 4"/>
            <p:cNvGraphicFramePr/>
            <p:nvPr/>
          </p:nvGraphicFramePr>
          <p:xfrm>
            <a:off x="777529" y="2376462"/>
            <a:ext cx="4362362" cy="2933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3571837" y="2707455"/>
              <a:ext cx="1249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*P</a:t>
              </a: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0.05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8036" y="2639878"/>
              <a:ext cx="2654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发生率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6321973" y="2060026"/>
            <a:ext cx="5165834" cy="3767021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有效性信息（一）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40828" y="2060028"/>
          <a:ext cx="5255172" cy="376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3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药动学参数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左奥硝唑口服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左奥硝唑氯化钠注射液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μ</a:t>
                      </a: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/L)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9.864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9.574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(h)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1.39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1.06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000" baseline="-250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last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/AUC</a:t>
                      </a:r>
                      <a:r>
                        <a:rPr lang="en-US" altLang="zh-CN" sz="1000" baseline="-25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0-t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μg·h·mL</a:t>
                      </a:r>
                      <a:r>
                        <a:rPr lang="en-US" altLang="zh-CN" sz="100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160.2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/AUC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0-∞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μg·h·mL</a:t>
                      </a:r>
                      <a:r>
                        <a:rPr lang="en-US" altLang="zh-CN" sz="10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last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0-t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14.4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/MRT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0-∞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16.6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16.7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HL_λz/t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11.8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L·h</a:t>
                      </a:r>
                      <a:r>
                        <a:rPr lang="en-US" altLang="zh-CN" sz="10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3.37</a:t>
                      </a:r>
                      <a:r>
                        <a:rPr lang="en-US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3.22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2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en-US" altLang="zh-CN" sz="1000" baseline="-25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zh-CN" altLang="en-US" sz="1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57.3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56.1</a:t>
                      </a:r>
                      <a:r>
                        <a:rPr lang="en-US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42399" y="1382372"/>
            <a:ext cx="690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生物利用度接近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与注射剂生物等效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16503" r="5062" b="7459"/>
          <a:stretch>
            <a:fillRect/>
          </a:stretch>
        </p:blipFill>
        <p:spPr bwMode="auto">
          <a:xfrm>
            <a:off x="7315201" y="2833643"/>
            <a:ext cx="3773213" cy="29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653048" y="2143662"/>
            <a:ext cx="4698124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左奥硝唑</a:t>
            </a:r>
            <a:r>
              <a:rPr lang="zh-CN" altLang="en-US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口服</a:t>
            </a: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与左奥硝唑氯化钠注射液间左奥硝唑的平均药</a:t>
            </a:r>
            <a:r>
              <a:rPr lang="en-US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时曲线</a:t>
            </a:r>
            <a:endParaRPr lang="zh-CN" altLang="zh-CN" sz="12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645" y="6395767"/>
            <a:ext cx="6907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b="0" i="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左奥硝唑胶囊说明书</a:t>
            </a:r>
            <a:endParaRPr lang="en-US" altLang="zh-CN" sz="800" b="0" i="0" dirty="0">
              <a:solidFill>
                <a:srgbClr val="44444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有效性信息（二）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2645" y="6395767"/>
            <a:ext cx="690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胡佳丽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吴湜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朱德妹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抗菌新药左奥硝唑体外抗厌氧菌活性研究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中国感染与化疗杂志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,2014(2):100-103.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322158" y="2280139"/>
            <a:ext cx="5165834" cy="3577399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777529" y="2597837"/>
          <a:ext cx="4184724" cy="293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12645" y="1598076"/>
            <a:ext cx="532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治疗厌氧菌感染，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临床治愈率明显优于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奥硝唑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73661" y="2642637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P=0.004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036" y="2639878"/>
            <a:ext cx="265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临床治愈率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51861" y="2639878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P=0.0008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44951" y="2639878"/>
            <a:ext cx="124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0.00001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70047" y="1550726"/>
            <a:ext cx="42932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与奥硝唑、甲硝唑、右奥硝唑相比，左奥硝唑</a:t>
            </a:r>
            <a:r>
              <a:rPr lang="zh-CN" altLang="en-US" sz="1600" b="1" dirty="0">
                <a:solidFill>
                  <a:srgbClr val="FF0000"/>
                </a:solidFill>
              </a:rPr>
              <a:t>抗菌活性更强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959366" y="2280139"/>
          <a:ext cx="5714598" cy="357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852">
                <a:tc rowSpan="2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左奥硝唑（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mg/L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奥硝唑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甲硝唑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右奥硝唑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mg/L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59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MIC50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MIC90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59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en-US" altLang="zh-CN" sz="80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脆弱拟杆菌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其它拟杆菌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5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普氏菌属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杆菌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艰难梭菌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0.25</a:t>
                      </a:r>
                      <a:endParaRPr lang="zh-CN" altLang="en-US" sz="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+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球菌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大消化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链球菌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2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en-US" altLang="zh-CN" sz="800" baseline="3000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球菌</a:t>
                      </a:r>
                      <a:endParaRPr lang="zh-CN" altLang="en-US" sz="800"/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韦荣球菌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anchor="ctr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有效性信息（三）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34763" y="1733112"/>
            <a:ext cx="3305503" cy="3906608"/>
            <a:chOff x="4521147" y="1712092"/>
            <a:chExt cx="3305503" cy="39066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401" y="1712092"/>
              <a:ext cx="2678994" cy="335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4521147" y="5310923"/>
              <a:ext cx="33055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卒中相关性肺炎诊治中国专家共识</a:t>
              </a: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4521147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95309" y="2798969"/>
              <a:ext cx="2957178" cy="1137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20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兼顾厌氧菌的混合感染治疗可考虑联合用药，抗厌氧菌的治疗可以首选硝基咪唑类药物（如</a:t>
              </a:r>
              <a:r>
                <a:rPr lang="zh-CN" altLang="en-US" sz="1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左旋奥硝唑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、甲硝唑、替硝唑等）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3646" y="1733112"/>
            <a:ext cx="3305503" cy="3906607"/>
            <a:chOff x="522888" y="1712092"/>
            <a:chExt cx="3305503" cy="39066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101" y="1712092"/>
              <a:ext cx="2617077" cy="33541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矩形: 圆角 25"/>
            <p:cNvSpPr/>
            <p:nvPr/>
          </p:nvSpPr>
          <p:spPr>
            <a:xfrm>
              <a:off x="522888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0477" y="2798969"/>
              <a:ext cx="3170324" cy="1076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defRPr sz="100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1"/>
                  </a:solidFill>
                </a:rPr>
                <a:t>近年来，国内药品生产厂家先后开发了多种新一代硝基咪唑类药物，如吗啉硝唑、</a:t>
              </a:r>
              <a:r>
                <a:rPr lang="zh-CN" altLang="en-US" sz="1200" b="1" dirty="0">
                  <a:solidFill>
                    <a:srgbClr val="FFC000"/>
                  </a:solidFill>
                </a:rPr>
                <a:t>左奥硝唑</a:t>
              </a:r>
              <a:r>
                <a:rPr lang="zh-CN" altLang="en-US" dirty="0">
                  <a:solidFill>
                    <a:schemeClr val="bg1"/>
                  </a:solidFill>
                </a:rPr>
                <a:t>等，在抗厌氧菌方面均表现良好的疗效，且不良反应率更低。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2075" y="5310922"/>
              <a:ext cx="2787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/>
                <a:t>中国腹腔感染诊治指南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39226" y="1733112"/>
            <a:ext cx="3402158" cy="3906607"/>
            <a:chOff x="8228468" y="1712092"/>
            <a:chExt cx="3402158" cy="390660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732" y="1712092"/>
              <a:ext cx="2214282" cy="335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矩形: 圆角 32"/>
            <p:cNvSpPr/>
            <p:nvPr/>
          </p:nvSpPr>
          <p:spPr>
            <a:xfrm>
              <a:off x="8325122" y="2746973"/>
              <a:ext cx="3305503" cy="1172584"/>
            </a:xfrm>
            <a:prstGeom prst="roundRect">
              <a:avLst/>
            </a:prstGeom>
            <a:solidFill>
              <a:srgbClr val="144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86151" y="2798969"/>
              <a:ext cx="2583444" cy="1076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defRPr sz="100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1"/>
                  </a:solidFill>
                </a:rPr>
                <a:t>本品以已批准上市的左奥硝唑片为参比制剂开展了</a:t>
              </a:r>
              <a:r>
                <a:rPr lang="en-US" altLang="zh-CN" dirty="0">
                  <a:solidFill>
                    <a:schemeClr val="bg1"/>
                  </a:solidFill>
                </a:rPr>
                <a:t> BE </a:t>
              </a:r>
              <a:r>
                <a:rPr lang="zh-CN" altLang="en-US" dirty="0">
                  <a:solidFill>
                    <a:schemeClr val="bg1"/>
                  </a:solidFill>
                </a:rPr>
                <a:t>试验，桥接左奥硝唑片的有效性数据，</a:t>
              </a:r>
              <a:r>
                <a:rPr lang="zh-CN" altLang="en-US" sz="1200" b="1" dirty="0">
                  <a:solidFill>
                    <a:srgbClr val="FFC000"/>
                  </a:solidFill>
                </a:rPr>
                <a:t>总体获益大于风险</a:t>
              </a:r>
              <a:r>
                <a:rPr lang="zh-CN" altLang="en-US" b="1" dirty="0">
                  <a:solidFill>
                    <a:schemeClr val="bg1"/>
                  </a:solidFill>
                </a:rPr>
                <a:t>。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28468" y="5310922"/>
              <a:ext cx="34021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/>
                <a:t>国家药品审评中心出具的《技术审评报告》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12644" y="6248621"/>
            <a:ext cx="8981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中华医学会外科学分会外科感染与重症医学学组等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中国腹腔感染诊治指南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(2019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)[J].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中国实用外科杂志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,2020,40(1):1-16.</a:t>
            </a:r>
          </a:p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中国卒中学会急救医学分会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 等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卒中相关性肺炎诊治中国专家共识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(2019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更新版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)[J]. 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中国急救医学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,2019,39(12):1135-1143</a:t>
            </a:r>
          </a:p>
          <a:p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国家药品监督管理局药品审评中心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左奥硝唑胶囊（</a:t>
            </a:r>
            <a:r>
              <a:rPr lang="en-US" altLang="zh-CN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CXHS1900009</a:t>
            </a:r>
            <a:r>
              <a:rPr lang="zh-CN" altLang="en-US" sz="8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）申请上市技术审评报告</a:t>
            </a:r>
            <a:endParaRPr lang="en-US" altLang="zh-CN" sz="80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193607" y="2840987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93607" y="1220333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0" y="323850"/>
            <a:ext cx="9626600" cy="68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创新性信息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3230" y="1252454"/>
            <a:ext cx="4044687" cy="12945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左奥硝唑胶囊为奥硝唑的左旋体，在结构上保留了奥硝唑中有效的作用成分左旋体，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摒弃了引起不良反应的右旋体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项发明专利。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93607" y="4461641"/>
            <a:ext cx="4452773" cy="1476000"/>
          </a:xfrm>
          <a:prstGeom prst="roundRect">
            <a:avLst>
              <a:gd name="adj" fmla="val 14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3230" y="4521787"/>
            <a:ext cx="4044687" cy="126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创新带来的疗效或安全性方面的优势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/>
              <a:t>治疗厌氧菌感染，左奥硝唑的</a:t>
            </a:r>
            <a:r>
              <a:rPr lang="zh-CN" altLang="en-US" sz="1000" dirty="0">
                <a:solidFill>
                  <a:srgbClr val="FF0000"/>
                </a:solidFill>
              </a:rPr>
              <a:t>临床治愈率明显优于</a:t>
            </a:r>
            <a:r>
              <a:rPr lang="zh-CN" altLang="en-US" sz="1000" b="0" dirty="0"/>
              <a:t>奥硝唑；</a:t>
            </a:r>
            <a:endParaRPr lang="en-US" altLang="zh-CN" sz="1000" b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/>
              <a:t>与奥硝唑、甲硝唑、右奥硝唑相比，左奥硝唑</a:t>
            </a:r>
            <a:r>
              <a:rPr lang="zh-CN" altLang="en-US" sz="1000" dirty="0">
                <a:solidFill>
                  <a:srgbClr val="FF0000"/>
                </a:solidFill>
              </a:rPr>
              <a:t>抗菌活性更强；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左奥硝唑：硝基咪唑类药物中，不良反应发生率最低的；与奥硝唑相比，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明显降低神经系统不良反应</a:t>
            </a:r>
            <a:r>
              <a: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645" y="6163650"/>
            <a:ext cx="6907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李韦韦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姚敏娜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赵先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左奥硝唑治疗厌氧菌感染的系统评价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药物流行病学杂志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,2019,28(3):151-157.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胡佳丽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吴湜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朱德妹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抗菌新药左奥硝唑体外抗厌氧菌活性研究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[J]. 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中国感染与化疗杂志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,2014(2):100-103.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颜青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夏培元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临床药物治疗学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感染性疾病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[M].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北京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人民卫生出版社</a:t>
            </a:r>
            <a:r>
              <a:rPr lang="en-US" altLang="zh-CN" sz="800" dirty="0">
                <a:solidFill>
                  <a:srgbClr val="444444"/>
                </a:solidFill>
                <a:latin typeface="黑体" panose="02010609060101010101" charset="-122"/>
                <a:ea typeface="黑体" panose="02010609060101010101" charset="-122"/>
              </a:rPr>
              <a:t>, 2017: 87-90.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54" y="1220332"/>
            <a:ext cx="3554319" cy="4717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33" y="1220333"/>
            <a:ext cx="3635168" cy="4717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矩形 58"/>
          <p:cNvSpPr/>
          <p:nvPr/>
        </p:nvSpPr>
        <p:spPr>
          <a:xfrm>
            <a:off x="7294429" y="2566146"/>
            <a:ext cx="732972" cy="159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AB532-BCD5-4EC3-A8AC-022DC480A7F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3230" y="2901677"/>
            <a:ext cx="4044687" cy="1265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应用创新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左奥硝唑胶囊用于预防和治疗敏感厌氧菌感染，药品说明书中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用法用量清晰明确，处方及审核简洁，患者可及性高；</a:t>
            </a:r>
            <a:endParaRPr lang="en-US" altLang="zh-CN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固体口服剂型包装、贮存、运输、携带更方便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口服剂型与注射剂相比</a:t>
            </a:r>
            <a:r>
              <a:rPr lang="zh-CN" altLang="en-US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，优化给药途径，患者依从性高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11*275"/>
  <p:tag name="TABLE_ENDDRAG_RECT" val="8*100*711*275"/>
  <p:tag name="KSO_WM_UNIT_TABLE_BEAUTIFY" val="smartTable{53d44ce3-84fd-46ae-84f4-d1f5766b542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257"/>
  <p:tag name="TABLE_ENDDRAG_RECT" val="17*75*522*257"/>
  <p:tag name="KSO_WM_UNIT_TABLE_BEAUTIFY" val="smartTable{20e4fd75-fa59-4fd1-9c59-807a21eeb94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9*188"/>
  <p:tag name="TABLE_ENDDRAG_RECT" val="581*290*329*188"/>
  <p:tag name="KSO_WM_UNIT_TABLE_BEAUTIFY" val="smartTable{6c75806f-a1f3-4a2a-8a82-3f5699c00a3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29*353"/>
  <p:tag name="TABLE_ENDDRAG_RECT" val="484*135*429*353"/>
  <p:tag name="KSO_WM_UNIT_TABLE_BEAUTIFY" val="smartTable{82d0c846-988d-4fdf-b921-acfd5cc1eea7}"/>
</p:tagLst>
</file>

<file path=ppt/theme/theme1.xml><?xml version="1.0" encoding="utf-8"?>
<a:theme xmlns:a="http://schemas.openxmlformats.org/drawingml/2006/main" name="第一PPT，www.1ppt.com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59B"/>
      </a:accent1>
      <a:accent2>
        <a:srgbClr val="FEC104"/>
      </a:accent2>
      <a:accent3>
        <a:srgbClr val="A5A5A5"/>
      </a:accent3>
      <a:accent4>
        <a:srgbClr val="F2F2F2"/>
      </a:accent4>
      <a:accent5>
        <a:srgbClr val="D8D8D8"/>
      </a:accent5>
      <a:accent6>
        <a:srgbClr val="D8D8D8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>
            <a:solidFill>
              <a:schemeClr val="tx1">
                <a:lumMod val="75000"/>
                <a:lumOff val="25000"/>
              </a:schemeClr>
            </a:solidFill>
            <a:latin typeface="思源黑体 CN Medium" panose="020B0600000000000000" pitchFamily="34" charset="-122"/>
            <a:ea typeface="思源黑体 CN Medium" panose="020B06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1077</TotalTime>
  <Words>1942</Words>
  <Application>Microsoft Office PowerPoint</Application>
  <PresentationFormat>宽屏</PresentationFormat>
  <Paragraphs>270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Gen Jyuu Gothic Monospace Norm</vt:lpstr>
      <vt:lpstr>等线</vt:lpstr>
      <vt:lpstr>黑体</vt:lpstr>
      <vt:lpstr>锐字工房荣光黑简1.0</vt:lpstr>
      <vt:lpstr>思源宋體 Heavy</vt:lpstr>
      <vt:lpstr>微软雅黑</vt:lpstr>
      <vt:lpstr>Arial</vt:lpstr>
      <vt:lpstr>Calibri</vt:lpstr>
      <vt:lpstr>Times New Roman</vt:lpstr>
      <vt:lpstr>Wingdings</vt:lpstr>
      <vt:lpstr>第一PPT，www.1ppt.com</vt:lpstr>
      <vt:lpstr>第一PPT，www.1ppt.com </vt:lpstr>
      <vt:lpstr>PowerPoint 演示文稿</vt:lpstr>
      <vt:lpstr>目  录</vt:lpstr>
      <vt:lpstr>01 药物基本信息（一）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照生 李</cp:lastModifiedBy>
  <cp:revision>80</cp:revision>
  <dcterms:created xsi:type="dcterms:W3CDTF">2022-10-01T10:31:00Z</dcterms:created>
  <dcterms:modified xsi:type="dcterms:W3CDTF">2025-07-18T08:56:51Z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1EE75B60F8B5486C8BD10257C793ECD9_12</vt:lpwstr>
  </property>
  <property fmtid="{D5CDD505-2E9C-101B-9397-08002B2CF9AE}" pid="3" name="KSOProductBuildVer">
    <vt:lpwstr>2052-12.1.0.21915</vt:lpwstr>
  </property>
</Properties>
</file>