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70" r:id="rId4"/>
    <p:sldId id="261" r:id="rId5"/>
    <p:sldId id="273" r:id="rId6"/>
    <p:sldId id="271" r:id="rId7"/>
    <p:sldId id="263" r:id="rId8"/>
    <p:sldId id="272" r:id="rId9"/>
    <p:sldId id="266" r:id="rId10"/>
    <p:sldId id="274"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000"/>
    <a:srgbClr val="78206E"/>
    <a:srgbClr val="EA0000"/>
    <a:srgbClr val="FFC000"/>
    <a:srgbClr val="BFBFBF"/>
    <a:srgbClr val="F7F5FA"/>
    <a:srgbClr val="F6F5F9"/>
    <a:srgbClr val="F5D3EB"/>
    <a:srgbClr val="F7F6FA"/>
    <a:srgbClr val="F9F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3438" autoAdjust="0"/>
  </p:normalViewPr>
  <p:slideViewPr>
    <p:cSldViewPr snapToGrid="0">
      <p:cViewPr varScale="1">
        <p:scale>
          <a:sx n="95" d="100"/>
          <a:sy n="95" d="100"/>
        </p:scale>
        <p:origin x="163"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3"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4037;&#20316;&#31807;13"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Sheet3!$E$8</c:f>
              <c:strCache>
                <c:ptCount val="1"/>
                <c:pt idx="0">
                  <c:v>卡度尼利单抗</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Sheet3!$D$9:$D$10</c:f>
              <c:strCache>
                <c:ptCount val="2"/>
                <c:pt idx="0">
                  <c:v>TRAEs发生率</c:v>
                </c:pt>
                <c:pt idx="1">
                  <c:v> ≥3级TRAEs发生率</c:v>
                </c:pt>
              </c:strCache>
            </c:strRef>
          </c:cat>
          <c:val>
            <c:numRef>
              <c:f>Sheet3!$E$9:$E$10</c:f>
              <c:numCache>
                <c:formatCode>0.00%</c:formatCode>
                <c:ptCount val="2"/>
                <c:pt idx="0">
                  <c:v>0.98199999999999998</c:v>
                </c:pt>
                <c:pt idx="1">
                  <c:v>0.441</c:v>
                </c:pt>
              </c:numCache>
            </c:numRef>
          </c:val>
          <c:extLst>
            <c:ext xmlns:c16="http://schemas.microsoft.com/office/drawing/2014/chart" uri="{C3380CC4-5D6E-409C-BE32-E72D297353CC}">
              <c16:uniqueId val="{00000000-A902-4916-83F8-D8FCEF176FD7}"/>
            </c:ext>
          </c:extLst>
        </c:ser>
        <c:ser>
          <c:idx val="1"/>
          <c:order val="1"/>
          <c:tx>
            <c:strRef>
              <c:f>Sheet3!$F$8</c:f>
              <c:strCache>
                <c:ptCount val="1"/>
                <c:pt idx="0">
                  <c:v>恩朗苏拜单抗</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Sheet3!$D$9:$D$10</c:f>
              <c:strCache>
                <c:ptCount val="2"/>
                <c:pt idx="0">
                  <c:v>TRAEs发生率</c:v>
                </c:pt>
                <c:pt idx="1">
                  <c:v> ≥3级TRAEs发生率</c:v>
                </c:pt>
              </c:strCache>
            </c:strRef>
          </c:cat>
          <c:val>
            <c:numRef>
              <c:f>Sheet3!$F$9:$F$10</c:f>
              <c:numCache>
                <c:formatCode>0.00%</c:formatCode>
                <c:ptCount val="2"/>
                <c:pt idx="0">
                  <c:v>0.79400000000000004</c:v>
                </c:pt>
                <c:pt idx="1">
                  <c:v>0.16800000000000001</c:v>
                </c:pt>
              </c:numCache>
            </c:numRef>
          </c:val>
          <c:extLst>
            <c:ext xmlns:c16="http://schemas.microsoft.com/office/drawing/2014/chart" uri="{C3380CC4-5D6E-409C-BE32-E72D297353CC}">
              <c16:uniqueId val="{00000001-A902-4916-83F8-D8FCEF176FD7}"/>
            </c:ext>
          </c:extLst>
        </c:ser>
        <c:ser>
          <c:idx val="2"/>
          <c:order val="2"/>
          <c:tx>
            <c:strRef>
              <c:f>Sheet3!$G$8</c:f>
              <c:strCache>
                <c:ptCount val="1"/>
                <c:pt idx="0">
                  <c:v>赛帕利单抗</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Sheet3!$D$9:$D$10</c:f>
              <c:strCache>
                <c:ptCount val="2"/>
                <c:pt idx="0">
                  <c:v>TRAEs发生率</c:v>
                </c:pt>
                <c:pt idx="1">
                  <c:v> ≥3级TRAEs发生率</c:v>
                </c:pt>
              </c:strCache>
            </c:strRef>
          </c:cat>
          <c:val>
            <c:numRef>
              <c:f>Sheet3!$G$9:$G$10</c:f>
              <c:numCache>
                <c:formatCode>0.00%</c:formatCode>
                <c:ptCount val="2"/>
                <c:pt idx="0">
                  <c:v>0.78100000000000003</c:v>
                </c:pt>
                <c:pt idx="1">
                  <c:v>0.28599999999999998</c:v>
                </c:pt>
              </c:numCache>
            </c:numRef>
          </c:val>
          <c:extLst>
            <c:ext xmlns:c16="http://schemas.microsoft.com/office/drawing/2014/chart" uri="{C3380CC4-5D6E-409C-BE32-E72D297353CC}">
              <c16:uniqueId val="{00000002-A902-4916-83F8-D8FCEF176FD7}"/>
            </c:ext>
          </c:extLst>
        </c:ser>
        <c:ser>
          <c:idx val="3"/>
          <c:order val="3"/>
          <c:tx>
            <c:strRef>
              <c:f>Sheet3!$H$8</c:f>
              <c:strCache>
                <c:ptCount val="1"/>
                <c:pt idx="0">
                  <c:v>索卡佐利单抗</c:v>
                </c:pt>
              </c:strCache>
            </c:strRef>
          </c:tx>
          <c:spPr>
            <a:solidFill>
              <a:srgbClr val="78206E"/>
            </a:solidFill>
            <a:ln>
              <a:noFill/>
            </a:ln>
            <a:effectLst/>
          </c:spPr>
          <c:invertIfNegative val="0"/>
          <c:dLbls>
            <c:dLbl>
              <c:idx val="1"/>
              <c:layout>
                <c:manualLayout>
                  <c:x val="-2.4752470423234111E-3"/>
                  <c:y val="6.71034101453940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75-4E56-A655-2503D3811D95}"/>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Sheet3!$D$9:$D$10</c:f>
              <c:strCache>
                <c:ptCount val="2"/>
                <c:pt idx="0">
                  <c:v>TRAEs发生率</c:v>
                </c:pt>
                <c:pt idx="1">
                  <c:v> ≥3级TRAEs发生率</c:v>
                </c:pt>
              </c:strCache>
            </c:strRef>
          </c:cat>
          <c:val>
            <c:numRef>
              <c:f>Sheet3!$H$9:$H$10</c:f>
              <c:numCache>
                <c:formatCode>0.00%</c:formatCode>
                <c:ptCount val="2"/>
                <c:pt idx="0">
                  <c:v>0.64400000000000002</c:v>
                </c:pt>
                <c:pt idx="1">
                  <c:v>7.6999999999999999E-2</c:v>
                </c:pt>
              </c:numCache>
            </c:numRef>
          </c:val>
          <c:extLst>
            <c:ext xmlns:c16="http://schemas.microsoft.com/office/drawing/2014/chart" uri="{C3380CC4-5D6E-409C-BE32-E72D297353CC}">
              <c16:uniqueId val="{00000003-A902-4916-83F8-D8FCEF176FD7}"/>
            </c:ext>
          </c:extLst>
        </c:ser>
        <c:dLbls>
          <c:dLblPos val="inEnd"/>
          <c:showLegendKey val="0"/>
          <c:showVal val="1"/>
          <c:showCatName val="0"/>
          <c:showSerName val="0"/>
          <c:showPercent val="0"/>
          <c:showBubbleSize val="0"/>
        </c:dLbls>
        <c:gapWidth val="100"/>
        <c:overlap val="-27"/>
        <c:axId val="1567420847"/>
        <c:axId val="1567415567"/>
      </c:barChart>
      <c:catAx>
        <c:axId val="156742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67415567"/>
        <c:crosses val="autoZero"/>
        <c:auto val="1"/>
        <c:lblAlgn val="ctr"/>
        <c:lblOffset val="100"/>
        <c:noMultiLvlLbl val="0"/>
      </c:catAx>
      <c:valAx>
        <c:axId val="1567415567"/>
        <c:scaling>
          <c:orientation val="minMax"/>
        </c:scaling>
        <c:delete val="1"/>
        <c:axPos val="l"/>
        <c:numFmt formatCode="0.00%" sourceLinked="1"/>
        <c:majorTickMark val="none"/>
        <c:minorTickMark val="none"/>
        <c:tickLblPos val="nextTo"/>
        <c:crossAx val="156742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78206E"/>
      </a:solidFill>
    </a:ln>
    <a:effectLst/>
  </c:spPr>
  <c:txPr>
    <a:bodyPr/>
    <a:lstStyle/>
    <a:p>
      <a:pPr>
        <a:defRPr baseline="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Sheet3!$E$8</c:f>
              <c:strCache>
                <c:ptCount val="1"/>
                <c:pt idx="0">
                  <c:v>卡度尼利单抗</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Sheet3!$D$11:$D$12</c:f>
              <c:strCache>
                <c:ptCount val="2"/>
                <c:pt idx="0">
                  <c:v>irAE发生率</c:v>
                </c:pt>
                <c:pt idx="1">
                  <c:v>≥3级irAE 发生率</c:v>
                </c:pt>
              </c:strCache>
            </c:strRef>
          </c:cat>
          <c:val>
            <c:numRef>
              <c:f>Sheet3!$E$11:$E$12</c:f>
              <c:numCache>
                <c:formatCode>0.00%</c:formatCode>
                <c:ptCount val="2"/>
                <c:pt idx="0">
                  <c:v>0.55000000000000004</c:v>
                </c:pt>
                <c:pt idx="1">
                  <c:v>0.13500000000000001</c:v>
                </c:pt>
              </c:numCache>
            </c:numRef>
          </c:val>
          <c:extLst>
            <c:ext xmlns:c16="http://schemas.microsoft.com/office/drawing/2014/chart" uri="{C3380CC4-5D6E-409C-BE32-E72D297353CC}">
              <c16:uniqueId val="{00000000-9955-4FE1-8C2C-302FED454313}"/>
            </c:ext>
          </c:extLst>
        </c:ser>
        <c:ser>
          <c:idx val="1"/>
          <c:order val="1"/>
          <c:tx>
            <c:strRef>
              <c:f>Sheet3!$F$8</c:f>
              <c:strCache>
                <c:ptCount val="1"/>
                <c:pt idx="0">
                  <c:v>恩朗苏拜单抗</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Sheet3!$D$11:$D$12</c:f>
              <c:strCache>
                <c:ptCount val="2"/>
                <c:pt idx="0">
                  <c:v>irAE发生率</c:v>
                </c:pt>
                <c:pt idx="1">
                  <c:v>≥3级irAE 发生率</c:v>
                </c:pt>
              </c:strCache>
            </c:strRef>
          </c:cat>
          <c:val>
            <c:numRef>
              <c:f>Sheet3!$F$11:$F$12</c:f>
              <c:numCache>
                <c:formatCode>0.00%</c:formatCode>
                <c:ptCount val="2"/>
                <c:pt idx="0">
                  <c:v>0.39300000000000002</c:v>
                </c:pt>
                <c:pt idx="1">
                  <c:v>6.5000000000000002E-2</c:v>
                </c:pt>
              </c:numCache>
            </c:numRef>
          </c:val>
          <c:extLst>
            <c:ext xmlns:c16="http://schemas.microsoft.com/office/drawing/2014/chart" uri="{C3380CC4-5D6E-409C-BE32-E72D297353CC}">
              <c16:uniqueId val="{00000001-9955-4FE1-8C2C-302FED454313}"/>
            </c:ext>
          </c:extLst>
        </c:ser>
        <c:ser>
          <c:idx val="2"/>
          <c:order val="2"/>
          <c:tx>
            <c:strRef>
              <c:f>Sheet3!$G$8</c:f>
              <c:strCache>
                <c:ptCount val="1"/>
                <c:pt idx="0">
                  <c:v>赛帕利单抗</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Sheet3!$D$11:$D$12</c:f>
              <c:strCache>
                <c:ptCount val="2"/>
                <c:pt idx="0">
                  <c:v>irAE发生率</c:v>
                </c:pt>
                <c:pt idx="1">
                  <c:v>≥3级irAE 发生率</c:v>
                </c:pt>
              </c:strCache>
            </c:strRef>
          </c:cat>
          <c:val>
            <c:numRef>
              <c:f>Sheet3!$G$11:$G$12</c:f>
              <c:numCache>
                <c:formatCode>0.00%</c:formatCode>
                <c:ptCount val="2"/>
                <c:pt idx="0">
                  <c:v>0.45700000000000002</c:v>
                </c:pt>
                <c:pt idx="1">
                  <c:v>0.105</c:v>
                </c:pt>
              </c:numCache>
            </c:numRef>
          </c:val>
          <c:extLst>
            <c:ext xmlns:c16="http://schemas.microsoft.com/office/drawing/2014/chart" uri="{C3380CC4-5D6E-409C-BE32-E72D297353CC}">
              <c16:uniqueId val="{00000002-9955-4FE1-8C2C-302FED454313}"/>
            </c:ext>
          </c:extLst>
        </c:ser>
        <c:ser>
          <c:idx val="3"/>
          <c:order val="3"/>
          <c:tx>
            <c:strRef>
              <c:f>Sheet3!$H$8</c:f>
              <c:strCache>
                <c:ptCount val="1"/>
                <c:pt idx="0">
                  <c:v>索卡佐利单抗</c:v>
                </c:pt>
              </c:strCache>
            </c:strRef>
          </c:tx>
          <c:spPr>
            <a:solidFill>
              <a:srgbClr val="78206E"/>
            </a:solidFill>
            <a:ln>
              <a:noFill/>
            </a:ln>
            <a:effectLst/>
          </c:spPr>
          <c:invertIfNegative val="0"/>
          <c:dLbls>
            <c:dLbl>
              <c:idx val="1"/>
              <c:layout>
                <c:manualLayout>
                  <c:x val="-2.4752475247524753E-3"/>
                  <c:y val="5.7975603610795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8D-4254-8ED6-789227671A2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Sheet3!$D$11:$D$12</c:f>
              <c:strCache>
                <c:ptCount val="2"/>
                <c:pt idx="0">
                  <c:v>irAE发生率</c:v>
                </c:pt>
                <c:pt idx="1">
                  <c:v>≥3级irAE 发生率</c:v>
                </c:pt>
              </c:strCache>
            </c:strRef>
          </c:cat>
          <c:val>
            <c:numRef>
              <c:f>Sheet3!$H$11:$H$12</c:f>
              <c:numCache>
                <c:formatCode>0.00%</c:formatCode>
                <c:ptCount val="2"/>
                <c:pt idx="0">
                  <c:v>0.39100000000000001</c:v>
                </c:pt>
                <c:pt idx="1">
                  <c:v>2.9000000000000001E-2</c:v>
                </c:pt>
              </c:numCache>
            </c:numRef>
          </c:val>
          <c:extLst>
            <c:ext xmlns:c16="http://schemas.microsoft.com/office/drawing/2014/chart" uri="{C3380CC4-5D6E-409C-BE32-E72D297353CC}">
              <c16:uniqueId val="{00000003-9955-4FE1-8C2C-302FED454313}"/>
            </c:ext>
          </c:extLst>
        </c:ser>
        <c:dLbls>
          <c:dLblPos val="inEnd"/>
          <c:showLegendKey val="0"/>
          <c:showVal val="1"/>
          <c:showCatName val="0"/>
          <c:showSerName val="0"/>
          <c:showPercent val="0"/>
          <c:showBubbleSize val="0"/>
        </c:dLbls>
        <c:gapWidth val="100"/>
        <c:overlap val="-27"/>
        <c:axId val="1567477487"/>
        <c:axId val="1567458767"/>
      </c:barChart>
      <c:catAx>
        <c:axId val="1567477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67458767"/>
        <c:crosses val="autoZero"/>
        <c:auto val="1"/>
        <c:lblAlgn val="ctr"/>
        <c:lblOffset val="100"/>
        <c:noMultiLvlLbl val="0"/>
      </c:catAx>
      <c:valAx>
        <c:axId val="1567458767"/>
        <c:scaling>
          <c:orientation val="minMax"/>
        </c:scaling>
        <c:delete val="1"/>
        <c:axPos val="l"/>
        <c:numFmt formatCode="0.00%" sourceLinked="1"/>
        <c:majorTickMark val="none"/>
        <c:minorTickMark val="none"/>
        <c:tickLblPos val="nextTo"/>
        <c:crossAx val="1567477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78206E"/>
      </a:solidFill>
    </a:ln>
    <a:effectLst/>
  </c:spPr>
  <c:txPr>
    <a:bodyPr/>
    <a:lstStyle/>
    <a:p>
      <a:pPr>
        <a:defRPr baseline="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Sheet2!$D$11</c:f>
              <c:strCache>
                <c:ptCount val="1"/>
                <c:pt idx="0">
                  <c:v>PFS</c:v>
                </c:pt>
              </c:strCache>
            </c:strRef>
          </c:tx>
          <c:spPr>
            <a:solidFill>
              <a:schemeClr val="bg1">
                <a:lumMod val="75000"/>
              </a:schemeClr>
            </a:solidFill>
            <a:ln>
              <a:noFill/>
            </a:ln>
            <a:effectLst/>
          </c:spPr>
          <c:invertIfNegative val="0"/>
          <c:dPt>
            <c:idx val="0"/>
            <c:invertIfNegative val="0"/>
            <c:bubble3D val="0"/>
            <c:spPr>
              <a:solidFill>
                <a:srgbClr val="78206E"/>
              </a:solidFill>
              <a:ln>
                <a:noFill/>
              </a:ln>
              <a:effectLst/>
            </c:spPr>
            <c:extLst>
              <c:ext xmlns:c16="http://schemas.microsoft.com/office/drawing/2014/chart" uri="{C3380CC4-5D6E-409C-BE32-E72D297353CC}">
                <c16:uniqueId val="{00000001-E6ED-4AEE-88F2-56D7BCD1B15D}"/>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1-E6ED-4AEE-88F2-56D7BCD1B1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Sheet2!$E$9:$I$9</c:f>
              <c:strCache>
                <c:ptCount val="5"/>
                <c:pt idx="0">
                  <c:v>索卡佐利单抗</c:v>
                </c:pt>
                <c:pt idx="1">
                  <c:v>卡度尼利单抗</c:v>
                </c:pt>
                <c:pt idx="2">
                  <c:v>赛帕利单抗</c:v>
                </c:pt>
                <c:pt idx="3">
                  <c:v>恩朗苏拜单抗</c:v>
                </c:pt>
                <c:pt idx="4">
                  <c:v>帕博利珠单抗</c:v>
                </c:pt>
              </c:strCache>
            </c:strRef>
          </c:cat>
          <c:val>
            <c:numRef>
              <c:f>Sheet2!$E$11:$I$11</c:f>
              <c:numCache>
                <c:formatCode>General</c:formatCode>
                <c:ptCount val="5"/>
                <c:pt idx="0">
                  <c:v>4.4400000000000004</c:v>
                </c:pt>
                <c:pt idx="1">
                  <c:v>3.75</c:v>
                </c:pt>
                <c:pt idx="2">
                  <c:v>3.7</c:v>
                </c:pt>
                <c:pt idx="3">
                  <c:v>3.1</c:v>
                </c:pt>
                <c:pt idx="4">
                  <c:v>2.1</c:v>
                </c:pt>
              </c:numCache>
            </c:numRef>
          </c:val>
          <c:extLst>
            <c:ext xmlns:c16="http://schemas.microsoft.com/office/drawing/2014/chart" uri="{C3380CC4-5D6E-409C-BE32-E72D297353CC}">
              <c16:uniqueId val="{00000000-E6ED-4AEE-88F2-56D7BCD1B15D}"/>
            </c:ext>
          </c:extLst>
        </c:ser>
        <c:dLbls>
          <c:showLegendKey val="0"/>
          <c:showVal val="0"/>
          <c:showCatName val="0"/>
          <c:showSerName val="0"/>
          <c:showPercent val="0"/>
          <c:showBubbleSize val="0"/>
        </c:dLbls>
        <c:gapWidth val="80"/>
        <c:overlap val="25"/>
        <c:axId val="1567446767"/>
        <c:axId val="1567428047"/>
      </c:barChart>
      <c:catAx>
        <c:axId val="156744676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67428047"/>
        <c:crosses val="autoZero"/>
        <c:auto val="1"/>
        <c:lblAlgn val="ctr"/>
        <c:lblOffset val="100"/>
        <c:noMultiLvlLbl val="0"/>
      </c:catAx>
      <c:valAx>
        <c:axId val="1567428047"/>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crossAx val="1567446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78206E"/>
      </a:solidFill>
      <a:round/>
    </a:ln>
    <a:effectLst/>
  </c:spPr>
  <c:txPr>
    <a:bodyPr/>
    <a:lstStyle/>
    <a:p>
      <a:pPr>
        <a:defRPr baseline="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Sheet2!$D$10</c:f>
              <c:strCache>
                <c:ptCount val="1"/>
                <c:pt idx="0">
                  <c:v>ORR-PD-L1阴性</c:v>
                </c:pt>
              </c:strCache>
            </c:strRef>
          </c:tx>
          <c:spPr>
            <a:solidFill>
              <a:srgbClr val="BFBFBF"/>
            </a:solidFill>
            <a:ln>
              <a:noFill/>
            </a:ln>
            <a:effectLst/>
          </c:spPr>
          <c:invertIfNegative val="0"/>
          <c:dPt>
            <c:idx val="0"/>
            <c:invertIfNegative val="0"/>
            <c:bubble3D val="0"/>
            <c:spPr>
              <a:solidFill>
                <a:srgbClr val="78206E"/>
              </a:solidFill>
              <a:ln>
                <a:noFill/>
              </a:ln>
              <a:effectLst/>
            </c:spPr>
            <c:extLst>
              <c:ext xmlns:c16="http://schemas.microsoft.com/office/drawing/2014/chart" uri="{C3380CC4-5D6E-409C-BE32-E72D297353CC}">
                <c16:uniqueId val="{00000001-18F2-415E-BDD7-4A34A9E1B041}"/>
              </c:ext>
            </c:extLst>
          </c:dPt>
          <c:dLbls>
            <c:dLbl>
              <c:idx val="0"/>
              <c:tx>
                <c:rich>
                  <a:bodyPr/>
                  <a:lstStyle/>
                  <a:p>
                    <a:fld id="{4E76A0F6-EC89-4767-B3BF-3D4F58CBA889}" type="VALUE">
                      <a:rPr lang="en-US" altLang="zh-CN" sz="1800" b="1"/>
                      <a:pPr/>
                      <a:t>[值]</a:t>
                    </a:fld>
                    <a:endParaRPr lang="zh-CN"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F2-415E-BDD7-4A34A9E1B041}"/>
                </c:ext>
              </c:extLst>
            </c:dLbl>
            <c:dLbl>
              <c:idx val="2"/>
              <c:tx>
                <c:rich>
                  <a:bodyPr/>
                  <a:lstStyle/>
                  <a:p>
                    <a:r>
                      <a:rPr lang="zh-CN" altLang="en-US"/>
                      <a:t>未纳入</a:t>
                    </a:r>
                    <a:r>
                      <a:rPr lang="en-US" altLang="zh-CN"/>
                      <a:t>PD-L1</a:t>
                    </a:r>
                    <a:r>
                      <a:rPr lang="zh-CN" altLang="en-US"/>
                      <a:t>阴性患者</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A57-468C-9657-6B644E1773CB}"/>
                </c:ext>
              </c:extLst>
            </c:dLbl>
            <c:dLbl>
              <c:idx val="3"/>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微软雅黑" panose="020B0503020204020204" pitchFamily="34" charset="-122"/>
                        <a:ea typeface="微软雅黑" panose="020B0503020204020204" pitchFamily="34" charset="-122"/>
                        <a:cs typeface="+mn-cs"/>
                      </a:defRPr>
                    </a:pPr>
                    <a:r>
                      <a:rPr lang="zh-CN" altLang="en-US" sz="1197" b="0" i="0" u="none" strike="noStrike" kern="1200" baseline="0" dirty="0">
                        <a:solidFill>
                          <a:prstClr val="black">
                            <a:lumMod val="75000"/>
                            <a:lumOff val="25000"/>
                          </a:prstClr>
                        </a:solidFill>
                        <a:latin typeface="微软雅黑" panose="020B0503020204020204" pitchFamily="34" charset="-122"/>
                        <a:ea typeface="微软雅黑" panose="020B0503020204020204" pitchFamily="34" charset="-122"/>
                      </a:rPr>
                      <a:t>未纳入</a:t>
                    </a:r>
                    <a:r>
                      <a:rPr lang="en-US" altLang="zh-CN" sz="1197" b="0" i="0" u="none" strike="noStrike" kern="1200" baseline="0" dirty="0">
                        <a:solidFill>
                          <a:prstClr val="black">
                            <a:lumMod val="75000"/>
                            <a:lumOff val="25000"/>
                          </a:prstClr>
                        </a:solidFill>
                        <a:latin typeface="微软雅黑" panose="020B0503020204020204" pitchFamily="34" charset="-122"/>
                        <a:ea typeface="微软雅黑" panose="020B0503020204020204" pitchFamily="34" charset="-122"/>
                      </a:rPr>
                      <a:t>PD-L1</a:t>
                    </a:r>
                    <a:r>
                      <a:rPr lang="zh-CN" altLang="en-US" sz="1197" b="0" i="0" u="none" strike="noStrike" kern="1200" baseline="0" dirty="0">
                        <a:solidFill>
                          <a:prstClr val="black">
                            <a:lumMod val="75000"/>
                            <a:lumOff val="25000"/>
                          </a:prstClr>
                        </a:solidFill>
                        <a:latin typeface="微软雅黑" panose="020B0503020204020204" pitchFamily="34" charset="-122"/>
                        <a:ea typeface="微软雅黑" panose="020B0503020204020204" pitchFamily="34" charset="-122"/>
                      </a:rPr>
                      <a:t>阴性患者</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0" i="0" u="none" strike="noStrike" kern="1200" baseline="0">
                      <a:solidFill>
                        <a:prstClr val="black">
                          <a:lumMod val="75000"/>
                          <a:lumOff val="25000"/>
                        </a:prst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8F2-415E-BDD7-4A34A9E1B0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Sheet2!$E$9:$I$9</c:f>
              <c:strCache>
                <c:ptCount val="5"/>
                <c:pt idx="0">
                  <c:v>索卡佐利单抗</c:v>
                </c:pt>
                <c:pt idx="1">
                  <c:v>卡度尼利单抗</c:v>
                </c:pt>
                <c:pt idx="2">
                  <c:v>赛帕利单抗</c:v>
                </c:pt>
                <c:pt idx="3">
                  <c:v>恩朗苏拜单抗</c:v>
                </c:pt>
                <c:pt idx="4">
                  <c:v>帕博利珠单抗</c:v>
                </c:pt>
              </c:strCache>
            </c:strRef>
          </c:cat>
          <c:val>
            <c:numRef>
              <c:f>Sheet2!$E$10:$I$10</c:f>
              <c:numCache>
                <c:formatCode>0.00%</c:formatCode>
                <c:ptCount val="5"/>
                <c:pt idx="0">
                  <c:v>0.17899999999999999</c:v>
                </c:pt>
                <c:pt idx="1">
                  <c:v>0.16700000000000001</c:v>
                </c:pt>
                <c:pt idx="2" formatCode="General">
                  <c:v>0</c:v>
                </c:pt>
                <c:pt idx="3">
                  <c:v>0</c:v>
                </c:pt>
                <c:pt idx="4" formatCode="General">
                  <c:v>0</c:v>
                </c:pt>
              </c:numCache>
            </c:numRef>
          </c:val>
          <c:extLst>
            <c:ext xmlns:c16="http://schemas.microsoft.com/office/drawing/2014/chart" uri="{C3380CC4-5D6E-409C-BE32-E72D297353CC}">
              <c16:uniqueId val="{00000000-18F2-415E-BDD7-4A34A9E1B041}"/>
            </c:ext>
          </c:extLst>
        </c:ser>
        <c:dLbls>
          <c:dLblPos val="outEnd"/>
          <c:showLegendKey val="0"/>
          <c:showVal val="1"/>
          <c:showCatName val="0"/>
          <c:showSerName val="0"/>
          <c:showPercent val="0"/>
          <c:showBubbleSize val="0"/>
        </c:dLbls>
        <c:gapWidth val="80"/>
        <c:overlap val="25"/>
        <c:axId val="1567503407"/>
        <c:axId val="1567503887"/>
      </c:barChart>
      <c:catAx>
        <c:axId val="1567503407"/>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cap="none" spc="2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567503887"/>
        <c:crosses val="autoZero"/>
        <c:auto val="1"/>
        <c:lblAlgn val="ctr"/>
        <c:lblOffset val="100"/>
        <c:noMultiLvlLbl val="0"/>
      </c:catAx>
      <c:valAx>
        <c:axId val="1567503887"/>
        <c:scaling>
          <c:orientation val="minMax"/>
        </c:scaling>
        <c:delete val="1"/>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crossAx val="1567503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rgbClr val="78206E"/>
      </a:solidFill>
    </a:ln>
    <a:effectLst/>
  </c:spPr>
  <c:txPr>
    <a:bodyPr/>
    <a:lstStyle/>
    <a:p>
      <a:pPr>
        <a:defRPr baseline="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69A12-3BA5-455D-B688-0510EBDF2846}"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910F5-B856-4D8E-B6EE-1B9CAC09B108}" type="slidenum">
              <a:rPr lang="zh-CN" altLang="en-US" smtClean="0"/>
              <a:t>‹#›</a:t>
            </a:fld>
            <a:endParaRPr lang="zh-CN" altLang="en-US"/>
          </a:p>
        </p:txBody>
      </p:sp>
    </p:spTree>
    <p:extLst>
      <p:ext uri="{BB962C8B-B14F-4D97-AF65-F5344CB8AC3E}">
        <p14:creationId xmlns:p14="http://schemas.microsoft.com/office/powerpoint/2010/main" val="136954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3910F5-B856-4D8E-B6EE-1B9CAC09B108}" type="slidenum">
              <a:rPr lang="zh-CN" altLang="en-US" smtClean="0"/>
              <a:t>5</a:t>
            </a:fld>
            <a:endParaRPr lang="zh-CN" altLang="en-US"/>
          </a:p>
        </p:txBody>
      </p:sp>
    </p:spTree>
    <p:extLst>
      <p:ext uri="{BB962C8B-B14F-4D97-AF65-F5344CB8AC3E}">
        <p14:creationId xmlns:p14="http://schemas.microsoft.com/office/powerpoint/2010/main" val="411423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3910F5-B856-4D8E-B6EE-1B9CAC09B108}" type="slidenum">
              <a:rPr lang="zh-CN" altLang="en-US" smtClean="0"/>
              <a:t>8</a:t>
            </a:fld>
            <a:endParaRPr lang="zh-CN" altLang="en-US"/>
          </a:p>
        </p:txBody>
      </p:sp>
    </p:spTree>
    <p:extLst>
      <p:ext uri="{BB962C8B-B14F-4D97-AF65-F5344CB8AC3E}">
        <p14:creationId xmlns:p14="http://schemas.microsoft.com/office/powerpoint/2010/main" val="259893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8370A8-12E8-B668-3BFE-B10D5FD6632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D9E873-E0F3-65A6-02D0-7DFECB4CCD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D9C11D9-45EC-C0DB-C6B4-5C876EBDC7E2}"/>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46C3C528-BC1D-8447-1AE2-5CC249B6C0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7F227E-1BFF-4E0C-CDBE-CC5844CF14F7}"/>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
        <p:nvSpPr>
          <p:cNvPr id="8" name="矩形 7">
            <a:extLst>
              <a:ext uri="{FF2B5EF4-FFF2-40B4-BE49-F238E27FC236}">
                <a16:creationId xmlns:a16="http://schemas.microsoft.com/office/drawing/2014/main" id="{3DDCC316-8F6F-630B-A521-0EF51E16CA30}"/>
              </a:ext>
            </a:extLst>
          </p:cNvPr>
          <p:cNvSpPr/>
          <p:nvPr userDrawn="1"/>
        </p:nvSpPr>
        <p:spPr>
          <a:xfrm flipH="1" flipV="1">
            <a:off x="0" y="0"/>
            <a:ext cx="12192000" cy="6858000"/>
          </a:xfrm>
          <a:prstGeom prst="rect">
            <a:avLst/>
          </a:prstGeom>
          <a:gradFill flip="none" rotWithShape="1">
            <a:gsLst>
              <a:gs pos="7000">
                <a:srgbClr val="261059">
                  <a:alpha val="5000"/>
                </a:srgbClr>
              </a:gs>
              <a:gs pos="100000">
                <a:srgbClr val="400C99">
                  <a:alpha val="0"/>
                </a:srgbClr>
              </a:gs>
            </a:gsLst>
            <a:lin ang="13500000" scaled="1"/>
            <a:tileRect/>
          </a:gradFill>
          <a:ln w="12700" cap="flat" cmpd="sng" algn="ctr">
            <a:noFill/>
            <a:prstDash val="solid"/>
            <a:miter lim="800000"/>
          </a:ln>
          <a:effectLst>
            <a:outerShdw blurRad="508000" dist="635000" dir="5400000" sx="90000" sy="90000" algn="t" rotWithShape="0">
              <a:srgbClr val="26105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Roboto Regular"/>
              <a:ea typeface="思源黑体 CN Regular"/>
              <a:cs typeface="+mn-cs"/>
            </a:endParaRPr>
          </a:p>
        </p:txBody>
      </p:sp>
    </p:spTree>
    <p:extLst>
      <p:ext uri="{BB962C8B-B14F-4D97-AF65-F5344CB8AC3E}">
        <p14:creationId xmlns:p14="http://schemas.microsoft.com/office/powerpoint/2010/main" val="261464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7A91FD-D290-ADA3-2CBA-59BB9668101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9918AB9-7A88-5AC3-CA39-A68E3803E0E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2783D6F-9883-5FDF-62EA-C1EF24154173}"/>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03208E0B-A106-18D6-20BE-FDFB62A5A4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934641-85E9-9372-8ACA-08C26EED8544}"/>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653282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414CC3A-176F-B126-D253-9224E92CB5D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9907E54-69E0-B514-38B8-86ACED90F1E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6C30CB-1DF1-9CAC-EA8A-A4C8E20DBAE9}"/>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E4E04A1A-73A1-2BEF-E120-59C827BCC5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6532A5-FC58-045E-6641-E3DF99E5A95F}"/>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77456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334F83-3286-1DB7-BB9C-1968802D79E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2BC4D6-B1D2-AD31-9DBC-F7422AFC45F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BFB6BE8-CF5F-EBC8-7EFE-8C9054245B0C}"/>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B18A1368-CB67-36BD-816C-C05AACD570E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8F4245-2DDF-E75B-2E7A-896320C5CA17}"/>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
        <p:nvSpPr>
          <p:cNvPr id="7" name="矩形 6">
            <a:extLst>
              <a:ext uri="{FF2B5EF4-FFF2-40B4-BE49-F238E27FC236}">
                <a16:creationId xmlns:a16="http://schemas.microsoft.com/office/drawing/2014/main" id="{6D4B6892-476D-05DB-7F83-9440FA07E8CF}"/>
              </a:ext>
            </a:extLst>
          </p:cNvPr>
          <p:cNvSpPr/>
          <p:nvPr userDrawn="1"/>
        </p:nvSpPr>
        <p:spPr>
          <a:xfrm flipH="1" flipV="1">
            <a:off x="0" y="0"/>
            <a:ext cx="12192000" cy="6858000"/>
          </a:xfrm>
          <a:prstGeom prst="rect">
            <a:avLst/>
          </a:prstGeom>
          <a:gradFill flip="none" rotWithShape="1">
            <a:gsLst>
              <a:gs pos="7000">
                <a:srgbClr val="261059">
                  <a:alpha val="5000"/>
                </a:srgbClr>
              </a:gs>
              <a:gs pos="100000">
                <a:srgbClr val="400C99">
                  <a:alpha val="0"/>
                </a:srgbClr>
              </a:gs>
            </a:gsLst>
            <a:lin ang="13500000" scaled="1"/>
            <a:tileRect/>
          </a:gradFill>
          <a:ln w="12700" cap="flat" cmpd="sng" algn="ctr">
            <a:noFill/>
            <a:prstDash val="solid"/>
            <a:miter lim="800000"/>
          </a:ln>
          <a:effectLst>
            <a:outerShdw blurRad="508000" dist="635000" dir="5400000" sx="90000" sy="90000" algn="t" rotWithShape="0">
              <a:srgbClr val="261059">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Roboto Regular"/>
              <a:ea typeface="思源黑体 CN Regular"/>
              <a:cs typeface="+mn-cs"/>
            </a:endParaRPr>
          </a:p>
        </p:txBody>
      </p:sp>
    </p:spTree>
    <p:extLst>
      <p:ext uri="{BB962C8B-B14F-4D97-AF65-F5344CB8AC3E}">
        <p14:creationId xmlns:p14="http://schemas.microsoft.com/office/powerpoint/2010/main" val="197651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5D4264-5B7B-8B02-399B-5926C5DE100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87CCC12-4447-8C12-D913-D933550ACB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2057E84-BFD7-90F7-C7CA-175BB7644AEA}"/>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455503F3-7429-9EC6-DEA2-A1887D2107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493291-BB48-A1C3-EA60-C3878AA99593}"/>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635607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67FCE8-6B03-26D2-8F46-51492E06280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417CD9-7914-9743-CEA8-DD76A0913D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C262D98-A27C-79B1-8DA8-B921A7787F6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D2EA37F-52C3-279A-A34B-4C246D5B27D5}"/>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1C195258-2099-9774-7C37-D4424F0A4F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FD1A3B-381F-8B5B-27B5-E91D5CC770F4}"/>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335071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8E4B20-68CE-6CCE-F59B-36D8C448D98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F5AD5F6-B1BA-C3E2-E353-4F20E6F658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0184D3D-3274-E092-CEF5-D2D294A6BD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AB60C03-B276-89DD-8012-02B36BD1B6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235373-22A0-49ED-B1B3-323D77308E0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13BBB-D90A-072D-1659-0D1F0930BFC0}"/>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8" name="页脚占位符 7">
            <a:extLst>
              <a:ext uri="{FF2B5EF4-FFF2-40B4-BE49-F238E27FC236}">
                <a16:creationId xmlns:a16="http://schemas.microsoft.com/office/drawing/2014/main" id="{42FD8BD8-7C5E-6312-178B-7C3DA4B53E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0A06F4-DA48-612F-684F-0FA63D4DB627}"/>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267368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6E5AE-7E11-9C28-B4AA-6EA94384D3E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17A2D0-246F-66CA-625A-D09AE6065FD0}"/>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4" name="页脚占位符 3">
            <a:extLst>
              <a:ext uri="{FF2B5EF4-FFF2-40B4-BE49-F238E27FC236}">
                <a16:creationId xmlns:a16="http://schemas.microsoft.com/office/drawing/2014/main" id="{058B8968-CC22-B892-1358-CD0B6F3909E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2028CBD-E9A7-957D-D81D-7366CF8576D8}"/>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13365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7E3BE74-7DBF-D1E3-E0F0-6BDEC8DA573B}"/>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3" name="页脚占位符 2">
            <a:extLst>
              <a:ext uri="{FF2B5EF4-FFF2-40B4-BE49-F238E27FC236}">
                <a16:creationId xmlns:a16="http://schemas.microsoft.com/office/drawing/2014/main" id="{1872AFA1-40AA-8311-8AB0-90FACC05155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4077D62-B334-96A9-9E27-C242A4188DBE}"/>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313455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1E77C-08BA-27E7-2D36-5872B35C948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2D1727-6BC6-4F4B-69AA-1991AE842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3D684C-579A-BD03-8C59-37230A9BD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71D03CA-C0AC-9DA6-33A5-D69C47FB6EE8}"/>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7568E569-D96F-939E-9959-7CF452A5713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EA889-F3D4-A6A1-1C58-2A5143F4CE1B}"/>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416660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34470-8B80-500A-837E-A59BB8C4F4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FDCD542-92D0-02FC-E39A-EF206B3BF8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74BEDFC-056D-71E6-BF48-E7EB7555A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49AE8C4-5CC0-D420-C4DA-296E7C75F760}"/>
              </a:ext>
            </a:extLst>
          </p:cNvPr>
          <p:cNvSpPr>
            <a:spLocks noGrp="1"/>
          </p:cNvSpPr>
          <p:nvPr>
            <p:ph type="dt" sz="half" idx="10"/>
          </p:nvPr>
        </p:nvSpPr>
        <p:spPr/>
        <p:txBody>
          <a:bodyPr/>
          <a:lstStyle/>
          <a:p>
            <a:fld id="{D0E7C06B-93A6-4F4E-AAD9-B73E0FA66D9B}" type="datetimeFigureOut">
              <a:rPr lang="zh-CN" altLang="en-US" smtClean="0"/>
              <a:t>2025/7/18</a:t>
            </a:fld>
            <a:endParaRPr lang="zh-CN" altLang="en-US"/>
          </a:p>
        </p:txBody>
      </p:sp>
      <p:sp>
        <p:nvSpPr>
          <p:cNvPr id="6" name="页脚占位符 5">
            <a:extLst>
              <a:ext uri="{FF2B5EF4-FFF2-40B4-BE49-F238E27FC236}">
                <a16:creationId xmlns:a16="http://schemas.microsoft.com/office/drawing/2014/main" id="{6A4F659F-75A3-68B9-C48A-E8FDE43601D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9550E93-D3DD-B3C9-D153-AB7A48CE94EA}"/>
              </a:ext>
            </a:extLst>
          </p:cNvPr>
          <p:cNvSpPr>
            <a:spLocks noGrp="1"/>
          </p:cNvSpPr>
          <p:nvPr>
            <p:ph type="sldNum" sz="quarter" idx="12"/>
          </p:nvPr>
        </p:nvSpPr>
        <p:spPr/>
        <p:txBody>
          <a:body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71403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EB195E8-B05D-887A-1FF6-3DE692B4D6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9A757FC-240C-1BBF-B036-41A4D24FD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CDF5EDF-2993-8FF2-53C1-D9AC13AE1B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E7C06B-93A6-4F4E-AAD9-B73E0FA66D9B}" type="datetimeFigureOut">
              <a:rPr lang="zh-CN" altLang="en-US" smtClean="0"/>
              <a:t>2025/7/18</a:t>
            </a:fld>
            <a:endParaRPr lang="zh-CN" altLang="en-US"/>
          </a:p>
        </p:txBody>
      </p:sp>
      <p:sp>
        <p:nvSpPr>
          <p:cNvPr id="5" name="页脚占位符 4">
            <a:extLst>
              <a:ext uri="{FF2B5EF4-FFF2-40B4-BE49-F238E27FC236}">
                <a16:creationId xmlns:a16="http://schemas.microsoft.com/office/drawing/2014/main" id="{7426B78A-0223-D0B8-6946-E7106EDD1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F3C3DC6D-F7E3-7679-A49F-C997300A0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0709FA-565D-45B1-BB01-A083D7286C29}" type="slidenum">
              <a:rPr lang="zh-CN" altLang="en-US" smtClean="0"/>
              <a:t>‹#›</a:t>
            </a:fld>
            <a:endParaRPr lang="zh-CN" altLang="en-US"/>
          </a:p>
        </p:txBody>
      </p:sp>
    </p:spTree>
    <p:extLst>
      <p:ext uri="{BB962C8B-B14F-4D97-AF65-F5344CB8AC3E}">
        <p14:creationId xmlns:p14="http://schemas.microsoft.com/office/powerpoint/2010/main" val="342634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slideLayout" Target="../slideLayouts/slideLayout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slideLayout" Target="../slideLayouts/slideLayout2.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tags" Target="../tags/tag5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chart" Target="../charts/char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chart" Target="../charts/chart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1.xml"/><Relationship Id="rId7" Type="http://schemas.openxmlformats.org/officeDocument/2006/relationships/chart" Target="../charts/chart4.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chart" Target="../charts/chart3.xml"/><Relationship Id="rId5" Type="http://schemas.openxmlformats.org/officeDocument/2006/relationships/slideLayout" Target="../slideLayouts/slideLayout2.xml"/><Relationship Id="rId10" Type="http://schemas.openxmlformats.org/officeDocument/2006/relationships/image" Target="../media/image15.png"/><Relationship Id="rId4" Type="http://schemas.openxmlformats.org/officeDocument/2006/relationships/tags" Target="../tags/tag62.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9.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image" Target="../media/image17.png"/><Relationship Id="rId5" Type="http://schemas.openxmlformats.org/officeDocument/2006/relationships/tags" Target="../tags/tag68.xml"/><Relationship Id="rId10" Type="http://schemas.openxmlformats.org/officeDocument/2006/relationships/image" Target="../media/image16.png"/><Relationship Id="rId4" Type="http://schemas.openxmlformats.org/officeDocument/2006/relationships/tags" Target="../tags/tag67.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A02D024-B6C5-3055-515D-1C2A0F1EADFD}"/>
              </a:ext>
            </a:extLst>
          </p:cNvPr>
          <p:cNvSpPr/>
          <p:nvPr>
            <p:custDataLst>
              <p:tags r:id="rId1"/>
            </p:custDataLst>
          </p:nvPr>
        </p:nvSpPr>
        <p:spPr>
          <a:xfrm>
            <a:off x="1" y="3894434"/>
            <a:ext cx="211667" cy="2083032"/>
          </a:xfrm>
          <a:prstGeom prst="rect">
            <a:avLst/>
          </a:prstGeom>
          <a:solidFill>
            <a:schemeClr val="accent5">
              <a:lumMod val="7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defRPr/>
            </a:pPr>
            <a:endParaRPr kumimoji="0" sz="1400" b="0" i="0" u="none" strike="noStrike" kern="1200" cap="none" spc="0" normalizeH="0" baseline="0" noProof="0" dirty="0">
              <a:ln>
                <a:noFill/>
              </a:ln>
              <a:solidFill>
                <a:schemeClr val="bg1"/>
              </a:solidFill>
              <a:effectLst/>
              <a:uLnTx/>
              <a:uFillTx/>
              <a:latin typeface="+mn-ea"/>
              <a:cs typeface="+mn-cs"/>
              <a:sym typeface="+mn-ea"/>
            </a:endParaRPr>
          </a:p>
        </p:txBody>
      </p:sp>
      <p:sp>
        <p:nvSpPr>
          <p:cNvPr id="7" name="文本框 6">
            <a:extLst>
              <a:ext uri="{FF2B5EF4-FFF2-40B4-BE49-F238E27FC236}">
                <a16:creationId xmlns:a16="http://schemas.microsoft.com/office/drawing/2014/main" id="{87B2B63D-81B7-3394-A563-6E3D293CB513}"/>
              </a:ext>
            </a:extLst>
          </p:cNvPr>
          <p:cNvSpPr txBox="1"/>
          <p:nvPr/>
        </p:nvSpPr>
        <p:spPr>
          <a:xfrm>
            <a:off x="861142" y="854318"/>
            <a:ext cx="10046343" cy="830997"/>
          </a:xfrm>
          <a:prstGeom prst="rect">
            <a:avLst/>
          </a:prstGeom>
          <a:noFill/>
        </p:spPr>
        <p:txBody>
          <a:bodyPr wrap="square" rtlCol="0">
            <a:spAutoFit/>
          </a:bodyPr>
          <a:lstStyle/>
          <a:p>
            <a:r>
              <a:rPr lang="zh-CN" altLang="en-US" sz="4800" b="1" dirty="0">
                <a:solidFill>
                  <a:srgbClr val="78206E"/>
                </a:solidFill>
                <a:effectLst>
                  <a:innerShdw blurRad="63500" dist="50800" dir="5400000">
                    <a:prstClr val="black">
                      <a:alpha val="50000"/>
                    </a:prstClr>
                  </a:innerShdw>
                </a:effectLst>
                <a:latin typeface="微软雅黑" panose="020B0503020204020204" pitchFamily="34" charset="-122"/>
                <a:ea typeface="微软雅黑" panose="020B0503020204020204" pitchFamily="34" charset="-122"/>
              </a:rPr>
              <a:t>索卡佐利单抗</a:t>
            </a:r>
            <a:r>
              <a:rPr lang="zh-CN" altLang="en-US" sz="4800" b="1" dirty="0">
                <a:solidFill>
                  <a:schemeClr val="accent5">
                    <a:lumMod val="75000"/>
                  </a:schemeClr>
                </a:solidFill>
                <a:effectLst>
                  <a:innerShdw blurRad="63500" dist="50800" dir="5400000">
                    <a:prstClr val="black">
                      <a:alpha val="50000"/>
                    </a:prstClr>
                  </a:innerShdw>
                </a:effectLst>
                <a:latin typeface="微软雅黑" panose="020B0503020204020204" pitchFamily="34" charset="-122"/>
                <a:ea typeface="微软雅黑" panose="020B0503020204020204" pitchFamily="34" charset="-122"/>
              </a:rPr>
              <a:t>注射液（善克钰</a:t>
            </a:r>
            <a:r>
              <a:rPr lang="en-US" altLang="zh-CN" sz="4800" b="1" baseline="30000" dirty="0">
                <a:solidFill>
                  <a:schemeClr val="accent5">
                    <a:lumMod val="75000"/>
                  </a:schemeClr>
                </a:solidFill>
                <a:effectLst>
                  <a:innerShdw blurRad="63500" dist="50800" dir="5400000">
                    <a:prstClr val="black">
                      <a:alpha val="50000"/>
                    </a:prstClr>
                  </a:innerShdw>
                </a:effectLst>
                <a:latin typeface="微软雅黑" panose="020B0503020204020204" pitchFamily="34" charset="-122"/>
                <a:ea typeface="微软雅黑" panose="020B0503020204020204" pitchFamily="34" charset="-122"/>
              </a:rPr>
              <a:t>®</a:t>
            </a:r>
            <a:r>
              <a:rPr lang="zh-CN" altLang="en-US" sz="4800" b="1" dirty="0">
                <a:solidFill>
                  <a:schemeClr val="accent5">
                    <a:lumMod val="75000"/>
                  </a:schemeClr>
                </a:solidFill>
                <a:effectLst>
                  <a:innerShdw blurRad="63500" dist="50800" dir="5400000">
                    <a:prstClr val="black">
                      <a:alpha val="50000"/>
                    </a:prstClr>
                  </a:innerShdw>
                </a:effectLst>
                <a:latin typeface="微软雅黑" panose="020B0503020204020204" pitchFamily="34" charset="-122"/>
                <a:ea typeface="微软雅黑" panose="020B0503020204020204" pitchFamily="34" charset="-122"/>
              </a:rPr>
              <a:t>）</a:t>
            </a:r>
          </a:p>
        </p:txBody>
      </p:sp>
      <p:sp>
        <p:nvSpPr>
          <p:cNvPr id="8" name="文本框 7">
            <a:extLst>
              <a:ext uri="{FF2B5EF4-FFF2-40B4-BE49-F238E27FC236}">
                <a16:creationId xmlns:a16="http://schemas.microsoft.com/office/drawing/2014/main" id="{9B2F3B52-44B2-A718-8636-1D19B307BDE6}"/>
              </a:ext>
            </a:extLst>
          </p:cNvPr>
          <p:cNvSpPr txBox="1"/>
          <p:nvPr/>
        </p:nvSpPr>
        <p:spPr>
          <a:xfrm>
            <a:off x="948227" y="5977466"/>
            <a:ext cx="4162010" cy="396583"/>
          </a:xfrm>
          <a:prstGeom prst="rect">
            <a:avLst/>
          </a:prstGeom>
          <a:noFill/>
        </p:spPr>
        <p:txBody>
          <a:bodyPr wrap="square" rtlCol="0" anchor="t">
            <a:spAutoFit/>
          </a:bodyPr>
          <a:lstStyle/>
          <a:p>
            <a:pPr indent="0" algn="just" fontAlgn="auto">
              <a:lnSpc>
                <a:spcPct val="120000"/>
              </a:lnSpc>
            </a:pPr>
            <a:r>
              <a:rPr lang="zh-CN" altLang="en-US" b="1" dirty="0">
                <a:solidFill>
                  <a:srgbClr val="000000"/>
                </a:solidFill>
                <a:latin typeface="微软雅黑" panose="020B0503020204020204" pitchFamily="34" charset="-122"/>
                <a:ea typeface="微软雅黑" panose="020B0503020204020204" pitchFamily="34" charset="-122"/>
                <a:sym typeface="+mn-ea"/>
              </a:rPr>
              <a:t>兆科（广州）肿瘤药物有限公司</a:t>
            </a:r>
          </a:p>
        </p:txBody>
      </p:sp>
      <p:pic>
        <p:nvPicPr>
          <p:cNvPr id="10" name="图片 9" descr="图形用户界面&#10;&#10;中度可信度描述已自动生成">
            <a:extLst>
              <a:ext uri="{FF2B5EF4-FFF2-40B4-BE49-F238E27FC236}">
                <a16:creationId xmlns:a16="http://schemas.microsoft.com/office/drawing/2014/main" id="{E954DA87-F25F-01FB-4BF6-AF78690461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933" t="40760" r="7911"/>
          <a:stretch/>
        </p:blipFill>
        <p:spPr>
          <a:xfrm>
            <a:off x="6536191" y="2450238"/>
            <a:ext cx="4776485" cy="3375298"/>
          </a:xfrm>
          <a:prstGeom prst="rect">
            <a:avLst/>
          </a:prstGeom>
        </p:spPr>
      </p:pic>
      <p:sp>
        <p:nvSpPr>
          <p:cNvPr id="11" name="文本框 10">
            <a:extLst>
              <a:ext uri="{FF2B5EF4-FFF2-40B4-BE49-F238E27FC236}">
                <a16:creationId xmlns:a16="http://schemas.microsoft.com/office/drawing/2014/main" id="{DC745630-DD7D-90E2-16E7-BD85820FB07D}"/>
              </a:ext>
            </a:extLst>
          </p:cNvPr>
          <p:cNvSpPr txBox="1"/>
          <p:nvPr/>
        </p:nvSpPr>
        <p:spPr>
          <a:xfrm>
            <a:off x="861142" y="2450238"/>
            <a:ext cx="4953057" cy="1957524"/>
          </a:xfrm>
          <a:prstGeom prst="roundRect">
            <a:avLst>
              <a:gd name="adj" fmla="val 7415"/>
            </a:avLst>
          </a:prstGeom>
          <a:solidFill>
            <a:schemeClr val="accent5">
              <a:lumMod val="75000"/>
            </a:schemeClr>
          </a:solidFill>
        </p:spPr>
        <p:txBody>
          <a:bodyPr wrap="square" rtlCol="0">
            <a:spAutoFit/>
          </a:bodyPr>
          <a:lstStyle/>
          <a:p>
            <a:pPr>
              <a:lnSpc>
                <a:spcPct val="150000"/>
              </a:lnSpc>
            </a:pPr>
            <a:r>
              <a:rPr lang="en-US" altLang="zh-CN" sz="2000" b="1" dirty="0">
                <a:solidFill>
                  <a:srgbClr val="FFC000"/>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rPr>
              <a:t>1</a:t>
            </a:r>
            <a:r>
              <a:rPr lang="zh-CN" altLang="en-US" sz="2000" b="1" dirty="0">
                <a:solidFill>
                  <a:srgbClr val="FFC000"/>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rPr>
              <a:t>类：创新型生物制品</a:t>
            </a:r>
            <a:endParaRPr lang="en-US" altLang="zh-CN" sz="2000" b="1" dirty="0">
              <a:solidFill>
                <a:srgbClr val="FFC000"/>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rPr>
              <a:t>中国</a:t>
            </a:r>
            <a:r>
              <a:rPr lang="en-US" altLang="zh-CN" sz="2000" b="1" dirty="0">
                <a:solidFill>
                  <a:schemeClr val="bg1"/>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rPr>
              <a:t>NMPA</a:t>
            </a:r>
            <a:r>
              <a:rPr lang="en-US" altLang="zh-CN" sz="2000" b="1" dirty="0">
                <a:solidFill>
                  <a:srgbClr val="FFC000"/>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rPr>
              <a:t>“</a:t>
            </a:r>
            <a:r>
              <a:rPr lang="zh-CN" altLang="en-US" sz="2000" b="1" dirty="0">
                <a:solidFill>
                  <a:srgbClr val="FFC000"/>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rPr>
              <a:t>突破性疗法”</a:t>
            </a:r>
            <a:endParaRPr lang="en-US" altLang="zh-CN" sz="2000" b="1" dirty="0">
              <a:solidFill>
                <a:srgbClr val="FFC000"/>
              </a:solidFill>
              <a:effectLst>
                <a:innerShdw blurRad="63500" dist="50800" dir="10800000">
                  <a:prstClr val="black">
                    <a:alpha val="50000"/>
                  </a:prstClr>
                </a:innerShdw>
              </a:effectLst>
              <a:uFill>
                <a:solidFill>
                  <a:schemeClr val="tx1"/>
                </a:solidFill>
              </a:u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国内</a:t>
            </a:r>
            <a:r>
              <a:rPr lang="zh-CN" altLang="en-US"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唯一获批宫颈癌适应症的</a:t>
            </a:r>
            <a:r>
              <a:rPr lang="en-US" altLang="zh-CN"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PD-L1</a:t>
            </a:r>
            <a:r>
              <a:rPr lang="zh-CN" altLang="en-US"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单抗</a:t>
            </a:r>
            <a:endParaRPr lang="en-US" altLang="zh-CN"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国内</a:t>
            </a:r>
            <a:r>
              <a:rPr lang="zh-CN" altLang="en-US"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唯一具有强</a:t>
            </a:r>
            <a:r>
              <a:rPr lang="en-US" altLang="zh-CN"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ADCC</a:t>
            </a:r>
            <a:r>
              <a:rPr lang="zh-CN" altLang="en-US"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效应的</a:t>
            </a:r>
            <a:r>
              <a:rPr lang="en-US" altLang="zh-CN"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PD-L1</a:t>
            </a:r>
            <a:r>
              <a:rPr lang="zh-CN" altLang="en-US"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单抗</a:t>
            </a:r>
            <a:endParaRPr lang="en-US" altLang="zh-CN" sz="2000" b="1" dirty="0">
              <a:solidFill>
                <a:srgbClr val="FFC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0770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57">
            <a:extLst>
              <a:ext uri="{FF2B5EF4-FFF2-40B4-BE49-F238E27FC236}">
                <a16:creationId xmlns:a16="http://schemas.microsoft.com/office/drawing/2014/main" id="{64EACC44-AC36-5054-B8A6-DD0CCD8485E8}"/>
              </a:ext>
            </a:extLst>
          </p:cNvPr>
          <p:cNvSpPr/>
          <p:nvPr>
            <p:custDataLst>
              <p:tags r:id="rId1"/>
            </p:custDataLst>
          </p:nvPr>
        </p:nvSpPr>
        <p:spPr>
          <a:xfrm>
            <a:off x="544348" y="1027810"/>
            <a:ext cx="4972532" cy="558641"/>
          </a:xfrm>
          <a:prstGeom prst="roundRect">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弥补目录短板</a:t>
            </a:r>
          </a:p>
        </p:txBody>
      </p:sp>
      <p:sp>
        <p:nvSpPr>
          <p:cNvPr id="6" name="圆角矩形 57">
            <a:extLst>
              <a:ext uri="{FF2B5EF4-FFF2-40B4-BE49-F238E27FC236}">
                <a16:creationId xmlns:a16="http://schemas.microsoft.com/office/drawing/2014/main" id="{7CA9270A-9BAF-1700-400D-C01D26E33184}"/>
              </a:ext>
            </a:extLst>
          </p:cNvPr>
          <p:cNvSpPr/>
          <p:nvPr>
            <p:custDataLst>
              <p:tags r:id="rId2"/>
            </p:custDataLst>
          </p:nvPr>
        </p:nvSpPr>
        <p:spPr>
          <a:xfrm>
            <a:off x="239866" y="926210"/>
            <a:ext cx="5531014" cy="2666473"/>
          </a:xfrm>
          <a:prstGeom prst="roundRect">
            <a:avLst>
              <a:gd name="adj" fmla="val 8368"/>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 name="圆角矩形 57">
            <a:extLst>
              <a:ext uri="{FF2B5EF4-FFF2-40B4-BE49-F238E27FC236}">
                <a16:creationId xmlns:a16="http://schemas.microsoft.com/office/drawing/2014/main" id="{2C5262FE-39E1-C278-D3D8-EF44901BBD00}"/>
              </a:ext>
            </a:extLst>
          </p:cNvPr>
          <p:cNvSpPr/>
          <p:nvPr>
            <p:custDataLst>
              <p:tags r:id="rId3"/>
            </p:custDataLst>
          </p:nvPr>
        </p:nvSpPr>
        <p:spPr>
          <a:xfrm>
            <a:off x="6339875" y="926210"/>
            <a:ext cx="5537165" cy="2666473"/>
          </a:xfrm>
          <a:prstGeom prst="roundRect">
            <a:avLst>
              <a:gd name="adj" fmla="val 8368"/>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 name="圆角矩形 57">
            <a:extLst>
              <a:ext uri="{FF2B5EF4-FFF2-40B4-BE49-F238E27FC236}">
                <a16:creationId xmlns:a16="http://schemas.microsoft.com/office/drawing/2014/main" id="{0E8CDF56-4FAD-70AC-E51A-7CCD6D3010AD}"/>
              </a:ext>
            </a:extLst>
          </p:cNvPr>
          <p:cNvSpPr/>
          <p:nvPr>
            <p:custDataLst>
              <p:tags r:id="rId4"/>
            </p:custDataLst>
          </p:nvPr>
        </p:nvSpPr>
        <p:spPr>
          <a:xfrm>
            <a:off x="239866" y="3605147"/>
            <a:ext cx="5531014" cy="2981920"/>
          </a:xfrm>
          <a:prstGeom prst="roundRect">
            <a:avLst>
              <a:gd name="adj" fmla="val 8368"/>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E3DC6780-3E67-C2CA-A60C-101723503446}"/>
              </a:ext>
            </a:extLst>
          </p:cNvPr>
          <p:cNvSpPr/>
          <p:nvPr/>
        </p:nvSpPr>
        <p:spPr>
          <a:xfrm>
            <a:off x="808860" y="802504"/>
            <a:ext cx="617478" cy="923330"/>
          </a:xfrm>
          <a:prstGeom prst="rect">
            <a:avLst/>
          </a:prstGeom>
          <a:noFill/>
        </p:spPr>
        <p:txBody>
          <a:bodyPr wrap="none" lIns="91440" tIns="45720" rIns="91440" bIns="45720">
            <a:spAutoFit/>
          </a:bodyPr>
          <a:lstStyle/>
          <a:p>
            <a:pPr algn="ctr"/>
            <a:r>
              <a:rPr lang="en-US" altLang="zh-CN" sz="5400" b="1" cap="none"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1</a:t>
            </a:r>
            <a:endParaRPr lang="zh-CN" altLang="en-US" sz="5400" b="1" cap="none"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
        <p:nvSpPr>
          <p:cNvPr id="11" name="圆角矩形 57">
            <a:extLst>
              <a:ext uri="{FF2B5EF4-FFF2-40B4-BE49-F238E27FC236}">
                <a16:creationId xmlns:a16="http://schemas.microsoft.com/office/drawing/2014/main" id="{ECEE652F-C495-BDC2-5161-EF8FF7AEC0B8}"/>
              </a:ext>
            </a:extLst>
          </p:cNvPr>
          <p:cNvSpPr/>
          <p:nvPr>
            <p:custDataLst>
              <p:tags r:id="rId5"/>
            </p:custDataLst>
          </p:nvPr>
        </p:nvSpPr>
        <p:spPr>
          <a:xfrm>
            <a:off x="402426" y="1961824"/>
            <a:ext cx="5114454" cy="1132037"/>
          </a:xfrm>
          <a:prstGeom prst="roundRect">
            <a:avLst>
              <a:gd name="adj" fmla="val 8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CN" altLang="en-US" sz="1600" b="1" dirty="0">
                <a:solidFill>
                  <a:srgbClr val="78206E"/>
                </a:solidFill>
                <a:latin typeface="微软雅黑" panose="020B0503020204020204" pitchFamily="34" charset="-122"/>
                <a:ea typeface="微软雅黑" panose="020B0503020204020204" pitchFamily="34" charset="-122"/>
              </a:rPr>
              <a:t>目录内尚无宫颈癌适应证的</a:t>
            </a:r>
            <a:r>
              <a:rPr lang="en-US" altLang="zh-CN" sz="1600" b="1" dirty="0">
                <a:solidFill>
                  <a:srgbClr val="78206E"/>
                </a:solidFill>
                <a:latin typeface="微软雅黑" panose="020B0503020204020204" pitchFamily="34" charset="-122"/>
                <a:ea typeface="微软雅黑" panose="020B0503020204020204" pitchFamily="34" charset="-122"/>
              </a:rPr>
              <a:t>PD-L1</a:t>
            </a:r>
            <a:r>
              <a:rPr lang="zh-CN" altLang="en-US" sz="1600" b="1" dirty="0">
                <a:solidFill>
                  <a:srgbClr val="78206E"/>
                </a:solidFill>
                <a:latin typeface="微软雅黑" panose="020B0503020204020204" pitchFamily="34" charset="-122"/>
                <a:ea typeface="微软雅黑" panose="020B0503020204020204" pitchFamily="34" charset="-122"/>
              </a:rPr>
              <a:t>单抗</a:t>
            </a:r>
            <a:r>
              <a:rPr lang="en-US" altLang="zh-CN" sz="1600" b="1" dirty="0">
                <a:solidFill>
                  <a:srgbClr val="78206E"/>
                </a:solidFill>
                <a:latin typeface="微软雅黑" panose="020B0503020204020204" pitchFamily="34" charset="-122"/>
                <a:ea typeface="微软雅黑" panose="020B0503020204020204" pitchFamily="34" charset="-122"/>
              </a:rPr>
              <a:t>(</a:t>
            </a:r>
            <a:r>
              <a:rPr lang="zh-CN" altLang="en-US" sz="1600" b="1" dirty="0">
                <a:solidFill>
                  <a:srgbClr val="78206E"/>
                </a:solidFill>
                <a:latin typeface="微软雅黑" panose="020B0503020204020204" pitchFamily="34" charset="-122"/>
                <a:ea typeface="微软雅黑" panose="020B0503020204020204" pitchFamily="34" charset="-122"/>
              </a:rPr>
              <a:t>全人群有效且更安全可控</a:t>
            </a:r>
            <a:r>
              <a:rPr lang="en-US" altLang="zh-CN" sz="1600" b="1" dirty="0">
                <a:solidFill>
                  <a:srgbClr val="78206E"/>
                </a:solidFill>
                <a:latin typeface="微软雅黑" panose="020B0503020204020204" pitchFamily="34" charset="-122"/>
                <a:ea typeface="微软雅黑" panose="020B0503020204020204" pitchFamily="34" charset="-122"/>
              </a:rPr>
              <a:t>)</a:t>
            </a:r>
            <a:r>
              <a:rPr lang="zh-CN" altLang="en-US" sz="1600" b="1" dirty="0">
                <a:solidFill>
                  <a:srgbClr val="78206E"/>
                </a:solidFill>
                <a:latin typeface="微软雅黑" panose="020B0503020204020204" pitchFamily="34" charset="-122"/>
                <a:ea typeface="微软雅黑" panose="020B0503020204020204" pitchFamily="34" charset="-122"/>
              </a:rPr>
              <a:t>，对</a:t>
            </a:r>
            <a:r>
              <a:rPr lang="en-US" altLang="zh-CN" sz="1600" b="1" dirty="0">
                <a:solidFill>
                  <a:srgbClr val="78206E"/>
                </a:solidFill>
                <a:latin typeface="微软雅黑" panose="020B0503020204020204" pitchFamily="34" charset="-122"/>
                <a:ea typeface="微软雅黑" panose="020B0503020204020204" pitchFamily="34" charset="-122"/>
              </a:rPr>
              <a:t>PD-L1</a:t>
            </a:r>
            <a:r>
              <a:rPr lang="zh-CN" altLang="en-US" sz="1600" b="1" dirty="0">
                <a:solidFill>
                  <a:srgbClr val="78206E"/>
                </a:solidFill>
                <a:latin typeface="微软雅黑" panose="020B0503020204020204" pitchFamily="34" charset="-122"/>
                <a:ea typeface="微软雅黑" panose="020B0503020204020204" pitchFamily="34" charset="-122"/>
              </a:rPr>
              <a:t>阴性患者同样适用且更安全有效的药物选择有限。</a:t>
            </a:r>
          </a:p>
          <a:p>
            <a:pPr marL="285750" indent="-285750">
              <a:lnSpc>
                <a:spcPct val="150000"/>
              </a:lnSpc>
              <a:buFont typeface="Wingdings" panose="05000000000000000000" pitchFamily="2" charset="2"/>
              <a:buChar char="Ø"/>
            </a:pPr>
            <a:r>
              <a:rPr lang="zh-CN" altLang="en-US" sz="1600" b="1" dirty="0">
                <a:solidFill>
                  <a:schemeClr val="tx1"/>
                </a:solidFill>
                <a:latin typeface="微软雅黑" panose="020B0503020204020204" pitchFamily="34" charset="-122"/>
                <a:ea typeface="微软雅黑" panose="020B0503020204020204" pitchFamily="34" charset="-122"/>
              </a:rPr>
              <a:t>若索卡佐利单抗纳入医保，能增加目录中宫颈癌治疗药物选择性，更好地满足临床治疗需求</a:t>
            </a:r>
          </a:p>
        </p:txBody>
      </p:sp>
      <p:sp>
        <p:nvSpPr>
          <p:cNvPr id="12" name="圆角矩形 57">
            <a:extLst>
              <a:ext uri="{FF2B5EF4-FFF2-40B4-BE49-F238E27FC236}">
                <a16:creationId xmlns:a16="http://schemas.microsoft.com/office/drawing/2014/main" id="{A82D1B28-B5F2-50BA-11F9-772185AA4EEE}"/>
              </a:ext>
            </a:extLst>
          </p:cNvPr>
          <p:cNvSpPr/>
          <p:nvPr>
            <p:custDataLst>
              <p:tags r:id="rId6"/>
            </p:custDataLst>
          </p:nvPr>
        </p:nvSpPr>
        <p:spPr>
          <a:xfrm>
            <a:off x="6675120" y="1027810"/>
            <a:ext cx="4972532" cy="558641"/>
          </a:xfrm>
          <a:prstGeom prst="roundRect">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临床管理难度低</a:t>
            </a:r>
          </a:p>
        </p:txBody>
      </p:sp>
      <p:sp>
        <p:nvSpPr>
          <p:cNvPr id="13" name="矩形 12">
            <a:extLst>
              <a:ext uri="{FF2B5EF4-FFF2-40B4-BE49-F238E27FC236}">
                <a16:creationId xmlns:a16="http://schemas.microsoft.com/office/drawing/2014/main" id="{8AD31984-0E31-3479-1B9E-505294C4C8A5}"/>
              </a:ext>
            </a:extLst>
          </p:cNvPr>
          <p:cNvSpPr/>
          <p:nvPr/>
        </p:nvSpPr>
        <p:spPr>
          <a:xfrm>
            <a:off x="6944673" y="802504"/>
            <a:ext cx="617477" cy="923330"/>
          </a:xfrm>
          <a:prstGeom prst="rect">
            <a:avLst/>
          </a:prstGeom>
          <a:noFill/>
        </p:spPr>
        <p:txBody>
          <a:bodyPr wrap="none" lIns="91440" tIns="45720" rIns="91440" bIns="45720">
            <a:spAutoFit/>
          </a:bodyPr>
          <a:lstStyle/>
          <a:p>
            <a:pPr algn="ctr"/>
            <a:r>
              <a:rPr lang="en-US" altLang="zh-CN" sz="5400" b="1"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2</a:t>
            </a:r>
            <a:endParaRPr lang="zh-CN" altLang="en-US" sz="5400" b="1" cap="none"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
        <p:nvSpPr>
          <p:cNvPr id="14" name="圆角矩形 57">
            <a:extLst>
              <a:ext uri="{FF2B5EF4-FFF2-40B4-BE49-F238E27FC236}">
                <a16:creationId xmlns:a16="http://schemas.microsoft.com/office/drawing/2014/main" id="{4FAFA66C-46F5-4BCC-2963-D2D47D16940C}"/>
              </a:ext>
            </a:extLst>
          </p:cNvPr>
          <p:cNvSpPr/>
          <p:nvPr>
            <p:custDataLst>
              <p:tags r:id="rId7"/>
            </p:custDataLst>
          </p:nvPr>
        </p:nvSpPr>
        <p:spPr>
          <a:xfrm>
            <a:off x="6533198" y="2069077"/>
            <a:ext cx="5114454" cy="1040979"/>
          </a:xfrm>
          <a:prstGeom prst="roundRect">
            <a:avLst>
              <a:gd name="adj" fmla="val 8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CN" altLang="en-US" sz="1600" b="1" dirty="0">
                <a:solidFill>
                  <a:schemeClr val="tx1"/>
                </a:solidFill>
                <a:latin typeface="微软雅黑" panose="020B0503020204020204" pitchFamily="34" charset="-122"/>
                <a:ea typeface="微软雅黑" panose="020B0503020204020204" pitchFamily="34" charset="-122"/>
              </a:rPr>
              <a:t>无需检测</a:t>
            </a:r>
            <a:r>
              <a:rPr lang="en-US" altLang="zh-CN" sz="1600" b="1" dirty="0">
                <a:solidFill>
                  <a:schemeClr val="tx1"/>
                </a:solidFill>
                <a:latin typeface="微软雅黑" panose="020B0503020204020204" pitchFamily="34" charset="-122"/>
                <a:ea typeface="微软雅黑" panose="020B0503020204020204" pitchFamily="34" charset="-122"/>
              </a:rPr>
              <a:t>PD-L1</a:t>
            </a:r>
            <a:r>
              <a:rPr lang="zh-CN" altLang="en-US" sz="1600" b="1" dirty="0">
                <a:solidFill>
                  <a:schemeClr val="tx1"/>
                </a:solidFill>
                <a:latin typeface="微软雅黑" panose="020B0503020204020204" pitchFamily="34" charset="-122"/>
                <a:ea typeface="微软雅黑" panose="020B0503020204020204" pitchFamily="34" charset="-122"/>
              </a:rPr>
              <a:t>状态，全人群有效，诊疗路径与用法用量清晰</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b="1" dirty="0">
                <a:solidFill>
                  <a:schemeClr val="tx1"/>
                </a:solidFill>
                <a:latin typeface="微软雅黑" panose="020B0503020204020204" pitchFamily="34" charset="-122"/>
                <a:ea typeface="微软雅黑" panose="020B0503020204020204" pitchFamily="34" charset="-122"/>
              </a:rPr>
              <a:t>已上市超过</a:t>
            </a:r>
            <a:r>
              <a:rPr lang="en-US" altLang="zh-CN" sz="1600" b="1" dirty="0">
                <a:solidFill>
                  <a:schemeClr val="tx1"/>
                </a:solidFill>
                <a:latin typeface="微软雅黑" panose="020B0503020204020204" pitchFamily="34" charset="-122"/>
                <a:ea typeface="微软雅黑" panose="020B0503020204020204" pitchFamily="34" charset="-122"/>
              </a:rPr>
              <a:t>18</a:t>
            </a:r>
            <a:r>
              <a:rPr lang="zh-CN" altLang="en-US" sz="1600" b="1" dirty="0">
                <a:solidFill>
                  <a:schemeClr val="tx1"/>
                </a:solidFill>
                <a:latin typeface="微软雅黑" panose="020B0503020204020204" pitchFamily="34" charset="-122"/>
                <a:ea typeface="微软雅黑" panose="020B0503020204020204" pitchFamily="34" charset="-122"/>
              </a:rPr>
              <a:t>个月，临床已积累大量实践经验，剂量明确严格，不良反应可管可控，便于临床与医保规范管理</a:t>
            </a:r>
          </a:p>
        </p:txBody>
      </p:sp>
      <p:sp>
        <p:nvSpPr>
          <p:cNvPr id="21" name="圆角矩形 57">
            <a:extLst>
              <a:ext uri="{FF2B5EF4-FFF2-40B4-BE49-F238E27FC236}">
                <a16:creationId xmlns:a16="http://schemas.microsoft.com/office/drawing/2014/main" id="{BE865D74-0247-1710-6A63-D4853B593973}"/>
              </a:ext>
            </a:extLst>
          </p:cNvPr>
          <p:cNvSpPr/>
          <p:nvPr>
            <p:custDataLst>
              <p:tags r:id="rId8"/>
            </p:custDataLst>
          </p:nvPr>
        </p:nvSpPr>
        <p:spPr>
          <a:xfrm>
            <a:off x="544348" y="3732066"/>
            <a:ext cx="4972532" cy="558641"/>
          </a:xfrm>
          <a:prstGeom prst="roundRect">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latin typeface="微软雅黑" panose="020B0503020204020204" pitchFamily="34" charset="-122"/>
                <a:ea typeface="微软雅黑" panose="020B0503020204020204" pitchFamily="34" charset="-122"/>
              </a:rPr>
              <a:t>符合“保基本”原则</a:t>
            </a:r>
          </a:p>
        </p:txBody>
      </p:sp>
      <p:sp>
        <p:nvSpPr>
          <p:cNvPr id="22" name="圆角矩形 57">
            <a:extLst>
              <a:ext uri="{FF2B5EF4-FFF2-40B4-BE49-F238E27FC236}">
                <a16:creationId xmlns:a16="http://schemas.microsoft.com/office/drawing/2014/main" id="{855E222F-6E74-70AE-D47C-CE4F0FA13B66}"/>
              </a:ext>
            </a:extLst>
          </p:cNvPr>
          <p:cNvSpPr/>
          <p:nvPr>
            <p:custDataLst>
              <p:tags r:id="rId9"/>
            </p:custDataLst>
          </p:nvPr>
        </p:nvSpPr>
        <p:spPr>
          <a:xfrm>
            <a:off x="402426" y="4627719"/>
            <a:ext cx="5114454" cy="1620681"/>
          </a:xfrm>
          <a:prstGeom prst="roundRect">
            <a:avLst>
              <a:gd name="adj" fmla="val 836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CN" altLang="en-US" sz="1600" b="1" dirty="0">
                <a:solidFill>
                  <a:schemeClr val="tx1"/>
                </a:solidFill>
                <a:latin typeface="微软雅黑" panose="020B0503020204020204" pitchFamily="34" charset="-122"/>
                <a:ea typeface="微软雅黑" panose="020B0503020204020204" pitchFamily="34" charset="-122"/>
              </a:rPr>
              <a:t>我国是世界宫颈癌第二负担国，发病率与地区经济条件呈反比，高发于中西部经济欠发达地区</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b="1" dirty="0">
                <a:solidFill>
                  <a:schemeClr val="tx1"/>
                </a:solidFill>
                <a:latin typeface="微软雅黑" panose="020B0503020204020204" pitchFamily="34" charset="-122"/>
                <a:ea typeface="微软雅黑" panose="020B0503020204020204" pitchFamily="34" charset="-122"/>
              </a:rPr>
              <a:t>索卡佐利单抗作为突破性疗法，若纳入医保，可为此部分经济条件差的患者提供更好保障，提升我国女性健康水平，助力</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健康中国</a:t>
            </a:r>
            <a:r>
              <a:rPr lang="en-US" altLang="zh-CN" sz="1600" b="1" dirty="0">
                <a:solidFill>
                  <a:schemeClr val="tx1"/>
                </a:solidFill>
                <a:latin typeface="微软雅黑" panose="020B0503020204020204" pitchFamily="34" charset="-122"/>
                <a:ea typeface="微软雅黑" panose="020B0503020204020204" pitchFamily="34" charset="-122"/>
              </a:rPr>
              <a:t>2030》</a:t>
            </a:r>
            <a:r>
              <a:rPr lang="zh-CN" altLang="en-US" sz="1600" b="1" dirty="0">
                <a:solidFill>
                  <a:schemeClr val="tx1"/>
                </a:solidFill>
                <a:latin typeface="微软雅黑" panose="020B0503020204020204" pitchFamily="34" charset="-122"/>
                <a:ea typeface="微软雅黑" panose="020B0503020204020204" pitchFamily="34" charset="-122"/>
              </a:rPr>
              <a:t>战略目标的实现</a:t>
            </a:r>
          </a:p>
        </p:txBody>
      </p:sp>
      <p:sp>
        <p:nvSpPr>
          <p:cNvPr id="25" name="矩形 24">
            <a:extLst>
              <a:ext uri="{FF2B5EF4-FFF2-40B4-BE49-F238E27FC236}">
                <a16:creationId xmlns:a16="http://schemas.microsoft.com/office/drawing/2014/main" id="{8294BE12-2547-0837-3018-4D9E65D9F5F0}"/>
              </a:ext>
            </a:extLst>
          </p:cNvPr>
          <p:cNvSpPr/>
          <p:nvPr/>
        </p:nvSpPr>
        <p:spPr>
          <a:xfrm>
            <a:off x="808861" y="3506760"/>
            <a:ext cx="617477" cy="923330"/>
          </a:xfrm>
          <a:prstGeom prst="rect">
            <a:avLst/>
          </a:prstGeom>
          <a:noFill/>
        </p:spPr>
        <p:txBody>
          <a:bodyPr wrap="none" lIns="91440" tIns="45720" rIns="91440" bIns="45720">
            <a:spAutoFit/>
          </a:bodyPr>
          <a:lstStyle/>
          <a:p>
            <a:pPr algn="ctr"/>
            <a:r>
              <a:rPr lang="en-US" altLang="zh-CN" sz="5400" b="1"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rPr>
              <a:t>3</a:t>
            </a:r>
            <a:endParaRPr lang="zh-CN" altLang="en-US" sz="5400" b="1" cap="none" spc="50" dirty="0">
              <a:ln w="0"/>
              <a:solidFill>
                <a:schemeClr val="bg2"/>
              </a:solidFill>
              <a:effectLst>
                <a:innerShdw blurRad="63500" dist="50800" dir="13500000">
                  <a:srgbClr val="000000">
                    <a:alpha val="50000"/>
                  </a:srgbClr>
                </a:innerShdw>
              </a:effectLst>
              <a:latin typeface="微软雅黑" panose="020B0503020204020204" pitchFamily="34" charset="-122"/>
              <a:ea typeface="微软雅黑" panose="020B0503020204020204" pitchFamily="34" charset="-122"/>
            </a:endParaRPr>
          </a:p>
        </p:txBody>
      </p:sp>
      <p:sp>
        <p:nvSpPr>
          <p:cNvPr id="2" name="TextBox 5">
            <a:extLst>
              <a:ext uri="{FF2B5EF4-FFF2-40B4-BE49-F238E27FC236}">
                <a16:creationId xmlns:a16="http://schemas.microsoft.com/office/drawing/2014/main" id="{862CB8AE-90D5-7B27-594F-77625BA996D7}"/>
              </a:ext>
            </a:extLst>
          </p:cNvPr>
          <p:cNvSpPr txBox="1"/>
          <p:nvPr>
            <p:custDataLst>
              <p:tags r:id="rId10"/>
            </p:custDataLst>
          </p:nvPr>
        </p:nvSpPr>
        <p:spPr>
          <a:xfrm>
            <a:off x="0" y="0"/>
            <a:ext cx="2506054" cy="5616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公平性</a:t>
            </a:r>
          </a:p>
        </p:txBody>
      </p:sp>
      <p:sp>
        <p:nvSpPr>
          <p:cNvPr id="3" name="矩形: 圆顶角 2">
            <a:extLst>
              <a:ext uri="{FF2B5EF4-FFF2-40B4-BE49-F238E27FC236}">
                <a16:creationId xmlns:a16="http://schemas.microsoft.com/office/drawing/2014/main" id="{A5C22BC6-014D-61E7-21D0-D5E42B456A1B}"/>
              </a:ext>
            </a:extLst>
          </p:cNvPr>
          <p:cNvSpPr/>
          <p:nvPr/>
        </p:nvSpPr>
        <p:spPr bwMode="auto">
          <a:xfrm>
            <a:off x="2633132" y="0"/>
            <a:ext cx="9558868" cy="561223"/>
          </a:xfrm>
          <a:prstGeom prst="round2SameRect">
            <a:avLst>
              <a:gd name="adj1" fmla="val 0"/>
              <a:gd name="adj2" fmla="val 24138"/>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rgbClr val="FFC000"/>
                </a:solidFill>
                <a:latin typeface="微软雅黑" panose="020B0503020204020204" pitchFamily="34" charset="-122"/>
                <a:ea typeface="微软雅黑" panose="020B0503020204020204" pitchFamily="34" charset="-122"/>
              </a:rPr>
              <a:t>确切的疗效与优秀的安全性表现，弥补目录短板，为宫颈癌全人群（无论</a:t>
            </a:r>
            <a:r>
              <a:rPr lang="en-US" altLang="zh-CN" sz="1600" b="1" kern="0" dirty="0">
                <a:solidFill>
                  <a:srgbClr val="FFC000"/>
                </a:solidFill>
                <a:latin typeface="微软雅黑" panose="020B0503020204020204" pitchFamily="34" charset="-122"/>
                <a:ea typeface="微软雅黑" panose="020B0503020204020204" pitchFamily="34" charset="-122"/>
              </a:rPr>
              <a:t>PD-L1</a:t>
            </a:r>
            <a:r>
              <a:rPr lang="zh-CN" altLang="en-US" sz="1600" b="1" kern="0" dirty="0">
                <a:solidFill>
                  <a:srgbClr val="FFC000"/>
                </a:solidFill>
                <a:latin typeface="微软雅黑" panose="020B0503020204020204" pitchFamily="34" charset="-122"/>
                <a:ea typeface="微软雅黑" panose="020B0503020204020204" pitchFamily="34" charset="-122"/>
              </a:rPr>
              <a:t>阳性或阴性）的临床治疗提供安心选择。</a:t>
            </a:r>
            <a:endParaRPr lang="en-US" altLang="zh-CN" sz="1600" b="1" kern="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832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2D1097E6-4669-C04E-A76D-0C9881300DFB}"/>
              </a:ext>
            </a:extLst>
          </p:cNvPr>
          <p:cNvGrpSpPr/>
          <p:nvPr/>
        </p:nvGrpSpPr>
        <p:grpSpPr>
          <a:xfrm>
            <a:off x="957943" y="2467485"/>
            <a:ext cx="689337" cy="808355"/>
            <a:chOff x="355969" y="1200615"/>
            <a:chExt cx="689337" cy="808355"/>
          </a:xfrm>
        </p:grpSpPr>
        <p:sp>
          <p:nvSpPr>
            <p:cNvPr id="7" name="六边形 6">
              <a:extLst>
                <a:ext uri="{FF2B5EF4-FFF2-40B4-BE49-F238E27FC236}">
                  <a16:creationId xmlns:a16="http://schemas.microsoft.com/office/drawing/2014/main" id="{2C44138A-3179-CA49-EEB1-53EED322BC47}"/>
                </a:ext>
              </a:extLst>
            </p:cNvPr>
            <p:cNvSpPr/>
            <p:nvPr>
              <p:custDataLst>
                <p:tags r:id="rId19"/>
              </p:custDataLst>
            </p:nvPr>
          </p:nvSpPr>
          <p:spPr>
            <a:xfrm rot="5400000" flipH="1" flipV="1">
              <a:off x="302947" y="1253637"/>
              <a:ext cx="769620" cy="663575"/>
            </a:xfrm>
            <a:prstGeom prst="hexagon">
              <a:avLst/>
            </a:prstGeom>
            <a:noFill/>
            <a:ln>
              <a:solidFill>
                <a:srgbClr val="782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8" name="六边形 7">
              <a:extLst>
                <a:ext uri="{FF2B5EF4-FFF2-40B4-BE49-F238E27FC236}">
                  <a16:creationId xmlns:a16="http://schemas.microsoft.com/office/drawing/2014/main" id="{7A7D4A38-BFB6-CFC7-EF5C-65ECD323252F}"/>
                </a:ext>
              </a:extLst>
            </p:cNvPr>
            <p:cNvSpPr/>
            <p:nvPr>
              <p:custDataLst>
                <p:tags r:id="rId20"/>
              </p:custDataLst>
            </p:nvPr>
          </p:nvSpPr>
          <p:spPr>
            <a:xfrm rot="5400000" flipH="1" flipV="1">
              <a:off x="327712" y="1292372"/>
              <a:ext cx="769620" cy="663575"/>
            </a:xfrm>
            <a:prstGeom prst="hexagon">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9" name="矩形 8">
              <a:extLst>
                <a:ext uri="{FF2B5EF4-FFF2-40B4-BE49-F238E27FC236}">
                  <a16:creationId xmlns:a16="http://schemas.microsoft.com/office/drawing/2014/main" id="{69B138D1-9597-7F14-59B6-B1E3E7B89870}"/>
                </a:ext>
              </a:extLst>
            </p:cNvPr>
            <p:cNvSpPr/>
            <p:nvPr>
              <p:custDataLst>
                <p:tags r:id="rId21"/>
              </p:custDataLst>
            </p:nvPr>
          </p:nvSpPr>
          <p:spPr>
            <a:xfrm>
              <a:off x="379739" y="1334917"/>
              <a:ext cx="665567" cy="584775"/>
            </a:xfrm>
            <a:prstGeom prst="rect">
              <a:avLst/>
            </a:prstGeom>
          </p:spPr>
          <p:txBody>
            <a:bodyPr wrap="none">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rPr>
                <a:t>01</a:t>
              </a:r>
            </a:p>
          </p:txBody>
        </p:sp>
      </p:grpSp>
      <p:sp>
        <p:nvSpPr>
          <p:cNvPr id="10" name="TextBox 5">
            <a:extLst>
              <a:ext uri="{FF2B5EF4-FFF2-40B4-BE49-F238E27FC236}">
                <a16:creationId xmlns:a16="http://schemas.microsoft.com/office/drawing/2014/main" id="{2227F2BF-1D0C-2CD2-0D04-64EDC750BB33}"/>
              </a:ext>
            </a:extLst>
          </p:cNvPr>
          <p:cNvSpPr txBox="1"/>
          <p:nvPr>
            <p:custDataLst>
              <p:tags r:id="rId1"/>
            </p:custDataLst>
          </p:nvPr>
        </p:nvSpPr>
        <p:spPr>
          <a:xfrm>
            <a:off x="1770710" y="2663382"/>
            <a:ext cx="2339340" cy="521970"/>
          </a:xfrm>
          <a:prstGeom prst="rect">
            <a:avLst/>
          </a:prstGeom>
          <a:solidFill>
            <a:srgbClr val="78206E"/>
          </a:solidFill>
        </p:spPr>
        <p:txBody>
          <a:bodyPr wrap="square" rtlCol="0" anchor="ctr" anchorCtr="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药物基本信息</a:t>
            </a:r>
          </a:p>
        </p:txBody>
      </p:sp>
      <p:grpSp>
        <p:nvGrpSpPr>
          <p:cNvPr id="34" name="组合 33">
            <a:extLst>
              <a:ext uri="{FF2B5EF4-FFF2-40B4-BE49-F238E27FC236}">
                <a16:creationId xmlns:a16="http://schemas.microsoft.com/office/drawing/2014/main" id="{85BF9110-F193-8BB7-1386-2CED6AB76827}"/>
              </a:ext>
            </a:extLst>
          </p:cNvPr>
          <p:cNvGrpSpPr/>
          <p:nvPr/>
        </p:nvGrpSpPr>
        <p:grpSpPr>
          <a:xfrm>
            <a:off x="2356683" y="4219539"/>
            <a:ext cx="689972" cy="808355"/>
            <a:chOff x="355969" y="4498895"/>
            <a:chExt cx="689972" cy="808355"/>
          </a:xfrm>
        </p:grpSpPr>
        <p:sp>
          <p:nvSpPr>
            <p:cNvPr id="11" name="六边形 10">
              <a:extLst>
                <a:ext uri="{FF2B5EF4-FFF2-40B4-BE49-F238E27FC236}">
                  <a16:creationId xmlns:a16="http://schemas.microsoft.com/office/drawing/2014/main" id="{90C4E4CB-DFBF-0DD0-07F3-A0816A791EF2}"/>
                </a:ext>
              </a:extLst>
            </p:cNvPr>
            <p:cNvSpPr/>
            <p:nvPr>
              <p:custDataLst>
                <p:tags r:id="rId16"/>
              </p:custDataLst>
            </p:nvPr>
          </p:nvSpPr>
          <p:spPr>
            <a:xfrm rot="5400000" flipH="1" flipV="1">
              <a:off x="302947" y="4551917"/>
              <a:ext cx="769620" cy="663575"/>
            </a:xfrm>
            <a:prstGeom prst="hexagon">
              <a:avLst/>
            </a:prstGeom>
            <a:noFill/>
            <a:ln>
              <a:solidFill>
                <a:srgbClr val="782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12" name="六边形 11">
              <a:extLst>
                <a:ext uri="{FF2B5EF4-FFF2-40B4-BE49-F238E27FC236}">
                  <a16:creationId xmlns:a16="http://schemas.microsoft.com/office/drawing/2014/main" id="{1D70D8FA-7404-546E-9B05-048DAEF38EE2}"/>
                </a:ext>
              </a:extLst>
            </p:cNvPr>
            <p:cNvSpPr/>
            <p:nvPr>
              <p:custDataLst>
                <p:tags r:id="rId17"/>
              </p:custDataLst>
            </p:nvPr>
          </p:nvSpPr>
          <p:spPr>
            <a:xfrm rot="5400000" flipH="1" flipV="1">
              <a:off x="327712" y="4590652"/>
              <a:ext cx="769620" cy="663575"/>
            </a:xfrm>
            <a:prstGeom prst="hexagon">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13" name="矩形 12">
              <a:extLst>
                <a:ext uri="{FF2B5EF4-FFF2-40B4-BE49-F238E27FC236}">
                  <a16:creationId xmlns:a16="http://schemas.microsoft.com/office/drawing/2014/main" id="{2A67ECF6-94C2-DC93-481C-67844442CF81}"/>
                </a:ext>
              </a:extLst>
            </p:cNvPr>
            <p:cNvSpPr/>
            <p:nvPr>
              <p:custDataLst>
                <p:tags r:id="rId18"/>
              </p:custDataLst>
            </p:nvPr>
          </p:nvSpPr>
          <p:spPr>
            <a:xfrm>
              <a:off x="380374" y="4633197"/>
              <a:ext cx="665567" cy="584775"/>
            </a:xfrm>
            <a:prstGeom prst="rect">
              <a:avLst/>
            </a:prstGeom>
          </p:spPr>
          <p:txBody>
            <a:bodyPr wrap="none">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rPr>
                <a:t>04</a:t>
              </a:r>
              <a:endParaRPr lang="zh-CN" altLang="en-US"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endParaRPr>
            </a:p>
          </p:txBody>
        </p:sp>
      </p:grpSp>
      <p:sp>
        <p:nvSpPr>
          <p:cNvPr id="14" name="TextBox 5">
            <a:extLst>
              <a:ext uri="{FF2B5EF4-FFF2-40B4-BE49-F238E27FC236}">
                <a16:creationId xmlns:a16="http://schemas.microsoft.com/office/drawing/2014/main" id="{AAEF1616-A942-C16A-8BBB-8C190B174601}"/>
              </a:ext>
            </a:extLst>
          </p:cNvPr>
          <p:cNvSpPr txBox="1"/>
          <p:nvPr>
            <p:custDataLst>
              <p:tags r:id="rId2"/>
            </p:custDataLst>
          </p:nvPr>
        </p:nvSpPr>
        <p:spPr>
          <a:xfrm>
            <a:off x="3162181" y="4414497"/>
            <a:ext cx="2339339" cy="523220"/>
          </a:xfrm>
          <a:prstGeom prst="rect">
            <a:avLst/>
          </a:prstGeom>
          <a:solidFill>
            <a:srgbClr val="78206E"/>
          </a:solidFill>
        </p:spPr>
        <p:txBody>
          <a:bodyPr wrap="square" rtlCol="0" anchor="ctr" anchorCtr="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创新性</a:t>
            </a:r>
          </a:p>
        </p:txBody>
      </p:sp>
      <p:grpSp>
        <p:nvGrpSpPr>
          <p:cNvPr id="32" name="组合 31">
            <a:extLst>
              <a:ext uri="{FF2B5EF4-FFF2-40B4-BE49-F238E27FC236}">
                <a16:creationId xmlns:a16="http://schemas.microsoft.com/office/drawing/2014/main" id="{96425C3F-52DC-98A2-88C0-5D291C006D8B}"/>
              </a:ext>
            </a:extLst>
          </p:cNvPr>
          <p:cNvGrpSpPr/>
          <p:nvPr/>
        </p:nvGrpSpPr>
        <p:grpSpPr>
          <a:xfrm>
            <a:off x="4541496" y="2467484"/>
            <a:ext cx="689337" cy="808355"/>
            <a:chOff x="379738" y="2095569"/>
            <a:chExt cx="689337" cy="808355"/>
          </a:xfrm>
        </p:grpSpPr>
        <p:sp>
          <p:nvSpPr>
            <p:cNvPr id="15" name="六边形 14">
              <a:extLst>
                <a:ext uri="{FF2B5EF4-FFF2-40B4-BE49-F238E27FC236}">
                  <a16:creationId xmlns:a16="http://schemas.microsoft.com/office/drawing/2014/main" id="{AAA52D1D-95F8-8E16-853F-870BA94DA928}"/>
                </a:ext>
              </a:extLst>
            </p:cNvPr>
            <p:cNvSpPr/>
            <p:nvPr>
              <p:custDataLst>
                <p:tags r:id="rId13"/>
              </p:custDataLst>
            </p:nvPr>
          </p:nvSpPr>
          <p:spPr>
            <a:xfrm rot="5400000" flipH="1" flipV="1">
              <a:off x="326716" y="2148591"/>
              <a:ext cx="769620" cy="663575"/>
            </a:xfrm>
            <a:prstGeom prst="hexagon">
              <a:avLst/>
            </a:prstGeom>
            <a:noFill/>
            <a:ln>
              <a:solidFill>
                <a:srgbClr val="782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16" name="六边形 15">
              <a:extLst>
                <a:ext uri="{FF2B5EF4-FFF2-40B4-BE49-F238E27FC236}">
                  <a16:creationId xmlns:a16="http://schemas.microsoft.com/office/drawing/2014/main" id="{A10F0261-7B52-D4D2-9B60-7CFD2304FD76}"/>
                </a:ext>
              </a:extLst>
            </p:cNvPr>
            <p:cNvSpPr/>
            <p:nvPr>
              <p:custDataLst>
                <p:tags r:id="rId14"/>
              </p:custDataLst>
            </p:nvPr>
          </p:nvSpPr>
          <p:spPr>
            <a:xfrm rot="5400000" flipH="1" flipV="1">
              <a:off x="351481" y="2187326"/>
              <a:ext cx="769620" cy="663575"/>
            </a:xfrm>
            <a:prstGeom prst="hexagon">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17" name="矩形 16">
              <a:extLst>
                <a:ext uri="{FF2B5EF4-FFF2-40B4-BE49-F238E27FC236}">
                  <a16:creationId xmlns:a16="http://schemas.microsoft.com/office/drawing/2014/main" id="{C1312728-0CB4-A01F-7DEF-72E996770A5A}"/>
                </a:ext>
              </a:extLst>
            </p:cNvPr>
            <p:cNvSpPr/>
            <p:nvPr>
              <p:custDataLst>
                <p:tags r:id="rId15"/>
              </p:custDataLst>
            </p:nvPr>
          </p:nvSpPr>
          <p:spPr>
            <a:xfrm>
              <a:off x="403508" y="2229871"/>
              <a:ext cx="665567" cy="584775"/>
            </a:xfrm>
            <a:prstGeom prst="rect">
              <a:avLst/>
            </a:prstGeom>
          </p:spPr>
          <p:txBody>
            <a:bodyPr wrap="square">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rPr>
                <a:t>02</a:t>
              </a:r>
              <a:endParaRPr lang="zh-CN" altLang="en-US"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endParaRPr>
            </a:p>
          </p:txBody>
        </p:sp>
      </p:grpSp>
      <p:sp>
        <p:nvSpPr>
          <p:cNvPr id="18" name="TextBox 5">
            <a:extLst>
              <a:ext uri="{FF2B5EF4-FFF2-40B4-BE49-F238E27FC236}">
                <a16:creationId xmlns:a16="http://schemas.microsoft.com/office/drawing/2014/main" id="{20FBE1B1-199D-8CAE-DD2A-2A0CD042A606}"/>
              </a:ext>
            </a:extLst>
          </p:cNvPr>
          <p:cNvSpPr txBox="1"/>
          <p:nvPr>
            <p:custDataLst>
              <p:tags r:id="rId3"/>
            </p:custDataLst>
          </p:nvPr>
        </p:nvSpPr>
        <p:spPr>
          <a:xfrm>
            <a:off x="5330494" y="2663068"/>
            <a:ext cx="2339340" cy="521970"/>
          </a:xfrm>
          <a:prstGeom prst="rect">
            <a:avLst/>
          </a:prstGeom>
          <a:solidFill>
            <a:srgbClr val="78206E"/>
          </a:solidFill>
        </p:spPr>
        <p:txBody>
          <a:bodyPr wrap="square" rtlCol="0" anchor="ctr" anchorCtr="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安全性</a:t>
            </a:r>
          </a:p>
        </p:txBody>
      </p:sp>
      <p:grpSp>
        <p:nvGrpSpPr>
          <p:cNvPr id="35" name="组合 34">
            <a:extLst>
              <a:ext uri="{FF2B5EF4-FFF2-40B4-BE49-F238E27FC236}">
                <a16:creationId xmlns:a16="http://schemas.microsoft.com/office/drawing/2014/main" id="{137B139C-1E8F-3F45-D56A-F8B847F8C8D3}"/>
              </a:ext>
            </a:extLst>
          </p:cNvPr>
          <p:cNvGrpSpPr/>
          <p:nvPr/>
        </p:nvGrpSpPr>
        <p:grpSpPr>
          <a:xfrm>
            <a:off x="6461979" y="4180804"/>
            <a:ext cx="689337" cy="808355"/>
            <a:chOff x="379737" y="5494666"/>
            <a:chExt cx="689337" cy="808355"/>
          </a:xfrm>
        </p:grpSpPr>
        <p:sp>
          <p:nvSpPr>
            <p:cNvPr id="19" name="六边形 18">
              <a:extLst>
                <a:ext uri="{FF2B5EF4-FFF2-40B4-BE49-F238E27FC236}">
                  <a16:creationId xmlns:a16="http://schemas.microsoft.com/office/drawing/2014/main" id="{7B715283-CBB1-6007-D9FB-FF9C6067301E}"/>
                </a:ext>
              </a:extLst>
            </p:cNvPr>
            <p:cNvSpPr/>
            <p:nvPr>
              <p:custDataLst>
                <p:tags r:id="rId10"/>
              </p:custDataLst>
            </p:nvPr>
          </p:nvSpPr>
          <p:spPr>
            <a:xfrm rot="5400000" flipH="1" flipV="1">
              <a:off x="326715" y="5547688"/>
              <a:ext cx="769620" cy="663575"/>
            </a:xfrm>
            <a:prstGeom prst="hexagon">
              <a:avLst/>
            </a:prstGeom>
            <a:noFill/>
            <a:ln>
              <a:solidFill>
                <a:srgbClr val="782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20" name="六边形 19">
              <a:extLst>
                <a:ext uri="{FF2B5EF4-FFF2-40B4-BE49-F238E27FC236}">
                  <a16:creationId xmlns:a16="http://schemas.microsoft.com/office/drawing/2014/main" id="{E95E3AC8-9D2C-D693-E40B-6A0B92CA87F6}"/>
                </a:ext>
              </a:extLst>
            </p:cNvPr>
            <p:cNvSpPr/>
            <p:nvPr>
              <p:custDataLst>
                <p:tags r:id="rId11"/>
              </p:custDataLst>
            </p:nvPr>
          </p:nvSpPr>
          <p:spPr>
            <a:xfrm rot="5400000" flipH="1" flipV="1">
              <a:off x="351480" y="5586423"/>
              <a:ext cx="769620" cy="663575"/>
            </a:xfrm>
            <a:prstGeom prst="hexagon">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21" name="矩形 20">
              <a:extLst>
                <a:ext uri="{FF2B5EF4-FFF2-40B4-BE49-F238E27FC236}">
                  <a16:creationId xmlns:a16="http://schemas.microsoft.com/office/drawing/2014/main" id="{9F58686A-AA69-9A65-D7D2-542BFBC661A1}"/>
                </a:ext>
              </a:extLst>
            </p:cNvPr>
            <p:cNvSpPr/>
            <p:nvPr>
              <p:custDataLst>
                <p:tags r:id="rId12"/>
              </p:custDataLst>
            </p:nvPr>
          </p:nvSpPr>
          <p:spPr>
            <a:xfrm>
              <a:off x="403507" y="5628968"/>
              <a:ext cx="665567" cy="584775"/>
            </a:xfrm>
            <a:prstGeom prst="rect">
              <a:avLst/>
            </a:prstGeom>
          </p:spPr>
          <p:txBody>
            <a:bodyPr wrap="none">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rPr>
                <a:t>05</a:t>
              </a:r>
              <a:endParaRPr lang="zh-CN" altLang="en-US"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endParaRPr>
            </a:p>
          </p:txBody>
        </p:sp>
      </p:grpSp>
      <p:sp>
        <p:nvSpPr>
          <p:cNvPr id="22" name="TextBox 5">
            <a:extLst>
              <a:ext uri="{FF2B5EF4-FFF2-40B4-BE49-F238E27FC236}">
                <a16:creationId xmlns:a16="http://schemas.microsoft.com/office/drawing/2014/main" id="{E323182A-D952-4242-CC22-D5D297032BF0}"/>
              </a:ext>
            </a:extLst>
          </p:cNvPr>
          <p:cNvSpPr txBox="1"/>
          <p:nvPr>
            <p:custDataLst>
              <p:tags r:id="rId4"/>
            </p:custDataLst>
          </p:nvPr>
        </p:nvSpPr>
        <p:spPr>
          <a:xfrm>
            <a:off x="7267477" y="4376701"/>
            <a:ext cx="2339338" cy="521970"/>
          </a:xfrm>
          <a:prstGeom prst="rect">
            <a:avLst/>
          </a:prstGeom>
          <a:solidFill>
            <a:srgbClr val="78206E"/>
          </a:solidFill>
        </p:spPr>
        <p:txBody>
          <a:bodyPr wrap="square" rtlCol="0" anchor="ctr" anchorCtr="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公平性</a:t>
            </a:r>
          </a:p>
        </p:txBody>
      </p:sp>
      <p:grpSp>
        <p:nvGrpSpPr>
          <p:cNvPr id="33" name="组合 32">
            <a:extLst>
              <a:ext uri="{FF2B5EF4-FFF2-40B4-BE49-F238E27FC236}">
                <a16:creationId xmlns:a16="http://schemas.microsoft.com/office/drawing/2014/main" id="{DF91F826-2C9F-2520-DA06-4629026B58F8}"/>
              </a:ext>
            </a:extLst>
          </p:cNvPr>
          <p:cNvGrpSpPr/>
          <p:nvPr/>
        </p:nvGrpSpPr>
        <p:grpSpPr>
          <a:xfrm>
            <a:off x="8125416" y="2467483"/>
            <a:ext cx="689337" cy="808355"/>
            <a:chOff x="379737" y="3000851"/>
            <a:chExt cx="689337" cy="808355"/>
          </a:xfrm>
        </p:grpSpPr>
        <p:sp>
          <p:nvSpPr>
            <p:cNvPr id="23" name="六边形 22">
              <a:extLst>
                <a:ext uri="{FF2B5EF4-FFF2-40B4-BE49-F238E27FC236}">
                  <a16:creationId xmlns:a16="http://schemas.microsoft.com/office/drawing/2014/main" id="{66CF70AC-5243-9D0E-63CD-AFB0113FFCCA}"/>
                </a:ext>
              </a:extLst>
            </p:cNvPr>
            <p:cNvSpPr/>
            <p:nvPr>
              <p:custDataLst>
                <p:tags r:id="rId7"/>
              </p:custDataLst>
            </p:nvPr>
          </p:nvSpPr>
          <p:spPr>
            <a:xfrm rot="5400000" flipH="1" flipV="1">
              <a:off x="326715" y="3053873"/>
              <a:ext cx="769620" cy="663575"/>
            </a:xfrm>
            <a:prstGeom prst="hexagon">
              <a:avLst/>
            </a:prstGeom>
            <a:noFill/>
            <a:ln>
              <a:solidFill>
                <a:srgbClr val="7820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24" name="六边形 23">
              <a:extLst>
                <a:ext uri="{FF2B5EF4-FFF2-40B4-BE49-F238E27FC236}">
                  <a16:creationId xmlns:a16="http://schemas.microsoft.com/office/drawing/2014/main" id="{27A1FD40-5457-F810-EC05-C6FAF1C29ECF}"/>
                </a:ext>
              </a:extLst>
            </p:cNvPr>
            <p:cNvSpPr/>
            <p:nvPr>
              <p:custDataLst>
                <p:tags r:id="rId8"/>
              </p:custDataLst>
            </p:nvPr>
          </p:nvSpPr>
          <p:spPr>
            <a:xfrm rot="5400000" flipH="1" flipV="1">
              <a:off x="351480" y="3092608"/>
              <a:ext cx="769620" cy="663575"/>
            </a:xfrm>
            <a:prstGeom prst="hexagon">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sym typeface="Segoe UI" panose="020B0502040204020203" pitchFamily="34" charset="0"/>
              </a:endParaRPr>
            </a:p>
          </p:txBody>
        </p:sp>
        <p:sp>
          <p:nvSpPr>
            <p:cNvPr id="25" name="矩形 24">
              <a:extLst>
                <a:ext uri="{FF2B5EF4-FFF2-40B4-BE49-F238E27FC236}">
                  <a16:creationId xmlns:a16="http://schemas.microsoft.com/office/drawing/2014/main" id="{91AAFC17-2FD0-4459-3994-48B60273795C}"/>
                </a:ext>
              </a:extLst>
            </p:cNvPr>
            <p:cNvSpPr/>
            <p:nvPr>
              <p:custDataLst>
                <p:tags r:id="rId9"/>
              </p:custDataLst>
            </p:nvPr>
          </p:nvSpPr>
          <p:spPr>
            <a:xfrm>
              <a:off x="403507" y="3135153"/>
              <a:ext cx="665567" cy="584775"/>
            </a:xfrm>
            <a:prstGeom prst="rect">
              <a:avLst/>
            </a:prstGeom>
          </p:spPr>
          <p:txBody>
            <a:bodyPr wrap="none">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rPr>
                <a:t>03</a:t>
              </a:r>
              <a:endParaRPr lang="zh-CN" altLang="en-US" sz="3200" dirty="0">
                <a:solidFill>
                  <a:schemeClr val="bg1"/>
                </a:solidFill>
                <a:latin typeface="微软雅黑" panose="020B0503020204020204" pitchFamily="34" charset="-122"/>
                <a:ea typeface="微软雅黑" panose="020B0503020204020204" pitchFamily="34" charset="-122"/>
                <a:sym typeface="Segoe UI" panose="020B0502040204020203" pitchFamily="34" charset="0"/>
              </a:endParaRPr>
            </a:p>
          </p:txBody>
        </p:sp>
      </p:grpSp>
      <p:sp>
        <p:nvSpPr>
          <p:cNvPr id="26" name="TextBox 5">
            <a:extLst>
              <a:ext uri="{FF2B5EF4-FFF2-40B4-BE49-F238E27FC236}">
                <a16:creationId xmlns:a16="http://schemas.microsoft.com/office/drawing/2014/main" id="{D51A0681-8E8B-6375-549F-407D47DD7B3C}"/>
              </a:ext>
            </a:extLst>
          </p:cNvPr>
          <p:cNvSpPr txBox="1"/>
          <p:nvPr>
            <p:custDataLst>
              <p:tags r:id="rId5"/>
            </p:custDataLst>
          </p:nvPr>
        </p:nvSpPr>
        <p:spPr>
          <a:xfrm>
            <a:off x="8930913" y="2662754"/>
            <a:ext cx="2339339" cy="521970"/>
          </a:xfrm>
          <a:prstGeom prst="rect">
            <a:avLst/>
          </a:prstGeom>
          <a:solidFill>
            <a:srgbClr val="78206E"/>
          </a:solidFill>
        </p:spPr>
        <p:txBody>
          <a:bodyPr wrap="square" rtlCol="0" anchor="ctr" anchorCtr="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有效性</a:t>
            </a:r>
          </a:p>
        </p:txBody>
      </p:sp>
      <p:sp>
        <p:nvSpPr>
          <p:cNvPr id="3" name="TextBox 5">
            <a:extLst>
              <a:ext uri="{FF2B5EF4-FFF2-40B4-BE49-F238E27FC236}">
                <a16:creationId xmlns:a16="http://schemas.microsoft.com/office/drawing/2014/main" id="{B59453E6-5BFC-1F83-5068-FC0F45E57249}"/>
              </a:ext>
            </a:extLst>
          </p:cNvPr>
          <p:cNvSpPr txBox="1"/>
          <p:nvPr>
            <p:custDataLst>
              <p:tags r:id="rId6"/>
            </p:custDataLst>
          </p:nvPr>
        </p:nvSpPr>
        <p:spPr>
          <a:xfrm>
            <a:off x="0" y="-1"/>
            <a:ext cx="2506054" cy="5616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目录</a:t>
            </a:r>
          </a:p>
        </p:txBody>
      </p:sp>
    </p:spTree>
    <p:extLst>
      <p:ext uri="{BB962C8B-B14F-4D97-AF65-F5344CB8AC3E}">
        <p14:creationId xmlns:p14="http://schemas.microsoft.com/office/powerpoint/2010/main" val="8584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D723B-ED14-30A4-83BF-6644D11498B7}"/>
            </a:ext>
          </a:extLst>
        </p:cNvPr>
        <p:cNvGrpSpPr/>
        <p:nvPr/>
      </p:nvGrpSpPr>
      <p:grpSpPr>
        <a:xfrm>
          <a:off x="0" y="0"/>
          <a:ext cx="0" cy="0"/>
          <a:chOff x="0" y="0"/>
          <a:chExt cx="0" cy="0"/>
        </a:xfrm>
      </p:grpSpPr>
      <p:sp>
        <p:nvSpPr>
          <p:cNvPr id="7" name="TextBox 5">
            <a:extLst>
              <a:ext uri="{FF2B5EF4-FFF2-40B4-BE49-F238E27FC236}">
                <a16:creationId xmlns:a16="http://schemas.microsoft.com/office/drawing/2014/main" id="{5A466D47-249B-B466-0FF8-0A75E85BE881}"/>
              </a:ext>
            </a:extLst>
          </p:cNvPr>
          <p:cNvSpPr txBox="1"/>
          <p:nvPr>
            <p:custDataLst>
              <p:tags r:id="rId1"/>
            </p:custDataLst>
          </p:nvPr>
        </p:nvSpPr>
        <p:spPr>
          <a:xfrm>
            <a:off x="0" y="-1"/>
            <a:ext cx="2506054" cy="5616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药物基本信息</a:t>
            </a:r>
          </a:p>
        </p:txBody>
      </p:sp>
      <p:sp>
        <p:nvSpPr>
          <p:cNvPr id="8" name="圆角矩形 64">
            <a:extLst>
              <a:ext uri="{FF2B5EF4-FFF2-40B4-BE49-F238E27FC236}">
                <a16:creationId xmlns:a16="http://schemas.microsoft.com/office/drawing/2014/main" id="{AE697432-7EDF-C42E-033F-C2AEE9C72CC2}"/>
              </a:ext>
            </a:extLst>
          </p:cNvPr>
          <p:cNvSpPr/>
          <p:nvPr>
            <p:custDataLst>
              <p:tags r:id="rId2"/>
            </p:custDataLst>
          </p:nvPr>
        </p:nvSpPr>
        <p:spPr>
          <a:xfrm>
            <a:off x="512127" y="2386019"/>
            <a:ext cx="3244215" cy="1151890"/>
          </a:xfrm>
          <a:prstGeom prst="roundRect">
            <a:avLst>
              <a:gd name="adj" fmla="val 13450"/>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73">
            <a:extLst>
              <a:ext uri="{FF2B5EF4-FFF2-40B4-BE49-F238E27FC236}">
                <a16:creationId xmlns:a16="http://schemas.microsoft.com/office/drawing/2014/main" id="{69C84C15-A501-18EF-06EA-4D924BDD4389}"/>
              </a:ext>
            </a:extLst>
          </p:cNvPr>
          <p:cNvSpPr/>
          <p:nvPr>
            <p:custDataLst>
              <p:tags r:id="rId3"/>
            </p:custDataLst>
          </p:nvPr>
        </p:nvSpPr>
        <p:spPr>
          <a:xfrm>
            <a:off x="3922077" y="2386019"/>
            <a:ext cx="3244215" cy="1151890"/>
          </a:xfrm>
          <a:prstGeom prst="roundRect">
            <a:avLst>
              <a:gd name="adj" fmla="val 12238"/>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48">
            <a:extLst>
              <a:ext uri="{FF2B5EF4-FFF2-40B4-BE49-F238E27FC236}">
                <a16:creationId xmlns:a16="http://schemas.microsoft.com/office/drawing/2014/main" id="{5670A8D3-8B1E-B859-6878-48FA64786C38}"/>
              </a:ext>
            </a:extLst>
          </p:cNvPr>
          <p:cNvSpPr/>
          <p:nvPr>
            <p:custDataLst>
              <p:tags r:id="rId4"/>
            </p:custDataLst>
          </p:nvPr>
        </p:nvSpPr>
        <p:spPr>
          <a:xfrm>
            <a:off x="6206807" y="3683324"/>
            <a:ext cx="5506720" cy="1553507"/>
          </a:xfrm>
          <a:prstGeom prst="roundRect">
            <a:avLst>
              <a:gd name="adj" fmla="val 6754"/>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2FBA4DFF-F97B-886A-DE7A-A1F270769058}"/>
              </a:ext>
            </a:extLst>
          </p:cNvPr>
          <p:cNvSpPr txBox="1"/>
          <p:nvPr>
            <p:custDataLst>
              <p:tags r:id="rId5"/>
            </p:custDataLst>
          </p:nvPr>
        </p:nvSpPr>
        <p:spPr>
          <a:xfrm>
            <a:off x="6470374" y="4290257"/>
            <a:ext cx="4951688" cy="744050"/>
          </a:xfrm>
          <a:prstGeom prst="rect">
            <a:avLst/>
          </a:prstGeom>
          <a:noFill/>
        </p:spPr>
        <p:txBody>
          <a:bodyPr wrap="square">
            <a:spAutoFit/>
          </a:bodyPr>
          <a:lstStyle/>
          <a:p>
            <a:pPr marL="0" marR="0" lvl="1" indent="0" algn="just" defTabSz="914400" rtl="0" eaLnBrk="1" fontAlgn="auto" latinLnBrk="0" hangingPunct="1">
              <a:lnSpc>
                <a:spcPct val="15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思源黑体 CN Regular" panose="020B0500000000000000" charset="-122"/>
              </a:rPr>
              <a:t>本品采用静脉输注的给药方式，推荐剂量为</a:t>
            </a:r>
            <a:r>
              <a:rPr kumimoji="0" lang="en-US" altLang="zh-CN"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思源黑体 CN Regular" panose="020B0500000000000000" charset="-122"/>
              </a:rPr>
              <a:t>5mg/kg</a:t>
            </a: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思源黑体 CN Regular" panose="020B0500000000000000" charset="-122"/>
              </a:rPr>
              <a:t>，每</a:t>
            </a:r>
            <a:r>
              <a:rPr kumimoji="0" lang="en-US" altLang="zh-CN"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思源黑体 CN Regular" panose="020B0500000000000000" charset="-122"/>
              </a:rPr>
              <a:t>2</a:t>
            </a: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思源黑体 CN Regular" panose="020B0500000000000000" charset="-122"/>
              </a:rPr>
              <a:t>周给药一次，直至出现疾病进展或出现不可耐受的毒性。</a:t>
            </a:r>
          </a:p>
        </p:txBody>
      </p:sp>
      <p:sp>
        <p:nvSpPr>
          <p:cNvPr id="12" name="圆角矩形 50">
            <a:extLst>
              <a:ext uri="{FF2B5EF4-FFF2-40B4-BE49-F238E27FC236}">
                <a16:creationId xmlns:a16="http://schemas.microsoft.com/office/drawing/2014/main" id="{D9D2E158-C21B-49E7-3140-D8EAD9E8168B}"/>
              </a:ext>
            </a:extLst>
          </p:cNvPr>
          <p:cNvSpPr/>
          <p:nvPr/>
        </p:nvSpPr>
        <p:spPr>
          <a:xfrm>
            <a:off x="8336915" y="3851781"/>
            <a:ext cx="1247775"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用法用量</a:t>
            </a:r>
          </a:p>
        </p:txBody>
      </p:sp>
      <p:sp>
        <p:nvSpPr>
          <p:cNvPr id="13" name="圆角矩形 52">
            <a:extLst>
              <a:ext uri="{FF2B5EF4-FFF2-40B4-BE49-F238E27FC236}">
                <a16:creationId xmlns:a16="http://schemas.microsoft.com/office/drawing/2014/main" id="{889643E1-210D-054F-7AA3-1D9B0612495C}"/>
              </a:ext>
            </a:extLst>
          </p:cNvPr>
          <p:cNvSpPr/>
          <p:nvPr>
            <p:custDataLst>
              <p:tags r:id="rId6"/>
            </p:custDataLst>
          </p:nvPr>
        </p:nvSpPr>
        <p:spPr>
          <a:xfrm>
            <a:off x="512760" y="1160469"/>
            <a:ext cx="3103760" cy="1080770"/>
          </a:xfrm>
          <a:prstGeom prst="roundRect">
            <a:avLst>
              <a:gd name="adj" fmla="val 11045"/>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019D671F-D5B7-C062-DDA9-491BAB918336}"/>
              </a:ext>
            </a:extLst>
          </p:cNvPr>
          <p:cNvSpPr txBox="1"/>
          <p:nvPr>
            <p:custDataLst>
              <p:tags r:id="rId7"/>
            </p:custDataLst>
          </p:nvPr>
        </p:nvSpPr>
        <p:spPr>
          <a:xfrm>
            <a:off x="538107" y="1695505"/>
            <a:ext cx="3078413"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索卡佐利单抗注射液</a:t>
            </a:r>
          </a:p>
        </p:txBody>
      </p:sp>
      <p:sp>
        <p:nvSpPr>
          <p:cNvPr id="15" name="圆角矩形 54">
            <a:extLst>
              <a:ext uri="{FF2B5EF4-FFF2-40B4-BE49-F238E27FC236}">
                <a16:creationId xmlns:a16="http://schemas.microsoft.com/office/drawing/2014/main" id="{2337DEAD-4238-9545-2BA7-5E826A8CF0D7}"/>
              </a:ext>
            </a:extLst>
          </p:cNvPr>
          <p:cNvSpPr/>
          <p:nvPr>
            <p:custDataLst>
              <p:tags r:id="rId8"/>
            </p:custDataLst>
          </p:nvPr>
        </p:nvSpPr>
        <p:spPr>
          <a:xfrm>
            <a:off x="1071378" y="1273499"/>
            <a:ext cx="2125711" cy="342803"/>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通用名称</a:t>
            </a:r>
          </a:p>
        </p:txBody>
      </p:sp>
      <p:sp>
        <p:nvSpPr>
          <p:cNvPr id="16" name="圆角矩形 55">
            <a:extLst>
              <a:ext uri="{FF2B5EF4-FFF2-40B4-BE49-F238E27FC236}">
                <a16:creationId xmlns:a16="http://schemas.microsoft.com/office/drawing/2014/main" id="{E3D7C586-CB52-506E-9DC3-D9ADBFDD7FBB}"/>
              </a:ext>
            </a:extLst>
          </p:cNvPr>
          <p:cNvSpPr/>
          <p:nvPr>
            <p:custDataLst>
              <p:tags r:id="rId9"/>
            </p:custDataLst>
          </p:nvPr>
        </p:nvSpPr>
        <p:spPr>
          <a:xfrm>
            <a:off x="3959070" y="1160469"/>
            <a:ext cx="2644249" cy="1080135"/>
          </a:xfrm>
          <a:prstGeom prst="roundRect">
            <a:avLst>
              <a:gd name="adj" fmla="val 11405"/>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4F958D6F-8BC7-F8D8-0281-AC6C98AAE71A}"/>
              </a:ext>
            </a:extLst>
          </p:cNvPr>
          <p:cNvSpPr txBox="1"/>
          <p:nvPr>
            <p:custDataLst>
              <p:tags r:id="rId10"/>
            </p:custDataLst>
          </p:nvPr>
        </p:nvSpPr>
        <p:spPr>
          <a:xfrm>
            <a:off x="3967337" y="1695505"/>
            <a:ext cx="2619162"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100mg</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4ml</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瓶</a:t>
            </a:r>
          </a:p>
        </p:txBody>
      </p:sp>
      <p:sp>
        <p:nvSpPr>
          <p:cNvPr id="18" name="圆角矩形 57">
            <a:extLst>
              <a:ext uri="{FF2B5EF4-FFF2-40B4-BE49-F238E27FC236}">
                <a16:creationId xmlns:a16="http://schemas.microsoft.com/office/drawing/2014/main" id="{4696A4B7-0E25-7A09-444D-36E52AA4A8A4}"/>
              </a:ext>
            </a:extLst>
          </p:cNvPr>
          <p:cNvSpPr/>
          <p:nvPr>
            <p:custDataLst>
              <p:tags r:id="rId11"/>
            </p:custDataLst>
          </p:nvPr>
        </p:nvSpPr>
        <p:spPr>
          <a:xfrm>
            <a:off x="4341914" y="1273499"/>
            <a:ext cx="1849045"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注册规格</a:t>
            </a:r>
          </a:p>
        </p:txBody>
      </p:sp>
      <p:sp>
        <p:nvSpPr>
          <p:cNvPr id="19" name="圆角矩形 58">
            <a:extLst>
              <a:ext uri="{FF2B5EF4-FFF2-40B4-BE49-F238E27FC236}">
                <a16:creationId xmlns:a16="http://schemas.microsoft.com/office/drawing/2014/main" id="{D2D24F91-0A97-CC18-1B9A-99125B69B021}"/>
              </a:ext>
            </a:extLst>
          </p:cNvPr>
          <p:cNvSpPr/>
          <p:nvPr>
            <p:custDataLst>
              <p:tags r:id="rId12"/>
            </p:custDataLst>
          </p:nvPr>
        </p:nvSpPr>
        <p:spPr>
          <a:xfrm>
            <a:off x="6908165" y="1160470"/>
            <a:ext cx="2644249" cy="1070071"/>
          </a:xfrm>
          <a:prstGeom prst="roundRect">
            <a:avLst>
              <a:gd name="adj" fmla="val 12463"/>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文本框 19">
            <a:extLst>
              <a:ext uri="{FF2B5EF4-FFF2-40B4-BE49-F238E27FC236}">
                <a16:creationId xmlns:a16="http://schemas.microsoft.com/office/drawing/2014/main" id="{6257CE29-C827-F295-48B8-B417D113B904}"/>
              </a:ext>
            </a:extLst>
          </p:cNvPr>
          <p:cNvSpPr txBox="1"/>
          <p:nvPr>
            <p:custDataLst>
              <p:tags r:id="rId13"/>
            </p:custDataLst>
          </p:nvPr>
        </p:nvSpPr>
        <p:spPr>
          <a:xfrm>
            <a:off x="7442111" y="1695505"/>
            <a:ext cx="1656715"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23</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19</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a:t>
            </a:r>
          </a:p>
        </p:txBody>
      </p:sp>
      <p:sp>
        <p:nvSpPr>
          <p:cNvPr id="21" name="圆角矩形 60">
            <a:extLst>
              <a:ext uri="{FF2B5EF4-FFF2-40B4-BE49-F238E27FC236}">
                <a16:creationId xmlns:a16="http://schemas.microsoft.com/office/drawing/2014/main" id="{989F61D0-C719-D71C-F404-308F0E2F3EAB}"/>
              </a:ext>
            </a:extLst>
          </p:cNvPr>
          <p:cNvSpPr/>
          <p:nvPr>
            <p:custDataLst>
              <p:tags r:id="rId14"/>
            </p:custDataLst>
          </p:nvPr>
        </p:nvSpPr>
        <p:spPr>
          <a:xfrm>
            <a:off x="7056907" y="1284929"/>
            <a:ext cx="2364105"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中国大陆首次上市时间</a:t>
            </a:r>
          </a:p>
        </p:txBody>
      </p:sp>
      <p:sp>
        <p:nvSpPr>
          <p:cNvPr id="22" name="圆角矩形 61">
            <a:extLst>
              <a:ext uri="{FF2B5EF4-FFF2-40B4-BE49-F238E27FC236}">
                <a16:creationId xmlns:a16="http://schemas.microsoft.com/office/drawing/2014/main" id="{4EB704E9-8AA5-13B0-1176-4CB7E20495AD}"/>
              </a:ext>
            </a:extLst>
          </p:cNvPr>
          <p:cNvSpPr/>
          <p:nvPr>
            <p:custDataLst>
              <p:tags r:id="rId15"/>
            </p:custDataLst>
          </p:nvPr>
        </p:nvSpPr>
        <p:spPr>
          <a:xfrm>
            <a:off x="512762" y="3683324"/>
            <a:ext cx="5507356" cy="1553507"/>
          </a:xfrm>
          <a:prstGeom prst="roundRect">
            <a:avLst>
              <a:gd name="adj" fmla="val 8171"/>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2705C11A-94CD-7E88-06DD-630DA33C6ECB}"/>
              </a:ext>
            </a:extLst>
          </p:cNvPr>
          <p:cNvSpPr txBox="1"/>
          <p:nvPr>
            <p:custDataLst>
              <p:tags r:id="rId16"/>
            </p:custDataLst>
          </p:nvPr>
        </p:nvSpPr>
        <p:spPr>
          <a:xfrm>
            <a:off x="769937" y="4290257"/>
            <a:ext cx="4993640" cy="74405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5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思源黑体 CN Regular" panose="020B0500000000000000" charset="-122"/>
              </a:rPr>
              <a:t>本品适用于既往接受含铂化疗治疗失败的复发或转移性宫颈癌患者的治疗。</a:t>
            </a:r>
            <a:endParaRPr kumimoji="0" lang="zh-CN" altLang="en-US" sz="1500" b="1" i="0" u="none" strike="noStrike" kern="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思源黑体 CN Regular" panose="020B0500000000000000" charset="-122"/>
            </a:endParaRPr>
          </a:p>
        </p:txBody>
      </p:sp>
      <p:sp>
        <p:nvSpPr>
          <p:cNvPr id="24" name="圆角矩形 63">
            <a:extLst>
              <a:ext uri="{FF2B5EF4-FFF2-40B4-BE49-F238E27FC236}">
                <a16:creationId xmlns:a16="http://schemas.microsoft.com/office/drawing/2014/main" id="{5AB649FA-4864-A853-3DDD-171E11E54738}"/>
              </a:ext>
            </a:extLst>
          </p:cNvPr>
          <p:cNvSpPr/>
          <p:nvPr/>
        </p:nvSpPr>
        <p:spPr>
          <a:xfrm>
            <a:off x="2607310" y="3864111"/>
            <a:ext cx="1247775"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适应症</a:t>
            </a:r>
          </a:p>
        </p:txBody>
      </p:sp>
      <p:sp>
        <p:nvSpPr>
          <p:cNvPr id="25" name="文本框 24">
            <a:extLst>
              <a:ext uri="{FF2B5EF4-FFF2-40B4-BE49-F238E27FC236}">
                <a16:creationId xmlns:a16="http://schemas.microsoft.com/office/drawing/2014/main" id="{79F495E2-F022-2CAF-11F0-822C5EFB37D5}"/>
              </a:ext>
            </a:extLst>
          </p:cNvPr>
          <p:cNvSpPr txBox="1"/>
          <p:nvPr>
            <p:custDataLst>
              <p:tags r:id="rId17"/>
            </p:custDataLst>
          </p:nvPr>
        </p:nvSpPr>
        <p:spPr>
          <a:xfrm>
            <a:off x="1146810" y="3037832"/>
            <a:ext cx="1974850"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无同通用名药品上市</a:t>
            </a:r>
          </a:p>
        </p:txBody>
      </p:sp>
      <p:sp>
        <p:nvSpPr>
          <p:cNvPr id="26" name="圆角矩形 66">
            <a:extLst>
              <a:ext uri="{FF2B5EF4-FFF2-40B4-BE49-F238E27FC236}">
                <a16:creationId xmlns:a16="http://schemas.microsoft.com/office/drawing/2014/main" id="{4A9EB811-DFDD-AE07-624C-BFD70104CFC9}"/>
              </a:ext>
            </a:extLst>
          </p:cNvPr>
          <p:cNvSpPr/>
          <p:nvPr>
            <p:custDataLst>
              <p:tags r:id="rId18"/>
            </p:custDataLst>
          </p:nvPr>
        </p:nvSpPr>
        <p:spPr>
          <a:xfrm>
            <a:off x="952182" y="2506669"/>
            <a:ext cx="2364105" cy="526415"/>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目前大陆地区同通用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名称药品的上市情况</a:t>
            </a:r>
          </a:p>
        </p:txBody>
      </p:sp>
      <p:sp>
        <p:nvSpPr>
          <p:cNvPr id="27" name="圆角矩形 67">
            <a:extLst>
              <a:ext uri="{FF2B5EF4-FFF2-40B4-BE49-F238E27FC236}">
                <a16:creationId xmlns:a16="http://schemas.microsoft.com/office/drawing/2014/main" id="{35F41C29-2ED6-A903-2A40-4B83036D89EA}"/>
              </a:ext>
            </a:extLst>
          </p:cNvPr>
          <p:cNvSpPr/>
          <p:nvPr>
            <p:custDataLst>
              <p:tags r:id="rId19"/>
            </p:custDataLst>
          </p:nvPr>
        </p:nvSpPr>
        <p:spPr>
          <a:xfrm>
            <a:off x="9742487" y="1160469"/>
            <a:ext cx="1971040" cy="1080135"/>
          </a:xfrm>
          <a:prstGeom prst="roundRect">
            <a:avLst>
              <a:gd name="adj" fmla="val 11405"/>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文本框 27">
            <a:extLst>
              <a:ext uri="{FF2B5EF4-FFF2-40B4-BE49-F238E27FC236}">
                <a16:creationId xmlns:a16="http://schemas.microsoft.com/office/drawing/2014/main" id="{E55BA90D-A535-2680-1FC9-DD28E81AC623}"/>
              </a:ext>
            </a:extLst>
          </p:cNvPr>
          <p:cNvSpPr txBox="1"/>
          <p:nvPr>
            <p:custDataLst>
              <p:tags r:id="rId20"/>
            </p:custDataLst>
          </p:nvPr>
        </p:nvSpPr>
        <p:spPr>
          <a:xfrm>
            <a:off x="9847207" y="1695505"/>
            <a:ext cx="1656715" cy="331757"/>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否</a:t>
            </a:r>
          </a:p>
        </p:txBody>
      </p:sp>
      <p:sp>
        <p:nvSpPr>
          <p:cNvPr id="29" name="圆角矩形 69">
            <a:extLst>
              <a:ext uri="{FF2B5EF4-FFF2-40B4-BE49-F238E27FC236}">
                <a16:creationId xmlns:a16="http://schemas.microsoft.com/office/drawing/2014/main" id="{9522353B-17AF-59C6-D152-3DF61F664D25}"/>
              </a:ext>
            </a:extLst>
          </p:cNvPr>
          <p:cNvSpPr/>
          <p:nvPr>
            <p:custDataLst>
              <p:tags r:id="rId21"/>
            </p:custDataLst>
          </p:nvPr>
        </p:nvSpPr>
        <p:spPr>
          <a:xfrm>
            <a:off x="9920922" y="1273499"/>
            <a:ext cx="1614170"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是否为OTC药</a:t>
            </a:r>
          </a:p>
        </p:txBody>
      </p:sp>
      <p:sp>
        <p:nvSpPr>
          <p:cNvPr id="30" name="圆角矩形 70">
            <a:extLst>
              <a:ext uri="{FF2B5EF4-FFF2-40B4-BE49-F238E27FC236}">
                <a16:creationId xmlns:a16="http://schemas.microsoft.com/office/drawing/2014/main" id="{9509B19D-6851-59FA-A2F7-B73D83E7DDEC}"/>
              </a:ext>
            </a:extLst>
          </p:cNvPr>
          <p:cNvSpPr/>
          <p:nvPr>
            <p:custDataLst>
              <p:tags r:id="rId22"/>
            </p:custDataLst>
          </p:nvPr>
        </p:nvSpPr>
        <p:spPr>
          <a:xfrm>
            <a:off x="533953" y="5417618"/>
            <a:ext cx="2201019" cy="1070072"/>
          </a:xfrm>
          <a:prstGeom prst="roundRect">
            <a:avLst>
              <a:gd name="adj" fmla="val 11347"/>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文本框 30">
            <a:extLst>
              <a:ext uri="{FF2B5EF4-FFF2-40B4-BE49-F238E27FC236}">
                <a16:creationId xmlns:a16="http://schemas.microsoft.com/office/drawing/2014/main" id="{8E1272F2-6870-09C2-1766-A441CAF7E24E}"/>
              </a:ext>
            </a:extLst>
          </p:cNvPr>
          <p:cNvSpPr txBox="1"/>
          <p:nvPr>
            <p:custDataLst>
              <p:tags r:id="rId23"/>
            </p:custDataLst>
          </p:nvPr>
        </p:nvSpPr>
        <p:spPr>
          <a:xfrm>
            <a:off x="512127" y="5952654"/>
            <a:ext cx="2244670"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卡度尼利单抗注射液</a:t>
            </a:r>
          </a:p>
        </p:txBody>
      </p:sp>
      <p:sp>
        <p:nvSpPr>
          <p:cNvPr id="32" name="圆角矩形 72">
            <a:extLst>
              <a:ext uri="{FF2B5EF4-FFF2-40B4-BE49-F238E27FC236}">
                <a16:creationId xmlns:a16="http://schemas.microsoft.com/office/drawing/2014/main" id="{94A8A3A5-49AC-7903-E359-E0387647A192}"/>
              </a:ext>
            </a:extLst>
          </p:cNvPr>
          <p:cNvSpPr/>
          <p:nvPr>
            <p:custDataLst>
              <p:tags r:id="rId24"/>
            </p:custDataLst>
          </p:nvPr>
        </p:nvSpPr>
        <p:spPr>
          <a:xfrm>
            <a:off x="751718" y="5525040"/>
            <a:ext cx="1754336"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参照药品建议</a:t>
            </a:r>
          </a:p>
        </p:txBody>
      </p:sp>
      <p:sp>
        <p:nvSpPr>
          <p:cNvPr id="33" name="文本框 32">
            <a:extLst>
              <a:ext uri="{FF2B5EF4-FFF2-40B4-BE49-F238E27FC236}">
                <a16:creationId xmlns:a16="http://schemas.microsoft.com/office/drawing/2014/main" id="{94233F7B-D989-C811-B219-F0F53B5A8E00}"/>
              </a:ext>
            </a:extLst>
          </p:cNvPr>
          <p:cNvSpPr txBox="1"/>
          <p:nvPr>
            <p:custDataLst>
              <p:tags r:id="rId25"/>
            </p:custDataLst>
          </p:nvPr>
        </p:nvSpPr>
        <p:spPr>
          <a:xfrm>
            <a:off x="4391025" y="3037832"/>
            <a:ext cx="2335211"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中国 </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2023</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p>
        </p:txBody>
      </p:sp>
      <p:sp>
        <p:nvSpPr>
          <p:cNvPr id="34" name="圆角矩形 75">
            <a:extLst>
              <a:ext uri="{FF2B5EF4-FFF2-40B4-BE49-F238E27FC236}">
                <a16:creationId xmlns:a16="http://schemas.microsoft.com/office/drawing/2014/main" id="{1DFF03AE-5327-C85D-D6A0-2D0A32DC3F33}"/>
              </a:ext>
            </a:extLst>
          </p:cNvPr>
          <p:cNvSpPr/>
          <p:nvPr>
            <p:custDataLst>
              <p:tags r:id="rId26"/>
            </p:custDataLst>
          </p:nvPr>
        </p:nvSpPr>
        <p:spPr>
          <a:xfrm>
            <a:off x="4362132" y="2506669"/>
            <a:ext cx="2364105" cy="526415"/>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全球首个上市国家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/地区及上市时间</a:t>
            </a:r>
          </a:p>
        </p:txBody>
      </p:sp>
      <p:sp>
        <p:nvSpPr>
          <p:cNvPr id="35" name="圆角矩形 76">
            <a:extLst>
              <a:ext uri="{FF2B5EF4-FFF2-40B4-BE49-F238E27FC236}">
                <a16:creationId xmlns:a16="http://schemas.microsoft.com/office/drawing/2014/main" id="{CE1B6BD6-AEC4-13E1-DF6D-75C370AB720E}"/>
              </a:ext>
            </a:extLst>
          </p:cNvPr>
          <p:cNvSpPr/>
          <p:nvPr>
            <p:custDataLst>
              <p:tags r:id="rId27"/>
            </p:custDataLst>
          </p:nvPr>
        </p:nvSpPr>
        <p:spPr>
          <a:xfrm>
            <a:off x="7332027" y="2386019"/>
            <a:ext cx="4393565" cy="1151890"/>
          </a:xfrm>
          <a:prstGeom prst="roundRect">
            <a:avLst>
              <a:gd name="adj" fmla="val 13340"/>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78">
            <a:extLst>
              <a:ext uri="{FF2B5EF4-FFF2-40B4-BE49-F238E27FC236}">
                <a16:creationId xmlns:a16="http://schemas.microsoft.com/office/drawing/2014/main" id="{3C2A852A-33CD-1132-A081-7D95BBC512A2}"/>
              </a:ext>
            </a:extLst>
          </p:cNvPr>
          <p:cNvSpPr/>
          <p:nvPr>
            <p:custDataLst>
              <p:tags r:id="rId28"/>
            </p:custDataLst>
          </p:nvPr>
        </p:nvSpPr>
        <p:spPr>
          <a:xfrm>
            <a:off x="7799069" y="2578380"/>
            <a:ext cx="3459480" cy="329565"/>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医保药品分类与代码</a:t>
            </a:r>
          </a:p>
        </p:txBody>
      </p:sp>
      <p:sp>
        <p:nvSpPr>
          <p:cNvPr id="37" name="文本框 36">
            <a:extLst>
              <a:ext uri="{FF2B5EF4-FFF2-40B4-BE49-F238E27FC236}">
                <a16:creationId xmlns:a16="http://schemas.microsoft.com/office/drawing/2014/main" id="{83D5E1AF-0E10-9211-2BD0-B4D4E48E4160}"/>
              </a:ext>
            </a:extLst>
          </p:cNvPr>
          <p:cNvSpPr txBox="1"/>
          <p:nvPr>
            <p:custDataLst>
              <p:tags r:id="rId29"/>
            </p:custDataLst>
          </p:nvPr>
        </p:nvSpPr>
        <p:spPr>
          <a:xfrm>
            <a:off x="7964453" y="3037832"/>
            <a:ext cx="3052457" cy="328936"/>
          </a:xfrm>
          <a:prstGeom prst="rect">
            <a:avLst/>
          </a:prstGeom>
          <a:noFill/>
        </p:spPr>
        <p:txBody>
          <a:bodyPr wrap="square">
            <a:spAutoFit/>
          </a:bodyPr>
          <a:lstStyle/>
          <a:p>
            <a:pPr marL="0" marR="0" lvl="1" indent="0" algn="ctr" defTabSz="914400" rtl="0" eaLnBrk="1" fontAlgn="auto" latinLnBrk="0" hangingPunct="1">
              <a:lnSpc>
                <a:spcPct val="12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XL01FFS298B002010183766</a:t>
            </a:r>
            <a:endPar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70">
            <a:extLst>
              <a:ext uri="{FF2B5EF4-FFF2-40B4-BE49-F238E27FC236}">
                <a16:creationId xmlns:a16="http://schemas.microsoft.com/office/drawing/2014/main" id="{EE83BC92-8F9F-80DF-1B45-721DE8154749}"/>
              </a:ext>
            </a:extLst>
          </p:cNvPr>
          <p:cNvSpPr/>
          <p:nvPr>
            <p:custDataLst>
              <p:tags r:id="rId30"/>
            </p:custDataLst>
          </p:nvPr>
        </p:nvSpPr>
        <p:spPr>
          <a:xfrm>
            <a:off x="2858560" y="5417618"/>
            <a:ext cx="8853118" cy="1070072"/>
          </a:xfrm>
          <a:prstGeom prst="roundRect">
            <a:avLst>
              <a:gd name="adj" fmla="val 11347"/>
            </a:avLst>
          </a:prstGeom>
          <a:solidFill>
            <a:srgbClr val="F9F8FA"/>
          </a:solid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a:extLst>
              <a:ext uri="{FF2B5EF4-FFF2-40B4-BE49-F238E27FC236}">
                <a16:creationId xmlns:a16="http://schemas.microsoft.com/office/drawing/2014/main" id="{04ECAC7F-DA3F-C15A-4330-CFA744E9E49C}"/>
              </a:ext>
            </a:extLst>
          </p:cNvPr>
          <p:cNvSpPr txBox="1"/>
          <p:nvPr>
            <p:custDataLst>
              <p:tags r:id="rId31"/>
            </p:custDataLst>
          </p:nvPr>
        </p:nvSpPr>
        <p:spPr>
          <a:xfrm>
            <a:off x="2952736" y="5487778"/>
            <a:ext cx="8625375" cy="846001"/>
          </a:xfrm>
          <a:prstGeom prst="rect">
            <a:avLst/>
          </a:prstGeom>
          <a:noFill/>
        </p:spPr>
        <p:txBody>
          <a:bodyPr wrap="square">
            <a:spAutoFit/>
          </a:bodyPr>
          <a:lstStyle/>
          <a:p>
            <a:pPr marL="342900" marR="0" lvl="1" indent="-342900" algn="l" defTabSz="914400" rtl="0" eaLnBrk="1" fontAlgn="auto" latinLnBrk="0" hangingPunct="1">
              <a:lnSpc>
                <a:spcPct val="120000"/>
              </a:lnSpc>
              <a:spcBef>
                <a:spcPts val="0"/>
              </a:spcBef>
              <a:spcAft>
                <a:spcPts val="0"/>
              </a:spcAft>
              <a:buClrTx/>
              <a:buSzTx/>
              <a:buFont typeface="+mj-lt"/>
              <a:buAutoNum type="arabicPeriod"/>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获批适应症一致：含铂化疗失败后的复发或转移性宫颈癌患者（不区分</a:t>
            </a:r>
            <a:r>
              <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PD-L1</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状态）。即索卡佐利单抗与卡度尼利单抗均</a:t>
            </a:r>
            <a:r>
              <a:rPr kumimoji="0" lang="zh-CN" altLang="en-US"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可用于</a:t>
            </a:r>
            <a:r>
              <a:rPr kumimoji="0" lang="en-US" altLang="zh-CN"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PD-L1</a:t>
            </a:r>
            <a:r>
              <a:rPr kumimoji="0" lang="zh-CN" altLang="en-US"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阴性晚期宫颈癌</a:t>
            </a: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患者。</a:t>
            </a:r>
            <a:endParaRPr kumimoji="0" lang="en-US" altLang="zh-CN"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342900" marR="0" lvl="1" indent="-342900" algn="l" defTabSz="914400" rtl="0" eaLnBrk="1" fontAlgn="auto" latinLnBrk="0" hangingPunct="1">
              <a:lnSpc>
                <a:spcPct val="120000"/>
              </a:lnSpc>
              <a:spcBef>
                <a:spcPts val="0"/>
              </a:spcBef>
              <a:spcAft>
                <a:spcPts val="0"/>
              </a:spcAft>
              <a:buClrTx/>
              <a:buSzTx/>
              <a:buFont typeface="+mj-lt"/>
              <a:buAutoNum type="arabicPeriod"/>
              <a:tabLst/>
              <a:defRPr/>
            </a:pPr>
            <a:r>
              <a:rPr kumimoji="0" lang="zh-CN" altLang="en-US" sz="14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临床应用广泛：卡度尼利单抗是</a:t>
            </a:r>
            <a:r>
              <a:rPr kumimoji="0" lang="zh-CN" altLang="en-US"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目前目录内唯一可用于</a:t>
            </a:r>
            <a:r>
              <a:rPr kumimoji="0" lang="en-US" altLang="zh-CN"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PD-L1</a:t>
            </a:r>
            <a:r>
              <a:rPr kumimoji="0" lang="zh-CN" altLang="en-US"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阴性晚期宫颈癌患者的免疫检查点抑制剂。</a:t>
            </a:r>
            <a:endParaRPr kumimoji="0" lang="en-US" altLang="zh-CN" sz="1400" b="1" i="0" u="sng"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 name="矩形: 圆顶角 1">
            <a:extLst>
              <a:ext uri="{FF2B5EF4-FFF2-40B4-BE49-F238E27FC236}">
                <a16:creationId xmlns:a16="http://schemas.microsoft.com/office/drawing/2014/main" id="{BB45EDA5-079F-703D-1D0B-3D77A0446EDE}"/>
              </a:ext>
            </a:extLst>
          </p:cNvPr>
          <p:cNvSpPr/>
          <p:nvPr/>
        </p:nvSpPr>
        <p:spPr bwMode="auto">
          <a:xfrm>
            <a:off x="2607310" y="0"/>
            <a:ext cx="9584690" cy="561223"/>
          </a:xfrm>
          <a:prstGeom prst="round2SameRect">
            <a:avLst>
              <a:gd name="adj1" fmla="val 0"/>
              <a:gd name="adj2" fmla="val 24137"/>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chemeClr val="bg1"/>
                </a:solidFill>
                <a:latin typeface="微软雅黑" panose="020B0503020204020204" pitchFamily="34" charset="-122"/>
                <a:ea typeface="微软雅黑" panose="020B0503020204020204" pitchFamily="34" charset="-122"/>
              </a:rPr>
              <a:t>索卡佐利单抗是</a:t>
            </a:r>
            <a:r>
              <a:rPr lang="zh-CN" altLang="en-US" sz="1600" b="1" kern="0" dirty="0">
                <a:solidFill>
                  <a:srgbClr val="FFC000"/>
                </a:solidFill>
                <a:latin typeface="微软雅黑" panose="020B0503020204020204" pitchFamily="34" charset="-122"/>
                <a:ea typeface="微软雅黑" panose="020B0503020204020204" pitchFamily="34" charset="-122"/>
              </a:rPr>
              <a:t>国内唯一具有</a:t>
            </a:r>
            <a:r>
              <a:rPr lang="en-US" altLang="zh-CN" sz="1600" b="1" kern="0" dirty="0">
                <a:solidFill>
                  <a:srgbClr val="FFC000"/>
                </a:solidFill>
                <a:latin typeface="微软雅黑" panose="020B0503020204020204" pitchFamily="34" charset="-122"/>
                <a:ea typeface="微软雅黑" panose="020B0503020204020204" pitchFamily="34" charset="-122"/>
              </a:rPr>
              <a:t>ADCC</a:t>
            </a:r>
            <a:r>
              <a:rPr lang="zh-CN" altLang="en-US" sz="1600" b="1" kern="0" dirty="0">
                <a:solidFill>
                  <a:srgbClr val="FFC000"/>
                </a:solidFill>
                <a:latin typeface="微软雅黑" panose="020B0503020204020204" pitchFamily="34" charset="-122"/>
                <a:ea typeface="微软雅黑" panose="020B0503020204020204" pitchFamily="34" charset="-122"/>
              </a:rPr>
              <a:t>效应的免疫检查点抑制剂（</a:t>
            </a:r>
            <a:r>
              <a:rPr lang="en-US" altLang="zh-CN" sz="1600" b="1" kern="0" dirty="0">
                <a:solidFill>
                  <a:srgbClr val="FFC000"/>
                </a:solidFill>
                <a:latin typeface="微软雅黑" panose="020B0503020204020204" pitchFamily="34" charset="-122"/>
                <a:ea typeface="微软雅黑" panose="020B0503020204020204" pitchFamily="34" charset="-122"/>
              </a:rPr>
              <a:t>ICIs</a:t>
            </a:r>
            <a:r>
              <a:rPr lang="zh-CN" altLang="en-US" sz="1600" b="1" kern="0" dirty="0">
                <a:solidFill>
                  <a:srgbClr val="FFC000"/>
                </a:solidFill>
                <a:latin typeface="微软雅黑" panose="020B0503020204020204" pitchFamily="34" charset="-122"/>
                <a:ea typeface="微软雅黑" panose="020B0503020204020204" pitchFamily="34" charset="-122"/>
              </a:rPr>
              <a:t>），</a:t>
            </a:r>
            <a:r>
              <a:rPr lang="zh-CN" altLang="en-US" sz="1600" b="1" kern="0" dirty="0">
                <a:solidFill>
                  <a:schemeClr val="bg1"/>
                </a:solidFill>
                <a:latin typeface="微软雅黑" panose="020B0503020204020204" pitchFamily="34" charset="-122"/>
                <a:ea typeface="微软雅黑" panose="020B0503020204020204" pitchFamily="34" charset="-122"/>
              </a:rPr>
              <a:t>是</a:t>
            </a:r>
            <a:r>
              <a:rPr lang="zh-CN" altLang="en-US" sz="1600" b="1" kern="0" dirty="0">
                <a:solidFill>
                  <a:srgbClr val="FFC000"/>
                </a:solidFill>
                <a:latin typeface="微软雅黑" panose="020B0503020204020204" pitchFamily="34" charset="-122"/>
                <a:ea typeface="微软雅黑" panose="020B0503020204020204" pitchFamily="34" charset="-122"/>
              </a:rPr>
              <a:t>唯一获批宫颈癌适应症的</a:t>
            </a:r>
            <a:r>
              <a:rPr lang="en-US" altLang="zh-CN" sz="1600" b="1" kern="0" dirty="0">
                <a:solidFill>
                  <a:srgbClr val="FFC000"/>
                </a:solidFill>
                <a:latin typeface="微软雅黑" panose="020B0503020204020204" pitchFamily="34" charset="-122"/>
                <a:ea typeface="微软雅黑" panose="020B0503020204020204" pitchFamily="34" charset="-122"/>
              </a:rPr>
              <a:t>PD-L1</a:t>
            </a:r>
            <a:r>
              <a:rPr lang="zh-CN" altLang="en-US" sz="1600" b="1" kern="0" dirty="0">
                <a:solidFill>
                  <a:srgbClr val="FFC000"/>
                </a:solidFill>
                <a:latin typeface="微软雅黑" panose="020B0503020204020204" pitchFamily="34" charset="-122"/>
                <a:ea typeface="微软雅黑" panose="020B0503020204020204" pitchFamily="34" charset="-122"/>
              </a:rPr>
              <a:t>单抗</a:t>
            </a:r>
            <a:r>
              <a:rPr lang="zh-CN" altLang="en-US" sz="1600" b="1" kern="0" dirty="0">
                <a:solidFill>
                  <a:schemeClr val="bg1"/>
                </a:solidFill>
                <a:latin typeface="微软雅黑" panose="020B0503020204020204" pitchFamily="34" charset="-122"/>
                <a:ea typeface="微软雅黑" panose="020B0503020204020204" pitchFamily="34" charset="-122"/>
              </a:rPr>
              <a:t>，为晚期宫颈癌全人群患者提供更安全有效的治疗选择。</a:t>
            </a:r>
          </a:p>
        </p:txBody>
      </p:sp>
    </p:spTree>
    <p:extLst>
      <p:ext uri="{BB962C8B-B14F-4D97-AF65-F5344CB8AC3E}">
        <p14:creationId xmlns:p14="http://schemas.microsoft.com/office/powerpoint/2010/main" val="386264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F7A7-A5FB-0B5B-FFA7-6336CD0AA27F}"/>
            </a:ext>
          </a:extLst>
        </p:cNvPr>
        <p:cNvGrpSpPr/>
        <p:nvPr/>
      </p:nvGrpSpPr>
      <p:grpSpPr>
        <a:xfrm>
          <a:off x="0" y="0"/>
          <a:ext cx="0" cy="0"/>
          <a:chOff x="0" y="0"/>
          <a:chExt cx="0" cy="0"/>
        </a:xfrm>
      </p:grpSpPr>
      <p:sp>
        <p:nvSpPr>
          <p:cNvPr id="14" name="等腰三角形 13">
            <a:extLst>
              <a:ext uri="{FF2B5EF4-FFF2-40B4-BE49-F238E27FC236}">
                <a16:creationId xmlns:a16="http://schemas.microsoft.com/office/drawing/2014/main" id="{15AEF293-ED0A-DA56-9C8A-5D70FD55050E}"/>
              </a:ext>
            </a:extLst>
          </p:cNvPr>
          <p:cNvSpPr/>
          <p:nvPr/>
        </p:nvSpPr>
        <p:spPr>
          <a:xfrm rot="16200000">
            <a:off x="1725672" y="999382"/>
            <a:ext cx="1566334" cy="1901942"/>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6C3D5FC4-AD9A-55C7-F0C5-60229A16627F}"/>
              </a:ext>
            </a:extLst>
          </p:cNvPr>
          <p:cNvSpPr/>
          <p:nvPr/>
        </p:nvSpPr>
        <p:spPr>
          <a:xfrm>
            <a:off x="996044" y="1168398"/>
            <a:ext cx="1566334" cy="1566334"/>
          </a:xfrm>
          <a:prstGeom prst="ellipse">
            <a:avLst/>
          </a:prstGeom>
          <a:solidFill>
            <a:srgbClr val="7820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宫颈癌</a:t>
            </a:r>
          </a:p>
        </p:txBody>
      </p:sp>
      <p:sp>
        <p:nvSpPr>
          <p:cNvPr id="9" name="矩形: 圆角 8">
            <a:extLst>
              <a:ext uri="{FF2B5EF4-FFF2-40B4-BE49-F238E27FC236}">
                <a16:creationId xmlns:a16="http://schemas.microsoft.com/office/drawing/2014/main" id="{E8510431-6E0C-EB8B-E95E-ACC978D96F9D}"/>
              </a:ext>
            </a:extLst>
          </p:cNvPr>
          <p:cNvSpPr/>
          <p:nvPr/>
        </p:nvSpPr>
        <p:spPr>
          <a:xfrm>
            <a:off x="3302001" y="1168398"/>
            <a:ext cx="7763932" cy="1566334"/>
          </a:xfrm>
          <a:prstGeom prst="roundRect">
            <a:avLst>
              <a:gd name="adj" fmla="val 1180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宫颈癌是</a:t>
            </a:r>
            <a:r>
              <a:rPr lang="zh-CN" altLang="en-US" sz="1400" b="1" u="sng" kern="0" dirty="0">
                <a:solidFill>
                  <a:srgbClr val="C00000"/>
                </a:solidFill>
                <a:latin typeface="微软雅黑" panose="020B0503020204020204" pitchFamily="34" charset="-122"/>
                <a:ea typeface="微软雅黑" panose="020B0503020204020204" pitchFamily="34" charset="-122"/>
                <a:cs typeface="思源黑体 CN Regular" panose="020B0500000000000000" charset="-122"/>
              </a:rPr>
              <a:t>女性生殖系统最常见的恶性肿瘤</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a:t>
            </a:r>
            <a:r>
              <a:rPr lang="en-US" altLang="zh-CN"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2022</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年我国宫颈癌新发病例逾</a:t>
            </a:r>
            <a:r>
              <a:rPr lang="en-US" altLang="zh-CN" sz="1400" b="1" u="sng" kern="0" dirty="0">
                <a:solidFill>
                  <a:srgbClr val="C00000"/>
                </a:solidFill>
                <a:latin typeface="微软雅黑" panose="020B0503020204020204" pitchFamily="34" charset="-122"/>
                <a:ea typeface="微软雅黑" panose="020B0503020204020204" pitchFamily="34" charset="-122"/>
                <a:cs typeface="思源黑体 CN Regular" panose="020B0500000000000000" charset="-122"/>
              </a:rPr>
              <a:t>15.07</a:t>
            </a:r>
            <a:r>
              <a:rPr lang="zh-CN" altLang="en-US" sz="1400" b="1" u="sng" kern="0" dirty="0">
                <a:solidFill>
                  <a:srgbClr val="C00000"/>
                </a:solidFill>
                <a:latin typeface="微软雅黑" panose="020B0503020204020204" pitchFamily="34" charset="-122"/>
                <a:ea typeface="微软雅黑" panose="020B0503020204020204" pitchFamily="34" charset="-122"/>
                <a:cs typeface="思源黑体 CN Regular" panose="020B0500000000000000" charset="-122"/>
              </a:rPr>
              <a:t>万</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例，死亡</a:t>
            </a:r>
            <a:r>
              <a:rPr lang="en-US" altLang="zh-CN" sz="1400" b="1" u="sng" kern="0" dirty="0">
                <a:solidFill>
                  <a:srgbClr val="C00000"/>
                </a:solidFill>
                <a:latin typeface="微软雅黑" panose="020B0503020204020204" pitchFamily="34" charset="-122"/>
                <a:ea typeface="微软雅黑" panose="020B0503020204020204" pitchFamily="34" charset="-122"/>
                <a:cs typeface="思源黑体 CN Regular" panose="020B0500000000000000" charset="-122"/>
              </a:rPr>
              <a:t>5.57</a:t>
            </a:r>
            <a:r>
              <a:rPr lang="zh-CN" altLang="en-US" sz="1400" b="1" u="sng" kern="0" dirty="0">
                <a:solidFill>
                  <a:srgbClr val="C00000"/>
                </a:solidFill>
                <a:latin typeface="微软雅黑" panose="020B0503020204020204" pitchFamily="34" charset="-122"/>
                <a:ea typeface="微软雅黑" panose="020B0503020204020204" pitchFamily="34" charset="-122"/>
                <a:cs typeface="思源黑体 CN Regular" panose="020B0500000000000000" charset="-122"/>
              </a:rPr>
              <a:t>万</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例。尽管宫颈癌筛查不断普及，但是我国宫颈癌发病率及死亡率均呈上升趋势</a:t>
            </a:r>
            <a:r>
              <a:rPr lang="en-US" altLang="zh-CN" sz="1400" b="1" kern="0" baseline="3000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1</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a:t>
            </a:r>
            <a:endParaRPr lang="en-US" altLang="zh-CN"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endParaRPr>
          </a:p>
          <a:p>
            <a:pPr marL="285750" indent="-285750">
              <a:lnSpc>
                <a:spcPct val="150000"/>
              </a:lnSpc>
              <a:buFont typeface="Arial" panose="020B0604020202020204" pitchFamily="34" charset="0"/>
              <a:buChar char="•"/>
            </a:pP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复发或转移性颈癌患者预后差，</a:t>
            </a:r>
            <a:r>
              <a:rPr lang="en-US" altLang="zh-CN"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5</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年总生存率（</a:t>
            </a:r>
            <a:r>
              <a:rPr lang="en-US" altLang="zh-CN"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OS</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）不足</a:t>
            </a:r>
            <a:r>
              <a:rPr lang="en-US" altLang="zh-CN"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17%</a:t>
            </a:r>
            <a:r>
              <a:rPr lang="zh-CN" altLang="en-US" sz="1400" b="1" kern="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rPr>
              <a:t>。二线治疗目前尚无标准治疗方案。</a:t>
            </a:r>
            <a:endParaRPr lang="en-US" altLang="zh-CN" sz="1400" b="1" kern="0" baseline="30000" dirty="0">
              <a:solidFill>
                <a:schemeClr val="tx1"/>
              </a:solidFill>
              <a:latin typeface="微软雅黑" panose="020B0503020204020204" pitchFamily="34" charset="-122"/>
              <a:ea typeface="微软雅黑" panose="020B0503020204020204" pitchFamily="34" charset="-122"/>
              <a:cs typeface="思源黑体 CN Regular" panose="020B0500000000000000" charset="-122"/>
            </a:endParaRPr>
          </a:p>
        </p:txBody>
      </p:sp>
      <p:sp>
        <p:nvSpPr>
          <p:cNvPr id="15" name="矩形: 圆角 14">
            <a:extLst>
              <a:ext uri="{FF2B5EF4-FFF2-40B4-BE49-F238E27FC236}">
                <a16:creationId xmlns:a16="http://schemas.microsoft.com/office/drawing/2014/main" id="{7F1E9771-19EC-8788-5262-9F95EEF9CA11}"/>
              </a:ext>
            </a:extLst>
          </p:cNvPr>
          <p:cNvSpPr/>
          <p:nvPr/>
        </p:nvSpPr>
        <p:spPr>
          <a:xfrm>
            <a:off x="2372465" y="3082585"/>
            <a:ext cx="2311494" cy="668867"/>
          </a:xfrm>
          <a:prstGeom prst="roundRect">
            <a:avLst/>
          </a:prstGeom>
          <a:solidFill>
            <a:srgbClr val="7820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未被满足的治疗需求</a:t>
            </a:r>
          </a:p>
        </p:txBody>
      </p:sp>
      <p:sp>
        <p:nvSpPr>
          <p:cNvPr id="17" name="文本框 16">
            <a:extLst>
              <a:ext uri="{FF2B5EF4-FFF2-40B4-BE49-F238E27FC236}">
                <a16:creationId xmlns:a16="http://schemas.microsoft.com/office/drawing/2014/main" id="{36829CB9-CCED-B0B7-C28E-BD8FCCC90013}"/>
              </a:ext>
            </a:extLst>
          </p:cNvPr>
          <p:cNvSpPr txBox="1"/>
          <p:nvPr/>
        </p:nvSpPr>
        <p:spPr>
          <a:xfrm>
            <a:off x="480212" y="3624451"/>
            <a:ext cx="6096000" cy="2406013"/>
          </a:xfrm>
          <a:prstGeom prst="roundRect">
            <a:avLst>
              <a:gd name="adj" fmla="val 6660"/>
            </a:avLst>
          </a:prstGeom>
          <a:solidFill>
            <a:srgbClr val="F7F6FA"/>
          </a:solidFill>
          <a:effectLst>
            <a:outerShdw blurRad="63500" sx="102000" sy="102000" algn="ctr" rotWithShape="0">
              <a:prstClr val="black">
                <a:alpha val="40000"/>
              </a:prstClr>
            </a:outerShdw>
          </a:effectLst>
        </p:spPr>
        <p:txBody>
          <a:bodyPr wrap="square">
            <a:spAutoFit/>
          </a:bodyPr>
          <a:lstStyle/>
          <a:p>
            <a:pPr marL="285750" lvl="1" indent="-285750" algn="just" fontAlgn="auto">
              <a:lnSpc>
                <a:spcPct val="150000"/>
              </a:lnSpc>
              <a:buFont typeface="Wingdings" panose="05000000000000000000" charset="0"/>
              <a:buChar char="Ø"/>
            </a:pPr>
            <a:r>
              <a:rPr lang="zh-CN" altLang="en-US" sz="1400" b="1" kern="0" dirty="0">
                <a:latin typeface="微软雅黑" panose="020B0503020204020204" pitchFamily="34" charset="-122"/>
                <a:ea typeface="微软雅黑" panose="020B0503020204020204" pitchFamily="34" charset="-122"/>
                <a:cs typeface="思源黑体 CN Regular" panose="020B0500000000000000" charset="-122"/>
              </a:rPr>
              <a:t>复发或转移宫颈癌二线治疗，目前</a:t>
            </a:r>
            <a:r>
              <a:rPr lang="zh-CN" altLang="en-US" sz="1400" b="1" kern="0" dirty="0">
                <a:solidFill>
                  <a:srgbClr val="C00000"/>
                </a:solidFill>
                <a:latin typeface="微软雅黑" panose="020B0503020204020204" pitchFamily="34" charset="-122"/>
                <a:ea typeface="微软雅黑" panose="020B0503020204020204" pitchFamily="34" charset="-122"/>
                <a:cs typeface="思源黑体 CN Regular" panose="020B0500000000000000" charset="-122"/>
              </a:rPr>
              <a:t>尚无标准治疗方案</a:t>
            </a:r>
            <a:r>
              <a:rPr lang="zh-CN" altLang="en-US" sz="1400" b="1" kern="0" dirty="0">
                <a:latin typeface="微软雅黑" panose="020B0503020204020204" pitchFamily="34" charset="-122"/>
                <a:ea typeface="微软雅黑" panose="020B0503020204020204" pitchFamily="34" charset="-122"/>
                <a:cs typeface="思源黑体 CN Regular" panose="020B0500000000000000" charset="-122"/>
              </a:rPr>
              <a:t>。</a:t>
            </a:r>
            <a:endParaRPr lang="en-US" altLang="zh-CN" sz="1400" b="1" kern="0" baseline="30000" dirty="0">
              <a:latin typeface="微软雅黑" panose="020B0503020204020204" pitchFamily="34" charset="-122"/>
              <a:ea typeface="微软雅黑" panose="020B0503020204020204" pitchFamily="34" charset="-122"/>
              <a:cs typeface="思源黑体 CN Regular" panose="020B0500000000000000" charset="-122"/>
            </a:endParaRPr>
          </a:p>
          <a:p>
            <a:pPr marL="285750" lvl="1" indent="-285750" algn="just" fontAlgn="auto">
              <a:lnSpc>
                <a:spcPct val="150000"/>
              </a:lnSpc>
              <a:buClr>
                <a:schemeClr val="tx1"/>
              </a:buClr>
              <a:buFont typeface="Wingdings" panose="05000000000000000000" charset="0"/>
              <a:buChar char="Ø"/>
            </a:pPr>
            <a:r>
              <a:rPr lang="zh-CN" altLang="en-US" sz="1400" b="1" kern="0" dirty="0">
                <a:latin typeface="微软雅黑" panose="020B0503020204020204" pitchFamily="34" charset="-122"/>
                <a:ea typeface="微软雅黑" panose="020B0503020204020204" pitchFamily="34" charset="-122"/>
              </a:rPr>
              <a:t>宫颈癌</a:t>
            </a:r>
            <a:r>
              <a:rPr lang="en-US" altLang="zh-CN" sz="1400" b="1" u="sng" kern="0" dirty="0">
                <a:solidFill>
                  <a:srgbClr val="C00000"/>
                </a:solidFill>
                <a:latin typeface="微软雅黑" panose="020B0503020204020204" pitchFamily="34" charset="-122"/>
                <a:ea typeface="微软雅黑" panose="020B0503020204020204" pitchFamily="34" charset="-122"/>
              </a:rPr>
              <a:t>PD-L1</a:t>
            </a:r>
            <a:r>
              <a:rPr lang="zh-CN" altLang="en-US" sz="1400" b="1" u="sng" kern="0" dirty="0">
                <a:solidFill>
                  <a:srgbClr val="C00000"/>
                </a:solidFill>
                <a:latin typeface="微软雅黑" panose="020B0503020204020204" pitchFamily="34" charset="-122"/>
                <a:ea typeface="微软雅黑" panose="020B0503020204020204" pitchFamily="34" charset="-122"/>
              </a:rPr>
              <a:t>阴性患者人群占比达</a:t>
            </a:r>
            <a:r>
              <a:rPr lang="en-US" altLang="zh-CN" sz="1400" b="1" u="sng" kern="0" dirty="0">
                <a:solidFill>
                  <a:srgbClr val="C00000"/>
                </a:solidFill>
                <a:latin typeface="微软雅黑" panose="020B0503020204020204" pitchFamily="34" charset="-122"/>
                <a:ea typeface="微软雅黑" panose="020B0503020204020204" pitchFamily="34" charset="-122"/>
              </a:rPr>
              <a:t>42%</a:t>
            </a:r>
            <a:r>
              <a:rPr lang="zh-CN" altLang="en-US" sz="1400" b="1" kern="0" dirty="0">
                <a:latin typeface="微软雅黑" panose="020B0503020204020204" pitchFamily="34" charset="-122"/>
                <a:ea typeface="微软雅黑" panose="020B0503020204020204" pitchFamily="34" charset="-122"/>
              </a:rPr>
              <a:t>，目前疾病治疗领域中，目录内</a:t>
            </a:r>
            <a:r>
              <a:rPr lang="zh-CN" altLang="en-US" sz="1400" b="1" kern="0" dirty="0">
                <a:solidFill>
                  <a:srgbClr val="C00000"/>
                </a:solidFill>
                <a:latin typeface="微软雅黑" panose="020B0503020204020204" pitchFamily="34" charset="-122"/>
                <a:ea typeface="微软雅黑" panose="020B0503020204020204" pitchFamily="34" charset="-122"/>
              </a:rPr>
              <a:t>仅有卡度尼利单抗同样可用于</a:t>
            </a:r>
            <a:r>
              <a:rPr lang="en-US" altLang="zh-CN" sz="1400" b="1" kern="0" dirty="0">
                <a:solidFill>
                  <a:srgbClr val="C00000"/>
                </a:solidFill>
                <a:latin typeface="微软雅黑" panose="020B0503020204020204" pitchFamily="34" charset="-122"/>
                <a:ea typeface="微软雅黑" panose="020B0503020204020204" pitchFamily="34" charset="-122"/>
              </a:rPr>
              <a:t>PD-L1</a:t>
            </a:r>
            <a:r>
              <a:rPr lang="zh-CN" altLang="en-US" sz="1400" b="1" kern="0" dirty="0">
                <a:solidFill>
                  <a:srgbClr val="C00000"/>
                </a:solidFill>
                <a:latin typeface="微软雅黑" panose="020B0503020204020204" pitchFamily="34" charset="-122"/>
                <a:ea typeface="微软雅黑" panose="020B0503020204020204" pitchFamily="34" charset="-122"/>
              </a:rPr>
              <a:t>阴性患者</a:t>
            </a:r>
            <a:r>
              <a:rPr lang="zh-CN" altLang="en-US" sz="1400" b="1" kern="0" dirty="0">
                <a:latin typeface="微软雅黑" panose="020B0503020204020204" pitchFamily="34" charset="-122"/>
                <a:ea typeface="微软雅黑" panose="020B0503020204020204" pitchFamily="34" charset="-122"/>
              </a:rPr>
              <a:t>，临床</a:t>
            </a:r>
            <a:r>
              <a:rPr lang="zh-CN" altLang="en-US" sz="1400" b="1" u="sng" kern="0" dirty="0">
                <a:solidFill>
                  <a:srgbClr val="C00000"/>
                </a:solidFill>
                <a:latin typeface="微软雅黑" panose="020B0503020204020204" pitchFamily="34" charset="-122"/>
                <a:ea typeface="微软雅黑" panose="020B0503020204020204" pitchFamily="34" charset="-122"/>
              </a:rPr>
              <a:t>亟需更为安全有效</a:t>
            </a:r>
            <a:r>
              <a:rPr lang="zh-CN" altLang="en-US" sz="1400" b="1" kern="0" dirty="0">
                <a:latin typeface="微软雅黑" panose="020B0503020204020204" pitchFamily="34" charset="-122"/>
                <a:ea typeface="微软雅黑" panose="020B0503020204020204" pitchFamily="34" charset="-122"/>
              </a:rPr>
              <a:t>的治疗选择。</a:t>
            </a:r>
          </a:p>
          <a:p>
            <a:pPr marL="285750" indent="-285750">
              <a:lnSpc>
                <a:spcPct val="150000"/>
              </a:lnSpc>
              <a:buFont typeface="Wingdings" panose="05000000000000000000" pitchFamily="2" charset="2"/>
              <a:buChar char="Ø"/>
            </a:pPr>
            <a:r>
              <a:rPr lang="zh-CN" altLang="en-US" sz="1400" b="1" dirty="0">
                <a:latin typeface="微软雅黑" panose="020B0503020204020204" pitchFamily="34" charset="-122"/>
                <a:ea typeface="微软雅黑" panose="020B0503020204020204" pitchFamily="34" charset="-122"/>
              </a:rPr>
              <a:t>晚期宫颈癌患者通常体能状况、脏器功能较差，治疗引起的</a:t>
            </a:r>
            <a:r>
              <a:rPr lang="zh-CN" altLang="en-US" sz="1400" b="1" dirty="0">
                <a:solidFill>
                  <a:srgbClr val="C00000"/>
                </a:solidFill>
                <a:latin typeface="微软雅黑" panose="020B0503020204020204" pitchFamily="34" charset="-122"/>
                <a:ea typeface="微软雅黑" panose="020B0503020204020204" pitchFamily="34" charset="-122"/>
              </a:rPr>
              <a:t>不良反应</a:t>
            </a:r>
            <a:r>
              <a:rPr lang="zh-CN" altLang="en-US" sz="1400" b="1" dirty="0">
                <a:latin typeface="微软雅黑" panose="020B0503020204020204" pitchFamily="34" charset="-122"/>
                <a:ea typeface="微软雅黑" panose="020B0503020204020204" pitchFamily="34" charset="-122"/>
              </a:rPr>
              <a:t>给患者</a:t>
            </a:r>
            <a:r>
              <a:rPr lang="zh-CN" altLang="en-US" sz="1400" b="1" u="sng" dirty="0">
                <a:solidFill>
                  <a:srgbClr val="C00000"/>
                </a:solidFill>
                <a:latin typeface="微软雅黑" panose="020B0503020204020204" pitchFamily="34" charset="-122"/>
                <a:ea typeface="微软雅黑" panose="020B0503020204020204" pitchFamily="34" charset="-122"/>
              </a:rPr>
              <a:t>生存获益</a:t>
            </a:r>
            <a:r>
              <a:rPr lang="zh-CN" altLang="en-US" sz="1400" b="1" dirty="0">
                <a:latin typeface="微软雅黑" panose="020B0503020204020204" pitchFamily="34" charset="-122"/>
                <a:ea typeface="微软雅黑" panose="020B0503020204020204" pitchFamily="34" charset="-122"/>
              </a:rPr>
              <a:t>及</a:t>
            </a:r>
            <a:r>
              <a:rPr lang="zh-CN" altLang="en-US" sz="1400" b="1" u="sng" dirty="0">
                <a:solidFill>
                  <a:srgbClr val="C00000"/>
                </a:solidFill>
                <a:latin typeface="微软雅黑" panose="020B0503020204020204" pitchFamily="34" charset="-122"/>
                <a:ea typeface="微软雅黑" panose="020B0503020204020204" pitchFamily="34" charset="-122"/>
              </a:rPr>
              <a:t>经济状况</a:t>
            </a:r>
            <a:r>
              <a:rPr lang="zh-CN" altLang="en-US" sz="1400" b="1" dirty="0">
                <a:latin typeface="微软雅黑" panose="020B0503020204020204" pitchFamily="34" charset="-122"/>
                <a:ea typeface="微软雅黑" panose="020B0503020204020204" pitchFamily="34" charset="-122"/>
              </a:rPr>
              <a:t>带来更大挑战，</a:t>
            </a:r>
            <a:r>
              <a:rPr lang="zh-CN" altLang="en-US" sz="1400" b="1" u="sng" dirty="0">
                <a:solidFill>
                  <a:srgbClr val="C00000"/>
                </a:solidFill>
                <a:latin typeface="微软雅黑" panose="020B0503020204020204" pitchFamily="34" charset="-122"/>
                <a:ea typeface="微软雅黑" panose="020B0503020204020204" pitchFamily="34" charset="-122"/>
              </a:rPr>
              <a:t>处理不良反应额外消耗预期外医保费用</a:t>
            </a:r>
            <a:r>
              <a:rPr lang="zh-CN" altLang="en-US" sz="1400" b="1" dirty="0">
                <a:latin typeface="微软雅黑" panose="020B0503020204020204" pitchFamily="34" charset="-122"/>
                <a:ea typeface="微软雅黑" panose="020B0503020204020204" pitchFamily="34" charset="-122"/>
              </a:rPr>
              <a:t>，兼顾有效性和安全性的治疗选择是现实临床需求。</a:t>
            </a:r>
            <a:endParaRPr lang="en-US" altLang="zh-CN" sz="1400" b="1" dirty="0">
              <a:latin typeface="微软雅黑" panose="020B0503020204020204" pitchFamily="34" charset="-122"/>
              <a:ea typeface="微软雅黑" panose="020B0503020204020204" pitchFamily="34" charset="-122"/>
            </a:endParaRPr>
          </a:p>
        </p:txBody>
      </p:sp>
      <p:sp>
        <p:nvSpPr>
          <p:cNvPr id="19" name="等腰三角形 18">
            <a:extLst>
              <a:ext uri="{FF2B5EF4-FFF2-40B4-BE49-F238E27FC236}">
                <a16:creationId xmlns:a16="http://schemas.microsoft.com/office/drawing/2014/main" id="{FF94A79B-E8EE-81CE-FE7F-042FA341E992}"/>
              </a:ext>
            </a:extLst>
          </p:cNvPr>
          <p:cNvSpPr/>
          <p:nvPr/>
        </p:nvSpPr>
        <p:spPr>
          <a:xfrm rot="5400000">
            <a:off x="6261227" y="4455907"/>
            <a:ext cx="1091407" cy="3429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4B0767D0-93DB-60C8-2E33-D134DAE39524}"/>
              </a:ext>
            </a:extLst>
          </p:cNvPr>
          <p:cNvSpPr/>
          <p:nvPr/>
        </p:nvSpPr>
        <p:spPr>
          <a:xfrm>
            <a:off x="7577375" y="3082585"/>
            <a:ext cx="3147212" cy="668867"/>
          </a:xfrm>
          <a:prstGeom prst="roundRect">
            <a:avLst/>
          </a:prstGeom>
          <a:solidFill>
            <a:srgbClr val="7820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索卡佐利单抗提供新的治疗选择</a:t>
            </a:r>
          </a:p>
        </p:txBody>
      </p:sp>
      <p:sp>
        <p:nvSpPr>
          <p:cNvPr id="21" name="文本框 20">
            <a:extLst>
              <a:ext uri="{FF2B5EF4-FFF2-40B4-BE49-F238E27FC236}">
                <a16:creationId xmlns:a16="http://schemas.microsoft.com/office/drawing/2014/main" id="{2B91953F-02EA-7FD2-40DD-067D95B430CD}"/>
              </a:ext>
            </a:extLst>
          </p:cNvPr>
          <p:cNvSpPr txBox="1"/>
          <p:nvPr/>
        </p:nvSpPr>
        <p:spPr>
          <a:xfrm>
            <a:off x="7037649" y="3624451"/>
            <a:ext cx="4674139" cy="1684329"/>
          </a:xfrm>
          <a:prstGeom prst="roundRect">
            <a:avLst>
              <a:gd name="adj" fmla="val 6660"/>
            </a:avLst>
          </a:prstGeom>
          <a:solidFill>
            <a:srgbClr val="F7F6FA"/>
          </a:solidFill>
          <a:effectLst>
            <a:outerShdw blurRad="63500" sx="102000" sy="102000" algn="ctr" rotWithShape="0">
              <a:prstClr val="black">
                <a:alpha val="40000"/>
              </a:prstClr>
            </a:outerShdw>
          </a:effectLst>
        </p:spPr>
        <p:txBody>
          <a:bodyPr wrap="square">
            <a:spAutoFit/>
          </a:bodyPr>
          <a:lstStyle/>
          <a:p>
            <a:pPr marL="342900" lvl="1" indent="-342900" algn="just" fontAlgn="auto">
              <a:lnSpc>
                <a:spcPct val="120000"/>
              </a:lnSpc>
              <a:buFont typeface="+mj-lt"/>
              <a:buAutoNum type="arabicPeriod"/>
            </a:pPr>
            <a:r>
              <a:rPr lang="zh-CN" altLang="en-US" sz="1400" b="1" kern="0" dirty="0">
                <a:solidFill>
                  <a:srgbClr val="C00000"/>
                </a:solidFill>
                <a:latin typeface="微软雅黑" panose="020B0503020204020204" pitchFamily="34" charset="-122"/>
                <a:ea typeface="微软雅黑" panose="020B0503020204020204" pitchFamily="34" charset="-122"/>
              </a:rPr>
              <a:t>唯一</a:t>
            </a:r>
            <a:r>
              <a:rPr lang="zh-CN" altLang="en-US" sz="1400" b="1" kern="0" dirty="0">
                <a:latin typeface="微软雅黑" panose="020B0503020204020204" pitchFamily="34" charset="-122"/>
                <a:ea typeface="微软雅黑" panose="020B0503020204020204" pitchFamily="34" charset="-122"/>
              </a:rPr>
              <a:t>获批宫颈癌适应症的</a:t>
            </a:r>
            <a:r>
              <a:rPr lang="en-US" altLang="zh-CN" sz="1400" b="1" kern="0" dirty="0">
                <a:solidFill>
                  <a:srgbClr val="C00000"/>
                </a:solidFill>
                <a:latin typeface="微软雅黑" panose="020B0503020204020204" pitchFamily="34" charset="-122"/>
                <a:ea typeface="微软雅黑" panose="020B0503020204020204" pitchFamily="34" charset="-122"/>
              </a:rPr>
              <a:t>PD-L1</a:t>
            </a:r>
            <a:r>
              <a:rPr lang="zh-CN" altLang="en-US" sz="1400" b="1" kern="0" dirty="0">
                <a:solidFill>
                  <a:srgbClr val="C00000"/>
                </a:solidFill>
                <a:latin typeface="微软雅黑" panose="020B0503020204020204" pitchFamily="34" charset="-122"/>
                <a:ea typeface="微软雅黑" panose="020B0503020204020204" pitchFamily="34" charset="-122"/>
              </a:rPr>
              <a:t>单抗</a:t>
            </a:r>
            <a:r>
              <a:rPr lang="en-US" altLang="zh-CN" sz="1400" b="1" u="sng" kern="0" dirty="0">
                <a:solidFill>
                  <a:srgbClr val="C00000"/>
                </a:solidFill>
                <a:latin typeface="微软雅黑" panose="020B0503020204020204" pitchFamily="34" charset="-122"/>
                <a:ea typeface="微软雅黑" panose="020B0503020204020204" pitchFamily="34" charset="-122"/>
              </a:rPr>
              <a:t>(PD-L1</a:t>
            </a:r>
            <a:r>
              <a:rPr lang="zh-CN" altLang="en-US" sz="1400" b="1" u="sng" kern="0" dirty="0">
                <a:solidFill>
                  <a:srgbClr val="C00000"/>
                </a:solidFill>
                <a:latin typeface="微软雅黑" panose="020B0503020204020204" pitchFamily="34" charset="-122"/>
                <a:ea typeface="微软雅黑" panose="020B0503020204020204" pitchFamily="34" charset="-122"/>
              </a:rPr>
              <a:t>阳性或阴性患者均适用</a:t>
            </a:r>
            <a:r>
              <a:rPr lang="en-US" altLang="zh-CN" sz="1400" b="1" u="sng" kern="0" dirty="0">
                <a:solidFill>
                  <a:srgbClr val="C00000"/>
                </a:solidFill>
                <a:latin typeface="微软雅黑" panose="020B0503020204020204" pitchFamily="34" charset="-122"/>
                <a:ea typeface="微软雅黑" panose="020B0503020204020204" pitchFamily="34" charset="-122"/>
              </a:rPr>
              <a:t>)</a:t>
            </a:r>
            <a:r>
              <a:rPr lang="zh-CN" altLang="en-US" sz="1400" b="1" kern="0" dirty="0">
                <a:latin typeface="微软雅黑" panose="020B0503020204020204" pitchFamily="34" charset="-122"/>
                <a:ea typeface="微软雅黑" panose="020B0503020204020204" pitchFamily="34" charset="-122"/>
              </a:rPr>
              <a:t>。</a:t>
            </a:r>
            <a:endParaRPr lang="en-US" altLang="zh-CN" sz="1400" b="1" kern="0" dirty="0">
              <a:latin typeface="微软雅黑" panose="020B0503020204020204" pitchFamily="34" charset="-122"/>
              <a:ea typeface="微软雅黑" panose="020B0503020204020204" pitchFamily="34" charset="-122"/>
            </a:endParaRPr>
          </a:p>
          <a:p>
            <a:pPr marL="342900" lvl="1" indent="-342900" algn="just" fontAlgn="auto">
              <a:lnSpc>
                <a:spcPct val="120000"/>
              </a:lnSpc>
              <a:buFont typeface="+mj-lt"/>
              <a:buAutoNum type="arabicPeriod"/>
            </a:pPr>
            <a:r>
              <a:rPr lang="zh-CN" altLang="en-US" sz="1400" b="1" kern="0" dirty="0">
                <a:latin typeface="微软雅黑" panose="020B0503020204020204" pitchFamily="34" charset="-122"/>
                <a:ea typeface="微软雅黑" panose="020B0503020204020204" pitchFamily="34" charset="-122"/>
              </a:rPr>
              <a:t>国内</a:t>
            </a:r>
            <a:r>
              <a:rPr lang="zh-CN" altLang="en-US" sz="1400" b="1" u="sng" kern="0" dirty="0">
                <a:solidFill>
                  <a:srgbClr val="C00000"/>
                </a:solidFill>
                <a:latin typeface="微软雅黑" panose="020B0503020204020204" pitchFamily="34" charset="-122"/>
                <a:ea typeface="微软雅黑" panose="020B0503020204020204" pitchFamily="34" charset="-122"/>
              </a:rPr>
              <a:t>唯一具有强</a:t>
            </a:r>
            <a:r>
              <a:rPr lang="en-US" altLang="zh-CN" sz="1400" b="1" u="sng" kern="0" dirty="0">
                <a:solidFill>
                  <a:srgbClr val="C00000"/>
                </a:solidFill>
                <a:latin typeface="微软雅黑" panose="020B0503020204020204" pitchFamily="34" charset="-122"/>
                <a:ea typeface="微软雅黑" panose="020B0503020204020204" pitchFamily="34" charset="-122"/>
              </a:rPr>
              <a:t>ADCC</a:t>
            </a:r>
            <a:r>
              <a:rPr lang="zh-CN" altLang="en-US" sz="1400" b="1" u="sng" kern="0" dirty="0">
                <a:solidFill>
                  <a:srgbClr val="C00000"/>
                </a:solidFill>
                <a:latin typeface="微软雅黑" panose="020B0503020204020204" pitchFamily="34" charset="-122"/>
                <a:ea typeface="微软雅黑" panose="020B0503020204020204" pitchFamily="34" charset="-122"/>
              </a:rPr>
              <a:t>效应的</a:t>
            </a:r>
            <a:r>
              <a:rPr lang="en-US" altLang="zh-CN" sz="1400" b="1" u="sng" kern="0" dirty="0">
                <a:solidFill>
                  <a:srgbClr val="C00000"/>
                </a:solidFill>
                <a:latin typeface="微软雅黑" panose="020B0503020204020204" pitchFamily="34" charset="-122"/>
                <a:ea typeface="微软雅黑" panose="020B0503020204020204" pitchFamily="34" charset="-122"/>
              </a:rPr>
              <a:t>PD-L1</a:t>
            </a:r>
            <a:r>
              <a:rPr lang="zh-CN" altLang="en-US" sz="1400" b="1" u="sng" kern="0" dirty="0">
                <a:solidFill>
                  <a:srgbClr val="C00000"/>
                </a:solidFill>
                <a:latin typeface="微软雅黑" panose="020B0503020204020204" pitchFamily="34" charset="-122"/>
                <a:ea typeface="微软雅黑" panose="020B0503020204020204" pitchFamily="34" charset="-122"/>
              </a:rPr>
              <a:t>单抗</a:t>
            </a:r>
            <a:r>
              <a:rPr lang="zh-CN" altLang="en-US" sz="1400" b="1" kern="0" dirty="0">
                <a:latin typeface="微软雅黑" panose="020B0503020204020204" pitchFamily="34" charset="-122"/>
                <a:ea typeface="微软雅黑" panose="020B0503020204020204" pitchFamily="34" charset="-122"/>
              </a:rPr>
              <a:t>，增强抗肿瘤效应。</a:t>
            </a:r>
            <a:endParaRPr lang="en-US" altLang="zh-CN" sz="1400" b="1" kern="0" dirty="0">
              <a:latin typeface="微软雅黑" panose="020B0503020204020204" pitchFamily="34" charset="-122"/>
              <a:ea typeface="微软雅黑" panose="020B0503020204020204" pitchFamily="34" charset="-122"/>
            </a:endParaRPr>
          </a:p>
          <a:p>
            <a:pPr marL="342900" lvl="1" indent="-342900" algn="just" fontAlgn="auto">
              <a:lnSpc>
                <a:spcPct val="120000"/>
              </a:lnSpc>
              <a:buFont typeface="+mj-lt"/>
              <a:buAutoNum type="arabicPeriod"/>
            </a:pPr>
            <a:r>
              <a:rPr lang="zh-CN" altLang="en-US" sz="1400" b="1" kern="0" dirty="0">
                <a:solidFill>
                  <a:srgbClr val="C00000"/>
                </a:solidFill>
                <a:latin typeface="微软雅黑" panose="020B0503020204020204" pitchFamily="34" charset="-122"/>
                <a:ea typeface="微软雅黑" panose="020B0503020204020204" pitchFamily="34" charset="-122"/>
              </a:rPr>
              <a:t>全人源</a:t>
            </a:r>
            <a:r>
              <a:rPr lang="en-US" altLang="zh-CN" sz="1400" b="1" kern="0" dirty="0">
                <a:latin typeface="微软雅黑" panose="020B0503020204020204" pitchFamily="34" charset="-122"/>
                <a:ea typeface="微软雅黑" panose="020B0503020204020204" pitchFamily="34" charset="-122"/>
              </a:rPr>
              <a:t>PD-L1</a:t>
            </a:r>
            <a:r>
              <a:rPr lang="zh-CN" altLang="en-US" sz="1400" b="1" kern="0" dirty="0">
                <a:latin typeface="微软雅黑" panose="020B0503020204020204" pitchFamily="34" charset="-122"/>
                <a:ea typeface="微软雅黑" panose="020B0503020204020204" pitchFamily="34" charset="-122"/>
              </a:rPr>
              <a:t>单抗，</a:t>
            </a:r>
            <a:r>
              <a:rPr lang="zh-CN" altLang="en-US" sz="1400" b="1" kern="0" dirty="0">
                <a:solidFill>
                  <a:srgbClr val="C00000"/>
                </a:solidFill>
                <a:latin typeface="微软雅黑" panose="020B0503020204020204" pitchFamily="34" charset="-122"/>
                <a:ea typeface="微软雅黑" panose="020B0503020204020204" pitchFamily="34" charset="-122"/>
              </a:rPr>
              <a:t>低免疫原性</a:t>
            </a:r>
            <a:r>
              <a:rPr lang="zh-CN" altLang="en-US" sz="1400" b="1" kern="0" dirty="0">
                <a:latin typeface="微软雅黑" panose="020B0503020204020204" pitchFamily="34" charset="-122"/>
                <a:ea typeface="微软雅黑" panose="020B0503020204020204" pitchFamily="34" charset="-122"/>
              </a:rPr>
              <a:t>；同类研究中</a:t>
            </a:r>
            <a:r>
              <a:rPr lang="zh-CN" altLang="en-US" sz="1400" b="1" u="sng" kern="0" dirty="0">
                <a:solidFill>
                  <a:srgbClr val="C00000"/>
                </a:solidFill>
                <a:latin typeface="微软雅黑" panose="020B0503020204020204" pitchFamily="34" charset="-122"/>
                <a:ea typeface="微软雅黑" panose="020B0503020204020204" pitchFamily="34" charset="-122"/>
              </a:rPr>
              <a:t>保持最佳安全性表现</a:t>
            </a:r>
            <a:r>
              <a:rPr lang="zh-CN" altLang="en-US" sz="1400" b="1" kern="0" dirty="0">
                <a:latin typeface="微软雅黑" panose="020B0503020204020204" pitchFamily="34" charset="-122"/>
                <a:ea typeface="微软雅黑" panose="020B0503020204020204" pitchFamily="34" charset="-122"/>
              </a:rPr>
              <a:t>。</a:t>
            </a:r>
            <a:endParaRPr lang="en-US" altLang="zh-CN" sz="1400" b="1" kern="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7B187916-4143-D28B-7397-F3D3BA18FEE2}"/>
              </a:ext>
            </a:extLst>
          </p:cNvPr>
          <p:cNvSpPr txBox="1"/>
          <p:nvPr/>
        </p:nvSpPr>
        <p:spPr>
          <a:xfrm>
            <a:off x="411810" y="6264799"/>
            <a:ext cx="11299978" cy="400110"/>
          </a:xfrm>
          <a:prstGeom prst="rect">
            <a:avLst/>
          </a:prstGeom>
          <a:noFill/>
        </p:spPr>
        <p:txBody>
          <a:bodyPr wrap="square">
            <a:spAutoFit/>
          </a:bodyPr>
          <a:lstStyle/>
          <a:p>
            <a:r>
              <a:rPr lang="en-US" altLang="zh-CN" sz="1000" dirty="0">
                <a:latin typeface="Arial" panose="020B0604020202020204" pitchFamily="34" charset="0"/>
                <a:cs typeface="Arial" panose="020B0604020202020204" pitchFamily="34" charset="0"/>
              </a:rPr>
              <a:t>1.Zheng RS, et al. Zhonghua Zhong Liu Za Zhi. 2024 Mar 23;46(3):221-231. 2.Pfaendler KS, Tewari KS. Am J </a:t>
            </a:r>
            <a:r>
              <a:rPr lang="en-US" altLang="zh-CN" sz="1000" dirty="0" err="1">
                <a:latin typeface="Arial" panose="020B0604020202020204" pitchFamily="34" charset="0"/>
                <a:cs typeface="Arial" panose="020B0604020202020204" pitchFamily="34" charset="0"/>
              </a:rPr>
              <a:t>Obstet</a:t>
            </a:r>
            <a:r>
              <a:rPr lang="en-US" altLang="zh-CN" sz="1000" dirty="0">
                <a:latin typeface="Arial" panose="020B0604020202020204" pitchFamily="34" charset="0"/>
                <a:cs typeface="Arial" panose="020B0604020202020204" pitchFamily="34" charset="0"/>
              </a:rPr>
              <a:t> Gynecol. 2016 Jan;214(1):22-30. </a:t>
            </a:r>
          </a:p>
          <a:p>
            <a:r>
              <a:rPr lang="en-US" altLang="zh-CN" sz="1000" dirty="0">
                <a:latin typeface="Arial" panose="020B0604020202020204" pitchFamily="34" charset="0"/>
                <a:cs typeface="Arial" panose="020B0604020202020204" pitchFamily="34" charset="0"/>
              </a:rPr>
              <a:t>Fu H, et al. </a:t>
            </a:r>
            <a:r>
              <a:rPr lang="en-US" altLang="zh-CN" sz="1000" i="1" dirty="0">
                <a:latin typeface="Arial" panose="020B0604020202020204" pitchFamily="34" charset="0"/>
                <a:cs typeface="Arial" panose="020B0604020202020204" pitchFamily="34" charset="0"/>
              </a:rPr>
              <a:t>Crit Rev Oncol Hematol</a:t>
            </a:r>
            <a:r>
              <a:rPr lang="en-US" altLang="zh-CN" sz="1000" dirty="0">
                <a:latin typeface="Arial" panose="020B0604020202020204" pitchFamily="34" charset="0"/>
                <a:cs typeface="Arial" panose="020B0604020202020204" pitchFamily="34" charset="0"/>
              </a:rPr>
              <a:t>. 2023;189:104084. </a:t>
            </a:r>
            <a:endParaRPr lang="zh-CN" altLang="en-US" sz="1000" dirty="0">
              <a:latin typeface="Arial" panose="020B0604020202020204" pitchFamily="34" charset="0"/>
              <a:cs typeface="Arial" panose="020B0604020202020204" pitchFamily="34" charset="0"/>
            </a:endParaRPr>
          </a:p>
        </p:txBody>
      </p:sp>
      <p:sp>
        <p:nvSpPr>
          <p:cNvPr id="2" name="TextBox 5">
            <a:extLst>
              <a:ext uri="{FF2B5EF4-FFF2-40B4-BE49-F238E27FC236}">
                <a16:creationId xmlns:a16="http://schemas.microsoft.com/office/drawing/2014/main" id="{3F417D20-2E3F-05A3-3A94-6510C4281A35}"/>
              </a:ext>
            </a:extLst>
          </p:cNvPr>
          <p:cNvSpPr txBox="1"/>
          <p:nvPr>
            <p:custDataLst>
              <p:tags r:id="rId1"/>
            </p:custDataLst>
          </p:nvPr>
        </p:nvSpPr>
        <p:spPr>
          <a:xfrm>
            <a:off x="0" y="-3523"/>
            <a:ext cx="2506054" cy="5616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药物基本信息</a:t>
            </a:r>
          </a:p>
        </p:txBody>
      </p:sp>
      <p:sp>
        <p:nvSpPr>
          <p:cNvPr id="3" name="矩形: 圆顶角 2">
            <a:extLst>
              <a:ext uri="{FF2B5EF4-FFF2-40B4-BE49-F238E27FC236}">
                <a16:creationId xmlns:a16="http://schemas.microsoft.com/office/drawing/2014/main" id="{A07C88C7-4026-A6CD-3D31-D48C8DDC7A99}"/>
              </a:ext>
            </a:extLst>
          </p:cNvPr>
          <p:cNvSpPr/>
          <p:nvPr/>
        </p:nvSpPr>
        <p:spPr bwMode="auto">
          <a:xfrm>
            <a:off x="2666999" y="-3146"/>
            <a:ext cx="9525001" cy="561223"/>
          </a:xfrm>
          <a:prstGeom prst="round2SameRect">
            <a:avLst>
              <a:gd name="adj1" fmla="val 0"/>
              <a:gd name="adj2" fmla="val 24138"/>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chemeClr val="bg1"/>
                </a:solidFill>
                <a:latin typeface="微软雅黑" panose="020B0503020204020204" pitchFamily="34" charset="-122"/>
                <a:ea typeface="微软雅黑" panose="020B0503020204020204" pitchFamily="34" charset="-122"/>
              </a:rPr>
              <a:t>宫颈癌是女性生殖系统</a:t>
            </a:r>
            <a:r>
              <a:rPr lang="zh-CN" altLang="en-US" sz="1600" b="1" kern="0" dirty="0">
                <a:solidFill>
                  <a:srgbClr val="FFC000"/>
                </a:solidFill>
                <a:latin typeface="微软雅黑" panose="020B0503020204020204" pitchFamily="34" charset="-122"/>
                <a:ea typeface="微软雅黑" panose="020B0503020204020204" pitchFamily="34" charset="-122"/>
              </a:rPr>
              <a:t>最常见</a:t>
            </a:r>
            <a:r>
              <a:rPr lang="zh-CN" altLang="en-US" sz="1600" b="1" kern="0" dirty="0">
                <a:solidFill>
                  <a:schemeClr val="bg1"/>
                </a:solidFill>
                <a:latin typeface="微软雅黑" panose="020B0503020204020204" pitchFamily="34" charset="-122"/>
                <a:ea typeface="微软雅黑" panose="020B0503020204020204" pitchFamily="34" charset="-122"/>
              </a:rPr>
              <a:t>的恶性肿瘤，也是</a:t>
            </a:r>
            <a:r>
              <a:rPr lang="zh-CN" altLang="en-US" sz="1600" b="1" kern="0" dirty="0">
                <a:solidFill>
                  <a:srgbClr val="FFC000"/>
                </a:solidFill>
                <a:latin typeface="微软雅黑" panose="020B0503020204020204" pitchFamily="34" charset="-122"/>
                <a:ea typeface="微软雅黑" panose="020B0503020204020204" pitchFamily="34" charset="-122"/>
              </a:rPr>
              <a:t>女性癌症死亡的第四大原因</a:t>
            </a:r>
            <a:r>
              <a:rPr lang="zh-CN" altLang="en-US" sz="1600" b="1" kern="0" dirty="0">
                <a:solidFill>
                  <a:schemeClr val="bg1"/>
                </a:solidFill>
                <a:latin typeface="微软雅黑" panose="020B0503020204020204" pitchFamily="34" charset="-122"/>
                <a:ea typeface="微软雅黑" panose="020B0503020204020204" pitchFamily="34" charset="-122"/>
              </a:rPr>
              <a:t>。晚期宫颈癌患者预后差，尤其</a:t>
            </a:r>
            <a:r>
              <a:rPr lang="en-US" altLang="zh-CN" sz="1600" b="1" kern="0" dirty="0">
                <a:solidFill>
                  <a:srgbClr val="FFC000"/>
                </a:solidFill>
                <a:latin typeface="微软雅黑" panose="020B0503020204020204" pitchFamily="34" charset="-122"/>
                <a:ea typeface="微软雅黑" panose="020B0503020204020204" pitchFamily="34" charset="-122"/>
              </a:rPr>
              <a:t>PD-L1</a:t>
            </a:r>
            <a:r>
              <a:rPr lang="zh-CN" altLang="en-US" sz="1600" b="1" kern="0" dirty="0">
                <a:solidFill>
                  <a:srgbClr val="FFC000"/>
                </a:solidFill>
                <a:latin typeface="微软雅黑" panose="020B0503020204020204" pitchFamily="34" charset="-122"/>
                <a:ea typeface="微软雅黑" panose="020B0503020204020204" pitchFamily="34" charset="-122"/>
              </a:rPr>
              <a:t>阴性患者占比超过</a:t>
            </a:r>
            <a:r>
              <a:rPr lang="en-US" altLang="zh-CN" sz="1600" b="1" kern="0" dirty="0">
                <a:solidFill>
                  <a:srgbClr val="FFC000"/>
                </a:solidFill>
                <a:latin typeface="微软雅黑" panose="020B0503020204020204" pitchFamily="34" charset="-122"/>
                <a:ea typeface="微软雅黑" panose="020B0503020204020204" pitchFamily="34" charset="-122"/>
              </a:rPr>
              <a:t>40%</a:t>
            </a:r>
            <a:r>
              <a:rPr lang="zh-CN" altLang="en-US" sz="1600" b="1" kern="0" dirty="0">
                <a:solidFill>
                  <a:schemeClr val="bg1"/>
                </a:solidFill>
                <a:latin typeface="微软雅黑" panose="020B0503020204020204" pitchFamily="34" charset="-122"/>
                <a:ea typeface="微软雅黑" panose="020B0503020204020204" pitchFamily="34" charset="-122"/>
              </a:rPr>
              <a:t>，治疗选择有限，亟需更为安全有效的治疗药物。</a:t>
            </a:r>
          </a:p>
        </p:txBody>
      </p:sp>
    </p:spTree>
    <p:extLst>
      <p:ext uri="{BB962C8B-B14F-4D97-AF65-F5344CB8AC3E}">
        <p14:creationId xmlns:p14="http://schemas.microsoft.com/office/powerpoint/2010/main" val="265848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表 10">
            <a:extLst>
              <a:ext uri="{FF2B5EF4-FFF2-40B4-BE49-F238E27FC236}">
                <a16:creationId xmlns:a16="http://schemas.microsoft.com/office/drawing/2014/main" id="{5EAE1005-2ACD-0C47-426E-ECC12D360967}"/>
              </a:ext>
            </a:extLst>
          </p:cNvPr>
          <p:cNvGraphicFramePr>
            <a:graphicFrameLocks/>
          </p:cNvGraphicFramePr>
          <p:nvPr>
            <p:extLst>
              <p:ext uri="{D42A27DB-BD31-4B8C-83A1-F6EECF244321}">
                <p14:modId xmlns:p14="http://schemas.microsoft.com/office/powerpoint/2010/main" val="3989251850"/>
              </p:ext>
            </p:extLst>
          </p:nvPr>
        </p:nvGraphicFramePr>
        <p:xfrm>
          <a:off x="579755" y="1860733"/>
          <a:ext cx="5130801" cy="381810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图表 11">
            <a:extLst>
              <a:ext uri="{FF2B5EF4-FFF2-40B4-BE49-F238E27FC236}">
                <a16:creationId xmlns:a16="http://schemas.microsoft.com/office/drawing/2014/main" id="{C8F15B1A-D826-AACC-7562-F42B93176F24}"/>
              </a:ext>
            </a:extLst>
          </p:cNvPr>
          <p:cNvGraphicFramePr>
            <a:graphicFrameLocks/>
          </p:cNvGraphicFramePr>
          <p:nvPr>
            <p:extLst>
              <p:ext uri="{D42A27DB-BD31-4B8C-83A1-F6EECF244321}">
                <p14:modId xmlns:p14="http://schemas.microsoft.com/office/powerpoint/2010/main" val="89102943"/>
              </p:ext>
            </p:extLst>
          </p:nvPr>
        </p:nvGraphicFramePr>
        <p:xfrm>
          <a:off x="6583680" y="1860734"/>
          <a:ext cx="5130800" cy="3818106"/>
        </p:xfrm>
        <a:graphic>
          <a:graphicData uri="http://schemas.openxmlformats.org/drawingml/2006/chart">
            <c:chart xmlns:c="http://schemas.openxmlformats.org/drawingml/2006/chart" xmlns:r="http://schemas.openxmlformats.org/officeDocument/2006/relationships" r:id="rId7"/>
          </a:graphicData>
        </a:graphic>
      </p:graphicFrame>
      <p:sp>
        <p:nvSpPr>
          <p:cNvPr id="13" name="圆角矩形 57">
            <a:extLst>
              <a:ext uri="{FF2B5EF4-FFF2-40B4-BE49-F238E27FC236}">
                <a16:creationId xmlns:a16="http://schemas.microsoft.com/office/drawing/2014/main" id="{BF791DDA-DD1B-8203-EBAE-0C5C9110B062}"/>
              </a:ext>
            </a:extLst>
          </p:cNvPr>
          <p:cNvSpPr/>
          <p:nvPr>
            <p:custDataLst>
              <p:tags r:id="rId1"/>
            </p:custDataLst>
          </p:nvPr>
        </p:nvSpPr>
        <p:spPr>
          <a:xfrm>
            <a:off x="1885152" y="1455985"/>
            <a:ext cx="2520006" cy="558641"/>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治疗相关不良事件</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整体及≥</a:t>
            </a:r>
            <a:r>
              <a:rPr lang="en-US" altLang="zh-CN" sz="1600" b="1" dirty="0">
                <a:solidFill>
                  <a:schemeClr val="bg1"/>
                </a:solidFill>
                <a:latin typeface="微软雅黑" panose="020B0503020204020204" pitchFamily="34" charset="-122"/>
                <a:ea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rPr>
              <a:t>级</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发生率</a:t>
            </a:r>
          </a:p>
        </p:txBody>
      </p:sp>
      <p:sp>
        <p:nvSpPr>
          <p:cNvPr id="19" name="形状 18">
            <a:extLst>
              <a:ext uri="{FF2B5EF4-FFF2-40B4-BE49-F238E27FC236}">
                <a16:creationId xmlns:a16="http://schemas.microsoft.com/office/drawing/2014/main" id="{744A4F1D-0B38-5B66-777A-16C9091D7960}"/>
              </a:ext>
            </a:extLst>
          </p:cNvPr>
          <p:cNvSpPr/>
          <p:nvPr/>
        </p:nvSpPr>
        <p:spPr>
          <a:xfrm rot="5400000">
            <a:off x="2277013" y="2666710"/>
            <a:ext cx="633541" cy="653352"/>
          </a:xfrm>
          <a:prstGeom prst="swooshArrow">
            <a:avLst>
              <a:gd name="adj1" fmla="val 35163"/>
              <a:gd name="adj2" fmla="val 31370"/>
            </a:avLst>
          </a:prstGeom>
          <a:solidFill>
            <a:srgbClr val="7820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8" name="形状 27">
            <a:extLst>
              <a:ext uri="{FF2B5EF4-FFF2-40B4-BE49-F238E27FC236}">
                <a16:creationId xmlns:a16="http://schemas.microsoft.com/office/drawing/2014/main" id="{734DBE02-7E64-EDB0-DF15-9A226D4655B0}"/>
              </a:ext>
            </a:extLst>
          </p:cNvPr>
          <p:cNvSpPr/>
          <p:nvPr/>
        </p:nvSpPr>
        <p:spPr>
          <a:xfrm rot="5400000">
            <a:off x="4698480" y="4114511"/>
            <a:ext cx="633541" cy="653352"/>
          </a:xfrm>
          <a:prstGeom prst="swooshArrow">
            <a:avLst>
              <a:gd name="adj1" fmla="val 35163"/>
              <a:gd name="adj2" fmla="val 31370"/>
            </a:avLst>
          </a:prstGeom>
          <a:solidFill>
            <a:srgbClr val="7820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29" name="文本框 28">
            <a:extLst>
              <a:ext uri="{FF2B5EF4-FFF2-40B4-BE49-F238E27FC236}">
                <a16:creationId xmlns:a16="http://schemas.microsoft.com/office/drawing/2014/main" id="{9A448F11-4F91-3A99-8F06-E47B9D618AE1}"/>
              </a:ext>
            </a:extLst>
          </p:cNvPr>
          <p:cNvSpPr txBox="1"/>
          <p:nvPr/>
        </p:nvSpPr>
        <p:spPr>
          <a:xfrm>
            <a:off x="4688574" y="5360869"/>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1</a:t>
            </a:r>
            <a:endParaRPr lang="zh-CN" altLang="en-US" sz="1000" baseline="30000" dirty="0">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C9ECBC87-EBB0-1F9B-2836-7799F6FDB20B}"/>
              </a:ext>
            </a:extLst>
          </p:cNvPr>
          <p:cNvSpPr txBox="1"/>
          <p:nvPr/>
        </p:nvSpPr>
        <p:spPr>
          <a:xfrm>
            <a:off x="2267107" y="5360869"/>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2</a:t>
            </a:r>
            <a:endParaRPr lang="zh-CN" altLang="en-US" sz="1000" baseline="30000" dirty="0">
              <a:latin typeface="微软雅黑" panose="020B0503020204020204" pitchFamily="34" charset="-122"/>
              <a:ea typeface="微软雅黑" panose="020B0503020204020204" pitchFamily="34" charset="-122"/>
            </a:endParaRPr>
          </a:p>
        </p:txBody>
      </p:sp>
      <p:sp>
        <p:nvSpPr>
          <p:cNvPr id="31" name="文本框 30">
            <a:extLst>
              <a:ext uri="{FF2B5EF4-FFF2-40B4-BE49-F238E27FC236}">
                <a16:creationId xmlns:a16="http://schemas.microsoft.com/office/drawing/2014/main" id="{EB7E6467-4D31-40B3-918A-B76AD46227F8}"/>
              </a:ext>
            </a:extLst>
          </p:cNvPr>
          <p:cNvSpPr txBox="1"/>
          <p:nvPr/>
        </p:nvSpPr>
        <p:spPr>
          <a:xfrm>
            <a:off x="3869794" y="5360868"/>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3</a:t>
            </a:r>
            <a:endParaRPr lang="zh-CN" altLang="en-US" sz="1000" baseline="30000"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0669C079-65D3-48AB-5D40-01D87D822EE9}"/>
              </a:ext>
            </a:extLst>
          </p:cNvPr>
          <p:cNvSpPr txBox="1"/>
          <p:nvPr/>
        </p:nvSpPr>
        <p:spPr>
          <a:xfrm>
            <a:off x="3119755" y="5360867"/>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4</a:t>
            </a:r>
            <a:endParaRPr lang="zh-CN" altLang="en-US" sz="1000" baseline="30000"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D32B1EDA-15E6-32CF-08EC-B4861FEC4523}"/>
              </a:ext>
            </a:extLst>
          </p:cNvPr>
          <p:cNvSpPr txBox="1"/>
          <p:nvPr/>
        </p:nvSpPr>
        <p:spPr>
          <a:xfrm>
            <a:off x="307703" y="6203632"/>
            <a:ext cx="11233422" cy="3693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latin typeface="Arial" panose="020B0604020202020204" pitchFamily="34" charset="0"/>
                <a:cs typeface="Arial" panose="020B0604020202020204" pitchFamily="34" charset="0"/>
              </a:rPr>
              <a:t>1. An J, Tang J, Li BX, et </a:t>
            </a:r>
            <a:r>
              <a:rPr lang="en-US" altLang="zh-CN" sz="900" dirty="0" err="1">
                <a:latin typeface="Arial" panose="020B0604020202020204" pitchFamily="34" charset="0"/>
                <a:cs typeface="Arial" panose="020B0604020202020204" pitchFamily="34" charset="0"/>
              </a:rPr>
              <a:t>al.Clin</a:t>
            </a:r>
            <a:r>
              <a:rPr lang="en-US" altLang="zh-CN" sz="900" dirty="0">
                <a:latin typeface="Arial" panose="020B0604020202020204" pitchFamily="34" charset="0"/>
                <a:cs typeface="Arial" panose="020B0604020202020204" pitchFamily="34" charset="0"/>
              </a:rPr>
              <a:t> Cancer Res. 2022 Dec 1;28(23):5098-5106.  2. 2023 ESMO. AdvanTIG-202: Phase 2 Randomized  3.Xia L, Wang J, Wang C, et al. Int J </a:t>
            </a:r>
            <a:r>
              <a:rPr lang="en-US" altLang="zh-CN" sz="900" dirty="0" err="1">
                <a:latin typeface="Arial" panose="020B0604020202020204" pitchFamily="34" charset="0"/>
                <a:cs typeface="Arial" panose="020B0604020202020204" pitchFamily="34" charset="0"/>
              </a:rPr>
              <a:t>Gynecol</a:t>
            </a:r>
            <a:r>
              <a:rPr lang="en-US" altLang="zh-CN" sz="900" dirty="0">
                <a:latin typeface="Arial" panose="020B0604020202020204" pitchFamily="34" charset="0"/>
                <a:cs typeface="Arial" panose="020B0604020202020204" pitchFamily="34" charset="0"/>
              </a:rPr>
              <a:t> Cancer. 2023 Dec 4;33(12):1861-1868 4.Lingying Wu, et al. 2024 ASCO 5526P.</a:t>
            </a:r>
            <a:endParaRPr lang="en-US" altLang="zh-CN" sz="900" dirty="0">
              <a:solidFill>
                <a:prstClr val="black"/>
              </a:solidFill>
              <a:latin typeface="Arial" panose="020B0604020202020204" pitchFamily="34" charset="0"/>
              <a:cs typeface="Arial" panose="020B0604020202020204" pitchFamily="34" charset="0"/>
            </a:endParaRPr>
          </a:p>
        </p:txBody>
      </p:sp>
      <p:sp>
        <p:nvSpPr>
          <p:cNvPr id="34" name="文本框 33">
            <a:extLst>
              <a:ext uri="{FF2B5EF4-FFF2-40B4-BE49-F238E27FC236}">
                <a16:creationId xmlns:a16="http://schemas.microsoft.com/office/drawing/2014/main" id="{98AA20C9-F988-72D7-B4DC-0F3D1798CE8E}"/>
              </a:ext>
            </a:extLst>
          </p:cNvPr>
          <p:cNvSpPr txBox="1"/>
          <p:nvPr/>
        </p:nvSpPr>
        <p:spPr>
          <a:xfrm>
            <a:off x="10703793" y="5360867"/>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1</a:t>
            </a:r>
            <a:endParaRPr lang="zh-CN" altLang="en-US" sz="1000" baseline="30000" dirty="0">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F32E050C-F8D5-CAEF-BD81-F26D7DA2B8D8}"/>
              </a:ext>
            </a:extLst>
          </p:cNvPr>
          <p:cNvSpPr txBox="1"/>
          <p:nvPr/>
        </p:nvSpPr>
        <p:spPr>
          <a:xfrm>
            <a:off x="8282326" y="5360867"/>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2</a:t>
            </a:r>
            <a:endParaRPr lang="zh-CN" altLang="en-US" sz="1000" baseline="30000" dirty="0">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497739A1-1EF3-F950-C6DB-4FAD1748BBC0}"/>
              </a:ext>
            </a:extLst>
          </p:cNvPr>
          <p:cNvSpPr txBox="1"/>
          <p:nvPr/>
        </p:nvSpPr>
        <p:spPr>
          <a:xfrm>
            <a:off x="9885013" y="5360866"/>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3</a:t>
            </a:r>
            <a:endParaRPr lang="zh-CN" altLang="en-US" sz="1000" baseline="30000" dirty="0">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BDBBCB00-5EB3-0C06-F5D2-6127F969D2A0}"/>
              </a:ext>
            </a:extLst>
          </p:cNvPr>
          <p:cNvSpPr txBox="1"/>
          <p:nvPr/>
        </p:nvSpPr>
        <p:spPr>
          <a:xfrm>
            <a:off x="9134974" y="5360865"/>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4</a:t>
            </a:r>
            <a:endParaRPr lang="zh-CN" altLang="en-US" sz="1000" baseline="30000" dirty="0">
              <a:latin typeface="微软雅黑" panose="020B0503020204020204" pitchFamily="34" charset="-122"/>
              <a:ea typeface="微软雅黑" panose="020B0503020204020204" pitchFamily="34" charset="-122"/>
            </a:endParaRPr>
          </a:p>
        </p:txBody>
      </p:sp>
      <p:sp>
        <p:nvSpPr>
          <p:cNvPr id="38" name="形状 37">
            <a:extLst>
              <a:ext uri="{FF2B5EF4-FFF2-40B4-BE49-F238E27FC236}">
                <a16:creationId xmlns:a16="http://schemas.microsoft.com/office/drawing/2014/main" id="{3E8CB5DF-4F05-89DF-805D-80211ED2A092}"/>
              </a:ext>
            </a:extLst>
          </p:cNvPr>
          <p:cNvSpPr/>
          <p:nvPr/>
        </p:nvSpPr>
        <p:spPr>
          <a:xfrm rot="5400000">
            <a:off x="8292232" y="2349940"/>
            <a:ext cx="633541" cy="653352"/>
          </a:xfrm>
          <a:prstGeom prst="swooshArrow">
            <a:avLst>
              <a:gd name="adj1" fmla="val 35163"/>
              <a:gd name="adj2" fmla="val 31370"/>
            </a:avLst>
          </a:prstGeom>
          <a:solidFill>
            <a:srgbClr val="7820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39" name="形状 38">
            <a:extLst>
              <a:ext uri="{FF2B5EF4-FFF2-40B4-BE49-F238E27FC236}">
                <a16:creationId xmlns:a16="http://schemas.microsoft.com/office/drawing/2014/main" id="{3825A7CD-522C-9B89-B4C4-763D84605293}"/>
              </a:ext>
            </a:extLst>
          </p:cNvPr>
          <p:cNvSpPr/>
          <p:nvPr/>
        </p:nvSpPr>
        <p:spPr>
          <a:xfrm rot="5400000">
            <a:off x="10713698" y="4157010"/>
            <a:ext cx="633541" cy="653352"/>
          </a:xfrm>
          <a:prstGeom prst="swooshArrow">
            <a:avLst>
              <a:gd name="adj1" fmla="val 35163"/>
              <a:gd name="adj2" fmla="val 31370"/>
            </a:avLst>
          </a:prstGeom>
          <a:solidFill>
            <a:srgbClr val="7820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sp>
        <p:nvSpPr>
          <p:cNvPr id="40" name="圆角矩形 57">
            <a:extLst>
              <a:ext uri="{FF2B5EF4-FFF2-40B4-BE49-F238E27FC236}">
                <a16:creationId xmlns:a16="http://schemas.microsoft.com/office/drawing/2014/main" id="{F3C4045E-CA21-BBBA-8182-B3DCA01C828A}"/>
              </a:ext>
            </a:extLst>
          </p:cNvPr>
          <p:cNvSpPr/>
          <p:nvPr>
            <p:custDataLst>
              <p:tags r:id="rId2"/>
            </p:custDataLst>
          </p:nvPr>
        </p:nvSpPr>
        <p:spPr>
          <a:xfrm>
            <a:off x="7889077" y="1474489"/>
            <a:ext cx="2520006" cy="558641"/>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免疫相关不良反应</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整体及≥</a:t>
            </a:r>
            <a:r>
              <a:rPr lang="en-US" altLang="zh-CN" sz="1600" b="1" dirty="0">
                <a:solidFill>
                  <a:schemeClr val="bg1"/>
                </a:solidFill>
                <a:latin typeface="微软雅黑" panose="020B0503020204020204" pitchFamily="34" charset="-122"/>
                <a:ea typeface="微软雅黑" panose="020B0503020204020204" pitchFamily="34" charset="-122"/>
              </a:rPr>
              <a:t>3</a:t>
            </a:r>
            <a:r>
              <a:rPr lang="zh-CN" altLang="en-US" sz="1600" b="1" dirty="0">
                <a:solidFill>
                  <a:schemeClr val="bg1"/>
                </a:solidFill>
                <a:latin typeface="微软雅黑" panose="020B0503020204020204" pitchFamily="34" charset="-122"/>
                <a:ea typeface="微软雅黑" panose="020B0503020204020204" pitchFamily="34" charset="-122"/>
              </a:rPr>
              <a:t>级</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发生率</a:t>
            </a:r>
          </a:p>
        </p:txBody>
      </p:sp>
      <p:sp>
        <p:nvSpPr>
          <p:cNvPr id="3" name="矩形: 圆顶角 2">
            <a:extLst>
              <a:ext uri="{FF2B5EF4-FFF2-40B4-BE49-F238E27FC236}">
                <a16:creationId xmlns:a16="http://schemas.microsoft.com/office/drawing/2014/main" id="{13F138C3-EE19-24D3-5934-6ECD59356900}"/>
              </a:ext>
            </a:extLst>
          </p:cNvPr>
          <p:cNvSpPr/>
          <p:nvPr/>
        </p:nvSpPr>
        <p:spPr bwMode="auto">
          <a:xfrm>
            <a:off x="2683932" y="0"/>
            <a:ext cx="9508068" cy="792000"/>
          </a:xfrm>
          <a:prstGeom prst="round2SameRect">
            <a:avLst>
              <a:gd name="adj1" fmla="val 0"/>
              <a:gd name="adj2" fmla="val 13897"/>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chemeClr val="bg1"/>
                </a:solidFill>
                <a:latin typeface="微软雅黑" panose="020B0503020204020204" pitchFamily="34" charset="-122"/>
                <a:ea typeface="微软雅黑" panose="020B0503020204020204" pitchFamily="34" charset="-122"/>
              </a:rPr>
              <a:t>现有同类药物相似研究比较，</a:t>
            </a:r>
            <a:r>
              <a:rPr lang="zh-CN" altLang="en-US" sz="1600" b="1" kern="0" dirty="0">
                <a:solidFill>
                  <a:srgbClr val="FFC000"/>
                </a:solidFill>
                <a:latin typeface="微软雅黑" panose="020B0503020204020204" pitchFamily="34" charset="-122"/>
                <a:ea typeface="微软雅黑" panose="020B0503020204020204" pitchFamily="34" charset="-122"/>
              </a:rPr>
              <a:t>索卡佐利单抗具有最好的安全性表现</a:t>
            </a:r>
            <a:r>
              <a:rPr lang="zh-CN" altLang="en-US" sz="1600" b="1" kern="0" dirty="0">
                <a:solidFill>
                  <a:schemeClr val="bg1"/>
                </a:solidFill>
                <a:latin typeface="微软雅黑" panose="020B0503020204020204" pitchFamily="34" charset="-122"/>
                <a:ea typeface="微软雅黑" panose="020B0503020204020204" pitchFamily="34" charset="-122"/>
              </a:rPr>
              <a:t>，</a:t>
            </a:r>
            <a:r>
              <a:rPr lang="zh-CN" altLang="en-US" sz="1600" b="1" kern="0" dirty="0">
                <a:solidFill>
                  <a:srgbClr val="FFC000"/>
                </a:solidFill>
                <a:latin typeface="微软雅黑" panose="020B0503020204020204" pitchFamily="34" charset="-122"/>
                <a:ea typeface="微软雅黑" panose="020B0503020204020204" pitchFamily="34" charset="-122"/>
              </a:rPr>
              <a:t>减少</a:t>
            </a:r>
            <a:r>
              <a:rPr lang="zh-CN" altLang="en-US" sz="1600" b="1" kern="0" dirty="0">
                <a:solidFill>
                  <a:schemeClr val="bg1"/>
                </a:solidFill>
                <a:latin typeface="微软雅黑" panose="020B0503020204020204" pitchFamily="34" charset="-122"/>
                <a:ea typeface="微软雅黑" panose="020B0503020204020204" pitchFamily="34" charset="-122"/>
              </a:rPr>
              <a:t>患者因不良反应导致的</a:t>
            </a:r>
            <a:r>
              <a:rPr lang="zh-CN" altLang="en-US" sz="1600" b="1" kern="0" dirty="0">
                <a:solidFill>
                  <a:srgbClr val="FFC000"/>
                </a:solidFill>
                <a:latin typeface="微软雅黑" panose="020B0503020204020204" pitchFamily="34" charset="-122"/>
                <a:ea typeface="微软雅黑" panose="020B0503020204020204" pitchFamily="34" charset="-122"/>
              </a:rPr>
              <a:t>中断治疗</a:t>
            </a:r>
            <a:r>
              <a:rPr lang="zh-CN" altLang="en-US" sz="1600" b="1" kern="0" dirty="0">
                <a:solidFill>
                  <a:schemeClr val="bg1"/>
                </a:solidFill>
                <a:latin typeface="微软雅黑" panose="020B0503020204020204" pitchFamily="34" charset="-122"/>
                <a:ea typeface="微软雅黑" panose="020B0503020204020204" pitchFamily="34" charset="-122"/>
              </a:rPr>
              <a:t>，</a:t>
            </a:r>
            <a:r>
              <a:rPr lang="zh-CN" altLang="en-US" sz="1600" b="1" kern="0" dirty="0">
                <a:solidFill>
                  <a:srgbClr val="FFC000"/>
                </a:solidFill>
                <a:latin typeface="微软雅黑" panose="020B0503020204020204" pitchFamily="34" charset="-122"/>
                <a:ea typeface="微软雅黑" panose="020B0503020204020204" pitchFamily="34" charset="-122"/>
              </a:rPr>
              <a:t>减少</a:t>
            </a:r>
            <a:r>
              <a:rPr lang="zh-CN" altLang="en-US" sz="1600" b="1" kern="0" dirty="0">
                <a:solidFill>
                  <a:schemeClr val="bg1"/>
                </a:solidFill>
                <a:latin typeface="微软雅黑" panose="020B0503020204020204" pitchFamily="34" charset="-122"/>
                <a:ea typeface="微软雅黑" panose="020B0503020204020204" pitchFamily="34" charset="-122"/>
              </a:rPr>
              <a:t>因</a:t>
            </a:r>
            <a:r>
              <a:rPr lang="zh-CN" altLang="en-US" sz="1600" b="1" dirty="0">
                <a:solidFill>
                  <a:schemeClr val="bg1"/>
                </a:solidFill>
                <a:latin typeface="微软雅黑" panose="020B0503020204020204" pitchFamily="34" charset="-122"/>
                <a:ea typeface="微软雅黑" panose="020B0503020204020204" pitchFamily="34" charset="-122"/>
              </a:rPr>
              <a:t>处理不良反应额外</a:t>
            </a:r>
            <a:r>
              <a:rPr lang="zh-CN" altLang="en-US" sz="1600" b="1" dirty="0">
                <a:solidFill>
                  <a:srgbClr val="FFC000"/>
                </a:solidFill>
                <a:latin typeface="微软雅黑" panose="020B0503020204020204" pitchFamily="34" charset="-122"/>
                <a:ea typeface="微软雅黑" panose="020B0503020204020204" pitchFamily="34" charset="-122"/>
              </a:rPr>
              <a:t>消耗预期外医保费用</a:t>
            </a:r>
            <a:r>
              <a:rPr lang="zh-CN" altLang="en-US" sz="1600" b="1" kern="0" dirty="0">
                <a:solidFill>
                  <a:schemeClr val="bg1"/>
                </a:solidFill>
                <a:latin typeface="微软雅黑" panose="020B0503020204020204" pitchFamily="34" charset="-122"/>
                <a:ea typeface="微软雅黑" panose="020B0503020204020204" pitchFamily="34" charset="-122"/>
              </a:rPr>
              <a:t>。索卡佐利单抗</a:t>
            </a:r>
            <a:r>
              <a:rPr lang="zh-CN" altLang="en-US" sz="1600" b="1" kern="0" dirty="0">
                <a:solidFill>
                  <a:srgbClr val="FFC000"/>
                </a:solidFill>
                <a:latin typeface="微软雅黑" panose="020B0503020204020204" pitchFamily="34" charset="-122"/>
                <a:ea typeface="微软雅黑" panose="020B0503020204020204" pitchFamily="34" charset="-122"/>
              </a:rPr>
              <a:t>≥</a:t>
            </a:r>
            <a:r>
              <a:rPr lang="en-US" altLang="zh-CN" sz="1600" b="1" kern="0" dirty="0">
                <a:solidFill>
                  <a:srgbClr val="FFC000"/>
                </a:solidFill>
                <a:latin typeface="微软雅黑" panose="020B0503020204020204" pitchFamily="34" charset="-122"/>
                <a:ea typeface="微软雅黑" panose="020B0503020204020204" pitchFamily="34" charset="-122"/>
              </a:rPr>
              <a:t>3</a:t>
            </a:r>
            <a:r>
              <a:rPr lang="zh-CN" altLang="en-US" sz="1600" b="1" kern="0" dirty="0">
                <a:solidFill>
                  <a:srgbClr val="FFC000"/>
                </a:solidFill>
                <a:latin typeface="微软雅黑" panose="020B0503020204020204" pitchFamily="34" charset="-122"/>
                <a:ea typeface="微软雅黑" panose="020B0503020204020204" pitchFamily="34" charset="-122"/>
              </a:rPr>
              <a:t>级</a:t>
            </a:r>
            <a:r>
              <a:rPr lang="en-US" altLang="zh-CN" sz="1600" b="1" kern="0" dirty="0">
                <a:solidFill>
                  <a:srgbClr val="FFC000"/>
                </a:solidFill>
                <a:latin typeface="微软雅黑" panose="020B0503020204020204" pitchFamily="34" charset="-122"/>
                <a:ea typeface="微软雅黑" panose="020B0503020204020204" pitchFamily="34" charset="-122"/>
              </a:rPr>
              <a:t>TRAE 7.7%</a:t>
            </a:r>
            <a:r>
              <a:rPr lang="zh-CN" altLang="en-US" sz="1600" b="1" kern="0" dirty="0">
                <a:solidFill>
                  <a:srgbClr val="FFC000"/>
                </a:solidFill>
                <a:latin typeface="微软雅黑" panose="020B0503020204020204" pitchFamily="34" charset="-122"/>
                <a:ea typeface="微软雅黑" panose="020B0503020204020204" pitchFamily="34" charset="-122"/>
              </a:rPr>
              <a:t>、≥</a:t>
            </a:r>
            <a:r>
              <a:rPr lang="en-US" altLang="zh-CN" sz="1600" b="1" kern="0" dirty="0">
                <a:solidFill>
                  <a:srgbClr val="FFC000"/>
                </a:solidFill>
                <a:latin typeface="微软雅黑" panose="020B0503020204020204" pitchFamily="34" charset="-122"/>
                <a:ea typeface="微软雅黑" panose="020B0503020204020204" pitchFamily="34" charset="-122"/>
              </a:rPr>
              <a:t>3</a:t>
            </a:r>
            <a:r>
              <a:rPr lang="zh-CN" altLang="en-US" sz="1600" b="1" kern="0" dirty="0">
                <a:solidFill>
                  <a:srgbClr val="FFC000"/>
                </a:solidFill>
                <a:latin typeface="微软雅黑" panose="020B0503020204020204" pitchFamily="34" charset="-122"/>
                <a:ea typeface="微软雅黑" panose="020B0503020204020204" pitchFamily="34" charset="-122"/>
              </a:rPr>
              <a:t>级</a:t>
            </a:r>
            <a:r>
              <a:rPr lang="en-US" altLang="zh-CN" sz="1600" b="1" kern="0" dirty="0" err="1">
                <a:solidFill>
                  <a:srgbClr val="FFC000"/>
                </a:solidFill>
                <a:latin typeface="微软雅黑" panose="020B0503020204020204" pitchFamily="34" charset="-122"/>
                <a:ea typeface="微软雅黑" panose="020B0503020204020204" pitchFamily="34" charset="-122"/>
              </a:rPr>
              <a:t>irAE</a:t>
            </a:r>
            <a:r>
              <a:rPr lang="en-US" altLang="zh-CN" sz="1600" b="1" kern="0" dirty="0">
                <a:solidFill>
                  <a:srgbClr val="FFC000"/>
                </a:solidFill>
                <a:latin typeface="微软雅黑" panose="020B0503020204020204" pitchFamily="34" charset="-122"/>
                <a:ea typeface="微软雅黑" panose="020B0503020204020204" pitchFamily="34" charset="-122"/>
              </a:rPr>
              <a:t> 2.9%</a:t>
            </a:r>
            <a:r>
              <a:rPr lang="zh-CN" altLang="en-US" sz="1600" b="1" kern="0" dirty="0">
                <a:solidFill>
                  <a:schemeClr val="bg1"/>
                </a:solidFill>
                <a:latin typeface="微软雅黑" panose="020B0503020204020204" pitchFamily="34" charset="-122"/>
                <a:ea typeface="微软雅黑" panose="020B0503020204020204" pitchFamily="34" charset="-122"/>
              </a:rPr>
              <a:t>，为同类药物中最低，且</a:t>
            </a:r>
            <a:r>
              <a:rPr lang="zh-CN" altLang="en-US" sz="1600" b="1" kern="0" dirty="0">
                <a:solidFill>
                  <a:srgbClr val="FFC000"/>
                </a:solidFill>
                <a:latin typeface="微软雅黑" panose="020B0503020204020204" pitchFamily="34" charset="-122"/>
                <a:ea typeface="微软雅黑" panose="020B0503020204020204" pitchFamily="34" charset="-122"/>
              </a:rPr>
              <a:t>在宫颈癌注册性临床研究中无</a:t>
            </a:r>
            <a:r>
              <a:rPr lang="en-US" altLang="zh-CN" sz="1600" b="1" kern="0" dirty="0">
                <a:solidFill>
                  <a:srgbClr val="FFC000"/>
                </a:solidFill>
                <a:latin typeface="微软雅黑" panose="020B0503020204020204" pitchFamily="34" charset="-122"/>
                <a:ea typeface="微软雅黑" panose="020B0503020204020204" pitchFamily="34" charset="-122"/>
              </a:rPr>
              <a:t>4</a:t>
            </a:r>
            <a:r>
              <a:rPr lang="zh-CN" altLang="en-US" sz="1600" b="1" kern="0" dirty="0">
                <a:solidFill>
                  <a:srgbClr val="FFC000"/>
                </a:solidFill>
                <a:latin typeface="微软雅黑" panose="020B0503020204020204" pitchFamily="34" charset="-122"/>
                <a:ea typeface="微软雅黑" panose="020B0503020204020204" pitchFamily="34" charset="-122"/>
              </a:rPr>
              <a:t>级</a:t>
            </a:r>
            <a:r>
              <a:rPr lang="en-US" altLang="zh-CN" sz="1600" b="1" kern="0" dirty="0">
                <a:solidFill>
                  <a:srgbClr val="FFC000"/>
                </a:solidFill>
                <a:latin typeface="微软雅黑" panose="020B0503020204020204" pitchFamily="34" charset="-122"/>
                <a:ea typeface="微软雅黑" panose="020B0503020204020204" pitchFamily="34" charset="-122"/>
              </a:rPr>
              <a:t>/5</a:t>
            </a:r>
            <a:r>
              <a:rPr lang="zh-CN" altLang="en-US" sz="1600" b="1" kern="0" dirty="0">
                <a:solidFill>
                  <a:srgbClr val="FFC000"/>
                </a:solidFill>
                <a:latin typeface="微软雅黑" panose="020B0503020204020204" pitchFamily="34" charset="-122"/>
                <a:ea typeface="微软雅黑" panose="020B0503020204020204" pitchFamily="34" charset="-122"/>
              </a:rPr>
              <a:t>级</a:t>
            </a:r>
            <a:r>
              <a:rPr lang="en-US" altLang="zh-CN" sz="1600" b="1" kern="0" dirty="0">
                <a:solidFill>
                  <a:srgbClr val="FFC000"/>
                </a:solidFill>
                <a:latin typeface="微软雅黑" panose="020B0503020204020204" pitchFamily="34" charset="-122"/>
                <a:ea typeface="微软雅黑" panose="020B0503020204020204" pitchFamily="34" charset="-122"/>
              </a:rPr>
              <a:t>TRAE</a:t>
            </a:r>
            <a:r>
              <a:rPr lang="zh-CN" altLang="en-US" sz="1600" b="1" kern="0" dirty="0">
                <a:solidFill>
                  <a:srgbClr val="FFC000"/>
                </a:solidFill>
                <a:latin typeface="微软雅黑" panose="020B0503020204020204" pitchFamily="34" charset="-122"/>
                <a:ea typeface="微软雅黑" panose="020B0503020204020204" pitchFamily="34" charset="-122"/>
              </a:rPr>
              <a:t>和</a:t>
            </a:r>
            <a:r>
              <a:rPr lang="en-US" altLang="zh-CN" sz="1600" b="1" kern="0" dirty="0" err="1">
                <a:solidFill>
                  <a:srgbClr val="FFC000"/>
                </a:solidFill>
                <a:latin typeface="微软雅黑" panose="020B0503020204020204" pitchFamily="34" charset="-122"/>
                <a:ea typeface="微软雅黑" panose="020B0503020204020204" pitchFamily="34" charset="-122"/>
              </a:rPr>
              <a:t>irAE</a:t>
            </a:r>
            <a:r>
              <a:rPr lang="zh-CN" altLang="en-US" sz="1600" b="1" kern="0" dirty="0">
                <a:solidFill>
                  <a:srgbClr val="FFC000"/>
                </a:solidFill>
                <a:latin typeface="微软雅黑" panose="020B0503020204020204" pitchFamily="34" charset="-122"/>
                <a:ea typeface="微软雅黑" panose="020B0503020204020204" pitchFamily="34" charset="-122"/>
              </a:rPr>
              <a:t>发生</a:t>
            </a:r>
            <a:r>
              <a:rPr lang="zh-CN" altLang="en-US" sz="1600" b="1" kern="0" dirty="0">
                <a:solidFill>
                  <a:schemeClr val="bg1"/>
                </a:solidFill>
                <a:latin typeface="微软雅黑" panose="020B0503020204020204" pitchFamily="34" charset="-122"/>
                <a:ea typeface="微软雅黑" panose="020B0503020204020204" pitchFamily="34" charset="-122"/>
              </a:rPr>
              <a:t>。</a:t>
            </a:r>
            <a:endParaRPr lang="en-US" altLang="zh-CN" sz="1600" b="1" kern="0" dirty="0">
              <a:solidFill>
                <a:schemeClr val="bg1"/>
              </a:solidFill>
              <a:latin typeface="微软雅黑" panose="020B0503020204020204" pitchFamily="34" charset="-122"/>
              <a:ea typeface="微软雅黑" panose="020B0503020204020204" pitchFamily="34" charset="-122"/>
            </a:endParaRPr>
          </a:p>
        </p:txBody>
      </p:sp>
      <p:sp>
        <p:nvSpPr>
          <p:cNvPr id="4" name="TextBox 5">
            <a:extLst>
              <a:ext uri="{FF2B5EF4-FFF2-40B4-BE49-F238E27FC236}">
                <a16:creationId xmlns:a16="http://schemas.microsoft.com/office/drawing/2014/main" id="{9916A112-371F-6FC3-3BF5-6A8B6266D3F8}"/>
              </a:ext>
            </a:extLst>
          </p:cNvPr>
          <p:cNvSpPr txBox="1"/>
          <p:nvPr>
            <p:custDataLst>
              <p:tags r:id="rId3"/>
            </p:custDataLst>
          </p:nvPr>
        </p:nvSpPr>
        <p:spPr>
          <a:xfrm>
            <a:off x="0" y="0"/>
            <a:ext cx="2506054" cy="7920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安全性</a:t>
            </a:r>
          </a:p>
        </p:txBody>
      </p:sp>
    </p:spTree>
    <p:extLst>
      <p:ext uri="{BB962C8B-B14F-4D97-AF65-F5344CB8AC3E}">
        <p14:creationId xmlns:p14="http://schemas.microsoft.com/office/powerpoint/2010/main" val="1560418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4DC49B65-0B6E-8191-4B8E-6D2AEFF1ECC6}"/>
              </a:ext>
            </a:extLst>
          </p:cNvPr>
          <p:cNvGrpSpPr>
            <a:grpSpLocks noChangeAspect="1"/>
          </p:cNvGrpSpPr>
          <p:nvPr/>
        </p:nvGrpSpPr>
        <p:grpSpPr>
          <a:xfrm>
            <a:off x="107961" y="2018760"/>
            <a:ext cx="4017724" cy="1736815"/>
            <a:chOff x="165330" y="1557672"/>
            <a:chExt cx="5495242" cy="1945610"/>
          </a:xfrm>
        </p:grpSpPr>
        <p:grpSp>
          <p:nvGrpSpPr>
            <p:cNvPr id="2" name="组合 1">
              <a:extLst>
                <a:ext uri="{FF2B5EF4-FFF2-40B4-BE49-F238E27FC236}">
                  <a16:creationId xmlns:a16="http://schemas.microsoft.com/office/drawing/2014/main" id="{5EA29E39-4532-5742-3A06-BD97AFC51EEB}"/>
                </a:ext>
              </a:extLst>
            </p:cNvPr>
            <p:cNvGrpSpPr>
              <a:grpSpLocks noChangeAspect="1"/>
            </p:cNvGrpSpPr>
            <p:nvPr/>
          </p:nvGrpSpPr>
          <p:grpSpPr>
            <a:xfrm>
              <a:off x="2843023" y="1812863"/>
              <a:ext cx="1522365" cy="562407"/>
              <a:chOff x="5725469" y="5028565"/>
              <a:chExt cx="1511248" cy="558300"/>
            </a:xfrm>
          </p:grpSpPr>
          <p:sp>
            <p:nvSpPr>
              <p:cNvPr id="3" name="object 84">
                <a:extLst>
                  <a:ext uri="{FF2B5EF4-FFF2-40B4-BE49-F238E27FC236}">
                    <a16:creationId xmlns:a16="http://schemas.microsoft.com/office/drawing/2014/main" id="{6F921F1A-6488-B956-A686-5EE7CCF3A3EC}"/>
                  </a:ext>
                </a:extLst>
              </p:cNvPr>
              <p:cNvSpPr/>
              <p:nvPr/>
            </p:nvSpPr>
            <p:spPr>
              <a:xfrm>
                <a:off x="5725469" y="5249485"/>
                <a:ext cx="1511248" cy="337380"/>
              </a:xfrm>
              <a:prstGeom prst="rect">
                <a:avLst/>
              </a:prstGeom>
              <a:blipFill>
                <a:blip r:embed="rId3"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9" name="object 9">
                <a:extLst>
                  <a:ext uri="{FF2B5EF4-FFF2-40B4-BE49-F238E27FC236}">
                    <a16:creationId xmlns:a16="http://schemas.microsoft.com/office/drawing/2014/main" id="{487B0103-AB43-7F80-65B4-4C8CEA3EA7C7}"/>
                  </a:ext>
                </a:extLst>
              </p:cNvPr>
              <p:cNvSpPr txBox="1"/>
              <p:nvPr/>
            </p:nvSpPr>
            <p:spPr>
              <a:xfrm>
                <a:off x="6293027" y="5028565"/>
                <a:ext cx="766655" cy="236528"/>
              </a:xfrm>
              <a:prstGeom prst="rect">
                <a:avLst/>
              </a:prstGeom>
            </p:spPr>
            <p:txBody>
              <a:bodyPr vert="horz" wrap="square" lIns="0" tIns="12700" rIns="0" bIns="0" rtlCol="0">
                <a:spAutoFit/>
              </a:bodyPr>
              <a:lstStyle/>
              <a:p>
                <a:pPr marL="12700" marR="0" lvl="0" indent="0" algn="l" defTabSz="899010" rtl="0" eaLnBrk="1" fontAlgn="auto" latinLnBrk="0" hangingPunct="1">
                  <a:lnSpc>
                    <a:spcPct val="100000"/>
                  </a:lnSpc>
                  <a:spcBef>
                    <a:spcPts val="100"/>
                  </a:spcBef>
                  <a:spcAft>
                    <a:spcPts val="0"/>
                  </a:spcAft>
                  <a:buClrTx/>
                  <a:buSzTx/>
                  <a:buFontTx/>
                  <a:buNone/>
                  <a:tabLst/>
                  <a:defRPr/>
                </a:pPr>
                <a:r>
                  <a:rPr kumimoji="0" lang="en-US" altLang="zh-CN" sz="1100" b="1" i="0" u="none" strike="noStrike" kern="1200" cap="none" spc="-90" normalizeH="0" baseline="0" noProof="0" dirty="0">
                    <a:ln>
                      <a:noFill/>
                    </a:ln>
                    <a:solidFill>
                      <a:srgbClr val="262626"/>
                    </a:solidFill>
                    <a:effectLst/>
                    <a:uLnTx/>
                    <a:uFillTx/>
                    <a:latin typeface="Times New Roman" panose="02020603050405020304" pitchFamily="18" charset="0"/>
                    <a:ea typeface="黑体" panose="02010609060101010101" pitchFamily="49" charset="-122"/>
                    <a:cs typeface="Times New Roman" panose="02020603050405020304" pitchFamily="18" charset="0"/>
                  </a:rPr>
                  <a:t>PD-L1</a:t>
                </a:r>
                <a:endParaRPr kumimoji="0" sz="1100" b="1"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p:txBody>
          </p:sp>
        </p:grpSp>
        <p:sp>
          <p:nvSpPr>
            <p:cNvPr id="10" name="object 9">
              <a:extLst>
                <a:ext uri="{FF2B5EF4-FFF2-40B4-BE49-F238E27FC236}">
                  <a16:creationId xmlns:a16="http://schemas.microsoft.com/office/drawing/2014/main" id="{79BD8754-0920-54FB-FE2D-E13A660BB05C}"/>
                </a:ext>
              </a:extLst>
            </p:cNvPr>
            <p:cNvSpPr txBox="1">
              <a:spLocks noChangeAspect="1"/>
            </p:cNvSpPr>
            <p:nvPr/>
          </p:nvSpPr>
          <p:spPr>
            <a:xfrm>
              <a:off x="2457829" y="1615907"/>
              <a:ext cx="1119487" cy="238268"/>
            </a:xfrm>
            <a:prstGeom prst="rect">
              <a:avLst/>
            </a:prstGeom>
          </p:spPr>
          <p:txBody>
            <a:bodyPr vert="horz" wrap="square" lIns="0" tIns="12700" rIns="0" bIns="0" rtlCol="0">
              <a:spAutoFit/>
            </a:bodyPr>
            <a:lstStyle/>
            <a:p>
              <a:pPr marL="12700" marR="0" lvl="0" indent="0" algn="l" defTabSz="899010" rtl="0" eaLnBrk="1" fontAlgn="auto" latinLnBrk="0" hangingPunct="1">
                <a:lnSpc>
                  <a:spcPct val="100000"/>
                </a:lnSpc>
                <a:spcBef>
                  <a:spcPts val="100"/>
                </a:spcBef>
                <a:spcAft>
                  <a:spcPts val="0"/>
                </a:spcAft>
                <a:buClrTx/>
                <a:buSzTx/>
                <a:buFontTx/>
                <a:buNone/>
                <a:tabLst/>
                <a:defRPr/>
              </a:pPr>
              <a:r>
                <a:rPr kumimoji="0" lang="en-US" altLang="zh-CN" sz="1100" b="1" i="0" u="none" strike="noStrike" kern="1200" cap="none" spc="-90" normalizeH="0" baseline="0" noProof="0" dirty="0">
                  <a:ln>
                    <a:noFill/>
                  </a:ln>
                  <a:solidFill>
                    <a:srgbClr val="262626"/>
                  </a:solidFill>
                  <a:effectLst/>
                  <a:uLnTx/>
                  <a:uFillTx/>
                  <a:latin typeface="Times New Roman" panose="02020603050405020304" pitchFamily="18" charset="0"/>
                  <a:ea typeface="黑体" panose="02010609060101010101" pitchFamily="49" charset="-122"/>
                  <a:cs typeface="Times New Roman" panose="02020603050405020304" pitchFamily="18" charset="0"/>
                </a:rPr>
                <a:t>PD-L1</a:t>
              </a:r>
              <a:r>
                <a:rPr kumimoji="0" lang="zh-CN" altLang="en-US" sz="1100" b="1" i="0" u="none" strike="noStrike" kern="1200" cap="none" spc="-90" normalizeH="0" baseline="0" noProof="0" dirty="0">
                  <a:ln>
                    <a:noFill/>
                  </a:ln>
                  <a:solidFill>
                    <a:srgbClr val="262626"/>
                  </a:solidFill>
                  <a:effectLst/>
                  <a:uLnTx/>
                  <a:uFillTx/>
                  <a:latin typeface="Times New Roman" panose="02020603050405020304" pitchFamily="18" charset="0"/>
                  <a:ea typeface="黑体" panose="02010609060101010101" pitchFamily="49" charset="-122"/>
                  <a:cs typeface="Times New Roman" panose="02020603050405020304" pitchFamily="18" charset="0"/>
                </a:rPr>
                <a:t>单抗</a:t>
              </a:r>
              <a:endParaRPr kumimoji="0" sz="1100" b="1" i="0" u="none" strike="noStrike" kern="120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2" descr="See the source image">
              <a:extLst>
                <a:ext uri="{FF2B5EF4-FFF2-40B4-BE49-F238E27FC236}">
                  <a16:creationId xmlns:a16="http://schemas.microsoft.com/office/drawing/2014/main" id="{62C70292-62E2-CF86-1B2A-B430948C3B75}"/>
                </a:ext>
              </a:extLst>
            </p:cNvPr>
            <p:cNvPicPr>
              <a:picLocks noChangeAspect="1" noChangeArrowheads="1"/>
            </p:cNvPicPr>
            <p:nvPr/>
          </p:nvPicPr>
          <p:blipFill rotWithShape="1">
            <a:blip r:embed="rId4">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5208" b="90000" l="10000" r="90000"/>
                      </a14:imgEffect>
                    </a14:imgLayer>
                  </a14:imgProps>
                </a:ext>
                <a:ext uri="{28A0092B-C50C-407E-A947-70E740481C1C}">
                  <a14:useLocalDpi xmlns:a14="http://schemas.microsoft.com/office/drawing/2010/main" val="0"/>
                </a:ext>
              </a:extLst>
            </a:blip>
            <a:srcRect l="18954" r="16694" b="13086"/>
            <a:stretch/>
          </p:blipFill>
          <p:spPr bwMode="auto">
            <a:xfrm>
              <a:off x="3739877" y="1557672"/>
              <a:ext cx="1920695" cy="1945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object 13">
              <a:extLst>
                <a:ext uri="{FF2B5EF4-FFF2-40B4-BE49-F238E27FC236}">
                  <a16:creationId xmlns:a16="http://schemas.microsoft.com/office/drawing/2014/main" id="{5439C9A3-024C-1696-EB3A-28F5A89E6FFF}"/>
                </a:ext>
              </a:extLst>
            </p:cNvPr>
            <p:cNvSpPr>
              <a:spLocks noChangeAspect="1"/>
            </p:cNvSpPr>
            <p:nvPr/>
          </p:nvSpPr>
          <p:spPr>
            <a:xfrm rot="7109404">
              <a:off x="2637259" y="1814600"/>
              <a:ext cx="480395" cy="591127"/>
            </a:xfrm>
            <a:prstGeom prst="rect">
              <a:avLst/>
            </a:prstGeom>
            <a:blipFill>
              <a:blip r:embed="rId6"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srgbClr val="262626"/>
                </a:solidFill>
                <a:effectLst/>
                <a:uLnTx/>
                <a:uFillTx/>
                <a:latin typeface="Arial" panose="020B0604020202020204"/>
                <a:ea typeface="+mn-ea"/>
                <a:cs typeface="+mn-cs"/>
              </a:endParaRPr>
            </a:p>
          </p:txBody>
        </p:sp>
        <p:grpSp>
          <p:nvGrpSpPr>
            <p:cNvPr id="13" name="组合 12">
              <a:extLst>
                <a:ext uri="{FF2B5EF4-FFF2-40B4-BE49-F238E27FC236}">
                  <a16:creationId xmlns:a16="http://schemas.microsoft.com/office/drawing/2014/main" id="{089A9D88-EEAC-56D1-9DBA-5417B7C8A057}"/>
                </a:ext>
              </a:extLst>
            </p:cNvPr>
            <p:cNvGrpSpPr>
              <a:grpSpLocks noChangeAspect="1"/>
            </p:cNvGrpSpPr>
            <p:nvPr/>
          </p:nvGrpSpPr>
          <p:grpSpPr>
            <a:xfrm>
              <a:off x="165330" y="1701116"/>
              <a:ext cx="3823538" cy="1538639"/>
              <a:chOff x="5307727" y="1632816"/>
              <a:chExt cx="4333343" cy="1743791"/>
            </a:xfrm>
          </p:grpSpPr>
          <p:sp>
            <p:nvSpPr>
              <p:cNvPr id="14" name="object 9">
                <a:extLst>
                  <a:ext uri="{FF2B5EF4-FFF2-40B4-BE49-F238E27FC236}">
                    <a16:creationId xmlns:a16="http://schemas.microsoft.com/office/drawing/2014/main" id="{EC51C69D-C794-77BD-46B1-D1B90ECAE1E5}"/>
                  </a:ext>
                </a:extLst>
              </p:cNvPr>
              <p:cNvSpPr txBox="1"/>
              <p:nvPr/>
            </p:nvSpPr>
            <p:spPr>
              <a:xfrm>
                <a:off x="7053254" y="3004198"/>
                <a:ext cx="766656" cy="270037"/>
              </a:xfrm>
              <a:prstGeom prst="rect">
                <a:avLst/>
              </a:prstGeom>
            </p:spPr>
            <p:txBody>
              <a:bodyPr vert="horz" wrap="square" lIns="0" tIns="12700" rIns="0" bIns="0" rtlCol="0">
                <a:spAutoFit/>
              </a:bodyPr>
              <a:lstStyle/>
              <a:p>
                <a:pPr marL="12700" marR="0" lvl="0" indent="0" algn="l" defTabSz="899010" rtl="0" eaLnBrk="1" fontAlgn="auto" latinLnBrk="0" hangingPunct="1">
                  <a:lnSpc>
                    <a:spcPct val="100000"/>
                  </a:lnSpc>
                  <a:spcBef>
                    <a:spcPts val="100"/>
                  </a:spcBef>
                  <a:spcAft>
                    <a:spcPts val="0"/>
                  </a:spcAft>
                  <a:buClrTx/>
                  <a:buSzTx/>
                  <a:buFontTx/>
                  <a:buNone/>
                  <a:tabLst/>
                  <a:defRPr/>
                </a:pPr>
                <a:r>
                  <a:rPr kumimoji="0" sz="1100" b="1" i="0" u="none" strike="noStrike" kern="0" cap="none" spc="-9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T</a:t>
                </a:r>
                <a:r>
                  <a:rPr kumimoji="0" sz="1100" b="1" i="0" u="none" strike="noStrike" kern="0" cap="none" spc="-1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C</a:t>
                </a:r>
                <a:r>
                  <a:rPr kumimoji="0" sz="1100" b="1"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R</a:t>
                </a:r>
              </a:p>
            </p:txBody>
          </p:sp>
          <p:sp>
            <p:nvSpPr>
              <p:cNvPr id="15" name="object 9">
                <a:extLst>
                  <a:ext uri="{FF2B5EF4-FFF2-40B4-BE49-F238E27FC236}">
                    <a16:creationId xmlns:a16="http://schemas.microsoft.com/office/drawing/2014/main" id="{6D0353D4-9656-8932-6259-C4D2E3A0100D}"/>
                  </a:ext>
                </a:extLst>
              </p:cNvPr>
              <p:cNvSpPr txBox="1"/>
              <p:nvPr/>
            </p:nvSpPr>
            <p:spPr>
              <a:xfrm>
                <a:off x="7924780" y="3023019"/>
                <a:ext cx="766656" cy="270037"/>
              </a:xfrm>
              <a:prstGeom prst="rect">
                <a:avLst/>
              </a:prstGeom>
            </p:spPr>
            <p:txBody>
              <a:bodyPr vert="horz" wrap="square" lIns="0" tIns="12700" rIns="0" bIns="0" rtlCol="0">
                <a:spAutoFit/>
              </a:bodyPr>
              <a:lstStyle/>
              <a:p>
                <a:pPr marL="12700" marR="0" lvl="0" indent="0" algn="l" defTabSz="899010" rtl="0" eaLnBrk="1" fontAlgn="auto" latinLnBrk="0" hangingPunct="1">
                  <a:lnSpc>
                    <a:spcPct val="100000"/>
                  </a:lnSpc>
                  <a:spcBef>
                    <a:spcPts val="100"/>
                  </a:spcBef>
                  <a:spcAft>
                    <a:spcPts val="0"/>
                  </a:spcAft>
                  <a:buClrTx/>
                  <a:buSzTx/>
                  <a:buFontTx/>
                  <a:buNone/>
                  <a:tabLst/>
                  <a:defRPr/>
                </a:pPr>
                <a:r>
                  <a:rPr kumimoji="0" lang="en-US" sz="1100" b="1" i="0" u="none" strike="noStrike" kern="0" cap="none" spc="-9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rPr>
                  <a:t>MHC</a:t>
                </a:r>
                <a:endParaRPr kumimoji="0" sz="1100" b="1"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p:txBody>
          </p:sp>
          <p:pic>
            <p:nvPicPr>
              <p:cNvPr id="16" name="图片 15">
                <a:extLst>
                  <a:ext uri="{FF2B5EF4-FFF2-40B4-BE49-F238E27FC236}">
                    <a16:creationId xmlns:a16="http://schemas.microsoft.com/office/drawing/2014/main" id="{A3A1B6FF-B721-E359-42DA-96F9431029E8}"/>
                  </a:ext>
                </a:extLst>
              </p:cNvPr>
              <p:cNvPicPr>
                <a:picLocks noChangeAspect="1"/>
              </p:cNvPicPr>
              <p:nvPr/>
            </p:nvPicPr>
            <p:blipFill>
              <a:blip r:embed="rId7"/>
              <a:stretch>
                <a:fillRect/>
              </a:stretch>
            </p:blipFill>
            <p:spPr>
              <a:xfrm rot="20539507">
                <a:off x="5307727" y="1632816"/>
                <a:ext cx="2636237" cy="1743791"/>
              </a:xfrm>
              <a:prstGeom prst="rect">
                <a:avLst/>
              </a:prstGeom>
            </p:spPr>
          </p:pic>
          <p:sp>
            <p:nvSpPr>
              <p:cNvPr id="17" name="文本框 16">
                <a:extLst>
                  <a:ext uri="{FF2B5EF4-FFF2-40B4-BE49-F238E27FC236}">
                    <a16:creationId xmlns:a16="http://schemas.microsoft.com/office/drawing/2014/main" id="{593CEA11-B929-8EB8-485E-DB78D1BB1902}"/>
                  </a:ext>
                </a:extLst>
              </p:cNvPr>
              <p:cNvSpPr txBox="1"/>
              <p:nvPr/>
            </p:nvSpPr>
            <p:spPr>
              <a:xfrm>
                <a:off x="5695277" y="2604843"/>
                <a:ext cx="640079" cy="273841"/>
              </a:xfrm>
              <a:prstGeom prst="rect">
                <a:avLst/>
              </a:prstGeom>
              <a:noFill/>
              <a:ln>
                <a:noFill/>
              </a:ln>
              <a:effectLst/>
            </p:spPr>
            <p:txBody>
              <a:bodyPr wrap="square" lIns="0" tIns="0" rIns="0" bIns="0" rtlCol="0" anchor="t">
                <a:spAutoFit/>
              </a:bodyPr>
              <a:lstStyle/>
              <a:p>
                <a:pPr marL="0" marR="0" lvl="0" indent="0" algn="l" defTabSz="899010" rtl="0" eaLnBrk="1" fontAlgn="auto" latinLnBrk="0" hangingPunct="1">
                  <a:lnSpc>
                    <a:spcPct val="100000"/>
                  </a:lnSpc>
                  <a:spcBef>
                    <a:spcPts val="353"/>
                  </a:spcBef>
                  <a:spcAft>
                    <a:spcPts val="0"/>
                  </a:spcAft>
                  <a:buClrTx/>
                  <a:buSzTx/>
                  <a:buFontTx/>
                  <a:buNone/>
                  <a:tabLst/>
                  <a:defRPr/>
                </a:pPr>
                <a:r>
                  <a:rPr kumimoji="0" lang="en-US" altLang="zh-CN" sz="1200" b="1" i="0" u="none" strike="noStrike" kern="0" cap="none" spc="0" normalizeH="0" baseline="0" noProof="0" dirty="0">
                    <a:ln>
                      <a:noFill/>
                    </a:ln>
                    <a:solidFill>
                      <a:srgbClr val="262626"/>
                    </a:solidFill>
                    <a:effectLst/>
                    <a:uLnTx/>
                    <a:uFillTx/>
                    <a:latin typeface="Times New Roman" panose="02020603050405020304" pitchFamily="18" charset="0"/>
                    <a:ea typeface="黑体" panose="02010609060101010101" pitchFamily="49" charset="-122"/>
                    <a:cs typeface="Times New Roman" panose="02020603050405020304" pitchFamily="18" charset="0"/>
                  </a:rPr>
                  <a:t>CD8+</a:t>
                </a:r>
                <a:endParaRPr kumimoji="0" lang="zh-CN" altLang="en-US" sz="1200" b="1" i="0" u="none" strike="noStrike" kern="0" cap="none" spc="0" normalizeH="0" baseline="0" noProof="0" dirty="0">
                  <a:ln>
                    <a:noFill/>
                  </a:ln>
                  <a:solidFill>
                    <a:srgbClr val="262626"/>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18" name="object 80">
                <a:extLst>
                  <a:ext uri="{FF2B5EF4-FFF2-40B4-BE49-F238E27FC236}">
                    <a16:creationId xmlns:a16="http://schemas.microsoft.com/office/drawing/2014/main" id="{BBFA9972-E2A8-ACFE-5F1A-4489E844E97D}"/>
                  </a:ext>
                </a:extLst>
              </p:cNvPr>
              <p:cNvGrpSpPr/>
              <p:nvPr/>
            </p:nvGrpSpPr>
            <p:grpSpPr>
              <a:xfrm>
                <a:off x="6725814" y="1807866"/>
                <a:ext cx="1405257" cy="539674"/>
                <a:chOff x="5943600" y="4160342"/>
                <a:chExt cx="838949" cy="539674"/>
              </a:xfrm>
            </p:grpSpPr>
            <p:sp>
              <p:nvSpPr>
                <p:cNvPr id="21" name="object 81">
                  <a:extLst>
                    <a:ext uri="{FF2B5EF4-FFF2-40B4-BE49-F238E27FC236}">
                      <a16:creationId xmlns:a16="http://schemas.microsoft.com/office/drawing/2014/main" id="{D4A81BD7-D7B3-350A-6DDE-520373FDC759}"/>
                    </a:ext>
                  </a:extLst>
                </p:cNvPr>
                <p:cNvSpPr/>
                <p:nvPr/>
              </p:nvSpPr>
              <p:spPr>
                <a:xfrm>
                  <a:off x="6399276" y="4187950"/>
                  <a:ext cx="383273" cy="322324"/>
                </a:xfrm>
                <a:prstGeom prst="rect">
                  <a:avLst/>
                </a:prstGeom>
                <a:blipFill>
                  <a:blip r:embed="rId8"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262626"/>
                    </a:solidFill>
                    <a:effectLst/>
                    <a:uLnTx/>
                    <a:uFillTx/>
                    <a:latin typeface="Arial" panose="020B0604020202020204"/>
                    <a:ea typeface="+mn-ea"/>
                    <a:cs typeface="+mn-cs"/>
                  </a:endParaRPr>
                </a:p>
              </p:txBody>
            </p:sp>
            <p:sp>
              <p:nvSpPr>
                <p:cNvPr id="22" name="object 85">
                  <a:extLst>
                    <a:ext uri="{FF2B5EF4-FFF2-40B4-BE49-F238E27FC236}">
                      <a16:creationId xmlns:a16="http://schemas.microsoft.com/office/drawing/2014/main" id="{53B6810B-06E2-4919-34C2-42C5D02A3101}"/>
                    </a:ext>
                  </a:extLst>
                </p:cNvPr>
                <p:cNvSpPr/>
                <p:nvPr/>
              </p:nvSpPr>
              <p:spPr>
                <a:xfrm>
                  <a:off x="5943600" y="4280916"/>
                  <a:ext cx="640079" cy="419100"/>
                </a:xfrm>
                <a:prstGeom prst="rect">
                  <a:avLst/>
                </a:prstGeom>
                <a:blipFill>
                  <a:blip r:embed="rId9"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262626"/>
                    </a:solidFill>
                    <a:effectLst/>
                    <a:uLnTx/>
                    <a:uFillTx/>
                    <a:latin typeface="Arial" panose="020B0604020202020204"/>
                    <a:ea typeface="+mn-ea"/>
                    <a:cs typeface="+mn-cs"/>
                  </a:endParaRPr>
                </a:p>
              </p:txBody>
            </p:sp>
            <p:sp>
              <p:nvSpPr>
                <p:cNvPr id="23" name="object 86">
                  <a:extLst>
                    <a:ext uri="{FF2B5EF4-FFF2-40B4-BE49-F238E27FC236}">
                      <a16:creationId xmlns:a16="http://schemas.microsoft.com/office/drawing/2014/main" id="{E30EA23D-9181-58EE-114E-4A73524C848C}"/>
                    </a:ext>
                  </a:extLst>
                </p:cNvPr>
                <p:cNvSpPr/>
                <p:nvPr/>
              </p:nvSpPr>
              <p:spPr>
                <a:xfrm>
                  <a:off x="5964936" y="4187951"/>
                  <a:ext cx="383273" cy="322325"/>
                </a:xfrm>
                <a:prstGeom prst="rect">
                  <a:avLst/>
                </a:prstGeom>
                <a:blipFill>
                  <a:blip r:embed="rId8"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262626"/>
                    </a:solidFill>
                    <a:effectLst/>
                    <a:uLnTx/>
                    <a:uFillTx/>
                    <a:latin typeface="Arial" panose="020B0604020202020204"/>
                    <a:ea typeface="+mn-ea"/>
                    <a:cs typeface="+mn-cs"/>
                  </a:endParaRPr>
                </a:p>
              </p:txBody>
            </p:sp>
            <p:sp>
              <p:nvSpPr>
                <p:cNvPr id="24" name="object 87">
                  <a:extLst>
                    <a:ext uri="{FF2B5EF4-FFF2-40B4-BE49-F238E27FC236}">
                      <a16:creationId xmlns:a16="http://schemas.microsoft.com/office/drawing/2014/main" id="{F9DE1EC9-3852-2776-0AAB-53C074707671}"/>
                    </a:ext>
                  </a:extLst>
                </p:cNvPr>
                <p:cNvSpPr/>
                <p:nvPr/>
              </p:nvSpPr>
              <p:spPr>
                <a:xfrm>
                  <a:off x="6102094" y="4160342"/>
                  <a:ext cx="326890" cy="377544"/>
                </a:xfrm>
                <a:prstGeom prst="rect">
                  <a:avLst/>
                </a:prstGeom>
                <a:blipFill>
                  <a:blip r:embed="rId10"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262626"/>
                    </a:solidFill>
                    <a:effectLst/>
                    <a:uLnTx/>
                    <a:uFillTx/>
                    <a:latin typeface="Arial" panose="020B0604020202020204"/>
                    <a:ea typeface="+mn-ea"/>
                    <a:cs typeface="+mn-cs"/>
                  </a:endParaRPr>
                </a:p>
              </p:txBody>
            </p:sp>
            <p:sp>
              <p:nvSpPr>
                <p:cNvPr id="25" name="object 88">
                  <a:extLst>
                    <a:ext uri="{FF2B5EF4-FFF2-40B4-BE49-F238E27FC236}">
                      <a16:creationId xmlns:a16="http://schemas.microsoft.com/office/drawing/2014/main" id="{855DBF44-EE9A-2510-DD87-6E56C09B3547}"/>
                    </a:ext>
                  </a:extLst>
                </p:cNvPr>
                <p:cNvSpPr/>
                <p:nvPr/>
              </p:nvSpPr>
              <p:spPr>
                <a:xfrm>
                  <a:off x="6182868" y="4187951"/>
                  <a:ext cx="278117" cy="322325"/>
                </a:xfrm>
                <a:prstGeom prst="rect">
                  <a:avLst/>
                </a:prstGeom>
                <a:blipFill>
                  <a:blip r:embed="rId11"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262626"/>
                    </a:solidFill>
                    <a:effectLst/>
                    <a:uLnTx/>
                    <a:uFillTx/>
                    <a:latin typeface="Arial" panose="020B0604020202020204"/>
                    <a:ea typeface="+mn-ea"/>
                    <a:cs typeface="+mn-cs"/>
                  </a:endParaRPr>
                </a:p>
              </p:txBody>
            </p:sp>
          </p:grpSp>
          <p:sp>
            <p:nvSpPr>
              <p:cNvPr id="19" name="object 78">
                <a:extLst>
                  <a:ext uri="{FF2B5EF4-FFF2-40B4-BE49-F238E27FC236}">
                    <a16:creationId xmlns:a16="http://schemas.microsoft.com/office/drawing/2014/main" id="{2C7DEBA9-8E9B-0DF7-C7D1-223C6BC4918F}"/>
                  </a:ext>
                </a:extLst>
              </p:cNvPr>
              <p:cNvSpPr/>
              <p:nvPr/>
            </p:nvSpPr>
            <p:spPr>
              <a:xfrm>
                <a:off x="7538842" y="2495445"/>
                <a:ext cx="2102228" cy="518160"/>
              </a:xfrm>
              <a:prstGeom prst="rect">
                <a:avLst/>
              </a:prstGeom>
              <a:blipFill>
                <a:blip r:embed="rId12" cstate="print"/>
                <a:stretch>
                  <a:fillRect/>
                </a:stretch>
              </a:blipFill>
            </p:spPr>
            <p:txBody>
              <a:bodyPr wrap="square" lIns="0" tIns="0" rIns="0" bIns="0" rtlCol="0"/>
              <a:lstStyle/>
              <a:p>
                <a:pPr marL="0" marR="0" lvl="0" indent="0" algn="l" defTabSz="89901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262626"/>
                  </a:solidFill>
                  <a:effectLst/>
                  <a:uLnTx/>
                  <a:uFillTx/>
                  <a:latin typeface="Arial" panose="020B0604020202020204"/>
                  <a:ea typeface="+mn-ea"/>
                  <a:cs typeface="+mn-cs"/>
                </a:endParaRPr>
              </a:p>
            </p:txBody>
          </p:sp>
          <p:sp>
            <p:nvSpPr>
              <p:cNvPr id="20" name="object 9">
                <a:extLst>
                  <a:ext uri="{FF2B5EF4-FFF2-40B4-BE49-F238E27FC236}">
                    <a16:creationId xmlns:a16="http://schemas.microsoft.com/office/drawing/2014/main" id="{0BE1CEB2-8B59-F938-0A3E-FBB572C12A43}"/>
                  </a:ext>
                </a:extLst>
              </p:cNvPr>
              <p:cNvSpPr txBox="1"/>
              <p:nvPr/>
            </p:nvSpPr>
            <p:spPr>
              <a:xfrm>
                <a:off x="6976054" y="1734053"/>
                <a:ext cx="766656" cy="270037"/>
              </a:xfrm>
              <a:prstGeom prst="rect">
                <a:avLst/>
              </a:prstGeom>
            </p:spPr>
            <p:txBody>
              <a:bodyPr vert="horz" wrap="square" lIns="0" tIns="12700" rIns="0" bIns="0" rtlCol="0">
                <a:spAutoFit/>
              </a:bodyPr>
              <a:lstStyle/>
              <a:p>
                <a:pPr marL="12700" marR="0" lvl="0" indent="0" algn="l" defTabSz="899010" rtl="0" eaLnBrk="1" fontAlgn="auto" latinLnBrk="0" hangingPunct="1">
                  <a:lnSpc>
                    <a:spcPct val="100000"/>
                  </a:lnSpc>
                  <a:spcBef>
                    <a:spcPts val="100"/>
                  </a:spcBef>
                  <a:spcAft>
                    <a:spcPts val="0"/>
                  </a:spcAft>
                  <a:buClrTx/>
                  <a:buSzTx/>
                  <a:buFontTx/>
                  <a:buNone/>
                  <a:tabLst/>
                  <a:defRPr/>
                </a:pPr>
                <a:r>
                  <a:rPr kumimoji="0" lang="en-US" altLang="zh-CN" sz="1100" b="1" i="0" u="none" strike="noStrike" kern="0" cap="none" spc="-90" normalizeH="0" baseline="0" noProof="0" dirty="0">
                    <a:ln>
                      <a:noFill/>
                    </a:ln>
                    <a:solidFill>
                      <a:srgbClr val="262626"/>
                    </a:solidFill>
                    <a:effectLst/>
                    <a:uLnTx/>
                    <a:uFillTx/>
                    <a:latin typeface="Times New Roman" panose="02020603050405020304" pitchFamily="18" charset="0"/>
                    <a:ea typeface="黑体" panose="02010609060101010101" pitchFamily="49" charset="-122"/>
                    <a:cs typeface="Times New Roman" panose="02020603050405020304" pitchFamily="18" charset="0"/>
                  </a:rPr>
                  <a:t>PD-1</a:t>
                </a:r>
                <a:endParaRPr kumimoji="0" sz="1100" b="1" i="0" u="none" strike="noStrike" kern="0" cap="none" spc="0" normalizeH="0" baseline="0" noProof="0" dirty="0">
                  <a:ln>
                    <a:noFill/>
                  </a:ln>
                  <a:solidFill>
                    <a:srgbClr val="262626"/>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6" name="图片 25">
            <a:extLst>
              <a:ext uri="{FF2B5EF4-FFF2-40B4-BE49-F238E27FC236}">
                <a16:creationId xmlns:a16="http://schemas.microsoft.com/office/drawing/2014/main" id="{31FB1D75-AA0D-9F30-061B-7B242E598678}"/>
              </a:ext>
            </a:extLst>
          </p:cNvPr>
          <p:cNvPicPr>
            <a:picLocks noChangeAspect="1"/>
          </p:cNvPicPr>
          <p:nvPr/>
        </p:nvPicPr>
        <p:blipFill>
          <a:blip r:embed="rId13"/>
          <a:stretch>
            <a:fillRect/>
          </a:stretch>
        </p:blipFill>
        <p:spPr>
          <a:xfrm>
            <a:off x="4500603" y="1693775"/>
            <a:ext cx="3346096" cy="2109683"/>
          </a:xfrm>
          <a:prstGeom prst="rect">
            <a:avLst/>
          </a:prstGeom>
        </p:spPr>
      </p:pic>
      <p:pic>
        <p:nvPicPr>
          <p:cNvPr id="28" name="内容占位符 3">
            <a:extLst>
              <a:ext uri="{FF2B5EF4-FFF2-40B4-BE49-F238E27FC236}">
                <a16:creationId xmlns:a16="http://schemas.microsoft.com/office/drawing/2014/main" id="{191C5309-A8FD-53C7-BE75-B6F66872F9A4}"/>
              </a:ext>
            </a:extLst>
          </p:cNvPr>
          <p:cNvPicPr>
            <a:picLocks noGrp="1" noChangeAspect="1"/>
          </p:cNvPicPr>
          <p:nvPr>
            <p:ph idx="1"/>
          </p:nvPr>
        </p:nvPicPr>
        <p:blipFill>
          <a:blip r:embed="rId14"/>
          <a:stretch>
            <a:fillRect/>
          </a:stretch>
        </p:blipFill>
        <p:spPr>
          <a:xfrm>
            <a:off x="8596418" y="1148724"/>
            <a:ext cx="3059770" cy="2823190"/>
          </a:xfrm>
          <a:prstGeom prst="rect">
            <a:avLst/>
          </a:prstGeom>
        </p:spPr>
      </p:pic>
      <p:cxnSp>
        <p:nvCxnSpPr>
          <p:cNvPr id="30" name="直接连接符 29">
            <a:extLst>
              <a:ext uri="{FF2B5EF4-FFF2-40B4-BE49-F238E27FC236}">
                <a16:creationId xmlns:a16="http://schemas.microsoft.com/office/drawing/2014/main" id="{93DE550D-EE05-6DA0-CB5A-D144250B3170}"/>
              </a:ext>
            </a:extLst>
          </p:cNvPr>
          <p:cNvCxnSpPr>
            <a:cxnSpLocks/>
          </p:cNvCxnSpPr>
          <p:nvPr/>
        </p:nvCxnSpPr>
        <p:spPr>
          <a:xfrm>
            <a:off x="4284132" y="1170472"/>
            <a:ext cx="0" cy="2936650"/>
          </a:xfrm>
          <a:prstGeom prst="line">
            <a:avLst/>
          </a:prstGeom>
          <a:ln w="28575">
            <a:solidFill>
              <a:srgbClr val="78206E"/>
            </a:solidFill>
            <a:prstDash val="dashDot"/>
          </a:ln>
        </p:spPr>
        <p:style>
          <a:lnRef idx="2">
            <a:schemeClr val="accent1"/>
          </a:lnRef>
          <a:fillRef idx="0">
            <a:schemeClr val="accent1"/>
          </a:fillRef>
          <a:effectRef idx="1">
            <a:schemeClr val="accent1"/>
          </a:effectRef>
          <a:fontRef idx="minor">
            <a:schemeClr val="tx1"/>
          </a:fontRef>
        </p:style>
      </p:cxnSp>
      <p:cxnSp>
        <p:nvCxnSpPr>
          <p:cNvPr id="32" name="直接连接符 31">
            <a:extLst>
              <a:ext uri="{FF2B5EF4-FFF2-40B4-BE49-F238E27FC236}">
                <a16:creationId xmlns:a16="http://schemas.microsoft.com/office/drawing/2014/main" id="{C845B823-793E-5DF6-274C-11F5FFFED6F3}"/>
              </a:ext>
            </a:extLst>
          </p:cNvPr>
          <p:cNvCxnSpPr>
            <a:cxnSpLocks/>
          </p:cNvCxnSpPr>
          <p:nvPr/>
        </p:nvCxnSpPr>
        <p:spPr>
          <a:xfrm>
            <a:off x="8051691" y="1215834"/>
            <a:ext cx="0" cy="2987874"/>
          </a:xfrm>
          <a:prstGeom prst="line">
            <a:avLst/>
          </a:prstGeom>
          <a:ln w="28575">
            <a:solidFill>
              <a:srgbClr val="78206E"/>
            </a:solidFill>
            <a:prstDash val="dashDot"/>
          </a:ln>
        </p:spPr>
        <p:style>
          <a:lnRef idx="2">
            <a:schemeClr val="accent1"/>
          </a:lnRef>
          <a:fillRef idx="0">
            <a:schemeClr val="accent1"/>
          </a:fillRef>
          <a:effectRef idx="1">
            <a:schemeClr val="accent1"/>
          </a:effectRef>
          <a:fontRef idx="minor">
            <a:schemeClr val="tx1"/>
          </a:fontRef>
        </p:style>
      </p:cxnSp>
      <p:cxnSp>
        <p:nvCxnSpPr>
          <p:cNvPr id="37" name="直接连接符 36">
            <a:extLst>
              <a:ext uri="{FF2B5EF4-FFF2-40B4-BE49-F238E27FC236}">
                <a16:creationId xmlns:a16="http://schemas.microsoft.com/office/drawing/2014/main" id="{D1E6BE63-BA7A-6623-451A-173DC646F5FC}"/>
              </a:ext>
            </a:extLst>
          </p:cNvPr>
          <p:cNvCxnSpPr>
            <a:cxnSpLocks/>
          </p:cNvCxnSpPr>
          <p:nvPr/>
        </p:nvCxnSpPr>
        <p:spPr>
          <a:xfrm flipH="1">
            <a:off x="307703" y="4158346"/>
            <a:ext cx="11731897" cy="0"/>
          </a:xfrm>
          <a:prstGeom prst="line">
            <a:avLst/>
          </a:prstGeom>
          <a:ln w="28575">
            <a:solidFill>
              <a:srgbClr val="78206E"/>
            </a:solidFill>
            <a:prstDash val="dashDot"/>
          </a:ln>
        </p:spPr>
        <p:style>
          <a:lnRef idx="2">
            <a:schemeClr val="accent1"/>
          </a:lnRef>
          <a:fillRef idx="0">
            <a:schemeClr val="accent1"/>
          </a:fillRef>
          <a:effectRef idx="1">
            <a:schemeClr val="accent1"/>
          </a:effectRef>
          <a:fontRef idx="minor">
            <a:schemeClr val="tx1"/>
          </a:fontRef>
        </p:style>
      </p:cxnSp>
      <p:sp>
        <p:nvSpPr>
          <p:cNvPr id="46" name="文本框 45">
            <a:extLst>
              <a:ext uri="{FF2B5EF4-FFF2-40B4-BE49-F238E27FC236}">
                <a16:creationId xmlns:a16="http://schemas.microsoft.com/office/drawing/2014/main" id="{8D178A7F-6864-521C-39A5-93EA2BC78615}"/>
              </a:ext>
            </a:extLst>
          </p:cNvPr>
          <p:cNvSpPr txBox="1"/>
          <p:nvPr/>
        </p:nvSpPr>
        <p:spPr>
          <a:xfrm>
            <a:off x="744928" y="4541274"/>
            <a:ext cx="10659103" cy="1297513"/>
          </a:xfrm>
          <a:prstGeom prst="roundRect">
            <a:avLst>
              <a:gd name="adj" fmla="val 6660"/>
            </a:avLst>
          </a:prstGeom>
          <a:solidFill>
            <a:srgbClr val="F7F6FA"/>
          </a:solidFill>
          <a:effectLst>
            <a:outerShdw blurRad="63500" sx="102000" sy="102000" algn="ctr" rotWithShape="0">
              <a:prstClr val="black">
                <a:alpha val="40000"/>
              </a:prstClr>
            </a:outerShdw>
          </a:effectLst>
        </p:spPr>
        <p:txBody>
          <a:bodyPr wrap="square">
            <a:spAutoFit/>
          </a:bodyPr>
          <a:lstStyle/>
          <a:p>
            <a:pPr marL="342900" lvl="1" indent="-342900">
              <a:lnSpc>
                <a:spcPct val="120000"/>
              </a:lnSpc>
              <a:buFont typeface="+mj-lt"/>
              <a:buAutoNum type="arabicPeriod"/>
              <a:defRPr/>
            </a:pPr>
            <a:r>
              <a:rPr lang="zh-CN" altLang="en-US" sz="1600" b="1" kern="0" dirty="0">
                <a:solidFill>
                  <a:srgbClr val="78206E"/>
                </a:solidFill>
                <a:latin typeface="微软雅黑" panose="020B0503020204020204" pitchFamily="34" charset="-122"/>
                <a:ea typeface="微软雅黑" panose="020B0503020204020204" pitchFamily="34" charset="-122"/>
              </a:rPr>
              <a:t>阻断</a:t>
            </a:r>
            <a:r>
              <a:rPr lang="en-US" altLang="zh-CN" sz="1600" b="1" kern="0" dirty="0">
                <a:solidFill>
                  <a:srgbClr val="78206E"/>
                </a:solidFill>
                <a:latin typeface="微软雅黑" panose="020B0503020204020204" pitchFamily="34" charset="-122"/>
                <a:ea typeface="微软雅黑" panose="020B0503020204020204" pitchFamily="34" charset="-122"/>
              </a:rPr>
              <a:t>PD-1/PD-L1</a:t>
            </a:r>
            <a:r>
              <a:rPr lang="zh-CN" altLang="en-US" sz="1600" b="1" kern="0" dirty="0">
                <a:solidFill>
                  <a:srgbClr val="78206E"/>
                </a:solidFill>
                <a:latin typeface="微软雅黑" panose="020B0503020204020204" pitchFamily="34" charset="-122"/>
                <a:ea typeface="微软雅黑" panose="020B0503020204020204" pitchFamily="34" charset="-122"/>
              </a:rPr>
              <a:t>通路，激活</a:t>
            </a:r>
            <a:r>
              <a:rPr lang="en-US" altLang="zh-CN" sz="1600" b="1" kern="0" dirty="0">
                <a:solidFill>
                  <a:srgbClr val="78206E"/>
                </a:solidFill>
                <a:latin typeface="微软雅黑" panose="020B0503020204020204" pitchFamily="34" charset="-122"/>
                <a:ea typeface="微软雅黑" panose="020B0503020204020204" pitchFamily="34" charset="-122"/>
              </a:rPr>
              <a:t>T</a:t>
            </a:r>
            <a:r>
              <a:rPr lang="zh-CN" altLang="en-US" sz="1600" b="1" kern="0" dirty="0">
                <a:solidFill>
                  <a:srgbClr val="78206E"/>
                </a:solidFill>
                <a:latin typeface="微软雅黑" panose="020B0503020204020204" pitchFamily="34" charset="-122"/>
                <a:ea typeface="微软雅黑" panose="020B0503020204020204" pitchFamily="34" charset="-122"/>
              </a:rPr>
              <a:t>细胞对肿瘤细胞的识别杀伤。</a:t>
            </a:r>
            <a:r>
              <a:rPr lang="en-US" altLang="zh-CN" sz="1600" b="1" kern="0" baseline="30000" dirty="0">
                <a:solidFill>
                  <a:srgbClr val="78206E"/>
                </a:solidFill>
                <a:latin typeface="微软雅黑" panose="020B0503020204020204" pitchFamily="34" charset="-122"/>
                <a:ea typeface="微软雅黑" panose="020B0503020204020204" pitchFamily="34" charset="-122"/>
              </a:rPr>
              <a:t>[1]</a:t>
            </a:r>
          </a:p>
          <a:p>
            <a:pPr marL="342900" lvl="1" indent="-342900">
              <a:lnSpc>
                <a:spcPct val="120000"/>
              </a:lnSpc>
              <a:buFont typeface="+mj-lt"/>
              <a:buAutoNum type="arabicPeriod"/>
              <a:defRPr/>
            </a:pPr>
            <a:r>
              <a:rPr lang="zh-CN" altLang="en-US" sz="1600" b="1" kern="0" dirty="0">
                <a:solidFill>
                  <a:srgbClr val="78206E"/>
                </a:solidFill>
                <a:latin typeface="微软雅黑" panose="020B0503020204020204" pitchFamily="34" charset="-122"/>
                <a:ea typeface="微软雅黑" panose="020B0503020204020204" pitchFamily="34" charset="-122"/>
              </a:rPr>
              <a:t>阻断</a:t>
            </a:r>
            <a:r>
              <a:rPr lang="en-US" altLang="zh-CN" sz="1600" b="1" kern="0" dirty="0">
                <a:solidFill>
                  <a:srgbClr val="78206E"/>
                </a:solidFill>
                <a:latin typeface="微软雅黑" panose="020B0503020204020204" pitchFamily="34" charset="-122"/>
                <a:ea typeface="微软雅黑" panose="020B0503020204020204" pitchFamily="34" charset="-122"/>
              </a:rPr>
              <a:t>DC</a:t>
            </a:r>
            <a:r>
              <a:rPr lang="zh-CN" altLang="en-US" sz="1600" b="1" kern="0" dirty="0">
                <a:solidFill>
                  <a:srgbClr val="78206E"/>
                </a:solidFill>
                <a:latin typeface="微软雅黑" panose="020B0503020204020204" pitchFamily="34" charset="-122"/>
                <a:ea typeface="微软雅黑" panose="020B0503020204020204" pitchFamily="34" charset="-122"/>
              </a:rPr>
              <a:t>细胞</a:t>
            </a:r>
            <a:r>
              <a:rPr lang="en-US" altLang="zh-CN" sz="1600" b="1" kern="0" dirty="0">
                <a:solidFill>
                  <a:srgbClr val="78206E"/>
                </a:solidFill>
                <a:latin typeface="微软雅黑" panose="020B0503020204020204" pitchFamily="34" charset="-122"/>
                <a:ea typeface="微软雅黑" panose="020B0503020204020204" pitchFamily="34" charset="-122"/>
              </a:rPr>
              <a:t>PD-L1/B7-1</a:t>
            </a:r>
            <a:r>
              <a:rPr lang="zh-CN" altLang="en-US" sz="1600" b="1" kern="0" dirty="0">
                <a:solidFill>
                  <a:srgbClr val="78206E"/>
                </a:solidFill>
                <a:latin typeface="微软雅黑" panose="020B0503020204020204" pitchFamily="34" charset="-122"/>
                <a:ea typeface="微软雅黑" panose="020B0503020204020204" pitchFamily="34" charset="-122"/>
              </a:rPr>
              <a:t>顺式结合，释放</a:t>
            </a:r>
            <a:r>
              <a:rPr lang="en-US" altLang="zh-CN" sz="1600" b="1" kern="0" dirty="0">
                <a:solidFill>
                  <a:srgbClr val="78206E"/>
                </a:solidFill>
                <a:latin typeface="微软雅黑" panose="020B0503020204020204" pitchFamily="34" charset="-122"/>
                <a:ea typeface="微软雅黑" panose="020B0503020204020204" pitchFamily="34" charset="-122"/>
              </a:rPr>
              <a:t>B7-1</a:t>
            </a:r>
            <a:r>
              <a:rPr lang="zh-CN" altLang="en-US" sz="1600" b="1" kern="0" dirty="0">
                <a:solidFill>
                  <a:srgbClr val="78206E"/>
                </a:solidFill>
                <a:latin typeface="微软雅黑" panose="020B0503020204020204" pitchFamily="34" charset="-122"/>
                <a:ea typeface="微软雅黑" panose="020B0503020204020204" pitchFamily="34" charset="-122"/>
              </a:rPr>
              <a:t>与</a:t>
            </a:r>
            <a:r>
              <a:rPr lang="en-US" altLang="zh-CN" sz="1600" b="1" kern="0" dirty="0">
                <a:solidFill>
                  <a:srgbClr val="78206E"/>
                </a:solidFill>
                <a:latin typeface="微软雅黑" panose="020B0503020204020204" pitchFamily="34" charset="-122"/>
                <a:ea typeface="微软雅黑" panose="020B0503020204020204" pitchFamily="34" charset="-122"/>
              </a:rPr>
              <a:t>CD28</a:t>
            </a:r>
            <a:r>
              <a:rPr lang="zh-CN" altLang="en-US" sz="1600" b="1" kern="0" dirty="0">
                <a:solidFill>
                  <a:srgbClr val="78206E"/>
                </a:solidFill>
                <a:latin typeface="微软雅黑" panose="020B0503020204020204" pitchFamily="34" charset="-122"/>
                <a:ea typeface="微软雅黑" panose="020B0503020204020204" pitchFamily="34" charset="-122"/>
              </a:rPr>
              <a:t>结合，促进</a:t>
            </a:r>
            <a:r>
              <a:rPr lang="en-US" altLang="zh-CN" sz="1600" b="1" kern="0" dirty="0">
                <a:solidFill>
                  <a:srgbClr val="78206E"/>
                </a:solidFill>
                <a:latin typeface="微软雅黑" panose="020B0503020204020204" pitchFamily="34" charset="-122"/>
                <a:ea typeface="微软雅黑" panose="020B0503020204020204" pitchFamily="34" charset="-122"/>
              </a:rPr>
              <a:t>T</a:t>
            </a:r>
            <a:r>
              <a:rPr lang="zh-CN" altLang="en-US" sz="1600" b="1" kern="0" dirty="0">
                <a:solidFill>
                  <a:srgbClr val="78206E"/>
                </a:solidFill>
                <a:latin typeface="微软雅黑" panose="020B0503020204020204" pitchFamily="34" charset="-122"/>
                <a:ea typeface="微软雅黑" panose="020B0503020204020204" pitchFamily="34" charset="-122"/>
              </a:rPr>
              <a:t>细胞激活。</a:t>
            </a:r>
            <a:r>
              <a:rPr lang="en-US" altLang="zh-CN" sz="1600" b="1" kern="0" baseline="30000" dirty="0">
                <a:solidFill>
                  <a:srgbClr val="78206E"/>
                </a:solidFill>
                <a:latin typeface="微软雅黑" panose="020B0503020204020204" pitchFamily="34" charset="-122"/>
                <a:ea typeface="微软雅黑" panose="020B0503020204020204" pitchFamily="34" charset="-122"/>
              </a:rPr>
              <a:t>[2]</a:t>
            </a:r>
          </a:p>
          <a:p>
            <a:pPr marL="342900" lvl="1" indent="-342900">
              <a:lnSpc>
                <a:spcPct val="120000"/>
              </a:lnSpc>
              <a:buFont typeface="+mj-lt"/>
              <a:buAutoNum type="arabicPeriod"/>
              <a:defRPr/>
            </a:pPr>
            <a:r>
              <a:rPr lang="zh-CN" altLang="en-US" sz="1600" b="1" kern="0" dirty="0">
                <a:solidFill>
                  <a:srgbClr val="78206E"/>
                </a:solidFill>
                <a:latin typeface="微软雅黑" panose="020B0503020204020204" pitchFamily="34" charset="-122"/>
                <a:ea typeface="微软雅黑" panose="020B0503020204020204" pitchFamily="34" charset="-122"/>
              </a:rPr>
              <a:t>作为一款</a:t>
            </a:r>
            <a:r>
              <a:rPr lang="en-US" altLang="zh-CN" sz="1600" b="1" kern="0" dirty="0">
                <a:solidFill>
                  <a:srgbClr val="78206E"/>
                </a:solidFill>
                <a:latin typeface="微软雅黑" panose="020B0503020204020204" pitchFamily="34" charset="-122"/>
                <a:ea typeface="微软雅黑" panose="020B0503020204020204" pitchFamily="34" charset="-122"/>
              </a:rPr>
              <a:t>IgG1</a:t>
            </a:r>
            <a:r>
              <a:rPr lang="zh-CN" altLang="en-US" sz="1600" b="1" kern="0" dirty="0">
                <a:solidFill>
                  <a:srgbClr val="78206E"/>
                </a:solidFill>
                <a:latin typeface="微软雅黑" panose="020B0503020204020204" pitchFamily="34" charset="-122"/>
                <a:ea typeface="微软雅黑" panose="020B0503020204020204" pitchFamily="34" charset="-122"/>
              </a:rPr>
              <a:t>构型设计且唯一保留野生型</a:t>
            </a:r>
            <a:r>
              <a:rPr lang="en-US" altLang="zh-CN" sz="1600" b="1" kern="0" dirty="0">
                <a:solidFill>
                  <a:srgbClr val="78206E"/>
                </a:solidFill>
                <a:latin typeface="微软雅黑" panose="020B0503020204020204" pitchFamily="34" charset="-122"/>
                <a:ea typeface="微软雅黑" panose="020B0503020204020204" pitchFamily="34" charset="-122"/>
              </a:rPr>
              <a:t>Fc</a:t>
            </a:r>
            <a:r>
              <a:rPr lang="zh-CN" altLang="en-US" sz="1600" b="1" kern="0" dirty="0">
                <a:solidFill>
                  <a:srgbClr val="78206E"/>
                </a:solidFill>
                <a:latin typeface="微软雅黑" panose="020B0503020204020204" pitchFamily="34" charset="-122"/>
                <a:ea typeface="微软雅黑" panose="020B0503020204020204" pitchFamily="34" charset="-122"/>
              </a:rPr>
              <a:t>段的单抗，具备强</a:t>
            </a:r>
            <a:r>
              <a:rPr lang="en-US" altLang="zh-CN" sz="1600" b="1" kern="0" dirty="0">
                <a:solidFill>
                  <a:srgbClr val="78206E"/>
                </a:solidFill>
                <a:latin typeface="微软雅黑" panose="020B0503020204020204" pitchFamily="34" charset="-122"/>
                <a:ea typeface="微软雅黑" panose="020B0503020204020204" pitchFamily="34" charset="-122"/>
              </a:rPr>
              <a:t>ADCC</a:t>
            </a:r>
            <a:r>
              <a:rPr lang="zh-CN" altLang="en-US" sz="1600" b="1" kern="0" dirty="0">
                <a:solidFill>
                  <a:srgbClr val="78206E"/>
                </a:solidFill>
                <a:latin typeface="微软雅黑" panose="020B0503020204020204" pitchFamily="34" charset="-122"/>
                <a:ea typeface="微软雅黑" panose="020B0503020204020204" pitchFamily="34" charset="-122"/>
              </a:rPr>
              <a:t>效应， 引导</a:t>
            </a:r>
            <a:r>
              <a:rPr lang="en-US" altLang="zh-CN" sz="1600" b="1" kern="0" dirty="0">
                <a:solidFill>
                  <a:srgbClr val="78206E"/>
                </a:solidFill>
                <a:latin typeface="微软雅黑" panose="020B0503020204020204" pitchFamily="34" charset="-122"/>
                <a:ea typeface="微软雅黑" panose="020B0503020204020204" pitchFamily="34" charset="-122"/>
              </a:rPr>
              <a:t>NK</a:t>
            </a:r>
            <a:r>
              <a:rPr lang="zh-CN" altLang="en-US" sz="1600" b="1" kern="0" dirty="0">
                <a:solidFill>
                  <a:srgbClr val="78206E"/>
                </a:solidFill>
                <a:latin typeface="微软雅黑" panose="020B0503020204020204" pitchFamily="34" charset="-122"/>
                <a:ea typeface="微软雅黑" panose="020B0503020204020204" pitchFamily="34" charset="-122"/>
              </a:rPr>
              <a:t>细胞直接杀伤肿瘤细胞。</a:t>
            </a:r>
            <a:r>
              <a:rPr lang="en-US" altLang="zh-CN" sz="1600" b="1" kern="0" baseline="30000" dirty="0">
                <a:solidFill>
                  <a:srgbClr val="78206E"/>
                </a:solidFill>
                <a:latin typeface="微软雅黑" panose="020B0503020204020204" pitchFamily="34" charset="-122"/>
                <a:ea typeface="微软雅黑" panose="020B0503020204020204" pitchFamily="34" charset="-122"/>
              </a:rPr>
              <a:t>[3]</a:t>
            </a:r>
          </a:p>
          <a:p>
            <a:pPr marL="342900" lvl="1" indent="-342900">
              <a:lnSpc>
                <a:spcPct val="120000"/>
              </a:lnSpc>
              <a:buFont typeface="+mj-lt"/>
              <a:buAutoNum type="arabicPeriod"/>
              <a:defRPr/>
            </a:pPr>
            <a:r>
              <a:rPr lang="en-US" altLang="zh-CN" sz="1600" b="1" kern="0" dirty="0">
                <a:solidFill>
                  <a:srgbClr val="78206E"/>
                </a:solidFill>
                <a:latin typeface="微软雅黑" panose="020B0503020204020204" pitchFamily="34" charset="-122"/>
                <a:ea typeface="微软雅黑" panose="020B0503020204020204" pitchFamily="34" charset="-122"/>
              </a:rPr>
              <a:t>PD-L1</a:t>
            </a:r>
            <a:r>
              <a:rPr lang="zh-CN" altLang="en-US" sz="1600" b="1" kern="0" dirty="0">
                <a:solidFill>
                  <a:srgbClr val="78206E"/>
                </a:solidFill>
                <a:latin typeface="微软雅黑" panose="020B0503020204020204" pitchFamily="34" charset="-122"/>
                <a:ea typeface="微软雅黑" panose="020B0503020204020204" pitchFamily="34" charset="-122"/>
              </a:rPr>
              <a:t>单抗低毒特性：众多研究表明，</a:t>
            </a:r>
            <a:r>
              <a:rPr lang="en-US" altLang="zh-CN" sz="1600" b="1" kern="0" dirty="0">
                <a:solidFill>
                  <a:srgbClr val="78206E"/>
                </a:solidFill>
                <a:latin typeface="微软雅黑" panose="020B0503020204020204" pitchFamily="34" charset="-122"/>
                <a:ea typeface="微软雅黑" panose="020B0503020204020204" pitchFamily="34" charset="-122"/>
              </a:rPr>
              <a:t>PD-L1</a:t>
            </a:r>
            <a:r>
              <a:rPr lang="zh-CN" altLang="en-US" sz="1600" b="1" kern="0" dirty="0">
                <a:solidFill>
                  <a:srgbClr val="78206E"/>
                </a:solidFill>
                <a:latin typeface="微软雅黑" panose="020B0503020204020204" pitchFamily="34" charset="-122"/>
                <a:ea typeface="微软雅黑" panose="020B0503020204020204" pitchFamily="34" charset="-122"/>
              </a:rPr>
              <a:t>单抗相较</a:t>
            </a:r>
            <a:r>
              <a:rPr lang="en-US" altLang="zh-CN" sz="1600" b="1" kern="0" dirty="0">
                <a:solidFill>
                  <a:srgbClr val="78206E"/>
                </a:solidFill>
                <a:latin typeface="微软雅黑" panose="020B0503020204020204" pitchFamily="34" charset="-122"/>
                <a:ea typeface="微软雅黑" panose="020B0503020204020204" pitchFamily="34" charset="-122"/>
              </a:rPr>
              <a:t>PD-1/CTLA-4</a:t>
            </a:r>
            <a:r>
              <a:rPr lang="zh-CN" altLang="en-US" sz="1600" b="1" kern="0" dirty="0">
                <a:solidFill>
                  <a:srgbClr val="78206E"/>
                </a:solidFill>
                <a:latin typeface="微软雅黑" panose="020B0503020204020204" pitchFamily="34" charset="-122"/>
                <a:ea typeface="微软雅黑" panose="020B0503020204020204" pitchFamily="34" charset="-122"/>
              </a:rPr>
              <a:t>单抗毒性明显更低。</a:t>
            </a:r>
            <a:r>
              <a:rPr lang="en-US" altLang="zh-CN" sz="1600" b="1" kern="0" baseline="30000" dirty="0">
                <a:solidFill>
                  <a:srgbClr val="78206E"/>
                </a:solidFill>
                <a:latin typeface="微软雅黑" panose="020B0503020204020204" pitchFamily="34" charset="-122"/>
                <a:ea typeface="微软雅黑" panose="020B0503020204020204" pitchFamily="34" charset="-122"/>
              </a:rPr>
              <a:t>[4-6]</a:t>
            </a:r>
          </a:p>
        </p:txBody>
      </p:sp>
      <p:sp>
        <p:nvSpPr>
          <p:cNvPr id="48" name="文本框 47">
            <a:extLst>
              <a:ext uri="{FF2B5EF4-FFF2-40B4-BE49-F238E27FC236}">
                <a16:creationId xmlns:a16="http://schemas.microsoft.com/office/drawing/2014/main" id="{11A16E91-E4B2-9326-93AC-B4AFE41A8046}"/>
              </a:ext>
            </a:extLst>
          </p:cNvPr>
          <p:cNvSpPr txBox="1"/>
          <p:nvPr/>
        </p:nvSpPr>
        <p:spPr>
          <a:xfrm>
            <a:off x="0" y="6442502"/>
            <a:ext cx="10994572" cy="41549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[1]</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Ohaegbulam</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KC, et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al.Trends</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Mol Med. 2015;21(1):24-33. [2]</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Mayoux</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M, et al. Sci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Transl</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Med. 2020;12(534):eaav7431. [3]Ochoa MC, et al. Immunol Cell Biol. 2017;95(4):347-355. [4] JAMA Oncol. 2019 Jul 1;5(7):1008-1019. [5] Guru P </a:t>
            </a:r>
            <a:r>
              <a:rPr kumimoji="0" lang="en-US" altLang="zh-CN" sz="1000" b="0"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Sonpavde</a:t>
            </a:r>
            <a:r>
              <a:rPr kumimoji="0" lang="en-US" altLang="zh-CN"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et al. Future Oncol. 2021 Jul;17(19):2545-2558. [6]</a:t>
            </a:r>
            <a:r>
              <a:rPr kumimoji="0" lang="zh-CN" altLang="en-US" sz="10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rPr>
              <a:t> Khunger M, et al. Chest. 2017 Aug;152(2):271-281.</a:t>
            </a:r>
          </a:p>
        </p:txBody>
      </p:sp>
      <p:sp>
        <p:nvSpPr>
          <p:cNvPr id="4" name="TextBox 5">
            <a:extLst>
              <a:ext uri="{FF2B5EF4-FFF2-40B4-BE49-F238E27FC236}">
                <a16:creationId xmlns:a16="http://schemas.microsoft.com/office/drawing/2014/main" id="{0FF6A58A-B1D2-684D-E28F-41428AB46216}"/>
              </a:ext>
            </a:extLst>
          </p:cNvPr>
          <p:cNvSpPr txBox="1"/>
          <p:nvPr>
            <p:custDataLst>
              <p:tags r:id="rId1"/>
            </p:custDataLst>
          </p:nvPr>
        </p:nvSpPr>
        <p:spPr>
          <a:xfrm>
            <a:off x="0" y="0"/>
            <a:ext cx="2506054" cy="5616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有效性</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矩形: 圆顶角 4">
            <a:extLst>
              <a:ext uri="{FF2B5EF4-FFF2-40B4-BE49-F238E27FC236}">
                <a16:creationId xmlns:a16="http://schemas.microsoft.com/office/drawing/2014/main" id="{3952B205-6E1B-824A-1659-EC1DC0263858}"/>
              </a:ext>
            </a:extLst>
          </p:cNvPr>
          <p:cNvSpPr/>
          <p:nvPr/>
        </p:nvSpPr>
        <p:spPr bwMode="auto">
          <a:xfrm>
            <a:off x="2832000" y="0"/>
            <a:ext cx="9360000" cy="561223"/>
          </a:xfrm>
          <a:prstGeom prst="round2SameRect">
            <a:avLst>
              <a:gd name="adj1" fmla="val 0"/>
              <a:gd name="adj2" fmla="val 24138"/>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lvl="0">
              <a:defRPr/>
            </a:pPr>
            <a:r>
              <a:rPr lang="zh-CN" altLang="en-US" sz="1600" b="1" dirty="0">
                <a:solidFill>
                  <a:prstClr val="white"/>
                </a:solidFill>
                <a:latin typeface="微软雅黑" panose="020B0503020204020204" pitchFamily="34" charset="-122"/>
                <a:ea typeface="微软雅黑" panose="020B0503020204020204" pitchFamily="34" charset="-122"/>
              </a:rPr>
              <a:t>索卡佐利单抗作为</a:t>
            </a:r>
            <a:r>
              <a:rPr lang="en-US" altLang="zh-CN" sz="1600" b="1" dirty="0">
                <a:solidFill>
                  <a:prstClr val="white"/>
                </a:solidFill>
                <a:latin typeface="微软雅黑" panose="020B0503020204020204" pitchFamily="34" charset="-122"/>
                <a:ea typeface="微软雅黑" panose="020B0503020204020204" pitchFamily="34" charset="-122"/>
              </a:rPr>
              <a:t>IgG1</a:t>
            </a:r>
            <a:r>
              <a:rPr lang="zh-CN" altLang="en-US" sz="1600" b="1" dirty="0">
                <a:solidFill>
                  <a:prstClr val="white"/>
                </a:solidFill>
                <a:latin typeface="微软雅黑" panose="020B0503020204020204" pitchFamily="34" charset="-122"/>
                <a:ea typeface="微软雅黑" panose="020B0503020204020204" pitchFamily="34" charset="-122"/>
              </a:rPr>
              <a:t>构型设计的</a:t>
            </a:r>
            <a:r>
              <a:rPr lang="en-US" altLang="zh-CN" sz="1600" b="1" dirty="0">
                <a:solidFill>
                  <a:prstClr val="white"/>
                </a:solidFill>
                <a:latin typeface="微软雅黑" panose="020B0503020204020204" pitchFamily="34" charset="-122"/>
                <a:ea typeface="微软雅黑" panose="020B0503020204020204" pitchFamily="34" charset="-122"/>
              </a:rPr>
              <a:t>PD-L1</a:t>
            </a:r>
            <a:r>
              <a:rPr lang="zh-CN" altLang="en-US" sz="1600" b="1" dirty="0">
                <a:solidFill>
                  <a:prstClr val="white"/>
                </a:solidFill>
                <a:latin typeface="微软雅黑" panose="020B0503020204020204" pitchFamily="34" charset="-122"/>
                <a:ea typeface="微软雅黑" panose="020B0503020204020204" pitchFamily="34" charset="-122"/>
              </a:rPr>
              <a:t>单抗，相较传统</a:t>
            </a:r>
            <a:r>
              <a:rPr lang="en-US" altLang="zh-CN" sz="1600" b="1" dirty="0">
                <a:solidFill>
                  <a:prstClr val="white"/>
                </a:solidFill>
                <a:latin typeface="微软雅黑" panose="020B0503020204020204" pitchFamily="34" charset="-122"/>
                <a:ea typeface="微软雅黑" panose="020B0503020204020204" pitchFamily="34" charset="-122"/>
              </a:rPr>
              <a:t>PD-1</a:t>
            </a:r>
            <a:r>
              <a:rPr lang="zh-CN" altLang="en-US" sz="1600" b="1" dirty="0">
                <a:solidFill>
                  <a:prstClr val="white"/>
                </a:solidFill>
                <a:latin typeface="微软雅黑" panose="020B0503020204020204" pitchFamily="34" charset="-122"/>
                <a:ea typeface="微软雅黑" panose="020B0503020204020204" pitchFamily="34" charset="-122"/>
              </a:rPr>
              <a:t>单抗</a:t>
            </a:r>
            <a:r>
              <a:rPr lang="zh-CN" altLang="en-US" sz="1600" b="1" u="sng" dirty="0">
                <a:solidFill>
                  <a:srgbClr val="FFC000"/>
                </a:solidFill>
                <a:latin typeface="微软雅黑" panose="020B0503020204020204" pitchFamily="34" charset="-122"/>
                <a:ea typeface="微软雅黑" panose="020B0503020204020204" pitchFamily="34" charset="-122"/>
              </a:rPr>
              <a:t>有更多的抗肿瘤途径</a:t>
            </a:r>
            <a:r>
              <a:rPr lang="zh-CN" altLang="en-US" sz="1600" b="1" dirty="0">
                <a:solidFill>
                  <a:schemeClr val="bg1"/>
                </a:solidFill>
                <a:latin typeface="微软雅黑" panose="020B0503020204020204" pitchFamily="34" charset="-122"/>
                <a:ea typeface="微软雅黑" panose="020B0503020204020204" pitchFamily="34" charset="-122"/>
              </a:rPr>
              <a:t>，良好构型设计带来</a:t>
            </a:r>
            <a:r>
              <a:rPr lang="zh-CN" altLang="en-US" sz="1600" b="1" u="sng" dirty="0">
                <a:solidFill>
                  <a:srgbClr val="FFC000"/>
                </a:solidFill>
                <a:latin typeface="微软雅黑" panose="020B0503020204020204" pitchFamily="34" charset="-122"/>
                <a:ea typeface="微软雅黑" panose="020B0503020204020204" pitchFamily="34" charset="-122"/>
              </a:rPr>
              <a:t>更好的临床安全性</a:t>
            </a:r>
            <a:r>
              <a:rPr lang="zh-CN" altLang="en-US" sz="1600" b="1" dirty="0">
                <a:solidFill>
                  <a:prstClr val="white"/>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495087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9EB91-7336-D933-9B56-3FFE910C1D40}"/>
            </a:ext>
          </a:extLst>
        </p:cNvPr>
        <p:cNvGrpSpPr/>
        <p:nvPr/>
      </p:nvGrpSpPr>
      <p:grpSpPr>
        <a:xfrm>
          <a:off x="0" y="0"/>
          <a:ext cx="0" cy="0"/>
          <a:chOff x="0" y="0"/>
          <a:chExt cx="0" cy="0"/>
        </a:xfrm>
      </p:grpSpPr>
      <p:sp>
        <p:nvSpPr>
          <p:cNvPr id="19" name="文本框 18">
            <a:extLst>
              <a:ext uri="{FF2B5EF4-FFF2-40B4-BE49-F238E27FC236}">
                <a16:creationId xmlns:a16="http://schemas.microsoft.com/office/drawing/2014/main" id="{FA81BF7F-243E-1F6E-5246-5F553671C44B}"/>
              </a:ext>
            </a:extLst>
          </p:cNvPr>
          <p:cNvSpPr txBox="1"/>
          <p:nvPr/>
        </p:nvSpPr>
        <p:spPr>
          <a:xfrm>
            <a:off x="225631" y="6460177"/>
            <a:ext cx="11601248" cy="3693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latin typeface="Arial" panose="020B0604020202020204" pitchFamily="34" charset="0"/>
                <a:cs typeface="Arial" panose="020B0604020202020204" pitchFamily="34" charset="0"/>
              </a:rPr>
              <a:t>1. An J, Tang J, Li BX, et </a:t>
            </a:r>
            <a:r>
              <a:rPr lang="en-US" altLang="zh-CN" sz="900" dirty="0" err="1">
                <a:latin typeface="Arial" panose="020B0604020202020204" pitchFamily="34" charset="0"/>
                <a:cs typeface="Arial" panose="020B0604020202020204" pitchFamily="34" charset="0"/>
              </a:rPr>
              <a:t>al.Clin</a:t>
            </a:r>
            <a:r>
              <a:rPr lang="en-US" altLang="zh-CN" sz="900" dirty="0">
                <a:latin typeface="Arial" panose="020B0604020202020204" pitchFamily="34" charset="0"/>
                <a:cs typeface="Arial" panose="020B0604020202020204" pitchFamily="34" charset="0"/>
              </a:rPr>
              <a:t> Cancer Res. 2022 Dec 1;28(23):5098-5106.  2. 2023 ESMO. AdvanTIG-202: Phase 2 Randomized  3.Xia L, Wang J, Wang C, et al. Int J </a:t>
            </a:r>
            <a:r>
              <a:rPr lang="en-US" altLang="zh-CN" sz="900" dirty="0" err="1">
                <a:latin typeface="Arial" panose="020B0604020202020204" pitchFamily="34" charset="0"/>
                <a:cs typeface="Arial" panose="020B0604020202020204" pitchFamily="34" charset="0"/>
              </a:rPr>
              <a:t>Gynecol</a:t>
            </a:r>
            <a:r>
              <a:rPr lang="en-US" altLang="zh-CN" sz="900" dirty="0">
                <a:latin typeface="Arial" panose="020B0604020202020204" pitchFamily="34" charset="0"/>
                <a:cs typeface="Arial" panose="020B0604020202020204" pitchFamily="34" charset="0"/>
              </a:rPr>
              <a:t> Cancer. 2023 Dec 4;33(12):1861-1868 4.Lingying Wu, et al. 2024 ASCO 5526P. 5.Chung HC, Ros W, Delord JP, et </a:t>
            </a:r>
            <a:r>
              <a:rPr lang="en-US" altLang="zh-CN" sz="900" dirty="0" err="1">
                <a:latin typeface="Arial" panose="020B0604020202020204" pitchFamily="34" charset="0"/>
                <a:cs typeface="Arial" panose="020B0604020202020204" pitchFamily="34" charset="0"/>
              </a:rPr>
              <a:t>al.J</a:t>
            </a:r>
            <a:r>
              <a:rPr lang="en-US" altLang="zh-CN" sz="900" dirty="0">
                <a:latin typeface="Arial" panose="020B0604020202020204" pitchFamily="34" charset="0"/>
                <a:cs typeface="Arial" panose="020B0604020202020204" pitchFamily="34" charset="0"/>
              </a:rPr>
              <a:t> Clin Oncol. 2019 Jun 10;37(17):1470-1478.</a:t>
            </a:r>
            <a:endParaRPr lang="en-US" altLang="zh-CN" sz="900" dirty="0">
              <a:solidFill>
                <a:prstClr val="black"/>
              </a:solidFill>
              <a:latin typeface="Arial" panose="020B0604020202020204" pitchFamily="34" charset="0"/>
              <a:cs typeface="Arial" panose="020B0604020202020204" pitchFamily="34" charset="0"/>
            </a:endParaRPr>
          </a:p>
        </p:txBody>
      </p:sp>
      <p:graphicFrame>
        <p:nvGraphicFramePr>
          <p:cNvPr id="18" name="图表 17">
            <a:extLst>
              <a:ext uri="{FF2B5EF4-FFF2-40B4-BE49-F238E27FC236}">
                <a16:creationId xmlns:a16="http://schemas.microsoft.com/office/drawing/2014/main" id="{4FAF3531-B7B1-6CEE-6F9F-77EB4B6FE355}"/>
              </a:ext>
            </a:extLst>
          </p:cNvPr>
          <p:cNvGraphicFramePr>
            <a:graphicFrameLocks/>
          </p:cNvGraphicFramePr>
          <p:nvPr>
            <p:extLst>
              <p:ext uri="{D42A27DB-BD31-4B8C-83A1-F6EECF244321}">
                <p14:modId xmlns:p14="http://schemas.microsoft.com/office/powerpoint/2010/main" val="881924048"/>
              </p:ext>
            </p:extLst>
          </p:nvPr>
        </p:nvGraphicFramePr>
        <p:xfrm>
          <a:off x="672148" y="1282256"/>
          <a:ext cx="502435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圆角矩形 57">
            <a:extLst>
              <a:ext uri="{FF2B5EF4-FFF2-40B4-BE49-F238E27FC236}">
                <a16:creationId xmlns:a16="http://schemas.microsoft.com/office/drawing/2014/main" id="{C39882E7-F685-C11E-2392-6AEA91CFAC45}"/>
              </a:ext>
            </a:extLst>
          </p:cNvPr>
          <p:cNvSpPr/>
          <p:nvPr>
            <p:custDataLst>
              <p:tags r:id="rId1"/>
            </p:custDataLst>
          </p:nvPr>
        </p:nvSpPr>
        <p:spPr>
          <a:xfrm>
            <a:off x="2253985" y="1045163"/>
            <a:ext cx="1860676"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中位</a:t>
            </a:r>
            <a:r>
              <a:rPr lang="en-US" altLang="zh-CN" sz="1600" b="1" dirty="0">
                <a:solidFill>
                  <a:schemeClr val="bg1"/>
                </a:solidFill>
                <a:latin typeface="微软雅黑" panose="020B0503020204020204" pitchFamily="34" charset="-122"/>
                <a:ea typeface="微软雅黑" panose="020B0503020204020204" pitchFamily="34" charset="-122"/>
              </a:rPr>
              <a:t>PFS(m)</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A2FCA805-6171-8EC5-57C8-D758C85D3A24}"/>
              </a:ext>
            </a:extLst>
          </p:cNvPr>
          <p:cNvSpPr txBox="1"/>
          <p:nvPr/>
        </p:nvSpPr>
        <p:spPr>
          <a:xfrm>
            <a:off x="1639558" y="3711988"/>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1</a:t>
            </a:r>
            <a:endParaRPr lang="zh-CN" altLang="en-US" sz="1000" baseline="30000" dirty="0">
              <a:latin typeface="微软雅黑" panose="020B0503020204020204" pitchFamily="34" charset="-122"/>
              <a:ea typeface="微软雅黑" panose="020B0503020204020204" pitchFamily="34" charset="-122"/>
            </a:endParaRPr>
          </a:p>
        </p:txBody>
      </p:sp>
      <p:sp>
        <p:nvSpPr>
          <p:cNvPr id="22" name="文本框 21">
            <a:extLst>
              <a:ext uri="{FF2B5EF4-FFF2-40B4-BE49-F238E27FC236}">
                <a16:creationId xmlns:a16="http://schemas.microsoft.com/office/drawing/2014/main" id="{7CE0414A-3131-A039-8FD7-395EE609A45C}"/>
              </a:ext>
            </a:extLst>
          </p:cNvPr>
          <p:cNvSpPr txBox="1"/>
          <p:nvPr/>
        </p:nvSpPr>
        <p:spPr>
          <a:xfrm>
            <a:off x="2606968" y="3711988"/>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2</a:t>
            </a:r>
            <a:endParaRPr lang="zh-CN" altLang="en-US" sz="1000" baseline="30000"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77321573-0904-D368-25F5-2C7DB1A7E5C2}"/>
              </a:ext>
            </a:extLst>
          </p:cNvPr>
          <p:cNvSpPr txBox="1"/>
          <p:nvPr/>
        </p:nvSpPr>
        <p:spPr>
          <a:xfrm>
            <a:off x="3553919" y="3711987"/>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3</a:t>
            </a:r>
            <a:endParaRPr lang="zh-CN" altLang="en-US" sz="1000" baseline="300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AD17733B-6511-6F84-6900-DFAB3F1F0407}"/>
              </a:ext>
            </a:extLst>
          </p:cNvPr>
          <p:cNvSpPr txBox="1"/>
          <p:nvPr/>
        </p:nvSpPr>
        <p:spPr>
          <a:xfrm>
            <a:off x="4521329" y="3711986"/>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4</a:t>
            </a:r>
            <a:endParaRPr lang="zh-CN" altLang="en-US" sz="1000" baseline="30000"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7F5EB994-B98A-DAEB-752A-8B8F07435EAA}"/>
              </a:ext>
            </a:extLst>
          </p:cNvPr>
          <p:cNvSpPr txBox="1"/>
          <p:nvPr/>
        </p:nvSpPr>
        <p:spPr>
          <a:xfrm>
            <a:off x="5482580" y="3711986"/>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5</a:t>
            </a:r>
            <a:endParaRPr lang="zh-CN" altLang="en-US" sz="1000" baseline="30000" dirty="0">
              <a:latin typeface="微软雅黑" panose="020B0503020204020204" pitchFamily="34" charset="-122"/>
              <a:ea typeface="微软雅黑" panose="020B0503020204020204" pitchFamily="34" charset="-122"/>
            </a:endParaRPr>
          </a:p>
        </p:txBody>
      </p:sp>
      <p:graphicFrame>
        <p:nvGraphicFramePr>
          <p:cNvPr id="27" name="图表 26">
            <a:extLst>
              <a:ext uri="{FF2B5EF4-FFF2-40B4-BE49-F238E27FC236}">
                <a16:creationId xmlns:a16="http://schemas.microsoft.com/office/drawing/2014/main" id="{75CAE403-2570-4627-11A4-5AA1735F1A8F}"/>
              </a:ext>
            </a:extLst>
          </p:cNvPr>
          <p:cNvGraphicFramePr>
            <a:graphicFrameLocks/>
          </p:cNvGraphicFramePr>
          <p:nvPr>
            <p:extLst>
              <p:ext uri="{D42A27DB-BD31-4B8C-83A1-F6EECF244321}">
                <p14:modId xmlns:p14="http://schemas.microsoft.com/office/powerpoint/2010/main" val="454061339"/>
              </p:ext>
            </p:extLst>
          </p:nvPr>
        </p:nvGraphicFramePr>
        <p:xfrm>
          <a:off x="6505349" y="1282256"/>
          <a:ext cx="502435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33" name="文本框 32">
            <a:extLst>
              <a:ext uri="{FF2B5EF4-FFF2-40B4-BE49-F238E27FC236}">
                <a16:creationId xmlns:a16="http://schemas.microsoft.com/office/drawing/2014/main" id="{BC4EAF1B-9107-3C6C-DFF1-26AA7880F360}"/>
              </a:ext>
            </a:extLst>
          </p:cNvPr>
          <p:cNvSpPr txBox="1"/>
          <p:nvPr/>
        </p:nvSpPr>
        <p:spPr>
          <a:xfrm>
            <a:off x="7456388" y="3656310"/>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1</a:t>
            </a:r>
            <a:endParaRPr lang="zh-CN" altLang="en-US" sz="1000" baseline="30000" dirty="0">
              <a:latin typeface="微软雅黑" panose="020B0503020204020204" pitchFamily="34" charset="-122"/>
              <a:ea typeface="微软雅黑" panose="020B0503020204020204" pitchFamily="34" charset="-122"/>
            </a:endParaRPr>
          </a:p>
        </p:txBody>
      </p:sp>
      <p:sp>
        <p:nvSpPr>
          <p:cNvPr id="34" name="文本框 33">
            <a:extLst>
              <a:ext uri="{FF2B5EF4-FFF2-40B4-BE49-F238E27FC236}">
                <a16:creationId xmlns:a16="http://schemas.microsoft.com/office/drawing/2014/main" id="{257E08EA-901D-DC19-6C62-494585693EB1}"/>
              </a:ext>
            </a:extLst>
          </p:cNvPr>
          <p:cNvSpPr txBox="1"/>
          <p:nvPr/>
        </p:nvSpPr>
        <p:spPr>
          <a:xfrm>
            <a:off x="8423798" y="3656310"/>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2</a:t>
            </a:r>
            <a:endParaRPr lang="zh-CN" altLang="en-US" sz="1000" baseline="30000" dirty="0">
              <a:latin typeface="微软雅黑" panose="020B0503020204020204" pitchFamily="34" charset="-122"/>
              <a:ea typeface="微软雅黑" panose="020B0503020204020204" pitchFamily="34" charset="-122"/>
            </a:endParaRPr>
          </a:p>
        </p:txBody>
      </p:sp>
      <p:sp>
        <p:nvSpPr>
          <p:cNvPr id="35" name="文本框 34">
            <a:extLst>
              <a:ext uri="{FF2B5EF4-FFF2-40B4-BE49-F238E27FC236}">
                <a16:creationId xmlns:a16="http://schemas.microsoft.com/office/drawing/2014/main" id="{7C6170A1-5666-B686-7936-1D09A0B1E845}"/>
              </a:ext>
            </a:extLst>
          </p:cNvPr>
          <p:cNvSpPr txBox="1"/>
          <p:nvPr/>
        </p:nvSpPr>
        <p:spPr>
          <a:xfrm>
            <a:off x="9370749" y="3656309"/>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3</a:t>
            </a:r>
            <a:endParaRPr lang="zh-CN" altLang="en-US" sz="1000" baseline="30000" dirty="0">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78BB78D3-2B0D-DC7A-1A3E-56BCCF802D6B}"/>
              </a:ext>
            </a:extLst>
          </p:cNvPr>
          <p:cNvSpPr txBox="1"/>
          <p:nvPr/>
        </p:nvSpPr>
        <p:spPr>
          <a:xfrm>
            <a:off x="10338159" y="3656308"/>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4</a:t>
            </a:r>
            <a:endParaRPr lang="zh-CN" altLang="en-US" sz="1000" baseline="30000" dirty="0">
              <a:latin typeface="微软雅黑" panose="020B0503020204020204" pitchFamily="34" charset="-122"/>
              <a:ea typeface="微软雅黑" panose="020B0503020204020204" pitchFamily="34" charset="-122"/>
            </a:endParaRPr>
          </a:p>
        </p:txBody>
      </p:sp>
      <p:sp>
        <p:nvSpPr>
          <p:cNvPr id="37" name="文本框 36">
            <a:extLst>
              <a:ext uri="{FF2B5EF4-FFF2-40B4-BE49-F238E27FC236}">
                <a16:creationId xmlns:a16="http://schemas.microsoft.com/office/drawing/2014/main" id="{24912CFB-F444-1DC9-2E91-B5B17224D8E1}"/>
              </a:ext>
            </a:extLst>
          </p:cNvPr>
          <p:cNvSpPr txBox="1"/>
          <p:nvPr/>
        </p:nvSpPr>
        <p:spPr>
          <a:xfrm>
            <a:off x="11299410" y="3656308"/>
            <a:ext cx="152400" cy="194925"/>
          </a:xfrm>
          <a:prstGeom prst="rect">
            <a:avLst/>
          </a:prstGeom>
          <a:noFill/>
        </p:spPr>
        <p:txBody>
          <a:bodyPr wrap="square" rtlCol="0">
            <a:spAutoFit/>
          </a:bodyPr>
          <a:lstStyle/>
          <a:p>
            <a:pPr algn="ctr"/>
            <a:r>
              <a:rPr lang="en-US" altLang="zh-CN" sz="1000" baseline="30000" dirty="0">
                <a:latin typeface="微软雅黑" panose="020B0503020204020204" pitchFamily="34" charset="-122"/>
                <a:ea typeface="微软雅黑" panose="020B0503020204020204" pitchFamily="34" charset="-122"/>
              </a:rPr>
              <a:t>5</a:t>
            </a:r>
            <a:endParaRPr lang="zh-CN" altLang="en-US" sz="1000" baseline="30000" dirty="0">
              <a:latin typeface="微软雅黑" panose="020B0503020204020204" pitchFamily="34" charset="-122"/>
              <a:ea typeface="微软雅黑" panose="020B0503020204020204" pitchFamily="34" charset="-122"/>
            </a:endParaRPr>
          </a:p>
        </p:txBody>
      </p:sp>
      <p:sp>
        <p:nvSpPr>
          <p:cNvPr id="38" name="圆角矩形 57">
            <a:extLst>
              <a:ext uri="{FF2B5EF4-FFF2-40B4-BE49-F238E27FC236}">
                <a16:creationId xmlns:a16="http://schemas.microsoft.com/office/drawing/2014/main" id="{12D069AB-8896-C6F0-02BD-35285120469E}"/>
              </a:ext>
            </a:extLst>
          </p:cNvPr>
          <p:cNvSpPr/>
          <p:nvPr>
            <p:custDataLst>
              <p:tags r:id="rId2"/>
            </p:custDataLst>
          </p:nvPr>
        </p:nvSpPr>
        <p:spPr>
          <a:xfrm>
            <a:off x="7892037" y="1045163"/>
            <a:ext cx="2250973" cy="368090"/>
          </a:xfrm>
          <a:prstGeom prst="roundRect">
            <a:avLst>
              <a:gd name="adj" fmla="val 50000"/>
            </a:avLst>
          </a:prstGeom>
          <a:solidFill>
            <a:srgbClr val="782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ORR(PD-L1</a:t>
            </a:r>
            <a:r>
              <a:rPr lang="zh-CN" altLang="en-US" sz="1600" b="1" dirty="0">
                <a:solidFill>
                  <a:schemeClr val="bg1"/>
                </a:solidFill>
                <a:latin typeface="微软雅黑" panose="020B0503020204020204" pitchFamily="34" charset="-122"/>
                <a:ea typeface="微软雅黑" panose="020B0503020204020204" pitchFamily="34" charset="-122"/>
              </a:rPr>
              <a:t>阴性</a:t>
            </a:r>
            <a:r>
              <a:rPr lang="en-US" altLang="zh-CN"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TextBox 5">
            <a:extLst>
              <a:ext uri="{FF2B5EF4-FFF2-40B4-BE49-F238E27FC236}">
                <a16:creationId xmlns:a16="http://schemas.microsoft.com/office/drawing/2014/main" id="{A0793B03-8BA2-2E7C-7147-845436C52AC1}"/>
              </a:ext>
            </a:extLst>
          </p:cNvPr>
          <p:cNvSpPr txBox="1"/>
          <p:nvPr>
            <p:custDataLst>
              <p:tags r:id="rId3"/>
            </p:custDataLst>
          </p:nvPr>
        </p:nvSpPr>
        <p:spPr>
          <a:xfrm>
            <a:off x="0" y="0"/>
            <a:ext cx="2506054" cy="7920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有效性</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2</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矩形: 圆顶角 4">
            <a:extLst>
              <a:ext uri="{FF2B5EF4-FFF2-40B4-BE49-F238E27FC236}">
                <a16:creationId xmlns:a16="http://schemas.microsoft.com/office/drawing/2014/main" id="{C6C628A2-8D23-C8F7-2182-119F5F83370D}"/>
              </a:ext>
            </a:extLst>
          </p:cNvPr>
          <p:cNvSpPr/>
          <p:nvPr/>
        </p:nvSpPr>
        <p:spPr bwMode="auto">
          <a:xfrm>
            <a:off x="2606968" y="-3898"/>
            <a:ext cx="9585032" cy="791298"/>
          </a:xfrm>
          <a:prstGeom prst="round2SameRect">
            <a:avLst>
              <a:gd name="adj1" fmla="val 0"/>
              <a:gd name="adj2" fmla="val 24609"/>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chemeClr val="bg1"/>
                </a:solidFill>
                <a:latin typeface="微软雅黑" panose="020B0503020204020204" pitchFamily="34" charset="-122"/>
                <a:ea typeface="微软雅黑" panose="020B0503020204020204" pitchFamily="34" charset="-122"/>
              </a:rPr>
              <a:t>与现有同类产品相似研究比较（非头对头，仅进行数据罗列），索卡佐利单抗二线治疗复发或转移宫颈癌有</a:t>
            </a:r>
            <a:r>
              <a:rPr lang="zh-CN" altLang="en-US" sz="1600" b="1" kern="0" dirty="0">
                <a:solidFill>
                  <a:srgbClr val="FFC000"/>
                </a:solidFill>
                <a:latin typeface="微软雅黑" panose="020B0503020204020204" pitchFamily="34" charset="-122"/>
                <a:ea typeface="微软雅黑" panose="020B0503020204020204" pitchFamily="34" charset="-122"/>
              </a:rPr>
              <a:t>最长的全人群</a:t>
            </a:r>
            <a:r>
              <a:rPr lang="en-US" altLang="zh-CN" sz="1600" b="1" kern="0" dirty="0">
                <a:solidFill>
                  <a:srgbClr val="FFC000"/>
                </a:solidFill>
                <a:latin typeface="微软雅黑" panose="020B0503020204020204" pitchFamily="34" charset="-122"/>
                <a:ea typeface="微软雅黑" panose="020B0503020204020204" pitchFamily="34" charset="-122"/>
              </a:rPr>
              <a:t>PFS</a:t>
            </a:r>
            <a:r>
              <a:rPr lang="zh-CN" altLang="en-US" sz="1600" b="1" kern="0" dirty="0">
                <a:solidFill>
                  <a:srgbClr val="FFC000"/>
                </a:solidFill>
                <a:latin typeface="微软雅黑" panose="020B0503020204020204" pitchFamily="34" charset="-122"/>
                <a:ea typeface="微软雅黑" panose="020B0503020204020204" pitchFamily="34" charset="-122"/>
              </a:rPr>
              <a:t>表现</a:t>
            </a:r>
            <a:r>
              <a:rPr lang="zh-CN" altLang="en-US" sz="1600" b="1" kern="0" dirty="0">
                <a:solidFill>
                  <a:schemeClr val="bg1"/>
                </a:solidFill>
                <a:latin typeface="微软雅黑" panose="020B0503020204020204" pitchFamily="34" charset="-122"/>
                <a:ea typeface="微软雅黑" panose="020B0503020204020204" pitchFamily="34" charset="-122"/>
              </a:rPr>
              <a:t>，</a:t>
            </a:r>
            <a:r>
              <a:rPr lang="en-US" altLang="zh-CN" sz="1600" b="1" kern="0" dirty="0">
                <a:solidFill>
                  <a:srgbClr val="FFC000"/>
                </a:solidFill>
                <a:latin typeface="微软雅黑" panose="020B0503020204020204" pitchFamily="34" charset="-122"/>
                <a:ea typeface="微软雅黑" panose="020B0503020204020204" pitchFamily="34" charset="-122"/>
              </a:rPr>
              <a:t>PFS</a:t>
            </a:r>
            <a:r>
              <a:rPr lang="zh-CN" altLang="en-US" sz="1600" b="1" kern="0" dirty="0">
                <a:solidFill>
                  <a:srgbClr val="FFC000"/>
                </a:solidFill>
                <a:latin typeface="微软雅黑" panose="020B0503020204020204" pitchFamily="34" charset="-122"/>
                <a:ea typeface="微软雅黑" panose="020B0503020204020204" pitchFamily="34" charset="-122"/>
              </a:rPr>
              <a:t>达</a:t>
            </a:r>
            <a:r>
              <a:rPr lang="en-US" altLang="zh-CN" sz="1600" b="1" kern="0" dirty="0">
                <a:solidFill>
                  <a:srgbClr val="FFC000"/>
                </a:solidFill>
                <a:latin typeface="微软雅黑" panose="020B0503020204020204" pitchFamily="34" charset="-122"/>
                <a:ea typeface="微软雅黑" panose="020B0503020204020204" pitchFamily="34" charset="-122"/>
              </a:rPr>
              <a:t>4.44</a:t>
            </a:r>
            <a:r>
              <a:rPr lang="zh-CN" altLang="en-US" sz="1600" b="1" kern="0" dirty="0">
                <a:solidFill>
                  <a:srgbClr val="FFC000"/>
                </a:solidFill>
                <a:latin typeface="微软雅黑" panose="020B0503020204020204" pitchFamily="34" charset="-122"/>
                <a:ea typeface="微软雅黑" panose="020B0503020204020204" pitchFamily="34" charset="-122"/>
              </a:rPr>
              <a:t>个月</a:t>
            </a:r>
            <a:r>
              <a:rPr lang="zh-CN" altLang="en-US" sz="1600" b="1" kern="0" dirty="0">
                <a:solidFill>
                  <a:schemeClr val="bg1"/>
                </a:solidFill>
                <a:latin typeface="微软雅黑" panose="020B0503020204020204" pitchFamily="34" charset="-122"/>
                <a:ea typeface="微软雅黑" panose="020B0503020204020204" pitchFamily="34" charset="-122"/>
              </a:rPr>
              <a:t>；</a:t>
            </a:r>
            <a:r>
              <a:rPr lang="en-US" altLang="zh-CN" sz="1600" b="1" u="sng" kern="0" dirty="0">
                <a:solidFill>
                  <a:srgbClr val="FFC000"/>
                </a:solidFill>
                <a:latin typeface="微软雅黑" panose="020B0503020204020204" pitchFamily="34" charset="-122"/>
                <a:ea typeface="微软雅黑" panose="020B0503020204020204" pitchFamily="34" charset="-122"/>
              </a:rPr>
              <a:t>PD-L1</a:t>
            </a:r>
            <a:r>
              <a:rPr lang="zh-CN" altLang="en-US" sz="1600" b="1" u="sng" kern="0" dirty="0">
                <a:solidFill>
                  <a:srgbClr val="FFC000"/>
                </a:solidFill>
                <a:latin typeface="微软雅黑" panose="020B0503020204020204" pitchFamily="34" charset="-122"/>
                <a:ea typeface="微软雅黑" panose="020B0503020204020204" pitchFamily="34" charset="-122"/>
              </a:rPr>
              <a:t>阴性亚组人群</a:t>
            </a:r>
            <a:r>
              <a:rPr lang="en-US" altLang="zh-CN" sz="1600" b="1" u="sng" kern="0" dirty="0">
                <a:solidFill>
                  <a:srgbClr val="FFC000"/>
                </a:solidFill>
                <a:latin typeface="微软雅黑" panose="020B0503020204020204" pitchFamily="34" charset="-122"/>
                <a:ea typeface="微软雅黑" panose="020B0503020204020204" pitchFamily="34" charset="-122"/>
              </a:rPr>
              <a:t>ORR</a:t>
            </a:r>
            <a:r>
              <a:rPr lang="zh-CN" altLang="en-US" sz="1600" b="1" u="sng" kern="0" dirty="0">
                <a:solidFill>
                  <a:srgbClr val="FFC000"/>
                </a:solidFill>
                <a:latin typeface="微软雅黑" panose="020B0503020204020204" pitchFamily="34" charset="-122"/>
                <a:ea typeface="微软雅黑" panose="020B0503020204020204" pitchFamily="34" charset="-122"/>
              </a:rPr>
              <a:t>表现最佳，</a:t>
            </a:r>
            <a:r>
              <a:rPr lang="en-US" altLang="zh-CN" sz="1600" b="1" u="sng" kern="0" dirty="0">
                <a:solidFill>
                  <a:srgbClr val="FFC000"/>
                </a:solidFill>
                <a:latin typeface="微软雅黑" panose="020B0503020204020204" pitchFamily="34" charset="-122"/>
                <a:ea typeface="微软雅黑" panose="020B0503020204020204" pitchFamily="34" charset="-122"/>
              </a:rPr>
              <a:t>ORR</a:t>
            </a:r>
            <a:r>
              <a:rPr lang="zh-CN" altLang="en-US" sz="1600" b="1" u="sng" kern="0" dirty="0">
                <a:solidFill>
                  <a:srgbClr val="FFC000"/>
                </a:solidFill>
                <a:latin typeface="微软雅黑" panose="020B0503020204020204" pitchFamily="34" charset="-122"/>
                <a:ea typeface="微软雅黑" panose="020B0503020204020204" pitchFamily="34" charset="-122"/>
              </a:rPr>
              <a:t>达</a:t>
            </a:r>
            <a:r>
              <a:rPr lang="en-US" altLang="zh-CN" sz="1600" b="1" u="sng" kern="0" dirty="0">
                <a:solidFill>
                  <a:srgbClr val="FFC000"/>
                </a:solidFill>
                <a:latin typeface="微软雅黑" panose="020B0503020204020204" pitchFamily="34" charset="-122"/>
                <a:ea typeface="微软雅黑" panose="020B0503020204020204" pitchFamily="34" charset="-122"/>
              </a:rPr>
              <a:t>17.9%</a:t>
            </a:r>
            <a:r>
              <a:rPr lang="zh-CN" altLang="en-US" sz="1600" b="1" kern="0" dirty="0">
                <a:solidFill>
                  <a:schemeClr val="bg1"/>
                </a:solidFill>
                <a:latin typeface="微软雅黑" panose="020B0503020204020204" pitchFamily="34" charset="-122"/>
                <a:ea typeface="微软雅黑" panose="020B0503020204020204" pitchFamily="34" charset="-122"/>
              </a:rPr>
              <a:t>；</a:t>
            </a:r>
            <a:r>
              <a:rPr lang="en-US" altLang="zh-CN" sz="1600" b="1" kern="0" dirty="0">
                <a:solidFill>
                  <a:schemeClr val="bg1"/>
                </a:solidFill>
                <a:latin typeface="微软雅黑" panose="020B0503020204020204" pitchFamily="34" charset="-122"/>
                <a:ea typeface="微软雅黑" panose="020B0503020204020204" pitchFamily="34" charset="-122"/>
              </a:rPr>
              <a:t> </a:t>
            </a:r>
            <a:r>
              <a:rPr lang="zh-CN" altLang="en-US" sz="1600" b="1" kern="0" dirty="0">
                <a:solidFill>
                  <a:schemeClr val="bg1"/>
                </a:solidFill>
                <a:latin typeface="微软雅黑" panose="020B0503020204020204" pitchFamily="34" charset="-122"/>
                <a:ea typeface="微软雅黑" panose="020B0503020204020204" pitchFamily="34" charset="-122"/>
              </a:rPr>
              <a:t>唯一披露了</a:t>
            </a:r>
            <a:r>
              <a:rPr lang="en-US" altLang="zh-CN" sz="1600" b="1" kern="0" dirty="0">
                <a:solidFill>
                  <a:srgbClr val="FFC000"/>
                </a:solidFill>
                <a:latin typeface="微软雅黑" panose="020B0503020204020204" pitchFamily="34" charset="-122"/>
                <a:ea typeface="微软雅黑" panose="020B0503020204020204" pitchFamily="34" charset="-122"/>
              </a:rPr>
              <a:t>PD-L1</a:t>
            </a:r>
            <a:r>
              <a:rPr lang="zh-CN" altLang="en-US" sz="1600" b="1" kern="0" dirty="0">
                <a:solidFill>
                  <a:srgbClr val="FFC000"/>
                </a:solidFill>
                <a:latin typeface="微软雅黑" panose="020B0503020204020204" pitchFamily="34" charset="-122"/>
                <a:ea typeface="微软雅黑" panose="020B0503020204020204" pitchFamily="34" charset="-122"/>
              </a:rPr>
              <a:t>阴性亚组人群</a:t>
            </a:r>
            <a:r>
              <a:rPr lang="en-US" altLang="zh-CN" sz="1600" b="1" kern="0" dirty="0">
                <a:solidFill>
                  <a:schemeClr val="bg1"/>
                </a:solidFill>
                <a:latin typeface="微软雅黑" panose="020B0503020204020204" pitchFamily="34" charset="-122"/>
                <a:ea typeface="微软雅黑" panose="020B0503020204020204" pitchFamily="34" charset="-122"/>
              </a:rPr>
              <a:t>OS</a:t>
            </a:r>
            <a:r>
              <a:rPr lang="zh-CN" altLang="en-US" sz="1600" b="1" kern="0" dirty="0">
                <a:solidFill>
                  <a:schemeClr val="bg1"/>
                </a:solidFill>
                <a:latin typeface="微软雅黑" panose="020B0503020204020204" pitchFamily="34" charset="-122"/>
                <a:ea typeface="微软雅黑" panose="020B0503020204020204" pitchFamily="34" charset="-122"/>
              </a:rPr>
              <a:t>数据，</a:t>
            </a:r>
            <a:r>
              <a:rPr lang="en-US" altLang="zh-CN" sz="1600" b="1" kern="0" dirty="0">
                <a:solidFill>
                  <a:srgbClr val="FFC000"/>
                </a:solidFill>
                <a:latin typeface="微软雅黑" panose="020B0503020204020204" pitchFamily="34" charset="-122"/>
                <a:ea typeface="微软雅黑" panose="020B0503020204020204" pitchFamily="34" charset="-122"/>
              </a:rPr>
              <a:t>OS</a:t>
            </a:r>
            <a:r>
              <a:rPr lang="zh-CN" altLang="en-US" sz="1600" b="1" kern="0" dirty="0">
                <a:solidFill>
                  <a:srgbClr val="FFC000"/>
                </a:solidFill>
                <a:latin typeface="微软雅黑" panose="020B0503020204020204" pitchFamily="34" charset="-122"/>
                <a:ea typeface="微软雅黑" panose="020B0503020204020204" pitchFamily="34" charset="-122"/>
              </a:rPr>
              <a:t>达</a:t>
            </a:r>
            <a:r>
              <a:rPr lang="en-US" altLang="zh-CN" sz="1600" b="1" kern="0" dirty="0">
                <a:solidFill>
                  <a:srgbClr val="FFC000"/>
                </a:solidFill>
                <a:latin typeface="微软雅黑" panose="020B0503020204020204" pitchFamily="34" charset="-122"/>
                <a:ea typeface="微软雅黑" panose="020B0503020204020204" pitchFamily="34" charset="-122"/>
              </a:rPr>
              <a:t>17.61</a:t>
            </a:r>
            <a:r>
              <a:rPr lang="zh-CN" altLang="en-US" sz="1600" b="1" kern="0" dirty="0">
                <a:solidFill>
                  <a:srgbClr val="FFC000"/>
                </a:solidFill>
                <a:latin typeface="微软雅黑" panose="020B0503020204020204" pitchFamily="34" charset="-122"/>
                <a:ea typeface="微软雅黑" panose="020B0503020204020204" pitchFamily="34" charset="-122"/>
              </a:rPr>
              <a:t>个月</a:t>
            </a:r>
            <a:r>
              <a:rPr lang="zh-CN" altLang="en-US" sz="1600" b="1" kern="0" dirty="0">
                <a:solidFill>
                  <a:schemeClr val="bg1"/>
                </a:solidFill>
                <a:latin typeface="微软雅黑" panose="020B0503020204020204" pitchFamily="34" charset="-122"/>
                <a:ea typeface="微软雅黑" panose="020B0503020204020204" pitchFamily="34" charset="-122"/>
              </a:rPr>
              <a:t>。</a:t>
            </a:r>
          </a:p>
        </p:txBody>
      </p:sp>
      <p:graphicFrame>
        <p:nvGraphicFramePr>
          <p:cNvPr id="12" name="表格 11">
            <a:extLst>
              <a:ext uri="{FF2B5EF4-FFF2-40B4-BE49-F238E27FC236}">
                <a16:creationId xmlns:a16="http://schemas.microsoft.com/office/drawing/2014/main" id="{47AB8DC1-AB19-0558-B407-73D5C4AEB37D}"/>
              </a:ext>
            </a:extLst>
          </p:cNvPr>
          <p:cNvGraphicFramePr>
            <a:graphicFrameLocks noGrp="1"/>
          </p:cNvGraphicFramePr>
          <p:nvPr>
            <p:extLst>
              <p:ext uri="{D42A27DB-BD31-4B8C-83A1-F6EECF244321}">
                <p14:modId xmlns:p14="http://schemas.microsoft.com/office/powerpoint/2010/main" val="3669543066"/>
              </p:ext>
            </p:extLst>
          </p:nvPr>
        </p:nvGraphicFramePr>
        <p:xfrm>
          <a:off x="365121" y="4861073"/>
          <a:ext cx="11459549" cy="1604620"/>
        </p:xfrm>
        <a:graphic>
          <a:graphicData uri="http://schemas.openxmlformats.org/drawingml/2006/table">
            <a:tbl>
              <a:tblPr firstRow="1" bandRow="1">
                <a:effectLst>
                  <a:outerShdw blurRad="63500" sx="102000" sy="102000" algn="ctr" rotWithShape="0">
                    <a:prstClr val="black">
                      <a:alpha val="40000"/>
                    </a:prstClr>
                  </a:outerShdw>
                </a:effectLst>
              </a:tblPr>
              <a:tblGrid>
                <a:gridCol w="3175311">
                  <a:extLst>
                    <a:ext uri="{9D8B030D-6E8A-4147-A177-3AD203B41FA5}">
                      <a16:colId xmlns:a16="http://schemas.microsoft.com/office/drawing/2014/main" val="20000"/>
                    </a:ext>
                  </a:extLst>
                </a:gridCol>
                <a:gridCol w="5674535">
                  <a:extLst>
                    <a:ext uri="{9D8B030D-6E8A-4147-A177-3AD203B41FA5}">
                      <a16:colId xmlns:a16="http://schemas.microsoft.com/office/drawing/2014/main" val="20001"/>
                    </a:ext>
                  </a:extLst>
                </a:gridCol>
                <a:gridCol w="2609703">
                  <a:extLst>
                    <a:ext uri="{9D8B030D-6E8A-4147-A177-3AD203B41FA5}">
                      <a16:colId xmlns:a16="http://schemas.microsoft.com/office/drawing/2014/main" val="20002"/>
                    </a:ext>
                  </a:extLst>
                </a:gridCol>
              </a:tblGrid>
              <a:tr h="289284">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机构</a:t>
                      </a:r>
                    </a:p>
                  </a:txBody>
                  <a:tcPr anchor="ctr">
                    <a:lnL w="9525" cap="flat" cmpd="sng" algn="ctr">
                      <a:noFill/>
                      <a:prstDash val="solid"/>
                      <a:round/>
                      <a:headEnd type="none" w="med" len="med"/>
                      <a:tailEnd type="none" w="med" len="med"/>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名称</a:t>
                      </a:r>
                    </a:p>
                  </a:txBody>
                  <a:tcPr anchor="ctr">
                    <a:lnL>
                      <a:noFill/>
                    </a:lnL>
                    <a:lnR>
                      <a:noFill/>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defPPr>
                        <a:defRPr lang="zh-CN" b="1">
                          <a:solidFill>
                            <a:schemeClr val="bg1"/>
                          </a:solidFill>
                        </a:defRPr>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b="1" kern="1200">
                          <a:solidFill>
                            <a:schemeClr val="bg1"/>
                          </a:solidFill>
                          <a:latin typeface="+mn-lt"/>
                          <a:ea typeface="+mn-ea"/>
                          <a:cs typeface="+mn-cs"/>
                        </a:defRPr>
                      </a:lvl2pPr>
                      <a:lvl3pPr marL="914400" algn="l" defTabSz="914400" rtl="0" eaLnBrk="1" latinLnBrk="0" hangingPunct="1">
                        <a:defRPr sz="1800" b="1" kern="1200">
                          <a:solidFill>
                            <a:schemeClr val="bg1"/>
                          </a:solidFill>
                          <a:latin typeface="+mn-lt"/>
                          <a:ea typeface="+mn-ea"/>
                          <a:cs typeface="+mn-cs"/>
                        </a:defRPr>
                      </a:lvl3pPr>
                      <a:lvl4pPr marL="1371600" algn="l" defTabSz="914400" rtl="0" eaLnBrk="1" latinLnBrk="0" hangingPunct="1">
                        <a:defRPr sz="1800" b="1" kern="1200">
                          <a:solidFill>
                            <a:schemeClr val="bg1"/>
                          </a:solidFill>
                          <a:latin typeface="+mn-lt"/>
                          <a:ea typeface="+mn-ea"/>
                          <a:cs typeface="+mn-cs"/>
                        </a:defRPr>
                      </a:lvl4pPr>
                      <a:lvl5pPr marL="1828800" algn="l" defTabSz="914400" rtl="0" eaLnBrk="1" latinLnBrk="0" hangingPunct="1">
                        <a:defRPr sz="1800" b="1" kern="1200">
                          <a:solidFill>
                            <a:schemeClr val="bg1"/>
                          </a:solidFill>
                          <a:latin typeface="+mn-lt"/>
                          <a:ea typeface="+mn-ea"/>
                          <a:cs typeface="+mn-cs"/>
                        </a:defRPr>
                      </a:lvl5pPr>
                      <a:lvl6pPr marL="2286000" algn="l" defTabSz="914400" rtl="0" eaLnBrk="1" latinLnBrk="0" hangingPunct="1">
                        <a:defRPr sz="1800" b="1" kern="1200">
                          <a:solidFill>
                            <a:schemeClr val="bg1"/>
                          </a:solidFill>
                          <a:latin typeface="+mn-lt"/>
                          <a:ea typeface="+mn-ea"/>
                          <a:cs typeface="+mn-cs"/>
                        </a:defRPr>
                      </a:lvl6pPr>
                      <a:lvl7pPr marL="2743200" algn="l" defTabSz="914400" rtl="0" eaLnBrk="1" latinLnBrk="0" hangingPunct="1">
                        <a:defRPr sz="1800" b="1" kern="1200">
                          <a:solidFill>
                            <a:schemeClr val="bg1"/>
                          </a:solidFill>
                          <a:latin typeface="+mn-lt"/>
                          <a:ea typeface="+mn-ea"/>
                          <a:cs typeface="+mn-cs"/>
                        </a:defRPr>
                      </a:lvl7pPr>
                      <a:lvl8pPr marL="3200400" algn="l" defTabSz="914400" rtl="0" eaLnBrk="1" latinLnBrk="0" hangingPunct="1">
                        <a:defRPr sz="1800" b="1" kern="1200">
                          <a:solidFill>
                            <a:schemeClr val="bg1"/>
                          </a:solidFill>
                          <a:latin typeface="+mn-lt"/>
                          <a:ea typeface="+mn-ea"/>
                          <a:cs typeface="+mn-cs"/>
                        </a:defRPr>
                      </a:lvl8pPr>
                      <a:lvl9pPr marL="3657600" algn="l" defTabSz="914400" rtl="0" eaLnBrk="1" latinLnBrk="0" hangingPunct="1">
                        <a:defRPr sz="1800" b="1" kern="1200">
                          <a:solidFill>
                            <a:schemeClr val="bg1"/>
                          </a:solidFill>
                          <a:latin typeface="+mn-lt"/>
                          <a:ea typeface="+mn-ea"/>
                          <a:cs typeface="+mn-cs"/>
                        </a:defRPr>
                      </a:lvl9pPr>
                    </a:lstStyle>
                    <a:p>
                      <a:pPr algn="ctr"/>
                      <a:r>
                        <a:rPr lang="zh-CN" altLang="en-US" sz="1600" b="1" dirty="0">
                          <a:latin typeface="微软雅黑" panose="020B0503020204020204" pitchFamily="34" charset="-122"/>
                          <a:ea typeface="微软雅黑" panose="020B0503020204020204" pitchFamily="34" charset="-122"/>
                        </a:rPr>
                        <a:t>推荐等级</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评价</a:t>
                      </a:r>
                    </a:p>
                  </a:txBody>
                  <a:tcPr anchor="ctr">
                    <a:lnL>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extLst>
                  <a:ext uri="{0D108BD9-81ED-4DB2-BD59-A6C34878D82A}">
                    <a16:rowId xmlns:a16="http://schemas.microsoft.com/office/drawing/2014/main" val="10000"/>
                  </a:ext>
                </a:extLst>
              </a:tr>
              <a:tr h="31733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rgbClr val="78206E"/>
                          </a:solidFill>
                          <a:latin typeface="微软雅黑" panose="020B0503020204020204" pitchFamily="34" charset="-122"/>
                          <a:ea typeface="微软雅黑" panose="020B0503020204020204" pitchFamily="34" charset="-122"/>
                        </a:rPr>
                        <a:t>中国临床肿瘤学会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78206E"/>
                          </a:solidFill>
                          <a:latin typeface="微软雅黑" panose="020B0503020204020204" pitchFamily="34" charset="-122"/>
                          <a:ea typeface="微软雅黑" panose="020B0503020204020204" pitchFamily="34" charset="-122"/>
                          <a:cs typeface="+mn-cs"/>
                        </a:rPr>
                        <a:t>《2025 CSCO</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宫颈癌诊疗指南</a:t>
                      </a:r>
                      <a:r>
                        <a:rPr lang="en-US" altLang="zh-CN" sz="1400" b="1" kern="1200" dirty="0">
                          <a:solidFill>
                            <a:srgbClr val="78206E"/>
                          </a:solidFill>
                          <a:latin typeface="微软雅黑" panose="020B0503020204020204" pitchFamily="34" charset="-122"/>
                          <a:ea typeface="微软雅黑" panose="020B0503020204020204" pitchFamily="34" charset="-122"/>
                          <a:cs typeface="+mn-cs"/>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b="1" kern="1200" dirty="0">
                          <a:solidFill>
                            <a:srgbClr val="78206E"/>
                          </a:solidFill>
                          <a:latin typeface="微软雅黑" panose="020B0503020204020204" pitchFamily="34" charset="-122"/>
                          <a:ea typeface="微软雅黑" panose="020B0503020204020204" pitchFamily="34" charset="-122"/>
                          <a:cs typeface="+mn-cs"/>
                        </a:rPr>
                        <a:t>II</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级推荐</a:t>
                      </a:r>
                      <a:endParaRPr lang="tr-TR" altLang="zh-CN" sz="1400" b="1" kern="1200" dirty="0">
                        <a:solidFill>
                          <a:srgbClr val="78206E"/>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73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rgbClr val="78206E"/>
                          </a:solidFill>
                          <a:latin typeface="微软雅黑" panose="020B0503020204020204" pitchFamily="34" charset="-122"/>
                          <a:ea typeface="微软雅黑" panose="020B0503020204020204" pitchFamily="34" charset="-122"/>
                          <a:cs typeface="+mn-cs"/>
                        </a:rPr>
                        <a:t>中国抗癌协会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78206E"/>
                          </a:solidFill>
                          <a:latin typeface="微软雅黑" panose="020B0503020204020204" pitchFamily="34" charset="-122"/>
                          <a:ea typeface="微软雅黑" panose="020B0503020204020204" pitchFamily="34" charset="-122"/>
                          <a:cs typeface="+mn-cs"/>
                        </a:rPr>
                        <a:t>《</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子宫颈癌免疫检查点抑制剂临床应用指南</a:t>
                      </a:r>
                      <a:r>
                        <a:rPr lang="en-US" altLang="zh-CN" sz="1400" b="1" kern="1200" dirty="0">
                          <a:solidFill>
                            <a:srgbClr val="78206E"/>
                          </a:solidFill>
                          <a:latin typeface="微软雅黑" panose="020B0503020204020204" pitchFamily="34" charset="-122"/>
                          <a:ea typeface="微软雅黑" panose="020B0503020204020204" pitchFamily="34" charset="-122"/>
                          <a:cs typeface="+mn-cs"/>
                        </a:rPr>
                        <a:t>》(2024</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版</a:t>
                      </a:r>
                      <a:r>
                        <a:rPr lang="en-US" altLang="zh-CN" sz="1400" b="1" kern="1200" dirty="0">
                          <a:solidFill>
                            <a:srgbClr val="78206E"/>
                          </a:solidFill>
                          <a:latin typeface="微软雅黑" panose="020B0503020204020204" pitchFamily="34" charset="-122"/>
                          <a:ea typeface="微软雅黑" panose="020B0503020204020204" pitchFamily="34" charset="-122"/>
                          <a:cs typeface="+mn-cs"/>
                        </a:rPr>
                        <a:t>)</a:t>
                      </a:r>
                      <a:endParaRPr lang="zh-CN" altLang="en-US" sz="1400" b="1" kern="1200" dirty="0">
                        <a:solidFill>
                          <a:srgbClr val="78206E"/>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78206E"/>
                          </a:solidFill>
                          <a:latin typeface="微软雅黑" panose="020B0503020204020204" pitchFamily="34" charset="-122"/>
                          <a:ea typeface="微软雅黑" panose="020B0503020204020204" pitchFamily="34" charset="-122"/>
                          <a:cs typeface="+mn-cs"/>
                        </a:rPr>
                        <a:t>2A</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类证据</a:t>
                      </a:r>
                      <a:endParaRPr lang="tr-TR" altLang="zh-CN" sz="1400" b="1" kern="1200" dirty="0">
                        <a:solidFill>
                          <a:srgbClr val="78206E"/>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0538996"/>
                  </a:ext>
                </a:extLst>
              </a:tr>
              <a:tr h="317335">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dirty="0">
                          <a:solidFill>
                            <a:srgbClr val="78206E"/>
                          </a:solidFill>
                          <a:latin typeface="微软雅黑" panose="020B0503020204020204" pitchFamily="34" charset="-122"/>
                          <a:ea typeface="微软雅黑" panose="020B0503020204020204" pitchFamily="34" charset="-122"/>
                        </a:rPr>
                        <a:t>中华医学会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b="1" dirty="0">
                          <a:solidFill>
                            <a:srgbClr val="78206E"/>
                          </a:solidFill>
                          <a:latin typeface="微软雅黑" panose="020B0503020204020204" pitchFamily="34" charset="-122"/>
                          <a:ea typeface="微软雅黑" panose="020B0503020204020204" pitchFamily="34" charset="-122"/>
                        </a:rPr>
                        <a:t>《</a:t>
                      </a:r>
                      <a:r>
                        <a:rPr lang="zh-CN" altLang="en-US" sz="1400" b="1" dirty="0">
                          <a:solidFill>
                            <a:srgbClr val="78206E"/>
                          </a:solidFill>
                          <a:latin typeface="微软雅黑" panose="020B0503020204020204" pitchFamily="34" charset="-122"/>
                          <a:ea typeface="微软雅黑" panose="020B0503020204020204" pitchFamily="34" charset="-122"/>
                        </a:rPr>
                        <a:t>妇科肿瘤免疫检查点抑制剂临床应用指南</a:t>
                      </a:r>
                      <a:r>
                        <a:rPr lang="en-US" altLang="zh-CN" sz="1400" b="1" dirty="0">
                          <a:solidFill>
                            <a:srgbClr val="78206E"/>
                          </a:solidFill>
                          <a:latin typeface="微软雅黑" panose="020B0503020204020204" pitchFamily="34" charset="-122"/>
                          <a:ea typeface="微软雅黑" panose="020B0503020204020204" pitchFamily="34" charset="-122"/>
                        </a:rPr>
                        <a:t>》(2025</a:t>
                      </a:r>
                      <a:r>
                        <a:rPr lang="zh-CN" altLang="en-US" sz="1400" b="1" dirty="0">
                          <a:solidFill>
                            <a:srgbClr val="78206E"/>
                          </a:solidFill>
                          <a:latin typeface="微软雅黑" panose="020B0503020204020204" pitchFamily="34" charset="-122"/>
                          <a:ea typeface="微软雅黑" panose="020B0503020204020204" pitchFamily="34" charset="-122"/>
                        </a:rPr>
                        <a:t>版</a:t>
                      </a:r>
                      <a:r>
                        <a:rPr lang="en-US" altLang="zh-CN" sz="1400" b="1" dirty="0">
                          <a:solidFill>
                            <a:srgbClr val="78206E"/>
                          </a:solidFill>
                          <a:latin typeface="微软雅黑" panose="020B0503020204020204" pitchFamily="34" charset="-122"/>
                          <a:ea typeface="微软雅黑" panose="020B0503020204020204" pitchFamily="34" charset="-122"/>
                        </a:rPr>
                        <a:t>)</a:t>
                      </a:r>
                      <a:endParaRPr lang="en-US" altLang="zh-CN" sz="1400" b="1" baseline="30000" dirty="0">
                        <a:solidFill>
                          <a:srgbClr val="78206E"/>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400" b="1" kern="1200" dirty="0">
                          <a:solidFill>
                            <a:srgbClr val="78206E"/>
                          </a:solidFill>
                          <a:latin typeface="微软雅黑" panose="020B0503020204020204" pitchFamily="34" charset="-122"/>
                          <a:ea typeface="微软雅黑" panose="020B0503020204020204" pitchFamily="34" charset="-122"/>
                        </a:rPr>
                        <a:t>2A</a:t>
                      </a:r>
                      <a:r>
                        <a:rPr lang="zh-CN" altLang="en-US" sz="1400" b="1" kern="1200" dirty="0">
                          <a:solidFill>
                            <a:srgbClr val="78206E"/>
                          </a:solidFill>
                          <a:latin typeface="微软雅黑" panose="020B0503020204020204" pitchFamily="34" charset="-122"/>
                          <a:ea typeface="微软雅黑" panose="020B0503020204020204" pitchFamily="34" charset="-122"/>
                        </a:rPr>
                        <a:t>类证据</a:t>
                      </a:r>
                      <a:endParaRPr lang="tr-TR" altLang="zh-CN" sz="1400" b="1" kern="1200" dirty="0">
                        <a:solidFill>
                          <a:srgbClr val="78206E"/>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8801767"/>
                  </a:ext>
                </a:extLst>
              </a:tr>
              <a:tr h="3173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ltLang="en-US" sz="1400" b="1" kern="1200" dirty="0">
                          <a:solidFill>
                            <a:srgbClr val="78206E"/>
                          </a:solidFill>
                          <a:latin typeface="微软雅黑" panose="020B0503020204020204" pitchFamily="34" charset="-122"/>
                          <a:ea typeface="微软雅黑" panose="020B0503020204020204" pitchFamily="34" charset="-122"/>
                          <a:cs typeface="+mn-cs"/>
                        </a:rPr>
                        <a:t>中华医学会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altLang="zh-CN" sz="1400" b="1" kern="1200" dirty="0">
                          <a:solidFill>
                            <a:srgbClr val="78206E"/>
                          </a:solidFill>
                          <a:latin typeface="微软雅黑" panose="020B0503020204020204" pitchFamily="34" charset="-122"/>
                          <a:ea typeface="微软雅黑" panose="020B0503020204020204" pitchFamily="34" charset="-122"/>
                          <a:cs typeface="+mn-cs"/>
                        </a:rPr>
                        <a:t>《</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中国妇科肿瘤临床实践指南</a:t>
                      </a:r>
                      <a:r>
                        <a:rPr lang="en-US" altLang="zh-CN" sz="1400" b="1" kern="1200" dirty="0">
                          <a:solidFill>
                            <a:srgbClr val="78206E"/>
                          </a:solidFill>
                          <a:latin typeface="微软雅黑" panose="020B0503020204020204" pitchFamily="34" charset="-122"/>
                          <a:ea typeface="微软雅黑" panose="020B0503020204020204" pitchFamily="34" charset="-122"/>
                          <a:cs typeface="+mn-cs"/>
                        </a:rPr>
                        <a:t>》(2024</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版</a:t>
                      </a:r>
                      <a:r>
                        <a:rPr lang="en-US" altLang="zh-CN" sz="1400" b="1" kern="1200" dirty="0">
                          <a:solidFill>
                            <a:srgbClr val="78206E"/>
                          </a:solidFill>
                          <a:latin typeface="微软雅黑" panose="020B0503020204020204" pitchFamily="34" charset="-122"/>
                          <a:ea typeface="微软雅黑" panose="020B0503020204020204" pitchFamily="34" charset="-122"/>
                          <a:cs typeface="+mn-cs"/>
                        </a:rPr>
                        <a:t>)</a:t>
                      </a:r>
                      <a:endParaRPr lang="zh-CN" altLang="en-US" sz="1400" b="1" kern="1200" dirty="0">
                        <a:solidFill>
                          <a:srgbClr val="78206E"/>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rgbClr val="78206E"/>
                          </a:solidFill>
                          <a:latin typeface="微软雅黑" panose="020B0503020204020204" pitchFamily="34" charset="-122"/>
                          <a:ea typeface="微软雅黑" panose="020B0503020204020204" pitchFamily="34" charset="-122"/>
                          <a:cs typeface="+mn-cs"/>
                        </a:rPr>
                        <a:t>2A</a:t>
                      </a:r>
                      <a:r>
                        <a:rPr lang="zh-CN" altLang="en-US" sz="1400" b="1" kern="1200" dirty="0">
                          <a:solidFill>
                            <a:srgbClr val="78206E"/>
                          </a:solidFill>
                          <a:latin typeface="微软雅黑" panose="020B0503020204020204" pitchFamily="34" charset="-122"/>
                          <a:ea typeface="微软雅黑" panose="020B0503020204020204" pitchFamily="34" charset="-122"/>
                          <a:cs typeface="+mn-cs"/>
                        </a:rPr>
                        <a:t>类证据</a:t>
                      </a:r>
                      <a:endParaRPr lang="tr-TR" altLang="zh-CN" sz="1400" b="1" kern="1200" dirty="0">
                        <a:solidFill>
                          <a:srgbClr val="78206E"/>
                        </a:solidFill>
                        <a:latin typeface="微软雅黑" panose="020B0503020204020204" pitchFamily="34" charset="-122"/>
                        <a:ea typeface="微软雅黑" panose="020B0503020204020204" pitchFamily="3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1889976"/>
                  </a:ext>
                </a:extLst>
              </a:tr>
            </a:tbl>
          </a:graphicData>
        </a:graphic>
      </p:graphicFrame>
      <p:sp>
        <p:nvSpPr>
          <p:cNvPr id="14" name="矩形 13">
            <a:extLst>
              <a:ext uri="{FF2B5EF4-FFF2-40B4-BE49-F238E27FC236}">
                <a16:creationId xmlns:a16="http://schemas.microsoft.com/office/drawing/2014/main" id="{B97C0553-EA5C-C5FD-9303-7CA90F4EFAAC}"/>
              </a:ext>
            </a:extLst>
          </p:cNvPr>
          <p:cNvSpPr/>
          <p:nvPr/>
        </p:nvSpPr>
        <p:spPr>
          <a:xfrm>
            <a:off x="365121" y="4148239"/>
            <a:ext cx="11459548" cy="381258"/>
          </a:xfrm>
          <a:prstGeom prst="rect">
            <a:avLst/>
          </a:prstGeom>
          <a:solidFill>
            <a:srgbClr val="78206E"/>
          </a:solidFill>
          <a:ln>
            <a:solidFill>
              <a:schemeClr val="bg1"/>
            </a:solidFill>
          </a:ln>
        </p:spPr>
        <p:txBody>
          <a:bodyPr wrap="square">
            <a:spAutoFit/>
          </a:bodyPr>
          <a:lstStyle/>
          <a:p>
            <a:pPr algn="ctr" eaLnBrk="1" fontAlgn="auto" hangingPunct="1">
              <a:lnSpc>
                <a:spcPct val="130000"/>
              </a:lnSpc>
            </a:pPr>
            <a:r>
              <a:rPr lang="zh-CN" altLang="en-US" sz="1600" b="1" noProof="1">
                <a:solidFill>
                  <a:schemeClr val="bg1"/>
                </a:solidFill>
                <a:latin typeface="微软雅黑" panose="020B0503020204020204" pitchFamily="34" charset="-122"/>
                <a:ea typeface="微软雅黑" panose="020B0503020204020204" pitchFamily="34" charset="-122"/>
              </a:rPr>
              <a:t>索卡佐利单抗用于治疗既往经一线含铂方案化疗失败或不能耐受的复发或转移性子宫颈癌患者</a:t>
            </a:r>
            <a:r>
              <a:rPr lang="en-US" altLang="zh-CN" sz="1600" b="1" u="sng" noProof="1">
                <a:solidFill>
                  <a:srgbClr val="FFC000"/>
                </a:solidFill>
                <a:latin typeface="微软雅黑" panose="020B0503020204020204" pitchFamily="34" charset="-122"/>
                <a:ea typeface="微软雅黑" panose="020B0503020204020204" pitchFamily="34" charset="-122"/>
              </a:rPr>
              <a:t>(</a:t>
            </a:r>
            <a:r>
              <a:rPr lang="zh-CN" altLang="en-US" sz="1600" b="1" u="sng" noProof="1">
                <a:solidFill>
                  <a:srgbClr val="FFC000"/>
                </a:solidFill>
                <a:latin typeface="微软雅黑" panose="020B0503020204020204" pitchFamily="34" charset="-122"/>
                <a:ea typeface="微软雅黑" panose="020B0503020204020204" pitchFamily="34" charset="-122"/>
              </a:rPr>
              <a:t>无论</a:t>
            </a:r>
            <a:r>
              <a:rPr lang="en-US" altLang="zh-CN" sz="1600" b="1" u="sng" noProof="1">
                <a:solidFill>
                  <a:srgbClr val="FFC000"/>
                </a:solidFill>
                <a:latin typeface="微软雅黑" panose="020B0503020204020204" pitchFamily="34" charset="-122"/>
                <a:ea typeface="微软雅黑" panose="020B0503020204020204" pitchFamily="34" charset="-122"/>
              </a:rPr>
              <a:t>PD-L1 </a:t>
            </a:r>
            <a:r>
              <a:rPr lang="zh-CN" altLang="en-US" sz="1600" b="1" u="sng" noProof="1">
                <a:solidFill>
                  <a:srgbClr val="FFC000"/>
                </a:solidFill>
                <a:latin typeface="微软雅黑" panose="020B0503020204020204" pitchFamily="34" charset="-122"/>
                <a:ea typeface="微软雅黑" panose="020B0503020204020204" pitchFamily="34" charset="-122"/>
              </a:rPr>
              <a:t>表达状态</a:t>
            </a:r>
            <a:r>
              <a:rPr lang="en-US" altLang="zh-CN" sz="1600" b="1" u="sng" noProof="1">
                <a:solidFill>
                  <a:srgbClr val="FFC000"/>
                </a:solidFill>
                <a:latin typeface="微软雅黑" panose="020B0503020204020204" pitchFamily="34" charset="-122"/>
                <a:ea typeface="微软雅黑" panose="020B0503020204020204" pitchFamily="34" charset="-122"/>
              </a:rPr>
              <a:t>)</a:t>
            </a:r>
          </a:p>
        </p:txBody>
      </p:sp>
      <p:sp>
        <p:nvSpPr>
          <p:cNvPr id="15" name="MH_SubTitle_3">
            <a:extLst>
              <a:ext uri="{FF2B5EF4-FFF2-40B4-BE49-F238E27FC236}">
                <a16:creationId xmlns:a16="http://schemas.microsoft.com/office/drawing/2014/main" id="{E264D891-6A2D-8DD8-9FF7-B5390208A7F9}"/>
              </a:ext>
            </a:extLst>
          </p:cNvPr>
          <p:cNvSpPr/>
          <p:nvPr>
            <p:custDataLst>
              <p:tags r:id="rId4"/>
            </p:custDataLst>
          </p:nvPr>
        </p:nvSpPr>
        <p:spPr>
          <a:xfrm>
            <a:off x="365121" y="4537326"/>
            <a:ext cx="11459548" cy="294259"/>
          </a:xfrm>
          <a:prstGeom prst="rect">
            <a:avLst/>
          </a:prstGeom>
          <a:solidFill>
            <a:schemeClr val="bg1">
              <a:lumMod val="75000"/>
              <a:alpha val="32000"/>
            </a:schemeClr>
          </a:solidFill>
        </p:spPr>
        <p:txBody>
          <a:bodyPr lIns="20250" tIns="20250" rIns="20250" bIns="20250" anchor="ctr">
            <a:noAutofit/>
          </a:bodyPr>
          <a:lstStyle/>
          <a:p>
            <a:pPr algn="ctr" defTabSz="685800">
              <a:lnSpc>
                <a:spcPct val="150000"/>
              </a:lnSpc>
              <a:defRPr/>
            </a:pPr>
            <a:r>
              <a:rPr lang="zh-CN" altLang="en-US" b="1" dirty="0">
                <a:solidFill>
                  <a:srgbClr val="78206E"/>
                </a:solidFill>
                <a:latin typeface="微软雅黑" panose="020B0503020204020204" pitchFamily="34" charset="-122"/>
                <a:ea typeface="微软雅黑" panose="020B0503020204020204" pitchFamily="34" charset="-122"/>
              </a:rPr>
              <a:t>获得</a:t>
            </a:r>
            <a:r>
              <a:rPr lang="zh-CN" altLang="en-US" b="1" dirty="0">
                <a:solidFill>
                  <a:srgbClr val="C00000"/>
                </a:solidFill>
                <a:latin typeface="微软雅黑" panose="020B0503020204020204" pitchFamily="34" charset="-122"/>
                <a:ea typeface="微软雅黑" panose="020B0503020204020204" pitchFamily="34" charset="-122"/>
              </a:rPr>
              <a:t>三大协会</a:t>
            </a:r>
            <a:r>
              <a:rPr lang="zh-CN" altLang="en-US" b="1" dirty="0">
                <a:solidFill>
                  <a:srgbClr val="78206E"/>
                </a:solidFill>
                <a:latin typeface="微软雅黑" panose="020B0503020204020204" pitchFamily="34" charset="-122"/>
                <a:ea typeface="微软雅黑" panose="020B0503020204020204" pitchFamily="34" charset="-122"/>
              </a:rPr>
              <a:t>发布的</a:t>
            </a:r>
            <a:r>
              <a:rPr lang="zh-CN" altLang="en-US" b="1" dirty="0">
                <a:solidFill>
                  <a:srgbClr val="C00000"/>
                </a:solidFill>
                <a:latin typeface="微软雅黑" panose="020B0503020204020204" pitchFamily="34" charset="-122"/>
                <a:ea typeface="微软雅黑" panose="020B0503020204020204" pitchFamily="34" charset="-122"/>
              </a:rPr>
              <a:t>四大权威指南</a:t>
            </a:r>
            <a:r>
              <a:rPr lang="zh-CN" altLang="en-US" b="1" u="sng" dirty="0">
                <a:solidFill>
                  <a:srgbClr val="78206E"/>
                </a:solidFill>
                <a:latin typeface="微软雅黑" panose="020B0503020204020204" pitchFamily="34" charset="-122"/>
                <a:ea typeface="微软雅黑" panose="020B0503020204020204" pitchFamily="34" charset="-122"/>
              </a:rPr>
              <a:t>一致推荐</a:t>
            </a:r>
            <a:endParaRPr lang="en-US" altLang="zh-CN" b="1" u="sng" dirty="0">
              <a:solidFill>
                <a:srgbClr val="78206E"/>
              </a:solidFill>
              <a:latin typeface="微软雅黑" panose="020B0503020204020204" pitchFamily="34" charset="-122"/>
              <a:ea typeface="微软雅黑" panose="020B0503020204020204" pitchFamily="34" charset="-122"/>
            </a:endParaRPr>
          </a:p>
        </p:txBody>
      </p:sp>
      <p:pic>
        <p:nvPicPr>
          <p:cNvPr id="16" name="图片 15" descr="形状, 徽标&#10;&#10;AI 生成的内容可能不正确。">
            <a:extLst>
              <a:ext uri="{FF2B5EF4-FFF2-40B4-BE49-F238E27FC236}">
                <a16:creationId xmlns:a16="http://schemas.microsoft.com/office/drawing/2014/main" id="{12609BDA-9BC7-4D6F-E112-EF78AC4AD2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4935" y="5458348"/>
            <a:ext cx="434623" cy="444301"/>
          </a:xfrm>
          <a:prstGeom prst="rect">
            <a:avLst/>
          </a:prstGeom>
        </p:spPr>
      </p:pic>
      <p:pic>
        <p:nvPicPr>
          <p:cNvPr id="17" name="图片 16" descr="徽标&#10;&#10;AI 生成的内容可能不正确。">
            <a:extLst>
              <a:ext uri="{FF2B5EF4-FFF2-40B4-BE49-F238E27FC236}">
                <a16:creationId xmlns:a16="http://schemas.microsoft.com/office/drawing/2014/main" id="{68CA7BDB-0A3A-3121-86E5-41BC29051E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0178" y="5876042"/>
            <a:ext cx="584135" cy="584135"/>
          </a:xfrm>
          <a:prstGeom prst="rect">
            <a:avLst/>
          </a:prstGeom>
        </p:spPr>
      </p:pic>
      <p:pic>
        <p:nvPicPr>
          <p:cNvPr id="26" name="图片 25" descr="徽标&#10;&#10;AI 生成的内容可能不正确。">
            <a:extLst>
              <a:ext uri="{FF2B5EF4-FFF2-40B4-BE49-F238E27FC236}">
                <a16:creationId xmlns:a16="http://schemas.microsoft.com/office/drawing/2014/main" id="{A576B140-4573-9CE8-B88D-72466E96A5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68898" y="4991755"/>
            <a:ext cx="723060" cy="723060"/>
          </a:xfrm>
          <a:prstGeom prst="rect">
            <a:avLst/>
          </a:prstGeom>
        </p:spPr>
      </p:pic>
    </p:spTree>
    <p:extLst>
      <p:ext uri="{BB962C8B-B14F-4D97-AF65-F5344CB8AC3E}">
        <p14:creationId xmlns:p14="http://schemas.microsoft.com/office/powerpoint/2010/main" val="403165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9F564-EE94-57D4-8C38-B561B3646A1A}"/>
            </a:ext>
          </a:extLst>
        </p:cNvPr>
        <p:cNvGrpSpPr/>
        <p:nvPr/>
      </p:nvGrpSpPr>
      <p:grpSpPr>
        <a:xfrm>
          <a:off x="0" y="0"/>
          <a:ext cx="0" cy="0"/>
          <a:chOff x="0" y="0"/>
          <a:chExt cx="0" cy="0"/>
        </a:xfrm>
      </p:grpSpPr>
      <p:sp>
        <p:nvSpPr>
          <p:cNvPr id="11" name="文本框 10">
            <a:extLst>
              <a:ext uri="{FF2B5EF4-FFF2-40B4-BE49-F238E27FC236}">
                <a16:creationId xmlns:a16="http://schemas.microsoft.com/office/drawing/2014/main" id="{35E01F0A-C923-3660-5A52-20CD3121703C}"/>
              </a:ext>
            </a:extLst>
          </p:cNvPr>
          <p:cNvSpPr txBox="1"/>
          <p:nvPr/>
        </p:nvSpPr>
        <p:spPr>
          <a:xfrm>
            <a:off x="123815" y="997227"/>
            <a:ext cx="11943437" cy="523220"/>
          </a:xfrm>
          <a:prstGeom prst="rect">
            <a:avLst/>
          </a:prstGeom>
          <a:noFill/>
        </p:spPr>
        <p:txBody>
          <a:bodyPr wrap="square">
            <a:spAutoFit/>
          </a:bodyPr>
          <a:lstStyle/>
          <a:p>
            <a:pPr algn="just">
              <a:spcAft>
                <a:spcPts val="600"/>
              </a:spcAft>
            </a:pPr>
            <a:r>
              <a:rPr lang="en-US" altLang="zh-CN" sz="1400" b="1" dirty="0">
                <a:latin typeface="微软雅黑" panose="020B0503020204020204" pitchFamily="34" charset="-122"/>
                <a:ea typeface="微软雅黑" panose="020B0503020204020204" pitchFamily="34" charset="-122"/>
              </a:rPr>
              <a:t>MAIC</a:t>
            </a:r>
            <a:r>
              <a:rPr lang="zh-CN" altLang="en-US" sz="1400" b="1" dirty="0">
                <a:latin typeface="微软雅黑" panose="020B0503020204020204" pitchFamily="34" charset="-122"/>
                <a:ea typeface="微软雅黑" panose="020B0503020204020204" pitchFamily="34" charset="-122"/>
              </a:rPr>
              <a:t>分析（</a:t>
            </a:r>
            <a:r>
              <a:rPr lang="en-US" altLang="zh-CN" sz="1400" b="1" dirty="0">
                <a:latin typeface="微软雅黑" panose="020B0503020204020204" pitchFamily="34" charset="-122"/>
                <a:ea typeface="微软雅黑" panose="020B0503020204020204" pitchFamily="34" charset="-122"/>
              </a:rPr>
              <a:t>Matching-Adjusted Indirect Comparison, MAIC</a:t>
            </a:r>
            <a:r>
              <a:rPr lang="zh-CN" altLang="en-US" sz="1400" b="1" dirty="0">
                <a:latin typeface="微软雅黑" panose="020B0503020204020204" pitchFamily="34" charset="-122"/>
                <a:ea typeface="微软雅黑" panose="020B0503020204020204" pitchFamily="34" charset="-122"/>
              </a:rPr>
              <a:t>），该技术</a:t>
            </a:r>
            <a:r>
              <a:rPr lang="zh-CN" altLang="en-US" sz="1400" b="1" dirty="0">
                <a:solidFill>
                  <a:prstClr val="black"/>
                </a:solidFill>
                <a:latin typeface="微软雅黑" panose="020B0503020204020204" pitchFamily="34" charset="-122"/>
                <a:ea typeface="微软雅黑" panose="020B0503020204020204" pitchFamily="34" charset="-122"/>
              </a:rPr>
              <a:t>常用于在</a:t>
            </a:r>
            <a:r>
              <a:rPr lang="zh-CN" altLang="en-US" sz="1400" b="1" dirty="0">
                <a:solidFill>
                  <a:srgbClr val="C00000"/>
                </a:solidFill>
                <a:latin typeface="微软雅黑" panose="020B0503020204020204" pitchFamily="34" charset="-122"/>
                <a:ea typeface="微软雅黑" panose="020B0503020204020204" pitchFamily="34" charset="-122"/>
              </a:rPr>
              <a:t>缺乏头对头临床试验</a:t>
            </a:r>
            <a:r>
              <a:rPr lang="zh-CN" altLang="en-US" sz="1400" b="1" dirty="0">
                <a:solidFill>
                  <a:prstClr val="black"/>
                </a:solidFill>
                <a:latin typeface="微软雅黑" panose="020B0503020204020204" pitchFamily="34" charset="-122"/>
                <a:ea typeface="微软雅黑" panose="020B0503020204020204" pitchFamily="34" charset="-122"/>
              </a:rPr>
              <a:t>数据的情况下，比较两种治疗的效果。</a:t>
            </a:r>
            <a:r>
              <a:rPr lang="en-US" altLang="zh-CN" sz="1400" b="1" dirty="0">
                <a:solidFill>
                  <a:prstClr val="black"/>
                </a:solidFill>
                <a:latin typeface="微软雅黑" panose="020B0503020204020204" pitchFamily="34" charset="-122"/>
                <a:ea typeface="微软雅黑" panose="020B0503020204020204" pitchFamily="34" charset="-122"/>
              </a:rPr>
              <a:t>MAIC</a:t>
            </a:r>
            <a:r>
              <a:rPr lang="zh-CN" altLang="en-US" sz="1400" b="1" dirty="0">
                <a:solidFill>
                  <a:prstClr val="black"/>
                </a:solidFill>
                <a:latin typeface="微软雅黑" panose="020B0503020204020204" pitchFamily="34" charset="-122"/>
                <a:ea typeface="微软雅黑" panose="020B0503020204020204" pitchFamily="34" charset="-122"/>
              </a:rPr>
              <a:t>通过调整患者个体层面的特征（如基线变量），使得两个独立研究中的患者特征能够匹配，减少偏倚，提高比较结果可靠性。</a:t>
            </a:r>
          </a:p>
        </p:txBody>
      </p:sp>
      <p:graphicFrame>
        <p:nvGraphicFramePr>
          <p:cNvPr id="25" name="表格 24">
            <a:extLst>
              <a:ext uri="{FF2B5EF4-FFF2-40B4-BE49-F238E27FC236}">
                <a16:creationId xmlns:a16="http://schemas.microsoft.com/office/drawing/2014/main" id="{50021E42-06B1-97C7-B7ED-C0F2D09B0E15}"/>
              </a:ext>
            </a:extLst>
          </p:cNvPr>
          <p:cNvGraphicFramePr>
            <a:graphicFrameLocks noGrp="1"/>
          </p:cNvGraphicFramePr>
          <p:nvPr>
            <p:extLst>
              <p:ext uri="{D42A27DB-BD31-4B8C-83A1-F6EECF244321}">
                <p14:modId xmlns:p14="http://schemas.microsoft.com/office/powerpoint/2010/main" val="4065035228"/>
              </p:ext>
            </p:extLst>
          </p:nvPr>
        </p:nvGraphicFramePr>
        <p:xfrm>
          <a:off x="581920" y="1737147"/>
          <a:ext cx="10705842" cy="4455391"/>
        </p:xfrm>
        <a:graphic>
          <a:graphicData uri="http://schemas.openxmlformats.org/drawingml/2006/table">
            <a:tbl>
              <a:tblPr firstRow="1" firstCol="1" bandRow="1">
                <a:tableStyleId>{5C22544A-7EE6-4342-B048-85BDC9FD1C3A}</a:tableStyleId>
              </a:tblPr>
              <a:tblGrid>
                <a:gridCol w="1285464">
                  <a:extLst>
                    <a:ext uri="{9D8B030D-6E8A-4147-A177-3AD203B41FA5}">
                      <a16:colId xmlns:a16="http://schemas.microsoft.com/office/drawing/2014/main" val="3618514979"/>
                    </a:ext>
                  </a:extLst>
                </a:gridCol>
                <a:gridCol w="1211555">
                  <a:extLst>
                    <a:ext uri="{9D8B030D-6E8A-4147-A177-3AD203B41FA5}">
                      <a16:colId xmlns:a16="http://schemas.microsoft.com/office/drawing/2014/main" val="2683599096"/>
                    </a:ext>
                  </a:extLst>
                </a:gridCol>
                <a:gridCol w="1225063">
                  <a:extLst>
                    <a:ext uri="{9D8B030D-6E8A-4147-A177-3AD203B41FA5}">
                      <a16:colId xmlns:a16="http://schemas.microsoft.com/office/drawing/2014/main" val="1109353856"/>
                    </a:ext>
                  </a:extLst>
                </a:gridCol>
                <a:gridCol w="1396752">
                  <a:extLst>
                    <a:ext uri="{9D8B030D-6E8A-4147-A177-3AD203B41FA5}">
                      <a16:colId xmlns:a16="http://schemas.microsoft.com/office/drawing/2014/main" val="3797032137"/>
                    </a:ext>
                  </a:extLst>
                </a:gridCol>
                <a:gridCol w="1396752">
                  <a:extLst>
                    <a:ext uri="{9D8B030D-6E8A-4147-A177-3AD203B41FA5}">
                      <a16:colId xmlns:a16="http://schemas.microsoft.com/office/drawing/2014/main" val="722607750"/>
                    </a:ext>
                  </a:extLst>
                </a:gridCol>
                <a:gridCol w="1396752">
                  <a:extLst>
                    <a:ext uri="{9D8B030D-6E8A-4147-A177-3AD203B41FA5}">
                      <a16:colId xmlns:a16="http://schemas.microsoft.com/office/drawing/2014/main" val="1284210940"/>
                    </a:ext>
                  </a:extLst>
                </a:gridCol>
                <a:gridCol w="1396752">
                  <a:extLst>
                    <a:ext uri="{9D8B030D-6E8A-4147-A177-3AD203B41FA5}">
                      <a16:colId xmlns:a16="http://schemas.microsoft.com/office/drawing/2014/main" val="285692508"/>
                    </a:ext>
                  </a:extLst>
                </a:gridCol>
                <a:gridCol w="1396752">
                  <a:extLst>
                    <a:ext uri="{9D8B030D-6E8A-4147-A177-3AD203B41FA5}">
                      <a16:colId xmlns:a16="http://schemas.microsoft.com/office/drawing/2014/main" val="4117631586"/>
                    </a:ext>
                  </a:extLst>
                </a:gridCol>
              </a:tblGrid>
              <a:tr h="717858">
                <a:tc rowSpan="2">
                  <a:txBody>
                    <a:bodyPr/>
                    <a:lstStyle/>
                    <a:p>
                      <a:pPr>
                        <a:lnSpc>
                          <a:spcPct val="100000"/>
                        </a:lnSpc>
                        <a:spcBef>
                          <a:spcPts val="0"/>
                        </a:spcBef>
                        <a:spcAft>
                          <a:spcPts val="0"/>
                        </a:spcAft>
                        <a:buNone/>
                      </a:pPr>
                      <a:r>
                        <a:rPr lang="en-US" sz="1100" kern="100" dirty="0">
                          <a:effectLst/>
                          <a:latin typeface="Arial" panose="020B0604020202020204" pitchFamily="34" charset="0"/>
                          <a:ea typeface="微软雅黑" panose="020B0503020204020204" pitchFamily="34" charset="-122"/>
                          <a:cs typeface="Arial" panose="020B0604020202020204" pitchFamily="34" charset="0"/>
                        </a:rPr>
                        <a:t> </a:t>
                      </a:r>
                      <a:endParaRPr lang="zh-CN" altLang="en-US" sz="1100" kern="1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rowSpan="2">
                  <a:txBody>
                    <a:bodyPr/>
                    <a:lstStyle/>
                    <a:p>
                      <a:pPr algn="ctr">
                        <a:lnSpc>
                          <a:spcPct val="100000"/>
                        </a:lnSpc>
                        <a:spcBef>
                          <a:spcPts val="0"/>
                        </a:spcBef>
                        <a:spcAft>
                          <a:spcPts val="0"/>
                        </a:spcAft>
                        <a:buNone/>
                      </a:pPr>
                      <a:r>
                        <a:rPr lang="zh-CN" altLang="en-US" sz="1100" kern="100" dirty="0">
                          <a:effectLst/>
                          <a:latin typeface="Arial" panose="020B0604020202020204" pitchFamily="34" charset="0"/>
                          <a:ea typeface="微软雅黑" panose="020B0503020204020204" pitchFamily="34" charset="-122"/>
                          <a:cs typeface="Arial" panose="020B0604020202020204" pitchFamily="34" charset="0"/>
                        </a:rPr>
                        <a:t>索卡佐利单抗</a:t>
                      </a:r>
                      <a:endParaRPr lang="en-US" altLang="zh-CN" sz="1100" kern="100" dirty="0">
                        <a:effectLst/>
                        <a:latin typeface="Arial" panose="020B0604020202020204" pitchFamily="34" charset="0"/>
                        <a:ea typeface="微软雅黑" panose="020B0503020204020204" pitchFamily="34" charset="-122"/>
                        <a:cs typeface="Arial" panose="020B0604020202020204" pitchFamily="34" charset="0"/>
                      </a:endParaRPr>
                    </a:p>
                    <a:p>
                      <a:pPr algn="ctr">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MAIC</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前）</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gridSpan="2">
                  <a:txBody>
                    <a:bodyPr/>
                    <a:lstStyle/>
                    <a:p>
                      <a:pPr marL="0" algn="ctr" defTabSz="914400" rtl="0" eaLnBrk="1" latinLnBrk="0" hangingPunct="1">
                        <a:lnSpc>
                          <a:spcPct val="100000"/>
                        </a:lnSpc>
                        <a:spcBef>
                          <a:spcPts val="0"/>
                        </a:spcBef>
                        <a:spcAft>
                          <a:spcPts val="0"/>
                        </a:spcAft>
                        <a:buNone/>
                      </a:pP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Vs.</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卡度尼利单抗</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hMerge="1">
                  <a:txBody>
                    <a:bodyPr/>
                    <a:lstStyle/>
                    <a:p>
                      <a:pPr algn="ctr">
                        <a:lnSpc>
                          <a:spcPct val="100000"/>
                        </a:lnSpc>
                        <a:spcBef>
                          <a:spcPts val="0"/>
                        </a:spcBef>
                        <a:spcAft>
                          <a:spcPts val="0"/>
                        </a:spcAft>
                        <a:buNone/>
                      </a:pPr>
                      <a:endParaRPr lang="zh-CN" altLang="zh-CN" sz="1100" b="1" kern="1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gridSpan="2">
                  <a:txBody>
                    <a:bodyPr/>
                    <a:lstStyle/>
                    <a:p>
                      <a:pPr marL="0" algn="ctr" defTabSz="914400" rtl="0" eaLnBrk="1" latinLnBrk="0" hangingPunct="1">
                        <a:lnSpc>
                          <a:spcPct val="100000"/>
                        </a:lnSpc>
                        <a:spcBef>
                          <a:spcPts val="0"/>
                        </a:spcBef>
                        <a:spcAft>
                          <a:spcPts val="0"/>
                        </a:spcAft>
                        <a:buNone/>
                      </a:pP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Vs.</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赛帕利单抗</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hMerge="1">
                  <a:txBody>
                    <a:bodyPr/>
                    <a:lstStyle/>
                    <a:p>
                      <a:pPr algn="ctr">
                        <a:lnSpc>
                          <a:spcPct val="100000"/>
                        </a:lnSpc>
                        <a:spcBef>
                          <a:spcPts val="0"/>
                        </a:spcBef>
                        <a:spcAft>
                          <a:spcPts val="0"/>
                        </a:spcAft>
                        <a:buNone/>
                      </a:pPr>
                      <a:endParaRPr lang="zh-CN" altLang="zh-CN" sz="1100" b="1" kern="1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gridSpan="2">
                  <a:txBody>
                    <a:bodyPr/>
                    <a:lstStyle/>
                    <a:p>
                      <a:pPr marL="0" algn="ctr" defTabSz="914400" rtl="0" eaLnBrk="1" latinLnBrk="0" hangingPunct="1">
                        <a:lnSpc>
                          <a:spcPct val="100000"/>
                        </a:lnSpc>
                        <a:spcBef>
                          <a:spcPts val="0"/>
                        </a:spcBef>
                        <a:spcAft>
                          <a:spcPts val="0"/>
                        </a:spcAft>
                        <a:buNone/>
                      </a:pP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Vs.</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恩郎苏拜单抗</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hMerge="1">
                  <a:txBody>
                    <a:bodyPr/>
                    <a:lstStyle/>
                    <a:p>
                      <a:pPr algn="ctr">
                        <a:lnSpc>
                          <a:spcPct val="100000"/>
                        </a:lnSpc>
                        <a:spcBef>
                          <a:spcPts val="0"/>
                        </a:spcBef>
                        <a:spcAft>
                          <a:spcPts val="0"/>
                        </a:spcAft>
                        <a:buNone/>
                      </a:pPr>
                      <a:endParaRPr lang="zh-CN" altLang="zh-CN" sz="1100" b="1" kern="100" dirty="0">
                        <a:solidFill>
                          <a:schemeClr val="lt1"/>
                        </a:solidFill>
                        <a:effectLst/>
                        <a:latin typeface="微软雅黑" panose="020B0503020204020204" pitchFamily="34" charset="-122"/>
                        <a:ea typeface="微软雅黑" panose="020B0503020204020204" pitchFamily="34" charset="-122"/>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extLst>
                  <a:ext uri="{0D108BD9-81ED-4DB2-BD59-A6C34878D82A}">
                    <a16:rowId xmlns:a16="http://schemas.microsoft.com/office/drawing/2014/main" val="3380434439"/>
                  </a:ext>
                </a:extLst>
              </a:tr>
              <a:tr h="717858">
                <a:tc vMerge="1">
                  <a:txBody>
                    <a:bodyPr/>
                    <a:lstStyle/>
                    <a:p>
                      <a:endParaRPr dirty="0"/>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vMerge="1">
                  <a:txBody>
                    <a:bodyPr/>
                    <a:lstStyle/>
                    <a:p>
                      <a:endParaRPr dirty="0"/>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索卡佐利单抗</a:t>
                      </a:r>
                      <a:endPar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MAIC</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后）</a:t>
                      </a:r>
                      <a:endPar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卡度尼利单抗</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p>
                      <a:pPr marL="0" algn="ctr" defTabSz="914400" rtl="0" eaLnBrk="1" latinLnBrk="0" hangingPunct="1">
                        <a:lnSpc>
                          <a:spcPct val="100000"/>
                        </a:lnSpc>
                        <a:spcBef>
                          <a:spcPts val="0"/>
                        </a:spcBef>
                        <a:spcAft>
                          <a:spcPts val="0"/>
                        </a:spcAft>
                        <a:buNone/>
                      </a:pPr>
                      <a:r>
                        <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索卡佐利</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单抗</a:t>
                      </a:r>
                      <a:endPar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MAIC</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后）</a:t>
                      </a:r>
                      <a:endPar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赛帕利单抗</a:t>
                      </a:r>
                      <a:endPar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p>
                      <a:pPr marL="0" algn="ctr" defTabSz="914400" rtl="0" eaLnBrk="1" latinLnBrk="0" hangingPunct="1">
                        <a:lnSpc>
                          <a:spcPct val="100000"/>
                        </a:lnSpc>
                        <a:spcBef>
                          <a:spcPts val="0"/>
                        </a:spcBef>
                        <a:spcAft>
                          <a:spcPts val="0"/>
                        </a:spcAft>
                        <a:buNone/>
                      </a:pPr>
                      <a:r>
                        <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索卡佐利</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单抗</a:t>
                      </a:r>
                      <a:endPar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MAIC</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后）</a:t>
                      </a:r>
                      <a:endPar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tc>
                  <a:txBody>
                    <a:bodyPr/>
                    <a:lstStyle/>
                    <a:p>
                      <a:pPr marL="0" algn="ctr" defTabSz="914400" rtl="0" eaLnBrk="1" latinLnBrk="0" hangingPunct="1">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恩郎苏拜单抗</a:t>
                      </a:r>
                      <a:endPar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8206E"/>
                    </a:solidFill>
                  </a:tcPr>
                </a:tc>
                <a:extLst>
                  <a:ext uri="{0D108BD9-81ED-4DB2-BD59-A6C34878D82A}">
                    <a16:rowId xmlns:a16="http://schemas.microsoft.com/office/drawing/2014/main" val="1934923413"/>
                  </a:ext>
                </a:extLst>
              </a:tr>
              <a:tr h="797834">
                <a:tc>
                  <a:txBody>
                    <a:bodyPr/>
                    <a:lstStyle/>
                    <a:p>
                      <a:pPr algn="ctr">
                        <a:lnSpc>
                          <a:spcPct val="100000"/>
                        </a:lnSpc>
                        <a:spcBef>
                          <a:spcPts val="0"/>
                        </a:spcBef>
                        <a:spcAft>
                          <a:spcPts val="0"/>
                        </a:spcAft>
                        <a:buNone/>
                      </a:pPr>
                      <a:r>
                        <a:rPr lang="zh-CN" sz="1100" kern="100" dirty="0">
                          <a:effectLst/>
                          <a:latin typeface="Arial" panose="020B0604020202020204" pitchFamily="34" charset="0"/>
                          <a:ea typeface="微软雅黑" panose="020B0503020204020204" pitchFamily="34" charset="-122"/>
                          <a:cs typeface="Arial" panose="020B0604020202020204" pitchFamily="34" charset="0"/>
                        </a:rPr>
                        <a:t>中位</a:t>
                      </a:r>
                      <a:r>
                        <a:rPr lang="en-US" sz="1100" kern="100" dirty="0">
                          <a:effectLst/>
                          <a:latin typeface="Arial" panose="020B0604020202020204" pitchFamily="34" charset="0"/>
                          <a:ea typeface="微软雅黑" panose="020B0503020204020204" pitchFamily="34" charset="-122"/>
                          <a:cs typeface="Arial" panose="020B0604020202020204" pitchFamily="34" charset="0"/>
                        </a:rPr>
                        <a:t>PFS</a:t>
                      </a:r>
                    </a:p>
                    <a:p>
                      <a:pPr algn="ctr">
                        <a:lnSpc>
                          <a:spcPct val="100000"/>
                        </a:lnSpc>
                        <a:spcBef>
                          <a:spcPts val="0"/>
                        </a:spcBef>
                        <a:spcAft>
                          <a:spcPts val="0"/>
                        </a:spcAft>
                        <a:buNone/>
                      </a:pPr>
                      <a:r>
                        <a:rPr lang="zh-CN" sz="1100" kern="100" dirty="0">
                          <a:effectLst/>
                          <a:latin typeface="Arial" panose="020B0604020202020204" pitchFamily="34" charset="0"/>
                          <a:ea typeface="微软雅黑" panose="020B0503020204020204" pitchFamily="34" charset="-122"/>
                          <a:cs typeface="Arial" panose="020B0604020202020204" pitchFamily="34" charset="0"/>
                        </a:rPr>
                        <a:t>（</a:t>
                      </a:r>
                      <a:r>
                        <a:rPr lang="en-US" sz="1100" kern="100" dirty="0">
                          <a:effectLst/>
                          <a:latin typeface="Arial" panose="020B0604020202020204" pitchFamily="34" charset="0"/>
                          <a:ea typeface="微软雅黑" panose="020B0503020204020204" pitchFamily="34" charset="-122"/>
                          <a:cs typeface="Arial" panose="020B0604020202020204" pitchFamily="34" charset="0"/>
                        </a:rPr>
                        <a:t>95%CI</a:t>
                      </a:r>
                      <a:r>
                        <a:rPr lang="zh-CN" sz="1100" kern="100" dirty="0">
                          <a:effectLst/>
                          <a:latin typeface="Arial" panose="020B0604020202020204" pitchFamily="34" charset="0"/>
                          <a:ea typeface="微软雅黑" panose="020B0503020204020204" pitchFamily="34" charset="-122"/>
                          <a:cs typeface="Arial" panose="020B0604020202020204" pitchFamily="34" charset="0"/>
                        </a:rPr>
                        <a:t>）</a:t>
                      </a:r>
                      <a:endParaRPr lang="zh-CN" sz="1100" kern="1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rowSpan="3">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4.4 </a:t>
                      </a:r>
                    </a:p>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(2.6-5.8)</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marL="0" algn="ctr" defTabSz="914400" rtl="0" eaLnBrk="1" latinLnBrk="0" hangingPunct="1">
                        <a:lnSpc>
                          <a:spcPct val="100000"/>
                        </a:lnSpc>
                        <a:spcBef>
                          <a:spcPts val="0"/>
                        </a:spcBef>
                        <a:spcAft>
                          <a:spcPts val="0"/>
                        </a:spcAft>
                        <a:buNone/>
                      </a:pPr>
                      <a:r>
                        <a:rPr lang="en-US" sz="16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5.8</a:t>
                      </a:r>
                      <a:r>
                        <a:rPr lang="en-US" sz="11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 </a:t>
                      </a:r>
                    </a:p>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(4.5-21.6)</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3.7</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1.9-6.3</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marL="0" algn="ctr" defTabSz="914400" rtl="0" eaLnBrk="1" latinLnBrk="0" hangingPunct="1">
                        <a:lnSpc>
                          <a:spcPct val="100000"/>
                        </a:lnSpc>
                        <a:spcBef>
                          <a:spcPts val="0"/>
                        </a:spcBef>
                        <a:spcAft>
                          <a:spcPts val="0"/>
                        </a:spcAft>
                        <a:buNone/>
                      </a:pPr>
                      <a:r>
                        <a:rPr lang="en-US" sz="16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5.8</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4.5-NA</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3.7 </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1.9-5.5</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p>
                      <a:pPr marL="0" algn="ctr" defTabSz="914400" rtl="0" eaLnBrk="1" latinLnBrk="0" hangingPunct="1">
                        <a:lnSpc>
                          <a:spcPct val="100000"/>
                        </a:lnSpc>
                        <a:spcBef>
                          <a:spcPts val="0"/>
                        </a:spcBef>
                        <a:spcAft>
                          <a:spcPts val="0"/>
                        </a:spcAft>
                        <a:buNone/>
                      </a:pPr>
                      <a:r>
                        <a:rPr lang="en-US" sz="16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7.7</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5.3</a:t>
                      </a: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-NA</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rowSpan="2">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3.1</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2.2-6.9</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306656100"/>
                  </a:ext>
                </a:extLst>
              </a:tr>
              <a:tr h="24337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HR (95%CI)</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p</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值</a:t>
                      </a:r>
                      <a:endParaRPr lang="zh-CN"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p>
                      <a:pPr algn="ctr">
                        <a:lnSpc>
                          <a:spcPct val="100000"/>
                        </a:lnSpc>
                        <a:spcBef>
                          <a:spcPts val="0"/>
                        </a:spcBef>
                        <a:spcAft>
                          <a:spcPts val="0"/>
                        </a:spcAft>
                        <a:buNone/>
                      </a:pPr>
                      <a:endPar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vMerge="1">
                  <a:txBody>
                    <a:bodyPr/>
                    <a:lstStyle/>
                    <a:p>
                      <a:pPr algn="ctr">
                        <a:lnSpc>
                          <a:spcPct val="100000"/>
                        </a:lnSpc>
                        <a:spcBef>
                          <a:spcPts val="0"/>
                        </a:spcBef>
                        <a:spcAft>
                          <a:spcPts val="0"/>
                        </a:spcAft>
                        <a:buNone/>
                      </a:pPr>
                      <a:endParaRPr lang="zh-CN" sz="1100" kern="1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0.75</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(0.48, 1.17)</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0.207</a:t>
                      </a:r>
                      <a:endParaRPr lang="zh-CN"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ct val="100000"/>
                        </a:lnSpc>
                        <a:spcBef>
                          <a:spcPts val="0"/>
                        </a:spcBef>
                        <a:spcAft>
                          <a:spcPts val="0"/>
                        </a:spcAft>
                        <a:buNone/>
                      </a:pPr>
                      <a:endParaRPr lang="zh-CN" sz="1100" kern="1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0.68 </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(0.41, 1.12)</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0.131</a:t>
                      </a:r>
                      <a:endParaRPr lang="zh-CN"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marL="0" algn="ctr" defTabSz="914400" rtl="0" eaLnBrk="1" latinLnBrk="0" hangingPunct="1">
                        <a:lnSpc>
                          <a:spcPct val="100000"/>
                        </a:lnSpc>
                        <a:spcBef>
                          <a:spcPts val="0"/>
                        </a:spcBef>
                        <a:spcAft>
                          <a:spcPts val="0"/>
                        </a:spcAft>
                        <a:buNone/>
                      </a:pP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vMerge="1">
                  <a:txBody>
                    <a:bodyPr/>
                    <a:lstStyle/>
                    <a:p>
                      <a:pPr algn="ctr">
                        <a:lnSpc>
                          <a:spcPct val="100000"/>
                        </a:lnSpc>
                        <a:spcBef>
                          <a:spcPts val="0"/>
                        </a:spcBef>
                        <a:spcAft>
                          <a:spcPts val="0"/>
                        </a:spcAft>
                        <a:buNone/>
                      </a:pPr>
                      <a:endParaRPr lang="zh-CN" sz="1100" kern="1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3044843"/>
                  </a:ext>
                </a:extLst>
              </a:tr>
              <a:tr h="558800">
                <a:tc vMerge="1">
                  <a:txBody>
                    <a:bodyPr/>
                    <a:lstStyle/>
                    <a:p>
                      <a:pPr>
                        <a:lnSpc>
                          <a:spcPct val="100000"/>
                        </a:lnSpc>
                        <a:spcBef>
                          <a:spcPts val="0"/>
                        </a:spcBef>
                        <a:spcAft>
                          <a:spcPts val="0"/>
                        </a:spcAft>
                        <a:buNone/>
                      </a:pPr>
                      <a:endPar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vMerge="1">
                  <a:txBody>
                    <a:bodyPr/>
                    <a:lstStyle/>
                    <a:p>
                      <a:pPr marL="0" algn="ctr" defTabSz="914400" rtl="0" eaLnBrk="1" latinLnBrk="0" hangingPunct="1">
                        <a:lnSpc>
                          <a:spcPct val="100000"/>
                        </a:lnSpc>
                        <a:spcBef>
                          <a:spcPts val="0"/>
                        </a:spcBef>
                        <a:spcAft>
                          <a:spcPts val="0"/>
                        </a:spcAft>
                        <a:buNone/>
                      </a:pP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0.75</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(0.48, 1.17)</a:t>
                      </a:r>
                      <a:r>
                        <a:rPr lang="zh-CN" altLang="en-US"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0.207</a:t>
                      </a:r>
                      <a:endParaRPr lang="zh-CN"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CN"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0.68 </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(0.41, 1.12)</a:t>
                      </a:r>
                      <a:r>
                        <a:rPr lang="zh-CN" altLang="en-US"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0.131</a:t>
                      </a:r>
                      <a:endParaRPr lang="zh-CN"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zh-CN" altLang="en-US"/>
                    </a:p>
                  </a:txBody>
                  <a:tcPr/>
                </a:tc>
                <a:tc gridSpan="2">
                  <a:txBody>
                    <a:bodyPr/>
                    <a:lstStyle/>
                    <a:p>
                      <a:pPr marL="0" algn="ctr" defTabSz="914400" rtl="0" eaLnBrk="1" latinLnBrk="0" hangingPunct="1">
                        <a:lnSpc>
                          <a:spcPct val="100000"/>
                        </a:lnSpc>
                        <a:spcBef>
                          <a:spcPts val="0"/>
                        </a:spcBef>
                        <a:spcAft>
                          <a:spcPts val="0"/>
                        </a:spcAft>
                        <a:buNone/>
                      </a:pP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zh-CN" altLang="en-US"/>
                    </a:p>
                  </a:txBody>
                  <a:tcPr/>
                </a:tc>
                <a:extLst>
                  <a:ext uri="{0D108BD9-81ED-4DB2-BD59-A6C34878D82A}">
                    <a16:rowId xmlns:a16="http://schemas.microsoft.com/office/drawing/2014/main" val="2444791566"/>
                  </a:ext>
                </a:extLst>
              </a:tr>
              <a:tr h="797834">
                <a:tc>
                  <a:txBody>
                    <a:bodyPr/>
                    <a:lstStyle/>
                    <a:p>
                      <a:pPr algn="ctr">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中位</a:t>
                      </a:r>
                      <a:r>
                        <a:rPr 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OS</a:t>
                      </a:r>
                    </a:p>
                    <a:p>
                      <a:pPr algn="ctr">
                        <a:lnSpc>
                          <a:spcPct val="100000"/>
                        </a:lnSpc>
                        <a:spcBef>
                          <a:spcPts val="0"/>
                        </a:spcBef>
                        <a:spcAft>
                          <a:spcPts val="0"/>
                        </a:spcAft>
                        <a:buNone/>
                      </a:pP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95%CI</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rowSpan="3">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16.5</a:t>
                      </a:r>
                    </a:p>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 (10.6-23.1)</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pPr marL="0" algn="ctr" defTabSz="914400" rtl="0" eaLnBrk="1" latinLnBrk="0" hangingPunct="1">
                        <a:lnSpc>
                          <a:spcPct val="100000"/>
                        </a:lnSpc>
                        <a:spcBef>
                          <a:spcPts val="0"/>
                        </a:spcBef>
                        <a:spcAft>
                          <a:spcPts val="0"/>
                        </a:spcAft>
                        <a:buNone/>
                      </a:pPr>
                      <a:r>
                        <a:rPr lang="en-US" sz="16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18.8 </a:t>
                      </a:r>
                    </a:p>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(14.7-NA)</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文献</a:t>
                      </a: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 NA </a:t>
                      </a:r>
                    </a:p>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SGO: 17.51</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marL="0" algn="ctr" defTabSz="914400" rtl="0" eaLnBrk="1" latinLnBrk="0" hangingPunct="1">
                        <a:lnSpc>
                          <a:spcPct val="100000"/>
                        </a:lnSpc>
                        <a:spcBef>
                          <a:spcPts val="0"/>
                        </a:spcBef>
                        <a:spcAft>
                          <a:spcPts val="0"/>
                        </a:spcAft>
                        <a:buNone/>
                      </a:pPr>
                      <a:r>
                        <a:rPr lang="en-US" altLang="zh-CN" sz="16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21.6</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15.8-NA</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16.8 </a:t>
                      </a:r>
                    </a:p>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(11.8-NA)</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p>
                      <a:pPr marL="0" algn="ctr" defTabSz="914400" rtl="0" eaLnBrk="1" latinLnBrk="0" hangingPunct="1">
                        <a:lnSpc>
                          <a:spcPct val="100000"/>
                        </a:lnSpc>
                        <a:spcBef>
                          <a:spcPts val="0"/>
                        </a:spcBef>
                        <a:spcAft>
                          <a:spcPts val="0"/>
                        </a:spcAft>
                        <a:buNone/>
                      </a:pPr>
                      <a:r>
                        <a:rPr lang="en-US" altLang="zh-CN" sz="1800" b="1" kern="100" dirty="0">
                          <a:solidFill>
                            <a:srgbClr val="D00000"/>
                          </a:solidFill>
                          <a:effectLst/>
                          <a:latin typeface="Arial" panose="020B0604020202020204" pitchFamily="34" charset="0"/>
                          <a:ea typeface="微软雅黑" panose="020B0503020204020204" pitchFamily="34" charset="-122"/>
                          <a:cs typeface="Arial" panose="020B0604020202020204" pitchFamily="34" charset="0"/>
                        </a:rPr>
                        <a:t>19.0</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14.4-NA</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rowSpan="2">
                  <a:txBody>
                    <a:bodyPr/>
                    <a:lstStyle/>
                    <a:p>
                      <a:pPr marL="0" algn="ctr" defTabSz="914400" rtl="0" eaLnBrk="1" latinLnBrk="0" hangingPunct="1">
                        <a:lnSpc>
                          <a:spcPct val="100000"/>
                        </a:lnSpc>
                        <a:spcBef>
                          <a:spcPts val="0"/>
                        </a:spcBef>
                        <a:spcAft>
                          <a:spcPts val="0"/>
                        </a:spcAft>
                        <a:buNone/>
                      </a:pPr>
                      <a:r>
                        <a:rPr 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NA</a:t>
                      </a:r>
                    </a:p>
                    <a:p>
                      <a:pPr marL="0" algn="ctr" defTabSz="914400" rtl="0" eaLnBrk="1" latinLnBrk="0" hangingPunct="1">
                        <a:lnSpc>
                          <a:spcPct val="100000"/>
                        </a:lnSpc>
                        <a:spcBef>
                          <a:spcPts val="0"/>
                        </a:spcBef>
                        <a:spcAft>
                          <a:spcPts val="0"/>
                        </a:spcAft>
                        <a:buNone/>
                      </a:pP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14.2-NA</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962466243"/>
                  </a:ext>
                </a:extLst>
              </a:tr>
              <a:tr h="157206">
                <a:tc rowSpan="2">
                  <a:txBody>
                    <a:bodyPr/>
                    <a:lstStyle/>
                    <a:p>
                      <a:pPr algn="ctr">
                        <a:lnSpc>
                          <a:spcPct val="107000"/>
                        </a:lnSpc>
                        <a:spcAft>
                          <a:spcPts val="800"/>
                        </a:spcAft>
                        <a:buNone/>
                      </a:pPr>
                      <a:r>
                        <a:rPr 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HR (95%CI) </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p</a:t>
                      </a:r>
                      <a:r>
                        <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rPr>
                        <a:t>值</a:t>
                      </a:r>
                    </a:p>
                  </a:txBody>
                  <a:tcPr marL="17780" marR="177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vMerge="1">
                  <a:txBody>
                    <a:bodyPr/>
                    <a:lstStyle/>
                    <a:p>
                      <a:pPr algn="ctr">
                        <a:lnSpc>
                          <a:spcPct val="107000"/>
                        </a:lnSpc>
                        <a:spcAft>
                          <a:spcPts val="800"/>
                        </a:spcAft>
                        <a:buNone/>
                      </a:pPr>
                      <a:endParaRPr lang="zh-CN" sz="11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7780" marR="1778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ctr" defTabSz="914400" rtl="0" eaLnBrk="1" latinLnBrk="0" hangingPunct="1">
                        <a:lnSpc>
                          <a:spcPct val="100000"/>
                        </a:lnSpc>
                        <a:spcBef>
                          <a:spcPts val="0"/>
                        </a:spcBef>
                        <a:spcAft>
                          <a:spcPts val="0"/>
                        </a:spcAft>
                        <a:buNone/>
                      </a:pPr>
                      <a:r>
                        <a:rPr lang="en-US" altLang="zh-CN" sz="14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0.95</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(0.59, 1.52)</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0.828</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algn="ctr">
                        <a:lnSpc>
                          <a:spcPct val="100000"/>
                        </a:lnSpc>
                        <a:spcBef>
                          <a:spcPts val="0"/>
                        </a:spcBef>
                        <a:spcAft>
                          <a:spcPts val="0"/>
                        </a:spcAft>
                        <a:buNone/>
                      </a:pPr>
                      <a:endParaRPr lang="zh-CN" sz="1100" kern="100" dirty="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ctr" defTabSz="914400" rtl="0" eaLnBrk="1" latinLnBrk="0" hangingPunct="1">
                        <a:lnSpc>
                          <a:spcPct val="100000"/>
                        </a:lnSpc>
                        <a:spcBef>
                          <a:spcPts val="0"/>
                        </a:spcBef>
                        <a:spcAft>
                          <a:spcPts val="0"/>
                        </a:spcAft>
                        <a:buNone/>
                      </a:pPr>
                      <a:r>
                        <a:rPr lang="en-US" altLang="zh-CN" sz="14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0.68</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(0.39, 1.19)</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0.18</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marL="0" algn="ctr" defTabSz="914400" rtl="0" eaLnBrk="1" latinLnBrk="0" hangingPunct="1">
                        <a:lnSpc>
                          <a:spcPct val="100000"/>
                        </a:lnSpc>
                        <a:spcBef>
                          <a:spcPts val="0"/>
                        </a:spcBef>
                        <a:spcAft>
                          <a:spcPts val="0"/>
                        </a:spcAft>
                        <a:buNone/>
                      </a:pPr>
                      <a:endParaRPr lang="zh-CN" altLang="en-US" sz="1100"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pPr marL="0" algn="ctr" defTabSz="914400" rtl="0" eaLnBrk="1" latinLnBrk="0" hangingPunct="1">
                        <a:lnSpc>
                          <a:spcPct val="100000"/>
                        </a:lnSpc>
                        <a:spcBef>
                          <a:spcPts val="0"/>
                        </a:spcBef>
                        <a:spcAft>
                          <a:spcPts val="0"/>
                        </a:spcAft>
                        <a:buNone/>
                      </a:pPr>
                      <a:r>
                        <a:rPr lang="en-US" altLang="zh-CN" sz="14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0.90</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(0.50, 1.62)</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0.734</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vMerge="1">
                  <a:txBody>
                    <a:bodyPr/>
                    <a:lstStyle/>
                    <a:p>
                      <a:pPr algn="ctr">
                        <a:lnSpc>
                          <a:spcPct val="100000"/>
                        </a:lnSpc>
                        <a:spcBef>
                          <a:spcPts val="0"/>
                        </a:spcBef>
                        <a:spcAft>
                          <a:spcPts val="0"/>
                        </a:spcAft>
                        <a:buNone/>
                      </a:pPr>
                      <a:endParaRPr lang="zh-CN" sz="1100" kern="100" dirty="0">
                        <a:solidFill>
                          <a:srgbClr val="000000"/>
                        </a:solidFill>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886930"/>
                  </a:ext>
                </a:extLst>
              </a:tr>
              <a:tr h="464623">
                <a:tc vMerge="1">
                  <a:txBody>
                    <a:bodyPr/>
                    <a:lstStyle/>
                    <a:p>
                      <a:pPr algn="l">
                        <a:lnSpc>
                          <a:spcPct val="107000"/>
                        </a:lnSpc>
                        <a:spcAft>
                          <a:spcPts val="800"/>
                        </a:spcAft>
                        <a:buNone/>
                      </a:pPr>
                      <a:endParaRPr lang="zh-CN" altLang="en-US" sz="1100" b="1" kern="100" dirty="0">
                        <a:solidFill>
                          <a:schemeClr val="lt1"/>
                        </a:solidFill>
                        <a:effectLst/>
                        <a:latin typeface="Arial" panose="020B0604020202020204" pitchFamily="34" charset="0"/>
                        <a:ea typeface="微软雅黑" panose="020B0503020204020204" pitchFamily="34" charset="-122"/>
                        <a:cs typeface="Arial" panose="020B0604020202020204" pitchFamily="34" charset="0"/>
                      </a:endParaRPr>
                    </a:p>
                  </a:txBody>
                  <a:tcPr marL="17780" marR="17780"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rgbClr val="78206E"/>
                    </a:solidFill>
                  </a:tcPr>
                </a:tc>
                <a:tc vMerge="1">
                  <a:txBody>
                    <a:bodyPr/>
                    <a:lstStyle/>
                    <a:p>
                      <a:pPr marL="0" algn="ctr" defTabSz="914400" rtl="0" eaLnBrk="1" latinLnBrk="0" hangingPunct="1">
                        <a:lnSpc>
                          <a:spcPct val="100000"/>
                        </a:lnSpc>
                        <a:spcBef>
                          <a:spcPts val="0"/>
                        </a:spcBef>
                        <a:spcAft>
                          <a:spcPts val="0"/>
                        </a:spcAft>
                        <a:buNone/>
                      </a:pP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gridSpan="2">
                  <a:txBody>
                    <a:bodyPr/>
                    <a:lstStyle/>
                    <a:p>
                      <a:pPr marL="0" algn="ctr" defTabSz="914400" rtl="0" eaLnBrk="1" latinLnBrk="0" hangingPunct="1">
                        <a:lnSpc>
                          <a:spcPct val="100000"/>
                        </a:lnSpc>
                        <a:spcBef>
                          <a:spcPts val="0"/>
                        </a:spcBef>
                        <a:spcAft>
                          <a:spcPts val="0"/>
                        </a:spcAft>
                        <a:buNone/>
                      </a:pPr>
                      <a:r>
                        <a:rPr lang="en-US" altLang="zh-CN" sz="14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0.95</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(0.59, 1.52)</a:t>
                      </a:r>
                      <a:r>
                        <a:rPr lang="zh-CN" altLang="en-US"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0.828</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CN" altLang="en-US"/>
                    </a:p>
                  </a:txBody>
                  <a:tcPr/>
                </a:tc>
                <a:tc gridSpan="2">
                  <a:txBody>
                    <a:bodyPr/>
                    <a:lstStyle/>
                    <a:p>
                      <a:pPr marL="0" algn="ctr" defTabSz="914400" rtl="0" eaLnBrk="1" latinLnBrk="0" hangingPunct="1">
                        <a:lnSpc>
                          <a:spcPct val="100000"/>
                        </a:lnSpc>
                        <a:spcBef>
                          <a:spcPts val="0"/>
                        </a:spcBef>
                        <a:spcAft>
                          <a:spcPts val="0"/>
                        </a:spcAft>
                        <a:buNone/>
                      </a:pPr>
                      <a:r>
                        <a:rPr lang="en-US" altLang="zh-CN" sz="14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0.68</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(0.39, 1.19)</a:t>
                      </a:r>
                      <a:r>
                        <a:rPr lang="zh-CN" altLang="en-US"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a:solidFill>
                            <a:schemeClr val="dk1"/>
                          </a:solidFill>
                          <a:effectLst/>
                          <a:latin typeface="Arial" panose="020B0604020202020204" pitchFamily="34" charset="0"/>
                          <a:ea typeface="微软雅黑" panose="020B0503020204020204" pitchFamily="34" charset="-122"/>
                          <a:cs typeface="Arial" panose="020B0604020202020204" pitchFamily="34" charset="0"/>
                        </a:rPr>
                        <a:t>0.18</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zh-CN" altLang="en-US"/>
                    </a:p>
                  </a:txBody>
                  <a:tcPr/>
                </a:tc>
                <a:tc gridSpan="2">
                  <a:txBody>
                    <a:bodyPr/>
                    <a:lstStyle/>
                    <a:p>
                      <a:pPr marL="0" algn="ctr" defTabSz="914400" rtl="0" eaLnBrk="1" latinLnBrk="0" hangingPunct="1">
                        <a:lnSpc>
                          <a:spcPct val="100000"/>
                        </a:lnSpc>
                        <a:spcBef>
                          <a:spcPts val="0"/>
                        </a:spcBef>
                        <a:spcAft>
                          <a:spcPts val="0"/>
                        </a:spcAft>
                        <a:buNone/>
                      </a:pPr>
                      <a:r>
                        <a:rPr lang="en-US" altLang="zh-CN" sz="14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0.90</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(0.50, 1.62)</a:t>
                      </a:r>
                      <a:r>
                        <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a:t>
                      </a:r>
                      <a:r>
                        <a:rPr lang="en-US" altLang="zh-CN"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0.734</a:t>
                      </a:r>
                      <a:endParaRPr lang="zh-CN" altLang="en-US" sz="1100" b="1" kern="1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zh-CN" altLang="en-US"/>
                    </a:p>
                  </a:txBody>
                  <a:tcPr/>
                </a:tc>
                <a:extLst>
                  <a:ext uri="{0D108BD9-81ED-4DB2-BD59-A6C34878D82A}">
                    <a16:rowId xmlns:a16="http://schemas.microsoft.com/office/drawing/2014/main" val="1127704732"/>
                  </a:ext>
                </a:extLst>
              </a:tr>
            </a:tbl>
          </a:graphicData>
        </a:graphic>
      </p:graphicFrame>
      <p:sp>
        <p:nvSpPr>
          <p:cNvPr id="31" name="矩形: 圆顶角 30">
            <a:extLst>
              <a:ext uri="{FF2B5EF4-FFF2-40B4-BE49-F238E27FC236}">
                <a16:creationId xmlns:a16="http://schemas.microsoft.com/office/drawing/2014/main" id="{EFEAA27F-59A2-E484-6EF5-39DA3296DA92}"/>
              </a:ext>
            </a:extLst>
          </p:cNvPr>
          <p:cNvSpPr/>
          <p:nvPr/>
        </p:nvSpPr>
        <p:spPr bwMode="auto">
          <a:xfrm>
            <a:off x="2616199" y="3677"/>
            <a:ext cx="9575801" cy="792000"/>
          </a:xfrm>
          <a:prstGeom prst="round2SameRect">
            <a:avLst>
              <a:gd name="adj1" fmla="val 0"/>
              <a:gd name="adj2" fmla="val 20782"/>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chemeClr val="bg1"/>
                </a:solidFill>
                <a:latin typeface="微软雅黑" panose="020B0503020204020204" pitchFamily="34" charset="-122"/>
                <a:ea typeface="微软雅黑" panose="020B0503020204020204" pitchFamily="34" charset="-122"/>
              </a:rPr>
              <a:t>索卡佐利</a:t>
            </a:r>
            <a:r>
              <a:rPr lang="zh-CN" altLang="en-US" sz="1600" b="1" kern="0">
                <a:solidFill>
                  <a:schemeClr val="bg1"/>
                </a:solidFill>
                <a:latin typeface="微软雅黑" panose="020B0503020204020204" pitchFamily="34" charset="-122"/>
                <a:ea typeface="微软雅黑" panose="020B0503020204020204" pitchFamily="34" charset="-122"/>
              </a:rPr>
              <a:t>单抗的</a:t>
            </a:r>
            <a:r>
              <a:rPr lang="en-US" altLang="zh-CN" sz="1600" b="1" kern="0" dirty="0">
                <a:solidFill>
                  <a:schemeClr val="bg1"/>
                </a:solidFill>
                <a:latin typeface="微软雅黑" panose="020B0503020204020204" pitchFamily="34" charset="-122"/>
                <a:ea typeface="微软雅黑" panose="020B0503020204020204" pitchFamily="34" charset="-122"/>
              </a:rPr>
              <a:t>MAIC</a:t>
            </a:r>
            <a:r>
              <a:rPr lang="zh-CN" altLang="en-US" sz="1600" b="1" kern="0" dirty="0">
                <a:solidFill>
                  <a:schemeClr val="bg1"/>
                </a:solidFill>
                <a:latin typeface="微软雅黑" panose="020B0503020204020204" pitchFamily="34" charset="-122"/>
                <a:ea typeface="微软雅黑" panose="020B0503020204020204" pitchFamily="34" charset="-122"/>
              </a:rPr>
              <a:t>分析显示，匹配基线后，</a:t>
            </a:r>
            <a:r>
              <a:rPr lang="zh-CN" altLang="en-US" sz="1600" b="1" u="sng" kern="0" dirty="0">
                <a:solidFill>
                  <a:srgbClr val="FFC000"/>
                </a:solidFill>
                <a:latin typeface="微软雅黑" panose="020B0503020204020204" pitchFamily="34" charset="-122"/>
                <a:ea typeface="微软雅黑" panose="020B0503020204020204" pitchFamily="34" charset="-122"/>
              </a:rPr>
              <a:t>索卡佐利单抗 </a:t>
            </a:r>
            <a:r>
              <a:rPr lang="en-US" altLang="zh-CN" sz="1600" b="1" u="sng" kern="0" dirty="0">
                <a:solidFill>
                  <a:srgbClr val="FFC000"/>
                </a:solidFill>
                <a:latin typeface="微软雅黑" panose="020B0503020204020204" pitchFamily="34" charset="-122"/>
                <a:ea typeface="微软雅黑" panose="020B0503020204020204" pitchFamily="34" charset="-122"/>
              </a:rPr>
              <a:t>vs. </a:t>
            </a:r>
            <a:r>
              <a:rPr lang="zh-CN" altLang="en-US" sz="1600" b="1" u="sng" kern="0" dirty="0">
                <a:solidFill>
                  <a:srgbClr val="FFC000"/>
                </a:solidFill>
                <a:latin typeface="微软雅黑" panose="020B0503020204020204" pitchFamily="34" charset="-122"/>
                <a:ea typeface="微软雅黑" panose="020B0503020204020204" pitchFamily="34" charset="-122"/>
              </a:rPr>
              <a:t>卡度尼利单抗</a:t>
            </a:r>
            <a:r>
              <a:rPr lang="en-US" altLang="zh-CN" sz="1600" b="1" u="sng" kern="0" dirty="0">
                <a:solidFill>
                  <a:srgbClr val="FFC000"/>
                </a:solidFill>
                <a:latin typeface="微软雅黑" panose="020B0503020204020204" pitchFamily="34" charset="-122"/>
                <a:ea typeface="微软雅黑" panose="020B0503020204020204" pitchFamily="34" charset="-122"/>
              </a:rPr>
              <a:t>/</a:t>
            </a:r>
            <a:r>
              <a:rPr lang="zh-CN" altLang="en-US" sz="1600" b="1" u="sng" kern="0" dirty="0">
                <a:solidFill>
                  <a:srgbClr val="FFC000"/>
                </a:solidFill>
                <a:latin typeface="微软雅黑" panose="020B0503020204020204" pitchFamily="34" charset="-122"/>
                <a:ea typeface="微软雅黑" panose="020B0503020204020204" pitchFamily="34" charset="-122"/>
              </a:rPr>
              <a:t>赛帕利单抗</a:t>
            </a:r>
            <a:r>
              <a:rPr lang="en-US" altLang="zh-CN" sz="1600" b="1" u="sng" kern="0" dirty="0">
                <a:solidFill>
                  <a:srgbClr val="FFC000"/>
                </a:solidFill>
                <a:latin typeface="微软雅黑" panose="020B0503020204020204" pitchFamily="34" charset="-122"/>
                <a:ea typeface="微软雅黑" panose="020B0503020204020204" pitchFamily="34" charset="-122"/>
              </a:rPr>
              <a:t>/</a:t>
            </a:r>
            <a:r>
              <a:rPr lang="zh-CN" altLang="en-US" sz="1600" b="1" u="sng" kern="0" dirty="0">
                <a:solidFill>
                  <a:srgbClr val="FFC000"/>
                </a:solidFill>
                <a:latin typeface="微软雅黑" panose="020B0503020204020204" pitchFamily="34" charset="-122"/>
                <a:ea typeface="微软雅黑" panose="020B0503020204020204" pitchFamily="34" charset="-122"/>
              </a:rPr>
              <a:t>恩郎苏拜单抗  有潜在更优的</a:t>
            </a:r>
            <a:r>
              <a:rPr lang="en-US" altLang="zh-CN" sz="1600" b="1" u="sng" kern="0" dirty="0">
                <a:solidFill>
                  <a:srgbClr val="FFC000"/>
                </a:solidFill>
                <a:latin typeface="微软雅黑" panose="020B0503020204020204" pitchFamily="34" charset="-122"/>
                <a:ea typeface="微软雅黑" panose="020B0503020204020204" pitchFamily="34" charset="-122"/>
              </a:rPr>
              <a:t>PFS/OS</a:t>
            </a:r>
            <a:r>
              <a:rPr lang="zh-CN" altLang="en-US" sz="1600" b="1" u="sng" kern="0" dirty="0">
                <a:solidFill>
                  <a:srgbClr val="FFC000"/>
                </a:solidFill>
                <a:latin typeface="微软雅黑" panose="020B0503020204020204" pitchFamily="34" charset="-122"/>
                <a:ea typeface="微软雅黑" panose="020B0503020204020204" pitchFamily="34" charset="-122"/>
              </a:rPr>
              <a:t>获益趋势。</a:t>
            </a:r>
            <a:endParaRPr lang="en-US" altLang="zh-CN" sz="1600" b="1" kern="0" dirty="0">
              <a:solidFill>
                <a:srgbClr val="FFC00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DF6417A9-D3A0-BC12-26BE-A7AA92236D27}"/>
              </a:ext>
            </a:extLst>
          </p:cNvPr>
          <p:cNvSpPr txBox="1"/>
          <p:nvPr/>
        </p:nvSpPr>
        <p:spPr>
          <a:xfrm>
            <a:off x="123815" y="6476476"/>
            <a:ext cx="11943437"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dirty="0">
                <a:latin typeface="微软雅黑" panose="020B0503020204020204" pitchFamily="34" charset="-122"/>
                <a:ea typeface="微软雅黑" panose="020B0503020204020204" pitchFamily="34" charset="-122"/>
                <a:cs typeface="Arial" panose="020B0604020202020204" pitchFamily="34" charset="0"/>
              </a:rPr>
              <a:t>索卡佐利单抗：</a:t>
            </a:r>
            <a:r>
              <a:rPr lang="en-US" altLang="zh-CN" sz="9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 NCT03676959</a:t>
            </a:r>
            <a:r>
              <a:rPr lang="zh-CN" altLang="en-US" sz="9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研究 ；卡度尼利单抗：</a:t>
            </a:r>
            <a:r>
              <a:rPr lang="en-US" altLang="zh-CN" sz="9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COMPASSION-03</a:t>
            </a:r>
            <a:r>
              <a:rPr lang="zh-CN" altLang="en-US" sz="9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研究；</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赛帕利单抗：</a:t>
            </a:r>
            <a:r>
              <a:rPr lang="en-US" altLang="zh-CN" sz="900" dirty="0">
                <a:latin typeface="微软雅黑" panose="020B0503020204020204" pitchFamily="34" charset="-122"/>
                <a:ea typeface="微软雅黑" panose="020B0503020204020204" pitchFamily="34" charset="-122"/>
                <a:cs typeface="Arial" panose="020B0604020202020204" pitchFamily="34" charset="0"/>
              </a:rPr>
              <a:t>NCT03972722</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研究；恩郎苏拜单抗：</a:t>
            </a:r>
            <a:r>
              <a:rPr lang="en-US" altLang="zh-CN" sz="900" dirty="0">
                <a:latin typeface="微软雅黑" panose="020B0503020204020204" pitchFamily="34" charset="-122"/>
                <a:ea typeface="微软雅黑" panose="020B0503020204020204" pitchFamily="34" charset="-122"/>
                <a:cs typeface="Arial" panose="020B0604020202020204" pitchFamily="34" charset="0"/>
              </a:rPr>
              <a:t>NCT04886700</a:t>
            </a:r>
            <a:r>
              <a:rPr lang="zh-CN" altLang="en-US" sz="900" dirty="0">
                <a:latin typeface="微软雅黑" panose="020B0503020204020204" pitchFamily="34" charset="-122"/>
                <a:ea typeface="微软雅黑" panose="020B0503020204020204" pitchFamily="34" charset="-122"/>
                <a:cs typeface="Arial" panose="020B0604020202020204" pitchFamily="34" charset="0"/>
              </a:rPr>
              <a:t>研究</a:t>
            </a:r>
            <a:endParaRPr lang="en-US" altLang="zh-CN" sz="900" dirty="0">
              <a:solidFill>
                <a:prstClr val="black"/>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5">
            <a:extLst>
              <a:ext uri="{FF2B5EF4-FFF2-40B4-BE49-F238E27FC236}">
                <a16:creationId xmlns:a16="http://schemas.microsoft.com/office/drawing/2014/main" id="{66CF31F3-3ED1-7B26-5CF3-1A59EE0D0D1A}"/>
              </a:ext>
            </a:extLst>
          </p:cNvPr>
          <p:cNvSpPr txBox="1"/>
          <p:nvPr>
            <p:custDataLst>
              <p:tags r:id="rId1"/>
            </p:custDataLst>
          </p:nvPr>
        </p:nvSpPr>
        <p:spPr>
          <a:xfrm>
            <a:off x="0" y="0"/>
            <a:ext cx="2506054" cy="7920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有效性</a:t>
            </a:r>
            <a:r>
              <a:rPr kumimoji="0" lang="en-US" altLang="zh-CN"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3</a:t>
            </a:r>
            <a:endPar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618487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D9380-4C84-0AD5-86D1-CFD75E02D0DA}"/>
            </a:ext>
          </a:extLst>
        </p:cNvPr>
        <p:cNvGrpSpPr/>
        <p:nvPr/>
      </p:nvGrpSpPr>
      <p:grpSpPr>
        <a:xfrm>
          <a:off x="0" y="0"/>
          <a:ext cx="0" cy="0"/>
          <a:chOff x="0" y="0"/>
          <a:chExt cx="0" cy="0"/>
        </a:xfrm>
      </p:grpSpPr>
      <p:sp>
        <p:nvSpPr>
          <p:cNvPr id="7" name="圆角矩形 52">
            <a:extLst>
              <a:ext uri="{FF2B5EF4-FFF2-40B4-BE49-F238E27FC236}">
                <a16:creationId xmlns:a16="http://schemas.microsoft.com/office/drawing/2014/main" id="{6C92D08E-5764-6FC6-961E-E0D66FFB63C0}"/>
              </a:ext>
            </a:extLst>
          </p:cNvPr>
          <p:cNvSpPr/>
          <p:nvPr>
            <p:custDataLst>
              <p:tags r:id="rId1"/>
            </p:custDataLst>
          </p:nvPr>
        </p:nvSpPr>
        <p:spPr>
          <a:xfrm>
            <a:off x="420766" y="1233443"/>
            <a:ext cx="11047189" cy="2028489"/>
          </a:xfrm>
          <a:prstGeom prst="roundRect">
            <a:avLst>
              <a:gd name="adj" fmla="val 5901"/>
            </a:avLst>
          </a:prstGeom>
          <a:no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F1376B54-CD92-B829-BE47-774A86271C19}"/>
              </a:ext>
            </a:extLst>
          </p:cNvPr>
          <p:cNvSpPr txBox="1"/>
          <p:nvPr>
            <p:custDataLst>
              <p:tags r:id="rId2"/>
            </p:custDataLst>
          </p:nvPr>
        </p:nvSpPr>
        <p:spPr>
          <a:xfrm>
            <a:off x="577783" y="1332721"/>
            <a:ext cx="5667331" cy="1840119"/>
          </a:xfrm>
          <a:prstGeom prst="rect">
            <a:avLst/>
          </a:prstGeom>
          <a:noFill/>
        </p:spPr>
        <p:txBody>
          <a:bodyPr wrap="square">
            <a:spAutoFit/>
          </a:bodyPr>
          <a:lstStyle/>
          <a:p>
            <a:pPr marL="0" lvl="1" algn="just" fontAlgn="auto">
              <a:lnSpc>
                <a:spcPct val="120000"/>
              </a:lnSpc>
            </a:pPr>
            <a:r>
              <a:rPr lang="zh-CN" altLang="en-US" sz="1600" b="1" kern="0" dirty="0">
                <a:solidFill>
                  <a:schemeClr val="tx1"/>
                </a:solidFill>
                <a:latin typeface="微软雅黑" panose="020B0503020204020204" pitchFamily="34" charset="-122"/>
                <a:ea typeface="微软雅黑" panose="020B0503020204020204" pitchFamily="34" charset="-122"/>
              </a:rPr>
              <a:t>创新程度：</a:t>
            </a:r>
            <a:endParaRPr lang="en-US" altLang="zh-CN" sz="1600" b="1" kern="0" dirty="0">
              <a:solidFill>
                <a:schemeClr val="tx1"/>
              </a:solidFill>
              <a:latin typeface="微软雅黑" panose="020B0503020204020204" pitchFamily="34" charset="-122"/>
              <a:ea typeface="微软雅黑" panose="020B0503020204020204" pitchFamily="34" charset="-122"/>
            </a:endParaRPr>
          </a:p>
          <a:p>
            <a:pPr marL="285750" lvl="1" indent="-285750" algn="just" fontAlgn="auto">
              <a:lnSpc>
                <a:spcPct val="120000"/>
              </a:lnSpc>
              <a:buFont typeface="Wingdings" panose="05000000000000000000" pitchFamily="2" charset="2"/>
              <a:buChar char="Ø"/>
            </a:pPr>
            <a:r>
              <a:rPr lang="en-US" altLang="zh-CN" sz="1600" kern="0" dirty="0">
                <a:solidFill>
                  <a:schemeClr val="tx1"/>
                </a:solidFill>
                <a:latin typeface="微软雅黑" panose="020B0503020204020204" pitchFamily="34" charset="-122"/>
                <a:ea typeface="微软雅黑" panose="020B0503020204020204" pitchFamily="34" charset="-122"/>
              </a:rPr>
              <a:t>1</a:t>
            </a:r>
            <a:r>
              <a:rPr lang="zh-CN" altLang="en-US" sz="1600" kern="0" dirty="0">
                <a:solidFill>
                  <a:schemeClr val="tx1"/>
                </a:solidFill>
                <a:latin typeface="微软雅黑" panose="020B0503020204020204" pitchFamily="34" charset="-122"/>
                <a:ea typeface="微软雅黑" panose="020B0503020204020204" pitchFamily="34" charset="-122"/>
              </a:rPr>
              <a:t>类：创新型生物制品</a:t>
            </a:r>
          </a:p>
          <a:p>
            <a:pPr marL="285750" lvl="1" indent="-285750" algn="just" fontAlgn="auto">
              <a:lnSpc>
                <a:spcPct val="120000"/>
              </a:lnSpc>
              <a:buFont typeface="Wingdings" panose="05000000000000000000" pitchFamily="2" charset="2"/>
              <a:buChar char="Ø"/>
            </a:pPr>
            <a:r>
              <a:rPr lang="zh-CN" altLang="en-US" sz="1600" kern="0" dirty="0">
                <a:solidFill>
                  <a:schemeClr val="tx1"/>
                </a:solidFill>
                <a:latin typeface="微软雅黑" panose="020B0503020204020204" pitchFamily="34" charset="-122"/>
                <a:ea typeface="微软雅黑" panose="020B0503020204020204" pitchFamily="34" charset="-122"/>
              </a:rPr>
              <a:t>中国</a:t>
            </a:r>
            <a:r>
              <a:rPr lang="en-US" altLang="zh-CN" sz="1600" kern="0" dirty="0">
                <a:solidFill>
                  <a:schemeClr val="tx1"/>
                </a:solidFill>
                <a:latin typeface="微软雅黑" panose="020B0503020204020204" pitchFamily="34" charset="-122"/>
                <a:ea typeface="微软雅黑" panose="020B0503020204020204" pitchFamily="34" charset="-122"/>
              </a:rPr>
              <a:t>NMPA“</a:t>
            </a:r>
            <a:r>
              <a:rPr lang="zh-CN" altLang="en-US" sz="1600" kern="0" dirty="0">
                <a:solidFill>
                  <a:schemeClr val="tx1"/>
                </a:solidFill>
                <a:latin typeface="微软雅黑" panose="020B0503020204020204" pitchFamily="34" charset="-122"/>
                <a:ea typeface="微软雅黑" panose="020B0503020204020204" pitchFamily="34" charset="-122"/>
              </a:rPr>
              <a:t>突破性疗法”</a:t>
            </a:r>
          </a:p>
          <a:p>
            <a:pPr marL="285750" lvl="1" indent="-285750" algn="just" fontAlgn="auto">
              <a:lnSpc>
                <a:spcPct val="120000"/>
              </a:lnSpc>
              <a:buFont typeface="Wingdings" panose="05000000000000000000" pitchFamily="2" charset="2"/>
              <a:buChar char="Ø"/>
            </a:pPr>
            <a:r>
              <a:rPr lang="zh-CN" altLang="en-US" sz="1600" kern="0" dirty="0">
                <a:latin typeface="微软雅黑" panose="020B0503020204020204" pitchFamily="34" charset="-122"/>
                <a:ea typeface="微软雅黑" panose="020B0503020204020204" pitchFamily="34" charset="-122"/>
              </a:rPr>
              <a:t>国内唯一具有</a:t>
            </a:r>
            <a:r>
              <a:rPr lang="en-US" altLang="zh-CN" sz="1600" kern="0" dirty="0">
                <a:latin typeface="微软雅黑" panose="020B0503020204020204" pitchFamily="34" charset="-122"/>
                <a:ea typeface="微软雅黑" panose="020B0503020204020204" pitchFamily="34" charset="-122"/>
              </a:rPr>
              <a:t>ADCC</a:t>
            </a:r>
            <a:r>
              <a:rPr lang="zh-CN" altLang="en-US" sz="1600" kern="0" dirty="0">
                <a:latin typeface="微软雅黑" panose="020B0503020204020204" pitchFamily="34" charset="-122"/>
                <a:ea typeface="微软雅黑" panose="020B0503020204020204" pitchFamily="34" charset="-122"/>
              </a:rPr>
              <a:t>效应的</a:t>
            </a:r>
            <a:r>
              <a:rPr lang="en-US" altLang="zh-CN" sz="1600" kern="0" dirty="0">
                <a:latin typeface="微软雅黑" panose="020B0503020204020204" pitchFamily="34" charset="-122"/>
                <a:ea typeface="微软雅黑" panose="020B0503020204020204" pitchFamily="34" charset="-122"/>
              </a:rPr>
              <a:t>PD-1/PD-L1</a:t>
            </a:r>
            <a:r>
              <a:rPr lang="zh-CN" altLang="en-US" sz="1600" kern="0" dirty="0">
                <a:latin typeface="微软雅黑" panose="020B0503020204020204" pitchFamily="34" charset="-122"/>
                <a:ea typeface="微软雅黑" panose="020B0503020204020204" pitchFamily="34" charset="-122"/>
              </a:rPr>
              <a:t>单抗：</a:t>
            </a:r>
            <a:r>
              <a:rPr lang="zh-CN" altLang="en-US" sz="1600" kern="0" dirty="0">
                <a:solidFill>
                  <a:schemeClr val="tx1"/>
                </a:solidFill>
                <a:latin typeface="微软雅黑" panose="020B0503020204020204" pitchFamily="34" charset="-122"/>
                <a:ea typeface="微软雅黑" panose="020B0503020204020204" pitchFamily="34" charset="-122"/>
              </a:rPr>
              <a:t>以</a:t>
            </a:r>
            <a:r>
              <a:rPr lang="en-US" altLang="zh-CN" sz="1600" kern="0" dirty="0">
                <a:solidFill>
                  <a:schemeClr val="tx1"/>
                </a:solidFill>
                <a:latin typeface="微软雅黑" panose="020B0503020204020204" pitchFamily="34" charset="-122"/>
                <a:ea typeface="微软雅黑" panose="020B0503020204020204" pitchFamily="34" charset="-122"/>
              </a:rPr>
              <a:t>IgG1</a:t>
            </a:r>
            <a:r>
              <a:rPr lang="zh-CN" altLang="en-US" sz="1600" kern="0" dirty="0">
                <a:solidFill>
                  <a:schemeClr val="tx1"/>
                </a:solidFill>
                <a:latin typeface="微软雅黑" panose="020B0503020204020204" pitchFamily="34" charset="-122"/>
                <a:ea typeface="微软雅黑" panose="020B0503020204020204" pitchFamily="34" charset="-122"/>
              </a:rPr>
              <a:t>构型设计且保留野生型</a:t>
            </a:r>
            <a:r>
              <a:rPr lang="en-US" altLang="zh-CN" sz="1600" kern="0" dirty="0">
                <a:solidFill>
                  <a:schemeClr val="tx1"/>
                </a:solidFill>
                <a:latin typeface="微软雅黑" panose="020B0503020204020204" pitchFamily="34" charset="-122"/>
                <a:ea typeface="微软雅黑" panose="020B0503020204020204" pitchFamily="34" charset="-122"/>
              </a:rPr>
              <a:t>Fc</a:t>
            </a:r>
            <a:r>
              <a:rPr lang="zh-CN" altLang="en-US" sz="1600" kern="0" dirty="0">
                <a:solidFill>
                  <a:schemeClr val="tx1"/>
                </a:solidFill>
                <a:latin typeface="微软雅黑" panose="020B0503020204020204" pitchFamily="34" charset="-122"/>
                <a:ea typeface="微软雅黑" panose="020B0503020204020204" pitchFamily="34" charset="-122"/>
              </a:rPr>
              <a:t>段，多重作用机制提升药物抗肿瘤效应，以更低剂量带来更佳的药物安全性。</a:t>
            </a:r>
            <a:endParaRPr lang="en-US" altLang="zh-CN" sz="1600" kern="0" dirty="0">
              <a:latin typeface="微软雅黑" panose="020B0503020204020204" pitchFamily="34" charset="-122"/>
              <a:ea typeface="微软雅黑" panose="020B0503020204020204" pitchFamily="34" charset="-122"/>
            </a:endParaRPr>
          </a:p>
        </p:txBody>
      </p:sp>
      <p:sp>
        <p:nvSpPr>
          <p:cNvPr id="9" name="圆角矩形 52">
            <a:extLst>
              <a:ext uri="{FF2B5EF4-FFF2-40B4-BE49-F238E27FC236}">
                <a16:creationId xmlns:a16="http://schemas.microsoft.com/office/drawing/2014/main" id="{EF1578AA-98D5-027D-3C05-426A0D2103C4}"/>
              </a:ext>
            </a:extLst>
          </p:cNvPr>
          <p:cNvSpPr/>
          <p:nvPr>
            <p:custDataLst>
              <p:tags r:id="rId3"/>
            </p:custDataLst>
          </p:nvPr>
        </p:nvSpPr>
        <p:spPr>
          <a:xfrm>
            <a:off x="420766" y="3533054"/>
            <a:ext cx="11125456" cy="2035055"/>
          </a:xfrm>
          <a:prstGeom prst="roundRect">
            <a:avLst>
              <a:gd name="adj" fmla="val 5901"/>
            </a:avLst>
          </a:prstGeom>
          <a:noFill/>
          <a:ln w="19050">
            <a:solidFill>
              <a:srgbClr val="78206E"/>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AFD6073B-EC79-1B74-CC00-126A144A9869}"/>
              </a:ext>
            </a:extLst>
          </p:cNvPr>
          <p:cNvSpPr txBox="1"/>
          <p:nvPr>
            <p:custDataLst>
              <p:tags r:id="rId4"/>
            </p:custDataLst>
          </p:nvPr>
        </p:nvSpPr>
        <p:spPr>
          <a:xfrm>
            <a:off x="601517" y="3854332"/>
            <a:ext cx="10982055" cy="1195327"/>
          </a:xfrm>
          <a:prstGeom prst="rect">
            <a:avLst/>
          </a:prstGeom>
          <a:noFill/>
        </p:spPr>
        <p:txBody>
          <a:bodyPr wrap="square">
            <a:spAutoFit/>
          </a:bodyPr>
          <a:lstStyle/>
          <a:p>
            <a:pPr marL="0" lvl="1" fontAlgn="auto">
              <a:lnSpc>
                <a:spcPct val="120000"/>
              </a:lnSpc>
            </a:pPr>
            <a:r>
              <a:rPr lang="zh-CN" altLang="en-US" sz="1600" b="1" kern="0" dirty="0">
                <a:solidFill>
                  <a:schemeClr val="tx1"/>
                </a:solidFill>
                <a:latin typeface="微软雅黑" panose="020B0503020204020204" pitchFamily="34" charset="-122"/>
                <a:ea typeface="微软雅黑" panose="020B0503020204020204" pitchFamily="34" charset="-122"/>
              </a:rPr>
              <a:t>创新的应用方式：</a:t>
            </a:r>
            <a:endParaRPr lang="en-US" altLang="zh-CN" sz="1600" b="1" kern="0" dirty="0">
              <a:solidFill>
                <a:schemeClr val="tx1"/>
              </a:solidFill>
              <a:latin typeface="微软雅黑" panose="020B0503020204020204" pitchFamily="34" charset="-122"/>
              <a:ea typeface="微软雅黑" panose="020B0503020204020204" pitchFamily="34" charset="-122"/>
            </a:endParaRPr>
          </a:p>
          <a:p>
            <a:pPr marL="285750" lvl="1" indent="-285750" fontAlgn="auto">
              <a:lnSpc>
                <a:spcPct val="120000"/>
              </a:lnSpc>
              <a:buFont typeface="Wingdings" panose="05000000000000000000" pitchFamily="2" charset="2"/>
              <a:buChar char="Ø"/>
            </a:pPr>
            <a:r>
              <a:rPr lang="zh-CN" altLang="en-US" sz="1500" kern="0" dirty="0">
                <a:latin typeface="微软雅黑" panose="020B0503020204020204" pitchFamily="34" charset="-122"/>
                <a:ea typeface="微软雅黑" panose="020B0503020204020204" pitchFamily="34" charset="-122"/>
              </a:rPr>
              <a:t>唯一获批宫颈癌适应症的</a:t>
            </a:r>
            <a:r>
              <a:rPr lang="en-US" altLang="zh-CN" sz="1500" kern="0" dirty="0">
                <a:latin typeface="微软雅黑" panose="020B0503020204020204" pitchFamily="34" charset="-122"/>
                <a:ea typeface="微软雅黑" panose="020B0503020204020204" pitchFamily="34" charset="-122"/>
              </a:rPr>
              <a:t>PD-L1</a:t>
            </a:r>
            <a:r>
              <a:rPr lang="zh-CN" altLang="en-US" sz="1500" kern="0" dirty="0">
                <a:latin typeface="微软雅黑" panose="020B0503020204020204" pitchFamily="34" charset="-122"/>
                <a:ea typeface="微软雅黑" panose="020B0503020204020204" pitchFamily="34" charset="-122"/>
              </a:rPr>
              <a:t>单抗：为</a:t>
            </a:r>
            <a:r>
              <a:rPr lang="en-US" altLang="zh-CN" sz="1500" kern="0" dirty="0">
                <a:latin typeface="微软雅黑" panose="020B0503020204020204" pitchFamily="34" charset="-122"/>
                <a:ea typeface="微软雅黑" panose="020B0503020204020204" pitchFamily="34" charset="-122"/>
              </a:rPr>
              <a:t>PD-1</a:t>
            </a:r>
            <a:r>
              <a:rPr lang="zh-CN" altLang="en-US" sz="1500" kern="0" dirty="0">
                <a:latin typeface="微软雅黑" panose="020B0503020204020204" pitchFamily="34" charset="-122"/>
                <a:ea typeface="微软雅黑" panose="020B0503020204020204" pitchFamily="34" charset="-122"/>
              </a:rPr>
              <a:t>单抗耐药后的患者提供临床选择</a:t>
            </a:r>
            <a:endParaRPr lang="en-US" altLang="zh-CN" sz="1500" kern="0" dirty="0">
              <a:latin typeface="微软雅黑" panose="020B0503020204020204" pitchFamily="34" charset="-122"/>
              <a:ea typeface="微软雅黑" panose="020B0503020204020204" pitchFamily="34" charset="-122"/>
            </a:endParaRPr>
          </a:p>
          <a:p>
            <a:pPr marL="285750" lvl="1" indent="-285750" fontAlgn="auto">
              <a:lnSpc>
                <a:spcPct val="120000"/>
              </a:lnSpc>
              <a:buFont typeface="Wingdings" panose="05000000000000000000" pitchFamily="2" charset="2"/>
              <a:buChar char="Ø"/>
            </a:pPr>
            <a:r>
              <a:rPr lang="zh-CN" altLang="en-US" sz="1500" kern="0" dirty="0">
                <a:solidFill>
                  <a:schemeClr val="tx1"/>
                </a:solidFill>
                <a:latin typeface="微软雅黑" panose="020B0503020204020204" pitchFamily="34" charset="-122"/>
                <a:ea typeface="微软雅黑" panose="020B0503020204020204" pitchFamily="34" charset="-122"/>
              </a:rPr>
              <a:t>全人群获益：以独特的药理机制，不仅对</a:t>
            </a:r>
            <a:r>
              <a:rPr lang="en-US" altLang="zh-CN" sz="1500" kern="0" dirty="0">
                <a:solidFill>
                  <a:schemeClr val="tx1"/>
                </a:solidFill>
                <a:latin typeface="微软雅黑" panose="020B0503020204020204" pitchFamily="34" charset="-122"/>
                <a:ea typeface="微软雅黑" panose="020B0503020204020204" pitchFamily="34" charset="-122"/>
              </a:rPr>
              <a:t>PD-L1</a:t>
            </a:r>
            <a:r>
              <a:rPr lang="zh-CN" altLang="en-US" sz="1500" kern="0" dirty="0">
                <a:solidFill>
                  <a:schemeClr val="tx1"/>
                </a:solidFill>
                <a:latin typeface="微软雅黑" panose="020B0503020204020204" pitchFamily="34" charset="-122"/>
                <a:ea typeface="微软雅黑" panose="020B0503020204020204" pitchFamily="34" charset="-122"/>
              </a:rPr>
              <a:t>阳性宫颈癌患者有效，也为</a:t>
            </a:r>
            <a:r>
              <a:rPr lang="en-US" altLang="zh-CN" sz="1500" kern="0" dirty="0">
                <a:solidFill>
                  <a:schemeClr val="tx1"/>
                </a:solidFill>
                <a:latin typeface="微软雅黑" panose="020B0503020204020204" pitchFamily="34" charset="-122"/>
                <a:ea typeface="微软雅黑" panose="020B0503020204020204" pitchFamily="34" charset="-122"/>
              </a:rPr>
              <a:t>PD-L1</a:t>
            </a:r>
            <a:r>
              <a:rPr lang="zh-CN" altLang="en-US" sz="1500" kern="0" dirty="0">
                <a:solidFill>
                  <a:schemeClr val="tx1"/>
                </a:solidFill>
                <a:latin typeface="微软雅黑" panose="020B0503020204020204" pitchFamily="34" charset="-122"/>
                <a:ea typeface="微软雅黑" panose="020B0503020204020204" pitchFamily="34" charset="-122"/>
              </a:rPr>
              <a:t>阴性宫颈癌患者带来更加安全有效的选择。</a:t>
            </a:r>
            <a:endParaRPr lang="en-US" altLang="zh-CN" sz="1500" kern="0" dirty="0">
              <a:solidFill>
                <a:schemeClr val="tx1"/>
              </a:solidFill>
              <a:latin typeface="微软雅黑" panose="020B0503020204020204" pitchFamily="34" charset="-122"/>
              <a:ea typeface="微软雅黑" panose="020B0503020204020204" pitchFamily="34" charset="-122"/>
            </a:endParaRPr>
          </a:p>
          <a:p>
            <a:pPr marL="285750" lvl="1" indent="-285750" fontAlgn="auto">
              <a:lnSpc>
                <a:spcPct val="120000"/>
              </a:lnSpc>
              <a:buFont typeface="Wingdings" panose="05000000000000000000" pitchFamily="2" charset="2"/>
              <a:buChar char="Ø"/>
            </a:pPr>
            <a:r>
              <a:rPr lang="zh-CN" altLang="en-US" sz="1500" kern="0" dirty="0">
                <a:solidFill>
                  <a:schemeClr val="tx1"/>
                </a:solidFill>
                <a:latin typeface="微软雅黑" panose="020B0503020204020204" pitchFamily="34" charset="-122"/>
                <a:ea typeface="微软雅黑" panose="020B0503020204020204" pitchFamily="34" charset="-122"/>
              </a:rPr>
              <a:t>为体力状况差、脏器功能不全的患者带来更多新希望：</a:t>
            </a:r>
            <a:r>
              <a:rPr lang="zh-CN" altLang="en-US" sz="1500" kern="0" dirty="0">
                <a:latin typeface="微软雅黑" panose="020B0503020204020204" pitchFamily="34" charset="-122"/>
                <a:ea typeface="微软雅黑" panose="020B0503020204020204" pitchFamily="34" charset="-122"/>
              </a:rPr>
              <a:t>索卡佐利单抗优秀的安全性表现为临床治疗风险高的患者提供新希望。</a:t>
            </a:r>
            <a:endParaRPr lang="en-US" altLang="zh-CN" sz="1500" kern="0" dirty="0">
              <a:solidFill>
                <a:schemeClr val="tx1"/>
              </a:solidFill>
              <a:latin typeface="微软雅黑" panose="020B0503020204020204" pitchFamily="34" charset="-122"/>
              <a:ea typeface="微软雅黑" panose="020B0503020204020204" pitchFamily="34" charset="-122"/>
            </a:endParaRPr>
          </a:p>
        </p:txBody>
      </p:sp>
      <p:pic>
        <p:nvPicPr>
          <p:cNvPr id="13" name="圖片 4">
            <a:extLst>
              <a:ext uri="{FF2B5EF4-FFF2-40B4-BE49-F238E27FC236}">
                <a16:creationId xmlns:a16="http://schemas.microsoft.com/office/drawing/2014/main" id="{62CEDD64-4C4C-78AB-7CEB-1FEF0041B51A}"/>
              </a:ext>
            </a:extLst>
          </p:cNvPr>
          <p:cNvPicPr>
            <a:picLocks noGrp="1" noChangeAspect="1"/>
          </p:cNvPicPr>
          <p:nvPr>
            <p:custDataLst>
              <p:tags r:id="rId5"/>
            </p:custDataLst>
          </p:nvPr>
        </p:nvPicPr>
        <p:blipFill>
          <a:blip r:embed="rId10"/>
          <a:stretch>
            <a:fillRect/>
          </a:stretch>
        </p:blipFill>
        <p:spPr>
          <a:xfrm>
            <a:off x="6893054" y="1332722"/>
            <a:ext cx="4243979" cy="151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文本框 13">
            <a:extLst>
              <a:ext uri="{FF2B5EF4-FFF2-40B4-BE49-F238E27FC236}">
                <a16:creationId xmlns:a16="http://schemas.microsoft.com/office/drawing/2014/main" id="{2AF348ED-6F89-E867-8500-4D9ECD3A4C0E}"/>
              </a:ext>
            </a:extLst>
          </p:cNvPr>
          <p:cNvSpPr txBox="1"/>
          <p:nvPr/>
        </p:nvSpPr>
        <p:spPr>
          <a:xfrm>
            <a:off x="7120460" y="2937595"/>
            <a:ext cx="4331239" cy="276999"/>
          </a:xfrm>
          <a:prstGeom prst="rect">
            <a:avLst/>
          </a:prstGeom>
          <a:noFill/>
        </p:spPr>
        <p:txBody>
          <a:bodyPr wrap="square" rtlCol="0" anchor="t">
            <a:spAutoFit/>
          </a:bodyPr>
          <a:lstStyle/>
          <a:p>
            <a:pPr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索卡佐利单抗于</a:t>
            </a:r>
            <a:r>
              <a:rPr lang="en-US" altLang="zh-CN"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2021</a:t>
            </a:r>
            <a:r>
              <a:rPr lang="zh-CN" altLang="en-US"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年获</a:t>
            </a:r>
            <a:r>
              <a:rPr lang="en-US" altLang="zh-CN"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NMPA</a:t>
            </a:r>
            <a:r>
              <a:rPr lang="zh-CN" altLang="en-US" sz="1200" b="1" spc="-50" noProof="0" dirty="0">
                <a:ln>
                  <a:noFill/>
                </a:ln>
                <a:solidFill>
                  <a:prstClr val="black"/>
                </a:solidFill>
                <a:effectLst/>
                <a:uLnTx/>
                <a:uFillTx/>
                <a:latin typeface="微软雅黑" panose="020B0503020204020204" pitchFamily="34" charset="-122"/>
                <a:ea typeface="微软雅黑" panose="020B0503020204020204" pitchFamily="34" charset="-122"/>
                <a:sym typeface="+mn-ea"/>
              </a:rPr>
              <a:t>批准纳入突破性治疗药物</a:t>
            </a:r>
          </a:p>
        </p:txBody>
      </p:sp>
      <p:grpSp>
        <p:nvGrpSpPr>
          <p:cNvPr id="15" name="组合 14">
            <a:extLst>
              <a:ext uri="{FF2B5EF4-FFF2-40B4-BE49-F238E27FC236}">
                <a16:creationId xmlns:a16="http://schemas.microsoft.com/office/drawing/2014/main" id="{6DBA26D2-7FD8-EA58-4CB2-3B96DCBB0FE3}"/>
              </a:ext>
            </a:extLst>
          </p:cNvPr>
          <p:cNvGrpSpPr/>
          <p:nvPr/>
        </p:nvGrpSpPr>
        <p:grpSpPr>
          <a:xfrm>
            <a:off x="6916788" y="2534185"/>
            <a:ext cx="227406" cy="261655"/>
            <a:chOff x="4900" y="2617"/>
            <a:chExt cx="1530" cy="1530"/>
          </a:xfrm>
        </p:grpSpPr>
        <p:sp>
          <p:nvSpPr>
            <p:cNvPr id="16" name="椭圆 15">
              <a:extLst>
                <a:ext uri="{FF2B5EF4-FFF2-40B4-BE49-F238E27FC236}">
                  <a16:creationId xmlns:a16="http://schemas.microsoft.com/office/drawing/2014/main" id="{2BD663C9-2E0E-294B-3DB7-73965A06CB18}"/>
                </a:ext>
              </a:extLst>
            </p:cNvPr>
            <p:cNvSpPr/>
            <p:nvPr>
              <p:custDataLst>
                <p:tags r:id="rId7"/>
              </p:custDataLst>
            </p:nvPr>
          </p:nvSpPr>
          <p:spPr>
            <a:xfrm>
              <a:off x="4900" y="2617"/>
              <a:ext cx="1530" cy="1530"/>
            </a:xfrm>
            <a:prstGeom prst="ellipse">
              <a:avLst/>
            </a:prstGeom>
            <a:solidFill>
              <a:srgbClr val="2FA4BD"/>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7" name="图片 16" descr="路径 1">
              <a:extLst>
                <a:ext uri="{FF2B5EF4-FFF2-40B4-BE49-F238E27FC236}">
                  <a16:creationId xmlns:a16="http://schemas.microsoft.com/office/drawing/2014/main" id="{E2879CD5-43EB-49A0-101E-46167F7DE374}"/>
                </a:ext>
              </a:extLst>
            </p:cNvPr>
            <p:cNvPicPr>
              <a:picLocks noChangeAspect="1"/>
            </p:cNvPicPr>
            <p:nvPr>
              <p:custDataLst>
                <p:tags r:id="rId8"/>
              </p:custDataLst>
            </p:nvPr>
          </p:nvPicPr>
          <p:blipFill>
            <a:blip r:embed="rId11" cstate="email"/>
            <a:stretch>
              <a:fillRect/>
            </a:stretch>
          </p:blipFill>
          <p:spPr>
            <a:xfrm>
              <a:off x="5236" y="3015"/>
              <a:ext cx="858" cy="786"/>
            </a:xfrm>
            <a:prstGeom prst="rect">
              <a:avLst/>
            </a:prstGeom>
          </p:spPr>
        </p:pic>
      </p:grpSp>
      <p:sp>
        <p:nvSpPr>
          <p:cNvPr id="19" name="文本框 18">
            <a:extLst>
              <a:ext uri="{FF2B5EF4-FFF2-40B4-BE49-F238E27FC236}">
                <a16:creationId xmlns:a16="http://schemas.microsoft.com/office/drawing/2014/main" id="{FAB8B768-572A-C146-F8EA-B1EA94A6B5CD}"/>
              </a:ext>
            </a:extLst>
          </p:cNvPr>
          <p:cNvSpPr txBox="1"/>
          <p:nvPr/>
        </p:nvSpPr>
        <p:spPr>
          <a:xfrm>
            <a:off x="420766" y="6439625"/>
            <a:ext cx="5086804" cy="23083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00" dirty="0">
                <a:latin typeface="Arial" panose="020B0604020202020204" pitchFamily="34" charset="0"/>
                <a:ea typeface="微软雅黑" panose="020B0503020204020204" pitchFamily="34" charset="-122"/>
                <a:cs typeface="Arial" panose="020B0604020202020204" pitchFamily="34" charset="0"/>
              </a:rPr>
              <a:t>1. Critical Reviews in Oncology / Hematology 189 (2023) 104084</a:t>
            </a:r>
            <a:endParaRPr lang="en-US" altLang="zh-CN" sz="900" b="0" i="0" u="none" strike="noStrike" baseline="0" dirty="0">
              <a:latin typeface="Arial" panose="020B0604020202020204" pitchFamily="34" charset="0"/>
              <a:ea typeface="微软雅黑" panose="020B0503020204020204" pitchFamily="34" charset="-122"/>
              <a:cs typeface="Arial" panose="020B0604020202020204" pitchFamily="34" charset="0"/>
            </a:endParaRPr>
          </a:p>
        </p:txBody>
      </p:sp>
      <p:sp>
        <p:nvSpPr>
          <p:cNvPr id="20" name="矩形 19">
            <a:extLst>
              <a:ext uri="{FF2B5EF4-FFF2-40B4-BE49-F238E27FC236}">
                <a16:creationId xmlns:a16="http://schemas.microsoft.com/office/drawing/2014/main" id="{4183AF3F-305A-86C5-46B5-877A2FB58D9F}"/>
              </a:ext>
            </a:extLst>
          </p:cNvPr>
          <p:cNvSpPr/>
          <p:nvPr/>
        </p:nvSpPr>
        <p:spPr>
          <a:xfrm>
            <a:off x="8188934" y="1332721"/>
            <a:ext cx="694266" cy="2673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5">
            <a:extLst>
              <a:ext uri="{FF2B5EF4-FFF2-40B4-BE49-F238E27FC236}">
                <a16:creationId xmlns:a16="http://schemas.microsoft.com/office/drawing/2014/main" id="{DF4A4C23-EB41-3717-9EE6-8D70C8A41B57}"/>
              </a:ext>
            </a:extLst>
          </p:cNvPr>
          <p:cNvSpPr txBox="1"/>
          <p:nvPr>
            <p:custDataLst>
              <p:tags r:id="rId6"/>
            </p:custDataLst>
          </p:nvPr>
        </p:nvSpPr>
        <p:spPr>
          <a:xfrm>
            <a:off x="0" y="-377"/>
            <a:ext cx="2506054" cy="561600"/>
          </a:xfrm>
          <a:prstGeom prst="round2SameRect">
            <a:avLst>
              <a:gd name="adj1" fmla="val 0"/>
              <a:gd name="adj2" fmla="val 24697"/>
            </a:avLst>
          </a:prstGeom>
          <a:solidFill>
            <a:srgbClr val="78206E"/>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创新性</a:t>
            </a:r>
          </a:p>
        </p:txBody>
      </p:sp>
      <p:sp>
        <p:nvSpPr>
          <p:cNvPr id="5" name="矩形: 圆顶角 4">
            <a:extLst>
              <a:ext uri="{FF2B5EF4-FFF2-40B4-BE49-F238E27FC236}">
                <a16:creationId xmlns:a16="http://schemas.microsoft.com/office/drawing/2014/main" id="{A98352D6-44FE-72FF-A8B1-164E9A190CFB}"/>
              </a:ext>
            </a:extLst>
          </p:cNvPr>
          <p:cNvSpPr/>
          <p:nvPr/>
        </p:nvSpPr>
        <p:spPr bwMode="auto">
          <a:xfrm>
            <a:off x="2650066" y="0"/>
            <a:ext cx="9541934" cy="561223"/>
          </a:xfrm>
          <a:prstGeom prst="round2SameRect">
            <a:avLst>
              <a:gd name="adj1" fmla="val 0"/>
              <a:gd name="adj2" fmla="val 27155"/>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r>
              <a:rPr lang="zh-CN" altLang="en-US" sz="1600" b="1" kern="0" dirty="0">
                <a:solidFill>
                  <a:srgbClr val="FFC000"/>
                </a:solidFill>
                <a:latin typeface="微软雅黑" panose="020B0503020204020204" pitchFamily="34" charset="-122"/>
                <a:ea typeface="微软雅黑" panose="020B0503020204020204" pitchFamily="34" charset="-122"/>
              </a:rPr>
              <a:t>全新抗体结构，多重抗肿瘤机制，以优秀的安全性表现为无论</a:t>
            </a:r>
            <a:r>
              <a:rPr lang="en-US" altLang="zh-CN" sz="1600" b="1" kern="0" dirty="0">
                <a:solidFill>
                  <a:srgbClr val="FFC000"/>
                </a:solidFill>
                <a:latin typeface="微软雅黑" panose="020B0503020204020204" pitchFamily="34" charset="-122"/>
                <a:ea typeface="微软雅黑" panose="020B0503020204020204" pitchFamily="34" charset="-122"/>
              </a:rPr>
              <a:t>PD-L1</a:t>
            </a:r>
            <a:r>
              <a:rPr lang="zh-CN" altLang="en-US" sz="1600" b="1" kern="0" dirty="0">
                <a:solidFill>
                  <a:srgbClr val="FFC000"/>
                </a:solidFill>
                <a:latin typeface="微软雅黑" panose="020B0503020204020204" pitchFamily="34" charset="-122"/>
                <a:ea typeface="微软雅黑" panose="020B0503020204020204" pitchFamily="34" charset="-122"/>
              </a:rPr>
              <a:t>阳性或阴性患者带来更优选择。</a:t>
            </a:r>
            <a:endParaRPr lang="en-US" altLang="zh-CN" sz="1600" b="1" kern="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7185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MH" val="20161220150454"/>
  <p:tag name="MH_LIBRARY" val="GRAPHIC"/>
  <p:tag name="MH_TYPE" val="SubTitle"/>
  <p:tag name="MH_ORDER" val="3"/>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1008</TotalTime>
  <Words>2091</Words>
  <Application>Microsoft Office PowerPoint</Application>
  <PresentationFormat>宽屏</PresentationFormat>
  <Paragraphs>211</Paragraphs>
  <Slides>10</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Roboto Regular</vt:lpstr>
      <vt:lpstr>等线</vt:lpstr>
      <vt:lpstr>等线 Light</vt:lpstr>
      <vt:lpstr>微软雅黑</vt:lpstr>
      <vt:lpstr>Arial</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赵承平</dc:creator>
  <cp:lastModifiedBy>赵承平</cp:lastModifiedBy>
  <cp:revision>43</cp:revision>
  <dcterms:created xsi:type="dcterms:W3CDTF">2025-07-15T07:41:27Z</dcterms:created>
  <dcterms:modified xsi:type="dcterms:W3CDTF">2025-07-18T08:08:54Z</dcterms:modified>
</cp:coreProperties>
</file>