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3"/>
  </p:handoutMasterIdLst>
  <p:sldIdLst>
    <p:sldId id="257" r:id="rId3"/>
    <p:sldId id="258" r:id="rId4"/>
    <p:sldId id="259" r:id="rId5"/>
    <p:sldId id="267" r:id="rId7"/>
    <p:sldId id="268" r:id="rId8"/>
    <p:sldId id="269" r:id="rId9"/>
    <p:sldId id="270" r:id="rId10"/>
    <p:sldId id="271" r:id="rId11"/>
    <p:sldId id="272"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24" autoAdjust="0"/>
    <p:restoredTop sz="94660"/>
  </p:normalViewPr>
  <p:slideViewPr>
    <p:cSldViewPr snapToGrid="0" showGuides="1">
      <p:cViewPr varScale="1">
        <p:scale>
          <a:sx n="107" d="100"/>
          <a:sy n="107" d="100"/>
        </p:scale>
        <p:origin x="81" y="81"/>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59.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5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5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5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5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9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9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69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9" name="页脚占位符 4"/>
          <p:cNvSpPr>
            <a:spLocks noGrp="1"/>
          </p:cNvSpPr>
          <p:nvPr>
            <p:ph type="ftr" sz="quarter" idx="11"/>
          </p:nvPr>
        </p:nvSpPr>
        <p:spPr/>
        <p:txBody>
          <a:bodyPr/>
          <a:lstStyle/>
          <a:p>
            <a:endParaRPr lang="zh-CN" altLang="en-US"/>
          </a:p>
        </p:txBody>
      </p:sp>
      <p:sp>
        <p:nvSpPr>
          <p:cNvPr id="104870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21" name="标题 1"/>
          <p:cNvSpPr>
            <a:spLocks noGrp="1"/>
          </p:cNvSpPr>
          <p:nvPr>
            <p:ph type="title"/>
          </p:nvPr>
        </p:nvSpPr>
        <p:spPr/>
        <p:txBody>
          <a:bodyPr/>
          <a:lstStyle/>
          <a:p>
            <a:r>
              <a:rPr lang="zh-CN" altLang="en-US"/>
              <a:t>单击此处编辑母版标题样式</a:t>
            </a:r>
            <a:endParaRPr lang="zh-CN" altLang="en-US"/>
          </a:p>
        </p:txBody>
      </p:sp>
      <p:sp>
        <p:nvSpPr>
          <p:cNvPr id="1048722"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4" name="页脚占位符 4"/>
          <p:cNvSpPr>
            <a:spLocks noGrp="1"/>
          </p:cNvSpPr>
          <p:nvPr>
            <p:ph type="ftr" sz="quarter" idx="11"/>
          </p:nvPr>
        </p:nvSpPr>
        <p:spPr/>
        <p:txBody>
          <a:bodyPr/>
          <a:lstStyle/>
          <a:p>
            <a:endParaRPr lang="zh-CN" altLang="en-US"/>
          </a:p>
        </p:txBody>
      </p:sp>
      <p:sp>
        <p:nvSpPr>
          <p:cNvPr id="104872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05"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8706"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8" name="页脚占位符 4"/>
          <p:cNvSpPr>
            <a:spLocks noGrp="1"/>
          </p:cNvSpPr>
          <p:nvPr>
            <p:ph type="ftr" sz="quarter" idx="11"/>
          </p:nvPr>
        </p:nvSpPr>
        <p:spPr/>
        <p:txBody>
          <a:bodyPr/>
          <a:lstStyle/>
          <a:p>
            <a:endParaRPr lang="zh-CN" altLang="en-US"/>
          </a:p>
        </p:txBody>
      </p:sp>
      <p:sp>
        <p:nvSpPr>
          <p:cNvPr id="1048709"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10" name="标题 1"/>
          <p:cNvSpPr>
            <a:spLocks noGrp="1"/>
          </p:cNvSpPr>
          <p:nvPr>
            <p:ph type="title"/>
          </p:nvPr>
        </p:nvSpPr>
        <p:spPr/>
        <p:txBody>
          <a:bodyPr/>
          <a:lstStyle/>
          <a:p>
            <a:r>
              <a:rPr lang="zh-CN" altLang="en-US"/>
              <a:t>单击此处编辑母版标题样式</a:t>
            </a:r>
            <a:endParaRPr lang="zh-CN" altLang="en-US"/>
          </a:p>
        </p:txBody>
      </p:sp>
      <p:sp>
        <p:nvSpPr>
          <p:cNvPr id="1048711"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1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3" name="页脚占位符 4"/>
          <p:cNvSpPr>
            <a:spLocks noGrp="1"/>
          </p:cNvSpPr>
          <p:nvPr>
            <p:ph type="ftr" sz="quarter" idx="11"/>
          </p:nvPr>
        </p:nvSpPr>
        <p:spPr/>
        <p:txBody>
          <a:bodyPr/>
          <a:lstStyle/>
          <a:p>
            <a:endParaRPr lang="zh-CN" altLang="en-US"/>
          </a:p>
        </p:txBody>
      </p:sp>
      <p:sp>
        <p:nvSpPr>
          <p:cNvPr id="104871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2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72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9" name="页脚占位符 4"/>
          <p:cNvSpPr>
            <a:spLocks noGrp="1"/>
          </p:cNvSpPr>
          <p:nvPr>
            <p:ph type="ftr" sz="quarter" idx="11"/>
          </p:nvPr>
        </p:nvSpPr>
        <p:spPr/>
        <p:txBody>
          <a:bodyPr/>
          <a:lstStyle/>
          <a:p>
            <a:endParaRPr lang="zh-CN" altLang="en-US"/>
          </a:p>
        </p:txBody>
      </p:sp>
      <p:sp>
        <p:nvSpPr>
          <p:cNvPr id="104873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1" name="标题 1"/>
          <p:cNvSpPr>
            <a:spLocks noGrp="1"/>
          </p:cNvSpPr>
          <p:nvPr>
            <p:ph type="title"/>
          </p:nvPr>
        </p:nvSpPr>
        <p:spPr/>
        <p:txBody>
          <a:bodyPr/>
          <a:lstStyle/>
          <a:p>
            <a:r>
              <a:rPr lang="zh-CN" altLang="en-US"/>
              <a:t>单击此处编辑母版标题样式</a:t>
            </a:r>
            <a:endParaRPr lang="zh-CN" altLang="en-US"/>
          </a:p>
        </p:txBody>
      </p:sp>
      <p:sp>
        <p:nvSpPr>
          <p:cNvPr id="1048732"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35" name="页脚占位符 5"/>
          <p:cNvSpPr>
            <a:spLocks noGrp="1"/>
          </p:cNvSpPr>
          <p:nvPr>
            <p:ph type="ftr" sz="quarter" idx="11"/>
          </p:nvPr>
        </p:nvSpPr>
        <p:spPr/>
        <p:txBody>
          <a:bodyPr/>
          <a:lstStyle/>
          <a:p>
            <a:endParaRPr lang="zh-CN" altLang="en-US"/>
          </a:p>
        </p:txBody>
      </p:sp>
      <p:sp>
        <p:nvSpPr>
          <p:cNvPr id="104873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37"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873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39"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4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3" name="页脚占位符 7"/>
          <p:cNvSpPr>
            <a:spLocks noGrp="1"/>
          </p:cNvSpPr>
          <p:nvPr>
            <p:ph type="ftr" sz="quarter" idx="11"/>
          </p:nvPr>
        </p:nvSpPr>
        <p:spPr/>
        <p:txBody>
          <a:bodyPr/>
          <a:lstStyle/>
          <a:p>
            <a:endParaRPr lang="zh-CN" altLang="en-US"/>
          </a:p>
        </p:txBody>
      </p:sp>
      <p:sp>
        <p:nvSpPr>
          <p:cNvPr id="104874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a:t>单击此处编辑母版标题样式</a:t>
            </a:r>
            <a:endParaRPr lang="zh-CN" altLang="en-US"/>
          </a:p>
        </p:txBody>
      </p:sp>
      <p:sp>
        <p:nvSpPr>
          <p:cNvPr id="1048702"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3" name="页脚占位符 3"/>
          <p:cNvSpPr>
            <a:spLocks noGrp="1"/>
          </p:cNvSpPr>
          <p:nvPr>
            <p:ph type="ftr" sz="quarter" idx="11"/>
          </p:nvPr>
        </p:nvSpPr>
        <p:spPr/>
        <p:txBody>
          <a:bodyPr/>
          <a:lstStyle/>
          <a:p>
            <a:endParaRPr lang="zh-CN" altLang="en-US"/>
          </a:p>
        </p:txBody>
      </p:sp>
      <p:sp>
        <p:nvSpPr>
          <p:cNvPr id="1048704"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4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46"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4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9" name="页脚占位符 5"/>
          <p:cNvSpPr>
            <a:spLocks noGrp="1"/>
          </p:cNvSpPr>
          <p:nvPr>
            <p:ph type="ftr" sz="quarter" idx="11"/>
          </p:nvPr>
        </p:nvSpPr>
        <p:spPr/>
        <p:txBody>
          <a:bodyPr/>
          <a:lstStyle/>
          <a:p>
            <a:endParaRPr lang="zh-CN" altLang="en-US"/>
          </a:p>
        </p:txBody>
      </p:sp>
      <p:sp>
        <p:nvSpPr>
          <p:cNvPr id="104875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1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1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1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1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9" name="页脚占位符 5"/>
          <p:cNvSpPr>
            <a:spLocks noGrp="1"/>
          </p:cNvSpPr>
          <p:nvPr>
            <p:ph type="ftr" sz="quarter" idx="11"/>
          </p:nvPr>
        </p:nvSpPr>
        <p:spPr/>
        <p:txBody>
          <a:bodyPr/>
          <a:lstStyle/>
          <a:p>
            <a:endParaRPr lang="zh-CN" altLang="en-US"/>
          </a:p>
        </p:txBody>
      </p:sp>
      <p:sp>
        <p:nvSpPr>
          <p:cNvPr id="104872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3.png"/><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3.png"/><Relationship Id="rId12" Type="http://schemas.openxmlformats.org/officeDocument/2006/relationships/notesSlide" Target="../notesSlides/notesSlide4.xml"/><Relationship Id="rId11" Type="http://schemas.openxmlformats.org/officeDocument/2006/relationships/slideLayout" Target="../slideLayouts/slideLayout7.xml"/><Relationship Id="rId10" Type="http://schemas.openxmlformats.org/officeDocument/2006/relationships/tags" Target="../tags/tag28.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3.png"/><Relationship Id="rId16" Type="http://schemas.openxmlformats.org/officeDocument/2006/relationships/notesSlide" Target="../notesSlides/notesSlide5.xml"/><Relationship Id="rId15" Type="http://schemas.openxmlformats.org/officeDocument/2006/relationships/slideLayout" Target="../slideLayouts/slideLayout7.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2" Type="http://schemas.openxmlformats.org/officeDocument/2006/relationships/notesSlide" Target="../notesSlides/notesSlide6.xml"/><Relationship Id="rId21" Type="http://schemas.openxmlformats.org/officeDocument/2006/relationships/slideLayout" Target="../slideLayouts/slideLayout7.xml"/><Relationship Id="rId20" Type="http://schemas.openxmlformats.org/officeDocument/2006/relationships/tags" Target="../tags/tag52.xml"/><Relationship Id="rId2" Type="http://schemas.openxmlformats.org/officeDocument/2006/relationships/image" Target="../media/image3.png"/><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image" Target="../media/image9.svg"/><Relationship Id="rId11" Type="http://schemas.openxmlformats.org/officeDocument/2006/relationships/image" Target="../media/image8.png"/><Relationship Id="rId10" Type="http://schemas.openxmlformats.org/officeDocument/2006/relationships/tags" Target="../tags/tag44.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3.png"/><Relationship Id="rId10" Type="http://schemas.openxmlformats.org/officeDocument/2006/relationships/notesSlide" Target="../notesSlides/notesSlide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矩形 3"/>
          <p:cNvSpPr/>
          <p:nvPr>
            <p:custDataLst>
              <p:tags r:id="rId1"/>
            </p:custDataLst>
          </p:nvPr>
        </p:nvSpPr>
        <p:spPr>
          <a:xfrm>
            <a:off x="0" y="0"/>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585" name="文本框 6"/>
          <p:cNvSpPr txBox="1"/>
          <p:nvPr/>
        </p:nvSpPr>
        <p:spPr>
          <a:xfrm>
            <a:off x="3037205" y="1495425"/>
            <a:ext cx="6468745" cy="1074420"/>
          </a:xfrm>
          <a:prstGeom prst="rect">
            <a:avLst/>
          </a:prstGeom>
          <a:noFill/>
        </p:spPr>
        <p:txBody>
          <a:bodyPr wrap="square" rtlCol="0">
            <a:noAutofit/>
          </a:bodyPr>
          <a:lstStyle/>
          <a:p>
            <a:pPr algn="ctr"/>
            <a:r>
              <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rPr>
              <a:t>玉女煎颗粒</a:t>
            </a:r>
            <a:endParaRPr kumimoji="0" lang="zh-CN" altLang="en-US" sz="66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Arial Unicode MS" panose="020B0604020202020204" charset="-122"/>
            </a:endParaRPr>
          </a:p>
          <a:p>
            <a:pPr algn="ctr"/>
            <a:endParaRPr kumimoji="1" lang="en-US" altLang="zh-CN" sz="6600" b="1" dirty="0">
              <a:solidFill>
                <a:srgbClr val="013E9F"/>
              </a:solidFill>
              <a:latin typeface="Times New Roman" panose="02020603050405020304" pitchFamily="18" charset="0"/>
              <a:ea typeface="微软雅黑" panose="020B0503020204020204" charset="-122"/>
              <a:cs typeface="Times New Roman" panose="02020603050405020304" pitchFamily="18" charset="0"/>
            </a:endParaRPr>
          </a:p>
          <a:p>
            <a:pPr algn="ctr"/>
            <a:endParaRPr lang="zh-CN" altLang="en-US" sz="6600" b="1" spc="600" dirty="0">
              <a:solidFill>
                <a:schemeClr val="accent5">
                  <a:lumMod val="50000"/>
                </a:schemeClr>
              </a:solidFill>
              <a:latin typeface="思源黑体 CN Normal" panose="020B0400000000000000" pitchFamily="34" charset="-122"/>
              <a:ea typeface="思源黑体 CN Normal" panose="020B0400000000000000" pitchFamily="34" charset="-122"/>
            </a:endParaRPr>
          </a:p>
        </p:txBody>
      </p:sp>
      <p:sp>
        <p:nvSpPr>
          <p:cNvPr id="1048586" name="文本框 8"/>
          <p:cNvSpPr txBox="1"/>
          <p:nvPr/>
        </p:nvSpPr>
        <p:spPr>
          <a:xfrm>
            <a:off x="4299585" y="3095625"/>
            <a:ext cx="4110355" cy="408940"/>
          </a:xfrm>
          <a:prstGeom prst="rect">
            <a:avLst/>
          </a:prstGeom>
          <a:noFill/>
        </p:spPr>
        <p:txBody>
          <a:bodyPr wrap="square" rtlCol="0">
            <a:spAutoFit/>
          </a:bodyPr>
          <a:lstStyle/>
          <a:p>
            <a:pPr algn="l"/>
            <a:r>
              <a:rPr lang="zh-CN" altLang="en-US" sz="2250" spc="250" dirty="0">
                <a:solidFill>
                  <a:schemeClr val="accent5">
                    <a:lumMod val="50000"/>
                  </a:schemeClr>
                </a:solidFill>
                <a:latin typeface="+mj-ea"/>
                <a:ea typeface="+mj-ea"/>
              </a:rPr>
              <a:t>江苏康缘药业股份有限公司</a:t>
            </a:r>
            <a:endParaRPr lang="zh-CN" altLang="en-US" sz="2250" spc="250" dirty="0">
              <a:solidFill>
                <a:schemeClr val="accent5">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矩形 3"/>
          <p:cNvSpPr/>
          <p:nvPr/>
        </p:nvSpPr>
        <p:spPr>
          <a:xfrm>
            <a:off x="0" y="0"/>
            <a:ext cx="12192000" cy="6858000"/>
          </a:xfrm>
          <a:prstGeom prst="rect">
            <a:avLst/>
          </a:prstGeom>
          <a:blipFill dpi="0" rotWithShape="1">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8" name="矩形 34"/>
          <p:cNvSpPr/>
          <p:nvPr/>
        </p:nvSpPr>
        <p:spPr>
          <a:xfrm>
            <a:off x="0" y="0"/>
            <a:ext cx="12192000" cy="6858000"/>
          </a:xfrm>
          <a:prstGeom prst="rect">
            <a:avLst/>
          </a:prstGeom>
          <a:solidFill>
            <a:srgbClr val="51B4E9">
              <a:alpha val="4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9" name="矩形 1"/>
          <p:cNvSpPr/>
          <p:nvPr/>
        </p:nvSpPr>
        <p:spPr>
          <a:xfrm>
            <a:off x="558800" y="330200"/>
            <a:ext cx="11099800" cy="61849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90" name="文本框 9"/>
          <p:cNvSpPr txBox="1"/>
          <p:nvPr/>
        </p:nvSpPr>
        <p:spPr>
          <a:xfrm>
            <a:off x="3932436" y="560813"/>
            <a:ext cx="4337269" cy="706755"/>
          </a:xfrm>
          <a:prstGeom prst="rect">
            <a:avLst/>
          </a:prstGeom>
          <a:noFill/>
        </p:spPr>
        <p:txBody>
          <a:bodyPr wrap="square" rtlCol="0">
            <a:spAutoFit/>
          </a:bodyPr>
          <a:lstStyle/>
          <a:p>
            <a:pPr algn="ctr"/>
            <a:r>
              <a:rPr lang="zh-CN" altLang="en-US" sz="4000" dirty="0">
                <a:solidFill>
                  <a:srgbClr val="002060"/>
                </a:solidFill>
                <a:latin typeface="+mn-ea"/>
              </a:rPr>
              <a:t>目录</a:t>
            </a:r>
            <a:endParaRPr lang="zh-CN" altLang="en-US" sz="4000" dirty="0">
              <a:solidFill>
                <a:srgbClr val="002060"/>
              </a:solidFill>
              <a:latin typeface="+mn-ea"/>
            </a:endParaRPr>
          </a:p>
        </p:txBody>
      </p:sp>
      <p:sp>
        <p:nvSpPr>
          <p:cNvPr id="1048591" name="文本框 12"/>
          <p:cNvSpPr txBox="1"/>
          <p:nvPr/>
        </p:nvSpPr>
        <p:spPr>
          <a:xfrm>
            <a:off x="1167118" y="1917689"/>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01</a:t>
            </a:r>
            <a:endParaRPr lang="zh-CN" altLang="en-US" sz="4400" dirty="0">
              <a:solidFill>
                <a:srgbClr val="51B4E9"/>
              </a:solidFill>
              <a:latin typeface="+mn-ea"/>
              <a:cs typeface="Arial" panose="020B0604020202020204" pitchFamily="34" charset="0"/>
            </a:endParaRPr>
          </a:p>
        </p:txBody>
      </p:sp>
      <p:sp>
        <p:nvSpPr>
          <p:cNvPr id="1048592" name="文本框 13"/>
          <p:cNvSpPr txBox="1"/>
          <p:nvPr/>
        </p:nvSpPr>
        <p:spPr>
          <a:xfrm>
            <a:off x="4672378" y="1165936"/>
            <a:ext cx="2933585" cy="338554"/>
          </a:xfrm>
          <a:prstGeom prst="rect">
            <a:avLst/>
          </a:prstGeom>
          <a:noFill/>
        </p:spPr>
        <p:txBody>
          <a:bodyPr wrap="square" rtlCol="0">
            <a:spAutoFit/>
          </a:bodyPr>
          <a:lstStyle/>
          <a:p>
            <a:pPr algn="ctr"/>
            <a:r>
              <a:rPr lang="en-US" altLang="zh-CN" sz="1600" spc="600" dirty="0">
                <a:solidFill>
                  <a:srgbClr val="002060"/>
                </a:solidFill>
                <a:latin typeface="+mn-ea"/>
              </a:rPr>
              <a:t>COMPANY</a:t>
            </a:r>
            <a:endParaRPr lang="zh-CN" altLang="en-US" sz="1600" spc="600" dirty="0">
              <a:solidFill>
                <a:srgbClr val="002060"/>
              </a:solidFill>
              <a:latin typeface="+mn-ea"/>
            </a:endParaRPr>
          </a:p>
        </p:txBody>
      </p:sp>
      <p:sp>
        <p:nvSpPr>
          <p:cNvPr id="1048593" name="文本框 16"/>
          <p:cNvSpPr txBox="1"/>
          <p:nvPr/>
        </p:nvSpPr>
        <p:spPr>
          <a:xfrm>
            <a:off x="6737738" y="1912727"/>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02</a:t>
            </a:r>
            <a:endParaRPr lang="zh-CN" altLang="en-US" sz="4400" dirty="0">
              <a:solidFill>
                <a:srgbClr val="51B4E9"/>
              </a:solidFill>
              <a:latin typeface="+mn-ea"/>
              <a:cs typeface="Arial" panose="020B0604020202020204" pitchFamily="34" charset="0"/>
            </a:endParaRPr>
          </a:p>
        </p:txBody>
      </p:sp>
      <p:sp>
        <p:nvSpPr>
          <p:cNvPr id="1048594" name="文本框 19"/>
          <p:cNvSpPr txBox="1"/>
          <p:nvPr/>
        </p:nvSpPr>
        <p:spPr>
          <a:xfrm>
            <a:off x="1169855" y="3384600"/>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03</a:t>
            </a:r>
            <a:endParaRPr lang="zh-CN" altLang="en-US" sz="4400" dirty="0">
              <a:solidFill>
                <a:srgbClr val="51B4E9"/>
              </a:solidFill>
              <a:latin typeface="+mn-ea"/>
              <a:cs typeface="Arial" panose="020B0604020202020204" pitchFamily="34" charset="0"/>
            </a:endParaRPr>
          </a:p>
        </p:txBody>
      </p:sp>
      <p:sp>
        <p:nvSpPr>
          <p:cNvPr id="1048595" name="文本框 22"/>
          <p:cNvSpPr txBox="1"/>
          <p:nvPr/>
        </p:nvSpPr>
        <p:spPr>
          <a:xfrm>
            <a:off x="6727775" y="3379638"/>
            <a:ext cx="987998" cy="768350"/>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04</a:t>
            </a:r>
            <a:endParaRPr lang="zh-CN" altLang="en-US" sz="4400" dirty="0">
              <a:solidFill>
                <a:srgbClr val="51B4E9"/>
              </a:solidFill>
              <a:latin typeface="+mn-ea"/>
              <a:cs typeface="Arial" panose="020B0604020202020204" pitchFamily="34" charset="0"/>
            </a:endParaRPr>
          </a:p>
        </p:txBody>
      </p:sp>
      <p:sp>
        <p:nvSpPr>
          <p:cNvPr id="1048596" name="文本框 25"/>
          <p:cNvSpPr txBox="1"/>
          <p:nvPr/>
        </p:nvSpPr>
        <p:spPr>
          <a:xfrm>
            <a:off x="1159892" y="4775311"/>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05</a:t>
            </a:r>
            <a:endParaRPr lang="zh-CN" altLang="en-US" sz="4400" dirty="0">
              <a:solidFill>
                <a:srgbClr val="51B4E9"/>
              </a:solidFill>
              <a:latin typeface="+mn-ea"/>
              <a:cs typeface="Arial" panose="020B0604020202020204" pitchFamily="34" charset="0"/>
            </a:endParaRPr>
          </a:p>
        </p:txBody>
      </p:sp>
      <p:sp>
        <p:nvSpPr>
          <p:cNvPr id="1048597" name="文本框 18"/>
          <p:cNvSpPr txBox="1"/>
          <p:nvPr/>
        </p:nvSpPr>
        <p:spPr>
          <a:xfrm>
            <a:off x="2155117" y="2044102"/>
            <a:ext cx="2673410" cy="521970"/>
          </a:xfrm>
          <a:prstGeom prst="rect">
            <a:avLst/>
          </a:prstGeom>
          <a:noFill/>
        </p:spPr>
        <p:txBody>
          <a:bodyPr wrap="square" rtlCol="0">
            <a:spAutoFit/>
          </a:bodyPr>
          <a:lstStyle/>
          <a:p>
            <a:pPr lvl="0"/>
            <a:r>
              <a:rPr lang="zh-CN" altLang="en-US" sz="2800" spc="250" dirty="0">
                <a:solidFill>
                  <a:srgbClr val="002060"/>
                </a:solidFill>
                <a:latin typeface="+mn-ea"/>
              </a:rPr>
              <a:t>药品基本信息</a:t>
            </a:r>
            <a:endParaRPr lang="zh-CN" altLang="en-US" sz="2800" spc="250" dirty="0">
              <a:solidFill>
                <a:srgbClr val="002060"/>
              </a:solidFill>
              <a:latin typeface="+mn-ea"/>
            </a:endParaRPr>
          </a:p>
        </p:txBody>
      </p:sp>
      <p:sp>
        <p:nvSpPr>
          <p:cNvPr id="1048598" name="文本框 24"/>
          <p:cNvSpPr txBox="1"/>
          <p:nvPr/>
        </p:nvSpPr>
        <p:spPr>
          <a:xfrm>
            <a:off x="7882939" y="2107602"/>
            <a:ext cx="2673410" cy="521970"/>
          </a:xfrm>
          <a:prstGeom prst="rect">
            <a:avLst/>
          </a:prstGeom>
          <a:noFill/>
        </p:spPr>
        <p:txBody>
          <a:bodyPr wrap="square" rtlCol="0">
            <a:spAutoFit/>
          </a:bodyPr>
          <a:lstStyle/>
          <a:p>
            <a:pPr lvl="0"/>
            <a:r>
              <a:rPr lang="zh-CN" altLang="en-US" sz="2800" spc="250" dirty="0">
                <a:solidFill>
                  <a:srgbClr val="002060"/>
                </a:solidFill>
                <a:latin typeface="+mn-ea"/>
              </a:rPr>
              <a:t>安全性</a:t>
            </a:r>
            <a:endParaRPr lang="zh-CN" altLang="en-US" sz="2800" spc="250" dirty="0">
              <a:solidFill>
                <a:srgbClr val="002060"/>
              </a:solidFill>
              <a:latin typeface="+mn-ea"/>
            </a:endParaRPr>
          </a:p>
        </p:txBody>
      </p:sp>
      <p:sp>
        <p:nvSpPr>
          <p:cNvPr id="1048599" name="文本框 29"/>
          <p:cNvSpPr txBox="1"/>
          <p:nvPr/>
        </p:nvSpPr>
        <p:spPr>
          <a:xfrm>
            <a:off x="2164447" y="3550025"/>
            <a:ext cx="2673410" cy="521970"/>
          </a:xfrm>
          <a:prstGeom prst="rect">
            <a:avLst/>
          </a:prstGeom>
          <a:noFill/>
        </p:spPr>
        <p:txBody>
          <a:bodyPr wrap="square" rtlCol="0">
            <a:spAutoFit/>
          </a:bodyPr>
          <a:lstStyle/>
          <a:p>
            <a:pPr lvl="0"/>
            <a:r>
              <a:rPr lang="zh-CN" altLang="en-US" sz="2800" spc="250" dirty="0">
                <a:solidFill>
                  <a:srgbClr val="002060"/>
                </a:solidFill>
                <a:latin typeface="+mn-ea"/>
              </a:rPr>
              <a:t>有效性</a:t>
            </a:r>
            <a:endParaRPr lang="zh-CN" altLang="en-US" sz="2800" spc="250" dirty="0">
              <a:solidFill>
                <a:srgbClr val="002060"/>
              </a:solidFill>
              <a:latin typeface="+mn-ea"/>
            </a:endParaRPr>
          </a:p>
        </p:txBody>
      </p:sp>
      <p:sp>
        <p:nvSpPr>
          <p:cNvPr id="1048600" name="文本框 31"/>
          <p:cNvSpPr txBox="1"/>
          <p:nvPr/>
        </p:nvSpPr>
        <p:spPr>
          <a:xfrm>
            <a:off x="7882109" y="3528435"/>
            <a:ext cx="2673410" cy="521970"/>
          </a:xfrm>
          <a:prstGeom prst="rect">
            <a:avLst/>
          </a:prstGeom>
          <a:noFill/>
        </p:spPr>
        <p:txBody>
          <a:bodyPr wrap="square" rtlCol="0">
            <a:spAutoFit/>
          </a:bodyPr>
          <a:lstStyle/>
          <a:p>
            <a:pPr lvl="0"/>
            <a:r>
              <a:rPr lang="zh-CN" altLang="en-US" sz="2800" spc="250" dirty="0">
                <a:solidFill>
                  <a:srgbClr val="002060"/>
                </a:solidFill>
                <a:latin typeface="+mn-ea"/>
              </a:rPr>
              <a:t>创新性</a:t>
            </a:r>
            <a:endParaRPr lang="zh-CN" altLang="en-US" sz="2800" spc="250" dirty="0">
              <a:solidFill>
                <a:srgbClr val="002060"/>
              </a:solidFill>
              <a:latin typeface="+mn-ea"/>
            </a:endParaRPr>
          </a:p>
        </p:txBody>
      </p:sp>
      <p:sp>
        <p:nvSpPr>
          <p:cNvPr id="1048601" name="文本框 36"/>
          <p:cNvSpPr txBox="1"/>
          <p:nvPr/>
        </p:nvSpPr>
        <p:spPr>
          <a:xfrm>
            <a:off x="2164447" y="4949675"/>
            <a:ext cx="2673410" cy="521970"/>
          </a:xfrm>
          <a:prstGeom prst="rect">
            <a:avLst/>
          </a:prstGeom>
          <a:noFill/>
        </p:spPr>
        <p:txBody>
          <a:bodyPr wrap="square" rtlCol="0">
            <a:spAutoFit/>
          </a:bodyPr>
          <a:lstStyle/>
          <a:p>
            <a:pPr lvl="0"/>
            <a:r>
              <a:rPr lang="zh-CN" altLang="en-US" sz="2800" spc="250" dirty="0">
                <a:solidFill>
                  <a:srgbClr val="002060"/>
                </a:solidFill>
                <a:latin typeface="+mn-ea"/>
              </a:rPr>
              <a:t>公平性</a:t>
            </a:r>
            <a:endParaRPr lang="zh-CN" altLang="en-US" sz="2800" spc="250" dirty="0">
              <a:solidFill>
                <a:srgbClr val="002060"/>
              </a:solidFill>
              <a:latin typeface="+mn-ea"/>
            </a:endParaRPr>
          </a:p>
        </p:txBody>
      </p:sp>
      <p:cxnSp>
        <p:nvCxnSpPr>
          <p:cNvPr id="3145728" name="直接连接符 4"/>
          <p:cNvCxnSpPr/>
          <p:nvPr/>
        </p:nvCxnSpPr>
        <p:spPr>
          <a:xfrm>
            <a:off x="1287624"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29" name="直接连接符 38"/>
          <p:cNvCxnSpPr/>
          <p:nvPr/>
        </p:nvCxnSpPr>
        <p:spPr>
          <a:xfrm>
            <a:off x="1287624"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0" name="直接连接符 39"/>
          <p:cNvCxnSpPr/>
          <p:nvPr/>
        </p:nvCxnSpPr>
        <p:spPr>
          <a:xfrm>
            <a:off x="1287624" y="5472018"/>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1" name="直接连接符 40"/>
          <p:cNvCxnSpPr/>
          <p:nvPr/>
        </p:nvCxnSpPr>
        <p:spPr>
          <a:xfrm>
            <a:off x="6885992"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2" name="直接连接符 41"/>
          <p:cNvCxnSpPr/>
          <p:nvPr/>
        </p:nvCxnSpPr>
        <p:spPr>
          <a:xfrm>
            <a:off x="6885992"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5" name="文本框 9"/>
          <p:cNvSpPr txBox="1"/>
          <p:nvPr/>
        </p:nvSpPr>
        <p:spPr>
          <a:xfrm>
            <a:off x="937895" y="1431925"/>
            <a:ext cx="10603865" cy="4321175"/>
          </a:xfrm>
          <a:prstGeom prst="rect">
            <a:avLst/>
          </a:prstGeom>
          <a:noFill/>
        </p:spPr>
        <p:txBody>
          <a:bodyPr wrap="square" rtlCol="0">
            <a:noAutofit/>
          </a:bodyPr>
          <a:lstStyle/>
          <a:p>
            <a:pPr marL="342900" indent="-342900">
              <a:lnSpc>
                <a:spcPct val="200000"/>
              </a:lnSpc>
              <a:spcBef>
                <a:spcPts val="600"/>
              </a:spcBef>
              <a:buFont typeface="Arial" panose="020B0604020202020204" pitchFamily="34" charset="0"/>
              <a:buChar char="•"/>
            </a:pPr>
            <a:r>
              <a:rPr lang="zh-CN" altLang="en-US" sz="1600" spc="50" dirty="0">
                <a:latin typeface="+mn-ea"/>
                <a:cs typeface="+mj-ea"/>
              </a:rPr>
              <a:t>申报目录类别：基本医保目录</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通用名：</a:t>
            </a:r>
            <a:r>
              <a:rPr lang="zh-CN" altLang="en-US" sz="1600" spc="50" dirty="0">
                <a:latin typeface="+mn-ea"/>
                <a:cs typeface="+mj-ea"/>
                <a:sym typeface="+mn-ea"/>
              </a:rPr>
              <a:t>玉女煎颗粒</a:t>
            </a:r>
            <a:endParaRPr kumimoji="1" lang="en-US" altLang="zh-CN" sz="1600" dirty="0">
              <a:solidFill>
                <a:srgbClr val="013E9F"/>
              </a:solidFill>
              <a:latin typeface="+mn-ea"/>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注册规格：每袋相当于饮片</a:t>
            </a:r>
            <a:r>
              <a:rPr lang="en-US" altLang="zh-CN" sz="1600" spc="50" dirty="0">
                <a:latin typeface="+mn-ea"/>
                <a:cs typeface="+mj-ea"/>
              </a:rPr>
              <a:t>28.92g</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中国大陆首次上市时间：</a:t>
            </a:r>
            <a:r>
              <a:rPr lang="zh-CN" altLang="en-US" sz="1600" spc="50" dirty="0">
                <a:latin typeface="+mn-ea"/>
                <a:cs typeface="+mj-ea"/>
                <a:sym typeface="+mn-ea"/>
              </a:rPr>
              <a:t>202</a:t>
            </a:r>
            <a:r>
              <a:rPr lang="en-US" altLang="zh-CN" sz="1600" spc="50" dirty="0">
                <a:latin typeface="+mn-ea"/>
                <a:cs typeface="+mj-ea"/>
                <a:sym typeface="+mn-ea"/>
              </a:rPr>
              <a:t>5</a:t>
            </a:r>
            <a:r>
              <a:rPr lang="zh-CN" altLang="en-US" sz="1600" spc="50" dirty="0">
                <a:latin typeface="+mn-ea"/>
                <a:cs typeface="+mj-ea"/>
                <a:sym typeface="+mn-ea"/>
              </a:rPr>
              <a:t>年</a:t>
            </a:r>
            <a:r>
              <a:rPr lang="en-US" sz="1600" spc="50" dirty="0">
                <a:latin typeface="+mn-ea"/>
                <a:cs typeface="+mj-ea"/>
                <a:sym typeface="+mn-ea"/>
              </a:rPr>
              <a:t>4</a:t>
            </a:r>
            <a:r>
              <a:rPr lang="zh-CN" altLang="en-US" sz="1600" spc="50" dirty="0">
                <a:latin typeface="+mn-ea"/>
                <a:cs typeface="+mj-ea"/>
                <a:sym typeface="+mn-ea"/>
              </a:rPr>
              <a:t>月</a:t>
            </a:r>
            <a:r>
              <a:rPr lang="en-US" altLang="zh-CN" sz="1600" spc="50" dirty="0">
                <a:latin typeface="+mn-ea"/>
                <a:cs typeface="+mj-ea"/>
                <a:sym typeface="+mn-ea"/>
              </a:rPr>
              <a:t>15</a:t>
            </a:r>
            <a:r>
              <a:rPr lang="zh-CN" altLang="en-US" sz="1600" spc="50" dirty="0">
                <a:latin typeface="+mn-ea"/>
                <a:cs typeface="+mj-ea"/>
                <a:sym typeface="+mn-ea"/>
              </a:rPr>
              <a:t>日</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目前大陆地区同通用名药品的上市情况：无</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全球首个上市国家</a:t>
            </a:r>
            <a:r>
              <a:rPr lang="en-US" altLang="zh-CN" sz="1600" spc="50" dirty="0">
                <a:latin typeface="+mn-ea"/>
                <a:cs typeface="+mj-ea"/>
              </a:rPr>
              <a:t>/</a:t>
            </a:r>
            <a:r>
              <a:rPr lang="zh-CN" altLang="en-US" sz="1600" spc="50" dirty="0">
                <a:latin typeface="+mn-ea"/>
                <a:cs typeface="+mj-ea"/>
              </a:rPr>
              <a:t>地区及上市时间：中国</a:t>
            </a:r>
            <a:r>
              <a:rPr lang="en-US" altLang="zh-CN" sz="1600" spc="50" dirty="0">
                <a:latin typeface="+mn-ea"/>
                <a:cs typeface="+mj-ea"/>
              </a:rPr>
              <a:t>  2025</a:t>
            </a:r>
            <a:r>
              <a:rPr lang="zh-CN" altLang="en-US" sz="1600" spc="50" dirty="0">
                <a:latin typeface="+mn-ea"/>
                <a:cs typeface="+mj-ea"/>
              </a:rPr>
              <a:t>年</a:t>
            </a:r>
            <a:r>
              <a:rPr lang="en-US" altLang="zh-CN" sz="1600" spc="50" dirty="0">
                <a:latin typeface="+mn-ea"/>
                <a:cs typeface="+mj-ea"/>
              </a:rPr>
              <a:t>4</a:t>
            </a:r>
            <a:r>
              <a:rPr lang="zh-CN" altLang="en-US" sz="1600" spc="50" dirty="0">
                <a:latin typeface="+mn-ea"/>
                <a:cs typeface="+mj-ea"/>
              </a:rPr>
              <a:t>月</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是否为</a:t>
            </a:r>
            <a:r>
              <a:rPr lang="en-US" altLang="zh-CN" sz="1600" spc="50" dirty="0">
                <a:latin typeface="+mn-ea"/>
                <a:cs typeface="+mj-ea"/>
              </a:rPr>
              <a:t>OTC</a:t>
            </a:r>
            <a:r>
              <a:rPr lang="zh-CN" altLang="en-US" sz="1600" spc="50" dirty="0">
                <a:latin typeface="+mn-ea"/>
                <a:cs typeface="+mj-ea"/>
              </a:rPr>
              <a:t>产品：否</a:t>
            </a:r>
            <a:endParaRPr lang="en-US" altLang="zh-CN" sz="1600" spc="50" dirty="0">
              <a:latin typeface="+mn-ea"/>
              <a:cs typeface="+mj-ea"/>
            </a:endParaRPr>
          </a:p>
          <a:p>
            <a:pPr marL="342900" indent="-342900">
              <a:lnSpc>
                <a:spcPct val="200000"/>
              </a:lnSpc>
              <a:spcBef>
                <a:spcPts val="600"/>
              </a:spcBef>
              <a:buFont typeface="Arial" panose="020B0604020202020204" pitchFamily="34" charset="0"/>
              <a:buChar char="•"/>
            </a:pPr>
            <a:r>
              <a:rPr lang="en-US" altLang="zh-CN" sz="1600" dirty="0">
                <a:latin typeface="+mn-ea"/>
                <a:sym typeface="Arial" panose="020B0604020202020204" pitchFamily="34" charset="0"/>
              </a:rPr>
              <a:t>CDE</a:t>
            </a:r>
            <a:r>
              <a:rPr lang="zh-CN" altLang="en-US" sz="1600" dirty="0">
                <a:latin typeface="+mn-ea"/>
                <a:sym typeface="Arial" panose="020B0604020202020204" pitchFamily="34" charset="0"/>
              </a:rPr>
              <a:t>注册分类：中药3.1类新药</a:t>
            </a:r>
            <a:r>
              <a:rPr lang="en-US" altLang="zh-CN" sz="1600" dirty="0">
                <a:latin typeface="+mn-ea"/>
                <a:sym typeface="Arial" panose="020B0604020202020204" pitchFamily="34" charset="0"/>
              </a:rPr>
              <a:t>【</a:t>
            </a:r>
            <a:r>
              <a:rPr lang="zh-CN" altLang="en-US" sz="1600" dirty="0">
                <a:latin typeface="+mn-ea"/>
                <a:sym typeface="Arial" panose="020B0604020202020204" pitchFamily="34" charset="0"/>
              </a:rPr>
              <a:t>出自国家中医药管理局</a:t>
            </a:r>
            <a:r>
              <a:rPr lang="en-US" altLang="zh-CN" sz="1600" dirty="0">
                <a:latin typeface="+mn-ea"/>
                <a:sym typeface="Arial" panose="020B0604020202020204" pitchFamily="34" charset="0"/>
              </a:rPr>
              <a:t>《</a:t>
            </a:r>
            <a:r>
              <a:rPr lang="zh-CN" altLang="en-US" sz="1600" dirty="0">
                <a:latin typeface="+mn-ea"/>
                <a:sym typeface="+mn-ea"/>
              </a:rPr>
              <a:t>古代经典名方目录（第一批）</a:t>
            </a:r>
            <a:r>
              <a:rPr lang="en-US" altLang="zh-CN" sz="1600" dirty="0">
                <a:latin typeface="+mn-ea"/>
                <a:sym typeface="Arial" panose="020B0604020202020204" pitchFamily="34" charset="0"/>
              </a:rPr>
              <a:t>》】</a:t>
            </a:r>
            <a:endParaRPr lang="zh-CN" altLang="en-US" sz="1600" spc="50" dirty="0">
              <a:highlight>
                <a:srgbClr val="FFFF00"/>
              </a:highlight>
              <a:latin typeface="+mn-ea"/>
              <a:cs typeface="+mj-ea"/>
            </a:endParaRPr>
          </a:p>
          <a:p>
            <a:pPr marL="342900" indent="-342900">
              <a:lnSpc>
                <a:spcPct val="200000"/>
              </a:lnSpc>
              <a:spcBef>
                <a:spcPts val="600"/>
              </a:spcBef>
              <a:buFont typeface="Arial" panose="020B0604020202020204" pitchFamily="34" charset="0"/>
              <a:buChar char="•"/>
            </a:pPr>
            <a:endParaRPr lang="zh-CN" altLang="en-US" sz="1600" spc="50" dirty="0">
              <a:highlight>
                <a:srgbClr val="FFFF00"/>
              </a:highlight>
              <a:latin typeface="+mn-ea"/>
              <a:cs typeface="+mj-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9" name="文本框 61"/>
          <p:cNvSpPr txBox="1"/>
          <p:nvPr/>
        </p:nvSpPr>
        <p:spPr>
          <a:xfrm>
            <a:off x="2707005" y="1387475"/>
            <a:ext cx="8385175" cy="1177925"/>
          </a:xfrm>
          <a:prstGeom prst="rect">
            <a:avLst/>
          </a:prstGeom>
          <a:noFill/>
        </p:spPr>
        <p:txBody>
          <a:bodyPr wrap="square" rtlCol="0">
            <a:noAutofit/>
          </a:bodyPr>
          <a:p>
            <a:pPr marL="171450" lvl="1" indent="-171450" fontAlgn="auto">
              <a:lnSpc>
                <a:spcPct val="150000"/>
              </a:lnSpc>
              <a:spcBef>
                <a:spcPts val="0"/>
              </a:spcBef>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说明书功能主治：清胃热，滋肾阴。用于胃热阴虚证。症见头痛，牙痛，齿松牙衄，烦热干渴，或消渴，消谷善饥，</a:t>
            </a:r>
            <a:endParaRPr lang="zh-CN" altLang="en-US" sz="1200" dirty="0">
              <a:latin typeface="微软雅黑" panose="020B0503020204020204" charset="-122"/>
              <a:ea typeface="微软雅黑" panose="020B0503020204020204" charset="-122"/>
              <a:sym typeface="+mn-ea"/>
            </a:endParaRPr>
          </a:p>
          <a:p>
            <a:pPr marL="0" lvl="1" indent="0" fontAlgn="auto">
              <a:lnSpc>
                <a:spcPct val="150000"/>
              </a:lnSpc>
              <a:spcBef>
                <a:spcPts val="0"/>
              </a:spcBef>
              <a:buFont typeface="Arial" panose="020B0604020202020204" pitchFamily="34" charset="0"/>
              <a:buNone/>
            </a:pPr>
            <a:r>
              <a:rPr lang="en-US" altLang="zh-CN" sz="1200" dirty="0">
                <a:latin typeface="微软雅黑" panose="020B0503020204020204" charset="-122"/>
                <a:ea typeface="微软雅黑" panose="020B0503020204020204" charset="-122"/>
                <a:sym typeface="+mn-ea"/>
              </a:rPr>
              <a:t>    </a:t>
            </a:r>
            <a:r>
              <a:rPr lang="zh-CN" altLang="en-US" sz="1200" dirty="0">
                <a:latin typeface="微软雅黑" panose="020B0503020204020204" charset="-122"/>
                <a:ea typeface="微软雅黑" panose="020B0503020204020204" charset="-122"/>
                <a:sym typeface="+mn-ea"/>
              </a:rPr>
              <a:t>舌红苔黄而干，脉浮洪或滑。</a:t>
            </a:r>
            <a:endParaRPr lang="zh-CN" altLang="en-US" sz="1200" dirty="0">
              <a:latin typeface="微软雅黑" panose="020B0503020204020204" charset="-122"/>
              <a:ea typeface="微软雅黑" panose="020B0503020204020204" charset="-122"/>
              <a:sym typeface="+mn-ea"/>
            </a:endParaRPr>
          </a:p>
          <a:p>
            <a:pPr marL="171450" lvl="1" indent="-171450" fontAlgn="auto">
              <a:lnSpc>
                <a:spcPct val="150000"/>
              </a:lnSpc>
              <a:spcBef>
                <a:spcPts val="600"/>
              </a:spcBef>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玉女煎是用于</a:t>
            </a:r>
            <a:r>
              <a:rPr lang="zh-CN" altLang="en-US" sz="1200" b="1" u="sng" dirty="0">
                <a:solidFill>
                  <a:srgbClr val="FF0000"/>
                </a:solidFill>
                <a:latin typeface="微软雅黑" panose="020B0503020204020204" charset="-122"/>
                <a:ea typeface="微软雅黑" panose="020B0503020204020204" charset="-122"/>
                <a:sym typeface="+mn-ea"/>
              </a:rPr>
              <a:t>治疗胃热阴虚证</a:t>
            </a:r>
            <a:r>
              <a:rPr lang="zh-CN" altLang="en-US" sz="1200" dirty="0">
                <a:latin typeface="微软雅黑" panose="020B0503020204020204" charset="-122"/>
                <a:ea typeface="微软雅黑" panose="020B0503020204020204" charset="-122"/>
                <a:sym typeface="+mn-ea"/>
              </a:rPr>
              <a:t>的经典方剂。适用于</a:t>
            </a:r>
            <a:r>
              <a:rPr lang="zh-CN" altLang="en-US" sz="1200" b="1" u="sng" dirty="0">
                <a:solidFill>
                  <a:srgbClr val="FF0000"/>
                </a:solidFill>
                <a:latin typeface="微软雅黑" panose="020B0503020204020204" charset="-122"/>
                <a:ea typeface="微软雅黑" panose="020B0503020204020204" charset="-122"/>
                <a:sym typeface="+mn-ea"/>
              </a:rPr>
              <a:t>肿瘤放化疗所致黏膜与消化道系列机体损害</a:t>
            </a:r>
            <a:r>
              <a:rPr lang="zh-CN" altLang="en-US" sz="1200" dirty="0">
                <a:latin typeface="微软雅黑" panose="020B0503020204020204" charset="-122"/>
                <a:ea typeface="微软雅黑" panose="020B0503020204020204" charset="-122"/>
                <a:sym typeface="+mn-ea"/>
              </a:rPr>
              <a:t>，如干燥综合征、放射性口炎及口干症、胃肠功能紊乱等，此类病症属胃热阴虚证。</a:t>
            </a:r>
            <a:endParaRPr lang="zh-CN" altLang="en-US" sz="1200" dirty="0">
              <a:latin typeface="微软雅黑" panose="020B0503020204020204" charset="-122"/>
              <a:ea typeface="微软雅黑" panose="020B0503020204020204" charset="-122"/>
              <a:sym typeface="+mn-ea"/>
            </a:endParaRPr>
          </a:p>
        </p:txBody>
      </p:sp>
      <p:sp>
        <p:nvSpPr>
          <p:cNvPr id="1048612" name="文本框 65" descr="7b0a202020202262756c6c6574223a20227b5c2263617465676f727949645c223a5c225c222c5c2274656d706c61746549645c223a32303233313634357d220a7d0a"/>
          <p:cNvSpPr txBox="1"/>
          <p:nvPr/>
        </p:nvSpPr>
        <p:spPr>
          <a:xfrm>
            <a:off x="2707005" y="2831534"/>
            <a:ext cx="8683625" cy="377051"/>
          </a:xfrm>
          <a:prstGeom prst="rect">
            <a:avLst/>
          </a:prstGeom>
          <a:noFill/>
        </p:spPr>
        <p:txBody>
          <a:bodyPr wrap="square" rtlCol="0">
            <a:noAutofit/>
          </a:bodyPr>
          <a:p>
            <a:pPr marL="179705" marR="0" lvl="0" indent="0" algn="just" defTabSz="914400" rtl="0" fontAlgn="auto">
              <a:lnSpc>
                <a:spcPct val="150000"/>
              </a:lnSpc>
              <a:buClrTx/>
              <a:buSzTx/>
              <a:buFont typeface="Wingdings" panose="05000000000000000000" charset="0"/>
              <a:buNone/>
            </a:pPr>
            <a:r>
              <a:rPr lang="zh-CN" altLang="en-US" sz="1200" dirty="0">
                <a:latin typeface="微软雅黑" panose="020B0503020204020204" charset="-122"/>
                <a:ea typeface="微软雅黑" panose="020B0503020204020204" charset="-122"/>
                <a:cs typeface="微软雅黑" panose="020B0503020204020204" charset="-122"/>
                <a:sym typeface="+mn-ea"/>
              </a:rPr>
              <a:t>开水冲服。一次</a:t>
            </a:r>
            <a:r>
              <a:rPr lang="en-US" altLang="zh-CN" sz="1200" dirty="0">
                <a:latin typeface="微软雅黑" panose="020B0503020204020204" charset="-122"/>
                <a:ea typeface="微软雅黑" panose="020B0503020204020204" charset="-122"/>
                <a:cs typeface="微软雅黑" panose="020B0503020204020204" charset="-122"/>
                <a:sym typeface="+mn-ea"/>
              </a:rPr>
              <a:t>1</a:t>
            </a:r>
            <a:r>
              <a:rPr lang="zh-CN" altLang="en-US" sz="1200" dirty="0">
                <a:latin typeface="微软雅黑" panose="020B0503020204020204" charset="-122"/>
                <a:ea typeface="微软雅黑" panose="020B0503020204020204" charset="-122"/>
                <a:cs typeface="微软雅黑" panose="020B0503020204020204" charset="-122"/>
                <a:sym typeface="+mn-ea"/>
              </a:rPr>
              <a:t>袋，一日</a:t>
            </a:r>
            <a:r>
              <a:rPr lang="en-US" altLang="zh-CN" sz="1200" dirty="0">
                <a:latin typeface="微软雅黑" panose="020B0503020204020204" charset="-122"/>
                <a:ea typeface="微软雅黑" panose="020B0503020204020204" charset="-122"/>
                <a:cs typeface="微软雅黑" panose="020B0503020204020204" charset="-122"/>
                <a:sym typeface="+mn-ea"/>
              </a:rPr>
              <a:t>2</a:t>
            </a:r>
            <a:r>
              <a:rPr lang="zh-CN" altLang="en-US" sz="1200" dirty="0">
                <a:latin typeface="微软雅黑" panose="020B0503020204020204" charset="-122"/>
                <a:ea typeface="微软雅黑" panose="020B0503020204020204" charset="-122"/>
                <a:cs typeface="微软雅黑" panose="020B0503020204020204" charset="-122"/>
                <a:sym typeface="+mn-ea"/>
              </a:rPr>
              <a:t>次</a:t>
            </a:r>
            <a:r>
              <a:rPr lang="zh-CN" altLang="zh-CN" sz="1200" dirty="0">
                <a:latin typeface="微软雅黑" panose="020B0503020204020204" charset="-122"/>
                <a:ea typeface="微软雅黑" panose="020B0503020204020204" charset="-122"/>
                <a:cs typeface="微软雅黑" panose="020B0503020204020204" charset="-122"/>
                <a:sym typeface="+mn-ea"/>
              </a:rPr>
              <a:t>。</a:t>
            </a:r>
            <a:endParaRPr lang="zh-CN" altLang="zh-CN" sz="12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48618" name="文本框 60"/>
          <p:cNvSpPr txBox="1"/>
          <p:nvPr/>
        </p:nvSpPr>
        <p:spPr>
          <a:xfrm>
            <a:off x="725170" y="2012950"/>
            <a:ext cx="1825625" cy="306705"/>
          </a:xfrm>
          <a:prstGeom prst="rect">
            <a:avLst/>
          </a:prstGeom>
          <a:noFill/>
        </p:spPr>
        <p:txBody>
          <a:bodyPr wrap="square" rtlCol="0">
            <a:spAutoFit/>
          </a:bodyPr>
          <a:p>
            <a:pPr algn="ctr"/>
            <a:r>
              <a:rPr lang="zh-CN" altLang="en-US" sz="1400" dirty="0">
                <a:solidFill>
                  <a:srgbClr val="002060"/>
                </a:solidFill>
                <a:latin typeface="+mn-ea"/>
              </a:rPr>
              <a:t>功能主治</a:t>
            </a:r>
            <a:endParaRPr lang="zh-CN" altLang="en-US" sz="1400" dirty="0">
              <a:solidFill>
                <a:srgbClr val="002060"/>
              </a:solidFill>
              <a:latin typeface="+mn-ea"/>
            </a:endParaRPr>
          </a:p>
        </p:txBody>
      </p:sp>
      <p:sp>
        <p:nvSpPr>
          <p:cNvPr id="1048619" name="文本框 62"/>
          <p:cNvSpPr txBox="1"/>
          <p:nvPr/>
        </p:nvSpPr>
        <p:spPr>
          <a:xfrm>
            <a:off x="725805" y="3110230"/>
            <a:ext cx="1824990" cy="276860"/>
          </a:xfrm>
          <a:prstGeom prst="rect">
            <a:avLst/>
          </a:prstGeom>
          <a:noFill/>
        </p:spPr>
        <p:txBody>
          <a:bodyPr wrap="square" rtlCol="0">
            <a:noAutofit/>
          </a:bodyPr>
          <a:p>
            <a:pPr algn="ctr"/>
            <a:r>
              <a:rPr lang="zh-CN" altLang="en-US" sz="1400" dirty="0">
                <a:solidFill>
                  <a:srgbClr val="002060"/>
                </a:solidFill>
                <a:latin typeface="+mn-ea"/>
                <a:sym typeface="+mn-ea"/>
              </a:rPr>
              <a:t>用法用量</a:t>
            </a:r>
            <a:endParaRPr lang="zh-CN" altLang="en-US" sz="1400" dirty="0">
              <a:solidFill>
                <a:srgbClr val="002060"/>
              </a:solidFill>
              <a:latin typeface="+mn-ea"/>
              <a:sym typeface="+mn-ea"/>
            </a:endParaRPr>
          </a:p>
        </p:txBody>
      </p:sp>
      <p:sp>
        <p:nvSpPr>
          <p:cNvPr id="1048620" name="文本框 64"/>
          <p:cNvSpPr txBox="1"/>
          <p:nvPr/>
        </p:nvSpPr>
        <p:spPr>
          <a:xfrm>
            <a:off x="725170" y="4206875"/>
            <a:ext cx="1824990" cy="521970"/>
          </a:xfrm>
          <a:prstGeom prst="rect">
            <a:avLst/>
          </a:prstGeom>
          <a:noFill/>
        </p:spPr>
        <p:txBody>
          <a:bodyPr wrap="square" rtlCol="0">
            <a:spAutoFit/>
          </a:bodyPr>
          <a:p>
            <a:pPr algn="ctr"/>
            <a:r>
              <a:rPr lang="zh-CN" altLang="en-US" sz="1400" dirty="0">
                <a:solidFill>
                  <a:srgbClr val="002060"/>
                </a:solidFill>
                <a:latin typeface="+mn-ea"/>
                <a:sym typeface="+mn-ea"/>
              </a:rPr>
              <a:t>与同类药品疗效</a:t>
            </a:r>
            <a:endParaRPr lang="zh-CN" altLang="en-US" sz="1400" dirty="0">
              <a:solidFill>
                <a:srgbClr val="002060"/>
              </a:solidFill>
              <a:latin typeface="+mn-ea"/>
              <a:sym typeface="+mn-ea"/>
            </a:endParaRPr>
          </a:p>
          <a:p>
            <a:pPr algn="ctr"/>
            <a:r>
              <a:rPr lang="zh-CN" altLang="en-US" sz="1400" dirty="0">
                <a:solidFill>
                  <a:srgbClr val="002060"/>
                </a:solidFill>
                <a:latin typeface="+mn-ea"/>
                <a:sym typeface="+mn-ea"/>
              </a:rPr>
              <a:t>方面优势和不足</a:t>
            </a:r>
            <a:endParaRPr lang="zh-CN" altLang="en-US" sz="1400" dirty="0">
              <a:solidFill>
                <a:srgbClr val="002060"/>
              </a:solidFill>
              <a:latin typeface="+mn-ea"/>
              <a:sym typeface="+mn-ea"/>
            </a:endParaRPr>
          </a:p>
        </p:txBody>
      </p:sp>
      <p:sp>
        <p:nvSpPr>
          <p:cNvPr id="1048623" name="文本框 6"/>
          <p:cNvSpPr txBox="1"/>
          <p:nvPr>
            <p:custDataLst>
              <p:tags r:id="rId3"/>
            </p:custDataLst>
          </p:nvPr>
        </p:nvSpPr>
        <p:spPr>
          <a:xfrm>
            <a:off x="2707005" y="3836035"/>
            <a:ext cx="8684260" cy="724535"/>
          </a:xfrm>
          <a:prstGeom prst="rect">
            <a:avLst/>
          </a:prstGeom>
          <a:noFill/>
        </p:spPr>
        <p:txBody>
          <a:bodyPr wrap="square" rtlCol="0">
            <a:noAutofit/>
          </a:bodyPr>
          <a:p>
            <a:pPr marL="179705" lvl="2" indent="0" fontAlgn="auto">
              <a:lnSpc>
                <a:spcPct val="150000"/>
              </a:lnSpc>
              <a:spcBef>
                <a:spcPts val="600"/>
              </a:spcBef>
              <a:buFont typeface="Arial" panose="020B0604020202020204" pitchFamily="34" charset="0"/>
              <a:buNone/>
            </a:pPr>
            <a:r>
              <a:rPr lang="zh-CN" altLang="en-US" sz="1200" dirty="0">
                <a:latin typeface="微软雅黑" panose="020B0503020204020204" charset="-122"/>
                <a:ea typeface="微软雅黑" panose="020B0503020204020204" charset="-122"/>
                <a:cs typeface="微软雅黑" panose="020B0503020204020204" charset="-122"/>
                <a:sym typeface="+mn-ea"/>
              </a:rPr>
              <a:t>针对肿瘤放化疗所致黏膜与消化道系列机体损害，</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整体调节，标本兼治，既清胃热治标（缓解症状），又滋肾阴治本（调节组织代谢）</a:t>
            </a:r>
            <a:r>
              <a:rPr lang="en-US" altLang="zh-CN" sz="1200" b="1" u="sng"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[1-3]</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65"/>
          <p:cNvSpPr txBox="1"/>
          <p:nvPr/>
        </p:nvSpPr>
        <p:spPr>
          <a:xfrm>
            <a:off x="2707005" y="5021580"/>
            <a:ext cx="9199880" cy="950595"/>
          </a:xfrm>
          <a:prstGeom prst="rect">
            <a:avLst/>
          </a:prstGeom>
          <a:noFill/>
        </p:spPr>
        <p:txBody>
          <a:bodyPr wrap="square" rtlCol="0">
            <a:noAutofit/>
          </a:bodyPr>
          <a:p>
            <a:pPr marL="171450" lvl="2" indent="-171450" fontAlgn="auto">
              <a:lnSpc>
                <a:spcPct val="150000"/>
              </a:lnSpc>
              <a:spcBef>
                <a:spcPts val="600"/>
              </a:spcBef>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目前医保目录中无此类药物，玉女煎在缓解改善综合症状同时，能预防、延缓机体损害进一步发展、恶化，</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提高了患者放化疗疗程</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的完成率，提高患者生存质量</a:t>
            </a:r>
            <a:r>
              <a:rPr lang="en-US" altLang="zh-CN" sz="1200" b="1" u="sng"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marL="171450" lvl="2" indent="-171450" fontAlgn="auto">
              <a:lnSpc>
                <a:spcPct val="150000"/>
              </a:lnSpc>
              <a:spcBef>
                <a:spcPts val="600"/>
              </a:spcBef>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中医认为肿瘤放化疗为热毒耗气伤阴、损脾胃、伤肾阴，其治疗应整体调节，标本兼顾为上，清胃热与滋肾阴并举方能奏效。</a:t>
            </a:r>
            <a:endParaRPr lang="en-US" altLang="zh-CN" sz="12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62"/>
          <p:cNvSpPr txBox="1"/>
          <p:nvPr/>
        </p:nvSpPr>
        <p:spPr>
          <a:xfrm>
            <a:off x="725805" y="5532120"/>
            <a:ext cx="1824990" cy="521970"/>
          </a:xfrm>
          <a:prstGeom prst="rect">
            <a:avLst/>
          </a:prstGeom>
          <a:noFill/>
        </p:spPr>
        <p:txBody>
          <a:bodyPr wrap="square" rtlCol="0">
            <a:spAutoFit/>
          </a:bodyPr>
          <a:p>
            <a:pPr algn="ctr"/>
            <a:r>
              <a:rPr lang="zh-CN" altLang="en-US" sz="1400" dirty="0">
                <a:solidFill>
                  <a:srgbClr val="002060"/>
                </a:solidFill>
                <a:latin typeface="+mn-ea"/>
              </a:rPr>
              <a:t>弥补未满足的</a:t>
            </a:r>
            <a:endParaRPr lang="zh-CN" altLang="en-US" sz="1400" dirty="0">
              <a:solidFill>
                <a:srgbClr val="002060"/>
              </a:solidFill>
              <a:latin typeface="+mn-ea"/>
            </a:endParaRPr>
          </a:p>
          <a:p>
            <a:pPr algn="ctr"/>
            <a:r>
              <a:rPr lang="zh-CN" altLang="en-US" sz="1400" dirty="0">
                <a:solidFill>
                  <a:srgbClr val="002060"/>
                </a:solidFill>
                <a:latin typeface="+mn-ea"/>
              </a:rPr>
              <a:t>治疗需求情况</a:t>
            </a:r>
            <a:endParaRPr lang="zh-CN" altLang="en-US" sz="1400" dirty="0">
              <a:solidFill>
                <a:srgbClr val="002060"/>
              </a:solidFill>
              <a:latin typeface="+mn-ea"/>
            </a:endParaRPr>
          </a:p>
        </p:txBody>
      </p:sp>
      <p:sp>
        <p:nvSpPr>
          <p:cNvPr id="2" name="文本框 6"/>
          <p:cNvSpPr txBox="1"/>
          <p:nvPr>
            <p:custDataLst>
              <p:tags r:id="rId4"/>
            </p:custDataLst>
          </p:nvPr>
        </p:nvSpPr>
        <p:spPr>
          <a:xfrm>
            <a:off x="725805" y="6271895"/>
            <a:ext cx="6749415" cy="558165"/>
          </a:xfrm>
          <a:prstGeom prst="rect">
            <a:avLst/>
          </a:prstGeom>
          <a:noFill/>
        </p:spPr>
        <p:txBody>
          <a:bodyPr wrap="square" rtlCol="0">
            <a:noAutofit/>
          </a:bodyPr>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宋阳阳等</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玉女煎治疗糖尿病肾病的网络药理学研究及实验验证</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福建中医药</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54.3(2023):35-42.</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[2]</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李梦佳等</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基于网络药理学探讨玉女煎治疗牙周炎的作用机制</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中国医院用药评价与分析</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008(2022):022..</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[3]</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玉女煎对大鼠胃热阴虚型血热证候的疗效作用机制研究</a:t>
            </a:r>
            <a:endPar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[4]</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宋亚刚等</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中医药治疗肿瘤放化疗消化道不良反应的探讨</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中药新药与临床药理</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7(2019):6.</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50000"/>
              </a:lnSpc>
              <a:buClrTx/>
              <a:buSzTx/>
              <a:buFont typeface="Arial" panose="020B0604020202020204" pitchFamily="34" charset="0"/>
              <a:buNone/>
            </a:pP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5" name="文本框 56"/>
          <p:cNvSpPr txBox="1"/>
          <p:nvPr>
            <p:custDataLst>
              <p:tags r:id="rId5"/>
            </p:custDataLst>
          </p:nvPr>
        </p:nvSpPr>
        <p:spPr>
          <a:xfrm>
            <a:off x="1087120" y="134683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5" name="矩形 2"/>
          <p:cNvSpPr/>
          <p:nvPr>
            <p:custDataLst>
              <p:tags r:id="rId6"/>
            </p:custDataLst>
          </p:nvPr>
        </p:nvSpPr>
        <p:spPr>
          <a:xfrm>
            <a:off x="725805" y="191452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16" name="文本框 56"/>
          <p:cNvSpPr txBox="1"/>
          <p:nvPr>
            <p:custDataLst>
              <p:tags r:id="rId7"/>
            </p:custDataLst>
          </p:nvPr>
        </p:nvSpPr>
        <p:spPr>
          <a:xfrm>
            <a:off x="1087120" y="244475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7" name="矩形 2"/>
          <p:cNvSpPr/>
          <p:nvPr>
            <p:custDataLst>
              <p:tags r:id="rId8"/>
            </p:custDataLst>
          </p:nvPr>
        </p:nvSpPr>
        <p:spPr>
          <a:xfrm>
            <a:off x="725170" y="301307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3" name="矩形 2"/>
          <p:cNvSpPr/>
          <p:nvPr>
            <p:custDataLst>
              <p:tags r:id="rId9"/>
            </p:custDataLst>
          </p:nvPr>
        </p:nvSpPr>
        <p:spPr>
          <a:xfrm>
            <a:off x="725170" y="411162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4" name="文本框 56"/>
          <p:cNvSpPr txBox="1"/>
          <p:nvPr>
            <p:custDataLst>
              <p:tags r:id="rId10"/>
            </p:custDataLst>
          </p:nvPr>
        </p:nvSpPr>
        <p:spPr>
          <a:xfrm>
            <a:off x="1087120" y="354330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3</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0" name="矩形 9"/>
          <p:cNvSpPr/>
          <p:nvPr>
            <p:custDataLst>
              <p:tags r:id="rId11"/>
            </p:custDataLst>
          </p:nvPr>
        </p:nvSpPr>
        <p:spPr>
          <a:xfrm>
            <a:off x="725805" y="543560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11" name="文本框 56"/>
          <p:cNvSpPr txBox="1"/>
          <p:nvPr>
            <p:custDataLst>
              <p:tags r:id="rId12"/>
            </p:custDataLst>
          </p:nvPr>
        </p:nvSpPr>
        <p:spPr>
          <a:xfrm>
            <a:off x="1087120" y="486981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4</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9" name="文本框 61"/>
          <p:cNvSpPr txBox="1"/>
          <p:nvPr/>
        </p:nvSpPr>
        <p:spPr>
          <a:xfrm>
            <a:off x="2797810" y="1372870"/>
            <a:ext cx="8907145" cy="1395730"/>
          </a:xfrm>
          <a:prstGeom prst="rect">
            <a:avLst/>
          </a:prstGeom>
          <a:noFill/>
        </p:spPr>
        <p:txBody>
          <a:bodyPr wrap="square" rtlCol="0">
            <a:noAutofit/>
          </a:bodyPr>
          <a:p>
            <a:pPr marL="171450" lvl="2" indent="-171450" algn="l" fontAlgn="auto">
              <a:lnSpc>
                <a:spcPct val="150000"/>
              </a:lnSpc>
              <a:spcBef>
                <a:spcPts val="600"/>
              </a:spcBef>
              <a:buClrTx/>
              <a:buSzTx/>
              <a:buFont typeface="Arial" panose="020B0604020202020204" pitchFamily="34" charset="0"/>
              <a:buChar char="•"/>
            </a:pP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肿瘤放化疗所致黏膜与消化道</a:t>
            </a:r>
            <a:r>
              <a:rPr lang="zh-CN" altLang="en-US" sz="1200" b="1" u="sng" dirty="0">
                <a:solidFill>
                  <a:srgbClr val="FF0000"/>
                </a:solidFill>
                <a:latin typeface="微软雅黑" panose="020B0503020204020204" charset="-122"/>
                <a:ea typeface="微软雅黑" panose="020B0503020204020204" charset="-122"/>
                <a:sym typeface="+mn-ea"/>
              </a:rPr>
              <a:t>系列机体损害</a:t>
            </a:r>
            <a:r>
              <a:rPr lang="zh-CN" altLang="en-US" sz="1200" dirty="0">
                <a:latin typeface="微软雅黑" panose="020B0503020204020204" charset="-122"/>
                <a:ea typeface="微软雅黑" panose="020B0503020204020204" charset="-122"/>
                <a:cs typeface="微软雅黑" panose="020B0503020204020204" charset="-122"/>
                <a:sym typeface="+mn-ea"/>
              </a:rPr>
              <a:t>，是由于放化疗导致的细胞直接损伤，叠加放化疗导致的免疫力降低，同时肿瘤本身对于患者机体的影响，三者共同作用所引起的一系列症状与综合征表现。其对患者能否按照治疗方案顺利完成放化疗影响巨大，如</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因此导致治疗中断，可能导致患者肿瘤病情进一步加重，并严重影响患者生存质量，甚至危及生命</a:t>
            </a:r>
            <a:r>
              <a:rPr lang="en-US" altLang="zh-CN" sz="1200" b="1" u="sng"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[1-3]</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marL="171450" lvl="2" indent="-171450" algn="l" fontAlgn="auto">
              <a:lnSpc>
                <a:spcPct val="150000"/>
              </a:lnSpc>
              <a:spcBef>
                <a:spcPts val="600"/>
              </a:spcBef>
              <a:buClrTx/>
              <a:buSzTx/>
              <a:buFont typeface="Arial" panose="020B0604020202020204" pitchFamily="34" charset="0"/>
              <a:buChar char="•"/>
            </a:pP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目前临床尚无治疗肿瘤放化疗所致胃热阴虚证的中成药</a:t>
            </a:r>
            <a:r>
              <a:rPr lang="zh-CN" altLang="en-US" sz="1200" dirty="0">
                <a:latin typeface="微软雅黑" panose="020B0503020204020204" charset="-122"/>
                <a:ea typeface="微软雅黑" panose="020B0503020204020204" charset="-122"/>
                <a:cs typeface="微软雅黑" panose="020B0503020204020204" charset="-122"/>
                <a:sym typeface="+mn-ea"/>
              </a:rPr>
              <a:t>，现有治疗方式不能同时治疗胃热阴虚证所对应的多个综合征</a:t>
            </a:r>
            <a:r>
              <a:rPr lang="en-US" altLang="zh-CN" sz="1200" b="1" u="sng"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1048618" name="文本框 60"/>
          <p:cNvSpPr txBox="1"/>
          <p:nvPr/>
        </p:nvSpPr>
        <p:spPr>
          <a:xfrm>
            <a:off x="725805" y="1895475"/>
            <a:ext cx="1824355" cy="521970"/>
          </a:xfrm>
          <a:prstGeom prst="rect">
            <a:avLst/>
          </a:prstGeom>
          <a:noFill/>
        </p:spPr>
        <p:txBody>
          <a:bodyPr wrap="square" rtlCol="0">
            <a:spAutoFit/>
          </a:bodyPr>
          <a:p>
            <a:pPr algn="ctr"/>
            <a:r>
              <a:rPr lang="zh-CN" altLang="en-US" sz="1400" dirty="0">
                <a:solidFill>
                  <a:srgbClr val="002060"/>
                </a:solidFill>
                <a:latin typeface="+mn-ea"/>
                <a:sym typeface="+mn-ea"/>
              </a:rPr>
              <a:t>所治疗疾病</a:t>
            </a:r>
            <a:endParaRPr lang="zh-CN" altLang="en-US" sz="1400" dirty="0">
              <a:solidFill>
                <a:srgbClr val="002060"/>
              </a:solidFill>
              <a:latin typeface="+mn-ea"/>
              <a:sym typeface="+mn-ea"/>
            </a:endParaRPr>
          </a:p>
          <a:p>
            <a:pPr algn="ctr"/>
            <a:r>
              <a:rPr lang="zh-CN" altLang="en-US" sz="1400" dirty="0">
                <a:solidFill>
                  <a:srgbClr val="002060"/>
                </a:solidFill>
                <a:latin typeface="+mn-ea"/>
                <a:sym typeface="+mn-ea"/>
              </a:rPr>
              <a:t>基本情况</a:t>
            </a:r>
            <a:endParaRPr lang="zh-CN" altLang="en-US" sz="1400" dirty="0">
              <a:solidFill>
                <a:srgbClr val="002060"/>
              </a:solidFill>
              <a:latin typeface="+mn-ea"/>
              <a:sym typeface="+mn-ea"/>
            </a:endParaRPr>
          </a:p>
        </p:txBody>
      </p:sp>
      <p:sp>
        <p:nvSpPr>
          <p:cNvPr id="1048620" name="文本框 64"/>
          <p:cNvSpPr txBox="1"/>
          <p:nvPr/>
        </p:nvSpPr>
        <p:spPr>
          <a:xfrm>
            <a:off x="725805" y="3322955"/>
            <a:ext cx="1825625" cy="521970"/>
          </a:xfrm>
          <a:prstGeom prst="rect">
            <a:avLst/>
          </a:prstGeom>
          <a:noFill/>
        </p:spPr>
        <p:txBody>
          <a:bodyPr wrap="square" rtlCol="0">
            <a:spAutoFit/>
          </a:bodyPr>
          <a:p>
            <a:pPr algn="ctr"/>
            <a:r>
              <a:rPr lang="zh-CN" altLang="en-US" sz="1400" dirty="0">
                <a:solidFill>
                  <a:srgbClr val="002060"/>
                </a:solidFill>
                <a:latin typeface="+mn-ea"/>
              </a:rPr>
              <a:t>大陆地区发病率</a:t>
            </a:r>
            <a:endParaRPr lang="zh-CN" altLang="en-US" sz="1400" dirty="0">
              <a:solidFill>
                <a:srgbClr val="002060"/>
              </a:solidFill>
              <a:latin typeface="+mn-ea"/>
            </a:endParaRPr>
          </a:p>
          <a:p>
            <a:pPr algn="ctr"/>
            <a:r>
              <a:rPr lang="zh-CN" altLang="en-US" sz="1400" dirty="0">
                <a:solidFill>
                  <a:srgbClr val="002060"/>
                </a:solidFill>
                <a:latin typeface="+mn-ea"/>
              </a:rPr>
              <a:t>年发病患者总数</a:t>
            </a:r>
            <a:endParaRPr lang="zh-CN" altLang="en-US" sz="1400" dirty="0">
              <a:solidFill>
                <a:srgbClr val="002060"/>
              </a:solidFill>
              <a:latin typeface="+mn-ea"/>
            </a:endParaRPr>
          </a:p>
        </p:txBody>
      </p:sp>
      <p:sp>
        <p:nvSpPr>
          <p:cNvPr id="1048623" name="文本框 6"/>
          <p:cNvSpPr txBox="1"/>
          <p:nvPr>
            <p:custDataLst>
              <p:tags r:id="rId3"/>
            </p:custDataLst>
          </p:nvPr>
        </p:nvSpPr>
        <p:spPr>
          <a:xfrm>
            <a:off x="725170" y="5166995"/>
            <a:ext cx="9093200" cy="1663700"/>
          </a:xfrm>
          <a:prstGeom prst="rect">
            <a:avLst/>
          </a:prstGeom>
          <a:noFill/>
        </p:spPr>
        <p:txBody>
          <a:bodyPr wrap="square" rtlCol="0">
            <a:noAutofit/>
          </a:bodyPr>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a:t>
            </a:r>
            <a:r>
              <a:rPr lang="zh-CN" altLang="en-US" sz="800" dirty="0">
                <a:latin typeface="微软雅黑" panose="020B0503020204020204" charset="-122"/>
                <a:ea typeface="微软雅黑" panose="020B0503020204020204" charset="-122"/>
                <a:cs typeface="微软雅黑" panose="020B0503020204020204" charset="-122"/>
                <a:sym typeface="+mn-ea"/>
              </a:rPr>
              <a:t>中华口腔医学会</a:t>
            </a:r>
            <a:r>
              <a:rPr lang="en-US" altLang="zh-CN" sz="800" dirty="0">
                <a:latin typeface="微软雅黑" panose="020B0503020204020204" charset="-122"/>
                <a:ea typeface="微软雅黑" panose="020B0503020204020204" charset="-122"/>
                <a:cs typeface="微软雅黑" panose="020B0503020204020204" charset="-122"/>
                <a:sym typeface="+mn-ea"/>
              </a:rPr>
              <a:t>.</a:t>
            </a:r>
            <a:r>
              <a:rPr lang="zh-CN" altLang="en-US" sz="800" dirty="0">
                <a:latin typeface="微软雅黑" panose="020B0503020204020204" charset="-122"/>
                <a:ea typeface="微软雅黑" panose="020B0503020204020204" charset="-122"/>
                <a:cs typeface="微软雅黑" panose="020B0503020204020204" charset="-122"/>
                <a:sym typeface="+mn-ea"/>
              </a:rPr>
              <a:t>放（化）疗性口腔黏膜炎的预防和治疗专家共识</a:t>
            </a:r>
            <a:r>
              <a:rPr lang="en-US" altLang="zh-CN" sz="800" dirty="0">
                <a:latin typeface="微软雅黑" panose="020B0503020204020204" charset="-122"/>
                <a:ea typeface="微软雅黑" panose="020B0503020204020204" charset="-122"/>
                <a:cs typeface="微软雅黑" panose="020B0503020204020204" charset="-122"/>
                <a:sym typeface="+mn-ea"/>
              </a:rPr>
              <a:t>.2024</a:t>
            </a:r>
            <a:endParaRPr lang="zh-CN" altLang="en-US" sz="800" dirty="0">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[2]</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中国临床肿瘤学会抗肿瘤药物安全管理专家委员会</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and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中国临床肿瘤学会肿瘤支持与康复治疗专家委员会</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抗肿瘤治疗引起急性口腔黏膜炎的诊断和防治专家共识</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临床肿瘤学杂志</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(2021).</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[3]</a:t>
            </a:r>
            <a:r>
              <a:rPr lang="zh-CN" altLang="en-US" sz="800" dirty="0">
                <a:latin typeface="微软雅黑" panose="020B0503020204020204" charset="-122"/>
                <a:ea typeface="微软雅黑" panose="020B0503020204020204" charset="-122"/>
                <a:cs typeface="微软雅黑" panose="020B0503020204020204" charset="-122"/>
                <a:sym typeface="+mn-ea"/>
              </a:rPr>
              <a:t>李曼等</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放射性口腔黏膜炎的发生机制及防治研究进展</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中华放射肿瘤学杂志</a:t>
            </a:r>
            <a:r>
              <a:rPr lang="en-US" altLang="zh-CN" sz="800" dirty="0">
                <a:latin typeface="微软雅黑" panose="020B0503020204020204" charset="-122"/>
                <a:ea typeface="微软雅黑" panose="020B0503020204020204" charset="-122"/>
                <a:cs typeface="微软雅黑" panose="020B0503020204020204" charset="-122"/>
                <a:sym typeface="+mn-ea"/>
              </a:rPr>
              <a:t> 33.01(2024):79-84.</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[4]</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《中国消化道肿瘤免疫治疗不良反应专家共识</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年版</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》编写组等</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中国消化道肿瘤免疫治疗不良反应专家共识</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年版</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肿瘤综合治疗电子杂志</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9.2(2023):26-60.</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[5]</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2022</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年中国恶性肿瘤流行情况分析》</a:t>
            </a:r>
            <a:endPar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[6]</a:t>
            </a:r>
            <a:r>
              <a:rPr lang="zh-CN" altLang="en-US" sz="800" dirty="0">
                <a:latin typeface="微软雅黑" panose="020B0503020204020204" charset="-122"/>
                <a:ea typeface="微软雅黑" panose="020B0503020204020204" charset="-122"/>
                <a:cs typeface="微软雅黑" panose="020B0503020204020204" charset="-122"/>
                <a:sym typeface="+mn-ea"/>
              </a:rPr>
              <a:t>宋亚刚等</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中医药治疗肿瘤放化疗消化道不良反应的探讨</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中药新药与临床药理</a:t>
            </a:r>
            <a:r>
              <a:rPr lang="en-US" altLang="zh-CN" sz="800" dirty="0">
                <a:latin typeface="微软雅黑" panose="020B0503020204020204" charset="-122"/>
                <a:ea typeface="微软雅黑" panose="020B0503020204020204" charset="-122"/>
                <a:cs typeface="微软雅黑" panose="020B0503020204020204" charset="-122"/>
                <a:sym typeface="+mn-ea"/>
              </a:rPr>
              <a:t> 7(2019):6.</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[7]</a:t>
            </a:r>
            <a:r>
              <a:rPr lang="zh-CN" altLang="en-US" sz="800" dirty="0">
                <a:latin typeface="微软雅黑" panose="020B0503020204020204" charset="-122"/>
                <a:ea typeface="微软雅黑" panose="020B0503020204020204" charset="-122"/>
                <a:cs typeface="微软雅黑" panose="020B0503020204020204" charset="-122"/>
                <a:sym typeface="+mn-ea"/>
              </a:rPr>
              <a:t>李曼等</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放射性口腔黏膜炎的发生机制及防治研究进展</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中华放射肿瘤学杂志</a:t>
            </a:r>
            <a:r>
              <a:rPr lang="en-US" altLang="zh-CN" sz="800" dirty="0">
                <a:latin typeface="微软雅黑" panose="020B0503020204020204" charset="-122"/>
                <a:ea typeface="微软雅黑" panose="020B0503020204020204" charset="-122"/>
                <a:cs typeface="微软雅黑" panose="020B0503020204020204" charset="-122"/>
                <a:sym typeface="+mn-ea"/>
              </a:rPr>
              <a:t> 33.01(2024):79-84.</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0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[8]</a:t>
            </a:r>
            <a:r>
              <a:rPr lang="zh-CN" altLang="en-US" sz="800" dirty="0">
                <a:latin typeface="微软雅黑" panose="020B0503020204020204" charset="-122"/>
                <a:ea typeface="微软雅黑" panose="020B0503020204020204" charset="-122"/>
                <a:cs typeface="微软雅黑" panose="020B0503020204020204" charset="-122"/>
                <a:sym typeface="+mn-ea"/>
              </a:rPr>
              <a:t>吴桐</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程斌</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肿瘤放化疗性口腔黏膜炎的防与治</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中华口腔医学杂志</a:t>
            </a:r>
            <a:r>
              <a:rPr lang="en-US" altLang="zh-CN" sz="800" dirty="0">
                <a:latin typeface="微软雅黑" panose="020B0503020204020204" charset="-122"/>
                <a:ea typeface="微软雅黑" panose="020B0503020204020204" charset="-122"/>
                <a:cs typeface="微软雅黑" panose="020B0503020204020204" charset="-122"/>
                <a:sym typeface="+mn-ea"/>
              </a:rPr>
              <a:t> 57.4(2022):5.</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[9]</a:t>
            </a:r>
            <a:r>
              <a:rPr lang="zh-CN" altLang="en-US" sz="800" dirty="0">
                <a:latin typeface="+mn-ea"/>
                <a:sym typeface="Arial" panose="020B0604020202020204" pitchFamily="34" charset="0"/>
              </a:rPr>
              <a:t>郝琦</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玉女煎治疗急性放射性口腔黏膜炎及口干症临床疗效观察</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四川中医</a:t>
            </a:r>
            <a:r>
              <a:rPr lang="en-US" altLang="zh-CN" sz="800" dirty="0">
                <a:latin typeface="+mn-ea"/>
                <a:sym typeface="Arial" panose="020B0604020202020204" pitchFamily="34" charset="0"/>
              </a:rPr>
              <a:t> 34.12(2016):3.</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[10]</a:t>
            </a:r>
            <a:r>
              <a:rPr lang="zh-CN" altLang="en-US" sz="800" dirty="0">
                <a:latin typeface="+mn-ea"/>
                <a:sym typeface="Arial" panose="020B0604020202020204" pitchFamily="34" charset="0"/>
              </a:rPr>
              <a:t>张恒等</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玉女煎对急性放射性口腔黏膜炎的临床疗效</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河北中医</a:t>
            </a:r>
            <a:r>
              <a:rPr lang="en-US" altLang="zh-CN" sz="800" dirty="0">
                <a:latin typeface="+mn-ea"/>
                <a:sym typeface="Arial" panose="020B0604020202020204" pitchFamily="34" charset="0"/>
              </a:rPr>
              <a:t> 38.11(2016):4.</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[11]</a:t>
            </a:r>
            <a:r>
              <a:rPr lang="zh-CN" altLang="en-US" sz="800" dirty="0">
                <a:latin typeface="+mn-ea"/>
                <a:sym typeface="Arial" panose="020B0604020202020204" pitchFamily="34" charset="0"/>
              </a:rPr>
              <a:t>石颖</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王清</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李小燕</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玉女煎在肿瘤治疗中的临床应用</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四川中医</a:t>
            </a:r>
            <a:r>
              <a:rPr lang="en-US" altLang="zh-CN" sz="800" dirty="0">
                <a:latin typeface="+mn-ea"/>
                <a:sym typeface="Arial" panose="020B0604020202020204" pitchFamily="34" charset="0"/>
              </a:rPr>
              <a:t> 30.3(2012):2.</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[12]</a:t>
            </a:r>
            <a:r>
              <a:rPr lang="en-US" altLang="zh-CN" sz="800" dirty="0">
                <a:latin typeface="+mn-ea"/>
                <a:sym typeface="Arial" panose="020B0604020202020204" pitchFamily="34" charset="0"/>
              </a:rPr>
              <a:t>.</a:t>
            </a:r>
            <a:r>
              <a:rPr lang="zh-CN" altLang="en-US" sz="800" dirty="0">
                <a:latin typeface="+mn-ea"/>
                <a:sym typeface="Arial" panose="020B0604020202020204" pitchFamily="34" charset="0"/>
              </a:rPr>
              <a:t>胡晓平</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中医药治疗肿瘤化疗后不良反应</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湖北中医杂志</a:t>
            </a:r>
            <a:r>
              <a:rPr lang="en-US" altLang="zh-CN" sz="800" dirty="0">
                <a:latin typeface="+mn-ea"/>
                <a:sym typeface="Arial" panose="020B0604020202020204" pitchFamily="34" charset="0"/>
              </a:rPr>
              <a:t> 32.003(2010):57-58.</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[13]</a:t>
            </a:r>
            <a:r>
              <a:rPr lang="zh-CN" altLang="en-US" sz="800" dirty="0">
                <a:latin typeface="+mn-ea"/>
                <a:sym typeface="Arial" panose="020B0604020202020204" pitchFamily="34" charset="0"/>
              </a:rPr>
              <a:t>王慧兰等</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刘云霞运用玉女煎治疗恶性肿瘤经验</a:t>
            </a:r>
            <a:r>
              <a:rPr lang="en-US" altLang="zh-CN" sz="800" dirty="0">
                <a:latin typeface="+mn-ea"/>
                <a:sym typeface="Arial" panose="020B0604020202020204" pitchFamily="34" charset="0"/>
              </a:rPr>
              <a:t>." </a:t>
            </a:r>
            <a:r>
              <a:rPr lang="zh-CN" altLang="en-US" sz="800" dirty="0">
                <a:latin typeface="+mn-ea"/>
                <a:sym typeface="Arial" panose="020B0604020202020204" pitchFamily="34" charset="0"/>
              </a:rPr>
              <a:t>浙江中医杂志</a:t>
            </a:r>
            <a:r>
              <a:rPr lang="en-US" altLang="zh-CN" sz="800" dirty="0">
                <a:latin typeface="+mn-ea"/>
                <a:sym typeface="Arial" panose="020B0604020202020204" pitchFamily="34" charset="0"/>
              </a:rPr>
              <a:t> 56.12(2021):869-870.</a:t>
            </a:r>
            <a:endParaRPr lang="en-US" altLang="zh-CN" sz="800" dirty="0">
              <a:solidFill>
                <a:schemeClr val="tx1"/>
              </a:solidFill>
              <a:latin typeface="+mn-ea"/>
              <a:sym typeface="Arial" panose="020B0604020202020204" pitchFamily="34" charset="0"/>
            </a:endParaRPr>
          </a:p>
          <a:p>
            <a:pPr marR="0" lvl="0" indent="0" algn="just" defTabSz="914400" rtl="0" eaLnBrk="1" latinLnBrk="0" hangingPunct="1">
              <a:lnSpc>
                <a:spcPct val="100000"/>
              </a:lnSpc>
              <a:buClrTx/>
              <a:buSzTx/>
              <a:buFont typeface="Arial" panose="020B0604020202020204" pitchFamily="34" charset="0"/>
              <a:buNone/>
            </a:pP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6"/>
          <p:cNvSpPr txBox="1"/>
          <p:nvPr>
            <p:custDataLst>
              <p:tags r:id="rId4"/>
            </p:custDataLst>
          </p:nvPr>
        </p:nvSpPr>
        <p:spPr>
          <a:xfrm>
            <a:off x="2797810" y="4332605"/>
            <a:ext cx="8906510" cy="725805"/>
          </a:xfrm>
          <a:prstGeom prst="rect">
            <a:avLst/>
          </a:prstGeom>
          <a:noFill/>
        </p:spPr>
        <p:txBody>
          <a:bodyPr wrap="square" rtlCol="0">
            <a:noAutofit/>
          </a:bodyPr>
          <a:p>
            <a:pPr marL="171450" indent="-171450" algn="l" fontAlgn="auto">
              <a:lnSpc>
                <a:spcPct val="150000"/>
              </a:lnSpc>
              <a:buFont typeface="Arial" panose="020B0604020202020204" pitchFamily="34" charset="0"/>
              <a:buChar char="•"/>
            </a:pPr>
            <a:r>
              <a:rPr lang="zh-CN" altLang="en-US" sz="1200" spc="50" dirty="0">
                <a:latin typeface="+mn-ea"/>
                <a:cs typeface="+mj-ea"/>
                <a:sym typeface="+mn-ea"/>
              </a:rPr>
              <a:t>无（玉女煎对胃热阴虚证引起的黏膜与消化道系列机体损害能有效干预且安全性可靠</a:t>
            </a:r>
            <a:r>
              <a:rPr lang="en-US" altLang="zh-CN" sz="1200" baseline="30000" dirty="0">
                <a:latin typeface="微软雅黑" panose="020B0503020204020204" charset="-122"/>
                <a:ea typeface="微软雅黑" panose="020B0503020204020204" charset="-122"/>
                <a:cs typeface="微软雅黑" panose="020B0503020204020204" charset="-122"/>
                <a:sym typeface="+mn-ea"/>
              </a:rPr>
              <a:t>[9-13]</a:t>
            </a:r>
            <a:r>
              <a:rPr lang="zh-CN" altLang="en-US" sz="1200" spc="50" dirty="0">
                <a:latin typeface="+mn-ea"/>
                <a:cs typeface="+mj-ea"/>
                <a:sym typeface="+mn-ea"/>
              </a:rPr>
              <a:t>。目前临床尚无治疗肿瘤放化疗所致胃热阴虚证的中成药，玉女煎的加入可填补相关空白）</a:t>
            </a:r>
            <a:endParaRPr lang="zh-CN" altLang="en-US" sz="1200" spc="50" dirty="0">
              <a:solidFill>
                <a:schemeClr val="tx1"/>
              </a:solidFill>
              <a:latin typeface="+mn-ea"/>
              <a:ea typeface="微软雅黑" panose="020B0503020204020204" charset="-122"/>
              <a:cs typeface="+mj-ea"/>
              <a:sym typeface="+mn-ea"/>
            </a:endParaRPr>
          </a:p>
        </p:txBody>
      </p:sp>
      <p:sp>
        <p:nvSpPr>
          <p:cNvPr id="45" name="文本框 56"/>
          <p:cNvSpPr txBox="1"/>
          <p:nvPr>
            <p:custDataLst>
              <p:tags r:id="rId5"/>
            </p:custDataLst>
          </p:nvPr>
        </p:nvSpPr>
        <p:spPr>
          <a:xfrm>
            <a:off x="1087120" y="123952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5</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5" name="矩形 2"/>
          <p:cNvSpPr/>
          <p:nvPr>
            <p:custDataLst>
              <p:tags r:id="rId6"/>
            </p:custDataLst>
          </p:nvPr>
        </p:nvSpPr>
        <p:spPr>
          <a:xfrm>
            <a:off x="725805" y="180721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16" name="文本框 56"/>
          <p:cNvSpPr txBox="1"/>
          <p:nvPr>
            <p:custDataLst>
              <p:tags r:id="rId7"/>
            </p:custDataLst>
          </p:nvPr>
        </p:nvSpPr>
        <p:spPr>
          <a:xfrm>
            <a:off x="1087120" y="265938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6</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7" name="矩形 2"/>
          <p:cNvSpPr/>
          <p:nvPr>
            <p:custDataLst>
              <p:tags r:id="rId8"/>
            </p:custDataLst>
          </p:nvPr>
        </p:nvSpPr>
        <p:spPr>
          <a:xfrm>
            <a:off x="725170" y="322770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 name="文本框 64"/>
          <p:cNvSpPr txBox="1"/>
          <p:nvPr/>
        </p:nvSpPr>
        <p:spPr>
          <a:xfrm>
            <a:off x="725170" y="4751705"/>
            <a:ext cx="1824990" cy="306705"/>
          </a:xfrm>
          <a:prstGeom prst="rect">
            <a:avLst/>
          </a:prstGeom>
          <a:noFill/>
        </p:spPr>
        <p:txBody>
          <a:bodyPr wrap="square" rtlCol="0">
            <a:spAutoFit/>
          </a:bodyPr>
          <a:p>
            <a:pPr algn="ctr"/>
            <a:r>
              <a:rPr lang="zh-CN" altLang="en-US" sz="1400" dirty="0">
                <a:solidFill>
                  <a:srgbClr val="002060"/>
                </a:solidFill>
                <a:latin typeface="+mn-ea"/>
                <a:sym typeface="+mn-ea"/>
              </a:rPr>
              <a:t>参照药品建议</a:t>
            </a:r>
            <a:endParaRPr lang="zh-CN" altLang="en-US" sz="1400" dirty="0">
              <a:solidFill>
                <a:srgbClr val="002060"/>
              </a:solidFill>
              <a:latin typeface="+mn-ea"/>
              <a:sym typeface="+mn-ea"/>
            </a:endParaRPr>
          </a:p>
        </p:txBody>
      </p:sp>
      <p:sp>
        <p:nvSpPr>
          <p:cNvPr id="4" name="矩形 3"/>
          <p:cNvSpPr/>
          <p:nvPr>
            <p:custDataLst>
              <p:tags r:id="rId9"/>
            </p:custDataLst>
          </p:nvPr>
        </p:nvSpPr>
        <p:spPr>
          <a:xfrm>
            <a:off x="725170" y="465645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6" name="文本框 56"/>
          <p:cNvSpPr txBox="1"/>
          <p:nvPr>
            <p:custDataLst>
              <p:tags r:id="rId10"/>
            </p:custDataLst>
          </p:nvPr>
        </p:nvSpPr>
        <p:spPr>
          <a:xfrm>
            <a:off x="1087120" y="408813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7</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11"/>
            </p:custDataLst>
          </p:nvPr>
        </p:nvSpPr>
        <p:spPr>
          <a:xfrm>
            <a:off x="2797810" y="2959735"/>
            <a:ext cx="8906510" cy="1004570"/>
          </a:xfrm>
          <a:prstGeom prst="rect">
            <a:avLst/>
          </a:prstGeom>
          <a:noFill/>
        </p:spPr>
        <p:txBody>
          <a:bodyPr wrap="square" rtlCol="0">
            <a:noAutofit/>
          </a:bodyPr>
          <a:p>
            <a:pPr marL="171450" marR="0" lvl="0" indent="-171450" algn="just" defTabSz="914400" rtl="0" fontAlgn="auto">
              <a:lnSpc>
                <a:spcPct val="150000"/>
              </a:lnSpc>
              <a:buClrTx/>
              <a:buSzTx/>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2022年中国恶性肿瘤新发病例估计为482.47万，2022年中国恶性肿瘤死亡病例估计为257.42万</a:t>
            </a:r>
            <a:r>
              <a:rPr lang="en-US" altLang="zh-CN" sz="1200" baseline="30000" dirty="0">
                <a:latin typeface="微软雅黑" panose="020B0503020204020204" charset="-122"/>
                <a:ea typeface="微软雅黑" panose="020B0503020204020204" charset="-122"/>
                <a:cs typeface="微软雅黑" panose="020B0503020204020204" charset="-122"/>
                <a:sym typeface="+mn-ea"/>
              </a:rPr>
              <a:t>[5]</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marR="0" lvl="0" indent="-171450" algn="just" defTabSz="914400" rtl="0" fontAlgn="auto">
              <a:lnSpc>
                <a:spcPct val="150000"/>
              </a:lnSpc>
              <a:spcBef>
                <a:spcPts val="600"/>
              </a:spcBef>
              <a:buClrTx/>
              <a:buSzTx/>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放化疗所致消化道不良反应发生率达</a:t>
            </a:r>
            <a:r>
              <a:rPr lang="en-US" altLang="zh-CN" sz="1200" dirty="0">
                <a:latin typeface="微软雅黑" panose="020B0503020204020204" charset="-122"/>
                <a:ea typeface="微软雅黑" panose="020B0503020204020204" charset="-122"/>
                <a:cs typeface="微软雅黑" panose="020B0503020204020204" charset="-122"/>
                <a:sym typeface="+mn-ea"/>
              </a:rPr>
              <a:t>77.5% ~ 97.4%</a:t>
            </a:r>
            <a:r>
              <a:rPr lang="en-US" altLang="zh-CN" sz="1200" baseline="30000" dirty="0">
                <a:latin typeface="微软雅黑" panose="020B0503020204020204" charset="-122"/>
                <a:ea typeface="微软雅黑" panose="020B0503020204020204" charset="-122"/>
                <a:cs typeface="微软雅黑" panose="020B0503020204020204" charset="-122"/>
                <a:sym typeface="+mn-ea"/>
              </a:rPr>
              <a:t>[6]</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皮肤毒性发生率达</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50%</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，口腔黏膜反应在肿瘤放疗患者中发病率达</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90%</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以上。</a:t>
            </a:r>
            <a:r>
              <a:rPr lang="zh-CN" altLang="en-US" sz="1200" dirty="0">
                <a:latin typeface="微软雅黑" panose="020B0503020204020204" charset="-122"/>
                <a:ea typeface="微软雅黑" panose="020B0503020204020204" charset="-122"/>
                <a:cs typeface="微软雅黑" panose="020B0503020204020204" charset="-122"/>
                <a:sym typeface="+mn-ea"/>
              </a:rPr>
              <a:t>患者体重平均下降</a:t>
            </a:r>
            <a:r>
              <a:rPr lang="en-US" altLang="zh-CN" sz="1200" dirty="0">
                <a:latin typeface="微软雅黑" panose="020B0503020204020204" charset="-122"/>
                <a:ea typeface="微软雅黑" panose="020B0503020204020204" charset="-122"/>
                <a:cs typeface="微软雅黑" panose="020B0503020204020204" charset="-122"/>
                <a:sym typeface="+mn-ea"/>
              </a:rPr>
              <a:t>5%~10%</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200" dirty="0">
                <a:latin typeface="微软雅黑" panose="020B0503020204020204" charset="-122"/>
                <a:ea typeface="微软雅黑" panose="020B0503020204020204" charset="-122"/>
                <a:cs typeface="微软雅黑" panose="020B0503020204020204" charset="-122"/>
                <a:sym typeface="+mn-ea"/>
              </a:rPr>
              <a:t>20%~30%</a:t>
            </a:r>
            <a:r>
              <a:rPr lang="zh-CN" altLang="en-US" sz="1200" dirty="0">
                <a:latin typeface="微软雅黑" panose="020B0503020204020204" charset="-122"/>
                <a:ea typeface="微软雅黑" panose="020B0503020204020204" charset="-122"/>
                <a:cs typeface="微软雅黑" panose="020B0503020204020204" charset="-122"/>
                <a:sym typeface="+mn-ea"/>
              </a:rPr>
              <a:t>因营养恶化需中断化疗</a:t>
            </a:r>
            <a:r>
              <a:rPr lang="en-US" altLang="zh-CN" sz="1200" baseline="30000" dirty="0">
                <a:latin typeface="微软雅黑" panose="020B0503020204020204" charset="-122"/>
                <a:ea typeface="微软雅黑" panose="020B0503020204020204" charset="-122"/>
                <a:cs typeface="微软雅黑" panose="020B0503020204020204" charset="-122"/>
                <a:sym typeface="+mn-ea"/>
              </a:rPr>
              <a:t>[7-8]</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02</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安全性</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32" name="文本框 60"/>
          <p:cNvSpPr txBox="1"/>
          <p:nvPr/>
        </p:nvSpPr>
        <p:spPr>
          <a:xfrm>
            <a:off x="725805" y="2033905"/>
            <a:ext cx="1824990" cy="337185"/>
          </a:xfrm>
          <a:prstGeom prst="rect">
            <a:avLst/>
          </a:prstGeom>
          <a:noFill/>
        </p:spPr>
        <p:txBody>
          <a:bodyPr wrap="square" rtlCol="0">
            <a:spAutoFit/>
          </a:bodyPr>
          <a:p>
            <a:pPr algn="ctr"/>
            <a:r>
              <a:rPr lang="zh-CN" altLang="en-US" sz="1600" dirty="0">
                <a:solidFill>
                  <a:srgbClr val="002060"/>
                </a:solidFill>
                <a:latin typeface="+mn-ea"/>
              </a:rPr>
              <a:t>不良反应情况</a:t>
            </a:r>
            <a:endParaRPr lang="zh-CN" altLang="en-US" sz="1600" dirty="0">
              <a:solidFill>
                <a:srgbClr val="002060"/>
              </a:solidFill>
              <a:latin typeface="+mn-ea"/>
            </a:endParaRPr>
          </a:p>
        </p:txBody>
      </p:sp>
      <p:sp>
        <p:nvSpPr>
          <p:cNvPr id="1048633" name="文本框 62"/>
          <p:cNvSpPr txBox="1"/>
          <p:nvPr/>
        </p:nvSpPr>
        <p:spPr>
          <a:xfrm>
            <a:off x="725805" y="3563620"/>
            <a:ext cx="1824355" cy="583565"/>
          </a:xfrm>
          <a:prstGeom prst="rect">
            <a:avLst/>
          </a:prstGeom>
          <a:noFill/>
        </p:spPr>
        <p:txBody>
          <a:bodyPr wrap="square" rtlCol="0">
            <a:spAutoFit/>
          </a:bodyPr>
          <a:p>
            <a:pPr algn="ctr"/>
            <a:r>
              <a:rPr lang="zh-CN" altLang="en-US" sz="1600" dirty="0">
                <a:solidFill>
                  <a:srgbClr val="002060"/>
                </a:solidFill>
                <a:latin typeface="+mn-ea"/>
                <a:sym typeface="+mn-ea"/>
              </a:rPr>
              <a:t>说明书收载的</a:t>
            </a:r>
            <a:endParaRPr lang="zh-CN" altLang="en-US" sz="1600" dirty="0">
              <a:solidFill>
                <a:srgbClr val="002060"/>
              </a:solidFill>
              <a:latin typeface="+mn-ea"/>
              <a:sym typeface="+mn-ea"/>
            </a:endParaRPr>
          </a:p>
          <a:p>
            <a:pPr algn="ctr"/>
            <a:r>
              <a:rPr lang="zh-CN" altLang="en-US" sz="1600" dirty="0">
                <a:solidFill>
                  <a:srgbClr val="002060"/>
                </a:solidFill>
                <a:latin typeface="+mn-ea"/>
                <a:sym typeface="+mn-ea"/>
              </a:rPr>
              <a:t>安全性信息描述</a:t>
            </a:r>
            <a:endParaRPr lang="zh-CN" altLang="en-US" sz="1600" dirty="0">
              <a:solidFill>
                <a:srgbClr val="002060"/>
              </a:solidFill>
              <a:latin typeface="+mn-ea"/>
              <a:sym typeface="+mn-ea"/>
            </a:endParaRPr>
          </a:p>
        </p:txBody>
      </p:sp>
      <p:sp>
        <p:nvSpPr>
          <p:cNvPr id="1048634" name="文本框 64"/>
          <p:cNvSpPr txBox="1"/>
          <p:nvPr/>
        </p:nvSpPr>
        <p:spPr>
          <a:xfrm>
            <a:off x="725170" y="5415280"/>
            <a:ext cx="1824355" cy="583565"/>
          </a:xfrm>
          <a:prstGeom prst="rect">
            <a:avLst/>
          </a:prstGeom>
          <a:noFill/>
        </p:spPr>
        <p:txBody>
          <a:bodyPr wrap="square" rtlCol="0">
            <a:spAutoFit/>
          </a:bodyPr>
          <a:p>
            <a:pPr algn="ctr"/>
            <a:r>
              <a:rPr lang="zh-CN" altLang="en-US" sz="1600" dirty="0">
                <a:solidFill>
                  <a:srgbClr val="002060"/>
                </a:solidFill>
                <a:latin typeface="+mn-ea"/>
                <a:sym typeface="+mn-ea"/>
              </a:rPr>
              <a:t>安全性方面</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优势和不足</a:t>
            </a:r>
            <a:endParaRPr lang="zh-CN" altLang="en-US" sz="1600" dirty="0">
              <a:solidFill>
                <a:srgbClr val="002060"/>
              </a:solidFill>
              <a:latin typeface="+mn-ea"/>
              <a:sym typeface="+mn-ea"/>
            </a:endParaRPr>
          </a:p>
        </p:txBody>
      </p:sp>
      <p:sp>
        <p:nvSpPr>
          <p:cNvPr id="1048637" name="文本框 6"/>
          <p:cNvSpPr txBox="1"/>
          <p:nvPr/>
        </p:nvSpPr>
        <p:spPr>
          <a:xfrm>
            <a:off x="2999740" y="1665605"/>
            <a:ext cx="8393430" cy="347345"/>
          </a:xfrm>
          <a:prstGeom prst="rect">
            <a:avLst/>
          </a:prstGeom>
          <a:noFill/>
        </p:spPr>
        <p:txBody>
          <a:bodyPr wrap="square" rtlCol="0">
            <a:spAutoFit/>
          </a:bodyPr>
          <a:p>
            <a:pPr marL="171450" lvl="1" indent="-171450" fontAlgn="auto">
              <a:lnSpc>
                <a:spcPts val="2000"/>
              </a:lnSpc>
              <a:spcBef>
                <a:spcPts val="0"/>
              </a:spcBef>
              <a:buFont typeface="Wingdings" panose="05000000000000000000" charset="0"/>
              <a:buChar char="l"/>
            </a:pPr>
            <a:r>
              <a:rPr lang="zh-CN" altLang="en-US" sz="1200" b="1" u="sng" dirty="0">
                <a:solidFill>
                  <a:srgbClr val="FF0000"/>
                </a:solidFill>
                <a:latin typeface="+mn-ea"/>
                <a:sym typeface="+mn-ea"/>
              </a:rPr>
              <a:t>玉女煎经方在胃热阴虚证的治疗上使用广泛，未见明显不良反应报道</a:t>
            </a:r>
            <a:r>
              <a:rPr lang="en-US" altLang="zh-CN" sz="1200" baseline="30000" dirty="0">
                <a:latin typeface="+mn-ea"/>
                <a:sym typeface="+mn-ea"/>
              </a:rPr>
              <a:t>[1-2]</a:t>
            </a:r>
            <a:endParaRPr lang="en-US" altLang="zh-CN" sz="1200" baseline="30000" dirty="0">
              <a:latin typeface="+mn-ea"/>
              <a:sym typeface="+mn-ea"/>
            </a:endParaRPr>
          </a:p>
        </p:txBody>
      </p:sp>
      <p:graphicFrame>
        <p:nvGraphicFramePr>
          <p:cNvPr id="4194304" name="表格 7"/>
          <p:cNvGraphicFramePr>
            <a:graphicFrameLocks noGrp="1"/>
          </p:cNvGraphicFramePr>
          <p:nvPr>
            <p:custDataLst>
              <p:tags r:id="rId3"/>
            </p:custDataLst>
          </p:nvPr>
        </p:nvGraphicFramePr>
        <p:xfrm>
          <a:off x="3114040" y="2456180"/>
          <a:ext cx="7410450" cy="2331355"/>
        </p:xfrm>
        <a:graphic>
          <a:graphicData uri="http://schemas.openxmlformats.org/drawingml/2006/table">
            <a:tbl>
              <a:tblPr firstRow="1">
                <a:tableStyleId>{5C22544A-7EE6-4342-B048-85BDC9FD1C3A}</a:tableStyleId>
              </a:tblPr>
              <a:tblGrid>
                <a:gridCol w="2007235"/>
                <a:gridCol w="5403215"/>
              </a:tblGrid>
              <a:tr h="290195">
                <a:tc>
                  <a:txBody>
                    <a:bodyPr/>
                    <a:p>
                      <a:pPr algn="ctr" fontAlgn="ctr"/>
                      <a:r>
                        <a:rPr lang="zh-CN" altLang="en-US" sz="1100" u="none" strike="noStrike" dirty="0">
                          <a:solidFill>
                            <a:schemeClr val="tx1"/>
                          </a:solidFill>
                          <a:effectLst/>
                          <a:latin typeface="+mn-ea"/>
                        </a:rPr>
                        <a:t>项目名称</a:t>
                      </a:r>
                      <a:endParaRPr lang="zh-CN" altLang="en-US" sz="1100" b="1" i="0" u="none" strike="noStrike" dirty="0">
                        <a:solidFill>
                          <a:schemeClr val="tx1"/>
                        </a:solidFill>
                        <a:effectLst/>
                        <a:latin typeface="+mn-ea"/>
                      </a:endParaRPr>
                    </a:p>
                  </a:txBody>
                  <a:tcPr marL="7620" marR="7620" marT="7620" marB="0" anchor="ctr">
                    <a:solidFill>
                      <a:schemeClr val="accent5">
                        <a:lumMod val="60000"/>
                        <a:lumOff val="40000"/>
                      </a:schemeClr>
                    </a:solidFill>
                  </a:tcPr>
                </a:tc>
                <a:tc>
                  <a:txBody>
                    <a:bodyPr/>
                    <a:p>
                      <a:pPr algn="ctr" fontAlgn="ctr"/>
                      <a:r>
                        <a:rPr lang="zh-CN" altLang="en-US" sz="1100" u="none" strike="noStrike" dirty="0">
                          <a:solidFill>
                            <a:schemeClr val="tx1"/>
                          </a:solidFill>
                          <a:effectLst/>
                          <a:latin typeface="+mn-ea"/>
                        </a:rPr>
                        <a:t>详细表述</a:t>
                      </a:r>
                      <a:endParaRPr lang="zh-CN" altLang="en-US" sz="1100" b="1" i="0" u="none" strike="noStrike" dirty="0">
                        <a:solidFill>
                          <a:schemeClr val="tx1"/>
                        </a:solidFill>
                        <a:effectLst/>
                        <a:latin typeface="+mn-ea"/>
                      </a:endParaRPr>
                    </a:p>
                  </a:txBody>
                  <a:tcPr marL="7620" marR="7620" marT="7620" marB="0" anchor="ctr">
                    <a:solidFill>
                      <a:schemeClr val="accent5">
                        <a:lumMod val="60000"/>
                        <a:lumOff val="40000"/>
                      </a:schemeClr>
                    </a:solidFill>
                  </a:tcPr>
                </a:tc>
              </a:tr>
              <a:tr h="291600">
                <a:tc>
                  <a:txBody>
                    <a:bodyPr/>
                    <a:p>
                      <a:pPr algn="ctr" fontAlgn="ctr"/>
                      <a:r>
                        <a:rPr lang="zh-CN" altLang="en-US" sz="1100" b="1" u="none" strike="noStrike" dirty="0">
                          <a:effectLst/>
                          <a:latin typeface="+mn-ea"/>
                        </a:rPr>
                        <a:t>不良反应</a:t>
                      </a:r>
                      <a:endParaRPr lang="zh-CN" altLang="en-US" sz="1100" b="1" i="0" u="none" strike="noStrike" dirty="0">
                        <a:solidFill>
                          <a:srgbClr val="000000"/>
                        </a:solidFill>
                        <a:effectLst/>
                        <a:latin typeface="+mn-ea"/>
                      </a:endParaRPr>
                    </a:p>
                  </a:txBody>
                  <a:tcPr marL="7620" marR="7620" marT="7620" marB="0" anchor="ctr">
                    <a:solidFill>
                      <a:schemeClr val="accent5">
                        <a:lumMod val="20000"/>
                        <a:lumOff val="80000"/>
                      </a:schemeClr>
                    </a:solidFill>
                  </a:tcPr>
                </a:tc>
                <a:tc>
                  <a:txBody>
                    <a:bodyPr/>
                    <a:p>
                      <a:pPr marL="107950" algn="l" fontAlgn="ctr">
                        <a:lnSpc>
                          <a:spcPct val="100000"/>
                        </a:lnSpc>
                      </a:pPr>
                      <a:r>
                        <a:rPr lang="zh-CN" altLang="en-US" sz="1000" u="none" strike="noStrike" dirty="0">
                          <a:effectLst/>
                          <a:latin typeface="+mn-ea"/>
                        </a:rPr>
                        <a:t>尚不明确。</a:t>
                      </a:r>
                      <a:endParaRPr lang="zh-CN" altLang="en-US" sz="1000" b="0" i="0" u="none" strike="noStrike" dirty="0">
                        <a:solidFill>
                          <a:srgbClr val="000000"/>
                        </a:solidFill>
                        <a:effectLst/>
                        <a:latin typeface="+mn-ea"/>
                      </a:endParaRPr>
                    </a:p>
                  </a:txBody>
                  <a:tcPr marL="7620" marR="7620" marT="7620" marB="0" anchor="ctr">
                    <a:solidFill>
                      <a:schemeClr val="accent5">
                        <a:lumMod val="20000"/>
                        <a:lumOff val="80000"/>
                      </a:schemeClr>
                    </a:solidFill>
                  </a:tcPr>
                </a:tc>
              </a:tr>
              <a:tr h="291600">
                <a:tc>
                  <a:txBody>
                    <a:bodyPr/>
                    <a:p>
                      <a:pPr algn="ctr" fontAlgn="ctr"/>
                      <a:r>
                        <a:rPr lang="zh-CN" altLang="en-US" sz="1100" b="1" u="none" strike="noStrike" dirty="0">
                          <a:effectLst/>
                          <a:latin typeface="+mn-ea"/>
                        </a:rPr>
                        <a:t>禁忌</a:t>
                      </a:r>
                      <a:endParaRPr lang="zh-CN" altLang="en-US" sz="1100" b="1" i="0" u="none" strike="noStrike" dirty="0">
                        <a:solidFill>
                          <a:srgbClr val="000000"/>
                        </a:solidFill>
                        <a:effectLst/>
                        <a:latin typeface="+mn-ea"/>
                      </a:endParaRPr>
                    </a:p>
                  </a:txBody>
                  <a:tcPr marL="7620" marR="7620" marT="7620" marB="0" anchor="ctr">
                    <a:solidFill>
                      <a:schemeClr val="accent5">
                        <a:lumMod val="20000"/>
                        <a:lumOff val="80000"/>
                      </a:schemeClr>
                    </a:solidFill>
                  </a:tcPr>
                </a:tc>
                <a:tc>
                  <a:txBody>
                    <a:bodyPr/>
                    <a:p>
                      <a:pPr marL="107950" algn="l" fontAlgn="ctr">
                        <a:lnSpc>
                          <a:spcPct val="100000"/>
                        </a:lnSpc>
                        <a:buClrTx/>
                        <a:buSzTx/>
                        <a:buNone/>
                      </a:pPr>
                      <a:r>
                        <a:rPr lang="zh-CN" altLang="en-US" sz="1000" u="none" strike="noStrike" dirty="0">
                          <a:effectLst/>
                          <a:latin typeface="+mn-ea"/>
                        </a:rPr>
                        <a:t>曾经对本品所含药物过敏者禁用。</a:t>
                      </a:r>
                      <a:endParaRPr lang="zh-CN" altLang="en-US" sz="1000" u="none" strike="noStrike" dirty="0">
                        <a:effectLst/>
                        <a:latin typeface="+mn-ea"/>
                      </a:endParaRPr>
                    </a:p>
                  </a:txBody>
                  <a:tcPr marL="7620" marR="7620" marT="7620" marB="0" anchor="ctr">
                    <a:solidFill>
                      <a:schemeClr val="accent5">
                        <a:lumMod val="20000"/>
                        <a:lumOff val="80000"/>
                      </a:schemeClr>
                    </a:solidFill>
                  </a:tcPr>
                </a:tc>
              </a:tr>
              <a:tr h="1457960">
                <a:tc>
                  <a:txBody>
                    <a:bodyPr/>
                    <a:p>
                      <a:pPr algn="ctr" fontAlgn="ctr"/>
                      <a:r>
                        <a:rPr lang="zh-CN" altLang="en-US" sz="1100" b="1" u="none" strike="noStrike" dirty="0">
                          <a:effectLst/>
                          <a:latin typeface="+mn-ea"/>
                        </a:rPr>
                        <a:t>注意事项</a:t>
                      </a:r>
                      <a:endParaRPr lang="zh-CN" altLang="en-US" sz="1100" b="1" i="0" u="none" strike="noStrike" dirty="0">
                        <a:solidFill>
                          <a:srgbClr val="000000"/>
                        </a:solidFill>
                        <a:effectLst/>
                        <a:latin typeface="+mn-ea"/>
                      </a:endParaRPr>
                    </a:p>
                  </a:txBody>
                  <a:tcPr marL="7620" marR="7620" marT="7620" marB="0" anchor="ctr">
                    <a:solidFill>
                      <a:schemeClr val="accent5">
                        <a:lumMod val="20000"/>
                        <a:lumOff val="80000"/>
                      </a:schemeClr>
                    </a:solidFill>
                  </a:tcPr>
                </a:tc>
                <a:tc>
                  <a:txBody>
                    <a:bodyPr/>
                    <a:p>
                      <a:pPr marL="107950" algn="l" fontAlgn="ctr">
                        <a:lnSpc>
                          <a:spcPct val="150000"/>
                        </a:lnSpc>
                        <a:buClrTx/>
                        <a:buSzTx/>
                        <a:buFontTx/>
                      </a:pPr>
                      <a:r>
                        <a:rPr lang="en-US" altLang="zh-CN" sz="1000" u="none" strike="noStrike" dirty="0">
                          <a:effectLst/>
                          <a:latin typeface="+mn-ea"/>
                          <a:cs typeface="+mn-ea"/>
                        </a:rPr>
                        <a:t>1.</a:t>
                      </a:r>
                      <a:r>
                        <a:rPr lang="zh-CN" altLang="en-US" sz="1000" u="none" strike="noStrike" dirty="0">
                          <a:effectLst/>
                          <a:latin typeface="+mn-ea"/>
                          <a:cs typeface="+mn-ea"/>
                        </a:rPr>
                        <a:t>严格按照功能主治使用本品。</a:t>
                      </a:r>
                      <a:endParaRPr lang="zh-CN" altLang="en-US" sz="1000" u="none" strike="noStrike" dirty="0">
                        <a:effectLst/>
                        <a:latin typeface="+mn-ea"/>
                        <a:cs typeface="+mn-ea"/>
                      </a:endParaRPr>
                    </a:p>
                    <a:p>
                      <a:pPr marL="107950" algn="l" fontAlgn="ctr">
                        <a:lnSpc>
                          <a:spcPct val="150000"/>
                        </a:lnSpc>
                        <a:buClrTx/>
                        <a:buSzTx/>
                        <a:buFontTx/>
                      </a:pPr>
                      <a:r>
                        <a:rPr lang="en-US" altLang="zh-CN" sz="1000" u="none" strike="noStrike" dirty="0">
                          <a:effectLst/>
                          <a:latin typeface="+mn-ea"/>
                          <a:cs typeface="+mn-ea"/>
                        </a:rPr>
                        <a:t>2.</a:t>
                      </a:r>
                      <a:r>
                        <a:rPr lang="zh-CN" altLang="en-US" sz="1000" u="none" strike="noStrike" dirty="0">
                          <a:effectLst/>
                          <a:latin typeface="+mn-ea"/>
                          <a:cs typeface="+mn-ea"/>
                        </a:rPr>
                        <a:t>孕妇慎用。</a:t>
                      </a:r>
                      <a:endParaRPr lang="zh-CN" altLang="en-US" sz="1000" u="none" strike="noStrike" dirty="0">
                        <a:effectLst/>
                        <a:latin typeface="+mn-ea"/>
                        <a:cs typeface="+mn-ea"/>
                      </a:endParaRPr>
                    </a:p>
                    <a:p>
                      <a:pPr marL="107950" algn="l" fontAlgn="ctr">
                        <a:lnSpc>
                          <a:spcPct val="150000"/>
                        </a:lnSpc>
                        <a:buClrTx/>
                        <a:buSzTx/>
                        <a:buFontTx/>
                      </a:pPr>
                      <a:r>
                        <a:rPr lang="en-US" altLang="zh-CN" sz="1000" u="none" strike="noStrike" dirty="0">
                          <a:effectLst/>
                          <a:latin typeface="+mn-ea"/>
                          <a:cs typeface="+mn-ea"/>
                        </a:rPr>
                        <a:t>3.</a:t>
                      </a:r>
                      <a:r>
                        <a:rPr lang="zh-CN" altLang="en-US" sz="1000" u="none" strike="noStrike" dirty="0">
                          <a:effectLst/>
                          <a:latin typeface="+mn-ea"/>
                          <a:cs typeface="+mn-ea"/>
                        </a:rPr>
                        <a:t>脾胃虚寒、食少便溏者慎用。</a:t>
                      </a:r>
                      <a:endParaRPr lang="zh-CN" altLang="en-US" sz="1000" u="none" strike="noStrike" dirty="0">
                        <a:effectLst/>
                        <a:latin typeface="+mn-ea"/>
                        <a:cs typeface="+mn-ea"/>
                      </a:endParaRPr>
                    </a:p>
                    <a:p>
                      <a:pPr marL="107950" algn="l" fontAlgn="ctr">
                        <a:lnSpc>
                          <a:spcPct val="150000"/>
                        </a:lnSpc>
                        <a:buClrTx/>
                        <a:buSzTx/>
                        <a:buFontTx/>
                      </a:pPr>
                      <a:r>
                        <a:rPr lang="en-US" altLang="zh-CN" sz="1000" u="none" strike="noStrike" dirty="0">
                          <a:effectLst/>
                          <a:latin typeface="+mn-ea"/>
                          <a:cs typeface="+mn-ea"/>
                        </a:rPr>
                        <a:t>4.</a:t>
                      </a:r>
                      <a:r>
                        <a:rPr lang="zh-CN" altLang="en-US" sz="1000" u="none" strike="noStrike" dirty="0">
                          <a:effectLst/>
                          <a:latin typeface="+mn-ea"/>
                          <a:cs typeface="+mn-ea"/>
                        </a:rPr>
                        <a:t>服药期间，忌食辛辣粘腻之物。</a:t>
                      </a:r>
                      <a:endParaRPr lang="zh-CN" altLang="en-US" sz="1000" u="none" strike="noStrike" dirty="0">
                        <a:effectLst/>
                        <a:latin typeface="+mn-ea"/>
                        <a:cs typeface="+mn-ea"/>
                      </a:endParaRPr>
                    </a:p>
                    <a:p>
                      <a:pPr marL="107950" algn="l" fontAlgn="ctr">
                        <a:lnSpc>
                          <a:spcPct val="150000"/>
                        </a:lnSpc>
                        <a:buClrTx/>
                        <a:buSzTx/>
                        <a:buFontTx/>
                      </a:pPr>
                      <a:r>
                        <a:rPr lang="en-US" altLang="zh-CN" sz="1000" u="none" strike="noStrike" dirty="0">
                          <a:effectLst/>
                          <a:latin typeface="+mn-ea"/>
                          <a:cs typeface="+mn-ea"/>
                        </a:rPr>
                        <a:t>5.</a:t>
                      </a:r>
                      <a:r>
                        <a:rPr lang="zh-CN" altLang="en-US" sz="1000" u="none" strike="noStrike" dirty="0">
                          <a:effectLst/>
                          <a:latin typeface="+mn-ea"/>
                          <a:cs typeface="+mn-ea"/>
                        </a:rPr>
                        <a:t>本品临床使用应当中病即止，不宜长期使用。</a:t>
                      </a:r>
                      <a:endParaRPr lang="zh-CN" altLang="en-US" sz="1000" u="none" strike="noStrike" dirty="0">
                        <a:effectLst/>
                        <a:latin typeface="+mn-ea"/>
                        <a:cs typeface="+mn-ea"/>
                      </a:endParaRPr>
                    </a:p>
                    <a:p>
                      <a:pPr marL="107950" algn="l" fontAlgn="ctr">
                        <a:lnSpc>
                          <a:spcPct val="150000"/>
                        </a:lnSpc>
                        <a:buClrTx/>
                        <a:buSzTx/>
                        <a:buFontTx/>
                      </a:pPr>
                      <a:r>
                        <a:rPr lang="en-US" altLang="zh-CN" sz="1000" u="none" strike="noStrike" dirty="0">
                          <a:effectLst/>
                          <a:latin typeface="+mn-ea"/>
                          <a:cs typeface="+mn-ea"/>
                        </a:rPr>
                        <a:t>6.</a:t>
                      </a:r>
                      <a:r>
                        <a:rPr lang="zh-CN" altLang="en-US" sz="1000" u="none" strike="noStrike" dirty="0">
                          <a:effectLst/>
                          <a:latin typeface="+mn-ea"/>
                          <a:cs typeface="+mn-ea"/>
                        </a:rPr>
                        <a:t>本品性状发生改变时禁止使用。</a:t>
                      </a:r>
                      <a:endParaRPr lang="zh-CN" altLang="en-US" sz="1000" u="none" strike="noStrike" dirty="0">
                        <a:effectLst/>
                        <a:latin typeface="+mn-ea"/>
                        <a:cs typeface="+mn-ea"/>
                      </a:endParaRPr>
                    </a:p>
                  </a:txBody>
                  <a:tcPr marL="7620" marR="7620" marT="7620" marB="0" anchor="ctr">
                    <a:solidFill>
                      <a:schemeClr val="accent5">
                        <a:lumMod val="20000"/>
                        <a:lumOff val="80000"/>
                      </a:schemeClr>
                    </a:solidFill>
                  </a:tcPr>
                </a:tc>
              </a:tr>
            </a:tbl>
          </a:graphicData>
        </a:graphic>
      </p:graphicFrame>
      <p:sp>
        <p:nvSpPr>
          <p:cNvPr id="1048640" name="矩形 5"/>
          <p:cNvSpPr/>
          <p:nvPr>
            <p:custDataLst>
              <p:tags r:id="rId4"/>
            </p:custDataLst>
          </p:nvPr>
        </p:nvSpPr>
        <p:spPr>
          <a:xfrm>
            <a:off x="2999740" y="5118100"/>
            <a:ext cx="7897495" cy="640715"/>
          </a:xfrm>
          <a:prstGeom prst="rect">
            <a:avLst/>
          </a:prstGeom>
          <a:noFill/>
        </p:spPr>
        <p:txBody>
          <a:bodyPr wrap="square" lIns="91440" tIns="45720" rIns="91440" bIns="45720"/>
          <a:p>
            <a:pPr marL="171450" lvl="1" indent="-171450" fontAlgn="auto">
              <a:lnSpc>
                <a:spcPct val="150000"/>
              </a:lnSpc>
              <a:spcBef>
                <a:spcPts val="0"/>
              </a:spcBef>
              <a:buFont typeface="Wingdings" panose="05000000000000000000" charset="0"/>
              <a:buChar char="l"/>
            </a:pPr>
            <a:r>
              <a:rPr lang="zh-CN" altLang="en-US" sz="1200" dirty="0">
                <a:latin typeface="+mn-ea"/>
                <a:sym typeface="Arial" panose="020B0604020202020204" pitchFamily="34" charset="0"/>
              </a:rPr>
              <a:t>玉女煎颗粒处方来源明</a:t>
            </a:r>
            <a:r>
              <a:rPr lang="en-US" altLang="zh-CN" sz="1200" dirty="0">
                <a:latin typeface="+mn-ea"/>
                <a:sym typeface="Arial" panose="020B0604020202020204" pitchFamily="34" charset="0"/>
              </a:rPr>
              <a:t>·</a:t>
            </a:r>
            <a:r>
              <a:rPr lang="zh-CN" altLang="en-US" sz="1200" dirty="0">
                <a:latin typeface="+mn-ea"/>
                <a:sym typeface="Arial" panose="020B0604020202020204" pitchFamily="34" charset="0"/>
              </a:rPr>
              <a:t>张景岳《景岳全书》，</a:t>
            </a:r>
            <a:r>
              <a:rPr lang="zh-CN" altLang="zh-CN" sz="1200" dirty="0" smtClean="0">
                <a:latin typeface="+mn-ea"/>
                <a:sym typeface="Arial" panose="020B0604020202020204" pitchFamily="34" charset="0"/>
              </a:rPr>
              <a:t>至今</a:t>
            </a:r>
            <a:r>
              <a:rPr lang="zh-CN" altLang="en-US" sz="1200" dirty="0" smtClean="0">
                <a:latin typeface="+mn-ea"/>
                <a:sym typeface="Arial" panose="020B0604020202020204" pitchFamily="34" charset="0"/>
              </a:rPr>
              <a:t>已经有</a:t>
            </a:r>
            <a:r>
              <a:rPr lang="en-US" altLang="zh-CN" sz="1200" dirty="0" smtClean="0">
                <a:latin typeface="+mn-ea"/>
                <a:sym typeface="Arial" panose="020B0604020202020204" pitchFamily="34" charset="0"/>
              </a:rPr>
              <a:t>400</a:t>
            </a:r>
            <a:r>
              <a:rPr lang="zh-CN" altLang="zh-CN" sz="1200" dirty="0">
                <a:latin typeface="+mn-ea"/>
                <a:sym typeface="Arial" panose="020B0604020202020204" pitchFamily="34" charset="0"/>
              </a:rPr>
              <a:t>年的临床使用经验，</a:t>
            </a:r>
            <a:r>
              <a:rPr lang="zh-CN" altLang="en-US" sz="1200" dirty="0">
                <a:latin typeface="+mn-ea"/>
                <a:sym typeface="Arial" panose="020B0604020202020204" pitchFamily="34" charset="0"/>
              </a:rPr>
              <a:t>是至今仍广泛应用、安全可靠、疗效确切、具有明显特色与优势的古代中医典籍所记载的方剂。</a:t>
            </a:r>
            <a:endParaRPr lang="zh-CN" altLang="zh-CN" sz="1200" dirty="0">
              <a:latin typeface="+mn-ea"/>
              <a:sym typeface="Arial" panose="020B0604020202020204" pitchFamily="34" charset="0"/>
            </a:endParaRPr>
          </a:p>
        </p:txBody>
      </p:sp>
      <p:sp>
        <p:nvSpPr>
          <p:cNvPr id="2" name="文本框 1"/>
          <p:cNvSpPr txBox="1"/>
          <p:nvPr/>
        </p:nvSpPr>
        <p:spPr>
          <a:xfrm>
            <a:off x="725805" y="6363335"/>
            <a:ext cx="9105900" cy="494030"/>
          </a:xfrm>
          <a:prstGeom prst="rect">
            <a:avLst/>
          </a:prstGeom>
          <a:noFill/>
        </p:spPr>
        <p:txBody>
          <a:bodyPr wrap="square" rtlCol="0" anchor="t">
            <a:noAutofit/>
          </a:bodyPr>
          <a:p>
            <a:pPr marR="0" lvl="0" indent="0" algn="just" defTabSz="914400" rtl="0" eaLnBrk="1" latinLnBrk="0" hangingPunct="1">
              <a:lnSpc>
                <a:spcPct val="15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a:t>
            </a:r>
            <a:r>
              <a:rPr lang="zh-CN" altLang="en-US" sz="800" dirty="0">
                <a:latin typeface="+mn-ea"/>
                <a:cs typeface="+mn-ea"/>
                <a:sym typeface="+mn-ea"/>
              </a:rPr>
              <a:t>麦淋（</a:t>
            </a:r>
            <a:r>
              <a:rPr lang="en-US" altLang="zh-CN" sz="800" dirty="0">
                <a:latin typeface="+mn-ea"/>
                <a:cs typeface="+mn-ea"/>
                <a:sym typeface="+mn-ea"/>
              </a:rPr>
              <a:t>Mak,Lam</a:t>
            </a:r>
            <a:r>
              <a:rPr lang="zh-CN" altLang="en-US" sz="800" dirty="0">
                <a:latin typeface="+mn-ea"/>
                <a:cs typeface="+mn-ea"/>
                <a:sym typeface="+mn-ea"/>
              </a:rPr>
              <a:t>）</a:t>
            </a:r>
            <a:r>
              <a:rPr lang="en-US" altLang="zh-CN" sz="800" dirty="0">
                <a:latin typeface="+mn-ea"/>
                <a:cs typeface="+mn-ea"/>
                <a:sym typeface="+mn-ea"/>
              </a:rPr>
              <a:t>.</a:t>
            </a:r>
            <a:r>
              <a:rPr lang="zh-CN" altLang="en-US" sz="800" dirty="0">
                <a:latin typeface="+mn-ea"/>
                <a:cs typeface="+mn-ea"/>
                <a:sym typeface="+mn-ea"/>
              </a:rPr>
              <a:t>复发性口腔溃疡心脾积热证和阴虚胃热证的临床辨治研究</a:t>
            </a:r>
            <a:r>
              <a:rPr lang="en-US" altLang="zh-CN" sz="800" dirty="0">
                <a:latin typeface="+mn-ea"/>
                <a:cs typeface="+mn-ea"/>
                <a:sym typeface="+mn-ea"/>
              </a:rPr>
              <a:t>[D].</a:t>
            </a:r>
            <a:r>
              <a:rPr lang="zh-CN" altLang="en-US" sz="800" dirty="0">
                <a:latin typeface="+mn-ea"/>
                <a:cs typeface="+mn-ea"/>
                <a:sym typeface="+mn-ea"/>
              </a:rPr>
              <a:t>南京中医药大学</a:t>
            </a:r>
            <a:r>
              <a:rPr lang="en-US" altLang="zh-CN" sz="800" dirty="0">
                <a:latin typeface="+mn-ea"/>
                <a:cs typeface="+mn-ea"/>
                <a:sym typeface="+mn-ea"/>
              </a:rPr>
              <a:t>,2017.</a:t>
            </a:r>
            <a:endParaRPr lang="en-US" altLang="zh-CN" sz="800" dirty="0">
              <a:latin typeface="+mn-ea"/>
              <a:cs typeface="+mn-ea"/>
              <a:sym typeface="+mn-ea"/>
            </a:endParaRPr>
          </a:p>
          <a:p>
            <a:pPr marR="0" lvl="0" indent="0" algn="just" defTabSz="914400" rtl="0" eaLnBrk="1" latinLnBrk="0" hangingPunct="1">
              <a:lnSpc>
                <a:spcPct val="150000"/>
              </a:lnSpc>
              <a:buClrTx/>
              <a:buSzTx/>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[2]</a:t>
            </a:r>
            <a:r>
              <a:rPr lang="zh-CN" altLang="en-US" sz="800" dirty="0">
                <a:latin typeface="+mn-ea"/>
                <a:cs typeface="+mn-ea"/>
                <a:sym typeface="+mn-ea"/>
              </a:rPr>
              <a:t>王慧兰</a:t>
            </a:r>
            <a:r>
              <a:rPr lang="en-US" altLang="zh-CN" sz="800" dirty="0">
                <a:latin typeface="+mn-ea"/>
                <a:cs typeface="+mn-ea"/>
                <a:sym typeface="+mn-ea"/>
              </a:rPr>
              <a:t>,</a:t>
            </a:r>
            <a:r>
              <a:rPr lang="zh-CN" altLang="en-US" sz="800" dirty="0">
                <a:latin typeface="+mn-ea"/>
                <a:cs typeface="+mn-ea"/>
                <a:sym typeface="+mn-ea"/>
              </a:rPr>
              <a:t>程淼</a:t>
            </a:r>
            <a:r>
              <a:rPr lang="en-US" altLang="zh-CN" sz="800" dirty="0">
                <a:latin typeface="+mn-ea"/>
                <a:cs typeface="+mn-ea"/>
                <a:sym typeface="+mn-ea"/>
              </a:rPr>
              <a:t>,</a:t>
            </a:r>
            <a:r>
              <a:rPr lang="zh-CN" altLang="en-US" sz="800" dirty="0">
                <a:latin typeface="+mn-ea"/>
                <a:cs typeface="+mn-ea"/>
                <a:sym typeface="+mn-ea"/>
              </a:rPr>
              <a:t>张耀耀</a:t>
            </a:r>
            <a:r>
              <a:rPr lang="en-US" altLang="zh-CN" sz="800" dirty="0">
                <a:latin typeface="+mn-ea"/>
                <a:cs typeface="+mn-ea"/>
                <a:sym typeface="+mn-ea"/>
              </a:rPr>
              <a:t>,</a:t>
            </a:r>
            <a:r>
              <a:rPr lang="zh-CN" altLang="en-US" sz="800" dirty="0">
                <a:latin typeface="+mn-ea"/>
                <a:cs typeface="+mn-ea"/>
                <a:sym typeface="+mn-ea"/>
              </a:rPr>
              <a:t>等</a:t>
            </a:r>
            <a:r>
              <a:rPr lang="en-US" altLang="zh-CN" sz="800" dirty="0">
                <a:latin typeface="+mn-ea"/>
                <a:cs typeface="+mn-ea"/>
                <a:sym typeface="+mn-ea"/>
              </a:rPr>
              <a:t>.</a:t>
            </a:r>
            <a:r>
              <a:rPr lang="zh-CN" altLang="en-US" sz="800" dirty="0">
                <a:latin typeface="+mn-ea"/>
                <a:cs typeface="+mn-ea"/>
                <a:sym typeface="+mn-ea"/>
              </a:rPr>
              <a:t>刘云霞运用玉女煎治疗恶性肿瘤经验</a:t>
            </a:r>
            <a:r>
              <a:rPr lang="en-US" altLang="zh-CN" sz="800" dirty="0">
                <a:latin typeface="+mn-ea"/>
                <a:cs typeface="+mn-ea"/>
                <a:sym typeface="+mn-ea"/>
              </a:rPr>
              <a:t>[J].</a:t>
            </a:r>
            <a:r>
              <a:rPr lang="zh-CN" altLang="en-US" sz="800" dirty="0">
                <a:latin typeface="+mn-ea"/>
                <a:cs typeface="+mn-ea"/>
                <a:sym typeface="+mn-ea"/>
              </a:rPr>
              <a:t>浙江中医杂志</a:t>
            </a:r>
            <a:r>
              <a:rPr lang="en-US" altLang="zh-CN" sz="800" dirty="0">
                <a:latin typeface="+mn-ea"/>
                <a:cs typeface="+mn-ea"/>
                <a:sym typeface="+mn-ea"/>
              </a:rPr>
              <a:t>,2021,56(12):869-870.DOI:10.13633/j.cnki.zjtcm.2021.12.006.</a:t>
            </a:r>
            <a:endParaRPr lang="en-US" altLang="zh-CN" sz="800" dirty="0">
              <a:latin typeface="+mn-ea"/>
              <a:cs typeface="+mn-ea"/>
              <a:sym typeface="+mn-ea"/>
            </a:endParaRPr>
          </a:p>
          <a:p>
            <a:pPr marR="0" lvl="0" indent="0" algn="just" defTabSz="914400" rtl="0" eaLnBrk="1" latinLnBrk="0" hangingPunct="1">
              <a:lnSpc>
                <a:spcPct val="150000"/>
              </a:lnSpc>
              <a:buClrTx/>
              <a:buSzTx/>
              <a:buFont typeface="Arial" panose="020B0604020202020204" pitchFamily="34" charset="0"/>
              <a:buNone/>
            </a:pPr>
            <a:endParaRPr lang="en-US" altLang="zh-CN" sz="800" dirty="0">
              <a:latin typeface="+mn-ea"/>
              <a:cs typeface="+mn-ea"/>
              <a:sym typeface="+mn-ea"/>
            </a:endParaRPr>
          </a:p>
          <a:p>
            <a:pPr marR="0" lvl="0" indent="0" algn="just" defTabSz="914400" rtl="0" eaLnBrk="1" latinLnBrk="0" hangingPunct="1">
              <a:lnSpc>
                <a:spcPct val="150000"/>
              </a:lnSpc>
              <a:buClrTx/>
              <a:buSzTx/>
              <a:buFont typeface="Arial" panose="020B0604020202020204" pitchFamily="34" charset="0"/>
              <a:buNone/>
            </a:pPr>
            <a:endParaRPr lang="en-US" altLang="zh-CN" sz="800" dirty="0">
              <a:latin typeface="+mn-ea"/>
              <a:cs typeface="+mn-ea"/>
              <a:sym typeface="+mn-ea"/>
            </a:endParaRPr>
          </a:p>
        </p:txBody>
      </p:sp>
      <p:sp>
        <p:nvSpPr>
          <p:cNvPr id="45" name="文本框 56"/>
          <p:cNvSpPr txBox="1"/>
          <p:nvPr>
            <p:custDataLst>
              <p:tags r:id="rId5"/>
            </p:custDataLst>
          </p:nvPr>
        </p:nvSpPr>
        <p:spPr>
          <a:xfrm>
            <a:off x="1087120" y="134683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5" name="矩形 2"/>
          <p:cNvSpPr/>
          <p:nvPr>
            <p:custDataLst>
              <p:tags r:id="rId6"/>
            </p:custDataLst>
          </p:nvPr>
        </p:nvSpPr>
        <p:spPr>
          <a:xfrm>
            <a:off x="725805" y="191452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16" name="文本框 56"/>
          <p:cNvSpPr txBox="1"/>
          <p:nvPr>
            <p:custDataLst>
              <p:tags r:id="rId7"/>
            </p:custDataLst>
          </p:nvPr>
        </p:nvSpPr>
        <p:spPr>
          <a:xfrm>
            <a:off x="1087120" y="287401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7" name="矩形 2"/>
          <p:cNvSpPr/>
          <p:nvPr>
            <p:custDataLst>
              <p:tags r:id="rId8"/>
            </p:custDataLst>
          </p:nvPr>
        </p:nvSpPr>
        <p:spPr>
          <a:xfrm>
            <a:off x="725170" y="344233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4" name="矩形 3"/>
          <p:cNvSpPr/>
          <p:nvPr>
            <p:custDataLst>
              <p:tags r:id="rId9"/>
            </p:custDataLst>
          </p:nvPr>
        </p:nvSpPr>
        <p:spPr>
          <a:xfrm>
            <a:off x="725805" y="530733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6" name="文本框 56"/>
          <p:cNvSpPr txBox="1"/>
          <p:nvPr>
            <p:custDataLst>
              <p:tags r:id="rId10"/>
            </p:custDataLst>
          </p:nvPr>
        </p:nvSpPr>
        <p:spPr>
          <a:xfrm>
            <a:off x="1087120" y="474027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3</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03</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有效性</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文本框 60"/>
          <p:cNvSpPr txBox="1"/>
          <p:nvPr>
            <p:custDataLst>
              <p:tags r:id="rId3"/>
            </p:custDataLst>
          </p:nvPr>
        </p:nvSpPr>
        <p:spPr>
          <a:xfrm>
            <a:off x="725805" y="2012950"/>
            <a:ext cx="1824990" cy="550545"/>
          </a:xfrm>
          <a:prstGeom prst="rect">
            <a:avLst/>
          </a:prstGeom>
          <a:noFill/>
        </p:spPr>
        <p:txBody>
          <a:bodyPr wrap="square" rtlCol="0">
            <a:noAutofit/>
          </a:bodyPr>
          <a:p>
            <a:pPr algn="ctr"/>
            <a:r>
              <a:rPr lang="zh-CN" altLang="en-US" sz="1600" dirty="0">
                <a:solidFill>
                  <a:srgbClr val="002060"/>
                </a:solidFill>
                <a:latin typeface="+mn-ea"/>
              </a:rPr>
              <a:t>与对照药品疗效</a:t>
            </a:r>
            <a:endParaRPr lang="zh-CN" altLang="en-US" sz="1600" dirty="0">
              <a:solidFill>
                <a:srgbClr val="002060"/>
              </a:solidFill>
              <a:latin typeface="+mn-ea"/>
            </a:endParaRPr>
          </a:p>
          <a:p>
            <a:pPr algn="ctr"/>
            <a:r>
              <a:rPr lang="zh-CN" altLang="en-US" sz="1600" dirty="0">
                <a:solidFill>
                  <a:srgbClr val="002060"/>
                </a:solidFill>
                <a:latin typeface="+mn-ea"/>
              </a:rPr>
              <a:t>方面优势和不足</a:t>
            </a:r>
            <a:endParaRPr lang="zh-CN" altLang="en-US" sz="1600" dirty="0">
              <a:solidFill>
                <a:srgbClr val="002060"/>
              </a:solidFill>
              <a:latin typeface="+mn-ea"/>
            </a:endParaRPr>
          </a:p>
        </p:txBody>
      </p:sp>
      <p:sp>
        <p:nvSpPr>
          <p:cNvPr id="10" name="文本框 62"/>
          <p:cNvSpPr txBox="1"/>
          <p:nvPr>
            <p:custDataLst>
              <p:tags r:id="rId4"/>
            </p:custDataLst>
          </p:nvPr>
        </p:nvSpPr>
        <p:spPr>
          <a:xfrm>
            <a:off x="725805" y="3430905"/>
            <a:ext cx="1824355" cy="550545"/>
          </a:xfrm>
          <a:prstGeom prst="rect">
            <a:avLst/>
          </a:prstGeom>
          <a:noFill/>
        </p:spPr>
        <p:txBody>
          <a:bodyPr wrap="square" rtlCol="0">
            <a:noAutofit/>
          </a:bodyPr>
          <a:p>
            <a:pPr algn="ctr"/>
            <a:r>
              <a:rPr lang="zh-CN" altLang="en-US" sz="1600" dirty="0">
                <a:solidFill>
                  <a:srgbClr val="002060"/>
                </a:solidFill>
                <a:latin typeface="+mn-ea"/>
                <a:sym typeface="+mn-ea"/>
              </a:rPr>
              <a:t>临床指南/</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诊疗规范推荐</a:t>
            </a:r>
            <a:endParaRPr lang="zh-CN" altLang="en-US" sz="1600" dirty="0">
              <a:solidFill>
                <a:srgbClr val="002060"/>
              </a:solidFill>
              <a:latin typeface="+mn-ea"/>
              <a:sym typeface="+mn-ea"/>
            </a:endParaRPr>
          </a:p>
        </p:txBody>
      </p:sp>
      <p:sp>
        <p:nvSpPr>
          <p:cNvPr id="12" name="文本框 6"/>
          <p:cNvSpPr txBox="1"/>
          <p:nvPr>
            <p:custDataLst>
              <p:tags r:id="rId5"/>
            </p:custDataLst>
          </p:nvPr>
        </p:nvSpPr>
        <p:spPr>
          <a:xfrm>
            <a:off x="2898884" y="1462405"/>
            <a:ext cx="9069705" cy="820420"/>
          </a:xfrm>
          <a:prstGeom prst="rect">
            <a:avLst/>
          </a:prstGeom>
          <a:noFill/>
        </p:spPr>
        <p:txBody>
          <a:bodyPr wrap="square" rtlCol="0">
            <a:noAutofit/>
          </a:bodyPr>
          <a:p>
            <a:pPr marL="171450" lvl="2" indent="-171450" algn="l" fontAlgn="auto">
              <a:lnSpc>
                <a:spcPct val="150000"/>
              </a:lnSpc>
              <a:spcBef>
                <a:spcPts val="600"/>
              </a:spcBef>
              <a:buClrTx/>
              <a:buSzTx/>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玉女煎既清胃热又滋肾阴，是</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胃热阴虚证双症同调的代表药</a:t>
            </a:r>
            <a:r>
              <a:rPr lang="zh-CN" altLang="en-US" sz="1200" dirty="0">
                <a:latin typeface="微软雅黑" panose="020B0503020204020204" charset="-122"/>
                <a:ea typeface="微软雅黑" panose="020B0503020204020204" charset="-122"/>
                <a:cs typeface="微软雅黑" panose="020B0503020204020204" charset="-122"/>
                <a:sym typeface="+mn-ea"/>
              </a:rPr>
              <a:t>（肿瘤放化疗所致黏膜与消化道</a:t>
            </a:r>
            <a:r>
              <a:rPr lang="zh-CN" altLang="en-US" sz="1200" dirty="0">
                <a:solidFill>
                  <a:schemeClr val="tx1"/>
                </a:solidFill>
                <a:latin typeface="微软雅黑" panose="020B0503020204020204" charset="-122"/>
                <a:ea typeface="微软雅黑" panose="020B0503020204020204" charset="-122"/>
                <a:sym typeface="+mn-ea"/>
              </a:rPr>
              <a:t>系列机体损害</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marL="171450" lvl="2" indent="-171450" algn="l" fontAlgn="auto">
              <a:lnSpc>
                <a:spcPct val="150000"/>
              </a:lnSpc>
              <a:spcBef>
                <a:spcPts val="600"/>
              </a:spcBef>
              <a:buClrTx/>
              <a:buSzTx/>
              <a:buFont typeface="Arial" panose="020B0604020202020204" pitchFamily="34" charset="0"/>
              <a:buChar char="•"/>
            </a:pPr>
            <a:r>
              <a:rPr lang="zh-CN" altLang="en-US" sz="1200" dirty="0">
                <a:latin typeface="微软雅黑" panose="020B0503020204020204" charset="-122"/>
                <a:ea typeface="微软雅黑" panose="020B0503020204020204" charset="-122"/>
                <a:cs typeface="微软雅黑" panose="020B0503020204020204" charset="-122"/>
                <a:sym typeface="+mn-ea"/>
              </a:rPr>
              <a:t>针对</a:t>
            </a:r>
            <a:r>
              <a:rPr lang="zh-CN" altLang="en-US" sz="1200" dirty="0">
                <a:latin typeface="微软雅黑" panose="020B0503020204020204" charset="-122"/>
                <a:ea typeface="微软雅黑" panose="020B0503020204020204" charset="-122"/>
                <a:cs typeface="微软雅黑" panose="020B0503020204020204" charset="-122"/>
                <a:sym typeface="+mn-ea"/>
              </a:rPr>
              <a:t>肿瘤放化疗黏膜与消化道系列机体损害，整体调节，标本兼治，</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既清胃热治标（缓解症状），又滋肾阴治本（调节组织代谢）</a:t>
            </a:r>
            <a:endPar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5"/>
          <p:cNvSpPr txBox="1"/>
          <p:nvPr>
            <p:custDataLst>
              <p:tags r:id="rId6"/>
            </p:custDataLst>
          </p:nvPr>
        </p:nvSpPr>
        <p:spPr>
          <a:xfrm>
            <a:off x="2898775" y="2654935"/>
            <a:ext cx="8860155" cy="1602105"/>
          </a:xfrm>
          <a:prstGeom prst="rect">
            <a:avLst/>
          </a:prstGeom>
          <a:noFill/>
        </p:spPr>
        <p:txBody>
          <a:bodyPr wrap="square" rtlCol="0">
            <a:noAutofit/>
          </a:bodyPr>
          <a:p>
            <a:pPr marL="171450" lvl="2" indent="-171450" algn="l" fontAlgn="auto">
              <a:lnSpc>
                <a:spcPct val="150000"/>
              </a:lnSpc>
              <a:spcBef>
                <a:spcPts val="600"/>
              </a:spcBef>
              <a:buClrTx/>
              <a:buSzTx/>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处方来源于</a:t>
            </a:r>
            <a:r>
              <a:rPr lang="zh-CN" altLang="en-US" sz="1200" dirty="0">
                <a:latin typeface="+mn-ea"/>
                <a:sym typeface="Arial" panose="020B0604020202020204" pitchFamily="34" charset="0"/>
              </a:rPr>
              <a:t>明</a:t>
            </a:r>
            <a:r>
              <a:rPr lang="en-US" altLang="zh-CN" sz="1200" dirty="0">
                <a:latin typeface="+mn-ea"/>
                <a:sym typeface="Arial" panose="020B0604020202020204" pitchFamily="34" charset="0"/>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张景岳《景岳全书》，该处方已列入《古代经典名方目录(第一批)。</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2" indent="-171450" algn="l" fontAlgn="auto">
              <a:lnSpc>
                <a:spcPct val="150000"/>
              </a:lnSpc>
              <a:spcBef>
                <a:spcPts val="600"/>
              </a:spcBef>
              <a:buClrTx/>
              <a:buSzTx/>
              <a:buFont typeface="Arial" panose="020B0604020202020204" pitchFamily="34" charset="0"/>
              <a:buChar char="•"/>
            </a:pPr>
            <a:r>
              <a:rPr lang="zh-CN" altLang="en-US" sz="1200" dirty="0">
                <a:sym typeface="+mn-ea"/>
              </a:rPr>
              <a:t>清·叶天士《温热论》（第九章）、清·林佩琴《类证治裁》、清·吴坤安《伤寒指掌》（卷四 伤寒类症）医评：</a:t>
            </a:r>
            <a:r>
              <a:rPr lang="zh-CN" altLang="en-US" sz="1200" dirty="0">
                <a:solidFill>
                  <a:schemeClr val="tx1"/>
                </a:solidFill>
                <a:sym typeface="+mn-ea"/>
              </a:rPr>
              <a:t>胃热阴虚型造成的</a:t>
            </a:r>
            <a:r>
              <a:rPr lang="zh-CN" altLang="en-US" sz="1200" dirty="0">
                <a:sym typeface="+mn-ea"/>
              </a:rPr>
              <a:t>热久阴伤，灼干胃液，玉女煎清胃救肾可也；若斑出热不解者，胃津亡也，主以甘寒，重则如玉女煎；病久有苔而燥，病久无苔而干，滋阴养液，均建议使用玉女煎治疗。</a:t>
            </a:r>
            <a:endParaRPr lang="zh-CN" altLang="en-US" sz="1200" dirty="0">
              <a:sym typeface="+mn-ea"/>
            </a:endParaRPr>
          </a:p>
          <a:p>
            <a:pPr marL="171450" lvl="2" indent="-171450" algn="l" fontAlgn="auto">
              <a:lnSpc>
                <a:spcPct val="150000"/>
              </a:lnSpc>
              <a:spcBef>
                <a:spcPts val="600"/>
              </a:spcBef>
              <a:buClrTx/>
              <a:buSzTx/>
              <a:buFont typeface="Arial" panose="020B0604020202020204" pitchFamily="34" charset="0"/>
              <a:buChar char="•"/>
            </a:pPr>
            <a:r>
              <a:rPr lang="zh-CN" altLang="en-US" sz="1200" dirty="0">
                <a:solidFill>
                  <a:schemeClr val="tx1"/>
                </a:solidFill>
                <a:sym typeface="+mn-ea"/>
              </a:rPr>
              <a:t>多篇文献研究显示，玉女煎可明显改善肿瘤放化疗所致的粘膜和消化道症状</a:t>
            </a:r>
            <a:r>
              <a:rPr lang="en-US" altLang="zh-CN" sz="1200" baseline="30000" dirty="0">
                <a:latin typeface="+mn-ea"/>
                <a:cs typeface="+mn-ea"/>
                <a:sym typeface="+mn-ea"/>
              </a:rPr>
              <a:t>[1-5]</a:t>
            </a:r>
            <a:r>
              <a:rPr lang="zh-CN" altLang="en-US" sz="1200" dirty="0">
                <a:solidFill>
                  <a:schemeClr val="tx1"/>
                </a:solidFill>
                <a:sym typeface="+mn-ea"/>
              </a:rPr>
              <a:t>。</a:t>
            </a:r>
            <a:endParaRPr lang="zh-CN" altLang="en-US" sz="1200" dirty="0">
              <a:solidFill>
                <a:schemeClr val="tx1"/>
              </a:solidFill>
              <a:sym typeface="+mn-ea"/>
            </a:endParaRPr>
          </a:p>
        </p:txBody>
      </p:sp>
      <p:sp>
        <p:nvSpPr>
          <p:cNvPr id="14" name="文本框 13"/>
          <p:cNvSpPr txBox="1"/>
          <p:nvPr>
            <p:custDataLst>
              <p:tags r:id="rId7"/>
            </p:custDataLst>
          </p:nvPr>
        </p:nvSpPr>
        <p:spPr>
          <a:xfrm>
            <a:off x="2898775" y="4514215"/>
            <a:ext cx="8859520" cy="1243965"/>
          </a:xfrm>
          <a:prstGeom prst="rect">
            <a:avLst/>
          </a:prstGeom>
          <a:noFill/>
        </p:spPr>
        <p:txBody>
          <a:bodyPr wrap="square" rtlCol="0">
            <a:noAutofit/>
          </a:bodyPr>
          <a:p>
            <a:pPr marL="171450" lvl="2" indent="-171450" algn="l" fontAlgn="auto">
              <a:lnSpc>
                <a:spcPct val="150000"/>
              </a:lnSpc>
              <a:spcBef>
                <a:spcPts val="600"/>
              </a:spcBef>
              <a:buClrTx/>
              <a:buSzTx/>
              <a:buFont typeface="Arial" panose="020B0604020202020204" pitchFamily="34" charset="0"/>
              <a:buChar char="•"/>
            </a:pPr>
            <a:r>
              <a:rPr lang="zh-CN" altLang="en-US" sz="1200" dirty="0">
                <a:solidFill>
                  <a:schemeClr val="tx1"/>
                </a:solidFill>
              </a:rPr>
              <a:t>本方所治胃热阴虚证，取生石膏清胃泻火，熟地黄益肾滋水、大补真阴，令水足而火清，共为君药</a:t>
            </a:r>
            <a:r>
              <a:rPr lang="zh-CN" altLang="en-US" sz="1200" dirty="0"/>
              <a:t>。麦冬养胃阴而生津，令胃得以引水救火；又养肺阴而润燥，转令肾阴得以濡养，虚则补其母也。知母清热泻火、生津润燥，固可清胃滋肾；且尤长于泻肺，复使胃火得以清降，实则泻其子也。牛膝为佐取其补益肝肾，引血下行，降火归元，以制火逆血溢。五药配合，共奏清胃滋肾之功。</a:t>
            </a:r>
            <a:endParaRPr lang="zh-CN" altLang="en-US" sz="1200" dirty="0"/>
          </a:p>
          <a:p>
            <a:pPr marL="171450" lvl="2" indent="-171450" algn="l" fontAlgn="auto">
              <a:lnSpc>
                <a:spcPct val="150000"/>
              </a:lnSpc>
              <a:spcBef>
                <a:spcPts val="600"/>
              </a:spcBef>
              <a:buClrTx/>
              <a:buSzTx/>
              <a:buFont typeface="Arial" panose="020B0604020202020204" pitchFamily="34" charset="0"/>
              <a:buChar char="•"/>
            </a:pPr>
            <a:r>
              <a:rPr lang="zh-CN" altLang="en-US" sz="1200" b="1" u="sng" dirty="0">
                <a:solidFill>
                  <a:srgbClr val="FF0000"/>
                </a:solidFill>
              </a:rPr>
              <a:t>全方清胃热与滋肾阴共进，使胃热得清，肾水得补，则肿瘤放化疗所致胃热阴虚证诸症可愈</a:t>
            </a:r>
            <a:r>
              <a:rPr lang="en-US" altLang="zh-CN" sz="1200" baseline="30000" dirty="0">
                <a:latin typeface="+mn-ea"/>
                <a:cs typeface="+mn-ea"/>
                <a:sym typeface="+mn-ea"/>
              </a:rPr>
              <a:t>[5]</a:t>
            </a:r>
            <a:r>
              <a:rPr lang="zh-CN" altLang="en-US" sz="1200" dirty="0">
                <a:sym typeface="+mn-ea"/>
              </a:rPr>
              <a:t>。</a:t>
            </a:r>
            <a:endParaRPr lang="zh-CN" altLang="en-US" sz="1200" dirty="0"/>
          </a:p>
        </p:txBody>
      </p:sp>
      <p:sp>
        <p:nvSpPr>
          <p:cNvPr id="16" name="文本框 64"/>
          <p:cNvSpPr txBox="1"/>
          <p:nvPr>
            <p:custDataLst>
              <p:tags r:id="rId8"/>
            </p:custDataLst>
          </p:nvPr>
        </p:nvSpPr>
        <p:spPr>
          <a:xfrm>
            <a:off x="725805" y="4992370"/>
            <a:ext cx="1824355" cy="550545"/>
          </a:xfrm>
          <a:prstGeom prst="rect">
            <a:avLst/>
          </a:prstGeom>
          <a:noFill/>
        </p:spPr>
        <p:txBody>
          <a:bodyPr wrap="square" rtlCol="0">
            <a:noAutofit/>
          </a:bodyPr>
          <a:p>
            <a:pPr algn="ctr">
              <a:buClrTx/>
              <a:buSzTx/>
              <a:buNone/>
            </a:pPr>
            <a:r>
              <a:rPr lang="zh-CN" altLang="en-US" sz="1600" dirty="0">
                <a:solidFill>
                  <a:srgbClr val="002060"/>
                </a:solidFill>
                <a:latin typeface="+mn-ea"/>
                <a:sym typeface="+mn-ea"/>
              </a:rPr>
              <a:t>组方合理性和</a:t>
            </a:r>
            <a:endParaRPr lang="zh-CN" altLang="en-US" sz="1600" dirty="0">
              <a:solidFill>
                <a:srgbClr val="002060"/>
              </a:solidFill>
              <a:latin typeface="+mn-ea"/>
              <a:sym typeface="+mn-ea"/>
            </a:endParaRPr>
          </a:p>
          <a:p>
            <a:pPr algn="ctr">
              <a:buClrTx/>
              <a:buSzTx/>
              <a:buNone/>
            </a:pPr>
            <a:r>
              <a:rPr lang="zh-CN" altLang="en-US" sz="1600" dirty="0">
                <a:solidFill>
                  <a:srgbClr val="002060"/>
                </a:solidFill>
                <a:latin typeface="+mn-ea"/>
                <a:sym typeface="+mn-ea"/>
              </a:rPr>
              <a:t>中成药治疗优势</a:t>
            </a:r>
            <a:endParaRPr lang="zh-CN" altLang="en-US" sz="1600" dirty="0">
              <a:solidFill>
                <a:srgbClr val="002060"/>
              </a:solidFill>
              <a:latin typeface="+mn-ea"/>
              <a:sym typeface="+mn-ea"/>
            </a:endParaRPr>
          </a:p>
        </p:txBody>
      </p:sp>
      <p:sp>
        <p:nvSpPr>
          <p:cNvPr id="18" name="文本框 8"/>
          <p:cNvSpPr txBox="1"/>
          <p:nvPr/>
        </p:nvSpPr>
        <p:spPr>
          <a:xfrm>
            <a:off x="725805" y="6107430"/>
            <a:ext cx="8028305" cy="680085"/>
          </a:xfrm>
          <a:prstGeom prst="rect">
            <a:avLst/>
          </a:prstGeom>
          <a:noFill/>
        </p:spPr>
        <p:txBody>
          <a:bodyPr wrap="square" rtlCol="0">
            <a:noAutofit/>
          </a:bodyPr>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a:t>
            </a:r>
            <a:r>
              <a:rPr lang="zh-CN" altLang="en-US" sz="800" dirty="0">
                <a:solidFill>
                  <a:schemeClr val="tx1"/>
                </a:solidFill>
                <a:latin typeface="+mn-ea"/>
                <a:sym typeface="Arial" panose="020B0604020202020204" pitchFamily="34" charset="0"/>
              </a:rPr>
              <a:t>郝琦</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玉女煎治疗急性放射性口腔黏膜炎及口干症临床疗效观察</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四川中医</a:t>
            </a:r>
            <a:r>
              <a:rPr lang="en-US" altLang="zh-CN" sz="800" dirty="0">
                <a:solidFill>
                  <a:schemeClr val="tx1"/>
                </a:solidFill>
                <a:latin typeface="+mn-ea"/>
                <a:sym typeface="Arial" panose="020B0604020202020204" pitchFamily="34" charset="0"/>
              </a:rPr>
              <a:t> 34.12(2016):3.</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[2]</a:t>
            </a:r>
            <a:r>
              <a:rPr lang="zh-CN" altLang="en-US" sz="800" dirty="0">
                <a:solidFill>
                  <a:schemeClr val="tx1"/>
                </a:solidFill>
                <a:latin typeface="+mn-ea"/>
                <a:sym typeface="Arial" panose="020B0604020202020204" pitchFamily="34" charset="0"/>
              </a:rPr>
              <a:t>张恒等</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玉女煎对急性放射性口腔黏膜炎的临床疗效</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河北中医</a:t>
            </a:r>
            <a:r>
              <a:rPr lang="en-US" altLang="zh-CN" sz="800" dirty="0">
                <a:solidFill>
                  <a:schemeClr val="tx1"/>
                </a:solidFill>
                <a:latin typeface="+mn-ea"/>
                <a:sym typeface="Arial" panose="020B0604020202020204" pitchFamily="34" charset="0"/>
              </a:rPr>
              <a:t> 38.11(2016):4.</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[3]</a:t>
            </a:r>
            <a:r>
              <a:rPr lang="zh-CN" altLang="en-US" sz="800" dirty="0">
                <a:solidFill>
                  <a:schemeClr val="tx1"/>
                </a:solidFill>
                <a:latin typeface="+mn-ea"/>
                <a:sym typeface="Arial" panose="020B0604020202020204" pitchFamily="34" charset="0"/>
              </a:rPr>
              <a:t>石颖</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王清</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李小燕</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玉女煎在肿瘤治疗中的临床应用</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四川中医</a:t>
            </a:r>
            <a:r>
              <a:rPr lang="en-US" altLang="zh-CN" sz="800" dirty="0">
                <a:solidFill>
                  <a:schemeClr val="tx1"/>
                </a:solidFill>
                <a:latin typeface="+mn-ea"/>
                <a:sym typeface="Arial" panose="020B0604020202020204" pitchFamily="34" charset="0"/>
              </a:rPr>
              <a:t> 30.3(2012):2.</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[4]</a:t>
            </a:r>
            <a:r>
              <a:rPr lang="en-US" altLang="zh-CN" sz="800" dirty="0">
                <a:solidFill>
                  <a:schemeClr val="tx1"/>
                </a:solidFill>
                <a:latin typeface="+mn-ea"/>
                <a:sym typeface="Arial" panose="020B0604020202020204" pitchFamily="34" charset="0"/>
              </a:rPr>
              <a:t>.</a:t>
            </a:r>
            <a:r>
              <a:rPr lang="zh-CN" altLang="en-US" sz="800" dirty="0">
                <a:solidFill>
                  <a:schemeClr val="tx1"/>
                </a:solidFill>
                <a:latin typeface="+mn-ea"/>
                <a:sym typeface="Arial" panose="020B0604020202020204" pitchFamily="34" charset="0"/>
              </a:rPr>
              <a:t>胡晓平</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中医药治疗肿瘤化疗后不良反应</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湖北中医杂志</a:t>
            </a:r>
            <a:r>
              <a:rPr lang="en-US" altLang="zh-CN" sz="800" dirty="0">
                <a:solidFill>
                  <a:schemeClr val="tx1"/>
                </a:solidFill>
                <a:latin typeface="+mn-ea"/>
                <a:sym typeface="Arial" panose="020B0604020202020204" pitchFamily="34" charset="0"/>
              </a:rPr>
              <a:t> 32.003(2010):57-58.</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[5]</a:t>
            </a:r>
            <a:r>
              <a:rPr lang="zh-CN" altLang="en-US" sz="800" dirty="0">
                <a:solidFill>
                  <a:schemeClr val="tx1"/>
                </a:solidFill>
                <a:latin typeface="+mn-ea"/>
                <a:sym typeface="Arial" panose="020B0604020202020204" pitchFamily="34" charset="0"/>
              </a:rPr>
              <a:t>王慧兰等</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刘云霞运用玉女煎治疗恶性肿瘤经验</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浙江中医杂志</a:t>
            </a:r>
            <a:r>
              <a:rPr lang="en-US" altLang="zh-CN" sz="800" dirty="0">
                <a:solidFill>
                  <a:schemeClr val="tx1"/>
                </a:solidFill>
                <a:latin typeface="+mn-ea"/>
                <a:sym typeface="Arial" panose="020B0604020202020204" pitchFamily="34" charset="0"/>
              </a:rPr>
              <a:t> 56.12(2021):869-870.</a:t>
            </a:r>
            <a:endParaRPr lang="en-US" altLang="zh-CN" sz="800" dirty="0">
              <a:solidFill>
                <a:schemeClr val="tx1"/>
              </a:solidFill>
              <a:latin typeface="+mn-ea"/>
              <a:sym typeface="Arial" panose="020B0604020202020204" pitchFamily="34" charset="0"/>
            </a:endParaRPr>
          </a:p>
        </p:txBody>
      </p:sp>
      <p:sp>
        <p:nvSpPr>
          <p:cNvPr id="45" name="文本框 56"/>
          <p:cNvSpPr txBox="1"/>
          <p:nvPr>
            <p:custDataLst>
              <p:tags r:id="rId9"/>
            </p:custDataLst>
          </p:nvPr>
        </p:nvSpPr>
        <p:spPr>
          <a:xfrm>
            <a:off x="1087120" y="134683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9" name="矩形 2"/>
          <p:cNvSpPr/>
          <p:nvPr>
            <p:custDataLst>
              <p:tags r:id="rId10"/>
            </p:custDataLst>
          </p:nvPr>
        </p:nvSpPr>
        <p:spPr>
          <a:xfrm>
            <a:off x="725805" y="191452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0" name="文本框 56"/>
          <p:cNvSpPr txBox="1"/>
          <p:nvPr>
            <p:custDataLst>
              <p:tags r:id="rId11"/>
            </p:custDataLst>
          </p:nvPr>
        </p:nvSpPr>
        <p:spPr>
          <a:xfrm>
            <a:off x="1087120" y="276669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21" name="矩形 2"/>
          <p:cNvSpPr/>
          <p:nvPr>
            <p:custDataLst>
              <p:tags r:id="rId12"/>
            </p:custDataLst>
          </p:nvPr>
        </p:nvSpPr>
        <p:spPr>
          <a:xfrm>
            <a:off x="725170" y="333502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2" name="矩形 21"/>
          <p:cNvSpPr/>
          <p:nvPr>
            <p:custDataLst>
              <p:tags r:id="rId13"/>
            </p:custDataLst>
          </p:nvPr>
        </p:nvSpPr>
        <p:spPr>
          <a:xfrm>
            <a:off x="725805" y="491109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3" name="文本框 56"/>
          <p:cNvSpPr txBox="1"/>
          <p:nvPr>
            <p:custDataLst>
              <p:tags r:id="rId14"/>
            </p:custDataLst>
          </p:nvPr>
        </p:nvSpPr>
        <p:spPr>
          <a:xfrm>
            <a:off x="1087120" y="434403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3</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04</a:t>
            </a:r>
            <a:endParaRPr lang="en-US" altLang="zh-CN" sz="6600" spc="600" dirty="0">
              <a:solidFill>
                <a:srgbClr val="51B4E9"/>
              </a:solidFill>
              <a:latin typeface="+mn-ea"/>
            </a:endParaRPr>
          </a:p>
        </p:txBody>
      </p:sp>
      <p:sp>
        <p:nvSpPr>
          <p:cNvPr id="1048604" name="文本框 8"/>
          <p:cNvSpPr txBox="1"/>
          <p:nvPr/>
        </p:nvSpPr>
        <p:spPr>
          <a:xfrm>
            <a:off x="2332295" y="272167"/>
            <a:ext cx="4254560" cy="706755"/>
          </a:xfrm>
          <a:prstGeom prst="rect">
            <a:avLst/>
          </a:prstGeom>
          <a:noFill/>
        </p:spPr>
        <p:txBody>
          <a:bodyPr wrap="square" rtlCol="0">
            <a:spAutoFit/>
          </a:bodyPr>
          <a:lstStyle/>
          <a:p>
            <a:pPr lvl="0"/>
            <a:r>
              <a:rPr lang="zh-CN" altLang="en-US" sz="4000" spc="300" dirty="0">
                <a:solidFill>
                  <a:srgbClr val="002774"/>
                </a:solidFill>
                <a:latin typeface="+mn-ea"/>
              </a:rPr>
              <a:t>创新性</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6" name="文本框 60"/>
          <p:cNvSpPr txBox="1"/>
          <p:nvPr>
            <p:custDataLst>
              <p:tags r:id="rId3"/>
            </p:custDataLst>
          </p:nvPr>
        </p:nvSpPr>
        <p:spPr>
          <a:xfrm>
            <a:off x="725805" y="2038985"/>
            <a:ext cx="1824990" cy="337185"/>
          </a:xfrm>
          <a:prstGeom prst="rect">
            <a:avLst/>
          </a:prstGeom>
          <a:noFill/>
        </p:spPr>
        <p:txBody>
          <a:bodyPr wrap="square" rtlCol="0">
            <a:spAutoFit/>
          </a:bodyPr>
          <a:p>
            <a:pPr algn="ctr"/>
            <a:r>
              <a:rPr lang="zh-CN" altLang="en-US" sz="1600" dirty="0">
                <a:solidFill>
                  <a:srgbClr val="002060"/>
                </a:solidFill>
                <a:latin typeface="+mn-ea"/>
              </a:rPr>
              <a:t>创新点</a:t>
            </a:r>
            <a:endParaRPr lang="zh-CN" altLang="en-US" sz="1600" dirty="0">
              <a:solidFill>
                <a:srgbClr val="002060"/>
              </a:solidFill>
              <a:latin typeface="+mn-ea"/>
            </a:endParaRPr>
          </a:p>
        </p:txBody>
      </p:sp>
      <p:sp>
        <p:nvSpPr>
          <p:cNvPr id="1048667" name="文本框 62"/>
          <p:cNvSpPr txBox="1"/>
          <p:nvPr>
            <p:custDataLst>
              <p:tags r:id="rId4"/>
            </p:custDataLst>
          </p:nvPr>
        </p:nvSpPr>
        <p:spPr>
          <a:xfrm>
            <a:off x="725805" y="3243580"/>
            <a:ext cx="1824355" cy="337185"/>
          </a:xfrm>
          <a:prstGeom prst="rect">
            <a:avLst/>
          </a:prstGeom>
          <a:noFill/>
        </p:spPr>
        <p:txBody>
          <a:bodyPr wrap="square" rtlCol="0">
            <a:spAutoFit/>
          </a:bodyPr>
          <a:p>
            <a:pPr algn="ctr"/>
            <a:r>
              <a:rPr lang="zh-CN" altLang="en-US" sz="1600" dirty="0">
                <a:solidFill>
                  <a:srgbClr val="002060"/>
                </a:solidFill>
                <a:latin typeface="+mn-ea"/>
                <a:sym typeface="+mn-ea"/>
              </a:rPr>
              <a:t>优势</a:t>
            </a:r>
            <a:endParaRPr lang="zh-CN" altLang="en-US" sz="1600" dirty="0">
              <a:solidFill>
                <a:srgbClr val="002060"/>
              </a:solidFill>
              <a:latin typeface="+mn-ea"/>
              <a:sym typeface="+mn-ea"/>
            </a:endParaRPr>
          </a:p>
        </p:txBody>
      </p:sp>
      <p:sp>
        <p:nvSpPr>
          <p:cNvPr id="1048668" name="文本框 64"/>
          <p:cNvSpPr txBox="1"/>
          <p:nvPr>
            <p:custDataLst>
              <p:tags r:id="rId5"/>
            </p:custDataLst>
          </p:nvPr>
        </p:nvSpPr>
        <p:spPr>
          <a:xfrm>
            <a:off x="725170" y="4485640"/>
            <a:ext cx="1825625" cy="337185"/>
          </a:xfrm>
          <a:prstGeom prst="rect">
            <a:avLst/>
          </a:prstGeom>
          <a:noFill/>
        </p:spPr>
        <p:txBody>
          <a:bodyPr wrap="square" rtlCol="0">
            <a:spAutoFit/>
          </a:bodyPr>
          <a:p>
            <a:pPr algn="ctr"/>
            <a:r>
              <a:rPr lang="zh-CN" altLang="en-US" sz="1600" dirty="0">
                <a:solidFill>
                  <a:srgbClr val="002060"/>
                </a:solidFill>
                <a:latin typeface="+mn-ea"/>
                <a:sym typeface="+mn-ea"/>
              </a:rPr>
              <a:t>传承性</a:t>
            </a:r>
            <a:endParaRPr lang="zh-CN" altLang="en-US" sz="1600" dirty="0">
              <a:solidFill>
                <a:srgbClr val="002060"/>
              </a:solidFill>
              <a:latin typeface="+mn-ea"/>
              <a:sym typeface="+mn-ea"/>
            </a:endParaRPr>
          </a:p>
        </p:txBody>
      </p:sp>
      <p:sp>
        <p:nvSpPr>
          <p:cNvPr id="1048674" name="文本框 12" descr="7b0a202020202262756c6c6574223a20227b5c2263617465676f727949645c223a5c225c222c5c2274656d706c61746549645c223a32303233313637397d220a7d0a"/>
          <p:cNvSpPr txBox="1"/>
          <p:nvPr/>
        </p:nvSpPr>
        <p:spPr>
          <a:xfrm>
            <a:off x="2858770" y="2710815"/>
            <a:ext cx="8352155" cy="937895"/>
          </a:xfrm>
          <a:prstGeom prst="rect">
            <a:avLst/>
          </a:prstGeom>
          <a:noFill/>
        </p:spPr>
        <p:txBody>
          <a:bodyPr wrap="square" rtlCol="0">
            <a:noAutofit/>
          </a:bodyPr>
          <a:p>
            <a:pPr marL="171450" lvl="2" indent="-171450" algn="l" fontAlgn="auto">
              <a:lnSpc>
                <a:spcPts val="2000"/>
              </a:lnSpc>
              <a:spcBef>
                <a:spcPts val="600"/>
              </a:spcBef>
              <a:spcAft>
                <a:spcPts val="0"/>
              </a:spcAft>
              <a:buClrTx/>
              <a:buSzTx/>
              <a:buFont typeface="Arial" panose="020B0604020202020204" pitchFamily="34" charset="0"/>
              <a:buBlip>
                <a:blip r:embed="rId6">
                  <a:extLst>
                    <a:ext uri="{96DAC541-7B7A-43D3-8B79-37D633B846F1}">
                      <asvg:svgBlip xmlns:asvg="http://schemas.microsoft.com/office/drawing/2016/SVG/main" r:embed="rId7"/>
                    </a:ext>
                  </a:extLst>
                </a:blip>
              </a:buBlip>
            </a:pPr>
            <a:r>
              <a:rPr lang="zh-CN" altLang="en-US" sz="1200" b="1" u="sng" dirty="0">
                <a:solidFill>
                  <a:srgbClr val="FF0000"/>
                </a:solidFill>
                <a:highlight>
                  <a:srgbClr val="000000">
                    <a:alpha val="0"/>
                  </a:srgbClr>
                </a:highlight>
                <a:latin typeface="+mn-ea"/>
                <a:cs typeface="+mn-ea"/>
                <a:sym typeface="+mn-ea"/>
              </a:rPr>
              <a:t>按胃热阴虚证整体论治</a:t>
            </a:r>
            <a:r>
              <a:rPr lang="zh-CN" altLang="en-US" sz="1200" dirty="0">
                <a:solidFill>
                  <a:schemeClr val="tx1"/>
                </a:solidFill>
                <a:highlight>
                  <a:srgbClr val="000000">
                    <a:alpha val="0"/>
                  </a:srgbClr>
                </a:highlight>
                <a:latin typeface="+mn-ea"/>
                <a:cs typeface="+mn-ea"/>
                <a:sym typeface="+mn-ea"/>
              </a:rPr>
              <a:t>，</a:t>
            </a:r>
            <a:r>
              <a:rPr lang="zh-CN" altLang="en-US" sz="12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既</a:t>
            </a:r>
            <a:r>
              <a:rPr lang="zh-CN" altLang="en-US" sz="1200" dirty="0">
                <a:solidFill>
                  <a:schemeClr val="tx1"/>
                </a:solidFill>
                <a:highlight>
                  <a:srgbClr val="000000">
                    <a:alpha val="0"/>
                  </a:srgbClr>
                </a:highlight>
                <a:latin typeface="+mn-ea"/>
                <a:cs typeface="+mn-ea"/>
                <a:sym typeface="+mn-ea"/>
              </a:rPr>
              <a:t>清胃热又滋肾阴，缓解症状调节代谢，</a:t>
            </a:r>
            <a:r>
              <a:rPr lang="zh-CN" altLang="en-US" sz="1200" b="1" u="sng" dirty="0">
                <a:solidFill>
                  <a:srgbClr val="FF0000"/>
                </a:solidFill>
                <a:highlight>
                  <a:srgbClr val="000000">
                    <a:alpha val="0"/>
                  </a:srgbClr>
                </a:highlight>
                <a:latin typeface="+mn-ea"/>
                <a:cs typeface="+mn-ea"/>
                <a:sym typeface="+mn-ea"/>
              </a:rPr>
              <a:t>弥补临床单一治疗的不足</a:t>
            </a:r>
            <a:r>
              <a:rPr lang="en-US" altLang="zh-CN" sz="1200" dirty="0">
                <a:solidFill>
                  <a:schemeClr val="tx1"/>
                </a:solidFill>
                <a:highlight>
                  <a:srgbClr val="000000">
                    <a:alpha val="0"/>
                  </a:srgbClr>
                </a:highlight>
                <a:latin typeface="+mn-ea"/>
                <a:cs typeface="+mn-ea"/>
                <a:sym typeface="+mn-ea"/>
              </a:rPr>
              <a:t>。</a:t>
            </a:r>
            <a:endParaRPr lang="en-US" altLang="zh-CN" sz="1200" dirty="0">
              <a:solidFill>
                <a:schemeClr val="tx1"/>
              </a:solidFill>
              <a:highlight>
                <a:srgbClr val="000000">
                  <a:alpha val="0"/>
                </a:srgbClr>
              </a:highlight>
              <a:latin typeface="+mn-ea"/>
              <a:cs typeface="+mn-ea"/>
              <a:sym typeface="+mn-ea"/>
            </a:endParaRPr>
          </a:p>
          <a:p>
            <a:pPr marL="171450" lvl="2" indent="-171450" algn="l" fontAlgn="auto">
              <a:lnSpc>
                <a:spcPts val="2000"/>
              </a:lnSpc>
              <a:spcBef>
                <a:spcPts val="600"/>
              </a:spcBef>
              <a:spcAft>
                <a:spcPts val="0"/>
              </a:spcAft>
              <a:buClrTx/>
              <a:buSzTx/>
              <a:buFont typeface="Arial" panose="020B0604020202020204" pitchFamily="34" charset="0"/>
              <a:buBlip>
                <a:blip r:embed="rId6">
                  <a:extLst>
                    <a:ext uri="{96DAC541-7B7A-43D3-8B79-37D633B846F1}">
                      <asvg:svgBlip xmlns:asvg="http://schemas.microsoft.com/office/drawing/2016/SVG/main" r:embed="rId7"/>
                    </a:ext>
                  </a:extLst>
                </a:blip>
              </a:buBlip>
            </a:pPr>
            <a:r>
              <a:rPr lang="zh-CN" altLang="en-US" sz="1200" dirty="0">
                <a:solidFill>
                  <a:schemeClr val="tx1"/>
                </a:solidFill>
                <a:highlight>
                  <a:srgbClr val="000000">
                    <a:alpha val="0"/>
                  </a:srgbClr>
                </a:highlight>
                <a:latin typeface="+mn-ea"/>
                <a:cs typeface="+mn-ea"/>
                <a:sym typeface="+mn-ea"/>
              </a:rPr>
              <a:t>减轻相关综合征发生率和严重程度，保证放化疗正常进行，</a:t>
            </a:r>
            <a:r>
              <a:rPr lang="zh-CN" altLang="en-US" sz="1200" b="1" u="sng" dirty="0">
                <a:solidFill>
                  <a:srgbClr val="FF0000"/>
                </a:solidFill>
                <a:highlight>
                  <a:srgbClr val="000000">
                    <a:alpha val="0"/>
                  </a:srgbClr>
                </a:highlight>
                <a:latin typeface="+mn-ea"/>
                <a:cs typeface="+mn-ea"/>
                <a:sym typeface="+mn-ea"/>
              </a:rPr>
              <a:t>协助提高患者生存率与生存质量。</a:t>
            </a:r>
            <a:endParaRPr lang="zh-CN" altLang="en-US" sz="12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marL="171450" lvl="2" indent="-171450" algn="l" fontAlgn="auto">
              <a:lnSpc>
                <a:spcPts val="2000"/>
              </a:lnSpc>
              <a:spcBef>
                <a:spcPts val="600"/>
              </a:spcBef>
              <a:spcAft>
                <a:spcPts val="0"/>
              </a:spcAft>
              <a:buClrTx/>
              <a:buSzTx/>
              <a:buFont typeface="Arial" panose="020B0604020202020204" pitchFamily="34" charset="0"/>
              <a:buBlip>
                <a:blip r:embed="rId6">
                  <a:extLst>
                    <a:ext uri="{96DAC541-7B7A-43D3-8B79-37D633B846F1}">
                      <asvg:svgBlip xmlns:asvg="http://schemas.microsoft.com/office/drawing/2016/SVG/main" r:embed="rId7"/>
                    </a:ext>
                  </a:extLst>
                </a:blip>
              </a:buBlip>
            </a:pPr>
            <a:r>
              <a:rPr lang="en-US" altLang="zh-CN" sz="1200" dirty="0">
                <a:latin typeface="+mn-ea"/>
                <a:sym typeface="+mn-ea"/>
              </a:rPr>
              <a:t>颗粒剂型提高了</a:t>
            </a:r>
            <a:r>
              <a:rPr lang="zh-CN" altLang="en-US" sz="1200" dirty="0">
                <a:latin typeface="+mn-ea"/>
                <a:sym typeface="+mn-ea"/>
              </a:rPr>
              <a:t>治疗的</a:t>
            </a:r>
            <a:r>
              <a:rPr lang="en-US" altLang="zh-CN" sz="1200" dirty="0">
                <a:latin typeface="+mn-ea"/>
                <a:sym typeface="+mn-ea"/>
              </a:rPr>
              <a:t>可及性、便易性，相较于</a:t>
            </a:r>
            <a:r>
              <a:rPr lang="zh-CN" altLang="en-US" sz="1200" dirty="0">
                <a:latin typeface="+mn-ea"/>
                <a:sym typeface="+mn-ea"/>
              </a:rPr>
              <a:t>常规中药汤剂</a:t>
            </a:r>
            <a:r>
              <a:rPr lang="en-US" altLang="zh-CN" sz="1200" dirty="0">
                <a:latin typeface="+mn-ea"/>
                <a:sym typeface="+mn-ea"/>
              </a:rPr>
              <a:t>更易</a:t>
            </a:r>
            <a:r>
              <a:rPr lang="zh-CN" altLang="en-US" sz="1200" dirty="0">
                <a:latin typeface="+mn-ea"/>
                <a:sym typeface="+mn-ea"/>
              </a:rPr>
              <a:t>携带、</a:t>
            </a:r>
            <a:r>
              <a:rPr lang="en-US" altLang="zh-CN" sz="1200" dirty="0">
                <a:latin typeface="+mn-ea"/>
                <a:sym typeface="+mn-ea"/>
              </a:rPr>
              <a:t>服用，</a:t>
            </a:r>
            <a:r>
              <a:rPr lang="zh-CN" altLang="en-US" sz="1200" dirty="0">
                <a:latin typeface="+mn-ea"/>
                <a:sym typeface="+mn-ea"/>
              </a:rPr>
              <a:t>更易与配方颗粒随证加减使用</a:t>
            </a:r>
            <a:r>
              <a:rPr lang="en-US" altLang="zh-CN" sz="1200" dirty="0">
                <a:latin typeface="+mn-ea"/>
                <a:sym typeface="+mn-ea"/>
              </a:rPr>
              <a:t>。</a:t>
            </a:r>
            <a:endParaRPr lang="en-US" altLang="zh-CN" sz="1600" dirty="0">
              <a:solidFill>
                <a:schemeClr val="tx1"/>
              </a:solidFill>
              <a:latin typeface="+mn-ea"/>
              <a:sym typeface="+mn-ea"/>
            </a:endParaRPr>
          </a:p>
        </p:txBody>
      </p:sp>
      <p:sp>
        <p:nvSpPr>
          <p:cNvPr id="1048675" name="文本框 6" descr="7b0a202020202262756c6c6574223a20227b5c2263617465676f727949645c223a5c225c222c5c2274656d706c61746549645c223a32303233313635387d220a7d0a"/>
          <p:cNvSpPr txBox="1"/>
          <p:nvPr/>
        </p:nvSpPr>
        <p:spPr>
          <a:xfrm>
            <a:off x="2858770" y="1333500"/>
            <a:ext cx="8837295" cy="1072515"/>
          </a:xfrm>
          <a:prstGeom prst="rect">
            <a:avLst/>
          </a:prstGeom>
          <a:noFill/>
        </p:spPr>
        <p:txBody>
          <a:bodyPr wrap="square" rtlCol="0">
            <a:noAutofit/>
          </a:bodyPr>
          <a:p>
            <a:pPr marL="0" lvl="2" indent="0" algn="l" fontAlgn="auto">
              <a:lnSpc>
                <a:spcPts val="2000"/>
              </a:lnSpc>
              <a:spcBef>
                <a:spcPts val="600"/>
              </a:spcBef>
              <a:buClrTx/>
              <a:buSzTx/>
              <a:buFont typeface="Arial" panose="020B0604020202020204" pitchFamily="34" charset="0"/>
              <a:buBlip>
                <a:blip r:embed="rId8">
                  <a:extLst>
                    <a:ext uri="{96DAC541-7B7A-43D3-8B79-37D633B846F1}">
                      <asvg:svgBlip xmlns:asvg="http://schemas.microsoft.com/office/drawing/2016/SVG/main" r:embed="rId9"/>
                    </a:ext>
                  </a:extLst>
                </a:blip>
              </a:buBlip>
            </a:pPr>
            <a:r>
              <a:rPr lang="zh-CN" altLang="en-US" sz="1200" b="1" dirty="0">
                <a:solidFill>
                  <a:srgbClr val="FF0000"/>
                </a:solidFill>
                <a:latin typeface="+mn-ea"/>
                <a:cs typeface="+mn-ea"/>
                <a:sym typeface="+mn-ea"/>
              </a:rPr>
              <a:t>病症结合创新：</a:t>
            </a:r>
            <a:r>
              <a:rPr lang="zh-CN" altLang="en-US" sz="1200" dirty="0">
                <a:latin typeface="+mn-ea"/>
                <a:cs typeface="+mn-ea"/>
                <a:sym typeface="+mn-ea"/>
              </a:rPr>
              <a:t>结合古籍经典和临床实践，</a:t>
            </a:r>
            <a:r>
              <a:rPr lang="zh-CN" altLang="en-US" sz="1200" b="1" u="sng" dirty="0">
                <a:solidFill>
                  <a:srgbClr val="FF0000"/>
                </a:solidFill>
                <a:latin typeface="+mn-ea"/>
                <a:cs typeface="+mn-ea"/>
                <a:sym typeface="+mn-ea"/>
              </a:rPr>
              <a:t>创新提出</a:t>
            </a:r>
            <a:r>
              <a:rPr lang="zh-CN" altLang="en-US" sz="1200" dirty="0">
                <a:latin typeface="+mn-ea"/>
                <a:cs typeface="+mn-ea"/>
                <a:sym typeface="+mn-ea"/>
              </a:rPr>
              <a:t>肿瘤放化疗</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所致黏膜与消化道</a:t>
            </a:r>
            <a:r>
              <a:rPr lang="zh-CN" altLang="en-US" sz="1200" dirty="0">
                <a:solidFill>
                  <a:schemeClr val="tx1"/>
                </a:solidFill>
                <a:latin typeface="微软雅黑" panose="020B0503020204020204" charset="-122"/>
                <a:ea typeface="微软雅黑" panose="020B0503020204020204" charset="-122"/>
                <a:sym typeface="+mn-ea"/>
              </a:rPr>
              <a:t>系列机体损害</a:t>
            </a:r>
            <a:r>
              <a:rPr lang="zh-CN" altLang="en-US" sz="1200" b="1" u="sng" dirty="0">
                <a:solidFill>
                  <a:srgbClr val="FF0000"/>
                </a:solidFill>
                <a:latin typeface="+mn-ea"/>
                <a:cs typeface="+mn-ea"/>
                <a:sym typeface="+mn-ea"/>
              </a:rPr>
              <a:t>属于胃热阴虚证</a:t>
            </a:r>
            <a:r>
              <a:rPr lang="en-US" altLang="zh-CN" sz="1200" baseline="30000" dirty="0">
                <a:latin typeface="+mn-ea"/>
                <a:sym typeface="+mn-ea"/>
              </a:rPr>
              <a:t>[1-2]</a:t>
            </a:r>
            <a:r>
              <a:rPr lang="zh-CN" altLang="en-US" sz="1200" baseline="30000" dirty="0">
                <a:latin typeface="+mn-ea"/>
                <a:sym typeface="+mn-ea"/>
              </a:rPr>
              <a:t>，</a:t>
            </a:r>
            <a:endParaRPr lang="zh-CN" altLang="en-US" sz="1200" dirty="0">
              <a:latin typeface="+mn-ea"/>
              <a:cs typeface="+mn-ea"/>
              <a:sym typeface="+mn-ea"/>
            </a:endParaRPr>
          </a:p>
          <a:p>
            <a:pPr marL="0" lvl="2" indent="0" algn="l" fontAlgn="auto">
              <a:lnSpc>
                <a:spcPts val="2000"/>
              </a:lnSpc>
              <a:spcBef>
                <a:spcPts val="600"/>
              </a:spcBef>
              <a:buClrTx/>
              <a:buSzTx/>
              <a:buFont typeface="Arial" panose="020B0604020202020204" pitchFamily="34" charset="0"/>
              <a:buBlip>
                <a:blip r:embed="rId8">
                  <a:extLst>
                    <a:ext uri="{96DAC541-7B7A-43D3-8B79-37D633B846F1}">
                      <asvg:svgBlip xmlns:asvg="http://schemas.microsoft.com/office/drawing/2016/SVG/main" r:embed="rId9"/>
                    </a:ext>
                  </a:extLst>
                </a:blip>
              </a:buBlip>
            </a:pPr>
            <a:r>
              <a:rPr lang="zh-CN" altLang="en-US" sz="1200" b="1" dirty="0">
                <a:solidFill>
                  <a:srgbClr val="FF0000"/>
                </a:solidFill>
                <a:latin typeface="+mn-ea"/>
                <a:cs typeface="+mn-ea"/>
                <a:sym typeface="+mn-ea"/>
              </a:rPr>
              <a:t>治法创新：</a:t>
            </a:r>
            <a:r>
              <a:rPr lang="zh-CN" altLang="en-US" sz="1200" dirty="0">
                <a:latin typeface="+mn-ea"/>
                <a:cs typeface="+mn-ea"/>
                <a:sym typeface="+mn-ea"/>
              </a:rPr>
              <a:t>清胃热滋肾阴</a:t>
            </a:r>
            <a:r>
              <a:rPr lang="zh-CN" altLang="en-US" sz="1200" dirty="0">
                <a:latin typeface="+mn-ea"/>
                <a:cs typeface="+mn-ea"/>
                <a:sym typeface="+mn-ea"/>
              </a:rPr>
              <a:t>治法，</a:t>
            </a:r>
            <a:r>
              <a:rPr lang="zh-CN" altLang="en-US" sz="1200" b="1" u="sng" dirty="0">
                <a:solidFill>
                  <a:srgbClr val="FF0000"/>
                </a:solidFill>
                <a:latin typeface="+mn-ea"/>
                <a:cs typeface="+mn-ea"/>
                <a:sym typeface="+mn-ea"/>
              </a:rPr>
              <a:t>立足</a:t>
            </a:r>
            <a:r>
              <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rPr>
              <a:t>整体调节，标本兼治，既清胃热治标（缓解症状），又滋肾阴治本（调节组织代谢）</a:t>
            </a:r>
            <a:endParaRPr lang="zh-CN" altLang="en-US" sz="1200" b="1" u="sng"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2" indent="0" algn="l" fontAlgn="auto">
              <a:lnSpc>
                <a:spcPts val="2000"/>
              </a:lnSpc>
              <a:spcBef>
                <a:spcPts val="600"/>
              </a:spcBef>
              <a:buClrTx/>
              <a:buSzTx/>
              <a:buFont typeface="Arial" panose="020B0604020202020204" pitchFamily="34" charset="0"/>
              <a:buBlip>
                <a:blip r:embed="rId8">
                  <a:extLst>
                    <a:ext uri="{96DAC541-7B7A-43D3-8B79-37D633B846F1}">
                      <asvg:svgBlip xmlns:asvg="http://schemas.microsoft.com/office/drawing/2016/SVG/main" r:embed="rId9"/>
                    </a:ext>
                  </a:extLst>
                </a:blip>
              </a:buBlip>
            </a:pPr>
            <a:r>
              <a:rPr lang="zh-CN" altLang="en-US" sz="1200" b="1" dirty="0">
                <a:solidFill>
                  <a:srgbClr val="FF0000"/>
                </a:solidFill>
                <a:latin typeface="+mn-ea"/>
                <a:cs typeface="+mn-ea"/>
                <a:sym typeface="+mn-ea"/>
              </a:rPr>
              <a:t>治疗方案创新：</a:t>
            </a:r>
            <a:r>
              <a:rPr lang="zh-CN" altLang="en-US" sz="1200" dirty="0">
                <a:solidFill>
                  <a:schemeClr val="tx1"/>
                </a:solidFill>
                <a:latin typeface="+mn-ea"/>
                <a:cs typeface="+mn-ea"/>
                <a:sym typeface="+mn-ea"/>
              </a:rPr>
              <a:t>满足肿瘤放化疗所致综合征，如干燥综合征、放射性口炎及口干症、胃肠功能紊乱等整体综合治疗的需要</a:t>
            </a:r>
            <a:r>
              <a:rPr lang="en-US" altLang="zh-CN" sz="1200" baseline="30000" dirty="0">
                <a:latin typeface="+mn-ea"/>
                <a:sym typeface="+mn-ea"/>
              </a:rPr>
              <a:t>[3-4]</a:t>
            </a:r>
            <a:endParaRPr lang="zh-CN" altLang="en-US" sz="1200" b="1" u="sng" dirty="0">
              <a:solidFill>
                <a:srgbClr val="FF0000"/>
              </a:solidFill>
              <a:latin typeface="+mn-ea"/>
              <a:sym typeface="+mn-ea"/>
            </a:endParaRPr>
          </a:p>
        </p:txBody>
      </p:sp>
      <p:sp>
        <p:nvSpPr>
          <p:cNvPr id="6" name="文本框 64"/>
          <p:cNvSpPr txBox="1"/>
          <p:nvPr>
            <p:custDataLst>
              <p:tags r:id="rId10"/>
            </p:custDataLst>
          </p:nvPr>
        </p:nvSpPr>
        <p:spPr>
          <a:xfrm>
            <a:off x="725805" y="5617845"/>
            <a:ext cx="1824355" cy="583565"/>
          </a:xfrm>
          <a:prstGeom prst="rect">
            <a:avLst/>
          </a:prstGeom>
          <a:noFill/>
        </p:spPr>
        <p:txBody>
          <a:bodyPr wrap="square" rtlCol="0">
            <a:spAutoFit/>
          </a:bodyPr>
          <a:p>
            <a:pPr algn="ctr">
              <a:buClrTx/>
              <a:buSzTx/>
              <a:buNone/>
            </a:pPr>
            <a:r>
              <a:rPr lang="zh-CN" altLang="en-US" sz="1600" dirty="0">
                <a:solidFill>
                  <a:srgbClr val="002060"/>
                </a:solidFill>
                <a:latin typeface="+mn-ea"/>
                <a:sym typeface="+mn-ea"/>
              </a:rPr>
              <a:t>自主知识产权及</a:t>
            </a:r>
            <a:endParaRPr lang="zh-CN" altLang="en-US" sz="1600" dirty="0">
              <a:solidFill>
                <a:srgbClr val="002060"/>
              </a:solidFill>
              <a:latin typeface="+mn-ea"/>
              <a:sym typeface="+mn-ea"/>
            </a:endParaRPr>
          </a:p>
          <a:p>
            <a:pPr algn="ctr">
              <a:buClrTx/>
              <a:buSzTx/>
              <a:buNone/>
            </a:pPr>
            <a:r>
              <a:rPr lang="zh-CN" altLang="en-US" sz="1600" dirty="0">
                <a:solidFill>
                  <a:srgbClr val="002060"/>
                </a:solidFill>
                <a:latin typeface="+mn-ea"/>
                <a:sym typeface="+mn-ea"/>
              </a:rPr>
              <a:t>注册分类</a:t>
            </a:r>
            <a:endParaRPr lang="zh-CN" altLang="en-US" sz="1600" dirty="0">
              <a:solidFill>
                <a:srgbClr val="002060"/>
              </a:solidFill>
              <a:latin typeface="+mn-ea"/>
              <a:sym typeface="+mn-ea"/>
            </a:endParaRPr>
          </a:p>
        </p:txBody>
      </p:sp>
      <p:sp>
        <p:nvSpPr>
          <p:cNvPr id="8" name="文本框 8" descr="7b0a202020202262756c6c6574223a20227b5c2263617465676f727949645c223a5c225c222c5c2274656d706c61746549645c223a32303233313636367d220a7d0a"/>
          <p:cNvSpPr txBox="1"/>
          <p:nvPr/>
        </p:nvSpPr>
        <p:spPr>
          <a:xfrm>
            <a:off x="2858770" y="5252085"/>
            <a:ext cx="6555740" cy="702310"/>
          </a:xfrm>
          <a:prstGeom prst="rect">
            <a:avLst/>
          </a:prstGeom>
          <a:noFill/>
        </p:spPr>
        <p:txBody>
          <a:bodyPr wrap="square" rtlCol="0">
            <a:noAutofit/>
          </a:bodyPr>
          <a:p>
            <a:pPr marL="0" lvl="1" indent="0" fontAlgn="auto">
              <a:lnSpc>
                <a:spcPts val="2000"/>
              </a:lnSpc>
              <a:spcBef>
                <a:spcPts val="600"/>
              </a:spcBef>
              <a:buFont typeface="Arial" panose="020B0604020202020204" pitchFamily="34" charset="0"/>
              <a:buBlip>
                <a:blip r:embed="rId11">
                  <a:extLst>
                    <a:ext uri="{96DAC541-7B7A-43D3-8B79-37D633B846F1}">
                      <asvg:svgBlip xmlns:asvg="http://schemas.microsoft.com/office/drawing/2016/SVG/main" r:embed="rId12"/>
                    </a:ext>
                  </a:extLst>
                </a:blip>
              </a:buBlip>
            </a:pPr>
            <a:r>
              <a:rPr lang="zh-CN" altLang="en-US" sz="1200" dirty="0">
                <a:solidFill>
                  <a:schemeClr val="tx1"/>
                </a:solidFill>
                <a:latin typeface="+mn-ea"/>
                <a:sym typeface="+mn-ea"/>
              </a:rPr>
              <a:t>自主知识产权</a:t>
            </a:r>
            <a:endParaRPr lang="zh-CN" altLang="en-US" sz="1200" dirty="0">
              <a:solidFill>
                <a:schemeClr val="tx1"/>
              </a:solidFill>
              <a:latin typeface="+mn-ea"/>
              <a:sym typeface="+mn-ea"/>
            </a:endParaRPr>
          </a:p>
          <a:p>
            <a:pPr marL="0" lvl="1" indent="0" fontAlgn="auto">
              <a:lnSpc>
                <a:spcPts val="2000"/>
              </a:lnSpc>
              <a:spcBef>
                <a:spcPts val="600"/>
              </a:spcBef>
              <a:buFont typeface="Arial" panose="020B0604020202020204" pitchFamily="34" charset="0"/>
              <a:buBlip>
                <a:blip r:embed="rId11">
                  <a:extLst>
                    <a:ext uri="{96DAC541-7B7A-43D3-8B79-37D633B846F1}">
                      <asvg:svgBlip xmlns:asvg="http://schemas.microsoft.com/office/drawing/2016/SVG/main" r:embed="rId12"/>
                    </a:ext>
                  </a:extLst>
                </a:blip>
              </a:buBlip>
            </a:pPr>
            <a:r>
              <a:rPr lang="zh-CN" altLang="en-US" sz="1200" dirty="0">
                <a:latin typeface="+mn-ea"/>
                <a:sym typeface="Arial" panose="020B0604020202020204" pitchFamily="34" charset="0"/>
              </a:rPr>
              <a:t>注册分类：中药3.1类新药（出自国家中医药管理局</a:t>
            </a:r>
            <a:r>
              <a:rPr lang="en-US" altLang="zh-CN" sz="1200" dirty="0">
                <a:latin typeface="+mn-ea"/>
                <a:sym typeface="Arial" panose="020B0604020202020204" pitchFamily="34" charset="0"/>
              </a:rPr>
              <a:t>《</a:t>
            </a:r>
            <a:r>
              <a:rPr lang="zh-CN" altLang="en-US" sz="1200" dirty="0">
                <a:latin typeface="+mn-ea"/>
                <a:sym typeface="+mn-ea"/>
              </a:rPr>
              <a:t>古代经典名方目录（第一批）</a:t>
            </a:r>
            <a:r>
              <a:rPr lang="en-US" altLang="zh-CN" sz="1200" dirty="0">
                <a:latin typeface="+mn-ea"/>
                <a:sym typeface="Arial" panose="020B0604020202020204" pitchFamily="34" charset="0"/>
              </a:rPr>
              <a:t>》</a:t>
            </a:r>
            <a:r>
              <a:rPr lang="zh-CN" altLang="en-US" sz="1200" dirty="0">
                <a:latin typeface="+mn-ea"/>
                <a:sym typeface="Arial" panose="020B0604020202020204" pitchFamily="34" charset="0"/>
              </a:rPr>
              <a:t>）</a:t>
            </a:r>
            <a:endParaRPr lang="zh-CN" altLang="en-US" sz="1200" dirty="0">
              <a:solidFill>
                <a:srgbClr val="FF0000"/>
              </a:solidFill>
              <a:highlight>
                <a:srgbClr val="FFFF00"/>
              </a:highlight>
              <a:latin typeface="+mn-ea"/>
              <a:sym typeface="Arial" panose="020B0604020202020204" pitchFamily="34" charset="0"/>
            </a:endParaRPr>
          </a:p>
        </p:txBody>
      </p:sp>
      <p:sp>
        <p:nvSpPr>
          <p:cNvPr id="3" name="文本框 8" descr="7b0a202020202262756c6c6574223a20227b5c2263617465676f727949645c223a5c225c222c5c2274656d706c61746549645c223a32303233313637397d220a7d0a"/>
          <p:cNvSpPr txBox="1"/>
          <p:nvPr/>
        </p:nvSpPr>
        <p:spPr>
          <a:xfrm>
            <a:off x="2858770" y="4004945"/>
            <a:ext cx="8670925" cy="987425"/>
          </a:xfrm>
          <a:prstGeom prst="rect">
            <a:avLst/>
          </a:prstGeom>
          <a:noFill/>
        </p:spPr>
        <p:txBody>
          <a:bodyPr wrap="square" rtlCol="0">
            <a:noAutofit/>
          </a:bodyPr>
          <a:p>
            <a:pPr marL="0" lvl="1" indent="0" fontAlgn="auto">
              <a:lnSpc>
                <a:spcPct val="150000"/>
              </a:lnSpc>
              <a:buFont typeface="Arial" panose="020B0604020202020204" pitchFamily="34" charset="0"/>
              <a:buBlip>
                <a:blip r:embed="rId6">
                  <a:extLst>
                    <a:ext uri="{96DAC541-7B7A-43D3-8B79-37D633B846F1}">
                      <asvg:svgBlip xmlns:asvg="http://schemas.microsoft.com/office/drawing/2016/SVG/main" r:embed="rId7"/>
                    </a:ext>
                  </a:extLst>
                </a:blip>
              </a:buBlip>
            </a:pPr>
            <a:r>
              <a:rPr lang="zh-CN" altLang="en-US" sz="1200" dirty="0">
                <a:solidFill>
                  <a:schemeClr val="tx1"/>
                </a:solidFill>
                <a:latin typeface="+mn-ea"/>
                <a:sym typeface="Arial" panose="020B0604020202020204" pitchFamily="34" charset="0"/>
              </a:rPr>
              <a:t>玉女煎源自明</a:t>
            </a:r>
            <a:r>
              <a:rPr lang="en-US" altLang="zh-CN" sz="1200" dirty="0">
                <a:solidFill>
                  <a:schemeClr val="tx1"/>
                </a:solidFill>
                <a:latin typeface="+mn-ea"/>
                <a:sym typeface="Arial" panose="020B0604020202020204" pitchFamily="34" charset="0"/>
              </a:rPr>
              <a:t>·</a:t>
            </a:r>
            <a:r>
              <a:rPr lang="zh-CN" altLang="en-US" sz="1200" dirty="0">
                <a:solidFill>
                  <a:schemeClr val="tx1"/>
                </a:solidFill>
                <a:latin typeface="+mn-ea"/>
                <a:sym typeface="Arial" panose="020B0604020202020204" pitchFamily="34" charset="0"/>
              </a:rPr>
              <a:t>张景岳《景岳全书》，是</a:t>
            </a:r>
            <a:r>
              <a:rPr lang="zh-CN" altLang="en-US" sz="1200" b="1" u="sng" dirty="0">
                <a:solidFill>
                  <a:srgbClr val="FF0000"/>
                </a:solidFill>
                <a:latin typeface="+mn-ea"/>
                <a:sym typeface="Arial" panose="020B0604020202020204" pitchFamily="34" charset="0"/>
              </a:rPr>
              <a:t>中医治疗胃热阴虚证的代表方剂。</a:t>
            </a:r>
            <a:endParaRPr lang="zh-CN" altLang="en-US" sz="1200" dirty="0">
              <a:solidFill>
                <a:schemeClr val="tx1"/>
              </a:solidFill>
              <a:latin typeface="+mn-ea"/>
              <a:sym typeface="Arial" panose="020B0604020202020204" pitchFamily="34" charset="0"/>
            </a:endParaRPr>
          </a:p>
          <a:p>
            <a:pPr marL="0" lvl="1" indent="0" fontAlgn="auto">
              <a:lnSpc>
                <a:spcPct val="150000"/>
              </a:lnSpc>
              <a:spcBef>
                <a:spcPts val="600"/>
              </a:spcBef>
              <a:buFont typeface="Arial" panose="020B0604020202020204" pitchFamily="34" charset="0"/>
              <a:buBlip>
                <a:blip r:embed="rId6">
                  <a:extLst>
                    <a:ext uri="{96DAC541-7B7A-43D3-8B79-37D633B846F1}">
                      <asvg:svgBlip xmlns:asvg="http://schemas.microsoft.com/office/drawing/2016/SVG/main" r:embed="rId7"/>
                    </a:ext>
                  </a:extLst>
                </a:blip>
              </a:buBlip>
            </a:pPr>
            <a:r>
              <a:rPr lang="zh-CN" altLang="en-US" sz="1200" b="1" u="sng" dirty="0">
                <a:solidFill>
                  <a:srgbClr val="FF0000"/>
                </a:solidFill>
                <a:latin typeface="+mn-ea"/>
                <a:sym typeface="Arial" panose="020B0604020202020204" pitchFamily="34" charset="0"/>
              </a:rPr>
              <a:t>玉女煎</a:t>
            </a:r>
            <a:r>
              <a:rPr lang="zh-CN" altLang="en-US" sz="1200" b="1" u="sng" dirty="0">
                <a:solidFill>
                  <a:srgbClr val="FF0000"/>
                </a:solidFill>
                <a:latin typeface="+mn-ea"/>
                <a:sym typeface="Arial" panose="020B0604020202020204" pitchFamily="34" charset="0"/>
              </a:rPr>
              <a:t>提供了新的治疗思路与方法</a:t>
            </a:r>
            <a:r>
              <a:rPr lang="zh-CN" altLang="en-US" sz="1200" dirty="0">
                <a:solidFill>
                  <a:schemeClr val="tx1"/>
                </a:solidFill>
                <a:latin typeface="+mn-ea"/>
                <a:sym typeface="Arial" panose="020B0604020202020204" pitchFamily="34" charset="0"/>
              </a:rPr>
              <a:t>。</a:t>
            </a:r>
            <a:r>
              <a:rPr lang="zh-CN" altLang="en-US" sz="1200" b="1" u="sng" dirty="0">
                <a:solidFill>
                  <a:srgbClr val="FF0000"/>
                </a:solidFill>
                <a:latin typeface="+mn-ea"/>
                <a:sym typeface="Arial" panose="020B0604020202020204" pitchFamily="34" charset="0"/>
              </a:rPr>
              <a:t>中医认为肿瘤放化疗属火毒之邪，耗气伤阴、损脾胃、伤肾阴，当属胃热阴虚证</a:t>
            </a:r>
            <a:r>
              <a:rPr lang="zh-CN" altLang="en-US" sz="1200" dirty="0">
                <a:solidFill>
                  <a:schemeClr val="tx1"/>
                </a:solidFill>
                <a:latin typeface="+mn-ea"/>
                <a:sym typeface="Arial" panose="020B0604020202020204" pitchFamily="34" charset="0"/>
              </a:rPr>
              <a:t>，其治疗应整体调节，标本兼顾为上，清胃热与滋肾阴并举，其对应的经典名方玉女煎在临床应用中也体现了明确的疗效。 </a:t>
            </a:r>
            <a:endParaRPr lang="en-US" altLang="zh-CN" sz="1200" dirty="0">
              <a:solidFill>
                <a:schemeClr val="tx1"/>
              </a:solidFill>
              <a:latin typeface="+mn-ea"/>
              <a:sym typeface="Arial" panose="020B0604020202020204" pitchFamily="34" charset="0"/>
            </a:endParaRPr>
          </a:p>
        </p:txBody>
      </p:sp>
      <p:sp>
        <p:nvSpPr>
          <p:cNvPr id="4" name="文本框 8"/>
          <p:cNvSpPr txBox="1"/>
          <p:nvPr/>
        </p:nvSpPr>
        <p:spPr>
          <a:xfrm>
            <a:off x="725805" y="6275705"/>
            <a:ext cx="5408930" cy="582295"/>
          </a:xfrm>
          <a:prstGeom prst="rect">
            <a:avLst/>
          </a:prstGeom>
          <a:noFill/>
        </p:spPr>
        <p:txBody>
          <a:bodyPr wrap="square" rtlCol="0">
            <a:noAutofit/>
          </a:bodyPr>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[1]</a:t>
            </a:r>
            <a:r>
              <a:rPr lang="zh-CN" altLang="en-US" sz="800" dirty="0">
                <a:solidFill>
                  <a:schemeClr val="tx1"/>
                </a:solidFill>
                <a:latin typeface="+mn-ea"/>
                <a:sym typeface="Arial" panose="020B0604020202020204" pitchFamily="34" charset="0"/>
              </a:rPr>
              <a:t>石颖</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王清</a:t>
            </a:r>
            <a:r>
              <a:rPr lang="en-US" altLang="zh-CN" sz="800" dirty="0">
                <a:solidFill>
                  <a:schemeClr val="tx1"/>
                </a:solidFill>
                <a:latin typeface="+mn-ea"/>
                <a:sym typeface="Arial" panose="020B0604020202020204" pitchFamily="34" charset="0"/>
              </a:rPr>
              <a:t>, and </a:t>
            </a:r>
            <a:r>
              <a:rPr lang="zh-CN" altLang="en-US" sz="800" dirty="0">
                <a:solidFill>
                  <a:schemeClr val="tx1"/>
                </a:solidFill>
                <a:latin typeface="+mn-ea"/>
                <a:sym typeface="Arial" panose="020B0604020202020204" pitchFamily="34" charset="0"/>
              </a:rPr>
              <a:t>李小燕</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玉女煎在肿瘤治疗中的临床应用</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四川中医</a:t>
            </a:r>
            <a:r>
              <a:rPr lang="en-US" altLang="zh-CN" sz="800" dirty="0">
                <a:solidFill>
                  <a:schemeClr val="tx1"/>
                </a:solidFill>
                <a:latin typeface="+mn-ea"/>
                <a:sym typeface="Arial" panose="020B0604020202020204" pitchFamily="34" charset="0"/>
              </a:rPr>
              <a:t> 30.3(2012):2.</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[2]</a:t>
            </a:r>
            <a:r>
              <a:rPr lang="zh-CN" altLang="en-US" sz="800" dirty="0">
                <a:solidFill>
                  <a:schemeClr val="tx1"/>
                </a:solidFill>
                <a:latin typeface="+mn-ea"/>
                <a:sym typeface="Arial" panose="020B0604020202020204" pitchFamily="34" charset="0"/>
              </a:rPr>
              <a:t>王慧兰等</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刘云霞运用玉女煎治疗恶性肿瘤经验</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浙江中医杂志</a:t>
            </a:r>
            <a:r>
              <a:rPr lang="en-US" altLang="zh-CN" sz="800" dirty="0">
                <a:solidFill>
                  <a:schemeClr val="tx1"/>
                </a:solidFill>
                <a:latin typeface="+mn-ea"/>
                <a:sym typeface="Arial" panose="020B0604020202020204" pitchFamily="34" charset="0"/>
              </a:rPr>
              <a:t> 56.12(2021):869-870.</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[3]</a:t>
            </a:r>
            <a:r>
              <a:rPr lang="zh-CN" altLang="en-US" sz="800" dirty="0">
                <a:solidFill>
                  <a:schemeClr val="tx1"/>
                </a:solidFill>
                <a:latin typeface="+mn-ea"/>
                <a:sym typeface="Arial" panose="020B0604020202020204" pitchFamily="34" charset="0"/>
              </a:rPr>
              <a:t>胡晓平</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中医药治疗肿瘤化疗后不良反应</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湖北中医杂志</a:t>
            </a:r>
            <a:r>
              <a:rPr lang="en-US" altLang="zh-CN" sz="800" dirty="0">
                <a:solidFill>
                  <a:schemeClr val="tx1"/>
                </a:solidFill>
                <a:latin typeface="+mn-ea"/>
                <a:sym typeface="Arial" panose="020B0604020202020204" pitchFamily="34" charset="0"/>
              </a:rPr>
              <a:t> 32.003(2010):57-58.</a:t>
            </a:r>
            <a:endParaRPr lang="en-US" altLang="zh-CN" sz="800" dirty="0">
              <a:solidFill>
                <a:schemeClr val="tx1"/>
              </a:solidFill>
              <a:latin typeface="+mn-ea"/>
              <a:sym typeface="Arial" panose="020B0604020202020204" pitchFamily="34" charset="0"/>
            </a:endParaRPr>
          </a:p>
          <a:p>
            <a:pPr marL="0" lvl="1" indent="0">
              <a:lnSpc>
                <a:spcPct val="100000"/>
              </a:lnSpc>
              <a:buFont typeface="Arial" panose="020B0604020202020204" pitchFamily="34" charset="0"/>
              <a:buNone/>
            </a:pPr>
            <a:r>
              <a:rPr lang="en-US" altLang="zh-CN" sz="800" dirty="0">
                <a:latin typeface="Times New Roman" panose="02020603050405020304" pitchFamily="18" charset="0"/>
                <a:cs typeface="Times New Roman" panose="02020603050405020304" pitchFamily="18" charset="0"/>
                <a:sym typeface="+mn-ea"/>
              </a:rPr>
              <a:t>[4]</a:t>
            </a:r>
            <a:r>
              <a:rPr lang="zh-CN" altLang="en-US" sz="800" dirty="0">
                <a:solidFill>
                  <a:schemeClr val="tx1"/>
                </a:solidFill>
                <a:latin typeface="+mn-ea"/>
                <a:sym typeface="Arial" panose="020B0604020202020204" pitchFamily="34" charset="0"/>
              </a:rPr>
              <a:t>张恒等</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玉女煎对急性放射性口腔黏膜炎的临床疗效</a:t>
            </a:r>
            <a:r>
              <a:rPr lang="en-US" altLang="zh-CN" sz="800" dirty="0">
                <a:solidFill>
                  <a:schemeClr val="tx1"/>
                </a:solidFill>
                <a:latin typeface="+mn-ea"/>
                <a:sym typeface="Arial" panose="020B0604020202020204" pitchFamily="34" charset="0"/>
              </a:rPr>
              <a:t>." </a:t>
            </a:r>
            <a:r>
              <a:rPr lang="zh-CN" altLang="en-US" sz="800" dirty="0">
                <a:solidFill>
                  <a:schemeClr val="tx1"/>
                </a:solidFill>
                <a:latin typeface="+mn-ea"/>
                <a:sym typeface="Arial" panose="020B0604020202020204" pitchFamily="34" charset="0"/>
              </a:rPr>
              <a:t>河北中医</a:t>
            </a:r>
            <a:r>
              <a:rPr lang="en-US" altLang="zh-CN" sz="800" dirty="0">
                <a:solidFill>
                  <a:schemeClr val="tx1"/>
                </a:solidFill>
                <a:latin typeface="+mn-ea"/>
                <a:sym typeface="Arial" panose="020B0604020202020204" pitchFamily="34" charset="0"/>
              </a:rPr>
              <a:t> 38.11(2016):4.</a:t>
            </a:r>
            <a:endParaRPr lang="en-US" altLang="zh-CN" sz="800" dirty="0">
              <a:solidFill>
                <a:schemeClr val="tx1"/>
              </a:solidFill>
              <a:latin typeface="+mn-ea"/>
              <a:sym typeface="Arial" panose="020B0604020202020204" pitchFamily="34" charset="0"/>
            </a:endParaRPr>
          </a:p>
        </p:txBody>
      </p:sp>
      <p:sp>
        <p:nvSpPr>
          <p:cNvPr id="45" name="文本框 56"/>
          <p:cNvSpPr txBox="1"/>
          <p:nvPr>
            <p:custDataLst>
              <p:tags r:id="rId13"/>
            </p:custDataLst>
          </p:nvPr>
        </p:nvSpPr>
        <p:spPr>
          <a:xfrm>
            <a:off x="1087120" y="134683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5" name="矩形 2"/>
          <p:cNvSpPr/>
          <p:nvPr>
            <p:custDataLst>
              <p:tags r:id="rId14"/>
            </p:custDataLst>
          </p:nvPr>
        </p:nvSpPr>
        <p:spPr>
          <a:xfrm>
            <a:off x="725805" y="191452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0" name="文本框 56"/>
          <p:cNvSpPr txBox="1"/>
          <p:nvPr>
            <p:custDataLst>
              <p:tags r:id="rId15"/>
            </p:custDataLst>
          </p:nvPr>
        </p:nvSpPr>
        <p:spPr>
          <a:xfrm>
            <a:off x="1087120" y="257683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21" name="矩形 2"/>
          <p:cNvSpPr/>
          <p:nvPr>
            <p:custDataLst>
              <p:tags r:id="rId16"/>
            </p:custDataLst>
          </p:nvPr>
        </p:nvSpPr>
        <p:spPr>
          <a:xfrm>
            <a:off x="725170" y="314515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2" name="矩形 21"/>
          <p:cNvSpPr/>
          <p:nvPr>
            <p:custDataLst>
              <p:tags r:id="rId17"/>
            </p:custDataLst>
          </p:nvPr>
        </p:nvSpPr>
        <p:spPr>
          <a:xfrm>
            <a:off x="725805" y="435800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23" name="文本框 56"/>
          <p:cNvSpPr txBox="1"/>
          <p:nvPr>
            <p:custDataLst>
              <p:tags r:id="rId18"/>
            </p:custDataLst>
          </p:nvPr>
        </p:nvSpPr>
        <p:spPr>
          <a:xfrm>
            <a:off x="1087120" y="379095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3</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0" name="矩形 9"/>
          <p:cNvSpPr/>
          <p:nvPr>
            <p:custDataLst>
              <p:tags r:id="rId19"/>
            </p:custDataLst>
          </p:nvPr>
        </p:nvSpPr>
        <p:spPr>
          <a:xfrm>
            <a:off x="725805" y="551751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11" name="文本框 56"/>
          <p:cNvSpPr txBox="1"/>
          <p:nvPr>
            <p:custDataLst>
              <p:tags r:id="rId20"/>
            </p:custDataLst>
          </p:nvPr>
        </p:nvSpPr>
        <p:spPr>
          <a:xfrm>
            <a:off x="1087120" y="495236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4</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0" y="0"/>
            <a:ext cx="12186920" cy="6856730"/>
          </a:xfrm>
          <a:prstGeom prst="rect">
            <a:avLst/>
          </a:prstGeom>
        </p:spPr>
      </p:pic>
      <p:sp>
        <p:nvSpPr>
          <p:cNvPr id="1048602" name="矩形 3"/>
          <p:cNvSpPr/>
          <p:nvPr/>
        </p:nvSpPr>
        <p:spPr>
          <a:xfrm>
            <a:off x="0" y="162"/>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05</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公平性</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86" name="文本框 62"/>
          <p:cNvSpPr txBox="1"/>
          <p:nvPr/>
        </p:nvSpPr>
        <p:spPr>
          <a:xfrm>
            <a:off x="725805" y="2450465"/>
            <a:ext cx="1825625" cy="337185"/>
          </a:xfrm>
          <a:prstGeom prst="rect">
            <a:avLst/>
          </a:prstGeom>
          <a:noFill/>
        </p:spPr>
        <p:txBody>
          <a:bodyPr wrap="square" rtlCol="0">
            <a:spAutoFit/>
          </a:bodyPr>
          <a:p>
            <a:pPr algn="ctr"/>
            <a:r>
              <a:rPr lang="zh-CN" altLang="en-US" sz="1600" dirty="0">
                <a:solidFill>
                  <a:srgbClr val="002060"/>
                </a:solidFill>
                <a:latin typeface="+mn-ea"/>
                <a:sym typeface="+mn-ea"/>
              </a:rPr>
              <a:t>弥补药品目录短板</a:t>
            </a:r>
            <a:endParaRPr lang="zh-CN" altLang="en-US" sz="1600" dirty="0">
              <a:solidFill>
                <a:srgbClr val="002060"/>
              </a:solidFill>
              <a:latin typeface="+mn-ea"/>
              <a:sym typeface="+mn-ea"/>
            </a:endParaRPr>
          </a:p>
        </p:txBody>
      </p:sp>
      <p:sp>
        <p:nvSpPr>
          <p:cNvPr id="1048687" name="文本框 64"/>
          <p:cNvSpPr txBox="1"/>
          <p:nvPr/>
        </p:nvSpPr>
        <p:spPr>
          <a:xfrm>
            <a:off x="718820" y="4288790"/>
            <a:ext cx="1831975" cy="337185"/>
          </a:xfrm>
          <a:prstGeom prst="rect">
            <a:avLst/>
          </a:prstGeom>
          <a:noFill/>
        </p:spPr>
        <p:txBody>
          <a:bodyPr wrap="square" rtlCol="0">
            <a:spAutoFit/>
          </a:bodyPr>
          <a:p>
            <a:pPr algn="ctr"/>
            <a:r>
              <a:rPr lang="zh-CN" altLang="en-US" sz="1600" dirty="0">
                <a:solidFill>
                  <a:srgbClr val="002060"/>
                </a:solidFill>
                <a:latin typeface="+mn-ea"/>
                <a:sym typeface="+mn-ea"/>
              </a:rPr>
              <a:t>临床管理便利</a:t>
            </a:r>
            <a:endParaRPr lang="zh-CN" altLang="en-US" sz="1600" dirty="0">
              <a:solidFill>
                <a:srgbClr val="002060"/>
              </a:solidFill>
              <a:latin typeface="+mn-ea"/>
              <a:sym typeface="+mn-ea"/>
            </a:endParaRPr>
          </a:p>
        </p:txBody>
      </p:sp>
      <p:sp>
        <p:nvSpPr>
          <p:cNvPr id="1048693" name="矩形 30"/>
          <p:cNvSpPr/>
          <p:nvPr>
            <p:custDataLst>
              <p:tags r:id="rId3"/>
            </p:custDataLst>
          </p:nvPr>
        </p:nvSpPr>
        <p:spPr>
          <a:xfrm>
            <a:off x="2942590" y="3943985"/>
            <a:ext cx="6656705" cy="757555"/>
          </a:xfrm>
          <a:prstGeom prst="rect">
            <a:avLst/>
          </a:prstGeom>
        </p:spPr>
        <p:txBody>
          <a:bodyPr wrap="square" lIns="91440" tIns="45720" rIns="91440" bIns="45720">
            <a:noAutofit/>
          </a:bodyPr>
          <a:p>
            <a:pPr marL="285750" lvl="1" indent="-285750" fontAlgn="auto">
              <a:lnSpc>
                <a:spcPct val="150000"/>
              </a:lnSpc>
              <a:spcBef>
                <a:spcPts val="600"/>
              </a:spcBef>
              <a:buFont typeface="Arial" panose="020B0604020202020204" pitchFamily="34" charset="0"/>
              <a:buChar char="•"/>
            </a:pPr>
            <a:r>
              <a:rPr lang="zh-CN" altLang="en-US" sz="1400" dirty="0">
                <a:latin typeface="+mn-ea"/>
                <a:sym typeface="+mn-ea"/>
              </a:rPr>
              <a:t>玉女煎颗粒属于颗粒剂，处方药，不会出现临床滥用情况，</a:t>
            </a:r>
            <a:r>
              <a:rPr lang="zh-CN" altLang="en-US" sz="1400" dirty="0">
                <a:latin typeface="+mn-ea"/>
                <a:cs typeface="+mn-ea"/>
                <a:sym typeface="+mn-ea"/>
              </a:rPr>
              <a:t>无需特殊临床管理，不额外增加临床管理难度，密封贮藏即可。</a:t>
            </a:r>
            <a:endParaRPr lang="en-US" altLang="zh-CN" sz="1400" spc="150" dirty="0">
              <a:solidFill>
                <a:srgbClr val="0070C0"/>
              </a:solidFill>
              <a:latin typeface="+mn-ea"/>
              <a:cs typeface="+mn-ea"/>
              <a:sym typeface="+mn-ea"/>
            </a:endParaRPr>
          </a:p>
        </p:txBody>
      </p:sp>
      <p:sp>
        <p:nvSpPr>
          <p:cNvPr id="6" name="矩形 30"/>
          <p:cNvSpPr/>
          <p:nvPr>
            <p:custDataLst>
              <p:tags r:id="rId4"/>
            </p:custDataLst>
          </p:nvPr>
        </p:nvSpPr>
        <p:spPr>
          <a:xfrm>
            <a:off x="2942590" y="1800860"/>
            <a:ext cx="7854950" cy="1078230"/>
          </a:xfrm>
          <a:prstGeom prst="rect">
            <a:avLst/>
          </a:prstGeom>
        </p:spPr>
        <p:txBody>
          <a:bodyPr wrap="square" lIns="91440" tIns="45720" rIns="91440" bIns="45720">
            <a:noAutofit/>
          </a:bodyPr>
          <a:p>
            <a:pPr marL="249555" indent="-249555" fontAlgn="auto">
              <a:lnSpc>
                <a:spcPct val="150000"/>
              </a:lnSpc>
              <a:spcBef>
                <a:spcPts val="600"/>
              </a:spcBef>
              <a:buFont typeface="Arial" panose="020B0604020202020204" pitchFamily="34" charset="0"/>
              <a:buChar char="•"/>
            </a:pPr>
            <a:r>
              <a:rPr lang="zh-CN" altLang="en-US" sz="1400" spc="50" dirty="0">
                <a:solidFill>
                  <a:schemeClr val="tx1"/>
                </a:solidFill>
                <a:highlight>
                  <a:srgbClr val="000000">
                    <a:alpha val="0"/>
                  </a:srgbClr>
                </a:highlight>
                <a:latin typeface="+mn-ea"/>
                <a:cs typeface="+mj-ea"/>
                <a:sym typeface="+mn-ea"/>
              </a:rPr>
              <a:t>本品兼具清胃热、滋肾阴功效，是用于治疗胃热阴虚证的经典方剂。</a:t>
            </a:r>
            <a:endParaRPr lang="zh-CN" altLang="en-US" sz="1400" spc="50" dirty="0">
              <a:solidFill>
                <a:schemeClr val="tx1"/>
              </a:solidFill>
              <a:highlight>
                <a:srgbClr val="000000">
                  <a:alpha val="0"/>
                </a:srgbClr>
              </a:highlight>
              <a:latin typeface="+mn-ea"/>
              <a:cs typeface="+mj-ea"/>
              <a:sym typeface="+mn-ea"/>
            </a:endParaRPr>
          </a:p>
          <a:p>
            <a:pPr marL="267335" indent="-267335" fontAlgn="auto">
              <a:lnSpc>
                <a:spcPct val="150000"/>
              </a:lnSpc>
              <a:spcBef>
                <a:spcPts val="600"/>
              </a:spcBef>
              <a:buFont typeface="Arial" panose="020B0604020202020204" pitchFamily="34" charset="0"/>
              <a:buChar char="•"/>
            </a:pPr>
            <a:r>
              <a:rPr lang="zh-CN" altLang="en-US" sz="1400" spc="50" dirty="0">
                <a:solidFill>
                  <a:schemeClr val="tx1"/>
                </a:solidFill>
                <a:highlight>
                  <a:srgbClr val="000000">
                    <a:alpha val="0"/>
                  </a:srgbClr>
                </a:highlight>
                <a:latin typeface="+mn-ea"/>
                <a:cs typeface="+mj-ea"/>
                <a:sym typeface="+mn-ea"/>
              </a:rPr>
              <a:t>玉女煎的加入可填补药品目录中无</a:t>
            </a:r>
            <a:r>
              <a:rPr lang="zh-CN" altLang="en-US" sz="1400" spc="50" dirty="0">
                <a:highlight>
                  <a:srgbClr val="000000">
                    <a:alpha val="0"/>
                  </a:srgbClr>
                </a:highlight>
                <a:latin typeface="+mn-ea"/>
                <a:cs typeface="+mj-ea"/>
                <a:sym typeface="+mn-ea"/>
              </a:rPr>
              <a:t>胃热阴虚证经典名方方剂的</a:t>
            </a:r>
            <a:r>
              <a:rPr lang="zh-CN" altLang="en-US" sz="1400" spc="50" dirty="0">
                <a:solidFill>
                  <a:schemeClr val="tx1"/>
                </a:solidFill>
                <a:highlight>
                  <a:srgbClr val="000000">
                    <a:alpha val="0"/>
                  </a:srgbClr>
                </a:highlight>
                <a:latin typeface="+mn-ea"/>
                <a:cs typeface="+mj-ea"/>
                <a:sym typeface="+mn-ea"/>
              </a:rPr>
              <a:t>空白。</a:t>
            </a:r>
            <a:endParaRPr lang="zh-CN" altLang="en-US" sz="1400" spc="50" dirty="0">
              <a:solidFill>
                <a:schemeClr val="tx1"/>
              </a:solidFill>
              <a:highlight>
                <a:srgbClr val="000000">
                  <a:alpha val="0"/>
                </a:srgbClr>
              </a:highlight>
              <a:latin typeface="+mn-ea"/>
              <a:cs typeface="+mj-ea"/>
              <a:sym typeface="+mn-ea"/>
            </a:endParaRPr>
          </a:p>
          <a:p>
            <a:pPr marL="285750" indent="-285750" fontAlgn="auto">
              <a:lnSpc>
                <a:spcPct val="150000"/>
              </a:lnSpc>
              <a:spcBef>
                <a:spcPts val="600"/>
              </a:spcBef>
              <a:buFont typeface="Arial" panose="020B0604020202020204" pitchFamily="34" charset="0"/>
              <a:buChar char="•"/>
            </a:pPr>
            <a:r>
              <a:rPr lang="zh-CN" altLang="en-US" sz="1400" spc="50" dirty="0">
                <a:solidFill>
                  <a:schemeClr val="tx1"/>
                </a:solidFill>
                <a:latin typeface="+mn-ea"/>
                <a:ea typeface="微软雅黑" panose="020B0503020204020204" charset="-122"/>
                <a:cs typeface="+mj-ea"/>
                <a:sym typeface="+mn-ea"/>
              </a:rPr>
              <a:t>弥补了对肿瘤放化疗所致胃热阴虚型证（黏膜与消化道系列机体损害）的治疗空白。</a:t>
            </a:r>
            <a:endParaRPr lang="zh-CN" altLang="en-US" sz="1400" spc="50" dirty="0">
              <a:solidFill>
                <a:schemeClr val="tx1"/>
              </a:solidFill>
              <a:latin typeface="+mn-ea"/>
              <a:ea typeface="微软雅黑" panose="020B0503020204020204" charset="-122"/>
              <a:cs typeface="+mj-ea"/>
              <a:sym typeface="+mn-ea"/>
            </a:endParaRPr>
          </a:p>
        </p:txBody>
      </p:sp>
      <p:sp>
        <p:nvSpPr>
          <p:cNvPr id="45" name="文本框 56"/>
          <p:cNvSpPr txBox="1"/>
          <p:nvPr>
            <p:custDataLst>
              <p:tags r:id="rId5"/>
            </p:custDataLst>
          </p:nvPr>
        </p:nvSpPr>
        <p:spPr>
          <a:xfrm>
            <a:off x="1087120" y="1767840"/>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9" name="矩形 2"/>
          <p:cNvSpPr/>
          <p:nvPr>
            <p:custDataLst>
              <p:tags r:id="rId6"/>
            </p:custDataLst>
          </p:nvPr>
        </p:nvSpPr>
        <p:spPr>
          <a:xfrm>
            <a:off x="725805" y="233553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
        <p:nvSpPr>
          <p:cNvPr id="8" name="文本框 56"/>
          <p:cNvSpPr txBox="1"/>
          <p:nvPr>
            <p:custDataLst>
              <p:tags r:id="rId7"/>
            </p:custDataLst>
          </p:nvPr>
        </p:nvSpPr>
        <p:spPr>
          <a:xfrm>
            <a:off x="1087120" y="3616325"/>
            <a:ext cx="1024255" cy="655955"/>
          </a:xfrm>
          <a:prstGeom prst="rect">
            <a:avLst/>
          </a:prstGeom>
          <a:noFill/>
        </p:spPr>
        <p:txBody>
          <a:bodyPr wrap="square" rtlCol="0">
            <a:noAutofit/>
          </a:bodyPr>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9" name="矩形 2"/>
          <p:cNvSpPr/>
          <p:nvPr>
            <p:custDataLst>
              <p:tags r:id="rId8"/>
            </p:custDataLst>
          </p:nvPr>
        </p:nvSpPr>
        <p:spPr>
          <a:xfrm>
            <a:off x="726440" y="418211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DIAGRAM_VIRTUALLY_FRAME" val="{&quot;height&quot;:287.85,&quot;left&quot;:34.85,&quot;top&quot;:139.15,&quot;width&quot;:180.89992125984253}"/>
</p:tagLst>
</file>

<file path=ppt/tags/tag11.xml><?xml version="1.0" encoding="utf-8"?>
<p:tagLst xmlns:p="http://schemas.openxmlformats.org/presentationml/2006/main">
  <p:tag name="KSO_WM_DIAGRAM_VIRTUALLY_FRAME" val="{&quot;height&quot;:287.85,&quot;left&quot;:34.85,&quot;top&quot;:139.15,&quot;width&quot;:180.89992125984253}"/>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287.85,&quot;left&quot;:34.85,&quot;top&quot;:139.15,&quot;width&quot;:180.89992125984253}"/>
</p:tagLst>
</file>

<file path=ppt/tags/tag15.xml><?xml version="1.0" encoding="utf-8"?>
<p:tagLst xmlns:p="http://schemas.openxmlformats.org/presentationml/2006/main">
  <p:tag name="KSO_WM_DIAGRAM_VIRTUALLY_FRAME" val="{&quot;height&quot;:287.85,&quot;left&quot;:34.85,&quot;top&quot;:139.15,&quot;width&quot;:180.89992125984253}"/>
</p:tagLst>
</file>

<file path=ppt/tags/tag16.xml><?xml version="1.0" encoding="utf-8"?>
<p:tagLst xmlns:p="http://schemas.openxmlformats.org/presentationml/2006/main">
  <p:tag name="KSO_WM_DIAGRAM_VIRTUALLY_FRAME" val="{&quot;height&quot;:287.85,&quot;left&quot;:34.85,&quot;top&quot;:139.15,&quot;width&quot;:180.89992125984253}"/>
</p:tagLst>
</file>

<file path=ppt/tags/tag17.xml><?xml version="1.0" encoding="utf-8"?>
<p:tagLst xmlns:p="http://schemas.openxmlformats.org/presentationml/2006/main">
  <p:tag name="KSO_WM_DIAGRAM_VIRTUALLY_FRAME" val="{&quot;height&quot;:287.85,&quot;left&quot;:34.85,&quot;top&quot;:139.15,&quot;width&quot;:180.89992125984253}"/>
</p:tagLst>
</file>

<file path=ppt/tags/tag18.xml><?xml version="1.0" encoding="utf-8"?>
<p:tagLst xmlns:p="http://schemas.openxmlformats.org/presentationml/2006/main">
  <p:tag name="KSO_WM_DIAGRAM_VIRTUALLY_FRAME" val="{&quot;height&quot;:287.85,&quot;left&quot;:34.85,&quot;top&quot;:139.15,&quot;width&quot;:180.89992125984253}"/>
</p:tagLst>
</file>

<file path=ppt/tags/tag19.xml><?xml version="1.0" encoding="utf-8"?>
<p:tagLst xmlns:p="http://schemas.openxmlformats.org/presentationml/2006/main">
  <p:tag name="KSO_WM_DIAGRAM_VIRTUALLY_FRAME" val="{&quot;height&quot;:287.85,&quot;left&quot;:34.85,&quot;top&quot;:139.15,&quot;width&quot;:180.89992125984253}"/>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0199a3ff-8895-4acc-9e7c-d73a994fe388}"/>
  <p:tag name="TABLE_ENDDRAG_ORIGIN_RECT" val="594*190"/>
  <p:tag name="TABLE_ENDDRAG_RECT" val="245*182*594*190"/>
</p:tagLst>
</file>

<file path=ppt/tags/tag22.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23.xml><?xml version="1.0" encoding="utf-8"?>
<p:tagLst xmlns:p="http://schemas.openxmlformats.org/presentationml/2006/main">
  <p:tag name="KSO_WM_DIAGRAM_VIRTUALLY_FRAME" val="{&quot;height&quot;:287.85,&quot;left&quot;:34.85,&quot;top&quot;:139.15,&quot;width&quot;:180.89992125984253}"/>
</p:tagLst>
</file>

<file path=ppt/tags/tag24.xml><?xml version="1.0" encoding="utf-8"?>
<p:tagLst xmlns:p="http://schemas.openxmlformats.org/presentationml/2006/main">
  <p:tag name="KSO_WM_DIAGRAM_VIRTUALLY_FRAME" val="{&quot;height&quot;:287.85,&quot;left&quot;:34.85,&quot;top&quot;:139.15,&quot;width&quot;:180.89992125984253}"/>
</p:tagLst>
</file>

<file path=ppt/tags/tag25.xml><?xml version="1.0" encoding="utf-8"?>
<p:tagLst xmlns:p="http://schemas.openxmlformats.org/presentationml/2006/main">
  <p:tag name="KSO_WM_DIAGRAM_VIRTUALLY_FRAME" val="{&quot;height&quot;:287.85,&quot;left&quot;:34.85,&quot;top&quot;:139.15,&quot;width&quot;:180.89992125984253}"/>
</p:tagLst>
</file>

<file path=ppt/tags/tag26.xml><?xml version="1.0" encoding="utf-8"?>
<p:tagLst xmlns:p="http://schemas.openxmlformats.org/presentationml/2006/main">
  <p:tag name="KSO_WM_DIAGRAM_VIRTUALLY_FRAME" val="{&quot;height&quot;:287.85,&quot;left&quot;:34.85,&quot;top&quot;:139.15,&quot;width&quot;:180.89992125984253}"/>
</p:tagLst>
</file>

<file path=ppt/tags/tag27.xml><?xml version="1.0" encoding="utf-8"?>
<p:tagLst xmlns:p="http://schemas.openxmlformats.org/presentationml/2006/main">
  <p:tag name="KSO_WM_DIAGRAM_VIRTUALLY_FRAME" val="{&quot;height&quot;:287.85,&quot;left&quot;:34.85,&quot;top&quot;:139.15,&quot;width&quot;:180.89992125984253}"/>
</p:tagLst>
</file>

<file path=ppt/tags/tag28.xml><?xml version="1.0" encoding="utf-8"?>
<p:tagLst xmlns:p="http://schemas.openxmlformats.org/presentationml/2006/main">
  <p:tag name="KSO_WM_DIAGRAM_VIRTUALLY_FRAME" val="{&quot;height&quot;:287.85,&quot;left&quot;:34.85,&quot;top&quot;:139.15,&quot;width&quot;:180.89992125984253}"/>
</p:tagLst>
</file>

<file path=ppt/tags/tag29.xml><?xml version="1.0" encoding="utf-8"?>
<p:tagLst xmlns:p="http://schemas.openxmlformats.org/presentationml/2006/main">
  <p:tag name="KSO_WM_DIAGRAM_VIRTUALLY_FRAME" val="{&quot;height&quot;:347.35,&quot;left&quot;:34.85,&quot;top&quot;:106.05,&quot;width&quot;:907.5585826771654}"/>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VIRTUALLY_FRAME" val="{&quot;height&quot;:347.35,&quot;left&quot;:34.85,&quot;top&quot;:106.05,&quot;width&quot;:907.5585826771654}"/>
</p:tagLst>
</file>

<file path=ppt/tags/tag31.xml><?xml version="1.0" encoding="utf-8"?>
<p:tagLst xmlns:p="http://schemas.openxmlformats.org/presentationml/2006/main">
  <p:tag name="KSO_WM_DIAGRAM_VIRTUALLY_FRAME" val="{&quot;height&quot;:347.35,&quot;left&quot;:34.85,&quot;top&quot;:106.05,&quot;width&quot;:907.5585826771654}"/>
</p:tagLst>
</file>

<file path=ppt/tags/tag32.xml><?xml version="1.0" encoding="utf-8"?>
<p:tagLst xmlns:p="http://schemas.openxmlformats.org/presentationml/2006/main">
  <p:tag name="KSO_WM_BEAUTIFY_FLAG" val=""/>
  <p:tag name="KSO_WM_DIAGRAM_VIRTUALLY_FRAME" val="{&quot;height&quot;:347.35,&quot;left&quot;:34.85,&quot;top&quot;:106.05,&quot;width&quot;:907.5585826771654}"/>
</p:tagLst>
</file>

<file path=ppt/tags/tag33.xml><?xml version="1.0" encoding="utf-8"?>
<p:tagLst xmlns:p="http://schemas.openxmlformats.org/presentationml/2006/main">
  <p:tag name="KSO_WM_DIAGRAM_VIRTUALLY_FRAME" val="{&quot;height&quot;:347.35,&quot;left&quot;:34.85,&quot;top&quot;:106.05,&quot;width&quot;:907.5585826771654}"/>
</p:tagLst>
</file>

<file path=ppt/tags/tag34.xml><?xml version="1.0" encoding="utf-8"?>
<p:tagLst xmlns:p="http://schemas.openxmlformats.org/presentationml/2006/main">
  <p:tag name="KSO_WM_DIAGRAM_VIRTUALLY_FRAME" val="{&quot;height&quot;:347.35,&quot;left&quot;:34.85,&quot;top&quot;:106.05,&quot;width&quot;:907.5585826771654}"/>
</p:tagLst>
</file>

<file path=ppt/tags/tag35.xml><?xml version="1.0" encoding="utf-8"?>
<p:tagLst xmlns:p="http://schemas.openxmlformats.org/presentationml/2006/main">
  <p:tag name="KSO_WM_DIAGRAM_VIRTUALLY_FRAME" val="{&quot;height&quot;:347.35,&quot;left&quot;:34.85,&quot;top&quot;:106.05,&quot;width&quot;:907.5585826771654}"/>
</p:tagLst>
</file>

<file path=ppt/tags/tag36.xml><?xml version="1.0" encoding="utf-8"?>
<p:tagLst xmlns:p="http://schemas.openxmlformats.org/presentationml/2006/main">
  <p:tag name="KSO_WM_DIAGRAM_VIRTUALLY_FRAME" val="{&quot;height&quot;:347.35,&quot;left&quot;:34.85,&quot;top&quot;:106.05,&quot;width&quot;:907.5585826771654}"/>
</p:tagLst>
</file>

<file path=ppt/tags/tag37.xml><?xml version="1.0" encoding="utf-8"?>
<p:tagLst xmlns:p="http://schemas.openxmlformats.org/presentationml/2006/main">
  <p:tag name="KSO_WM_DIAGRAM_VIRTUALLY_FRAME" val="{&quot;height&quot;:347.35,&quot;left&quot;:34.85,&quot;top&quot;:106.05,&quot;width&quot;:907.5585826771654}"/>
</p:tagLst>
</file>

<file path=ppt/tags/tag38.xml><?xml version="1.0" encoding="utf-8"?>
<p:tagLst xmlns:p="http://schemas.openxmlformats.org/presentationml/2006/main">
  <p:tag name="KSO_WM_DIAGRAM_VIRTUALLY_FRAME" val="{&quot;height&quot;:347.35,&quot;left&quot;:34.85,&quot;top&quot;:106.05,&quot;width&quot;:907.5585826771654}"/>
</p:tagLst>
</file>

<file path=ppt/tags/tag39.xml><?xml version="1.0" encoding="utf-8"?>
<p:tagLst xmlns:p="http://schemas.openxmlformats.org/presentationml/2006/main">
  <p:tag name="KSO_WM_DIAGRAM_VIRTUALLY_FRAME" val="{&quot;height&quot;:347.35,&quot;left&quot;:34.85,&quot;top&quot;:106.05,&quot;width&quot;:907.5585826771654}"/>
</p:tagLst>
</file>

<file path=ppt/tags/tag4.xml><?xml version="1.0" encoding="utf-8"?>
<p:tagLst xmlns:p="http://schemas.openxmlformats.org/presentationml/2006/main">
  <p:tag name="KSO_WM_DIAGRAM_VIRTUALLY_FRAME" val="{&quot;height&quot;:287.85,&quot;left&quot;:34.85,&quot;top&quot;:139.15,&quot;width&quot;:180.89992125984253}"/>
</p:tagLst>
</file>

<file path=ppt/tags/tag40.xml><?xml version="1.0" encoding="utf-8"?>
<p:tagLst xmlns:p="http://schemas.openxmlformats.org/presentationml/2006/main">
  <p:tag name="KSO_WM_DIAGRAM_VIRTUALLY_FRAME" val="{&quot;height&quot;:347.35,&quot;left&quot;:34.85,&quot;top&quot;:106.05,&quot;width&quot;:907.5585826771654}"/>
</p:tagLst>
</file>

<file path=ppt/tags/tag41.xml><?xml version="1.0" encoding="utf-8"?>
<p:tagLst xmlns:p="http://schemas.openxmlformats.org/presentationml/2006/main">
  <p:tag name="KSO_WM_DIAGRAM_VIRTUALLY_FRAME" val="{&quot;height&quot;:401.3088188976379,&quot;left&quot;:43.01275590551181,&quot;top&quot;:99.7,&quot;width&quot;:151.98724409448818}"/>
</p:tagLst>
</file>

<file path=ppt/tags/tag42.xml><?xml version="1.0" encoding="utf-8"?>
<p:tagLst xmlns:p="http://schemas.openxmlformats.org/presentationml/2006/main">
  <p:tag name="KSO_WM_DIAGRAM_VIRTUALLY_FRAME" val="{&quot;height&quot;:401.3088188976379,&quot;left&quot;:43.01275590551181,&quot;top&quot;:99.7,&quot;width&quot;:151.98724409448818}"/>
</p:tagLst>
</file>

<file path=ppt/tags/tag43.xml><?xml version="1.0" encoding="utf-8"?>
<p:tagLst xmlns:p="http://schemas.openxmlformats.org/presentationml/2006/main">
  <p:tag name="KSO_WM_DIAGRAM_VIRTUALLY_FRAME" val="{&quot;height&quot;:401.3088188976379,&quot;left&quot;:43.01275590551181,&quot;top&quot;:99.7,&quot;width&quot;:151.98724409448818}"/>
</p:tagLst>
</file>

<file path=ppt/tags/tag44.xml><?xml version="1.0" encoding="utf-8"?>
<p:tagLst xmlns:p="http://schemas.openxmlformats.org/presentationml/2006/main">
  <p:tag name="KSO_WM_DIAGRAM_VIRTUALLY_FRAME" val="{&quot;height&quot;:386.9425984251969,&quot;left&quot;:35.19992125984252,&quot;top&quot;:96.7,&quot;width&quot;:179.85000000000002}"/>
</p:tagLst>
</file>

<file path=ppt/tags/tag45.xml><?xml version="1.0" encoding="utf-8"?>
<p:tagLst xmlns:p="http://schemas.openxmlformats.org/presentationml/2006/main">
  <p:tag name="KSO_WM_DIAGRAM_VIRTUALLY_FRAME" val="{&quot;height&quot;:340.8,&quot;left&quot;:34.85,&quot;top&quot;:106.05,&quot;width&quot;:180.89992125984253}"/>
</p:tagLst>
</file>

<file path=ppt/tags/tag46.xml><?xml version="1.0" encoding="utf-8"?>
<p:tagLst xmlns:p="http://schemas.openxmlformats.org/presentationml/2006/main">
  <p:tag name="KSO_WM_DIAGRAM_VIRTUALLY_FRAME" val="{&quot;height&quot;:340.8,&quot;left&quot;:34.85,&quot;top&quot;:106.05,&quot;width&quot;:180.89992125984253}"/>
</p:tagLst>
</file>

<file path=ppt/tags/tag47.xml><?xml version="1.0" encoding="utf-8"?>
<p:tagLst xmlns:p="http://schemas.openxmlformats.org/presentationml/2006/main">
  <p:tag name="KSO_WM_DIAGRAM_VIRTUALLY_FRAME" val="{&quot;height&quot;:340.8,&quot;left&quot;:34.85,&quot;top&quot;:106.05,&quot;width&quot;:180.89992125984253}"/>
</p:tagLst>
</file>

<file path=ppt/tags/tag48.xml><?xml version="1.0" encoding="utf-8"?>
<p:tagLst xmlns:p="http://schemas.openxmlformats.org/presentationml/2006/main">
  <p:tag name="KSO_WM_DIAGRAM_VIRTUALLY_FRAME" val="{&quot;height&quot;:340.8,&quot;left&quot;:34.85,&quot;top&quot;:106.05,&quot;width&quot;:180.89992125984253}"/>
</p:tagLst>
</file>

<file path=ppt/tags/tag49.xml><?xml version="1.0" encoding="utf-8"?>
<p:tagLst xmlns:p="http://schemas.openxmlformats.org/presentationml/2006/main">
  <p:tag name="KSO_WM_DIAGRAM_VIRTUALLY_FRAME" val="{&quot;height&quot;:340.8,&quot;left&quot;:34.85,&quot;top&quot;:106.05,&quot;width&quot;:180.89992125984253}"/>
</p:tagLst>
</file>

<file path=ppt/tags/tag5.xml><?xml version="1.0" encoding="utf-8"?>
<p:tagLst xmlns:p="http://schemas.openxmlformats.org/presentationml/2006/main">
  <p:tag name="KSO_WM_DIAGRAM_VIRTUALLY_FRAME" val="{&quot;height&quot;:287.85,&quot;left&quot;:34.85,&quot;top&quot;:139.15,&quot;width&quot;:180.89992125984253}"/>
</p:tagLst>
</file>

<file path=ppt/tags/tag50.xml><?xml version="1.0" encoding="utf-8"?>
<p:tagLst xmlns:p="http://schemas.openxmlformats.org/presentationml/2006/main">
  <p:tag name="KSO_WM_DIAGRAM_VIRTUALLY_FRAME" val="{&quot;height&quot;:340.8,&quot;left&quot;:34.85,&quot;top&quot;:106.05,&quot;width&quot;:180.89992125984253}"/>
</p:tagLst>
</file>

<file path=ppt/tags/tag51.xml><?xml version="1.0" encoding="utf-8"?>
<p:tagLst xmlns:p="http://schemas.openxmlformats.org/presentationml/2006/main">
  <p:tag name="KSO_WM_DIAGRAM_VIRTUALLY_FRAME" val="{&quot;height&quot;:287.85,&quot;left&quot;:34.85,&quot;top&quot;:139.15,&quot;width&quot;:180.89992125984253}"/>
</p:tagLst>
</file>

<file path=ppt/tags/tag52.xml><?xml version="1.0" encoding="utf-8"?>
<p:tagLst xmlns:p="http://schemas.openxmlformats.org/presentationml/2006/main">
  <p:tag name="KSO_WM_DIAGRAM_VIRTUALLY_FRAME" val="{&quot;height&quot;:287.85,&quot;left&quot;:34.85,&quot;top&quot;:139.15,&quot;width&quot;:180.89992125984253}"/>
</p:tagLst>
</file>

<file path=ppt/tags/tag53.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54.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55.xml><?xml version="1.0" encoding="utf-8"?>
<p:tagLst xmlns:p="http://schemas.openxmlformats.org/presentationml/2006/main">
  <p:tag name="KSO_WM_DIAGRAM_VIRTUALLY_FRAME" val="{&quot;height&quot;:340.8,&quot;left&quot;:34.85,&quot;top&quot;:106.05,&quot;width&quot;:180.89992125984253}"/>
</p:tagLst>
</file>

<file path=ppt/tags/tag56.xml><?xml version="1.0" encoding="utf-8"?>
<p:tagLst xmlns:p="http://schemas.openxmlformats.org/presentationml/2006/main">
  <p:tag name="KSO_WM_DIAGRAM_VIRTUALLY_FRAME" val="{&quot;height&quot;:340.8,&quot;left&quot;:34.85,&quot;top&quot;:106.05,&quot;width&quot;:180.89992125984253}"/>
</p:tagLst>
</file>

<file path=ppt/tags/tag57.xml><?xml version="1.0" encoding="utf-8"?>
<p:tagLst xmlns:p="http://schemas.openxmlformats.org/presentationml/2006/main">
  <p:tag name="KSO_WM_DIAGRAM_VIRTUALLY_FRAME" val="{&quot;height&quot;:340.8,&quot;left&quot;:34.85,&quot;top&quot;:106.05,&quot;width&quot;:180.89992125984253}"/>
</p:tagLst>
</file>

<file path=ppt/tags/tag58.xml><?xml version="1.0" encoding="utf-8"?>
<p:tagLst xmlns:p="http://schemas.openxmlformats.org/presentationml/2006/main">
  <p:tag name="KSO_WM_DIAGRAM_VIRTUALLY_FRAME" val="{&quot;height&quot;:340.8,&quot;left&quot;:34.85,&quot;top&quot;:106.05,&quot;width&quot;:180.89992125984253}"/>
</p:tagLst>
</file>

<file path=ppt/tags/tag59.xml><?xml version="1.0" encoding="utf-8"?>
<p:tagLst xmlns:p="http://schemas.openxmlformats.org/presentationml/2006/main">
  <p:tag name="KSO_WPP_MARK_KEY" val="60c7ed01-4153-49cb-b06c-0512adbc43a4"/>
  <p:tag name="COMMONDATA" val="eyJoZGlkIjoiYWU5NDVjMGRmOWJhOGRkZTQzMjM4MDMyZTM5YjU1MzMifQ=="/>
</p:tagLst>
</file>

<file path=ppt/tags/tag6.xml><?xml version="1.0" encoding="utf-8"?>
<p:tagLst xmlns:p="http://schemas.openxmlformats.org/presentationml/2006/main">
  <p:tag name="KSO_WM_DIAGRAM_VIRTUALLY_FRAME" val="{&quot;height&quot;:287.85,&quot;left&quot;:34.85,&quot;top&quot;:139.15,&quot;width&quot;:180.89992125984253}"/>
</p:tagLst>
</file>

<file path=ppt/tags/tag7.xml><?xml version="1.0" encoding="utf-8"?>
<p:tagLst xmlns:p="http://schemas.openxmlformats.org/presentationml/2006/main">
  <p:tag name="KSO_WM_DIAGRAM_VIRTUALLY_FRAME" val="{&quot;height&quot;:287.85,&quot;left&quot;:34.85,&quot;top&quot;:139.15,&quot;width&quot;:180.89992125984253}"/>
</p:tagLst>
</file>

<file path=ppt/tags/tag8.xml><?xml version="1.0" encoding="utf-8"?>
<p:tagLst xmlns:p="http://schemas.openxmlformats.org/presentationml/2006/main">
  <p:tag name="KSO_WM_DIAGRAM_VIRTUALLY_FRAME" val="{&quot;height&quot;:287.85,&quot;left&quot;:34.85,&quot;top&quot;:139.15,&quot;width&quot;:180.89992125984253}"/>
</p:tagLst>
</file>

<file path=ppt/tags/tag9.xml><?xml version="1.0" encoding="utf-8"?>
<p:tagLst xmlns:p="http://schemas.openxmlformats.org/presentationml/2006/main">
  <p:tag name="KSO_WM_DIAGRAM_VIRTUALLY_FRAME" val="{&quot;height&quot;:287.85,&quot;left&quot;:34.85,&quot;top&quot;:139.15,&quot;width&quot;:180.899921259842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4294</Words>
  <Application>WPS 演示</Application>
  <PresentationFormat>宽屏</PresentationFormat>
  <Paragraphs>265</Paragraphs>
  <Slides>9</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思源黑体 CN Medium</vt:lpstr>
      <vt:lpstr>黑体</vt:lpstr>
      <vt:lpstr>微软雅黑</vt:lpstr>
      <vt:lpstr>Arial Unicode MS</vt:lpstr>
      <vt:lpstr>Times New Roman</vt:lpstr>
      <vt:lpstr>思源黑体 CN Normal</vt:lpstr>
      <vt:lpstr>Wingdings</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薄菁华</cp:lastModifiedBy>
  <cp:revision>269</cp:revision>
  <dcterms:created xsi:type="dcterms:W3CDTF">2023-07-04T14:51:00Z</dcterms:created>
  <dcterms:modified xsi:type="dcterms:W3CDTF">2025-07-18T01:31:52Z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F4B3FA671AFB4B01ADB0DC638B0C4456_13</vt:lpwstr>
  </property>
  <property fmtid="{D5CDD505-2E9C-101B-9397-08002B2CF9AE}" pid="3" name="KSOProductBuildVer">
    <vt:lpwstr>2052-12.1.0.20784</vt:lpwstr>
  </property>
</Properties>
</file>