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2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5" r:id="rId3"/>
    <p:sldMasterId id="2147483662" r:id="rId4"/>
    <p:sldMasterId id="2147483669" r:id="rId5"/>
    <p:sldMasterId id="2147483676" r:id="rId6"/>
    <p:sldMasterId id="2147483683" r:id="rId7"/>
    <p:sldMasterId id="2147483690" r:id="rId8"/>
    <p:sldMasterId id="2147483697" r:id="rId9"/>
    <p:sldMasterId id="2147483704" r:id="rId10"/>
    <p:sldMasterId id="2147483711" r:id="rId11"/>
    <p:sldMasterId id="2147483718" r:id="rId12"/>
    <p:sldMasterId id="2147483725" r:id="rId13"/>
    <p:sldMasterId id="2147483732" r:id="rId14"/>
  </p:sldMasterIdLst>
  <p:notesMasterIdLst>
    <p:notesMasterId r:id="rId24"/>
  </p:notesMasterIdLst>
  <p:handoutMasterIdLst>
    <p:handoutMasterId r:id="rId25"/>
  </p:handoutMasterIdLst>
  <p:sldIdLst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</p:sldIdLst>
  <p:sldSz cx="12192000" cy="6858000"/>
  <p:notesSz cx="12192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BD7A"/>
    <a:srgbClr val="CCECD9"/>
    <a:srgbClr val="B1E2C5"/>
    <a:srgbClr val="00A141"/>
    <a:srgbClr val="E9F3EB"/>
    <a:srgbClr val="DDEBDE"/>
    <a:srgbClr val="E5F7ED"/>
    <a:srgbClr val="00448E"/>
    <a:srgbClr val="FAA010"/>
    <a:srgbClr val="4D7C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-1536" y="-84"/>
      </p:cViewPr>
      <p:guideLst>
        <p:guide orient="horz" pos="2882"/>
        <p:guide pos="21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9.xml"/><Relationship Id="rId22" Type="http://schemas.openxmlformats.org/officeDocument/2006/relationships/slide" Target="slides/slide8.xml"/><Relationship Id="rId21" Type="http://schemas.openxmlformats.org/officeDocument/2006/relationships/slide" Target="slides/slide7.xml"/><Relationship Id="rId20" Type="http://schemas.openxmlformats.org/officeDocument/2006/relationships/slide" Target="slides/slide6.xml"/><Relationship Id="rId2" Type="http://schemas.openxmlformats.org/officeDocument/2006/relationships/theme" Target="theme/theme1.xml"/><Relationship Id="rId19" Type="http://schemas.openxmlformats.org/officeDocument/2006/relationships/slide" Target="slides/slide5.xml"/><Relationship Id="rId18" Type="http://schemas.openxmlformats.org/officeDocument/2006/relationships/slide" Target="slides/slide4.xml"/><Relationship Id="rId17" Type="http://schemas.openxmlformats.org/officeDocument/2006/relationships/slide" Target="slides/slide3.xml"/><Relationship Id="rId16" Type="http://schemas.openxmlformats.org/officeDocument/2006/relationships/slide" Target="slides/slide2.xml"/><Relationship Id="rId15" Type="http://schemas.openxmlformats.org/officeDocument/2006/relationships/slide" Target="slides/slide1.xml"/><Relationship Id="rId14" Type="http://schemas.openxmlformats.org/officeDocument/2006/relationships/slideMaster" Target="slideMasters/slideMaster13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6905979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6905979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6905979" y="0"/>
            <a:ext cx="52832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6905979" y="6513910"/>
            <a:ext cx="52832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110236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82550" y="-98425"/>
            <a:ext cx="1118870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15" y="100330"/>
            <a:ext cx="5717540" cy="725170"/>
          </a:xfrm>
        </p:spPr>
        <p:txBody>
          <a:bodyPr lIns="0" tIns="0" rIns="0" bIns="0"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386080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378143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2000" cy="6870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5400000">
            <a:off x="289243" y="-306387"/>
            <a:ext cx="704215" cy="128270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109" h="2020">
                <a:moveTo>
                  <a:pt x="555" y="0"/>
                </a:moveTo>
                <a:lnTo>
                  <a:pt x="1109" y="259"/>
                </a:lnTo>
                <a:lnTo>
                  <a:pt x="1109" y="2020"/>
                </a:lnTo>
                <a:lnTo>
                  <a:pt x="2" y="2020"/>
                </a:lnTo>
                <a:lnTo>
                  <a:pt x="2" y="259"/>
                </a:lnTo>
                <a:lnTo>
                  <a:pt x="0" y="259"/>
                </a:lnTo>
                <a:lnTo>
                  <a:pt x="555" y="0"/>
                </a:lnTo>
                <a:close/>
              </a:path>
            </a:pathLst>
          </a:custGeom>
          <a:solidFill>
            <a:srgbClr val="00448E"/>
          </a:solidFill>
          <a:ln>
            <a:noFill/>
          </a:ln>
          <a:effectLst>
            <a:outerShdw blurRad="762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11" name="图片 10" descr="未标题-1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  <p:sp>
        <p:nvSpPr>
          <p:cNvPr id="21" name="文本框 20"/>
          <p:cNvSpPr txBox="1"/>
          <p:nvPr userDrawn="1"/>
        </p:nvSpPr>
        <p:spPr>
          <a:xfrm>
            <a:off x="4070985" y="927100"/>
            <a:ext cx="3701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0" hasCustomPrompt="1"/>
          </p:nvPr>
        </p:nvSpPr>
        <p:spPr>
          <a:xfrm>
            <a:off x="107950" y="163830"/>
            <a:ext cx="1064895" cy="329565"/>
          </a:xfrm>
        </p:spPr>
        <p:txBody>
          <a:bodyPr wrap="square">
            <a:noAutofit/>
          </a:bodyPr>
          <a:lstStyle>
            <a:lvl1pPr algn="ctr">
              <a:def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smtClean="0"/>
              <a:t>单击此处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2.svg"/><Relationship Id="rId7" Type="http://schemas.openxmlformats.org/officeDocument/2006/relationships/image" Target="../media/image1.png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9" Type="http://schemas.openxmlformats.org/officeDocument/2006/relationships/theme" Target="../theme/theme10.xml"/><Relationship Id="rId8" Type="http://schemas.openxmlformats.org/officeDocument/2006/relationships/image" Target="../media/image5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/Relationships>
</file>

<file path=ppt/slideMasters/_rels/slideMaster1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1.xml"/><Relationship Id="rId8" Type="http://schemas.openxmlformats.org/officeDocument/2006/relationships/image" Target="../media/image5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64.xml"/><Relationship Id="rId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/Relationships>
</file>

<file path=ppt/slideMasters/_rels/slideMaster12.xml.rels><?xml version="1.0" encoding="UTF-8" standalone="yes"?>
<Relationships xmlns="http://schemas.openxmlformats.org/package/2006/relationships"><Relationship Id="rId9" Type="http://schemas.openxmlformats.org/officeDocument/2006/relationships/theme" Target="../theme/theme12.xml"/><Relationship Id="rId8" Type="http://schemas.openxmlformats.org/officeDocument/2006/relationships/image" Target="../media/image5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/Relationships>
</file>

<file path=ppt/slideMasters/_rels/slideMaster13.xml.rels><?xml version="1.0" encoding="UTF-8" standalone="yes"?>
<Relationships xmlns="http://schemas.openxmlformats.org/package/2006/relationships"><Relationship Id="rId9" Type="http://schemas.openxmlformats.org/officeDocument/2006/relationships/theme" Target="../theme/theme13.xml"/><Relationship Id="rId8" Type="http://schemas.openxmlformats.org/officeDocument/2006/relationships/image" Target="../media/image5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image" Target="../media/image4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theme" Target="../theme/theme3.xml"/><Relationship Id="rId8" Type="http://schemas.openxmlformats.org/officeDocument/2006/relationships/image" Target="../media/image4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theme" Target="../theme/theme4.xml"/><Relationship Id="rId8" Type="http://schemas.openxmlformats.org/officeDocument/2006/relationships/image" Target="../media/image4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theme" Target="../theme/theme5.xml"/><Relationship Id="rId8" Type="http://schemas.openxmlformats.org/officeDocument/2006/relationships/image" Target="../media/image4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theme" Target="../theme/theme6.xml"/><Relationship Id="rId8" Type="http://schemas.openxmlformats.org/officeDocument/2006/relationships/image" Target="../media/image4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theme" Target="../theme/theme7.xml"/><Relationship Id="rId8" Type="http://schemas.openxmlformats.org/officeDocument/2006/relationships/image" Target="../media/image4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theme" Target="../theme/theme8.xml"/><Relationship Id="rId8" Type="http://schemas.openxmlformats.org/officeDocument/2006/relationships/image" Target="../media/image5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theme" Target="../theme/theme9.xml"/><Relationship Id="rId8" Type="http://schemas.openxmlformats.org/officeDocument/2006/relationships/image" Target="../media/image5.svg"/><Relationship Id="rId7" Type="http://schemas.openxmlformats.org/officeDocument/2006/relationships/image" Target="../media/image3.png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Relationship Id="rId3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9226" y="100030"/>
            <a:ext cx="5717540" cy="43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950" y="2201495"/>
            <a:ext cx="11053445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等线" panose="02010600030101010101" charset="-122"/>
                <a:cs typeface="等线" panose="02010600030101010101" charset="-122"/>
              </a:defRPr>
            </a:lvl1pPr>
          </a:lstStyle>
          <a:p>
            <a:pPr marL="117475">
              <a:lnSpc>
                <a:spcPts val="1310"/>
              </a:lnSpc>
            </a:pPr>
            <a:fld id="{81D60167-4931-47E6-BA6A-407CBD079E47}" type="slidenum">
              <a:rPr dirty="0"/>
            </a:fld>
            <a:endParaRPr dirty="0"/>
          </a:p>
        </p:txBody>
      </p:sp>
      <p:pic>
        <p:nvPicPr>
          <p:cNvPr id="9" name="图片 8" descr="未标题-1"/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</p:sldLayoutIdLst>
  <p:txStyles>
    <p:titleStyle>
      <a:lvl1pPr>
        <a:defRPr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1" Type="http://schemas.openxmlformats.org/officeDocument/2006/relationships/slideLayout" Target="../slideLayouts/slideLayout50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7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6" Type="http://schemas.openxmlformats.org/officeDocument/2006/relationships/slideLayout" Target="../slideLayouts/slideLayout57.xml"/><Relationship Id="rId15" Type="http://schemas.openxmlformats.org/officeDocument/2006/relationships/tags" Target="../tags/tag29.xml"/><Relationship Id="rId14" Type="http://schemas.openxmlformats.org/officeDocument/2006/relationships/tags" Target="../tags/tag28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tags" Target="../tags/tag24.xml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3.xml"/><Relationship Id="rId2" Type="http://schemas.openxmlformats.org/officeDocument/2006/relationships/tags" Target="../tags/tag30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1789430"/>
            <a:ext cx="12186920" cy="1944370"/>
          </a:xfrm>
          <a:prstGeom prst="rect">
            <a:avLst/>
          </a:prstGeom>
          <a:gradFill>
            <a:gsLst>
              <a:gs pos="0">
                <a:srgbClr val="00A141"/>
              </a:gs>
              <a:gs pos="100000">
                <a:srgbClr val="00448E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0" y="2367915"/>
            <a:ext cx="5678805" cy="751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lang="zh-CN" sz="4800">
                <a:latin typeface="Impact" panose="020B0806030902050204" charset="0"/>
              </a:rPr>
              <a:t>洛索洛芬钠口服溶液</a:t>
            </a:r>
            <a:endParaRPr lang="zh-CN" sz="4800">
              <a:latin typeface="Impact" panose="020B080603090205020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7770" y="5519382"/>
            <a:ext cx="2156460" cy="227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zh-CN" altLang="en-US" sz="140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湖南先施制药有限公司</a:t>
            </a:r>
            <a:endParaRPr lang="zh-CN" altLang="en-US" sz="1400"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46325" y="4243705"/>
            <a:ext cx="7499350" cy="996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弥补目录内吞咽困难患者解热、消炎、镇痛的用药不足</a:t>
            </a:r>
            <a:endParaRPr lang="zh-CN" altLang="en-US" sz="3200" b="1" spc="-5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130559" y="6470184"/>
            <a:ext cx="1854200" cy="20637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250" i="1" spc="-50" dirty="0">
                <a:solidFill>
                  <a:srgbClr val="AEABAB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仅供国家医保准入申报使用</a:t>
            </a:r>
            <a:endParaRPr sz="125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3" name="图片 12" descr="未标题-1"/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0134600" y="179705"/>
            <a:ext cx="1871345" cy="3136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903" y="1905314"/>
            <a:ext cx="1856105" cy="84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6970" algn="l"/>
              </a:tabLst>
            </a:pPr>
            <a:r>
              <a:rPr sz="5400" dirty="0">
                <a:solidFill>
                  <a:srgbClr val="00A141"/>
                </a:solidFill>
                <a:latin typeface="Impact" panose="020B0806030902050204" charset="0"/>
              </a:rPr>
              <a:t>目录</a:t>
            </a:r>
            <a:endParaRPr sz="5400" dirty="0">
              <a:solidFill>
                <a:srgbClr val="00A141"/>
              </a:solidFill>
              <a:latin typeface="Impact" panose="020B080603090205020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2600" y="3657600"/>
            <a:ext cx="1902460" cy="319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30" dirty="0">
                <a:solidFill>
                  <a:srgbClr val="00A14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CONTANTS</a:t>
            </a:r>
            <a:endParaRPr sz="2000" b="1" spc="-30" dirty="0">
              <a:solidFill>
                <a:srgbClr val="00A141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>
            <p:custDataLst>
              <p:tags r:id="rId1"/>
            </p:custDataLst>
          </p:nvPr>
        </p:nvSpPr>
        <p:spPr>
          <a:xfrm>
            <a:off x="7545705" y="1204595"/>
            <a:ext cx="4486275" cy="520065"/>
          </a:xfrm>
          <a:prstGeom prst="rect">
            <a:avLst/>
          </a:prstGeom>
        </p:spPr>
        <p:txBody>
          <a:bodyPr vert="horz" wrap="square" lIns="0" tIns="12065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noProof="0" dirty="0">
                <a:ln>
                  <a:noFill/>
                </a:ln>
                <a:solidFill>
                  <a:srgbClr val="3477B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微软雅黑" panose="020B0503020204020204" charset="-122"/>
              </a:rPr>
              <a:t>药品基本信息：</a:t>
            </a:r>
            <a:endParaRPr lang="zh-CN" altLang="en-US" sz="2000" b="1" noProof="0" dirty="0">
              <a:ln>
                <a:noFill/>
              </a:ln>
              <a:solidFill>
                <a:srgbClr val="3477B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2"/>
            </p:custDataLst>
          </p:nvPr>
        </p:nvSpPr>
        <p:spPr>
          <a:xfrm>
            <a:off x="6604010" y="1016635"/>
            <a:ext cx="647588" cy="636773"/>
          </a:xfrm>
          <a:prstGeom prst="rect">
            <a:avLst/>
          </a:prstGeom>
          <a:solidFill>
            <a:srgbClr val="00A141"/>
          </a:solidFill>
        </p:spPr>
        <p:txBody>
          <a:bodyPr vert="horz" wrap="square" lIns="0" tIns="148590" rIns="0" bIns="0" rtlCol="0">
            <a:noAutofit/>
          </a:bodyPr>
          <a:lstStyle/>
          <a:p>
            <a:pPr marL="159385">
              <a:lnSpc>
                <a:spcPct val="100000"/>
              </a:lnSpc>
              <a:spcBef>
                <a:spcPts val="1170"/>
              </a:spcBef>
            </a:pPr>
            <a:r>
              <a:rPr sz="2400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01</a:t>
            </a:r>
            <a:endParaRPr sz="2400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>
            <p:custDataLst>
              <p:tags r:id="rId3"/>
            </p:custDataLst>
          </p:nvPr>
        </p:nvSpPr>
        <p:spPr>
          <a:xfrm>
            <a:off x="7545705" y="2227580"/>
            <a:ext cx="4410710" cy="867410"/>
          </a:xfrm>
          <a:prstGeom prst="rect">
            <a:avLst/>
          </a:prstGeom>
        </p:spPr>
        <p:txBody>
          <a:bodyPr vert="horz" wrap="square" lIns="0" tIns="12065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CN" altLang="en-US" sz="2000" b="1" noProof="0" dirty="0">
                <a:ln>
                  <a:noFill/>
                </a:ln>
                <a:solidFill>
                  <a:srgbClr val="3477B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微软雅黑" panose="020B0503020204020204" charset="-122"/>
              </a:rPr>
              <a:t>安全性：</a:t>
            </a:r>
            <a:endParaRPr lang="zh-CN" altLang="en-US" sz="2000" b="1" noProof="0" dirty="0">
              <a:ln>
                <a:noFill/>
              </a:ln>
              <a:solidFill>
                <a:srgbClr val="3477B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微软雅黑" panose="020B0503020204020204" charset="-122"/>
            </a:endParaRPr>
          </a:p>
        </p:txBody>
      </p:sp>
      <p:sp>
        <p:nvSpPr>
          <p:cNvPr id="9" name="object 9"/>
          <p:cNvSpPr txBox="1"/>
          <p:nvPr>
            <p:custDataLst>
              <p:tags r:id="rId4"/>
            </p:custDataLst>
          </p:nvPr>
        </p:nvSpPr>
        <p:spPr>
          <a:xfrm>
            <a:off x="7545705" y="4483735"/>
            <a:ext cx="4422775" cy="864870"/>
          </a:xfrm>
          <a:prstGeom prst="rect">
            <a:avLst/>
          </a:prstGeom>
        </p:spPr>
        <p:txBody>
          <a:bodyPr vert="horz" wrap="square" lIns="0" tIns="12065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CN" altLang="en-US" sz="2000" b="1" noProof="0" dirty="0">
                <a:ln>
                  <a:noFill/>
                </a:ln>
                <a:solidFill>
                  <a:srgbClr val="3477B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微软雅黑" panose="020B0503020204020204" charset="-122"/>
              </a:rPr>
              <a:t>创新性：</a:t>
            </a:r>
            <a:endParaRPr lang="zh-CN" altLang="en-US" sz="2000" b="1" noProof="0" dirty="0">
              <a:ln>
                <a:noFill/>
              </a:ln>
              <a:solidFill>
                <a:srgbClr val="3477B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微软雅黑" panose="020B0503020204020204" charset="-122"/>
            </a:endParaRPr>
          </a:p>
        </p:txBody>
      </p:sp>
      <p:sp>
        <p:nvSpPr>
          <p:cNvPr id="11" name="object 11"/>
          <p:cNvSpPr txBox="1"/>
          <p:nvPr>
            <p:custDataLst>
              <p:tags r:id="rId5"/>
            </p:custDataLst>
          </p:nvPr>
        </p:nvSpPr>
        <p:spPr>
          <a:xfrm>
            <a:off x="7545705" y="5640070"/>
            <a:ext cx="4528820" cy="835025"/>
          </a:xfrm>
          <a:prstGeom prst="rect">
            <a:avLst/>
          </a:prstGeom>
        </p:spPr>
        <p:txBody>
          <a:bodyPr vert="horz" wrap="square" lIns="0" tIns="12065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CN" altLang="en-US" sz="2000" b="1" noProof="0" dirty="0">
                <a:ln>
                  <a:noFill/>
                </a:ln>
                <a:solidFill>
                  <a:srgbClr val="3477B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微软雅黑" panose="020B0503020204020204" charset="-122"/>
              </a:rPr>
              <a:t>公平性：</a:t>
            </a:r>
            <a:endParaRPr lang="zh-CN" altLang="en-US" sz="2000" b="1" noProof="0" dirty="0">
              <a:ln>
                <a:noFill/>
              </a:ln>
              <a:solidFill>
                <a:srgbClr val="3477B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object 13"/>
          <p:cNvSpPr txBox="1"/>
          <p:nvPr>
            <p:custDataLst>
              <p:tags r:id="rId6"/>
            </p:custDataLst>
          </p:nvPr>
        </p:nvSpPr>
        <p:spPr>
          <a:xfrm>
            <a:off x="7545705" y="3327400"/>
            <a:ext cx="4221480" cy="687705"/>
          </a:xfrm>
          <a:prstGeom prst="rect">
            <a:avLst/>
          </a:prstGeom>
        </p:spPr>
        <p:txBody>
          <a:bodyPr vert="horz" wrap="square" lIns="0" tIns="12065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zh-CN" altLang="en-US" sz="2000" b="1" noProof="0" dirty="0">
                <a:ln>
                  <a:noFill/>
                </a:ln>
                <a:solidFill>
                  <a:srgbClr val="3477B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微软雅黑" panose="020B0503020204020204" charset="-122"/>
              </a:rPr>
              <a:t>有效性：</a:t>
            </a:r>
            <a:endParaRPr lang="zh-CN" altLang="en-US" sz="2000" b="1" noProof="0" dirty="0">
              <a:ln>
                <a:noFill/>
              </a:ln>
              <a:solidFill>
                <a:srgbClr val="3477B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微软雅黑" panose="020B0503020204020204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96380" y="855344"/>
            <a:ext cx="0" cy="5511800"/>
          </a:xfrm>
          <a:custGeom>
            <a:avLst/>
            <a:gdLst/>
            <a:ahLst/>
            <a:cxnLst/>
            <a:rect l="l" t="t" r="r" b="b"/>
            <a:pathLst>
              <a:path h="5511800">
                <a:moveTo>
                  <a:pt x="0" y="0"/>
                </a:moveTo>
                <a:lnTo>
                  <a:pt x="0" y="5511304"/>
                </a:lnTo>
              </a:path>
            </a:pathLst>
          </a:custGeom>
          <a:ln w="9525">
            <a:solidFill>
              <a:srgbClr val="4DBD7A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9" name="图片 18" descr="未标题-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514840" y="262255"/>
            <a:ext cx="2426335" cy="406400"/>
          </a:xfrm>
          <a:prstGeom prst="rect">
            <a:avLst/>
          </a:prstGeom>
        </p:spPr>
      </p:pic>
      <p:sp>
        <p:nvSpPr>
          <p:cNvPr id="20" name="object 6"/>
          <p:cNvSpPr txBox="1"/>
          <p:nvPr>
            <p:custDataLst>
              <p:tags r:id="rId7"/>
            </p:custDataLst>
          </p:nvPr>
        </p:nvSpPr>
        <p:spPr>
          <a:xfrm>
            <a:off x="6598285" y="2059264"/>
            <a:ext cx="647588" cy="636773"/>
          </a:xfrm>
          <a:prstGeom prst="rect">
            <a:avLst/>
          </a:prstGeom>
          <a:solidFill>
            <a:srgbClr val="00A141"/>
          </a:solidFill>
        </p:spPr>
        <p:txBody>
          <a:bodyPr vert="horz" wrap="square" lIns="0" tIns="148590" rIns="0" bIns="0" rtlCol="0">
            <a:noAutofit/>
          </a:bodyPr>
          <a:p>
            <a:pPr marL="159385">
              <a:lnSpc>
                <a:spcPct val="100000"/>
              </a:lnSpc>
              <a:spcBef>
                <a:spcPts val="1170"/>
              </a:spcBef>
            </a:pPr>
            <a:r>
              <a:rPr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lang="en-US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lang="en-US" sz="24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object 6"/>
          <p:cNvSpPr txBox="1"/>
          <p:nvPr>
            <p:custDataLst>
              <p:tags r:id="rId8"/>
            </p:custDataLst>
          </p:nvPr>
        </p:nvSpPr>
        <p:spPr>
          <a:xfrm>
            <a:off x="6598285" y="3163598"/>
            <a:ext cx="647588" cy="636773"/>
          </a:xfrm>
          <a:prstGeom prst="rect">
            <a:avLst/>
          </a:prstGeom>
          <a:solidFill>
            <a:srgbClr val="00A141"/>
          </a:solidFill>
        </p:spPr>
        <p:txBody>
          <a:bodyPr vert="horz" wrap="square" lIns="0" tIns="148590" rIns="0" bIns="0" rtlCol="0">
            <a:noAutofit/>
          </a:bodyPr>
          <a:p>
            <a:pPr marL="159385">
              <a:lnSpc>
                <a:spcPct val="100000"/>
              </a:lnSpc>
              <a:spcBef>
                <a:spcPts val="1170"/>
              </a:spcBef>
            </a:pPr>
            <a:r>
              <a:rPr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lang="en-US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endParaRPr lang="en-US" sz="24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" name="object 6"/>
          <p:cNvSpPr txBox="1"/>
          <p:nvPr>
            <p:custDataLst>
              <p:tags r:id="rId9"/>
            </p:custDataLst>
          </p:nvPr>
        </p:nvSpPr>
        <p:spPr>
          <a:xfrm>
            <a:off x="6598285" y="4329001"/>
            <a:ext cx="647588" cy="636773"/>
          </a:xfrm>
          <a:prstGeom prst="rect">
            <a:avLst/>
          </a:prstGeom>
          <a:solidFill>
            <a:srgbClr val="00A141"/>
          </a:solidFill>
        </p:spPr>
        <p:txBody>
          <a:bodyPr vert="horz" wrap="square" lIns="0" tIns="148590" rIns="0" bIns="0" rtlCol="0">
            <a:noAutofit/>
          </a:bodyPr>
          <a:p>
            <a:pPr marL="159385">
              <a:lnSpc>
                <a:spcPct val="100000"/>
              </a:lnSpc>
              <a:spcBef>
                <a:spcPts val="1170"/>
              </a:spcBef>
            </a:pPr>
            <a:r>
              <a:rPr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lang="en-US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endParaRPr lang="en-US" sz="24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3" name="object 6"/>
          <p:cNvSpPr txBox="1"/>
          <p:nvPr>
            <p:custDataLst>
              <p:tags r:id="rId10"/>
            </p:custDataLst>
          </p:nvPr>
        </p:nvSpPr>
        <p:spPr>
          <a:xfrm>
            <a:off x="6598285" y="5494405"/>
            <a:ext cx="647588" cy="636773"/>
          </a:xfrm>
          <a:prstGeom prst="rect">
            <a:avLst/>
          </a:prstGeom>
          <a:solidFill>
            <a:srgbClr val="00A141"/>
          </a:solidFill>
        </p:spPr>
        <p:txBody>
          <a:bodyPr vert="horz" wrap="square" lIns="0" tIns="148590" rIns="0" bIns="0" rtlCol="0">
            <a:noAutofit/>
          </a:bodyPr>
          <a:p>
            <a:pPr marL="159385">
              <a:lnSpc>
                <a:spcPct val="100000"/>
              </a:lnSpc>
              <a:spcBef>
                <a:spcPts val="1170"/>
              </a:spcBef>
            </a:pPr>
            <a:r>
              <a:rPr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lang="en-US" sz="24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endParaRPr lang="en-US" sz="24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15426" y="100030"/>
            <a:ext cx="5717540" cy="430530"/>
          </a:xfrm>
        </p:spPr>
        <p:txBody>
          <a:bodyPr/>
          <a:p>
            <a:r>
              <a:rPr lang="zh-CN" altLang="en-US">
                <a:latin typeface="Impact" panose="020B0806030902050204" charset="0"/>
              </a:rPr>
              <a:t>药品基本信息</a:t>
            </a:r>
            <a:endParaRPr lang="zh-CN" altLang="en-US">
              <a:latin typeface="Impact" panose="020B0806030902050204" charset="0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0"/>
          </p:nvPr>
        </p:nvSpPr>
        <p:spPr/>
        <p:txBody>
          <a:bodyPr/>
          <a:p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基本信息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457200" y="838200"/>
          <a:ext cx="10879455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850"/>
                <a:gridCol w="3183573"/>
                <a:gridCol w="2133123"/>
                <a:gridCol w="3714750"/>
              </a:tblGrid>
              <a:tr h="381000">
                <a:tc gridSpan="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洛索洛芬钠口服溶液基本信息</a:t>
                      </a:r>
                      <a:endParaRPr lang="zh-CN" altLang="en-US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通用名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noProof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洛索洛芬钠口服溶液</a:t>
                      </a:r>
                      <a:endParaRPr lang="zh-CN" altLang="en-US" sz="1400" noProof="0" dirty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noProof="0" dirty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注册规格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noProof="0" dirty="0">
                          <a:ln>
                            <a:noFill/>
                          </a:ln>
                          <a:solidFill>
                            <a:srgbClr val="3C3C3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+mn-ea"/>
                        </a:rPr>
                        <a:t>10ml:60mg（按C</a:t>
                      </a:r>
                      <a:r>
                        <a:rPr sz="1400" baseline="-25000" noProof="0" dirty="0">
                          <a:ln>
                            <a:noFill/>
                          </a:ln>
                          <a:solidFill>
                            <a:srgbClr val="3C3C3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+mn-ea"/>
                        </a:rPr>
                        <a:t>15</a:t>
                      </a:r>
                      <a:r>
                        <a:rPr sz="1400" noProof="0" dirty="0">
                          <a:ln>
                            <a:noFill/>
                          </a:ln>
                          <a:solidFill>
                            <a:srgbClr val="3C3C3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+mn-ea"/>
                        </a:rPr>
                        <a:t>H</a:t>
                      </a:r>
                      <a:r>
                        <a:rPr sz="1400" baseline="-25000" noProof="0" dirty="0">
                          <a:ln>
                            <a:noFill/>
                          </a:ln>
                          <a:solidFill>
                            <a:srgbClr val="3C3C3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+mn-ea"/>
                        </a:rPr>
                        <a:t>17</a:t>
                      </a:r>
                      <a:r>
                        <a:rPr sz="1400" noProof="0" dirty="0">
                          <a:ln>
                            <a:noFill/>
                          </a:ln>
                          <a:solidFill>
                            <a:srgbClr val="3C3C3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+mn-ea"/>
                        </a:rPr>
                        <a:t>NaO</a:t>
                      </a:r>
                      <a:r>
                        <a:rPr sz="1400" baseline="-25000" noProof="0" dirty="0">
                          <a:ln>
                            <a:noFill/>
                          </a:ln>
                          <a:solidFill>
                            <a:srgbClr val="3C3C3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+mn-ea"/>
                        </a:rPr>
                        <a:t>3</a:t>
                      </a:r>
                      <a:r>
                        <a:rPr sz="1400" noProof="0" dirty="0">
                          <a:ln>
                            <a:noFill/>
                          </a:ln>
                          <a:solidFill>
                            <a:srgbClr val="3C3C3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+mn-ea"/>
                        </a:rPr>
                        <a:t>计）</a:t>
                      </a:r>
                      <a:endParaRPr sz="140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40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+mn-ea"/>
                        </a:rPr>
                        <a:t>是否为OTC药物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否</a:t>
                      </a:r>
                      <a:endParaRPr lang="zh-CN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大陆地区同通用名药品的情况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国内共</a:t>
                      </a:r>
                      <a:r>
                        <a:rPr lang="en-US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6</a:t>
                      </a:r>
                      <a:r>
                        <a:rPr lang="zh-CN" altLang="en-US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个厂家，</a:t>
                      </a:r>
                      <a:endParaRPr lang="zh-CN" altLang="en-US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  <a:p>
                      <a:pPr algn="l">
                        <a:buClrTx/>
                        <a:buSzTx/>
                        <a:buNone/>
                      </a:pPr>
                      <a:r>
                        <a:rPr lang="zh-CN" altLang="en-US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湖南九典制药：</a:t>
                      </a:r>
                      <a:r>
                        <a:rPr lang="en-US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2023.10.24批准</a:t>
                      </a:r>
                      <a:endParaRPr lang="en-US" altLang="zh-CN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  <a:p>
                      <a:pPr algn="l">
                        <a:buClrTx/>
                        <a:buSzTx/>
                        <a:buNone/>
                      </a:pPr>
                      <a:r>
                        <a:rPr lang="en-US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山</a:t>
                      </a:r>
                      <a:r>
                        <a:rPr lang="zh-CN" altLang="en-US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东益康药业：</a:t>
                      </a:r>
                      <a:r>
                        <a:rPr lang="en-US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2024.6.25</a:t>
                      </a:r>
                      <a:r>
                        <a:rPr lang="zh-CN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批准</a:t>
                      </a:r>
                      <a:endParaRPr lang="zh-CN" altLang="zh-CN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福建汇天生物药业：</a:t>
                      </a:r>
                      <a:r>
                        <a:rPr lang="en-US" altLang="zh-CN" sz="14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2025.3.11</a:t>
                      </a:r>
                      <a:r>
                        <a:rPr lang="zh-CN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批准</a:t>
                      </a:r>
                      <a:endParaRPr lang="zh-CN" altLang="zh-CN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湖南先施制药：</a:t>
                      </a:r>
                      <a:r>
                        <a:rPr lang="en-US" altLang="zh-CN" sz="14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2025.4.1</a:t>
                      </a:r>
                      <a:r>
                        <a:rPr lang="zh-CN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批准</a:t>
                      </a:r>
                      <a:endParaRPr lang="zh-CN" altLang="zh-CN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重庆华邦制药：</a:t>
                      </a:r>
                      <a:r>
                        <a:rPr lang="en-US" altLang="zh-CN" sz="14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2025.4.15</a:t>
                      </a:r>
                      <a:r>
                        <a:rPr lang="zh-CN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批准</a:t>
                      </a:r>
                      <a:endParaRPr lang="zh-CN" altLang="zh-CN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4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海南广升誉制药：</a:t>
                      </a:r>
                      <a:r>
                        <a:rPr lang="en-US" altLang="zh-CN" sz="14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2025.4.30</a:t>
                      </a:r>
                      <a:r>
                        <a:rPr lang="zh-CN" altLang="zh-CN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批准</a:t>
                      </a:r>
                      <a:endParaRPr lang="en-US" altLang="zh-CN" sz="140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全球首个上市国家地区及上市时间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日本，2001年</a:t>
                      </a:r>
                      <a:endParaRPr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中国大陆首次上市时间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微软雅黑" panose="020B0503020204020204" charset="-122"/>
                        </a:rPr>
                        <a:t>2023-10-24</a:t>
                      </a:r>
                      <a:endParaRPr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适应症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①下述疾患及症状的消炎和镇痛：类风湿关节炎、骨性关节炎、腰痛症、肩关节周围炎、颈肩腕综合征、牙痛。②手术后，外伤后及拔牙后的镇痛和消炎。③下述疾患的解热和镇痛：急性上呼吸道炎（包括伴有急性支气管炎的急性上呼吸道炎）。</a:t>
                      </a:r>
                      <a:endParaRPr lang="zh-CN" altLang="en-US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用法用量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p>
                      <a:pPr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适应症的①及②时：通常，成人1次口服洛索洛芬钠（以无水物计）60mg，一日3次。出现症状时可1次口服60～120mg。应随年龄及症状适宜增减。适应症③时：通常，出现症状时，成人1次口服洛索洛芬钠（以无水物计）60mg。应随年龄及症状适宜增减，但原则上一日2次，一日最多180mg为限。另外，空腹时不宜服药，或遵医嘱。</a:t>
                      </a:r>
                      <a:endParaRPr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微软雅黑" panose="020B0503020204020204" charset="-122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参照药品建议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endParaRPr lang="zh-CN" altLang="en-US" sz="1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洛索洛芬钠凝胶贴膏：国家医保乙类。同类成分，临床应用多年。</a:t>
                      </a:r>
                      <a:r>
                        <a:rPr lang="zh-CN" altLang="en-US" sz="1400"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洛索洛芬钠</a:t>
                      </a:r>
                      <a:r>
                        <a:rPr lang="zh-CN" altLang="en-US" sz="1400"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凝胶贴膏外用剂型，偏向于慢性疼痛的长期止痛；而</a:t>
                      </a:r>
                      <a:r>
                        <a:rPr lang="zh-CN" altLang="en-US" sz="1400" noProof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洛索洛芬钠</a:t>
                      </a:r>
                      <a:r>
                        <a:rPr lang="zh-CN" altLang="en-US" sz="1400" noProof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微软雅黑" panose="020B0503020204020204" charset="-122"/>
                        </a:rPr>
                        <a:t>口服溶液起效快，可用于急性疼痛如术后、外伤、拔牙后的快速止痛以及</a:t>
                      </a:r>
                      <a:r>
                        <a:rPr lang="zh-CN" altLang="en-US" sz="14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微软雅黑" panose="020B0503020204020204" charset="-122"/>
                          <a:sym typeface="微软雅黑" panose="020B0503020204020204" charset="-122"/>
                        </a:rPr>
                        <a:t>急性上呼吸道炎等。</a:t>
                      </a:r>
                      <a:endParaRPr lang="en-US" altLang="zh-CN" sz="140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15415" y="100330"/>
            <a:ext cx="10372090" cy="368935"/>
          </a:xfrm>
        </p:spPr>
        <p:txBody>
          <a:bodyPr wrap="square"/>
          <a:p>
            <a:r>
              <a:rPr lang="zh-CN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疼痛患者超</a:t>
            </a:r>
            <a:r>
              <a:rPr lang="en-US" altLang="zh-CN" sz="24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亿，吞咽困难的人群增多，临床需求未被满足</a:t>
            </a:r>
            <a:endParaRPr lang="zh-CN" altLang="en-US" sz="2400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0"/>
          </p:nvPr>
        </p:nvSpPr>
        <p:spPr/>
        <p:txBody>
          <a:bodyPr/>
          <a:p>
            <a:r>
              <a:rPr lang="zh-CN" altLang="en-US">
                <a:latin typeface="Impact" panose="020B0806030902050204" charset="0"/>
              </a:rPr>
              <a:t>基本信息</a:t>
            </a:r>
            <a:endParaRPr lang="zh-CN" altLang="en-US">
              <a:latin typeface="Impact" panose="020B080603090205020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28600" y="994410"/>
            <a:ext cx="4942205" cy="4881880"/>
            <a:chOff x="800" y="2253"/>
            <a:chExt cx="7783" cy="6822"/>
          </a:xfrm>
        </p:grpSpPr>
        <p:sp>
          <p:nvSpPr>
            <p:cNvPr id="17" name="对角圆角矩形 4"/>
            <p:cNvSpPr/>
            <p:nvPr>
              <p:custDataLst>
                <p:tags r:id="rId1"/>
              </p:custDataLst>
            </p:nvPr>
          </p:nvSpPr>
          <p:spPr>
            <a:xfrm>
              <a:off x="819" y="2253"/>
              <a:ext cx="4022" cy="734"/>
            </a:xfrm>
            <a:prstGeom prst="round2DiagRect">
              <a:avLst/>
            </a:prstGeom>
            <a:solidFill>
              <a:srgbClr val="3477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zh-CN" altLang="en-US" sz="16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Arial" panose="020B0604020202020204" pitchFamily="34" charset="0"/>
                </a:rPr>
                <a:t>疾病基本情况：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800" y="2977"/>
              <a:ext cx="7783" cy="6098"/>
            </a:xfrm>
            <a:prstGeom prst="rect">
              <a:avLst/>
            </a:prstGeom>
            <a:noFill/>
            <a:ln>
              <a:solidFill>
                <a:srgbClr val="5B9BD5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067" y="2987"/>
              <a:ext cx="7413" cy="5913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p>
              <a:pPr fontAlgn="auto">
                <a:lnSpc>
                  <a:spcPct val="150000"/>
                </a:lnSpc>
              </a:pPr>
              <a:r>
                <a:rPr lang="zh-CN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疼痛人群超</a:t>
              </a:r>
              <a:r>
                <a:rPr lang="en-US" altLang="zh-CN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r>
                <a:rPr lang="zh-CN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亿，疾病负担重</a:t>
              </a:r>
              <a:r>
                <a:rPr lang="zh-CN" altLang="en-US" b="1" baseline="30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[1]</a:t>
              </a:r>
              <a:r>
                <a:rPr lang="zh-CN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：</a:t>
              </a:r>
              <a:endPara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fontAlgn="auto">
                <a:lnSpc>
                  <a:spcPct val="150000"/>
                </a:lnSpc>
              </a:pP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《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中国疼痛医学发展报告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(2020)》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显示，我国慢性疼痛病人数量超过</a:t>
              </a:r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亿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，并正以每年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1000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万至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2000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万的速度增长。全球疼痛指数（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GPI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）报告发现，中国是身体疼痛的“重灾区”，中国城市居民中大约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57%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的人经历过不同程度的疼痛。</a:t>
              </a:r>
              <a:endParaRPr lang="en-US" altLang="zh-CN" sz="1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fontAlgn="auto">
                <a:lnSpc>
                  <a:spcPct val="150000"/>
                </a:lnSpc>
              </a:pPr>
              <a:r>
                <a:rPr lang="zh-CN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吞咽困难人群增多</a:t>
              </a:r>
              <a:r>
                <a:rPr lang="en-US" altLang="zh-CN" baseline="30000" dirty="0"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[2,3]</a:t>
              </a:r>
              <a:r>
                <a:rPr lang="zh-CN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：</a:t>
              </a:r>
              <a:endPara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marL="285750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40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吞咽障碍的发病率和患病率随年龄的增加而增加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，其中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50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岁以上人群的患病率为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+mn-lt"/>
                </a:rPr>
                <a:t>5.5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％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-8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％，</a:t>
              </a:r>
              <a:r>
                <a:rPr lang="zh-CN" alt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脑卒中患者急性期吞咽障碍的患病率约为</a:t>
              </a:r>
              <a:r>
                <a:rPr lang="en-US" altLang="zh-CN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42%</a:t>
              </a:r>
              <a:r>
                <a:rPr lang="zh-CN" alt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。</a:t>
              </a:r>
              <a:endPara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marL="285750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据统计，约</a:t>
              </a: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70%</a:t>
              </a:r>
              <a:r>
                <a:rPr lang="zh-CN" alt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的</a:t>
              </a:r>
              <a:r>
                <a:rPr lang="zh-CN" alt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卒中患者每天忍受疼痛的折磨。非甾体抗炎药（NSAIDs）是卒中后疼痛的一线用药。</a:t>
              </a:r>
              <a:endParaRPr lang="zh-CN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481320" y="914400"/>
            <a:ext cx="6490103" cy="5625465"/>
            <a:chOff x="9101" y="2495"/>
            <a:chExt cx="10221" cy="8859"/>
          </a:xfrm>
        </p:grpSpPr>
        <p:sp>
          <p:nvSpPr>
            <p:cNvPr id="27" name="文本框 26"/>
            <p:cNvSpPr txBox="1"/>
            <p:nvPr>
              <p:custDataLst>
                <p:tags r:id="rId2"/>
              </p:custDataLst>
            </p:nvPr>
          </p:nvSpPr>
          <p:spPr>
            <a:xfrm>
              <a:off x="9172" y="3123"/>
              <a:ext cx="9949" cy="684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marL="285750" lvl="1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临床上常用NSAIDs药物是采用口服片剂和胶囊剂型等，对于吞咽困难者，口服不便。</a:t>
              </a:r>
              <a:endPara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  <a:p>
              <a:pPr marL="285750" lvl="1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洛索洛芬钠口服溶液可以满足吞咽困难等患者的用药需求。更好地填补吞咽困难患者在流行性呼吸道传染疾病期间解热、消炎、镇痛的需求。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  <a:p>
              <a:pPr marL="285750" lvl="1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洛索洛芬钠凝胶贴膏，作为外用剂型有一定局限性：</a:t>
              </a:r>
              <a:r>
                <a:rPr lang="en-US" alt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1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）生物利用度低，</a:t>
              </a:r>
              <a:r>
                <a:rPr 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主要用于慢性疼痛的局部止痛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，对于急性疼痛（如术后、外伤、拔牙）以及急性上呼吸道感染伴发热</a:t>
              </a:r>
              <a:r>
                <a:rPr lang="en-US" alt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‌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不建议使用，也无相关适应症，</a:t>
              </a:r>
              <a:r>
                <a:rPr lang="en-US" alt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2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）起效慢，约</a:t>
              </a:r>
              <a:r>
                <a:rPr lang="en-US" alt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1-2h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，对于急需缓解症状的患者依从性差。</a:t>
              </a:r>
              <a:r>
                <a:rPr lang="en-US" alt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3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）由于不透气，易过敏。</a:t>
              </a:r>
              <a:endParaRPr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  <a:p>
              <a:pPr marL="285750" lvl="1" indent="-285750" fontAlgn="auto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洛索洛芬钠主要特点是镇痛作用强起效快安全性高。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1）</a:t>
              </a: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镇痛作用强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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j-lt"/>
                  <a:sym typeface="+mn-ea"/>
                </a:rPr>
                <a:t>Randal-lselitto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法和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j-lt"/>
                  <a:sym typeface="+mn-ea"/>
                </a:rPr>
                <a:t>Bradykinin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法实验显示其镇痛比酮洛芬、吲哚美辛强10～20倍</a:t>
              </a: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但对慢性炎症的作用稍弱</a:t>
              </a:r>
              <a:r>
                <a:rPr lang="zh-CN" altLang="en-US" sz="1400" baseline="30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［</a:t>
              </a:r>
              <a:r>
                <a:rPr lang="en-US" altLang="zh-CN" sz="1400" baseline="30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4</a:t>
              </a:r>
              <a:r>
                <a:rPr lang="zh-CN" altLang="en-US" sz="1400" baseline="300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］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。2）由于是</a:t>
              </a: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前体药物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（经肝代谢转化为活性成分），因此相较其他非甾体消炎药</a:t>
              </a: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引起消化道障碍较轻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。</a:t>
              </a:r>
              <a:r>
                <a:rPr lang="en-US" altLang="zh-CN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3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）该药经消化道迅速吸收，给药30min后血中的洛索洛芬钠原形体浓度达到高峰大约50min后血中的活性体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j-lt"/>
                  <a:sym typeface="+mn-ea"/>
                </a:rPr>
                <a:t>trans-OH</a:t>
              </a:r>
              <a:r>
                <a:rPr lang="zh-CN" alt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体浓度达到高峰，</a:t>
              </a: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故洛索洛芬钠口服溶液更利于发挥其作用特点，可用于急性疼痛快速控制</a:t>
              </a:r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‌</a:t>
              </a:r>
              <a:r>
                <a:rPr lang="zh-CN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，另外还可发挥全身性镇痛消炎效果，故可用于上呼吸道感染，过敏少见。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31" name="对角圆角矩形 4"/>
            <p:cNvSpPr/>
            <p:nvPr>
              <p:custDataLst>
                <p:tags r:id="rId3"/>
              </p:custDataLst>
            </p:nvPr>
          </p:nvSpPr>
          <p:spPr>
            <a:xfrm>
              <a:off x="9120" y="2495"/>
              <a:ext cx="4314" cy="734"/>
            </a:xfrm>
            <a:prstGeom prst="round2DiagRect">
              <a:avLst/>
            </a:prstGeom>
            <a:solidFill>
              <a:srgbClr val="3477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尚存未满足的临床需求：</a:t>
              </a:r>
              <a:endParaRPr lang="zh-CN" altLang="en-US" sz="16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sp>
          <p:nvSpPr>
            <p:cNvPr id="32" name="矩形 31"/>
            <p:cNvSpPr/>
            <p:nvPr>
              <p:custDataLst>
                <p:tags r:id="rId4"/>
              </p:custDataLst>
            </p:nvPr>
          </p:nvSpPr>
          <p:spPr>
            <a:xfrm>
              <a:off x="9101" y="3219"/>
              <a:ext cx="10221" cy="8135"/>
            </a:xfrm>
            <a:prstGeom prst="rect">
              <a:avLst/>
            </a:prstGeom>
            <a:noFill/>
            <a:ln>
              <a:solidFill>
                <a:srgbClr val="5B9BD5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52400" y="6019800"/>
            <a:ext cx="5199380" cy="7092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900" dirty="0">
                <a:sym typeface="+mn-ea"/>
              </a:rPr>
              <a:t>[1]</a:t>
            </a:r>
            <a:r>
              <a:rPr lang="zh-CN" altLang="en-US" sz="900" dirty="0">
                <a:solidFill>
                  <a:srgbClr val="FF0000"/>
                </a:solidFill>
                <a:sym typeface="+mn-ea"/>
              </a:rPr>
              <a:t>樊碧发</a:t>
            </a:r>
            <a:r>
              <a:rPr lang="en-US" altLang="zh-CN" sz="900" dirty="0">
                <a:solidFill>
                  <a:srgbClr val="FF0000"/>
                </a:solidFill>
                <a:sym typeface="+mn-ea"/>
              </a:rPr>
              <a:t>.</a:t>
            </a:r>
            <a:r>
              <a:rPr lang="en-US" altLang="zh-CN" sz="9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《</a:t>
            </a:r>
            <a:r>
              <a:rPr lang="zh-CN" altLang="en-US" sz="9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中国疼痛医学发展报告</a:t>
            </a:r>
            <a:r>
              <a:rPr lang="en-US" altLang="zh-CN" sz="9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(2020)》</a:t>
            </a:r>
            <a:r>
              <a:rPr lang="zh-CN" altLang="en-US" sz="9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；</a:t>
            </a:r>
            <a:r>
              <a:rPr lang="en-US" altLang="zh-CN" sz="900" dirty="0">
                <a:solidFill>
                  <a:schemeClr val="tx1"/>
                </a:solidFill>
                <a:sym typeface="+mn-ea"/>
              </a:rPr>
              <a:t>[2]</a:t>
            </a:r>
            <a:r>
              <a:rPr lang="en-US" altLang="zh-CN" sz="9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《</a:t>
            </a:r>
            <a:r>
              <a:rPr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中国吞咽障碍康复管理指南(2023)</a:t>
            </a:r>
            <a:endParaRPr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900" dirty="0">
                <a:solidFill>
                  <a:schemeClr val="tx1"/>
                </a:solidFill>
                <a:sym typeface="+mn-ea"/>
              </a:rPr>
              <a:t>[3]</a:t>
            </a:r>
            <a:r>
              <a:rPr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赵庆祥,吴小娟,王德强,等.脑卒中后疼痛的诊疗进展[J].国际麻醉学与复苏杂志，2020，41(12):1201-1205.</a:t>
            </a:r>
            <a:endParaRPr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900" dirty="0">
                <a:solidFill>
                  <a:schemeClr val="tx1"/>
                </a:solidFill>
                <a:sym typeface="+mn-ea"/>
              </a:rPr>
              <a:t>[4]</a:t>
            </a:r>
            <a:r>
              <a:rPr lang="zh-CN" altLang="en-US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乐松应用于门诊手术后镇痛的效果分析，广</a:t>
            </a:r>
            <a:r>
              <a:rPr lang="zh-CN" altLang="en-US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州</a:t>
            </a:r>
            <a:r>
              <a:rPr lang="zh-CN" altLang="en-US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医</a:t>
            </a:r>
            <a:r>
              <a:rPr lang="zh-CN" altLang="en-US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药</a:t>
            </a:r>
            <a:r>
              <a:rPr lang="en-US" altLang="zh-CN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2002</a:t>
            </a:r>
            <a:r>
              <a:rPr lang="zh-CN" altLang="en-US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年第</a:t>
            </a:r>
            <a:r>
              <a:rPr lang="en-US" altLang="zh-CN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zh-CN" altLang="en-US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卷第</a:t>
            </a:r>
            <a:r>
              <a:rPr lang="en-US" altLang="zh-CN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期</a:t>
            </a:r>
            <a:endParaRPr lang="zh-CN" altLang="en-US" sz="9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15415" y="100330"/>
            <a:ext cx="9011920" cy="430530"/>
          </a:xfrm>
        </p:spPr>
        <p:txBody>
          <a:bodyPr wrap="square"/>
          <a:p>
            <a:r>
              <a:rPr lang="zh-CN" altLang="en-US" dirty="0">
                <a:solidFill>
                  <a:schemeClr val="bg1"/>
                </a:solidFill>
                <a:latin typeface="Impact" panose="020B0806030902050204" charset="0"/>
                <a:sym typeface="+mn-ea"/>
              </a:rPr>
              <a:t>洛索洛芬钠耐受性好，口服溶液剂型用药更安全</a:t>
            </a:r>
            <a:endParaRPr lang="zh-CN" altLang="en-US" dirty="0">
              <a:solidFill>
                <a:schemeClr val="bg1"/>
              </a:solidFill>
              <a:latin typeface="Impact" panose="020B0806030902050204" charset="0"/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0"/>
          </p:nvPr>
        </p:nvSpPr>
        <p:spPr/>
        <p:txBody>
          <a:bodyPr/>
          <a:p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安全性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30" name="组合 29"/>
          <p:cNvGrpSpPr/>
          <p:nvPr>
            <p:custDataLst>
              <p:tags r:id="rId1"/>
            </p:custDataLst>
          </p:nvPr>
        </p:nvGrpSpPr>
        <p:grpSpPr>
          <a:xfrm>
            <a:off x="457200" y="1295400"/>
            <a:ext cx="3634740" cy="5141595"/>
            <a:chOff x="1440" y="2198"/>
            <a:chExt cx="5724" cy="8097"/>
          </a:xfrm>
        </p:grpSpPr>
        <p:grpSp>
          <p:nvGrpSpPr>
            <p:cNvPr id="25" name="组合 24"/>
            <p:cNvGrpSpPr/>
            <p:nvPr/>
          </p:nvGrpSpPr>
          <p:grpSpPr>
            <a:xfrm>
              <a:off x="1440" y="2198"/>
              <a:ext cx="5674" cy="750"/>
              <a:chOff x="-1390" y="1618"/>
              <a:chExt cx="5723" cy="750"/>
            </a:xfrm>
          </p:grpSpPr>
          <p:sp>
            <p:nvSpPr>
              <p:cNvPr id="26" name="同侧圆角矩形 25"/>
              <p:cNvSpPr/>
              <p:nvPr>
                <p:custDataLst>
                  <p:tags r:id="rId2"/>
                </p:custDataLst>
              </p:nvPr>
            </p:nvSpPr>
            <p:spPr>
              <a:xfrm>
                <a:off x="-1375" y="1618"/>
                <a:ext cx="5708" cy="750"/>
              </a:xfrm>
              <a:prstGeom prst="round2SameRect">
                <a:avLst/>
              </a:prstGeom>
              <a:solidFill>
                <a:srgbClr val="00A14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800"/>
              </a:p>
            </p:txBody>
          </p:sp>
          <p:sp>
            <p:nvSpPr>
              <p:cNvPr id="27" name="文本框 26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-1390" y="1760"/>
                <a:ext cx="5647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★说明书及上市后不良反应情况</a:t>
                </a:r>
                <a:endParaRPr lang="zh-CN" altLang="en-US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8" name="文本框 27"/>
            <p:cNvSpPr txBox="1"/>
            <p:nvPr>
              <p:custDataLst>
                <p:tags r:id="rId4"/>
              </p:custDataLst>
            </p:nvPr>
          </p:nvSpPr>
          <p:spPr>
            <a:xfrm>
              <a:off x="1440" y="3240"/>
              <a:ext cx="5724" cy="6967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pPr marL="285750" indent="-285750" fontAlgn="auto">
                <a:lnSpc>
                  <a:spcPct val="150000"/>
                </a:lnSpc>
                <a:buFont typeface="Wingdings" panose="05000000000000000000" charset="0"/>
                <a:buChar char="Ø"/>
              </a:pP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据文献报道，可能发生休克和过敏反应，粒细胞缺乏、溶血性贫血、血小板减少，急性肾功能损伤、肾病综合征、消化道穿孔等，该药物尚未进行过调查来阐明副作用的发生频率</a:t>
              </a:r>
              <a:r>
                <a:rPr lang="zh-CN" altLang="en-US" sz="1400" baseline="30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[</a:t>
              </a:r>
              <a:r>
                <a:rPr lang="en-US" altLang="zh-CN" sz="1400" baseline="30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1</a:t>
              </a:r>
              <a:r>
                <a:rPr lang="zh-CN" altLang="en-US" sz="1400" baseline="30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]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。</a:t>
              </a:r>
              <a:endPara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285750" indent="-285750" fontAlgn="auto">
                <a:lnSpc>
                  <a:spcPct val="150000"/>
                </a:lnSpc>
                <a:buFont typeface="Wingdings" panose="05000000000000000000" charset="0"/>
                <a:buChar char="Ø"/>
              </a:pPr>
              <a:endPara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285750" indent="-285750" fontAlgn="auto">
                <a:lnSpc>
                  <a:spcPct val="150000"/>
                </a:lnSpc>
                <a:buFont typeface="Wingdings" panose="05000000000000000000" charset="0"/>
                <a:buChar char="Ø"/>
              </a:pP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总结上市以来发表的临床文献上市后的药物使用结果调查：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洛索洛芬钠</a:t>
              </a:r>
              <a:r>
                <a:rPr lang="zh-CN" alt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的耐受性良好，大多数不良事件是轻微的，不需要停用洛索洛芬钠</a:t>
              </a:r>
              <a:r>
                <a:rPr lang="zh-CN" altLang="en-US" sz="1400" baseline="30000" dirty="0"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[</a:t>
              </a:r>
              <a:r>
                <a:rPr lang="en-US" altLang="zh-CN" sz="1400" baseline="30000" dirty="0"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1</a:t>
              </a:r>
              <a:r>
                <a:rPr lang="zh-CN" altLang="en-US" sz="1400" baseline="30000" dirty="0"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]</a:t>
              </a:r>
              <a:endParaRPr lang="zh-CN" altLang="en-US" sz="1400" baseline="300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endParaRPr>
            </a:p>
            <a:p>
              <a:pPr marL="285750" indent="-285750">
                <a:buFont typeface="Wingdings" panose="05000000000000000000" charset="0"/>
                <a:buChar char="Ø"/>
              </a:pPr>
              <a:endPara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285750" indent="-285750">
                <a:buFont typeface="Wingdings" panose="05000000000000000000" charset="0"/>
                <a:buChar char="Ø"/>
              </a:pPr>
              <a:endPara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285750" indent="-285750">
                <a:buFont typeface="Wingdings" panose="05000000000000000000" charset="0"/>
                <a:buChar char="Ø"/>
              </a:pPr>
              <a:endPara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" name="矩形 28"/>
            <p:cNvSpPr/>
            <p:nvPr>
              <p:custDataLst>
                <p:tags r:id="rId5"/>
              </p:custDataLst>
            </p:nvPr>
          </p:nvSpPr>
          <p:spPr>
            <a:xfrm>
              <a:off x="1455" y="2948"/>
              <a:ext cx="5631" cy="7347"/>
            </a:xfrm>
            <a:prstGeom prst="rect">
              <a:avLst/>
            </a:prstGeom>
            <a:noFill/>
            <a:ln>
              <a:solidFill>
                <a:srgbClr val="00A14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800"/>
            </a:p>
          </p:txBody>
        </p:sp>
      </p:grpSp>
      <p:grpSp>
        <p:nvGrpSpPr>
          <p:cNvPr id="31" name="组合 30"/>
          <p:cNvGrpSpPr/>
          <p:nvPr>
            <p:custDataLst>
              <p:tags r:id="rId6"/>
            </p:custDataLst>
          </p:nvPr>
        </p:nvGrpSpPr>
        <p:grpSpPr>
          <a:xfrm>
            <a:off x="4518025" y="1314450"/>
            <a:ext cx="3602990" cy="5140960"/>
            <a:chOff x="1440" y="2198"/>
            <a:chExt cx="5674" cy="6990"/>
          </a:xfrm>
        </p:grpSpPr>
        <p:grpSp>
          <p:nvGrpSpPr>
            <p:cNvPr id="32" name="组合 31"/>
            <p:cNvGrpSpPr/>
            <p:nvPr/>
          </p:nvGrpSpPr>
          <p:grpSpPr>
            <a:xfrm>
              <a:off x="1440" y="2198"/>
              <a:ext cx="5674" cy="750"/>
              <a:chOff x="-1390" y="1618"/>
              <a:chExt cx="5723" cy="750"/>
            </a:xfrm>
          </p:grpSpPr>
          <p:sp>
            <p:nvSpPr>
              <p:cNvPr id="33" name="同侧圆角矩形 32"/>
              <p:cNvSpPr/>
              <p:nvPr>
                <p:custDataLst>
                  <p:tags r:id="rId7"/>
                </p:custDataLst>
              </p:nvPr>
            </p:nvSpPr>
            <p:spPr>
              <a:xfrm>
                <a:off x="-1375" y="1618"/>
                <a:ext cx="5708" cy="750"/>
              </a:xfrm>
              <a:prstGeom prst="round2SameRect">
                <a:avLst/>
              </a:prstGeom>
              <a:solidFill>
                <a:srgbClr val="00A14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4" name="文本框 33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-1390" y="1618"/>
                <a:ext cx="5647" cy="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★与同类产品安全性比较</a:t>
                </a:r>
                <a:endParaRPr lang="zh-CN" altLang="en-US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6" name="矩形 35"/>
            <p:cNvSpPr/>
            <p:nvPr>
              <p:custDataLst>
                <p:tags r:id="rId9"/>
              </p:custDataLst>
            </p:nvPr>
          </p:nvSpPr>
          <p:spPr>
            <a:xfrm>
              <a:off x="1455" y="2948"/>
              <a:ext cx="5631" cy="6240"/>
            </a:xfrm>
            <a:prstGeom prst="rect">
              <a:avLst/>
            </a:prstGeom>
            <a:noFill/>
            <a:ln>
              <a:solidFill>
                <a:srgbClr val="00A14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37" name="组合 36"/>
          <p:cNvGrpSpPr/>
          <p:nvPr>
            <p:custDataLst>
              <p:tags r:id="rId10"/>
            </p:custDataLst>
          </p:nvPr>
        </p:nvGrpSpPr>
        <p:grpSpPr>
          <a:xfrm>
            <a:off x="8382000" y="1314450"/>
            <a:ext cx="3602990" cy="5154930"/>
            <a:chOff x="1440" y="2198"/>
            <a:chExt cx="5674" cy="6990"/>
          </a:xfrm>
        </p:grpSpPr>
        <p:grpSp>
          <p:nvGrpSpPr>
            <p:cNvPr id="38" name="组合 37"/>
            <p:cNvGrpSpPr/>
            <p:nvPr/>
          </p:nvGrpSpPr>
          <p:grpSpPr>
            <a:xfrm>
              <a:off x="1440" y="2198"/>
              <a:ext cx="5674" cy="1250"/>
              <a:chOff x="-1390" y="1618"/>
              <a:chExt cx="5723" cy="1250"/>
            </a:xfrm>
          </p:grpSpPr>
          <p:sp>
            <p:nvSpPr>
              <p:cNvPr id="39" name="同侧圆角矩形 38"/>
              <p:cNvSpPr/>
              <p:nvPr>
                <p:custDataLst>
                  <p:tags r:id="rId11"/>
                </p:custDataLst>
              </p:nvPr>
            </p:nvSpPr>
            <p:spPr>
              <a:xfrm>
                <a:off x="-1375" y="1618"/>
                <a:ext cx="5708" cy="750"/>
              </a:xfrm>
              <a:prstGeom prst="round2SameRect">
                <a:avLst/>
              </a:prstGeom>
              <a:solidFill>
                <a:srgbClr val="00A14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0" name="文本框 39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-1390" y="1618"/>
                <a:ext cx="5647" cy="1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★</a:t>
                </a:r>
                <a:r>
                  <a:rPr lang="zh-CN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sym typeface="+mn-ea"/>
                  </a:rPr>
                  <a:t>与同类成分不同剂型安全性比较</a:t>
                </a:r>
                <a:endParaRPr lang="zh-CN" altLang="en-US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endParaRPr lang="zh-CN" altLang="en-US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2" name="矩形 41"/>
            <p:cNvSpPr/>
            <p:nvPr>
              <p:custDataLst>
                <p:tags r:id="rId13"/>
              </p:custDataLst>
            </p:nvPr>
          </p:nvSpPr>
          <p:spPr>
            <a:xfrm>
              <a:off x="1455" y="2948"/>
              <a:ext cx="5631" cy="6240"/>
            </a:xfrm>
            <a:prstGeom prst="rect">
              <a:avLst/>
            </a:prstGeom>
            <a:noFill/>
            <a:ln>
              <a:solidFill>
                <a:srgbClr val="00A14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3" name="文本框 42"/>
          <p:cNvSpPr txBox="1"/>
          <p:nvPr>
            <p:custDataLst>
              <p:tags r:id="rId14"/>
            </p:custDataLst>
          </p:nvPr>
        </p:nvSpPr>
        <p:spPr>
          <a:xfrm>
            <a:off x="8382000" y="1682750"/>
            <a:ext cx="3503930" cy="50406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相比固体常释剂型，洛索洛芬钠口服溶液对于吞咽困难患者更为安全，不易噎到。</a:t>
            </a: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对于肾功能不全者，洛索洛芬钠的剂量应根据肌酐清除率进行调整，以避免肾毒性</a:t>
            </a:r>
            <a:r>
              <a:rPr lang="zh-CN" altLang="en-US" sz="1400" baseline="300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[</a:t>
            </a:r>
            <a:r>
              <a:rPr lang="en-US" altLang="zh-CN" sz="1400" baseline="300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1400" baseline="300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]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。洛索洛芬钠口服溶液对于用药量需要适度增减患者，</a:t>
            </a:r>
            <a:r>
              <a: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口服溶液可以精确控制用药量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，减少因剂量偏倚带来的临床风险。</a:t>
            </a:r>
            <a:endParaRPr lang="zh-CN" altLang="en-US" sz="1400" baseline="30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洛索洛芬钠凝胶贴膏的不良反应主要是局部皮肤瘙痒（2.1%）、红斑（1.5%）、接触性皮炎（1.4%）等皮肤症状。</a:t>
            </a:r>
            <a:r>
              <a: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洛索洛芬钠</a:t>
            </a:r>
            <a:r>
              <a:rPr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口服溶液过敏反应较少，主要是消化道反应。</a:t>
            </a:r>
            <a:endParaRPr lang="zh-CN" altLang="en-US" sz="1400" baseline="30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Ø"/>
            </a:pPr>
            <a:endParaRPr lang="zh-CN" altLang="en-US" sz="1400" baseline="30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5"/>
            </p:custDataLst>
          </p:nvPr>
        </p:nvSpPr>
        <p:spPr>
          <a:xfrm>
            <a:off x="4515485" y="1957070"/>
            <a:ext cx="3505835" cy="28448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布洛芬直接作用于胃肠道，可能引起消化道症状。洛索洛芬钠是一种前体药，本身无药理活性，需要在体内转化为活性代谢物才能发挥作用，约95％自尿中以原形及代谢产物排出，可减少对胃肠道的刺激和损伤。而布洛芬的胃肠及心血管风险显著高于洛索洛芬钠，易致溃疡、出血），尤其长期或大剂量使用时。[2]</a:t>
            </a: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洛索洛芬钠选择性更强抑制COX-2‌心血管风险相对较小，而布洛芬属于非选择性COX抑制药，长期使用可升高血压、增加血栓风险。[2]</a:t>
            </a: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85750" indent="-285750" algn="l">
              <a:buClrTx/>
              <a:buSzTx/>
              <a:buFont typeface="Wingdings" panose="05000000000000000000" charset="0"/>
              <a:buChar char="Ø"/>
            </a:pP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14400" y="6477000"/>
            <a:ext cx="6096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" baseline="300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[</a:t>
            </a:r>
            <a:r>
              <a:rPr lang="en-US" altLang="zh-CN" sz="800" baseline="300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800" baseline="300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]</a:t>
            </a:r>
            <a:r>
              <a:rPr lang="zh-CN" altLang="en-US" sz="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洛索洛芬钠</a:t>
            </a:r>
            <a:r>
              <a:rPr lang="zh-CN" altLang="en-US" sz="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口服溶液说明书</a:t>
            </a:r>
            <a:endParaRPr lang="zh-CN" altLang="en-US" sz="800" baseline="3000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r>
              <a:rPr lang="zh-CN" altLang="en-US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[</a:t>
            </a:r>
            <a:r>
              <a:rPr lang="en-US" altLang="zh-CN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]</a:t>
            </a:r>
            <a:r>
              <a:rPr lang="zh-CN" altLang="en-US" sz="800">
                <a:sym typeface="+mn-ea"/>
              </a:rPr>
              <a:t>布洛芬与洛索洛芬钠在阻生齿拔除超前镇痛中的应用效果比较，齐齐哈尔医学院学报</a:t>
            </a:r>
            <a:r>
              <a:rPr lang="zh-CN" altLang="en-US" sz="800">
                <a:sym typeface="+mn-ea"/>
              </a:rPr>
              <a:t>２０２４</a:t>
            </a:r>
            <a:r>
              <a:rPr lang="zh-CN" altLang="en-US" sz="800">
                <a:sym typeface="+mn-ea"/>
              </a:rPr>
              <a:t>年第</a:t>
            </a:r>
            <a:r>
              <a:rPr lang="zh-CN" altLang="en-US" sz="800">
                <a:sym typeface="+mn-ea"/>
              </a:rPr>
              <a:t>４５</a:t>
            </a:r>
            <a:r>
              <a:rPr lang="zh-CN" altLang="en-US" sz="800">
                <a:sym typeface="+mn-ea"/>
              </a:rPr>
              <a:t>卷第</a:t>
            </a:r>
            <a:r>
              <a:rPr lang="zh-CN" altLang="en-US" sz="800">
                <a:sym typeface="+mn-ea"/>
              </a:rPr>
              <a:t>８</a:t>
            </a:r>
            <a:r>
              <a:rPr lang="zh-CN" altLang="en-US" sz="800">
                <a:sym typeface="+mn-ea"/>
              </a:rPr>
              <a:t>期</a:t>
            </a:r>
            <a:endParaRPr lang="zh-CN" altLang="en-US" sz="800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15415" y="100330"/>
            <a:ext cx="8453755" cy="430530"/>
          </a:xfrm>
        </p:spPr>
        <p:txBody>
          <a:bodyPr wrap="square"/>
          <a:p>
            <a:r>
              <a:rPr lang="zh-CN" altLang="en-US" dirty="0">
                <a:solidFill>
                  <a:schemeClr val="bg1"/>
                </a:solidFill>
                <a:latin typeface="Impact" panose="020B0806030902050204" charset="0"/>
                <a:sym typeface="+mn-ea"/>
              </a:rPr>
              <a:t>洛索洛芬钠口服溶液起效快、适应症广、镇痛强</a:t>
            </a:r>
            <a:endParaRPr lang="zh-CN" altLang="en-US" dirty="0">
              <a:solidFill>
                <a:schemeClr val="bg1"/>
              </a:solidFill>
              <a:latin typeface="Impact" panose="020B0806030902050204" charset="0"/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0"/>
          </p:nvPr>
        </p:nvSpPr>
        <p:spPr/>
        <p:txBody>
          <a:bodyPr/>
          <a:p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有效性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3489960"/>
            <a:ext cx="3920490" cy="1903095"/>
          </a:xfrm>
          <a:prstGeom prst="rect">
            <a:avLst/>
          </a:prstGeom>
        </p:spPr>
      </p:pic>
      <p:graphicFrame>
        <p:nvGraphicFramePr>
          <p:cNvPr id="8" name="表格 7"/>
          <p:cNvGraphicFramePr/>
          <p:nvPr>
            <p:custDataLst>
              <p:tags r:id="rId2"/>
            </p:custDataLst>
          </p:nvPr>
        </p:nvGraphicFramePr>
        <p:xfrm>
          <a:off x="506095" y="1600200"/>
          <a:ext cx="3740785" cy="1811020"/>
        </p:xfrm>
        <a:graphic>
          <a:graphicData uri="http://schemas.openxmlformats.org/drawingml/2006/table">
            <a:tbl>
              <a:tblPr/>
              <a:tblGrid>
                <a:gridCol w="913765"/>
                <a:gridCol w="962660"/>
                <a:gridCol w="912495"/>
                <a:gridCol w="951865"/>
              </a:tblGrid>
              <a:tr h="520700"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药代动力学</a:t>
                      </a:r>
                      <a:endParaRPr lang="zh-CN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Cmax</a:t>
                      </a:r>
                      <a:r>
                        <a:rPr lang="zh-CN" alt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ug/ml</a:t>
                      </a:r>
                      <a:r>
                        <a:rPr lang="zh-CN" alt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altLang="zh-CN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900" b="1" baseline="-25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1/2</a:t>
                      </a:r>
                      <a:r>
                        <a:rPr lang="en-US" altLang="zh-CN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(h)</a:t>
                      </a:r>
                      <a:endParaRPr lang="en-US" altLang="zh-CN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tmax</a:t>
                      </a:r>
                      <a:r>
                        <a:rPr lang="zh-CN" alt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lang="zh-CN" alt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3100">
                <a:tc>
                  <a:txBody>
                    <a:bodyPr/>
                    <a:p>
                      <a:pPr marL="0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洛索洛芬钠口服溶液</a:t>
                      </a:r>
                      <a:r>
                        <a:rPr lang="en-US" altLang="zh-CN" sz="9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60mL</a:t>
                      </a:r>
                      <a:endParaRPr lang="en-US" altLang="zh-CN" sz="9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6.09±0.92</a:t>
                      </a:r>
                      <a:endParaRPr lang="en-US" altLang="zh-CN" sz="9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2.02±0.29</a:t>
                      </a:r>
                      <a:endParaRPr lang="en-US" altLang="zh-CN" sz="9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0.32±0.10</a:t>
                      </a:r>
                      <a:endParaRPr lang="en-US" altLang="zh-CN" sz="9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7220">
                <a:tc>
                  <a:txBody>
                    <a:bodyPr/>
                    <a:p>
                      <a:pPr marL="0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洛索洛芬钠片</a:t>
                      </a:r>
                      <a:r>
                        <a:rPr lang="en-US" altLang="zh-CN" sz="9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60mg</a:t>
                      </a:r>
                      <a:endParaRPr lang="en-US" altLang="zh-CN" sz="9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5.86±1.40</a:t>
                      </a:r>
                      <a:endParaRPr lang="en-US" altLang="zh-CN" sz="9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+mn-ea"/>
                        </a:rPr>
                        <a:t>1.99±0.24</a:t>
                      </a:r>
                      <a:endParaRPr lang="en-US" altLang="zh-CN" sz="9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0.47±0.15</a:t>
                      </a:r>
                      <a:endParaRPr lang="en-US" altLang="zh-CN" sz="9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77800" marR="177800" marT="107950" marB="107950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3" name="组合 12"/>
          <p:cNvGrpSpPr/>
          <p:nvPr/>
        </p:nvGrpSpPr>
        <p:grpSpPr>
          <a:xfrm>
            <a:off x="304800" y="990600"/>
            <a:ext cx="4250690" cy="4729480"/>
            <a:chOff x="917" y="2752"/>
            <a:chExt cx="6694" cy="7448"/>
          </a:xfrm>
        </p:grpSpPr>
        <p:sp>
          <p:nvSpPr>
            <p:cNvPr id="7" name="圆角矩形 6"/>
            <p:cNvSpPr/>
            <p:nvPr/>
          </p:nvSpPr>
          <p:spPr>
            <a:xfrm>
              <a:off x="917" y="2752"/>
              <a:ext cx="6695" cy="720"/>
            </a:xfrm>
            <a:prstGeom prst="roundRect">
              <a:avLst/>
            </a:prstGeom>
            <a:solidFill>
              <a:srgbClr val="00A141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>
                  <a:latin typeface="Times New Roman" panose="02020603050405020304" pitchFamily="18" charset="0"/>
                  <a:ea typeface="宋体" panose="02010600030101010101" pitchFamily="2" charset="-122"/>
                </a:rPr>
                <a:t>相较固体制剂，口服溶液起效更快</a:t>
              </a:r>
              <a:r>
                <a:rPr lang="zh-CN" altLang="en-US" baseline="30000" dirty="0"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[</a:t>
              </a:r>
              <a:r>
                <a:rPr lang="en-US" altLang="zh-CN" baseline="30000" dirty="0"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1</a:t>
              </a:r>
              <a:r>
                <a:rPr lang="zh-CN" altLang="en-US" baseline="30000" dirty="0">
                  <a:latin typeface="Times New Roman" panose="02020603050405020304" pitchFamily="18" charset="0"/>
                  <a:ea typeface="宋体" panose="02010600030101010101" pitchFamily="2" charset="-122"/>
                  <a:sym typeface="+mn-ea"/>
                </a:rPr>
                <a:t>]</a:t>
              </a: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917" y="3472"/>
              <a:ext cx="6600" cy="6728"/>
            </a:xfrm>
            <a:prstGeom prst="rect">
              <a:avLst/>
            </a:prstGeom>
            <a:noFill/>
            <a:ln>
              <a:solidFill>
                <a:srgbClr val="00A14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800600" y="990600"/>
            <a:ext cx="7186295" cy="5716050"/>
            <a:chOff x="7871" y="1773"/>
            <a:chExt cx="11050" cy="7786"/>
          </a:xfrm>
        </p:grpSpPr>
        <p:sp>
          <p:nvSpPr>
            <p:cNvPr id="10" name="圆角矩形 9"/>
            <p:cNvSpPr/>
            <p:nvPr/>
          </p:nvSpPr>
          <p:spPr>
            <a:xfrm>
              <a:off x="7920" y="1773"/>
              <a:ext cx="11001" cy="720"/>
            </a:xfrm>
            <a:prstGeom prst="roundRect">
              <a:avLst/>
            </a:prstGeom>
            <a:solidFill>
              <a:srgbClr val="00A141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相较其他同类更快更安全</a:t>
              </a: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7871" y="2504"/>
              <a:ext cx="10969" cy="7055"/>
            </a:xfrm>
            <a:prstGeom prst="rect">
              <a:avLst/>
            </a:prstGeom>
            <a:noFill/>
            <a:ln>
              <a:solidFill>
                <a:srgbClr val="00A14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aphicFrame>
        <p:nvGraphicFramePr>
          <p:cNvPr id="12" name="表格 11"/>
          <p:cNvGraphicFramePr/>
          <p:nvPr/>
        </p:nvGraphicFramePr>
        <p:xfrm>
          <a:off x="4964430" y="4724400"/>
          <a:ext cx="6810375" cy="1844040"/>
        </p:xfrm>
        <a:graphic>
          <a:graphicData uri="http://schemas.openxmlformats.org/drawingml/2006/table">
            <a:tbl>
              <a:tblPr/>
              <a:tblGrid>
                <a:gridCol w="742950"/>
                <a:gridCol w="6067425"/>
              </a:tblGrid>
              <a:tr h="0">
                <a:tc>
                  <a:txBody>
                    <a:bodyPr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药理作用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研究结果</a:t>
                      </a:r>
                      <a:r>
                        <a:rPr lang="zh-CN" altLang="en-US" sz="1100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  <a:sym typeface="+mn-ea"/>
                        </a:rPr>
                        <a:t>[</a:t>
                      </a:r>
                      <a:r>
                        <a:rPr lang="en-US" altLang="zh-CN" sz="1100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  <a:sym typeface="+mn-ea"/>
                        </a:rPr>
                        <a:t>3</a:t>
                      </a:r>
                      <a:r>
                        <a:rPr lang="zh-CN" altLang="en-US" sz="1100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  <a:sym typeface="+mn-ea"/>
                        </a:rPr>
                        <a:t>]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镇痛作用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Times New Roman" panose="02020603050405020304"/>
                        <a:buAutoNum type="arabicPlain"/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大鼠口服洛索洛芬钠水合物时，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Randall-Selitto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法（炎症足部加压法）的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ED</a:t>
                      </a:r>
                      <a:r>
                        <a:rPr lang="en-US" altLang="zh-CN" sz="1100" baseline="-250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50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值为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0.13mg/kg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，比酮洛芬、萘普生和吲哚美辛强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10~20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倍。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Times New Roman" panose="02020603050405020304"/>
                        <a:buAutoNum type="arabicPlain"/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大鼠口服洛索洛芬钠水合物时，热炎性疼痛法中的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ID</a:t>
                      </a:r>
                      <a:r>
                        <a:rPr lang="en-US" altLang="zh-CN" sz="1100" baseline="-250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50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值为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0.76mg/kg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，镇痛作用与萘普生相当，是酮洛芬和吲哚美辛的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3~5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倍。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Times New Roman" panose="02020603050405020304"/>
                        <a:buAutoNum type="arabicPlain"/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当大鼠口服洛索洛芬钠水合物时，慢性关节炎疼痛法中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ED</a:t>
                      </a:r>
                      <a:r>
                        <a:rPr lang="en-US" altLang="zh-CN" sz="1100" baseline="-250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50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值为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0.53mg/kg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，表现出较强的镇痛作用，镇痛作用是吲哚美辛、酮洛芬和萘普生的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4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至</a:t>
                      </a:r>
                      <a:r>
                        <a:rPr lang="en-US" alt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6</a:t>
                      </a: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倍。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抗炎作用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当大鼠口服洛索洛芬钠水合物时，对角叉菜胶水肿（急性炎症模型）、佐剂性关节炎（慢性炎症模型）等表现出与酮洛芬和萘普生几乎相同的抗炎作用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解热作用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当大鼠口服洛索洛芬钠水合物时，对酵母菌发热的解热作用几乎与酮洛芬和萘普生相当，大约是吲哚美辛的三倍</a:t>
                      </a:r>
                      <a:endParaRPr lang="zh-CN" sz="1100"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872990" y="3200400"/>
            <a:ext cx="6930390" cy="1599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洛索洛芬钠和布洛芬均能抑制</a:t>
            </a:r>
            <a:r>
              <a: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COX-1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和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COX-2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酶的活性，但洛索洛芬钠对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COX-2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的选择性抑制更强，因此镇痛作用更强，加之其吸收转化速度较快，可在短时间内达到高浓度的血药水平，从而产生快速和强效的镇痛效果。洛索洛芬钠半衰期为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13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～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14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ｈ，口服后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15min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内起效，镇痛作用可持续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7h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以上，布洛芬半衰期为</a:t>
            </a:r>
            <a:r>
              <a:rPr lang="en-US" altLang="zh-CN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1.8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～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2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ｈ，口服后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20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～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30min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起效，作用时间为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4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～</a:t>
            </a:r>
            <a:r>
              <a:rPr 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6</a:t>
            </a: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  <a:sym typeface="+mn-ea"/>
              </a:rPr>
              <a:t>ｈ。因此，洛索洛芬钠镇痛效果维持时间更长</a:t>
            </a:r>
            <a:r>
              <a:rPr lang="zh-CN" altLang="en-US" sz="1400" baseline="300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[</a:t>
            </a:r>
            <a:r>
              <a:rPr lang="en-US" altLang="zh-CN" sz="1400" baseline="300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1400" baseline="300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]</a:t>
            </a:r>
            <a:endParaRPr lang="zh-CN" altLang="en-US" sz="1400" baseline="30000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285750" indent="-285750" fontAlgn="auto">
              <a:lnSpc>
                <a:spcPct val="100000"/>
              </a:lnSpc>
              <a:buFont typeface="Wingdings" panose="05000000000000000000" charset="0"/>
              <a:buChar char="Ø"/>
            </a:pP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2400" y="5867400"/>
            <a:ext cx="4572635" cy="95313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[</a:t>
            </a:r>
            <a:r>
              <a:rPr lang="en-US" altLang="zh-CN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]</a:t>
            </a:r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日医工株式会社.ロキソプロフェンナトリウム内服液IF利用の手引きの概要.2021年3月改訂(第12版).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zh-CN" altLang="en-US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[</a:t>
            </a:r>
            <a:r>
              <a:rPr lang="en-US" altLang="zh-CN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]</a:t>
            </a:r>
            <a:r>
              <a:rPr lang="zh-CN" altLang="en-US" sz="800"/>
              <a:t>布洛芬与洛索洛芬钠在阻生齿拔除超前镇痛中的应用效果比较，齐齐哈尔医学院学报</a:t>
            </a:r>
            <a:r>
              <a:rPr lang="zh-CN" altLang="en-US" sz="800"/>
              <a:t>２０２４</a:t>
            </a:r>
            <a:r>
              <a:rPr lang="zh-CN" altLang="en-US" sz="800"/>
              <a:t>年第</a:t>
            </a:r>
            <a:r>
              <a:rPr lang="zh-CN" altLang="en-US" sz="800"/>
              <a:t>４５</a:t>
            </a:r>
            <a:r>
              <a:rPr lang="zh-CN" altLang="en-US" sz="800"/>
              <a:t>卷第</a:t>
            </a:r>
            <a:r>
              <a:rPr lang="zh-CN" altLang="en-US" sz="800"/>
              <a:t>８</a:t>
            </a:r>
            <a:r>
              <a:rPr lang="zh-CN" altLang="en-US" sz="800"/>
              <a:t>期</a:t>
            </a:r>
            <a:endParaRPr lang="zh-CN" altLang="en-US" sz="800"/>
          </a:p>
          <a:p>
            <a:r>
              <a:rPr lang="zh-CN" altLang="en-US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[</a:t>
            </a:r>
            <a:r>
              <a:rPr lang="en-US" altLang="zh-CN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800" baseline="30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]</a:t>
            </a:r>
            <a:r>
              <a:rPr lang="ja-JP" altLang="en-US" sz="800">
                <a:latin typeface="Calibri" panose="020F0502020204030204"/>
                <a:ea typeface="Calibri" panose="020F0502020204030204"/>
                <a:sym typeface="+mn-ea"/>
              </a:rPr>
              <a:t>ロキソプロフェンナトリウム</a:t>
            </a:r>
            <a:r>
              <a:rPr lang="zh-CN" altLang="en-US" sz="800">
                <a:latin typeface="Calibri" panose="020F0502020204030204"/>
                <a:ea typeface="Calibri" panose="020F0502020204030204"/>
                <a:sym typeface="+mn-ea"/>
              </a:rPr>
              <a:t>内服液</a:t>
            </a:r>
            <a:r>
              <a:rPr lang="en-US" altLang="zh-CN" sz="800">
                <a:latin typeface="Calibri" panose="020F0502020204030204"/>
                <a:ea typeface="Calibri" panose="020F0502020204030204"/>
                <a:sym typeface="+mn-ea"/>
              </a:rPr>
              <a:t>60mg</a:t>
            </a:r>
            <a:r>
              <a:rPr lang="zh-CN" altLang="en-US" sz="800">
                <a:latin typeface="Calibri" panose="020F0502020204030204"/>
                <a:ea typeface="宋体" panose="02010600030101010101" pitchFamily="2" charset="-122"/>
                <a:sym typeface="+mn-ea"/>
              </a:rPr>
              <a:t>「日医工」说明书</a:t>
            </a:r>
            <a:endParaRPr lang="zh-CN" altLang="en-US" sz="800">
              <a:latin typeface="Calibri" panose="020F0502020204030204"/>
              <a:ea typeface="宋体" panose="02010600030101010101" pitchFamily="2" charset="-122"/>
              <a:sym typeface="+mn-ea"/>
            </a:endParaRPr>
          </a:p>
          <a:p>
            <a:r>
              <a:rPr lang="en-US" altLang="zh-CN" sz="800" dirty="0">
                <a:sym typeface="+mn-ea"/>
              </a:rPr>
              <a:t>[4]</a:t>
            </a:r>
            <a:r>
              <a:rPr lang="zh-CN" altLang="en-US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乐松应用于门诊手术后镇痛的效果分析，广</a:t>
            </a:r>
            <a:r>
              <a:rPr lang="zh-CN" altLang="en-US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州</a:t>
            </a:r>
            <a:r>
              <a:rPr lang="zh-CN" altLang="en-US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医</a:t>
            </a:r>
            <a:r>
              <a:rPr lang="zh-CN" altLang="en-US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药</a:t>
            </a:r>
            <a:r>
              <a:rPr lang="en-US" altLang="zh-CN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2002</a:t>
            </a:r>
            <a:r>
              <a:rPr lang="zh-CN" altLang="en-US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年第</a:t>
            </a:r>
            <a:r>
              <a:rPr lang="en-US" altLang="zh-CN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33</a:t>
            </a:r>
            <a:r>
              <a:rPr lang="zh-CN" altLang="en-US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卷第</a:t>
            </a:r>
            <a:r>
              <a:rPr lang="en-US" altLang="zh-CN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</a:t>
            </a:r>
            <a:r>
              <a:rPr lang="zh-CN" altLang="en-US" sz="8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期</a:t>
            </a:r>
            <a:endParaRPr lang="zh-CN" altLang="en-US" sz="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800"/>
          </a:p>
        </p:txBody>
      </p:sp>
      <p:graphicFrame>
        <p:nvGraphicFramePr>
          <p:cNvPr id="18" name="表格 17"/>
          <p:cNvGraphicFramePr/>
          <p:nvPr/>
        </p:nvGraphicFramePr>
        <p:xfrm>
          <a:off x="5486083" y="2133600"/>
          <a:ext cx="5387975" cy="685800"/>
        </p:xfrm>
        <a:graphic>
          <a:graphicData uri="http://schemas.openxmlformats.org/drawingml/2006/table">
            <a:tbl>
              <a:tblPr/>
              <a:tblGrid>
                <a:gridCol w="739775"/>
                <a:gridCol w="556895"/>
                <a:gridCol w="608965"/>
                <a:gridCol w="567055"/>
                <a:gridCol w="676275"/>
                <a:gridCol w="570230"/>
                <a:gridCol w="549910"/>
                <a:gridCol w="581660"/>
                <a:gridCol w="537210"/>
              </a:tblGrid>
              <a:tr h="171450">
                <a:tc rowSpan="2"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术后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15min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镇痛效果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术后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30min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镇痛效果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剧痛患者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中度患者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轻度患者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无痛患者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剧痛患者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中度患者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轻度患者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无痛患者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洛索洛芬钠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67%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18%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63%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双氯芬酸钠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12.70%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16.40%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36.40%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34.54%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22.70%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24.50%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50.90%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1.80%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5105400" y="1605915"/>
            <a:ext cx="6522085" cy="737235"/>
          </a:xfrm>
          <a:prstGeom prst="rect">
            <a:avLst/>
          </a:prstGeom>
        </p:spPr>
        <p:txBody>
          <a:bodyPr wrap="square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黑体" panose="02010609060101010101" pitchFamily="49" charset="-122"/>
              </a:rPr>
              <a:t>洛索洛芬钠对手术后、外伤后疼痛的镇痛效果显示60min有效率达90％以上，和双氯芬酸钠相比，显示出镇痛特别快的早期效果而且副作用又比较少。</a:t>
            </a:r>
            <a:r>
              <a:rPr lang="zh-CN" altLang="en-US" sz="1400" baseline="300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[</a:t>
            </a:r>
            <a:r>
              <a:rPr lang="en-US" altLang="zh-CN" sz="1400" baseline="300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1400" baseline="30000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]</a:t>
            </a:r>
            <a:endParaRPr lang="zh-CN" altLang="en-US" sz="1400" baseline="30000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marL="285750" indent="-285750">
              <a:buFont typeface="Wingdings" panose="05000000000000000000" charset="0"/>
              <a:buChar char="Ø"/>
            </a:pPr>
            <a:endParaRPr lang="zh-CN" altLang="en-US" sz="1400" dirty="0">
              <a:latin typeface="Times New Roman" panose="02020603050405020304" pitchFamily="18" charset="0"/>
              <a:ea typeface="宋体" panose="02010600030101010101" pitchFamily="2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15415" y="100330"/>
            <a:ext cx="7880985" cy="430530"/>
          </a:xfrm>
        </p:spPr>
        <p:txBody>
          <a:bodyPr wrap="square"/>
          <a:p>
            <a:r>
              <a:rPr lang="zh-CN" altLang="en-US" dirty="0">
                <a:latin typeface="Impact" panose="020B0806030902050204" charset="0"/>
                <a:sym typeface="+mn-lt"/>
              </a:rPr>
              <a:t>洛索洛芬钠—获得国内外权威指南一致推荐</a:t>
            </a:r>
            <a:endParaRPr lang="zh-CN" altLang="en-US" dirty="0">
              <a:latin typeface="Impact" panose="020B0806030902050204" charset="0"/>
              <a:sym typeface="+mn-lt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0"/>
          </p:nvPr>
        </p:nvSpPr>
        <p:spPr/>
        <p:txBody>
          <a:bodyPr/>
          <a:p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有效性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/>
          <p:nvPr/>
        </p:nvGraphicFramePr>
        <p:xfrm>
          <a:off x="607378" y="1600200"/>
          <a:ext cx="10977245" cy="4381500"/>
        </p:xfrm>
        <a:graphic>
          <a:graphicData uri="http://schemas.openxmlformats.org/drawingml/2006/table">
            <a:tbl>
              <a:tblPr/>
              <a:tblGrid>
                <a:gridCol w="4177665"/>
                <a:gridCol w="6799580"/>
              </a:tblGrid>
              <a:tr h="431800">
                <a:tc>
                  <a:txBody>
                    <a:bodyPr/>
                    <a:p>
                      <a:pPr marL="66675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指南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00A141"/>
                    </a:solidFill>
                  </a:tcPr>
                </a:tc>
                <a:tc>
                  <a:txBody>
                    <a:bodyPr/>
                    <a:p>
                      <a:pPr marL="66675" indent="0" algn="ctr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zh-CN" altLang="en-US" sz="180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推荐内容</a:t>
                      </a:r>
                      <a:endParaRPr lang="zh-CN" altLang="en-US" sz="18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00A141"/>
                    </a:solidFill>
                  </a:tcPr>
                </a:tc>
              </a:tr>
              <a:tr h="431800"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《肌肉骨骼慢性疼痛诊治专家共识》（</a:t>
                      </a:r>
                      <a:r>
                        <a:rPr lang="en-US" alt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2021</a:t>
                      </a:r>
                      <a:r>
                        <a:rPr lang="zh-CN" altLang="en-US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年版）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口服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NSAIDs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药物是肌肉骨骼慢性疼痛治疗的一线用药。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8000"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《中国骨关节炎疼痛管理临床实践指南》</a:t>
                      </a:r>
                      <a:endParaRPr lang="zh-CN" sz="1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OA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疼痛症状持续存在或中重度疼痛患者可以口服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 NSAIDs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，包括非选择性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NSAIDs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和选择性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COX2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抑制剂，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NSAIDs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类药物包括双氯芬酸钠、塞来昔布、洛索洛芬钠等。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2000"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《骨科常见疼痛管理临床实践指南》（</a:t>
                      </a:r>
                      <a:r>
                        <a:rPr lang="en-US" alt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2018</a:t>
                      </a:r>
                      <a:r>
                        <a:rPr lang="zh-CN" altLang="en-US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版）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对于创伤患者，明确诊断并当接受相应骨科治疗后仍存在疼痛，在患者无明确禁忌证的情况下推荐使用对乙酰氨基酚或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NSAIDs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类药物，如：双氯芬酸钠、塞来昔布、洛索洛芬钠等。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00"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成人日间手术后镇痛专家共识（</a:t>
                      </a:r>
                      <a:r>
                        <a:rPr lang="en-US" alt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2017</a:t>
                      </a:r>
                      <a:r>
                        <a:rPr lang="zh-CN" altLang="en-US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）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NSAIDs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镇痛是日间手术的基础镇痛方法。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00"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加速康复外科围手术期药物治疗管理医药专家共识</a:t>
                      </a:r>
                      <a:endParaRPr lang="zh-CN" sz="1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NSAIDs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可用于术后轻中度疼痛的镇痛或中重度疼痛的多模式镇痛。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8000"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《</a:t>
                      </a:r>
                      <a:r>
                        <a:rPr lang="en-US" alt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2019OARSI </a:t>
                      </a: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膝关节、髋关节和多关节骨关节炎非手术治疗指南》</a:t>
                      </a:r>
                      <a:endParaRPr lang="zh-CN" sz="1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将口服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 NSAIDs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用于治疗持续性疼痛。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700"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《</a:t>
                      </a:r>
                      <a:r>
                        <a:rPr lang="en-US" alt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NICE</a:t>
                      </a: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骨关节炎的诊断和管理（</a:t>
                      </a:r>
                      <a:r>
                        <a:rPr lang="en-US" alt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2022</a:t>
                      </a: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）》</a:t>
                      </a:r>
                      <a:endParaRPr lang="zh-CN" sz="1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如果外用药物无效或不合适，考虑给予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OA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黑体" panose="02010609060101010101" pitchFamily="49" charset="-122"/>
                        </a:rPr>
                        <a:t>患者口服非甾体抗炎药。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黑体" panose="02010609060101010101" pitchFamily="49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8000"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《成人非腰部肌肉骨骼损伤引起的急性疼痛的非药物和药物治疗》</a:t>
                      </a:r>
                      <a:endParaRPr lang="zh-CN" sz="1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66675" indent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推荐临床医生用口服非甾体抗炎药来治疗非腰背部、肌肉骨骼损伤引起的急性疼痛，以减轻或缓解症状，包括疼痛以及改善身体功能（有条件推荐）。</a:t>
                      </a:r>
                      <a:endParaRPr lang="zh-CN" sz="1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905" marR="1905" marT="1905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85800" y="1981200"/>
            <a:ext cx="3524250" cy="4572000"/>
          </a:xfrm>
          <a:prstGeom prst="rect">
            <a:avLst/>
          </a:prstGeom>
          <a:noFill/>
          <a:ln>
            <a:solidFill>
              <a:srgbClr val="00A14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占位符 22"/>
          <p:cNvSpPr>
            <a:spLocks noGrp="1"/>
          </p:cNvSpPr>
          <p:nvPr>
            <p:ph type="body" idx="10"/>
          </p:nvPr>
        </p:nvSpPr>
        <p:spPr/>
        <p:txBody>
          <a:bodyPr/>
          <a:p>
            <a:r>
              <a:rPr lang="zh-CN" altLang="en-US">
                <a:latin typeface="Impact" panose="020B0806030902050204" charset="0"/>
              </a:rPr>
              <a:t>创新性</a:t>
            </a:r>
            <a:endParaRPr lang="zh-CN" altLang="en-US">
              <a:latin typeface="Impact" panose="020B0806030902050204" charset="0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24000" y="228600"/>
            <a:ext cx="8268970" cy="40259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alt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微软雅黑" panose="020B0503020204020204" charset="-122"/>
              </a:rPr>
              <a:t>首个洛索洛芬钠口服溶液，弥补目录内吞咽困难患者即快速安全止痛的用药不足</a:t>
            </a:r>
            <a:endParaRPr lang="zh-CN" altLang="en-US" sz="1800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sym typeface="微软雅黑" panose="020B0503020204020204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5800" y="1884045"/>
            <a:ext cx="3524250" cy="349250"/>
          </a:xfrm>
          <a:prstGeom prst="round2SameRect">
            <a:avLst/>
          </a:prstGeom>
          <a:solidFill>
            <a:srgbClr val="00A141"/>
          </a:solidFill>
          <a:ln>
            <a:noFill/>
          </a:ln>
        </p:spPr>
        <p:txBody>
          <a:bodyPr wrap="square" lIns="0" tIns="0" rIns="0" bIns="0" rtlCol="0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Arial" panose="020B0604020202020204" pitchFamily="34" charset="0"/>
              </a:rPr>
              <a:t>★创新点：</a:t>
            </a:r>
            <a:endParaRPr lang="zh-CN" altLang="en-US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ctr"/>
            <a:endParaRPr lang="zh-CN" altLang="en-US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50956" y="1594227"/>
            <a:ext cx="20828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符合“保基本”原则</a:t>
            </a:r>
            <a:endParaRPr sz="18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67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10"/>
              </a:lnSpc>
            </a:pPr>
            <a:r>
              <a:rPr dirty="0"/>
              <a:t>9</a:t>
            </a:r>
            <a:endParaRPr dirty="0"/>
          </a:p>
        </p:txBody>
      </p:sp>
      <p:sp>
        <p:nvSpPr>
          <p:cNvPr id="34" name="文本框 33"/>
          <p:cNvSpPr txBox="1"/>
          <p:nvPr/>
        </p:nvSpPr>
        <p:spPr>
          <a:xfrm>
            <a:off x="751205" y="2362200"/>
            <a:ext cx="3458845" cy="366141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1</a:t>
            </a:r>
            <a:r>
              <a:rPr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、</a:t>
            </a:r>
            <a:r>
              <a:rPr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国内</a:t>
            </a:r>
            <a:r>
              <a:rPr lang="zh-CN"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非甾体抗炎药以</a:t>
            </a:r>
            <a:r>
              <a:rPr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口服固体剂型</a:t>
            </a:r>
            <a:r>
              <a:rPr lang="zh-CN"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为主，</a:t>
            </a:r>
            <a:r>
              <a:rPr lang="zh-CN" sz="1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我公司上市的洛索洛芬钠口服溶液</a:t>
            </a:r>
            <a:r>
              <a:rPr sz="1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弥补目录内吞咽困难患者解热、消炎、镇痛的用药不足</a:t>
            </a:r>
            <a:r>
              <a:rPr lang="zh-CN" sz="1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。</a:t>
            </a:r>
            <a:endParaRPr lang="zh-CN" sz="16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2</a:t>
            </a:r>
            <a:r>
              <a:rPr lang="zh-CN" alt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</a:rPr>
              <a:t>、</a:t>
            </a:r>
            <a:r>
              <a:rPr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洛索洛芬钠</a:t>
            </a:r>
            <a:r>
              <a:rPr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药物特点是镇痛作用强</a:t>
            </a:r>
            <a:r>
              <a:rPr lang="zh-CN"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、</a:t>
            </a:r>
            <a:r>
              <a:rPr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起效快</a:t>
            </a:r>
            <a:r>
              <a:rPr lang="zh-CN"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、</a:t>
            </a:r>
            <a:r>
              <a:rPr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前体药物</a:t>
            </a:r>
            <a:r>
              <a:rPr lang="zh-CN"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、</a:t>
            </a:r>
            <a:r>
              <a:rPr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安全性高。</a:t>
            </a:r>
            <a:endParaRPr sz="16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sz="1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相对固体制剂和外用制剂，洛索洛芬钠口服溶液更容易发挥其药物特点，</a:t>
            </a:r>
            <a:r>
              <a:rPr lang="zh-CN" sz="1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是急性疼痛患者首选剂型。</a:t>
            </a:r>
            <a:endParaRPr lang="zh-CN" sz="1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  <a:p>
            <a:endParaRPr lang="zh-CN" altLang="en-US" sz="16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10200" y="2438400"/>
            <a:ext cx="6096000" cy="3830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、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覆盖特殊人群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：可解决吞咽困难患者服用不方便的问题。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、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剂量准确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：对于因病情需要增减用药量的患者，洛索洛芬钠口服溶液可以精确控制用药量，避免因用药量不精确导致疗效不佳。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、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起效快：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ea"/>
              </a:rPr>
              <a:t>临床上具有吸收快，起效迅速，适用人群广泛的特点，可以快速缓解症状，具有比其他口服固体制剂或外用制剂更明显的优势。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57800" y="1978025"/>
            <a:ext cx="6283325" cy="4572000"/>
          </a:xfrm>
          <a:prstGeom prst="rect">
            <a:avLst/>
          </a:prstGeom>
          <a:noFill/>
          <a:ln>
            <a:solidFill>
              <a:srgbClr val="00A14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object 10"/>
          <p:cNvSpPr/>
          <p:nvPr/>
        </p:nvSpPr>
        <p:spPr>
          <a:xfrm>
            <a:off x="5257800" y="1880870"/>
            <a:ext cx="6283325" cy="349250"/>
          </a:xfrm>
          <a:prstGeom prst="round2SameRect">
            <a:avLst/>
          </a:prstGeom>
          <a:solidFill>
            <a:srgbClr val="00A141"/>
          </a:solidFill>
          <a:ln>
            <a:noFill/>
          </a:ln>
        </p:spPr>
        <p:txBody>
          <a:bodyPr wrap="square" lIns="0" tIns="0" rIns="0" bIns="0" rtlCol="0"/>
          <a:p>
            <a:pPr algn="ctr"/>
            <a:r>
              <a:rPr lang="zh-CN" altLang="en-US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Arial" panose="020B0604020202020204" pitchFamily="34" charset="0"/>
              </a:rPr>
              <a:t>★优势：</a:t>
            </a:r>
            <a:endParaRPr lang="zh-CN" altLang="en-US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0" y="165735"/>
            <a:ext cx="8632190" cy="32639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lt"/>
              </a:rPr>
              <a:t>洛索洛芬钠口服溶液弥补目录内吞咽困难患者解热、消炎、镇痛的用药不足</a:t>
            </a:r>
            <a:endParaRPr lang="zh-CN" altLang="en-US" sz="2000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lt"/>
            </a:endParaRPr>
          </a:p>
        </p:txBody>
      </p:sp>
      <p:sp>
        <p:nvSpPr>
          <p:cNvPr id="27" name="文本占位符 26"/>
          <p:cNvSpPr>
            <a:spLocks noGrp="1"/>
          </p:cNvSpPr>
          <p:nvPr>
            <p:ph type="body" idx="10"/>
          </p:nvPr>
        </p:nvSpPr>
        <p:spPr/>
        <p:txBody>
          <a:bodyPr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altLang="en-US">
                <a:latin typeface="Impact" panose="020B0806030902050204" charset="0"/>
              </a:rPr>
              <a:t>公平性</a:t>
            </a:r>
            <a:endParaRPr lang="zh-CN" altLang="en-US">
              <a:latin typeface="Impact" panose="020B0806030902050204" charset="0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xfrm>
            <a:off x="11062716" y="6453813"/>
            <a:ext cx="236854" cy="167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10"/>
              </a:lnSpc>
            </a:pPr>
            <a:r>
              <a:rPr dirty="0"/>
              <a:t>8</a:t>
            </a:r>
            <a:endParaRPr dirty="0"/>
          </a:p>
        </p:txBody>
      </p:sp>
      <p:grpSp>
        <p:nvGrpSpPr>
          <p:cNvPr id="36" name="组合 35"/>
          <p:cNvGrpSpPr/>
          <p:nvPr/>
        </p:nvGrpSpPr>
        <p:grpSpPr>
          <a:xfrm>
            <a:off x="457200" y="762000"/>
            <a:ext cx="10668000" cy="1443355"/>
            <a:chOff x="720" y="1440"/>
            <a:chExt cx="16800" cy="2273"/>
          </a:xfrm>
        </p:grpSpPr>
        <p:grpSp>
          <p:nvGrpSpPr>
            <p:cNvPr id="9" name="组合 8"/>
            <p:cNvGrpSpPr/>
            <p:nvPr/>
          </p:nvGrpSpPr>
          <p:grpSpPr>
            <a:xfrm>
              <a:off x="720" y="1440"/>
              <a:ext cx="16800" cy="2264"/>
              <a:chOff x="720" y="1680"/>
              <a:chExt cx="16800" cy="2264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720" y="1680"/>
                <a:ext cx="16800" cy="2264"/>
              </a:xfrm>
              <a:prstGeom prst="rect">
                <a:avLst/>
              </a:prstGeom>
              <a:noFill/>
              <a:ln>
                <a:solidFill>
                  <a:srgbClr val="00A14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圆角矩形 3"/>
              <p:cNvSpPr/>
              <p:nvPr/>
            </p:nvSpPr>
            <p:spPr>
              <a:xfrm>
                <a:off x="720" y="1680"/>
                <a:ext cx="3360" cy="600"/>
              </a:xfrm>
              <a:prstGeom prst="roundRect">
                <a:avLst/>
              </a:prstGeom>
              <a:solidFill>
                <a:srgbClr val="00A14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zh-CN" altLang="en-US"/>
                  <a:t>弥补目录短板</a:t>
                </a:r>
                <a:endParaRPr lang="zh-CN" altLang="en-US"/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40" y="2018"/>
              <a:ext cx="16193" cy="169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indent="0">
                <a:buFont typeface="Arial" panose="020B0604020202020204" pitchFamily="34" charset="0"/>
                <a:buNone/>
              </a:pPr>
              <a:r>
                <a:rPr lang="zh-CN" altLang="en-US" sz="1600" dirty="0">
                  <a:latin typeface="Times New Roman" panose="02020603050405020304" pitchFamily="18" charset="0"/>
                  <a:ea typeface="宋体" panose="02010600030101010101" pitchFamily="2" charset="-122"/>
                  <a:cs typeface="微软雅黑" panose="020B0503020204020204" charset="-122"/>
                  <a:sym typeface="+mn-lt"/>
                </a:rPr>
                <a:t>目录内适用成人吞咽困难患者的口服溶液药物仅</a:t>
              </a:r>
              <a:r>
                <a:rPr lang="en-US" altLang="zh-CN" sz="1600" dirty="0">
                  <a:latin typeface="Times New Roman" panose="02020603050405020304" pitchFamily="18" charset="0"/>
                  <a:ea typeface="宋体" panose="02010600030101010101" pitchFamily="2" charset="-122"/>
                  <a:cs typeface="微软雅黑" panose="020B0503020204020204" charset="-122"/>
                  <a:sym typeface="+mn-lt"/>
                </a:rPr>
                <a:t>1</a:t>
              </a:r>
              <a:r>
                <a:rPr lang="zh-CN" altLang="en-US" sz="1600" dirty="0">
                  <a:latin typeface="Times New Roman" panose="02020603050405020304" pitchFamily="18" charset="0"/>
                  <a:ea typeface="宋体" panose="02010600030101010101" pitchFamily="2" charset="-122"/>
                  <a:cs typeface="微软雅黑" panose="020B0503020204020204" charset="-122"/>
                  <a:sym typeface="+mn-lt"/>
                </a:rPr>
                <a:t>个</a:t>
              </a:r>
              <a:r>
                <a:rPr lang="en-US" altLang="zh-CN" sz="1600" dirty="0">
                  <a:latin typeface="Times New Roman" panose="02020603050405020304" pitchFamily="18" charset="0"/>
                  <a:ea typeface="宋体" panose="02010600030101010101" pitchFamily="2" charset="-122"/>
                  <a:cs typeface="微软雅黑" panose="020B0503020204020204" charset="-122"/>
                  <a:sym typeface="+mn-lt"/>
                </a:rPr>
                <a:t>-</a:t>
              </a:r>
              <a:r>
                <a:rPr lang="zh-CN" altLang="en-US" sz="1600" dirty="0">
                  <a:latin typeface="Times New Roman" panose="02020603050405020304" pitchFamily="18" charset="0"/>
                  <a:ea typeface="宋体" panose="02010600030101010101" pitchFamily="2" charset="-122"/>
                  <a:cs typeface="微软雅黑" panose="020B0503020204020204" charset="-122"/>
                  <a:sym typeface="+mn-lt"/>
                </a:rPr>
                <a:t>布洛芬口服溶液，洛索洛芬钠口服溶液无论在有效性、安全性方便都优于布洛芬口服溶液，将洛索洛芬钠口服溶液纳入医保，可弥补目录内吞咽困难患者解热、消炎、镇痛的用药不足以及方便根据个体调整剂量；有利于进一步满足临床实际诊疗需求，提高患者用药可及性和安全性，进一步提高医疗保障水平，弥补目录短板。</a:t>
              </a:r>
              <a:endPara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charset="-122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57200" y="2311400"/>
            <a:ext cx="10668000" cy="1295400"/>
            <a:chOff x="720" y="3749"/>
            <a:chExt cx="16800" cy="2040"/>
          </a:xfrm>
        </p:grpSpPr>
        <p:grpSp>
          <p:nvGrpSpPr>
            <p:cNvPr id="11" name="组合 10"/>
            <p:cNvGrpSpPr/>
            <p:nvPr/>
          </p:nvGrpSpPr>
          <p:grpSpPr>
            <a:xfrm>
              <a:off x="720" y="3749"/>
              <a:ext cx="16800" cy="2040"/>
              <a:chOff x="720" y="1680"/>
              <a:chExt cx="16800" cy="2040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720" y="1680"/>
                <a:ext cx="16800" cy="2040"/>
              </a:xfrm>
              <a:prstGeom prst="rect">
                <a:avLst/>
              </a:prstGeom>
              <a:noFill/>
              <a:ln>
                <a:solidFill>
                  <a:srgbClr val="00A14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6" name="圆角矩形 25"/>
              <p:cNvSpPr/>
              <p:nvPr/>
            </p:nvSpPr>
            <p:spPr>
              <a:xfrm>
                <a:off x="720" y="1680"/>
                <a:ext cx="3360" cy="600"/>
              </a:xfrm>
              <a:prstGeom prst="roundRect">
                <a:avLst/>
              </a:prstGeom>
              <a:solidFill>
                <a:srgbClr val="00A141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zh-CN" altLang="en-US"/>
                  <a:t>公共健康影响</a:t>
                </a:r>
                <a:endParaRPr lang="zh-CN" altLang="en-US"/>
              </a:p>
            </p:txBody>
          </p:sp>
        </p:grpSp>
        <p:sp>
          <p:nvSpPr>
            <p:cNvPr id="28" name="文本框 27"/>
            <p:cNvSpPr txBox="1"/>
            <p:nvPr/>
          </p:nvSpPr>
          <p:spPr>
            <a:xfrm>
              <a:off x="1080" y="4469"/>
              <a:ext cx="16161" cy="116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+mn-ea"/>
                  <a:sym typeface="+mn-ea"/>
                </a:rPr>
                <a:t>我国疼痛病人数量超过3亿，并正以每年1000万至2000万的速度增长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+mn-ea"/>
                  <a:sym typeface="+mn-lt"/>
                </a:rPr>
                <a:t>。</a:t>
              </a:r>
              <a:endParaRPr lang="zh-CN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+mn-lt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吞咽障碍的发病率和患病率随年龄的增加而增加，其中50岁以上人群的患病率为5.5％-8％。脑卒中患者急性期吞咽障碍的患病率约为</a:t>
              </a:r>
              <a:r>
                <a:rPr lang="en-US" altLang="zh-CN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42%</a:t>
              </a:r>
              <a:r>
                <a:rPr lang="zh-CN" altLang="en-US" sz="1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，据统计，约70%的卒中患者每天忍受疼痛的折磨。</a:t>
              </a:r>
              <a:endParaRPr lang="zh-CN" altLang="en-US" sz="1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57200" y="5410200"/>
            <a:ext cx="10668000" cy="1295400"/>
            <a:chOff x="720" y="1680"/>
            <a:chExt cx="16800" cy="2040"/>
          </a:xfrm>
        </p:grpSpPr>
        <p:sp>
          <p:nvSpPr>
            <p:cNvPr id="30" name="矩形 29"/>
            <p:cNvSpPr/>
            <p:nvPr/>
          </p:nvSpPr>
          <p:spPr>
            <a:xfrm>
              <a:off x="720" y="1680"/>
              <a:ext cx="16800" cy="2040"/>
            </a:xfrm>
            <a:prstGeom prst="rect">
              <a:avLst/>
            </a:prstGeom>
            <a:noFill/>
            <a:ln>
              <a:solidFill>
                <a:srgbClr val="00A14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720" y="1680"/>
              <a:ext cx="3360" cy="600"/>
            </a:xfrm>
            <a:prstGeom prst="roundRect">
              <a:avLst/>
            </a:prstGeom>
            <a:solidFill>
              <a:srgbClr val="00A141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临床管理难度</a:t>
              </a:r>
              <a:endParaRPr lang="zh-CN" altLang="en-US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57200" y="3860800"/>
            <a:ext cx="10668000" cy="1295400"/>
            <a:chOff x="720" y="1680"/>
            <a:chExt cx="16800" cy="2040"/>
          </a:xfrm>
        </p:grpSpPr>
        <p:sp>
          <p:nvSpPr>
            <p:cNvPr id="33" name="矩形 32"/>
            <p:cNvSpPr/>
            <p:nvPr/>
          </p:nvSpPr>
          <p:spPr>
            <a:xfrm>
              <a:off x="720" y="1680"/>
              <a:ext cx="16800" cy="2040"/>
            </a:xfrm>
            <a:prstGeom prst="rect">
              <a:avLst/>
            </a:prstGeom>
            <a:noFill/>
            <a:ln>
              <a:solidFill>
                <a:srgbClr val="00A14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4" name="圆角矩形 33"/>
            <p:cNvSpPr/>
            <p:nvPr/>
          </p:nvSpPr>
          <p:spPr>
            <a:xfrm>
              <a:off x="720" y="1680"/>
              <a:ext cx="3360" cy="600"/>
            </a:xfrm>
            <a:prstGeom prst="roundRect">
              <a:avLst/>
            </a:prstGeom>
            <a:solidFill>
              <a:srgbClr val="00A141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符合</a:t>
              </a:r>
              <a:r>
                <a:rPr lang="en-US" altLang="zh-CN"/>
                <a:t>“</a:t>
              </a:r>
              <a:r>
                <a:rPr lang="zh-CN" altLang="en-US"/>
                <a:t>保基本</a:t>
              </a:r>
              <a:r>
                <a:rPr lang="en-US" altLang="zh-CN"/>
                <a:t>”</a:t>
              </a:r>
              <a:r>
                <a:rPr lang="zh-CN" altLang="en-US"/>
                <a:t>原则</a:t>
              </a:r>
              <a:endParaRPr lang="zh-CN" altLang="en-US"/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762000" y="4283710"/>
            <a:ext cx="101898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洛索洛芬钠被多指南共识推荐为疼痛患者的一线治疗方案；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将洛索洛芬钠口服溶液纳入医保，可满足成人吞咽困难及急性疼痛等患者的基本用药需求，快速安全缓解患者症状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33400" y="5867400"/>
            <a:ext cx="106057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algn="l">
              <a:buFont typeface="Arial" panose="020B0604020202020204" pitchFamily="34" charset="0"/>
              <a:buChar char="•"/>
            </a:pPr>
            <a:r>
              <a:rPr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洛索洛芬钠口服溶液，</a:t>
            </a:r>
            <a:r>
              <a:rPr 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适应症明确，日常规用量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2-3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支，</a:t>
            </a:r>
            <a:r>
              <a:rPr 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用药方便，临床管理难度低</a:t>
            </a:r>
            <a:r>
              <a:rPr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；</a:t>
            </a:r>
            <a:endParaRPr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洛索洛芬钠自上市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以来，</a:t>
            </a:r>
            <a:r>
              <a:rPr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已累积二十余年的临床合理用药经验和基础，不良反应发生情况较低</a:t>
            </a:r>
            <a:r>
              <a:rPr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，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耐受性好，安全性高，</a:t>
            </a:r>
            <a:r>
              <a:rPr sz="16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临床管理难度低</a:t>
            </a:r>
            <a:r>
              <a:rPr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。</a:t>
            </a:r>
            <a:endParaRPr lang="zh-CN" altLang="en-US" sz="16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10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16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17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18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19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20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1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2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3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4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5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6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7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8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29.xml><?xml version="1.0" encoding="utf-8"?>
<p:tagLst xmlns:p="http://schemas.openxmlformats.org/presentationml/2006/main">
  <p:tag name="KSO_WM_DIAGRAM_VIRTUALLY_FRAME" val="{&quot;height&quot;:477.2,&quot;left&quot;:-69.5,&quot;top&quot;:78.2,&quot;width&quot;:1013.2}"/>
</p:tagLst>
</file>

<file path=ppt/tags/tag3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30.xml><?xml version="1.0" encoding="utf-8"?>
<p:tagLst xmlns:p="http://schemas.openxmlformats.org/presentationml/2006/main">
  <p:tag name="TABLE_ENDDRAG_ORIGIN_RECT" val="288*143"/>
  <p:tag name="TABLE_ENDDRAG_RECT" val="60*150*288*143"/>
</p:tagLst>
</file>

<file path=ppt/tags/tag4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5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6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7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8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ags/tag9.xml><?xml version="1.0" encoding="utf-8"?>
<p:tagLst xmlns:p="http://schemas.openxmlformats.org/presentationml/2006/main">
  <p:tag name="KSO_WM_DIAGRAM_VIRTUALLY_FRAME" val="{&quot;height&quot;:772.1809091902536,&quot;left&quot;:519.5399212598425,&quot;top&quot;:80.03999999999999,&quot;width&quot;:431.2100787401576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Impact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5776</Words>
  <Application>WPS 演示</Application>
  <PresentationFormat>On-screen Show (4:3)</PresentationFormat>
  <Paragraphs>384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13</vt:i4>
      </vt:variant>
      <vt:variant>
        <vt:lpstr>幻灯片标题</vt:lpstr>
      </vt:variant>
      <vt:variant>
        <vt:i4>9</vt:i4>
      </vt:variant>
    </vt:vector>
  </HeadingPairs>
  <TitlesOfParts>
    <vt:vector size="35" baseType="lpstr">
      <vt:lpstr>Arial</vt:lpstr>
      <vt:lpstr>宋体</vt:lpstr>
      <vt:lpstr>Wingdings</vt:lpstr>
      <vt:lpstr>微软雅黑</vt:lpstr>
      <vt:lpstr>等线</vt:lpstr>
      <vt:lpstr>Impact</vt:lpstr>
      <vt:lpstr>Times New Roman</vt:lpstr>
      <vt:lpstr>黑体</vt:lpstr>
      <vt:lpstr>Wingdings</vt:lpstr>
      <vt:lpstr>Times New Roman</vt:lpstr>
      <vt:lpstr>Calibri</vt:lpstr>
      <vt:lpstr>Arial Unicode MS</vt:lpstr>
      <vt:lpstr>MS PGothic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洛索洛芬钠口服溶液</vt:lpstr>
      <vt:lpstr>目录</vt:lpstr>
      <vt:lpstr>药品基本信息</vt:lpstr>
      <vt:lpstr>疼痛患者超3亿，吞咽困难的人群增多，临床需求未被满足</vt:lpstr>
      <vt:lpstr>洛索洛芬钠耐受性好，口服溶液剂型用药更安全</vt:lpstr>
      <vt:lpstr>洛索洛芬钠口服溶液起效快、适应症广、镇痛强</vt:lpstr>
      <vt:lpstr>洛索洛芬钠—获得国内外权威指南一致推荐</vt:lpstr>
      <vt:lpstr>首个洛索洛芬钠口服溶液，弥补目录内吞咽困难患者即快速安全止痛的用药不足</vt:lpstr>
      <vt:lpstr>洛索洛芬钠口服溶液弥补目录内吞咽困难患者解热、消炎、镇痛的用药不足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尼莫地平口服溶液（瑞艾平®）</dc:title>
  <dc:creator>银银 金</dc:creator>
  <cp:lastModifiedBy>还魂虫</cp:lastModifiedBy>
  <cp:revision>63</cp:revision>
  <dcterms:created xsi:type="dcterms:W3CDTF">2025-04-07T06:04:00Z</dcterms:created>
  <dcterms:modified xsi:type="dcterms:W3CDTF">2025-07-18T01:38:35Z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2024-07-19T08:00:00Z</vt:filetime>
  </property>
  <property fmtid="{D5CDD505-2E9C-101B-9397-08002B2CF9AE}" pid="3" name="Creator">
    <vt:lpwstr>Acrobat PDFMaker 21 PowerPoint 版</vt:lpwstr>
  </property>
  <property fmtid="{D5CDD505-2E9C-101B-9397-08002B2CF9AE}" pid="4" name="LastSaved">
    <vt:filetime>2025-04-16T08:00:00Z</vt:filetime>
  </property>
  <property fmtid="{D5CDD505-2E9C-101B-9397-08002B2CF9AE}" pid="5" name="ICV">
    <vt:lpwstr>E185BDD5537C420D9F7C5D4382C4EDBB_13</vt:lpwstr>
  </property>
  <property fmtid="{D5CDD505-2E9C-101B-9397-08002B2CF9AE}" pid="6" name="KSOProductBuildVer">
    <vt:lpwstr>2052-12.1.0.21541</vt:lpwstr>
  </property>
</Properties>
</file>