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05" r:id="rId2"/>
    <p:sldId id="306" r:id="rId3"/>
    <p:sldId id="308" r:id="rId4"/>
    <p:sldId id="287" r:id="rId5"/>
    <p:sldId id="315" r:id="rId6"/>
    <p:sldId id="314" r:id="rId7"/>
    <p:sldId id="284" r:id="rId8"/>
    <p:sldId id="304" r:id="rId9"/>
    <p:sldId id="266" r:id="rId10"/>
    <p:sldId id="260" r:id="rId11"/>
    <p:sldId id="313" r:id="rId12"/>
  </p:sldIdLst>
  <p:sldSz cx="12192000" cy="6858000"/>
  <p:notesSz cx="6807200" cy="99393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8BAAEF5-2A92-4736-A518-39937EFCAF3A}">
          <p14:sldIdLst>
            <p14:sldId id="305"/>
            <p14:sldId id="306"/>
            <p14:sldId id="308"/>
            <p14:sldId id="287"/>
            <p14:sldId id="315"/>
            <p14:sldId id="314"/>
            <p14:sldId id="284"/>
            <p14:sldId id="304"/>
            <p14:sldId id="266"/>
            <p14:sldId id="260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57875891" name="你瞅你那小样" initials="你" lastIdx="7" clrIdx="0"/>
  <p:cmAuthor id="1157875892" name="18620" initials="1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F16400"/>
    <a:srgbClr val="2F5597"/>
    <a:srgbClr val="FCECE8"/>
    <a:srgbClr val="F2F2F2"/>
    <a:srgbClr val="205CB2"/>
    <a:srgbClr val="4472C4"/>
    <a:srgbClr val="002B91"/>
    <a:srgbClr val="887F7F"/>
    <a:srgbClr val="D7D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155101D-3FC2-4E86-82C7-047B514CF913}" styleName="表样式 1 25 3 2">
    <a:wholeTbl>
      <a:tcTxStyle>
        <a:fontRef idx="none">
          <a:srgbClr val="000000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002B91"/>
              </a:solidFill>
              <a:prstDash val="solid"/>
            </a:ln>
          </a:top>
          <a:bottom>
            <a:ln w="12700" cmpd="sng">
              <a:solidFill>
                <a:srgbClr val="002B9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F3F2F2"/>
          </a:solidFill>
        </a:fill>
      </a:tcStyle>
    </a:band2H>
    <a:band1V>
      <a:tcStyle>
        <a:tcBdr/>
        <a:fill>
          <a:solidFill>
            <a:srgbClr val="F3F2F2"/>
          </a:solidFill>
        </a:fill>
      </a:tcStyle>
    </a:band1V>
    <a:lastCol>
      <a:tcTxStyle>
        <a:fontRef idx="none">
          <a:srgbClr val="000000"/>
        </a:fontRef>
      </a:tcTxStyle>
      <a:tcStyle>
        <a:tcBdr>
          <a:left>
            <a:ln w="12700" cmpd="sng">
              <a:solidFill>
                <a:srgbClr val="002B91"/>
              </a:solidFill>
              <a:prstDash val="solid"/>
            </a:ln>
          </a:left>
          <a:right>
            <a:ln>
              <a:noFill/>
            </a:ln>
          </a:right>
          <a:top>
            <a:ln w="12700" cmpd="sng">
              <a:solidFill>
                <a:srgbClr val="002B91"/>
              </a:solidFill>
              <a:prstDash val="solid"/>
            </a:ln>
          </a:top>
          <a:bottom>
            <a:ln w="12700" cmpd="sng">
              <a:solidFill>
                <a:srgbClr val="002B9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Col>
    <a:firstCol>
      <a:tcTxStyle b="on">
        <a:fontRef idx="none">
          <a:srgbClr val="002B91"/>
        </a:fontRef>
      </a:tcTxStyle>
      <a:tcStyle>
        <a:tcBdr>
          <a:left>
            <a:ln>
              <a:noFill/>
            </a:ln>
          </a:left>
          <a:right>
            <a:ln w="12700" cmpd="sng">
              <a:solidFill>
                <a:srgbClr val="002B91"/>
              </a:solidFill>
              <a:prstDash val="solid"/>
            </a:ln>
          </a:right>
          <a:top>
            <a:ln w="12700" cmpd="sng">
              <a:solidFill>
                <a:srgbClr val="002B91"/>
              </a:solidFill>
              <a:prstDash val="solid"/>
            </a:ln>
          </a:top>
          <a:bottom>
            <a:ln w="12700" cmpd="sng">
              <a:solidFill>
                <a:srgbClr val="002B9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firstCol>
    <a:firstRow>
      <a:tcTxStyle b="on">
        <a:fontRef idx="none">
          <a:srgbClr val="002B9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rgbClr val="002B9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firstRow>
  </a:tblStyle>
  <a:tblStyle styleId="{4C4BF563-1BC6-4913-B1CC-E9A25BEBE01A}" styleName="表样式 1 14">
    <a:wholeTbl>
      <a:tcTxStyle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2H>
    <a:band1V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1V>
    <a:lastCol>
      <a:tcTxStyle b="on"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alpha val="40000"/>
              <a:lumMod val="40000"/>
              <a:lumOff val="60000"/>
            </a:schemeClr>
          </a:solidFill>
        </a:fill>
      </a:tcStyle>
    </a:lastCol>
    <a:firstCol>
      <a:tcTxStyle b="on"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alpha val="40000"/>
              <a:lumMod val="40000"/>
              <a:lumOff val="60000"/>
            </a:schemeClr>
          </a:solidFill>
        </a:fill>
      </a:tcStyle>
    </a:firstCol>
    <a:lastRow>
      <a:tcTxStyle b="on">
        <a:fontRef idx="none">
          <a:schemeClr val="bg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lastRow>
    <a:firstRow>
      <a:tcTxStyle b="on">
        <a:fontRef idx="none">
          <a:schemeClr val="bg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1552B40-972B-45A4-9BBD-5EC741EAA8ED}" styleName="表样式 1 14">
    <a:wholeTbl>
      <a:tcTxStyle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5"/>
              </a:solidFill>
            </a:ln>
          </a:top>
          <a:bottom>
            <a:ln w="9525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accent5">
              <a:lumMod val="40000"/>
              <a:lumOff val="60000"/>
              <a:alpha val="25000"/>
            </a:schemeClr>
          </a:solidFill>
        </a:fill>
      </a:tcStyle>
    </a:band2H>
    <a:band1V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5"/>
              </a:solidFill>
            </a:ln>
          </a:top>
          <a:bottom>
            <a:ln w="9525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lumMod val="40000"/>
              <a:lumOff val="60000"/>
              <a:alpha val="25000"/>
            </a:schemeClr>
          </a:solidFill>
        </a:fill>
      </a:tcStyle>
    </a:band1V>
    <a:lastCol>
      <a:tcTxStyle b="on"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5"/>
              </a:solidFill>
            </a:ln>
          </a:top>
          <a:bottom>
            <a:ln w="9525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lumMod val="40000"/>
              <a:lumOff val="60000"/>
              <a:alpha val="40000"/>
            </a:schemeClr>
          </a:solidFill>
        </a:fill>
      </a:tcStyle>
    </a:lastCol>
    <a:firstCol>
      <a:tcTxStyle b="on"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5"/>
              </a:solidFill>
            </a:ln>
          </a:top>
          <a:bottom>
            <a:ln w="9525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lumMod val="40000"/>
              <a:lumOff val="60000"/>
              <a:alpha val="40000"/>
            </a:schemeClr>
          </a:solidFill>
        </a:fill>
      </a:tcStyle>
    </a:firstCol>
    <a:lastRow>
      <a:tcTxStyle b="on">
        <a:fontRef idx="none">
          <a:schemeClr val="bg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5"/>
              </a:solidFill>
            </a:ln>
          </a:top>
          <a:bottom>
            <a:ln w="9525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lastRow>
    <a:firstRow>
      <a:tcTxStyle b="on">
        <a:fontRef idx="none">
          <a:schemeClr val="bg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173" autoAdjust="0"/>
    <p:restoredTop sz="94297" autoAdjust="0"/>
  </p:normalViewPr>
  <p:slideViewPr>
    <p:cSldViewPr snapToGrid="0" showGuides="1">
      <p:cViewPr varScale="1">
        <p:scale>
          <a:sx n="80" d="100"/>
          <a:sy n="80" d="100"/>
        </p:scale>
        <p:origin x="912" y="48"/>
      </p:cViewPr>
      <p:guideLst>
        <p:guide orient="horz" pos="2256"/>
        <p:guide pos="38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莱斯特咳嗽量表评分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氨溴索!$B$40</c:f>
              <c:strCache>
                <c:ptCount val="1"/>
                <c:pt idx="0">
                  <c:v>住院时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3"/>
                <c:pt idx="0">
                  <c:v>27.2</c:v>
                </c:pt>
                <c:pt idx="1">
                  <c:v>21.4</c:v>
                </c:pt>
                <c:pt idx="2">
                  <c:v>14.2</c:v>
                </c:pt>
              </c:numLit>
            </c:plus>
            <c:minus>
              <c:numLit>
                <c:formatCode>General</c:formatCode>
                <c:ptCount val="3"/>
                <c:pt idx="0">
                  <c:v>27.2</c:v>
                </c:pt>
                <c:pt idx="1">
                  <c:v>21.4</c:v>
                </c:pt>
                <c:pt idx="2">
                  <c:v>14.2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氨溴索!$C$39:$E$39</c:f>
              <c:strCache>
                <c:ptCount val="3"/>
                <c:pt idx="0">
                  <c:v>生理维度</c:v>
                </c:pt>
                <c:pt idx="1">
                  <c:v>心理维度</c:v>
                </c:pt>
                <c:pt idx="2">
                  <c:v>社会维度</c:v>
                </c:pt>
              </c:strCache>
            </c:strRef>
          </c:cat>
          <c:val>
            <c:numRef>
              <c:f>氨溴索!$C$40:$E$40</c:f>
              <c:numCache>
                <c:formatCode>General</c:formatCode>
                <c:ptCount val="3"/>
                <c:pt idx="0">
                  <c:v>49</c:v>
                </c:pt>
                <c:pt idx="1">
                  <c:v>40.4</c:v>
                </c:pt>
                <c:pt idx="2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3-41F0-8620-2CE9ECCE2AEF}"/>
            </c:ext>
          </c:extLst>
        </c:ser>
        <c:ser>
          <c:idx val="1"/>
          <c:order val="1"/>
          <c:tx>
            <c:strRef>
              <c:f>氨溴索!$B$41</c:f>
              <c:strCache>
                <c:ptCount val="1"/>
                <c:pt idx="0">
                  <c:v>出院时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3"/>
                <c:pt idx="0">
                  <c:v>27</c:v>
                </c:pt>
                <c:pt idx="1">
                  <c:v>22</c:v>
                </c:pt>
                <c:pt idx="2">
                  <c:v>12.4</c:v>
                </c:pt>
              </c:numLit>
            </c:plus>
            <c:minus>
              <c:numLit>
                <c:formatCode>General</c:formatCode>
                <c:ptCount val="3"/>
                <c:pt idx="0">
                  <c:v>27</c:v>
                </c:pt>
                <c:pt idx="1">
                  <c:v>22</c:v>
                </c:pt>
                <c:pt idx="2">
                  <c:v>12.4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氨溴索!$C$39:$E$39</c:f>
              <c:strCache>
                <c:ptCount val="3"/>
                <c:pt idx="0">
                  <c:v>生理维度</c:v>
                </c:pt>
                <c:pt idx="1">
                  <c:v>心理维度</c:v>
                </c:pt>
                <c:pt idx="2">
                  <c:v>社会维度</c:v>
                </c:pt>
              </c:strCache>
            </c:strRef>
          </c:cat>
          <c:val>
            <c:numRef>
              <c:f>氨溴索!$C$41:$E$41</c:f>
              <c:numCache>
                <c:formatCode>General</c:formatCode>
                <c:ptCount val="3"/>
                <c:pt idx="0">
                  <c:v>65.900000000000006</c:v>
                </c:pt>
                <c:pt idx="1">
                  <c:v>48.3</c:v>
                </c:pt>
                <c:pt idx="2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3-41F0-8620-2CE9ECCE2A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3484319"/>
        <c:axId val="1403483903"/>
      </c:barChart>
      <c:catAx>
        <c:axId val="140348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403483903"/>
        <c:crosses val="autoZero"/>
        <c:auto val="1"/>
        <c:lblAlgn val="ctr"/>
        <c:lblOffset val="100"/>
        <c:noMultiLvlLbl val="0"/>
      </c:catAx>
      <c:valAx>
        <c:axId val="140348390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40348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40" b="0" i="0" u="none" strike="noStrike" kern="1200" spc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dirty="0"/>
              <a:t>咳嗽症状评分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40" b="0" i="0" u="none" strike="noStrike" kern="1200" spc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氨溴索!$C$2</c:f>
              <c:strCache>
                <c:ptCount val="1"/>
                <c:pt idx="0">
                  <c:v>喷雾剂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氨溴索!$B$3:$B$6</c:f>
              <c:strCache>
                <c:ptCount val="4"/>
                <c:pt idx="0">
                  <c:v>白天咳嗽症状</c:v>
                </c:pt>
                <c:pt idx="1">
                  <c:v>夜间咳嗽症状</c:v>
                </c:pt>
                <c:pt idx="2">
                  <c:v>总体咳嗽症状</c:v>
                </c:pt>
                <c:pt idx="3">
                  <c:v>咳嗽严重程度</c:v>
                </c:pt>
              </c:strCache>
            </c:strRef>
          </c:cat>
          <c:val>
            <c:numRef>
              <c:f>氨溴索!$C$3:$C$6</c:f>
              <c:numCache>
                <c:formatCode>General</c:formatCode>
                <c:ptCount val="4"/>
                <c:pt idx="0">
                  <c:v>-2.4</c:v>
                </c:pt>
                <c:pt idx="1">
                  <c:v>-2.2999999999999998</c:v>
                </c:pt>
                <c:pt idx="2">
                  <c:v>-4.7</c:v>
                </c:pt>
                <c:pt idx="3">
                  <c:v>-5.7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0-42D8-A497-D2A03C15CE1C}"/>
            </c:ext>
          </c:extLst>
        </c:ser>
        <c:ser>
          <c:idx val="1"/>
          <c:order val="1"/>
          <c:tx>
            <c:strRef>
              <c:f>氨溴索!$D$2</c:f>
              <c:strCache>
                <c:ptCount val="1"/>
                <c:pt idx="0">
                  <c:v>口服溶液</c:v>
                </c:pt>
              </c:strCache>
            </c:strRef>
          </c:tx>
          <c:spPr>
            <a:solidFill>
              <a:srgbClr val="A5A5A5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氨溴索!$B$3:$B$6</c:f>
              <c:strCache>
                <c:ptCount val="4"/>
                <c:pt idx="0">
                  <c:v>白天咳嗽症状</c:v>
                </c:pt>
                <c:pt idx="1">
                  <c:v>夜间咳嗽症状</c:v>
                </c:pt>
                <c:pt idx="2">
                  <c:v>总体咳嗽症状</c:v>
                </c:pt>
                <c:pt idx="3">
                  <c:v>咳嗽严重程度</c:v>
                </c:pt>
              </c:strCache>
            </c:strRef>
          </c:cat>
          <c:val>
            <c:numRef>
              <c:f>氨溴索!$D$3:$D$6</c:f>
              <c:numCache>
                <c:formatCode>General</c:formatCode>
                <c:ptCount val="4"/>
                <c:pt idx="0">
                  <c:v>-2.1</c:v>
                </c:pt>
                <c:pt idx="1">
                  <c:v>-2.1</c:v>
                </c:pt>
                <c:pt idx="2">
                  <c:v>-4.2</c:v>
                </c:pt>
                <c:pt idx="3">
                  <c:v>-5.2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0-42D8-A497-D2A03C15CE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1748143"/>
        <c:axId val="1621758127"/>
      </c:barChart>
      <c:catAx>
        <c:axId val="162174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621758127"/>
        <c:crosses val="autoZero"/>
        <c:auto val="1"/>
        <c:lblAlgn val="ctr"/>
        <c:lblOffset val="100"/>
        <c:noMultiLvlLbl val="0"/>
      </c:catAx>
      <c:valAx>
        <c:axId val="162175812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621748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32f4c4c-bac0-4915-8587-ee92dc0defd1}"/>
      </c:ext>
    </c:extLst>
  </c:chart>
  <c:spPr>
    <a:noFill/>
    <a:ln>
      <a:noFill/>
    </a:ln>
    <a:effectLst/>
  </c:spPr>
  <c:txPr>
    <a:bodyPr/>
    <a:lstStyle/>
    <a:p>
      <a:pPr>
        <a:defRPr lang="zh-CN" sz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47CC4-AEAF-44FE-95E6-CCC7BBBDFE46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BAFB9-C92A-4002-963F-2C0ACFC813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AFB9-C92A-4002-963F-2C0ACFC8133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＋－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87644-03D2-4D21-A0D0-B7E31ACCF06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AFB9-C92A-4002-963F-2C0ACFC8133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AFB9-C92A-4002-963F-2C0ACFC8133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AFB9-C92A-4002-963F-2C0ACFC8133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AFB9-C92A-4002-963F-2C0ACFC8133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7F1D2-F8D5-446E-8724-FDBA81A378E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2" Type="http://schemas.openxmlformats.org/officeDocument/2006/relationships/tags" Target="../tags/tag27.xml"/><Relationship Id="rId16" Type="http://schemas.openxmlformats.org/officeDocument/2006/relationships/image" Target="../media/image5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chart" Target="../charts/char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365" y="840740"/>
            <a:ext cx="4968240" cy="4974590"/>
          </a:xfrm>
          <a:prstGeom prst="rect">
            <a:avLst/>
          </a:prstGeom>
        </p:spPr>
      </p:pic>
      <p:pic>
        <p:nvPicPr>
          <p:cNvPr id="5" name="图片 4" descr="/Users/a007/Library/Containers/com.kingsoft.wpsoffice.mac/Data/tmp/picturecompress_20250331091729/output_1.pngoutput_1"/>
          <p:cNvPicPr>
            <a:picLocks noChangeAspect="1"/>
          </p:cNvPicPr>
          <p:nvPr/>
        </p:nvPicPr>
        <p:blipFill>
          <a:blip r:embed="rId3">
            <a:alphaModFix amt="96000"/>
          </a:blip>
          <a:stretch>
            <a:fillRect/>
          </a:stretch>
        </p:blipFill>
        <p:spPr>
          <a:xfrm>
            <a:off x="-33655" y="-7620"/>
            <a:ext cx="12258675" cy="62242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675" y="2828925"/>
            <a:ext cx="4187825" cy="43160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8120" y="994410"/>
            <a:ext cx="6231890" cy="276034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824109" y="3451380"/>
            <a:ext cx="9097576" cy="1138555"/>
          </a:xfrm>
          <a:prstGeom prst="rect">
            <a:avLst/>
          </a:prstGeom>
          <a:solidFill>
            <a:srgbClr val="F16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文本框 27"/>
          <p:cNvSpPr txBox="1"/>
          <p:nvPr/>
        </p:nvSpPr>
        <p:spPr>
          <a:xfrm>
            <a:off x="6059826" y="3582825"/>
            <a:ext cx="7178835" cy="4057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dist"/>
            <a:endParaRPr lang="en-US" altLang="zh-CN" sz="2800" b="1" dirty="0">
              <a:solidFill>
                <a:schemeClr val="bg1"/>
              </a:solidFill>
              <a:effectLst>
                <a:outerShdw blurRad="635000" dist="38100" dir="2700000" algn="tl" rotWithShape="0">
                  <a:prstClr val="black">
                    <a:alpha val="10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66405" y="200025"/>
            <a:ext cx="4125595" cy="640715"/>
          </a:xfrm>
          <a:prstGeom prst="rect">
            <a:avLst/>
          </a:prstGeom>
          <a:solidFill>
            <a:srgbClr val="002B91"/>
          </a:solidFill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精准定量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>
                    <a:alpha val="0"/>
                  </a:srgbClr>
                </a:highligh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高度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浓缩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原研创新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>
                  <a:alpha val="0"/>
                </a:srgbClr>
              </a:highligh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66405" y="871855"/>
            <a:ext cx="4142105" cy="76200"/>
          </a:xfrm>
          <a:prstGeom prst="rect">
            <a:avLst/>
          </a:prstGeom>
          <a:solidFill>
            <a:srgbClr val="002B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900" kern="0">
              <a:solidFill>
                <a:srgbClr val="FFFFFF"/>
              </a:solidFill>
              <a:ea typeface="OPPOSans B" pitchFamily="18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-8255"/>
            <a:ext cx="417195" cy="956310"/>
          </a:xfrm>
          <a:prstGeom prst="rect">
            <a:avLst/>
          </a:prstGeom>
          <a:solidFill>
            <a:srgbClr val="002B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900" kern="0">
              <a:solidFill>
                <a:srgbClr val="FFFFFF"/>
              </a:solidFill>
              <a:ea typeface="OPPOSans B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1570" y="6369685"/>
            <a:ext cx="7821930" cy="488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 err="1">
                <a:ln>
                  <a:noFill/>
                </a:ln>
                <a:solidFill>
                  <a:srgbClr val="002B91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远方新药（北京）科技有限公司</a:t>
            </a:r>
            <a:r>
              <a:rPr lang="en-US" kern="0" noProof="0" dirty="0" err="1">
                <a:ln>
                  <a:noFill/>
                </a:ln>
                <a:solidFill>
                  <a:srgbClr val="002B91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   |   GM</a:t>
            </a:r>
            <a:r>
              <a:rPr lang="en-US" altLang="zh-CN" kern="0" noProof="0" dirty="0" err="1">
                <a:ln>
                  <a:noFill/>
                </a:ln>
                <a:solidFill>
                  <a:srgbClr val="002B91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ep</a:t>
            </a:r>
            <a:r>
              <a:rPr lang="en-US" kern="0" noProof="0" dirty="0">
                <a:ln>
                  <a:noFill/>
                </a:ln>
                <a:solidFill>
                  <a:srgbClr val="002B91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 Medical Technology GmbH</a:t>
            </a:r>
            <a:endParaRPr kumimoji="0" lang="id-ID" altLang="en-US" i="0" u="none" strike="noStrike" kern="0" cap="none" spc="0" normalizeH="0" baseline="0" noProof="0" dirty="0">
              <a:ln>
                <a:noFill/>
              </a:ln>
              <a:solidFill>
                <a:srgbClr val="002B91"/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12552" y="3510561"/>
            <a:ext cx="10520045" cy="5251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全球唯一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6岁以上儿童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635000" dist="38100" dir="2700000" algn="tl" rotWithShape="0">
                    <a:prstClr val="black">
                      <a:alpha val="10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气道粘液高分泌患者的喷雾剂型</a:t>
            </a:r>
            <a:endParaRPr lang="en-US" altLang="zh-CN" sz="2800" b="1" dirty="0">
              <a:solidFill>
                <a:schemeClr val="bg1"/>
              </a:solidFill>
              <a:effectLst>
                <a:outerShdw blurRad="635000" dist="38100" dir="2700000" algn="tl" rotWithShape="0">
                  <a:prstClr val="black">
                    <a:alpha val="10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635000" dist="38100" dir="2700000" algn="tl" rotWithShape="0">
                    <a:prstClr val="black">
                      <a:alpha val="10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解决儿童及吞咽困难患者用药痛点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7619" y="14606"/>
            <a:ext cx="12194675" cy="6861660"/>
            <a:chOff x="139" y="-75"/>
            <a:chExt cx="19204" cy="10806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8"/>
            <a:stretch>
              <a:fillRect/>
            </a:stretch>
          </p:blipFill>
          <p:spPr>
            <a:xfrm>
              <a:off x="139" y="-75"/>
              <a:ext cx="19204" cy="1080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3014" y="290"/>
              <a:ext cx="15963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上市应用超20年，不良反应发生率低，无支气管痉挛反应的风险，安全性得到临床验证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73215" y="1076960"/>
            <a:ext cx="5281295" cy="5077460"/>
            <a:chOff x="10509" y="1696"/>
            <a:chExt cx="8317" cy="7996"/>
          </a:xfrm>
        </p:grpSpPr>
        <p:sp>
          <p:nvSpPr>
            <p:cNvPr id="2" name="圆角矩形 1"/>
            <p:cNvSpPr/>
            <p:nvPr/>
          </p:nvSpPr>
          <p:spPr>
            <a:xfrm>
              <a:off x="10514" y="2314"/>
              <a:ext cx="8312" cy="7321"/>
            </a:xfrm>
            <a:prstGeom prst="roundRect">
              <a:avLst>
                <a:gd name="adj" fmla="val 30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0509" y="2848"/>
              <a:ext cx="7974" cy="68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marR="0" lvl="0" indent="-2857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ü"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B9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氨溴索喷雾剂（本品）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B9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2004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B9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年在欧盟上市。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根据</a:t>
              </a: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EMA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（欧洲药品管理局）数据库，目前已上市国家尚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B9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无任何黑框警告及因安全性问题撤市信息。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最新提交的</a:t>
              </a: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PSUR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（定期安全更新报告）显示本品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B9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无严重不良反应报告。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2B9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ü"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目前国内上市的有片剂、颗粒剂、注射剂、吸入溶液和口服溶液等剂型。各剂型临床安全性、有效性已经得到充分验证，上市多年来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B9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未查询到关于氨溴索的重大不良反应。</a:t>
              </a: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868" y="1696"/>
              <a:ext cx="5848" cy="876"/>
            </a:xfrm>
            <a:prstGeom prst="roundRect">
              <a:avLst/>
            </a:prstGeom>
            <a:solidFill>
              <a:srgbClr val="2F559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sx="1000" sy="1000" algn="t" rotWithShape="0">
                <a:prstClr val="black">
                  <a:alpha val="10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527" y="1820"/>
              <a:ext cx="653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国外应用</a:t>
              </a: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年，安全性充分验证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13715" y="6494780"/>
            <a:ext cx="254635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rPr>
              <a:t>盐酸氨溴索喷雾剂产品说明书</a:t>
            </a:r>
          </a:p>
        </p:txBody>
      </p:sp>
      <p:sp>
        <p:nvSpPr>
          <p:cNvPr id="32" name="同侧圆角矩形 31"/>
          <p:cNvSpPr/>
          <p:nvPr/>
        </p:nvSpPr>
        <p:spPr>
          <a:xfrm>
            <a:off x="25400" y="16256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51790" y="1027430"/>
            <a:ext cx="5763260" cy="5090160"/>
            <a:chOff x="554" y="1618"/>
            <a:chExt cx="9076" cy="8016"/>
          </a:xfrm>
        </p:grpSpPr>
        <p:sp>
          <p:nvSpPr>
            <p:cNvPr id="22" name="圆角矩形 21"/>
            <p:cNvSpPr/>
            <p:nvPr/>
          </p:nvSpPr>
          <p:spPr>
            <a:xfrm>
              <a:off x="4858" y="2314"/>
              <a:ext cx="4741" cy="7320"/>
            </a:xfrm>
            <a:prstGeom prst="roundRect">
              <a:avLst>
                <a:gd name="adj" fmla="val 30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608" y="2350"/>
              <a:ext cx="4148" cy="7285"/>
            </a:xfrm>
            <a:prstGeom prst="roundRect">
              <a:avLst>
                <a:gd name="adj" fmla="val 30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618" y="2348"/>
              <a:ext cx="4148" cy="919"/>
            </a:xfrm>
            <a:prstGeom prst="roundRect">
              <a:avLst>
                <a:gd name="adj" fmla="val 3067"/>
              </a:avLst>
            </a:prstGeom>
            <a:solidFill>
              <a:srgbClr val="F164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4873" y="2325"/>
              <a:ext cx="4727" cy="942"/>
            </a:xfrm>
            <a:prstGeom prst="roundRect">
              <a:avLst>
                <a:gd name="adj" fmla="val 3067"/>
              </a:avLst>
            </a:prstGeom>
            <a:solidFill>
              <a:srgbClr val="F164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617" y="3338"/>
              <a:ext cx="4148" cy="629"/>
            </a:xfrm>
            <a:prstGeom prst="roundRect">
              <a:avLst>
                <a:gd name="adj" fmla="val 30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4872" y="3338"/>
              <a:ext cx="4727" cy="629"/>
            </a:xfrm>
            <a:prstGeom prst="roundRect">
              <a:avLst>
                <a:gd name="adj" fmla="val 30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618" y="4058"/>
              <a:ext cx="4148" cy="629"/>
            </a:xfrm>
            <a:prstGeom prst="roundRect">
              <a:avLst>
                <a:gd name="adj" fmla="val 30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4873" y="4048"/>
              <a:ext cx="4727" cy="629"/>
            </a:xfrm>
            <a:prstGeom prst="roundRect">
              <a:avLst>
                <a:gd name="adj" fmla="val 30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90" y="2588"/>
              <a:ext cx="3820" cy="651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Normal" panose="020B0400000000000000" charset="-122"/>
                </a:rPr>
                <a:t>不良反应发生频率</a:t>
              </a:r>
              <a:endParaRPr lang="zh-CN" altLang="en-US" sz="1600" b="1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  <a:p>
              <a:pPr algn="ctr"/>
              <a:endParaRPr lang="zh-CN" altLang="en-US" sz="16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  <a:p>
              <a:pPr algn="ctr"/>
              <a:r>
                <a:rPr lang="zh-CN" altLang="en-US" sz="1600" b="1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十分常见（</a:t>
              </a:r>
              <a:r>
                <a:rPr lang="en-US" altLang="zh-CN" sz="1600" b="1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&gt;10%</a:t>
              </a:r>
              <a:r>
                <a:rPr lang="zh-CN" altLang="en-US" sz="1600" b="1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）</a:t>
              </a:r>
            </a:p>
            <a:p>
              <a:pPr algn="ctr"/>
              <a:endParaRPr lang="zh-CN" altLang="en-US" sz="1600" b="1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  <a:p>
              <a:pPr algn="ctr"/>
              <a:r>
                <a:rPr lang="zh-CN" altLang="en-US" sz="1600" b="1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常见（</a:t>
              </a:r>
              <a:r>
                <a:rPr lang="en-US" altLang="zh-CN" sz="1600" b="1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&gt;1%</a:t>
              </a:r>
              <a:r>
                <a:rPr lang="zh-CN" altLang="en-US" sz="1600" b="1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至</a:t>
              </a:r>
              <a:r>
                <a:rPr lang="en-US" altLang="zh-CN" sz="1600" b="1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&lt;10%)</a:t>
              </a:r>
            </a:p>
            <a:p>
              <a:pPr algn="ctr"/>
              <a:endParaRPr lang="zh-CN" altLang="en-US" sz="16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  <a:p>
              <a:pPr algn="ctr"/>
              <a:endParaRPr lang="zh-CN" altLang="en-US" sz="16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  <a:p>
              <a:pPr algn="ctr"/>
              <a:r>
                <a:rPr lang="zh-CN" altLang="en-US" sz="1400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偶见（</a:t>
              </a:r>
              <a:r>
                <a:rPr lang="en-US" altLang="zh-CN" sz="1400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&gt;1‰</a:t>
              </a:r>
              <a:r>
                <a:rPr lang="zh-CN" altLang="en-US" sz="1400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至</a:t>
              </a:r>
              <a:r>
                <a:rPr lang="en-US" altLang="zh-CN" sz="1400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1%</a:t>
              </a:r>
              <a:r>
                <a:rPr lang="zh-CN" altLang="en-US" sz="1400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）</a:t>
              </a:r>
            </a:p>
            <a:p>
              <a:pPr algn="ctr"/>
              <a:endParaRPr lang="zh-CN" altLang="en-US" sz="1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  <a:p>
              <a:pPr algn="ctr"/>
              <a:endParaRPr lang="zh-CN" altLang="en-US" sz="1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  <a:p>
              <a:pPr algn="ctr"/>
              <a:r>
                <a:rPr lang="zh-CN" altLang="en-US" sz="1400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罕见（</a:t>
              </a:r>
              <a:r>
                <a:rPr lang="en-US" altLang="zh-CN" sz="1400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&gt;0.1‰</a:t>
              </a:r>
              <a:r>
                <a:rPr lang="zh-CN" altLang="en-US" sz="1400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至</a:t>
              </a:r>
              <a:r>
                <a:rPr lang="en-US" altLang="zh-CN" sz="1400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1‰</a:t>
              </a:r>
              <a:r>
                <a:rPr lang="zh-CN" altLang="en-US" sz="1400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）</a:t>
              </a:r>
            </a:p>
            <a:p>
              <a:pPr algn="ctr"/>
              <a:endParaRPr lang="zh-CN" altLang="en-US" sz="1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  <a:p>
              <a:pPr algn="ctr"/>
              <a:endParaRPr lang="zh-CN" altLang="en-US" sz="1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  <a:p>
              <a:pPr algn="ctr"/>
              <a:r>
                <a:rPr lang="zh-CN" altLang="en-US" sz="1400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十分罕见（</a:t>
              </a:r>
              <a:r>
                <a:rPr lang="en-US" altLang="zh-CN" sz="1400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&lt;0.1‰</a:t>
              </a:r>
              <a:r>
                <a:rPr lang="zh-CN" altLang="en-US" sz="1400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）</a:t>
              </a:r>
            </a:p>
            <a:p>
              <a:pPr algn="ctr"/>
              <a:endParaRPr lang="zh-CN" altLang="en-US" sz="1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  <a:p>
              <a:pPr algn="ctr"/>
              <a:endParaRPr lang="zh-CN" altLang="en-US" sz="1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  <a:p>
              <a:pPr algn="ctr"/>
              <a:r>
                <a:rPr lang="zh-CN" altLang="en-US" sz="1400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未知（无法从可用数据估算）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939" y="2589"/>
              <a:ext cx="4486" cy="698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altLang="zh-CN" sz="1600" b="1" dirty="0">
                  <a:latin typeface="思源黑体 CN Bold" panose="020B0800000000000000" charset="-122"/>
                  <a:ea typeface="思源黑体 CN Bold" panose="020B0800000000000000" charset="-122"/>
                </a:rPr>
                <a:t> </a:t>
              </a:r>
              <a:r>
                <a:rPr lang="zh-CN" altLang="en-US" sz="1600" b="1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不良反应描述</a:t>
              </a:r>
              <a:endParaRPr lang="zh-CN" altLang="en-US" sz="1600" b="1" dirty="0">
                <a:latin typeface="思源黑体 CN Bold" panose="020B0800000000000000" charset="-122"/>
                <a:ea typeface="思源黑体 CN Bold" panose="020B0800000000000000" charset="-122"/>
              </a:endParaRPr>
            </a:p>
            <a:p>
              <a:endParaRPr lang="zh-CN" altLang="en-US" sz="1600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/>
              <a:r>
                <a:rPr lang="zh-CN" altLang="en-US" sz="1600" dirty="0">
                  <a:latin typeface="思源黑体 CN Normal" panose="020B0400000000000000" charset="-122"/>
                  <a:ea typeface="思源黑体 CN Normal" panose="020B0400000000000000" charset="-122"/>
                </a:rPr>
                <a:t>无</a:t>
              </a:r>
              <a:endParaRPr lang="zh-CN" altLang="en-US" sz="1600" b="1" dirty="0">
                <a:latin typeface="思源黑体 CN Bold" panose="020B0800000000000000" charset="-122"/>
                <a:ea typeface="思源黑体 CN Bold" panose="020B0800000000000000" charset="-122"/>
              </a:endParaRPr>
            </a:p>
            <a:p>
              <a:endParaRPr lang="zh-CN" altLang="en-US" sz="1600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/>
              <a:r>
                <a:rPr lang="zh-CN" altLang="en-US" sz="1600" dirty="0">
                  <a:latin typeface="思源黑体 CN Normal" panose="020B0400000000000000" charset="-122"/>
                  <a:ea typeface="思源黑体 CN Normal" panose="020B0400000000000000" charset="-122"/>
                </a:rPr>
                <a:t>恶心</a:t>
              </a:r>
            </a:p>
            <a:p>
              <a:endParaRPr lang="zh-CN" altLang="en-US" sz="1600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r>
                <a:rPr lang="zh-CN" altLang="en-US" sz="1400" dirty="0">
                  <a:latin typeface="思源黑体 CN Normal" panose="020B0400000000000000" charset="-122"/>
                  <a:ea typeface="思源黑体 CN Normal" panose="020B0400000000000000" charset="-122"/>
                </a:rPr>
                <a:t>口干、流涎增加、便秘、排尿困难、面部肿胀、发热、发冷、鼻腔分泌物增加、气促</a:t>
              </a:r>
            </a:p>
            <a:p>
              <a:endParaRPr lang="zh-CN" altLang="en-US" sz="1400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r>
                <a:rPr lang="zh-CN" altLang="en-US" sz="1400" dirty="0">
                  <a:latin typeface="思源黑体 CN Normal" panose="020B0400000000000000" charset="-122"/>
                  <a:ea typeface="思源黑体 CN Normal" panose="020B0400000000000000" charset="-122"/>
                </a:rPr>
                <a:t>超敏反应、呕吐、腹痛、腹泻、消化不良、皮疹、荨麻疹</a:t>
              </a:r>
            </a:p>
            <a:p>
              <a:endParaRPr lang="zh-CN" altLang="en-US" sz="1400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/>
              <a:r>
                <a:rPr lang="zh-CN" altLang="en-US" sz="1400" dirty="0">
                  <a:latin typeface="思源黑体 CN Normal" panose="020B0400000000000000" charset="-122"/>
                  <a:ea typeface="思源黑体 CN Normal" panose="020B0400000000000000" charset="-122"/>
                </a:rPr>
                <a:t>无</a:t>
              </a:r>
            </a:p>
            <a:p>
              <a:endParaRPr lang="zh-CN" altLang="en-US" sz="1400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400" dirty="0">
                  <a:latin typeface="思源黑体 CN Normal" panose="020B0400000000000000" charset="-122"/>
                  <a:ea typeface="思源黑体 CN Normal" panose="020B0400000000000000" charset="-122"/>
                </a:rPr>
                <a:t>过敏反应（如过敏性休克）、血管神经性水肿、瘙痒、严重的皮肤不良反应</a:t>
              </a: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173" y="1618"/>
              <a:ext cx="5848" cy="885"/>
            </a:xfrm>
            <a:prstGeom prst="roundRect">
              <a:avLst/>
            </a:prstGeom>
            <a:solidFill>
              <a:srgbClr val="2F559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sx="1000" sy="1000" algn="t" rotWithShape="0">
                <a:prstClr val="black">
                  <a:alpha val="10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660" y="1756"/>
              <a:ext cx="4873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说明书收载的安全性信息</a:t>
              </a:r>
              <a:r>
                <a:rPr lang="en-US" altLang="zh-CN" b="1" baseline="30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[1]</a:t>
              </a:r>
            </a:p>
          </p:txBody>
        </p:sp>
        <p:cxnSp>
          <p:nvCxnSpPr>
            <p:cNvPr id="36" name="直接连接符 35"/>
            <p:cNvCxnSpPr/>
            <p:nvPr>
              <p:custDataLst>
                <p:tags r:id="rId1"/>
              </p:custDataLst>
            </p:nvPr>
          </p:nvCxnSpPr>
          <p:spPr>
            <a:xfrm flipH="1" flipV="1">
              <a:off x="604" y="6083"/>
              <a:ext cx="9016" cy="1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2"/>
              </p:custDataLst>
            </p:nvPr>
          </p:nvCxnSpPr>
          <p:spPr>
            <a:xfrm flipH="1" flipV="1">
              <a:off x="594" y="7053"/>
              <a:ext cx="9016" cy="1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3"/>
              </p:custDataLst>
            </p:nvPr>
          </p:nvCxnSpPr>
          <p:spPr>
            <a:xfrm flipH="1" flipV="1">
              <a:off x="594" y="7873"/>
              <a:ext cx="9016" cy="1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4"/>
              </p:custDataLst>
            </p:nvPr>
          </p:nvCxnSpPr>
          <p:spPr>
            <a:xfrm flipH="1" flipV="1">
              <a:off x="554" y="4693"/>
              <a:ext cx="9016" cy="1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14" y="3983"/>
              <a:ext cx="9016" cy="1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8"/>
          <a:stretch>
            <a:fillRect/>
          </a:stretch>
        </p:blipFill>
        <p:spPr>
          <a:xfrm>
            <a:off x="-24130" y="0"/>
            <a:ext cx="12194540" cy="6861810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1172210" y="1184910"/>
            <a:ext cx="4278630" cy="2206625"/>
            <a:chOff x="2066" y="1866"/>
            <a:chExt cx="6738" cy="3475"/>
          </a:xfrm>
        </p:grpSpPr>
        <p:sp>
          <p:nvSpPr>
            <p:cNvPr id="28" name="圆角矩形 11"/>
            <p:cNvSpPr/>
            <p:nvPr>
              <p:custDataLst>
                <p:tags r:id="rId12"/>
              </p:custDataLst>
            </p:nvPr>
          </p:nvSpPr>
          <p:spPr>
            <a:xfrm>
              <a:off x="2890" y="1866"/>
              <a:ext cx="5208" cy="771"/>
            </a:xfrm>
            <a:prstGeom prst="roundRect">
              <a:avLst/>
            </a:prstGeom>
            <a:solidFill>
              <a:srgbClr val="F164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对公共健康的影响显著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29" name="圆角矩形 5"/>
            <p:cNvSpPr/>
            <p:nvPr>
              <p:custDataLst>
                <p:tags r:id="rId13"/>
              </p:custDataLst>
            </p:nvPr>
          </p:nvSpPr>
          <p:spPr>
            <a:xfrm>
              <a:off x="2066" y="2695"/>
              <a:ext cx="6738" cy="2647"/>
            </a:xfrm>
            <a:prstGeom prst="roundRect">
              <a:avLst>
                <a:gd name="adj" fmla="val 8531"/>
              </a:avLst>
            </a:prstGeom>
            <a:solidFill>
              <a:srgbClr val="FBE5D6"/>
            </a:solidFill>
            <a:ln>
              <a:solidFill>
                <a:srgbClr val="FBE5D6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just" defTabSz="914400" eaLnBrk="1" fontAlgn="auto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defRPr/>
              </a:pPr>
              <a:r>
                <a:rPr lang="zh-CN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改善急慢性呼吸系统疾病及新冠肺炎的黏液高分泌状态，提高疾病治疗效果，</a:t>
              </a: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加强</a:t>
              </a:r>
              <a:r>
                <a:rPr lang="zh-CN" altLang="zh-CN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国家重大公共卫生事件防控。</a:t>
              </a:r>
            </a:p>
          </p:txBody>
        </p:sp>
      </p:grp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6148705" y="1202690"/>
            <a:ext cx="4547870" cy="2188845"/>
            <a:chOff x="9073" y="1894"/>
            <a:chExt cx="7162" cy="3447"/>
          </a:xfrm>
        </p:grpSpPr>
        <p:sp>
          <p:nvSpPr>
            <p:cNvPr id="30" name="圆角矩形 13"/>
            <p:cNvSpPr/>
            <p:nvPr>
              <p:custDataLst>
                <p:tags r:id="rId10"/>
              </p:custDataLst>
            </p:nvPr>
          </p:nvSpPr>
          <p:spPr>
            <a:xfrm>
              <a:off x="10291" y="1894"/>
              <a:ext cx="4848" cy="785"/>
            </a:xfrm>
            <a:prstGeom prst="roundRect">
              <a:avLst/>
            </a:prstGeom>
            <a:solidFill>
              <a:srgbClr val="2F559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弥补药品目录短板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1" name="圆角矩形 7"/>
            <p:cNvSpPr/>
            <p:nvPr>
              <p:custDataLst>
                <p:tags r:id="rId11"/>
              </p:custDataLst>
            </p:nvPr>
          </p:nvSpPr>
          <p:spPr>
            <a:xfrm>
              <a:off x="9073" y="2695"/>
              <a:ext cx="7162" cy="2647"/>
            </a:xfrm>
            <a:prstGeom prst="roundRect">
              <a:avLst>
                <a:gd name="adj" fmla="val 853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创新的给药方式和更低的呛咳风险，解决儿童和吞咽困难</a:t>
              </a: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患者的祛痰需求。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1174115" y="3937635"/>
            <a:ext cx="4286250" cy="2098675"/>
            <a:chOff x="2069" y="6201"/>
            <a:chExt cx="6750" cy="3305"/>
          </a:xfrm>
        </p:grpSpPr>
        <p:sp>
          <p:nvSpPr>
            <p:cNvPr id="32" name="圆角矩形 19"/>
            <p:cNvSpPr/>
            <p:nvPr>
              <p:custDataLst>
                <p:tags r:id="rId7"/>
              </p:custDataLst>
            </p:nvPr>
          </p:nvSpPr>
          <p:spPr>
            <a:xfrm>
              <a:off x="2890" y="6201"/>
              <a:ext cx="5210" cy="787"/>
            </a:xfrm>
            <a:prstGeom prst="roundRect">
              <a:avLst/>
            </a:prstGeom>
            <a:solidFill>
              <a:srgbClr val="2F559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符合“保基本”原则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圆角矩形 8"/>
            <p:cNvSpPr/>
            <p:nvPr>
              <p:custDataLst>
                <p:tags r:id="rId8"/>
              </p:custDataLst>
            </p:nvPr>
          </p:nvSpPr>
          <p:spPr>
            <a:xfrm>
              <a:off x="2069" y="7033"/>
              <a:ext cx="6750" cy="2473"/>
            </a:xfrm>
            <a:prstGeom prst="roundRect">
              <a:avLst>
                <a:gd name="adj" fmla="val 853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>
              <p:custDataLst>
                <p:tags r:id="rId9"/>
              </p:custDataLst>
            </p:nvPr>
          </p:nvSpPr>
          <p:spPr>
            <a:xfrm>
              <a:off x="2119" y="7311"/>
              <a:ext cx="6425" cy="1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更优的给药方式，提升患者依从性，</a:t>
              </a: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降低</a:t>
              </a: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肺部并发症和疾病加重风险，减少总医疗支出，</a:t>
              </a:r>
              <a:r>
                <a:rPr lang="zh-CN" altLang="en-US" sz="1600" dirty="0"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减轻经济负担。</a:t>
              </a:r>
              <a:endParaRPr lang="zh-CN" altLang="en-US" sz="1600" dirty="0"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6148070" y="3912235"/>
            <a:ext cx="4547235" cy="2099945"/>
            <a:chOff x="9072" y="6161"/>
            <a:chExt cx="7161" cy="3307"/>
          </a:xfrm>
        </p:grpSpPr>
        <p:sp>
          <p:nvSpPr>
            <p:cNvPr id="35" name="圆角矩形 15"/>
            <p:cNvSpPr/>
            <p:nvPr>
              <p:custDataLst>
                <p:tags r:id="rId5"/>
              </p:custDataLst>
            </p:nvPr>
          </p:nvSpPr>
          <p:spPr>
            <a:xfrm>
              <a:off x="10331" y="6161"/>
              <a:ext cx="4848" cy="786"/>
            </a:xfrm>
            <a:prstGeom prst="roundRect">
              <a:avLst/>
            </a:prstGeom>
            <a:solidFill>
              <a:srgbClr val="F164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临床管理难度低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36" name="圆角矩形 9"/>
            <p:cNvSpPr/>
            <p:nvPr>
              <p:custDataLst>
                <p:tags r:id="rId6"/>
              </p:custDataLst>
            </p:nvPr>
          </p:nvSpPr>
          <p:spPr>
            <a:xfrm>
              <a:off x="9072" y="6995"/>
              <a:ext cx="7161" cy="2473"/>
            </a:xfrm>
            <a:prstGeom prst="roundRect">
              <a:avLst>
                <a:gd name="adj" fmla="val 8531"/>
              </a:avLst>
            </a:prstGeom>
            <a:solidFill>
              <a:srgbClr val="FBE5D6"/>
            </a:solidFill>
            <a:ln>
              <a:solidFill>
                <a:srgbClr val="FBE5D6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6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操作简单，患者教育难度低，</a:t>
              </a: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缩短症状缓解等待时间，提升门诊接诊效率</a:t>
              </a:r>
              <a:r>
                <a:rPr lang="zh-CN" altLang="en-US" sz="1600" dirty="0">
                  <a:solidFill>
                    <a:srgbClr val="002B9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减少用药错误风险。</a:t>
              </a:r>
            </a:p>
          </p:txBody>
        </p:sp>
      </p:grpSp>
      <p:sp>
        <p:nvSpPr>
          <p:cNvPr id="3" name="同侧圆角矩形 2"/>
          <p:cNvSpPr/>
          <p:nvPr/>
        </p:nvSpPr>
        <p:spPr>
          <a:xfrm>
            <a:off x="25400" y="16256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18026" y="246376"/>
            <a:ext cx="10136617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16400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操作简单，临床管理难度低，患者可及性好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39393" y="226153"/>
            <a:ext cx="2996034" cy="926247"/>
            <a:chOff x="451346" y="2500596"/>
            <a:chExt cx="3076572" cy="1798353"/>
          </a:xfrm>
        </p:grpSpPr>
        <p:grpSp>
          <p:nvGrpSpPr>
            <p:cNvPr id="5" name="组合 4"/>
            <p:cNvGrpSpPr/>
            <p:nvPr/>
          </p:nvGrpSpPr>
          <p:grpSpPr>
            <a:xfrm>
              <a:off x="451346" y="2500596"/>
              <a:ext cx="3076572" cy="1798353"/>
              <a:chOff x="285749" y="2500596"/>
              <a:chExt cx="3724279" cy="179835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81050" y="2711723"/>
                <a:ext cx="3228978" cy="1587226"/>
                <a:chOff x="781050" y="2711723"/>
                <a:chExt cx="3228978" cy="1587226"/>
              </a:xfrm>
            </p:grpSpPr>
            <p:sp>
              <p:nvSpPr>
                <p:cNvPr id="11" name="流程图: 手动输入 10"/>
                <p:cNvSpPr/>
                <p:nvPr/>
              </p:nvSpPr>
              <p:spPr>
                <a:xfrm rot="16200000" flipV="1">
                  <a:off x="1678263" y="1814510"/>
                  <a:ext cx="1434551" cy="3228978"/>
                </a:xfrm>
                <a:prstGeom prst="flowChartManualInpu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charset="-122"/>
                    <a:ea typeface="思源黑体 CN Medium" panose="020B0600000000000000" charset="-122"/>
                  </a:endParaRPr>
                </a:p>
              </p:txBody>
            </p:sp>
            <p:sp>
              <p:nvSpPr>
                <p:cNvPr id="12" name="直角三角形 11"/>
                <p:cNvSpPr/>
                <p:nvPr/>
              </p:nvSpPr>
              <p:spPr>
                <a:xfrm flipV="1">
                  <a:off x="3086101" y="4146272"/>
                  <a:ext cx="273050" cy="152677"/>
                </a:xfrm>
                <a:prstGeom prst="rt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charset="-122"/>
                    <a:ea typeface="思源黑体 CN Medium" panose="020B0600000000000000" charset="-122"/>
                  </a:endParaRPr>
                </a:p>
              </p:txBody>
            </p:sp>
          </p:grpSp>
          <p:sp>
            <p:nvSpPr>
              <p:cNvPr id="10" name="等腰三角形 9"/>
              <p:cNvSpPr/>
              <p:nvPr/>
            </p:nvSpPr>
            <p:spPr>
              <a:xfrm rot="16200000" flipH="1">
                <a:off x="-289439" y="3075784"/>
                <a:ext cx="1645675" cy="495300"/>
              </a:xfrm>
              <a:prstGeom prst="triangle">
                <a:avLst>
                  <a:gd name="adj" fmla="val 1587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127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charset="-122"/>
                  <a:ea typeface="思源黑体 CN Medium" panose="020B0600000000000000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195802" y="2558802"/>
              <a:ext cx="1492884" cy="11137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zh-CN" altLang="en-US" sz="4800" b="1" dirty="0">
                  <a:solidFill>
                    <a:srgbClr val="002B9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目录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317500" y="373380"/>
            <a:ext cx="1062355" cy="399415"/>
          </a:xfrm>
          <a:prstGeom prst="rect">
            <a:avLst/>
          </a:prstGeom>
          <a:solidFill>
            <a:srgbClr val="F16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900" kern="0">
              <a:solidFill>
                <a:srgbClr val="FFFFFF"/>
              </a:solidFill>
              <a:ea typeface="OPPOSans B" pitchFamily="18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315085" y="1598295"/>
            <a:ext cx="2134870" cy="460375"/>
          </a:xfrm>
          <a:prstGeom prst="rect">
            <a:avLst/>
          </a:prstGeom>
          <a:solidFill>
            <a:srgbClr val="002B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 </a:t>
            </a:r>
            <a:r>
              <a:rPr lang="zh-CN" altLang="en-US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基本信息</a:t>
            </a:r>
          </a:p>
        </p:txBody>
      </p:sp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>
            <a:off x="1315085" y="2518410"/>
            <a:ext cx="2134870" cy="460375"/>
          </a:xfrm>
          <a:prstGeom prst="rect">
            <a:avLst/>
          </a:prstGeom>
          <a:solidFill>
            <a:srgbClr val="F16400"/>
          </a:solidFill>
          <a:ln>
            <a:solidFill>
              <a:srgbClr val="F164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 02 </a:t>
            </a:r>
            <a:r>
              <a:rPr lang="zh-CN" altLang="en-US" sz="24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创新性</a:t>
            </a:r>
            <a:r>
              <a:rPr lang="en-US" altLang="zh-CN" sz="24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 </a:t>
            </a: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2169795" y="3340100"/>
            <a:ext cx="4803775" cy="525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b="1" dirty="0">
                <a:solidFill>
                  <a:srgbClr val="002B9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</a:t>
            </a:r>
            <a:r>
              <a:rPr lang="zh-CN" altLang="en-US" sz="2400" b="1" dirty="0">
                <a:solidFill>
                  <a:srgbClr val="002B9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charset="-122"/>
              </a:rPr>
              <a:t>有效性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683635" y="1598295"/>
            <a:ext cx="734441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2B91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全球唯一用于</a:t>
            </a:r>
            <a:r>
              <a:rPr lang="en-US" altLang="zh-CN" sz="2000" b="1" dirty="0">
                <a:solidFill>
                  <a:srgbClr val="002B91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000" b="1" dirty="0">
                <a:solidFill>
                  <a:srgbClr val="002B91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岁以上儿童</a:t>
            </a:r>
            <a:r>
              <a:rPr lang="zh-CN" altLang="en-US" dirty="0">
                <a:solidFill>
                  <a:srgbClr val="002B91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气道粘液高分泌患者的喷雾剂型</a:t>
            </a:r>
          </a:p>
        </p:txBody>
      </p:sp>
      <p:sp>
        <p:nvSpPr>
          <p:cNvPr id="55" name="文本框 54"/>
          <p:cNvSpPr txBox="1"/>
          <p:nvPr>
            <p:custDataLst>
              <p:tags r:id="rId5"/>
            </p:custDataLst>
          </p:nvPr>
        </p:nvSpPr>
        <p:spPr>
          <a:xfrm>
            <a:off x="3683635" y="2555875"/>
            <a:ext cx="7393940" cy="304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dirty="0">
                <a:solidFill>
                  <a:srgbClr val="F164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首创</a:t>
            </a:r>
            <a:r>
              <a:rPr lang="zh-CN" altLang="en-US" b="1" dirty="0">
                <a:solidFill>
                  <a:srgbClr val="F164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高度浓缩、精准定量</a:t>
            </a:r>
            <a:r>
              <a:rPr lang="zh-CN" altLang="en-US" dirty="0">
                <a:solidFill>
                  <a:srgbClr val="F164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喷雾剂，解决儿童和吞咽困难患者祛痰痛点</a:t>
            </a: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683635" y="3482975"/>
            <a:ext cx="7819390" cy="5022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dirty="0">
                <a:solidFill>
                  <a:srgbClr val="002B9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喷雾剂结合局部与全身</a:t>
            </a:r>
            <a:r>
              <a:rPr lang="zh-CN" altLang="en-US" b="1" dirty="0">
                <a:solidFill>
                  <a:srgbClr val="002B9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双重吸收途径</a:t>
            </a:r>
            <a:r>
              <a:rPr lang="en-US" altLang="zh-CN" dirty="0">
                <a:solidFill>
                  <a:srgbClr val="002B9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dirty="0">
                <a:solidFill>
                  <a:srgbClr val="002B9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可显著缓解儿童及成人患者咳痰症状</a:t>
            </a:r>
          </a:p>
          <a:p>
            <a:endParaRPr lang="zh-CN" altLang="en-US" dirty="0">
              <a:solidFill>
                <a:srgbClr val="002B9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3682365" y="4399915"/>
            <a:ext cx="6643370" cy="408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dirty="0">
                <a:solidFill>
                  <a:srgbClr val="F164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已上市国家应用超</a:t>
            </a:r>
            <a:r>
              <a:rPr lang="en-US" altLang="zh-CN" dirty="0">
                <a:solidFill>
                  <a:srgbClr val="F164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dirty="0">
                <a:solidFill>
                  <a:srgbClr val="F164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年，安全性得到充分验证</a:t>
            </a:r>
          </a:p>
        </p:txBody>
      </p:sp>
      <p:sp>
        <p:nvSpPr>
          <p:cNvPr id="35" name="文本框 34"/>
          <p:cNvSpPr txBox="1"/>
          <p:nvPr>
            <p:custDataLst>
              <p:tags r:id="rId8"/>
            </p:custDataLst>
          </p:nvPr>
        </p:nvSpPr>
        <p:spPr>
          <a:xfrm>
            <a:off x="3683635" y="5335905"/>
            <a:ext cx="7819390" cy="4057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dirty="0">
                <a:solidFill>
                  <a:srgbClr val="002B9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操作简单，临床管理难度低，患者可及性好</a:t>
            </a:r>
            <a:r>
              <a:rPr lang="en-US" altLang="zh-CN" dirty="0">
                <a:solidFill>
                  <a:srgbClr val="002B9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b="1" dirty="0">
                <a:solidFill>
                  <a:srgbClr val="002B9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相比雾化吸入溶液更具经济性</a:t>
            </a:r>
          </a:p>
        </p:txBody>
      </p:sp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1315085" y="3438525"/>
            <a:ext cx="2134870" cy="460375"/>
          </a:xfrm>
          <a:prstGeom prst="rect">
            <a:avLst/>
          </a:prstGeom>
          <a:solidFill>
            <a:srgbClr val="002B9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 03 </a:t>
            </a:r>
            <a:r>
              <a:rPr lang="zh-CN" altLang="en-US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有效性</a:t>
            </a:r>
          </a:p>
        </p:txBody>
      </p:sp>
      <p:sp>
        <p:nvSpPr>
          <p:cNvPr id="37" name="文本框 36"/>
          <p:cNvSpPr txBox="1"/>
          <p:nvPr>
            <p:custDataLst>
              <p:tags r:id="rId10"/>
            </p:custDataLst>
          </p:nvPr>
        </p:nvSpPr>
        <p:spPr>
          <a:xfrm>
            <a:off x="1315085" y="4345305"/>
            <a:ext cx="2134870" cy="460375"/>
          </a:xfrm>
          <a:prstGeom prst="rect">
            <a:avLst/>
          </a:prstGeom>
          <a:solidFill>
            <a:srgbClr val="F16400"/>
          </a:solidFill>
          <a:ln>
            <a:solidFill>
              <a:srgbClr val="F164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 04 </a:t>
            </a:r>
            <a:r>
              <a:rPr lang="zh-CN" altLang="en-US" sz="24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安全性</a:t>
            </a:r>
            <a:r>
              <a:rPr lang="en-US" altLang="zh-CN" sz="24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 </a:t>
            </a:r>
          </a:p>
        </p:txBody>
      </p:sp>
      <p:sp>
        <p:nvSpPr>
          <p:cNvPr id="38" name="文本框 37"/>
          <p:cNvSpPr txBox="1"/>
          <p:nvPr>
            <p:custDataLst>
              <p:tags r:id="rId11"/>
            </p:custDataLst>
          </p:nvPr>
        </p:nvSpPr>
        <p:spPr>
          <a:xfrm>
            <a:off x="1315085" y="5251450"/>
            <a:ext cx="2134870" cy="460375"/>
          </a:xfrm>
          <a:prstGeom prst="rect">
            <a:avLst/>
          </a:prstGeom>
          <a:solidFill>
            <a:srgbClr val="002B9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 05 </a:t>
            </a:r>
            <a:r>
              <a:rPr lang="zh-CN" altLang="en-US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公平性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8"/>
          <a:stretch>
            <a:fillRect/>
          </a:stretch>
        </p:blipFill>
        <p:spPr>
          <a:xfrm>
            <a:off x="-2540" y="-3810"/>
            <a:ext cx="12194540" cy="6861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84070" y="162560"/>
            <a:ext cx="7623810" cy="5226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16400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全球唯一</a:t>
            </a:r>
            <a:r>
              <a:rPr lang="zh-CN" altLang="en-US" sz="2000" dirty="0">
                <a:solidFill>
                  <a:srgbClr val="F16400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用于</a:t>
            </a:r>
            <a:r>
              <a:rPr lang="en-US" altLang="zh-CN" sz="2000" b="1" dirty="0">
                <a:solidFill>
                  <a:srgbClr val="F16400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000" b="1" dirty="0">
                <a:solidFill>
                  <a:srgbClr val="F16400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岁以上儿童</a:t>
            </a:r>
            <a:r>
              <a:rPr lang="zh-CN" altLang="en-US" sz="2000" dirty="0">
                <a:solidFill>
                  <a:srgbClr val="F16400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气道粘液高分泌患者的</a:t>
            </a:r>
            <a:r>
              <a:rPr lang="zh-CN" altLang="en-US" sz="2000" b="1" dirty="0">
                <a:solidFill>
                  <a:srgbClr val="F16400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喷雾剂型</a:t>
            </a:r>
          </a:p>
        </p:txBody>
      </p:sp>
      <p:graphicFrame>
        <p:nvGraphicFramePr>
          <p:cNvPr id="2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05276" y="972806"/>
          <a:ext cx="6678295" cy="5218804"/>
        </p:xfrm>
        <a:graphic>
          <a:graphicData uri="http://schemas.openxmlformats.org/drawingml/2006/table">
            <a:tbl>
              <a:tblPr firstRow="1" firstCol="1">
                <a:tableStyleId>{4155101D-3FC2-4E86-82C7-047B514CF913}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7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通用名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rgbClr val="002B91"/>
                          </a:solidFill>
                        </a:rPr>
                        <a:t>盐酸氨溴索喷雾剂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sym typeface="+mn-ea"/>
                        </a:rPr>
                        <a:t>申报目录类别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sym typeface="+mn-ea"/>
                        </a:rPr>
                        <a:t>基本医保目录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注册分类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ym typeface="+mn-ea"/>
                        </a:rPr>
                        <a:t>5.1</a:t>
                      </a:r>
                      <a:r>
                        <a:rPr lang="zh-CN" altLang="en-US" sz="1400" dirty="0">
                          <a:sym typeface="+mn-ea"/>
                        </a:rPr>
                        <a:t>类，原研药</a:t>
                      </a:r>
                      <a:endParaRPr lang="zh-CN" altLang="en-US" sz="1400" dirty="0"/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/>
                        <a:t>是否独家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否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8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注册规格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13ml: 650mg</a:t>
                      </a:r>
                      <a:r>
                        <a:rPr lang="zh-CN" altLang="en-US" sz="1400" dirty="0"/>
                        <a:t>，每喷含盐酸氨溴索 </a:t>
                      </a:r>
                      <a:r>
                        <a:rPr lang="en-US" altLang="zh-CN" sz="1400" dirty="0"/>
                        <a:t>10mg</a:t>
                      </a:r>
                      <a:r>
                        <a:rPr lang="zh-CN" altLang="en-US" sz="1400" dirty="0"/>
                        <a:t>，每瓶</a:t>
                      </a:r>
                      <a:r>
                        <a:rPr lang="en-US" altLang="zh-CN" sz="1400" dirty="0"/>
                        <a:t>65</a:t>
                      </a:r>
                      <a:r>
                        <a:rPr lang="zh-CN" altLang="en-US" sz="1400" dirty="0"/>
                        <a:t>喷 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</a:rPr>
                        <a:t>说明书适应症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rgbClr val="002B91"/>
                          </a:solidFill>
                        </a:rPr>
                        <a:t>适用于</a:t>
                      </a:r>
                      <a:r>
                        <a:rPr lang="zh-CN" altLang="en-US" sz="1400" b="1" dirty="0">
                          <a:solidFill>
                            <a:srgbClr val="F164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</a:rPr>
                        <a:t>6岁以上儿童</a:t>
                      </a:r>
                      <a:r>
                        <a:rPr lang="zh-CN" altLang="en-US" sz="1400" b="1" dirty="0">
                          <a:solidFill>
                            <a:srgbClr val="002B91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</a:rPr>
                        <a:t>及成人</a:t>
                      </a:r>
                      <a:r>
                        <a:rPr lang="zh-CN" altLang="en-US" sz="1400" b="1" dirty="0">
                          <a:solidFill>
                            <a:srgbClr val="002B91"/>
                          </a:solidFill>
                        </a:rPr>
                        <a:t>的痰液粘稠及排痰困难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sym typeface="+mn-ea"/>
                        </a:rPr>
                        <a:t>用法用量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 dirty="0">
                          <a:sym typeface="+mn-ea"/>
                        </a:rPr>
                        <a:t>本品仅用于口服。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dirty="0">
                          <a:sym typeface="+mn-ea"/>
                        </a:rPr>
                        <a:t>6-12</a:t>
                      </a:r>
                      <a:r>
                        <a:rPr lang="zh-CN" altLang="en-US" sz="1400" b="1" dirty="0">
                          <a:sym typeface="+mn-ea"/>
                        </a:rPr>
                        <a:t>岁儿童</a:t>
                      </a:r>
                      <a:r>
                        <a:rPr lang="zh-CN" altLang="en-US" sz="1400" dirty="0">
                          <a:sym typeface="+mn-ea"/>
                        </a:rPr>
                        <a:t>：每次</a:t>
                      </a:r>
                      <a:r>
                        <a:rPr lang="en-US" altLang="zh-CN" sz="1400" dirty="0">
                          <a:sym typeface="+mn-ea"/>
                        </a:rPr>
                        <a:t>1~2</a:t>
                      </a:r>
                      <a:r>
                        <a:rPr lang="zh-CN" altLang="en-US" sz="1400" dirty="0">
                          <a:sym typeface="+mn-ea"/>
                        </a:rPr>
                        <a:t>喷（每喷</a:t>
                      </a:r>
                      <a:r>
                        <a:rPr lang="en-US" altLang="zh-CN" sz="1400" dirty="0">
                          <a:sym typeface="+mn-ea"/>
                        </a:rPr>
                        <a:t>10mg</a:t>
                      </a:r>
                      <a:r>
                        <a:rPr lang="zh-CN" altLang="en-US" sz="1400" dirty="0">
                          <a:sym typeface="+mn-ea"/>
                        </a:rPr>
                        <a:t>），每日</a:t>
                      </a:r>
                      <a:r>
                        <a:rPr lang="en-US" altLang="zh-CN" sz="1400" dirty="0">
                          <a:sym typeface="+mn-ea"/>
                        </a:rPr>
                        <a:t>2~3</a:t>
                      </a:r>
                      <a:r>
                        <a:rPr lang="zh-CN" altLang="en-US" sz="1400" dirty="0">
                          <a:sym typeface="+mn-ea"/>
                        </a:rPr>
                        <a:t>次。 </a:t>
                      </a:r>
                      <a:endParaRPr lang="zh-CN" altLang="en-US" sz="1400" dirty="0"/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 b="1" dirty="0">
                          <a:sym typeface="+mn-ea"/>
                        </a:rPr>
                        <a:t>成人和</a:t>
                      </a:r>
                      <a:r>
                        <a:rPr lang="en-US" altLang="zh-CN" sz="1400" b="1" dirty="0">
                          <a:sym typeface="+mn-ea"/>
                        </a:rPr>
                        <a:t>12</a:t>
                      </a:r>
                      <a:r>
                        <a:rPr lang="zh-CN" altLang="en-US" sz="1400" b="1" dirty="0">
                          <a:sym typeface="+mn-ea"/>
                        </a:rPr>
                        <a:t>岁以上青少年：</a:t>
                      </a:r>
                      <a:r>
                        <a:rPr lang="zh-CN" altLang="en-US" sz="1400" dirty="0">
                          <a:sym typeface="+mn-ea"/>
                        </a:rPr>
                        <a:t>通常在治疗的最初</a:t>
                      </a:r>
                      <a:r>
                        <a:rPr lang="en-US" altLang="zh-CN" sz="1400" dirty="0">
                          <a:sym typeface="+mn-ea"/>
                        </a:rPr>
                        <a:t>2-3</a:t>
                      </a:r>
                      <a:r>
                        <a:rPr lang="zh-CN" altLang="en-US" sz="1400" dirty="0">
                          <a:sym typeface="+mn-ea"/>
                        </a:rPr>
                        <a:t>天，每次 </a:t>
                      </a:r>
                      <a:r>
                        <a:rPr lang="en-US" altLang="zh-CN" sz="1400" dirty="0">
                          <a:sym typeface="+mn-ea"/>
                        </a:rPr>
                        <a:t>3~4 </a:t>
                      </a:r>
                      <a:r>
                        <a:rPr lang="zh-CN" altLang="en-US" sz="1400" dirty="0">
                          <a:sym typeface="+mn-ea"/>
                        </a:rPr>
                        <a:t>喷（每喷</a:t>
                      </a:r>
                      <a:r>
                        <a:rPr lang="en-US" altLang="zh-CN" sz="1400" dirty="0">
                          <a:sym typeface="+mn-ea"/>
                        </a:rPr>
                        <a:t>10mg</a:t>
                      </a:r>
                      <a:r>
                        <a:rPr lang="zh-CN" altLang="en-US" sz="1400" dirty="0">
                          <a:sym typeface="+mn-ea"/>
                        </a:rPr>
                        <a:t>），每日 </a:t>
                      </a:r>
                      <a:r>
                        <a:rPr lang="en-US" altLang="zh-CN" sz="1400" dirty="0">
                          <a:sym typeface="+mn-ea"/>
                        </a:rPr>
                        <a:t>3 </a:t>
                      </a:r>
                      <a:r>
                        <a:rPr lang="zh-CN" altLang="en-US" sz="1400" dirty="0">
                          <a:sym typeface="+mn-ea"/>
                        </a:rPr>
                        <a:t>次。</a:t>
                      </a:r>
                      <a:endParaRPr lang="zh-CN" altLang="en-US" sz="1400" dirty="0"/>
                    </a:p>
                    <a:p>
                      <a:pPr>
                        <a:buNone/>
                      </a:pPr>
                      <a:endParaRPr lang="zh-CN" altLang="en-US" sz="1400" b="1" dirty="0">
                        <a:solidFill>
                          <a:srgbClr val="002B9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8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大陆同通用名药品上市情况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r>
                        <a:rPr lang="zh-CN" altLang="en-US" sz="1400" dirty="0"/>
                        <a:t>家</a:t>
                      </a:r>
                      <a:r>
                        <a:rPr lang="zh-CN" altLang="en-US" sz="1400" kern="1200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</a:rPr>
                        <a:t>（适应症、递送剂量均不同）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中国大陆</a:t>
                      </a:r>
                    </a:p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首次上市时间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2021</a:t>
                      </a:r>
                      <a:r>
                        <a:rPr lang="zh-CN" altLang="en-US" sz="1400" dirty="0"/>
                        <a:t>年</a:t>
                      </a:r>
                      <a:r>
                        <a:rPr lang="en-US" altLang="zh-CN" sz="1400" dirty="0"/>
                        <a:t>07</a:t>
                      </a:r>
                      <a:r>
                        <a:rPr lang="zh-CN" altLang="en-US" sz="1400" dirty="0"/>
                        <a:t>月</a:t>
                      </a:r>
                      <a:r>
                        <a:rPr lang="en-US" altLang="zh-CN" sz="1400" dirty="0"/>
                        <a:t>28</a:t>
                      </a:r>
                      <a:r>
                        <a:rPr lang="zh-CN" altLang="en-US" sz="1400" dirty="0"/>
                        <a:t>日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/>
                        <a:t>本品上市时间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2024.11</a:t>
                      </a:r>
                      <a:endParaRPr lang="zh-CN" altLang="en-US" sz="1400" dirty="0"/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8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全球首个</a:t>
                      </a:r>
                    </a:p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上市国家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地区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欧盟； </a:t>
                      </a:r>
                      <a:r>
                        <a:rPr lang="en-US" altLang="zh-CN" sz="1400" dirty="0"/>
                        <a:t>2004</a:t>
                      </a:r>
                      <a:r>
                        <a:rPr lang="zh-CN" altLang="en-US" sz="1400" dirty="0"/>
                        <a:t>年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是否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OTC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药品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否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同侧圆角矩形 7"/>
          <p:cNvSpPr/>
          <p:nvPr/>
        </p:nvSpPr>
        <p:spPr>
          <a:xfrm>
            <a:off x="25400" y="16256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456" y="6447125"/>
            <a:ext cx="47091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kumimoji="0" lang="zh-CN" altLang="en-US" sz="9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吸入用盐酸氨溴索溶液说明书</a:t>
            </a:r>
            <a:endParaRPr kumimoji="0" lang="en-US" altLang="zh-CN" sz="9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879600" y="967740"/>
            <a:ext cx="3809365" cy="5229225"/>
            <a:chOff x="2824" y="1732"/>
            <a:chExt cx="5999" cy="8235"/>
          </a:xfrm>
        </p:grpSpPr>
        <p:sp>
          <p:nvSpPr>
            <p:cNvPr id="21" name="圆角矩形 20"/>
            <p:cNvSpPr/>
            <p:nvPr/>
          </p:nvSpPr>
          <p:spPr>
            <a:xfrm>
              <a:off x="2824" y="1732"/>
              <a:ext cx="120" cy="8224"/>
            </a:xfrm>
            <a:prstGeom prst="roundRect">
              <a:avLst>
                <a:gd name="adj" fmla="val 707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5934" y="8288"/>
              <a:ext cx="120" cy="1665"/>
            </a:xfrm>
            <a:prstGeom prst="roundRect">
              <a:avLst>
                <a:gd name="adj" fmla="val 707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8703" y="8304"/>
              <a:ext cx="120" cy="1663"/>
            </a:xfrm>
            <a:prstGeom prst="roundRect">
              <a:avLst>
                <a:gd name="adj" fmla="val 707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7237730" y="1977390"/>
            <a:ext cx="4584700" cy="835025"/>
          </a:xfrm>
          <a:prstGeom prst="roundRect">
            <a:avLst>
              <a:gd name="adj" fmla="val 707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7214870" y="984885"/>
            <a:ext cx="4597400" cy="866140"/>
            <a:chOff x="11362" y="1599"/>
            <a:chExt cx="7240" cy="1364"/>
          </a:xfrm>
        </p:grpSpPr>
        <p:sp>
          <p:nvSpPr>
            <p:cNvPr id="51" name="矩形 50"/>
            <p:cNvSpPr/>
            <p:nvPr/>
          </p:nvSpPr>
          <p:spPr>
            <a:xfrm>
              <a:off x="11364" y="1599"/>
              <a:ext cx="7239" cy="136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399F">
                    <a:alpha val="10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1362" y="1611"/>
              <a:ext cx="7239" cy="1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参照药品建议：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吸入用盐酸氨溴索溶液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340600" y="1977390"/>
            <a:ext cx="4003040" cy="864870"/>
            <a:chOff x="11560" y="3178"/>
            <a:chExt cx="6304" cy="1362"/>
          </a:xfrm>
        </p:grpSpPr>
        <p:grpSp>
          <p:nvGrpSpPr>
            <p:cNvPr id="44" name="组合 43"/>
            <p:cNvGrpSpPr/>
            <p:nvPr/>
          </p:nvGrpSpPr>
          <p:grpSpPr>
            <a:xfrm>
              <a:off x="11560" y="3226"/>
              <a:ext cx="6305" cy="1315"/>
              <a:chOff x="11800" y="2850"/>
              <a:chExt cx="6305" cy="131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1800" y="3318"/>
                <a:ext cx="1628" cy="577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Medium" panose="020B0600000000000000" charset="-122"/>
                  </a:rPr>
                  <a:t>选择理由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4051" y="2850"/>
                <a:ext cx="4054" cy="131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285750" indent="-28575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参照药为医保目录内药品</a:t>
                </a:r>
              </a:p>
              <a:p>
                <a:pPr marL="285750" indent="-28575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两者活性成分相同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indent="-28575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两者同属于吸入剂类别</a:t>
                </a:r>
              </a:p>
            </p:txBody>
          </p:sp>
        </p:grpSp>
        <p:sp>
          <p:nvSpPr>
            <p:cNvPr id="45" name="圆角矩形 44"/>
            <p:cNvSpPr/>
            <p:nvPr/>
          </p:nvSpPr>
          <p:spPr>
            <a:xfrm>
              <a:off x="13188" y="3178"/>
              <a:ext cx="120" cy="1315"/>
            </a:xfrm>
            <a:prstGeom prst="roundRect">
              <a:avLst>
                <a:gd name="adj" fmla="val 707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237730" y="2966720"/>
            <a:ext cx="4584700" cy="3340100"/>
            <a:chOff x="11398" y="4736"/>
            <a:chExt cx="7220" cy="5260"/>
          </a:xfrm>
          <a:solidFill>
            <a:srgbClr val="FCECE8"/>
          </a:solidFill>
        </p:grpSpPr>
        <p:sp>
          <p:nvSpPr>
            <p:cNvPr id="47" name="圆角矩形 46"/>
            <p:cNvSpPr/>
            <p:nvPr/>
          </p:nvSpPr>
          <p:spPr>
            <a:xfrm>
              <a:off x="11398" y="4736"/>
              <a:ext cx="7220" cy="5260"/>
            </a:xfrm>
            <a:prstGeom prst="roundRect">
              <a:avLst>
                <a:gd name="adj" fmla="val 7071"/>
              </a:avLst>
            </a:prstGeom>
            <a:solidFill>
              <a:srgbClr val="FBE5D6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1560" y="4922"/>
              <a:ext cx="6669" cy="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charset="-122"/>
                </a:rPr>
                <a:t>对比参照药品的优势：</a:t>
              </a:r>
            </a:p>
            <a:p>
              <a:pPr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030" y="5488"/>
              <a:ext cx="6337" cy="1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t">
              <a:noAutofit/>
            </a:bodyPr>
            <a:lstStyle/>
            <a:p>
              <a:pPr marR="0" lvl="0" indent="0" algn="l" defTabSz="914400" rtl="0" eaLnBrk="0" fontAlgn="ctr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ea"/>
                <a:buNone/>
                <a:defRPr/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安全性更好，依从性更高：</a:t>
              </a:r>
            </a:p>
            <a:p>
              <a:pPr marR="0" lvl="0" indent="0" algn="l" defTabSz="914400" rtl="0" eaLnBrk="0" fontAlgn="ctr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ea"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微量即起效，低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呼吸道刺激</a:t>
              </a:r>
              <a:r>
                <a:rPr lang="zh-CN" altLang="en-US" sz="1200" b="1" dirty="0">
                  <a:solidFill>
                    <a:srgbClr val="F16400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（雾化吸入原则上有支气管痉挛的风险）</a:t>
              </a:r>
              <a:r>
                <a:rPr lang="en-US" altLang="zh-CN" sz="1200" baseline="30000" dirty="0"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[1]</a:t>
              </a:r>
              <a:r>
                <a:rPr lang="zh-CN" altLang="en-US" sz="1200" dirty="0"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适配儿童等气道敏感或雾化不耐受患者。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1737" y="5606"/>
              <a:ext cx="277" cy="296"/>
            </a:xfrm>
            <a:prstGeom prst="rect">
              <a:avLst/>
            </a:prstGeom>
            <a:solidFill>
              <a:srgbClr val="F164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342900" marR="0" lvl="0" indent="-342900" algn="l" defTabSz="914400" rtl="0" eaLnBrk="0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defRPr/>
              </a:pPr>
              <a:endParaRPr lang="zh-CN" altLang="en-US" sz="900" kern="0">
                <a:solidFill>
                  <a:srgbClr val="FFFFFF"/>
                </a:solidFill>
                <a:ea typeface="OPPOSans B" pitchFamily="18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1737" y="7063"/>
              <a:ext cx="277" cy="296"/>
            </a:xfrm>
            <a:prstGeom prst="rect">
              <a:avLst/>
            </a:prstGeom>
            <a:solidFill>
              <a:srgbClr val="F164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900" kern="0">
                <a:solidFill>
                  <a:srgbClr val="FFFFFF"/>
                </a:solidFill>
                <a:ea typeface="OPPOSans B" pitchFamily="18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736" y="8378"/>
              <a:ext cx="277" cy="296"/>
            </a:xfrm>
            <a:prstGeom prst="rect">
              <a:avLst/>
            </a:prstGeom>
            <a:solidFill>
              <a:srgbClr val="F164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900" kern="0">
                <a:solidFill>
                  <a:srgbClr val="FFFFFF"/>
                </a:solidFill>
                <a:ea typeface="OPPOSans B" pitchFamily="18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2030" y="6954"/>
              <a:ext cx="6336" cy="1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t">
              <a:noAutofit/>
            </a:bodyPr>
            <a:lstStyle/>
            <a:p>
              <a:pPr marR="0" lvl="0" indent="0" algn="l" defTabSz="914400" rtl="0" eaLnBrk="0" fontAlgn="ctr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ea"/>
                <a:buNone/>
                <a:defRPr/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操作更便捷，双重吸收更快起效：</a:t>
              </a:r>
            </a:p>
            <a:p>
              <a:pPr marR="0" lvl="0" indent="0" algn="l" defTabSz="914400" rtl="0" eaLnBrk="0" fontAlgn="ctr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ea"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本品按压即给药，</a:t>
              </a:r>
              <a:r>
                <a:rPr lang="zh-CN" altLang="en-US" sz="1200" b="1" dirty="0">
                  <a:solidFill>
                    <a:srgbClr val="F1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仅需</a:t>
              </a:r>
              <a:r>
                <a:rPr lang="zh-CN" altLang="en-US" sz="1200" b="1" dirty="0">
                  <a:solidFill>
                    <a:srgbClr val="F1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旋转喷头、按压喷入</a:t>
              </a:r>
              <a:r>
                <a:rPr lang="en-US" altLang="zh-CN" sz="1200" b="1" dirty="0">
                  <a:solidFill>
                    <a:srgbClr val="F1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r>
                <a:rPr lang="zh-CN" altLang="en-US" sz="1200" b="1" dirty="0">
                  <a:solidFill>
                    <a:srgbClr val="F1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步操作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，局部与全身双重吸收，更快发挥疗效。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2013" y="8287"/>
              <a:ext cx="6353" cy="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t">
              <a:noAutofit/>
            </a:bodyPr>
            <a:lstStyle/>
            <a:p>
              <a:pPr marR="0" lvl="0" indent="0" algn="l" defTabSz="914400" rtl="0" eaLnBrk="0" fontAlgn="ctr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ea"/>
                <a:buNone/>
                <a:defRPr/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剂量更准确，使用更经济：</a:t>
              </a:r>
            </a:p>
            <a:p>
              <a:pPr marR="0" lvl="0" indent="0" algn="l" defTabSz="914400" rtl="0" eaLnBrk="0" fontAlgn="ctr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ea"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每喷剂量均一精准，避免雾化吸入因操作不当导致的剂量误差，</a:t>
              </a:r>
              <a:r>
                <a:rPr lang="zh-CN" altLang="en-US" sz="1200" b="1" dirty="0">
                  <a:solidFill>
                    <a:srgbClr val="F1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无需依赖设备耗材，节省治疗时间及费用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，无交叉感染风险。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4305" y="5081"/>
            <a:ext cx="14287023" cy="6861660"/>
            <a:chOff x="67" y="-86"/>
            <a:chExt cx="22499" cy="1080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8"/>
            <a:stretch>
              <a:fillRect/>
            </a:stretch>
          </p:blipFill>
          <p:spPr>
            <a:xfrm>
              <a:off x="67" y="-86"/>
              <a:ext cx="19204" cy="1080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048" y="294"/>
              <a:ext cx="19518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喷雾剂型可解决</a:t>
              </a:r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儿童和吞咽困难患者</a:t>
              </a:r>
              <a:r>
                <a:rPr lang="zh-CN" altLang="en-US" sz="2000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痰液管理领域的用药痛点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6394450" y="1258570"/>
            <a:ext cx="5098415" cy="629920"/>
          </a:xfrm>
          <a:prstGeom prst="rect">
            <a:avLst/>
          </a:prstGeom>
          <a:solidFill>
            <a:srgbClr val="F16400"/>
          </a:solidFill>
          <a:ln w="6350" cap="flat" cmpd="sng" algn="ctr">
            <a:solidFill>
              <a:srgbClr val="000000">
                <a:alpha val="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临床未满足需求</a:t>
            </a:r>
            <a:endParaRPr lang="zh-CN" alt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393815" y="1888490"/>
            <a:ext cx="5099050" cy="4154170"/>
          </a:xfrm>
          <a:prstGeom prst="rect">
            <a:avLst/>
          </a:prstGeom>
          <a:noFill/>
          <a:ln w="28575" cmpd="sng">
            <a:solidFill>
              <a:srgbClr val="F16400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marL="342900" indent="-342900" algn="just">
              <a:lnSpc>
                <a:spcPct val="170000"/>
              </a:lnSpc>
              <a:spcBef>
                <a:spcPts val="600"/>
              </a:spcBef>
              <a:buFont typeface="Wingdings" panose="05000000000000000000" charset="0"/>
              <a:buChar char="n"/>
              <a:defRPr sz="1800">
                <a:solidFill>
                  <a:srgbClr val="000000"/>
                </a:solidFill>
              </a:defRPr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使用场景局限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雾化可能引起儿童患者呛咳、喉痉挛；喷雾剂人体工学设计，延展喷头直达咽喉部，任意角度给药，不受体位限制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无呛咳风险</a:t>
            </a:r>
          </a:p>
          <a:p>
            <a:pPr marL="342900" indent="-342900" algn="just">
              <a:lnSpc>
                <a:spcPct val="170000"/>
              </a:lnSpc>
              <a:spcBef>
                <a:spcPts val="600"/>
              </a:spcBef>
              <a:buFont typeface="Wingdings" panose="05000000000000000000" charset="0"/>
              <a:buChar char="n"/>
              <a:defRPr sz="1800">
                <a:solidFill>
                  <a:srgbClr val="000000"/>
                </a:solidFill>
              </a:defRPr>
            </a:pPr>
            <a:r>
              <a:rPr lang="zh-CN" altLang="en-US" sz="1400" b="1" dirty="0"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规范化不理想</a:t>
            </a:r>
            <a:r>
              <a:rPr lang="en-US" altLang="zh-CN" sz="1400" b="1" dirty="0"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400" dirty="0"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儿童难以正确使用雾化设备，依从性差，影响治疗效果；喷雾剂操作简单，按压即释放固定精准剂量。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just" fontAlgn="auto">
              <a:lnSpc>
                <a:spcPct val="170000"/>
              </a:lnSpc>
              <a:spcBef>
                <a:spcPts val="600"/>
              </a:spcBef>
              <a:buFont typeface="Wingdings" panose="05000000000000000000" charset="0"/>
              <a:buChar char="n"/>
              <a:defRPr sz="1800">
                <a:solidFill>
                  <a:srgbClr val="000000"/>
                </a:solidFill>
              </a:defRPr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设备配备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消毒不充分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雾化设备耗材重复使用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清洁不当可能导致交叉感染引发二次治疗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部分基层医疗机构可能配备不足；喷雾剂个人专用，无交叉感染风险，减少治疗费用。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465455" y="1258570"/>
            <a:ext cx="6387900" cy="4813935"/>
            <a:chOff x="785" y="2653"/>
            <a:chExt cx="9645" cy="7581"/>
          </a:xfrm>
        </p:grpSpPr>
        <p:sp>
          <p:nvSpPr>
            <p:cNvPr id="25" name="TextBox 27"/>
            <p:cNvSpPr txBox="1"/>
            <p:nvPr/>
          </p:nvSpPr>
          <p:spPr>
            <a:xfrm>
              <a:off x="6572" y="7701"/>
              <a:ext cx="444" cy="434"/>
            </a:xfrm>
            <a:prstGeom prst="rect">
              <a:avLst/>
            </a:prstGeom>
            <a:noFill/>
          </p:spPr>
          <p:txBody>
            <a:bodyPr wrap="square" numCol="1" spcCol="457200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4</a:t>
              </a:r>
            </a:p>
          </p:txBody>
        </p:sp>
        <p:sp>
          <p:nvSpPr>
            <p:cNvPr id="26" name="Shape 1155"/>
            <p:cNvSpPr/>
            <p:nvPr/>
          </p:nvSpPr>
          <p:spPr>
            <a:xfrm>
              <a:off x="785" y="7290"/>
              <a:ext cx="7379" cy="4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ct val="200000"/>
                </a:lnSpc>
                <a:defRPr sz="1800">
                  <a:solidFill>
                    <a:srgbClr val="000000"/>
                  </a:solidFill>
                </a:defRPr>
              </a:pPr>
              <a:endParaRPr lang="en-US" sz="1400" b="1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362" y="2653"/>
              <a:ext cx="8068" cy="1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00">
                  <a:alpha val="0"/>
                </a:srgb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所治疗疾病基本情况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381" y="3645"/>
              <a:ext cx="8039" cy="65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2F5597"/>
              </a:solidFill>
              <a:prstDash val="solid"/>
            </a:ln>
          </p:spPr>
          <p:txBody>
            <a:bodyPr wrap="square" rtlCol="0" anchor="t">
              <a:no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0"/>
                </a:spcBef>
              </a:pP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endParaRPr>
            </a:p>
            <a:p>
              <a:pPr indent="0" algn="l" fontAlgn="auto">
                <a:lnSpc>
                  <a:spcPct val="150000"/>
                </a:lnSpc>
                <a:spcBef>
                  <a:spcPts val="0"/>
                </a:spcBef>
              </a:pP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endParaRPr>
            </a:p>
            <a:p>
              <a:pPr indent="0" algn="l" fontAlgn="auto">
                <a:lnSpc>
                  <a:spcPct val="150000"/>
                </a:lnSpc>
                <a:spcBef>
                  <a:spcPts val="0"/>
                </a:spcBef>
              </a:pP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362" y="3827"/>
              <a:ext cx="7898" cy="64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 algn="just" fontAlgn="auto">
                <a:lnSpc>
                  <a:spcPct val="190000"/>
                </a:lnSpc>
                <a:spcAft>
                  <a:spcPts val="600"/>
                </a:spcAft>
                <a:buFont typeface="Wingdings" panose="05000000000000000000" charset="0"/>
                <a:buChar char="n"/>
              </a:pP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痰量增多、痰液黏稠不易咳出是下呼吸道感染、慢性气道疾病等呼吸系统疾病的常见临床表现。</a:t>
              </a:r>
            </a:p>
            <a:p>
              <a:pPr marL="285750" indent="-285750" algn="just" fontAlgn="auto">
                <a:lnSpc>
                  <a:spcPct val="1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charset="0"/>
                <a:buChar char="n"/>
              </a:pP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近</a:t>
              </a:r>
              <a:r>
                <a:rPr lang="en-US" altLang="zh-CN" sz="1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50%</a:t>
              </a: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的慢阻肺患者存在咳痰症状；</a:t>
              </a:r>
              <a:r>
                <a:rPr lang="en-US" altLang="zh-CN" sz="1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20%~40%</a:t>
              </a: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的哮喘患者痰量增加；</a:t>
              </a:r>
              <a:r>
                <a:rPr lang="zh-CN" altLang="en-US" sz="1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超过</a:t>
              </a:r>
              <a:r>
                <a:rPr lang="en-US" altLang="zh-CN" sz="1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90%</a:t>
              </a: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的支气管扩张症患者存在咳嗽，且多伴有咳痰</a:t>
              </a:r>
              <a:r>
                <a:rPr lang="en-US" altLang="zh-CN" sz="1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(75%~100%)</a:t>
              </a: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</a:p>
            <a:p>
              <a:pPr marL="285750" indent="-285750" algn="just" fontAlgn="auto">
                <a:lnSpc>
                  <a:spcPct val="190000"/>
                </a:lnSpc>
                <a:buFont typeface="Wingdings" panose="05000000000000000000" charset="0"/>
                <a:buChar char="n"/>
              </a:pP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在外科术后、机械通气、神经系统疾病患者中，由于</a:t>
              </a:r>
              <a:r>
                <a:rPr lang="zh-CN" altLang="en-US" sz="1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胸腹活动受限、伤口疼痛、意识水平降低等因素引起咳嗽能力不足</a:t>
              </a: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，常常导致痰液潴留，继而造成咳嗽、咳痰、胸闷、呼吸困难等不适，重者可阻塞气道，甚至危及生命。</a:t>
              </a:r>
              <a:endParaRPr lang="zh-CN" altLang="en-US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6" name="同侧圆角矩形 5"/>
          <p:cNvSpPr/>
          <p:nvPr/>
        </p:nvSpPr>
        <p:spPr>
          <a:xfrm>
            <a:off x="25400" y="16256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5274" y="18879"/>
            <a:ext cx="13780288" cy="6861660"/>
            <a:chOff x="-76" y="-78"/>
            <a:chExt cx="21701" cy="10806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8"/>
            <a:stretch>
              <a:fillRect/>
            </a:stretch>
          </p:blipFill>
          <p:spPr>
            <a:xfrm>
              <a:off x="-76" y="-78"/>
              <a:ext cx="19204" cy="1080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2845" y="218"/>
              <a:ext cx="18780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首创高度浓缩的微量喷雾技术，搭载人体工学喷头设计，实现了快速精准定量</a:t>
              </a:r>
            </a:p>
          </p:txBody>
        </p:sp>
      </p:grpSp>
      <p:sp>
        <p:nvSpPr>
          <p:cNvPr id="39" name="textbox 206"/>
          <p:cNvSpPr/>
          <p:nvPr/>
        </p:nvSpPr>
        <p:spPr>
          <a:xfrm>
            <a:off x="505460" y="2872740"/>
            <a:ext cx="4765675" cy="275971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5240" indent="0" algn="l" rtl="0" eaLnBrk="0" fontAlgn="auto">
              <a:lnSpc>
                <a:spcPct val="110000"/>
              </a:lnSpc>
              <a:tabLst>
                <a:tab pos="118110" algn="l"/>
              </a:tabLst>
            </a:pPr>
            <a:r>
              <a:rPr lang="en-US" altLang="zh-CN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✓</a:t>
            </a:r>
            <a:r>
              <a:rPr lang="en-US" altLang="zh-CN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给药频次低</a:t>
            </a:r>
            <a:r>
              <a:rPr sz="16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pPr marL="15240" indent="0" algn="l" rtl="0" eaLnBrk="0" fontAlgn="auto">
              <a:lnSpc>
                <a:spcPct val="110000"/>
              </a:lnSpc>
              <a:tabLst>
                <a:tab pos="118110" algn="l"/>
              </a:tabLst>
            </a:pP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✓</a:t>
            </a: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对生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活方式影响小 </a:t>
            </a:r>
          </a:p>
          <a:p>
            <a:pPr marL="15240" indent="0" algn="l" rtl="0" eaLnBrk="0" fontAlgn="auto">
              <a:lnSpc>
                <a:spcPct val="110000"/>
              </a:lnSpc>
              <a:tabLst>
                <a:tab pos="118110" algn="l"/>
              </a:tabLst>
            </a:pP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✓</a:t>
            </a: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口味适宜</a:t>
            </a:r>
            <a:r>
              <a:rPr lang="en-US" altLang="zh-CN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  <a:p>
            <a:pPr marL="15240" indent="0" algn="l" rtl="0" eaLnBrk="0" fontAlgn="auto">
              <a:lnSpc>
                <a:spcPct val="110000"/>
              </a:lnSpc>
              <a:tabLst>
                <a:tab pos="118110" algn="l"/>
              </a:tabLst>
            </a:pP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✓</a:t>
            </a: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给药方便快捷、可靠</a:t>
            </a:r>
            <a:r>
              <a:rPr lang="en-US" altLang="zh-CN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  <a:p>
            <a:pPr marL="12700" indent="0" algn="l" rtl="0" eaLnBrk="0" fontAlgn="auto">
              <a:lnSpc>
                <a:spcPct val="110000"/>
              </a:lnSpc>
            </a:pP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✓</a:t>
            </a: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具有灵活性、适应性，可用于准确的分剂量使用</a:t>
            </a:r>
            <a:r>
              <a:rPr lang="en-US" altLang="zh-CN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</a:p>
          <a:p>
            <a:pPr marL="12700" indent="0" algn="l" rtl="0" eaLnBrk="0" fontAlgn="auto">
              <a:lnSpc>
                <a:spcPct val="110000"/>
              </a:lnSpc>
            </a:pP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✓</a:t>
            </a: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便于运输、体积/重量小</a:t>
            </a:r>
          </a:p>
          <a:p>
            <a:pPr marL="12700" indent="0" algn="l" rtl="0" eaLnBrk="0" fontAlgn="auto">
              <a:lnSpc>
                <a:spcPct val="110000"/>
              </a:lnSpc>
            </a:pP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✓</a:t>
            </a: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易产业化，气候适应性强</a:t>
            </a:r>
            <a:endParaRPr lang="zh-CN" altLang="en-US" sz="16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5240" indent="0" algn="l" rtl="0" eaLnBrk="0" fontAlgn="auto">
              <a:lnSpc>
                <a:spcPct val="110000"/>
              </a:lnSpc>
              <a:tabLst>
                <a:tab pos="118110" algn="l"/>
              </a:tabLst>
            </a:pP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✓</a:t>
            </a: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可负担性</a:t>
            </a:r>
            <a:r>
              <a:rPr lang="en-US" altLang="zh-CN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pPr marL="15240" indent="0" algn="l" rtl="0" eaLnBrk="0" fontAlgn="auto">
              <a:lnSpc>
                <a:spcPct val="110000"/>
              </a:lnSpc>
              <a:tabLst>
                <a:tab pos="118110" algn="l"/>
              </a:tabLst>
            </a:pP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✓</a:t>
            </a:r>
            <a:r>
              <a:rPr lang="en-US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辅料安全、用量少</a:t>
            </a:r>
            <a:r>
              <a:rPr lang="en-US" altLang="zh-CN" sz="1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4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-183515" y="929005"/>
            <a:ext cx="618744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 fontAlgn="auto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喷雾剂型是WHO推荐的儿科优选剂型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962150"/>
            <a:ext cx="4688205" cy="597535"/>
          </a:xfrm>
          <a:prstGeom prst="rect">
            <a:avLst/>
          </a:prstGeom>
        </p:spPr>
      </p:pic>
      <p:sp>
        <p:nvSpPr>
          <p:cNvPr id="42" name="椭圆 41"/>
          <p:cNvSpPr/>
          <p:nvPr/>
        </p:nvSpPr>
        <p:spPr>
          <a:xfrm>
            <a:off x="527685" y="1259840"/>
            <a:ext cx="4765675" cy="1238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同侧圆角矩形 1"/>
          <p:cNvSpPr/>
          <p:nvPr/>
        </p:nvSpPr>
        <p:spPr>
          <a:xfrm>
            <a:off x="25400" y="16256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1501140" y="6019951"/>
            <a:ext cx="9208135" cy="605004"/>
            <a:chOff x="12629" y="1991"/>
            <a:chExt cx="14501" cy="1038"/>
          </a:xfrm>
        </p:grpSpPr>
        <p:sp>
          <p:nvSpPr>
            <p:cNvPr id="51" name="矩形 50"/>
            <p:cNvSpPr/>
            <p:nvPr/>
          </p:nvSpPr>
          <p:spPr>
            <a:xfrm>
              <a:off x="12629" y="1991"/>
              <a:ext cx="14501" cy="1038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399F">
                    <a:alpha val="10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3340" y="2092"/>
              <a:ext cx="13049" cy="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该喷雾剂无需额外设备，患者使用便利，此设计已获专利授权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36565" y="802005"/>
            <a:ext cx="6488430" cy="4967605"/>
            <a:chOff x="8719" y="2289"/>
            <a:chExt cx="10218" cy="7823"/>
          </a:xfrm>
        </p:grpSpPr>
        <p:sp>
          <p:nvSpPr>
            <p:cNvPr id="11" name="圆角矩形 17"/>
            <p:cNvSpPr/>
            <p:nvPr/>
          </p:nvSpPr>
          <p:spPr>
            <a:xfrm>
              <a:off x="8719" y="8212"/>
              <a:ext cx="10206" cy="18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958" y="2289"/>
              <a:ext cx="2850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创新点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641" y="3142"/>
              <a:ext cx="5882" cy="6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" name="圆角矩形 17"/>
            <p:cNvSpPr/>
            <p:nvPr/>
          </p:nvSpPr>
          <p:spPr>
            <a:xfrm>
              <a:off x="8719" y="3282"/>
              <a:ext cx="10173" cy="2055"/>
            </a:xfrm>
            <a:prstGeom prst="roundRect">
              <a:avLst/>
            </a:prstGeom>
            <a:solidFill>
              <a:srgbClr val="FBE5D6"/>
            </a:solidFill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95" y="3261"/>
              <a:ext cx="7758" cy="173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600" b="1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高度浓缩的微量喷雾技术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每喷</a:t>
              </a:r>
              <a:r>
                <a:rPr lang="zh-CN" altLang="en-US" sz="1600" b="1" dirty="0">
                  <a:solidFill>
                    <a:srgbClr val="C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仅</a:t>
              </a:r>
              <a:r>
                <a:rPr lang="en-US" altLang="zh-CN" sz="1600" b="1" dirty="0">
                  <a:solidFill>
                    <a:srgbClr val="C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0.2ml</a:t>
              </a:r>
              <a:r>
                <a:rPr lang="zh-CN" altLang="en-US" sz="1600" b="1" dirty="0">
                  <a:solidFill>
                    <a:srgbClr val="C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即释放</a:t>
              </a:r>
              <a:r>
                <a:rPr lang="en-US" altLang="zh-CN" sz="1600" b="1" dirty="0">
                  <a:solidFill>
                    <a:srgbClr val="C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10mg</a:t>
              </a:r>
              <a:r>
                <a:rPr lang="zh-CN" altLang="en-US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剂量，减少液体摄入负担</a:t>
              </a:r>
              <a:endParaRPr lang="zh-CN" altLang="en-US" sz="1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微量喷雾</a:t>
              </a:r>
              <a:r>
                <a:rPr lang="zh-CN" altLang="en-US" sz="1600" b="1" dirty="0">
                  <a:solidFill>
                    <a:srgbClr val="C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降低呛咳风险</a:t>
              </a:r>
              <a:endParaRPr lang="zh-CN" altLang="en-US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863" y="8443"/>
              <a:ext cx="7891" cy="138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charset="0"/>
                <a:buChar char=""/>
              </a:pPr>
              <a:r>
                <a:rPr lang="zh-CN" altLang="en-US" sz="1600" b="1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快速精准定量给药</a:t>
              </a:r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本品给药方式简单，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瓶间、瓶内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递送剂量均一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性均符合《中国药典》相关规定。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altLang="zh-CN" sz="1400" baseline="300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圆角矩形 17"/>
            <p:cNvSpPr/>
            <p:nvPr/>
          </p:nvSpPr>
          <p:spPr>
            <a:xfrm>
              <a:off x="8719" y="5788"/>
              <a:ext cx="10165" cy="20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908" y="5985"/>
              <a:ext cx="8771" cy="1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charset="0"/>
                <a:buChar char=""/>
              </a:pPr>
              <a:r>
                <a:rPr lang="zh-CN" altLang="en-US" sz="1600" b="1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人体工学喷头设计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喷头可</a:t>
              </a:r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360</a:t>
              </a:r>
              <a:r>
                <a:rPr lang="en-US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°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旋转</a:t>
              </a:r>
              <a:r>
                <a:rPr lang="zh-CN" altLang="en-US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b="1" dirty="0">
                  <a:solidFill>
                    <a:srgbClr val="C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无需强行改变体位</a:t>
              </a:r>
              <a:endParaRPr lang="en-US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参考人体口腔长度，延长喷头至</a:t>
              </a:r>
              <a:r>
                <a:rPr lang="en-US" altLang="zh-CN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6.68cm</a:t>
              </a:r>
              <a:r>
                <a:rPr lang="zh-CN" altLang="en-US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b="1" dirty="0">
                  <a:solidFill>
                    <a:srgbClr val="C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直接靶向咽部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37" y="3179"/>
              <a:ext cx="2156" cy="231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9" y="5824"/>
              <a:ext cx="2157" cy="205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37" y="8174"/>
              <a:ext cx="2200" cy="1938"/>
            </a:xfrm>
            <a:prstGeom prst="rect">
              <a:avLst/>
            </a:prstGeom>
          </p:spPr>
        </p:pic>
        <p:sp>
          <p:nvSpPr>
            <p:cNvPr id="22" name="椭圆 21"/>
            <p:cNvSpPr/>
            <p:nvPr/>
          </p:nvSpPr>
          <p:spPr>
            <a:xfrm>
              <a:off x="8908" y="2970"/>
              <a:ext cx="10029" cy="1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970" y="-20955"/>
            <a:ext cx="12194675" cy="6861660"/>
            <a:chOff x="-4" y="-6"/>
            <a:chExt cx="19204" cy="10806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8"/>
            <a:stretch>
              <a:fillRect/>
            </a:stretch>
          </p:blipFill>
          <p:spPr>
            <a:xfrm>
              <a:off x="-4" y="-6"/>
              <a:ext cx="19204" cy="1080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2903" y="349"/>
              <a:ext cx="8297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剂型的创新，增强了该药品在临床上的表现</a:t>
              </a:r>
            </a:p>
          </p:txBody>
        </p:sp>
      </p:grpSp>
      <p:graphicFrame>
        <p:nvGraphicFramePr>
          <p:cNvPr id="32" name="表格 3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4481858"/>
              </p:ext>
            </p:extLst>
          </p:nvPr>
        </p:nvGraphicFramePr>
        <p:xfrm>
          <a:off x="411100" y="860503"/>
          <a:ext cx="11103428" cy="5228115"/>
        </p:xfrm>
        <a:graphic>
          <a:graphicData uri="http://schemas.openxmlformats.org/drawingml/2006/table">
            <a:tbl>
              <a:tblPr firstRow="1" bandRow="1">
                <a:tableStyleId>{4C4BF563-1BC6-4913-B1CC-E9A25BEBE01A}</a:tableStyleId>
              </a:tblPr>
              <a:tblGrid>
                <a:gridCol w="15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0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20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临床关注重点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雾化吸入溶液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喷雾剂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对比分析说明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4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使用操作便捷性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雾化操作需</a:t>
                      </a:r>
                    </a:p>
                    <a:p>
                      <a:pPr algn="ctr" fontAlgn="ct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喷雾剂仅需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步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雾化需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步：准备设备、消毒、配药、安装面罩、启动设备、清洁等。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1450" indent="-171450" algn="l" fontAlgn="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1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喷雾剂仅</a:t>
                      </a:r>
                      <a:r>
                        <a:rPr lang="en-US" altLang="zh-CN" sz="1200" b="1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1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步：旋转喷头、按压喷入。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54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儿童依从性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儿童雾化治疗不依从率达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20% 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[1-2]</a:t>
                      </a:r>
                      <a:endParaRPr lang="zh-CN" altLang="en-US" sz="140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适配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儿童生理、行为特点，满足精准给药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和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依从性要求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在雾化治疗过程中，由于药物存在一定刺激，加之患儿本身不适，易出现紧张、抵触等情绪，可能导致治疗无法顺利进行，需采取护理干预措施。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1450" indent="-171450" algn="l" fontAlgn="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喷雾剂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按压即给药，微量即起效，低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呼吸道刺激。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38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耗材管理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重复使用的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雾化器储药罐、面罩边、面罩底部的细菌检出率超过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20%</a:t>
                      </a:r>
                      <a:r>
                        <a:rPr lang="en-US" altLang="zh-CN" sz="1400" dirty="0"/>
                        <a:t> </a:t>
                      </a:r>
                      <a:r>
                        <a:rPr lang="en-US" altLang="zh-CN" sz="1400" baseline="30000" dirty="0"/>
                        <a:t>[3]</a:t>
                      </a:r>
                      <a:endParaRPr lang="zh-CN" altLang="en-US" sz="140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专人专用，无交叉感染风险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雾化面罩使用中易被细菌污染，重复使用可导致院内感染的风险升高。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171450" indent="-171450" algn="l" fontAlgn="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喷雾剂无避免雾化消毒不当导致的再感染风险。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168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不良反应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儿童喉组织发育不完善，喉腔及鼻毛缓冲作用小，气雾刺激可能引起气道高反应、支气管痉挛而加重病情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呼吸道低刺激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雾化原则上有支气管痉挛的风险，不应用于气管系统有过敏性或过敏体质患者</a:t>
                      </a:r>
                      <a:r>
                        <a:rPr lang="en-US" altLang="zh-CN" sz="12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[4]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喷雾剂经由口腔粘膜和胃肠道吸收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安全性更好。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8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治疗时间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每次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15-20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秒递送，局部与全身双重吸收，更快发挥疗效</a:t>
                      </a:r>
                      <a:endParaRPr lang="zh-CN" altLang="en-US" sz="1400" b="1" dirty="0">
                        <a:solidFill>
                          <a:srgbClr val="ED7D3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学龄儿童学业繁忙，可能中断雾化疗程影响治疗效果。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1450" indent="-17145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喷雾剂随身携带，快速起效。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4977765" y="754380"/>
          <a:ext cx="2700020" cy="5436870"/>
        </p:xfrm>
        <a:graphic>
          <a:graphicData uri="http://schemas.openxmlformats.org/drawingml/2006/table">
            <a:tbl>
              <a:tblPr firstRow="1" bandRow="1">
                <a:effectLst>
                  <a:outerShdw blurRad="127000" sx="102000" sy="102000" algn="ctr" rotWithShape="0">
                    <a:prstClr val="black">
                      <a:alpha val="45000"/>
                    </a:prstClr>
                  </a:outerShdw>
                </a:effectLst>
                <a:tableStyleId>{4C4BF563-1BC6-4913-B1CC-E9A25BEBE01A}</a:tableStyleId>
              </a:tblPr>
              <a:tblGrid>
                <a:gridCol w="270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0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喷雾剂</a:t>
                      </a:r>
                    </a:p>
                  </a:txBody>
                  <a:tcPr marL="5080" marR="5080" marT="508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6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5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喷雾剂仅需</a:t>
                      </a:r>
                    </a:p>
                    <a:p>
                      <a:pPr algn="ctr" font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步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3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适配</a:t>
                      </a:r>
                      <a:r>
                        <a:rPr lang="zh-CN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儿童生理、行为特点，满足精准给药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和</a:t>
                      </a:r>
                      <a:r>
                        <a:rPr lang="zh-CN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依从性要求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3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专人专用，无交叉感染风险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60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呼吸道低刺激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秒递送，局部与全身双重吸收，更快发挥疗效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376266" y="6499195"/>
            <a:ext cx="9983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en-US" altLang="zh-CN" sz="9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kumimoji="0" lang="zh-CN" altLang="en-US" sz="9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徐彩云等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临床研究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2024:32(06), 192-198; [2]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任星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基层医学论坛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2024:28(32), 110-116; [3]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张明川等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中国继续医学教育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2018:10(17),  109-110; [4]</a:t>
            </a:r>
            <a:r>
              <a:rPr kumimoji="0" lang="en-US" altLang="zh-CN" sz="9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9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吸入用盐酸氨溴索溶液说明书</a:t>
            </a:r>
            <a:endParaRPr kumimoji="0" lang="en-US" altLang="zh-CN" sz="9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9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同侧圆角矩形 1"/>
          <p:cNvSpPr/>
          <p:nvPr/>
        </p:nvSpPr>
        <p:spPr>
          <a:xfrm>
            <a:off x="25400" y="16256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239"/>
            <a:ext cx="12194675" cy="6861660"/>
            <a:chOff x="-4" y="-6"/>
            <a:chExt cx="19204" cy="10806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8"/>
            <a:stretch>
              <a:fillRect/>
            </a:stretch>
          </p:blipFill>
          <p:spPr>
            <a:xfrm>
              <a:off x="-4" y="-6"/>
              <a:ext cx="19204" cy="1080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2967" y="377"/>
              <a:ext cx="14841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喷雾剂结合了</a:t>
              </a:r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局部与全身双重吸收</a:t>
              </a:r>
              <a:r>
                <a:rPr lang="zh-CN" altLang="en-US" sz="2000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途径，可更快发挥疗效</a:t>
              </a:r>
            </a:p>
          </p:txBody>
        </p:sp>
      </p:grpSp>
      <p:sp>
        <p:nvSpPr>
          <p:cNvPr id="19" name="幻云PPT-演示军团1"/>
          <p:cNvSpPr/>
          <p:nvPr>
            <p:custDataLst>
              <p:tags r:id="rId1"/>
            </p:custDataLst>
          </p:nvPr>
        </p:nvSpPr>
        <p:spPr>
          <a:xfrm>
            <a:off x="4901241" y="3211446"/>
            <a:ext cx="3667888" cy="2557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043" y="1453547"/>
            <a:ext cx="4131356" cy="144295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008052" y="3461742"/>
            <a:ext cx="3506493" cy="204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b="1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口腔喷雾剂相对于其他剂型的优势</a:t>
            </a:r>
            <a:endParaRPr lang="zh-CN" altLang="en-US" sz="1600" b="1" dirty="0">
              <a:uFillTx/>
            </a:endParaRPr>
          </a:p>
          <a:p>
            <a:pPr>
              <a:lnSpc>
                <a:spcPct val="140000"/>
              </a:lnSpc>
            </a:pPr>
            <a:endParaRPr lang="zh-CN" altLang="en-US" sz="1400" b="1" dirty="0">
              <a:uFillTx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更快吸收</a:t>
            </a:r>
            <a:r>
              <a:rPr lang="zh-CN" altLang="en-US" sz="1600" b="1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，更快发挥疗效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可通过</a:t>
            </a:r>
            <a:r>
              <a:rPr lang="zh-CN" altLang="en-US" sz="1600" b="1" dirty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颈内静脉直接进入体循环</a:t>
            </a:r>
            <a:r>
              <a:rPr lang="zh-CN" altLang="en-US" sz="1600" b="1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，绕过了肝脏首过代谢，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生物利用度高</a:t>
            </a:r>
            <a:endParaRPr lang="zh-CN" altLang="en-US" sz="1600" b="1" dirty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21556" y="1266918"/>
            <a:ext cx="3456467" cy="5338271"/>
            <a:chOff x="1467772" y="1399202"/>
            <a:chExt cx="3456467" cy="533827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/>
            <a:srcRect l="-1408" r="-1"/>
            <a:stretch>
              <a:fillRect/>
            </a:stretch>
          </p:blipFill>
          <p:spPr>
            <a:xfrm>
              <a:off x="1467772" y="1399202"/>
              <a:ext cx="3456467" cy="5338271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875934" y="2757371"/>
              <a:ext cx="2912883" cy="55618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16943" y="3975000"/>
              <a:ext cx="2912883" cy="696722"/>
            </a:xfrm>
            <a:prstGeom prst="rect">
              <a:avLst/>
            </a:prstGeom>
            <a:noFill/>
            <a:ln>
              <a:solidFill>
                <a:srgbClr val="C00000">
                  <a:alpha val="99000"/>
                </a:srgbClr>
              </a:solidFill>
            </a:ln>
          </p:spPr>
          <p:txBody>
            <a:bodyPr wrap="square" rtlCol="0"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4" name="箭头: 右 3"/>
          <p:cNvSpPr/>
          <p:nvPr/>
        </p:nvSpPr>
        <p:spPr>
          <a:xfrm>
            <a:off x="4250596" y="3570138"/>
            <a:ext cx="410323" cy="1046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rot="5400000">
            <a:off x="7803949" y="3020103"/>
            <a:ext cx="5101324" cy="2026107"/>
            <a:chOff x="5700739" y="4530981"/>
            <a:chExt cx="5101324" cy="2026107"/>
          </a:xfrm>
        </p:grpSpPr>
        <p:grpSp>
          <p:nvGrpSpPr>
            <p:cNvPr id="10" name="组合 9"/>
            <p:cNvGrpSpPr/>
            <p:nvPr/>
          </p:nvGrpSpPr>
          <p:grpSpPr>
            <a:xfrm>
              <a:off x="5700739" y="4530981"/>
              <a:ext cx="5101324" cy="2026107"/>
              <a:chOff x="5521476" y="4545266"/>
              <a:chExt cx="5101324" cy="2026107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5521476" y="4602492"/>
                <a:ext cx="3255426" cy="196888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7166333" y="4545266"/>
                <a:ext cx="3456467" cy="196888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46000"/>
                </a:schemeClr>
              </a:solidFill>
              <a:ln>
                <a:solidFill>
                  <a:srgbClr val="FF6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7579910" y="4647317"/>
                <a:ext cx="738664" cy="1809479"/>
              </a:xfrm>
              <a:prstGeom prst="rect">
                <a:avLst/>
              </a:prstGeom>
              <a:noFill/>
            </p:spPr>
            <p:txBody>
              <a:bodyPr vert="vert270" wrap="square">
                <a:spAutoFit/>
              </a:bodyPr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喷雾剂</a:t>
                </a:r>
                <a:endPara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局部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全身作用</a:t>
                </a: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9126175" y="5223036"/>
              <a:ext cx="1292662" cy="622668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口服溶液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全身作用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 rot="5400000">
            <a:off x="9736890" y="2134256"/>
            <a:ext cx="1292662" cy="58477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吸入溶液局部作用</a:t>
            </a:r>
          </a:p>
        </p:txBody>
      </p:sp>
      <p:sp>
        <p:nvSpPr>
          <p:cNvPr id="5" name="同侧圆角矩形 4"/>
          <p:cNvSpPr/>
          <p:nvPr/>
        </p:nvSpPr>
        <p:spPr>
          <a:xfrm>
            <a:off x="25400" y="16256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540" y="-20955"/>
            <a:ext cx="12194675" cy="6861660"/>
            <a:chOff x="-4" y="-6"/>
            <a:chExt cx="19204" cy="10806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8"/>
            <a:stretch>
              <a:fillRect/>
            </a:stretch>
          </p:blipFill>
          <p:spPr>
            <a:xfrm>
              <a:off x="-4" y="-6"/>
              <a:ext cx="19204" cy="1080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2733" y="205"/>
              <a:ext cx="9065" cy="11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喷雾剂可显著缓解儿童及成人患者咳痰症状</a:t>
              </a:r>
            </a:p>
            <a:p>
              <a:endParaRPr lang="zh-CN" altLang="en-US" sz="2000" b="1" dirty="0">
                <a:solidFill>
                  <a:srgbClr val="F16400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5" name="同侧圆角矩形 4"/>
          <p:cNvSpPr/>
          <p:nvPr/>
        </p:nvSpPr>
        <p:spPr>
          <a:xfrm>
            <a:off x="25400" y="6731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9B008BF-B004-4D58-9213-D148C4D21354}"/>
              </a:ext>
            </a:extLst>
          </p:cNvPr>
          <p:cNvSpPr txBox="1"/>
          <p:nvPr/>
        </p:nvSpPr>
        <p:spPr>
          <a:xfrm>
            <a:off x="587124" y="6305132"/>
            <a:ext cx="1101534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 dirty="0"/>
              <a:t>[1] </a:t>
            </a:r>
            <a:r>
              <a:rPr kumimoji="0" lang="en-US" altLang="zh-CN" sz="1000" kern="1200" cap="none" spc="0" normalizeH="0" baseline="0" noProof="0" dirty="0">
                <a:latin typeface="+mn-lt"/>
                <a:ea typeface="+mn-ea"/>
                <a:cs typeface="+mn-cs"/>
              </a:rPr>
              <a:t>Cheng L, Liu M, Wang R, et al. Front </a:t>
            </a:r>
            <a:r>
              <a:rPr kumimoji="0" lang="en-US" altLang="zh-CN" sz="1000" kern="1200" cap="none" spc="0" normalizeH="0" baseline="0" noProof="0" dirty="0" err="1">
                <a:latin typeface="+mn-lt"/>
                <a:ea typeface="+mn-ea"/>
                <a:cs typeface="+mn-cs"/>
              </a:rPr>
              <a:t>Pediatr</a:t>
            </a:r>
            <a:r>
              <a:rPr kumimoji="0" lang="en-US" altLang="zh-CN" sz="1000" kern="1200" cap="none" spc="0" normalizeH="0" baseline="0" noProof="0" dirty="0">
                <a:latin typeface="+mn-lt"/>
                <a:ea typeface="+mn-ea"/>
                <a:cs typeface="+mn-cs"/>
              </a:rPr>
              <a:t>. 2024;12:1380189;</a:t>
            </a:r>
          </a:p>
          <a:p>
            <a:r>
              <a:rPr lang="en-US" altLang="zh-CN" sz="1000" dirty="0"/>
              <a:t>[2] Anil. AA et al. Clinical Epidemiology and Global Health 30 (2024) 101789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E84A5F71-2824-4C3A-8715-41DA82194A50}"/>
              </a:ext>
            </a:extLst>
          </p:cNvPr>
          <p:cNvGrpSpPr/>
          <p:nvPr/>
        </p:nvGrpSpPr>
        <p:grpSpPr>
          <a:xfrm>
            <a:off x="383856" y="1105891"/>
            <a:ext cx="11104934" cy="4887500"/>
            <a:chOff x="545220" y="1287208"/>
            <a:chExt cx="11104934" cy="4887500"/>
          </a:xfrm>
        </p:grpSpPr>
        <p:sp>
          <p:nvSpPr>
            <p:cNvPr id="58" name="幻云PPT-演示军团11">
              <a:extLst>
                <a:ext uri="{FF2B5EF4-FFF2-40B4-BE49-F238E27FC236}">
                  <a16:creationId xmlns:a16="http://schemas.microsoft.com/office/drawing/2014/main" id="{155AFED7-5C06-4804-9F8F-F4A76A19E67D}"/>
                </a:ext>
              </a:extLst>
            </p:cNvPr>
            <p:cNvSpPr/>
            <p:nvPr/>
          </p:nvSpPr>
          <p:spPr>
            <a:xfrm>
              <a:off x="6330140" y="1287208"/>
              <a:ext cx="5319692" cy="522982"/>
            </a:xfrm>
            <a:prstGeom prst="roundRect">
              <a:avLst>
                <a:gd name="adj" fmla="val 8903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lIns="88685" tIns="44343" rIns="88685" bIns="44343" anchor="ctr"/>
            <a:lstStyle/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在亚洲国家</a:t>
              </a:r>
              <a:r>
                <a:rPr lang="en-US" altLang="zh-CN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COPD</a:t>
              </a:r>
              <a:r>
                <a:rPr lang="zh-CN" altLang="en-US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患者中开展的前瞻性、观察性队列研究（</a:t>
              </a:r>
              <a:r>
                <a:rPr lang="en-US" altLang="zh-CN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N=30) </a:t>
              </a:r>
              <a:r>
                <a:rPr lang="zh-CN" altLang="en-US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，给予患者每日氨溴索剂量为</a:t>
              </a:r>
              <a:r>
                <a:rPr lang="en-US" altLang="zh-CN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30mg</a:t>
              </a:r>
              <a:r>
                <a:rPr lang="en-US" altLang="zh-CN" sz="1600" b="1" baseline="30000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[2]</a:t>
              </a:r>
              <a:endParaRPr kumimoji="0" lang="zh-CN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graphicFrame>
          <p:nvGraphicFramePr>
            <p:cNvPr id="59" name="图表 58">
              <a:extLst>
                <a:ext uri="{FF2B5EF4-FFF2-40B4-BE49-F238E27FC236}">
                  <a16:creationId xmlns:a16="http://schemas.microsoft.com/office/drawing/2014/main" id="{8103BAA7-C3F5-4F38-A5E5-06D8DFEAFE2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31889819"/>
                </p:ext>
              </p:extLst>
            </p:nvPr>
          </p:nvGraphicFramePr>
          <p:xfrm>
            <a:off x="6105211" y="2571537"/>
            <a:ext cx="5544943" cy="3603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BC41FA52-BF94-46BB-B51D-8E3B1FF1D010}"/>
                </a:ext>
              </a:extLst>
            </p:cNvPr>
            <p:cNvCxnSpPr>
              <a:cxnSpLocks/>
            </p:cNvCxnSpPr>
            <p:nvPr>
              <p:custDataLst>
                <p:tags r:id="rId1"/>
              </p:custDataLst>
            </p:nvPr>
          </p:nvCxnSpPr>
          <p:spPr>
            <a:xfrm flipH="1" flipV="1">
              <a:off x="649361" y="2504339"/>
              <a:ext cx="5366255" cy="37308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58D2DA0D-3AE6-4A55-B224-38AB312FF28B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 flipH="1" flipV="1">
              <a:off x="6446968" y="2523620"/>
              <a:ext cx="4967962" cy="23637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7AEB4EA8-06E6-4B02-BAB3-0232E44B0A00}"/>
                </a:ext>
              </a:extLst>
            </p:cNvPr>
            <p:cNvSpPr txBox="1"/>
            <p:nvPr/>
          </p:nvSpPr>
          <p:spPr>
            <a:xfrm>
              <a:off x="1476985" y="2005824"/>
              <a:ext cx="60060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治疗结束时，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全天咳嗽症状显著缓解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1F4E7173-EC8B-4D85-921A-073174D53E5D}"/>
                </a:ext>
              </a:extLst>
            </p:cNvPr>
            <p:cNvSpPr txBox="1"/>
            <p:nvPr/>
          </p:nvSpPr>
          <p:spPr>
            <a:xfrm>
              <a:off x="6330140" y="1989000"/>
              <a:ext cx="48442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00" b="0" dirty="0">
                  <a:effectLst/>
                </a:rPr>
                <a:t>患者出院时，</a:t>
              </a:r>
              <a:r>
                <a:rPr lang="zh-CN" altLang="en-US" sz="1800" dirty="0">
                  <a:solidFill>
                    <a:srgbClr val="C00000"/>
                  </a:solidFill>
                  <a:effectLst/>
                </a:rPr>
                <a:t>咳嗽和病理学痰液症状显著缓解</a:t>
              </a:r>
              <a:endParaRPr lang="zh-CN" altLang="en-US" sz="1800" baseline="30000" dirty="0">
                <a:effectLst/>
              </a:endParaRPr>
            </a:p>
          </p:txBody>
        </p:sp>
        <p:sp>
          <p:nvSpPr>
            <p:cNvPr id="64" name="幻云PPT-演示军团11">
              <a:extLst>
                <a:ext uri="{FF2B5EF4-FFF2-40B4-BE49-F238E27FC236}">
                  <a16:creationId xmlns:a16="http://schemas.microsoft.com/office/drawing/2014/main" id="{DA0F1E31-8444-4589-ABFB-C382CEAD8274}"/>
                </a:ext>
              </a:extLst>
            </p:cNvPr>
            <p:cNvSpPr/>
            <p:nvPr/>
          </p:nvSpPr>
          <p:spPr>
            <a:xfrm>
              <a:off x="622353" y="1287208"/>
              <a:ext cx="5366255" cy="522982"/>
            </a:xfrm>
            <a:prstGeom prst="roundRect">
              <a:avLst>
                <a:gd name="adj" fmla="val 8903"/>
              </a:avLst>
            </a:prstGeom>
            <a:solidFill>
              <a:srgbClr val="2F5597"/>
            </a:solidFill>
            <a:ln>
              <a:noFill/>
            </a:ln>
            <a:effectLst/>
          </p:spPr>
          <p:txBody>
            <a:bodyPr lIns="88685" tIns="44343" rIns="88685" bIns="44343" anchor="ctr"/>
            <a:lstStyle/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在中国儿童患者中开展的多中心随机开放、氨溴索喷雾剂与口服溶液对照研究（</a:t>
              </a:r>
              <a:r>
                <a:rPr lang="en-US" altLang="zh-CN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N=154) </a:t>
              </a:r>
              <a:r>
                <a:rPr lang="en-US" altLang="zh-CN" sz="1600" b="1" baseline="30000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[1]</a:t>
              </a:r>
              <a:endParaRPr kumimoji="0" lang="zh-CN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graphicFrame>
          <p:nvGraphicFramePr>
            <p:cNvPr id="65" name="图表 64">
              <a:extLst>
                <a:ext uri="{FF2B5EF4-FFF2-40B4-BE49-F238E27FC236}">
                  <a16:creationId xmlns:a16="http://schemas.microsoft.com/office/drawing/2014/main" id="{0841E592-76B7-4BED-AEA3-9715F24ACC5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87089125"/>
                </p:ext>
              </p:extLst>
            </p:nvPr>
          </p:nvGraphicFramePr>
          <p:xfrm>
            <a:off x="545220" y="2645184"/>
            <a:ext cx="5523231" cy="3316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5985" y="35659"/>
            <a:ext cx="12194675" cy="6861660"/>
            <a:chOff x="-4" y="-6"/>
            <a:chExt cx="19204" cy="10806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8"/>
            <a:stretch>
              <a:fillRect/>
            </a:stretch>
          </p:blipFill>
          <p:spPr>
            <a:xfrm>
              <a:off x="-4" y="-6"/>
              <a:ext cx="19204" cy="1080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3135" y="320"/>
              <a:ext cx="6470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得到指南、专家共识的一致推荐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044169" y="1553445"/>
            <a:ext cx="7602278" cy="968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1012821"/>
              </p:ext>
            </p:extLst>
          </p:nvPr>
        </p:nvGraphicFramePr>
        <p:xfrm>
          <a:off x="267705" y="891421"/>
          <a:ext cx="11575744" cy="4734085"/>
        </p:xfrm>
        <a:graphic>
          <a:graphicData uri="http://schemas.openxmlformats.org/drawingml/2006/table">
            <a:tbl>
              <a:tblPr firstRow="1" bandRow="1">
                <a:tableStyleId>{F1552B40-972B-45A4-9BBD-5EC741EAA8ED}</a:tableStyleId>
              </a:tblPr>
              <a:tblGrid>
                <a:gridCol w="3058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4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63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Normal" panose="020B0400000000000000" charset="-122"/>
                        </a:rPr>
                        <a:t>临床指南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Normal" panose="020B0400000000000000" charset="-122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Normal" panose="020B0400000000000000" charset="-122"/>
                        </a:rPr>
                        <a:t>专家共识</a:t>
                      </a: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发表年份</a:t>
                      </a: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发表单位</a:t>
                      </a: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推荐内容</a:t>
                      </a: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4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600000000000000" charset="-122"/>
                        </a:rPr>
                        <a:t>慢性阻塞性肺疾病诊治指南</a:t>
                      </a:r>
                    </a:p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600000000000000" charset="-122"/>
                        </a:rPr>
                        <a:t>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600000000000000" charset="-122"/>
                        </a:rPr>
                        <a:t>      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600000000000000" charset="-122"/>
                        </a:rPr>
                        <a:t>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600000000000000" charset="-122"/>
                        </a:rPr>
                        <a:t>2021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600000000000000" charset="-122"/>
                        </a:rPr>
                        <a:t>年修订版）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600000000000000" charset="-122"/>
                          <a:sym typeface="+mn-ea"/>
                        </a:rPr>
                        <a:t>[1]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中华医学会呼吸病学分会慢阻肺疾病学组，中国医师协会呼吸医师分会慢阻肺疾病</a:t>
                      </a:r>
                      <a:endParaRPr lang="en-US" altLang="zh-CN" sz="1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工作委员会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祛痰药及抗氧化剂的应用可以促进粘液溶解，有利于气道引流通畅，改善通气功能。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临床常用祛痰抗氧化药物主要有氨溴索等。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4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中国儿童支气管肺泡灌洗术临床实践指南</a:t>
                      </a:r>
                      <a:r>
                        <a:rPr lang="en-US" altLang="zh-CN" sz="1200" b="0" kern="12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[2]</a:t>
                      </a:r>
                      <a:endParaRPr lang="en-US" altLang="zh-CN" sz="1200" b="0" kern="12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思源黑体 CN Medium" panose="020B06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中国医师协会儿童重症医师分会，中国</a:t>
                      </a:r>
                      <a:endParaRPr lang="en-US" altLang="zh-CN" sz="1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医师协会新生儿医师分会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灌洗药物的选择 推荐意见</a:t>
                      </a:r>
                      <a:r>
                        <a:rPr lang="en-US" altLang="zh-CN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r>
                        <a:rPr lang="zh-CN" altLang="en-US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：在儿童支气管肺泡灌洗术中，应根据疾病情况选用糖皮质激素 （布地奈德）</a:t>
                      </a:r>
                      <a:r>
                        <a:rPr lang="zh-CN" altLang="en-US" sz="12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12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或祛痰药（氨溴索）进行灌洗治疗（</a:t>
                      </a:r>
                      <a:r>
                        <a:rPr lang="en-US" altLang="zh-CN" sz="12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2B</a:t>
                      </a:r>
                      <a:r>
                        <a:rPr lang="zh-CN" altLang="en-US" sz="12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4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儿童呼吸道感染后咳嗽中西医结合诊治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专家共识</a:t>
                      </a:r>
                      <a:r>
                        <a:rPr lang="en-US" altLang="zh-CN" sz="1200" b="0" kern="12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中华中医药学会儿童健康协同创新平台</a:t>
                      </a: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中国妇幼保健协会儿童变态反应</a:t>
                      </a:r>
                      <a:endParaRPr lang="en-US" altLang="zh-CN" sz="1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专业委员会呼吸学组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40000"/>
                        </a:lnSpc>
                      </a:pPr>
                      <a:r>
                        <a:rPr lang="zh-CN" altLang="en-US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儿童呼吸道感染后咳嗽伴痰者</a:t>
                      </a:r>
                      <a:r>
                        <a:rPr lang="zh-CN" altLang="en-US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，可在权衡疗效与安全性后酌情使用祛痰药，如愈创木酚甘油醚、标准桃金娘油和</a:t>
                      </a:r>
                      <a:r>
                        <a:rPr lang="zh-CN" altLang="en-US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盐酸氨溴索等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4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600000000000000" charset="-122"/>
                        </a:rPr>
                        <a:t>儿童咳嗽祛痰止咳治疗专家共识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600000000000000" charset="-122"/>
                          <a:sym typeface="+mn-ea"/>
                        </a:rPr>
                        <a:t>[4]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中国医师协会儿科医师分会儿童呼吸学组，中华医学会儿科学分会儿科呼吸学组儿童慢性咳嗽协作组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>
                        <a:lnSpc>
                          <a:spcPct val="140000"/>
                        </a:lnSpc>
                      </a:pPr>
                      <a:r>
                        <a:rPr lang="zh-CN" altLang="en-US" sz="1400" b="0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盐酸氨溴索喷雾剂采用定量阀给药，有效保证了儿童给药剂量的精准度，使用简便，</a:t>
                      </a:r>
                      <a:r>
                        <a:rPr lang="zh-CN" altLang="en-US" sz="1400" b="1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儿童专属喷雾型祛痰用药</a:t>
                      </a:r>
                      <a:endParaRPr lang="zh-CN" altLang="en-US" sz="1400" b="1" dirty="0">
                        <a:solidFill>
                          <a:srgbClr val="F164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600000000000000" charset="-122"/>
                        </a:rPr>
                        <a:t>重症患者气道廓清技术专家共识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600000000000000" charset="-122"/>
                          <a:sym typeface="+mn-ea"/>
                        </a:rPr>
                        <a:t>[5]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中国病理生理危重病学会呼吸治疗学组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>
                        <a:lnSpc>
                          <a:spcPct val="140000"/>
                        </a:lnSpc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氨溴索具有抗炎以及刺激表面活性物质形成的作用，且可以增加纤毛对黏液的清除率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45122" y="5820297"/>
            <a:ext cx="5442585" cy="921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</a:pPr>
            <a:r>
              <a:rPr lang="en-US" altLang="zh-CN" sz="900" b="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900" b="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中华结核和呼吸杂志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, 2021, 44(3):170-205;</a:t>
            </a:r>
            <a:r>
              <a:rPr lang="en-GB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 </a:t>
            </a:r>
          </a:p>
          <a:p>
            <a:pPr marL="0" indent="0">
              <a:lnSpc>
                <a:spcPct val="12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[2]</a:t>
            </a:r>
            <a:r>
              <a:rPr lang="zh-CN" altLang="en-US" sz="900" b="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中国实用儿科杂志</a:t>
            </a:r>
            <a:r>
              <a:rPr lang="en-US" altLang="zh-CN" sz="900" b="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,2022,37(08):567-574;</a:t>
            </a:r>
          </a:p>
          <a:p>
            <a:pPr marL="0" indent="0">
              <a:lnSpc>
                <a:spcPct val="12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[3]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中国当代儿科杂志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2024,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26(1)</a:t>
            </a:r>
          </a:p>
          <a:p>
            <a:pPr marL="0" indent="0">
              <a:lnSpc>
                <a:spcPct val="12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[4]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中国实用儿科杂志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2024,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39(9):652-658;</a:t>
            </a:r>
          </a:p>
          <a:p>
            <a:pPr marL="0" indent="0">
              <a:lnSpc>
                <a:spcPct val="120000"/>
              </a:lnSpc>
            </a:pPr>
            <a:r>
              <a:rPr lang="en-US" altLang="zh-CN" sz="900" b="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[5]</a:t>
            </a:r>
            <a:r>
              <a:rPr lang="zh-CN" altLang="en-US" sz="900" b="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中华重症医学电子杂志</a:t>
            </a:r>
            <a:r>
              <a:rPr lang="en-US" altLang="zh-CN" sz="900" b="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2020, 6(3):272-282</a:t>
            </a:r>
          </a:p>
        </p:txBody>
      </p:sp>
      <p:sp>
        <p:nvSpPr>
          <p:cNvPr id="3" name="同侧圆角矩形 2"/>
          <p:cNvSpPr/>
          <p:nvPr/>
        </p:nvSpPr>
        <p:spPr>
          <a:xfrm>
            <a:off x="25400" y="16256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mJjZjI5NGExYzhkYTM0YWU1MzcyMTA0YTE0ZWIzNDEifQ=="/>
  <p:tag name="RESOURCE_RECORD_KEY" val="{&quot;13&quot;:[19951231],&quot;29&quot;:[50053044,50053017,50053052,50053024,50049398],&quot;8&quot;:[20476886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65,&quot;left&quot;:62.736929133858304,&quot;top&quot;:106.29992125984253,&quot;width&quot;:822.982512166323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65,&quot;left&quot;:62.736929133858304,&quot;top&quot;:106.29992125984253,&quot;width&quot;:822.982512166323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65,&quot;left&quot;:62.736929133858304,&quot;top&quot;:106.29992125984253,&quot;width&quot;:822.982512166323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20*412"/>
  <p:tag name="TABLE_ENDDRAG_RECT" val="22*102*520*4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8*366"/>
  <p:tag name="TABLE_ENDDRAG_RECT" val="50*115*868*366"/>
  <p:tag name="TABLE_EMPHASIZE_COL" val="3"/>
  <p:tag name="TABLE_EMPHASIZE_COL_ID" val="6"/>
  <p:tag name="KSO_WM_UNIT_TABLE_BEAUTIFY" val="smartTable{a2117caf-44ea-4e77-9b55-d179c6c7165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MPHASIZE_UUID" val="smartTable{a2117caf-44ea-4e77-9b55-d179c6c71658}"/>
  <p:tag name="TABLE_EMPHASIZE_TYPE" val="vertical"/>
  <p:tag name="TABLE_ENDDRAG_ORIGIN_RECT" val="212*428"/>
  <p:tag name="TABLE_ENDDRAG_RECT" val="391*59*212*4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ESVMK000224" val="000224; 2024/7/27 11:28:52 ; 幻云PPT原创版式库-倒卖盗卖必究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83a254f-7bd6-4f40-8278-8e9875499bde}"/>
  <p:tag name="TABLE_ENDDRAG_ORIGIN_RECT" val="890*356"/>
  <p:tag name="TABLE_ENDDRAG_RECT" val="36*101*890*3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65,&quot;left&quot;:62.736929133858304,&quot;top&quot;:106.29992125984253,&quot;width&quot;:822.9825121663238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2,&quot;left&quot;:92.3,&quot;top&quot;:93.3,&quot;width&quot;:749.95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2,&quot;left&quot;:92.3,&quot;top&quot;:93.3,&quot;width&quot;:749.95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2,&quot;left&quot;:92.3,&quot;top&quot;:93.3,&quot;width&quot;:749.95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2,&quot;left&quot;:92.3,&quot;top&quot;:93.3,&quot;width&quot;:749.9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65,&quot;left&quot;:62.736929133858304,&quot;top&quot;:106.29992125984253,&quot;width&quot;:822.9825121663238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2,&quot;left&quot;:92.3,&quot;top&quot;:93.3,&quot;width&quot;:749.95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2,&quot;left&quot;:92.3,&quot;top&quot;:93.3,&quot;width&quot;:749.9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2,&quot;left&quot;:92.3,&quot;top&quot;:93.3,&quot;width&quot;:749.95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2,&quot;left&quot;:92.3,&quot;top&quot;:93.3,&quot;width&quot;:749.95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2,&quot;left&quot;:92.3,&quot;top&quot;:93.3,&quot;width&quot;:749.95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2,&quot;left&quot;:92.3,&quot;top&quot;:93.3,&quot;width&quot;:749.95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2,&quot;left&quot;:92.3,&quot;top&quot;:93.3,&quot;width&quot;:749.95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2,&quot;left&quot;:92.3,&quot;top&quot;:93.3,&quot;width&quot;:749.95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2,&quot;left&quot;:92.3,&quot;top&quot;:93.3,&quot;width&quot;:749.9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5,&quot;left&quot;:62.736929133858304,&quot;top&quot;:112.44992125984251,&quot;width&quot;:823.013070866141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5,&quot;left&quot;:62.736929133858304,&quot;top&quot;:112.44992125984251,&quot;width&quot;:789.770472440944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5,&quot;left&quot;:62.736929133858304,&quot;top&quot;:112.44992125984251,&quot;width&quot;:789.770472440944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5,&quot;left&quot;:62.736929133858304,&quot;top&quot;:112.44992125984251,&quot;width&quot;:823.013070866141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5,&quot;left&quot;:62.736929133858304,&quot;top&quot;:112.44992125984251,&quot;width&quot;:823.013070866141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5,&quot;left&quot;:62.736929133858304,&quot;top&quot;:112.44992125984251,&quot;width&quot;:823.0130708661418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2415</Words>
  <Application>Microsoft Office PowerPoint</Application>
  <PresentationFormat>宽屏</PresentationFormat>
  <Paragraphs>253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思源黑体 CN Bold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Calibri Light</vt:lpstr>
      <vt:lpstr>Montserrat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18620</dc:creator>
  <cp:lastModifiedBy>18620</cp:lastModifiedBy>
  <cp:revision>41</cp:revision>
  <cp:lastPrinted>2025-07-17T13:51:00Z</cp:lastPrinted>
  <dcterms:created xsi:type="dcterms:W3CDTF">2025-07-18T09:32:28Z</dcterms:created>
  <dcterms:modified xsi:type="dcterms:W3CDTF">2025-07-19T03:10:04Z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A40E137CB383489190B094376B768EAB_12</vt:lpwstr>
  </property>
  <property fmtid="{D5CDD505-2E9C-101B-9397-08002B2CF9AE}" pid="3" name="KSOProductBuildVer">
    <vt:lpwstr>2052-12.1.0.21541</vt:lpwstr>
  </property>
</Properties>
</file>