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414" r:id="rId3"/>
    <p:sldId id="1213" r:id="rId4"/>
    <p:sldId id="1868" r:id="rId5"/>
    <p:sldId id="1875" r:id="rId7"/>
    <p:sldId id="1894" r:id="rId8"/>
    <p:sldId id="1896" r:id="rId9"/>
    <p:sldId id="256" r:id="rId10"/>
    <p:sldId id="1870" r:id="rId11"/>
    <p:sldId id="1874" r:id="rId12"/>
    <p:sldId id="1897"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60" autoAdjust="0"/>
  </p:normalViewPr>
  <p:slideViewPr>
    <p:cSldViewPr snapToGrid="0">
      <p:cViewPr varScale="1">
        <p:scale>
          <a:sx n="87" d="100"/>
          <a:sy n="87" d="100"/>
        </p:scale>
        <p:origin x="246"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rPr>
              <a:t>石杉碱甲调整后效果</a:t>
            </a:r>
            <a:endPar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endParaRPr>
          </a:p>
        </c:rich>
      </c:tx>
      <c:layout>
        <c:manualLayout>
          <c:xMode val="edge"/>
          <c:yMode val="edge"/>
          <c:x val="0.0763675643398681"/>
          <c:y val="0.0267171305432487"/>
        </c:manualLayout>
      </c:layout>
      <c:overlay val="0"/>
      <c:spPr>
        <a:noFill/>
        <a:ln>
          <a:noFill/>
        </a:ln>
        <a:effectLst/>
      </c:spPr>
    </c:title>
    <c:autoTitleDeleted val="0"/>
    <c:plotArea>
      <c:layout>
        <c:manualLayout>
          <c:layoutTarget val="inner"/>
          <c:xMode val="edge"/>
          <c:yMode val="edge"/>
          <c:x val="0.0975789930109394"/>
          <c:y val="0.107146676520321"/>
          <c:w val="0.694566739301936"/>
          <c:h val="0.82214248946412"/>
        </c:manualLayout>
      </c:layout>
      <c:areaChart>
        <c:grouping val="standard"/>
        <c:varyColors val="0"/>
        <c:ser>
          <c:idx val="0"/>
          <c:order val="0"/>
          <c:tx>
            <c:strRef>
              <c:f>Sheet1!$B$1</c:f>
              <c:strCache>
                <c:ptCount val="1"/>
                <c:pt idx="0">
                  <c:v>生活质量改善率</c:v>
                </c:pt>
              </c:strCache>
            </c:strRef>
          </c:tx>
          <c:spPr>
            <a:solidFill>
              <a:schemeClr val="accent6">
                <a:lumMod val="75000"/>
                <a:alpha val="77000"/>
              </a:schemeClr>
            </a:solidFill>
            <a:ln>
              <a:noFill/>
            </a:ln>
            <a:effectLst/>
          </c:spPr>
          <c:dLbls>
            <c:dLbl>
              <c:idx val="0"/>
              <c:layout>
                <c:manualLayout>
                  <c:x val="0.0317113182900166"/>
                  <c:y val="-0.372526800317039"/>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0487866435231025"/>
                  <c:y val="-0.276808108568911"/>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7205732802986e-17"/>
                  <c:y val="-0.362178833641566"/>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146359930569307"/>
                  <c:y val="-0.355711354469395"/>
                </c:manualLayout>
              </c:layout>
              <c:numFmt formatCode="General" sourceLinked="1"/>
              <c:spPr>
                <a:noFill/>
                <a:ln>
                  <a:noFill/>
                </a:ln>
                <a:effectLst/>
              </c:spPr>
              <c:txPr>
                <a:bodyPr rot="0" spcFirstLastPara="1" vertOverflow="ellipsis" vert="horz" wrap="square" lIns="38100" tIns="19050" rIns="38100" bIns="19050" anchor="ctr" anchorCtr="1">
                  <a:noAutofit/>
                </a:bodyPr>
                <a:lstStyle/>
                <a:p>
                  <a:pPr>
                    <a:defRPr lang="zh-CN" sz="1195" b="1" i="0" u="none" strike="noStrike" kern="1200" baseline="0">
                      <a:solidFill>
                        <a:schemeClr val="tx1">
                          <a:lumMod val="95000"/>
                          <a:lumOff val="5000"/>
                        </a:schemeClr>
                      </a:solidFill>
                      <a:latin typeface="Times New Roman" panose="02020603050405020304" pitchFamily="18" charset="0"/>
                      <a:ea typeface="+mn-ea"/>
                      <a:cs typeface="Times New Roman" panose="02020603050405020304" pitchFamily="18" charset="0"/>
                    </a:defRPr>
                  </a:pPr>
                </a:p>
              </c:txPr>
              <c:showLegendKey val="0"/>
              <c:showVal val="1"/>
              <c:showCatName val="0"/>
              <c:showSerName val="0"/>
              <c:showPercent val="0"/>
              <c:showBubbleSize val="0"/>
              <c:extLst>
                <c:ext xmlns:c15="http://schemas.microsoft.com/office/drawing/2012/chart" uri="{CE6537A1-D6FC-4f65-9D91-7224C49458BB}">
                  <c15:layout>
                    <c:manualLayout>
                      <c:w val="0.109379654778796"/>
                      <c:h val="0.0562542356896074"/>
                    </c:manualLayout>
                  </c15:layout>
                </c:ext>
              </c:extLst>
            </c:dLbl>
            <c:dLbl>
              <c:idx val="4"/>
              <c:layout>
                <c:manualLayout>
                  <c:x val="0.00243933217615512"/>
                  <c:y val="-0.281982091906647"/>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731799652846546"/>
                  <c:y val="-0.354417858634961"/>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lumMod val="95000"/>
                        <a:lumOff val="5000"/>
                      </a:schemeClr>
                    </a:solidFill>
                    <a:latin typeface="Times New Roman" panose="02020603050405020304" pitchFamily="18" charset="0"/>
                    <a:ea typeface="+mn-ea"/>
                    <a:cs typeface="Times New Roman" panose="02020603050405020304" pitchFamily="18" charset="0"/>
                  </a:defRPr>
                </a:pP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患者#1</c:v>
                </c:pt>
                <c:pt idx="1">
                  <c:v>患者#2</c:v>
                </c:pt>
                <c:pt idx="2">
                  <c:v>患者#3</c:v>
                </c:pt>
                <c:pt idx="3">
                  <c:v>患者#4</c:v>
                </c:pt>
                <c:pt idx="4">
                  <c:v>患者#5</c:v>
                </c:pt>
                <c:pt idx="5">
                  <c:v>患者#6</c:v>
                </c:pt>
              </c:strCache>
            </c:strRef>
          </c:cat>
          <c:val>
            <c:numRef>
              <c:f>Sheet1!$B$2:$B$7</c:f>
              <c:numCache>
                <c:formatCode>0%</c:formatCode>
                <c:ptCount val="6"/>
                <c:pt idx="0">
                  <c:v>0.79</c:v>
                </c:pt>
                <c:pt idx="1" c:formatCode="0.00%">
                  <c:v>0.625</c:v>
                </c:pt>
                <c:pt idx="2">
                  <c:v>0.75</c:v>
                </c:pt>
                <c:pt idx="3" c:formatCode="0.00%">
                  <c:v>0.722</c:v>
                </c:pt>
                <c:pt idx="4" c:formatCode="0.00%">
                  <c:v>0.667</c:v>
                </c:pt>
                <c:pt idx="5" c:formatCode="0.00%">
                  <c:v>0.765</c:v>
                </c:pt>
              </c:numCache>
            </c:numRef>
          </c:val>
        </c:ser>
        <c:ser>
          <c:idx val="1"/>
          <c:order val="1"/>
          <c:tx>
            <c:strRef>
              <c:f>Sheet1!$C$1</c:f>
              <c:strCache>
                <c:ptCount val="1"/>
                <c:pt idx="0">
                  <c:v>AChR-Ab减少率</c:v>
                </c:pt>
              </c:strCache>
            </c:strRef>
          </c:tx>
          <c:spPr>
            <a:solidFill>
              <a:schemeClr val="accent1">
                <a:alpha val="50000"/>
              </a:schemeClr>
            </a:solidFill>
            <a:ln>
              <a:noFill/>
            </a:ln>
            <a:effectLst/>
          </c:spPr>
          <c:dLbls>
            <c:dLbl>
              <c:idx val="0"/>
              <c:layout>
                <c:manualLayout>
                  <c:x val="0.0536653078754127"/>
                  <c:y val="-0.0827837334037864"/>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0388048750330249"/>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243933217615508"/>
                  <c:y val="-0.157806491800968"/>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064674791721708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0.0465658500396299"/>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975732870462068"/>
                  <c:y val="-0.0543268250462348"/>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lumMod val="95000"/>
                        <a:lumOff val="5000"/>
                      </a:schemeClr>
                    </a:solidFill>
                    <a:latin typeface="Times New Roman" panose="02020603050405020304" pitchFamily="18" charset="0"/>
                    <a:ea typeface="+mn-ea"/>
                    <a:cs typeface="Times New Roman" panose="02020603050405020304" pitchFamily="18" charset="0"/>
                  </a:defRPr>
                </a:pP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患者#1</c:v>
                </c:pt>
                <c:pt idx="1">
                  <c:v>患者#2</c:v>
                </c:pt>
                <c:pt idx="2">
                  <c:v>患者#3</c:v>
                </c:pt>
                <c:pt idx="3">
                  <c:v>患者#4</c:v>
                </c:pt>
                <c:pt idx="4">
                  <c:v>患者#5</c:v>
                </c:pt>
                <c:pt idx="5">
                  <c:v>患者#6</c:v>
                </c:pt>
              </c:strCache>
            </c:strRef>
          </c:cat>
          <c:val>
            <c:numRef>
              <c:f>Sheet1!$C$2:$C$7</c:f>
              <c:numCache>
                <c:formatCode>0.00%</c:formatCode>
                <c:ptCount val="6"/>
                <c:pt idx="0">
                  <c:v>0.184</c:v>
                </c:pt>
                <c:pt idx="1">
                  <c:v>0.112</c:v>
                </c:pt>
                <c:pt idx="2" c:formatCode="0%">
                  <c:v>0.4</c:v>
                </c:pt>
                <c:pt idx="3">
                  <c:v>0.194</c:v>
                </c:pt>
                <c:pt idx="4">
                  <c:v>0.151</c:v>
                </c:pt>
                <c:pt idx="5">
                  <c:v>0.173</c:v>
                </c:pt>
              </c:numCache>
            </c:numRef>
          </c:val>
        </c:ser>
        <c:dLbls>
          <c:showLegendKey val="0"/>
          <c:showVal val="1"/>
          <c:showCatName val="0"/>
          <c:showSerName val="0"/>
          <c:showPercent val="0"/>
          <c:showBubbleSize val="0"/>
        </c:dLbls>
        <c:axId val="636469432"/>
        <c:axId val="636468728"/>
      </c:areaChart>
      <c:catAx>
        <c:axId val="636469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00" b="0" i="0" u="none" strike="noStrike" kern="1200" baseline="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defRPr>
            </a:pPr>
          </a:p>
        </c:txPr>
        <c:crossAx val="636468728"/>
        <c:crosses val="autoZero"/>
        <c:auto val="1"/>
        <c:lblAlgn val="ctr"/>
        <c:lblOffset val="100"/>
        <c:noMultiLvlLbl val="0"/>
      </c:catAx>
      <c:valAx>
        <c:axId val="636468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p>
        </c:txPr>
        <c:crossAx val="636469432"/>
        <c:crosses val="autoZero"/>
        <c:crossBetween val="midCat"/>
      </c:valAx>
      <c:spPr>
        <a:noFill/>
        <a:ln>
          <a:noFill/>
        </a:ln>
        <a:effectLst/>
      </c:spPr>
    </c:plotArea>
    <c:legend>
      <c:legendPos val="r"/>
      <c:legendEntry>
        <c:idx val="0"/>
        <c:txPr>
          <a:bodyPr rot="0" spcFirstLastPara="1" vertOverflow="ellipsis" vert="horz" wrap="square" anchor="ctr" anchorCtr="1"/>
          <a:lstStyle/>
          <a:p>
            <a:pPr>
              <a:defRPr lang="zh-CN" sz="1400" b="0" i="0" u="none" strike="noStrike" kern="1200" baseline="0">
                <a:solidFill>
                  <a:schemeClr val="tx1">
                    <a:lumMod val="65000"/>
                    <a:lumOff val="35000"/>
                  </a:schemeClr>
                </a:solidFill>
                <a:latin typeface="Times New Roman" panose="02020603050405020304" pitchFamily="18" charset="0"/>
                <a:ea typeface="宋体" panose="02010600030101010101" pitchFamily="2" charset="-122"/>
                <a:cs typeface="Times New Roman" panose="02020603050405020304" pitchFamily="18" charset="0"/>
              </a:defRPr>
            </a:pPr>
          </a:p>
        </c:txPr>
      </c:legendEntry>
      <c:legendEntry>
        <c:idx val="1"/>
        <c:txPr>
          <a:bodyPr rot="0" spcFirstLastPara="1" vertOverflow="ellipsis" vert="horz" wrap="square" anchor="ctr" anchorCtr="1"/>
          <a:lstStyle/>
          <a:p>
            <a:pPr>
              <a:defRPr lang="zh-CN" sz="1400" b="0" i="0" u="none" strike="noStrike" kern="1200" baseline="0">
                <a:solidFill>
                  <a:schemeClr val="tx1">
                    <a:lumMod val="65000"/>
                    <a:lumOff val="35000"/>
                  </a:schemeClr>
                </a:solidFill>
                <a:latin typeface="Times New Roman" panose="02020603050405020304" pitchFamily="18" charset="0"/>
                <a:ea typeface="宋体" panose="02010600030101010101" pitchFamily="2" charset="-122"/>
                <a:cs typeface="Times New Roman" panose="02020603050405020304" pitchFamily="18" charset="0"/>
              </a:defRPr>
            </a:pPr>
          </a:p>
        </c:txPr>
      </c:legendEntry>
      <c:layout>
        <c:manualLayout>
          <c:xMode val="edge"/>
          <c:yMode val="edge"/>
          <c:x val="0.50753686416742"/>
          <c:y val="0"/>
          <c:w val="0.339672971988207"/>
          <c:h val="0.104131507175235"/>
        </c:manualLayout>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Times New Roman" panose="02020603050405020304" pitchFamily="18" charset="0"/>
              <a:ea typeface="宋体" panose="02010600030101010101" pitchFamily="2" charset="-122"/>
              <a:cs typeface="Times New Roman" panose="02020603050405020304" pitchFamily="18" charset="0"/>
            </a:defRPr>
          </a:pPr>
        </a:p>
      </c:txPr>
    </c:legend>
    <c:plotVisOnly val="1"/>
    <c:dispBlanksAs val="gap"/>
    <c:showDLblsOverMax val="0"/>
    <c:extLst>
      <c:ext uri="{0b15fc19-7d7d-44ad-8c2d-2c3a37ce22c3}">
        <chartProps xmlns="https://web.wps.cn/et/2018/main" chartId="{a1e74584-bcbe-45b3-8299-3d96c385f0a6}"/>
      </c:ext>
    </c:extLst>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DB594-92CC-4F7A-93B4-F49893E6EF6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C6CC81-5A29-498B-9208-A0AA820C5D0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DC6CC81-5A29-498B-9208-A0AA820C5D06}"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0">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4C0D90F-8BCA-4DEA-B274-D67E5E130A0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109AF36-E674-4787-959C-F608974A387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0D90F-8BCA-4DEA-B274-D67E5E130A0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9AF36-E674-4787-959C-F608974A387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3.jpeg"/><Relationship Id="rId2" Type="http://schemas.openxmlformats.org/officeDocument/2006/relationships/tags" Target="../tags/tag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5"/>
          <p:cNvSpPr>
            <a:spLocks noEditPoints="1"/>
          </p:cNvSpPr>
          <p:nvPr/>
        </p:nvSpPr>
        <p:spPr bwMode="auto">
          <a:xfrm>
            <a:off x="0" y="257521"/>
            <a:ext cx="12192000" cy="2353917"/>
          </a:xfrm>
          <a:custGeom>
            <a:avLst/>
            <a:gdLst>
              <a:gd name="T0" fmla="*/ 7933 w 8000"/>
              <a:gd name="T1" fmla="*/ 1418 h 1542"/>
              <a:gd name="T2" fmla="*/ 7832 w 8000"/>
              <a:gd name="T3" fmla="*/ 1315 h 1542"/>
              <a:gd name="T4" fmla="*/ 7738 w 8000"/>
              <a:gd name="T5" fmla="*/ 1352 h 1542"/>
              <a:gd name="T6" fmla="*/ 7673 w 8000"/>
              <a:gd name="T7" fmla="*/ 1336 h 1542"/>
              <a:gd name="T8" fmla="*/ 7538 w 8000"/>
              <a:gd name="T9" fmla="*/ 1313 h 1542"/>
              <a:gd name="T10" fmla="*/ 7430 w 8000"/>
              <a:gd name="T11" fmla="*/ 1287 h 1542"/>
              <a:gd name="T12" fmla="*/ 7292 w 8000"/>
              <a:gd name="T13" fmla="*/ 1358 h 1542"/>
              <a:gd name="T14" fmla="*/ 7170 w 8000"/>
              <a:gd name="T15" fmla="*/ 1352 h 1542"/>
              <a:gd name="T16" fmla="*/ 6993 w 8000"/>
              <a:gd name="T17" fmla="*/ 1400 h 1542"/>
              <a:gd name="T18" fmla="*/ 6886 w 8000"/>
              <a:gd name="T19" fmla="*/ 1357 h 1542"/>
              <a:gd name="T20" fmla="*/ 6766 w 8000"/>
              <a:gd name="T21" fmla="*/ 1380 h 1542"/>
              <a:gd name="T22" fmla="*/ 6640 w 8000"/>
              <a:gd name="T23" fmla="*/ 1194 h 1542"/>
              <a:gd name="T24" fmla="*/ 6505 w 8000"/>
              <a:gd name="T25" fmla="*/ 1157 h 1542"/>
              <a:gd name="T26" fmla="*/ 6381 w 8000"/>
              <a:gd name="T27" fmla="*/ 1311 h 1542"/>
              <a:gd name="T28" fmla="*/ 6242 w 8000"/>
              <a:gd name="T29" fmla="*/ 1181 h 1542"/>
              <a:gd name="T30" fmla="*/ 5688 w 8000"/>
              <a:gd name="T31" fmla="*/ 818 h 1542"/>
              <a:gd name="T32" fmla="*/ 5396 w 8000"/>
              <a:gd name="T33" fmla="*/ 674 h 1542"/>
              <a:gd name="T34" fmla="*/ 5346 w 8000"/>
              <a:gd name="T35" fmla="*/ 615 h 1542"/>
              <a:gd name="T36" fmla="*/ 5292 w 8000"/>
              <a:gd name="T37" fmla="*/ 1274 h 1542"/>
              <a:gd name="T38" fmla="*/ 5007 w 8000"/>
              <a:gd name="T39" fmla="*/ 1089 h 1542"/>
              <a:gd name="T40" fmla="*/ 4819 w 8000"/>
              <a:gd name="T41" fmla="*/ 685 h 1542"/>
              <a:gd name="T42" fmla="*/ 4540 w 8000"/>
              <a:gd name="T43" fmla="*/ 1250 h 1542"/>
              <a:gd name="T44" fmla="*/ 4474 w 8000"/>
              <a:gd name="T45" fmla="*/ 1255 h 1542"/>
              <a:gd name="T46" fmla="*/ 4398 w 8000"/>
              <a:gd name="T47" fmla="*/ 1265 h 1542"/>
              <a:gd name="T48" fmla="*/ 4286 w 8000"/>
              <a:gd name="T49" fmla="*/ 1131 h 1542"/>
              <a:gd name="T50" fmla="*/ 4046 w 8000"/>
              <a:gd name="T51" fmla="*/ 1117 h 1542"/>
              <a:gd name="T52" fmla="*/ 3923 w 8000"/>
              <a:gd name="T53" fmla="*/ 975 h 1542"/>
              <a:gd name="T54" fmla="*/ 3742 w 8000"/>
              <a:gd name="T55" fmla="*/ 1095 h 1542"/>
              <a:gd name="T56" fmla="*/ 3585 w 8000"/>
              <a:gd name="T57" fmla="*/ 1415 h 1542"/>
              <a:gd name="T58" fmla="*/ 3463 w 8000"/>
              <a:gd name="T59" fmla="*/ 1255 h 1542"/>
              <a:gd name="T60" fmla="*/ 3390 w 8000"/>
              <a:gd name="T61" fmla="*/ 372 h 1542"/>
              <a:gd name="T62" fmla="*/ 3367 w 8000"/>
              <a:gd name="T63" fmla="*/ 187 h 1542"/>
              <a:gd name="T64" fmla="*/ 3329 w 8000"/>
              <a:gd name="T65" fmla="*/ 695 h 1542"/>
              <a:gd name="T66" fmla="*/ 2997 w 8000"/>
              <a:gd name="T67" fmla="*/ 1479 h 1542"/>
              <a:gd name="T68" fmla="*/ 2797 w 8000"/>
              <a:gd name="T69" fmla="*/ 1119 h 1542"/>
              <a:gd name="T70" fmla="*/ 2628 w 8000"/>
              <a:gd name="T71" fmla="*/ 1372 h 1542"/>
              <a:gd name="T72" fmla="*/ 2470 w 8000"/>
              <a:gd name="T73" fmla="*/ 1378 h 1542"/>
              <a:gd name="T74" fmla="*/ 2310 w 8000"/>
              <a:gd name="T75" fmla="*/ 1440 h 1542"/>
              <a:gd name="T76" fmla="*/ 2152 w 8000"/>
              <a:gd name="T77" fmla="*/ 1391 h 1542"/>
              <a:gd name="T78" fmla="*/ 2055 w 8000"/>
              <a:gd name="T79" fmla="*/ 1463 h 1542"/>
              <a:gd name="T80" fmla="*/ 1975 w 8000"/>
              <a:gd name="T81" fmla="*/ 1479 h 1542"/>
              <a:gd name="T82" fmla="*/ 1805 w 8000"/>
              <a:gd name="T83" fmla="*/ 1456 h 1542"/>
              <a:gd name="T84" fmla="*/ 1673 w 8000"/>
              <a:gd name="T85" fmla="*/ 1469 h 1542"/>
              <a:gd name="T86" fmla="*/ 1531 w 8000"/>
              <a:gd name="T87" fmla="*/ 1408 h 1542"/>
              <a:gd name="T88" fmla="*/ 1443 w 8000"/>
              <a:gd name="T89" fmla="*/ 1265 h 1542"/>
              <a:gd name="T90" fmla="*/ 1253 w 8000"/>
              <a:gd name="T91" fmla="*/ 1421 h 1542"/>
              <a:gd name="T92" fmla="*/ 1155 w 8000"/>
              <a:gd name="T93" fmla="*/ 1401 h 1542"/>
              <a:gd name="T94" fmla="*/ 1051 w 8000"/>
              <a:gd name="T95" fmla="*/ 1389 h 1542"/>
              <a:gd name="T96" fmla="*/ 969 w 8000"/>
              <a:gd name="T97" fmla="*/ 1224 h 1542"/>
              <a:gd name="T98" fmla="*/ 843 w 8000"/>
              <a:gd name="T99" fmla="*/ 1375 h 1542"/>
              <a:gd name="T100" fmla="*/ 664 w 8000"/>
              <a:gd name="T101" fmla="*/ 1427 h 1542"/>
              <a:gd name="T102" fmla="*/ 515 w 8000"/>
              <a:gd name="T103" fmla="*/ 1241 h 1542"/>
              <a:gd name="T104" fmla="*/ 320 w 8000"/>
              <a:gd name="T105" fmla="*/ 1245 h 1542"/>
              <a:gd name="T106" fmla="*/ 218 w 8000"/>
              <a:gd name="T107" fmla="*/ 1342 h 1542"/>
              <a:gd name="T108" fmla="*/ 56 w 8000"/>
              <a:gd name="T109" fmla="*/ 1357 h 1542"/>
              <a:gd name="T110" fmla="*/ 3369 w 8000"/>
              <a:gd name="T111" fmla="*/ 1408 h 1542"/>
              <a:gd name="T112" fmla="*/ 3356 w 8000"/>
              <a:gd name="T113" fmla="*/ 1141 h 1542"/>
              <a:gd name="T114" fmla="*/ 3356 w 8000"/>
              <a:gd name="T115" fmla="*/ 872 h 1542"/>
              <a:gd name="T116" fmla="*/ 3356 w 8000"/>
              <a:gd name="T117" fmla="*/ 756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a:gradFill>
              <a:gsLst>
                <a:gs pos="0">
                  <a:schemeClr val="accent1">
                    <a:lumMod val="5000"/>
                    <a:lumOff val="95000"/>
                  </a:schemeClr>
                </a:gs>
                <a:gs pos="100000">
                  <a:srgbClr val="28A9D6"/>
                </a:gs>
              </a:gsLst>
              <a:lin ang="5400000" scaled="1"/>
            </a:gradFill>
          </a:ln>
          <a:effectLst/>
        </p:spPr>
        <p:txBody>
          <a:bodyPr lIns="121896" tIns="60948" rIns="121896" bIns="60948"/>
          <a:lstStyle/>
          <a:p>
            <a:pPr defTabSz="1087120">
              <a:defRPr/>
            </a:pPr>
            <a:endParaRPr lang="zh-CN" altLang="en-US" sz="2400" dirty="0">
              <a:solidFill>
                <a:prstClr val="black"/>
              </a:solidFill>
            </a:endParaRPr>
          </a:p>
        </p:txBody>
      </p:sp>
      <p:sp>
        <p:nvSpPr>
          <p:cNvPr id="65541" name="矩形 1"/>
          <p:cNvSpPr>
            <a:spLocks noChangeArrowheads="1"/>
          </p:cNvSpPr>
          <p:nvPr/>
        </p:nvSpPr>
        <p:spPr bwMode="auto">
          <a:xfrm>
            <a:off x="0" y="2609920"/>
            <a:ext cx="12192000" cy="2897187"/>
          </a:xfrm>
          <a:prstGeom prst="rect">
            <a:avLst/>
          </a:prstGeom>
          <a:solidFill>
            <a:srgbClr val="28A9D6">
              <a:alpha val="82000"/>
            </a:srgbClr>
          </a:solidFill>
          <a:ln>
            <a:noFill/>
          </a:ln>
        </p:spPr>
        <p:txBody>
          <a:bodyPr lIns="121896" tIns="60948" rIns="121896" bIns="60948"/>
          <a:lstStyle>
            <a:lvl1pPr defTabSz="1085850" eaLnBrk="0" hangingPunct="0">
              <a:defRPr>
                <a:solidFill>
                  <a:schemeClr val="tx1"/>
                </a:solidFill>
                <a:latin typeface="Calibri" panose="020F0502020204030204" pitchFamily="34" charset="0"/>
                <a:ea typeface="宋体" panose="02010600030101010101" pitchFamily="2" charset="-122"/>
              </a:defRPr>
            </a:lvl1pPr>
            <a:lvl2pPr marL="742950" indent="-285750" defTabSz="1085850" eaLnBrk="0" hangingPunct="0">
              <a:defRPr>
                <a:solidFill>
                  <a:schemeClr val="tx1"/>
                </a:solidFill>
                <a:latin typeface="Calibri" panose="020F0502020204030204" pitchFamily="34" charset="0"/>
                <a:ea typeface="宋体" panose="02010600030101010101" pitchFamily="2" charset="-122"/>
              </a:defRPr>
            </a:lvl2pPr>
            <a:lvl3pPr marL="1143000" indent="-228600" defTabSz="1085850" eaLnBrk="0" hangingPunct="0">
              <a:defRPr>
                <a:solidFill>
                  <a:schemeClr val="tx1"/>
                </a:solidFill>
                <a:latin typeface="Calibri" panose="020F0502020204030204" pitchFamily="34" charset="0"/>
                <a:ea typeface="宋体" panose="02010600030101010101" pitchFamily="2" charset="-122"/>
              </a:defRPr>
            </a:lvl3pPr>
            <a:lvl4pPr marL="1600200" indent="-228600" defTabSz="1085850" eaLnBrk="0" hangingPunct="0">
              <a:defRPr>
                <a:solidFill>
                  <a:schemeClr val="tx1"/>
                </a:solidFill>
                <a:latin typeface="Calibri" panose="020F0502020204030204" pitchFamily="34" charset="0"/>
                <a:ea typeface="宋体" panose="02010600030101010101" pitchFamily="2" charset="-122"/>
              </a:defRPr>
            </a:lvl4pPr>
            <a:lvl5pPr marL="2057400" indent="-228600" defTabSz="1085850" eaLnBrk="0" hangingPunct="0">
              <a:defRPr>
                <a:solidFill>
                  <a:schemeClr val="tx1"/>
                </a:solidFill>
                <a:latin typeface="Calibri" panose="020F0502020204030204" pitchFamily="34" charset="0"/>
                <a:ea typeface="宋体" panose="02010600030101010101" pitchFamily="2" charset="-122"/>
              </a:defRPr>
            </a:lvl5pPr>
            <a:lvl6pPr marL="25146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dirty="0">
              <a:solidFill>
                <a:srgbClr val="000000"/>
              </a:solidFill>
            </a:endParaRPr>
          </a:p>
        </p:txBody>
      </p:sp>
      <p:cxnSp>
        <p:nvCxnSpPr>
          <p:cNvPr id="25" name="直接连接符 24"/>
          <p:cNvCxnSpPr/>
          <p:nvPr/>
        </p:nvCxnSpPr>
        <p:spPr>
          <a:xfrm>
            <a:off x="0" y="4373563"/>
            <a:ext cx="12192000" cy="0"/>
          </a:xfrm>
          <a:prstGeom prst="line">
            <a:avLst/>
          </a:prstGeom>
          <a:ln w="19050">
            <a:solidFill>
              <a:srgbClr val="28A9D6"/>
            </a:solidFill>
          </a:ln>
        </p:spPr>
        <p:style>
          <a:lnRef idx="1">
            <a:schemeClr val="accent1"/>
          </a:lnRef>
          <a:fillRef idx="0">
            <a:schemeClr val="accent1"/>
          </a:fillRef>
          <a:effectRef idx="0">
            <a:schemeClr val="accent1"/>
          </a:effectRef>
          <a:fontRef idx="minor">
            <a:schemeClr val="tx1"/>
          </a:fontRef>
        </p:style>
      </p:cxnSp>
      <p:sp>
        <p:nvSpPr>
          <p:cNvPr id="31" name="TextBox 13"/>
          <p:cNvSpPr txBox="1"/>
          <p:nvPr/>
        </p:nvSpPr>
        <p:spPr>
          <a:xfrm>
            <a:off x="1051287" y="1386420"/>
            <a:ext cx="9877710" cy="1013460"/>
          </a:xfrm>
          <a:prstGeom prst="rect">
            <a:avLst/>
          </a:prstGeom>
          <a:noFill/>
          <a:effectLst>
            <a:outerShdw blurRad="50800" dist="38100" dir="2700000" algn="tl" rotWithShape="0">
              <a:prstClr val="black">
                <a:alpha val="40000"/>
              </a:prstClr>
            </a:outerShdw>
          </a:effectLst>
        </p:spPr>
        <p:txBody>
          <a:bodyPr wrap="square" lIns="91422" tIns="45710" rIns="91422" bIns="45710">
            <a:spAutoFit/>
          </a:bodyPr>
          <a:lstStyle/>
          <a:p>
            <a:pPr algn="ctr" defTabSz="1087120">
              <a:defRPr/>
            </a:pPr>
            <a:r>
              <a:rPr lang="zh-CN" altLang="en-US" sz="6000" b="1" dirty="0">
                <a:ln w="3175">
                  <a:solidFill>
                    <a:srgbClr val="31A5D7"/>
                  </a:solidFill>
                </a:ln>
                <a:solidFill>
                  <a:srgbClr val="0070C0"/>
                </a:solidFill>
                <a:latin typeface="华康俪金黑W8" pitchFamily="49" charset="-122"/>
                <a:ea typeface="华康俪金黑W8" pitchFamily="49" charset="-122"/>
              </a:rPr>
              <a:t>注射用石杉碱甲 </a:t>
            </a:r>
            <a:r>
              <a:rPr lang="zh-CN" altLang="en-US" sz="4000" b="1" dirty="0">
                <a:ln w="3175">
                  <a:solidFill>
                    <a:srgbClr val="31A5D7"/>
                  </a:solidFill>
                </a:ln>
                <a:solidFill>
                  <a:srgbClr val="0070C0"/>
                </a:solidFill>
                <a:latin typeface="华康俪金黑W8" pitchFamily="49" charset="-122"/>
                <a:ea typeface="华康俪金黑W8" pitchFamily="49" charset="-122"/>
              </a:rPr>
              <a:t>商品名：瑞立速</a:t>
            </a:r>
            <a:endParaRPr lang="zh-CN" altLang="en-US" sz="4000" b="1" dirty="0">
              <a:ln w="3175">
                <a:solidFill>
                  <a:srgbClr val="31A5D7"/>
                </a:solidFill>
              </a:ln>
              <a:solidFill>
                <a:srgbClr val="0070C0"/>
              </a:solidFill>
              <a:latin typeface="华康俪金黑W8" pitchFamily="49" charset="-122"/>
              <a:ea typeface="华康俪金黑W8" pitchFamily="49" charset="-122"/>
            </a:endParaRPr>
          </a:p>
        </p:txBody>
      </p:sp>
      <p:cxnSp>
        <p:nvCxnSpPr>
          <p:cNvPr id="28" name="直接连接符 27"/>
          <p:cNvCxnSpPr/>
          <p:nvPr/>
        </p:nvCxnSpPr>
        <p:spPr>
          <a:xfrm>
            <a:off x="0" y="4795838"/>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0" y="4862513"/>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0" y="4927600"/>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872413" y="4795838"/>
            <a:ext cx="4319587"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872413" y="4862513"/>
            <a:ext cx="4319587"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7872413" y="4927600"/>
            <a:ext cx="4319587"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pic>
        <p:nvPicPr>
          <p:cNvPr id="2" name="图片 1"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10074826" y="6241696"/>
            <a:ext cx="211717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本框 5"/>
          <p:cNvSpPr txBox="1"/>
          <p:nvPr/>
        </p:nvSpPr>
        <p:spPr>
          <a:xfrm>
            <a:off x="-2" y="446535"/>
            <a:ext cx="6513048" cy="707886"/>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申报条件：</a:t>
            </a:r>
            <a:endParaRPr lang="en-US" altLang="zh-CN" sz="2000" b="1" dirty="0">
              <a:latin typeface="微软雅黑" panose="020B0503020204020204" pitchFamily="34" charset="-122"/>
              <a:ea typeface="微软雅黑" panose="020B0503020204020204" pitchFamily="34" charset="-122"/>
            </a:endParaRPr>
          </a:p>
          <a:p>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第一批罕见病目录</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收录的罕见病治疗药品</a:t>
            </a:r>
            <a:endParaRPr lang="zh-CN" altLang="en-US" sz="2000" dirty="0">
              <a:latin typeface="微软雅黑" panose="020B0503020204020204" pitchFamily="34" charset="-122"/>
              <a:ea typeface="微软雅黑" panose="020B0503020204020204" pitchFamily="34" charset="-122"/>
            </a:endParaRPr>
          </a:p>
        </p:txBody>
      </p:sp>
      <p:pic>
        <p:nvPicPr>
          <p:cNvPr id="7" name="图片 6" descr="注射用石杉减甲-1.jpg"/>
          <p:cNvPicPr>
            <a:picLocks noChangeAspect="1"/>
          </p:cNvPicPr>
          <p:nvPr>
            <p:custDataLst>
              <p:tags r:id="rId2"/>
            </p:custDataLst>
          </p:nvPr>
        </p:nvPicPr>
        <p:blipFill>
          <a:blip r:embed="rId3"/>
          <a:srcRect l="13281" t="24840" r="13281" b="27127"/>
          <a:stretch>
            <a:fillRect/>
          </a:stretch>
        </p:blipFill>
        <p:spPr>
          <a:xfrm>
            <a:off x="-1" y="2619375"/>
            <a:ext cx="5059316" cy="2913060"/>
          </a:xfrm>
          <a:prstGeom prst="rect">
            <a:avLst/>
          </a:prstGeom>
          <a:noFill/>
          <a:ln w="9525" cap="flat" cmpd="sng">
            <a:solidFill>
              <a:srgbClr val="808080"/>
            </a:solidFill>
            <a:prstDash val="solid"/>
            <a:miter/>
            <a:headEnd type="none" w="med" len="med"/>
            <a:tailEnd type="none" w="med" len="med"/>
          </a:ln>
        </p:spPr>
      </p:pic>
      <p:sp>
        <p:nvSpPr>
          <p:cNvPr id="8" name="文本框 7"/>
          <p:cNvSpPr txBox="1"/>
          <p:nvPr/>
        </p:nvSpPr>
        <p:spPr>
          <a:xfrm>
            <a:off x="5249258" y="3285666"/>
            <a:ext cx="5888845" cy="2246769"/>
          </a:xfrm>
          <a:prstGeom prst="rect">
            <a:avLst/>
          </a:prstGeom>
          <a:noFill/>
        </p:spPr>
        <p:txBody>
          <a:bodyPr wrap="square" rtlCol="0">
            <a:spAutoFit/>
          </a:bodyPr>
          <a:lstStyle/>
          <a:p>
            <a:pPr marL="285750" indent="-285750">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中国原研，国内独家冻干粉针剂</a:t>
            </a: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高效、可逆的胆碱酯酶抑制剂</a:t>
            </a: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用于重症肌无力的治疗</a:t>
            </a:r>
            <a:endParaRPr lang="zh-CN" altLang="en-US" sz="2800" b="1" dirty="0">
              <a:latin typeface="微软雅黑" panose="020B0503020204020204" pitchFamily="34" charset="-122"/>
              <a:ea typeface="微软雅黑" panose="020B0503020204020204" pitchFamily="34" charset="-122"/>
            </a:endParaRPr>
          </a:p>
        </p:txBody>
      </p:sp>
      <p:sp>
        <p:nvSpPr>
          <p:cNvPr id="9" name="文本框 8"/>
          <p:cNvSpPr txBox="1"/>
          <p:nvPr/>
        </p:nvSpPr>
        <p:spPr>
          <a:xfrm>
            <a:off x="5598646" y="2973169"/>
            <a:ext cx="914400" cy="914400"/>
          </a:xfrm>
          <a:prstGeom prst="rect">
            <a:avLst/>
          </a:prstGeom>
          <a:noFill/>
        </p:spPr>
        <p:txBody>
          <a:bodyPr wrap="square" rtlCol="0">
            <a:spAutoFit/>
          </a:bodyPr>
          <a:lstStyle/>
          <a:p>
            <a:endParaRPr lang="zh-CN" altLang="en-US" dirty="0"/>
          </a:p>
        </p:txBody>
      </p:sp>
      <p:sp>
        <p:nvSpPr>
          <p:cNvPr id="10" name="文本框 9"/>
          <p:cNvSpPr txBox="1"/>
          <p:nvPr/>
        </p:nvSpPr>
        <p:spPr>
          <a:xfrm>
            <a:off x="43802" y="6347542"/>
            <a:ext cx="4938857" cy="400110"/>
          </a:xfrm>
          <a:prstGeom prst="rect">
            <a:avLst/>
          </a:prstGeom>
          <a:noFill/>
        </p:spPr>
        <p:txBody>
          <a:bodyPr wrap="square" rtlCol="0">
            <a:spAutoFit/>
          </a:bodyPr>
          <a:lstStyle/>
          <a:p>
            <a:r>
              <a:rPr lang="zh-CN" altLang="en-US" sz="2000" dirty="0">
                <a:latin typeface="微软雅黑" panose="020B0503020204020204" pitchFamily="34" charset="-122"/>
                <a:ea typeface="微软雅黑" panose="020B0503020204020204" pitchFamily="34" charset="-122"/>
              </a:rPr>
              <a:t>申报企业：海南灵康制药有限公司</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2533" y="1174451"/>
            <a:ext cx="5575017" cy="2677656"/>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①提升公共健康水平</a:t>
            </a:r>
            <a:endParaRPr lang="en-US" altLang="zh-CN" sz="1600" b="1" dirty="0">
              <a:latin typeface="微软雅黑" panose="020B0503020204020204" pitchFamily="34" charset="-122"/>
              <a:ea typeface="微软雅黑" panose="020B0503020204020204" pitchFamily="34" charset="-122"/>
              <a:sym typeface="+mn-ea"/>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我国重症肌无力（</a:t>
            </a:r>
            <a:r>
              <a:rPr lang="en-US" altLang="zh-CN" sz="1600" dirty="0">
                <a:latin typeface="微软雅黑" panose="020B0503020204020204" pitchFamily="34" charset="-122"/>
                <a:ea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发病率约为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0.68</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万，</a:t>
            </a:r>
            <a:r>
              <a:rPr lang="zh-CN" altLang="en-US" sz="1600" dirty="0">
                <a:latin typeface="微软雅黑" panose="020B0503020204020204" pitchFamily="34" charset="-122"/>
                <a:ea typeface="微软雅黑" panose="020B0503020204020204" pitchFamily="34" charset="-122"/>
                <a:sym typeface="+mn-ea"/>
              </a:rPr>
              <a:t>年发病人数约为</a:t>
            </a:r>
            <a:r>
              <a:rPr lang="en-US" altLang="zh-CN" sz="1600" b="1" dirty="0">
                <a:solidFill>
                  <a:srgbClr val="FF0000"/>
                </a:solidFill>
                <a:latin typeface="微软雅黑" panose="020B0503020204020204" pitchFamily="34" charset="-122"/>
                <a:ea typeface="微软雅黑" panose="020B0503020204020204" pitchFamily="34" charset="-122"/>
                <a:sym typeface="+mn-ea"/>
              </a:rPr>
              <a:t>9600</a:t>
            </a:r>
            <a:r>
              <a:rPr lang="zh-CN" altLang="en-US" sz="1600" b="1" dirty="0">
                <a:solidFill>
                  <a:srgbClr val="FF0000"/>
                </a:solidFill>
                <a:latin typeface="微软雅黑" panose="020B0503020204020204" pitchFamily="34" charset="-122"/>
                <a:ea typeface="微软雅黑" panose="020B0503020204020204" pitchFamily="34" charset="-122"/>
                <a:sym typeface="+mn-ea"/>
              </a:rPr>
              <a:t>人</a:t>
            </a:r>
            <a:r>
              <a:rPr lang="zh-CN" altLang="en-US" sz="1600" dirty="0">
                <a:latin typeface="微软雅黑" panose="020B0503020204020204" pitchFamily="34" charset="-122"/>
                <a:ea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sym typeface="+mn-ea"/>
            </a:endParaRPr>
          </a:p>
          <a:p>
            <a:pPr marL="285750" indent="-285750">
              <a:lnSpc>
                <a:spcPct val="150000"/>
              </a:lnSpc>
              <a:buFont typeface="Arial" panose="020B0604020202020204" pitchFamily="34" charset="0"/>
              <a:buChar char="•"/>
            </a:pPr>
            <a:r>
              <a:rPr lang="zh-CN" altLang="en-US" sz="1600" dirty="0">
                <a:solidFill>
                  <a:srgbClr val="000000"/>
                </a:solidFill>
                <a:effectLst/>
                <a:latin typeface="微软雅黑" panose="020B0503020204020204" pitchFamily="34" charset="-122"/>
                <a:ea typeface="微软雅黑" panose="020B0503020204020204" pitchFamily="34" charset="-122"/>
              </a:rPr>
              <a:t>我国</a:t>
            </a:r>
            <a:r>
              <a:rPr lang="en-US" altLang="zh-CN" sz="1600" dirty="0" err="1">
                <a:solidFill>
                  <a:srgbClr val="000000"/>
                </a:solidFill>
                <a:latin typeface="微软雅黑" panose="020B0503020204020204" pitchFamily="34" charset="-122"/>
                <a:ea typeface="微软雅黑" panose="020B0503020204020204" pitchFamily="34" charset="-122"/>
              </a:rPr>
              <a:t>g</a:t>
            </a:r>
            <a:r>
              <a:rPr lang="en-US" altLang="zh-CN" sz="1600" dirty="0" err="1">
                <a:solidFill>
                  <a:srgbClr val="000000"/>
                </a:solidFill>
                <a:effectLst/>
                <a:latin typeface="微软雅黑" panose="020B0503020204020204" pitchFamily="34" charset="-122"/>
                <a:ea typeface="微软雅黑" panose="020B0503020204020204" pitchFamily="34" charset="-122"/>
              </a:rPr>
              <a:t>MG</a:t>
            </a:r>
            <a:r>
              <a:rPr lang="zh-CN" altLang="en-US" sz="1600" dirty="0">
                <a:solidFill>
                  <a:srgbClr val="000000"/>
                </a:solidFill>
                <a:effectLst/>
                <a:latin typeface="微软雅黑" panose="020B0503020204020204" pitchFamily="34" charset="-122"/>
                <a:ea typeface="微软雅黑" panose="020B0503020204020204" pitchFamily="34" charset="-122"/>
              </a:rPr>
              <a:t>患者</a:t>
            </a:r>
            <a:r>
              <a:rPr lang="zh-CN" altLang="en-US" sz="1600" b="1" dirty="0">
                <a:solidFill>
                  <a:srgbClr val="C00000"/>
                </a:solidFill>
                <a:effectLst/>
                <a:latin typeface="微软雅黑" panose="020B0503020204020204" pitchFamily="34" charset="-122"/>
                <a:ea typeface="微软雅黑" panose="020B0503020204020204" pitchFamily="34" charset="-122"/>
              </a:rPr>
              <a:t>平均死亡年龄为</a:t>
            </a:r>
            <a:r>
              <a:rPr lang="en-US" altLang="zh-CN" sz="1600" b="1" dirty="0">
                <a:solidFill>
                  <a:srgbClr val="C00000"/>
                </a:solidFill>
                <a:effectLst/>
                <a:latin typeface="微软雅黑" panose="020B0503020204020204" pitchFamily="34" charset="-122"/>
                <a:ea typeface="微软雅黑" panose="020B0503020204020204" pitchFamily="34" charset="-122"/>
              </a:rPr>
              <a:t>59</a:t>
            </a:r>
            <a:r>
              <a:rPr lang="zh-CN" altLang="en-US" sz="1600" b="1" dirty="0">
                <a:solidFill>
                  <a:srgbClr val="C00000"/>
                </a:solidFill>
                <a:effectLst/>
                <a:latin typeface="微软雅黑" panose="020B0503020204020204" pitchFamily="34" charset="-122"/>
                <a:ea typeface="微软雅黑" panose="020B0503020204020204" pitchFamily="34" charset="-122"/>
              </a:rPr>
              <a:t>岁</a:t>
            </a:r>
            <a:r>
              <a:rPr lang="zh-CN" altLang="en-US" sz="1600" dirty="0">
                <a:solidFill>
                  <a:srgbClr val="000000"/>
                </a:solidFill>
                <a:effectLst/>
                <a:latin typeface="微软雅黑" panose="020B0503020204020204" pitchFamily="34" charset="-122"/>
                <a:ea typeface="微软雅黑" panose="020B0503020204020204" pitchFamily="34" charset="-122"/>
              </a:rPr>
              <a:t>（低于我国平均寿命），且死 亡率仍在逐年增长</a:t>
            </a:r>
            <a:endParaRPr lang="en-US" altLang="zh-CN" sz="1600" dirty="0">
              <a:solidFill>
                <a:srgbClr val="000000"/>
              </a:solidFill>
              <a:effectLst/>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一次0.2mg-0.4mg</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一日一次或遵医嘱。</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降低患者疾病负担。</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buFont typeface="Arial" panose="020B0604020202020204" pitchFamily="34" charset="0"/>
              <a:buChar char="•"/>
            </a:pPr>
            <a:endParaRPr lang="en-US" altLang="zh-CN" sz="1600" dirty="0">
              <a:solidFill>
                <a:srgbClr val="FF0000"/>
              </a:solidFill>
              <a:latin typeface="微软雅黑" panose="020B0503020204020204" pitchFamily="34" charset="-122"/>
              <a:ea typeface="微软雅黑" panose="020B0503020204020204" pitchFamily="34" charset="-122"/>
              <a:sym typeface="+mn-ea"/>
            </a:endParaRPr>
          </a:p>
        </p:txBody>
      </p:sp>
      <p:pic>
        <p:nvPicPr>
          <p:cNvPr id="2" name="图片 1"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9866759" y="6407524"/>
            <a:ext cx="2379995" cy="58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custDataLst>
              <p:tags r:id="rId2"/>
            </p:custDataLst>
          </p:nvPr>
        </p:nvSpPr>
        <p:spPr>
          <a:xfrm>
            <a:off x="70152" y="153313"/>
            <a:ext cx="4912507"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05 </a:t>
            </a:r>
            <a:r>
              <a:rPr lang="zh-CN" altLang="en-US" sz="4000" b="1" dirty="0">
                <a:solidFill>
                  <a:schemeClr val="accent1"/>
                </a:solidFill>
                <a:latin typeface="微软雅黑" panose="020B0503020204020204" pitchFamily="34" charset="-122"/>
                <a:ea typeface="微软雅黑" panose="020B0503020204020204" pitchFamily="34" charset="-122"/>
              </a:rPr>
              <a:t>公平性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圆角矩形 40"/>
          <p:cNvSpPr/>
          <p:nvPr/>
        </p:nvSpPr>
        <p:spPr>
          <a:xfrm>
            <a:off x="156062" y="941777"/>
            <a:ext cx="11930764" cy="9107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
        <p:nvSpPr>
          <p:cNvPr id="7" name="文本框 6"/>
          <p:cNvSpPr txBox="1"/>
          <p:nvPr/>
        </p:nvSpPr>
        <p:spPr>
          <a:xfrm>
            <a:off x="6023904" y="1174451"/>
            <a:ext cx="5771123" cy="2634183"/>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③弥补目录短板</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gn="just">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注射用石杉碱甲为</a:t>
            </a:r>
            <a:r>
              <a:rPr lang="zh-CN" altLang="en-US" sz="1600" b="1" dirty="0">
                <a:solidFill>
                  <a:srgbClr val="FF0000"/>
                </a:solidFill>
                <a:latin typeface="微软雅黑" panose="020B0503020204020204" pitchFamily="34" charset="-122"/>
                <a:ea typeface="微软雅黑" panose="020B0503020204020204" pitchFamily="34" charset="-122"/>
                <a:sym typeface="+mn-ea"/>
              </a:rPr>
              <a:t>冻干粉针剂</a:t>
            </a:r>
            <a:r>
              <a:rPr lang="zh-CN" altLang="en-US" sz="1600" dirty="0">
                <a:latin typeface="微软雅黑" panose="020B0503020204020204" pitchFamily="34" charset="-122"/>
                <a:ea typeface="微软雅黑" panose="020B0503020204020204" pitchFamily="34" charset="-122"/>
                <a:sym typeface="+mn-ea"/>
              </a:rPr>
              <a:t>，</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具有</a:t>
            </a:r>
            <a:r>
              <a:rPr lang="zh-CN" altLang="zh-CN" sz="1600"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便于</a:t>
            </a:r>
            <a:r>
              <a:rPr lang="zh-CN" altLang="zh-CN"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运输</a:t>
            </a:r>
            <a:r>
              <a:rPr lang="zh-CN" altLang="en-US"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贮存</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剂量准确</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和</a:t>
            </a:r>
            <a:r>
              <a:rPr lang="zh-CN" altLang="zh-CN"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稳定性高</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等优势</a:t>
            </a:r>
            <a:r>
              <a:rPr lang="zh-CN" altLang="en-US" sz="1600" dirty="0">
                <a:latin typeface="微软雅黑" panose="020B0503020204020204" pitchFamily="34" charset="-122"/>
                <a:ea typeface="微软雅黑" panose="020B0503020204020204" pitchFamily="34" charset="-122"/>
                <a:sym typeface="+mn-ea"/>
              </a:rPr>
              <a:t>，更能满足临床需求</a:t>
            </a:r>
            <a:r>
              <a:rPr lang="zh-CN" altLang="en-US" sz="1600" dirty="0">
                <a:latin typeface="宋体" panose="02010600030101010101" pitchFamily="2" charset="-122"/>
                <a:ea typeface="宋体" panose="02010600030101010101" pitchFamily="2" charset="-122"/>
                <a:cs typeface="微软雅黑" panose="020B0503020204020204" pitchFamily="34" charset="-122"/>
                <a:sym typeface="+mn-ea"/>
              </a:rPr>
              <a:t>。</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gn="just">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对于重症肌无力的治疗，与加兰他敏相比，石杉碱甲</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抑制效价高</a:t>
            </a: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安全性好</a:t>
            </a: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毒副作用小</a:t>
            </a: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b="1" kern="100" dirty="0">
              <a:latin typeface="微软雅黑" panose="020B0503020204020204" pitchFamily="34" charset="-122"/>
              <a:ea typeface="微软雅黑" panose="020B0503020204020204" pitchFamily="34" charset="-122"/>
              <a:cs typeface="微软雅黑" panose="020B0503020204020204" pitchFamily="34" charset="-122"/>
            </a:endParaRP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6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真正改善疾病进程：</a:t>
            </a:r>
            <a:r>
              <a:rPr kumimoji="0" lang="zh-CN" altLang="en-US" sz="16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可以</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明显降低</a:t>
            </a:r>
            <a:r>
              <a:rPr kumimoji="0" lang="en-US" altLang="zh-CN"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MG</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患者体内抗体水平</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石杉碱甲还能</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改善合并焦虑</a:t>
            </a:r>
            <a:r>
              <a:rPr kumimoji="0" lang="en-US" altLang="zh-CN"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抑郁状态</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a:t>
            </a:r>
            <a:endParaRPr kumimoji="0" lang="en-US" altLang="zh-CN"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sp>
        <p:nvSpPr>
          <p:cNvPr id="8" name="文本框 7"/>
          <p:cNvSpPr txBox="1"/>
          <p:nvPr/>
        </p:nvSpPr>
        <p:spPr>
          <a:xfrm>
            <a:off x="212532" y="4019767"/>
            <a:ext cx="5575017" cy="1815882"/>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②符合保“基本”原则</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重症肌无力（</a:t>
            </a:r>
            <a:r>
              <a:rPr lang="en-US" altLang="zh-CN" sz="1600" dirty="0">
                <a:solidFill>
                  <a:srgbClr val="000000"/>
                </a:solidFill>
                <a:effectLst/>
                <a:latin typeface="微软雅黑" panose="020B0503020204020204" pitchFamily="34" charset="-122"/>
                <a:ea typeface="微软雅黑" panose="020B0503020204020204" pitchFamily="34" charset="-122"/>
              </a:rPr>
              <a:t>MG</a:t>
            </a:r>
            <a:r>
              <a:rPr lang="zh-CN" altLang="en-US" sz="1600" dirty="0">
                <a:solidFill>
                  <a:srgbClr val="000000"/>
                </a:solidFill>
                <a:effectLst/>
                <a:latin typeface="微软雅黑" panose="020B0503020204020204" pitchFamily="34" charset="-122"/>
                <a:ea typeface="微软雅黑" panose="020B0503020204020204" pitchFamily="34" charset="-122"/>
              </a:rPr>
              <a:t>）为我国</a:t>
            </a:r>
            <a:r>
              <a:rPr lang="zh-CN" altLang="en-US" sz="1600" b="1" dirty="0">
                <a:solidFill>
                  <a:srgbClr val="C00000"/>
                </a:solidFill>
                <a:effectLst/>
                <a:latin typeface="微软雅黑" panose="020B0503020204020204" pitchFamily="34" charset="-122"/>
                <a:ea typeface="微软雅黑" panose="020B0503020204020204" pitchFamily="34" charset="-122"/>
              </a:rPr>
              <a:t>罕见病</a:t>
            </a:r>
            <a:r>
              <a:rPr lang="zh-CN" altLang="en-US" sz="1600" dirty="0">
                <a:solidFill>
                  <a:srgbClr val="000000"/>
                </a:solidFill>
                <a:effectLst/>
                <a:latin typeface="微软雅黑" panose="020B0503020204020204" pitchFamily="34" charset="-122"/>
                <a:ea typeface="微软雅黑" panose="020B0503020204020204" pitchFamily="34" charset="-122"/>
              </a:rPr>
              <a:t>目录病种之一，患者</a:t>
            </a:r>
            <a:r>
              <a:rPr lang="zh-CN" altLang="en-US" sz="1600" b="1" dirty="0">
                <a:solidFill>
                  <a:srgbClr val="FF0000"/>
                </a:solidFill>
                <a:effectLst/>
                <a:latin typeface="微软雅黑" panose="020B0503020204020204" pitchFamily="34" charset="-122"/>
                <a:ea typeface="微软雅黑" panose="020B0503020204020204" pitchFamily="34" charset="-122"/>
              </a:rPr>
              <a:t>发病率较低 </a:t>
            </a:r>
            <a:r>
              <a:rPr lang="zh-CN" altLang="en-US" sz="1600" dirty="0">
                <a:solidFill>
                  <a:srgbClr val="000000"/>
                </a:solidFill>
                <a:effectLst/>
                <a:latin typeface="微软雅黑" panose="020B0503020204020204" pitchFamily="34" charset="-122"/>
                <a:ea typeface="微软雅黑" panose="020B0503020204020204" pitchFamily="34" charset="-122"/>
              </a:rPr>
              <a:t>，注射用石杉碱甲的适用人群有限，</a:t>
            </a:r>
            <a:r>
              <a:rPr lang="zh-CN" altLang="en-US" sz="1600" b="1" dirty="0">
                <a:solidFill>
                  <a:srgbClr val="FF0000"/>
                </a:solidFill>
                <a:effectLst/>
                <a:latin typeface="微软雅黑" panose="020B0503020204020204" pitchFamily="34" charset="-122"/>
                <a:ea typeface="微软雅黑" panose="020B0503020204020204" pitchFamily="34" charset="-122"/>
              </a:rPr>
              <a:t>不会过多增加医保基金总预算</a:t>
            </a:r>
            <a:r>
              <a:rPr lang="zh-CN" altLang="en-US" sz="1600" b="1" dirty="0">
                <a:solidFill>
                  <a:srgbClr val="C00000"/>
                </a:solidFill>
                <a:effectLst/>
                <a:latin typeface="微软雅黑" panose="020B0503020204020204" pitchFamily="34" charset="-122"/>
                <a:ea typeface="微软雅黑" panose="020B0503020204020204" pitchFamily="34" charset="-122"/>
              </a:rPr>
              <a:t>。</a:t>
            </a:r>
            <a:endParaRPr lang="en-US" altLang="zh-CN" sz="1600" b="1" dirty="0">
              <a:solidFill>
                <a:srgbClr val="C00000"/>
              </a:solidFill>
              <a:effectLst/>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1600" dirty="0">
              <a:latin typeface="微软雅黑" panose="020B0503020204020204" pitchFamily="34" charset="-122"/>
              <a:ea typeface="微软雅黑" panose="020B0503020204020204" pitchFamily="34" charset="-122"/>
              <a:sym typeface="+mn-ea"/>
            </a:endParaRPr>
          </a:p>
        </p:txBody>
      </p:sp>
      <p:sp>
        <p:nvSpPr>
          <p:cNvPr id="9" name="文本框 8"/>
          <p:cNvSpPr txBox="1"/>
          <p:nvPr/>
        </p:nvSpPr>
        <p:spPr>
          <a:xfrm>
            <a:off x="6023904" y="4019767"/>
            <a:ext cx="5771124" cy="1815882"/>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④临床管理难度低</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重症肌无力（</a:t>
            </a:r>
            <a:r>
              <a:rPr lang="en-US" altLang="zh-CN" sz="1600" dirty="0">
                <a:solidFill>
                  <a:srgbClr val="000000"/>
                </a:solidFill>
                <a:effectLst/>
                <a:latin typeface="微软雅黑" panose="020B0503020204020204" pitchFamily="34" charset="-122"/>
                <a:ea typeface="微软雅黑" panose="020B0503020204020204" pitchFamily="34" charset="-122"/>
              </a:rPr>
              <a:t>MG</a:t>
            </a:r>
            <a:r>
              <a:rPr lang="zh-CN" altLang="en-US" sz="1600" dirty="0">
                <a:solidFill>
                  <a:srgbClr val="000000"/>
                </a:solidFill>
                <a:effectLst/>
                <a:latin typeface="微软雅黑" panose="020B0503020204020204" pitchFamily="34" charset="-122"/>
                <a:ea typeface="微软雅黑" panose="020B0503020204020204" pitchFamily="34" charset="-122"/>
              </a:rPr>
              <a:t>）诊断流程和标准明确且属于罕见病，患者人数有限。石杉碱甲适应症明确，</a:t>
            </a:r>
            <a:r>
              <a:rPr lang="zh-CN" altLang="en-US" sz="1600" b="1" dirty="0">
                <a:solidFill>
                  <a:srgbClr val="FF0000"/>
                </a:solidFill>
                <a:effectLst/>
                <a:latin typeface="微软雅黑" panose="020B0503020204020204" pitchFamily="34" charset="-122"/>
                <a:ea typeface="微软雅黑" panose="020B0503020204020204" pitchFamily="34" charset="-122"/>
              </a:rPr>
              <a:t>无临床滥用</a:t>
            </a:r>
            <a:r>
              <a:rPr lang="zh-CN" altLang="en-US" sz="1600" dirty="0">
                <a:solidFill>
                  <a:srgbClr val="FF0000"/>
                </a:solidFill>
                <a:effectLst/>
                <a:latin typeface="微软雅黑" panose="020B0503020204020204" pitchFamily="34" charset="-122"/>
                <a:ea typeface="微软雅黑" panose="020B0503020204020204" pitchFamily="34" charset="-122"/>
              </a:rPr>
              <a:t>或</a:t>
            </a:r>
            <a:r>
              <a:rPr lang="zh-CN" altLang="en-US" sz="1600" b="1" dirty="0">
                <a:solidFill>
                  <a:srgbClr val="FF0000"/>
                </a:solidFill>
                <a:effectLst/>
                <a:latin typeface="微软雅黑" panose="020B0503020204020204" pitchFamily="34" charset="-122"/>
                <a:ea typeface="微软雅黑" panose="020B0503020204020204" pitchFamily="34" charset="-122"/>
              </a:rPr>
              <a:t>超说明书使用风险</a:t>
            </a:r>
            <a:r>
              <a:rPr lang="zh-CN" altLang="en-US" sz="1600" dirty="0">
                <a:solidFill>
                  <a:srgbClr val="000000"/>
                </a:solidFill>
                <a:effectLst/>
                <a:latin typeface="微软雅黑" panose="020B0503020204020204" pitchFamily="34" charset="-122"/>
                <a:ea typeface="微软雅黑" panose="020B0503020204020204" pitchFamily="34" charset="-122"/>
              </a:rPr>
              <a:t>，医保经办管理难度小 。</a:t>
            </a:r>
            <a:endParaRPr lang="en-US" altLang="zh-CN" sz="1600" dirty="0">
              <a:solidFill>
                <a:srgbClr val="000000"/>
              </a:solidFill>
              <a:effectLst/>
              <a:latin typeface="微软雅黑" panose="020B0503020204020204" pitchFamily="34" charset="-122"/>
              <a:ea typeface="微软雅黑" panose="020B0503020204020204" pitchFamily="34" charset="-122"/>
            </a:endParaRPr>
          </a:p>
          <a:p>
            <a:endParaRPr lang="en-US" altLang="zh-CN" sz="1600" b="1" dirty="0">
              <a:latin typeface="微软雅黑" panose="020B0503020204020204" pitchFamily="34" charset="-122"/>
              <a:ea typeface="微软雅黑" panose="020B0503020204020204" pitchFamily="34" charset="-122"/>
              <a:sym typeface="+mn-ea"/>
            </a:endParaRPr>
          </a:p>
        </p:txBody>
      </p:sp>
      <p:sp>
        <p:nvSpPr>
          <p:cNvPr id="4" name="文本框 3"/>
          <p:cNvSpPr txBox="1"/>
          <p:nvPr/>
        </p:nvSpPr>
        <p:spPr>
          <a:xfrm>
            <a:off x="212532" y="5937462"/>
            <a:ext cx="11537782" cy="662554"/>
          </a:xfrm>
          <a:prstGeom prst="rect">
            <a:avLst/>
          </a:prstGeom>
          <a:solidFill>
            <a:schemeClr val="accent1">
              <a:alpha val="19000"/>
            </a:schemeClr>
          </a:solidFill>
        </p:spPr>
        <p:txBody>
          <a:bodyPr wrap="square" rtlCol="0">
            <a:spAutoFit/>
          </a:bodyPr>
          <a:lstStyle/>
          <a:p>
            <a:pPr marL="457200" indent="-457200">
              <a:lnSpc>
                <a:spcPct val="150000"/>
              </a:lnSpc>
              <a:buFont typeface="Arial" panose="020B0604020202020204" pitchFamily="34" charset="0"/>
              <a:buChar char="•"/>
            </a:pPr>
            <a:r>
              <a:rPr lang="zh-CN" altLang="en-US" sz="2800" b="1" dirty="0">
                <a:solidFill>
                  <a:srgbClr val="FF0000"/>
                </a:solidFill>
                <a:latin typeface="微软雅黑" panose="020B0503020204020204" pitchFamily="34" charset="-122"/>
                <a:ea typeface="微软雅黑" panose="020B0503020204020204" pitchFamily="34" charset="-122"/>
              </a:rPr>
              <a:t>感谢您的审阅！ </a:t>
            </a:r>
            <a:r>
              <a:rPr lang="zh-CN" altLang="en-US" sz="1600" dirty="0">
                <a:latin typeface="微软雅黑" panose="020B0503020204020204" pitchFamily="34" charset="-122"/>
                <a:ea typeface="微软雅黑" panose="020B0503020204020204" pitchFamily="34" charset="-122"/>
              </a:rPr>
              <a:t>注射用石杉碱甲，商品名：瑞立速，申报企业：海南灵康制药有限公司</a:t>
            </a:r>
            <a:endParaRPr lang="en-US" altLang="zh-CN" sz="16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95593" y="0"/>
            <a:ext cx="2030412" cy="6872061"/>
          </a:xfrm>
          <a:custGeom>
            <a:avLst/>
            <a:gdLst>
              <a:gd name="connsiteX0" fmla="*/ 0 w 2837789"/>
              <a:gd name="connsiteY0" fmla="*/ 0 h 6858000"/>
              <a:gd name="connsiteX1" fmla="*/ 537934 w 2837789"/>
              <a:gd name="connsiteY1" fmla="*/ 0 h 6858000"/>
              <a:gd name="connsiteX2" fmla="*/ 704850 w 2837789"/>
              <a:gd name="connsiteY2" fmla="*/ 0 h 6858000"/>
              <a:gd name="connsiteX3" fmla="*/ 2837789 w 2837789"/>
              <a:gd name="connsiteY3" fmla="*/ 0 h 6858000"/>
              <a:gd name="connsiteX4" fmla="*/ 2837789 w 2837789"/>
              <a:gd name="connsiteY4" fmla="*/ 395378 h 6858000"/>
              <a:gd name="connsiteX5" fmla="*/ 2618085 w 2837789"/>
              <a:gd name="connsiteY5" fmla="*/ 417526 h 6858000"/>
              <a:gd name="connsiteX6" fmla="*/ 1747634 w 2837789"/>
              <a:gd name="connsiteY6" fmla="*/ 1485534 h 6858000"/>
              <a:gd name="connsiteX7" fmla="*/ 2618085 w 2837789"/>
              <a:gd name="connsiteY7" fmla="*/ 2553542 h 6858000"/>
              <a:gd name="connsiteX8" fmla="*/ 2837789 w 2837789"/>
              <a:gd name="connsiteY8" fmla="*/ 2575690 h 6858000"/>
              <a:gd name="connsiteX9" fmla="*/ 2837789 w 2837789"/>
              <a:gd name="connsiteY9" fmla="*/ 6858000 h 6858000"/>
              <a:gd name="connsiteX10" fmla="*/ 704850 w 2837789"/>
              <a:gd name="connsiteY10" fmla="*/ 6858000 h 6858000"/>
              <a:gd name="connsiteX11" fmla="*/ 537934 w 2837789"/>
              <a:gd name="connsiteY11" fmla="*/ 6858000 h 6858000"/>
              <a:gd name="connsiteX12" fmla="*/ 0 w 2837789"/>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7789" h="6858000">
                <a:moveTo>
                  <a:pt x="0" y="0"/>
                </a:moveTo>
                <a:lnTo>
                  <a:pt x="537934" y="0"/>
                </a:lnTo>
                <a:lnTo>
                  <a:pt x="704850" y="0"/>
                </a:lnTo>
                <a:lnTo>
                  <a:pt x="2837789" y="0"/>
                </a:lnTo>
                <a:lnTo>
                  <a:pt x="2837789" y="395378"/>
                </a:lnTo>
                <a:lnTo>
                  <a:pt x="2618085" y="417526"/>
                </a:lnTo>
                <a:cubicBezTo>
                  <a:pt x="2121320" y="519179"/>
                  <a:pt x="1747634" y="958717"/>
                  <a:pt x="1747634" y="1485534"/>
                </a:cubicBezTo>
                <a:cubicBezTo>
                  <a:pt x="1747634" y="2012352"/>
                  <a:pt x="2121320" y="2451889"/>
                  <a:pt x="2618085" y="2553542"/>
                </a:cubicBezTo>
                <a:lnTo>
                  <a:pt x="2837789" y="2575690"/>
                </a:lnTo>
                <a:lnTo>
                  <a:pt x="2837789" y="6858000"/>
                </a:lnTo>
                <a:lnTo>
                  <a:pt x="704850" y="6858000"/>
                </a:lnTo>
                <a:lnTo>
                  <a:pt x="537934" y="6858000"/>
                </a:lnTo>
                <a:lnTo>
                  <a:pt x="0" y="6858000"/>
                </a:lnTo>
                <a:close/>
              </a:path>
            </a:pathLst>
          </a:custGeom>
          <a:solidFill>
            <a:schemeClr val="accent5">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1865" dirty="0">
              <a:solidFill>
                <a:schemeClr val="accent5">
                  <a:lumMod val="60000"/>
                  <a:lumOff val="40000"/>
                </a:schemeClr>
              </a:solidFill>
              <a:highlight>
                <a:srgbClr val="00FF00"/>
              </a:highlight>
            </a:endParaRPr>
          </a:p>
        </p:txBody>
      </p:sp>
      <p:grpSp>
        <p:nvGrpSpPr>
          <p:cNvPr id="4" name="组合 3"/>
          <p:cNvGrpSpPr/>
          <p:nvPr/>
        </p:nvGrpSpPr>
        <p:grpSpPr>
          <a:xfrm>
            <a:off x="1000168" y="232477"/>
            <a:ext cx="2384573" cy="2384573"/>
            <a:chOff x="4240335" y="3008435"/>
            <a:chExt cx="3711332" cy="3711332"/>
          </a:xfrm>
        </p:grpSpPr>
        <p:sp>
          <p:nvSpPr>
            <p:cNvPr id="5" name="椭圆 4"/>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grpSp>
          <p:nvGrpSpPr>
            <p:cNvPr id="6" name="组合 5"/>
            <p:cNvGrpSpPr/>
            <p:nvPr/>
          </p:nvGrpSpPr>
          <p:grpSpPr>
            <a:xfrm>
              <a:off x="4710169" y="3478269"/>
              <a:ext cx="2771663" cy="2771663"/>
              <a:chOff x="2193191" y="1899415"/>
              <a:chExt cx="2421376" cy="2421376"/>
            </a:xfrm>
            <a:effectLst/>
          </p:grpSpPr>
          <p:sp>
            <p:nvSpPr>
              <p:cNvPr id="7" name="椭圆 6"/>
              <p:cNvSpPr/>
              <p:nvPr/>
            </p:nvSpPr>
            <p:spPr>
              <a:xfrm>
                <a:off x="2193191" y="1899415"/>
                <a:ext cx="2421376" cy="2421376"/>
              </a:xfrm>
              <a:prstGeom prst="ellipse">
                <a:avLst/>
              </a:prstGeom>
              <a:solidFill>
                <a:srgbClr val="00757D"/>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
            <p:nvSpPr>
              <p:cNvPr id="8" name="椭圆 7"/>
              <p:cNvSpPr/>
              <p:nvPr/>
            </p:nvSpPr>
            <p:spPr>
              <a:xfrm>
                <a:off x="2345502" y="2051726"/>
                <a:ext cx="2116756" cy="2116756"/>
              </a:xfrm>
              <a:prstGeom prst="ellipse">
                <a:avLst/>
              </a:prstGeom>
              <a:solidFill>
                <a:schemeClr val="bg1">
                  <a:lumMod val="95000"/>
                </a:schemeClr>
              </a:solidFill>
              <a:ln w="50800">
                <a:noFill/>
              </a:ln>
              <a:effectLst>
                <a:outerShdw blurRad="152400" dist="762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5" dirty="0">
                  <a:solidFill>
                    <a:srgbClr val="FFFFFF"/>
                  </a:solidFill>
                  <a:latin typeface="Calibri" panose="020F0502020204030204"/>
                  <a:ea typeface="宋体" panose="02010600030101010101" pitchFamily="2" charset="-122"/>
                </a:endParaRPr>
              </a:p>
            </p:txBody>
          </p:sp>
        </p:grpSp>
      </p:grpSp>
      <p:sp>
        <p:nvSpPr>
          <p:cNvPr id="15" name="文本框 14"/>
          <p:cNvSpPr txBox="1"/>
          <p:nvPr/>
        </p:nvSpPr>
        <p:spPr>
          <a:xfrm>
            <a:off x="3082867" y="1089813"/>
            <a:ext cx="4239532" cy="707886"/>
          </a:xfrm>
          <a:prstGeom prst="rect">
            <a:avLst/>
          </a:prstGeom>
          <a:noFill/>
        </p:spPr>
        <p:txBody>
          <a:bodyPr wrap="square" lIns="91440" tIns="45720" rIns="91440" bIns="45720" rtlCol="0">
            <a:spAutoFit/>
          </a:bodyPr>
          <a:lstStyle/>
          <a:p>
            <a:r>
              <a:rPr lang="en-US" altLang="zh-CN" sz="4000" dirty="0">
                <a:solidFill>
                  <a:schemeClr val="tx1">
                    <a:lumMod val="65000"/>
                    <a:lumOff val="35000"/>
                  </a:schemeClr>
                </a:solidFill>
                <a:latin typeface="+mn-ea"/>
              </a:rPr>
              <a:t>CONTENTS </a:t>
            </a:r>
            <a:endParaRPr lang="zh-CN" altLang="en-US" sz="4000" dirty="0">
              <a:solidFill>
                <a:schemeClr val="tx1">
                  <a:lumMod val="65000"/>
                  <a:lumOff val="35000"/>
                </a:schemeClr>
              </a:solidFill>
              <a:latin typeface="+mn-ea"/>
            </a:endParaRPr>
          </a:p>
        </p:txBody>
      </p:sp>
      <p:sp>
        <p:nvSpPr>
          <p:cNvPr id="27" name="文本框 14"/>
          <p:cNvSpPr txBox="1"/>
          <p:nvPr/>
        </p:nvSpPr>
        <p:spPr>
          <a:xfrm>
            <a:off x="1400951" y="1092521"/>
            <a:ext cx="1692445" cy="707886"/>
          </a:xfrm>
          <a:prstGeom prst="rect">
            <a:avLst/>
          </a:prstGeom>
          <a:noFill/>
        </p:spPr>
        <p:txBody>
          <a:bodyPr wrap="square" lIns="91440" tIns="45720" rIns="91440" bIns="45720" rtlCol="0">
            <a:spAutoFit/>
          </a:bodyPr>
          <a:lstStyle/>
          <a:p>
            <a:pPr algn="ctr"/>
            <a:r>
              <a:rPr lang="zh-CN" altLang="en-US" sz="4000" dirty="0">
                <a:solidFill>
                  <a:schemeClr val="tx1">
                    <a:lumMod val="65000"/>
                    <a:lumOff val="35000"/>
                  </a:schemeClr>
                </a:solidFill>
                <a:latin typeface="ITC Avant Garde Std XLt" panose="020B0302020202020204" pitchFamily="34" charset="0"/>
              </a:rPr>
              <a:t>目录</a:t>
            </a:r>
            <a:endParaRPr lang="zh-CN" altLang="en-US" sz="4000" dirty="0">
              <a:solidFill>
                <a:schemeClr val="tx1">
                  <a:lumMod val="65000"/>
                  <a:lumOff val="35000"/>
                </a:schemeClr>
              </a:solidFill>
              <a:latin typeface="ITC Avant Garde Std XLt"/>
            </a:endParaRPr>
          </a:p>
        </p:txBody>
      </p:sp>
      <p:sp>
        <p:nvSpPr>
          <p:cNvPr id="41" name="圆角矩形 40"/>
          <p:cNvSpPr/>
          <p:nvPr/>
        </p:nvSpPr>
        <p:spPr>
          <a:xfrm>
            <a:off x="2970850" y="2027312"/>
            <a:ext cx="4856297" cy="60959"/>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grpSp>
        <p:nvGrpSpPr>
          <p:cNvPr id="23" name="组合 15"/>
          <p:cNvGrpSpPr/>
          <p:nvPr/>
        </p:nvGrpSpPr>
        <p:grpSpPr bwMode="auto">
          <a:xfrm>
            <a:off x="999702" y="2342438"/>
            <a:ext cx="2411119" cy="440976"/>
            <a:chOff x="1904802" y="1793949"/>
            <a:chExt cx="1893270" cy="462267"/>
          </a:xfrm>
        </p:grpSpPr>
        <p:sp>
          <p:nvSpPr>
            <p:cNvPr id="24" name="TextBox 6"/>
            <p:cNvSpPr txBox="1"/>
            <p:nvPr/>
          </p:nvSpPr>
          <p:spPr>
            <a:xfrm>
              <a:off x="2580641" y="1793949"/>
              <a:ext cx="1217431" cy="394914"/>
            </a:xfrm>
            <a:prstGeom prst="rect">
              <a:avLst/>
            </a:prstGeom>
            <a:noFill/>
          </p:spPr>
          <p:txBody>
            <a:bodyPr wrap="none">
              <a:spAutoFit/>
            </a:bodyPr>
            <a:lstStyle/>
            <a:p>
              <a:pPr defTabSz="1218565">
                <a:defRPr/>
              </a:pPr>
              <a:r>
                <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rPr>
                <a:t>基本信息</a:t>
              </a:r>
              <a:endPar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25" name="圆角矩形​​ 10"/>
            <p:cNvSpPr>
              <a:spLocks noChangeArrowheads="1"/>
            </p:cNvSpPr>
            <p:nvPr/>
          </p:nvSpPr>
          <p:spPr bwMode="auto">
            <a:xfrm>
              <a:off x="1904802" y="1795873"/>
              <a:ext cx="647740" cy="460343"/>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565" fontAlgn="base">
                <a:spcBef>
                  <a:spcPct val="0"/>
                </a:spcBef>
                <a:spcAft>
                  <a:spcPct val="0"/>
                </a:spcAft>
              </a:pPr>
              <a:r>
                <a:rPr lang="en-US" altLang="zh-CN" sz="4265" b="1" dirty="0">
                  <a:solidFill>
                    <a:srgbClr val="FFFFFF"/>
                  </a:solidFill>
                  <a:ea typeface="微软雅黑" panose="020B0503020204020204" pitchFamily="34" charset="-122"/>
                  <a:cs typeface="Arial" panose="020B0604020202020204" pitchFamily="34" charset="0"/>
                </a:rPr>
                <a:t>1</a:t>
              </a:r>
              <a:endParaRPr lang="en-US" altLang="zh-CN" sz="4265" b="1" dirty="0">
                <a:solidFill>
                  <a:srgbClr val="FFFFFF"/>
                </a:solidFill>
                <a:ea typeface="微软雅黑" panose="020B0503020204020204" pitchFamily="34" charset="-122"/>
                <a:cs typeface="Arial" panose="020B0604020202020204" pitchFamily="34" charset="0"/>
              </a:endParaRPr>
            </a:p>
          </p:txBody>
        </p:sp>
      </p:grpSp>
      <p:grpSp>
        <p:nvGrpSpPr>
          <p:cNvPr id="42" name="组合 16"/>
          <p:cNvGrpSpPr/>
          <p:nvPr/>
        </p:nvGrpSpPr>
        <p:grpSpPr bwMode="auto">
          <a:xfrm>
            <a:off x="1009538" y="3091351"/>
            <a:ext cx="2077421" cy="1256578"/>
            <a:chOff x="-1043155" y="2470276"/>
            <a:chExt cx="1631243" cy="987018"/>
          </a:xfrm>
        </p:grpSpPr>
        <p:sp>
          <p:nvSpPr>
            <p:cNvPr id="43" name="TextBox 17"/>
            <p:cNvSpPr txBox="1"/>
            <p:nvPr/>
          </p:nvSpPr>
          <p:spPr>
            <a:xfrm>
              <a:off x="-361238" y="3062381"/>
              <a:ext cx="949326" cy="394913"/>
            </a:xfrm>
            <a:prstGeom prst="rect">
              <a:avLst/>
            </a:prstGeom>
            <a:noFill/>
          </p:spPr>
          <p:txBody>
            <a:bodyPr wrap="none">
              <a:spAutoFit/>
            </a:bodyPr>
            <a:lstStyle/>
            <a:p>
              <a:pPr defTabSz="1218565">
                <a:defRPr/>
              </a:pPr>
              <a:r>
                <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rPr>
                <a:t>安全性</a:t>
              </a:r>
              <a:endPar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44" name="圆角矩形​​ 18"/>
            <p:cNvSpPr>
              <a:spLocks noChangeArrowheads="1"/>
            </p:cNvSpPr>
            <p:nvPr/>
          </p:nvSpPr>
          <p:spPr bwMode="auto">
            <a:xfrm>
              <a:off x="-1043155" y="2470276"/>
              <a:ext cx="647740" cy="313830"/>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565" fontAlgn="base">
                <a:spcBef>
                  <a:spcPct val="0"/>
                </a:spcBef>
                <a:spcAft>
                  <a:spcPct val="0"/>
                </a:spcAft>
              </a:pPr>
              <a:r>
                <a:rPr lang="en-US" altLang="zh-CN" sz="4265" b="1" dirty="0">
                  <a:solidFill>
                    <a:srgbClr val="FFFFFF"/>
                  </a:solidFill>
                  <a:ea typeface="微软雅黑" panose="020B0503020204020204" pitchFamily="34" charset="-122"/>
                  <a:cs typeface="Arial" panose="020B0604020202020204" pitchFamily="34" charset="0"/>
                </a:rPr>
                <a:t>2</a:t>
              </a:r>
              <a:endParaRPr lang="en-US" altLang="zh-CN" sz="4265" b="1" dirty="0">
                <a:solidFill>
                  <a:srgbClr val="FFFFFF"/>
                </a:solidFill>
                <a:ea typeface="微软雅黑" panose="020B0503020204020204" pitchFamily="34" charset="-122"/>
                <a:cs typeface="Arial" panose="020B0604020202020204" pitchFamily="34" charset="0"/>
              </a:endParaRPr>
            </a:p>
          </p:txBody>
        </p:sp>
      </p:grpSp>
      <p:grpSp>
        <p:nvGrpSpPr>
          <p:cNvPr id="46" name="组合 20"/>
          <p:cNvGrpSpPr/>
          <p:nvPr/>
        </p:nvGrpSpPr>
        <p:grpSpPr bwMode="auto">
          <a:xfrm>
            <a:off x="1020193" y="3049437"/>
            <a:ext cx="2047101" cy="1237714"/>
            <a:chOff x="1934768" y="1661488"/>
            <a:chExt cx="1607435" cy="972202"/>
          </a:xfrm>
        </p:grpSpPr>
        <p:sp>
          <p:nvSpPr>
            <p:cNvPr id="47" name="TextBox 21"/>
            <p:cNvSpPr txBox="1"/>
            <p:nvPr/>
          </p:nvSpPr>
          <p:spPr>
            <a:xfrm>
              <a:off x="2592878" y="1661488"/>
              <a:ext cx="949325" cy="394913"/>
            </a:xfrm>
            <a:prstGeom prst="rect">
              <a:avLst/>
            </a:prstGeom>
            <a:noFill/>
          </p:spPr>
          <p:txBody>
            <a:bodyPr wrap="none">
              <a:spAutoFit/>
            </a:bodyPr>
            <a:lstStyle/>
            <a:p>
              <a:pPr defTabSz="1218565">
                <a:defRPr/>
              </a:pPr>
              <a:r>
                <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rPr>
                <a:t>有效性</a:t>
              </a:r>
              <a:endPar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48" name="圆角矩形​​ 22"/>
            <p:cNvSpPr>
              <a:spLocks noChangeArrowheads="1"/>
            </p:cNvSpPr>
            <p:nvPr/>
          </p:nvSpPr>
          <p:spPr bwMode="auto">
            <a:xfrm>
              <a:off x="1934768" y="2296751"/>
              <a:ext cx="647740" cy="336939"/>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565" fontAlgn="base">
                <a:spcBef>
                  <a:spcPct val="0"/>
                </a:spcBef>
                <a:spcAft>
                  <a:spcPct val="0"/>
                </a:spcAft>
              </a:pPr>
              <a:r>
                <a:rPr lang="en-US" altLang="zh-CN" sz="4265" b="1" dirty="0">
                  <a:solidFill>
                    <a:srgbClr val="FFFFFF"/>
                  </a:solidFill>
                  <a:ea typeface="微软雅黑" panose="020B0503020204020204" pitchFamily="34" charset="-122"/>
                  <a:cs typeface="Arial" panose="020B0604020202020204" pitchFamily="34" charset="0"/>
                </a:rPr>
                <a:t>3</a:t>
              </a:r>
              <a:endParaRPr lang="en-US" altLang="zh-CN" sz="4265" b="1" dirty="0">
                <a:solidFill>
                  <a:srgbClr val="FFFFFF"/>
                </a:solidFill>
                <a:ea typeface="微软雅黑" panose="020B0503020204020204" pitchFamily="34" charset="-122"/>
                <a:cs typeface="Arial" panose="020B0604020202020204" pitchFamily="34" charset="0"/>
              </a:endParaRPr>
            </a:p>
          </p:txBody>
        </p:sp>
      </p:grpSp>
      <p:grpSp>
        <p:nvGrpSpPr>
          <p:cNvPr id="2" name="组合 15"/>
          <p:cNvGrpSpPr/>
          <p:nvPr/>
        </p:nvGrpSpPr>
        <p:grpSpPr bwMode="auto">
          <a:xfrm>
            <a:off x="1020194" y="4549900"/>
            <a:ext cx="2023239" cy="502765"/>
            <a:chOff x="-1011084" y="2907358"/>
            <a:chExt cx="1588696" cy="394913"/>
          </a:xfrm>
        </p:grpSpPr>
        <p:sp>
          <p:nvSpPr>
            <p:cNvPr id="3" name="TextBox 6"/>
            <p:cNvSpPr txBox="1"/>
            <p:nvPr/>
          </p:nvSpPr>
          <p:spPr>
            <a:xfrm>
              <a:off x="-371712" y="2907358"/>
              <a:ext cx="949324" cy="394913"/>
            </a:xfrm>
            <a:prstGeom prst="rect">
              <a:avLst/>
            </a:prstGeom>
            <a:noFill/>
          </p:spPr>
          <p:txBody>
            <a:bodyPr wrap="none">
              <a:spAutoFit/>
            </a:bodyPr>
            <a:lstStyle/>
            <a:p>
              <a:pPr defTabSz="1218565">
                <a:defRPr/>
              </a:pPr>
              <a:r>
                <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rPr>
                <a:t>创新性</a:t>
              </a:r>
              <a:endPar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9" name="圆角矩形​​ 10"/>
            <p:cNvSpPr>
              <a:spLocks noChangeArrowheads="1"/>
            </p:cNvSpPr>
            <p:nvPr/>
          </p:nvSpPr>
          <p:spPr bwMode="auto">
            <a:xfrm>
              <a:off x="-1011084" y="2934597"/>
              <a:ext cx="647740" cy="313831"/>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565" fontAlgn="base">
                <a:spcBef>
                  <a:spcPct val="0"/>
                </a:spcBef>
                <a:spcAft>
                  <a:spcPct val="0"/>
                </a:spcAft>
              </a:pPr>
              <a:r>
                <a:rPr lang="en-US" altLang="zh-CN" sz="4265" b="1" dirty="0">
                  <a:solidFill>
                    <a:srgbClr val="FFFFFF"/>
                  </a:solidFill>
                  <a:ea typeface="微软雅黑" panose="020B0503020204020204" pitchFamily="34" charset="-122"/>
                  <a:cs typeface="Arial" panose="020B0604020202020204" pitchFamily="34" charset="0"/>
                </a:rPr>
                <a:t>4</a:t>
              </a:r>
              <a:endParaRPr lang="en-US" altLang="zh-CN" sz="4265" b="1" dirty="0">
                <a:solidFill>
                  <a:srgbClr val="FFFFFF"/>
                </a:solidFill>
                <a:ea typeface="微软雅黑" panose="020B0503020204020204" pitchFamily="34" charset="-122"/>
                <a:cs typeface="Arial" panose="020B0604020202020204" pitchFamily="34" charset="0"/>
              </a:endParaRPr>
            </a:p>
          </p:txBody>
        </p:sp>
      </p:grpSp>
      <p:grpSp>
        <p:nvGrpSpPr>
          <p:cNvPr id="10" name="组合 16"/>
          <p:cNvGrpSpPr/>
          <p:nvPr/>
        </p:nvGrpSpPr>
        <p:grpSpPr bwMode="auto">
          <a:xfrm>
            <a:off x="982251" y="5345905"/>
            <a:ext cx="2075075" cy="502765"/>
            <a:chOff x="1890774" y="2318161"/>
            <a:chExt cx="1629401" cy="394913"/>
          </a:xfrm>
        </p:grpSpPr>
        <p:sp>
          <p:nvSpPr>
            <p:cNvPr id="11" name="TextBox 17"/>
            <p:cNvSpPr txBox="1"/>
            <p:nvPr/>
          </p:nvSpPr>
          <p:spPr>
            <a:xfrm>
              <a:off x="2570850" y="2318161"/>
              <a:ext cx="949325" cy="394913"/>
            </a:xfrm>
            <a:prstGeom prst="rect">
              <a:avLst/>
            </a:prstGeom>
            <a:noFill/>
          </p:spPr>
          <p:txBody>
            <a:bodyPr wrap="none">
              <a:spAutoFit/>
            </a:bodyPr>
            <a:lstStyle/>
            <a:p>
              <a:pPr defTabSz="1218565">
                <a:defRPr/>
              </a:pPr>
              <a:r>
                <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rPr>
                <a:t>公平性</a:t>
              </a:r>
              <a:endPar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12" name="圆角矩形​​ 18"/>
            <p:cNvSpPr>
              <a:spLocks noChangeArrowheads="1"/>
            </p:cNvSpPr>
            <p:nvPr/>
          </p:nvSpPr>
          <p:spPr bwMode="auto">
            <a:xfrm>
              <a:off x="1890774" y="2361609"/>
              <a:ext cx="677533" cy="286120"/>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565" fontAlgn="base">
                <a:spcBef>
                  <a:spcPct val="0"/>
                </a:spcBef>
                <a:spcAft>
                  <a:spcPct val="0"/>
                </a:spcAft>
              </a:pPr>
              <a:r>
                <a:rPr lang="en-US" altLang="zh-CN" sz="4265" b="1" dirty="0">
                  <a:solidFill>
                    <a:srgbClr val="FFFFFF"/>
                  </a:solidFill>
                  <a:ea typeface="微软雅黑" panose="020B0503020204020204" pitchFamily="34" charset="-122"/>
                  <a:cs typeface="Arial" panose="020B0604020202020204" pitchFamily="34" charset="0"/>
                </a:rPr>
                <a:t>5</a:t>
              </a:r>
              <a:endParaRPr lang="en-US" altLang="zh-CN" sz="4265" b="1" dirty="0">
                <a:solidFill>
                  <a:srgbClr val="FFFFFF"/>
                </a:solidFill>
                <a:ea typeface="微软雅黑" panose="020B0503020204020204" pitchFamily="34" charset="-122"/>
                <a:cs typeface="Arial" panose="020B0604020202020204" pitchFamily="34" charset="0"/>
              </a:endParaRPr>
            </a:p>
          </p:txBody>
        </p:sp>
      </p:grpSp>
      <p:pic>
        <p:nvPicPr>
          <p:cNvPr id="13" name="图片 1"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10190353" y="6321497"/>
            <a:ext cx="203041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文本框 13"/>
          <p:cNvSpPr txBox="1"/>
          <p:nvPr/>
        </p:nvSpPr>
        <p:spPr>
          <a:xfrm>
            <a:off x="3235990" y="2320527"/>
            <a:ext cx="8662160"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800" b="1" dirty="0">
                <a:solidFill>
                  <a:srgbClr val="FF0000"/>
                </a:solidFill>
                <a:latin typeface="微软雅黑" panose="020B0503020204020204" pitchFamily="34" charset="-122"/>
                <a:ea typeface="微软雅黑" panose="020B0503020204020204" pitchFamily="34" charset="-122"/>
                <a:sym typeface="+mn-ea"/>
              </a:rPr>
              <a:t>注射用石杉碱甲</a:t>
            </a:r>
            <a:r>
              <a:rPr lang="zh-CN" altLang="en-US" sz="1800" dirty="0">
                <a:latin typeface="微软雅黑" panose="020B0503020204020204" pitchFamily="34" charset="-122"/>
                <a:ea typeface="微软雅黑" panose="020B0503020204020204" pitchFamily="34" charset="-122"/>
                <a:sym typeface="+mn-ea"/>
              </a:rPr>
              <a:t>属于</a:t>
            </a:r>
            <a:r>
              <a:rPr lang="zh-CN" altLang="en-US" sz="1800" b="1" dirty="0">
                <a:solidFill>
                  <a:srgbClr val="FF0000"/>
                </a:solidFill>
                <a:latin typeface="微软雅黑" panose="020B0503020204020204" pitchFamily="34" charset="-122"/>
                <a:ea typeface="微软雅黑" panose="020B0503020204020204" pitchFamily="34" charset="-122"/>
                <a:sym typeface="+mn-ea"/>
              </a:rPr>
              <a:t>中国自主研发</a:t>
            </a:r>
            <a:r>
              <a:rPr lang="zh-CN" altLang="en-US" sz="1800" dirty="0">
                <a:latin typeface="微软雅黑" panose="020B0503020204020204" pitchFamily="34" charset="-122"/>
                <a:ea typeface="微软雅黑" panose="020B0503020204020204" pitchFamily="34" charset="-122"/>
                <a:sym typeface="+mn-ea"/>
              </a:rPr>
              <a:t>的原研药</a:t>
            </a:r>
            <a:r>
              <a:rPr lang="zh-CN" altLang="en-US" dirty="0">
                <a:latin typeface="微软雅黑" panose="020B0503020204020204" pitchFamily="34" charset="-122"/>
                <a:ea typeface="微软雅黑" panose="020B0503020204020204" pitchFamily="34" charset="-122"/>
                <a:sym typeface="+mn-ea"/>
              </a:rPr>
              <a:t>，</a:t>
            </a:r>
            <a:r>
              <a:rPr lang="zh-CN" altLang="en-US" dirty="0">
                <a:latin typeface="微软雅黑" panose="020B0503020204020204" pitchFamily="34" charset="-122"/>
                <a:ea typeface="微软雅黑" panose="020B0503020204020204" pitchFamily="34" charset="-122"/>
              </a:rPr>
              <a:t>重症肌无力（</a:t>
            </a:r>
            <a:r>
              <a:rPr lang="en-US" altLang="zh-CN" dirty="0">
                <a:latin typeface="微软雅黑" panose="020B0503020204020204" pitchFamily="34" charset="-122"/>
                <a:ea typeface="微软雅黑" panose="020B0503020204020204" pitchFamily="34" charset="-122"/>
              </a:rPr>
              <a:t>MG)</a:t>
            </a:r>
            <a:r>
              <a:rPr lang="zh-CN" altLang="en-US" dirty="0">
                <a:latin typeface="微软雅黑" panose="020B0503020204020204" pitchFamily="34" charset="-122"/>
                <a:ea typeface="微软雅黑" panose="020B0503020204020204" pitchFamily="34" charset="-122"/>
              </a:rPr>
              <a:t>是一种罕见的自身免疫性疾病，疾病负担严重；</a:t>
            </a:r>
            <a:endParaRPr lang="zh-CN" altLang="en-US" dirty="0">
              <a:latin typeface="微软雅黑" panose="020B0503020204020204" pitchFamily="34" charset="-122"/>
              <a:ea typeface="微软雅黑" panose="020B0503020204020204" pitchFamily="34" charset="-122"/>
            </a:endParaRPr>
          </a:p>
        </p:txBody>
      </p:sp>
      <p:sp>
        <p:nvSpPr>
          <p:cNvPr id="16" name="文本框 15"/>
          <p:cNvSpPr txBox="1"/>
          <p:nvPr/>
        </p:nvSpPr>
        <p:spPr>
          <a:xfrm>
            <a:off x="3220417" y="2914669"/>
            <a:ext cx="8508848" cy="923330"/>
          </a:xfrm>
          <a:prstGeom prst="rect">
            <a:avLst/>
          </a:prstGeom>
          <a:noFill/>
        </p:spPr>
        <p:txBody>
          <a:bodyPr wrap="square" rtlCol="0">
            <a:spAutoFit/>
          </a:bodyPr>
          <a:lstStyle/>
          <a:p>
            <a:pPr marL="285750" indent="-285750">
              <a:buFont typeface="Arial" panose="020B0604020202020204" pitchFamily="34" charset="0"/>
              <a:buChar char="•"/>
            </a:pPr>
            <a:r>
              <a:rPr lang="zh-CN" altLang="en-US" sz="1800" kern="100" dirty="0">
                <a:latin typeface="微软雅黑" panose="020B0503020204020204" pitchFamily="34" charset="-122"/>
                <a:ea typeface="微软雅黑" panose="020B0503020204020204" pitchFamily="34" charset="-122"/>
                <a:cs typeface="微软雅黑" panose="020B0503020204020204" pitchFamily="34" charset="-122"/>
              </a:rPr>
              <a:t>石杉碱甲具有</a:t>
            </a:r>
            <a:r>
              <a:rPr lang="zh-CN" altLang="en-US"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多靶点</a:t>
            </a:r>
            <a:r>
              <a:rPr lang="zh-CN" altLang="en-US" sz="1800" kern="100" dirty="0">
                <a:latin typeface="微软雅黑" panose="020B0503020204020204" pitchFamily="34" charset="-122"/>
                <a:ea typeface="微软雅黑" panose="020B0503020204020204" pitchFamily="34" charset="-122"/>
                <a:cs typeface="微软雅黑" panose="020B0503020204020204" pitchFamily="34" charset="-122"/>
              </a:rPr>
              <a:t>作用机制，比加兰他敏抑制</a:t>
            </a:r>
            <a:r>
              <a:rPr lang="zh-CN" altLang="en-US"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效果高</a:t>
            </a:r>
            <a:r>
              <a:rPr lang="zh-CN" altLang="en-US"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安全性好</a:t>
            </a:r>
            <a:r>
              <a:rPr lang="zh-CN" altLang="en-US" sz="1800" kern="1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kern="1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buFont typeface="Arial" panose="020B0604020202020204" pitchFamily="34" charset="0"/>
              <a:buChar char="•"/>
            </a:pPr>
            <a:r>
              <a:rPr lang="zh-CN" altLang="zh-CN" sz="1800" kern="100" dirty="0">
                <a:latin typeface="微软雅黑" panose="020B0503020204020204" pitchFamily="34" charset="-122"/>
                <a:ea typeface="微软雅黑" panose="020B0503020204020204" pitchFamily="34" charset="-122"/>
                <a:cs typeface="微软雅黑" panose="020B0503020204020204" pitchFamily="34" charset="-122"/>
              </a:rPr>
              <a:t>同时除了胆碱酯酶抑制作用之外，石杉碱甲还具有</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中枢抗炎</a:t>
            </a:r>
            <a:r>
              <a:rPr lang="zh-CN" altLang="zh-CN"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保护线粒体</a:t>
            </a:r>
            <a:r>
              <a:rPr lang="zh-CN" altLang="zh-CN"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神经营养</a:t>
            </a:r>
            <a:r>
              <a:rPr lang="zh-CN" altLang="zh-CN"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抗氧化</a:t>
            </a:r>
            <a:r>
              <a:rPr lang="zh-CN" altLang="zh-CN" sz="1800" kern="100" dirty="0">
                <a:latin typeface="微软雅黑" panose="020B0503020204020204" pitchFamily="34" charset="-122"/>
                <a:ea typeface="微软雅黑" panose="020B0503020204020204" pitchFamily="34" charset="-122"/>
                <a:cs typeface="微软雅黑" panose="020B0503020204020204" pitchFamily="34" charset="-122"/>
              </a:rPr>
              <a:t>等多靶点多重作用机制，</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更适合临床使用</a:t>
            </a:r>
            <a:r>
              <a:rPr lang="zh-CN" altLang="zh-CN" sz="1800" kern="100"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dirty="0">
              <a:latin typeface="微软雅黑" panose="020B0503020204020204" pitchFamily="34" charset="-122"/>
              <a:ea typeface="微软雅黑" panose="020B0503020204020204" pitchFamily="34" charset="-122"/>
            </a:endParaRPr>
          </a:p>
        </p:txBody>
      </p:sp>
      <p:sp>
        <p:nvSpPr>
          <p:cNvPr id="17" name="文本框 16"/>
          <p:cNvSpPr txBox="1"/>
          <p:nvPr/>
        </p:nvSpPr>
        <p:spPr>
          <a:xfrm>
            <a:off x="3135870" y="3934725"/>
            <a:ext cx="3760050" cy="369332"/>
          </a:xfrm>
          <a:prstGeom prst="rect">
            <a:avLst/>
          </a:prstGeom>
          <a:noFill/>
        </p:spPr>
        <p:txBody>
          <a:bodyPr wrap="square" rtlCol="0">
            <a:spAutoFit/>
          </a:bodyPr>
          <a:lstStyle/>
          <a:p>
            <a:pPr marL="285750" indent="-285750">
              <a:buFont typeface="Arial" panose="020B0604020202020204" pitchFamily="34" charset="0"/>
              <a:buChar char="•"/>
            </a:pPr>
            <a:r>
              <a:rPr lang="zh-CN" altLang="zh-CN"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本品无明显毒副作用</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dirty="0"/>
          </a:p>
        </p:txBody>
      </p:sp>
      <p:cxnSp>
        <p:nvCxnSpPr>
          <p:cNvPr id="19" name="直接连接符 18"/>
          <p:cNvCxnSpPr/>
          <p:nvPr/>
        </p:nvCxnSpPr>
        <p:spPr>
          <a:xfrm>
            <a:off x="2970850" y="2918948"/>
            <a:ext cx="86875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3030112" y="3821941"/>
            <a:ext cx="86875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3030113" y="5108050"/>
            <a:ext cx="8687511"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3135870" y="4461719"/>
            <a:ext cx="9038141"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注射用</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石杉碱甲作为</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冻干粉针注射剂，获得了一项</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发明专利</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，副作用小，安全性更高。</a:t>
            </a:r>
            <a:endPar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冻干粉针注射剂，每日一次给药方便，</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操作简单且便于贮存；</a:t>
            </a:r>
            <a:endParaRPr lang="zh-CN" altLang="en-US" dirty="0"/>
          </a:p>
        </p:txBody>
      </p:sp>
      <p:sp>
        <p:nvSpPr>
          <p:cNvPr id="30" name="文本框 29"/>
          <p:cNvSpPr txBox="1"/>
          <p:nvPr/>
        </p:nvSpPr>
        <p:spPr>
          <a:xfrm>
            <a:off x="3135870" y="5213697"/>
            <a:ext cx="7168398"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800" dirty="0">
                <a:solidFill>
                  <a:srgbClr val="000000"/>
                </a:solidFill>
                <a:effectLst/>
                <a:latin typeface="微软雅黑" panose="020B0503020204020204" pitchFamily="34" charset="-122"/>
                <a:ea typeface="微软雅黑" panose="020B0503020204020204" pitchFamily="34" charset="-122"/>
              </a:rPr>
              <a:t>重症肌无力是第一批</a:t>
            </a:r>
            <a:r>
              <a:rPr lang="zh-CN" altLang="en-US" sz="1800" b="1" dirty="0">
                <a:solidFill>
                  <a:srgbClr val="FF0000"/>
                </a:solidFill>
                <a:effectLst/>
                <a:latin typeface="微软雅黑" panose="020B0503020204020204" pitchFamily="34" charset="-122"/>
                <a:ea typeface="微软雅黑" panose="020B0503020204020204" pitchFamily="34" charset="-122"/>
              </a:rPr>
              <a:t>罕见病</a:t>
            </a:r>
            <a:r>
              <a:rPr lang="zh-CN" altLang="en-US" sz="1800" dirty="0">
                <a:solidFill>
                  <a:srgbClr val="000000"/>
                </a:solidFill>
                <a:effectLst/>
                <a:latin typeface="微软雅黑" panose="020B0503020204020204" pitchFamily="34" charset="-122"/>
                <a:ea typeface="微软雅黑" panose="020B0503020204020204" pitchFamily="34" charset="-122"/>
              </a:rPr>
              <a:t>目录病种之一。</a:t>
            </a:r>
            <a:endParaRPr lang="en-US" altLang="zh-CN" sz="1800" dirty="0">
              <a:solidFill>
                <a:srgbClr val="000000"/>
              </a:solidFill>
              <a:effectLst/>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注射用</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a:t>
            </a:r>
            <a:r>
              <a:rPr lang="zh-CN" altLang="en-US" sz="1800" dirty="0">
                <a:solidFill>
                  <a:srgbClr val="000000"/>
                </a:solidFill>
                <a:effectLst/>
                <a:latin typeface="微软雅黑" panose="020B0503020204020204" pitchFamily="34" charset="-122"/>
                <a:ea typeface="微软雅黑" panose="020B0503020204020204" pitchFamily="34" charset="-122"/>
              </a:rPr>
              <a:t>其诊疗路径和使用清晰、便于医保管理；</a:t>
            </a:r>
            <a:endParaRPr lang="zh-CN" altLang="en-US" dirty="0">
              <a:latin typeface="微软雅黑" panose="020B0503020204020204" pitchFamily="34" charset="-122"/>
              <a:ea typeface="微软雅黑" panose="020B0503020204020204" pitchFamily="34" charset="-122"/>
            </a:endParaRPr>
          </a:p>
        </p:txBody>
      </p:sp>
      <p:cxnSp>
        <p:nvCxnSpPr>
          <p:cNvPr id="31" name="直接连接符 30"/>
          <p:cNvCxnSpPr/>
          <p:nvPr/>
        </p:nvCxnSpPr>
        <p:spPr>
          <a:xfrm>
            <a:off x="2978643" y="4423392"/>
            <a:ext cx="86875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3030111" y="5846336"/>
            <a:ext cx="8687511"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 name="组合 16"/>
          <p:cNvGrpSpPr/>
          <p:nvPr/>
        </p:nvGrpSpPr>
        <p:grpSpPr bwMode="auto">
          <a:xfrm>
            <a:off x="968359" y="6023674"/>
            <a:ext cx="2075075" cy="502766"/>
            <a:chOff x="1890774" y="2318161"/>
            <a:chExt cx="1629401" cy="394914"/>
          </a:xfrm>
        </p:grpSpPr>
        <p:sp>
          <p:nvSpPr>
            <p:cNvPr id="21" name="TextBox 17"/>
            <p:cNvSpPr txBox="1"/>
            <p:nvPr/>
          </p:nvSpPr>
          <p:spPr>
            <a:xfrm>
              <a:off x="2570850" y="2318161"/>
              <a:ext cx="949325" cy="394914"/>
            </a:xfrm>
            <a:prstGeom prst="rect">
              <a:avLst/>
            </a:prstGeom>
            <a:noFill/>
          </p:spPr>
          <p:txBody>
            <a:bodyPr wrap="none">
              <a:spAutoFit/>
            </a:bodyPr>
            <a:lstStyle/>
            <a:p>
              <a:pPr defTabSz="1218565">
                <a:defRPr/>
              </a:pPr>
              <a:r>
                <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rPr>
                <a:t>经济性</a:t>
              </a:r>
              <a:endParaRPr lang="zh-CN" altLang="en-US" sz="2665" b="1" dirty="0">
                <a:solidFill>
                  <a:srgbClr val="000000">
                    <a:lumMod val="85000"/>
                    <a:lumOff val="15000"/>
                  </a:srgbClr>
                </a:solidFill>
                <a:latin typeface="微软雅黑" panose="020B0503020204020204" pitchFamily="34" charset="-122"/>
                <a:ea typeface="微软雅黑" panose="020B0503020204020204" pitchFamily="34" charset="-122"/>
              </a:endParaRPr>
            </a:p>
          </p:txBody>
        </p:sp>
        <p:sp>
          <p:nvSpPr>
            <p:cNvPr id="32" name="圆角矩形​​ 18"/>
            <p:cNvSpPr>
              <a:spLocks noChangeArrowheads="1"/>
            </p:cNvSpPr>
            <p:nvPr/>
          </p:nvSpPr>
          <p:spPr bwMode="auto">
            <a:xfrm>
              <a:off x="1890774" y="2361609"/>
              <a:ext cx="677533" cy="286120"/>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565" fontAlgn="base">
                <a:spcBef>
                  <a:spcPct val="0"/>
                </a:spcBef>
                <a:spcAft>
                  <a:spcPct val="0"/>
                </a:spcAft>
              </a:pPr>
              <a:r>
                <a:rPr lang="en-US" altLang="zh-CN" sz="4265" b="1" dirty="0">
                  <a:solidFill>
                    <a:srgbClr val="FFFFFF"/>
                  </a:solidFill>
                  <a:ea typeface="微软雅黑" panose="020B0503020204020204" pitchFamily="34" charset="-122"/>
                  <a:cs typeface="Arial" panose="020B0604020202020204" pitchFamily="34" charset="0"/>
                </a:rPr>
                <a:t>6</a:t>
              </a:r>
              <a:endParaRPr lang="en-US" altLang="zh-CN" sz="4265" b="1" dirty="0">
                <a:solidFill>
                  <a:srgbClr val="FFFFFF"/>
                </a:solidFill>
                <a:ea typeface="微软雅黑" panose="020B0503020204020204" pitchFamily="34" charset="-122"/>
                <a:cs typeface="Arial" panose="020B0604020202020204" pitchFamily="34" charset="0"/>
              </a:endParaRPr>
            </a:p>
          </p:txBody>
        </p:sp>
      </p:grpSp>
      <p:sp>
        <p:nvSpPr>
          <p:cNvPr id="33" name="文本框 32"/>
          <p:cNvSpPr txBox="1"/>
          <p:nvPr/>
        </p:nvSpPr>
        <p:spPr>
          <a:xfrm>
            <a:off x="3135870" y="5991127"/>
            <a:ext cx="6736365" cy="369332"/>
          </a:xfrm>
          <a:prstGeom prst="rect">
            <a:avLst/>
          </a:prstGeom>
          <a:noFill/>
        </p:spPr>
        <p:txBody>
          <a:bodyPr wrap="square" rtlCol="0">
            <a:spAutoFit/>
          </a:bodyPr>
          <a:lstStyle/>
          <a:p>
            <a:pPr marL="285750" indent="-285750">
              <a:buFont typeface="Arial" panose="020B0604020202020204" pitchFamily="34" charset="0"/>
              <a:buChar char="•"/>
            </a:pPr>
            <a:r>
              <a:rPr lang="zh-CN" altLang="zh-CN" sz="1800" dirty="0">
                <a:latin typeface="微软雅黑" panose="020B0503020204020204" pitchFamily="34" charset="-122"/>
                <a:ea typeface="微软雅黑" panose="020B0503020204020204" pitchFamily="34" charset="-122"/>
              </a:rPr>
              <a:t>起效快、生物利用度高</a:t>
            </a:r>
            <a:r>
              <a:rPr lang="zh-CN" altLang="en-US" sz="1800" dirty="0">
                <a:latin typeface="微软雅黑" panose="020B0503020204020204" pitchFamily="34" charset="-122"/>
                <a:ea typeface="微软雅黑" panose="020B0503020204020204" pitchFamily="34" charset="-122"/>
              </a:rPr>
              <a:t>，降低患者疾病负担，节约医保基金。</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4273" y="1763897"/>
            <a:ext cx="5113830" cy="4892675"/>
          </a:xfrm>
          <a:prstGeom prst="rect">
            <a:avLst/>
          </a:prstGeom>
          <a:solidFill>
            <a:schemeClr val="accent1">
              <a:alpha val="19000"/>
            </a:schemeClr>
          </a:solidFill>
        </p:spPr>
        <p:txBody>
          <a:bodyPr wrap="square" rtlCol="0" anchor="t">
            <a:spAutoFit/>
          </a:bodyPr>
          <a:lstStyle/>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【通用名】注射用石杉碱甲</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【商品名】瑞立速</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【性状】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本品为白色冻干块状物或粉末</a:t>
            </a:r>
            <a:endParaRPr lang="en-US" altLang="zh-CN" sz="1600" baseline="30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【注册规格】</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600" noProof="1">
                <a:latin typeface="微软雅黑" panose="020B0503020204020204" pitchFamily="34" charset="-122"/>
                <a:ea typeface="微软雅黑" panose="020B0503020204020204" pitchFamily="34" charset="-122"/>
                <a:sym typeface="+mn-ea"/>
              </a:rPr>
              <a:t>0.2mg </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【全球首个上市国家</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地区及上市时间】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2005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12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月， 中国</a:t>
            </a:r>
            <a:endParaRPr lang="en-US" altLang="zh-CN" sz="1600" noProof="1">
              <a:latin typeface="微软雅黑" panose="020B0503020204020204" pitchFamily="34" charset="-122"/>
              <a:ea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【目前大陆地区同通用名药品的上市情况】</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无</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【是否为</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OTC</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药品】</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b="1" dirty="0" err="1">
                <a:latin typeface="微软雅黑" panose="020B0503020204020204" pitchFamily="34" charset="-122"/>
                <a:ea typeface="微软雅黑" panose="020B0503020204020204" pitchFamily="34" charset="-122"/>
                <a:cs typeface="微软雅黑" panose="020B0503020204020204" pitchFamily="34" charset="-122"/>
                <a:sym typeface="+mn-ea"/>
              </a:rPr>
              <a:t>参照药品建议</a:t>
            </a:r>
            <a:r>
              <a:rPr lang="en-US" altLang="zh-CN" sz="1600" dirty="0">
                <a:latin typeface="微软雅黑" panose="020B0503020204020204" pitchFamily="34" charset="-122"/>
                <a:ea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sym typeface="+mn-ea"/>
              </a:rPr>
              <a:t>氢溴酸加兰他敏注射液</a:t>
            </a:r>
            <a:r>
              <a:rPr lang="zh-CN" altLang="en-US" sz="1600" b="1" dirty="0">
                <a:latin typeface="微软雅黑" panose="020B0503020204020204" pitchFamily="34" charset="-122"/>
                <a:ea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sym typeface="+mn-ea"/>
              </a:rPr>
              <a:t>医保乙类</a:t>
            </a:r>
            <a:r>
              <a:rPr lang="zh-CN" altLang="en-US" sz="1600" dirty="0">
                <a:latin typeface="微软雅黑" panose="020B0503020204020204" pitchFamily="34" charset="-122"/>
                <a:ea typeface="微软雅黑" panose="020B0503020204020204" pitchFamily="34" charset="-122"/>
                <a:sym typeface="+mn-ea"/>
              </a:rPr>
              <a:t>，编号★（</a:t>
            </a:r>
            <a:r>
              <a:rPr lang="en-US" altLang="zh-CN" sz="1600" dirty="0">
                <a:latin typeface="微软雅黑" panose="020B0503020204020204" pitchFamily="34" charset="-122"/>
                <a:ea typeface="微软雅黑" panose="020B0503020204020204" pitchFamily="34" charset="-122"/>
                <a:sym typeface="+mn-ea"/>
              </a:rPr>
              <a:t>1174</a:t>
            </a:r>
            <a:r>
              <a:rPr lang="zh-CN" altLang="en-US" sz="1600" dirty="0">
                <a:latin typeface="微软雅黑" panose="020B0503020204020204" pitchFamily="34" charset="-122"/>
                <a:ea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理由：</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相同抑制效果下，相比加兰他敏石杉碱甲安全性更好。</a:t>
            </a:r>
            <a:endParaRPr lang="en-US" altLang="zh-CN" sz="1600" b="1" dirty="0">
              <a:solidFill>
                <a:srgbClr val="FF0000"/>
              </a:solidFill>
              <a:latin typeface="微软雅黑" panose="020B0503020204020204" pitchFamily="34" charset="-122"/>
              <a:ea typeface="微软雅黑" panose="020B0503020204020204" pitchFamily="34" charset="-122"/>
              <a:sym typeface="+mn-ea"/>
            </a:endParaRPr>
          </a:p>
          <a:p>
            <a:pPr algn="l"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【药典收录】</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2020版中国药典收录</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【注册分类】</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原化药</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类</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2" name="图片 1"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10161588" y="6323559"/>
            <a:ext cx="203041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custDataLst>
              <p:tags r:id="rId2"/>
            </p:custDataLst>
          </p:nvPr>
        </p:nvSpPr>
        <p:spPr>
          <a:xfrm>
            <a:off x="0" y="168249"/>
            <a:ext cx="4864540" cy="706755"/>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01 </a:t>
            </a:r>
            <a:r>
              <a:rPr lang="zh-CN" altLang="en-US" sz="4000" b="1" dirty="0">
                <a:solidFill>
                  <a:schemeClr val="accent1"/>
                </a:solidFill>
                <a:latin typeface="微软雅黑" panose="020B0503020204020204" pitchFamily="34" charset="-122"/>
                <a:ea typeface="微软雅黑" panose="020B0503020204020204" pitchFamily="34" charset="-122"/>
              </a:rPr>
              <a:t>药品基本信息</a:t>
            </a:r>
            <a:endParaRPr lang="zh-CN" altLang="en-US" sz="4000" b="1" dirty="0">
              <a:solidFill>
                <a:schemeClr val="accent1"/>
              </a:solidFill>
              <a:latin typeface="微软雅黑" panose="020B0503020204020204" pitchFamily="34" charset="-122"/>
              <a:ea typeface="微软雅黑" panose="020B0503020204020204" pitchFamily="34" charset="-122"/>
            </a:endParaRPr>
          </a:p>
        </p:txBody>
      </p:sp>
      <p:sp>
        <p:nvSpPr>
          <p:cNvPr id="6" name="textbox 46"/>
          <p:cNvSpPr/>
          <p:nvPr/>
        </p:nvSpPr>
        <p:spPr>
          <a:xfrm>
            <a:off x="104273" y="1053034"/>
            <a:ext cx="2950845" cy="558165"/>
          </a:xfrm>
          <a:prstGeom prst="rect">
            <a:avLst/>
          </a:prstGeom>
          <a:solidFill>
            <a:srgbClr val="0070C0"/>
          </a:solidFill>
        </p:spPr>
        <p:txBody>
          <a:bodyPr vert="horz" wrap="square" lIns="0" tIns="0" rIns="0" bIns="0"/>
          <a:lstStyle/>
          <a:p>
            <a:pPr algn="l" rtl="0" eaLnBrk="0">
              <a:lnSpc>
                <a:spcPct val="106000"/>
              </a:lnSpc>
            </a:pPr>
            <a:endParaRPr lang="en-US" altLang="en-US" sz="700" dirty="0"/>
          </a:p>
          <a:p>
            <a:pPr marL="586105" algn="l" rtl="0" eaLnBrk="0">
              <a:lnSpc>
                <a:spcPts val="2705"/>
              </a:lnSpc>
              <a:spcBef>
                <a:spcPts val="5"/>
              </a:spcBef>
            </a:pPr>
            <a:r>
              <a:rPr sz="2100" spc="-20" dirty="0">
                <a:solidFill>
                  <a:srgbClr val="FFFFFF">
                    <a:alpha val="100000"/>
                  </a:srgbClr>
                </a:solidFill>
                <a:latin typeface="微软雅黑" panose="020B0503020204020204" pitchFamily="34" charset="-122"/>
                <a:ea typeface="微软雅黑" panose="020B0503020204020204" pitchFamily="34" charset="-122"/>
                <a:cs typeface="微软雅黑" panose="020B0503020204020204" pitchFamily="34" charset="-122"/>
              </a:rPr>
              <a:t>申报药品</a:t>
            </a:r>
            <a:r>
              <a:rPr sz="2100" spc="0" dirty="0">
                <a:solidFill>
                  <a:srgbClr val="FFFFFF">
                    <a:alpha val="100000"/>
                  </a:srgbClr>
                </a:solidFill>
                <a:latin typeface="微软雅黑" panose="020B0503020204020204" pitchFamily="34" charset="-122"/>
                <a:ea typeface="微软雅黑" panose="020B0503020204020204" pitchFamily="34" charset="-122"/>
                <a:cs typeface="微软雅黑" panose="020B0503020204020204" pitchFamily="34" charset="-122"/>
              </a:rPr>
              <a:t>信息</a:t>
            </a:r>
            <a:endParaRPr lang="en-US" altLang="en-US" sz="2100" dirty="0"/>
          </a:p>
        </p:txBody>
      </p:sp>
      <p:sp>
        <p:nvSpPr>
          <p:cNvPr id="8" name="文本框 7"/>
          <p:cNvSpPr txBox="1"/>
          <p:nvPr/>
        </p:nvSpPr>
        <p:spPr>
          <a:xfrm>
            <a:off x="3192485" y="1187911"/>
            <a:ext cx="8079729" cy="400110"/>
          </a:xfrm>
          <a:prstGeom prst="rect">
            <a:avLst/>
          </a:prstGeom>
          <a:noFill/>
        </p:spPr>
        <p:txBody>
          <a:bodyPr wrap="square" rtlCol="0">
            <a:spAutoFit/>
          </a:bodyPr>
          <a:lstStyle/>
          <a:p>
            <a:r>
              <a:rPr lang="zh-CN" altLang="en-US" sz="2000" b="1" dirty="0">
                <a:solidFill>
                  <a:srgbClr val="FF0000"/>
                </a:solidFill>
                <a:uFillTx/>
                <a:latin typeface="微软雅黑" panose="020B0503020204020204" pitchFamily="34" charset="-122"/>
                <a:ea typeface="微软雅黑" panose="020B0503020204020204" pitchFamily="34" charset="-122"/>
                <a:sym typeface="+mn-ea"/>
              </a:rPr>
              <a:t>药品通用名：</a:t>
            </a:r>
            <a:r>
              <a:rPr lang="zh-CN" altLang="en-US" sz="2000" b="1" dirty="0">
                <a:solidFill>
                  <a:srgbClr val="FF0000"/>
                </a:solidFill>
                <a:latin typeface="微软雅黑" panose="020B0503020204020204" pitchFamily="34" charset="-122"/>
                <a:ea typeface="微软雅黑" panose="020B0503020204020204" pitchFamily="34" charset="-122"/>
                <a:sym typeface="+mn-ea"/>
              </a:rPr>
              <a:t>注射用石杉碱甲</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文本框 9"/>
          <p:cNvSpPr txBox="1"/>
          <p:nvPr/>
        </p:nvSpPr>
        <p:spPr>
          <a:xfrm>
            <a:off x="5472626" y="1770177"/>
            <a:ext cx="6615101" cy="5012334"/>
          </a:xfrm>
          <a:prstGeom prst="rect">
            <a:avLst/>
          </a:prstGeom>
          <a:solidFill>
            <a:schemeClr val="accent1">
              <a:alpha val="19000"/>
            </a:schemeClr>
          </a:solidFill>
        </p:spPr>
        <p:txBody>
          <a:bodyPr wrap="square" rtlCol="0">
            <a:spAutoFit/>
          </a:bodyPr>
          <a:lstStyle/>
          <a:p>
            <a:pPr algn="l"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【适应症】</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适用于良性记忆障碍，提高患者指向记忆、联想学习、图像回忆、无意义图形再</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认及人像回忆等能力。对痴呆患者和脑器质性病变引起的记忆障碍亦有改善作用。另外本品亦用于</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重症肌无力的治疗</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【用法用量】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每瓶用</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2ml</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灭菌注射用水溶解后</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肌肉注射。治疗良性记忆障碍；一次0.2mg，一日一次或遵医嘱。</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治疗重症肌无力，一次0.2mg-0.4mg，一日一次或遵医嘱</a:t>
            </a:r>
            <a:r>
              <a:rPr lang="zh-CN"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与参照药品相比的优势和不足</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石杉碱甲相较加兰他敏，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安全性更高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，对于乙酰胆碱酯酶的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抑制选择性更高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，能更好的在中枢发挥胆碱酯酶抑制作用，且较少外周胆碱能副作用。石杉碱甲具有</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多靶点作用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机制，比加兰他敏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抑制效价高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algn="just">
              <a:lnSpc>
                <a:spcPct val="140000"/>
              </a:lnSpc>
            </a:pPr>
            <a:endParaRPr lang="en-US" altLang="zh-CN" sz="1600" b="1" dirty="0">
              <a:latin typeface="微软雅黑" panose="020B0503020204020204" pitchFamily="34" charset="-122"/>
              <a:ea typeface="微软雅黑" panose="020B0503020204020204" pitchFamily="34" charset="-122"/>
            </a:endParaRPr>
          </a:p>
          <a:p>
            <a:pPr algn="just">
              <a:lnSpc>
                <a:spcPct val="140000"/>
              </a:lnSpc>
            </a:pPr>
            <a:r>
              <a:rPr lang="zh-CN" altLang="zh-CN" sz="1600" b="1" dirty="0">
                <a:latin typeface="微软雅黑" panose="020B0503020204020204" pitchFamily="34" charset="-122"/>
                <a:ea typeface="微软雅黑" panose="020B0503020204020204" pitchFamily="34" charset="-122"/>
              </a:rPr>
              <a:t>【生产企业】</a:t>
            </a:r>
            <a:r>
              <a:rPr lang="zh-CN" altLang="zh-CN" sz="1600" dirty="0">
                <a:latin typeface="微软雅黑" panose="020B0503020204020204" pitchFamily="34" charset="-122"/>
                <a:ea typeface="微软雅黑" panose="020B0503020204020204" pitchFamily="34" charset="-122"/>
              </a:rPr>
              <a:t>海南灵康制药有限公司</a:t>
            </a:r>
            <a:endParaRPr lang="zh-CN" altLang="zh-CN" sz="1600" dirty="0">
              <a:latin typeface="微软雅黑" panose="020B0503020204020204" pitchFamily="34" charset="-122"/>
              <a:ea typeface="微软雅黑" panose="020B0503020204020204" pitchFamily="34" charset="-122"/>
            </a:endParaRPr>
          </a:p>
          <a:p>
            <a:pPr algn="just">
              <a:lnSpc>
                <a:spcPct val="140000"/>
              </a:lnSpc>
            </a:pPr>
            <a:r>
              <a:rPr lang="zh-CN" altLang="zh-CN" sz="1600" b="1" dirty="0">
                <a:latin typeface="微软雅黑" panose="020B0503020204020204" pitchFamily="34" charset="-122"/>
                <a:ea typeface="微软雅黑" panose="020B0503020204020204" pitchFamily="34" charset="-122"/>
                <a:sym typeface="+mn-ea"/>
              </a:rPr>
              <a:t>【批准文号】</a:t>
            </a:r>
            <a:r>
              <a:rPr lang="zh-CN" altLang="zh-CN" sz="1600" dirty="0">
                <a:latin typeface="微软雅黑" panose="020B0503020204020204" pitchFamily="34" charset="-122"/>
                <a:ea typeface="微软雅黑" panose="020B0503020204020204" pitchFamily="34" charset="-122"/>
                <a:sym typeface="+mn-ea"/>
              </a:rPr>
              <a:t>国药准字H20052577</a:t>
            </a:r>
            <a:endParaRPr lang="en-US" altLang="zh-CN" sz="1600" dirty="0">
              <a:latin typeface="微软雅黑" panose="020B0503020204020204" pitchFamily="34" charset="-122"/>
              <a:ea typeface="微软雅黑" panose="020B0503020204020204" pitchFamily="34" charset="-122"/>
              <a:sym typeface="+mn-ea"/>
            </a:endParaRPr>
          </a:p>
        </p:txBody>
      </p:sp>
      <p:sp>
        <p:nvSpPr>
          <p:cNvPr id="11" name="圆角矩形 40"/>
          <p:cNvSpPr/>
          <p:nvPr/>
        </p:nvSpPr>
        <p:spPr>
          <a:xfrm>
            <a:off x="104273" y="1697389"/>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3339" y="1223312"/>
            <a:ext cx="5952661" cy="3784600"/>
          </a:xfrm>
          <a:prstGeom prst="rect">
            <a:avLst/>
          </a:prstGeom>
          <a:solidFill>
            <a:schemeClr val="accent1">
              <a:alpha val="19000"/>
            </a:schemeClr>
          </a:solidFill>
        </p:spPr>
        <p:txBody>
          <a:bodyPr wrap="square" rtlCol="0" anchor="t">
            <a:spAutoFit/>
          </a:bodyPr>
          <a:lstStyle/>
          <a:p>
            <a:pPr algn="just">
              <a:lnSpc>
                <a:spcPct val="150000"/>
              </a:lnSpc>
              <a:spcBef>
                <a:spcPts val="800"/>
              </a:spcBef>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疾病基本情况</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是一种罕见病，由神经</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肌肉接头处传递功能障碍所引起的自身免疫性疾病，乙酰胆碱受体抗体可干扰</a:t>
            </a:r>
            <a:r>
              <a:rPr lang="en-US" altLang="zh-CN" sz="16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聚集、影响</a:t>
            </a:r>
            <a:r>
              <a:rPr lang="en-US" altLang="zh-CN" sz="16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功能及神经</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肌肉接头信号传递。该疾病具有致死的风险。我国</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发病率约为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0.68</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万，女性发病率略高；住院死亡率为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14.69‰</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，主要死亡原因包括呼吸衰竭、肺部感染等。各个年龄阶段均可发病，</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30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岁和</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50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岁左右呈现发病双峰，中国</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患者中儿童及青少年</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占比高达</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50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％，构成第３个发病高峰；最新的</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重症肌无力患者健康报告</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中指出，由于</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所造成失业、丧失劳动力、丧失学习能力而停学的患者共计</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30.6%</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，危害性较大。</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5" name="文本框 4"/>
          <p:cNvSpPr txBox="1"/>
          <p:nvPr/>
        </p:nvSpPr>
        <p:spPr>
          <a:xfrm>
            <a:off x="130618" y="5008515"/>
            <a:ext cx="11930764" cy="1526187"/>
          </a:xfrm>
          <a:prstGeom prst="rect">
            <a:avLst/>
          </a:prstGeom>
          <a:solidFill>
            <a:schemeClr val="accent1">
              <a:alpha val="19000"/>
            </a:schemeClr>
          </a:solidFill>
        </p:spPr>
        <p:txBody>
          <a:bodyPr wrap="square">
            <a:spAutoFit/>
          </a:bodyPr>
          <a:lstStyle/>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【药理毒理】</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石杉碱甲为胆碱酯酶抑制剂，对乙酰胆碱酯酶</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具有选择性抑制作用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易通过血脑屏障</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，具有</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促进记忆再现</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增强记忆保持</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加强肌肉收缩强度的作用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【作用机制】</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以</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中枢抗炎为核心</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，同时具有</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抗氧化应激</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保护线粒体</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抑制神经细胞凋亡</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减轻铁超载</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神经营养</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改善脑代谢</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等临床作用的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新一代乙酰胆碱酯酶抑制剂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7" name="文本框 6"/>
          <p:cNvSpPr txBox="1"/>
          <p:nvPr/>
        </p:nvSpPr>
        <p:spPr>
          <a:xfrm>
            <a:off x="143339" y="6534702"/>
            <a:ext cx="10465163" cy="276999"/>
          </a:xfrm>
          <a:prstGeom prst="rect">
            <a:avLst/>
          </a:prstGeom>
          <a:noFill/>
        </p:spPr>
        <p:txBody>
          <a:bodyPr wrap="square">
            <a:spAutoFit/>
          </a:bodyPr>
          <a:lstStyle/>
          <a:p>
            <a:r>
              <a:rPr lang="zh-CN" altLang="en-US" sz="1200" dirty="0">
                <a:solidFill>
                  <a:srgbClr val="222222"/>
                </a:solidFill>
                <a:latin typeface="PingFangSC-Regular"/>
              </a:rPr>
              <a:t>中国免疫学会神经免疫分会</a:t>
            </a:r>
            <a:r>
              <a:rPr lang="en-US" altLang="zh-CN" sz="1200" dirty="0">
                <a:solidFill>
                  <a:srgbClr val="222222"/>
                </a:solidFill>
                <a:latin typeface="PingFangSC-Regular"/>
              </a:rPr>
              <a:t>,</a:t>
            </a:r>
            <a:r>
              <a:rPr lang="zh-CN" altLang="en-US" sz="1200" dirty="0">
                <a:solidFill>
                  <a:srgbClr val="222222"/>
                </a:solidFill>
                <a:latin typeface="PingFangSC-Regular"/>
              </a:rPr>
              <a:t>常婷</a:t>
            </a:r>
            <a:r>
              <a:rPr lang="en-US" altLang="zh-CN" sz="1200" dirty="0">
                <a:solidFill>
                  <a:srgbClr val="222222"/>
                </a:solidFill>
                <a:latin typeface="PingFangSC-Regular"/>
              </a:rPr>
              <a:t>,</a:t>
            </a:r>
            <a:r>
              <a:rPr lang="zh-CN" altLang="en-US" sz="1200" dirty="0">
                <a:solidFill>
                  <a:srgbClr val="222222"/>
                </a:solidFill>
                <a:latin typeface="PingFangSC-Regular"/>
              </a:rPr>
              <a:t>李柱一</a:t>
            </a:r>
            <a:r>
              <a:rPr lang="en-US" altLang="zh-CN" sz="1200" dirty="0">
                <a:solidFill>
                  <a:srgbClr val="222222"/>
                </a:solidFill>
                <a:latin typeface="PingFangSC-Regular"/>
              </a:rPr>
              <a:t>,</a:t>
            </a:r>
            <a:r>
              <a:rPr lang="zh-CN" altLang="en-US" sz="1200" dirty="0">
                <a:solidFill>
                  <a:srgbClr val="222222"/>
                </a:solidFill>
                <a:latin typeface="PingFangSC-Regular"/>
              </a:rPr>
              <a:t>等</a:t>
            </a:r>
            <a:r>
              <a:rPr lang="en-US" altLang="zh-CN" sz="1200" dirty="0">
                <a:solidFill>
                  <a:srgbClr val="222222"/>
                </a:solidFill>
                <a:latin typeface="PingFangSC-Regular"/>
              </a:rPr>
              <a:t>.</a:t>
            </a:r>
            <a:r>
              <a:rPr lang="zh-CN" altLang="en-US" sz="1200" dirty="0">
                <a:solidFill>
                  <a:srgbClr val="222222"/>
                </a:solidFill>
                <a:latin typeface="PingFangSC-Regular"/>
              </a:rPr>
              <a:t>中国重症肌无力诊断和治疗指南</a:t>
            </a:r>
            <a:r>
              <a:rPr lang="en-US" altLang="zh-CN" sz="1200" dirty="0">
                <a:solidFill>
                  <a:srgbClr val="222222"/>
                </a:solidFill>
                <a:latin typeface="PingFangSC-Regular"/>
              </a:rPr>
              <a:t>(2020</a:t>
            </a:r>
            <a:r>
              <a:rPr lang="zh-CN" altLang="en-US" sz="1200" dirty="0">
                <a:solidFill>
                  <a:srgbClr val="222222"/>
                </a:solidFill>
                <a:latin typeface="PingFangSC-Regular"/>
              </a:rPr>
              <a:t>版</a:t>
            </a:r>
            <a:r>
              <a:rPr lang="en-US" altLang="zh-CN" sz="1200" dirty="0">
                <a:solidFill>
                  <a:srgbClr val="222222"/>
                </a:solidFill>
                <a:latin typeface="PingFangSC-Regular"/>
              </a:rPr>
              <a:t>)[J].</a:t>
            </a:r>
            <a:r>
              <a:rPr lang="zh-CN" altLang="en-US" sz="1200" dirty="0">
                <a:solidFill>
                  <a:srgbClr val="222222"/>
                </a:solidFill>
                <a:latin typeface="PingFangSC-Regular"/>
              </a:rPr>
              <a:t>中国神经免疫学和神经病学杂志</a:t>
            </a:r>
            <a:r>
              <a:rPr lang="en-US" altLang="zh-CN" sz="1200" dirty="0">
                <a:solidFill>
                  <a:srgbClr val="222222"/>
                </a:solidFill>
                <a:latin typeface="PingFangSC-Regular"/>
              </a:rPr>
              <a:t>, 2021, 28(1):12.</a:t>
            </a:r>
            <a:endParaRPr lang="zh-CN" altLang="en-US" sz="1200" dirty="0"/>
          </a:p>
        </p:txBody>
      </p:sp>
      <p:pic>
        <p:nvPicPr>
          <p:cNvPr id="2" name="图片 1"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10084208" y="6332871"/>
            <a:ext cx="20658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文本框 7"/>
          <p:cNvSpPr txBox="1"/>
          <p:nvPr>
            <p:custDataLst>
              <p:tags r:id="rId2"/>
            </p:custDataLst>
          </p:nvPr>
        </p:nvSpPr>
        <p:spPr>
          <a:xfrm>
            <a:off x="0" y="234616"/>
            <a:ext cx="4864540" cy="706755"/>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01 </a:t>
            </a:r>
            <a:r>
              <a:rPr lang="zh-CN" altLang="en-US" sz="4000" b="1" dirty="0">
                <a:solidFill>
                  <a:schemeClr val="accent1"/>
                </a:solidFill>
                <a:latin typeface="微软雅黑" panose="020B0503020204020204" pitchFamily="34" charset="-122"/>
                <a:ea typeface="微软雅黑" panose="020B0503020204020204" pitchFamily="34" charset="-122"/>
              </a:rPr>
              <a:t>药品基本信息</a:t>
            </a:r>
            <a:endParaRPr lang="zh-CN" altLang="en-US" sz="4000" b="1" dirty="0">
              <a:solidFill>
                <a:schemeClr val="accent1"/>
              </a:solidFill>
              <a:latin typeface="微软雅黑" panose="020B0503020204020204" pitchFamily="34" charset="-122"/>
              <a:ea typeface="微软雅黑" panose="020B0503020204020204" pitchFamily="34" charset="-122"/>
            </a:endParaRPr>
          </a:p>
        </p:txBody>
      </p:sp>
      <p:sp>
        <p:nvSpPr>
          <p:cNvPr id="10" name="圆角矩形 40"/>
          <p:cNvSpPr/>
          <p:nvPr/>
        </p:nvSpPr>
        <p:spPr>
          <a:xfrm>
            <a:off x="143339" y="1126048"/>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
        <p:nvSpPr>
          <p:cNvPr id="9" name="文本框 8"/>
          <p:cNvSpPr txBox="1"/>
          <p:nvPr/>
        </p:nvSpPr>
        <p:spPr>
          <a:xfrm>
            <a:off x="6144302" y="1223312"/>
            <a:ext cx="5904359" cy="3784600"/>
          </a:xfrm>
          <a:prstGeom prst="rect">
            <a:avLst/>
          </a:prstGeom>
          <a:solidFill>
            <a:schemeClr val="accent1">
              <a:alpha val="19000"/>
            </a:schemeClr>
          </a:solidFill>
        </p:spPr>
        <p:txBody>
          <a:bodyPr wrap="square" rtlCol="0">
            <a:spAutoFit/>
          </a:bodyPr>
          <a:lstStyle/>
          <a:p>
            <a:pPr>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【未满足的治疗需求】</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1.石杉碱甲口服常释剂型国家医保甲类</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1167</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，收录在分类</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儿童注意缺陷障碍伴多动症和促智的精神兴奋药”，注射用石杉碱甲比医保收录的</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石杉碱甲口服常释剂型多一个适应症：</a:t>
            </a:r>
            <a:r>
              <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用于重症肌无力的治疗</a:t>
            </a:r>
            <a:r>
              <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目前重症肌无力的治疗仍以胆碱酯酶抑制剂、糖皮质激素、免疫抑制剂、静脉注射、血浆置换以及胸腺切除为主。相比较目录中收录的胆碱酯酶抑制剂加兰他敏，石杉碱甲</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安全性更高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，外周胆碱能</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副作用较少</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，且有研究中显示石杉碱甲比加兰他敏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更有效</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，并能比加兰他敏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更快更长时间的发挥乙酰胆碱酯酶抑制作用</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格 22"/>
          <p:cNvGraphicFramePr/>
          <p:nvPr>
            <p:custDataLst>
              <p:tags r:id="rId1"/>
            </p:custDataLst>
          </p:nvPr>
        </p:nvGraphicFramePr>
        <p:xfrm>
          <a:off x="143339" y="3071661"/>
          <a:ext cx="11804091" cy="1341120"/>
        </p:xfrm>
        <a:graphic>
          <a:graphicData uri="http://schemas.openxmlformats.org/drawingml/2006/table">
            <a:tbl>
              <a:tblPr firstRow="1" bandRow="1">
                <a:tableStyleId>{5C22544A-7EE6-4342-B048-85BDC9FD1C3A}</a:tableStyleId>
              </a:tblPr>
              <a:tblGrid>
                <a:gridCol w="3837302"/>
                <a:gridCol w="1733605"/>
                <a:gridCol w="1733602"/>
                <a:gridCol w="2571190"/>
                <a:gridCol w="1928392"/>
              </a:tblGrid>
              <a:tr h="299797">
                <a:tc rowSpan="2">
                  <a:txBody>
                    <a:bodyPr/>
                    <a:lstStyle/>
                    <a:p>
                      <a:pPr algn="ctr">
                        <a:lnSpc>
                          <a:spcPct val="100000"/>
                        </a:lnSpc>
                        <a:buNone/>
                      </a:pPr>
                      <a:r>
                        <a:rPr lang="zh-CN" altLang="en-US" sz="1400" dirty="0"/>
                        <a:t>成份</a:t>
                      </a:r>
                      <a:endParaRPr lang="zh-CN" altLang="en-US" sz="1400" dirty="0"/>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gridSpan="2">
                  <a:txBody>
                    <a:bodyPr/>
                    <a:lstStyle/>
                    <a:p>
                      <a:pPr algn="ctr">
                        <a:lnSpc>
                          <a:spcPct val="100000"/>
                        </a:lnSpc>
                        <a:buNone/>
                      </a:pPr>
                      <a:r>
                        <a:rPr lang="en-US" altLang="zh-CN" sz="1400" dirty="0"/>
                        <a:t>IC</a:t>
                      </a:r>
                      <a:r>
                        <a:rPr lang="en-US" altLang="zh-CN" sz="1400" baseline="-25000" dirty="0"/>
                        <a:t>50</a:t>
                      </a:r>
                      <a:r>
                        <a:rPr lang="en-US" altLang="zh-CN" sz="1400" dirty="0"/>
                        <a:t>(</a:t>
                      </a:r>
                      <a:r>
                        <a:rPr lang="en-US" altLang="zh-CN" sz="1400" dirty="0" err="1"/>
                        <a:t>uM</a:t>
                      </a:r>
                      <a:r>
                        <a:rPr lang="en-US" altLang="zh-CN" sz="1400" dirty="0"/>
                        <a:t>)</a:t>
                      </a:r>
                      <a:endParaRPr lang="en-US" altLang="zh-CN" sz="1400" dirty="0"/>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hMerge="1">
                  <a:tcPr>
                    <a:lnR w="12700" cmpd="sng">
                      <a:solidFill>
                        <a:schemeClr val="bg1"/>
                      </a:solidFill>
                      <a:prstDash val="solid"/>
                    </a:lnR>
                    <a:lnT w="12700" cmpd="sng">
                      <a:solidFill>
                        <a:schemeClr val="bg1"/>
                      </a:solidFill>
                      <a:prstDash val="solid"/>
                    </a:lnT>
                    <a:lnB w="12700" cmpd="sng">
                      <a:solidFill>
                        <a:schemeClr val="bg1"/>
                      </a:solidFill>
                      <a:prstDash val="solid"/>
                    </a:lnB>
                  </a:tcPr>
                </a:tc>
                <a:tc>
                  <a:txBody>
                    <a:bodyPr/>
                    <a:lstStyle/>
                    <a:p>
                      <a:pPr algn="ctr">
                        <a:lnSpc>
                          <a:spcPct val="100000"/>
                        </a:lnSpc>
                        <a:buNone/>
                      </a:pPr>
                      <a:r>
                        <a:rPr lang="en-US" altLang="zh-CN" sz="1400" dirty="0"/>
                        <a:t> IC</a:t>
                      </a:r>
                      <a:r>
                        <a:rPr lang="en-US" altLang="zh-CN" sz="1400" baseline="-25000" dirty="0"/>
                        <a:t>50</a:t>
                      </a:r>
                      <a:r>
                        <a:rPr lang="zh-CN" altLang="en-US" sz="1400" dirty="0"/>
                        <a:t>比值</a:t>
                      </a:r>
                      <a:endParaRPr lang="zh-CN" altLang="en-US" sz="1400" dirty="0"/>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rowSpan="2">
                  <a:txBody>
                    <a:bodyPr/>
                    <a:lstStyle/>
                    <a:p>
                      <a:pPr algn="ctr">
                        <a:lnSpc>
                          <a:spcPct val="100000"/>
                        </a:lnSpc>
                        <a:buNone/>
                      </a:pPr>
                      <a:r>
                        <a:rPr lang="en-US" altLang="zh-CN" sz="1400" dirty="0"/>
                        <a:t>K</a:t>
                      </a:r>
                      <a:r>
                        <a:rPr lang="en-US" altLang="zh-CN" sz="1400" baseline="-25000" dirty="0"/>
                        <a:t>i</a:t>
                      </a:r>
                      <a:r>
                        <a:rPr lang="en-US" altLang="zh-CN" sz="1400" dirty="0"/>
                        <a:t>(</a:t>
                      </a:r>
                      <a:r>
                        <a:rPr lang="en-US" altLang="zh-CN" sz="1400" dirty="0" err="1"/>
                        <a:t>nM</a:t>
                      </a:r>
                      <a:r>
                        <a:rPr lang="en-US" altLang="zh-CN" sz="1400" dirty="0"/>
                        <a:t>)</a:t>
                      </a:r>
                      <a:endParaRPr lang="en-US" altLang="zh-CN" sz="1400" dirty="0"/>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r>
              <a:tr h="299797">
                <a:tc vMerge="1">
                  <a:tcPr>
                    <a:lnL w="12700" cmpd="sng">
                      <a:solidFill>
                        <a:schemeClr val="bg1"/>
                      </a:solidFill>
                      <a:prstDash val="solid"/>
                    </a:lnL>
                    <a:lnR w="12700" cmpd="sng">
                      <a:solidFill>
                        <a:schemeClr val="bg1"/>
                      </a:solidFill>
                      <a:prstDash val="solid"/>
                    </a:lnR>
                    <a:lnB w="9525" cmpd="sng">
                      <a:solidFill>
                        <a:schemeClr val="tx1"/>
                      </a:solidFill>
                      <a:prstDash val="solid"/>
                    </a:lnB>
                  </a:tcPr>
                </a:tc>
                <a:tc>
                  <a:txBody>
                    <a:bodyPr/>
                    <a:lstStyle/>
                    <a:p>
                      <a:pPr algn="ctr">
                        <a:lnSpc>
                          <a:spcPct val="100000"/>
                        </a:lnSpc>
                        <a:buNone/>
                      </a:pPr>
                      <a:r>
                        <a:rPr lang="en-US" altLang="zh-CN" sz="1400" b="1" dirty="0" err="1">
                          <a:solidFill>
                            <a:schemeClr val="bg1"/>
                          </a:solidFill>
                        </a:rPr>
                        <a:t>AChE</a:t>
                      </a:r>
                      <a:endParaRPr lang="en-US" altLang="zh-CN" sz="1400" b="1" dirty="0">
                        <a:solidFill>
                          <a:schemeClr val="bg1"/>
                        </a:solidFill>
                      </a:endParaRP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400" b="1" dirty="0" err="1">
                          <a:solidFill>
                            <a:schemeClr val="bg1"/>
                          </a:solidFill>
                        </a:rPr>
                        <a:t>BuChE</a:t>
                      </a:r>
                      <a:endParaRPr lang="en-US" altLang="zh-CN" sz="1400" b="1" dirty="0">
                        <a:solidFill>
                          <a:schemeClr val="bg1"/>
                        </a:solidFill>
                      </a:endParaRP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400" b="1" dirty="0" err="1">
                          <a:solidFill>
                            <a:schemeClr val="bg1"/>
                          </a:solidFill>
                        </a:rPr>
                        <a:t>BuChE</a:t>
                      </a:r>
                      <a:r>
                        <a:rPr lang="en-US" altLang="zh-CN" sz="1400" b="1" dirty="0">
                          <a:solidFill>
                            <a:schemeClr val="bg1"/>
                          </a:solidFill>
                        </a:rPr>
                        <a:t>/</a:t>
                      </a:r>
                      <a:r>
                        <a:rPr lang="en-US" altLang="zh-CN" sz="1400" b="1" dirty="0" err="1">
                          <a:solidFill>
                            <a:schemeClr val="bg1"/>
                          </a:solidFill>
                        </a:rPr>
                        <a:t>AChE</a:t>
                      </a:r>
                      <a:endParaRPr lang="en-US" altLang="zh-CN" sz="1400" b="1" dirty="0">
                        <a:solidFill>
                          <a:schemeClr val="bg1"/>
                        </a:solidFill>
                      </a:endParaRP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vMerge="1">
                  <a:tcPr>
                    <a:lnL w="12700" cmpd="sng">
                      <a:solidFill>
                        <a:schemeClr val="bg1"/>
                      </a:solidFill>
                      <a:prstDash val="solid"/>
                    </a:lnL>
                    <a:lnR w="12700" cmpd="sng">
                      <a:solidFill>
                        <a:schemeClr val="bg1"/>
                      </a:solidFill>
                      <a:prstDash val="solid"/>
                    </a:lnR>
                    <a:lnB w="9525" cmpd="sng">
                      <a:solidFill>
                        <a:schemeClr val="tx1"/>
                      </a:solidFill>
                      <a:prstDash val="solid"/>
                    </a:lnB>
                  </a:tcPr>
                </a:tc>
              </a:tr>
              <a:tr h="299797">
                <a:tc>
                  <a:txBody>
                    <a:bodyPr/>
                    <a:lstStyle/>
                    <a:p>
                      <a:pPr algn="ctr">
                        <a:lnSpc>
                          <a:spcPct val="100000"/>
                        </a:lnSpc>
                        <a:buNone/>
                      </a:pPr>
                      <a:r>
                        <a:rPr lang="en-US" altLang="zh-CN" sz="1400" dirty="0"/>
                        <a:t>Hup A(</a:t>
                      </a:r>
                      <a:r>
                        <a:rPr lang="zh-CN" altLang="en-US" sz="1400" dirty="0">
                          <a:sym typeface="+mn-ea"/>
                        </a:rPr>
                        <a:t>石杉碱甲</a:t>
                      </a:r>
                      <a:r>
                        <a:rPr lang="en-US" altLang="zh-CN" sz="1400" dirty="0"/>
                        <a:t>)</a:t>
                      </a:r>
                      <a:endParaRPr lang="zh-CN" altLang="en-US"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solidFill>
                            <a:srgbClr val="C00000"/>
                          </a:solidFill>
                        </a:rPr>
                        <a:t>0.082</a:t>
                      </a:r>
                      <a:endParaRPr lang="en-US" altLang="zh-CN" sz="1400" dirty="0">
                        <a:solidFill>
                          <a:srgbClr val="C00000"/>
                        </a:solidFill>
                      </a:endParaRP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a:solidFill>
                            <a:srgbClr val="C00000"/>
                          </a:solidFill>
                        </a:rPr>
                        <a:t>74.43</a:t>
                      </a:r>
                      <a:endParaRPr lang="en-US" altLang="zh-CN" sz="1400">
                        <a:solidFill>
                          <a:srgbClr val="C00000"/>
                        </a:solidFill>
                      </a:endParaRP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solidFill>
                            <a:srgbClr val="C00000"/>
                          </a:solidFill>
                        </a:rPr>
                        <a:t>907.7</a:t>
                      </a:r>
                      <a:endParaRPr lang="en-US" altLang="zh-CN" sz="1400" dirty="0">
                        <a:solidFill>
                          <a:srgbClr val="C00000"/>
                        </a:solidFill>
                      </a:endParaRP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a:solidFill>
                            <a:srgbClr val="C00000"/>
                          </a:solidFill>
                        </a:rPr>
                        <a:t>24.9</a:t>
                      </a:r>
                      <a:endParaRPr lang="en-US" altLang="zh-CN" sz="1400">
                        <a:solidFill>
                          <a:srgbClr val="C00000"/>
                        </a:solidFill>
                      </a:endParaRP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r>
              <a:tr h="299797">
                <a:tc>
                  <a:txBody>
                    <a:bodyPr/>
                    <a:lstStyle/>
                    <a:p>
                      <a:pPr algn="ctr">
                        <a:lnSpc>
                          <a:spcPct val="100000"/>
                        </a:lnSpc>
                        <a:buNone/>
                      </a:pPr>
                      <a:r>
                        <a:rPr lang="en-US" altLang="zh-CN" sz="1400" dirty="0" err="1"/>
                        <a:t>Galanthamine</a:t>
                      </a:r>
                      <a:r>
                        <a:rPr lang="en-US" altLang="zh-CN" sz="1400" dirty="0"/>
                        <a:t>(</a:t>
                      </a:r>
                      <a:r>
                        <a:rPr lang="en-US" altLang="zh-CN" sz="1400" dirty="0" err="1"/>
                        <a:t>加兰他敏</a:t>
                      </a:r>
                      <a:r>
                        <a:rPr lang="en-US" altLang="zh-CN" sz="1400" dirty="0"/>
                        <a:t>)</a:t>
                      </a:r>
                      <a:endParaRPr lang="en-US" altLang="zh-CN"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1.995</a:t>
                      </a:r>
                      <a:endParaRPr lang="en-US" altLang="zh-CN"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12.59</a:t>
                      </a:r>
                      <a:endParaRPr lang="en-US" altLang="zh-CN"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6.3</a:t>
                      </a:r>
                      <a:endParaRPr lang="en-US" altLang="zh-CN"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210.0</a:t>
                      </a:r>
                      <a:endParaRPr lang="en-US" altLang="zh-CN"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r>
            </a:tbl>
          </a:graphicData>
        </a:graphic>
      </p:graphicFrame>
      <p:sp>
        <p:nvSpPr>
          <p:cNvPr id="24" name="文本框 23"/>
          <p:cNvSpPr txBox="1"/>
          <p:nvPr/>
        </p:nvSpPr>
        <p:spPr>
          <a:xfrm>
            <a:off x="143340" y="1129905"/>
            <a:ext cx="11804090" cy="1895519"/>
          </a:xfrm>
          <a:prstGeom prst="rect">
            <a:avLst/>
          </a:prstGeom>
          <a:solidFill>
            <a:schemeClr val="accent1">
              <a:alpha val="19000"/>
            </a:schemeClr>
          </a:solidFill>
        </p:spPr>
        <p:txBody>
          <a:bodyPr wrap="square">
            <a:spAutoFit/>
          </a:bodyPr>
          <a:lstStyle/>
          <a:p>
            <a:pPr algn="just">
              <a:lnSpc>
                <a:spcPct val="150000"/>
              </a:lnSpc>
            </a:pP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石杉碱甲具有多靶点作用机制，比加兰他敏抑制效价高，安全性好。</a:t>
            </a:r>
            <a:endParaRPr lang="en-US" altLang="zh-CN" sz="1600" b="1" kern="100"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    注射用</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石杉碱甲作为和加兰他敏同类型的胆碱酯酶抑制剂，对于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0.082u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74.43u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，而加兰他敏对于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1.995u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12.59u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，相对比下，</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注射用</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石杉碱甲对乙酰胆碱</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酯酶</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的抑制</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作用比加兰他敏强约</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24</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600" kern="100" baseline="30000" dirty="0">
                <a:latin typeface="微软雅黑" panose="020B0503020204020204" pitchFamily="34" charset="-122"/>
                <a:ea typeface="微软雅黑" panose="020B0503020204020204" pitchFamily="34" charset="-122"/>
              </a:rPr>
              <a:t>[1]</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另有文献表明石杉碱甲抑制乙酰胆碱酯酶的作用比加兰他敏强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88</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600" kern="100" baseline="30000" dirty="0">
                <a:latin typeface="微软雅黑" panose="020B0503020204020204" pitchFamily="34" charset="-122"/>
                <a:ea typeface="微软雅黑" panose="020B0503020204020204" pitchFamily="34" charset="-122"/>
              </a:rPr>
              <a:t>[2] </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石杉碱甲</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临床有效性更好</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。同时除了胆碱酯酶抑制作用之外，石杉碱甲还具有</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中枢抗炎</a:t>
            </a:r>
            <a:r>
              <a:rPr lang="zh-CN" altLang="zh-CN"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保护线粒体</a:t>
            </a:r>
            <a:r>
              <a:rPr lang="zh-CN" altLang="zh-CN"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神经营养</a:t>
            </a:r>
            <a:r>
              <a:rPr lang="zh-CN" altLang="zh-CN"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抗氧化</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等</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多靶点多重作用</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机制，更适合临床使用。</a:t>
            </a:r>
            <a:endPar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143339" y="6207167"/>
            <a:ext cx="8206787" cy="584968"/>
          </a:xfrm>
          <a:prstGeom prst="rect">
            <a:avLst/>
          </a:prstGeom>
          <a:noFill/>
        </p:spPr>
        <p:txBody>
          <a:bodyPr wrap="square" rtlCol="0">
            <a:spAutoFit/>
          </a:bodyPr>
          <a:lstStyle/>
          <a:p>
            <a:r>
              <a:rPr lang="en-US" altLang="zh-CN" sz="1065" dirty="0">
                <a:latin typeface="+mn-ea"/>
              </a:rPr>
              <a:t>[1]Ma X , Gang D R . The Lycopodium Alkaloids[J]. Natural Product Reports, 2005, 21.</a:t>
            </a:r>
            <a:endParaRPr lang="en-US" altLang="zh-CN" sz="1065" dirty="0">
              <a:latin typeface="+mn-ea"/>
            </a:endParaRPr>
          </a:p>
          <a:p>
            <a:r>
              <a:rPr lang="en-US" altLang="zh-CN" sz="1065" dirty="0">
                <a:latin typeface="+mn-ea"/>
              </a:rPr>
              <a:t>[2]Hamilton L R , Schachter S C , Myers T M . Time Course, Behavioral Safety, and Protective Efficacy of Centrally Active Reversible Acetylcholinesterase Inhibitors in Cynomolgus Macaques[J]. Neurochemical Research, 2016.</a:t>
            </a:r>
            <a:endParaRPr lang="en-US" altLang="zh-CN" sz="1065" dirty="0">
              <a:latin typeface="+mn-ea"/>
            </a:endParaRPr>
          </a:p>
        </p:txBody>
      </p:sp>
      <p:pic>
        <p:nvPicPr>
          <p:cNvPr id="2" name="图片 1" descr="灵康药业集团LOGO1 png"/>
          <p:cNvPicPr>
            <a:picLocks noChangeAspect="1" noChangeArrowheads="1"/>
          </p:cNvPicPr>
          <p:nvPr/>
        </p:nvPicPr>
        <p:blipFill>
          <a:blip r:embed="rId2">
            <a:extLst>
              <a:ext uri="{28A0092B-C50C-407E-A947-70E740481C1C}">
                <a14:useLocalDpi xmlns:a14="http://schemas.microsoft.com/office/drawing/2010/main" val="0"/>
              </a:ext>
            </a:extLst>
          </a:blip>
          <a:srcRect l="2023" t="29942" r="1204" b="55544"/>
          <a:stretch>
            <a:fillRect/>
          </a:stretch>
        </p:blipFill>
        <p:spPr bwMode="auto">
          <a:xfrm>
            <a:off x="9899612" y="6318353"/>
            <a:ext cx="22923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102061" y="145182"/>
            <a:ext cx="4645154"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02 </a:t>
            </a:r>
            <a:r>
              <a:rPr lang="zh-CN" altLang="en-US" sz="4000" b="1" dirty="0">
                <a:solidFill>
                  <a:schemeClr val="accent1"/>
                </a:solidFill>
                <a:latin typeface="微软雅黑" panose="020B0503020204020204" pitchFamily="34" charset="-122"/>
                <a:ea typeface="微软雅黑" panose="020B0503020204020204" pitchFamily="34" charset="-122"/>
              </a:rPr>
              <a:t>有效性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圆角矩形 40"/>
          <p:cNvSpPr/>
          <p:nvPr/>
        </p:nvSpPr>
        <p:spPr>
          <a:xfrm>
            <a:off x="143340" y="1040032"/>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
        <p:nvSpPr>
          <p:cNvPr id="6" name="文本框 5"/>
          <p:cNvSpPr txBox="1"/>
          <p:nvPr/>
        </p:nvSpPr>
        <p:spPr>
          <a:xfrm>
            <a:off x="8668613" y="799618"/>
            <a:ext cx="4954303" cy="276999"/>
          </a:xfrm>
          <a:prstGeom prst="rect">
            <a:avLst/>
          </a:prstGeom>
          <a:noFill/>
        </p:spPr>
        <p:txBody>
          <a:bodyPr wrap="square" rtlCol="0">
            <a:spAutoFit/>
          </a:bodyPr>
          <a:lstStyle/>
          <a:p>
            <a:r>
              <a:rPr lang="en-US" altLang="zh-CN" sz="1200" kern="100" dirty="0" err="1">
                <a:latin typeface="微软雅黑" panose="020B0503020204020204" pitchFamily="34" charset="-122"/>
                <a:ea typeface="微软雅黑" panose="020B0503020204020204" pitchFamily="34" charset="-122"/>
                <a:cs typeface="微软雅黑" panose="020B0503020204020204" pitchFamily="34" charset="-122"/>
              </a:rPr>
              <a:t>AChE</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：乙酰胆碱酯酶；</a:t>
            </a:r>
            <a:r>
              <a:rPr lang="en-US" altLang="zh-CN" sz="1200" kern="100"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200" kern="100" dirty="0" err="1">
                <a:latin typeface="微软雅黑" panose="020B0503020204020204" pitchFamily="34" charset="-122"/>
                <a:ea typeface="微软雅黑" panose="020B0503020204020204" pitchFamily="34" charset="-122"/>
                <a:cs typeface="微软雅黑" panose="020B0503020204020204" pitchFamily="34" charset="-122"/>
              </a:rPr>
              <a:t>BuChE</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：丁酰胆碱酯酶；</a:t>
            </a:r>
            <a:endParaRPr lang="en-US" altLang="zh-CN" sz="1200" b="1" dirty="0">
              <a:solidFill>
                <a:schemeClr val="bg1"/>
              </a:solidFill>
            </a:endParaRPr>
          </a:p>
        </p:txBody>
      </p:sp>
      <p:sp>
        <p:nvSpPr>
          <p:cNvPr id="7" name="文本框 6"/>
          <p:cNvSpPr txBox="1"/>
          <p:nvPr/>
        </p:nvSpPr>
        <p:spPr>
          <a:xfrm>
            <a:off x="143339" y="4525144"/>
            <a:ext cx="11804091" cy="1569660"/>
          </a:xfrm>
          <a:prstGeom prst="rect">
            <a:avLst/>
          </a:prstGeom>
          <a:solidFill>
            <a:schemeClr val="accent1">
              <a:alpha val="19000"/>
            </a:schemeClr>
          </a:solidFill>
        </p:spPr>
        <p:txBody>
          <a:bodyPr wrap="square" rtlCol="0" anchor="t">
            <a:spAutoFit/>
          </a:bodyPr>
          <a:lstStyle/>
          <a:p>
            <a:pPr algn="just" fontAlgn="auto">
              <a:buClrTx/>
              <a:buSzTx/>
              <a:buFontTx/>
            </a:pP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临床指南/诊疗规范中申报适应症的药品推荐情况的章节</a:t>
            </a:r>
            <a:endParaRPr lang="zh-CN"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2011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中国重症肌无力诊断和治疗专家共识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用于改善所有类型</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临床症状</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一线用药</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2012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重症肌无力诊断和治疗专家共识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用于改善所有类型</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临床症状</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一线用药</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2015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欧洲神经病学联盟发表眼肌型重症肌无力治疗指南</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是</a:t>
            </a:r>
            <a:r>
              <a:rPr lang="en-US" altLang="zh-CN" sz="1600" dirty="0" err="1">
                <a:latin typeface="微软雅黑" panose="020B0503020204020204" pitchFamily="34" charset="-122"/>
                <a:ea typeface="微软雅黑" panose="020B0503020204020204" pitchFamily="34" charset="-122"/>
                <a:cs typeface="微软雅黑" panose="020B0503020204020204" pitchFamily="34" charset="-122"/>
                <a:sym typeface="+mn-ea"/>
              </a:rPr>
              <a:t>oMG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一线对症治疗药物</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中国重症肌无力诊断和治疗指南</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用作改善症状</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一线药物</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重症肌无力外科治疗京津冀专家共识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用作</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治疗</a:t>
            </a: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02061" y="5760759"/>
            <a:ext cx="8905054" cy="1077603"/>
          </a:xfrm>
          <a:prstGeom prst="rect">
            <a:avLst/>
          </a:prstGeom>
          <a:noFill/>
        </p:spPr>
        <p:txBody>
          <a:bodyPr wrap="square" rtlCol="0">
            <a:spAutoFit/>
          </a:bodyPr>
          <a:lstStyle/>
          <a:p>
            <a:r>
              <a:rPr lang="en-US" altLang="zh-CN" sz="1065" dirty="0">
                <a:latin typeface="+mn-ea"/>
              </a:rPr>
              <a:t>[1]</a:t>
            </a:r>
            <a:r>
              <a:rPr lang="zh-CN" altLang="en-US" sz="1065" dirty="0">
                <a:latin typeface="+mn-ea"/>
              </a:rPr>
              <a:t>夏强</a:t>
            </a:r>
            <a:r>
              <a:rPr lang="en-US" altLang="zh-CN" sz="1065" dirty="0">
                <a:latin typeface="+mn-ea"/>
              </a:rPr>
              <a:t>,</a:t>
            </a:r>
            <a:r>
              <a:rPr lang="zh-CN" altLang="en-US" sz="1065" dirty="0">
                <a:latin typeface="+mn-ea"/>
              </a:rPr>
              <a:t>刘群才</a:t>
            </a:r>
            <a:r>
              <a:rPr lang="en-US" altLang="zh-CN" sz="1065" dirty="0">
                <a:latin typeface="+mn-ea"/>
              </a:rPr>
              <a:t>.</a:t>
            </a:r>
            <a:r>
              <a:rPr lang="zh-CN" altLang="en-US" sz="1065" dirty="0">
                <a:latin typeface="+mn-ea"/>
              </a:rPr>
              <a:t>石杉碱甲治疗重症肌无力临床观察</a:t>
            </a:r>
            <a:r>
              <a:rPr lang="en-US" altLang="zh-CN" sz="1065" dirty="0">
                <a:latin typeface="+mn-ea"/>
              </a:rPr>
              <a:t>. </a:t>
            </a:r>
            <a:r>
              <a:rPr lang="zh-CN" altLang="en-US" sz="1065" dirty="0">
                <a:latin typeface="+mn-ea"/>
              </a:rPr>
              <a:t>实用医学</a:t>
            </a:r>
            <a:r>
              <a:rPr lang="en-US" altLang="zh-CN" sz="1065" dirty="0">
                <a:latin typeface="+mn-ea"/>
              </a:rPr>
              <a:t>.2002</a:t>
            </a:r>
            <a:r>
              <a:rPr lang="zh-CN" altLang="en-US" sz="1065" dirty="0">
                <a:latin typeface="+mn-ea"/>
              </a:rPr>
              <a:t>年</a:t>
            </a:r>
            <a:r>
              <a:rPr lang="en-US" altLang="zh-CN" sz="1065" dirty="0">
                <a:latin typeface="+mn-ea"/>
              </a:rPr>
              <a:t>1</a:t>
            </a:r>
            <a:r>
              <a:rPr lang="zh-CN" altLang="en-US" sz="1065" dirty="0">
                <a:latin typeface="+mn-ea"/>
              </a:rPr>
              <a:t>月</a:t>
            </a:r>
            <a:r>
              <a:rPr lang="en-US" altLang="zh-CN" sz="1065" dirty="0">
                <a:latin typeface="+mn-ea"/>
              </a:rPr>
              <a:t>.</a:t>
            </a:r>
            <a:endParaRPr lang="en-US" altLang="zh-CN" sz="1065" dirty="0">
              <a:latin typeface="+mn-ea"/>
            </a:endParaRPr>
          </a:p>
          <a:p>
            <a:r>
              <a:rPr lang="en-US" altLang="zh-CN" sz="1065" dirty="0">
                <a:latin typeface="+mn-ea"/>
              </a:rPr>
              <a:t>[2]</a:t>
            </a:r>
            <a:r>
              <a:rPr lang="zh-CN" altLang="en-US" sz="1065" dirty="0">
                <a:latin typeface="+mn-ea"/>
              </a:rPr>
              <a:t>应智林</a:t>
            </a:r>
            <a:r>
              <a:rPr lang="en-US" altLang="zh-CN" sz="1065" dirty="0">
                <a:latin typeface="+mn-ea"/>
              </a:rPr>
              <a:t>,</a:t>
            </a:r>
            <a:r>
              <a:rPr lang="zh-CN" altLang="en-US" sz="1065" dirty="0">
                <a:latin typeface="+mn-ea"/>
              </a:rPr>
              <a:t>程源深</a:t>
            </a:r>
            <a:r>
              <a:rPr lang="en-US" altLang="zh-CN" sz="1065" dirty="0">
                <a:latin typeface="+mn-ea"/>
              </a:rPr>
              <a:t>.</a:t>
            </a:r>
            <a:r>
              <a:rPr lang="zh-CN" altLang="en-US" sz="1065" dirty="0">
                <a:latin typeface="+mn-ea"/>
              </a:rPr>
              <a:t>新药石杉碱</a:t>
            </a:r>
            <a:r>
              <a:rPr lang="en-US" altLang="zh-CN" sz="1065" dirty="0">
                <a:latin typeface="+mn-ea"/>
              </a:rPr>
              <a:t>-</a:t>
            </a:r>
            <a:r>
              <a:rPr lang="zh-CN" altLang="en-US" sz="1065" dirty="0">
                <a:latin typeface="+mn-ea"/>
              </a:rPr>
              <a:t>甲对</a:t>
            </a:r>
            <a:r>
              <a:rPr lang="en-US" altLang="zh-CN" sz="1065" dirty="0">
                <a:latin typeface="+mn-ea"/>
              </a:rPr>
              <a:t>60</a:t>
            </a:r>
            <a:r>
              <a:rPr lang="zh-CN" altLang="en-US" sz="1065" dirty="0">
                <a:latin typeface="+mn-ea"/>
              </a:rPr>
              <a:t>例重症肌无力症的疗效观察</a:t>
            </a:r>
            <a:r>
              <a:rPr lang="en-US" altLang="zh-CN" sz="1065" dirty="0">
                <a:latin typeface="+mn-ea"/>
              </a:rPr>
              <a:t>.</a:t>
            </a:r>
            <a:r>
              <a:rPr lang="zh-CN" altLang="en-US" sz="1065" dirty="0">
                <a:latin typeface="+mn-ea"/>
              </a:rPr>
              <a:t>浙江医科大学报</a:t>
            </a:r>
            <a:r>
              <a:rPr lang="en-US" altLang="zh-CN" sz="1065" dirty="0">
                <a:latin typeface="+mn-ea"/>
              </a:rPr>
              <a:t>.1986</a:t>
            </a:r>
            <a:r>
              <a:rPr lang="zh-CN" altLang="en-US" sz="1065" dirty="0">
                <a:latin typeface="+mn-ea"/>
              </a:rPr>
              <a:t>年</a:t>
            </a:r>
            <a:r>
              <a:rPr lang="en-US" altLang="zh-CN" sz="1065" dirty="0">
                <a:latin typeface="+mn-ea"/>
              </a:rPr>
              <a:t>15-2.</a:t>
            </a:r>
            <a:endParaRPr lang="en-US" altLang="zh-CN" sz="1065" dirty="0">
              <a:latin typeface="+mn-ea"/>
            </a:endParaRPr>
          </a:p>
          <a:p>
            <a:r>
              <a:rPr lang="en-US" altLang="zh-CN" sz="1065" dirty="0">
                <a:latin typeface="+mn-ea"/>
              </a:rPr>
              <a:t>[3]</a:t>
            </a:r>
            <a:r>
              <a:rPr lang="zh-CN" altLang="en-US" sz="1065" dirty="0">
                <a:latin typeface="+mn-ea"/>
              </a:rPr>
              <a:t>程源深</a:t>
            </a:r>
            <a:r>
              <a:rPr lang="en-US" altLang="zh-CN" sz="1065" dirty="0">
                <a:latin typeface="+mn-ea"/>
              </a:rPr>
              <a:t>, </a:t>
            </a:r>
            <a:r>
              <a:rPr lang="zh-CN" altLang="en-US" sz="1065" dirty="0">
                <a:latin typeface="+mn-ea"/>
              </a:rPr>
              <a:t>吕传真</a:t>
            </a:r>
            <a:r>
              <a:rPr lang="en-US" altLang="zh-CN" sz="1065" dirty="0">
                <a:latin typeface="+mn-ea"/>
              </a:rPr>
              <a:t>, </a:t>
            </a:r>
            <a:r>
              <a:rPr lang="zh-CN" altLang="en-US" sz="1065" dirty="0">
                <a:latin typeface="+mn-ea"/>
              </a:rPr>
              <a:t>应智林</a:t>
            </a:r>
            <a:r>
              <a:rPr lang="en-US" altLang="zh-CN" sz="1065" dirty="0">
                <a:latin typeface="+mn-ea"/>
              </a:rPr>
              <a:t>,</a:t>
            </a:r>
            <a:r>
              <a:rPr lang="zh-CN" altLang="en-US" sz="1065" dirty="0">
                <a:latin typeface="+mn-ea"/>
              </a:rPr>
              <a:t>等</a:t>
            </a:r>
            <a:r>
              <a:rPr lang="en-US" altLang="zh-CN" sz="1065" dirty="0">
                <a:latin typeface="+mn-ea"/>
              </a:rPr>
              <a:t>. </a:t>
            </a:r>
            <a:r>
              <a:rPr lang="zh-CN" altLang="en-US" sz="1065" dirty="0">
                <a:latin typeface="+mn-ea"/>
              </a:rPr>
              <a:t>石杉碱甲治疗重症肌无力症</a:t>
            </a:r>
            <a:r>
              <a:rPr lang="en-US" altLang="zh-CN" sz="1065" dirty="0">
                <a:latin typeface="+mn-ea"/>
              </a:rPr>
              <a:t>128</a:t>
            </a:r>
            <a:r>
              <a:rPr lang="zh-CN" altLang="en-US" sz="1065" dirty="0">
                <a:latin typeface="+mn-ea"/>
              </a:rPr>
              <a:t>例</a:t>
            </a:r>
            <a:r>
              <a:rPr lang="en-US" altLang="zh-CN" sz="1065" dirty="0">
                <a:latin typeface="+mn-ea"/>
              </a:rPr>
              <a:t>[J]. </a:t>
            </a:r>
            <a:r>
              <a:rPr lang="zh-CN" altLang="en-US" sz="1065" dirty="0">
                <a:latin typeface="+mn-ea"/>
              </a:rPr>
              <a:t>新药与临床</a:t>
            </a:r>
            <a:r>
              <a:rPr lang="en-US" altLang="zh-CN" sz="1065" dirty="0">
                <a:latin typeface="+mn-ea"/>
              </a:rPr>
              <a:t>, 1986(04):6-8.</a:t>
            </a:r>
            <a:endParaRPr lang="en-US" altLang="zh-CN" sz="1065" dirty="0">
              <a:latin typeface="+mn-ea"/>
            </a:endParaRPr>
          </a:p>
          <a:p>
            <a:r>
              <a:rPr lang="en-US" altLang="zh-CN" sz="1065" dirty="0">
                <a:latin typeface="+mn-ea"/>
              </a:rPr>
              <a:t>[4]</a:t>
            </a:r>
            <a:r>
              <a:rPr lang="zh-CN" altLang="en-US" sz="1065" dirty="0">
                <a:latin typeface="+mn-ea"/>
              </a:rPr>
              <a:t>程源深</a:t>
            </a:r>
            <a:r>
              <a:rPr lang="en-US" altLang="zh-CN" sz="1065" dirty="0">
                <a:latin typeface="+mn-ea"/>
              </a:rPr>
              <a:t>,</a:t>
            </a:r>
            <a:r>
              <a:rPr lang="zh-CN" altLang="en-US" sz="1065" dirty="0">
                <a:latin typeface="+mn-ea"/>
              </a:rPr>
              <a:t>周宝礼</a:t>
            </a:r>
            <a:r>
              <a:rPr lang="en-US" altLang="zh-CN" sz="1065" dirty="0">
                <a:latin typeface="+mn-ea"/>
              </a:rPr>
              <a:t>.48</a:t>
            </a:r>
            <a:r>
              <a:rPr lang="zh-CN" altLang="en-US" sz="1065" dirty="0">
                <a:latin typeface="+mn-ea"/>
              </a:rPr>
              <a:t>例重症肌无力症的重复电刺激及石杉碱甲对衰减现象逆转的观察（摘要）</a:t>
            </a:r>
            <a:r>
              <a:rPr lang="en-US" altLang="zh-CN" sz="1065" dirty="0">
                <a:latin typeface="+mn-ea"/>
              </a:rPr>
              <a:t>.</a:t>
            </a:r>
            <a:r>
              <a:rPr lang="zh-CN" altLang="en-US" sz="1065" dirty="0">
                <a:latin typeface="+mn-ea"/>
              </a:rPr>
              <a:t>中华神经精神科杂志</a:t>
            </a:r>
            <a:r>
              <a:rPr lang="en-US" altLang="zh-CN" sz="1065" dirty="0">
                <a:latin typeface="+mn-ea"/>
              </a:rPr>
              <a:t>,1992</a:t>
            </a:r>
            <a:r>
              <a:rPr lang="zh-CN" altLang="en-US" sz="1065" dirty="0">
                <a:latin typeface="+mn-ea"/>
              </a:rPr>
              <a:t>年</a:t>
            </a:r>
            <a:r>
              <a:rPr lang="en-US" altLang="zh-CN" sz="1065" dirty="0">
                <a:latin typeface="+mn-ea"/>
              </a:rPr>
              <a:t>25-6.</a:t>
            </a:r>
            <a:endParaRPr lang="en-US" altLang="zh-CN" sz="1065" dirty="0">
              <a:latin typeface="+mn-ea"/>
            </a:endParaRPr>
          </a:p>
          <a:p>
            <a:r>
              <a:rPr lang="en-US" altLang="zh-CN" sz="1065" dirty="0">
                <a:latin typeface="+mn-ea"/>
              </a:rPr>
              <a:t>[5]Myasthenia+gravis+symptom+response+to+huperzine+A,+pyridostigmine+bromide,+and+an+immunomodulatory+incorporated+regimen+A+multi-case+studyp.2023.9</a:t>
            </a:r>
            <a:endParaRPr lang="en-US" altLang="zh-CN" sz="1065" dirty="0">
              <a:latin typeface="+mn-ea"/>
            </a:endParaRPr>
          </a:p>
        </p:txBody>
      </p:sp>
      <p:pic>
        <p:nvPicPr>
          <p:cNvPr id="26" name="图片 25"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9899612" y="6345727"/>
            <a:ext cx="22923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文本框 3"/>
          <p:cNvSpPr txBox="1"/>
          <p:nvPr/>
        </p:nvSpPr>
        <p:spPr>
          <a:xfrm>
            <a:off x="102061" y="145182"/>
            <a:ext cx="4645154"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02 </a:t>
            </a:r>
            <a:r>
              <a:rPr lang="zh-CN" altLang="en-US" sz="4000" b="1" dirty="0">
                <a:solidFill>
                  <a:schemeClr val="accent1"/>
                </a:solidFill>
                <a:latin typeface="微软雅黑" panose="020B0503020204020204" pitchFamily="34" charset="-122"/>
                <a:ea typeface="微软雅黑" panose="020B0503020204020204" pitchFamily="34" charset="-122"/>
              </a:rPr>
              <a:t>有效性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圆角矩形 40"/>
          <p:cNvSpPr/>
          <p:nvPr/>
        </p:nvSpPr>
        <p:spPr>
          <a:xfrm>
            <a:off x="130618" y="865884"/>
            <a:ext cx="11930764" cy="10563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graphicFrame>
        <p:nvGraphicFramePr>
          <p:cNvPr id="7" name="表格 6"/>
          <p:cNvGraphicFramePr>
            <a:graphicFrameLocks noGrp="1"/>
          </p:cNvGraphicFramePr>
          <p:nvPr/>
        </p:nvGraphicFramePr>
        <p:xfrm>
          <a:off x="130619" y="971519"/>
          <a:ext cx="11882515" cy="4789240"/>
        </p:xfrm>
        <a:graphic>
          <a:graphicData uri="http://schemas.openxmlformats.org/drawingml/2006/table">
            <a:tbl>
              <a:tblPr firstRow="1" bandRow="1">
                <a:tableStyleId>{F5AB1C69-6EDB-4FF4-983F-18BD219EF322}</a:tableStyleId>
              </a:tblPr>
              <a:tblGrid>
                <a:gridCol w="1393481"/>
                <a:gridCol w="3436632"/>
                <a:gridCol w="3035778"/>
                <a:gridCol w="1674908"/>
                <a:gridCol w="2341716"/>
              </a:tblGrid>
              <a:tr h="421351">
                <a:tc>
                  <a:txBody>
                    <a:bodyPr/>
                    <a:lstStyle/>
                    <a:p>
                      <a:pPr marL="0" marR="0" lvl="0" indent="0" algn="ctr" defTabSz="914400" rtl="0" eaLnBrk="1" fontAlgn="auto" latinLnBrk="0" hangingPunct="1">
                        <a:lnSpc>
                          <a:spcPct val="125000"/>
                        </a:lnSpc>
                        <a:spcBef>
                          <a:spcPts val="0"/>
                        </a:spcBef>
                        <a:spcAft>
                          <a:spcPts val="0"/>
                        </a:spcAft>
                        <a:buClrTx/>
                        <a:buSzTx/>
                        <a:buFontTx/>
                        <a:buNone/>
                        <a:defRPr/>
                      </a:pPr>
                      <a:r>
                        <a:rPr lang="zh-CN" altLang="zh-CN" sz="1600" kern="100" dirty="0">
                          <a:effectLst/>
                          <a:latin typeface="微软雅黑" panose="020B0503020204020204" pitchFamily="34" charset="-122"/>
                          <a:ea typeface="微软雅黑" panose="020B0503020204020204" pitchFamily="34" charset="-122"/>
                        </a:rPr>
                        <a:t>类型</a:t>
                      </a:r>
                      <a:endPar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疗效</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病例信息</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用法用量</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研究机构</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r>
              <a:tr h="582136">
                <a:tc rowSpan="4">
                  <a:txBody>
                    <a:bodyPr/>
                    <a:lstStyle/>
                    <a:p>
                      <a:pPr marL="0" marR="0" lvl="0" indent="0" algn="ctr" defTabSz="914400" rtl="0" eaLnBrk="1" fontAlgn="auto" latinLnBrk="0" hangingPunct="1">
                        <a:lnSpc>
                          <a:spcPct val="125000"/>
                        </a:lnSpc>
                        <a:spcBef>
                          <a:spcPts val="0"/>
                        </a:spcBef>
                        <a:spcAft>
                          <a:spcPts val="0"/>
                        </a:spcAft>
                        <a:buClrTx/>
                        <a:buSzTx/>
                        <a:buFontTx/>
                        <a:buNone/>
                        <a:defRPr/>
                      </a:pPr>
                      <a:r>
                        <a:rPr lang="zh-CN" altLang="zh-CN" sz="1400" kern="1200" dirty="0">
                          <a:solidFill>
                            <a:schemeClr val="tx1"/>
                          </a:solidFill>
                          <a:effectLst/>
                          <a:latin typeface="微软雅黑" panose="020B0503020204020204" pitchFamily="34" charset="-122"/>
                          <a:ea typeface="微软雅黑" panose="020B0503020204020204" pitchFamily="34" charset="-122"/>
                        </a:rPr>
                        <a:t>临床试验</a:t>
                      </a:r>
                      <a:endParaRPr lang="zh-CN" altLang="en-US" sz="1400" kern="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b="1" kern="100" dirty="0">
                          <a:solidFill>
                            <a:srgbClr val="FF0000"/>
                          </a:solidFill>
                          <a:effectLst/>
                          <a:latin typeface="微软雅黑" panose="020B0503020204020204" pitchFamily="34" charset="-122"/>
                          <a:ea typeface="微软雅黑" panose="020B0503020204020204" pitchFamily="34" charset="-122"/>
                        </a:rPr>
                        <a:t>有效率</a:t>
                      </a:r>
                      <a:r>
                        <a:rPr lang="en-AU" altLang="zh-CN" sz="1400" b="1" kern="100" dirty="0">
                          <a:solidFill>
                            <a:srgbClr val="FF0000"/>
                          </a:solidFill>
                          <a:effectLst/>
                          <a:latin typeface="微软雅黑" panose="020B0503020204020204" pitchFamily="34" charset="-122"/>
                          <a:ea typeface="微软雅黑" panose="020B0503020204020204" pitchFamily="34" charset="-122"/>
                        </a:rPr>
                        <a:t>96.88%</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br>
                        <a:rPr lang="en-US" altLang="zh-CN" sz="1400" kern="100" dirty="0">
                          <a:effectLst/>
                          <a:latin typeface="微软雅黑" panose="020B0503020204020204" pitchFamily="34" charset="-122"/>
                          <a:ea typeface="微软雅黑" panose="020B0503020204020204" pitchFamily="34" charset="-122"/>
                        </a:rPr>
                      </a:br>
                      <a:r>
                        <a:rPr lang="zh-CN" altLang="zh-CN" sz="1400" kern="100" dirty="0">
                          <a:effectLst/>
                          <a:latin typeface="微软雅黑" panose="020B0503020204020204" pitchFamily="34" charset="-122"/>
                          <a:ea typeface="微软雅黑" panose="020B0503020204020204" pitchFamily="34" charset="-122"/>
                        </a:rPr>
                        <a:t>较新斯的明效果更好</a:t>
                      </a:r>
                      <a:r>
                        <a:rPr lang="zh-CN" altLang="en-US" sz="1400" kern="100" dirty="0">
                          <a:effectLst/>
                          <a:latin typeface="微软雅黑" panose="020B0503020204020204" pitchFamily="34" charset="-122"/>
                          <a:ea typeface="微软雅黑" panose="020B0503020204020204" pitchFamily="34" charset="-122"/>
                        </a:rPr>
                        <a:t>。</a:t>
                      </a:r>
                      <a:r>
                        <a:rPr lang="en-US" altLang="zh-CN" sz="1400" kern="1200" baseline="30000" dirty="0">
                          <a:effectLst/>
                          <a:latin typeface="微软雅黑" panose="020B0503020204020204" pitchFamily="34" charset="-122"/>
                          <a:ea typeface="微软雅黑" panose="020B0503020204020204" pitchFamily="34" charset="-122"/>
                        </a:rPr>
                        <a:t>【1】</a:t>
                      </a:r>
                      <a:endParaRPr lang="zh-CN" altLang="zh-CN" sz="1400" kern="100" baseline="30000" dirty="0">
                        <a:effectLst/>
                        <a:latin typeface="微软雅黑" panose="020B0503020204020204" pitchFamily="34" charset="-122"/>
                        <a:ea typeface="微软雅黑" panose="020B0503020204020204" pitchFamily="34" charset="-122"/>
                      </a:endParaRPr>
                    </a:p>
                  </a:txBody>
                  <a:tcPr marL="60118" marR="60118" marT="0" marB="0" anchor="ctr">
                    <a:solidFill>
                      <a:schemeClr val="accent1">
                        <a:alpha val="19000"/>
                      </a:schemeClr>
                    </a:solidFill>
                  </a:tcPr>
                </a:tc>
                <a:tc>
                  <a:txBody>
                    <a:bodyPr/>
                    <a:lstStyle/>
                    <a:p>
                      <a:pPr algn="l">
                        <a:lnSpc>
                          <a:spcPct val="125000"/>
                        </a:lnSpc>
                      </a:pPr>
                      <a:r>
                        <a:rPr lang="en-US" altLang="zh-CN" sz="1400" b="1" kern="100" dirty="0">
                          <a:solidFill>
                            <a:srgbClr val="FF0000"/>
                          </a:solidFill>
                          <a:effectLst/>
                          <a:latin typeface="微软雅黑" panose="020B0503020204020204" pitchFamily="34" charset="-122"/>
                          <a:ea typeface="微软雅黑" panose="020B0503020204020204" pitchFamily="34" charset="-122"/>
                        </a:rPr>
                        <a:t>63</a:t>
                      </a:r>
                      <a:r>
                        <a:rPr lang="zh-CN" altLang="en-US"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kern="100" dirty="0">
                          <a:solidFill>
                            <a:schemeClr val="tx1"/>
                          </a:solidFill>
                          <a:effectLst/>
                          <a:latin typeface="微软雅黑" panose="020B0503020204020204" pitchFamily="34" charset="-122"/>
                          <a:ea typeface="微软雅黑" panose="020B0503020204020204" pitchFamily="34" charset="-122"/>
                        </a:rPr>
                        <a:t>均有眼外肌麻痹；延髓肌麻痹</a:t>
                      </a:r>
                      <a:r>
                        <a:rPr lang="en-US" altLang="zh-CN" sz="1400" b="1" kern="100" dirty="0">
                          <a:solidFill>
                            <a:srgbClr val="FF0000"/>
                          </a:solidFill>
                          <a:effectLst/>
                          <a:latin typeface="微软雅黑" panose="020B0503020204020204" pitchFamily="34" charset="-122"/>
                          <a:ea typeface="微软雅黑" panose="020B0503020204020204" pitchFamily="34" charset="-122"/>
                        </a:rPr>
                        <a:t>29</a:t>
                      </a:r>
                      <a:r>
                        <a:rPr lang="zh-CN" altLang="en-US"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kern="100" dirty="0">
                          <a:solidFill>
                            <a:schemeClr val="tx1"/>
                          </a:solidFill>
                          <a:effectLst/>
                          <a:latin typeface="微软雅黑" panose="020B0503020204020204" pitchFamily="34" charset="-122"/>
                          <a:ea typeface="微软雅黑" panose="020B0503020204020204" pitchFamily="34" charset="-122"/>
                        </a:rPr>
                        <a:t>；轻度四肢肌无力</a:t>
                      </a:r>
                      <a:r>
                        <a:rPr lang="en-US" altLang="zh-CN" sz="1400" b="1" kern="100" dirty="0">
                          <a:solidFill>
                            <a:srgbClr val="FF0000"/>
                          </a:solidFill>
                          <a:effectLst/>
                          <a:latin typeface="微软雅黑" panose="020B0503020204020204" pitchFamily="34" charset="-122"/>
                          <a:ea typeface="微软雅黑" panose="020B0503020204020204" pitchFamily="34" charset="-122"/>
                        </a:rPr>
                        <a:t>60</a:t>
                      </a:r>
                      <a:r>
                        <a:rPr lang="zh-CN" altLang="en-US"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kern="100" dirty="0">
                          <a:solidFill>
                            <a:schemeClr val="tx1"/>
                          </a:solidFill>
                          <a:effectLst/>
                          <a:latin typeface="微软雅黑" panose="020B0503020204020204" pitchFamily="34" charset="-122"/>
                          <a:ea typeface="微软雅黑" panose="020B0503020204020204" pitchFamily="34" charset="-122"/>
                        </a:rPr>
                        <a:t>。</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口服</a:t>
                      </a:r>
                      <a:r>
                        <a:rPr lang="en-AU" sz="1400" kern="100" dirty="0">
                          <a:solidFill>
                            <a:schemeClr val="tx1"/>
                          </a:solidFill>
                          <a:effectLst/>
                          <a:latin typeface="微软雅黑" panose="020B0503020204020204" pitchFamily="34" charset="-122"/>
                          <a:ea typeface="微软雅黑" panose="020B0503020204020204" pitchFamily="34" charset="-122"/>
                        </a:rPr>
                        <a:t> </a:t>
                      </a:r>
                      <a:endParaRPr lang="en-AU" sz="140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en-AU" sz="1400" b="1" kern="100" dirty="0">
                          <a:solidFill>
                            <a:schemeClr val="tx1"/>
                          </a:solidFill>
                          <a:effectLst/>
                          <a:latin typeface="微软雅黑" panose="020B0503020204020204" pitchFamily="34" charset="-122"/>
                          <a:ea typeface="微软雅黑" panose="020B0503020204020204" pitchFamily="34" charset="-122"/>
                        </a:rPr>
                        <a:t>0.2 mg</a:t>
                      </a:r>
                      <a:r>
                        <a:rPr lang="zh-CN" altLang="en-US" sz="1400" b="1" kern="100" dirty="0">
                          <a:solidFill>
                            <a:schemeClr val="tx1"/>
                          </a:solidFill>
                          <a:effectLst/>
                          <a:latin typeface="微软雅黑" panose="020B0503020204020204" pitchFamily="34" charset="-122"/>
                          <a:ea typeface="微软雅黑" panose="020B0503020204020204" pitchFamily="34" charset="-122"/>
                        </a:rPr>
                        <a:t>，</a:t>
                      </a:r>
                      <a:r>
                        <a:rPr lang="en-AU" sz="1400" b="1" kern="100" dirty="0">
                          <a:solidFill>
                            <a:schemeClr val="tx1"/>
                          </a:solidFill>
                          <a:effectLst/>
                          <a:latin typeface="微软雅黑" panose="020B0503020204020204" pitchFamily="34" charset="-122"/>
                          <a:ea typeface="微软雅黑" panose="020B0503020204020204" pitchFamily="34" charset="-122"/>
                        </a:rPr>
                        <a:t>2</a:t>
                      </a:r>
                      <a:r>
                        <a:rPr lang="zh-CN" sz="1400" b="1" kern="100" dirty="0">
                          <a:solidFill>
                            <a:schemeClr val="tx1"/>
                          </a:solidFill>
                          <a:effectLst/>
                          <a:latin typeface="微软雅黑" panose="020B0503020204020204" pitchFamily="34" charset="-122"/>
                          <a:ea typeface="微软雅黑" panose="020B0503020204020204" pitchFamily="34" charset="-122"/>
                        </a:rPr>
                        <a:t>次</a:t>
                      </a:r>
                      <a:r>
                        <a:rPr lang="en-AU" sz="1400" b="1" kern="100" dirty="0">
                          <a:solidFill>
                            <a:schemeClr val="tx1"/>
                          </a:solidFill>
                          <a:effectLst/>
                          <a:latin typeface="微软雅黑" panose="020B0503020204020204" pitchFamily="34" charset="-122"/>
                          <a:ea typeface="微软雅黑" panose="020B0503020204020204" pitchFamily="34" charset="-122"/>
                        </a:rPr>
                        <a:t>/</a:t>
                      </a:r>
                      <a:r>
                        <a:rPr lang="zh-CN" sz="1400" b="1" kern="100" dirty="0">
                          <a:solidFill>
                            <a:schemeClr val="tx1"/>
                          </a:solidFill>
                          <a:effectLst/>
                          <a:latin typeface="微软雅黑" panose="020B0503020204020204" pitchFamily="34" charset="-122"/>
                          <a:ea typeface="微软雅黑" panose="020B0503020204020204" pitchFamily="34" charset="-122"/>
                        </a:rPr>
                        <a:t>天</a:t>
                      </a:r>
                      <a:endParaRPr 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en-US" sz="1400" kern="100" dirty="0">
                          <a:solidFill>
                            <a:schemeClr val="tx1"/>
                          </a:solidFill>
                          <a:effectLst/>
                          <a:latin typeface="微软雅黑" panose="020B0503020204020204" pitchFamily="34" charset="-122"/>
                          <a:ea typeface="微软雅黑" panose="020B0503020204020204" pitchFamily="34" charset="-122"/>
                        </a:rPr>
                        <a:t>159</a:t>
                      </a:r>
                      <a:r>
                        <a:rPr lang="zh-CN" sz="1400" kern="100" dirty="0">
                          <a:solidFill>
                            <a:schemeClr val="tx1"/>
                          </a:solidFill>
                          <a:effectLst/>
                          <a:latin typeface="微软雅黑" panose="020B0503020204020204" pitchFamily="34" charset="-122"/>
                          <a:ea typeface="微软雅黑" panose="020B0503020204020204" pitchFamily="34" charset="-122"/>
                        </a:rPr>
                        <a:t>医院神经内科</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r>
              <a:tr h="985349">
                <a:tc vMerge="1">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b="1" kern="100" dirty="0">
                          <a:solidFill>
                            <a:srgbClr val="FF0000"/>
                          </a:solidFill>
                          <a:effectLst/>
                          <a:latin typeface="微软雅黑" panose="020B0503020204020204" pitchFamily="34" charset="-122"/>
                          <a:ea typeface="微软雅黑" panose="020B0503020204020204" pitchFamily="34" charset="-122"/>
                        </a:rPr>
                        <a:t>有效率</a:t>
                      </a:r>
                      <a:r>
                        <a:rPr lang="en-AU" altLang="zh-CN" sz="1400" b="1" kern="100" dirty="0">
                          <a:solidFill>
                            <a:srgbClr val="FF0000"/>
                          </a:solidFill>
                          <a:effectLst/>
                          <a:latin typeface="微软雅黑" panose="020B0503020204020204" pitchFamily="34" charset="-122"/>
                          <a:ea typeface="微软雅黑" panose="020B0503020204020204" pitchFamily="34" charset="-122"/>
                        </a:rPr>
                        <a:t>98.33%</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endParaRPr lang="en-US" altLang="zh-CN" sz="1400" b="1" kern="100" dirty="0">
                        <a:solidFill>
                          <a:srgbClr val="FF0000"/>
                        </a:solidFill>
                        <a:effectLst/>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kern="100" dirty="0">
                          <a:effectLst/>
                          <a:latin typeface="微软雅黑" panose="020B0503020204020204" pitchFamily="34" charset="-122"/>
                          <a:ea typeface="微软雅黑" panose="020B0503020204020204" pitchFamily="34" charset="-122"/>
                        </a:rPr>
                        <a:t>较新斯的明作用时间更长</a:t>
                      </a:r>
                      <a:r>
                        <a:rPr lang="zh-CN" altLang="en-US" sz="1400" b="0" kern="100" dirty="0">
                          <a:solidFill>
                            <a:schemeClr val="dk1"/>
                          </a:solidFill>
                          <a:effectLst/>
                          <a:latin typeface="微软雅黑" panose="020B0503020204020204" pitchFamily="34" charset="-122"/>
                          <a:ea typeface="微软雅黑" panose="020B0503020204020204" pitchFamily="34" charset="-122"/>
                        </a:rPr>
                        <a:t>；</a:t>
                      </a:r>
                      <a:endParaRPr lang="en-US" altLang="zh-CN" sz="1400" b="0" kern="100" dirty="0">
                        <a:solidFill>
                          <a:schemeClr val="dk1"/>
                        </a:solidFill>
                        <a:effectLst/>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25000"/>
                        </a:lnSpc>
                        <a:spcBef>
                          <a:spcPts val="0"/>
                        </a:spcBef>
                        <a:spcAft>
                          <a:spcPts val="0"/>
                        </a:spcAft>
                        <a:buClrTx/>
                        <a:buSzTx/>
                        <a:buFontTx/>
                        <a:buNone/>
                        <a:defRPr/>
                      </a:pPr>
                      <a:r>
                        <a:rPr lang="zh-CN" altLang="en-US" sz="1400" b="0" kern="100" dirty="0">
                          <a:solidFill>
                            <a:schemeClr val="tx1"/>
                          </a:solidFill>
                          <a:effectLst/>
                          <a:latin typeface="微软雅黑" panose="020B0503020204020204" pitchFamily="34" charset="-122"/>
                          <a:ea typeface="微软雅黑" panose="020B0503020204020204" pitchFamily="34" charset="-122"/>
                        </a:rPr>
                        <a:t>平均作用时间</a:t>
                      </a:r>
                      <a:r>
                        <a:rPr lang="en-US" altLang="zh-CN" sz="1400" b="0" kern="100" dirty="0">
                          <a:solidFill>
                            <a:schemeClr val="tx1"/>
                          </a:solidFill>
                          <a:effectLst/>
                          <a:latin typeface="微软雅黑" panose="020B0503020204020204" pitchFamily="34" charset="-122"/>
                          <a:ea typeface="微软雅黑" panose="020B0503020204020204" pitchFamily="34" charset="-122"/>
                        </a:rPr>
                        <a:t>7.5</a:t>
                      </a:r>
                      <a:r>
                        <a:rPr lang="zh-CN" altLang="en-US" sz="1400" b="0" kern="100" dirty="0">
                          <a:solidFill>
                            <a:schemeClr val="tx1"/>
                          </a:solidFill>
                          <a:effectLst/>
                          <a:latin typeface="微软雅黑" panose="020B0503020204020204" pitchFamily="34" charset="-122"/>
                          <a:ea typeface="微软雅黑" panose="020B0503020204020204" pitchFamily="34" charset="-122"/>
                        </a:rPr>
                        <a:t>小时。</a:t>
                      </a:r>
                      <a:r>
                        <a:rPr lang="en-US" altLang="zh-CN" sz="1400" kern="1200" baseline="30000" dirty="0">
                          <a:solidFill>
                            <a:schemeClr val="dk1"/>
                          </a:solidFill>
                          <a:effectLst/>
                          <a:latin typeface="微软雅黑" panose="020B0503020204020204" pitchFamily="34" charset="-122"/>
                          <a:ea typeface="微软雅黑" panose="020B0503020204020204" pitchFamily="34" charset="-122"/>
                        </a:rPr>
                        <a:t>【2】</a:t>
                      </a:r>
                      <a:endParaRPr lang="zh-CN" altLang="en-US" sz="1400" kern="1200" baseline="30000" dirty="0">
                        <a:solidFill>
                          <a:schemeClr val="dk1"/>
                        </a:solidFill>
                        <a:effectLst/>
                        <a:latin typeface="微软雅黑" panose="020B0503020204020204" pitchFamily="34" charset="-122"/>
                        <a:ea typeface="微软雅黑" panose="020B0503020204020204" pitchFamily="34" charset="-122"/>
                        <a:cs typeface="+mn-cs"/>
                      </a:endParaRPr>
                    </a:p>
                  </a:txBody>
                  <a:tcPr marL="60118" marR="60118" marT="0" marB="0" anchor="ct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60</a:t>
                      </a:r>
                      <a:r>
                        <a:rPr lang="zh-CN"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r>
                        <a:rPr lang="zh-CN" altLang="en-US" sz="1400" b="0" kern="100" dirty="0">
                          <a:solidFill>
                            <a:schemeClr val="tx1"/>
                          </a:solidFill>
                          <a:effectLst/>
                          <a:latin typeface="微软雅黑" panose="020B0503020204020204" pitchFamily="34" charset="-122"/>
                          <a:ea typeface="微软雅黑" panose="020B0503020204020204" pitchFamily="34" charset="-122"/>
                        </a:rPr>
                        <a:t>眼外肌者</a:t>
                      </a:r>
                      <a:r>
                        <a:rPr lang="en-US" altLang="zh-CN" sz="1400" b="0" kern="100" dirty="0">
                          <a:solidFill>
                            <a:schemeClr val="tx1"/>
                          </a:solidFill>
                          <a:effectLst/>
                          <a:latin typeface="微软雅黑" panose="020B0503020204020204" pitchFamily="34" charset="-122"/>
                          <a:ea typeface="微软雅黑" panose="020B0503020204020204" pitchFamily="34" charset="-122"/>
                        </a:rPr>
                        <a:t>37</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62%</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altLang="en-US" sz="1400" b="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全身躯干肌肉者</a:t>
                      </a:r>
                      <a:r>
                        <a:rPr lang="en-US" altLang="zh-CN" sz="1400" b="0" kern="100" dirty="0">
                          <a:solidFill>
                            <a:schemeClr val="tx1"/>
                          </a:solidFill>
                          <a:effectLst/>
                          <a:latin typeface="微软雅黑" panose="020B0503020204020204" pitchFamily="34" charset="-122"/>
                          <a:ea typeface="微软雅黑" panose="020B0503020204020204" pitchFamily="34" charset="-122"/>
                        </a:rPr>
                        <a:t>16</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27%</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altLang="en-US" sz="1400" b="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延髓型</a:t>
                      </a:r>
                      <a:r>
                        <a:rPr lang="en-US" altLang="zh-CN" sz="1400" b="0" kern="100" dirty="0">
                          <a:solidFill>
                            <a:schemeClr val="tx1"/>
                          </a:solidFill>
                          <a:effectLst/>
                          <a:latin typeface="微软雅黑" panose="020B0503020204020204" pitchFamily="34" charset="-122"/>
                          <a:ea typeface="微软雅黑" panose="020B0503020204020204" pitchFamily="34" charset="-122"/>
                        </a:rPr>
                        <a:t>7</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12%</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altLang="en-US" sz="14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肌肉注射</a:t>
                      </a:r>
                      <a:endParaRPr lang="zh-CN" sz="140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en-US" sz="1400" b="1" kern="100" dirty="0">
                          <a:solidFill>
                            <a:schemeClr val="tx1"/>
                          </a:solidFill>
                          <a:effectLst/>
                          <a:latin typeface="微软雅黑" panose="020B0503020204020204" pitchFamily="34" charset="-122"/>
                          <a:ea typeface="微软雅黑" panose="020B0503020204020204" pitchFamily="34" charset="-122"/>
                        </a:rPr>
                        <a:t>0.4mg~0.5mg/</a:t>
                      </a:r>
                      <a:r>
                        <a:rPr lang="zh-CN" sz="1400" b="1" kern="100" dirty="0">
                          <a:solidFill>
                            <a:schemeClr val="tx1"/>
                          </a:solidFill>
                          <a:effectLst/>
                          <a:latin typeface="微软雅黑" panose="020B0503020204020204" pitchFamily="34" charset="-122"/>
                          <a:ea typeface="微软雅黑" panose="020B0503020204020204" pitchFamily="34" charset="-122"/>
                        </a:rPr>
                        <a:t>天</a:t>
                      </a:r>
                      <a:endParaRPr 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浙江医科大学附属第二医院神经科</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r>
              <a:tr h="985349">
                <a:tc vMerge="1">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indent="0" algn="l">
                        <a:lnSpc>
                          <a:spcPct val="125000"/>
                        </a:lnSpc>
                        <a:buFontTx/>
                        <a:buNone/>
                      </a:pPr>
                      <a:r>
                        <a:rPr lang="zh-CN" altLang="en-US" sz="1400" b="1" kern="100" dirty="0">
                          <a:solidFill>
                            <a:srgbClr val="FF0000"/>
                          </a:solidFill>
                          <a:effectLst/>
                          <a:latin typeface="微软雅黑" panose="020B0503020204020204" pitchFamily="34" charset="-122"/>
                          <a:ea typeface="微软雅黑" panose="020B0503020204020204" pitchFamily="34" charset="-122"/>
                        </a:rPr>
                        <a:t>有效率</a:t>
                      </a:r>
                      <a:r>
                        <a:rPr lang="en-US" altLang="zh-CN" sz="1400" b="1" kern="100" dirty="0">
                          <a:solidFill>
                            <a:srgbClr val="FF0000"/>
                          </a:solidFill>
                          <a:effectLst/>
                          <a:latin typeface="微软雅黑" panose="020B0503020204020204" pitchFamily="34" charset="-122"/>
                          <a:ea typeface="微软雅黑" panose="020B0503020204020204" pitchFamily="34" charset="-122"/>
                        </a:rPr>
                        <a:t>99.2%</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r>
                        <a:rPr lang="zh-CN" altLang="en-US" sz="1400" kern="100" dirty="0">
                          <a:solidFill>
                            <a:schemeClr val="tx1"/>
                          </a:solidFill>
                          <a:effectLst/>
                          <a:latin typeface="微软雅黑" panose="020B0503020204020204" pitchFamily="34" charset="-122"/>
                          <a:ea typeface="微软雅黑" panose="020B0503020204020204" pitchFamily="34" charset="-122"/>
                        </a:rPr>
                        <a:t>显效</a:t>
                      </a:r>
                      <a:r>
                        <a:rPr lang="en-US" altLang="zh-CN" sz="1400" kern="100" dirty="0">
                          <a:solidFill>
                            <a:schemeClr val="tx1"/>
                          </a:solidFill>
                          <a:effectLst/>
                          <a:latin typeface="微软雅黑" panose="020B0503020204020204" pitchFamily="34" charset="-122"/>
                          <a:ea typeface="微软雅黑" panose="020B0503020204020204" pitchFamily="34" charset="-122"/>
                        </a:rPr>
                        <a:t>55.5%</a:t>
                      </a:r>
                      <a:r>
                        <a:rPr lang="zh-CN" altLang="en-US" sz="1400" kern="100" dirty="0">
                          <a:solidFill>
                            <a:schemeClr val="tx1"/>
                          </a:solidFill>
                          <a:effectLst/>
                          <a:latin typeface="微软雅黑" panose="020B0503020204020204" pitchFamily="34" charset="-122"/>
                          <a:ea typeface="微软雅黑" panose="020B0503020204020204" pitchFamily="34" charset="-122"/>
                        </a:rPr>
                        <a:t>；</a:t>
                      </a:r>
                      <a:endParaRPr lang="en-US" altLang="zh-CN" sz="1400" kern="100" dirty="0">
                        <a:solidFill>
                          <a:schemeClr val="tx1"/>
                        </a:solidFill>
                        <a:effectLst/>
                        <a:latin typeface="微软雅黑" panose="020B0503020204020204" pitchFamily="34" charset="-122"/>
                        <a:ea typeface="微软雅黑" panose="020B0503020204020204" pitchFamily="34" charset="-122"/>
                      </a:endParaRPr>
                    </a:p>
                    <a:p>
                      <a:pPr marL="0" indent="0" algn="l">
                        <a:lnSpc>
                          <a:spcPct val="125000"/>
                        </a:lnSpc>
                        <a:buFontTx/>
                        <a:buNone/>
                      </a:pPr>
                      <a:r>
                        <a:rPr lang="zh-CN" altLang="zh-CN" sz="1400" kern="100" dirty="0">
                          <a:effectLst/>
                          <a:latin typeface="微软雅黑" panose="020B0503020204020204" pitchFamily="34" charset="-122"/>
                          <a:ea typeface="微软雅黑" panose="020B0503020204020204" pitchFamily="34" charset="-122"/>
                        </a:rPr>
                        <a:t>较新斯的明作用时间更长</a:t>
                      </a:r>
                      <a:r>
                        <a:rPr lang="zh-CN" altLang="en-US" sz="1400" kern="100" dirty="0">
                          <a:effectLst/>
                          <a:latin typeface="微软雅黑" panose="020B0503020204020204" pitchFamily="34" charset="-122"/>
                          <a:ea typeface="微软雅黑" panose="020B0503020204020204" pitchFamily="34" charset="-122"/>
                        </a:rPr>
                        <a:t>；</a:t>
                      </a:r>
                      <a:endParaRPr lang="en-US" altLang="zh-CN" sz="1400" b="0" kern="100" dirty="0">
                        <a:solidFill>
                          <a:schemeClr val="dk1"/>
                        </a:solidFill>
                        <a:effectLst/>
                        <a:latin typeface="微软雅黑" panose="020B0503020204020204" pitchFamily="34" charset="-122"/>
                        <a:ea typeface="微软雅黑" panose="020B0503020204020204" pitchFamily="34" charset="-122"/>
                      </a:endParaRPr>
                    </a:p>
                    <a:p>
                      <a:pPr algn="l">
                        <a:lnSpc>
                          <a:spcPct val="125000"/>
                        </a:lnSpc>
                        <a:buFontTx/>
                        <a:buNone/>
                      </a:pPr>
                      <a:r>
                        <a:rPr lang="zh-CN" altLang="en-US" sz="1400" b="0" kern="100" dirty="0">
                          <a:solidFill>
                            <a:schemeClr val="tx1"/>
                          </a:solidFill>
                          <a:effectLst/>
                          <a:latin typeface="微软雅黑" panose="020B0503020204020204" pitchFamily="34" charset="-122"/>
                          <a:ea typeface="微软雅黑" panose="020B0503020204020204" pitchFamily="34" charset="-122"/>
                        </a:rPr>
                        <a:t>平均作用时间 </a:t>
                      </a:r>
                      <a:r>
                        <a:rPr lang="en-US" altLang="zh-CN" sz="1400" b="0" kern="100" dirty="0">
                          <a:solidFill>
                            <a:schemeClr val="tx1"/>
                          </a:solidFill>
                          <a:effectLst/>
                          <a:latin typeface="微软雅黑" panose="020B0503020204020204" pitchFamily="34" charset="-122"/>
                          <a:ea typeface="微软雅黑" panose="020B0503020204020204" pitchFamily="34" charset="-122"/>
                        </a:rPr>
                        <a:t>7±6</a:t>
                      </a:r>
                      <a:r>
                        <a:rPr lang="zh-CN" altLang="en-US" sz="1400" b="0" kern="100" dirty="0">
                          <a:solidFill>
                            <a:schemeClr val="tx1"/>
                          </a:solidFill>
                          <a:effectLst/>
                          <a:latin typeface="微软雅黑" panose="020B0503020204020204" pitchFamily="34" charset="-122"/>
                          <a:ea typeface="微软雅黑" panose="020B0503020204020204" pitchFamily="34" charset="-122"/>
                        </a:rPr>
                        <a:t>小时。</a:t>
                      </a:r>
                      <a:r>
                        <a:rPr lang="en-US" altLang="zh-CN" sz="1400" kern="1200" baseline="30000" dirty="0">
                          <a:solidFill>
                            <a:schemeClr val="dk1"/>
                          </a:solidFill>
                          <a:effectLst/>
                          <a:latin typeface="微软雅黑" panose="020B0503020204020204" pitchFamily="34" charset="-122"/>
                          <a:ea typeface="微软雅黑" panose="020B0503020204020204" pitchFamily="34" charset="-122"/>
                        </a:rPr>
                        <a:t>【3】</a:t>
                      </a:r>
                      <a:endParaRPr lang="zh-CN" altLang="zh-CN" sz="1400" kern="1200" baseline="30000" dirty="0">
                        <a:solidFill>
                          <a:schemeClr val="dk1"/>
                        </a:solidFill>
                        <a:effectLst/>
                        <a:latin typeface="微软雅黑" panose="020B0503020204020204" pitchFamily="34" charset="-122"/>
                        <a:ea typeface="微软雅黑" panose="020B0503020204020204" pitchFamily="34" charset="-122"/>
                        <a:cs typeface="+mn-cs"/>
                      </a:endParaRPr>
                    </a:p>
                  </a:txBody>
                  <a:tcPr marL="60118" marR="60118" marT="0" marB="0" anchor="ctr">
                    <a:solidFill>
                      <a:schemeClr val="accent1">
                        <a:alpha val="19000"/>
                      </a:schemeClr>
                    </a:solidFill>
                  </a:tcP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128</a:t>
                      </a:r>
                      <a:r>
                        <a:rPr lang="zh-CN"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r>
                        <a:rPr lang="zh-CN" altLang="en-US" sz="1400" b="0" kern="100" dirty="0">
                          <a:solidFill>
                            <a:schemeClr val="tx1"/>
                          </a:solidFill>
                          <a:effectLst/>
                          <a:latin typeface="微软雅黑" panose="020B0503020204020204" pitchFamily="34" charset="-122"/>
                          <a:ea typeface="微软雅黑" panose="020B0503020204020204" pitchFamily="34" charset="-122"/>
                        </a:rPr>
                        <a:t>眼肌型</a:t>
                      </a:r>
                      <a:r>
                        <a:rPr lang="en-US" altLang="zh-CN" sz="1400" b="0" kern="100" dirty="0">
                          <a:solidFill>
                            <a:schemeClr val="tx1"/>
                          </a:solidFill>
                          <a:effectLst/>
                          <a:latin typeface="微软雅黑" panose="020B0503020204020204" pitchFamily="34" charset="-122"/>
                          <a:ea typeface="微软雅黑" panose="020B0503020204020204" pitchFamily="34" charset="-122"/>
                        </a:rPr>
                        <a:t>83</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64.8%</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altLang="en-US" sz="1400" b="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延髓型</a:t>
                      </a:r>
                      <a:r>
                        <a:rPr lang="en-US" altLang="zh-CN" sz="1400" b="0" kern="100" dirty="0">
                          <a:solidFill>
                            <a:schemeClr val="tx1"/>
                          </a:solidFill>
                          <a:effectLst/>
                          <a:latin typeface="微软雅黑" panose="020B0503020204020204" pitchFamily="34" charset="-122"/>
                          <a:ea typeface="微软雅黑" panose="020B0503020204020204" pitchFamily="34" charset="-122"/>
                        </a:rPr>
                        <a:t>10</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7.8%</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altLang="en-US" sz="1400" b="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全身型</a:t>
                      </a:r>
                      <a:r>
                        <a:rPr lang="en-US" altLang="zh-CN" sz="1400" b="0" kern="100" dirty="0">
                          <a:solidFill>
                            <a:schemeClr val="tx1"/>
                          </a:solidFill>
                          <a:effectLst/>
                          <a:latin typeface="微软雅黑" panose="020B0503020204020204" pitchFamily="34" charset="-122"/>
                          <a:ea typeface="微软雅黑" panose="020B0503020204020204" pitchFamily="34" charset="-122"/>
                        </a:rPr>
                        <a:t>35</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27.4%</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sz="14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肌肉注射</a:t>
                      </a:r>
                      <a:endParaRPr lang="zh-CN" sz="140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en-US" sz="1400" b="1" kern="100" dirty="0">
                          <a:solidFill>
                            <a:schemeClr val="tx1"/>
                          </a:solidFill>
                          <a:effectLst/>
                          <a:latin typeface="微软雅黑" panose="020B0503020204020204" pitchFamily="34" charset="-122"/>
                          <a:ea typeface="微软雅黑" panose="020B0503020204020204" pitchFamily="34" charset="-122"/>
                        </a:rPr>
                        <a:t>0.4mg/</a:t>
                      </a:r>
                      <a:r>
                        <a:rPr lang="zh-CN" sz="1400" b="1" kern="100" dirty="0">
                          <a:solidFill>
                            <a:schemeClr val="tx1"/>
                          </a:solidFill>
                          <a:effectLst/>
                          <a:latin typeface="微软雅黑" panose="020B0503020204020204" pitchFamily="34" charset="-122"/>
                          <a:ea typeface="微软雅黑" panose="020B0503020204020204" pitchFamily="34" charset="-122"/>
                        </a:rPr>
                        <a:t>天</a:t>
                      </a:r>
                      <a:endParaRPr 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kern="100" dirty="0">
                          <a:solidFill>
                            <a:schemeClr val="tx1"/>
                          </a:solidFill>
                          <a:effectLst/>
                          <a:latin typeface="微软雅黑" panose="020B0503020204020204" pitchFamily="34" charset="-122"/>
                          <a:ea typeface="微软雅黑" panose="020B0503020204020204" pitchFamily="34" charset="-122"/>
                        </a:rPr>
                        <a:t>浙江医科大学附属第二医院神经科</a:t>
                      </a:r>
                      <a:endParaRPr lang="zh-CN" alt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5000"/>
                        </a:lnSpc>
                      </a:pP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r>
              <a:tr h="887147">
                <a:tc vMerge="1">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25000"/>
                        </a:lnSpc>
                        <a:buFontTx/>
                        <a:buNone/>
                      </a:pPr>
                      <a:r>
                        <a:rPr lang="zh-CN" sz="1400" b="0" kern="100" dirty="0">
                          <a:solidFill>
                            <a:schemeClr val="tx1"/>
                          </a:solidFill>
                          <a:effectLst/>
                          <a:latin typeface="微软雅黑" panose="020B0503020204020204" pitchFamily="34" charset="-122"/>
                          <a:ea typeface="微软雅黑" panose="020B0503020204020204" pitchFamily="34" charset="-122"/>
                        </a:rPr>
                        <a:t>石杉碱甲可逆转重症肌无力患者重复电刺激后动作</a:t>
                      </a:r>
                      <a:r>
                        <a:rPr lang="zh-CN" altLang="en-US" sz="1400" b="0" kern="100" dirty="0">
                          <a:solidFill>
                            <a:schemeClr val="tx1"/>
                          </a:solidFill>
                          <a:effectLst/>
                          <a:latin typeface="微软雅黑" panose="020B0503020204020204" pitchFamily="34" charset="-122"/>
                          <a:ea typeface="微软雅黑" panose="020B0503020204020204" pitchFamily="34" charset="-122"/>
                        </a:rPr>
                        <a:t>电位</a:t>
                      </a:r>
                      <a:r>
                        <a:rPr lang="zh-CN" sz="1400" b="0" kern="100" dirty="0">
                          <a:solidFill>
                            <a:schemeClr val="tx1"/>
                          </a:solidFill>
                          <a:effectLst/>
                          <a:latin typeface="微软雅黑" panose="020B0503020204020204" pitchFamily="34" charset="-122"/>
                          <a:ea typeface="微软雅黑" panose="020B0503020204020204" pitchFamily="34" charset="-122"/>
                        </a:rPr>
                        <a:t>波幅</a:t>
                      </a:r>
                      <a:r>
                        <a:rPr lang="zh-CN" altLang="en-US" sz="1400" b="0" kern="100" dirty="0">
                          <a:solidFill>
                            <a:schemeClr val="tx1"/>
                          </a:solidFill>
                          <a:effectLst/>
                          <a:latin typeface="微软雅黑" panose="020B0503020204020204" pitchFamily="34" charset="-122"/>
                          <a:ea typeface="微软雅黑" panose="020B0503020204020204" pitchFamily="34" charset="-122"/>
                        </a:rPr>
                        <a:t>均有</a:t>
                      </a:r>
                      <a:r>
                        <a:rPr lang="zh-CN" sz="1400" b="0" kern="100" dirty="0">
                          <a:solidFill>
                            <a:schemeClr val="tx1"/>
                          </a:solidFill>
                          <a:effectLst/>
                          <a:latin typeface="微软雅黑" panose="020B0503020204020204" pitchFamily="34" charset="-122"/>
                          <a:ea typeface="微软雅黑" panose="020B0503020204020204" pitchFamily="34" charset="-122"/>
                        </a:rPr>
                        <a:t>下降</a:t>
                      </a:r>
                      <a:r>
                        <a:rPr lang="zh-CN" altLang="en-US" sz="1400" b="0" kern="100" dirty="0">
                          <a:solidFill>
                            <a:schemeClr val="tx1"/>
                          </a:solidFill>
                          <a:effectLst/>
                          <a:latin typeface="微软雅黑" panose="020B0503020204020204" pitchFamily="34" charset="-122"/>
                          <a:ea typeface="微软雅黑" panose="020B0503020204020204" pitchFamily="34" charset="-122"/>
                        </a:rPr>
                        <a:t>。阳性率</a:t>
                      </a:r>
                      <a:r>
                        <a:rPr lang="en-US" altLang="zh-CN" sz="1400" b="0" kern="100" dirty="0">
                          <a:solidFill>
                            <a:schemeClr val="tx1"/>
                          </a:solidFill>
                          <a:effectLst/>
                          <a:latin typeface="微软雅黑" panose="020B0503020204020204" pitchFamily="34" charset="-122"/>
                          <a:ea typeface="微软雅黑" panose="020B0503020204020204" pitchFamily="34" charset="-122"/>
                        </a:rPr>
                        <a:t>93.75%</a:t>
                      </a:r>
                      <a:r>
                        <a:rPr lang="en-US" altLang="zh-CN" sz="1400" kern="1200" baseline="30000" dirty="0">
                          <a:solidFill>
                            <a:schemeClr val="dk1"/>
                          </a:solidFill>
                          <a:effectLst/>
                          <a:latin typeface="微软雅黑" panose="020B0503020204020204" pitchFamily="34" charset="-122"/>
                          <a:ea typeface="微软雅黑" panose="020B0503020204020204" pitchFamily="34" charset="-122"/>
                        </a:rPr>
                        <a:t>【4】</a:t>
                      </a:r>
                      <a:endParaRPr lang="zh-CN" altLang="en-US" sz="1400" kern="1200" baseline="30000" dirty="0">
                        <a:solidFill>
                          <a:schemeClr val="dk1"/>
                        </a:solidFill>
                        <a:effectLst/>
                        <a:latin typeface="微软雅黑" panose="020B0503020204020204" pitchFamily="34" charset="-122"/>
                        <a:ea typeface="微软雅黑" panose="020B0503020204020204" pitchFamily="34" charset="-122"/>
                        <a:cs typeface="+mn-cs"/>
                      </a:endParaRPr>
                    </a:p>
                  </a:txBody>
                  <a:tcPr marL="60118" marR="60118" marT="0" marB="0" anchor="ct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48</a:t>
                      </a:r>
                      <a:r>
                        <a:rPr lang="zh-CN" sz="1400" b="1" kern="100" dirty="0">
                          <a:solidFill>
                            <a:srgbClr val="FF0000"/>
                          </a:solidFill>
                          <a:effectLst/>
                          <a:latin typeface="微软雅黑" panose="020B0503020204020204" pitchFamily="34" charset="-122"/>
                          <a:ea typeface="微软雅黑" panose="020B0503020204020204" pitchFamily="34" charset="-122"/>
                        </a:rPr>
                        <a:t>例</a:t>
                      </a:r>
                      <a:endParaRPr lang="zh-CN" sz="14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algn="l">
                        <a:lnSpc>
                          <a:spcPct val="125000"/>
                        </a:lnSpc>
                      </a:pPr>
                      <a:r>
                        <a:rPr lang="zh-CN" altLang="zh-CN" sz="1400" kern="100" dirty="0">
                          <a:solidFill>
                            <a:schemeClr val="tx1"/>
                          </a:solidFill>
                          <a:effectLst/>
                          <a:latin typeface="微软雅黑" panose="020B0503020204020204" pitchFamily="34" charset="-122"/>
                          <a:ea typeface="微软雅黑" panose="020B0503020204020204" pitchFamily="34" charset="-122"/>
                        </a:rPr>
                        <a:t>肌肉注射</a:t>
                      </a:r>
                      <a:endParaRPr lang="zh-CN" altLang="zh-CN" sz="140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en-US" altLang="zh-CN" sz="1400" b="1" kern="100" dirty="0">
                          <a:solidFill>
                            <a:schemeClr val="tx1"/>
                          </a:solidFill>
                          <a:effectLst/>
                          <a:latin typeface="微软雅黑" panose="020B0503020204020204" pitchFamily="34" charset="-122"/>
                          <a:ea typeface="微软雅黑" panose="020B0503020204020204" pitchFamily="34" charset="-122"/>
                        </a:rPr>
                        <a:t>0.4mg/</a:t>
                      </a:r>
                      <a:r>
                        <a:rPr lang="zh-CN" altLang="zh-CN" sz="1400" b="1" kern="100" dirty="0">
                          <a:solidFill>
                            <a:schemeClr val="tx1"/>
                          </a:solidFill>
                          <a:effectLst/>
                          <a:latin typeface="微软雅黑" panose="020B0503020204020204" pitchFamily="34" charset="-122"/>
                          <a:ea typeface="微软雅黑" panose="020B0503020204020204" pitchFamily="34" charset="-122"/>
                        </a:rPr>
                        <a:t>天</a:t>
                      </a:r>
                      <a:endParaRPr lang="zh-CN" alt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kern="100" dirty="0">
                          <a:solidFill>
                            <a:schemeClr val="tx1"/>
                          </a:solidFill>
                          <a:effectLst/>
                          <a:latin typeface="微软雅黑" panose="020B0503020204020204" pitchFamily="34" charset="-122"/>
                          <a:ea typeface="微软雅黑" panose="020B0503020204020204" pitchFamily="34" charset="-122"/>
                        </a:rPr>
                        <a:t>浙江医科大学附属第二医院神经科</a:t>
                      </a:r>
                      <a:endParaRPr lang="zh-CN" alt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tc>
              </a:tr>
              <a:tr h="927908">
                <a:tc>
                  <a:txBody>
                    <a:bodyPr/>
                    <a:lstStyle/>
                    <a:p>
                      <a:pPr marL="0" marR="0" lvl="0" indent="0" algn="ctr" defTabSz="914400" rtl="0" eaLnBrk="1" fontAlgn="auto" latinLnBrk="0" hangingPunct="1">
                        <a:lnSpc>
                          <a:spcPct val="125000"/>
                        </a:lnSpc>
                        <a:spcBef>
                          <a:spcPts val="0"/>
                        </a:spcBef>
                        <a:spcAft>
                          <a:spcPts val="0"/>
                        </a:spcAft>
                        <a:buClrTx/>
                        <a:buSzTx/>
                        <a:buFontTx/>
                        <a:buNone/>
                        <a:defRPr/>
                      </a:pPr>
                      <a:r>
                        <a:rPr lang="zh-CN" altLang="zh-CN" sz="1400" kern="100" dirty="0">
                          <a:solidFill>
                            <a:schemeClr val="tx1"/>
                          </a:solidFill>
                          <a:effectLst/>
                          <a:latin typeface="微软雅黑" panose="020B0503020204020204" pitchFamily="34" charset="-122"/>
                          <a:ea typeface="微软雅黑" panose="020B0503020204020204" pitchFamily="34" charset="-122"/>
                        </a:rPr>
                        <a:t>真实世界研究</a:t>
                      </a:r>
                      <a:endParaRPr lang="zh-CN" alt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marL="0" indent="0" algn="l">
                        <a:lnSpc>
                          <a:spcPct val="125000"/>
                        </a:lnSpc>
                        <a:buFontTx/>
                        <a:buNone/>
                      </a:pPr>
                      <a:r>
                        <a:rPr lang="zh-CN" altLang="en-US" sz="1400" b="0" kern="100" dirty="0">
                          <a:solidFill>
                            <a:schemeClr val="tx1"/>
                          </a:solidFill>
                          <a:effectLst/>
                        </a:rPr>
                        <a:t>患者症状明显改善；</a:t>
                      </a:r>
                      <a:endParaRPr lang="en-US" altLang="zh-CN" sz="1400" b="0" kern="100" dirty="0">
                        <a:solidFill>
                          <a:schemeClr val="tx1"/>
                        </a:solidFill>
                        <a:effectLst/>
                      </a:endParaRPr>
                    </a:p>
                    <a:p>
                      <a:pPr marL="0" indent="0" algn="l">
                        <a:lnSpc>
                          <a:spcPct val="125000"/>
                        </a:lnSpc>
                        <a:buFontTx/>
                        <a:buNone/>
                      </a:pPr>
                      <a:r>
                        <a:rPr lang="zh-CN" altLang="zh-CN" sz="1400" b="1" kern="100" dirty="0">
                          <a:solidFill>
                            <a:srgbClr val="FF0000"/>
                          </a:solidFill>
                          <a:effectLst/>
                        </a:rPr>
                        <a:t>患者体内</a:t>
                      </a:r>
                      <a:r>
                        <a:rPr lang="en-AU" altLang="zh-CN" sz="1400" b="1" kern="100" dirty="0" err="1">
                          <a:solidFill>
                            <a:srgbClr val="FF0000"/>
                          </a:solidFill>
                          <a:effectLst/>
                        </a:rPr>
                        <a:t>AChR</a:t>
                      </a:r>
                      <a:r>
                        <a:rPr lang="en-AU" altLang="zh-CN" sz="1400" b="1" kern="100" dirty="0">
                          <a:solidFill>
                            <a:srgbClr val="FF0000"/>
                          </a:solidFill>
                          <a:effectLst/>
                        </a:rPr>
                        <a:t>-Ab</a:t>
                      </a:r>
                      <a:r>
                        <a:rPr lang="zh-CN" altLang="zh-CN" sz="1400" b="1" kern="100" dirty="0">
                          <a:solidFill>
                            <a:srgbClr val="FF0000"/>
                          </a:solidFill>
                          <a:effectLst/>
                        </a:rPr>
                        <a:t>水平下降</a:t>
                      </a:r>
                      <a:r>
                        <a:rPr lang="zh-CN" altLang="en-US" sz="1400" b="1" kern="100" dirty="0">
                          <a:solidFill>
                            <a:srgbClr val="FF0000"/>
                          </a:solidFill>
                          <a:effectLst/>
                        </a:rPr>
                        <a:t>；</a:t>
                      </a:r>
                      <a:endParaRPr lang="en-US" altLang="zh-CN" sz="1400" b="1" kern="100" dirty="0">
                        <a:solidFill>
                          <a:srgbClr val="FF0000"/>
                        </a:solidFill>
                        <a:effectLst/>
                      </a:endParaRPr>
                    </a:p>
                    <a:p>
                      <a:pPr marL="0" indent="0" algn="l">
                        <a:lnSpc>
                          <a:spcPct val="125000"/>
                        </a:lnSpc>
                        <a:buFontTx/>
                        <a:buNone/>
                      </a:pPr>
                      <a:r>
                        <a:rPr lang="zh-CN" altLang="zh-CN" sz="1400" b="0" kern="100" dirty="0">
                          <a:solidFill>
                            <a:schemeClr val="tx1"/>
                          </a:solidFill>
                          <a:effectLst/>
                        </a:rPr>
                        <a:t>明显改善</a:t>
                      </a:r>
                      <a:r>
                        <a:rPr lang="zh-CN" altLang="en-US" sz="1400" b="0" kern="100" dirty="0">
                          <a:solidFill>
                            <a:schemeClr val="tx1"/>
                          </a:solidFill>
                          <a:effectLst/>
                        </a:rPr>
                        <a:t>患者生活质量。</a:t>
                      </a:r>
                      <a:r>
                        <a:rPr lang="en-US" altLang="zh-CN" sz="1400" kern="1200" baseline="30000" dirty="0">
                          <a:solidFill>
                            <a:schemeClr val="dk1"/>
                          </a:solidFill>
                          <a:effectLst/>
                        </a:rPr>
                        <a:t>【5】</a:t>
                      </a:r>
                      <a:endParaRPr lang="zh-CN" altLang="zh-CN" sz="1400" kern="1200" baseline="30000" dirty="0">
                        <a:solidFill>
                          <a:schemeClr val="dk1"/>
                        </a:solidFill>
                        <a:effectLst/>
                        <a:latin typeface="宋体" panose="02010600030101010101" pitchFamily="2" charset="-122"/>
                        <a:ea typeface="宋体" panose="02010600030101010101" pitchFamily="2" charset="-122"/>
                        <a:cs typeface="+mn-cs"/>
                      </a:endParaRPr>
                    </a:p>
                  </a:txBody>
                  <a:tcPr marL="60118" marR="60118" marT="0" marB="0" anchor="ctr">
                    <a:solidFill>
                      <a:schemeClr val="accent1">
                        <a:alpha val="19000"/>
                      </a:schemeClr>
                    </a:solidFill>
                  </a:tcP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6</a:t>
                      </a:r>
                      <a:r>
                        <a:rPr lang="zh-CN" sz="1400" b="1" kern="100" dirty="0">
                          <a:solidFill>
                            <a:srgbClr val="FF0000"/>
                          </a:solidFill>
                          <a:effectLst/>
                          <a:latin typeface="微软雅黑" panose="020B0503020204020204" pitchFamily="34" charset="-122"/>
                          <a:ea typeface="微软雅黑" panose="020B0503020204020204" pitchFamily="34" charset="-122"/>
                        </a:rPr>
                        <a:t>例</a:t>
                      </a:r>
                      <a:endParaRPr lang="zh-CN" sz="14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zh-CN" altLang="zh-CN" sz="1400" kern="100" dirty="0">
                          <a:solidFill>
                            <a:schemeClr val="tx1"/>
                          </a:solidFill>
                          <a:effectLst/>
                          <a:latin typeface="微软雅黑" panose="020B0503020204020204" pitchFamily="34" charset="-122"/>
                          <a:ea typeface="微软雅黑" panose="020B0503020204020204" pitchFamily="34" charset="-122"/>
                        </a:rPr>
                        <a:t>口服</a:t>
                      </a:r>
                      <a:endParaRPr lang="zh-CN" altLang="zh-CN" sz="140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en-AU" altLang="zh-CN" sz="1400" b="1" kern="100" dirty="0">
                          <a:solidFill>
                            <a:schemeClr val="tx1"/>
                          </a:solidFill>
                          <a:effectLst/>
                          <a:latin typeface="微软雅黑" panose="020B0503020204020204" pitchFamily="34" charset="-122"/>
                          <a:ea typeface="微软雅黑" panose="020B0503020204020204" pitchFamily="34" charset="-122"/>
                        </a:rPr>
                        <a:t>0.2-0.4 mg/</a:t>
                      </a:r>
                      <a:r>
                        <a:rPr lang="zh-CN" altLang="zh-CN" sz="1400" b="1" kern="100" dirty="0">
                          <a:solidFill>
                            <a:schemeClr val="tx1"/>
                          </a:solidFill>
                          <a:effectLst/>
                          <a:latin typeface="微软雅黑" panose="020B0503020204020204" pitchFamily="34" charset="-122"/>
                          <a:ea typeface="微软雅黑" panose="020B0503020204020204" pitchFamily="34" charset="-122"/>
                        </a:rPr>
                        <a:t>天</a:t>
                      </a:r>
                      <a:endParaRPr lang="zh-CN" alt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en-AU" altLang="zh-CN" sz="1400" kern="100" dirty="0" err="1">
                          <a:solidFill>
                            <a:schemeClr val="tx1"/>
                          </a:solidFill>
                          <a:effectLst/>
                          <a:latin typeface="微软雅黑" panose="020B0503020204020204" pitchFamily="34" charset="-122"/>
                          <a:ea typeface="微软雅黑" panose="020B0503020204020204" pitchFamily="34" charset="-122"/>
                        </a:rPr>
                        <a:t>Medicitalia</a:t>
                      </a:r>
                      <a:r>
                        <a:rPr lang="en-AU" altLang="zh-CN" sz="1400" kern="100" dirty="0">
                          <a:solidFill>
                            <a:schemeClr val="tx1"/>
                          </a:solidFill>
                          <a:effectLst/>
                          <a:latin typeface="微软雅黑" panose="020B0503020204020204" pitchFamily="34" charset="-122"/>
                          <a:ea typeface="微软雅黑" panose="020B0503020204020204" pitchFamily="34" charset="-122"/>
                        </a:rPr>
                        <a:t> </a:t>
                      </a:r>
                      <a:r>
                        <a:rPr lang="en-AU" altLang="zh-CN" sz="1400" kern="100" dirty="0" err="1">
                          <a:solidFill>
                            <a:schemeClr val="tx1"/>
                          </a:solidFill>
                          <a:effectLst/>
                          <a:latin typeface="微软雅黑" panose="020B0503020204020204" pitchFamily="34" charset="-122"/>
                          <a:ea typeface="微软雅黑" panose="020B0503020204020204" pitchFamily="34" charset="-122"/>
                        </a:rPr>
                        <a:t>Srl</a:t>
                      </a:r>
                      <a:r>
                        <a:rPr lang="en-AU" altLang="zh-CN" sz="1400" kern="100" dirty="0">
                          <a:solidFill>
                            <a:schemeClr val="tx1"/>
                          </a:solidFill>
                          <a:effectLst/>
                          <a:latin typeface="微软雅黑" panose="020B0503020204020204" pitchFamily="34" charset="-122"/>
                          <a:ea typeface="微软雅黑" panose="020B0503020204020204" pitchFamily="34" charset="-122"/>
                        </a:rPr>
                        <a:t>, </a:t>
                      </a:r>
                      <a:r>
                        <a:rPr lang="en-AU" altLang="zh-CN" sz="1400" kern="100" dirty="0" err="1">
                          <a:solidFill>
                            <a:schemeClr val="tx1"/>
                          </a:solidFill>
                          <a:effectLst/>
                          <a:latin typeface="微软雅黑" panose="020B0503020204020204" pitchFamily="34" charset="-122"/>
                          <a:ea typeface="微软雅黑" panose="020B0503020204020204" pitchFamily="34" charset="-122"/>
                        </a:rPr>
                        <a:t>Foro</a:t>
                      </a:r>
                      <a:r>
                        <a:rPr lang="en-AU" altLang="zh-CN" sz="1400" kern="100" dirty="0">
                          <a:solidFill>
                            <a:schemeClr val="tx1"/>
                          </a:solidFill>
                          <a:effectLst/>
                          <a:latin typeface="微软雅黑" panose="020B0503020204020204" pitchFamily="34" charset="-122"/>
                          <a:ea typeface="微软雅黑" panose="020B0503020204020204" pitchFamily="34" charset="-122"/>
                        </a:rPr>
                        <a:t> Bonaparte, Milano</a:t>
                      </a:r>
                      <a:endParaRPr lang="en-AU" altLang="zh-CN" sz="1400" kern="100" dirty="0">
                        <a:solidFill>
                          <a:schemeClr val="tx1"/>
                        </a:solidFill>
                        <a:effectLst/>
                        <a:latin typeface="微软雅黑" panose="020B0503020204020204" pitchFamily="34" charset="-122"/>
                        <a:ea typeface="微软雅黑" panose="020B0503020204020204" pitchFamily="34" charset="-122"/>
                      </a:endParaRPr>
                    </a:p>
                    <a:p>
                      <a:pPr algn="l">
                        <a:lnSpc>
                          <a:spcPct val="125000"/>
                        </a:lnSpc>
                      </a:pPr>
                      <a:r>
                        <a:rPr lang="zh-CN" altLang="zh-CN" sz="1400" kern="100" dirty="0">
                          <a:solidFill>
                            <a:schemeClr val="tx1"/>
                          </a:solidFill>
                          <a:effectLst/>
                          <a:latin typeface="微软雅黑" panose="020B0503020204020204" pitchFamily="34" charset="-122"/>
                          <a:ea typeface="微软雅黑" panose="020B0503020204020204" pitchFamily="34" charset="-122"/>
                        </a:rPr>
                        <a:t>（意大利</a:t>
                      </a:r>
                      <a:r>
                        <a:rPr lang="zh-CN" altLang="en-US" sz="1400" kern="100" dirty="0">
                          <a:solidFill>
                            <a:schemeClr val="tx1"/>
                          </a:solidFill>
                          <a:effectLst/>
                          <a:latin typeface="微软雅黑" panose="020B0503020204020204" pitchFamily="34" charset="-122"/>
                          <a:ea typeface="微软雅黑" panose="020B0503020204020204" pitchFamily="34" charset="-122"/>
                        </a:rPr>
                        <a:t>）</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43339" y="1528786"/>
          <a:ext cx="7338365" cy="4795747"/>
        </p:xfrm>
        <a:graphic>
          <a:graphicData uri="http://schemas.openxmlformats.org/drawingml/2006/table">
            <a:tbl>
              <a:tblPr firstRow="1" bandRow="1">
                <a:tableStyleId>{00A15C55-8517-42AA-B614-E9B94910E393}</a:tableStyleId>
              </a:tblPr>
              <a:tblGrid>
                <a:gridCol w="382304"/>
                <a:gridCol w="1424173"/>
                <a:gridCol w="1417585"/>
                <a:gridCol w="1921706"/>
                <a:gridCol w="2192597"/>
              </a:tblGrid>
              <a:tr h="365796">
                <a:tc>
                  <a:txBody>
                    <a:bodyPr/>
                    <a:lstStyle/>
                    <a:p>
                      <a:pPr algn="ctr"/>
                      <a:r>
                        <a:rPr lang="en-US" altLang="zh-CN" sz="1600" dirty="0"/>
                        <a:t>#</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algn="ctr"/>
                      <a:r>
                        <a:rPr lang="zh-CN" altLang="en-US" sz="1600" dirty="0"/>
                        <a:t>患者信息</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dirty="0"/>
                        <a:t>初始疗法</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dirty="0"/>
                        <a:t>不良事件</a:t>
                      </a:r>
                      <a:r>
                        <a:rPr lang="en-US" altLang="zh-CN" sz="1600" dirty="0"/>
                        <a:t>AE</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algn="ctr"/>
                      <a:r>
                        <a:rPr lang="zh-CN" altLang="en-US" sz="1600" dirty="0"/>
                        <a:t>调整后疗法</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r>
              <a:tr h="671676">
                <a:tc>
                  <a:txBody>
                    <a:bodyPr/>
                    <a:lstStyle/>
                    <a:p>
                      <a:pPr algn="ctr"/>
                      <a:r>
                        <a:rPr lang="en-US" altLang="zh-CN" sz="1200" dirty="0"/>
                        <a:t>1</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kern="1200" dirty="0">
                          <a:solidFill>
                            <a:schemeClr val="dk1"/>
                          </a:solidFill>
                          <a:effectLst/>
                        </a:rPr>
                        <a:t>女，</a:t>
                      </a:r>
                      <a:r>
                        <a:rPr lang="en-US" altLang="zh-CN" sz="1200" kern="1200" dirty="0">
                          <a:solidFill>
                            <a:schemeClr val="dk1"/>
                          </a:solidFill>
                          <a:effectLst/>
                        </a:rPr>
                        <a:t>43</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60</a:t>
                      </a:r>
                      <a:r>
                        <a:rPr lang="en-GB" altLang="zh-CN" sz="1200" b="1" kern="1200" dirty="0">
                          <a:solidFill>
                            <a:schemeClr val="dk1"/>
                          </a:solidFill>
                          <a:effectLst/>
                        </a:rPr>
                        <a:t>mg</a:t>
                      </a:r>
                      <a:r>
                        <a:rPr lang="en-US" altLang="zh-CN" sz="1200" b="1" kern="1200" dirty="0">
                          <a:solidFill>
                            <a:schemeClr val="dk1"/>
                          </a:solidFill>
                          <a:effectLst/>
                        </a:rPr>
                        <a:t>/3h</a:t>
                      </a:r>
                      <a:endParaRPr lang="zh-CN" altLang="en-US"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r>
                        <a:rPr lang="zh-CN" altLang="en-US" sz="1200" dirty="0"/>
                        <a:t>需要不断更换药物以维持正常日常活动的能力。</a:t>
                      </a:r>
                      <a:endParaRPr lang="en-US" sz="2000" dirty="0">
                        <a:latin typeface="微软雅黑" panose="020B0503020204020204" pitchFamily="34" charset="-122"/>
                        <a:ea typeface="微软雅黑" panose="020B0503020204020204" pitchFamily="34" charset="-122"/>
                      </a:endParaRPr>
                    </a:p>
                  </a:txBody>
                  <a:tcPr anchor="ctr">
                    <a:solidFill>
                      <a:srgbClr val="92D050">
                        <a:alpha val="10000"/>
                      </a:srgbClr>
                    </a:solidFill>
                  </a:tcPr>
                </a:tc>
                <a:tc>
                  <a:txBody>
                    <a:bodyPr/>
                    <a:lstStyle/>
                    <a:p>
                      <a:pPr algn="l"/>
                      <a:r>
                        <a:rPr lang="zh-CN" altLang="en-US" sz="1200" b="1" kern="1200" dirty="0">
                          <a:solidFill>
                            <a:schemeClr val="dk1"/>
                          </a:solidFill>
                          <a:effectLst/>
                        </a:rPr>
                        <a:t>石杉碱甲：</a:t>
                      </a:r>
                      <a:r>
                        <a:rPr lang="en-GB" altLang="zh-CN" sz="1200" b="1" kern="1200" dirty="0">
                          <a:solidFill>
                            <a:schemeClr val="dk1"/>
                          </a:solidFill>
                          <a:effectLst/>
                        </a:rPr>
                        <a:t>200mcg/</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tr>
              <a:tr h="635756">
                <a:tc>
                  <a:txBody>
                    <a:bodyPr/>
                    <a:lstStyle/>
                    <a:p>
                      <a:pPr algn="ctr"/>
                      <a:r>
                        <a:rPr lang="en-US" altLang="zh-CN" sz="1200" dirty="0"/>
                        <a:t>2</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dirty="0"/>
                        <a:t>女，</a:t>
                      </a:r>
                      <a:r>
                        <a:rPr lang="en-US" altLang="zh-CN" sz="1200" dirty="0"/>
                        <a:t>74</a:t>
                      </a:r>
                      <a:r>
                        <a:rPr lang="zh-CN" altLang="en-US" sz="1200" dirty="0"/>
                        <a:t>岁，</a:t>
                      </a:r>
                      <a:r>
                        <a:rPr lang="en-GB" altLang="zh-CN" sz="1200" dirty="0"/>
                        <a:t>MG</a:t>
                      </a:r>
                      <a:r>
                        <a:rPr lang="en-US" altLang="zh-CN" sz="1200" dirty="0"/>
                        <a:t>Ⅲ</a:t>
                      </a:r>
                      <a:r>
                        <a:rPr lang="zh-CN" altLang="en-US" sz="1200" dirty="0"/>
                        <a:t>；</a:t>
                      </a:r>
                      <a:endParaRPr lang="en-US" altLang="zh-CN"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60</a:t>
                      </a:r>
                      <a:r>
                        <a:rPr lang="en-GB" altLang="zh-CN" sz="1200" b="1" kern="1200" dirty="0">
                          <a:solidFill>
                            <a:schemeClr val="dk1"/>
                          </a:solidFill>
                          <a:effectLst/>
                        </a:rPr>
                        <a:t>mg/4h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r>
                        <a:rPr lang="zh-CN" altLang="en-US" sz="1200" dirty="0"/>
                        <a:t>初始症状逐渐加重，并出现新的不良症状。</a:t>
                      </a:r>
                      <a:endParaRPr lang="en-US" sz="2000" dirty="0">
                        <a:latin typeface="微软雅黑" panose="020B0503020204020204" pitchFamily="34" charset="-122"/>
                        <a:ea typeface="微软雅黑" panose="020B0503020204020204" pitchFamily="34" charset="-122"/>
                      </a:endParaRPr>
                    </a:p>
                  </a:txBody>
                  <a:tcPr anchor="ctr">
                    <a:solidFill>
                      <a:schemeClr val="accent1">
                        <a:alpha val="19000"/>
                      </a:schemeClr>
                    </a:solidFill>
                  </a:tcPr>
                </a:tc>
                <a:tc>
                  <a:txBody>
                    <a:bodyPr/>
                    <a:lstStyle/>
                    <a:p>
                      <a:pPr algn="l"/>
                      <a:r>
                        <a:rPr lang="zh-CN" altLang="en-US" sz="1200" b="1" kern="1200" dirty="0">
                          <a:solidFill>
                            <a:schemeClr val="dk1"/>
                          </a:solidFill>
                          <a:effectLst/>
                        </a:rPr>
                        <a:t>石杉碱甲</a:t>
                      </a:r>
                      <a:r>
                        <a:rPr lang="zh-CN" altLang="en-GB" sz="1200" b="1" kern="1200" dirty="0">
                          <a:solidFill>
                            <a:schemeClr val="dk1"/>
                          </a:solidFill>
                          <a:effectLst/>
                        </a:rPr>
                        <a:t>，</a:t>
                      </a:r>
                      <a:r>
                        <a:rPr lang="en-US" altLang="zh-CN" sz="1200" b="1" kern="1200" dirty="0">
                          <a:solidFill>
                            <a:schemeClr val="dk1"/>
                          </a:solidFill>
                          <a:effectLst/>
                        </a:rPr>
                        <a:t>100</a:t>
                      </a:r>
                      <a:r>
                        <a:rPr lang="en-GB" altLang="zh-CN" sz="1200" b="1" kern="1200" dirty="0">
                          <a:solidFill>
                            <a:schemeClr val="dk1"/>
                          </a:solidFill>
                          <a:effectLst/>
                        </a:rPr>
                        <a:t>mcg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en-US" altLang="zh-CN" sz="1200" b="1" kern="1200" dirty="0">
                        <a:solidFill>
                          <a:schemeClr val="dk1"/>
                        </a:solidFill>
                        <a:effectLst/>
                      </a:endParaRPr>
                    </a:p>
                    <a:p>
                      <a:pPr algn="l"/>
                      <a:r>
                        <a:rPr lang="zh-CN" altLang="en-US" sz="1200" b="1" kern="1200" dirty="0">
                          <a:solidFill>
                            <a:schemeClr val="dk1"/>
                          </a:solidFill>
                          <a:effectLst/>
                        </a:rPr>
                        <a:t>吡斯的明</a:t>
                      </a:r>
                      <a:r>
                        <a:rPr lang="zh-CN" altLang="en-GB" sz="1200" b="1" kern="1200" dirty="0">
                          <a:solidFill>
                            <a:schemeClr val="dk1"/>
                          </a:solidFill>
                          <a:effectLst/>
                        </a:rPr>
                        <a:t>，</a:t>
                      </a:r>
                      <a:r>
                        <a:rPr lang="en-US" altLang="zh-CN" sz="1200" b="1" kern="1200" dirty="0">
                          <a:solidFill>
                            <a:schemeClr val="dk1"/>
                          </a:solidFill>
                          <a:effectLst/>
                        </a:rPr>
                        <a:t>7.5</a:t>
                      </a:r>
                      <a:r>
                        <a:rPr lang="en-GB" altLang="zh-CN" sz="1200" b="1" kern="1200" dirty="0">
                          <a:solidFill>
                            <a:schemeClr val="dk1"/>
                          </a:solidFill>
                          <a:effectLst/>
                        </a:rPr>
                        <a:t>mg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tr>
              <a:tr h="713305">
                <a:tc>
                  <a:txBody>
                    <a:bodyPr/>
                    <a:lstStyle/>
                    <a:p>
                      <a:pPr algn="ctr"/>
                      <a:r>
                        <a:rPr lang="zh-CN" altLang="en-US" sz="1200" dirty="0">
                          <a:solidFill>
                            <a:schemeClr val="tx1"/>
                          </a:solidFill>
                        </a:rPr>
                        <a:t>*</a:t>
                      </a:r>
                      <a:r>
                        <a:rPr lang="en-US" altLang="zh-CN" sz="1200" dirty="0"/>
                        <a:t>3</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kern="1200" dirty="0">
                          <a:solidFill>
                            <a:schemeClr val="dk1"/>
                          </a:solidFill>
                          <a:effectLst/>
                        </a:rPr>
                        <a:t>男，</a:t>
                      </a:r>
                      <a:r>
                        <a:rPr lang="en-US" altLang="zh-CN" sz="1200" kern="1200" dirty="0">
                          <a:solidFill>
                            <a:schemeClr val="dk1"/>
                          </a:solidFill>
                          <a:effectLst/>
                        </a:rPr>
                        <a:t>39</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30</a:t>
                      </a:r>
                      <a:r>
                        <a:rPr lang="en-GB" altLang="zh-CN" sz="1200" b="1" kern="1200" dirty="0">
                          <a:solidFill>
                            <a:schemeClr val="dk1"/>
                          </a:solidFill>
                          <a:effectLst/>
                        </a:rPr>
                        <a:t>mg/3h</a:t>
                      </a:r>
                      <a:endParaRPr lang="en-GB"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r>
                        <a:rPr lang="zh-CN" altLang="en-US" sz="1200" b="0" kern="1200" dirty="0">
                          <a:solidFill>
                            <a:schemeClr val="dk1"/>
                          </a:solidFill>
                          <a:effectLst/>
                        </a:rPr>
                        <a:t>能行走，但后续出现严重的不良反应需要新药物替代</a:t>
                      </a:r>
                      <a:r>
                        <a:rPr lang="zh-CN" altLang="en-GB" sz="1200" b="0" kern="1200" dirty="0">
                          <a:solidFill>
                            <a:schemeClr val="dk1"/>
                          </a:solidFill>
                          <a:effectLst/>
                        </a:rPr>
                        <a:t>。</a:t>
                      </a:r>
                      <a:endParaRPr lang="en-US" sz="2000" dirty="0">
                        <a:latin typeface="微软雅黑" panose="020B0503020204020204" pitchFamily="34" charset="-122"/>
                        <a:ea typeface="微软雅黑" panose="020B0503020204020204" pitchFamily="34" charset="-122"/>
                      </a:endParaRPr>
                    </a:p>
                  </a:txBody>
                  <a:tcPr anchor="ctr">
                    <a:solidFill>
                      <a:srgbClr val="92D050">
                        <a:alpha val="1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石杉碱甲：</a:t>
                      </a:r>
                      <a:r>
                        <a:rPr lang="en-US" altLang="zh-CN" sz="1200" b="1" kern="1200" dirty="0">
                          <a:solidFill>
                            <a:schemeClr val="dk1"/>
                          </a:solidFill>
                          <a:effectLst/>
                        </a:rPr>
                        <a:t>200</a:t>
                      </a:r>
                      <a:r>
                        <a:rPr lang="en-GB" altLang="zh-CN" sz="1200" b="1" kern="1200" dirty="0">
                          <a:solidFill>
                            <a:schemeClr val="dk1"/>
                          </a:solidFill>
                          <a:effectLst/>
                        </a:rPr>
                        <a:t>mcg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两次；</a:t>
                      </a:r>
                      <a:endParaRPr lang="en-US" altLang="zh-CN" sz="1200" b="1" kern="120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泼尼松：</a:t>
                      </a:r>
                      <a:r>
                        <a:rPr lang="en-US" altLang="zh-CN" sz="1200" b="1" kern="1200" dirty="0">
                          <a:solidFill>
                            <a:schemeClr val="dk1"/>
                          </a:solidFill>
                          <a:effectLst/>
                        </a:rPr>
                        <a:t>5</a:t>
                      </a:r>
                      <a:r>
                        <a:rPr lang="en-GB" altLang="zh-CN" sz="1200" b="1" kern="1200" dirty="0">
                          <a:solidFill>
                            <a:schemeClr val="dk1"/>
                          </a:solidFill>
                          <a:effectLst/>
                        </a:rPr>
                        <a:t>mg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r>
                        <a:rPr lang="zh-CN" altLang="en-US" sz="1200" kern="1200" dirty="0">
                          <a:solidFill>
                            <a:schemeClr val="dk1"/>
                          </a:solidFill>
                          <a:effectLst/>
                        </a:rPr>
                        <a:t>，</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tr>
              <a:tr h="713305">
                <a:tc>
                  <a:txBody>
                    <a:bodyPr/>
                    <a:lstStyle/>
                    <a:p>
                      <a:pPr algn="ctr"/>
                      <a:r>
                        <a:rPr lang="en-US" altLang="zh-CN" sz="1200" dirty="0"/>
                        <a:t>4</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kern="1200" dirty="0">
                          <a:solidFill>
                            <a:schemeClr val="dk1"/>
                          </a:solidFill>
                          <a:effectLst/>
                        </a:rPr>
                        <a:t>男，</a:t>
                      </a:r>
                      <a:r>
                        <a:rPr lang="en-US" altLang="zh-CN" sz="1200" kern="1200" dirty="0">
                          <a:solidFill>
                            <a:schemeClr val="dk1"/>
                          </a:solidFill>
                          <a:effectLst/>
                        </a:rPr>
                        <a:t>33</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15</a:t>
                      </a:r>
                      <a:r>
                        <a:rPr lang="en-GB" altLang="zh-CN" sz="1200" b="1" kern="1200" dirty="0">
                          <a:solidFill>
                            <a:schemeClr val="dk1"/>
                          </a:solidFill>
                          <a:effectLst/>
                        </a:rPr>
                        <a:t>mg/4h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r>
                        <a:rPr lang="zh-CN" altLang="en-US" sz="1200" kern="1200" dirty="0">
                          <a:solidFill>
                            <a:schemeClr val="dk1"/>
                          </a:solidFill>
                          <a:effectLst/>
                        </a:rPr>
                        <a:t>在白天，尤其下午和晚上感到非常疲劳，建议调整剂量。</a:t>
                      </a:r>
                      <a:endParaRPr lang="en-US" sz="2000" dirty="0">
                        <a:latin typeface="微软雅黑" panose="020B0503020204020204" pitchFamily="34" charset="-122"/>
                        <a:ea typeface="微软雅黑" panose="020B0503020204020204" pitchFamily="34" charset="-122"/>
                      </a:endParaRPr>
                    </a:p>
                  </a:txBody>
                  <a:tcPr anchor="ctr">
                    <a:solidFill>
                      <a:schemeClr val="accent1">
                        <a:alpha val="19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b="1" dirty="0"/>
                        <a:t>石杉碱甲：早</a:t>
                      </a:r>
                      <a:r>
                        <a:rPr lang="en-GB" altLang="zh-CN" sz="1200" b="1" dirty="0"/>
                        <a:t>100mcg</a:t>
                      </a:r>
                      <a:r>
                        <a:rPr lang="en-US" altLang="zh-CN" sz="1200" b="1" dirty="0"/>
                        <a:t>/</a:t>
                      </a:r>
                      <a:r>
                        <a:rPr lang="zh-CN" altLang="en-US" sz="1200" b="1" dirty="0"/>
                        <a:t>午</a:t>
                      </a:r>
                      <a:r>
                        <a:rPr lang="en-US" altLang="zh-CN" sz="1200" b="1" dirty="0"/>
                        <a:t>200</a:t>
                      </a:r>
                      <a:r>
                        <a:rPr lang="en-GB" altLang="zh-CN" sz="1200" b="1" dirty="0"/>
                        <a:t>mcg</a:t>
                      </a:r>
                      <a:r>
                        <a:rPr lang="zh-CN" altLang="en-US" sz="1200" b="1" dirty="0"/>
                        <a:t>。</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tr>
              <a:tr h="713305">
                <a:tc>
                  <a:txBody>
                    <a:bodyPr/>
                    <a:lstStyle/>
                    <a:p>
                      <a:pPr algn="ctr"/>
                      <a:r>
                        <a:rPr lang="en-US" altLang="zh-CN" sz="1200" dirty="0"/>
                        <a:t>5</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kern="1200" dirty="0">
                          <a:solidFill>
                            <a:schemeClr val="dk1"/>
                          </a:solidFill>
                          <a:effectLst/>
                        </a:rPr>
                        <a:t>女，</a:t>
                      </a:r>
                      <a:r>
                        <a:rPr lang="en-US" altLang="zh-CN" sz="1200" kern="1200" dirty="0">
                          <a:solidFill>
                            <a:schemeClr val="dk1"/>
                          </a:solidFill>
                          <a:effectLst/>
                        </a:rPr>
                        <a:t>41</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30</a:t>
                      </a:r>
                      <a:r>
                        <a:rPr lang="en-GB" altLang="zh-CN" sz="1200" b="1" kern="1200" dirty="0">
                          <a:solidFill>
                            <a:schemeClr val="dk1"/>
                          </a:solidFill>
                          <a:effectLst/>
                        </a:rPr>
                        <a:t>mg/3h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r>
                        <a:rPr lang="zh-CN" altLang="en-US" sz="1200" dirty="0"/>
                        <a:t>出现一系列与下尿路（</a:t>
                      </a:r>
                      <a:r>
                        <a:rPr lang="en-US" altLang="zh-CN" sz="1200" dirty="0"/>
                        <a:t>LUT</a:t>
                      </a:r>
                      <a:r>
                        <a:rPr lang="zh-CN" altLang="en-US" sz="1200" dirty="0"/>
                        <a:t>）功能障碍相关的症状。</a:t>
                      </a:r>
                      <a:endParaRPr lang="en-US" sz="2000" dirty="0">
                        <a:latin typeface="微软雅黑" panose="020B0503020204020204" pitchFamily="34" charset="-122"/>
                        <a:ea typeface="微软雅黑" panose="020B0503020204020204" pitchFamily="34" charset="-122"/>
                      </a:endParaRPr>
                    </a:p>
                  </a:txBody>
                  <a:tcPr anchor="ctr">
                    <a:solidFill>
                      <a:srgbClr val="92D050">
                        <a:alpha val="1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sz="1200" b="1" kern="120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石杉碱甲：</a:t>
                      </a:r>
                      <a:r>
                        <a:rPr lang="en-GB" altLang="zh-CN" sz="1200" b="1" kern="1200" dirty="0">
                          <a:solidFill>
                            <a:schemeClr val="dk1"/>
                          </a:solidFill>
                          <a:effectLst/>
                        </a:rPr>
                        <a:t>200mcg/</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p>
                      <a:pPr algn="l"/>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tr>
              <a:tr h="671676">
                <a:tc>
                  <a:txBody>
                    <a:bodyPr/>
                    <a:lstStyle/>
                    <a:p>
                      <a:pPr algn="ctr"/>
                      <a:r>
                        <a:rPr lang="en-US" altLang="zh-CN" sz="1200" dirty="0"/>
                        <a:t>6</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kern="1200" dirty="0">
                          <a:solidFill>
                            <a:schemeClr val="dk1"/>
                          </a:solidFill>
                          <a:effectLst/>
                        </a:rPr>
                        <a:t>女，</a:t>
                      </a:r>
                      <a:r>
                        <a:rPr lang="en-US" altLang="zh-CN" sz="1200" kern="1200" dirty="0">
                          <a:solidFill>
                            <a:schemeClr val="dk1"/>
                          </a:solidFill>
                          <a:effectLst/>
                        </a:rPr>
                        <a:t>37</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溴吡斯的明：</a:t>
                      </a:r>
                      <a:r>
                        <a:rPr lang="en-US" altLang="zh-CN" sz="1200" b="1" kern="1200" dirty="0">
                          <a:solidFill>
                            <a:schemeClr val="dk1"/>
                          </a:solidFill>
                          <a:effectLst/>
                        </a:rPr>
                        <a:t>30</a:t>
                      </a:r>
                      <a:r>
                        <a:rPr lang="en-GB" altLang="zh-CN" sz="1200" b="1" kern="1200" dirty="0">
                          <a:solidFill>
                            <a:schemeClr val="dk1"/>
                          </a:solidFill>
                          <a:effectLst/>
                        </a:rPr>
                        <a:t>mg/4h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r>
                        <a:rPr lang="zh-CN" altLang="en-US" sz="1200" kern="1200" dirty="0">
                          <a:solidFill>
                            <a:schemeClr val="dk1"/>
                          </a:solidFill>
                          <a:effectLst/>
                        </a:rPr>
                        <a:t>经常会语无伦次，并排出粪便。</a:t>
                      </a:r>
                      <a:endParaRPr lang="en-US" sz="2000" dirty="0">
                        <a:latin typeface="微软雅黑" panose="020B0503020204020204" pitchFamily="34" charset="-122"/>
                        <a:ea typeface="微软雅黑" panose="020B0503020204020204" pitchFamily="34" charset="-122"/>
                      </a:endParaRPr>
                    </a:p>
                  </a:txBody>
                  <a:tcPr anchor="ctr">
                    <a:solidFill>
                      <a:schemeClr val="accent1">
                        <a:alpha val="19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吡斯的明：</a:t>
                      </a:r>
                      <a:r>
                        <a:rPr lang="en-US" altLang="zh-CN" sz="1200" b="1" kern="1200" dirty="0">
                          <a:solidFill>
                            <a:schemeClr val="dk1"/>
                          </a:solidFill>
                          <a:effectLst/>
                        </a:rPr>
                        <a:t>15</a:t>
                      </a:r>
                      <a:r>
                        <a:rPr lang="en-GB" altLang="zh-CN" sz="1200" b="1" kern="1200" dirty="0">
                          <a:solidFill>
                            <a:schemeClr val="dk1"/>
                          </a:solidFill>
                          <a:effectLst/>
                        </a:rPr>
                        <a:t>mg</a:t>
                      </a:r>
                      <a:r>
                        <a:rPr lang="en-US" altLang="zh-CN" sz="1200" b="1" kern="1200" dirty="0">
                          <a:solidFill>
                            <a:schemeClr val="dk1"/>
                          </a:solidFill>
                          <a:effectLst/>
                        </a:rPr>
                        <a:t>/</a:t>
                      </a:r>
                      <a:r>
                        <a:rPr lang="zh-CN" altLang="en-US" sz="1200" b="1" dirty="0"/>
                        <a:t>日</a:t>
                      </a:r>
                      <a:r>
                        <a:rPr lang="en-US" altLang="zh-CN" sz="1200" b="1" dirty="0"/>
                        <a:t>/</a:t>
                      </a:r>
                      <a:r>
                        <a:rPr lang="zh-CN" altLang="en-US" sz="1200" b="1" dirty="0"/>
                        <a:t>两次</a:t>
                      </a:r>
                      <a:r>
                        <a:rPr lang="zh-CN" altLang="en-US" sz="1200" b="1" kern="1200" dirty="0">
                          <a:solidFill>
                            <a:schemeClr val="dk1"/>
                          </a:solidFill>
                          <a:effectLst/>
                        </a:rPr>
                        <a:t>；</a:t>
                      </a:r>
                      <a:endParaRPr lang="en-US" altLang="zh-CN" sz="1200" b="1" kern="120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dirty="0"/>
                        <a:t>石杉碱甲：早</a:t>
                      </a:r>
                      <a:r>
                        <a:rPr lang="en-GB" altLang="zh-CN" sz="1200" b="1" dirty="0"/>
                        <a:t>100mcg</a:t>
                      </a:r>
                      <a:r>
                        <a:rPr lang="en-US" altLang="zh-CN" sz="1200" b="1" dirty="0"/>
                        <a:t>/</a:t>
                      </a:r>
                      <a:r>
                        <a:rPr lang="zh-CN" altLang="en-US" sz="1200" b="1" dirty="0"/>
                        <a:t>午</a:t>
                      </a:r>
                      <a:r>
                        <a:rPr lang="en-US" altLang="zh-CN" sz="1200" b="1" dirty="0"/>
                        <a:t>200</a:t>
                      </a:r>
                      <a:r>
                        <a:rPr lang="en-GB" altLang="zh-CN" sz="1200" b="1" dirty="0"/>
                        <a:t>mcg</a:t>
                      </a:r>
                      <a:r>
                        <a:rPr lang="zh-CN" altLang="en-US" sz="1200" b="1" dirty="0"/>
                        <a:t>。</a:t>
                      </a:r>
                      <a:endParaRPr lang="zh-CN" altLang="en-US" sz="1200" b="1" kern="1200" dirty="0">
                        <a:solidFill>
                          <a:schemeClr val="dk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tr>
              <a:tr h="310928">
                <a:tc gridSpan="5">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dirty="0"/>
                        <a:t>备注：</a:t>
                      </a:r>
                      <a:r>
                        <a:rPr lang="en-US" altLang="zh-CN" sz="1200" dirty="0">
                          <a:solidFill>
                            <a:schemeClr val="tx1"/>
                          </a:solidFill>
                        </a:rPr>
                        <a:t>3</a:t>
                      </a:r>
                      <a:r>
                        <a:rPr lang="zh-CN" altLang="en-US" sz="1200" dirty="0">
                          <a:solidFill>
                            <a:schemeClr val="tx1"/>
                          </a:solidFill>
                        </a:rPr>
                        <a:t>号患者使用了泼尼松。</a:t>
                      </a:r>
                      <a:endPar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h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5" name="组合 4"/>
          <p:cNvGrpSpPr/>
          <p:nvPr/>
        </p:nvGrpSpPr>
        <p:grpSpPr>
          <a:xfrm>
            <a:off x="7481704" y="1113203"/>
            <a:ext cx="5206343" cy="5664773"/>
            <a:chOff x="7866552" y="1105210"/>
            <a:chExt cx="4266653" cy="4593049"/>
          </a:xfrm>
        </p:grpSpPr>
        <p:sp>
          <p:nvSpPr>
            <p:cNvPr id="6" name="文本框 5"/>
            <p:cNvSpPr txBox="1"/>
            <p:nvPr/>
          </p:nvSpPr>
          <p:spPr>
            <a:xfrm>
              <a:off x="7994171" y="5024479"/>
              <a:ext cx="3782377" cy="673780"/>
            </a:xfrm>
            <a:prstGeom prst="rect">
              <a:avLst/>
            </a:prstGeom>
            <a:noFill/>
          </p:spPr>
          <p:txBody>
            <a:bodyPr wrap="square" rtlCol="0">
              <a:spAutoFit/>
            </a:bodyPr>
            <a:lstStyle/>
            <a:p>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调整后疗法使患者的生活质量提高了</a:t>
              </a:r>
              <a:r>
                <a:rPr lang="en-US" altLang="zh-CN" sz="16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71.98%</a:t>
              </a:r>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而抗体水平（去除激素组）显著降低</a:t>
              </a:r>
              <a:r>
                <a:rPr lang="en-US" altLang="zh-CN" sz="16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16.28%</a:t>
              </a:r>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可改变患者疾病进程！</a:t>
              </a:r>
              <a:endPar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7" name="图表 6"/>
            <p:cNvGraphicFramePr/>
            <p:nvPr/>
          </p:nvGraphicFramePr>
          <p:xfrm>
            <a:off x="7866552" y="1105210"/>
            <a:ext cx="4266653" cy="3980405"/>
          </p:xfrm>
          <a:graphic>
            <a:graphicData uri="http://schemas.openxmlformats.org/drawingml/2006/chart">
              <c:chart xmlns:c="http://schemas.openxmlformats.org/drawingml/2006/chart" xmlns:r="http://schemas.openxmlformats.org/officeDocument/2006/relationships" r:id="rId1"/>
            </a:graphicData>
          </a:graphic>
        </p:graphicFrame>
      </p:grpSp>
      <p:sp>
        <p:nvSpPr>
          <p:cNvPr id="2" name="文本框 1"/>
          <p:cNvSpPr txBox="1"/>
          <p:nvPr/>
        </p:nvSpPr>
        <p:spPr>
          <a:xfrm>
            <a:off x="96085" y="286436"/>
            <a:ext cx="4645154"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02 </a:t>
            </a:r>
            <a:r>
              <a:rPr lang="zh-CN" altLang="en-US" sz="4000" b="1" dirty="0">
                <a:solidFill>
                  <a:schemeClr val="accent1"/>
                </a:solidFill>
                <a:latin typeface="微软雅黑" panose="020B0503020204020204" pitchFamily="34" charset="-122"/>
                <a:ea typeface="微软雅黑" panose="020B0503020204020204" pitchFamily="34" charset="-122"/>
              </a:rPr>
              <a:t>有效性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圆角矩形 40"/>
          <p:cNvSpPr/>
          <p:nvPr/>
        </p:nvSpPr>
        <p:spPr>
          <a:xfrm>
            <a:off x="143340" y="1040032"/>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
        <p:nvSpPr>
          <p:cNvPr id="9" name="文本框 8"/>
          <p:cNvSpPr txBox="1"/>
          <p:nvPr/>
        </p:nvSpPr>
        <p:spPr>
          <a:xfrm>
            <a:off x="143339" y="1137146"/>
            <a:ext cx="7338365" cy="412229"/>
          </a:xfrm>
          <a:prstGeom prst="rect">
            <a:avLst/>
          </a:prstGeom>
          <a:noFill/>
        </p:spPr>
        <p:txBody>
          <a:bodyPr wrap="square" rtlCol="0">
            <a:spAutoFit/>
          </a:bodyPr>
          <a:lstStyle/>
          <a:p>
            <a:pPr marL="0" indent="0" algn="l">
              <a:lnSpc>
                <a:spcPct val="125000"/>
              </a:lnSpc>
              <a:buFontTx/>
              <a:buNone/>
            </a:pPr>
            <a:r>
              <a:rPr lang="zh-CN" altLang="zh-CN" sz="1800" b="1" kern="100" dirty="0">
                <a:solidFill>
                  <a:schemeClr val="tx1"/>
                </a:solidFill>
                <a:effectLst/>
                <a:latin typeface="微软雅黑" panose="020B0503020204020204" pitchFamily="34" charset="-122"/>
                <a:ea typeface="微软雅黑" panose="020B0503020204020204" pitchFamily="34" charset="-122"/>
              </a:rPr>
              <a:t>真实世界研究</a:t>
            </a:r>
            <a:r>
              <a:rPr lang="zh-CN" altLang="en-US" sz="1800" b="1" kern="100" dirty="0">
                <a:solidFill>
                  <a:schemeClr val="tx1"/>
                </a:solidFill>
                <a:effectLst/>
                <a:latin typeface="微软雅黑" panose="020B0503020204020204" pitchFamily="34" charset="-122"/>
                <a:ea typeface="微软雅黑" panose="020B0503020204020204" pitchFamily="34" charset="-122"/>
              </a:rPr>
              <a:t>：</a:t>
            </a:r>
            <a:r>
              <a:rPr lang="en-US" altLang="zh-CN" sz="1800" b="1" kern="100" dirty="0">
                <a:solidFill>
                  <a:schemeClr val="tx1"/>
                </a:solidFill>
                <a:effectLst/>
                <a:latin typeface="微软雅黑" panose="020B0503020204020204" pitchFamily="34" charset="-122"/>
                <a:ea typeface="微软雅黑" panose="020B0503020204020204" pitchFamily="34" charset="-122"/>
              </a:rPr>
              <a:t>6</a:t>
            </a:r>
            <a:r>
              <a:rPr lang="zh-CN" altLang="en-US" sz="1800" b="1" kern="100" dirty="0">
                <a:solidFill>
                  <a:schemeClr val="tx1"/>
                </a:solidFill>
                <a:effectLst/>
                <a:latin typeface="微软雅黑" panose="020B0503020204020204" pitchFamily="34" charset="-122"/>
                <a:ea typeface="微软雅黑" panose="020B0503020204020204" pitchFamily="34" charset="-122"/>
              </a:rPr>
              <a:t>例，患者症状明显改善；</a:t>
            </a:r>
            <a:endParaRPr lang="en-US" altLang="zh-CN" sz="1800" b="1" kern="100" dirty="0">
              <a:solidFill>
                <a:srgbClr val="FF0000"/>
              </a:solidFill>
              <a:effectLst/>
              <a:latin typeface="微软雅黑" panose="020B0503020204020204" pitchFamily="34" charset="-122"/>
              <a:ea typeface="微软雅黑" panose="020B0503020204020204" pitchFamily="34" charset="-122"/>
            </a:endParaRPr>
          </a:p>
        </p:txBody>
      </p:sp>
      <p:sp>
        <p:nvSpPr>
          <p:cNvPr id="11" name="文本框 10"/>
          <p:cNvSpPr txBox="1"/>
          <p:nvPr/>
        </p:nvSpPr>
        <p:spPr>
          <a:xfrm>
            <a:off x="143339" y="6294097"/>
            <a:ext cx="7338364" cy="430887"/>
          </a:xfrm>
          <a:prstGeom prst="rect">
            <a:avLst/>
          </a:prstGeom>
          <a:noFill/>
        </p:spPr>
        <p:txBody>
          <a:bodyPr wrap="square">
            <a:spAutoFit/>
          </a:bodyPr>
          <a:lstStyle/>
          <a:p>
            <a:r>
              <a:rPr lang="en-US" altLang="zh-CN" sz="1100" dirty="0">
                <a:latin typeface="+mn-ea"/>
              </a:rPr>
              <a:t>Myasthenia+gravis+symptom+response+to+huperzine+A,+pyridostigmine+bromide,+and+an+immunomodulatory+incorporated+regimen+A+multi-case+studyp.2023.9</a:t>
            </a:r>
            <a:endParaRPr lang="en-US" altLang="zh-CN" sz="1100" dirty="0">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08067" y="1138058"/>
            <a:ext cx="5508302" cy="4536242"/>
          </a:xfrm>
          <a:prstGeom prst="rect">
            <a:avLst/>
          </a:prstGeom>
          <a:solidFill>
            <a:schemeClr val="accent1">
              <a:alpha val="19000"/>
            </a:schemeClr>
          </a:solidFill>
        </p:spPr>
        <p:txBody>
          <a:bodyPr wrap="square" rtlCol="0" anchor="t">
            <a:spAutoFit/>
          </a:bodyPr>
          <a:lstStyle/>
          <a:p>
            <a:pPr algn="just" fontAlgn="auto">
              <a:lnSpc>
                <a:spcPct val="14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 【不良反应情况】</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本品无明显毒副作用。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剂量过大时可出现头晕、恶心、腹痛、胃肠道不适、视力模糊、出汗、乏力等反应。一般不需处理或</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减</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少服用剂量即可消失。严重者可用阿托品对抗。</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对本品活性成分过敏者禁用；癫痫、心绞痛、支气管哮喘、机械性肠梗阻、肾功能不全、尿路梗阻患者禁用。用量有个体差异，一般应从小剂量开始，按说明书用法用量使用或遵医嘱，不良反应明显时可自行减量。慎与碱性药物配伍。心动过缓慎用。孕妇和哺乳期妇女、儿童用药的安全性尚未确立。药物相互作用尚不明确。</a:t>
            </a:r>
            <a:endPar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药品上市后，无国家或地区药监部门发布的安全性警告、黑框警告、撤市信息等不良信息的相关报道。</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p:cNvSpPr txBox="1"/>
          <p:nvPr/>
        </p:nvSpPr>
        <p:spPr>
          <a:xfrm>
            <a:off x="139946" y="5779506"/>
            <a:ext cx="10895085" cy="749179"/>
          </a:xfrm>
          <a:prstGeom prst="rect">
            <a:avLst/>
          </a:prstGeom>
          <a:noFill/>
        </p:spPr>
        <p:txBody>
          <a:bodyPr wrap="square" rtlCol="0">
            <a:spAutoFit/>
          </a:bodyPr>
          <a:lstStyle/>
          <a:p>
            <a:r>
              <a:rPr lang="en-US" altLang="zh-CN" sz="1065" dirty="0">
                <a:latin typeface="+mn-ea"/>
              </a:rPr>
              <a:t>[1]Hamilton L R , Schachter S C , Myers T M . Time Course, Behavioral Safety, and Protective Efficacy of Centrally Active Reversible Acetylcholinesterase Inhibitors in Cynomolgus Macaques[J]. Neurochemical Research, 2016.</a:t>
            </a:r>
            <a:endParaRPr lang="en-US" altLang="zh-CN" sz="1065" dirty="0">
              <a:latin typeface="+mn-ea"/>
            </a:endParaRPr>
          </a:p>
          <a:p>
            <a:r>
              <a:rPr lang="en-US" altLang="zh-CN" sz="1065" dirty="0">
                <a:latin typeface="+mn-ea"/>
              </a:rPr>
              <a:t>[2] Lin P </a:t>
            </a:r>
            <a:r>
              <a:rPr lang="en-US" altLang="zh-CN" sz="1065" dirty="0" err="1">
                <a:latin typeface="+mn-ea"/>
              </a:rPr>
              <a:t>P</a:t>
            </a:r>
            <a:r>
              <a:rPr lang="en-US" altLang="zh-CN" sz="1065" dirty="0">
                <a:latin typeface="+mn-ea"/>
              </a:rPr>
              <a:t> , Li X N , Yuan F , et al. Evaluation of the invitro and </a:t>
            </a:r>
            <a:r>
              <a:rPr lang="en-US" altLang="zh-CN" sz="1065" dirty="0" err="1">
                <a:latin typeface="+mn-ea"/>
              </a:rPr>
              <a:t>invivo</a:t>
            </a:r>
            <a:r>
              <a:rPr lang="en-US" altLang="zh-CN" sz="1065" dirty="0">
                <a:latin typeface="+mn-ea"/>
              </a:rPr>
              <a:t> metabolic pathway and cytochrome P450 inhibition/induction profile of </a:t>
            </a:r>
            <a:r>
              <a:rPr lang="en-US" altLang="zh-CN" sz="1065" dirty="0" err="1">
                <a:latin typeface="+mn-ea"/>
              </a:rPr>
              <a:t>Huperzine</a:t>
            </a:r>
            <a:r>
              <a:rPr lang="en-US" altLang="zh-CN" sz="1065" dirty="0">
                <a:latin typeface="+mn-ea"/>
              </a:rPr>
              <a:t> A[J]. Biochemical &amp; Biophysical Research Communications, 2016:248-253.</a:t>
            </a:r>
            <a:endParaRPr lang="en-US" altLang="zh-CN" sz="1065" dirty="0">
              <a:latin typeface="+mn-ea"/>
            </a:endParaRPr>
          </a:p>
        </p:txBody>
      </p:sp>
      <p:pic>
        <p:nvPicPr>
          <p:cNvPr id="4" name="图片 3"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9959842" y="6343378"/>
            <a:ext cx="223215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139946" y="156700"/>
            <a:ext cx="4864540" cy="706755"/>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03 </a:t>
            </a:r>
            <a:r>
              <a:rPr lang="zh-CN" altLang="en-US" sz="4000" b="1" dirty="0">
                <a:solidFill>
                  <a:schemeClr val="accent1"/>
                </a:solidFill>
                <a:latin typeface="微软雅黑" panose="020B0503020204020204" pitchFamily="34" charset="-122"/>
                <a:ea typeface="微软雅黑" panose="020B0503020204020204" pitchFamily="34" charset="-122"/>
              </a:rPr>
              <a:t>安全性</a:t>
            </a:r>
            <a:endParaRPr lang="zh-CN" altLang="en-US" sz="4000" b="1" dirty="0">
              <a:solidFill>
                <a:schemeClr val="accent1"/>
              </a:solidFill>
              <a:latin typeface="微软雅黑" panose="020B0503020204020204" pitchFamily="34" charset="-122"/>
              <a:ea typeface="微软雅黑" panose="020B0503020204020204" pitchFamily="34" charset="-122"/>
            </a:endParaRPr>
          </a:p>
        </p:txBody>
      </p:sp>
      <p:sp>
        <p:nvSpPr>
          <p:cNvPr id="6" name="圆角矩形 40"/>
          <p:cNvSpPr/>
          <p:nvPr/>
        </p:nvSpPr>
        <p:spPr>
          <a:xfrm>
            <a:off x="156062" y="941777"/>
            <a:ext cx="11930764" cy="9107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sp>
        <p:nvSpPr>
          <p:cNvPr id="7" name="文本框 6"/>
          <p:cNvSpPr txBox="1"/>
          <p:nvPr/>
        </p:nvSpPr>
        <p:spPr>
          <a:xfrm>
            <a:off x="5888028" y="1138058"/>
            <a:ext cx="6198798" cy="4507071"/>
          </a:xfrm>
          <a:prstGeom prst="rect">
            <a:avLst/>
          </a:prstGeom>
          <a:solidFill>
            <a:schemeClr val="accent1">
              <a:alpha val="19000"/>
            </a:schemeClr>
          </a:solidFill>
        </p:spPr>
        <p:txBody>
          <a:bodyPr wrap="square" rtlCol="0">
            <a:spAutoFit/>
          </a:bodyPr>
          <a:lstStyle/>
          <a:p>
            <a:pPr algn="just">
              <a:lnSpc>
                <a:spcPct val="140000"/>
              </a:lnSpc>
              <a:spcBef>
                <a:spcPts val="800"/>
              </a:spcBef>
            </a:pPr>
            <a:r>
              <a:rPr lang="zh-CN" altLang="en-US" sz="1800" b="1" dirty="0">
                <a:latin typeface="微软雅黑" panose="020B0503020204020204" pitchFamily="34" charset="-122"/>
                <a:ea typeface="微软雅黑" panose="020B0503020204020204" pitchFamily="34" charset="-122"/>
                <a:cs typeface="微软雅黑" panose="020B0503020204020204" pitchFamily="34" charset="-122"/>
                <a:sym typeface="+mn-ea"/>
              </a:rPr>
              <a:t>【安全性方面优势和不足】</a:t>
            </a:r>
            <a:endParaRPr lang="en-US" altLang="zh-CN" sz="18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spcBef>
                <a:spcPts val="800"/>
              </a:spcBef>
            </a:pP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石杉碱甲是可逆的胆碱酯酶抑制剂，对于乙酰胆碱酯酶的抑制</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选择性更高</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，能更好的在中枢发挥胆碱酯酶抑制作用，且较少外周胆碱能副作用，相较加兰他敏，</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安全性更高</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。此外，有文献表明，相同抑制效果下，加兰他敏表现出明显的毒性，诱发下颌和舌部的收缩等外周胆碱能样副反应，</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而石杉碱甲无毒性反应</a:t>
            </a:r>
            <a:r>
              <a:rPr lang="en-US" altLang="zh-CN" sz="1800" kern="100" baseline="30000" dirty="0">
                <a:latin typeface="Times New Roman" panose="02020603050405020304" pitchFamily="18" charset="0"/>
                <a:ea typeface="仿宋_GB2312"/>
              </a:rPr>
              <a:t>[1]</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。同时，有文献表明加兰他敏被细胞色素</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系统</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CYP2D6</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及</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CYP3A</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普遍代谢，而石杉碱甲与</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无相互作用，因此加兰他敏在肝毒性及药物相互作用方面有安全性风险</a:t>
            </a:r>
            <a:r>
              <a:rPr lang="en-US" altLang="zh-CN" sz="1800" kern="100" baseline="30000" dirty="0">
                <a:latin typeface="Times New Roman" panose="02020603050405020304" pitchFamily="18" charset="0"/>
                <a:ea typeface="仿宋_GB2312"/>
              </a:rPr>
              <a:t>[2] </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8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4161341" y="1032852"/>
            <a:ext cx="7874597" cy="5958170"/>
          </a:xfrm>
          <a:prstGeom prst="rect">
            <a:avLst/>
          </a:prstGeom>
          <a:solidFill>
            <a:schemeClr val="accent1">
              <a:alpha val="19000"/>
            </a:schemeClr>
          </a:solidFill>
        </p:spPr>
        <p:txBody>
          <a:bodyPr wrap="square" rtlCol="0" anchor="t">
            <a:spAutoFit/>
          </a:bodyPr>
          <a:lstStyle/>
          <a:p>
            <a:pPr algn="just" fontAlgn="auto">
              <a:lnSpc>
                <a:spcPct val="150000"/>
              </a:lnSpc>
              <a:buClrTx/>
              <a:buSzTx/>
              <a:buFontTx/>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、创新程度：</a:t>
            </a:r>
            <a:endPar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    注射用石杉碱甲是</a:t>
            </a:r>
            <a:r>
              <a:rPr lang="zh-CN" altLang="en-US" sz="1600" dirty="0">
                <a:latin typeface="微软雅黑" panose="020B0503020204020204" pitchFamily="34" charset="-122"/>
                <a:ea typeface="微软雅黑" panose="020B0503020204020204" pitchFamily="34" charset="-122"/>
                <a:sym typeface="+mn-ea"/>
              </a:rPr>
              <a:t>中国自主研发的原研药，是</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可逆高选择性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的乙酰胆碱酯酶抑制剂，相比于其他同类型药物，</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选择性高</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副作用小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更安全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；对神经系统具有以</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抗炎为核心</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多靶点</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多重作用机制；且现有研究表明</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无药物相互作用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，主要通过</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肾脏原型排泄</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、应用创新:</a:t>
            </a:r>
            <a:endPar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注射用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石杉碱甲作为注射剂，相比于</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目录中已有的</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口服制剂</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发挥作用快</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，尤其适用于口服无法使用的患者比如手术后早期急性期及胃肠道功能受损或吞咽困难患者使用，</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适用性广</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此外注射剂在适应症上比口服制剂多了“</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用于重症肌无力的治疗</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。该产品作为冻干粉针注射剂，每日一次</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给药方便</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操作简单</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且</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便于贮存</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肾脏原型排泄</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，不含干扰药效的辅料成分，肌肉注射给药，</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安全性高</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发明专利</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于</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月获得发明专利，专利号：</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ZL202210521502.3</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专利摘要：本发明“一种石杉碱甲冻干粉针剂及其制备方法” </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解决了石杉碱甲难溶</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于水的问题，且</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稳定性良好</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使用方便</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，给老年病人提供了很大方便，大大</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提高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用药的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顺应性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endPar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2" name="图片 1" descr="灵康药业集团LOGO1 png"/>
          <p:cNvPicPr>
            <a:picLocks noChangeAspect="1" noChangeArrowheads="1"/>
          </p:cNvPicPr>
          <p:nvPr/>
        </p:nvPicPr>
        <p:blipFill>
          <a:blip r:embed="rId1">
            <a:extLst>
              <a:ext uri="{28A0092B-C50C-407E-A947-70E740481C1C}">
                <a14:useLocalDpi xmlns:a14="http://schemas.microsoft.com/office/drawing/2010/main" val="0"/>
              </a:ext>
            </a:extLst>
          </a:blip>
          <a:srcRect l="2023" t="29942" r="1204" b="55544"/>
          <a:stretch>
            <a:fillRect/>
          </a:stretch>
        </p:blipFill>
        <p:spPr bwMode="auto">
          <a:xfrm>
            <a:off x="9706831" y="6409997"/>
            <a:ext cx="237999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353156" y="157673"/>
            <a:ext cx="5560811"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   04 </a:t>
            </a:r>
            <a:r>
              <a:rPr lang="zh-CN" altLang="en-US" sz="4000" b="1" dirty="0">
                <a:solidFill>
                  <a:schemeClr val="accent1"/>
                </a:solidFill>
                <a:latin typeface="微软雅黑" panose="020B0503020204020204" pitchFamily="34" charset="-122"/>
                <a:ea typeface="微软雅黑" panose="020B0503020204020204" pitchFamily="34" charset="-122"/>
              </a:rPr>
              <a:t>创新性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圆角矩形 40"/>
          <p:cNvSpPr/>
          <p:nvPr/>
        </p:nvSpPr>
        <p:spPr>
          <a:xfrm>
            <a:off x="156062" y="941777"/>
            <a:ext cx="11930764" cy="9107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5">
              <a:solidFill>
                <a:srgbClr val="FFFFFF"/>
              </a:solidFill>
              <a:latin typeface="Calibri" panose="020F0502020204030204"/>
              <a:ea typeface="宋体" panose="02010600030101010101" pitchFamily="2" charset="-122"/>
            </a:endParaRPr>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063" y="1049015"/>
            <a:ext cx="3939574" cy="580898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5427"/>
    </mc:Choice>
    <mc:Fallback>
      <p:transition spd="slow" advTm="5427"/>
    </mc:Fallback>
  </mc:AlternateContent>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UNIT_TABLE_BEAUTIFY" val="smartTable{1bbafa66-08cf-4901-a8e7-00fa2041e7d7}"/>
</p:tagLst>
</file>

<file path=ppt/tags/tag5.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6287</Words>
  <Application>WPS 演示</Application>
  <PresentationFormat>宽屏</PresentationFormat>
  <Paragraphs>379</Paragraphs>
  <Slides>10</Slides>
  <Notes>8</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10</vt:i4>
      </vt:variant>
    </vt:vector>
  </HeadingPairs>
  <TitlesOfParts>
    <vt:vector size="30" baseType="lpstr">
      <vt:lpstr>Arial</vt:lpstr>
      <vt:lpstr>宋体</vt:lpstr>
      <vt:lpstr>Wingdings</vt:lpstr>
      <vt:lpstr>Calibri</vt:lpstr>
      <vt:lpstr>华康俪金黑W8</vt:lpstr>
      <vt:lpstr>黑体</vt:lpstr>
      <vt:lpstr>微软雅黑</vt:lpstr>
      <vt:lpstr>Calibri</vt:lpstr>
      <vt:lpstr>ITC Avant Garde Std XLt</vt:lpstr>
      <vt:lpstr>Yu Gothic UI Light</vt:lpstr>
      <vt:lpstr>ITC Avant Garde Std XLt</vt:lpstr>
      <vt:lpstr>PingFangSC-Regular</vt:lpstr>
      <vt:lpstr>Segoe Print</vt:lpstr>
      <vt:lpstr>Times New Roman</vt:lpstr>
      <vt:lpstr>仿宋_GB2312</vt:lpstr>
      <vt:lpstr>仿宋</vt:lpstr>
      <vt:lpstr>等线</vt:lpstr>
      <vt:lpstr>Arial Unicode MS</vt:lpstr>
      <vt:lpstr>等线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方先生</dc:creator>
  <cp:lastModifiedBy>方现军</cp:lastModifiedBy>
  <cp:revision>82</cp:revision>
  <dcterms:created xsi:type="dcterms:W3CDTF">2024-05-24T03:27:00Z</dcterms:created>
  <dcterms:modified xsi:type="dcterms:W3CDTF">2025-07-19T04:14:39Z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3C30E5E876B847BC8B40DB67D360E4A5_12</vt:lpwstr>
  </property>
  <property fmtid="{D5CDD505-2E9C-101B-9397-08002B2CF9AE}" pid="3" name="KSOProductBuildVer">
    <vt:lpwstr>2052-12.1.0.21915</vt:lpwstr>
  </property>
</Properties>
</file>