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media/image2.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64" r:id="rId4"/>
  </p:sldMasterIdLst>
  <p:notesMasterIdLst>
    <p:notesMasterId r:id="rId11"/>
  </p:notesMasterIdLst>
  <p:handoutMasterIdLst>
    <p:handoutMasterId r:id="rId15"/>
  </p:handoutMasterIdLst>
  <p:sldIdLst>
    <p:sldId id="4787" r:id="rId5"/>
    <p:sldId id="4769" r:id="rId6"/>
    <p:sldId id="4790" r:id="rId7"/>
    <p:sldId id="4797" r:id="rId8"/>
    <p:sldId id="4783" r:id="rId9"/>
    <p:sldId id="4799" r:id="rId10"/>
    <p:sldId id="4781" r:id="rId12"/>
    <p:sldId id="4793" r:id="rId13"/>
    <p:sldId id="4792" r:id="rId14"/>
  </p:sldIdLst>
  <p:sldSz cx="12192000" cy="6858000"/>
  <p:notesSz cx="9932670" cy="6800850"/>
  <p:embeddedFontLst>
    <p:embeddedFont>
      <p:font typeface="微软雅黑" panose="020B0503020204020204" pitchFamily="34" charset="-122"/>
      <p:regular r:id="rId20"/>
    </p:embeddedFont>
    <p:embeddedFont>
      <p:font typeface="等线" panose="02010600030101010101" charset="-122"/>
      <p:regular r:id="rId21"/>
    </p:embeddedFont>
    <p:embeddedFont>
      <p:font typeface="等线 Light" panose="02010600030101010101" charset="-122"/>
      <p:regular r:id="rId22"/>
    </p:embeddedFont>
    <p:embeddedFont>
      <p:font typeface="Calibri" panose="020F0502020204030204" charset="0"/>
      <p:regular r:id="rId23"/>
      <p:bold r:id="rId24"/>
      <p:italic r:id="rId25"/>
      <p:boldItalic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580AE39-7A77-4ECB-832C-B283D60F25F2}">
          <p14:sldIdLst>
            <p14:sldId id="4787"/>
            <p14:sldId id="4769"/>
            <p14:sldId id="4790"/>
            <p14:sldId id="4797"/>
            <p14:sldId id="4783"/>
            <p14:sldId id="4799"/>
            <p14:sldId id="4781"/>
            <p14:sldId id="4793"/>
            <p14:sldId id="4792"/>
          </p14:sldIdLst>
        </p14:section>
        <p14:section name="无标题节" id="{61674ECF-7197-4479-85A0-C3149AA48862}">
          <p14:sldIdLst/>
        </p14:section>
        <p14:section name="无标题节" id="{C37A9870-5A88-4E14-ADB1-1CE7AB7E52B2}">
          <p14:sldIdLst/>
        </p14:section>
      </p14:sectionLst>
    </p:ext>
    <p:ext uri="{EFAFB233-063F-42B5-8137-9DF3F51BA10A}">
      <p15:sldGuideLst xmlns:p15="http://schemas.microsoft.com/office/powerpoint/2012/main">
        <p15:guide id="1" orient="horz" pos="2398" userDrawn="1">
          <p15:clr>
            <a:srgbClr val="A4A3A4"/>
          </p15:clr>
        </p15:guide>
        <p15:guide id="3" orient="horz" pos="619" userDrawn="1">
          <p15:clr>
            <a:srgbClr val="A4A3A4"/>
          </p15:clr>
        </p15:guide>
        <p15:guide id="4" orient="horz" pos="3874" userDrawn="1">
          <p15:clr>
            <a:srgbClr val="A4A3A4"/>
          </p15:clr>
        </p15:guide>
        <p15:guide id="5" pos="3754" userDrawn="1">
          <p15:clr>
            <a:srgbClr val="A4A3A4"/>
          </p15:clr>
        </p15:guide>
        <p15:guide id="6" pos="338" userDrawn="1">
          <p15:clr>
            <a:srgbClr val="A4A3A4"/>
          </p15:clr>
        </p15:guide>
        <p15:guide id="7" pos="725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y Liu" initials="TL" lastIdx="1" clrIdx="0"/>
  <p:cmAuthor id="2" name="作者" initials="A" lastIdx="0" clrIdx="1"/>
  <p:cmAuthor id="3" name="冯江龙" initials="冯江龙"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70C0"/>
    <a:srgbClr val="B1DDF5"/>
    <a:srgbClr val="64ABDF"/>
    <a:srgbClr val="2E75B6"/>
    <a:srgbClr val="E7E7E7"/>
    <a:srgbClr val="FFCCCC"/>
    <a:srgbClr val="77ACF2"/>
    <a:srgbClr val="0C3D7F"/>
    <a:srgbClr val="A495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8228A68-0B74-4248-8856-9F9C9BC24094}" styleName="表样式 1 14">
    <a:wholeTbl>
      <a:tcTxStyle>
        <a:fontRef idx="none">
          <a:srgbClr val="000000"/>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a:noFill/>
            </a:ln>
          </a:top>
          <a:bottom>
            <a:ln>
              <a:noFill/>
            </a:ln>
          </a:bottom>
          <a:insideH>
            <a:ln>
              <a:noFill/>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a:noFill/>
            </a:ln>
          </a:top>
          <a:bottom>
            <a:ln>
              <a:noFill/>
            </a:ln>
          </a:bottom>
          <a:insideH>
            <a:ln>
              <a:noFill/>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a:noFill/>
            </a:ln>
          </a:top>
          <a:bottom>
            <a:ln>
              <a:noFill/>
            </a:ln>
          </a:bottom>
          <a:insideH>
            <a:ln>
              <a:noFill/>
            </a:ln>
          </a:insideH>
          <a:insideV>
            <a:ln>
              <a:noFill/>
            </a:ln>
          </a:insideV>
        </a:tcBdr>
        <a:fill>
          <a:solidFill>
            <a:schemeClr val="accent1">
              <a:lumMod val="20000"/>
              <a:lumOff val="80000"/>
            </a:schemeClr>
          </a:solidFill>
        </a:fill>
      </a:tcStyle>
    </a:firstCol>
    <a:lastRow>
      <a:tcTxStyle b="on">
        <a:fontRef idx="none">
          <a:srgbClr val="FFFFFF"/>
        </a:fontRef>
      </a:tcTxStyle>
      <a:tcStyle>
        <a:tcBdr>
          <a:left>
            <a:ln>
              <a:noFill/>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accent1"/>
          </a:solidFill>
        </a:fill>
      </a:tcStyle>
    </a:lastRow>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4" autoAdjust="0"/>
    <p:restoredTop sz="93827" autoAdjust="0"/>
  </p:normalViewPr>
  <p:slideViewPr>
    <p:cSldViewPr snapToGrid="0" showGuides="1">
      <p:cViewPr varScale="1">
        <p:scale>
          <a:sx n="105" d="100"/>
          <a:sy n="105" d="100"/>
        </p:scale>
        <p:origin x="648" y="184"/>
      </p:cViewPr>
      <p:guideLst>
        <p:guide orient="horz" pos="2398"/>
        <p:guide orient="horz" pos="619"/>
        <p:guide orient="horz" pos="3874"/>
        <p:guide pos="3754"/>
        <p:guide pos="338"/>
        <p:guide pos="725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016"/>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gs" Target="tags/tag76.xml"/><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notesMaster" Target="notesMasters/notesMaster1.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4295" cy="34004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626395" y="0"/>
            <a:ext cx="4304295" cy="340043"/>
          </a:xfrm>
          <a:prstGeom prst="rect">
            <a:avLst/>
          </a:prstGeom>
        </p:spPr>
        <p:txBody>
          <a:bodyPr vert="horz" lIns="91440" tIns="45720" rIns="91440" bIns="45720" rtlCol="0"/>
          <a:lstStyle>
            <a:lvl1pPr algn="r">
              <a:defRPr sz="1200"/>
            </a:lvl1pPr>
          </a:lstStyle>
          <a:p>
            <a:fld id="{1E9EFB74-F0A5-4AF5-A03C-9ACE8D9ADB21}" type="datetimeFigureOut">
              <a:rPr lang="zh-CN" altLang="en-US" smtClean="0"/>
            </a:fld>
            <a:endParaRPr lang="zh-CN" altLang="en-US"/>
          </a:p>
        </p:txBody>
      </p:sp>
      <p:sp>
        <p:nvSpPr>
          <p:cNvPr id="4" name="页脚占位符 3"/>
          <p:cNvSpPr>
            <a:spLocks noGrp="1"/>
          </p:cNvSpPr>
          <p:nvPr>
            <p:ph type="ftr" sz="quarter" idx="2"/>
          </p:nvPr>
        </p:nvSpPr>
        <p:spPr>
          <a:xfrm>
            <a:off x="0" y="6459627"/>
            <a:ext cx="4304295" cy="34004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6395" y="6459627"/>
            <a:ext cx="4304295" cy="340043"/>
          </a:xfrm>
          <a:prstGeom prst="rect">
            <a:avLst/>
          </a:prstGeom>
        </p:spPr>
        <p:txBody>
          <a:bodyPr vert="horz" lIns="91440" tIns="45720" rIns="91440" bIns="45720" rtlCol="0" anchor="b"/>
          <a:lstStyle>
            <a:lvl1pPr algn="r">
              <a:defRPr sz="1200"/>
            </a:lvl1pPr>
          </a:lstStyle>
          <a:p>
            <a:fld id="{F4D1961F-5A99-42EE-9AD7-8C231502B9A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4295" cy="341224"/>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5626395" y="0"/>
            <a:ext cx="4304295" cy="341224"/>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C94C0826-6BC5-4534-8F91-2515044AF1B8}"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2927350" y="850900"/>
            <a:ext cx="4078288" cy="2293938"/>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993299" y="3272909"/>
            <a:ext cx="7946390" cy="2677835"/>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6459627"/>
            <a:ext cx="4304295" cy="341223"/>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5626395" y="6459627"/>
            <a:ext cx="4304295" cy="341223"/>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2954993C-2851-4B37-8A50-837DDC8B7B4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954993C-2851-4B37-8A50-837DDC8B7B44}"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954993C-2851-4B37-8A50-837DDC8B7B44}"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userDrawn="1">
  <p:cSld name="标题幻灯片">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0" y="0"/>
            <a:ext cx="12192000" cy="4953000"/>
          </a:xfrm>
          <a:prstGeom prst="rect">
            <a:avLst/>
          </a:prstGeom>
          <a:gradFill>
            <a:gsLst>
              <a:gs pos="100000">
                <a:schemeClr val="accent1">
                  <a:lumMod val="75000"/>
                </a:schemeClr>
              </a:gs>
              <a:gs pos="29000">
                <a:schemeClr val="accent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802" name="标题 1"/>
          <p:cNvSpPr>
            <a:spLocks noGrp="1"/>
          </p:cNvSpPr>
          <p:nvPr userDrawn="1">
            <p:ph type="ctrTitle" hasCustomPrompt="1"/>
          </p:nvPr>
        </p:nvSpPr>
        <p:spPr>
          <a:xfrm>
            <a:off x="673101" y="1130300"/>
            <a:ext cx="5844994" cy="1289088"/>
          </a:xfrm>
          <a:effectLst>
            <a:outerShdw blurRad="25400" dist="38100" dir="2700000" algn="tl" rotWithShape="0">
              <a:prstClr val="black">
                <a:alpha val="15000"/>
              </a:prstClr>
            </a:outerShdw>
          </a:effectLst>
        </p:spPr>
        <p:txBody>
          <a:bodyPr anchor="ctr">
            <a:normAutofit/>
          </a:bodyPr>
          <a:lstStyle>
            <a:lvl1pPr algn="l">
              <a:defRPr sz="4000">
                <a:solidFill>
                  <a:schemeClr val="bg1"/>
                </a:solidFill>
              </a:defRPr>
            </a:lvl1pPr>
          </a:lstStyle>
          <a:p>
            <a:r>
              <a:rPr lang="en-US" dirty="0"/>
              <a:t>Click to edit master title style</a:t>
            </a:r>
            <a:endParaRPr lang="zh-CN" altLang="en-US" dirty="0"/>
          </a:p>
        </p:txBody>
      </p:sp>
      <p:sp>
        <p:nvSpPr>
          <p:cNvPr id="9801" name="副标题 2"/>
          <p:cNvSpPr>
            <a:spLocks noGrp="1"/>
          </p:cNvSpPr>
          <p:nvPr userDrawn="1">
            <p:ph type="subTitle" idx="1" hasCustomPrompt="1"/>
          </p:nvPr>
        </p:nvSpPr>
        <p:spPr>
          <a:xfrm>
            <a:off x="673100" y="2463539"/>
            <a:ext cx="5844995" cy="258922"/>
          </a:xfrm>
          <a:effectLst>
            <a:outerShdw blurRad="25400" dist="25400" dir="2700000" algn="tl" rotWithShape="0">
              <a:prstClr val="black">
                <a:alpha val="15000"/>
              </a:prstClr>
            </a:outerShdw>
          </a:effectLst>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12" name="文本占位符 13"/>
          <p:cNvSpPr>
            <a:spLocks noGrp="1"/>
          </p:cNvSpPr>
          <p:nvPr userDrawn="1">
            <p:ph type="body" sz="quarter" idx="10" hasCustomPrompt="1"/>
          </p:nvPr>
        </p:nvSpPr>
        <p:spPr>
          <a:xfrm>
            <a:off x="673100" y="3457766"/>
            <a:ext cx="5844995" cy="258922"/>
          </a:xfrm>
          <a:effectLst>
            <a:outerShdw blurRad="25400" dist="25400" dir="2700000" algn="tl" rotWithShape="0">
              <a:prstClr val="black">
                <a:alpha val="15000"/>
              </a:prstClr>
            </a:outerShdw>
          </a:effectLst>
        </p:spPr>
        <p:txBody>
          <a:bodyPr vert="horz"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3" name="文本占位符 13"/>
          <p:cNvSpPr>
            <a:spLocks noGrp="1"/>
          </p:cNvSpPr>
          <p:nvPr userDrawn="1">
            <p:ph type="body" sz="quarter" idx="11" hasCustomPrompt="1"/>
          </p:nvPr>
        </p:nvSpPr>
        <p:spPr>
          <a:xfrm>
            <a:off x="673101" y="3758927"/>
            <a:ext cx="5844996" cy="296392"/>
          </a:xfrm>
          <a:effectLst>
            <a:outerShdw blurRad="25400" dist="25400" dir="2700000" algn="tl" rotWithShape="0">
              <a:prstClr val="black">
                <a:alpha val="15000"/>
              </a:prstClr>
            </a:outerShdw>
          </a:effectLst>
        </p:spPr>
        <p:txBody>
          <a:bodyPr vert="horz"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72" name="等腰三角形 71"/>
          <p:cNvSpPr/>
          <p:nvPr userDrawn="1"/>
        </p:nvSpPr>
        <p:spPr>
          <a:xfrm>
            <a:off x="873125" y="4711078"/>
            <a:ext cx="412750" cy="2419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73" name="图形 72"/>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46982" y="1318152"/>
            <a:ext cx="5441368" cy="2810772"/>
          </a:xfrm>
          <a:prstGeom prst="rect">
            <a:avLst/>
          </a:prstGeom>
          <a:effectLst>
            <a:outerShdw blurRad="76200" dist="25400" dir="2700000" algn="tl" rotWithShape="0">
              <a:prstClr val="black">
                <a:alpha val="40000"/>
              </a:prstClr>
            </a:outerShdw>
          </a:effectLst>
        </p:spPr>
      </p:pic>
      <p:pic>
        <p:nvPicPr>
          <p:cNvPr id="74" name="图形 73"/>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40070" y="2726982"/>
            <a:ext cx="3022712" cy="330844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p>
            <a:pPr lvl="0" eaLnBrk="1" hangingPunct="1">
              <a:buNone/>
            </a:pPr>
            <a:fld id="{BB962C8B-B14F-4D97-AF65-F5344CB8AC3E}" type="datetime1">
              <a:rPr lang="en-US" altLang="en-US" dirty="0">
                <a:cs typeface="思源黑体 CN Light" charset="0"/>
              </a:rPr>
            </a:fld>
            <a:endParaRPr lang="en-US" altLang="en-US" dirty="0">
              <a:latin typeface="Arial" panose="020B0604020202020204" pitchFamily="34" charset="0"/>
              <a:cs typeface="思源黑体 CN Light"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DINPro-Light"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15123B5-B13A-4820-AA22-CB0B0B6039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793781-E9B6-4AAD-B52A-44895B7B9C57}"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6" name="矩形 25"/>
          <p:cNvSpPr/>
          <p:nvPr/>
        </p:nvSpPr>
        <p:spPr>
          <a:xfrm>
            <a:off x="-19782" y="-4546"/>
            <a:ext cx="12211781" cy="6862546"/>
          </a:xfrm>
          <a:prstGeom prst="rect">
            <a:avLst/>
          </a:prstGeom>
          <a:gradFill flip="none" rotWithShape="1">
            <a:gsLst>
              <a:gs pos="0">
                <a:schemeClr val="bg1"/>
              </a:gs>
              <a:gs pos="100000">
                <a:schemeClr val="bg1"/>
              </a:gs>
              <a:gs pos="46000">
                <a:schemeClr val="accent1">
                  <a:lumMod val="5000"/>
                  <a:lumOff val="95000"/>
                </a:schemeClr>
              </a:gs>
            </a:gsLst>
            <a:path path="circle">
              <a:fillToRect r="100000" b="100000"/>
            </a:path>
            <a:tileRect l="-100000" t="-10000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0">
                <a:schemeClr val="bg1"/>
              </a:gs>
              <a:gs pos="100000">
                <a:schemeClr val="bg2">
                  <a:lumMod val="90000"/>
                </a:schemeClr>
              </a:gs>
              <a:gs pos="55000">
                <a:schemeClr val="bg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custDataLst>
              <p:tags r:id="rId3"/>
            </p:custDataLst>
          </p:nvPr>
        </p:nvSpPr>
        <p:spPr>
          <a:xfrm>
            <a:off x="0" y="5802312"/>
            <a:ext cx="1055687" cy="1055688"/>
          </a:xfrm>
          <a:custGeom>
            <a:avLst/>
            <a:gdLst>
              <a:gd name="connsiteX0" fmla="*/ 0 w 3429000"/>
              <a:gd name="connsiteY0" fmla="*/ 0 h 3429000"/>
              <a:gd name="connsiteX1" fmla="*/ 3429000 w 3429000"/>
              <a:gd name="connsiteY1" fmla="*/ 3429000 h 3429000"/>
              <a:gd name="connsiteX2" fmla="*/ 2064669 w 3429000"/>
              <a:gd name="connsiteY2" fmla="*/ 3429000 h 3429000"/>
              <a:gd name="connsiteX3" fmla="*/ 0 w 3429000"/>
              <a:gd name="connsiteY3" fmla="*/ 1364331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cubicBezTo>
                  <a:pt x="1893784" y="0"/>
                  <a:pt x="3429000" y="1535216"/>
                  <a:pt x="3429000" y="3429000"/>
                </a:cubicBezTo>
                <a:lnTo>
                  <a:pt x="2064669" y="3429000"/>
                </a:lnTo>
                <a:cubicBezTo>
                  <a:pt x="2064669" y="2288715"/>
                  <a:pt x="1140285" y="1364331"/>
                  <a:pt x="0" y="1364331"/>
                </a:cubicBezTo>
                <a:close/>
              </a:path>
            </a:pathLst>
          </a:custGeom>
          <a:gradFill flip="none" rotWithShape="1">
            <a:gsLst>
              <a:gs pos="0">
                <a:schemeClr val="accent1">
                  <a:alpha val="0"/>
                </a:schemeClr>
              </a:gs>
              <a:gs pos="100000">
                <a:schemeClr val="accent1">
                  <a:alpha val="2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pic>
        <p:nvPicPr>
          <p:cNvPr id="9" name="图片 8"/>
          <p:cNvPicPr>
            <a:picLocks noChangeAspect="1"/>
          </p:cNvPicPr>
          <p:nvPr userDrawn="1">
            <p:custDataLst>
              <p:tags r:id="rId4"/>
            </p:custDataLst>
          </p:nvPr>
        </p:nvPicPr>
        <p:blipFill rotWithShape="1">
          <a:blip r:embed="rId5" cstate="print">
            <a:extLst>
              <a:ext uri="{BEBA8EAE-BF5A-486C-A8C5-ECC9F3942E4B}">
                <a14:imgProps xmlns:a14="http://schemas.microsoft.com/office/drawing/2010/main">
                  <a14:imgLayer r:embed="rId6">
                    <a14:imgEffect>
                      <a14:brightnessContrast bright="15000" contrast="10000"/>
                    </a14:imgEffect>
                    <a14:imgEffect>
                      <a14:saturation sat="120000"/>
                    </a14:imgEffect>
                  </a14:imgLayer>
                </a14:imgProps>
              </a:ext>
              <a:ext uri="{28A0092B-C50C-407E-A947-70E740481C1C}">
                <a14:useLocalDpi xmlns:a14="http://schemas.microsoft.com/office/drawing/2010/main" val="0"/>
              </a:ext>
            </a:extLst>
          </a:blip>
          <a:srcRect/>
          <a:stretch>
            <a:fillRect/>
          </a:stretch>
        </p:blipFill>
        <p:spPr>
          <a:xfrm>
            <a:off x="7220633" y="0"/>
            <a:ext cx="4971367" cy="4971368"/>
          </a:xfrm>
          <a:custGeom>
            <a:avLst/>
            <a:gdLst>
              <a:gd name="connsiteX0" fmla="*/ 0 w 4455198"/>
              <a:gd name="connsiteY0" fmla="*/ 0 h 4455198"/>
              <a:gd name="connsiteX1" fmla="*/ 2227599 w 4455198"/>
              <a:gd name="connsiteY1" fmla="*/ 0 h 4455198"/>
              <a:gd name="connsiteX2" fmla="*/ 4455198 w 4455198"/>
              <a:gd name="connsiteY2" fmla="*/ 2227599 h 4455198"/>
              <a:gd name="connsiteX3" fmla="*/ 4455198 w 4455198"/>
              <a:gd name="connsiteY3" fmla="*/ 4455198 h 4455198"/>
              <a:gd name="connsiteX4" fmla="*/ 0 w 4455198"/>
              <a:gd name="connsiteY4" fmla="*/ 0 h 445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5198" h="4455198">
                <a:moveTo>
                  <a:pt x="0" y="0"/>
                </a:moveTo>
                <a:lnTo>
                  <a:pt x="2227599" y="0"/>
                </a:lnTo>
                <a:cubicBezTo>
                  <a:pt x="2227599" y="1230269"/>
                  <a:pt x="3224929" y="2227599"/>
                  <a:pt x="4455198" y="2227599"/>
                </a:cubicBezTo>
                <a:lnTo>
                  <a:pt x="4455198" y="4455198"/>
                </a:lnTo>
                <a:cubicBezTo>
                  <a:pt x="1994660" y="4455198"/>
                  <a:pt x="0" y="2460538"/>
                  <a:pt x="0" y="0"/>
                </a:cubicBezTo>
                <a:close/>
              </a:path>
            </a:pathLst>
          </a:custGeom>
        </p:spPr>
      </p:pic>
      <p:sp>
        <p:nvSpPr>
          <p:cNvPr id="11" name="任意多边形: 形状 10"/>
          <p:cNvSpPr/>
          <p:nvPr userDrawn="1">
            <p:custDataLst>
              <p:tags r:id="rId7"/>
            </p:custDataLst>
          </p:nvPr>
        </p:nvSpPr>
        <p:spPr>
          <a:xfrm flipH="1" flipV="1">
            <a:off x="6426266" y="0"/>
            <a:ext cx="5765734" cy="5776914"/>
          </a:xfrm>
          <a:custGeom>
            <a:avLst/>
            <a:gdLst>
              <a:gd name="connsiteX0" fmla="*/ 0 w 3976914"/>
              <a:gd name="connsiteY0" fmla="*/ 0 h 3984625"/>
              <a:gd name="connsiteX1" fmla="*/ 3976914 w 3976914"/>
              <a:gd name="connsiteY1" fmla="*/ 3976914 h 3984625"/>
              <a:gd name="connsiteX2" fmla="*/ 3976719 w 3976914"/>
              <a:gd name="connsiteY2" fmla="*/ 3984625 h 3984625"/>
              <a:gd name="connsiteX3" fmla="*/ 2582139 w 3976914"/>
              <a:gd name="connsiteY3" fmla="*/ 3984625 h 3984625"/>
              <a:gd name="connsiteX4" fmla="*/ 2582528 w 3976914"/>
              <a:gd name="connsiteY4" fmla="*/ 3976914 h 3984625"/>
              <a:gd name="connsiteX5" fmla="*/ 0 w 3976914"/>
              <a:gd name="connsiteY5" fmla="*/ 1394386 h 39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6914" h="3984625">
                <a:moveTo>
                  <a:pt x="0" y="0"/>
                </a:moveTo>
                <a:cubicBezTo>
                  <a:pt x="2196389" y="0"/>
                  <a:pt x="3976914" y="1780525"/>
                  <a:pt x="3976914" y="3976914"/>
                </a:cubicBezTo>
                <a:lnTo>
                  <a:pt x="3976719" y="3984625"/>
                </a:lnTo>
                <a:lnTo>
                  <a:pt x="2582139" y="3984625"/>
                </a:lnTo>
                <a:lnTo>
                  <a:pt x="2582528" y="3976914"/>
                </a:lnTo>
                <a:cubicBezTo>
                  <a:pt x="2582528" y="2550623"/>
                  <a:pt x="1426291" y="1394386"/>
                  <a:pt x="0" y="1394386"/>
                </a:cubicBezTo>
                <a:close/>
              </a:path>
            </a:pathLst>
          </a:custGeom>
          <a:gradFill flip="none" rotWithShape="1">
            <a:gsLst>
              <a:gs pos="0">
                <a:schemeClr val="accent1">
                  <a:alpha val="70000"/>
                </a:schemeClr>
              </a:gs>
              <a:gs pos="100000">
                <a:schemeClr val="accent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
        <p:nvSpPr>
          <p:cNvPr id="12" name="任意多边形: 形状 11"/>
          <p:cNvSpPr/>
          <p:nvPr userDrawn="1">
            <p:custDataLst>
              <p:tags r:id="rId8"/>
            </p:custDataLst>
          </p:nvPr>
        </p:nvSpPr>
        <p:spPr>
          <a:xfrm flipH="1" flipV="1">
            <a:off x="10150846" y="0"/>
            <a:ext cx="2041154" cy="2041154"/>
          </a:xfrm>
          <a:custGeom>
            <a:avLst/>
            <a:gdLst>
              <a:gd name="connsiteX0" fmla="*/ 0 w 1407886"/>
              <a:gd name="connsiteY0" fmla="*/ 0 h 1407886"/>
              <a:gd name="connsiteX1" fmla="*/ 1407886 w 1407886"/>
              <a:gd name="connsiteY1" fmla="*/ 1407886 h 1407886"/>
              <a:gd name="connsiteX2" fmla="*/ 1128871 w 1407886"/>
              <a:gd name="connsiteY2" fmla="*/ 1407886 h 1407886"/>
              <a:gd name="connsiteX3" fmla="*/ 0 w 1407886"/>
              <a:gd name="connsiteY3" fmla="*/ 279015 h 1407886"/>
            </a:gdLst>
            <a:ahLst/>
            <a:cxnLst>
              <a:cxn ang="0">
                <a:pos x="connsiteX0" y="connsiteY0"/>
              </a:cxn>
              <a:cxn ang="0">
                <a:pos x="connsiteX1" y="connsiteY1"/>
              </a:cxn>
              <a:cxn ang="0">
                <a:pos x="connsiteX2" y="connsiteY2"/>
              </a:cxn>
              <a:cxn ang="0">
                <a:pos x="connsiteX3" y="connsiteY3"/>
              </a:cxn>
            </a:cxnLst>
            <a:rect l="l" t="t" r="r" b="b"/>
            <a:pathLst>
              <a:path w="1407886" h="1407886">
                <a:moveTo>
                  <a:pt x="0" y="0"/>
                </a:moveTo>
                <a:cubicBezTo>
                  <a:pt x="777554" y="0"/>
                  <a:pt x="1407886" y="630332"/>
                  <a:pt x="1407886" y="1407886"/>
                </a:cubicBezTo>
                <a:lnTo>
                  <a:pt x="1128871" y="1407886"/>
                </a:lnTo>
                <a:cubicBezTo>
                  <a:pt x="1128871" y="784428"/>
                  <a:pt x="623458" y="279015"/>
                  <a:pt x="0" y="279015"/>
                </a:cubicBezTo>
                <a:close/>
              </a:path>
            </a:pathLst>
          </a:custGeom>
          <a:gradFill flip="none" rotWithShape="1">
            <a:gsLst>
              <a:gs pos="0">
                <a:schemeClr val="accent1">
                  <a:alpha val="0"/>
                </a:schemeClr>
              </a:gs>
              <a:gs pos="85000">
                <a:schemeClr val="accent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3" name="任意多边形: 形状 12"/>
          <p:cNvSpPr/>
          <p:nvPr userDrawn="1">
            <p:custDataLst>
              <p:tags r:id="rId9"/>
            </p:custDataLst>
          </p:nvPr>
        </p:nvSpPr>
        <p:spPr>
          <a:xfrm>
            <a:off x="7933082" y="5776912"/>
            <a:ext cx="3585818" cy="1081087"/>
          </a:xfrm>
          <a:custGeom>
            <a:avLst/>
            <a:gdLst>
              <a:gd name="connsiteX0" fmla="*/ 2179079 w 4341841"/>
              <a:gd name="connsiteY0" fmla="*/ 0 h 1309020"/>
              <a:gd name="connsiteX1" fmla="*/ 4226329 w 4341841"/>
              <a:gd name="connsiteY1" fmla="*/ 1088515 h 1309020"/>
              <a:gd name="connsiteX2" fmla="*/ 4341841 w 4341841"/>
              <a:gd name="connsiteY2" fmla="*/ 1278653 h 1309020"/>
              <a:gd name="connsiteX3" fmla="*/ 4341841 w 4341841"/>
              <a:gd name="connsiteY3" fmla="*/ 1309020 h 1309020"/>
              <a:gd name="connsiteX4" fmla="*/ 0 w 4341841"/>
              <a:gd name="connsiteY4" fmla="*/ 1309020 h 1309020"/>
              <a:gd name="connsiteX5" fmla="*/ 8163 w 4341841"/>
              <a:gd name="connsiteY5" fmla="*/ 1292076 h 1309020"/>
              <a:gd name="connsiteX6" fmla="*/ 2179079 w 4341841"/>
              <a:gd name="connsiteY6" fmla="*/ 0 h 130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841" h="1309020">
                <a:moveTo>
                  <a:pt x="2179079" y="0"/>
                </a:moveTo>
                <a:cubicBezTo>
                  <a:pt x="3031288" y="0"/>
                  <a:pt x="3782650" y="431783"/>
                  <a:pt x="4226329" y="1088515"/>
                </a:cubicBezTo>
                <a:lnTo>
                  <a:pt x="4341841" y="1278653"/>
                </a:lnTo>
                <a:lnTo>
                  <a:pt x="4341841" y="1309020"/>
                </a:lnTo>
                <a:lnTo>
                  <a:pt x="0" y="1309020"/>
                </a:lnTo>
                <a:lnTo>
                  <a:pt x="8163" y="1292076"/>
                </a:lnTo>
                <a:cubicBezTo>
                  <a:pt x="426245" y="522458"/>
                  <a:pt x="1241649" y="0"/>
                  <a:pt x="2179079" y="0"/>
                </a:cubicBezTo>
                <a:close/>
              </a:path>
            </a:pathLst>
          </a:custGeom>
          <a:gradFill flip="none" rotWithShape="1">
            <a:gsLst>
              <a:gs pos="22000">
                <a:schemeClr val="accent1">
                  <a:lumMod val="60000"/>
                  <a:lumOff val="40000"/>
                </a:schemeClr>
              </a:gs>
              <a:gs pos="100000">
                <a:schemeClr val="accent1">
                  <a:lumMod val="20000"/>
                  <a:lumOff val="80000"/>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p:cNvSpPr/>
          <p:nvPr userDrawn="1">
            <p:custDataLst>
              <p:tags r:id="rId10"/>
            </p:custDataLst>
          </p:nvPr>
        </p:nvSpPr>
        <p:spPr>
          <a:xfrm>
            <a:off x="6946608" y="5568399"/>
            <a:ext cx="1972948" cy="498232"/>
          </a:xfrm>
          <a:custGeom>
            <a:avLst/>
            <a:gdLst>
              <a:gd name="connsiteX0" fmla="*/ 1084022 w 1108530"/>
              <a:gd name="connsiteY0" fmla="*/ 230923 h 279939"/>
              <a:gd name="connsiteX1" fmla="*/ 1108530 w 1108530"/>
              <a:gd name="connsiteY1" fmla="*/ 255431 h 279939"/>
              <a:gd name="connsiteX2" fmla="*/ 1084022 w 1108530"/>
              <a:gd name="connsiteY2" fmla="*/ 279939 h 279939"/>
              <a:gd name="connsiteX3" fmla="*/ 1059514 w 1108530"/>
              <a:gd name="connsiteY3" fmla="*/ 255431 h 279939"/>
              <a:gd name="connsiteX4" fmla="*/ 1084022 w 1108530"/>
              <a:gd name="connsiteY4" fmla="*/ 230923 h 279939"/>
              <a:gd name="connsiteX5" fmla="*/ 965591 w 1108530"/>
              <a:gd name="connsiteY5" fmla="*/ 230923 h 279939"/>
              <a:gd name="connsiteX6" fmla="*/ 990099 w 1108530"/>
              <a:gd name="connsiteY6" fmla="*/ 255431 h 279939"/>
              <a:gd name="connsiteX7" fmla="*/ 965591 w 1108530"/>
              <a:gd name="connsiteY7" fmla="*/ 279939 h 279939"/>
              <a:gd name="connsiteX8" fmla="*/ 941082 w 1108530"/>
              <a:gd name="connsiteY8" fmla="*/ 255431 h 279939"/>
              <a:gd name="connsiteX9" fmla="*/ 965591 w 1108530"/>
              <a:gd name="connsiteY9" fmla="*/ 230923 h 279939"/>
              <a:gd name="connsiteX10" fmla="*/ 847159 w 1108530"/>
              <a:gd name="connsiteY10" fmla="*/ 230923 h 279939"/>
              <a:gd name="connsiteX11" fmla="*/ 871667 w 1108530"/>
              <a:gd name="connsiteY11" fmla="*/ 255431 h 279939"/>
              <a:gd name="connsiteX12" fmla="*/ 847159 w 1108530"/>
              <a:gd name="connsiteY12" fmla="*/ 279939 h 279939"/>
              <a:gd name="connsiteX13" fmla="*/ 822651 w 1108530"/>
              <a:gd name="connsiteY13" fmla="*/ 255431 h 279939"/>
              <a:gd name="connsiteX14" fmla="*/ 847159 w 1108530"/>
              <a:gd name="connsiteY14" fmla="*/ 230923 h 279939"/>
              <a:gd name="connsiteX15" fmla="*/ 728727 w 1108530"/>
              <a:gd name="connsiteY15" fmla="*/ 230923 h 279939"/>
              <a:gd name="connsiteX16" fmla="*/ 753235 w 1108530"/>
              <a:gd name="connsiteY16" fmla="*/ 255431 h 279939"/>
              <a:gd name="connsiteX17" fmla="*/ 728727 w 1108530"/>
              <a:gd name="connsiteY17" fmla="*/ 279939 h 279939"/>
              <a:gd name="connsiteX18" fmla="*/ 704219 w 1108530"/>
              <a:gd name="connsiteY18" fmla="*/ 255431 h 279939"/>
              <a:gd name="connsiteX19" fmla="*/ 728727 w 1108530"/>
              <a:gd name="connsiteY19" fmla="*/ 230923 h 279939"/>
              <a:gd name="connsiteX20" fmla="*/ 610295 w 1108530"/>
              <a:gd name="connsiteY20" fmla="*/ 230923 h 279939"/>
              <a:gd name="connsiteX21" fmla="*/ 634803 w 1108530"/>
              <a:gd name="connsiteY21" fmla="*/ 255431 h 279939"/>
              <a:gd name="connsiteX22" fmla="*/ 610295 w 1108530"/>
              <a:gd name="connsiteY22" fmla="*/ 279939 h 279939"/>
              <a:gd name="connsiteX23" fmla="*/ 585787 w 1108530"/>
              <a:gd name="connsiteY23" fmla="*/ 255431 h 279939"/>
              <a:gd name="connsiteX24" fmla="*/ 610295 w 1108530"/>
              <a:gd name="connsiteY24" fmla="*/ 230923 h 279939"/>
              <a:gd name="connsiteX25" fmla="*/ 498235 w 1108530"/>
              <a:gd name="connsiteY25" fmla="*/ 230923 h 279939"/>
              <a:gd name="connsiteX26" fmla="*/ 522743 w 1108530"/>
              <a:gd name="connsiteY26" fmla="*/ 255431 h 279939"/>
              <a:gd name="connsiteX27" fmla="*/ 498235 w 1108530"/>
              <a:gd name="connsiteY27" fmla="*/ 279939 h 279939"/>
              <a:gd name="connsiteX28" fmla="*/ 473727 w 1108530"/>
              <a:gd name="connsiteY28" fmla="*/ 255431 h 279939"/>
              <a:gd name="connsiteX29" fmla="*/ 498235 w 1108530"/>
              <a:gd name="connsiteY29" fmla="*/ 230923 h 279939"/>
              <a:gd name="connsiteX30" fmla="*/ 379803 w 1108530"/>
              <a:gd name="connsiteY30" fmla="*/ 230923 h 279939"/>
              <a:gd name="connsiteX31" fmla="*/ 404311 w 1108530"/>
              <a:gd name="connsiteY31" fmla="*/ 255431 h 279939"/>
              <a:gd name="connsiteX32" fmla="*/ 379803 w 1108530"/>
              <a:gd name="connsiteY32" fmla="*/ 279939 h 279939"/>
              <a:gd name="connsiteX33" fmla="*/ 355295 w 1108530"/>
              <a:gd name="connsiteY33" fmla="*/ 255431 h 279939"/>
              <a:gd name="connsiteX34" fmla="*/ 379803 w 1108530"/>
              <a:gd name="connsiteY34" fmla="*/ 230923 h 279939"/>
              <a:gd name="connsiteX35" fmla="*/ 261372 w 1108530"/>
              <a:gd name="connsiteY35" fmla="*/ 230923 h 279939"/>
              <a:gd name="connsiteX36" fmla="*/ 285880 w 1108530"/>
              <a:gd name="connsiteY36" fmla="*/ 255431 h 279939"/>
              <a:gd name="connsiteX37" fmla="*/ 261372 w 1108530"/>
              <a:gd name="connsiteY37" fmla="*/ 279939 h 279939"/>
              <a:gd name="connsiteX38" fmla="*/ 236863 w 1108530"/>
              <a:gd name="connsiteY38" fmla="*/ 255431 h 279939"/>
              <a:gd name="connsiteX39" fmla="*/ 261372 w 1108530"/>
              <a:gd name="connsiteY39" fmla="*/ 230923 h 279939"/>
              <a:gd name="connsiteX40" fmla="*/ 142940 w 1108530"/>
              <a:gd name="connsiteY40" fmla="*/ 230923 h 279939"/>
              <a:gd name="connsiteX41" fmla="*/ 167448 w 1108530"/>
              <a:gd name="connsiteY41" fmla="*/ 255431 h 279939"/>
              <a:gd name="connsiteX42" fmla="*/ 142940 w 1108530"/>
              <a:gd name="connsiteY42" fmla="*/ 279939 h 279939"/>
              <a:gd name="connsiteX43" fmla="*/ 118432 w 1108530"/>
              <a:gd name="connsiteY43" fmla="*/ 255431 h 279939"/>
              <a:gd name="connsiteX44" fmla="*/ 142940 w 1108530"/>
              <a:gd name="connsiteY44" fmla="*/ 230923 h 279939"/>
              <a:gd name="connsiteX45" fmla="*/ 24508 w 1108530"/>
              <a:gd name="connsiteY45" fmla="*/ 230923 h 279939"/>
              <a:gd name="connsiteX46" fmla="*/ 49016 w 1108530"/>
              <a:gd name="connsiteY46" fmla="*/ 255431 h 279939"/>
              <a:gd name="connsiteX47" fmla="*/ 24508 w 1108530"/>
              <a:gd name="connsiteY47" fmla="*/ 279939 h 279939"/>
              <a:gd name="connsiteX48" fmla="*/ 0 w 1108530"/>
              <a:gd name="connsiteY48" fmla="*/ 255431 h 279939"/>
              <a:gd name="connsiteX49" fmla="*/ 24508 w 1108530"/>
              <a:gd name="connsiteY49" fmla="*/ 230923 h 279939"/>
              <a:gd name="connsiteX50" fmla="*/ 1084022 w 1108530"/>
              <a:gd name="connsiteY50" fmla="*/ 115462 h 279939"/>
              <a:gd name="connsiteX51" fmla="*/ 1108530 w 1108530"/>
              <a:gd name="connsiteY51" fmla="*/ 139970 h 279939"/>
              <a:gd name="connsiteX52" fmla="*/ 1084022 w 1108530"/>
              <a:gd name="connsiteY52" fmla="*/ 164478 h 279939"/>
              <a:gd name="connsiteX53" fmla="*/ 1059514 w 1108530"/>
              <a:gd name="connsiteY53" fmla="*/ 139970 h 279939"/>
              <a:gd name="connsiteX54" fmla="*/ 1084022 w 1108530"/>
              <a:gd name="connsiteY54" fmla="*/ 115462 h 279939"/>
              <a:gd name="connsiteX55" fmla="*/ 965591 w 1108530"/>
              <a:gd name="connsiteY55" fmla="*/ 115462 h 279939"/>
              <a:gd name="connsiteX56" fmla="*/ 990099 w 1108530"/>
              <a:gd name="connsiteY56" fmla="*/ 139970 h 279939"/>
              <a:gd name="connsiteX57" fmla="*/ 965591 w 1108530"/>
              <a:gd name="connsiteY57" fmla="*/ 164478 h 279939"/>
              <a:gd name="connsiteX58" fmla="*/ 941082 w 1108530"/>
              <a:gd name="connsiteY58" fmla="*/ 139970 h 279939"/>
              <a:gd name="connsiteX59" fmla="*/ 965591 w 1108530"/>
              <a:gd name="connsiteY59" fmla="*/ 115462 h 279939"/>
              <a:gd name="connsiteX60" fmla="*/ 847159 w 1108530"/>
              <a:gd name="connsiteY60" fmla="*/ 115462 h 279939"/>
              <a:gd name="connsiteX61" fmla="*/ 871667 w 1108530"/>
              <a:gd name="connsiteY61" fmla="*/ 139970 h 279939"/>
              <a:gd name="connsiteX62" fmla="*/ 847159 w 1108530"/>
              <a:gd name="connsiteY62" fmla="*/ 164478 h 279939"/>
              <a:gd name="connsiteX63" fmla="*/ 822651 w 1108530"/>
              <a:gd name="connsiteY63" fmla="*/ 139970 h 279939"/>
              <a:gd name="connsiteX64" fmla="*/ 847159 w 1108530"/>
              <a:gd name="connsiteY64" fmla="*/ 115462 h 279939"/>
              <a:gd name="connsiteX65" fmla="*/ 728727 w 1108530"/>
              <a:gd name="connsiteY65" fmla="*/ 115462 h 279939"/>
              <a:gd name="connsiteX66" fmla="*/ 753235 w 1108530"/>
              <a:gd name="connsiteY66" fmla="*/ 139970 h 279939"/>
              <a:gd name="connsiteX67" fmla="*/ 728727 w 1108530"/>
              <a:gd name="connsiteY67" fmla="*/ 164478 h 279939"/>
              <a:gd name="connsiteX68" fmla="*/ 704219 w 1108530"/>
              <a:gd name="connsiteY68" fmla="*/ 139970 h 279939"/>
              <a:gd name="connsiteX69" fmla="*/ 728727 w 1108530"/>
              <a:gd name="connsiteY69" fmla="*/ 115462 h 279939"/>
              <a:gd name="connsiteX70" fmla="*/ 610295 w 1108530"/>
              <a:gd name="connsiteY70" fmla="*/ 115462 h 279939"/>
              <a:gd name="connsiteX71" fmla="*/ 634803 w 1108530"/>
              <a:gd name="connsiteY71" fmla="*/ 139970 h 279939"/>
              <a:gd name="connsiteX72" fmla="*/ 610295 w 1108530"/>
              <a:gd name="connsiteY72" fmla="*/ 164478 h 279939"/>
              <a:gd name="connsiteX73" fmla="*/ 585787 w 1108530"/>
              <a:gd name="connsiteY73" fmla="*/ 139970 h 279939"/>
              <a:gd name="connsiteX74" fmla="*/ 610295 w 1108530"/>
              <a:gd name="connsiteY74" fmla="*/ 115462 h 279939"/>
              <a:gd name="connsiteX75" fmla="*/ 498235 w 1108530"/>
              <a:gd name="connsiteY75" fmla="*/ 115462 h 279939"/>
              <a:gd name="connsiteX76" fmla="*/ 522743 w 1108530"/>
              <a:gd name="connsiteY76" fmla="*/ 139970 h 279939"/>
              <a:gd name="connsiteX77" fmla="*/ 498235 w 1108530"/>
              <a:gd name="connsiteY77" fmla="*/ 164478 h 279939"/>
              <a:gd name="connsiteX78" fmla="*/ 473727 w 1108530"/>
              <a:gd name="connsiteY78" fmla="*/ 139970 h 279939"/>
              <a:gd name="connsiteX79" fmla="*/ 498235 w 1108530"/>
              <a:gd name="connsiteY79" fmla="*/ 115462 h 279939"/>
              <a:gd name="connsiteX80" fmla="*/ 379803 w 1108530"/>
              <a:gd name="connsiteY80" fmla="*/ 115462 h 279939"/>
              <a:gd name="connsiteX81" fmla="*/ 404311 w 1108530"/>
              <a:gd name="connsiteY81" fmla="*/ 139970 h 279939"/>
              <a:gd name="connsiteX82" fmla="*/ 379803 w 1108530"/>
              <a:gd name="connsiteY82" fmla="*/ 164478 h 279939"/>
              <a:gd name="connsiteX83" fmla="*/ 355295 w 1108530"/>
              <a:gd name="connsiteY83" fmla="*/ 139970 h 279939"/>
              <a:gd name="connsiteX84" fmla="*/ 379803 w 1108530"/>
              <a:gd name="connsiteY84" fmla="*/ 115462 h 279939"/>
              <a:gd name="connsiteX85" fmla="*/ 261372 w 1108530"/>
              <a:gd name="connsiteY85" fmla="*/ 115462 h 279939"/>
              <a:gd name="connsiteX86" fmla="*/ 285880 w 1108530"/>
              <a:gd name="connsiteY86" fmla="*/ 139970 h 279939"/>
              <a:gd name="connsiteX87" fmla="*/ 261372 w 1108530"/>
              <a:gd name="connsiteY87" fmla="*/ 164478 h 279939"/>
              <a:gd name="connsiteX88" fmla="*/ 236863 w 1108530"/>
              <a:gd name="connsiteY88" fmla="*/ 139970 h 279939"/>
              <a:gd name="connsiteX89" fmla="*/ 261372 w 1108530"/>
              <a:gd name="connsiteY89" fmla="*/ 115462 h 279939"/>
              <a:gd name="connsiteX90" fmla="*/ 142940 w 1108530"/>
              <a:gd name="connsiteY90" fmla="*/ 115462 h 279939"/>
              <a:gd name="connsiteX91" fmla="*/ 167448 w 1108530"/>
              <a:gd name="connsiteY91" fmla="*/ 139970 h 279939"/>
              <a:gd name="connsiteX92" fmla="*/ 142940 w 1108530"/>
              <a:gd name="connsiteY92" fmla="*/ 164478 h 279939"/>
              <a:gd name="connsiteX93" fmla="*/ 118432 w 1108530"/>
              <a:gd name="connsiteY93" fmla="*/ 139970 h 279939"/>
              <a:gd name="connsiteX94" fmla="*/ 142940 w 1108530"/>
              <a:gd name="connsiteY94" fmla="*/ 115462 h 279939"/>
              <a:gd name="connsiteX95" fmla="*/ 24508 w 1108530"/>
              <a:gd name="connsiteY95" fmla="*/ 115462 h 279939"/>
              <a:gd name="connsiteX96" fmla="*/ 49016 w 1108530"/>
              <a:gd name="connsiteY96" fmla="*/ 139970 h 279939"/>
              <a:gd name="connsiteX97" fmla="*/ 24508 w 1108530"/>
              <a:gd name="connsiteY97" fmla="*/ 164478 h 279939"/>
              <a:gd name="connsiteX98" fmla="*/ 0 w 1108530"/>
              <a:gd name="connsiteY98" fmla="*/ 139970 h 279939"/>
              <a:gd name="connsiteX99" fmla="*/ 24508 w 1108530"/>
              <a:gd name="connsiteY99" fmla="*/ 115462 h 279939"/>
              <a:gd name="connsiteX100" fmla="*/ 1084022 w 1108530"/>
              <a:gd name="connsiteY100" fmla="*/ 0 h 279939"/>
              <a:gd name="connsiteX101" fmla="*/ 1108530 w 1108530"/>
              <a:gd name="connsiteY101" fmla="*/ 24508 h 279939"/>
              <a:gd name="connsiteX102" fmla="*/ 1084022 w 1108530"/>
              <a:gd name="connsiteY102" fmla="*/ 49016 h 279939"/>
              <a:gd name="connsiteX103" fmla="*/ 1059514 w 1108530"/>
              <a:gd name="connsiteY103" fmla="*/ 24508 h 279939"/>
              <a:gd name="connsiteX104" fmla="*/ 1084022 w 1108530"/>
              <a:gd name="connsiteY104" fmla="*/ 0 h 279939"/>
              <a:gd name="connsiteX105" fmla="*/ 965591 w 1108530"/>
              <a:gd name="connsiteY105" fmla="*/ 0 h 279939"/>
              <a:gd name="connsiteX106" fmla="*/ 990099 w 1108530"/>
              <a:gd name="connsiteY106" fmla="*/ 24508 h 279939"/>
              <a:gd name="connsiteX107" fmla="*/ 965591 w 1108530"/>
              <a:gd name="connsiteY107" fmla="*/ 49016 h 279939"/>
              <a:gd name="connsiteX108" fmla="*/ 941082 w 1108530"/>
              <a:gd name="connsiteY108" fmla="*/ 24508 h 279939"/>
              <a:gd name="connsiteX109" fmla="*/ 965591 w 1108530"/>
              <a:gd name="connsiteY109" fmla="*/ 0 h 279939"/>
              <a:gd name="connsiteX110" fmla="*/ 847159 w 1108530"/>
              <a:gd name="connsiteY110" fmla="*/ 0 h 279939"/>
              <a:gd name="connsiteX111" fmla="*/ 871667 w 1108530"/>
              <a:gd name="connsiteY111" fmla="*/ 24508 h 279939"/>
              <a:gd name="connsiteX112" fmla="*/ 847159 w 1108530"/>
              <a:gd name="connsiteY112" fmla="*/ 49016 h 279939"/>
              <a:gd name="connsiteX113" fmla="*/ 822651 w 1108530"/>
              <a:gd name="connsiteY113" fmla="*/ 24508 h 279939"/>
              <a:gd name="connsiteX114" fmla="*/ 847159 w 1108530"/>
              <a:gd name="connsiteY114" fmla="*/ 0 h 279939"/>
              <a:gd name="connsiteX115" fmla="*/ 728727 w 1108530"/>
              <a:gd name="connsiteY115" fmla="*/ 0 h 279939"/>
              <a:gd name="connsiteX116" fmla="*/ 753235 w 1108530"/>
              <a:gd name="connsiteY116" fmla="*/ 24508 h 279939"/>
              <a:gd name="connsiteX117" fmla="*/ 728727 w 1108530"/>
              <a:gd name="connsiteY117" fmla="*/ 49016 h 279939"/>
              <a:gd name="connsiteX118" fmla="*/ 704219 w 1108530"/>
              <a:gd name="connsiteY118" fmla="*/ 24508 h 279939"/>
              <a:gd name="connsiteX119" fmla="*/ 728727 w 1108530"/>
              <a:gd name="connsiteY119" fmla="*/ 0 h 279939"/>
              <a:gd name="connsiteX120" fmla="*/ 610295 w 1108530"/>
              <a:gd name="connsiteY120" fmla="*/ 0 h 279939"/>
              <a:gd name="connsiteX121" fmla="*/ 634803 w 1108530"/>
              <a:gd name="connsiteY121" fmla="*/ 24508 h 279939"/>
              <a:gd name="connsiteX122" fmla="*/ 610295 w 1108530"/>
              <a:gd name="connsiteY122" fmla="*/ 49016 h 279939"/>
              <a:gd name="connsiteX123" fmla="*/ 585787 w 1108530"/>
              <a:gd name="connsiteY123" fmla="*/ 24508 h 279939"/>
              <a:gd name="connsiteX124" fmla="*/ 610295 w 1108530"/>
              <a:gd name="connsiteY124" fmla="*/ 0 h 279939"/>
              <a:gd name="connsiteX125" fmla="*/ 498235 w 1108530"/>
              <a:gd name="connsiteY125" fmla="*/ 0 h 279939"/>
              <a:gd name="connsiteX126" fmla="*/ 522743 w 1108530"/>
              <a:gd name="connsiteY126" fmla="*/ 24508 h 279939"/>
              <a:gd name="connsiteX127" fmla="*/ 498235 w 1108530"/>
              <a:gd name="connsiteY127" fmla="*/ 49016 h 279939"/>
              <a:gd name="connsiteX128" fmla="*/ 473727 w 1108530"/>
              <a:gd name="connsiteY128" fmla="*/ 24508 h 279939"/>
              <a:gd name="connsiteX129" fmla="*/ 498235 w 1108530"/>
              <a:gd name="connsiteY129" fmla="*/ 0 h 279939"/>
              <a:gd name="connsiteX130" fmla="*/ 379803 w 1108530"/>
              <a:gd name="connsiteY130" fmla="*/ 0 h 279939"/>
              <a:gd name="connsiteX131" fmla="*/ 404311 w 1108530"/>
              <a:gd name="connsiteY131" fmla="*/ 24508 h 279939"/>
              <a:gd name="connsiteX132" fmla="*/ 379803 w 1108530"/>
              <a:gd name="connsiteY132" fmla="*/ 49016 h 279939"/>
              <a:gd name="connsiteX133" fmla="*/ 355295 w 1108530"/>
              <a:gd name="connsiteY133" fmla="*/ 24508 h 279939"/>
              <a:gd name="connsiteX134" fmla="*/ 379803 w 1108530"/>
              <a:gd name="connsiteY134" fmla="*/ 0 h 279939"/>
              <a:gd name="connsiteX135" fmla="*/ 261372 w 1108530"/>
              <a:gd name="connsiteY135" fmla="*/ 0 h 279939"/>
              <a:gd name="connsiteX136" fmla="*/ 285880 w 1108530"/>
              <a:gd name="connsiteY136" fmla="*/ 24508 h 279939"/>
              <a:gd name="connsiteX137" fmla="*/ 261372 w 1108530"/>
              <a:gd name="connsiteY137" fmla="*/ 49016 h 279939"/>
              <a:gd name="connsiteX138" fmla="*/ 236863 w 1108530"/>
              <a:gd name="connsiteY138" fmla="*/ 24508 h 279939"/>
              <a:gd name="connsiteX139" fmla="*/ 261372 w 1108530"/>
              <a:gd name="connsiteY139" fmla="*/ 0 h 279939"/>
              <a:gd name="connsiteX140" fmla="*/ 142940 w 1108530"/>
              <a:gd name="connsiteY140" fmla="*/ 0 h 279939"/>
              <a:gd name="connsiteX141" fmla="*/ 167448 w 1108530"/>
              <a:gd name="connsiteY141" fmla="*/ 24508 h 279939"/>
              <a:gd name="connsiteX142" fmla="*/ 142940 w 1108530"/>
              <a:gd name="connsiteY142" fmla="*/ 49016 h 279939"/>
              <a:gd name="connsiteX143" fmla="*/ 118432 w 1108530"/>
              <a:gd name="connsiteY143" fmla="*/ 24508 h 279939"/>
              <a:gd name="connsiteX144" fmla="*/ 142940 w 1108530"/>
              <a:gd name="connsiteY144" fmla="*/ 0 h 279939"/>
              <a:gd name="connsiteX145" fmla="*/ 24508 w 1108530"/>
              <a:gd name="connsiteY145" fmla="*/ 0 h 279939"/>
              <a:gd name="connsiteX146" fmla="*/ 49016 w 1108530"/>
              <a:gd name="connsiteY146" fmla="*/ 24508 h 279939"/>
              <a:gd name="connsiteX147" fmla="*/ 24508 w 1108530"/>
              <a:gd name="connsiteY147" fmla="*/ 49016 h 279939"/>
              <a:gd name="connsiteX148" fmla="*/ 0 w 1108530"/>
              <a:gd name="connsiteY148" fmla="*/ 24508 h 279939"/>
              <a:gd name="connsiteX149" fmla="*/ 24508 w 1108530"/>
              <a:gd name="connsiteY149" fmla="*/ 0 h 27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108530" h="279939">
                <a:moveTo>
                  <a:pt x="1084022" y="230923"/>
                </a:moveTo>
                <a:cubicBezTo>
                  <a:pt x="1097558" y="230923"/>
                  <a:pt x="1108530" y="241895"/>
                  <a:pt x="1108530" y="255431"/>
                </a:cubicBezTo>
                <a:cubicBezTo>
                  <a:pt x="1108530" y="268967"/>
                  <a:pt x="1097558" y="279939"/>
                  <a:pt x="1084022" y="279939"/>
                </a:cubicBezTo>
                <a:cubicBezTo>
                  <a:pt x="1070486" y="279939"/>
                  <a:pt x="1059514" y="268967"/>
                  <a:pt x="1059514" y="255431"/>
                </a:cubicBezTo>
                <a:cubicBezTo>
                  <a:pt x="1059514" y="241895"/>
                  <a:pt x="1070486" y="230923"/>
                  <a:pt x="1084022" y="230923"/>
                </a:cubicBezTo>
                <a:close/>
                <a:moveTo>
                  <a:pt x="965591" y="230923"/>
                </a:moveTo>
                <a:cubicBezTo>
                  <a:pt x="979126" y="230923"/>
                  <a:pt x="990099" y="241895"/>
                  <a:pt x="990099" y="255431"/>
                </a:cubicBezTo>
                <a:cubicBezTo>
                  <a:pt x="990099" y="268967"/>
                  <a:pt x="979126" y="279939"/>
                  <a:pt x="965591" y="279939"/>
                </a:cubicBezTo>
                <a:cubicBezTo>
                  <a:pt x="952055" y="279939"/>
                  <a:pt x="941082" y="268967"/>
                  <a:pt x="941082" y="255431"/>
                </a:cubicBezTo>
                <a:cubicBezTo>
                  <a:pt x="941082" y="241895"/>
                  <a:pt x="952055" y="230923"/>
                  <a:pt x="965591" y="230923"/>
                </a:cubicBezTo>
                <a:close/>
                <a:moveTo>
                  <a:pt x="847159" y="230923"/>
                </a:moveTo>
                <a:cubicBezTo>
                  <a:pt x="860694" y="230923"/>
                  <a:pt x="871667" y="241895"/>
                  <a:pt x="871667" y="255431"/>
                </a:cubicBezTo>
                <a:cubicBezTo>
                  <a:pt x="871667" y="268967"/>
                  <a:pt x="860694" y="279939"/>
                  <a:pt x="847159" y="279939"/>
                </a:cubicBezTo>
                <a:cubicBezTo>
                  <a:pt x="833623" y="279939"/>
                  <a:pt x="822651" y="268967"/>
                  <a:pt x="822651" y="255431"/>
                </a:cubicBezTo>
                <a:cubicBezTo>
                  <a:pt x="822651" y="241895"/>
                  <a:pt x="833623" y="230923"/>
                  <a:pt x="847159" y="230923"/>
                </a:cubicBezTo>
                <a:close/>
                <a:moveTo>
                  <a:pt x="728727" y="230923"/>
                </a:moveTo>
                <a:cubicBezTo>
                  <a:pt x="742263" y="230923"/>
                  <a:pt x="753235" y="241895"/>
                  <a:pt x="753235" y="255431"/>
                </a:cubicBezTo>
                <a:cubicBezTo>
                  <a:pt x="753235" y="268967"/>
                  <a:pt x="742263" y="279939"/>
                  <a:pt x="728727" y="279939"/>
                </a:cubicBezTo>
                <a:cubicBezTo>
                  <a:pt x="715191" y="279939"/>
                  <a:pt x="704219" y="268967"/>
                  <a:pt x="704219" y="255431"/>
                </a:cubicBezTo>
                <a:cubicBezTo>
                  <a:pt x="704219" y="241895"/>
                  <a:pt x="715191" y="230923"/>
                  <a:pt x="728727" y="230923"/>
                </a:cubicBezTo>
                <a:close/>
                <a:moveTo>
                  <a:pt x="610295" y="230923"/>
                </a:moveTo>
                <a:cubicBezTo>
                  <a:pt x="623831" y="230923"/>
                  <a:pt x="634803" y="241895"/>
                  <a:pt x="634803" y="255431"/>
                </a:cubicBezTo>
                <a:cubicBezTo>
                  <a:pt x="634803" y="268967"/>
                  <a:pt x="623831" y="279939"/>
                  <a:pt x="610295" y="279939"/>
                </a:cubicBezTo>
                <a:cubicBezTo>
                  <a:pt x="596759" y="279939"/>
                  <a:pt x="585787" y="268967"/>
                  <a:pt x="585787" y="255431"/>
                </a:cubicBezTo>
                <a:cubicBezTo>
                  <a:pt x="585787" y="241895"/>
                  <a:pt x="596759" y="230923"/>
                  <a:pt x="610295" y="230923"/>
                </a:cubicBezTo>
                <a:close/>
                <a:moveTo>
                  <a:pt x="498235" y="230923"/>
                </a:moveTo>
                <a:cubicBezTo>
                  <a:pt x="511771" y="230923"/>
                  <a:pt x="522743" y="241895"/>
                  <a:pt x="522743" y="255431"/>
                </a:cubicBezTo>
                <a:cubicBezTo>
                  <a:pt x="522743" y="268967"/>
                  <a:pt x="511771" y="279939"/>
                  <a:pt x="498235" y="279939"/>
                </a:cubicBezTo>
                <a:cubicBezTo>
                  <a:pt x="484699" y="279939"/>
                  <a:pt x="473727" y="268967"/>
                  <a:pt x="473727" y="255431"/>
                </a:cubicBezTo>
                <a:cubicBezTo>
                  <a:pt x="473727" y="241895"/>
                  <a:pt x="484699" y="230923"/>
                  <a:pt x="498235" y="230923"/>
                </a:cubicBezTo>
                <a:close/>
                <a:moveTo>
                  <a:pt x="379803" y="230923"/>
                </a:moveTo>
                <a:cubicBezTo>
                  <a:pt x="393339" y="230923"/>
                  <a:pt x="404311" y="241895"/>
                  <a:pt x="404311" y="255431"/>
                </a:cubicBezTo>
                <a:cubicBezTo>
                  <a:pt x="404311" y="268967"/>
                  <a:pt x="393339" y="279939"/>
                  <a:pt x="379803" y="279939"/>
                </a:cubicBezTo>
                <a:cubicBezTo>
                  <a:pt x="366268" y="279939"/>
                  <a:pt x="355295" y="268967"/>
                  <a:pt x="355295" y="255431"/>
                </a:cubicBezTo>
                <a:cubicBezTo>
                  <a:pt x="355295" y="241895"/>
                  <a:pt x="366268" y="230923"/>
                  <a:pt x="379803" y="230923"/>
                </a:cubicBezTo>
                <a:close/>
                <a:moveTo>
                  <a:pt x="261372" y="230923"/>
                </a:moveTo>
                <a:cubicBezTo>
                  <a:pt x="274907" y="230923"/>
                  <a:pt x="285880" y="241895"/>
                  <a:pt x="285880" y="255431"/>
                </a:cubicBezTo>
                <a:cubicBezTo>
                  <a:pt x="285880" y="268967"/>
                  <a:pt x="274907" y="279939"/>
                  <a:pt x="261372" y="279939"/>
                </a:cubicBezTo>
                <a:cubicBezTo>
                  <a:pt x="247836" y="279939"/>
                  <a:pt x="236863" y="268967"/>
                  <a:pt x="236863" y="255431"/>
                </a:cubicBezTo>
                <a:cubicBezTo>
                  <a:pt x="236863" y="241895"/>
                  <a:pt x="247836" y="230923"/>
                  <a:pt x="261372" y="230923"/>
                </a:cubicBezTo>
                <a:close/>
                <a:moveTo>
                  <a:pt x="142940" y="230923"/>
                </a:moveTo>
                <a:cubicBezTo>
                  <a:pt x="156475" y="230923"/>
                  <a:pt x="167448" y="241895"/>
                  <a:pt x="167448" y="255431"/>
                </a:cubicBezTo>
                <a:cubicBezTo>
                  <a:pt x="167448" y="268967"/>
                  <a:pt x="156475" y="279939"/>
                  <a:pt x="142940" y="279939"/>
                </a:cubicBezTo>
                <a:cubicBezTo>
                  <a:pt x="129404" y="279939"/>
                  <a:pt x="118432" y="268967"/>
                  <a:pt x="118432" y="255431"/>
                </a:cubicBezTo>
                <a:cubicBezTo>
                  <a:pt x="118432" y="241895"/>
                  <a:pt x="129404" y="230923"/>
                  <a:pt x="142940" y="230923"/>
                </a:cubicBezTo>
                <a:close/>
                <a:moveTo>
                  <a:pt x="24508" y="230923"/>
                </a:moveTo>
                <a:cubicBezTo>
                  <a:pt x="38044" y="230923"/>
                  <a:pt x="49016" y="241895"/>
                  <a:pt x="49016" y="255431"/>
                </a:cubicBezTo>
                <a:cubicBezTo>
                  <a:pt x="49016" y="268967"/>
                  <a:pt x="38044" y="279939"/>
                  <a:pt x="24508" y="279939"/>
                </a:cubicBezTo>
                <a:cubicBezTo>
                  <a:pt x="10972" y="279939"/>
                  <a:pt x="0" y="268967"/>
                  <a:pt x="0" y="255431"/>
                </a:cubicBezTo>
                <a:cubicBezTo>
                  <a:pt x="0" y="241895"/>
                  <a:pt x="10972" y="230923"/>
                  <a:pt x="24508" y="230923"/>
                </a:cubicBezTo>
                <a:close/>
                <a:moveTo>
                  <a:pt x="1084022" y="115462"/>
                </a:moveTo>
                <a:cubicBezTo>
                  <a:pt x="1097558" y="115462"/>
                  <a:pt x="1108530" y="126434"/>
                  <a:pt x="1108530" y="139970"/>
                </a:cubicBezTo>
                <a:cubicBezTo>
                  <a:pt x="1108530" y="153505"/>
                  <a:pt x="1097558" y="164478"/>
                  <a:pt x="1084022" y="164478"/>
                </a:cubicBezTo>
                <a:cubicBezTo>
                  <a:pt x="1070486" y="164478"/>
                  <a:pt x="1059514" y="153505"/>
                  <a:pt x="1059514" y="139970"/>
                </a:cubicBezTo>
                <a:cubicBezTo>
                  <a:pt x="1059514" y="126434"/>
                  <a:pt x="1070486" y="115462"/>
                  <a:pt x="1084022" y="115462"/>
                </a:cubicBezTo>
                <a:close/>
                <a:moveTo>
                  <a:pt x="965591" y="115462"/>
                </a:moveTo>
                <a:cubicBezTo>
                  <a:pt x="979126" y="115462"/>
                  <a:pt x="990099" y="126434"/>
                  <a:pt x="990099" y="139970"/>
                </a:cubicBezTo>
                <a:cubicBezTo>
                  <a:pt x="990099" y="153505"/>
                  <a:pt x="979126" y="164478"/>
                  <a:pt x="965591" y="164478"/>
                </a:cubicBezTo>
                <a:cubicBezTo>
                  <a:pt x="952055" y="164478"/>
                  <a:pt x="941082" y="153505"/>
                  <a:pt x="941082" y="139970"/>
                </a:cubicBezTo>
                <a:cubicBezTo>
                  <a:pt x="941082" y="126434"/>
                  <a:pt x="952055" y="115462"/>
                  <a:pt x="965591" y="115462"/>
                </a:cubicBezTo>
                <a:close/>
                <a:moveTo>
                  <a:pt x="847159" y="115462"/>
                </a:moveTo>
                <a:cubicBezTo>
                  <a:pt x="860694" y="115462"/>
                  <a:pt x="871667" y="126434"/>
                  <a:pt x="871667" y="139970"/>
                </a:cubicBezTo>
                <a:cubicBezTo>
                  <a:pt x="871667" y="153505"/>
                  <a:pt x="860694" y="164478"/>
                  <a:pt x="847159" y="164478"/>
                </a:cubicBezTo>
                <a:cubicBezTo>
                  <a:pt x="833623" y="164478"/>
                  <a:pt x="822651" y="153505"/>
                  <a:pt x="822651" y="139970"/>
                </a:cubicBezTo>
                <a:cubicBezTo>
                  <a:pt x="822651" y="126434"/>
                  <a:pt x="833623" y="115462"/>
                  <a:pt x="847159" y="115462"/>
                </a:cubicBezTo>
                <a:close/>
                <a:moveTo>
                  <a:pt x="728727" y="115462"/>
                </a:moveTo>
                <a:cubicBezTo>
                  <a:pt x="742263" y="115462"/>
                  <a:pt x="753235" y="126434"/>
                  <a:pt x="753235" y="139970"/>
                </a:cubicBezTo>
                <a:cubicBezTo>
                  <a:pt x="753235" y="153505"/>
                  <a:pt x="742263" y="164478"/>
                  <a:pt x="728727" y="164478"/>
                </a:cubicBezTo>
                <a:cubicBezTo>
                  <a:pt x="715191" y="164478"/>
                  <a:pt x="704219" y="153505"/>
                  <a:pt x="704219" y="139970"/>
                </a:cubicBezTo>
                <a:cubicBezTo>
                  <a:pt x="704219" y="126434"/>
                  <a:pt x="715191" y="115462"/>
                  <a:pt x="728727" y="115462"/>
                </a:cubicBezTo>
                <a:close/>
                <a:moveTo>
                  <a:pt x="610295" y="115462"/>
                </a:moveTo>
                <a:cubicBezTo>
                  <a:pt x="623831" y="115462"/>
                  <a:pt x="634803" y="126434"/>
                  <a:pt x="634803" y="139970"/>
                </a:cubicBezTo>
                <a:cubicBezTo>
                  <a:pt x="634803" y="153505"/>
                  <a:pt x="623831" y="164478"/>
                  <a:pt x="610295" y="164478"/>
                </a:cubicBezTo>
                <a:cubicBezTo>
                  <a:pt x="596759" y="164478"/>
                  <a:pt x="585787" y="153505"/>
                  <a:pt x="585787" y="139970"/>
                </a:cubicBezTo>
                <a:cubicBezTo>
                  <a:pt x="585787" y="126434"/>
                  <a:pt x="596759" y="115462"/>
                  <a:pt x="610295" y="115462"/>
                </a:cubicBezTo>
                <a:close/>
                <a:moveTo>
                  <a:pt x="498235" y="115462"/>
                </a:moveTo>
                <a:cubicBezTo>
                  <a:pt x="511771" y="115462"/>
                  <a:pt x="522743" y="126434"/>
                  <a:pt x="522743" y="139970"/>
                </a:cubicBezTo>
                <a:cubicBezTo>
                  <a:pt x="522743" y="153505"/>
                  <a:pt x="511771" y="164478"/>
                  <a:pt x="498235" y="164478"/>
                </a:cubicBezTo>
                <a:cubicBezTo>
                  <a:pt x="484699" y="164478"/>
                  <a:pt x="473727" y="153505"/>
                  <a:pt x="473727" y="139970"/>
                </a:cubicBezTo>
                <a:cubicBezTo>
                  <a:pt x="473727" y="126434"/>
                  <a:pt x="484699" y="115462"/>
                  <a:pt x="498235" y="115462"/>
                </a:cubicBezTo>
                <a:close/>
                <a:moveTo>
                  <a:pt x="379803" y="115462"/>
                </a:moveTo>
                <a:cubicBezTo>
                  <a:pt x="393339" y="115462"/>
                  <a:pt x="404311" y="126434"/>
                  <a:pt x="404311" y="139970"/>
                </a:cubicBezTo>
                <a:cubicBezTo>
                  <a:pt x="404311" y="153505"/>
                  <a:pt x="393339" y="164478"/>
                  <a:pt x="379803" y="164478"/>
                </a:cubicBezTo>
                <a:cubicBezTo>
                  <a:pt x="366268" y="164478"/>
                  <a:pt x="355295" y="153505"/>
                  <a:pt x="355295" y="139970"/>
                </a:cubicBezTo>
                <a:cubicBezTo>
                  <a:pt x="355295" y="126434"/>
                  <a:pt x="366268" y="115462"/>
                  <a:pt x="379803" y="115462"/>
                </a:cubicBezTo>
                <a:close/>
                <a:moveTo>
                  <a:pt x="261372" y="115462"/>
                </a:moveTo>
                <a:cubicBezTo>
                  <a:pt x="274907" y="115462"/>
                  <a:pt x="285880" y="126434"/>
                  <a:pt x="285880" y="139970"/>
                </a:cubicBezTo>
                <a:cubicBezTo>
                  <a:pt x="285880" y="153505"/>
                  <a:pt x="274907" y="164478"/>
                  <a:pt x="261372" y="164478"/>
                </a:cubicBezTo>
                <a:cubicBezTo>
                  <a:pt x="247836" y="164478"/>
                  <a:pt x="236863" y="153505"/>
                  <a:pt x="236863" y="139970"/>
                </a:cubicBezTo>
                <a:cubicBezTo>
                  <a:pt x="236863" y="126434"/>
                  <a:pt x="247836" y="115462"/>
                  <a:pt x="261372" y="115462"/>
                </a:cubicBezTo>
                <a:close/>
                <a:moveTo>
                  <a:pt x="142940" y="115462"/>
                </a:moveTo>
                <a:cubicBezTo>
                  <a:pt x="156475" y="115462"/>
                  <a:pt x="167448" y="126434"/>
                  <a:pt x="167448" y="139970"/>
                </a:cubicBezTo>
                <a:cubicBezTo>
                  <a:pt x="167448" y="153505"/>
                  <a:pt x="156475" y="164478"/>
                  <a:pt x="142940" y="164478"/>
                </a:cubicBezTo>
                <a:cubicBezTo>
                  <a:pt x="129404" y="164478"/>
                  <a:pt x="118432" y="153505"/>
                  <a:pt x="118432" y="139970"/>
                </a:cubicBezTo>
                <a:cubicBezTo>
                  <a:pt x="118432" y="126434"/>
                  <a:pt x="129404" y="115462"/>
                  <a:pt x="142940" y="115462"/>
                </a:cubicBezTo>
                <a:close/>
                <a:moveTo>
                  <a:pt x="24508" y="115462"/>
                </a:moveTo>
                <a:cubicBezTo>
                  <a:pt x="38044" y="115462"/>
                  <a:pt x="49016" y="126434"/>
                  <a:pt x="49016" y="139970"/>
                </a:cubicBezTo>
                <a:cubicBezTo>
                  <a:pt x="49016" y="153505"/>
                  <a:pt x="38044" y="164478"/>
                  <a:pt x="24508" y="164478"/>
                </a:cubicBezTo>
                <a:cubicBezTo>
                  <a:pt x="10972" y="164478"/>
                  <a:pt x="0" y="153505"/>
                  <a:pt x="0" y="139970"/>
                </a:cubicBezTo>
                <a:cubicBezTo>
                  <a:pt x="0" y="126434"/>
                  <a:pt x="10972" y="115462"/>
                  <a:pt x="24508" y="115462"/>
                </a:cubicBezTo>
                <a:close/>
                <a:moveTo>
                  <a:pt x="1084022" y="0"/>
                </a:moveTo>
                <a:cubicBezTo>
                  <a:pt x="1097558" y="0"/>
                  <a:pt x="1108530" y="10973"/>
                  <a:pt x="1108530" y="24508"/>
                </a:cubicBezTo>
                <a:cubicBezTo>
                  <a:pt x="1108530" y="38044"/>
                  <a:pt x="1097558" y="49016"/>
                  <a:pt x="1084022" y="49016"/>
                </a:cubicBezTo>
                <a:cubicBezTo>
                  <a:pt x="1070486" y="49016"/>
                  <a:pt x="1059514" y="38044"/>
                  <a:pt x="1059514" y="24508"/>
                </a:cubicBezTo>
                <a:cubicBezTo>
                  <a:pt x="1059514" y="10973"/>
                  <a:pt x="1070486" y="0"/>
                  <a:pt x="1084022" y="0"/>
                </a:cubicBezTo>
                <a:close/>
                <a:moveTo>
                  <a:pt x="965591" y="0"/>
                </a:moveTo>
                <a:cubicBezTo>
                  <a:pt x="979126" y="0"/>
                  <a:pt x="990099" y="10973"/>
                  <a:pt x="990099" y="24508"/>
                </a:cubicBezTo>
                <a:cubicBezTo>
                  <a:pt x="990099" y="38044"/>
                  <a:pt x="979126" y="49016"/>
                  <a:pt x="965591" y="49016"/>
                </a:cubicBezTo>
                <a:cubicBezTo>
                  <a:pt x="952055" y="49016"/>
                  <a:pt x="941082" y="38044"/>
                  <a:pt x="941082" y="24508"/>
                </a:cubicBezTo>
                <a:cubicBezTo>
                  <a:pt x="941082" y="10973"/>
                  <a:pt x="952055" y="0"/>
                  <a:pt x="965591" y="0"/>
                </a:cubicBezTo>
                <a:close/>
                <a:moveTo>
                  <a:pt x="847159" y="0"/>
                </a:moveTo>
                <a:cubicBezTo>
                  <a:pt x="860694" y="0"/>
                  <a:pt x="871667" y="10973"/>
                  <a:pt x="871667" y="24508"/>
                </a:cubicBezTo>
                <a:cubicBezTo>
                  <a:pt x="871667" y="38044"/>
                  <a:pt x="860694" y="49016"/>
                  <a:pt x="847159" y="49016"/>
                </a:cubicBezTo>
                <a:cubicBezTo>
                  <a:pt x="833623" y="49016"/>
                  <a:pt x="822651" y="38044"/>
                  <a:pt x="822651" y="24508"/>
                </a:cubicBezTo>
                <a:cubicBezTo>
                  <a:pt x="822651" y="10973"/>
                  <a:pt x="833623" y="0"/>
                  <a:pt x="847159" y="0"/>
                </a:cubicBezTo>
                <a:close/>
                <a:moveTo>
                  <a:pt x="728727" y="0"/>
                </a:moveTo>
                <a:cubicBezTo>
                  <a:pt x="742263" y="0"/>
                  <a:pt x="753235" y="10973"/>
                  <a:pt x="753235" y="24508"/>
                </a:cubicBezTo>
                <a:cubicBezTo>
                  <a:pt x="753235" y="38044"/>
                  <a:pt x="742263" y="49016"/>
                  <a:pt x="728727" y="49016"/>
                </a:cubicBezTo>
                <a:cubicBezTo>
                  <a:pt x="715191" y="49016"/>
                  <a:pt x="704219" y="38044"/>
                  <a:pt x="704219" y="24508"/>
                </a:cubicBezTo>
                <a:cubicBezTo>
                  <a:pt x="704219" y="10973"/>
                  <a:pt x="715191" y="0"/>
                  <a:pt x="728727" y="0"/>
                </a:cubicBezTo>
                <a:close/>
                <a:moveTo>
                  <a:pt x="610295" y="0"/>
                </a:moveTo>
                <a:cubicBezTo>
                  <a:pt x="623831" y="0"/>
                  <a:pt x="634803" y="10973"/>
                  <a:pt x="634803" y="24508"/>
                </a:cubicBezTo>
                <a:cubicBezTo>
                  <a:pt x="634803" y="38044"/>
                  <a:pt x="623831" y="49016"/>
                  <a:pt x="610295" y="49016"/>
                </a:cubicBezTo>
                <a:cubicBezTo>
                  <a:pt x="596759" y="49016"/>
                  <a:pt x="585787" y="38044"/>
                  <a:pt x="585787" y="24508"/>
                </a:cubicBezTo>
                <a:cubicBezTo>
                  <a:pt x="585787" y="10973"/>
                  <a:pt x="596759" y="0"/>
                  <a:pt x="610295" y="0"/>
                </a:cubicBezTo>
                <a:close/>
                <a:moveTo>
                  <a:pt x="498235" y="0"/>
                </a:moveTo>
                <a:cubicBezTo>
                  <a:pt x="511771" y="0"/>
                  <a:pt x="522743" y="10973"/>
                  <a:pt x="522743" y="24508"/>
                </a:cubicBezTo>
                <a:cubicBezTo>
                  <a:pt x="522743" y="38044"/>
                  <a:pt x="511771" y="49016"/>
                  <a:pt x="498235" y="49016"/>
                </a:cubicBezTo>
                <a:cubicBezTo>
                  <a:pt x="484699" y="49016"/>
                  <a:pt x="473727" y="38044"/>
                  <a:pt x="473727" y="24508"/>
                </a:cubicBezTo>
                <a:cubicBezTo>
                  <a:pt x="473727" y="10973"/>
                  <a:pt x="484699" y="0"/>
                  <a:pt x="498235" y="0"/>
                </a:cubicBezTo>
                <a:close/>
                <a:moveTo>
                  <a:pt x="379803" y="0"/>
                </a:moveTo>
                <a:cubicBezTo>
                  <a:pt x="393339" y="0"/>
                  <a:pt x="404311" y="10973"/>
                  <a:pt x="404311" y="24508"/>
                </a:cubicBezTo>
                <a:cubicBezTo>
                  <a:pt x="404311" y="38044"/>
                  <a:pt x="393339" y="49016"/>
                  <a:pt x="379803" y="49016"/>
                </a:cubicBezTo>
                <a:cubicBezTo>
                  <a:pt x="366268" y="49016"/>
                  <a:pt x="355295" y="38044"/>
                  <a:pt x="355295" y="24508"/>
                </a:cubicBezTo>
                <a:cubicBezTo>
                  <a:pt x="355295" y="10973"/>
                  <a:pt x="366268" y="0"/>
                  <a:pt x="379803" y="0"/>
                </a:cubicBezTo>
                <a:close/>
                <a:moveTo>
                  <a:pt x="261372" y="0"/>
                </a:moveTo>
                <a:cubicBezTo>
                  <a:pt x="274907" y="0"/>
                  <a:pt x="285880" y="10973"/>
                  <a:pt x="285880" y="24508"/>
                </a:cubicBezTo>
                <a:cubicBezTo>
                  <a:pt x="285880" y="38044"/>
                  <a:pt x="274907" y="49016"/>
                  <a:pt x="261372" y="49016"/>
                </a:cubicBezTo>
                <a:cubicBezTo>
                  <a:pt x="247836" y="49016"/>
                  <a:pt x="236863" y="38044"/>
                  <a:pt x="236863" y="24508"/>
                </a:cubicBezTo>
                <a:cubicBezTo>
                  <a:pt x="236863" y="10973"/>
                  <a:pt x="247836" y="0"/>
                  <a:pt x="261372" y="0"/>
                </a:cubicBezTo>
                <a:close/>
                <a:moveTo>
                  <a:pt x="142940" y="0"/>
                </a:moveTo>
                <a:cubicBezTo>
                  <a:pt x="156475" y="0"/>
                  <a:pt x="167448" y="10973"/>
                  <a:pt x="167448" y="24508"/>
                </a:cubicBezTo>
                <a:cubicBezTo>
                  <a:pt x="167448" y="38044"/>
                  <a:pt x="156475" y="49016"/>
                  <a:pt x="142940" y="49016"/>
                </a:cubicBezTo>
                <a:cubicBezTo>
                  <a:pt x="129404" y="49016"/>
                  <a:pt x="118432" y="38044"/>
                  <a:pt x="118432" y="24508"/>
                </a:cubicBezTo>
                <a:cubicBezTo>
                  <a:pt x="118432" y="10973"/>
                  <a:pt x="129404" y="0"/>
                  <a:pt x="142940" y="0"/>
                </a:cubicBezTo>
                <a:close/>
                <a:moveTo>
                  <a:pt x="24508" y="0"/>
                </a:moveTo>
                <a:cubicBezTo>
                  <a:pt x="38044" y="0"/>
                  <a:pt x="49016" y="10973"/>
                  <a:pt x="49016" y="24508"/>
                </a:cubicBezTo>
                <a:cubicBezTo>
                  <a:pt x="49016" y="38044"/>
                  <a:pt x="38044" y="49016"/>
                  <a:pt x="24508" y="49016"/>
                </a:cubicBezTo>
                <a:cubicBezTo>
                  <a:pt x="10972" y="49016"/>
                  <a:pt x="0" y="38044"/>
                  <a:pt x="0" y="24508"/>
                </a:cubicBezTo>
                <a:cubicBezTo>
                  <a:pt x="0" y="10973"/>
                  <a:pt x="10972" y="0"/>
                  <a:pt x="24508" y="0"/>
                </a:cubicBezTo>
                <a:close/>
              </a:path>
            </a:pathLst>
          </a:custGeom>
          <a:gradFill>
            <a:gsLst>
              <a:gs pos="0">
                <a:schemeClr val="accent1"/>
              </a:gs>
              <a:gs pos="100000">
                <a:schemeClr val="accent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userDrawn="1">
            <p:ph type="ctrTitle"/>
            <p:custDataLst>
              <p:tags r:id="rId11"/>
            </p:custDataLst>
          </p:nvPr>
        </p:nvSpPr>
        <p:spPr>
          <a:xfrm>
            <a:off x="1067581" y="1615544"/>
            <a:ext cx="5646700" cy="2086340"/>
          </a:xfrm>
        </p:spPr>
        <p:txBody>
          <a:bodyPr wrap="square" anchor="b">
            <a:normAutofit/>
          </a:bodyPr>
          <a:lstStyle>
            <a:lvl1pPr algn="l">
              <a:lnSpc>
                <a:spcPct val="100000"/>
              </a:lnSpc>
              <a:defRPr sz="6000"/>
            </a:lvl1pPr>
          </a:lstStyle>
          <a:p>
            <a:r>
              <a:rPr lang="zh-CN" altLang="en-US" dirty="0"/>
              <a:t>单击此处编辑母版标题样式</a:t>
            </a:r>
            <a:endParaRPr lang="zh-CN" altLang="en-US" dirty="0"/>
          </a:p>
        </p:txBody>
      </p:sp>
      <p:sp>
        <p:nvSpPr>
          <p:cNvPr id="3" name="副标题 2"/>
          <p:cNvSpPr>
            <a:spLocks noGrp="1"/>
          </p:cNvSpPr>
          <p:nvPr userDrawn="1">
            <p:ph type="subTitle" idx="1" hasCustomPrompt="1"/>
            <p:custDataLst>
              <p:tags r:id="rId12"/>
            </p:custDataLst>
          </p:nvPr>
        </p:nvSpPr>
        <p:spPr>
          <a:xfrm>
            <a:off x="1067581" y="3845884"/>
            <a:ext cx="5646700" cy="972000"/>
          </a:xfrm>
        </p:spPr>
        <p:txBody>
          <a:bodyPr wrap="square">
            <a:norm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userDrawn="1">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14"/>
            </p:custDataLst>
          </p:nvPr>
        </p:nvSpPr>
        <p:spPr/>
        <p:txBody>
          <a:bodyPr>
            <a:normAutofit/>
          </a:bodyPr>
          <a:lstStyle/>
          <a:p>
            <a:endParaRPr lang="zh-CN" altLang="en-US" dirty="0"/>
          </a:p>
        </p:txBody>
      </p:sp>
      <p:sp>
        <p:nvSpPr>
          <p:cNvPr id="6" name="灯片编号占位符 5"/>
          <p:cNvSpPr>
            <a:spLocks noGrp="1"/>
          </p:cNvSpPr>
          <p:nvPr userDrawn="1">
            <p:ph type="sldNum" sz="quarter" idx="12"/>
            <p:custDataLst>
              <p:tags r:id="rId15"/>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userDrawn="1">
            <p:ph type="body" sz="quarter" idx="13" hasCustomPrompt="1"/>
            <p:custDataLst>
              <p:tags r:id="rId16"/>
            </p:custDataLst>
          </p:nvPr>
        </p:nvSpPr>
        <p:spPr>
          <a:xfrm>
            <a:off x="1365140" y="678700"/>
            <a:ext cx="2880000" cy="504000"/>
          </a:xfrm>
        </p:spPr>
        <p:txBody>
          <a:bodyPr wrap="square" anchor="ctr">
            <a:normAutofit/>
          </a:bodyPr>
          <a:lstStyle>
            <a:lvl1pPr marL="0" indent="0">
              <a:lnSpc>
                <a:spcPct val="100000"/>
              </a:lnSpc>
              <a:buNone/>
              <a:defRPr sz="1600">
                <a:solidFill>
                  <a:schemeClr val="tx1">
                    <a:lumMod val="60000"/>
                    <a:lumOff val="40000"/>
                  </a:schemeClr>
                </a:solidFill>
              </a:defRPr>
            </a:lvl1pPr>
          </a:lstStyle>
          <a:p>
            <a:pPr lvl="0"/>
            <a:r>
              <a:rPr lang="zh-CN" altLang="en-US" dirty="0"/>
              <a:t>公司名</a:t>
            </a:r>
            <a:endParaRPr lang="zh-CN" altLang="en-US" dirty="0"/>
          </a:p>
        </p:txBody>
      </p:sp>
      <p:sp>
        <p:nvSpPr>
          <p:cNvPr id="24" name="署名占位符 10"/>
          <p:cNvSpPr>
            <a:spLocks noGrp="1"/>
          </p:cNvSpPr>
          <p:nvPr userDrawn="1">
            <p:ph type="body" sz="quarter" idx="17" hasCustomPrompt="1"/>
            <p:custDataLst>
              <p:tags r:id="rId17"/>
            </p:custDataLst>
          </p:nvPr>
        </p:nvSpPr>
        <p:spPr>
          <a:xfrm>
            <a:off x="1067581" y="5254864"/>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600">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showMasterSp="0" userDrawn="1">
  <p:cSld name="节标题">
    <p:bg>
      <p:bgPr>
        <a:solidFill>
          <a:schemeClr val="bg1"/>
        </a:solidFill>
        <a:effectLst/>
      </p:bgPr>
    </p:bg>
    <p:spTree>
      <p:nvGrpSpPr>
        <p:cNvPr id="1" name=""/>
        <p:cNvGrpSpPr/>
        <p:nvPr/>
      </p:nvGrpSpPr>
      <p:grpSpPr>
        <a:xfrm>
          <a:off x="0" y="0"/>
          <a:ext cx="0" cy="0"/>
          <a:chOff x="0" y="0"/>
          <a:chExt cx="0" cy="0"/>
        </a:xfrm>
      </p:grpSpPr>
      <p:sp>
        <p:nvSpPr>
          <p:cNvPr id="15" name="矩形 14"/>
          <p:cNvSpPr/>
          <p:nvPr userDrawn="1"/>
        </p:nvSpPr>
        <p:spPr>
          <a:xfrm>
            <a:off x="0" y="1905000"/>
            <a:ext cx="12192000" cy="2832100"/>
          </a:xfrm>
          <a:prstGeom prst="rect">
            <a:avLst/>
          </a:prstGeom>
          <a:gradFill>
            <a:gsLst>
              <a:gs pos="100000">
                <a:schemeClr val="accent1">
                  <a:lumMod val="75000"/>
                </a:schemeClr>
              </a:gs>
              <a:gs pos="29000">
                <a:schemeClr val="accent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
        <p:nvSpPr>
          <p:cNvPr id="20" name="标题 1"/>
          <p:cNvSpPr>
            <a:spLocks noGrp="1"/>
          </p:cNvSpPr>
          <p:nvPr userDrawn="1">
            <p:ph type="title"/>
          </p:nvPr>
        </p:nvSpPr>
        <p:spPr>
          <a:xfrm>
            <a:off x="669925" y="2533649"/>
            <a:ext cx="10849447" cy="895351"/>
          </a:xfr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71041" y="3429000"/>
            <a:ext cx="10849447" cy="1243895"/>
          </a:xfrm>
        </p:spPr>
        <p:txBody>
          <a:bodyPr anchor="t">
            <a:normAutofit/>
          </a:bodyPr>
          <a:lstStyle>
            <a:lvl1pPr marL="0" indent="0" algn="l">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endParaRPr lang="en-US" dirty="0"/>
          </a:p>
        </p:txBody>
      </p:sp>
      <p:pic>
        <p:nvPicPr>
          <p:cNvPr id="16" name="图形 1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44501" y="2212072"/>
            <a:ext cx="4278566" cy="2210120"/>
          </a:xfrm>
          <a:prstGeom prst="rect">
            <a:avLst/>
          </a:prstGeom>
          <a:effectLst>
            <a:outerShdw blurRad="76200" dist="25400" dir="2700000" algn="tl" rotWithShape="0">
              <a:prstClr val="black">
                <a:alpha val="40000"/>
              </a:prstClr>
            </a:outerShdw>
          </a:effectLst>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55040F7-BB1F-47F3-8F07-D93D402902DC}" type="datetime1">
              <a:rPr lang="zh-CN" altLang="en-US" smtClean="0">
                <a:solidFill>
                  <a:srgbClr val="000000">
                    <a:lumMod val="50000"/>
                    <a:lumOff val="50000"/>
                  </a:srgbClr>
                </a:solidFill>
              </a:rPr>
            </a:fld>
            <a:endParaRPr lang="zh-CN" altLang="en-US">
              <a:solidFill>
                <a:srgbClr val="000000">
                  <a:lumMod val="50000"/>
                  <a:lumOff val="50000"/>
                </a:srgbClr>
              </a:solidFill>
            </a:endParaRPr>
          </a:p>
        </p:txBody>
      </p:sp>
      <p:sp>
        <p:nvSpPr>
          <p:cNvPr id="4" name="页脚占位符 3"/>
          <p:cNvSpPr>
            <a:spLocks noGrp="1"/>
          </p:cNvSpPr>
          <p:nvPr>
            <p:ph type="ftr" sz="quarter" idx="11"/>
          </p:nvPr>
        </p:nvSpPr>
        <p:spPr/>
        <p:txBody>
          <a:bodyPr/>
          <a:lstStyle/>
          <a:p>
            <a:r>
              <a:rPr lang="en-US" altLang="zh-CN" dirty="0">
                <a:solidFill>
                  <a:srgbClr val="000000">
                    <a:lumMod val="50000"/>
                    <a:lumOff val="50000"/>
                  </a:srgbClr>
                </a:solidFill>
              </a:rPr>
              <a:t>KANION</a:t>
            </a:r>
            <a:endParaRPr lang="zh-CN" altLang="en-US" dirty="0">
              <a:solidFill>
                <a:srgbClr val="000000">
                  <a:lumMod val="50000"/>
                  <a:lumOff val="50000"/>
                </a:srgbClr>
              </a:solidFill>
            </a:endParaRPr>
          </a:p>
        </p:txBody>
      </p:sp>
      <p:sp>
        <p:nvSpPr>
          <p:cNvPr id="5" name="灯片编号占位符 4"/>
          <p:cNvSpPr>
            <a:spLocks noGrp="1"/>
          </p:cNvSpPr>
          <p:nvPr>
            <p:ph type="sldNum" sz="quarter" idx="12"/>
          </p:nvPr>
        </p:nvSpPr>
        <p:spPr/>
        <p:txBody>
          <a:bodyPr/>
          <a:lstStyle/>
          <a:p>
            <a:fld id="{5DD3DB80-B894-403A-B48E-6FDC1A72010E}" type="slidenum">
              <a:rPr lang="zh-CN" altLang="en-US" smtClean="0">
                <a:solidFill>
                  <a:srgbClr val="000000">
                    <a:lumMod val="50000"/>
                    <a:lumOff val="50000"/>
                  </a:srgbClr>
                </a:solidFill>
              </a:rPr>
            </a:fld>
            <a:endParaRPr lang="zh-CN" altLang="en-US">
              <a:solidFill>
                <a:srgbClr val="000000">
                  <a:lumMod val="50000"/>
                  <a:lumOff val="50000"/>
                </a:srgbClr>
              </a:solidFill>
            </a:endParaRPr>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页">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D6C92A-A0F7-42F0-899E-0B6A3C012E70}" type="datetime1">
              <a:rPr lang="zh-CN" altLang="en-US" smtClean="0">
                <a:solidFill>
                  <a:srgbClr val="000000">
                    <a:lumMod val="50000"/>
                    <a:lumOff val="50000"/>
                  </a:srgbClr>
                </a:solidFill>
              </a:rPr>
            </a:fld>
            <a:endParaRPr lang="zh-CN" altLang="en-US">
              <a:solidFill>
                <a:srgbClr val="000000">
                  <a:lumMod val="50000"/>
                  <a:lumOff val="50000"/>
                </a:srgbClr>
              </a:solidFill>
            </a:endParaRPr>
          </a:p>
        </p:txBody>
      </p:sp>
      <p:sp>
        <p:nvSpPr>
          <p:cNvPr id="4" name="Footer Placeholder 3"/>
          <p:cNvSpPr>
            <a:spLocks noGrp="1"/>
          </p:cNvSpPr>
          <p:nvPr>
            <p:ph type="ftr" sz="quarter" idx="11"/>
          </p:nvPr>
        </p:nvSpPr>
        <p:spPr/>
        <p:txBody>
          <a:bodyPr/>
          <a:lstStyle/>
          <a:p>
            <a:r>
              <a:rPr lang="en-US" altLang="zh-CN" dirty="0">
                <a:solidFill>
                  <a:srgbClr val="000000">
                    <a:lumMod val="50000"/>
                    <a:lumOff val="50000"/>
                  </a:srgbClr>
                </a:solidFill>
              </a:rPr>
              <a:t>KANION</a:t>
            </a:r>
            <a:endParaRPr lang="zh-CN" alt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solidFill>
                  <a:srgbClr val="000000">
                    <a:lumMod val="50000"/>
                    <a:lumOff val="50000"/>
                  </a:srgbClr>
                </a:solidFill>
              </a:rPr>
            </a:fld>
            <a:endParaRPr lang="zh-CN" altLang="en-US">
              <a:solidFill>
                <a:srgbClr val="000000">
                  <a:lumMod val="50000"/>
                  <a:lumOff val="50000"/>
                </a:srgbClr>
              </a:solidFill>
            </a:endParaRPr>
          </a:p>
        </p:txBody>
      </p:sp>
      <p:pic>
        <p:nvPicPr>
          <p:cNvPr id="6" name="图片 6" descr="图片包含 剪贴画&#10;&#10;已生成极高可信度的说明"/>
          <p:cNvPicPr>
            <a:picLocks noChangeAspect="1"/>
          </p:cNvPicPr>
          <p:nvPr userDrawn="1"/>
        </p:nvPicPr>
        <p:blipFill>
          <a:blip r:embed="rId2">
            <a:clrChange>
              <a:clrFrom>
                <a:srgbClr val="FEFCFB"/>
              </a:clrFrom>
              <a:clrTo>
                <a:srgbClr val="FEFCFB">
                  <a:alpha val="0"/>
                </a:srgbClr>
              </a:clrTo>
            </a:clrChange>
          </a:blip>
          <a:stretch>
            <a:fillRect/>
          </a:stretch>
        </p:blipFill>
        <p:spPr>
          <a:xfrm>
            <a:off x="10138274" y="373803"/>
            <a:ext cx="1688431" cy="486245"/>
          </a:xfrm>
          <a:prstGeom prst="rect">
            <a:avLst/>
          </a:prstGeom>
          <a:noFill/>
          <a:ln w="9525">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1_节标题">
    <p:bg>
      <p:bgPr>
        <a:solidFill>
          <a:schemeClr val="bg1"/>
        </a:solidFill>
        <a:effectLst/>
      </p:bgPr>
    </p:bg>
    <p:spTree>
      <p:nvGrpSpPr>
        <p:cNvPr id="1" name=""/>
        <p:cNvGrpSpPr/>
        <p:nvPr/>
      </p:nvGrpSpPr>
      <p:grpSpPr>
        <a:xfrm>
          <a:off x="0" y="0"/>
          <a:ext cx="0" cy="0"/>
          <a:chOff x="0" y="0"/>
          <a:chExt cx="0" cy="0"/>
        </a:xfrm>
      </p:grpSpPr>
      <p:sp>
        <p:nvSpPr>
          <p:cNvPr id="15" name="矩形 14"/>
          <p:cNvSpPr/>
          <p:nvPr userDrawn="1"/>
        </p:nvSpPr>
        <p:spPr>
          <a:xfrm>
            <a:off x="0" y="1905000"/>
            <a:ext cx="12192000" cy="2832100"/>
          </a:xfrm>
          <a:prstGeom prst="rect">
            <a:avLst/>
          </a:prstGeom>
          <a:gradFill>
            <a:gsLst>
              <a:gs pos="100000">
                <a:schemeClr val="accent1">
                  <a:lumMod val="75000"/>
                </a:schemeClr>
              </a:gs>
              <a:gs pos="29000">
                <a:schemeClr val="accent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2_标题幻灯片">
    <p:bg>
      <p:bgPr>
        <a:solidFill>
          <a:schemeClr val="bg1"/>
        </a:solidFill>
        <a:effectLst/>
      </p:bgPr>
    </p:bg>
    <p:spTree>
      <p:nvGrpSpPr>
        <p:cNvPr id="1" name=""/>
        <p:cNvGrpSpPr/>
        <p:nvPr/>
      </p:nvGrpSpPr>
      <p:grpSpPr>
        <a:xfrm>
          <a:off x="0" y="0"/>
          <a:ext cx="0" cy="0"/>
          <a:chOff x="0" y="0"/>
          <a:chExt cx="0" cy="0"/>
        </a:xfrm>
      </p:grpSpPr>
      <p:sp>
        <p:nvSpPr>
          <p:cNvPr id="15" name="矩形 14"/>
          <p:cNvSpPr/>
          <p:nvPr userDrawn="1"/>
        </p:nvSpPr>
        <p:spPr>
          <a:xfrm>
            <a:off x="0" y="-1"/>
            <a:ext cx="12192000" cy="4953000"/>
          </a:xfrm>
          <a:prstGeom prst="rect">
            <a:avLst/>
          </a:prstGeom>
          <a:gradFill>
            <a:gsLst>
              <a:gs pos="100000">
                <a:schemeClr val="accent1">
                  <a:lumMod val="75000"/>
                </a:schemeClr>
              </a:gs>
              <a:gs pos="29000">
                <a:schemeClr val="accent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文本占位符 62"/>
          <p:cNvSpPr>
            <a:spLocks noGrp="1"/>
          </p:cNvSpPr>
          <p:nvPr>
            <p:ph type="body" sz="quarter" idx="18" hasCustomPrompt="1"/>
          </p:nvPr>
        </p:nvSpPr>
        <p:spPr>
          <a:xfrm>
            <a:off x="673100" y="3364497"/>
            <a:ext cx="4470400" cy="310871"/>
          </a:xfrm>
        </p:spPr>
        <p:txBody>
          <a:bodyPr vert="horz" lIns="91440" tIns="45720" rIns="91440" bIns="45720" rtlCol="0">
            <a:normAutofit/>
          </a:bodyPr>
          <a:lstStyle>
            <a:lvl1pPr marL="0" indent="0" algn="l">
              <a:buNone/>
              <a:defRPr lang="zh-CN" altLang="en-US" sz="15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endParaRPr lang="en-US" altLang="zh-CN" dirty="0"/>
          </a:p>
        </p:txBody>
      </p:sp>
      <p:sp>
        <p:nvSpPr>
          <p:cNvPr id="11" name="文本占位符 13"/>
          <p:cNvSpPr>
            <a:spLocks noGrp="1"/>
          </p:cNvSpPr>
          <p:nvPr>
            <p:ph type="body" sz="quarter" idx="10" hasCustomPrompt="1"/>
          </p:nvPr>
        </p:nvSpPr>
        <p:spPr>
          <a:xfrm>
            <a:off x="673100" y="3068226"/>
            <a:ext cx="4470400" cy="296271"/>
          </a:xfrm>
        </p:spPr>
        <p:txBody>
          <a:bodyPr vert="horz"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bg>
      <p:bgPr>
        <a:solidFill>
          <a:schemeClr val="bg1"/>
        </a:solidFill>
        <a:effectLst/>
      </p:bgPr>
    </p:bg>
    <p:spTree>
      <p:nvGrpSpPr>
        <p:cNvPr id="1" name=""/>
        <p:cNvGrpSpPr/>
        <p:nvPr/>
      </p:nvGrpSpPr>
      <p:grpSpPr>
        <a:xfrm>
          <a:off x="0" y="0"/>
          <a:ext cx="0" cy="0"/>
          <a:chOff x="0" y="0"/>
          <a:chExt cx="0" cy="0"/>
        </a:xfrm>
      </p:grpSpPr>
      <p:sp>
        <p:nvSpPr>
          <p:cNvPr id="15" name="矩形 14"/>
          <p:cNvSpPr/>
          <p:nvPr userDrawn="1"/>
        </p:nvSpPr>
        <p:spPr>
          <a:xfrm>
            <a:off x="0" y="-17756"/>
            <a:ext cx="12192000" cy="4953000"/>
          </a:xfrm>
          <a:prstGeom prst="rect">
            <a:avLst/>
          </a:prstGeom>
          <a:gradFill>
            <a:gsLst>
              <a:gs pos="100000">
                <a:schemeClr val="accent1">
                  <a:lumMod val="75000"/>
                </a:schemeClr>
              </a:gs>
              <a:gs pos="29000">
                <a:schemeClr val="accent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文本占位符 62"/>
          <p:cNvSpPr>
            <a:spLocks noGrp="1"/>
          </p:cNvSpPr>
          <p:nvPr>
            <p:ph type="body" sz="quarter" idx="18" hasCustomPrompt="1"/>
          </p:nvPr>
        </p:nvSpPr>
        <p:spPr>
          <a:xfrm>
            <a:off x="673100" y="3364497"/>
            <a:ext cx="4470400" cy="310871"/>
          </a:xfrm>
        </p:spPr>
        <p:txBody>
          <a:bodyPr vert="horz" lIns="91440" tIns="45720" rIns="91440" bIns="45720" rtlCol="0">
            <a:normAutofit/>
          </a:bodyPr>
          <a:lstStyle>
            <a:lvl1pPr marL="0" indent="0" algn="l">
              <a:buNone/>
              <a:defRPr lang="zh-CN" altLang="en-US" sz="15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endParaRPr lang="en-US" altLang="zh-CN" dirty="0"/>
          </a:p>
        </p:txBody>
      </p:sp>
      <p:sp>
        <p:nvSpPr>
          <p:cNvPr id="11" name="文本占位符 13"/>
          <p:cNvSpPr>
            <a:spLocks noGrp="1"/>
          </p:cNvSpPr>
          <p:nvPr>
            <p:ph type="body" sz="quarter" idx="10" hasCustomPrompt="1"/>
          </p:nvPr>
        </p:nvSpPr>
        <p:spPr>
          <a:xfrm>
            <a:off x="673099" y="3068226"/>
            <a:ext cx="6659853" cy="296271"/>
          </a:xfrm>
        </p:spPr>
        <p:txBody>
          <a:bodyPr vert="horz"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4" name="标题 1"/>
          <p:cNvSpPr>
            <a:spLocks noGrp="1"/>
          </p:cNvSpPr>
          <p:nvPr>
            <p:ph type="ctrTitle" hasCustomPrompt="1"/>
          </p:nvPr>
        </p:nvSpPr>
        <p:spPr>
          <a:xfrm>
            <a:off x="673101" y="1107434"/>
            <a:ext cx="6659854" cy="1632529"/>
          </a:xfrm>
        </p:spPr>
        <p:txBody>
          <a:bodyPr anchor="b">
            <a:normAutofit/>
          </a:bodyPr>
          <a:lstStyle>
            <a:lvl1pPr marL="0" indent="0" algn="l">
              <a:buFont typeface="Arial" panose="020B0604020202020204" pitchFamily="34" charset="0"/>
              <a:buNone/>
              <a:defRPr sz="3600">
                <a:solidFill>
                  <a:schemeClr val="bg1"/>
                </a:solidFill>
              </a:defRPr>
            </a:lvl1pPr>
          </a:lstStyle>
          <a:p>
            <a:r>
              <a:rPr lang="en-US" altLang="zh-CN" dirty="0"/>
              <a:t>Conclusion</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userDrawn="1">
  <p:cSld name="1_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fld id="{07D6C92A-A0F7-42F0-899E-0B6A3C012E70}" type="datetime1">
              <a:rPr lang="zh-CN" altLang="en-US" smtClean="0">
                <a:solidFill>
                  <a:srgbClr val="000000">
                    <a:lumMod val="50000"/>
                    <a:lumOff val="50000"/>
                  </a:srgbClr>
                </a:solidFill>
              </a:rPr>
            </a:fld>
            <a:endParaRPr lang="zh-CN" altLang="en-US">
              <a:solidFill>
                <a:srgbClr val="000000">
                  <a:lumMod val="50000"/>
                  <a:lumOff val="50000"/>
                </a:srgbClr>
              </a:solidFill>
            </a:endParaRPr>
          </a:p>
        </p:txBody>
      </p:sp>
      <p:sp>
        <p:nvSpPr>
          <p:cNvPr id="4" name="Footer Placeholder 3"/>
          <p:cNvSpPr>
            <a:spLocks noGrp="1"/>
          </p:cNvSpPr>
          <p:nvPr>
            <p:ph type="ftr" sz="quarter" idx="11"/>
          </p:nvPr>
        </p:nvSpPr>
        <p:spPr/>
        <p:txBody>
          <a:bodyPr/>
          <a:lstStyle/>
          <a:p>
            <a:r>
              <a:rPr lang="en-US" altLang="zh-CN" dirty="0">
                <a:solidFill>
                  <a:srgbClr val="000000">
                    <a:lumMod val="50000"/>
                    <a:lumOff val="50000"/>
                  </a:srgbClr>
                </a:solidFill>
              </a:rPr>
              <a:t>KANION</a:t>
            </a:r>
            <a:endParaRPr lang="zh-CN" altLang="en-US" dirty="0">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solidFill>
                  <a:srgbClr val="000000">
                    <a:lumMod val="50000"/>
                    <a:lumOff val="50000"/>
                  </a:srgbClr>
                </a:solidFill>
              </a:rPr>
            </a:fld>
            <a:endParaRPr lang="zh-CN" altLang="en-US">
              <a:solidFill>
                <a:srgbClr val="000000">
                  <a:lumMod val="50000"/>
                  <a:lumOff val="5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1" Type="http://schemas.openxmlformats.org/officeDocument/2006/relationships/theme" Target="../theme/theme3.xml"/><Relationship Id="rId10" Type="http://schemas.openxmlformats.org/officeDocument/2006/relationships/tags" Target="../tags/tag31.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55760"/>
            <a:ext cx="10850563" cy="783373"/>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zh-CN" altLang="en-US" dirty="0"/>
          </a:p>
        </p:txBody>
      </p:sp>
      <p:cxnSp>
        <p:nvCxnSpPr>
          <p:cNvPr id="7" name="直接连接符 6"/>
          <p:cNvCxnSpPr/>
          <p:nvPr userDrawn="1"/>
        </p:nvCxnSpPr>
        <p:spPr>
          <a:xfrm>
            <a:off x="372000" y="934945"/>
            <a:ext cx="114480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5401732" y="6508087"/>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1F747908-C535-47AE-867C-01AAE1645AFE}" type="datetime1">
              <a:rPr lang="zh-CN" altLang="en-US" smtClean="0">
                <a:solidFill>
                  <a:srgbClr val="000000">
                    <a:lumMod val="50000"/>
                    <a:lumOff val="50000"/>
                  </a:srgbClr>
                </a:solidFill>
              </a:rPr>
            </a:fld>
            <a:endParaRPr lang="zh-CN" altLang="en-US">
              <a:solidFill>
                <a:srgbClr val="000000">
                  <a:lumMod val="50000"/>
                  <a:lumOff val="50000"/>
                </a:srgbClr>
              </a:solidFill>
            </a:endParaRPr>
          </a:p>
        </p:txBody>
      </p:sp>
      <p:sp>
        <p:nvSpPr>
          <p:cNvPr id="9" name="页脚占位符 4"/>
          <p:cNvSpPr>
            <a:spLocks noGrp="1"/>
          </p:cNvSpPr>
          <p:nvPr>
            <p:ph type="ftr" sz="quarter" idx="3"/>
          </p:nvPr>
        </p:nvSpPr>
        <p:spPr>
          <a:xfrm>
            <a:off x="669924" y="6508087"/>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solidFill>
                  <a:srgbClr val="000000">
                    <a:lumMod val="50000"/>
                    <a:lumOff val="50000"/>
                  </a:srgbClr>
                </a:solidFill>
              </a:rPr>
              <a:t>KANION</a:t>
            </a:r>
            <a:endParaRPr lang="zh-CN" altLang="en-US" dirty="0">
              <a:solidFill>
                <a:srgbClr val="000000">
                  <a:lumMod val="50000"/>
                  <a:lumOff val="50000"/>
                </a:srgbClr>
              </a:solidFill>
            </a:endParaRPr>
          </a:p>
        </p:txBody>
      </p:sp>
      <p:sp>
        <p:nvSpPr>
          <p:cNvPr id="10" name="灯片编号占位符 5"/>
          <p:cNvSpPr>
            <a:spLocks noGrp="1"/>
          </p:cNvSpPr>
          <p:nvPr>
            <p:ph type="sldNum" sz="quarter" idx="4"/>
          </p:nvPr>
        </p:nvSpPr>
        <p:spPr>
          <a:xfrm>
            <a:off x="8610599" y="6508087"/>
            <a:ext cx="2909888" cy="206381"/>
          </a:xfrm>
          <a:prstGeom prst="rect">
            <a:avLst/>
          </a:prstGeom>
        </p:spPr>
        <p:txBody>
          <a:bodyPr vert="horz" lIns="91440" tIns="45720" rIns="91440" bIns="45720" rtlCol="0" anchor="ctr"/>
          <a:lstStyle>
            <a:lvl1pPr algn="r">
              <a:defRPr sz="1400">
                <a:solidFill>
                  <a:schemeClr val="tx1">
                    <a:lumMod val="50000"/>
                    <a:lumOff val="50000"/>
                  </a:schemeClr>
                </a:solidFill>
              </a:defRPr>
            </a:lvl1pPr>
          </a:lstStyle>
          <a:p>
            <a:fld id="{5DD3DB80-B894-403A-B48E-6FDC1A72010E}" type="slidenum">
              <a:rPr lang="zh-CN" altLang="en-US" smtClean="0">
                <a:solidFill>
                  <a:srgbClr val="000000">
                    <a:lumMod val="50000"/>
                    <a:lumOff val="50000"/>
                  </a:srgbClr>
                </a:solidFill>
              </a:rPr>
            </a:fld>
            <a:endParaRPr lang="zh-CN" altLang="en-US">
              <a:solidFill>
                <a:srgbClr val="000000">
                  <a:lumMod val="50000"/>
                  <a:lumOff val="50000"/>
                </a:srgb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123B5-B13A-4820-AA22-CB0B0B6039A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93781-E9B6-4AAD-B52A-44895B7B9C5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6858000"/>
          </a:xfrm>
          <a:prstGeom prst="rect">
            <a:avLst/>
          </a:prstGeom>
          <a:gradFill flip="none" rotWithShape="1">
            <a:gsLst>
              <a:gs pos="0">
                <a:schemeClr val="bg1"/>
              </a:gs>
              <a:gs pos="55000">
                <a:schemeClr val="bg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custDataLst>
              <p:tags r:id="rId3"/>
            </p:custDataLst>
          </p:nvPr>
        </p:nvSpPr>
        <p:spPr>
          <a:xfrm>
            <a:off x="10941050" y="6104029"/>
            <a:ext cx="1250950" cy="753971"/>
          </a:xfrm>
          <a:custGeom>
            <a:avLst/>
            <a:gdLst>
              <a:gd name="connsiteX0" fmla="*/ 1250950 w 1250950"/>
              <a:gd name="connsiteY0" fmla="*/ 0 h 753971"/>
              <a:gd name="connsiteX1" fmla="*/ 1250950 w 1250950"/>
              <a:gd name="connsiteY1" fmla="*/ 753971 h 753971"/>
              <a:gd name="connsiteX2" fmla="*/ 0 w 1250950"/>
              <a:gd name="connsiteY2" fmla="*/ 753971 h 753971"/>
              <a:gd name="connsiteX3" fmla="*/ 4704 w 1250950"/>
              <a:gd name="connsiteY3" fmla="*/ 744208 h 753971"/>
              <a:gd name="connsiteX4" fmla="*/ 1056691 w 1250950"/>
              <a:gd name="connsiteY4" fmla="*/ 13476 h 753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50" h="753971">
                <a:moveTo>
                  <a:pt x="1250950" y="0"/>
                </a:moveTo>
                <a:lnTo>
                  <a:pt x="1250950" y="753971"/>
                </a:lnTo>
                <a:lnTo>
                  <a:pt x="0" y="753971"/>
                </a:lnTo>
                <a:lnTo>
                  <a:pt x="4704" y="744208"/>
                </a:lnTo>
                <a:cubicBezTo>
                  <a:pt x="215501" y="356165"/>
                  <a:pt x="601588" y="77164"/>
                  <a:pt x="1056691" y="13476"/>
                </a:cubicBezTo>
                <a:close/>
              </a:path>
            </a:pathLst>
          </a:custGeom>
          <a:gradFill flip="none" rotWithShape="1">
            <a:gsLst>
              <a:gs pos="0">
                <a:schemeClr val="accent1">
                  <a:lumMod val="40000"/>
                  <a:lumOff val="60000"/>
                </a:schemeClr>
              </a:gs>
              <a:gs pos="100000">
                <a:schemeClr val="accent1">
                  <a:lumMod val="20000"/>
                  <a:lumOff val="80000"/>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p:nvPr userDrawn="1">
            <p:custDataLst>
              <p:tags r:id="rId4"/>
            </p:custDataLst>
          </p:nvPr>
        </p:nvSpPr>
        <p:spPr>
          <a:xfrm>
            <a:off x="10941050" y="6350351"/>
            <a:ext cx="1034820" cy="261325"/>
          </a:xfrm>
          <a:custGeom>
            <a:avLst/>
            <a:gdLst>
              <a:gd name="connsiteX0" fmla="*/ 1084022 w 1108530"/>
              <a:gd name="connsiteY0" fmla="*/ 230923 h 279939"/>
              <a:gd name="connsiteX1" fmla="*/ 1108530 w 1108530"/>
              <a:gd name="connsiteY1" fmla="*/ 255431 h 279939"/>
              <a:gd name="connsiteX2" fmla="*/ 1084022 w 1108530"/>
              <a:gd name="connsiteY2" fmla="*/ 279939 h 279939"/>
              <a:gd name="connsiteX3" fmla="*/ 1059514 w 1108530"/>
              <a:gd name="connsiteY3" fmla="*/ 255431 h 279939"/>
              <a:gd name="connsiteX4" fmla="*/ 1084022 w 1108530"/>
              <a:gd name="connsiteY4" fmla="*/ 230923 h 279939"/>
              <a:gd name="connsiteX5" fmla="*/ 965591 w 1108530"/>
              <a:gd name="connsiteY5" fmla="*/ 230923 h 279939"/>
              <a:gd name="connsiteX6" fmla="*/ 990099 w 1108530"/>
              <a:gd name="connsiteY6" fmla="*/ 255431 h 279939"/>
              <a:gd name="connsiteX7" fmla="*/ 965591 w 1108530"/>
              <a:gd name="connsiteY7" fmla="*/ 279939 h 279939"/>
              <a:gd name="connsiteX8" fmla="*/ 941082 w 1108530"/>
              <a:gd name="connsiteY8" fmla="*/ 255431 h 279939"/>
              <a:gd name="connsiteX9" fmla="*/ 965591 w 1108530"/>
              <a:gd name="connsiteY9" fmla="*/ 230923 h 279939"/>
              <a:gd name="connsiteX10" fmla="*/ 847159 w 1108530"/>
              <a:gd name="connsiteY10" fmla="*/ 230923 h 279939"/>
              <a:gd name="connsiteX11" fmla="*/ 871667 w 1108530"/>
              <a:gd name="connsiteY11" fmla="*/ 255431 h 279939"/>
              <a:gd name="connsiteX12" fmla="*/ 847159 w 1108530"/>
              <a:gd name="connsiteY12" fmla="*/ 279939 h 279939"/>
              <a:gd name="connsiteX13" fmla="*/ 822651 w 1108530"/>
              <a:gd name="connsiteY13" fmla="*/ 255431 h 279939"/>
              <a:gd name="connsiteX14" fmla="*/ 847159 w 1108530"/>
              <a:gd name="connsiteY14" fmla="*/ 230923 h 279939"/>
              <a:gd name="connsiteX15" fmla="*/ 728727 w 1108530"/>
              <a:gd name="connsiteY15" fmla="*/ 230923 h 279939"/>
              <a:gd name="connsiteX16" fmla="*/ 753235 w 1108530"/>
              <a:gd name="connsiteY16" fmla="*/ 255431 h 279939"/>
              <a:gd name="connsiteX17" fmla="*/ 728727 w 1108530"/>
              <a:gd name="connsiteY17" fmla="*/ 279939 h 279939"/>
              <a:gd name="connsiteX18" fmla="*/ 704219 w 1108530"/>
              <a:gd name="connsiteY18" fmla="*/ 255431 h 279939"/>
              <a:gd name="connsiteX19" fmla="*/ 728727 w 1108530"/>
              <a:gd name="connsiteY19" fmla="*/ 230923 h 279939"/>
              <a:gd name="connsiteX20" fmla="*/ 610295 w 1108530"/>
              <a:gd name="connsiteY20" fmla="*/ 230923 h 279939"/>
              <a:gd name="connsiteX21" fmla="*/ 634803 w 1108530"/>
              <a:gd name="connsiteY21" fmla="*/ 255431 h 279939"/>
              <a:gd name="connsiteX22" fmla="*/ 610295 w 1108530"/>
              <a:gd name="connsiteY22" fmla="*/ 279939 h 279939"/>
              <a:gd name="connsiteX23" fmla="*/ 585787 w 1108530"/>
              <a:gd name="connsiteY23" fmla="*/ 255431 h 279939"/>
              <a:gd name="connsiteX24" fmla="*/ 610295 w 1108530"/>
              <a:gd name="connsiteY24" fmla="*/ 230923 h 279939"/>
              <a:gd name="connsiteX25" fmla="*/ 498235 w 1108530"/>
              <a:gd name="connsiteY25" fmla="*/ 230923 h 279939"/>
              <a:gd name="connsiteX26" fmla="*/ 522743 w 1108530"/>
              <a:gd name="connsiteY26" fmla="*/ 255431 h 279939"/>
              <a:gd name="connsiteX27" fmla="*/ 498235 w 1108530"/>
              <a:gd name="connsiteY27" fmla="*/ 279939 h 279939"/>
              <a:gd name="connsiteX28" fmla="*/ 473727 w 1108530"/>
              <a:gd name="connsiteY28" fmla="*/ 255431 h 279939"/>
              <a:gd name="connsiteX29" fmla="*/ 498235 w 1108530"/>
              <a:gd name="connsiteY29" fmla="*/ 230923 h 279939"/>
              <a:gd name="connsiteX30" fmla="*/ 379803 w 1108530"/>
              <a:gd name="connsiteY30" fmla="*/ 230923 h 279939"/>
              <a:gd name="connsiteX31" fmla="*/ 404311 w 1108530"/>
              <a:gd name="connsiteY31" fmla="*/ 255431 h 279939"/>
              <a:gd name="connsiteX32" fmla="*/ 379803 w 1108530"/>
              <a:gd name="connsiteY32" fmla="*/ 279939 h 279939"/>
              <a:gd name="connsiteX33" fmla="*/ 355295 w 1108530"/>
              <a:gd name="connsiteY33" fmla="*/ 255431 h 279939"/>
              <a:gd name="connsiteX34" fmla="*/ 379803 w 1108530"/>
              <a:gd name="connsiteY34" fmla="*/ 230923 h 279939"/>
              <a:gd name="connsiteX35" fmla="*/ 261372 w 1108530"/>
              <a:gd name="connsiteY35" fmla="*/ 230923 h 279939"/>
              <a:gd name="connsiteX36" fmla="*/ 285880 w 1108530"/>
              <a:gd name="connsiteY36" fmla="*/ 255431 h 279939"/>
              <a:gd name="connsiteX37" fmla="*/ 261372 w 1108530"/>
              <a:gd name="connsiteY37" fmla="*/ 279939 h 279939"/>
              <a:gd name="connsiteX38" fmla="*/ 236863 w 1108530"/>
              <a:gd name="connsiteY38" fmla="*/ 255431 h 279939"/>
              <a:gd name="connsiteX39" fmla="*/ 261372 w 1108530"/>
              <a:gd name="connsiteY39" fmla="*/ 230923 h 279939"/>
              <a:gd name="connsiteX40" fmla="*/ 142940 w 1108530"/>
              <a:gd name="connsiteY40" fmla="*/ 230923 h 279939"/>
              <a:gd name="connsiteX41" fmla="*/ 167448 w 1108530"/>
              <a:gd name="connsiteY41" fmla="*/ 255431 h 279939"/>
              <a:gd name="connsiteX42" fmla="*/ 142940 w 1108530"/>
              <a:gd name="connsiteY42" fmla="*/ 279939 h 279939"/>
              <a:gd name="connsiteX43" fmla="*/ 118432 w 1108530"/>
              <a:gd name="connsiteY43" fmla="*/ 255431 h 279939"/>
              <a:gd name="connsiteX44" fmla="*/ 142940 w 1108530"/>
              <a:gd name="connsiteY44" fmla="*/ 230923 h 279939"/>
              <a:gd name="connsiteX45" fmla="*/ 24508 w 1108530"/>
              <a:gd name="connsiteY45" fmla="*/ 230923 h 279939"/>
              <a:gd name="connsiteX46" fmla="*/ 49016 w 1108530"/>
              <a:gd name="connsiteY46" fmla="*/ 255431 h 279939"/>
              <a:gd name="connsiteX47" fmla="*/ 24508 w 1108530"/>
              <a:gd name="connsiteY47" fmla="*/ 279939 h 279939"/>
              <a:gd name="connsiteX48" fmla="*/ 0 w 1108530"/>
              <a:gd name="connsiteY48" fmla="*/ 255431 h 279939"/>
              <a:gd name="connsiteX49" fmla="*/ 24508 w 1108530"/>
              <a:gd name="connsiteY49" fmla="*/ 230923 h 279939"/>
              <a:gd name="connsiteX50" fmla="*/ 1084022 w 1108530"/>
              <a:gd name="connsiteY50" fmla="*/ 115462 h 279939"/>
              <a:gd name="connsiteX51" fmla="*/ 1108530 w 1108530"/>
              <a:gd name="connsiteY51" fmla="*/ 139970 h 279939"/>
              <a:gd name="connsiteX52" fmla="*/ 1084022 w 1108530"/>
              <a:gd name="connsiteY52" fmla="*/ 164478 h 279939"/>
              <a:gd name="connsiteX53" fmla="*/ 1059514 w 1108530"/>
              <a:gd name="connsiteY53" fmla="*/ 139970 h 279939"/>
              <a:gd name="connsiteX54" fmla="*/ 1084022 w 1108530"/>
              <a:gd name="connsiteY54" fmla="*/ 115462 h 279939"/>
              <a:gd name="connsiteX55" fmla="*/ 965591 w 1108530"/>
              <a:gd name="connsiteY55" fmla="*/ 115462 h 279939"/>
              <a:gd name="connsiteX56" fmla="*/ 990099 w 1108530"/>
              <a:gd name="connsiteY56" fmla="*/ 139970 h 279939"/>
              <a:gd name="connsiteX57" fmla="*/ 965591 w 1108530"/>
              <a:gd name="connsiteY57" fmla="*/ 164478 h 279939"/>
              <a:gd name="connsiteX58" fmla="*/ 941082 w 1108530"/>
              <a:gd name="connsiteY58" fmla="*/ 139970 h 279939"/>
              <a:gd name="connsiteX59" fmla="*/ 965591 w 1108530"/>
              <a:gd name="connsiteY59" fmla="*/ 115462 h 279939"/>
              <a:gd name="connsiteX60" fmla="*/ 847159 w 1108530"/>
              <a:gd name="connsiteY60" fmla="*/ 115462 h 279939"/>
              <a:gd name="connsiteX61" fmla="*/ 871667 w 1108530"/>
              <a:gd name="connsiteY61" fmla="*/ 139970 h 279939"/>
              <a:gd name="connsiteX62" fmla="*/ 847159 w 1108530"/>
              <a:gd name="connsiteY62" fmla="*/ 164478 h 279939"/>
              <a:gd name="connsiteX63" fmla="*/ 822651 w 1108530"/>
              <a:gd name="connsiteY63" fmla="*/ 139970 h 279939"/>
              <a:gd name="connsiteX64" fmla="*/ 847159 w 1108530"/>
              <a:gd name="connsiteY64" fmla="*/ 115462 h 279939"/>
              <a:gd name="connsiteX65" fmla="*/ 728727 w 1108530"/>
              <a:gd name="connsiteY65" fmla="*/ 115462 h 279939"/>
              <a:gd name="connsiteX66" fmla="*/ 753235 w 1108530"/>
              <a:gd name="connsiteY66" fmla="*/ 139970 h 279939"/>
              <a:gd name="connsiteX67" fmla="*/ 728727 w 1108530"/>
              <a:gd name="connsiteY67" fmla="*/ 164478 h 279939"/>
              <a:gd name="connsiteX68" fmla="*/ 704219 w 1108530"/>
              <a:gd name="connsiteY68" fmla="*/ 139970 h 279939"/>
              <a:gd name="connsiteX69" fmla="*/ 728727 w 1108530"/>
              <a:gd name="connsiteY69" fmla="*/ 115462 h 279939"/>
              <a:gd name="connsiteX70" fmla="*/ 610295 w 1108530"/>
              <a:gd name="connsiteY70" fmla="*/ 115462 h 279939"/>
              <a:gd name="connsiteX71" fmla="*/ 634803 w 1108530"/>
              <a:gd name="connsiteY71" fmla="*/ 139970 h 279939"/>
              <a:gd name="connsiteX72" fmla="*/ 610295 w 1108530"/>
              <a:gd name="connsiteY72" fmla="*/ 164478 h 279939"/>
              <a:gd name="connsiteX73" fmla="*/ 585787 w 1108530"/>
              <a:gd name="connsiteY73" fmla="*/ 139970 h 279939"/>
              <a:gd name="connsiteX74" fmla="*/ 610295 w 1108530"/>
              <a:gd name="connsiteY74" fmla="*/ 115462 h 279939"/>
              <a:gd name="connsiteX75" fmla="*/ 498235 w 1108530"/>
              <a:gd name="connsiteY75" fmla="*/ 115462 h 279939"/>
              <a:gd name="connsiteX76" fmla="*/ 522743 w 1108530"/>
              <a:gd name="connsiteY76" fmla="*/ 139970 h 279939"/>
              <a:gd name="connsiteX77" fmla="*/ 498235 w 1108530"/>
              <a:gd name="connsiteY77" fmla="*/ 164478 h 279939"/>
              <a:gd name="connsiteX78" fmla="*/ 473727 w 1108530"/>
              <a:gd name="connsiteY78" fmla="*/ 139970 h 279939"/>
              <a:gd name="connsiteX79" fmla="*/ 498235 w 1108530"/>
              <a:gd name="connsiteY79" fmla="*/ 115462 h 279939"/>
              <a:gd name="connsiteX80" fmla="*/ 379803 w 1108530"/>
              <a:gd name="connsiteY80" fmla="*/ 115462 h 279939"/>
              <a:gd name="connsiteX81" fmla="*/ 404311 w 1108530"/>
              <a:gd name="connsiteY81" fmla="*/ 139970 h 279939"/>
              <a:gd name="connsiteX82" fmla="*/ 379803 w 1108530"/>
              <a:gd name="connsiteY82" fmla="*/ 164478 h 279939"/>
              <a:gd name="connsiteX83" fmla="*/ 355295 w 1108530"/>
              <a:gd name="connsiteY83" fmla="*/ 139970 h 279939"/>
              <a:gd name="connsiteX84" fmla="*/ 379803 w 1108530"/>
              <a:gd name="connsiteY84" fmla="*/ 115462 h 279939"/>
              <a:gd name="connsiteX85" fmla="*/ 261372 w 1108530"/>
              <a:gd name="connsiteY85" fmla="*/ 115462 h 279939"/>
              <a:gd name="connsiteX86" fmla="*/ 285880 w 1108530"/>
              <a:gd name="connsiteY86" fmla="*/ 139970 h 279939"/>
              <a:gd name="connsiteX87" fmla="*/ 261372 w 1108530"/>
              <a:gd name="connsiteY87" fmla="*/ 164478 h 279939"/>
              <a:gd name="connsiteX88" fmla="*/ 236863 w 1108530"/>
              <a:gd name="connsiteY88" fmla="*/ 139970 h 279939"/>
              <a:gd name="connsiteX89" fmla="*/ 261372 w 1108530"/>
              <a:gd name="connsiteY89" fmla="*/ 115462 h 279939"/>
              <a:gd name="connsiteX90" fmla="*/ 142940 w 1108530"/>
              <a:gd name="connsiteY90" fmla="*/ 115462 h 279939"/>
              <a:gd name="connsiteX91" fmla="*/ 167448 w 1108530"/>
              <a:gd name="connsiteY91" fmla="*/ 139970 h 279939"/>
              <a:gd name="connsiteX92" fmla="*/ 142940 w 1108530"/>
              <a:gd name="connsiteY92" fmla="*/ 164478 h 279939"/>
              <a:gd name="connsiteX93" fmla="*/ 118432 w 1108530"/>
              <a:gd name="connsiteY93" fmla="*/ 139970 h 279939"/>
              <a:gd name="connsiteX94" fmla="*/ 142940 w 1108530"/>
              <a:gd name="connsiteY94" fmla="*/ 115462 h 279939"/>
              <a:gd name="connsiteX95" fmla="*/ 24508 w 1108530"/>
              <a:gd name="connsiteY95" fmla="*/ 115462 h 279939"/>
              <a:gd name="connsiteX96" fmla="*/ 49016 w 1108530"/>
              <a:gd name="connsiteY96" fmla="*/ 139970 h 279939"/>
              <a:gd name="connsiteX97" fmla="*/ 24508 w 1108530"/>
              <a:gd name="connsiteY97" fmla="*/ 164478 h 279939"/>
              <a:gd name="connsiteX98" fmla="*/ 0 w 1108530"/>
              <a:gd name="connsiteY98" fmla="*/ 139970 h 279939"/>
              <a:gd name="connsiteX99" fmla="*/ 24508 w 1108530"/>
              <a:gd name="connsiteY99" fmla="*/ 115462 h 279939"/>
              <a:gd name="connsiteX100" fmla="*/ 1084022 w 1108530"/>
              <a:gd name="connsiteY100" fmla="*/ 0 h 279939"/>
              <a:gd name="connsiteX101" fmla="*/ 1108530 w 1108530"/>
              <a:gd name="connsiteY101" fmla="*/ 24508 h 279939"/>
              <a:gd name="connsiteX102" fmla="*/ 1084022 w 1108530"/>
              <a:gd name="connsiteY102" fmla="*/ 49016 h 279939"/>
              <a:gd name="connsiteX103" fmla="*/ 1059514 w 1108530"/>
              <a:gd name="connsiteY103" fmla="*/ 24508 h 279939"/>
              <a:gd name="connsiteX104" fmla="*/ 1084022 w 1108530"/>
              <a:gd name="connsiteY104" fmla="*/ 0 h 279939"/>
              <a:gd name="connsiteX105" fmla="*/ 965591 w 1108530"/>
              <a:gd name="connsiteY105" fmla="*/ 0 h 279939"/>
              <a:gd name="connsiteX106" fmla="*/ 990099 w 1108530"/>
              <a:gd name="connsiteY106" fmla="*/ 24508 h 279939"/>
              <a:gd name="connsiteX107" fmla="*/ 965591 w 1108530"/>
              <a:gd name="connsiteY107" fmla="*/ 49016 h 279939"/>
              <a:gd name="connsiteX108" fmla="*/ 941082 w 1108530"/>
              <a:gd name="connsiteY108" fmla="*/ 24508 h 279939"/>
              <a:gd name="connsiteX109" fmla="*/ 965591 w 1108530"/>
              <a:gd name="connsiteY109" fmla="*/ 0 h 279939"/>
              <a:gd name="connsiteX110" fmla="*/ 847159 w 1108530"/>
              <a:gd name="connsiteY110" fmla="*/ 0 h 279939"/>
              <a:gd name="connsiteX111" fmla="*/ 871667 w 1108530"/>
              <a:gd name="connsiteY111" fmla="*/ 24508 h 279939"/>
              <a:gd name="connsiteX112" fmla="*/ 847159 w 1108530"/>
              <a:gd name="connsiteY112" fmla="*/ 49016 h 279939"/>
              <a:gd name="connsiteX113" fmla="*/ 822651 w 1108530"/>
              <a:gd name="connsiteY113" fmla="*/ 24508 h 279939"/>
              <a:gd name="connsiteX114" fmla="*/ 847159 w 1108530"/>
              <a:gd name="connsiteY114" fmla="*/ 0 h 279939"/>
              <a:gd name="connsiteX115" fmla="*/ 728727 w 1108530"/>
              <a:gd name="connsiteY115" fmla="*/ 0 h 279939"/>
              <a:gd name="connsiteX116" fmla="*/ 753235 w 1108530"/>
              <a:gd name="connsiteY116" fmla="*/ 24508 h 279939"/>
              <a:gd name="connsiteX117" fmla="*/ 728727 w 1108530"/>
              <a:gd name="connsiteY117" fmla="*/ 49016 h 279939"/>
              <a:gd name="connsiteX118" fmla="*/ 704219 w 1108530"/>
              <a:gd name="connsiteY118" fmla="*/ 24508 h 279939"/>
              <a:gd name="connsiteX119" fmla="*/ 728727 w 1108530"/>
              <a:gd name="connsiteY119" fmla="*/ 0 h 279939"/>
              <a:gd name="connsiteX120" fmla="*/ 610295 w 1108530"/>
              <a:gd name="connsiteY120" fmla="*/ 0 h 279939"/>
              <a:gd name="connsiteX121" fmla="*/ 634803 w 1108530"/>
              <a:gd name="connsiteY121" fmla="*/ 24508 h 279939"/>
              <a:gd name="connsiteX122" fmla="*/ 610295 w 1108530"/>
              <a:gd name="connsiteY122" fmla="*/ 49016 h 279939"/>
              <a:gd name="connsiteX123" fmla="*/ 585787 w 1108530"/>
              <a:gd name="connsiteY123" fmla="*/ 24508 h 279939"/>
              <a:gd name="connsiteX124" fmla="*/ 610295 w 1108530"/>
              <a:gd name="connsiteY124" fmla="*/ 0 h 279939"/>
              <a:gd name="connsiteX125" fmla="*/ 498235 w 1108530"/>
              <a:gd name="connsiteY125" fmla="*/ 0 h 279939"/>
              <a:gd name="connsiteX126" fmla="*/ 522743 w 1108530"/>
              <a:gd name="connsiteY126" fmla="*/ 24508 h 279939"/>
              <a:gd name="connsiteX127" fmla="*/ 498235 w 1108530"/>
              <a:gd name="connsiteY127" fmla="*/ 49016 h 279939"/>
              <a:gd name="connsiteX128" fmla="*/ 473727 w 1108530"/>
              <a:gd name="connsiteY128" fmla="*/ 24508 h 279939"/>
              <a:gd name="connsiteX129" fmla="*/ 498235 w 1108530"/>
              <a:gd name="connsiteY129" fmla="*/ 0 h 279939"/>
              <a:gd name="connsiteX130" fmla="*/ 379803 w 1108530"/>
              <a:gd name="connsiteY130" fmla="*/ 0 h 279939"/>
              <a:gd name="connsiteX131" fmla="*/ 404311 w 1108530"/>
              <a:gd name="connsiteY131" fmla="*/ 24508 h 279939"/>
              <a:gd name="connsiteX132" fmla="*/ 379803 w 1108530"/>
              <a:gd name="connsiteY132" fmla="*/ 49016 h 279939"/>
              <a:gd name="connsiteX133" fmla="*/ 355295 w 1108530"/>
              <a:gd name="connsiteY133" fmla="*/ 24508 h 279939"/>
              <a:gd name="connsiteX134" fmla="*/ 379803 w 1108530"/>
              <a:gd name="connsiteY134" fmla="*/ 0 h 279939"/>
              <a:gd name="connsiteX135" fmla="*/ 261372 w 1108530"/>
              <a:gd name="connsiteY135" fmla="*/ 0 h 279939"/>
              <a:gd name="connsiteX136" fmla="*/ 285880 w 1108530"/>
              <a:gd name="connsiteY136" fmla="*/ 24508 h 279939"/>
              <a:gd name="connsiteX137" fmla="*/ 261372 w 1108530"/>
              <a:gd name="connsiteY137" fmla="*/ 49016 h 279939"/>
              <a:gd name="connsiteX138" fmla="*/ 236863 w 1108530"/>
              <a:gd name="connsiteY138" fmla="*/ 24508 h 279939"/>
              <a:gd name="connsiteX139" fmla="*/ 261372 w 1108530"/>
              <a:gd name="connsiteY139" fmla="*/ 0 h 279939"/>
              <a:gd name="connsiteX140" fmla="*/ 142940 w 1108530"/>
              <a:gd name="connsiteY140" fmla="*/ 0 h 279939"/>
              <a:gd name="connsiteX141" fmla="*/ 167448 w 1108530"/>
              <a:gd name="connsiteY141" fmla="*/ 24508 h 279939"/>
              <a:gd name="connsiteX142" fmla="*/ 142940 w 1108530"/>
              <a:gd name="connsiteY142" fmla="*/ 49016 h 279939"/>
              <a:gd name="connsiteX143" fmla="*/ 118432 w 1108530"/>
              <a:gd name="connsiteY143" fmla="*/ 24508 h 279939"/>
              <a:gd name="connsiteX144" fmla="*/ 142940 w 1108530"/>
              <a:gd name="connsiteY144" fmla="*/ 0 h 279939"/>
              <a:gd name="connsiteX145" fmla="*/ 24508 w 1108530"/>
              <a:gd name="connsiteY145" fmla="*/ 0 h 279939"/>
              <a:gd name="connsiteX146" fmla="*/ 49016 w 1108530"/>
              <a:gd name="connsiteY146" fmla="*/ 24508 h 279939"/>
              <a:gd name="connsiteX147" fmla="*/ 24508 w 1108530"/>
              <a:gd name="connsiteY147" fmla="*/ 49016 h 279939"/>
              <a:gd name="connsiteX148" fmla="*/ 0 w 1108530"/>
              <a:gd name="connsiteY148" fmla="*/ 24508 h 279939"/>
              <a:gd name="connsiteX149" fmla="*/ 24508 w 1108530"/>
              <a:gd name="connsiteY149" fmla="*/ 0 h 27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108530" h="279939">
                <a:moveTo>
                  <a:pt x="1084022" y="230923"/>
                </a:moveTo>
                <a:cubicBezTo>
                  <a:pt x="1097558" y="230923"/>
                  <a:pt x="1108530" y="241895"/>
                  <a:pt x="1108530" y="255431"/>
                </a:cubicBezTo>
                <a:cubicBezTo>
                  <a:pt x="1108530" y="268967"/>
                  <a:pt x="1097558" y="279939"/>
                  <a:pt x="1084022" y="279939"/>
                </a:cubicBezTo>
                <a:cubicBezTo>
                  <a:pt x="1070486" y="279939"/>
                  <a:pt x="1059514" y="268967"/>
                  <a:pt x="1059514" y="255431"/>
                </a:cubicBezTo>
                <a:cubicBezTo>
                  <a:pt x="1059514" y="241895"/>
                  <a:pt x="1070486" y="230923"/>
                  <a:pt x="1084022" y="230923"/>
                </a:cubicBezTo>
                <a:close/>
                <a:moveTo>
                  <a:pt x="965591" y="230923"/>
                </a:moveTo>
                <a:cubicBezTo>
                  <a:pt x="979126" y="230923"/>
                  <a:pt x="990099" y="241895"/>
                  <a:pt x="990099" y="255431"/>
                </a:cubicBezTo>
                <a:cubicBezTo>
                  <a:pt x="990099" y="268967"/>
                  <a:pt x="979126" y="279939"/>
                  <a:pt x="965591" y="279939"/>
                </a:cubicBezTo>
                <a:cubicBezTo>
                  <a:pt x="952055" y="279939"/>
                  <a:pt x="941082" y="268967"/>
                  <a:pt x="941082" y="255431"/>
                </a:cubicBezTo>
                <a:cubicBezTo>
                  <a:pt x="941082" y="241895"/>
                  <a:pt x="952055" y="230923"/>
                  <a:pt x="965591" y="230923"/>
                </a:cubicBezTo>
                <a:close/>
                <a:moveTo>
                  <a:pt x="847159" y="230923"/>
                </a:moveTo>
                <a:cubicBezTo>
                  <a:pt x="860694" y="230923"/>
                  <a:pt x="871667" y="241895"/>
                  <a:pt x="871667" y="255431"/>
                </a:cubicBezTo>
                <a:cubicBezTo>
                  <a:pt x="871667" y="268967"/>
                  <a:pt x="860694" y="279939"/>
                  <a:pt x="847159" y="279939"/>
                </a:cubicBezTo>
                <a:cubicBezTo>
                  <a:pt x="833623" y="279939"/>
                  <a:pt x="822651" y="268967"/>
                  <a:pt x="822651" y="255431"/>
                </a:cubicBezTo>
                <a:cubicBezTo>
                  <a:pt x="822651" y="241895"/>
                  <a:pt x="833623" y="230923"/>
                  <a:pt x="847159" y="230923"/>
                </a:cubicBezTo>
                <a:close/>
                <a:moveTo>
                  <a:pt x="728727" y="230923"/>
                </a:moveTo>
                <a:cubicBezTo>
                  <a:pt x="742263" y="230923"/>
                  <a:pt x="753235" y="241895"/>
                  <a:pt x="753235" y="255431"/>
                </a:cubicBezTo>
                <a:cubicBezTo>
                  <a:pt x="753235" y="268967"/>
                  <a:pt x="742263" y="279939"/>
                  <a:pt x="728727" y="279939"/>
                </a:cubicBezTo>
                <a:cubicBezTo>
                  <a:pt x="715191" y="279939"/>
                  <a:pt x="704219" y="268967"/>
                  <a:pt x="704219" y="255431"/>
                </a:cubicBezTo>
                <a:cubicBezTo>
                  <a:pt x="704219" y="241895"/>
                  <a:pt x="715191" y="230923"/>
                  <a:pt x="728727" y="230923"/>
                </a:cubicBezTo>
                <a:close/>
                <a:moveTo>
                  <a:pt x="610295" y="230923"/>
                </a:moveTo>
                <a:cubicBezTo>
                  <a:pt x="623831" y="230923"/>
                  <a:pt x="634803" y="241895"/>
                  <a:pt x="634803" y="255431"/>
                </a:cubicBezTo>
                <a:cubicBezTo>
                  <a:pt x="634803" y="268967"/>
                  <a:pt x="623831" y="279939"/>
                  <a:pt x="610295" y="279939"/>
                </a:cubicBezTo>
                <a:cubicBezTo>
                  <a:pt x="596759" y="279939"/>
                  <a:pt x="585787" y="268967"/>
                  <a:pt x="585787" y="255431"/>
                </a:cubicBezTo>
                <a:cubicBezTo>
                  <a:pt x="585787" y="241895"/>
                  <a:pt x="596759" y="230923"/>
                  <a:pt x="610295" y="230923"/>
                </a:cubicBezTo>
                <a:close/>
                <a:moveTo>
                  <a:pt x="498235" y="230923"/>
                </a:moveTo>
                <a:cubicBezTo>
                  <a:pt x="511771" y="230923"/>
                  <a:pt x="522743" y="241895"/>
                  <a:pt x="522743" y="255431"/>
                </a:cubicBezTo>
                <a:cubicBezTo>
                  <a:pt x="522743" y="268967"/>
                  <a:pt x="511771" y="279939"/>
                  <a:pt x="498235" y="279939"/>
                </a:cubicBezTo>
                <a:cubicBezTo>
                  <a:pt x="484699" y="279939"/>
                  <a:pt x="473727" y="268967"/>
                  <a:pt x="473727" y="255431"/>
                </a:cubicBezTo>
                <a:cubicBezTo>
                  <a:pt x="473727" y="241895"/>
                  <a:pt x="484699" y="230923"/>
                  <a:pt x="498235" y="230923"/>
                </a:cubicBezTo>
                <a:close/>
                <a:moveTo>
                  <a:pt x="379803" y="230923"/>
                </a:moveTo>
                <a:cubicBezTo>
                  <a:pt x="393339" y="230923"/>
                  <a:pt x="404311" y="241895"/>
                  <a:pt x="404311" y="255431"/>
                </a:cubicBezTo>
                <a:cubicBezTo>
                  <a:pt x="404311" y="268967"/>
                  <a:pt x="393339" y="279939"/>
                  <a:pt x="379803" y="279939"/>
                </a:cubicBezTo>
                <a:cubicBezTo>
                  <a:pt x="366268" y="279939"/>
                  <a:pt x="355295" y="268967"/>
                  <a:pt x="355295" y="255431"/>
                </a:cubicBezTo>
                <a:cubicBezTo>
                  <a:pt x="355295" y="241895"/>
                  <a:pt x="366268" y="230923"/>
                  <a:pt x="379803" y="230923"/>
                </a:cubicBezTo>
                <a:close/>
                <a:moveTo>
                  <a:pt x="261372" y="230923"/>
                </a:moveTo>
                <a:cubicBezTo>
                  <a:pt x="274907" y="230923"/>
                  <a:pt x="285880" y="241895"/>
                  <a:pt x="285880" y="255431"/>
                </a:cubicBezTo>
                <a:cubicBezTo>
                  <a:pt x="285880" y="268967"/>
                  <a:pt x="274907" y="279939"/>
                  <a:pt x="261372" y="279939"/>
                </a:cubicBezTo>
                <a:cubicBezTo>
                  <a:pt x="247836" y="279939"/>
                  <a:pt x="236863" y="268967"/>
                  <a:pt x="236863" y="255431"/>
                </a:cubicBezTo>
                <a:cubicBezTo>
                  <a:pt x="236863" y="241895"/>
                  <a:pt x="247836" y="230923"/>
                  <a:pt x="261372" y="230923"/>
                </a:cubicBezTo>
                <a:close/>
                <a:moveTo>
                  <a:pt x="142940" y="230923"/>
                </a:moveTo>
                <a:cubicBezTo>
                  <a:pt x="156475" y="230923"/>
                  <a:pt x="167448" y="241895"/>
                  <a:pt x="167448" y="255431"/>
                </a:cubicBezTo>
                <a:cubicBezTo>
                  <a:pt x="167448" y="268967"/>
                  <a:pt x="156475" y="279939"/>
                  <a:pt x="142940" y="279939"/>
                </a:cubicBezTo>
                <a:cubicBezTo>
                  <a:pt x="129404" y="279939"/>
                  <a:pt x="118432" y="268967"/>
                  <a:pt x="118432" y="255431"/>
                </a:cubicBezTo>
                <a:cubicBezTo>
                  <a:pt x="118432" y="241895"/>
                  <a:pt x="129404" y="230923"/>
                  <a:pt x="142940" y="230923"/>
                </a:cubicBezTo>
                <a:close/>
                <a:moveTo>
                  <a:pt x="24508" y="230923"/>
                </a:moveTo>
                <a:cubicBezTo>
                  <a:pt x="38044" y="230923"/>
                  <a:pt x="49016" y="241895"/>
                  <a:pt x="49016" y="255431"/>
                </a:cubicBezTo>
                <a:cubicBezTo>
                  <a:pt x="49016" y="268967"/>
                  <a:pt x="38044" y="279939"/>
                  <a:pt x="24508" y="279939"/>
                </a:cubicBezTo>
                <a:cubicBezTo>
                  <a:pt x="10972" y="279939"/>
                  <a:pt x="0" y="268967"/>
                  <a:pt x="0" y="255431"/>
                </a:cubicBezTo>
                <a:cubicBezTo>
                  <a:pt x="0" y="241895"/>
                  <a:pt x="10972" y="230923"/>
                  <a:pt x="24508" y="230923"/>
                </a:cubicBezTo>
                <a:close/>
                <a:moveTo>
                  <a:pt x="1084022" y="115462"/>
                </a:moveTo>
                <a:cubicBezTo>
                  <a:pt x="1097558" y="115462"/>
                  <a:pt x="1108530" y="126434"/>
                  <a:pt x="1108530" y="139970"/>
                </a:cubicBezTo>
                <a:cubicBezTo>
                  <a:pt x="1108530" y="153505"/>
                  <a:pt x="1097558" y="164478"/>
                  <a:pt x="1084022" y="164478"/>
                </a:cubicBezTo>
                <a:cubicBezTo>
                  <a:pt x="1070486" y="164478"/>
                  <a:pt x="1059514" y="153505"/>
                  <a:pt x="1059514" y="139970"/>
                </a:cubicBezTo>
                <a:cubicBezTo>
                  <a:pt x="1059514" y="126434"/>
                  <a:pt x="1070486" y="115462"/>
                  <a:pt x="1084022" y="115462"/>
                </a:cubicBezTo>
                <a:close/>
                <a:moveTo>
                  <a:pt x="965591" y="115462"/>
                </a:moveTo>
                <a:cubicBezTo>
                  <a:pt x="979126" y="115462"/>
                  <a:pt x="990099" y="126434"/>
                  <a:pt x="990099" y="139970"/>
                </a:cubicBezTo>
                <a:cubicBezTo>
                  <a:pt x="990099" y="153505"/>
                  <a:pt x="979126" y="164478"/>
                  <a:pt x="965591" y="164478"/>
                </a:cubicBezTo>
                <a:cubicBezTo>
                  <a:pt x="952055" y="164478"/>
                  <a:pt x="941082" y="153505"/>
                  <a:pt x="941082" y="139970"/>
                </a:cubicBezTo>
                <a:cubicBezTo>
                  <a:pt x="941082" y="126434"/>
                  <a:pt x="952055" y="115462"/>
                  <a:pt x="965591" y="115462"/>
                </a:cubicBezTo>
                <a:close/>
                <a:moveTo>
                  <a:pt x="847159" y="115462"/>
                </a:moveTo>
                <a:cubicBezTo>
                  <a:pt x="860694" y="115462"/>
                  <a:pt x="871667" y="126434"/>
                  <a:pt x="871667" y="139970"/>
                </a:cubicBezTo>
                <a:cubicBezTo>
                  <a:pt x="871667" y="153505"/>
                  <a:pt x="860694" y="164478"/>
                  <a:pt x="847159" y="164478"/>
                </a:cubicBezTo>
                <a:cubicBezTo>
                  <a:pt x="833623" y="164478"/>
                  <a:pt x="822651" y="153505"/>
                  <a:pt x="822651" y="139970"/>
                </a:cubicBezTo>
                <a:cubicBezTo>
                  <a:pt x="822651" y="126434"/>
                  <a:pt x="833623" y="115462"/>
                  <a:pt x="847159" y="115462"/>
                </a:cubicBezTo>
                <a:close/>
                <a:moveTo>
                  <a:pt x="728727" y="115462"/>
                </a:moveTo>
                <a:cubicBezTo>
                  <a:pt x="742263" y="115462"/>
                  <a:pt x="753235" y="126434"/>
                  <a:pt x="753235" y="139970"/>
                </a:cubicBezTo>
                <a:cubicBezTo>
                  <a:pt x="753235" y="153505"/>
                  <a:pt x="742263" y="164478"/>
                  <a:pt x="728727" y="164478"/>
                </a:cubicBezTo>
                <a:cubicBezTo>
                  <a:pt x="715191" y="164478"/>
                  <a:pt x="704219" y="153505"/>
                  <a:pt x="704219" y="139970"/>
                </a:cubicBezTo>
                <a:cubicBezTo>
                  <a:pt x="704219" y="126434"/>
                  <a:pt x="715191" y="115462"/>
                  <a:pt x="728727" y="115462"/>
                </a:cubicBezTo>
                <a:close/>
                <a:moveTo>
                  <a:pt x="610295" y="115462"/>
                </a:moveTo>
                <a:cubicBezTo>
                  <a:pt x="623831" y="115462"/>
                  <a:pt x="634803" y="126434"/>
                  <a:pt x="634803" y="139970"/>
                </a:cubicBezTo>
                <a:cubicBezTo>
                  <a:pt x="634803" y="153505"/>
                  <a:pt x="623831" y="164478"/>
                  <a:pt x="610295" y="164478"/>
                </a:cubicBezTo>
                <a:cubicBezTo>
                  <a:pt x="596759" y="164478"/>
                  <a:pt x="585787" y="153505"/>
                  <a:pt x="585787" y="139970"/>
                </a:cubicBezTo>
                <a:cubicBezTo>
                  <a:pt x="585787" y="126434"/>
                  <a:pt x="596759" y="115462"/>
                  <a:pt x="610295" y="115462"/>
                </a:cubicBezTo>
                <a:close/>
                <a:moveTo>
                  <a:pt x="498235" y="115462"/>
                </a:moveTo>
                <a:cubicBezTo>
                  <a:pt x="511771" y="115462"/>
                  <a:pt x="522743" y="126434"/>
                  <a:pt x="522743" y="139970"/>
                </a:cubicBezTo>
                <a:cubicBezTo>
                  <a:pt x="522743" y="153505"/>
                  <a:pt x="511771" y="164478"/>
                  <a:pt x="498235" y="164478"/>
                </a:cubicBezTo>
                <a:cubicBezTo>
                  <a:pt x="484699" y="164478"/>
                  <a:pt x="473727" y="153505"/>
                  <a:pt x="473727" y="139970"/>
                </a:cubicBezTo>
                <a:cubicBezTo>
                  <a:pt x="473727" y="126434"/>
                  <a:pt x="484699" y="115462"/>
                  <a:pt x="498235" y="115462"/>
                </a:cubicBezTo>
                <a:close/>
                <a:moveTo>
                  <a:pt x="379803" y="115462"/>
                </a:moveTo>
                <a:cubicBezTo>
                  <a:pt x="393339" y="115462"/>
                  <a:pt x="404311" y="126434"/>
                  <a:pt x="404311" y="139970"/>
                </a:cubicBezTo>
                <a:cubicBezTo>
                  <a:pt x="404311" y="153505"/>
                  <a:pt x="393339" y="164478"/>
                  <a:pt x="379803" y="164478"/>
                </a:cubicBezTo>
                <a:cubicBezTo>
                  <a:pt x="366268" y="164478"/>
                  <a:pt x="355295" y="153505"/>
                  <a:pt x="355295" y="139970"/>
                </a:cubicBezTo>
                <a:cubicBezTo>
                  <a:pt x="355295" y="126434"/>
                  <a:pt x="366268" y="115462"/>
                  <a:pt x="379803" y="115462"/>
                </a:cubicBezTo>
                <a:close/>
                <a:moveTo>
                  <a:pt x="261372" y="115462"/>
                </a:moveTo>
                <a:cubicBezTo>
                  <a:pt x="274907" y="115462"/>
                  <a:pt x="285880" y="126434"/>
                  <a:pt x="285880" y="139970"/>
                </a:cubicBezTo>
                <a:cubicBezTo>
                  <a:pt x="285880" y="153505"/>
                  <a:pt x="274907" y="164478"/>
                  <a:pt x="261372" y="164478"/>
                </a:cubicBezTo>
                <a:cubicBezTo>
                  <a:pt x="247836" y="164478"/>
                  <a:pt x="236863" y="153505"/>
                  <a:pt x="236863" y="139970"/>
                </a:cubicBezTo>
                <a:cubicBezTo>
                  <a:pt x="236863" y="126434"/>
                  <a:pt x="247836" y="115462"/>
                  <a:pt x="261372" y="115462"/>
                </a:cubicBezTo>
                <a:close/>
                <a:moveTo>
                  <a:pt x="142940" y="115462"/>
                </a:moveTo>
                <a:cubicBezTo>
                  <a:pt x="156475" y="115462"/>
                  <a:pt x="167448" y="126434"/>
                  <a:pt x="167448" y="139970"/>
                </a:cubicBezTo>
                <a:cubicBezTo>
                  <a:pt x="167448" y="153505"/>
                  <a:pt x="156475" y="164478"/>
                  <a:pt x="142940" y="164478"/>
                </a:cubicBezTo>
                <a:cubicBezTo>
                  <a:pt x="129404" y="164478"/>
                  <a:pt x="118432" y="153505"/>
                  <a:pt x="118432" y="139970"/>
                </a:cubicBezTo>
                <a:cubicBezTo>
                  <a:pt x="118432" y="126434"/>
                  <a:pt x="129404" y="115462"/>
                  <a:pt x="142940" y="115462"/>
                </a:cubicBezTo>
                <a:close/>
                <a:moveTo>
                  <a:pt x="24508" y="115462"/>
                </a:moveTo>
                <a:cubicBezTo>
                  <a:pt x="38044" y="115462"/>
                  <a:pt x="49016" y="126434"/>
                  <a:pt x="49016" y="139970"/>
                </a:cubicBezTo>
                <a:cubicBezTo>
                  <a:pt x="49016" y="153505"/>
                  <a:pt x="38044" y="164478"/>
                  <a:pt x="24508" y="164478"/>
                </a:cubicBezTo>
                <a:cubicBezTo>
                  <a:pt x="10972" y="164478"/>
                  <a:pt x="0" y="153505"/>
                  <a:pt x="0" y="139970"/>
                </a:cubicBezTo>
                <a:cubicBezTo>
                  <a:pt x="0" y="126434"/>
                  <a:pt x="10972" y="115462"/>
                  <a:pt x="24508" y="115462"/>
                </a:cubicBezTo>
                <a:close/>
                <a:moveTo>
                  <a:pt x="1084022" y="0"/>
                </a:moveTo>
                <a:cubicBezTo>
                  <a:pt x="1097558" y="0"/>
                  <a:pt x="1108530" y="10973"/>
                  <a:pt x="1108530" y="24508"/>
                </a:cubicBezTo>
                <a:cubicBezTo>
                  <a:pt x="1108530" y="38044"/>
                  <a:pt x="1097558" y="49016"/>
                  <a:pt x="1084022" y="49016"/>
                </a:cubicBezTo>
                <a:cubicBezTo>
                  <a:pt x="1070486" y="49016"/>
                  <a:pt x="1059514" y="38044"/>
                  <a:pt x="1059514" y="24508"/>
                </a:cubicBezTo>
                <a:cubicBezTo>
                  <a:pt x="1059514" y="10973"/>
                  <a:pt x="1070486" y="0"/>
                  <a:pt x="1084022" y="0"/>
                </a:cubicBezTo>
                <a:close/>
                <a:moveTo>
                  <a:pt x="965591" y="0"/>
                </a:moveTo>
                <a:cubicBezTo>
                  <a:pt x="979126" y="0"/>
                  <a:pt x="990099" y="10973"/>
                  <a:pt x="990099" y="24508"/>
                </a:cubicBezTo>
                <a:cubicBezTo>
                  <a:pt x="990099" y="38044"/>
                  <a:pt x="979126" y="49016"/>
                  <a:pt x="965591" y="49016"/>
                </a:cubicBezTo>
                <a:cubicBezTo>
                  <a:pt x="952055" y="49016"/>
                  <a:pt x="941082" y="38044"/>
                  <a:pt x="941082" y="24508"/>
                </a:cubicBezTo>
                <a:cubicBezTo>
                  <a:pt x="941082" y="10973"/>
                  <a:pt x="952055" y="0"/>
                  <a:pt x="965591" y="0"/>
                </a:cubicBezTo>
                <a:close/>
                <a:moveTo>
                  <a:pt x="847159" y="0"/>
                </a:moveTo>
                <a:cubicBezTo>
                  <a:pt x="860694" y="0"/>
                  <a:pt x="871667" y="10973"/>
                  <a:pt x="871667" y="24508"/>
                </a:cubicBezTo>
                <a:cubicBezTo>
                  <a:pt x="871667" y="38044"/>
                  <a:pt x="860694" y="49016"/>
                  <a:pt x="847159" y="49016"/>
                </a:cubicBezTo>
                <a:cubicBezTo>
                  <a:pt x="833623" y="49016"/>
                  <a:pt x="822651" y="38044"/>
                  <a:pt x="822651" y="24508"/>
                </a:cubicBezTo>
                <a:cubicBezTo>
                  <a:pt x="822651" y="10973"/>
                  <a:pt x="833623" y="0"/>
                  <a:pt x="847159" y="0"/>
                </a:cubicBezTo>
                <a:close/>
                <a:moveTo>
                  <a:pt x="728727" y="0"/>
                </a:moveTo>
                <a:cubicBezTo>
                  <a:pt x="742263" y="0"/>
                  <a:pt x="753235" y="10973"/>
                  <a:pt x="753235" y="24508"/>
                </a:cubicBezTo>
                <a:cubicBezTo>
                  <a:pt x="753235" y="38044"/>
                  <a:pt x="742263" y="49016"/>
                  <a:pt x="728727" y="49016"/>
                </a:cubicBezTo>
                <a:cubicBezTo>
                  <a:pt x="715191" y="49016"/>
                  <a:pt x="704219" y="38044"/>
                  <a:pt x="704219" y="24508"/>
                </a:cubicBezTo>
                <a:cubicBezTo>
                  <a:pt x="704219" y="10973"/>
                  <a:pt x="715191" y="0"/>
                  <a:pt x="728727" y="0"/>
                </a:cubicBezTo>
                <a:close/>
                <a:moveTo>
                  <a:pt x="610295" y="0"/>
                </a:moveTo>
                <a:cubicBezTo>
                  <a:pt x="623831" y="0"/>
                  <a:pt x="634803" y="10973"/>
                  <a:pt x="634803" y="24508"/>
                </a:cubicBezTo>
                <a:cubicBezTo>
                  <a:pt x="634803" y="38044"/>
                  <a:pt x="623831" y="49016"/>
                  <a:pt x="610295" y="49016"/>
                </a:cubicBezTo>
                <a:cubicBezTo>
                  <a:pt x="596759" y="49016"/>
                  <a:pt x="585787" y="38044"/>
                  <a:pt x="585787" y="24508"/>
                </a:cubicBezTo>
                <a:cubicBezTo>
                  <a:pt x="585787" y="10973"/>
                  <a:pt x="596759" y="0"/>
                  <a:pt x="610295" y="0"/>
                </a:cubicBezTo>
                <a:close/>
                <a:moveTo>
                  <a:pt x="498235" y="0"/>
                </a:moveTo>
                <a:cubicBezTo>
                  <a:pt x="511771" y="0"/>
                  <a:pt x="522743" y="10973"/>
                  <a:pt x="522743" y="24508"/>
                </a:cubicBezTo>
                <a:cubicBezTo>
                  <a:pt x="522743" y="38044"/>
                  <a:pt x="511771" y="49016"/>
                  <a:pt x="498235" y="49016"/>
                </a:cubicBezTo>
                <a:cubicBezTo>
                  <a:pt x="484699" y="49016"/>
                  <a:pt x="473727" y="38044"/>
                  <a:pt x="473727" y="24508"/>
                </a:cubicBezTo>
                <a:cubicBezTo>
                  <a:pt x="473727" y="10973"/>
                  <a:pt x="484699" y="0"/>
                  <a:pt x="498235" y="0"/>
                </a:cubicBezTo>
                <a:close/>
                <a:moveTo>
                  <a:pt x="379803" y="0"/>
                </a:moveTo>
                <a:cubicBezTo>
                  <a:pt x="393339" y="0"/>
                  <a:pt x="404311" y="10973"/>
                  <a:pt x="404311" y="24508"/>
                </a:cubicBezTo>
                <a:cubicBezTo>
                  <a:pt x="404311" y="38044"/>
                  <a:pt x="393339" y="49016"/>
                  <a:pt x="379803" y="49016"/>
                </a:cubicBezTo>
                <a:cubicBezTo>
                  <a:pt x="366268" y="49016"/>
                  <a:pt x="355295" y="38044"/>
                  <a:pt x="355295" y="24508"/>
                </a:cubicBezTo>
                <a:cubicBezTo>
                  <a:pt x="355295" y="10973"/>
                  <a:pt x="366268" y="0"/>
                  <a:pt x="379803" y="0"/>
                </a:cubicBezTo>
                <a:close/>
                <a:moveTo>
                  <a:pt x="261372" y="0"/>
                </a:moveTo>
                <a:cubicBezTo>
                  <a:pt x="274907" y="0"/>
                  <a:pt x="285880" y="10973"/>
                  <a:pt x="285880" y="24508"/>
                </a:cubicBezTo>
                <a:cubicBezTo>
                  <a:pt x="285880" y="38044"/>
                  <a:pt x="274907" y="49016"/>
                  <a:pt x="261372" y="49016"/>
                </a:cubicBezTo>
                <a:cubicBezTo>
                  <a:pt x="247836" y="49016"/>
                  <a:pt x="236863" y="38044"/>
                  <a:pt x="236863" y="24508"/>
                </a:cubicBezTo>
                <a:cubicBezTo>
                  <a:pt x="236863" y="10973"/>
                  <a:pt x="247836" y="0"/>
                  <a:pt x="261372" y="0"/>
                </a:cubicBezTo>
                <a:close/>
                <a:moveTo>
                  <a:pt x="142940" y="0"/>
                </a:moveTo>
                <a:cubicBezTo>
                  <a:pt x="156475" y="0"/>
                  <a:pt x="167448" y="10973"/>
                  <a:pt x="167448" y="24508"/>
                </a:cubicBezTo>
                <a:cubicBezTo>
                  <a:pt x="167448" y="38044"/>
                  <a:pt x="156475" y="49016"/>
                  <a:pt x="142940" y="49016"/>
                </a:cubicBezTo>
                <a:cubicBezTo>
                  <a:pt x="129404" y="49016"/>
                  <a:pt x="118432" y="38044"/>
                  <a:pt x="118432" y="24508"/>
                </a:cubicBezTo>
                <a:cubicBezTo>
                  <a:pt x="118432" y="10973"/>
                  <a:pt x="129404" y="0"/>
                  <a:pt x="142940" y="0"/>
                </a:cubicBezTo>
                <a:close/>
                <a:moveTo>
                  <a:pt x="24508" y="0"/>
                </a:moveTo>
                <a:cubicBezTo>
                  <a:pt x="38044" y="0"/>
                  <a:pt x="49016" y="10973"/>
                  <a:pt x="49016" y="24508"/>
                </a:cubicBezTo>
                <a:cubicBezTo>
                  <a:pt x="49016" y="38044"/>
                  <a:pt x="38044" y="49016"/>
                  <a:pt x="24508" y="49016"/>
                </a:cubicBezTo>
                <a:cubicBezTo>
                  <a:pt x="10972" y="49016"/>
                  <a:pt x="0" y="38044"/>
                  <a:pt x="0" y="24508"/>
                </a:cubicBezTo>
                <a:cubicBezTo>
                  <a:pt x="0" y="10973"/>
                  <a:pt x="10972" y="0"/>
                  <a:pt x="24508" y="0"/>
                </a:cubicBezTo>
                <a:close/>
              </a:path>
            </a:pathLst>
          </a:custGeom>
          <a:gradFill>
            <a:gsLst>
              <a:gs pos="0">
                <a:schemeClr val="accent1"/>
              </a:gs>
              <a:gs pos="100000">
                <a:schemeClr val="accent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占位符 1"/>
          <p:cNvSpPr>
            <a:spLocks noGrp="1"/>
          </p:cNvSpPr>
          <p:nvPr>
            <p:ph type="title"/>
            <p:custDataLst>
              <p:tags r:id="rId5"/>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7"/>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9"/>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1" name="KSO_TEMPLATE" hidden="1"/>
          <p:cNvSpPr/>
          <p:nvPr userDrawn="1">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ags" Target="../tags/tag34.xml"/><Relationship Id="rId3" Type="http://schemas.openxmlformats.org/officeDocument/2006/relationships/image" Target="../media/image8.png"/><Relationship Id="rId2" Type="http://schemas.openxmlformats.org/officeDocument/2006/relationships/tags" Target="../tags/tag33.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3" Type="http://schemas.openxmlformats.org/officeDocument/2006/relationships/slideLayout" Target="../slideLayouts/slideLayout13.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6.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3.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3" Type="http://schemas.openxmlformats.org/officeDocument/2006/relationships/notesSlide" Target="../notesSlides/notesSlide2.xml"/><Relationship Id="rId12" Type="http://schemas.openxmlformats.org/officeDocument/2006/relationships/slideLayout" Target="../slideLayouts/slideLayout13.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9" Type="http://schemas.openxmlformats.org/officeDocument/2006/relationships/slideLayout" Target="../slideLayouts/slideLayout13.xml"/><Relationship Id="rId18" Type="http://schemas.openxmlformats.org/officeDocument/2006/relationships/tags" Target="../tags/tag75.xml"/><Relationship Id="rId17" Type="http://schemas.openxmlformats.org/officeDocument/2006/relationships/tags" Target="../tags/tag74.xml"/><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068070" y="1307465"/>
            <a:ext cx="5646420" cy="1626870"/>
          </a:xfrm>
        </p:spPr>
        <p:txBody>
          <a:bodyPr/>
          <a:lstStyle/>
          <a:p>
            <a:r>
              <a:rPr lang="zh-CN" altLang="en-US" sz="4800">
                <a:solidFill>
                  <a:srgbClr val="0070C0"/>
                </a:solidFill>
              </a:rPr>
              <a:t>舒马普坦萘普生钠片</a:t>
            </a:r>
            <a:endParaRPr lang="zh-CN" altLang="en-US" sz="4800">
              <a:solidFill>
                <a:srgbClr val="0070C0"/>
              </a:solidFill>
            </a:endParaRPr>
          </a:p>
        </p:txBody>
      </p:sp>
      <p:sp>
        <p:nvSpPr>
          <p:cNvPr id="5" name="副标题"/>
          <p:cNvSpPr>
            <a:spLocks noGrp="1"/>
          </p:cNvSpPr>
          <p:nvPr>
            <p:ph type="subTitle" idx="1"/>
            <p:custDataLst>
              <p:tags r:id="rId2"/>
            </p:custDataLst>
          </p:nvPr>
        </p:nvSpPr>
        <p:spPr>
          <a:xfrm>
            <a:off x="1802130" y="3148330"/>
            <a:ext cx="4178935" cy="561340"/>
          </a:xfrm>
        </p:spPr>
        <p:txBody>
          <a:bodyPr/>
          <a:lstStyle/>
          <a:p>
            <a:r>
              <a:rPr lang="zh-CN" altLang="en-US">
                <a:solidFill>
                  <a:srgbClr val="0070C0"/>
                </a:solidFill>
              </a:rPr>
              <a:t>江苏康缘药业股份有限公司</a:t>
            </a:r>
            <a:endParaRPr lang="zh-CN" altLang="en-US">
              <a:solidFill>
                <a:srgbClr val="0070C0"/>
              </a:solidFill>
            </a:endParaRPr>
          </a:p>
        </p:txBody>
      </p:sp>
      <p:pic>
        <p:nvPicPr>
          <p:cNvPr id="8" name="图片 7" descr="post_object_image_57690018"/>
          <p:cNvPicPr>
            <a:picLocks noChangeAspect="1"/>
          </p:cNvPicPr>
          <p:nvPr/>
        </p:nvPicPr>
        <p:blipFill>
          <a:blip r:embed="rId3"/>
          <a:stretch>
            <a:fillRect/>
          </a:stretch>
        </p:blipFill>
        <p:spPr>
          <a:xfrm>
            <a:off x="-291" y="66657"/>
            <a:ext cx="1751815" cy="514422"/>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9782" y="-4546"/>
            <a:ext cx="12211781" cy="6862546"/>
          </a:xfrm>
          <a:prstGeom prst="rect">
            <a:avLst/>
          </a:prstGeom>
          <a:gradFill flip="none" rotWithShape="1">
            <a:gsLst>
              <a:gs pos="0">
                <a:schemeClr val="bg1"/>
              </a:gs>
              <a:gs pos="100000">
                <a:schemeClr val="bg1"/>
              </a:gs>
              <a:gs pos="46000">
                <a:schemeClr val="accent1">
                  <a:lumMod val="5000"/>
                  <a:lumOff val="95000"/>
                </a:schemeClr>
              </a:gs>
            </a:gsLst>
            <a:path path="circle">
              <a:fillToRect r="100000" b="100000"/>
            </a:path>
            <a:tileRect l="-100000" t="-10000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文本框 24"/>
          <p:cNvSpPr txBox="1"/>
          <p:nvPr/>
        </p:nvSpPr>
        <p:spPr>
          <a:xfrm>
            <a:off x="539672" y="3139062"/>
            <a:ext cx="2274051" cy="922020"/>
          </a:xfrm>
          <a:prstGeom prst="rect">
            <a:avLst/>
          </a:prstGeom>
          <a:noFill/>
        </p:spPr>
        <p:txBody>
          <a:bodyPr wrap="square" rtlCol="0">
            <a:spAutoFit/>
          </a:bodyPr>
          <a:lstStyle/>
          <a:p>
            <a:r>
              <a:rPr lang="zh-CN" altLang="en-US" sz="5400" dirty="0">
                <a:solidFill>
                  <a:schemeClr val="accent1"/>
                </a:solidFill>
                <a:effectLst>
                  <a:outerShdw blurRad="254000" sx="97000" sy="97000" algn="ctr" rotWithShape="0">
                    <a:schemeClr val="accent1">
                      <a:alpha val="20000"/>
                    </a:schemeClr>
                  </a:outerShdw>
                </a:effectLst>
                <a:latin typeface="微软雅黑" panose="020B0503020204020204" pitchFamily="34" charset="-122"/>
                <a:ea typeface="微软雅黑" panose="020B0503020204020204" pitchFamily="34" charset="-122"/>
              </a:rPr>
              <a:t>目录</a:t>
            </a:r>
            <a:endParaRPr lang="zh-CN" altLang="en-US" sz="5400" dirty="0">
              <a:solidFill>
                <a:schemeClr val="accent1"/>
              </a:solidFill>
              <a:effectLst>
                <a:outerShdw blurRad="254000" sx="97000" sy="97000" algn="ctr" rotWithShape="0">
                  <a:schemeClr val="accent1">
                    <a:alpha val="20000"/>
                  </a:schemeClr>
                </a:outerShdw>
              </a:effectLst>
              <a:latin typeface="微软雅黑" panose="020B0503020204020204" pitchFamily="34" charset="-122"/>
              <a:ea typeface="微软雅黑" panose="020B0503020204020204" pitchFamily="34" charset="-122"/>
            </a:endParaRPr>
          </a:p>
        </p:txBody>
      </p:sp>
      <p:sp>
        <p:nvSpPr>
          <p:cNvPr id="54" name="文本框 53"/>
          <p:cNvSpPr txBox="1"/>
          <p:nvPr/>
        </p:nvSpPr>
        <p:spPr>
          <a:xfrm>
            <a:off x="615692" y="2548847"/>
            <a:ext cx="2396810"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rPr>
              <a:t>CONTENT</a:t>
            </a:r>
            <a:endParaRPr lang="en-US" altLang="zh-CN" sz="3600" dirty="0">
              <a:latin typeface="微软雅黑" panose="020B0503020204020204" pitchFamily="34" charset="-122"/>
              <a:ea typeface="微软雅黑" panose="020B0503020204020204" pitchFamily="34" charset="-122"/>
            </a:endParaRPr>
          </a:p>
        </p:txBody>
      </p:sp>
      <p:sp>
        <p:nvSpPr>
          <p:cNvPr id="71" name="矩形: 圆角 70"/>
          <p:cNvSpPr/>
          <p:nvPr/>
        </p:nvSpPr>
        <p:spPr>
          <a:xfrm>
            <a:off x="3584815" y="1511337"/>
            <a:ext cx="2504466" cy="1533451"/>
          </a:xfrm>
          <a:prstGeom prst="roundRect">
            <a:avLst>
              <a:gd name="adj" fmla="val 6046"/>
            </a:avLst>
          </a:prstGeom>
          <a:gradFill>
            <a:gsLst>
              <a:gs pos="0">
                <a:schemeClr val="bg1"/>
              </a:gs>
              <a:gs pos="100000">
                <a:schemeClr val="bg1"/>
              </a:gs>
              <a:gs pos="46000">
                <a:schemeClr val="accent1">
                  <a:lumMod val="5000"/>
                  <a:lumOff val="95000"/>
                </a:schemeClr>
              </a:gs>
            </a:gsLst>
            <a:path path="circle">
              <a:fillToRect r="100000" b="100000"/>
            </a:path>
          </a:gradFill>
          <a:ln w="1143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3" name="文本框 72"/>
          <p:cNvSpPr txBox="1"/>
          <p:nvPr/>
        </p:nvSpPr>
        <p:spPr>
          <a:xfrm>
            <a:off x="3714565" y="2165626"/>
            <a:ext cx="2180579" cy="485671"/>
          </a:xfrm>
          <a:prstGeom prst="roundRect">
            <a:avLst>
              <a:gd name="adj" fmla="val 50000"/>
            </a:avLst>
          </a:prstGeom>
          <a:gradFill flip="none" rotWithShape="1">
            <a:gsLst>
              <a:gs pos="23000">
                <a:schemeClr val="accent1"/>
              </a:gs>
              <a:gs pos="100000">
                <a:schemeClr val="accent1">
                  <a:lumMod val="80000"/>
                  <a:lumOff val="20000"/>
                </a:schemeClr>
              </a:gs>
            </a:gsLst>
            <a:path path="circle">
              <a:fillToRect l="100000" t="100000"/>
            </a:path>
            <a:tileRect r="-100000" b="-100000"/>
          </a:gradFill>
          <a:ln w="38100">
            <a:noFill/>
          </a:ln>
          <a:effectLst>
            <a:outerShdw blurRad="342900" dist="50800" dir="5400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8755" tIns="49378" rIns="98755" bIns="49378" rtlCol="0" anchor="ctr">
            <a:noAutofit/>
          </a:bodyPr>
          <a:lstStyle>
            <a:defPPr>
              <a:defRPr lang="zh-CN"/>
            </a:defPPr>
            <a:lvl1pPr algn="ctr">
              <a:defRPr sz="1945">
                <a:solidFill>
                  <a:schemeClr val="bg1"/>
                </a:solidFill>
                <a:effectLst>
                  <a:outerShdw blurRad="137160" dist="41148" dir="2699997" algn="tl">
                    <a:srgbClr val="000000">
                      <a:alpha val="40000"/>
                    </a:srgbClr>
                  </a:outerShdw>
                </a:effectLst>
                <a:latin typeface="+mj-ea"/>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sz="1800" b="1" dirty="0">
                <a:solidFill>
                  <a:schemeClr val="bg1"/>
                </a:solidFill>
                <a:latin typeface="微软雅黑" panose="020B0503020204020204" pitchFamily="34" charset="-122"/>
                <a:ea typeface="微软雅黑" panose="020B0503020204020204" pitchFamily="34" charset="-122"/>
              </a:rPr>
              <a:t>药物基本信息</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3712379" y="1557056"/>
            <a:ext cx="607859" cy="523220"/>
          </a:xfrm>
          <a:prstGeom prst="rect">
            <a:avLst/>
          </a:prstGeom>
          <a:noFill/>
        </p:spPr>
        <p:txBody>
          <a:bodyPr wrap="none" rtlCol="0">
            <a:spAutoFit/>
          </a:bodyPr>
          <a:lstStyle/>
          <a:p>
            <a:pPr algn="l"/>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圆角 7"/>
          <p:cNvSpPr/>
          <p:nvPr/>
        </p:nvSpPr>
        <p:spPr>
          <a:xfrm>
            <a:off x="6203422" y="1511337"/>
            <a:ext cx="2504466" cy="1533451"/>
          </a:xfrm>
          <a:prstGeom prst="roundRect">
            <a:avLst>
              <a:gd name="adj" fmla="val 6046"/>
            </a:avLst>
          </a:prstGeom>
          <a:gradFill>
            <a:gsLst>
              <a:gs pos="0">
                <a:schemeClr val="bg1"/>
              </a:gs>
              <a:gs pos="100000">
                <a:schemeClr val="bg1"/>
              </a:gs>
              <a:gs pos="46000">
                <a:schemeClr val="accent2">
                  <a:lumMod val="3000"/>
                  <a:lumOff val="97000"/>
                </a:schemeClr>
              </a:gs>
            </a:gsLst>
            <a:path path="circle">
              <a:fillToRect r="100000" b="100000"/>
            </a:path>
          </a:gradFill>
          <a:ln w="1143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 name="文本框 8"/>
          <p:cNvSpPr txBox="1"/>
          <p:nvPr/>
        </p:nvSpPr>
        <p:spPr>
          <a:xfrm>
            <a:off x="6333361" y="2165848"/>
            <a:ext cx="2175752" cy="489227"/>
          </a:xfrm>
          <a:prstGeom prst="roundRect">
            <a:avLst>
              <a:gd name="adj" fmla="val 50000"/>
            </a:avLst>
          </a:prstGeom>
          <a:gradFill flip="none" rotWithShape="1">
            <a:gsLst>
              <a:gs pos="0">
                <a:schemeClr val="accent2"/>
              </a:gs>
              <a:gs pos="100000">
                <a:schemeClr val="accent2">
                  <a:lumMod val="90000"/>
                  <a:lumOff val="10000"/>
                </a:schemeClr>
              </a:gs>
            </a:gsLst>
            <a:path path="circle">
              <a:fillToRect l="100000" t="100000"/>
            </a:path>
            <a:tileRect r="-100000" b="-100000"/>
          </a:gradFill>
          <a:ln w="38100">
            <a:noFill/>
          </a:ln>
          <a:effectLst>
            <a:outerShdw blurRad="342900" dist="50800" dir="5400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8755" tIns="49378" rIns="98755" bIns="49378" rtlCol="0" anchor="ctr">
            <a:noAutofit/>
          </a:bodyPr>
          <a:lstStyle>
            <a:defPPr>
              <a:defRPr lang="zh-CN"/>
            </a:defPPr>
            <a:lvl1pPr>
              <a:defRPr sz="1600">
                <a:solidFill>
                  <a:schemeClr val="bg1"/>
                </a:solidFill>
                <a:effectLst/>
                <a:latin typeface="+mj-ea"/>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安全性</a:t>
            </a:r>
            <a:endParaRPr lang="zh-CN" altLang="en-US" sz="1800" b="1" dirty="0">
              <a:solidFill>
                <a:schemeClr val="bg1"/>
              </a:solidFill>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6330986" y="1557056"/>
            <a:ext cx="607859" cy="523220"/>
          </a:xfrm>
          <a:prstGeom prst="rect">
            <a:avLst/>
          </a:prstGeom>
          <a:noFill/>
        </p:spPr>
        <p:txBody>
          <a:bodyPr wrap="none" rtlCol="0">
            <a:spAutoFit/>
          </a:bodyPr>
          <a:lstStyle/>
          <a:p>
            <a:pPr algn="l"/>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圆角 13"/>
          <p:cNvSpPr/>
          <p:nvPr/>
        </p:nvSpPr>
        <p:spPr>
          <a:xfrm>
            <a:off x="8822029" y="1511337"/>
            <a:ext cx="2504466" cy="1533451"/>
          </a:xfrm>
          <a:prstGeom prst="roundRect">
            <a:avLst>
              <a:gd name="adj" fmla="val 6046"/>
            </a:avLst>
          </a:prstGeom>
          <a:gradFill>
            <a:gsLst>
              <a:gs pos="0">
                <a:schemeClr val="bg1"/>
              </a:gs>
              <a:gs pos="100000">
                <a:schemeClr val="bg1"/>
              </a:gs>
              <a:gs pos="46000">
                <a:schemeClr val="accent1">
                  <a:lumMod val="5000"/>
                  <a:lumOff val="95000"/>
                </a:schemeClr>
              </a:gs>
            </a:gsLst>
            <a:path path="circle">
              <a:fillToRect r="100000" b="100000"/>
            </a:path>
          </a:gradFill>
          <a:ln w="1143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8951969" y="2165849"/>
            <a:ext cx="2179886" cy="489226"/>
          </a:xfrm>
          <a:prstGeom prst="roundRect">
            <a:avLst>
              <a:gd name="adj" fmla="val 50000"/>
            </a:avLst>
          </a:prstGeom>
          <a:gradFill flip="none" rotWithShape="1">
            <a:gsLst>
              <a:gs pos="23000">
                <a:schemeClr val="accent1"/>
              </a:gs>
              <a:gs pos="100000">
                <a:schemeClr val="accent1">
                  <a:lumMod val="80000"/>
                  <a:lumOff val="20000"/>
                </a:schemeClr>
              </a:gs>
            </a:gsLst>
            <a:path path="circle">
              <a:fillToRect l="100000" t="100000"/>
            </a:path>
            <a:tileRect r="-100000" b="-100000"/>
          </a:gradFill>
          <a:ln w="38100">
            <a:noFill/>
          </a:ln>
          <a:effectLst>
            <a:outerShdw blurRad="342900" dist="50800" dir="5400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8755" tIns="49378" rIns="98755" bIns="49378" rtlCol="0" anchor="ctr">
            <a:noAutofit/>
          </a:bodyPr>
          <a:lstStyle>
            <a:defPPr>
              <a:defRPr lang="zh-CN"/>
            </a:defPPr>
            <a:lvl1pPr>
              <a:defRPr sz="1600">
                <a:solidFill>
                  <a:schemeClr val="bg1"/>
                </a:solidFill>
                <a:effectLst/>
                <a:latin typeface="+mj-ea"/>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有效性</a:t>
            </a:r>
            <a:endParaRPr lang="zh-CN" altLang="en-US" sz="1800" b="1" dirty="0">
              <a:solidFill>
                <a:schemeClr val="bg1"/>
              </a:solidFill>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8949593" y="1557056"/>
            <a:ext cx="607859" cy="523220"/>
          </a:xfrm>
          <a:prstGeom prst="rect">
            <a:avLst/>
          </a:prstGeom>
          <a:noFill/>
        </p:spPr>
        <p:txBody>
          <a:bodyPr wrap="none" rtlCol="0">
            <a:spAutoFit/>
          </a:bodyPr>
          <a:lstStyle/>
          <a:p>
            <a:pPr algn="l"/>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矩形: 圆角 62"/>
          <p:cNvSpPr/>
          <p:nvPr/>
        </p:nvSpPr>
        <p:spPr>
          <a:xfrm>
            <a:off x="3584815" y="3989004"/>
            <a:ext cx="2504466" cy="1533435"/>
          </a:xfrm>
          <a:prstGeom prst="roundRect">
            <a:avLst>
              <a:gd name="adj" fmla="val 6046"/>
            </a:avLst>
          </a:prstGeom>
          <a:gradFill>
            <a:gsLst>
              <a:gs pos="0">
                <a:schemeClr val="bg1"/>
              </a:gs>
              <a:gs pos="100000">
                <a:schemeClr val="bg1"/>
              </a:gs>
              <a:gs pos="46000">
                <a:schemeClr val="accent1">
                  <a:lumMod val="5000"/>
                  <a:lumOff val="95000"/>
                </a:schemeClr>
              </a:gs>
            </a:gsLst>
            <a:path path="circle">
              <a:fillToRect r="100000" b="100000"/>
            </a:path>
          </a:gradFill>
          <a:ln w="1143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4" name="文本框 63"/>
          <p:cNvSpPr txBox="1"/>
          <p:nvPr/>
        </p:nvSpPr>
        <p:spPr>
          <a:xfrm>
            <a:off x="3714755" y="4643516"/>
            <a:ext cx="2180380" cy="489280"/>
          </a:xfrm>
          <a:prstGeom prst="roundRect">
            <a:avLst>
              <a:gd name="adj" fmla="val 50000"/>
            </a:avLst>
          </a:prstGeom>
          <a:gradFill flip="none" rotWithShape="1">
            <a:gsLst>
              <a:gs pos="23000">
                <a:schemeClr val="accent1"/>
              </a:gs>
              <a:gs pos="100000">
                <a:schemeClr val="accent1">
                  <a:lumMod val="80000"/>
                  <a:lumOff val="20000"/>
                </a:schemeClr>
              </a:gs>
            </a:gsLst>
            <a:path path="circle">
              <a:fillToRect l="100000" t="100000"/>
            </a:path>
            <a:tileRect r="-100000" b="-100000"/>
          </a:gradFill>
          <a:ln w="38100">
            <a:noFill/>
          </a:ln>
          <a:effectLst>
            <a:outerShdw blurRad="342900" dist="50800" dir="5400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8755" tIns="49378" rIns="98755" bIns="49378" rtlCol="0" anchor="ctr">
            <a:noAutofit/>
          </a:bodyPr>
          <a:lstStyle>
            <a:defPPr>
              <a:defRPr lang="zh-CN"/>
            </a:defPPr>
            <a:lvl1pPr algn="ctr">
              <a:defRPr sz="1945">
                <a:solidFill>
                  <a:schemeClr val="bg1"/>
                </a:solidFill>
                <a:effectLst>
                  <a:outerShdw blurRad="137160" dist="41148" dir="2699997" algn="tl">
                    <a:srgbClr val="000000">
                      <a:alpha val="40000"/>
                    </a:srgbClr>
                  </a:outerShdw>
                </a:effectLst>
                <a:latin typeface="+mj-ea"/>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创新性</a:t>
            </a:r>
            <a:endParaRPr lang="zh-CN" altLang="en-US" sz="1800" b="1" dirty="0">
              <a:solidFill>
                <a:schemeClr val="bg1"/>
              </a:solidFill>
              <a:effectLst/>
              <a:latin typeface="微软雅黑" panose="020B0503020204020204" pitchFamily="34" charset="-122"/>
              <a:ea typeface="微软雅黑" panose="020B0503020204020204" pitchFamily="34" charset="-122"/>
            </a:endParaRPr>
          </a:p>
        </p:txBody>
      </p:sp>
      <p:sp>
        <p:nvSpPr>
          <p:cNvPr id="66" name="文本框 65"/>
          <p:cNvSpPr txBox="1"/>
          <p:nvPr/>
        </p:nvSpPr>
        <p:spPr>
          <a:xfrm>
            <a:off x="3712379" y="4034723"/>
            <a:ext cx="607859" cy="523220"/>
          </a:xfrm>
          <a:prstGeom prst="rect">
            <a:avLst/>
          </a:prstGeom>
          <a:noFill/>
        </p:spPr>
        <p:txBody>
          <a:bodyPr wrap="none" rtlCol="0">
            <a:spAutoFit/>
          </a:bodyPr>
          <a:lstStyle/>
          <a:p>
            <a:pPr algn="l"/>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矩形: 圆角 75"/>
          <p:cNvSpPr/>
          <p:nvPr/>
        </p:nvSpPr>
        <p:spPr>
          <a:xfrm>
            <a:off x="6203422" y="3989004"/>
            <a:ext cx="2504466" cy="1533386"/>
          </a:xfrm>
          <a:prstGeom prst="roundRect">
            <a:avLst>
              <a:gd name="adj" fmla="val 6046"/>
            </a:avLst>
          </a:prstGeom>
          <a:gradFill>
            <a:gsLst>
              <a:gs pos="0">
                <a:schemeClr val="bg1"/>
              </a:gs>
              <a:gs pos="100000">
                <a:schemeClr val="bg1"/>
              </a:gs>
              <a:gs pos="46000">
                <a:schemeClr val="accent2">
                  <a:lumMod val="3000"/>
                  <a:lumOff val="97000"/>
                </a:schemeClr>
              </a:gs>
            </a:gsLst>
            <a:path path="circle">
              <a:fillToRect r="100000" b="100000"/>
            </a:path>
          </a:gradFill>
          <a:ln w="1143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7" name="文本框 76"/>
          <p:cNvSpPr txBox="1"/>
          <p:nvPr/>
        </p:nvSpPr>
        <p:spPr>
          <a:xfrm>
            <a:off x="6333361" y="4643342"/>
            <a:ext cx="2175703" cy="485339"/>
          </a:xfrm>
          <a:prstGeom prst="roundRect">
            <a:avLst>
              <a:gd name="adj" fmla="val 50000"/>
            </a:avLst>
          </a:prstGeom>
          <a:gradFill flip="none" rotWithShape="1">
            <a:gsLst>
              <a:gs pos="0">
                <a:schemeClr val="accent2"/>
              </a:gs>
              <a:gs pos="100000">
                <a:schemeClr val="accent2">
                  <a:lumMod val="90000"/>
                  <a:lumOff val="10000"/>
                </a:schemeClr>
              </a:gs>
            </a:gsLst>
            <a:path path="circle">
              <a:fillToRect l="100000" t="100000"/>
            </a:path>
            <a:tileRect r="-100000" b="-100000"/>
          </a:gradFill>
          <a:ln w="38100">
            <a:noFill/>
          </a:ln>
          <a:effectLst>
            <a:outerShdw blurRad="342900" dist="50800" dir="5400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8755" tIns="49378" rIns="98755" bIns="49378" rtlCol="0" anchor="ctr">
            <a:noAutofit/>
          </a:bodyPr>
          <a:lstStyle>
            <a:defPPr>
              <a:defRPr lang="zh-CN"/>
            </a:defPPr>
            <a:lvl1pPr>
              <a:defRPr sz="1600">
                <a:solidFill>
                  <a:schemeClr val="bg1"/>
                </a:solidFill>
                <a:effectLst/>
                <a:latin typeface="+mj-ea"/>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公平性</a:t>
            </a:r>
            <a:endParaRPr lang="zh-CN" altLang="en-US" sz="1800" b="1"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9" name="文本框 78"/>
          <p:cNvSpPr txBox="1"/>
          <p:nvPr/>
        </p:nvSpPr>
        <p:spPr>
          <a:xfrm>
            <a:off x="6330986" y="4034723"/>
            <a:ext cx="607859" cy="523220"/>
          </a:xfrm>
          <a:prstGeom prst="rect">
            <a:avLst/>
          </a:prstGeom>
          <a:noFill/>
        </p:spPr>
        <p:txBody>
          <a:bodyPr wrap="none" rtlCol="0">
            <a:spAutoFit/>
          </a:bodyPr>
          <a:lstStyle/>
          <a:p>
            <a:pPr algn="l"/>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descr="post_object_image_57690018"/>
          <p:cNvPicPr>
            <a:picLocks noChangeAspect="1"/>
          </p:cNvPicPr>
          <p:nvPr/>
        </p:nvPicPr>
        <p:blipFill>
          <a:blip r:embed="rId1"/>
          <a:stretch>
            <a:fillRect/>
          </a:stretch>
        </p:blipFill>
        <p:spPr>
          <a:xfrm>
            <a:off x="10162249" y="146032"/>
            <a:ext cx="1751815" cy="51442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ost_object_image_57690018"/>
          <p:cNvPicPr>
            <a:picLocks noChangeAspect="1"/>
          </p:cNvPicPr>
          <p:nvPr/>
        </p:nvPicPr>
        <p:blipFill>
          <a:blip r:embed="rId1"/>
          <a:stretch>
            <a:fillRect/>
          </a:stretch>
        </p:blipFill>
        <p:spPr>
          <a:xfrm>
            <a:off x="10162249" y="146032"/>
            <a:ext cx="1751815" cy="514422"/>
          </a:xfrm>
          <a:prstGeom prst="rect">
            <a:avLst/>
          </a:prstGeom>
        </p:spPr>
      </p:pic>
      <p:sp>
        <p:nvSpPr>
          <p:cNvPr id="3" name="同侧圆角矩形 2"/>
          <p:cNvSpPr/>
          <p:nvPr/>
        </p:nvSpPr>
        <p:spPr>
          <a:xfrm rot="5400000">
            <a:off x="-863015" y="1033389"/>
            <a:ext cx="2136724" cy="453991"/>
          </a:xfrm>
          <a:prstGeom prst="round2SameRect">
            <a:avLst>
              <a:gd name="adj1" fmla="val 36577"/>
              <a:gd name="adj2" fmla="val 0"/>
            </a:avLst>
          </a:prstGeom>
          <a:gradFill flip="none" rotWithShape="1">
            <a:gsLst>
              <a:gs pos="23000">
                <a:schemeClr val="accent1"/>
              </a:gs>
              <a:gs pos="100000">
                <a:schemeClr val="accent1">
                  <a:lumMod val="80000"/>
                  <a:lumOff val="20000"/>
                </a:schemeClr>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98755" tIns="49378" rIns="98755" bIns="49378" rtlCol="0" anchor="ctr"/>
          <a:lstStyle/>
          <a:p>
            <a:pPr algn="ctr"/>
            <a:r>
              <a:rPr lang="en-US" altLang="zh-CN"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rPr>
              <a:t>01</a:t>
            </a:r>
            <a:r>
              <a:rPr lang="zh-CN" altLang="en-US"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rPr>
              <a:t>药物基本信息</a:t>
            </a:r>
            <a:endParaRPr lang="zh-CN" altLang="en-US"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endParaRPr>
          </a:p>
        </p:txBody>
      </p:sp>
      <p:sp>
        <p:nvSpPr>
          <p:cNvPr id="4" name="矩形: 圆角 70"/>
          <p:cNvSpPr/>
          <p:nvPr/>
        </p:nvSpPr>
        <p:spPr>
          <a:xfrm>
            <a:off x="707984" y="870887"/>
            <a:ext cx="10776031" cy="3996549"/>
          </a:xfrm>
          <a:prstGeom prst="roundRect">
            <a:avLst>
              <a:gd name="adj" fmla="val 6046"/>
            </a:avLst>
          </a:prstGeom>
          <a:solidFill>
            <a:srgbClr val="218CED">
              <a:alpha val="14902"/>
            </a:srgbClr>
          </a:solidFill>
          <a:ln w="1143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0"/>
          <p:cNvSpPr/>
          <p:nvPr/>
        </p:nvSpPr>
        <p:spPr>
          <a:xfrm>
            <a:off x="707982" y="4949705"/>
            <a:ext cx="10776031" cy="1762263"/>
          </a:xfrm>
          <a:prstGeom prst="roundRect">
            <a:avLst>
              <a:gd name="adj" fmla="val 6046"/>
            </a:avLst>
          </a:prstGeom>
          <a:noFill/>
          <a:ln w="1143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432343" y="4957888"/>
            <a:ext cx="11051671" cy="1720086"/>
          </a:xfrm>
          <a:prstGeom prst="rect">
            <a:avLst/>
          </a:prstGeom>
          <a:noFill/>
        </p:spPr>
        <p:txBody>
          <a:bodyPr wrap="square" rtlCol="0">
            <a:spAutoFit/>
          </a:bodyPr>
          <a:lstStyle/>
          <a:p>
            <a:pPr marL="457200" lvl="2" indent="0">
              <a:lnSpc>
                <a:spcPct val="135000"/>
              </a:lnSpc>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疾病基本情况</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lvl="2" indent="-285750">
              <a:lnSpc>
                <a:spcPct val="135000"/>
              </a:lnSpc>
              <a:buFont typeface="Wingdings" panose="05000000000000000000" charset="0"/>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偏头痛导致的残疾损失寿命年在人类全部疾病中排名第二，是</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15~49</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岁女性人群伤残调整生命年排名居首位的疾病，对患者及其家庭和社会均造成非常大的负面影响，仅次于</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型糖尿病、高血压病。</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lvl="2" indent="-285750">
              <a:lnSpc>
                <a:spcPct val="135000"/>
              </a:lnSpc>
              <a:buFont typeface="Wingdings" panose="05000000000000000000" charset="0"/>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我国</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2009</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18~65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岁人群调查显示，偏头痛的年患病率为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9.3%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，男女患者比例为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1:2.2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，年患病率峰值为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40~49</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岁，就诊率</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52.9%</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、诊断率</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13.8%</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628687" y="282850"/>
            <a:ext cx="11260365" cy="521970"/>
          </a:xfrm>
          <a:prstGeom prst="rect">
            <a:avLst/>
          </a:prstGeom>
          <a:noFill/>
        </p:spPr>
        <p:txBody>
          <a:bodyPr wrap="square" rtlCol="0">
            <a:spAutoFit/>
          </a:bodyPr>
          <a:lstStyle>
            <a:defPPr>
              <a:defRPr lang="zh-CN"/>
            </a:defPPr>
            <a:lvl1pPr>
              <a:defRPr>
                <a:solidFill>
                  <a:schemeClr val="accent1"/>
                </a:solidFill>
                <a:latin typeface="思源宋体 CN Heavy" panose="02020900000000000000" pitchFamily="18" charset="-122"/>
                <a:ea typeface="思源宋体 CN Heavy" panose="02020900000000000000"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latin typeface="微软雅黑" panose="020B0503020204020204" pitchFamily="34" charset="-122"/>
                <a:ea typeface="微软雅黑" panose="020B0503020204020204" pitchFamily="34" charset="-122"/>
              </a:rPr>
              <a:t>药物基本信息 </a:t>
            </a:r>
            <a:endPar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3" name="文本框 9"/>
          <p:cNvSpPr txBox="1"/>
          <p:nvPr/>
        </p:nvSpPr>
        <p:spPr>
          <a:xfrm>
            <a:off x="860705" y="869803"/>
            <a:ext cx="10470584" cy="4028440"/>
          </a:xfrm>
          <a:prstGeom prst="rect">
            <a:avLst/>
          </a:prstGeom>
          <a:noFill/>
        </p:spPr>
        <p:txBody>
          <a:bodyPr wrap="square" rtlCol="0">
            <a:spAutoFit/>
          </a:bodyPr>
          <a:lstStyle/>
          <a:p>
            <a:pPr marL="342900" indent="-342900">
              <a:lnSpc>
                <a:spcPct val="120000"/>
              </a:lnSpc>
              <a:spcBef>
                <a:spcPts val="600"/>
              </a:spcBef>
              <a:spcAft>
                <a:spcPts val="0"/>
              </a:spcAft>
              <a:buFont typeface="Arial" panose="020B0604020202020204" pitchFamily="34" charset="0"/>
              <a:buChar char="•"/>
            </a:pPr>
            <a:r>
              <a:rPr lang="zh-CN" altLang="en-US"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申报目录类别：</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基本医保目录</a:t>
            </a:r>
            <a:endParaRPr lang="zh-CN" altLang="en-US"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20000"/>
              </a:lnSpc>
              <a:spcBef>
                <a:spcPts val="600"/>
              </a:spcBef>
              <a:spcAft>
                <a:spcPts val="0"/>
              </a:spcAft>
              <a:buFont typeface="Arial" panose="020B0604020202020204" pitchFamily="34" charset="0"/>
              <a:buChar char="•"/>
            </a:pPr>
            <a:r>
              <a:rPr lang="zh-CN" altLang="en-US"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通用名：</a:t>
            </a:r>
            <a:r>
              <a:rPr kumimoji="1"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舒马普坦萘普生钠片</a:t>
            </a:r>
            <a:endParaRPr kumimoji="1"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120000"/>
              </a:lnSpc>
              <a:spcBef>
                <a:spcPts val="600"/>
              </a:spcBef>
              <a:spcAft>
                <a:spcPts val="0"/>
              </a:spcAft>
              <a:buFont typeface="Arial" panose="020B0604020202020204" pitchFamily="34" charset="0"/>
              <a:buChar char="•"/>
            </a:pPr>
            <a:r>
              <a:rPr lang="zh-CN" altLang="en-US"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注册规格：</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每片含琥珀酸舒马普坦</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（按</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C</a:t>
            </a:r>
            <a:r>
              <a:rPr lang="en-US" altLang="zh-CN" sz="1600" baseline="-25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H</a:t>
            </a:r>
            <a:r>
              <a:rPr lang="en-US" altLang="zh-CN" sz="1600" baseline="-25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N</a:t>
            </a:r>
            <a:r>
              <a:rPr lang="en-US" altLang="zh-CN" sz="1600" baseline="-25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O</a:t>
            </a:r>
            <a:r>
              <a:rPr lang="en-US" altLang="zh-CN" sz="1600" baseline="-25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S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计）</a:t>
            </a:r>
            <a:r>
              <a:rPr lang="en-US" altLang="zh-CN"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85mg</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和萘普生钠</a:t>
            </a:r>
            <a:r>
              <a:rPr lang="en-US" altLang="zh-CN"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0.5g</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120000"/>
              </a:lnSpc>
              <a:spcBef>
                <a:spcPts val="600"/>
              </a:spcBef>
              <a:spcAft>
                <a:spcPts val="0"/>
              </a:spcAft>
              <a:buFont typeface="Arial" panose="020B0604020202020204" pitchFamily="34" charset="0"/>
              <a:buChar char="•"/>
            </a:pPr>
            <a:r>
              <a:rPr lang="zh-CN" altLang="en-US"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适应症：  </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本品适用于成人有或无先兆偏头痛的急性治疗。</a:t>
            </a:r>
            <a:r>
              <a:rPr lang="zh-CN" altLang="en-US" sz="1600" b="1"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不适用于预防偏头痛发作。</a:t>
            </a:r>
            <a:endPar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120000"/>
              </a:lnSpc>
              <a:spcBef>
                <a:spcPts val="600"/>
              </a:spcBef>
              <a:spcAft>
                <a:spcPts val="0"/>
              </a:spcAft>
              <a:buFont typeface="Arial" panose="020B0604020202020204" pitchFamily="34" charset="0"/>
              <a:buChar char="•"/>
            </a:pPr>
            <a:r>
              <a:rPr lang="zh-CN" altLang="en-US"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用法用量：</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成人推荐剂量为</a:t>
            </a:r>
            <a:r>
              <a:rPr lang="en-US" altLang="zh-CN"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85mg</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舒马普坦</a:t>
            </a:r>
            <a:r>
              <a:rPr lang="en-US" altLang="zh-CN"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/500mg</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萘普生钠（</a:t>
            </a:r>
            <a:r>
              <a:rPr lang="en-US" altLang="zh-CN"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片）。</a:t>
            </a:r>
            <a:r>
              <a:rPr lang="en-US" altLang="zh-CN"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85mg</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舒马普坦</a:t>
            </a:r>
            <a:r>
              <a:rPr lang="en-US" altLang="zh-CN"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/500mg</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萘普生钠中的舒马普坦剂量高于最低起效剂量。</a:t>
            </a:r>
            <a:r>
              <a:rPr lang="en-US" altLang="zh-CN"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小时内最大建议剂量为</a:t>
            </a:r>
            <a:r>
              <a:rPr lang="en-US" altLang="zh-CN"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片，每次服药需间隔至少</a:t>
            </a:r>
            <a:r>
              <a:rPr lang="en-US" altLang="zh-CN"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小时。</a:t>
            </a:r>
            <a:endParaRPr lang="en-US" altLang="zh-CN"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20000"/>
              </a:lnSpc>
              <a:spcBef>
                <a:spcPts val="600"/>
              </a:spcBef>
              <a:spcAft>
                <a:spcPts val="0"/>
              </a:spcAft>
              <a:buFont typeface="Arial" panose="020B0604020202020204" pitchFamily="34" charset="0"/>
              <a:buChar char="•"/>
            </a:pPr>
            <a:r>
              <a:rPr lang="zh-CN" altLang="en-US"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中国大陆首次上市时间：</a:t>
            </a:r>
            <a:r>
              <a:rPr kumimoji="0" lang="zh-CN" altLang="en-US" sz="1600" b="0" i="0" u="none" strike="noStrike" kern="1200" cap="none" spc="5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202</a:t>
            </a:r>
            <a:r>
              <a:rPr kumimoji="0" lang="en-US" altLang="zh-CN" sz="1600" b="0" i="0" u="none" strike="noStrike" kern="1200" cap="none" spc="5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a:t>
            </a:r>
            <a:r>
              <a:rPr kumimoji="0" lang="zh-CN" altLang="en-US" sz="1600" b="0" i="0" u="none" strike="noStrike" kern="1200" cap="none" spc="5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a:t>
            </a:r>
            <a:r>
              <a:rPr kumimoji="0" lang="en-US" altLang="zh-CN" sz="1600" b="0" i="0" u="none" strike="noStrike" kern="1200" cap="none" spc="5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a:t>
            </a:r>
            <a:r>
              <a:rPr kumimoji="0" lang="zh-CN" altLang="en-US" sz="1600" b="0" i="0" u="none" strike="noStrike" kern="1200" cap="none" spc="5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月</a:t>
            </a:r>
            <a:r>
              <a:rPr kumimoji="0" lang="en-US" altLang="zh-CN" sz="1600" b="0" i="0" u="none" strike="noStrike" kern="1200" cap="none" spc="5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a:t>
            </a:r>
            <a:r>
              <a:rPr kumimoji="0" lang="zh-CN" altLang="en-US" sz="1600" b="0" i="0" u="none" strike="noStrike" kern="1200" cap="none" spc="5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日</a:t>
            </a:r>
            <a:endParaRPr kumimoji="0" lang="en-US" altLang="zh-CN" sz="1600" b="0" i="0" u="none" strike="noStrike" kern="1200" cap="none" spc="5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nSpc>
                <a:spcPct val="120000"/>
              </a:lnSpc>
              <a:spcBef>
                <a:spcPts val="600"/>
              </a:spcBef>
              <a:spcAft>
                <a:spcPts val="0"/>
              </a:spcAft>
              <a:buFont typeface="Arial" panose="020B0604020202020204" pitchFamily="34" charset="0"/>
              <a:buChar char="•"/>
            </a:pPr>
            <a:r>
              <a:rPr lang="zh-CN" altLang="en-US"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目前大陆地区同通用名药品的上市情况：</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无</a:t>
            </a:r>
            <a:endParaRPr lang="en-US" altLang="zh-CN"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20000"/>
              </a:lnSpc>
              <a:spcBef>
                <a:spcPts val="600"/>
              </a:spcBef>
              <a:spcAft>
                <a:spcPts val="0"/>
              </a:spcAft>
              <a:buFont typeface="Arial" panose="020B0604020202020204" pitchFamily="34" charset="0"/>
              <a:buChar char="•"/>
            </a:pPr>
            <a:r>
              <a:rPr lang="zh-CN" altLang="en-US"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全球首个上市国家</a:t>
            </a:r>
            <a:r>
              <a:rPr lang="en-US" altLang="zh-CN"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地区及上市时间：</a:t>
            </a:r>
            <a:r>
              <a:rPr lang="zh-CN" altLang="en-US" sz="1600" spc="5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美国：</a:t>
            </a:r>
            <a:r>
              <a:rPr lang="en-US" altLang="zh-CN" sz="1600" spc="5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2008</a:t>
            </a:r>
            <a:r>
              <a:rPr lang="zh-CN" altLang="en-US" sz="1600" spc="5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spc="5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spc="5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月 </a:t>
            </a:r>
            <a:r>
              <a:rPr lang="en-US" altLang="zh-CN" sz="1600" spc="5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spc="5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中国：</a:t>
            </a:r>
            <a:r>
              <a:rPr lang="en-US" altLang="zh-CN" sz="1600" spc="5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2025</a:t>
            </a:r>
            <a:r>
              <a:rPr lang="zh-CN" altLang="en-US" sz="1600" spc="5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spc="5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spc="5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600" spc="5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600" spc="5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日</a:t>
            </a:r>
            <a:endParaRPr kumimoji="0" lang="en-US" altLang="zh-CN" sz="1600" b="0" i="0" u="none" strike="noStrike" kern="1200" cap="none" spc="5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20000"/>
              </a:lnSpc>
              <a:spcBef>
                <a:spcPts val="600"/>
              </a:spcBef>
              <a:spcAft>
                <a:spcPts val="0"/>
              </a:spcAft>
              <a:buFont typeface="Arial" panose="020B0604020202020204" pitchFamily="34" charset="0"/>
              <a:buChar char="•"/>
            </a:pPr>
            <a:r>
              <a:rPr lang="zh-CN" altLang="en-US"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是否为</a:t>
            </a:r>
            <a:r>
              <a:rPr lang="en-US" altLang="zh-CN"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OTC</a:t>
            </a:r>
            <a:r>
              <a:rPr lang="zh-CN" altLang="en-US"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产品：</a:t>
            </a:r>
            <a:r>
              <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否</a:t>
            </a:r>
            <a:endParaRPr lang="zh-CN" altLang="en-US" sz="16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20000"/>
              </a:lnSpc>
              <a:spcBef>
                <a:spcPts val="600"/>
              </a:spcBef>
              <a:spcAft>
                <a:spcPts val="0"/>
              </a:spcAft>
              <a:buFont typeface="Arial" panose="020B0604020202020204" pitchFamily="34" charset="0"/>
              <a:buChar char="•"/>
            </a:pPr>
            <a:r>
              <a:rPr lang="en-US" altLang="zh-CN"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CDE</a:t>
            </a:r>
            <a:r>
              <a:rPr lang="zh-CN" altLang="en-US" sz="1600" b="1" spc="5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注册分类：</a:t>
            </a:r>
            <a:r>
              <a:rPr kumimoji="0" lang="zh-CN" altLang="en-US" sz="1600" b="0" i="0" u="none" strike="noStrike" kern="1200" cap="none" spc="5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化学药品</a:t>
            </a:r>
            <a:r>
              <a:rPr kumimoji="0" lang="en-US" altLang="zh-CN" sz="1600" b="0" i="0" u="none" strike="noStrike" kern="1200" cap="none" spc="5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600" b="0" i="0" u="none" strike="noStrike" kern="1200" cap="none" spc="5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类</a:t>
            </a:r>
            <a:endParaRPr kumimoji="0" lang="zh-CN" altLang="en-US" sz="1600" b="0" i="0" u="none" strike="noStrike" kern="1200" cap="none" spc="5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ost_object_image_57690018"/>
          <p:cNvPicPr>
            <a:picLocks noChangeAspect="1"/>
          </p:cNvPicPr>
          <p:nvPr/>
        </p:nvPicPr>
        <p:blipFill>
          <a:blip r:embed="rId1"/>
          <a:stretch>
            <a:fillRect/>
          </a:stretch>
        </p:blipFill>
        <p:spPr>
          <a:xfrm>
            <a:off x="10162249" y="146032"/>
            <a:ext cx="1751815" cy="514422"/>
          </a:xfrm>
          <a:prstGeom prst="rect">
            <a:avLst/>
          </a:prstGeom>
        </p:spPr>
      </p:pic>
      <p:sp>
        <p:nvSpPr>
          <p:cNvPr id="3" name="同侧圆角矩形 2"/>
          <p:cNvSpPr/>
          <p:nvPr/>
        </p:nvSpPr>
        <p:spPr>
          <a:xfrm rot="5400000">
            <a:off x="-863015" y="1033389"/>
            <a:ext cx="2136724" cy="453991"/>
          </a:xfrm>
          <a:prstGeom prst="round2SameRect">
            <a:avLst>
              <a:gd name="adj1" fmla="val 36577"/>
              <a:gd name="adj2" fmla="val 0"/>
            </a:avLst>
          </a:prstGeom>
          <a:gradFill flip="none" rotWithShape="1">
            <a:gsLst>
              <a:gs pos="23000">
                <a:schemeClr val="accent1"/>
              </a:gs>
              <a:gs pos="100000">
                <a:schemeClr val="accent1">
                  <a:lumMod val="80000"/>
                  <a:lumOff val="20000"/>
                </a:schemeClr>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98755" tIns="49378" rIns="98755" bIns="49378" rtlCol="0" anchor="ctr"/>
          <a:lstStyle/>
          <a:p>
            <a:pPr algn="ctr"/>
            <a:r>
              <a:rPr lang="en-US" altLang="zh-CN"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rPr>
              <a:t>01</a:t>
            </a:r>
            <a:r>
              <a:rPr lang="zh-CN" altLang="en-US"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rPr>
              <a:t>药物基本信息</a:t>
            </a:r>
            <a:endParaRPr lang="zh-CN" altLang="en-US"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endParaRPr>
          </a:p>
        </p:txBody>
      </p:sp>
      <p:sp>
        <p:nvSpPr>
          <p:cNvPr id="12" name="文本框 11"/>
          <p:cNvSpPr txBox="1"/>
          <p:nvPr/>
        </p:nvSpPr>
        <p:spPr>
          <a:xfrm>
            <a:off x="628687" y="282850"/>
            <a:ext cx="11260365" cy="521970"/>
          </a:xfrm>
          <a:prstGeom prst="rect">
            <a:avLst/>
          </a:prstGeom>
          <a:noFill/>
        </p:spPr>
        <p:txBody>
          <a:bodyPr wrap="square" rtlCol="0">
            <a:spAutoFit/>
          </a:bodyPr>
          <a:lstStyle>
            <a:defPPr>
              <a:defRPr lang="zh-CN"/>
            </a:defPPr>
            <a:lvl1pPr>
              <a:defRPr>
                <a:solidFill>
                  <a:schemeClr val="accent1"/>
                </a:solidFill>
                <a:latin typeface="思源宋体 CN Heavy" panose="02020900000000000000" pitchFamily="18" charset="-122"/>
                <a:ea typeface="思源宋体 CN Heavy" panose="02020900000000000000"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药物基本信息 </a:t>
            </a:r>
            <a:endPar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圆角 2"/>
          <p:cNvSpPr/>
          <p:nvPr>
            <p:custDataLst>
              <p:tags r:id="rId2"/>
            </p:custDataLst>
          </p:nvPr>
        </p:nvSpPr>
        <p:spPr>
          <a:xfrm>
            <a:off x="784871" y="1518777"/>
            <a:ext cx="5106923" cy="2751446"/>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zh-CN" altLang="en-US" sz="1440">
              <a:solidFill>
                <a:schemeClr val="bg1"/>
              </a:solidFill>
              <a:latin typeface="微软雅黑" panose="020B0503020204020204" pitchFamily="34" charset="-122"/>
              <a:ea typeface="微软雅黑" panose="020B0503020204020204" pitchFamily="34" charset="-122"/>
            </a:endParaRPr>
          </a:p>
        </p:txBody>
      </p:sp>
      <p:sp>
        <p:nvSpPr>
          <p:cNvPr id="6" name="矩形 5"/>
          <p:cNvSpPr/>
          <p:nvPr>
            <p:custDataLst>
              <p:tags r:id="rId3"/>
            </p:custDataLst>
          </p:nvPr>
        </p:nvSpPr>
        <p:spPr>
          <a:xfrm>
            <a:off x="1089660" y="2734945"/>
            <a:ext cx="4497705" cy="143827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mn-ea"/>
              </a:rPr>
              <a:t>参照药物</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rPr>
              <a:t>：琥珀酸舒马普坦胶囊、萘普生钠片</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endParaRPr>
          </a:p>
          <a:p>
            <a:pPr algn="just">
              <a:lnSpc>
                <a:spcPct val="150000"/>
              </a:lnSpc>
              <a:spcBef>
                <a:spcPct val="0"/>
              </a:spcBef>
              <a:spcAft>
                <a:spcPct val="0"/>
              </a:spcAft>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mn-ea"/>
              </a:rPr>
              <a:t>选择理由</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rPr>
              <a:t>：本次申请药物主要成分为</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舒马普坦和萘普生；同时临床和指南中，偏头痛急性治疗药物也推荐上述药物，具有参照价值。</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endParaRPr>
          </a:p>
        </p:txBody>
      </p:sp>
      <p:sp>
        <p:nvSpPr>
          <p:cNvPr id="60" name="圆角矩形 59"/>
          <p:cNvSpPr/>
          <p:nvPr>
            <p:custDataLst>
              <p:tags r:id="rId4"/>
            </p:custDataLst>
          </p:nvPr>
        </p:nvSpPr>
        <p:spPr>
          <a:xfrm>
            <a:off x="1049593" y="983298"/>
            <a:ext cx="794481" cy="778591"/>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lstStyle/>
          <a:p>
            <a:pPr algn="ctr">
              <a:spcBef>
                <a:spcPct val="0"/>
              </a:spcBef>
              <a:spcAft>
                <a:spcPct val="0"/>
              </a:spcAft>
            </a:pPr>
            <a:r>
              <a:rPr lang="en-US" altLang="zh-CN" sz="2400" b="1" dirty="0">
                <a:solidFill>
                  <a:srgbClr val="FFFFFF"/>
                </a:solidFill>
                <a:latin typeface="微软雅黑" panose="020B0503020204020204" pitchFamily="34" charset="-122"/>
                <a:ea typeface="微软雅黑" panose="020B0503020204020204" pitchFamily="34" charset="-122"/>
                <a:cs typeface="+mn-ea"/>
                <a:sym typeface="+mn-ea"/>
              </a:rPr>
              <a:t>01</a:t>
            </a:r>
            <a:endParaRPr lang="en-US" altLang="zh-CN" sz="2400" b="1" dirty="0">
              <a:solidFill>
                <a:srgbClr val="FFFFFF"/>
              </a:solidFill>
              <a:latin typeface="微软雅黑" panose="020B0503020204020204" pitchFamily="34" charset="-122"/>
              <a:ea typeface="微软雅黑" panose="020B0503020204020204" pitchFamily="34" charset="-122"/>
              <a:cs typeface="+mn-ea"/>
              <a:sym typeface="+mn-ea"/>
            </a:endParaRPr>
          </a:p>
        </p:txBody>
      </p:sp>
      <p:cxnSp>
        <p:nvCxnSpPr>
          <p:cNvPr id="80" name="直接连接符 79"/>
          <p:cNvCxnSpPr/>
          <p:nvPr>
            <p:custDataLst>
              <p:tags r:id="rId5"/>
            </p:custDataLst>
          </p:nvPr>
        </p:nvCxnSpPr>
        <p:spPr>
          <a:xfrm flipV="1">
            <a:off x="1004466" y="2554463"/>
            <a:ext cx="4667099"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7" name="矩形 6"/>
          <p:cNvSpPr/>
          <p:nvPr>
            <p:custDataLst>
              <p:tags r:id="rId6"/>
            </p:custDataLst>
          </p:nvPr>
        </p:nvSpPr>
        <p:spPr>
          <a:xfrm>
            <a:off x="1052771" y="1958285"/>
            <a:ext cx="4496762" cy="443638"/>
          </a:xfrm>
          <a:prstGeom prst="rect">
            <a:avLst/>
          </a:prstGeom>
          <a:noFill/>
        </p:spPr>
        <p:txBody>
          <a:bodyPr wrap="square" lIns="0" tIns="0" rIns="0" bIns="0" rtlCol="0" anchor="ctr" anchorCtr="0">
            <a:noAutofit/>
          </a:bodyPr>
          <a:lstStyle/>
          <a:p>
            <a:pPr>
              <a:spcBef>
                <a:spcPct val="0"/>
              </a:spcBef>
              <a:spcAft>
                <a:spcPct val="0"/>
              </a:spcAft>
            </a:pPr>
            <a:r>
              <a:rPr lang="zh-CN" altLang="en-US" sz="2200" b="1" dirty="0">
                <a:solidFill>
                  <a:schemeClr val="accent1"/>
                </a:solidFill>
                <a:latin typeface="微软雅黑" panose="020B0503020204020204" pitchFamily="34" charset="-122"/>
                <a:ea typeface="微软雅黑" panose="020B0503020204020204" pitchFamily="34" charset="-122"/>
                <a:cs typeface="+mn-ea"/>
              </a:rPr>
              <a:t>参照药物选择及理由</a:t>
            </a:r>
            <a:endParaRPr lang="zh-CN" altLang="en-US" sz="2200" b="1" dirty="0">
              <a:solidFill>
                <a:schemeClr val="accent1"/>
              </a:solidFill>
              <a:latin typeface="微软雅黑" panose="020B0503020204020204" pitchFamily="34" charset="-122"/>
              <a:ea typeface="微软雅黑" panose="020B0503020204020204" pitchFamily="34" charset="-122"/>
              <a:cs typeface="+mn-ea"/>
            </a:endParaRPr>
          </a:p>
        </p:txBody>
      </p:sp>
      <p:sp>
        <p:nvSpPr>
          <p:cNvPr id="33" name="矩形: 圆角 2"/>
          <p:cNvSpPr/>
          <p:nvPr>
            <p:custDataLst>
              <p:tags r:id="rId7"/>
            </p:custDataLst>
          </p:nvPr>
        </p:nvSpPr>
        <p:spPr>
          <a:xfrm>
            <a:off x="6244590" y="1518285"/>
            <a:ext cx="5279390" cy="2752725"/>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zh-CN" altLang="en-US" sz="1440">
              <a:solidFill>
                <a:schemeClr val="bg1"/>
              </a:solidFill>
              <a:latin typeface="微软雅黑" panose="020B0503020204020204" pitchFamily="34" charset="-122"/>
              <a:ea typeface="微软雅黑" panose="020B0503020204020204" pitchFamily="34" charset="-122"/>
            </a:endParaRPr>
          </a:p>
        </p:txBody>
      </p:sp>
      <p:sp>
        <p:nvSpPr>
          <p:cNvPr id="10" name="矩形 9"/>
          <p:cNvSpPr/>
          <p:nvPr>
            <p:custDataLst>
              <p:tags r:id="rId8"/>
            </p:custDataLst>
          </p:nvPr>
        </p:nvSpPr>
        <p:spPr>
          <a:xfrm>
            <a:off x="6752590" y="2624455"/>
            <a:ext cx="4502150" cy="1676400"/>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400" dirty="0">
                <a:solidFill>
                  <a:schemeClr val="tx1">
                    <a:lumMod val="75000"/>
                    <a:lumOff val="2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复方制剂具有最大的临床获益，主要表现为：</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起效更快、持续缓解、减少复发</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2" algn="just">
              <a:lnSpc>
                <a:spcPct val="150000"/>
              </a:lnSpc>
              <a:spcBef>
                <a:spcPct val="0"/>
              </a:spcBef>
              <a:spcAft>
                <a:spcPct val="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协同增效、安全性良好：</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显著提升患者生活质量和治疗</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2" algn="just">
              <a:lnSpc>
                <a:spcPct val="150000"/>
              </a:lnSpc>
              <a:spcBef>
                <a:spcPct val="0"/>
              </a:spcBef>
              <a:spcAft>
                <a:spcPct val="0"/>
              </a:spcAft>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满意度。</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50000"/>
              </a:lnSpc>
              <a:spcBef>
                <a:spcPct val="0"/>
              </a:spcBef>
              <a:spcAft>
                <a:spcPct val="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服用方便：每次一片，</a:t>
            </a:r>
            <a:r>
              <a:rPr lang="en-US" altLang="zh-CN" sz="14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14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小时内最大建议剂量为</a:t>
            </a:r>
            <a:r>
              <a:rPr lang="en-US" altLang="zh-CN" sz="14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片</a:t>
            </a:r>
            <a:endParaRPr lang="zh-CN" altLang="en-US" sz="140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0" name="圆角矩形 39"/>
          <p:cNvSpPr/>
          <p:nvPr>
            <p:custDataLst>
              <p:tags r:id="rId9"/>
            </p:custDataLst>
          </p:nvPr>
        </p:nvSpPr>
        <p:spPr>
          <a:xfrm>
            <a:off x="6752059" y="983298"/>
            <a:ext cx="794481" cy="778591"/>
          </a:xfrm>
          <a:prstGeom prst="roundRect">
            <a:avLst>
              <a:gd name="adj" fmla="val 0"/>
            </a:avLst>
          </a:prstGeom>
          <a:solidFill>
            <a:schemeClr val="accent2"/>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lstStyle/>
          <a:p>
            <a:pPr algn="ctr">
              <a:spcBef>
                <a:spcPct val="0"/>
              </a:spcBef>
              <a:spcAft>
                <a:spcPct val="0"/>
              </a:spcAft>
            </a:pPr>
            <a:r>
              <a:rPr lang="en-US" altLang="zh-CN" sz="2400" b="1">
                <a:solidFill>
                  <a:srgbClr val="FFFFFF"/>
                </a:solidFill>
                <a:latin typeface="微软雅黑" panose="020B0503020204020204" pitchFamily="34" charset="-122"/>
                <a:ea typeface="微软雅黑" panose="020B0503020204020204" pitchFamily="34" charset="-122"/>
                <a:cs typeface="+mn-ea"/>
                <a:sym typeface="+mn-ea"/>
              </a:rPr>
              <a:t>02</a:t>
            </a:r>
            <a:endParaRPr lang="en-US" altLang="zh-CN" sz="2400" b="1" dirty="0">
              <a:solidFill>
                <a:srgbClr val="FFFFFF"/>
              </a:solidFill>
              <a:latin typeface="微软雅黑" panose="020B0503020204020204" pitchFamily="34" charset="-122"/>
              <a:ea typeface="微软雅黑" panose="020B0503020204020204" pitchFamily="34" charset="-122"/>
              <a:cs typeface="+mn-ea"/>
              <a:sym typeface="+mn-ea"/>
            </a:endParaRPr>
          </a:p>
        </p:txBody>
      </p:sp>
      <p:cxnSp>
        <p:nvCxnSpPr>
          <p:cNvPr id="74" name="直接连接符 73"/>
          <p:cNvCxnSpPr/>
          <p:nvPr>
            <p:custDataLst>
              <p:tags r:id="rId10"/>
            </p:custDataLst>
          </p:nvPr>
        </p:nvCxnSpPr>
        <p:spPr>
          <a:xfrm flipV="1">
            <a:off x="6707568" y="2560183"/>
            <a:ext cx="4666463" cy="0"/>
          </a:xfrm>
          <a:prstGeom prst="line">
            <a:avLst/>
          </a:prstGeom>
          <a:ln w="22225">
            <a:solidFill>
              <a:schemeClr val="accent2">
                <a:alpha val="50000"/>
              </a:schemeClr>
            </a:solidFill>
          </a:ln>
        </p:spPr>
        <p:style>
          <a:lnRef idx="2">
            <a:schemeClr val="accent1"/>
          </a:lnRef>
          <a:fillRef idx="0">
            <a:srgbClr val="FFFFFF"/>
          </a:fillRef>
          <a:effectRef idx="0">
            <a:srgbClr val="FFFFFF"/>
          </a:effectRef>
          <a:fontRef idx="minor">
            <a:schemeClr val="tx1"/>
          </a:fontRef>
        </p:style>
      </p:cxnSp>
      <p:sp>
        <p:nvSpPr>
          <p:cNvPr id="11" name="矩形 10"/>
          <p:cNvSpPr/>
          <p:nvPr>
            <p:custDataLst>
              <p:tags r:id="rId11"/>
            </p:custDataLst>
          </p:nvPr>
        </p:nvSpPr>
        <p:spPr>
          <a:xfrm>
            <a:off x="6757779" y="1958285"/>
            <a:ext cx="4496762" cy="443638"/>
          </a:xfrm>
          <a:prstGeom prst="rect">
            <a:avLst/>
          </a:prstGeom>
          <a:noFill/>
        </p:spPr>
        <p:txBody>
          <a:bodyPr wrap="square" lIns="0" tIns="0" rIns="0" bIns="0" rtlCol="0" anchor="ctr" anchorCtr="0">
            <a:noAutofit/>
          </a:bodyPr>
          <a:lstStyle/>
          <a:p>
            <a:pPr>
              <a:spcBef>
                <a:spcPct val="0"/>
              </a:spcBef>
              <a:spcAft>
                <a:spcPct val="0"/>
              </a:spcAft>
            </a:pPr>
            <a:r>
              <a:rPr lang="zh-CN" altLang="en-US" sz="2200" b="1">
                <a:solidFill>
                  <a:schemeClr val="accent2"/>
                </a:solidFill>
                <a:latin typeface="微软雅黑" panose="020B0503020204020204" pitchFamily="34" charset="-122"/>
                <a:ea typeface="微软雅黑" panose="020B0503020204020204" pitchFamily="34" charset="-122"/>
                <a:cs typeface="+mn-ea"/>
              </a:rPr>
              <a:t>与参照药物相比的优势</a:t>
            </a:r>
            <a:endParaRPr lang="zh-CN" altLang="en-US" sz="2200" b="1">
              <a:solidFill>
                <a:schemeClr val="accent2"/>
              </a:solidFill>
              <a:latin typeface="微软雅黑" panose="020B0503020204020204" pitchFamily="34" charset="-122"/>
              <a:ea typeface="微软雅黑" panose="020B0503020204020204" pitchFamily="34" charset="-122"/>
              <a:cs typeface="+mn-ea"/>
            </a:endParaRPr>
          </a:p>
        </p:txBody>
      </p:sp>
      <p:graphicFrame>
        <p:nvGraphicFramePr>
          <p:cNvPr id="4" name="表格 3"/>
          <p:cNvGraphicFramePr/>
          <p:nvPr>
            <p:custDataLst>
              <p:tags r:id="rId12"/>
            </p:custDataLst>
          </p:nvPr>
        </p:nvGraphicFramePr>
        <p:xfrm>
          <a:off x="785495" y="4791710"/>
          <a:ext cx="10739120" cy="2011680"/>
        </p:xfrm>
        <a:graphic>
          <a:graphicData uri="http://schemas.openxmlformats.org/drawingml/2006/table">
            <a:tbl>
              <a:tblPr firstRow="1" bandRow="1">
                <a:tableStyleId>{5C22544A-7EE6-4342-B048-85BDC9FD1C3A}</a:tableStyleId>
              </a:tblPr>
              <a:tblGrid>
                <a:gridCol w="1938020"/>
                <a:gridCol w="2503170"/>
                <a:gridCol w="3148965"/>
                <a:gridCol w="3148965"/>
              </a:tblGrid>
              <a:tr h="274320">
                <a:tc>
                  <a:txBody>
                    <a:bodyPr/>
                    <a:p>
                      <a:pPr indent="0" algn="ctr" fontAlgn="auto">
                        <a:buNone/>
                      </a:pPr>
                      <a:r>
                        <a:rPr lang="zh-CN" altLang="en-US" sz="1200" b="0">
                          <a:solidFill>
                            <a:schemeClr val="bg1"/>
                          </a:solidFill>
                          <a:latin typeface="微软雅黑" panose="020B0503020204020204" pitchFamily="34" charset="-122"/>
                          <a:ea typeface="微软雅黑" panose="020B0503020204020204" pitchFamily="34" charset="-122"/>
                          <a:sym typeface="+mn-ea"/>
                        </a:rPr>
                        <a:t>通用名</a:t>
                      </a:r>
                      <a:endParaRPr lang="zh-CN" altLang="en-US" sz="1200" b="0">
                        <a:solidFill>
                          <a:schemeClr val="bg1"/>
                        </a:solidFill>
                        <a:latin typeface="微软雅黑" panose="020B0503020204020204" pitchFamily="34" charset="-122"/>
                        <a:ea typeface="微软雅黑" panose="020B0503020204020204" pitchFamily="34" charset="-122"/>
                        <a:sym typeface="+mn-ea"/>
                      </a:endParaRPr>
                    </a:p>
                  </a:txBody>
                  <a:tcPr/>
                </a:tc>
                <a:tc>
                  <a:txBody>
                    <a:bodyPr/>
                    <a:p>
                      <a:pPr indent="0" algn="ctr" fontAlgn="auto">
                        <a:buNone/>
                      </a:pPr>
                      <a:r>
                        <a:rPr lang="zh-CN" altLang="en-US" sz="1200" b="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适应症</a:t>
                      </a:r>
                      <a:endParaRPr lang="zh-CN" altLang="en-US" sz="1200" b="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p>
                      <a:pPr indent="0" algn="ctr" fontAlgn="auto">
                        <a:buNone/>
                      </a:pPr>
                      <a:r>
                        <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用法用量</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p>
                      <a:pPr indent="0" algn="ctr" fontAlgn="auto">
                        <a:buNone/>
                      </a:pPr>
                      <a:r>
                        <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临床使用管理</a:t>
                      </a:r>
                      <a:endParaRPr lang="zh-CN" altLang="en-US" sz="12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r h="640080">
                <a:tc>
                  <a:txBody>
                    <a:bodyPr/>
                    <a:p>
                      <a:pPr indent="0" algn="ctr" fontAlgn="auto">
                        <a:buNone/>
                      </a:pPr>
                      <a:r>
                        <a:rPr lang="zh-CN" altLang="en-US" sz="1200" b="0">
                          <a:latin typeface="微软雅黑" panose="020B0503020204020204" pitchFamily="34" charset="-122"/>
                          <a:ea typeface="微软雅黑" panose="020B0503020204020204" pitchFamily="34" charset="-122"/>
                          <a:sym typeface="+mn-ea"/>
                        </a:rPr>
                        <a:t>舒马普坦萘普生钠片</a:t>
                      </a:r>
                      <a:endParaRPr lang="zh-CN" altLang="en-US" sz="1200" b="0">
                        <a:latin typeface="微软雅黑" panose="020B0503020204020204" pitchFamily="34" charset="-122"/>
                        <a:ea typeface="微软雅黑" panose="020B0503020204020204" pitchFamily="34" charset="-122"/>
                        <a:sym typeface="+mn-ea"/>
                      </a:endParaRPr>
                    </a:p>
                  </a:txBody>
                  <a:tcPr anchor="ctr" anchorCtr="0"/>
                </a:tc>
                <a:tc>
                  <a:txBody>
                    <a:bodyPr/>
                    <a:p>
                      <a:pPr indent="0" algn="ctr" fontAlgn="auto">
                        <a:buNone/>
                      </a:pPr>
                      <a:r>
                        <a:rPr lang="zh-CN" altLang="en-US" sz="1200">
                          <a:latin typeface="微软雅黑" panose="020B0503020204020204" pitchFamily="34" charset="-122"/>
                          <a:ea typeface="微软雅黑" panose="020B0503020204020204" pitchFamily="34" charset="-122"/>
                          <a:sym typeface="+mn-ea"/>
                        </a:rPr>
                        <a:t>本品适用于成人有或无先兆偏头痛的急性治疗。</a:t>
                      </a:r>
                      <a:r>
                        <a:rPr lang="zh-CN" altLang="en-US" sz="1200" b="1"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不适用于预防偏头痛发作。</a:t>
                      </a:r>
                      <a:endParaRPr lang="zh-CN" altLang="en-US" sz="1200" b="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c>
                  <a:txBody>
                    <a:bodyPr/>
                    <a:p>
                      <a:pPr indent="0" algn="ctr" fontAlgn="auto">
                        <a:buNone/>
                      </a:pPr>
                      <a:r>
                        <a:rPr lang="zh-CN" altLang="en-US" sz="1200" b="0">
                          <a:latin typeface="微软雅黑" panose="020B0503020204020204" pitchFamily="34" charset="-122"/>
                          <a:ea typeface="微软雅黑" panose="020B0503020204020204" pitchFamily="34" charset="-122"/>
                          <a:sym typeface="+mn-ea"/>
                        </a:rPr>
                        <a:t>服用方便，每次一片，24小时内最大建议剂量为2片</a:t>
                      </a:r>
                      <a:endParaRPr lang="zh-CN" altLang="en-US" sz="1200" b="0">
                        <a:latin typeface="微软雅黑" panose="020B0503020204020204" pitchFamily="34" charset="-122"/>
                        <a:ea typeface="微软雅黑" panose="020B0503020204020204" pitchFamily="34" charset="-122"/>
                        <a:sym typeface="+mn-ea"/>
                      </a:endParaRPr>
                    </a:p>
                  </a:txBody>
                  <a:tcPr anchor="ctr" anchorCtr="0"/>
                </a:tc>
                <a:tc>
                  <a:txBody>
                    <a:bodyPr/>
                    <a:p>
                      <a:pPr indent="0" algn="ctr" fontAlgn="auto">
                        <a:buNone/>
                      </a:pPr>
                      <a:r>
                        <a:rPr lang="zh-CN" altLang="en-US" sz="1200" b="0">
                          <a:latin typeface="微软雅黑" panose="020B0503020204020204" pitchFamily="34" charset="-122"/>
                          <a:ea typeface="微软雅黑" panose="020B0503020204020204" pitchFamily="34" charset="-122"/>
                          <a:sym typeface="+mn-ea"/>
                        </a:rPr>
                        <a:t>说明书适应症明确，不易造成临床滥用</a:t>
                      </a:r>
                      <a:endParaRPr lang="zh-CN" altLang="en-US" sz="1200" b="0">
                        <a:latin typeface="微软雅黑" panose="020B0503020204020204" pitchFamily="34" charset="-122"/>
                        <a:ea typeface="微软雅黑" panose="020B0503020204020204" pitchFamily="34" charset="-122"/>
                        <a:sym typeface="+mn-ea"/>
                      </a:endParaRPr>
                    </a:p>
                  </a:txBody>
                  <a:tcPr anchor="ctr" anchorCtr="0"/>
                </a:tc>
              </a:tr>
              <a:tr h="457200">
                <a:tc>
                  <a:txBody>
                    <a:bodyPr/>
                    <a:p>
                      <a:pPr indent="0" algn="ctr" fontAlgn="auto">
                        <a:buNone/>
                      </a:pPr>
                      <a:r>
                        <a:rPr lang="zh-CN" altLang="en-US" sz="1200" b="0">
                          <a:latin typeface="微软雅黑" panose="020B0503020204020204" pitchFamily="34" charset="-122"/>
                          <a:ea typeface="微软雅黑" panose="020B0503020204020204" pitchFamily="34" charset="-122"/>
                          <a:sym typeface="+mn-ea"/>
                        </a:rPr>
                        <a:t>琥珀酸舒马普坦片（胶囊）</a:t>
                      </a:r>
                      <a:endParaRPr lang="zh-CN" altLang="en-US" sz="1200" b="0">
                        <a:latin typeface="微软雅黑" panose="020B0503020204020204" pitchFamily="34" charset="-122"/>
                        <a:ea typeface="微软雅黑" panose="020B0503020204020204" pitchFamily="34" charset="-122"/>
                        <a:sym typeface="+mn-ea"/>
                      </a:endParaRPr>
                    </a:p>
                  </a:txBody>
                  <a:tcPr anchor="ctr" anchorCtr="0"/>
                </a:tc>
                <a:tc>
                  <a:txBody>
                    <a:bodyPr/>
                    <a:p>
                      <a:pPr indent="0" algn="ctr" fontAlgn="auto">
                        <a:buNone/>
                      </a:pPr>
                      <a:r>
                        <a:rPr lang="zh-CN" altLang="en-US" sz="1200">
                          <a:latin typeface="微软雅黑" panose="020B0503020204020204" pitchFamily="34" charset="-122"/>
                          <a:ea typeface="微软雅黑" panose="020B0503020204020204" pitchFamily="34" charset="-122"/>
                          <a:sym typeface="+mn-ea"/>
                        </a:rPr>
                        <a:t>用于成人有先兆或无先兆偏头痛的急性发作。</a:t>
                      </a:r>
                      <a:endParaRPr lang="zh-CN" altLang="en-US" sz="1200" b="0" spc="5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c>
                  <a:txBody>
                    <a:bodyPr/>
                    <a:p>
                      <a:pPr indent="0" algn="ctr" fontAlgn="auto">
                        <a:buNone/>
                      </a:pPr>
                      <a:r>
                        <a:rPr lang="zh-CN" altLang="en-US" sz="1200" b="0">
                          <a:latin typeface="微软雅黑" panose="020B0503020204020204" pitchFamily="34" charset="-122"/>
                          <a:ea typeface="微软雅黑" panose="020B0503020204020204" pitchFamily="34" charset="-122"/>
                          <a:cs typeface="微软雅黑" panose="020B0503020204020204" pitchFamily="34" charset="-122"/>
                          <a:sym typeface="+mn-ea"/>
                        </a:rPr>
                        <a:t>服用不便，</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需要</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视起效情况加服，</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用药</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复杂，服用量大</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0">
                          <a:latin typeface="微软雅黑" panose="020B0503020204020204" pitchFamily="34" charset="-122"/>
                          <a:ea typeface="微软雅黑" panose="020B0503020204020204" pitchFamily="34" charset="-122"/>
                          <a:cs typeface="微软雅黑" panose="020B0503020204020204" pitchFamily="34" charset="-122"/>
                          <a:sym typeface="+mn-ea"/>
                        </a:rPr>
                        <a:t>日服用量范围为</a:t>
                      </a:r>
                      <a:r>
                        <a:rPr lang="en-US" altLang="zh-CN" sz="1200" b="0">
                          <a:latin typeface="微软雅黑" panose="020B0503020204020204" pitchFamily="34" charset="-122"/>
                          <a:ea typeface="微软雅黑" panose="020B0503020204020204" pitchFamily="34" charset="-122"/>
                          <a:cs typeface="微软雅黑" panose="020B0503020204020204" pitchFamily="34" charset="-122"/>
                          <a:sym typeface="+mn-ea"/>
                        </a:rPr>
                        <a:t>0.5</a:t>
                      </a:r>
                      <a:r>
                        <a:rPr lang="zh-CN" altLang="en-US" sz="1200" b="0">
                          <a:latin typeface="微软雅黑" panose="020B0503020204020204" pitchFamily="34" charset="-122"/>
                          <a:ea typeface="微软雅黑" panose="020B0503020204020204" pitchFamily="34" charset="-122"/>
                          <a:cs typeface="微软雅黑" panose="020B0503020204020204" pitchFamily="34" charset="-122"/>
                          <a:sym typeface="+mn-ea"/>
                        </a:rPr>
                        <a:t>片至</a:t>
                      </a:r>
                      <a:r>
                        <a:rPr lang="en-US" altLang="zh-CN" sz="1200" b="0">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1200" b="0">
                          <a:latin typeface="微软雅黑" panose="020B0503020204020204" pitchFamily="34" charset="-122"/>
                          <a:ea typeface="微软雅黑" panose="020B0503020204020204" pitchFamily="34" charset="-122"/>
                          <a:cs typeface="微软雅黑" panose="020B0503020204020204" pitchFamily="34" charset="-122"/>
                          <a:sym typeface="+mn-ea"/>
                        </a:rPr>
                        <a:t>片</a:t>
                      </a:r>
                      <a:endParaRPr lang="zh-CN" altLang="en-US" sz="1200" b="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c>
                  <a:txBody>
                    <a:bodyPr/>
                    <a:p>
                      <a:pPr indent="0" algn="ctr" fontAlgn="auto">
                        <a:buNone/>
                      </a:pPr>
                      <a:r>
                        <a:rPr lang="zh-CN" altLang="en-US" sz="1200" b="0">
                          <a:latin typeface="微软雅黑" panose="020B0503020204020204" pitchFamily="34" charset="-122"/>
                          <a:ea typeface="微软雅黑" panose="020B0503020204020204" pitchFamily="34" charset="-122"/>
                          <a:cs typeface="微软雅黑" panose="020B0503020204020204" pitchFamily="34" charset="-122"/>
                          <a:sym typeface="+mn-ea"/>
                        </a:rPr>
                        <a:t>适应症宽泛，易造成临床滥用</a:t>
                      </a:r>
                      <a:endParaRPr lang="zh-CN" altLang="en-US" sz="1200" b="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r>
              <a:tr h="640080">
                <a:tc>
                  <a:txBody>
                    <a:bodyPr/>
                    <a:p>
                      <a:pPr indent="0" algn="ctr" fontAlgn="auto">
                        <a:buNone/>
                      </a:pPr>
                      <a:r>
                        <a:rPr lang="zh-CN" altLang="en-US" sz="1200" b="0">
                          <a:latin typeface="微软雅黑" panose="020B0503020204020204" pitchFamily="34" charset="-122"/>
                          <a:ea typeface="微软雅黑" panose="020B0503020204020204" pitchFamily="34" charset="-122"/>
                          <a:sym typeface="+mn-ea"/>
                        </a:rPr>
                        <a:t>萘普生钠片</a:t>
                      </a:r>
                      <a:endParaRPr lang="zh-CN" altLang="en-US" sz="1200" b="0">
                        <a:latin typeface="微软雅黑" panose="020B0503020204020204" pitchFamily="34" charset="-122"/>
                        <a:ea typeface="微软雅黑" panose="020B0503020204020204" pitchFamily="34" charset="-122"/>
                        <a:sym typeface="+mn-ea"/>
                      </a:endParaRPr>
                    </a:p>
                  </a:txBody>
                  <a:tcPr anchor="ctr" anchorCtr="0"/>
                </a:tc>
                <a:tc>
                  <a:txBody>
                    <a:bodyPr/>
                    <a:p>
                      <a:pPr indent="0" algn="ctr" fontAlgn="auto">
                        <a:buNone/>
                      </a:pPr>
                      <a:r>
                        <a:rPr lang="zh-CN" altLang="en-US" sz="1200" b="0">
                          <a:latin typeface="微软雅黑" panose="020B0503020204020204" pitchFamily="34" charset="-122"/>
                          <a:ea typeface="微软雅黑" panose="020B0503020204020204" pitchFamily="34" charset="-122"/>
                        </a:rPr>
                        <a:t>用于缓解轻至中度疼痛，如关节痛、神经痛、肌肉痛、偏头痛、头痛、痛经、牙痛。</a:t>
                      </a:r>
                      <a:endParaRPr lang="zh-CN" altLang="en-US" sz="1200" b="0">
                        <a:latin typeface="微软雅黑" panose="020B0503020204020204" pitchFamily="34" charset="-122"/>
                        <a:ea typeface="微软雅黑" panose="020B0503020204020204" pitchFamily="34" charset="-122"/>
                      </a:endParaRPr>
                    </a:p>
                  </a:txBody>
                  <a:tcPr anchor="ctr" anchorCtr="0"/>
                </a:tc>
                <a:tc>
                  <a:txBody>
                    <a:bodyPr/>
                    <a:p>
                      <a:pPr indent="0" algn="ctr" fontAlgn="auto">
                        <a:buNone/>
                      </a:pPr>
                      <a:r>
                        <a:rPr lang="zh-CN" altLang="en-US" sz="1200" b="0">
                          <a:latin typeface="微软雅黑" panose="020B0503020204020204" pitchFamily="34" charset="-122"/>
                          <a:ea typeface="微软雅黑" panose="020B0503020204020204" pitchFamily="34" charset="-122"/>
                          <a:cs typeface="微软雅黑" panose="020B0503020204020204" pitchFamily="34" charset="-122"/>
                        </a:rPr>
                        <a:t>服用不便，</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需要</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视起效情况加服，</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用药</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复杂，服用量大</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0">
                          <a:latin typeface="微软雅黑" panose="020B0503020204020204" pitchFamily="34" charset="-122"/>
                          <a:ea typeface="微软雅黑" panose="020B0503020204020204" pitchFamily="34" charset="-122"/>
                          <a:cs typeface="微软雅黑" panose="020B0503020204020204" pitchFamily="34" charset="-122"/>
                        </a:rPr>
                        <a:t>日服用量范围为</a:t>
                      </a:r>
                      <a:r>
                        <a:rPr lang="en-US" altLang="zh-CN" sz="1200" b="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0">
                          <a:latin typeface="微软雅黑" panose="020B0503020204020204" pitchFamily="34" charset="-122"/>
                          <a:ea typeface="微软雅黑" panose="020B0503020204020204" pitchFamily="34" charset="-122"/>
                          <a:cs typeface="微软雅黑" panose="020B0503020204020204" pitchFamily="34" charset="-122"/>
                        </a:rPr>
                        <a:t>片至</a:t>
                      </a:r>
                      <a:r>
                        <a:rPr lang="en-US" altLang="zh-CN" sz="1200" b="0">
                          <a:latin typeface="微软雅黑" panose="020B0503020204020204" pitchFamily="34" charset="-122"/>
                          <a:ea typeface="微软雅黑" panose="020B0503020204020204" pitchFamily="34" charset="-122"/>
                          <a:cs typeface="微软雅黑" panose="020B0503020204020204" pitchFamily="34" charset="-122"/>
                        </a:rPr>
                        <a:t>12.5</a:t>
                      </a:r>
                      <a:r>
                        <a:rPr lang="zh-CN" altLang="en-US" sz="1200" b="0">
                          <a:latin typeface="微软雅黑" panose="020B0503020204020204" pitchFamily="34" charset="-122"/>
                          <a:ea typeface="微软雅黑" panose="020B0503020204020204" pitchFamily="34" charset="-122"/>
                          <a:cs typeface="微软雅黑" panose="020B0503020204020204" pitchFamily="34" charset="-122"/>
                        </a:rPr>
                        <a:t>片</a:t>
                      </a:r>
                      <a:endParaRPr lang="zh-CN"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indent="0" algn="ctr" fontAlgn="auto">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适应症宽泛，易造成临床滥用</a:t>
                      </a:r>
                      <a:endParaRPr lang="zh-CN" altLang="en-US" sz="1200" b="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ost_object_image_57690018"/>
          <p:cNvPicPr>
            <a:picLocks noChangeAspect="1"/>
          </p:cNvPicPr>
          <p:nvPr/>
        </p:nvPicPr>
        <p:blipFill>
          <a:blip r:embed="rId1"/>
          <a:stretch>
            <a:fillRect/>
          </a:stretch>
        </p:blipFill>
        <p:spPr>
          <a:xfrm>
            <a:off x="10162249" y="146032"/>
            <a:ext cx="1751815" cy="514422"/>
          </a:xfrm>
          <a:prstGeom prst="rect">
            <a:avLst/>
          </a:prstGeom>
        </p:spPr>
      </p:pic>
      <p:sp>
        <p:nvSpPr>
          <p:cNvPr id="3" name="同侧圆角矩形 2"/>
          <p:cNvSpPr/>
          <p:nvPr/>
        </p:nvSpPr>
        <p:spPr>
          <a:xfrm rot="5400000">
            <a:off x="-863015" y="1033389"/>
            <a:ext cx="2136724" cy="453991"/>
          </a:xfrm>
          <a:prstGeom prst="round2SameRect">
            <a:avLst>
              <a:gd name="adj1" fmla="val 36577"/>
              <a:gd name="adj2" fmla="val 0"/>
            </a:avLst>
          </a:prstGeom>
          <a:gradFill flip="none" rotWithShape="1">
            <a:gsLst>
              <a:gs pos="23000">
                <a:schemeClr val="accent1"/>
              </a:gs>
              <a:gs pos="100000">
                <a:schemeClr val="accent1">
                  <a:lumMod val="80000"/>
                  <a:lumOff val="20000"/>
                </a:schemeClr>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vert270" wrap="square" lIns="98755" tIns="49378" rIns="98755" bIns="49378" numCol="1" spcCol="0" rtlCol="0" fromWordArt="0" anchor="ctr" anchorCtr="0" forceAA="0" compatLnSpc="1">
            <a:noAutofit/>
          </a:bodyPr>
          <a:lstStyle/>
          <a:p>
            <a:pPr lvl="0" algn="ctr">
              <a:buClrTx/>
              <a:buSzTx/>
              <a:buFontTx/>
            </a:pPr>
            <a:r>
              <a:rPr lang="en-US" altLang="zh-CN"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sym typeface="+mn-ea"/>
              </a:rPr>
              <a:t>02安全性</a:t>
            </a:r>
            <a:endParaRPr lang="en-US" altLang="zh-CN"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628687" y="282850"/>
            <a:ext cx="11260365" cy="521970"/>
          </a:xfrm>
          <a:prstGeom prst="rect">
            <a:avLst/>
          </a:prstGeom>
          <a:noFill/>
        </p:spPr>
        <p:txBody>
          <a:bodyPr wrap="square" rtlCol="0">
            <a:spAutoFit/>
          </a:bodyPr>
          <a:lstStyle>
            <a:defPPr>
              <a:defRPr lang="zh-CN"/>
            </a:defPPr>
            <a:lvl1pPr>
              <a:defRPr>
                <a:solidFill>
                  <a:schemeClr val="accent1"/>
                </a:solidFill>
                <a:latin typeface="思源宋体 CN Heavy" panose="02020900000000000000" pitchFamily="18" charset="-122"/>
                <a:ea typeface="思源宋体 CN Heavy" panose="02020900000000000000" pitchFamily="18" charset="-122"/>
              </a:defRPr>
            </a:lvl1pPr>
          </a:lstStyle>
          <a:p>
            <a:pPr>
              <a:defRPr/>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整体安全性好，无恶性不良反应</a:t>
            </a:r>
            <a:endParaRPr kumimoji="0" lang="zh-CN" altLang="en-US" sz="2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圆角 449"/>
          <p:cNvSpPr/>
          <p:nvPr/>
        </p:nvSpPr>
        <p:spPr>
          <a:xfrm>
            <a:off x="1027125" y="930871"/>
            <a:ext cx="9989655" cy="1561657"/>
          </a:xfrm>
          <a:prstGeom prst="roundRect">
            <a:avLst>
              <a:gd name="adj" fmla="val 6425"/>
            </a:avLst>
          </a:prstGeom>
          <a:noFill/>
          <a:ln w="1143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同侧圆角矩形 5"/>
          <p:cNvSpPr/>
          <p:nvPr/>
        </p:nvSpPr>
        <p:spPr>
          <a:xfrm>
            <a:off x="1027124" y="921832"/>
            <a:ext cx="10014197" cy="395438"/>
          </a:xfrm>
          <a:prstGeom prst="round2SameRect">
            <a:avLst/>
          </a:prstGeom>
          <a:gradFill flip="none" rotWithShape="1">
            <a:gsLst>
              <a:gs pos="23000">
                <a:schemeClr val="accent1"/>
              </a:gs>
              <a:gs pos="100000">
                <a:schemeClr val="accent1">
                  <a:lumMod val="80000"/>
                  <a:lumOff val="20000"/>
                </a:schemeClr>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8755" tIns="49378" rIns="98755" bIns="49378" rtlCol="0" anchor="ctr"/>
          <a:lstStyle/>
          <a:p>
            <a:r>
              <a:rPr lang="zh-CN" altLang="en-US" b="1" dirty="0">
                <a:solidFill>
                  <a:schemeClr val="bg1"/>
                </a:solidFill>
                <a:latin typeface="微软雅黑" panose="020B0503020204020204" pitchFamily="34" charset="-122"/>
                <a:ea typeface="微软雅黑" panose="020B0503020204020204" pitchFamily="34" charset="-122"/>
                <a:sym typeface="+mn-ea"/>
              </a:rPr>
              <a:t>琥珀酸舒马普坦萘普生钠片整体安全性良好：</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175220" y="1355742"/>
            <a:ext cx="9841395" cy="807720"/>
          </a:xfrm>
          <a:prstGeom prst="rect">
            <a:avLst/>
          </a:prstGeom>
          <a:noFill/>
        </p:spPr>
        <p:txBody>
          <a:bodyPr wrap="square" rtlCol="0">
            <a:spAutoFit/>
          </a:bodyPr>
          <a:lstStyle/>
          <a:p>
            <a:pPr marL="285750" lvl="1" indent="-285750">
              <a:lnSpc>
                <a:spcPct val="130000"/>
              </a:lnSpc>
              <a:spcBef>
                <a:spcPts val="600"/>
              </a:spcBef>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已发生的不良反应基本符合琥珀酸舒马普坦萘普生钠片已知不良反应类型。</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1" indent="-285750">
              <a:lnSpc>
                <a:spcPct val="130000"/>
              </a:lnSpc>
              <a:spcBef>
                <a:spcPts val="600"/>
              </a:spcBef>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舒马普坦萘普生钠对比单方制剂舒马普坦报告的不良事件频率相当（组间差异不大）。</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10" name="表格 9"/>
          <p:cNvGraphicFramePr/>
          <p:nvPr>
            <p:custDataLst>
              <p:tags r:id="rId2"/>
            </p:custDataLst>
          </p:nvPr>
        </p:nvGraphicFramePr>
        <p:xfrm>
          <a:off x="1026795" y="2618105"/>
          <a:ext cx="9989820" cy="3210555"/>
        </p:xfrm>
        <a:graphic>
          <a:graphicData uri="http://schemas.openxmlformats.org/drawingml/2006/table">
            <a:tbl>
              <a:tblPr firstRow="1" firstCol="1" bandRow="1">
                <a:tableStyleId>{5940675A-B579-460E-94D1-54222C63F5DA}</a:tableStyleId>
              </a:tblPr>
              <a:tblGrid>
                <a:gridCol w="2450465"/>
                <a:gridCol w="1783715"/>
                <a:gridCol w="1918970"/>
                <a:gridCol w="1917700"/>
                <a:gridCol w="1918970"/>
              </a:tblGrid>
              <a:tr h="192405">
                <a:tc rowSpan="2">
                  <a:txBody>
                    <a:bodyPr/>
                    <a:lstStyle/>
                    <a:p>
                      <a:pPr algn="ctr" fontAlgn="ctr">
                        <a:buNone/>
                      </a:pPr>
                      <a:r>
                        <a:rPr lang="zh-CN" altLang="en-US" sz="1200" b="1">
                          <a:latin typeface="微软雅黑" panose="020B0503020204020204" pitchFamily="34" charset="-122"/>
                          <a:ea typeface="微软雅黑" panose="020B0503020204020204" pitchFamily="34" charset="-122"/>
                        </a:rPr>
                        <a:t>不良反应</a:t>
                      </a:r>
                      <a:endParaRPr lang="zh-CN" altLang="en-US" sz="1200" b="1">
                        <a:latin typeface="微软雅黑" panose="020B0503020204020204" pitchFamily="34" charset="-122"/>
                        <a:ea typeface="微软雅黑" panose="020B0503020204020204" pitchFamily="34" charset="-122"/>
                      </a:endParaRPr>
                    </a:p>
                  </a:txBody>
                  <a:tcPr marL="9842" marR="9842" marT="9842" marB="0" anchor="ctr"/>
                </a:tc>
                <a:tc gridSpan="4">
                  <a:txBody>
                    <a:bodyPr/>
                    <a:lstStyle/>
                    <a:p>
                      <a:pPr algn="ctr" fontAlgn="ctr">
                        <a:buNone/>
                      </a:pPr>
                      <a:r>
                        <a:rPr lang="zh-CN" altLang="en-US" sz="1200" b="1">
                          <a:latin typeface="微软雅黑" panose="020B0503020204020204" pitchFamily="34" charset="-122"/>
                          <a:ea typeface="微软雅黑" panose="020B0503020204020204" pitchFamily="34" charset="-122"/>
                          <a:sym typeface="+mn-ea"/>
                        </a:rPr>
                        <a:t>报道的患者百分数</a:t>
                      </a:r>
                      <a:endParaRPr lang="zh-CN" altLang="en-US" sz="1200" b="1">
                        <a:latin typeface="微软雅黑" panose="020B0503020204020204" pitchFamily="34" charset="-122"/>
                        <a:ea typeface="微软雅黑" panose="020B0503020204020204" pitchFamily="34" charset="-122"/>
                        <a:sym typeface="+mn-ea"/>
                      </a:endParaRPr>
                    </a:p>
                  </a:txBody>
                  <a:tcPr marL="9842" marR="9842" marT="9842" marB="0" anchor="ctr"/>
                </a:tc>
                <a:tc hMerge="1">
                  <a:tcPr marL="9842" marR="9842" marT="9842" marB="0" anchor="ctr"/>
                </a:tc>
                <a:tc hMerge="1">
                  <a:tcPr marL="9842" marR="9842" marT="9842" marB="0" anchor="ctr"/>
                </a:tc>
                <a:tc hMerge="1">
                  <a:tcPr marL="9842" marR="9842" marT="9842" marB="0" anchor="ctr"/>
                </a:tc>
              </a:tr>
              <a:tr h="558165">
                <a:tc vMerge="1">
                  <a:tcPr marL="9842" marR="9842" marT="9842" marB="0" anchor="ctr"/>
                </a:tc>
                <a:tc>
                  <a:txBody>
                    <a:bodyPr/>
                    <a:lstStyle/>
                    <a:p>
                      <a:pPr algn="ctr" fontAlgn="ct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舒马普坦萘普生钠</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85/500mg</a:t>
                      </a:r>
                      <a:br>
                        <a:rPr lang="en-US" altLang="zh-CN" sz="1200" b="1">
                          <a:latin typeface="微软雅黑" panose="020B0503020204020204" pitchFamily="34" charset="-122"/>
                          <a:ea typeface="微软雅黑" panose="020B0503020204020204" pitchFamily="34" charset="-122"/>
                          <a:cs typeface="微软雅黑" panose="020B0503020204020204" pitchFamily="34" charset="-122"/>
                        </a:rPr>
                      </a:b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n=737</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842" marR="9842" marT="9842" marB="0" anchor="ctr"/>
                </a:tc>
                <a:tc>
                  <a:txBody>
                    <a:bodyPr/>
                    <a:lstStyle/>
                    <a:p>
                      <a:pPr algn="ctr" fontAlgn="ct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安慰剂</a:t>
                      </a:r>
                      <a:br>
                        <a:rPr lang="en-US" altLang="zh-CN" sz="1200" b="1">
                          <a:latin typeface="微软雅黑" panose="020B0503020204020204" pitchFamily="34" charset="-122"/>
                          <a:ea typeface="微软雅黑" panose="020B0503020204020204" pitchFamily="34" charset="-122"/>
                          <a:cs typeface="微软雅黑" panose="020B0503020204020204" pitchFamily="34" charset="-122"/>
                        </a:rPr>
                      </a:b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n=752</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marB="0" anchor="ctr"/>
                </a:tc>
                <a:tc>
                  <a:txBody>
                    <a:bodyPr/>
                    <a:lstStyle/>
                    <a:p>
                      <a:pPr algn="ctr" fontAlgn="ct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舒马普坦</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85mg</a:t>
                      </a:r>
                      <a:br>
                        <a:rPr lang="en-US" altLang="zh-CN" sz="1200" b="1">
                          <a:latin typeface="微软雅黑" panose="020B0503020204020204" pitchFamily="34" charset="-122"/>
                          <a:ea typeface="微软雅黑" panose="020B0503020204020204" pitchFamily="34" charset="-122"/>
                          <a:cs typeface="微软雅黑" panose="020B0503020204020204" pitchFamily="34" charset="-122"/>
                        </a:rPr>
                      </a:b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n=735</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marB="0" anchor="ctr"/>
                </a:tc>
                <a:tc>
                  <a:txBody>
                    <a:bodyPr/>
                    <a:lstStyle/>
                    <a:p>
                      <a:pPr algn="ctr" fontAlgn="ct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萘普生钠</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500mg</a:t>
                      </a:r>
                      <a:b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n=732</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marB="0" anchor="ctr"/>
                </a:tc>
              </a:tr>
              <a:tr h="192405">
                <a:tc>
                  <a:txBody>
                    <a:bodyPr/>
                    <a:lstStyle/>
                    <a:p>
                      <a:pPr algn="l" fontAlgn="ctr"/>
                      <a:r>
                        <a:rPr lang="zh-CN" altLang="en-US" sz="1200" b="1">
                          <a:latin typeface="微软雅黑" panose="020B0503020204020204" pitchFamily="34" charset="-122"/>
                          <a:ea typeface="微软雅黑" panose="020B0503020204020204" pitchFamily="34" charset="-122"/>
                        </a:rPr>
                        <a:t>各类神经系统疾病</a:t>
                      </a:r>
                      <a:endParaRPr lang="zh-CN" altLang="en-US" sz="1200" b="1">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endParaRPr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endParaRPr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endParaRPr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endParaRPr sz="1200">
                        <a:latin typeface="微软雅黑" panose="020B0503020204020204" pitchFamily="34" charset="-122"/>
                        <a:ea typeface="微软雅黑" panose="020B0503020204020204" pitchFamily="34" charset="-122"/>
                      </a:endParaRPr>
                    </a:p>
                  </a:txBody>
                  <a:tcPr marL="9842" marR="9842" marT="9842" marB="0" anchor="ctr"/>
                </a:tc>
              </a:tr>
              <a:tr h="192405">
                <a:tc>
                  <a:txBody>
                    <a:bodyPr/>
                    <a:lstStyle/>
                    <a:p>
                      <a:pPr algn="ctr" fontAlgn="ctr"/>
                      <a:r>
                        <a:rPr lang="zh-CN" altLang="en-US" sz="1200" dirty="0">
                          <a:latin typeface="微软雅黑" panose="020B0503020204020204" pitchFamily="34" charset="-122"/>
                          <a:ea typeface="微软雅黑" panose="020B0503020204020204" pitchFamily="34" charset="-122"/>
                        </a:rPr>
                        <a:t>头晕</a:t>
                      </a:r>
                      <a:endParaRPr lang="zh-CN" altLang="en-US" sz="1200" dirty="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dirty="0">
                          <a:latin typeface="微软雅黑" panose="020B0503020204020204" pitchFamily="34" charset="-122"/>
                          <a:ea typeface="微软雅黑" panose="020B0503020204020204" pitchFamily="34" charset="-122"/>
                        </a:rPr>
                        <a:t>4</a:t>
                      </a:r>
                      <a:endParaRPr lang="en-US" altLang="zh-CN" sz="1200" dirty="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dirty="0">
                          <a:latin typeface="微软雅黑" panose="020B0503020204020204" pitchFamily="34" charset="-122"/>
                          <a:ea typeface="微软雅黑" panose="020B0503020204020204" pitchFamily="34" charset="-122"/>
                        </a:rPr>
                        <a:t>2</a:t>
                      </a:r>
                      <a:endParaRPr lang="en-US" altLang="zh-CN" sz="1200" dirty="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2</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2</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r>
              <a:tr h="192405">
                <a:tc>
                  <a:txBody>
                    <a:bodyPr/>
                    <a:lstStyle/>
                    <a:p>
                      <a:pPr algn="ctr" fontAlgn="ctr"/>
                      <a:r>
                        <a:rPr lang="zh-CN" altLang="en-US" sz="1200">
                          <a:latin typeface="微软雅黑" panose="020B0503020204020204" pitchFamily="34" charset="-122"/>
                          <a:ea typeface="微软雅黑" panose="020B0503020204020204" pitchFamily="34" charset="-122"/>
                        </a:rPr>
                        <a:t>嗜睡</a:t>
                      </a:r>
                      <a:endParaRPr lang="zh-CN" altLang="en-US"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3</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2</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2</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2</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r>
              <a:tr h="192405">
                <a:tc>
                  <a:txBody>
                    <a:bodyPr/>
                    <a:lstStyle/>
                    <a:p>
                      <a:pPr algn="ctr" fontAlgn="ctr"/>
                      <a:r>
                        <a:rPr lang="zh-CN" altLang="en-US" sz="1200">
                          <a:latin typeface="微软雅黑" panose="020B0503020204020204" pitchFamily="34" charset="-122"/>
                          <a:ea typeface="微软雅黑" panose="020B0503020204020204" pitchFamily="34" charset="-122"/>
                        </a:rPr>
                        <a:t>感觉反应异常</a:t>
                      </a:r>
                      <a:endParaRPr lang="zh-CN" altLang="en-US"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2</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2</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marB="0" anchor="ctr"/>
                </a:tc>
              </a:tr>
              <a:tr h="192405">
                <a:tc>
                  <a:txBody>
                    <a:bodyPr/>
                    <a:lstStyle/>
                    <a:p>
                      <a:pPr algn="l" fontAlgn="ctr"/>
                      <a:r>
                        <a:rPr lang="zh-CN" altLang="en-US" sz="1200" b="1">
                          <a:latin typeface="微软雅黑" panose="020B0503020204020204" pitchFamily="34" charset="-122"/>
                          <a:ea typeface="微软雅黑" panose="020B0503020204020204" pitchFamily="34" charset="-122"/>
                        </a:rPr>
                        <a:t>胃肠系统疾病</a:t>
                      </a:r>
                      <a:endParaRPr lang="zh-CN" altLang="en-US" sz="1200" b="1">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endParaRPr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endParaRPr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endParaRPr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endParaRPr sz="1200">
                        <a:latin typeface="微软雅黑" panose="020B0503020204020204" pitchFamily="34" charset="-122"/>
                        <a:ea typeface="微软雅黑" panose="020B0503020204020204" pitchFamily="34" charset="-122"/>
                      </a:endParaRPr>
                    </a:p>
                  </a:txBody>
                  <a:tcPr marL="9842" marR="9842" marT="9842" marB="0" anchor="ctr"/>
                </a:tc>
              </a:tr>
              <a:tr h="185420">
                <a:tc>
                  <a:txBody>
                    <a:bodyPr/>
                    <a:lstStyle/>
                    <a:p>
                      <a:pPr algn="ctr" fontAlgn="ctr"/>
                      <a:r>
                        <a:rPr lang="zh-CN" altLang="en-US" sz="1200">
                          <a:latin typeface="微软雅黑" panose="020B0503020204020204" pitchFamily="34" charset="-122"/>
                          <a:ea typeface="微软雅黑" panose="020B0503020204020204" pitchFamily="34" charset="-122"/>
                        </a:rPr>
                        <a:t>恶心</a:t>
                      </a:r>
                      <a:endParaRPr lang="zh-CN" altLang="en-US"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3</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1</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3</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marB="0" anchor="ctr"/>
                </a:tc>
              </a:tr>
              <a:tr h="192405">
                <a:tc>
                  <a:txBody>
                    <a:bodyPr/>
                    <a:lstStyle/>
                    <a:p>
                      <a:pPr algn="ctr" fontAlgn="ctr"/>
                      <a:r>
                        <a:rPr lang="zh-CN" altLang="en-US" sz="1200">
                          <a:latin typeface="微软雅黑" panose="020B0503020204020204" pitchFamily="34" charset="-122"/>
                          <a:ea typeface="微软雅黑" panose="020B0503020204020204" pitchFamily="34" charset="-122"/>
                        </a:rPr>
                        <a:t>消化不良</a:t>
                      </a:r>
                      <a:endParaRPr lang="zh-CN" altLang="en-US"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2</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1</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2</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1</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r>
              <a:tr h="192405">
                <a:tc>
                  <a:txBody>
                    <a:bodyPr/>
                    <a:lstStyle/>
                    <a:p>
                      <a:pPr algn="ctr" fontAlgn="ctr"/>
                      <a:r>
                        <a:rPr lang="zh-CN" altLang="en-US" sz="1200">
                          <a:latin typeface="微软雅黑" panose="020B0503020204020204" pitchFamily="34" charset="-122"/>
                          <a:ea typeface="微软雅黑" panose="020B0503020204020204" pitchFamily="34" charset="-122"/>
                        </a:rPr>
                        <a:t>口干</a:t>
                      </a:r>
                      <a:endParaRPr lang="zh-CN" altLang="en-US"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2</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1</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2</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marB="0" anchor="ctr"/>
                </a:tc>
              </a:tr>
              <a:tr h="325120">
                <a:tc>
                  <a:txBody>
                    <a:bodyPr/>
                    <a:lstStyle/>
                    <a:p>
                      <a:pPr algn="l" fontAlgn="ctr"/>
                      <a:r>
                        <a:rPr lang="zh-CN" altLang="en-US" sz="1200" b="1">
                          <a:latin typeface="微软雅黑" panose="020B0503020204020204" pitchFamily="34" charset="-122"/>
                          <a:ea typeface="微软雅黑" panose="020B0503020204020204" pitchFamily="34" charset="-122"/>
                        </a:rPr>
                        <a:t>全身性疾病及给药部位各种反应</a:t>
                      </a:r>
                      <a:endParaRPr lang="zh-CN" altLang="en-US" sz="1200" b="1">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endParaRPr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endParaRPr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endParaRPr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endParaRPr sz="1200">
                        <a:latin typeface="微软雅黑" panose="020B0503020204020204" pitchFamily="34" charset="-122"/>
                        <a:ea typeface="微软雅黑" panose="020B0503020204020204" pitchFamily="34" charset="-122"/>
                      </a:endParaRPr>
                    </a:p>
                  </a:txBody>
                  <a:tcPr marL="9842" marR="9842" marT="9842" marB="0" anchor="ctr"/>
                </a:tc>
              </a:tr>
              <a:tr h="267970">
                <a:tc>
                  <a:txBody>
                    <a:bodyPr/>
                    <a:lstStyle/>
                    <a:p>
                      <a:pPr algn="ctr" fontAlgn="ct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胸部不适</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胸痛</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3</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2</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1</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r>
              <a:tr h="324485">
                <a:tc>
                  <a:txBody>
                    <a:bodyPr/>
                    <a:lstStyle/>
                    <a:p>
                      <a:pPr algn="ctr" fontAlgn="ct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颈部</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咽喉</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颌部疼痛</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紧缩感</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压迫感</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txBody>
                  <a:tcPr marL="9842" marR="9842" marT="9842" marB="0" anchor="ctr"/>
                </a:tc>
                <a:tc>
                  <a:txBody>
                    <a:bodyPr/>
                    <a:lstStyle/>
                    <a:p>
                      <a:pPr algn="ctr" fontAlgn="ctr"/>
                      <a:r>
                        <a:rPr lang="en-US" altLang="zh-CN" sz="1200" dirty="0">
                          <a:latin typeface="微软雅黑" panose="020B0503020204020204" pitchFamily="34" charset="-122"/>
                          <a:ea typeface="微软雅黑" panose="020B0503020204020204" pitchFamily="34" charset="-122"/>
                        </a:rPr>
                        <a:t>3</a:t>
                      </a:r>
                      <a:endParaRPr lang="en-US" altLang="zh-CN" sz="1200" dirty="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a:latin typeface="微软雅黑" panose="020B0503020204020204" pitchFamily="34" charset="-122"/>
                          <a:ea typeface="微软雅黑" panose="020B0503020204020204" pitchFamily="34" charset="-122"/>
                        </a:rPr>
                        <a:t>1</a:t>
                      </a:r>
                      <a:endParaRPr lang="en-US" altLang="zh-CN" sz="120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dirty="0">
                          <a:latin typeface="微软雅黑" panose="020B0503020204020204" pitchFamily="34" charset="-122"/>
                          <a:ea typeface="微软雅黑" panose="020B0503020204020204" pitchFamily="34" charset="-122"/>
                        </a:rPr>
                        <a:t>3</a:t>
                      </a:r>
                      <a:endParaRPr lang="en-US" altLang="zh-CN" sz="1200" dirty="0">
                        <a:latin typeface="微软雅黑" panose="020B0503020204020204" pitchFamily="34" charset="-122"/>
                        <a:ea typeface="微软雅黑" panose="020B0503020204020204" pitchFamily="34" charset="-122"/>
                      </a:endParaRPr>
                    </a:p>
                  </a:txBody>
                  <a:tcPr marL="9842" marR="9842" marT="9842" marB="0" anchor="ctr"/>
                </a:tc>
                <a:tc>
                  <a:txBody>
                    <a:bodyPr/>
                    <a:lstStyle/>
                    <a:p>
                      <a:pPr algn="ctr" fontAlgn="ctr"/>
                      <a:r>
                        <a:rPr lang="en-US" altLang="zh-CN" sz="1200" dirty="0">
                          <a:latin typeface="微软雅黑" panose="020B0503020204020204" pitchFamily="34" charset="-122"/>
                          <a:ea typeface="微软雅黑" panose="020B0503020204020204" pitchFamily="34" charset="-122"/>
                        </a:rPr>
                        <a:t>1</a:t>
                      </a:r>
                      <a:endParaRPr lang="en-US" altLang="zh-CN" sz="1200" dirty="0">
                        <a:latin typeface="微软雅黑" panose="020B0503020204020204" pitchFamily="34" charset="-122"/>
                        <a:ea typeface="微软雅黑" panose="020B0503020204020204" pitchFamily="34" charset="-122"/>
                      </a:endParaRPr>
                    </a:p>
                  </a:txBody>
                  <a:tcPr marL="9842" marR="9842" marT="9842" marB="0" anchor="ctr"/>
                </a:tc>
              </a:tr>
            </a:tbl>
          </a:graphicData>
        </a:graphic>
      </p:graphicFrame>
      <p:sp>
        <p:nvSpPr>
          <p:cNvPr id="11" name="文本框 6"/>
          <p:cNvSpPr txBox="1"/>
          <p:nvPr/>
        </p:nvSpPr>
        <p:spPr>
          <a:xfrm>
            <a:off x="4722613" y="5825215"/>
            <a:ext cx="2477370" cy="325120"/>
          </a:xfrm>
          <a:prstGeom prst="rect">
            <a:avLst/>
          </a:prstGeom>
          <a:noFill/>
        </p:spPr>
        <p:txBody>
          <a:bodyPr wrap="square" rtlCol="0">
            <a:noAutofit/>
          </a:bodyPr>
          <a:lstStyle/>
          <a:p>
            <a:pPr marL="0" lvl="1" indent="0">
              <a:lnSpc>
                <a:spcPct val="150000"/>
              </a:lnSpc>
              <a:spcBef>
                <a:spcPts val="600"/>
              </a:spcBef>
              <a:buFont typeface="Arial" panose="020B0604020202020204" pitchFamily="34" charset="0"/>
              <a:buNone/>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成人偏头痛试验中发生的不良反应</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81280" y="6546850"/>
            <a:ext cx="7780020" cy="229870"/>
          </a:xfrm>
          <a:prstGeom prst="rect">
            <a:avLst/>
          </a:prstGeom>
          <a:noFill/>
        </p:spPr>
        <p:txBody>
          <a:bodyPr wrap="square" rtlCol="0">
            <a:spAutoFit/>
          </a:bodyPr>
          <a:lstStyle/>
          <a:p>
            <a:r>
              <a:rPr lang="zh-CN" altLang="en-US" sz="900">
                <a:latin typeface="微软雅黑" panose="020B0503020204020204" pitchFamily="34" charset="-122"/>
                <a:ea typeface="微软雅黑" panose="020B0503020204020204" pitchFamily="34" charset="-122"/>
                <a:cs typeface="微软雅黑" panose="020B0503020204020204" pitchFamily="34" charset="-122"/>
              </a:rPr>
              <a:t>公司内部数据：琥珀酸舒马普坦萘普生钠片治疗偏头痛急性发作有效性和安全性的随机、双盲、安慰剂为平行对照的临床试验</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9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9781" y="339168"/>
            <a:ext cx="12211781" cy="6862546"/>
          </a:xfrm>
          <a:prstGeom prst="rect">
            <a:avLst/>
          </a:prstGeom>
          <a:gradFill flip="none" rotWithShape="1">
            <a:gsLst>
              <a:gs pos="0">
                <a:schemeClr val="bg1"/>
              </a:gs>
              <a:gs pos="100000">
                <a:schemeClr val="bg1"/>
              </a:gs>
              <a:gs pos="46000">
                <a:schemeClr val="accent1">
                  <a:lumMod val="5000"/>
                  <a:lumOff val="95000"/>
                </a:schemeClr>
              </a:gs>
            </a:gsLst>
            <a:path path="circle">
              <a:fillToRect r="100000" b="100000"/>
            </a:path>
            <a:tileRect l="-100000" t="-100000"/>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a:</a:t>
            </a:r>
            <a:endParaRPr lang="en-US" altLang="zh-CN"/>
          </a:p>
          <a:p>
            <a:pPr algn="ctr"/>
            <a:r>
              <a:rPr lang="zh-CN" altLang="en-US" dirty="0"/>
              <a:t>为指定比较的</a:t>
            </a:r>
            <a:r>
              <a:rPr lang="en-US" altLang="zh-CN" dirty="0"/>
              <a:t>p</a:t>
            </a:r>
            <a:r>
              <a:rPr lang="zh-CN" altLang="en-US" dirty="0"/>
              <a:t>值。</a:t>
            </a:r>
            <a:endParaRPr lang="zh-CN" altLang="en-US" dirty="0"/>
          </a:p>
          <a:p>
            <a:pPr algn="ctr"/>
            <a:r>
              <a:rPr lang="en-US" altLang="zh-CN" dirty="0" err="1"/>
              <a:t>b:vs</a:t>
            </a:r>
            <a:r>
              <a:rPr lang="zh-CN" altLang="en-US" dirty="0"/>
              <a:t>安慰剂和舒马普坦</a:t>
            </a:r>
            <a:r>
              <a:rPr lang="en-US" altLang="zh-CN" dirty="0"/>
              <a:t>,p&lt;0.05</a:t>
            </a:r>
            <a:r>
              <a:rPr lang="zh-CN" altLang="en-US" dirty="0"/>
              <a:t>。</a:t>
            </a:r>
            <a:endParaRPr lang="zh-CN" altLang="en-US" dirty="0"/>
          </a:p>
          <a:p>
            <a:pPr algn="ctr"/>
            <a:r>
              <a:rPr lang="en-US" altLang="zh-CN" dirty="0" err="1"/>
              <a:t>c:vs</a:t>
            </a:r>
            <a:r>
              <a:rPr lang="zh-CN" altLang="en-US" dirty="0"/>
              <a:t>安慰剂、舒马普坦和萘普生钠</a:t>
            </a:r>
            <a:r>
              <a:rPr lang="en-US" altLang="zh-CN" dirty="0"/>
              <a:t>,p&lt;0.01</a:t>
            </a:r>
            <a:r>
              <a:rPr lang="zh-CN" altLang="en-US" dirty="0"/>
              <a:t>。</a:t>
            </a:r>
            <a:endParaRPr lang="zh-CN" altLang="en-US" dirty="0"/>
          </a:p>
        </p:txBody>
      </p:sp>
      <p:pic>
        <p:nvPicPr>
          <p:cNvPr id="2" name="图片 1" descr="post_object_image_57690018"/>
          <p:cNvPicPr>
            <a:picLocks noChangeAspect="1"/>
          </p:cNvPicPr>
          <p:nvPr/>
        </p:nvPicPr>
        <p:blipFill>
          <a:blip r:embed="rId1"/>
          <a:stretch>
            <a:fillRect/>
          </a:stretch>
        </p:blipFill>
        <p:spPr>
          <a:xfrm>
            <a:off x="10162249" y="146032"/>
            <a:ext cx="1751815" cy="514422"/>
          </a:xfrm>
          <a:prstGeom prst="rect">
            <a:avLst/>
          </a:prstGeom>
        </p:spPr>
      </p:pic>
      <p:sp>
        <p:nvSpPr>
          <p:cNvPr id="1048655" name="文本框 11"/>
          <p:cNvSpPr txBox="1"/>
          <p:nvPr/>
        </p:nvSpPr>
        <p:spPr>
          <a:xfrm>
            <a:off x="603803" y="578783"/>
            <a:ext cx="10964611" cy="579933"/>
          </a:xfrm>
          <a:prstGeom prst="rect">
            <a:avLst/>
          </a:prstGeom>
          <a:noFill/>
        </p:spPr>
        <p:txBody>
          <a:bodyPr wrap="square" rtlCol="0">
            <a:no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舒马普坦萘普生钠片生物等效性</a:t>
            </a:r>
            <a:r>
              <a:rPr lang="zh-CN" altLang="en-US" sz="24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与原研制剂等效,服药后疗效显著且优于单方制剂</a:t>
            </a:r>
            <a:endParaRPr lang="zh-CN" altLang="en-US" sz="24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08" name="picture 208"/>
          <p:cNvPicPr>
            <a:picLocks noChangeAspect="1"/>
          </p:cNvPicPr>
          <p:nvPr/>
        </p:nvPicPr>
        <p:blipFill>
          <a:blip r:embed="rId2"/>
          <a:stretch>
            <a:fillRect/>
          </a:stretch>
        </p:blipFill>
        <p:spPr>
          <a:xfrm rot="21600000">
            <a:off x="491425" y="1259840"/>
            <a:ext cx="6406762" cy="5206212"/>
          </a:xfrm>
          <a:prstGeom prst="rect">
            <a:avLst/>
          </a:prstGeom>
        </p:spPr>
      </p:pic>
      <p:sp>
        <p:nvSpPr>
          <p:cNvPr id="4" name="文本框 3"/>
          <p:cNvSpPr txBox="1"/>
          <p:nvPr/>
        </p:nvSpPr>
        <p:spPr>
          <a:xfrm>
            <a:off x="1157605" y="1253173"/>
            <a:ext cx="5080000" cy="583565"/>
          </a:xfrm>
          <a:prstGeom prst="rect">
            <a:avLst/>
          </a:prstGeom>
        </p:spPr>
        <p:txBody>
          <a:bodyPr>
            <a:spAutoFit/>
          </a:bodyPr>
          <a:lstStyle/>
          <a:p>
            <a:pPr algn="ctr"/>
            <a:r>
              <a:rPr lang="zh-CN" sz="16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舒马普坦萘普生钠片和</a:t>
            </a:r>
            <a:r>
              <a:rPr lang="zh-CN" altLang="en-US" sz="16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原研制剂</a:t>
            </a:r>
            <a:r>
              <a:rPr lang="zh-CN" sz="16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对照</a:t>
            </a:r>
            <a:endParaRPr lang="zh-CN" sz="16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空腹</a:t>
            </a:r>
            <a:r>
              <a:rPr lang="en-US" altLang="zh-CN" sz="1600" b="1" baseline="30000" dirty="0">
                <a:solidFill>
                  <a:schemeClr val="bg1"/>
                </a:solidFill>
                <a:latin typeface="微软雅黑" panose="020B0503020204020204" pitchFamily="34" charset="-122"/>
                <a:ea typeface="微软雅黑" panose="020B0503020204020204" pitchFamily="34" charset="-122"/>
              </a:rPr>
              <a:t>1</a:t>
            </a:r>
            <a:r>
              <a:rPr lang="zh-CN" altLang="en-US" sz="1600" b="1" dirty="0">
                <a:solidFill>
                  <a:schemeClr val="bg1"/>
                </a:solidFill>
                <a:latin typeface="微软雅黑" panose="020B0503020204020204" pitchFamily="34" charset="-122"/>
                <a:ea typeface="微软雅黑" panose="020B0503020204020204" pitchFamily="34" charset="-122"/>
              </a:rPr>
              <a:t>及餐后</a:t>
            </a:r>
            <a:r>
              <a:rPr lang="en-US" altLang="zh-CN" sz="1600" b="1" baseline="30000" dirty="0">
                <a:solidFill>
                  <a:schemeClr val="bg1"/>
                </a:solidFill>
                <a:latin typeface="微软雅黑" panose="020B0503020204020204" pitchFamily="34" charset="-122"/>
                <a:ea typeface="微软雅黑" panose="020B0503020204020204" pitchFamily="34" charset="-122"/>
              </a:rPr>
              <a:t>2</a:t>
            </a:r>
            <a:r>
              <a:rPr lang="zh-CN" altLang="en-US" sz="1600" b="1" dirty="0">
                <a:solidFill>
                  <a:schemeClr val="bg1"/>
                </a:solidFill>
                <a:latin typeface="微软雅黑" panose="020B0503020204020204" pitchFamily="34" charset="-122"/>
                <a:ea typeface="微软雅黑" panose="020B0503020204020204" pitchFamily="34" charset="-122"/>
              </a:rPr>
              <a:t>条件下口服均具有生物等效性</a:t>
            </a:r>
            <a:endParaRPr lang="en-US" altLang="zh-CN" sz="1600" b="1" baseline="30000" dirty="0">
              <a:solidFill>
                <a:schemeClr val="bg1"/>
              </a:solidFill>
              <a:latin typeface="微软雅黑" panose="020B0503020204020204" pitchFamily="34" charset="-122"/>
              <a:ea typeface="微软雅黑" panose="020B0503020204020204" pitchFamily="34" charset="-122"/>
            </a:endParaRPr>
          </a:p>
        </p:txBody>
      </p:sp>
      <p:pic>
        <p:nvPicPr>
          <p:cNvPr id="5" name="picture 208"/>
          <p:cNvPicPr>
            <a:picLocks noChangeAspect="1"/>
          </p:cNvPicPr>
          <p:nvPr/>
        </p:nvPicPr>
        <p:blipFill>
          <a:blip r:embed="rId2"/>
          <a:stretch>
            <a:fillRect/>
          </a:stretch>
        </p:blipFill>
        <p:spPr>
          <a:xfrm rot="21600000">
            <a:off x="6903811" y="1266694"/>
            <a:ext cx="5088890" cy="5206211"/>
          </a:xfrm>
          <a:prstGeom prst="rect">
            <a:avLst/>
          </a:prstGeom>
        </p:spPr>
      </p:pic>
      <p:sp>
        <p:nvSpPr>
          <p:cNvPr id="9" name="文本框 8"/>
          <p:cNvSpPr txBox="1"/>
          <p:nvPr/>
        </p:nvSpPr>
        <p:spPr>
          <a:xfrm>
            <a:off x="7097486" y="1302470"/>
            <a:ext cx="4895215" cy="583565"/>
          </a:xfrm>
          <a:prstGeom prst="rect">
            <a:avLst/>
          </a:prstGeom>
        </p:spPr>
        <p:txBody>
          <a:bodyPr wrap="square">
            <a:spAutoFit/>
          </a:bodyPr>
          <a:lstStyle/>
          <a:p>
            <a:pPr algn="ctr"/>
            <a:r>
              <a:rPr lang="zh-CN" sz="16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舒马普坦萘普生钠片和单方制剂相比</a:t>
            </a:r>
            <a:endParaRPr lang="zh-CN" sz="1600" b="1" kern="0" spc="-2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缓解疼痛速度更快、持续时间较长</a:t>
            </a:r>
            <a:r>
              <a:rPr lang="en-US" altLang="zh-CN" sz="1600" b="1" baseline="30000" dirty="0">
                <a:solidFill>
                  <a:schemeClr val="bg1"/>
                </a:solidFill>
                <a:latin typeface="微软雅黑" panose="020B0503020204020204" pitchFamily="34" charset="-122"/>
                <a:ea typeface="微软雅黑" panose="020B0503020204020204" pitchFamily="34" charset="-122"/>
              </a:rPr>
              <a:t>3</a:t>
            </a:r>
            <a:endParaRPr lang="en-US" altLang="zh-CN" sz="1600" b="1" baseline="30000" dirty="0">
              <a:solidFill>
                <a:schemeClr val="bg1"/>
              </a:solidFill>
              <a:latin typeface="微软雅黑" panose="020B0503020204020204" pitchFamily="34" charset="-122"/>
              <a:ea typeface="微软雅黑" panose="020B0503020204020204" pitchFamily="34" charset="-122"/>
            </a:endParaRPr>
          </a:p>
        </p:txBody>
      </p:sp>
      <p:sp>
        <p:nvSpPr>
          <p:cNvPr id="12" name="同侧圆角矩形 11"/>
          <p:cNvSpPr/>
          <p:nvPr/>
        </p:nvSpPr>
        <p:spPr>
          <a:xfrm rot="5400000">
            <a:off x="-863015" y="1033389"/>
            <a:ext cx="2136724" cy="453991"/>
          </a:xfrm>
          <a:prstGeom prst="round2SameRect">
            <a:avLst>
              <a:gd name="adj1" fmla="val 36577"/>
              <a:gd name="adj2" fmla="val 0"/>
            </a:avLst>
          </a:prstGeom>
          <a:gradFill flip="none" rotWithShape="1">
            <a:gsLst>
              <a:gs pos="23000">
                <a:schemeClr val="accent1"/>
              </a:gs>
              <a:gs pos="100000">
                <a:schemeClr val="accent1">
                  <a:lumMod val="80000"/>
                  <a:lumOff val="20000"/>
                </a:schemeClr>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vert270" wrap="square" lIns="98755" tIns="49378" rIns="98755" bIns="49378" numCol="1" spcCol="0" rtlCol="0" fromWordArt="0" anchor="ctr" anchorCtr="0" forceAA="0" compatLnSpc="1">
            <a:noAutofit/>
          </a:bodyPr>
          <a:lstStyle/>
          <a:p>
            <a:pPr lvl="0" algn="ctr">
              <a:buClrTx/>
              <a:buSzTx/>
              <a:buFontTx/>
            </a:pPr>
            <a:r>
              <a:rPr lang="en-US" altLang="zh-CN"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sym typeface="+mn-ea"/>
              </a:rPr>
              <a:t>03</a:t>
            </a:r>
            <a:r>
              <a:rPr lang="zh-CN" altLang="en-US"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sym typeface="+mn-ea"/>
              </a:rPr>
              <a:t>有效</a:t>
            </a:r>
            <a:r>
              <a:rPr lang="en-US" altLang="zh-CN"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sym typeface="+mn-ea"/>
              </a:rPr>
              <a:t>性</a:t>
            </a:r>
            <a:endParaRPr lang="en-US" altLang="zh-CN"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sym typeface="+mn-ea"/>
            </a:endParaRPr>
          </a:p>
        </p:txBody>
      </p:sp>
      <p:graphicFrame>
        <p:nvGraphicFramePr>
          <p:cNvPr id="3" name="表格 2"/>
          <p:cNvGraphicFramePr/>
          <p:nvPr>
            <p:custDataLst>
              <p:tags r:id="rId3"/>
            </p:custDataLst>
          </p:nvPr>
        </p:nvGraphicFramePr>
        <p:xfrm>
          <a:off x="6963817" y="1969649"/>
          <a:ext cx="4968875" cy="4034317"/>
        </p:xfrm>
        <a:graphic>
          <a:graphicData uri="http://schemas.openxmlformats.org/drawingml/2006/table">
            <a:tbl>
              <a:tblPr firstRow="1" bandRow="1">
                <a:tableStyleId>{D8228A68-0B74-4248-8856-9F9C9BC24094}</a:tableStyleId>
              </a:tblPr>
              <a:tblGrid>
                <a:gridCol w="1017270"/>
                <a:gridCol w="996315"/>
                <a:gridCol w="939165"/>
                <a:gridCol w="1099820"/>
                <a:gridCol w="916305"/>
              </a:tblGrid>
              <a:tr h="469227">
                <a:tc gridSpan="5">
                  <a:txBody>
                    <a:bodyPr/>
                    <a:lstStyle/>
                    <a:p>
                      <a:pPr algn="ctr" fontAlgn="ct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用药后</a:t>
                      </a: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小时无痛、疼痛缓解、持续无疼痛发作的患者百分数</a:t>
                      </a:r>
                      <a:r>
                        <a:rPr lang="en-US" altLang="zh-CN" sz="1100"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a:t>
                      </a:r>
                      <a:endParaRPr lang="en-US" altLang="zh-CN" sz="1100"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tc>
                <a:tc hMerge="1">
                  <a:tcPr/>
                </a:tc>
                <a:tc hMerge="1">
                  <a:tcPr/>
                </a:tc>
                <a:tc hMerge="1">
                  <a:tcPr/>
                </a:tc>
                <a:tc hMerge="1">
                  <a:tcPr/>
                </a:tc>
              </a:tr>
              <a:tr h="299003">
                <a:tc>
                  <a:txBody>
                    <a:bodyPr/>
                    <a:lstStyle/>
                    <a:p>
                      <a:pPr algn="ctr" fontAlgn="ctr"/>
                      <a:endParaRPr sz="11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zh-CN" altLang="en-US" sz="1000" b="1">
                          <a:solidFill>
                            <a:schemeClr val="tx1">
                              <a:lumMod val="65000"/>
                              <a:lumOff val="35000"/>
                            </a:schemeClr>
                          </a:solidFill>
                          <a:latin typeface="微软雅黑" panose="020B0503020204020204" pitchFamily="34" charset="-122"/>
                          <a:ea typeface="微软雅黑" panose="020B0503020204020204" pitchFamily="34" charset="-122"/>
                        </a:rPr>
                        <a:t>本品</a:t>
                      </a:r>
                      <a:endParaRPr lang="zh-CN" altLang="en-US" sz="1000" b="1">
                        <a:solidFill>
                          <a:schemeClr val="tx1">
                            <a:lumMod val="65000"/>
                            <a:lumOff val="35000"/>
                          </a:schemeClr>
                        </a:solidFill>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zh-CN" altLang="en-US"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舒马普坦</a:t>
                      </a:r>
                      <a:r>
                        <a:rPr lang="en-US" altLang="zh-CN"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85mg</a:t>
                      </a:r>
                      <a:endParaRPr lang="en-US" altLang="zh-CN"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tc>
                <a:tc>
                  <a:txBody>
                    <a:bodyPr/>
                    <a:lstStyle/>
                    <a:p>
                      <a:pPr algn="ctr" fontAlgn="ctr"/>
                      <a:r>
                        <a:rPr lang="zh-CN" altLang="en-US"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萘普生钠</a:t>
                      </a:r>
                      <a:r>
                        <a:rPr lang="en-US" altLang="zh-CN"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500mg</a:t>
                      </a:r>
                      <a:endParaRPr lang="en-US" altLang="zh-CN"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tc>
                <a:tc>
                  <a:txBody>
                    <a:bodyPr/>
                    <a:lstStyle/>
                    <a:p>
                      <a:pPr algn="ctr" fontAlgn="ctr"/>
                      <a:r>
                        <a:rPr lang="zh-CN" altLang="en-US" sz="1000" b="1">
                          <a:solidFill>
                            <a:schemeClr val="tx1">
                              <a:lumMod val="65000"/>
                              <a:lumOff val="35000"/>
                            </a:schemeClr>
                          </a:solidFill>
                          <a:latin typeface="微软雅黑" panose="020B0503020204020204" pitchFamily="34" charset="-122"/>
                          <a:ea typeface="微软雅黑" panose="020B0503020204020204" pitchFamily="34" charset="-122"/>
                        </a:rPr>
                        <a:t>安慰剂</a:t>
                      </a:r>
                      <a:endParaRPr lang="zh-CN" altLang="en-US" sz="1000" b="1">
                        <a:solidFill>
                          <a:schemeClr val="tx1">
                            <a:lumMod val="65000"/>
                            <a:lumOff val="35000"/>
                          </a:schemeClr>
                        </a:solidFill>
                        <a:latin typeface="微软雅黑" panose="020B0503020204020204" pitchFamily="34" charset="-122"/>
                        <a:ea typeface="微软雅黑" panose="020B0503020204020204" pitchFamily="34" charset="-122"/>
                      </a:endParaRPr>
                    </a:p>
                  </a:txBody>
                  <a:tcPr marL="5080" marR="5080" marT="5080" marB="0" anchor="ctr"/>
                </a:tc>
              </a:tr>
              <a:tr h="285681">
                <a:tc gridSpan="5">
                  <a:txBody>
                    <a:bodyPr/>
                    <a:lstStyle/>
                    <a:p>
                      <a:pPr algn="l" fontAlgn="ctr"/>
                      <a:r>
                        <a:rPr lang="en-US" altLang="zh-CN"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小时疼痛缓解</a:t>
                      </a:r>
                      <a:endParaRPr lang="zh-CN" altLang="en-US"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tc>
                <a:tc hMerge="1">
                  <a:tcPr/>
                </a:tc>
                <a:tc hMerge="1">
                  <a:tcPr/>
                </a:tc>
                <a:tc hMerge="1">
                  <a:tcPr/>
                </a:tc>
                <a:tc hMerge="1">
                  <a:tcPr/>
                </a:tc>
              </a:tr>
              <a:tr h="583203">
                <a:tc>
                  <a:txBody>
                    <a:bodyPr/>
                    <a:lstStyle/>
                    <a:p>
                      <a:pPr algn="l" fontAlgn="ct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试验</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所有患者</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65%b (n=364)</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55% (n=361)</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44% (n=356)</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28% (n=360)</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r>
              <a:tr h="599485">
                <a:tc>
                  <a:txBody>
                    <a:bodyPr/>
                    <a:lstStyle/>
                    <a:p>
                      <a:pPr algn="l" fontAlgn="ctr"/>
                      <a:r>
                        <a:rPr lang="en-US" altLang="zh-CN" sz="1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试验</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所有患者</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57%b (n=362)</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50% (n=362)</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43% (n=364)</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29% (n=382)</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r>
              <a:tr h="299743">
                <a:tc gridSpan="5">
                  <a:txBody>
                    <a:bodyPr/>
                    <a:lstStyle/>
                    <a:p>
                      <a:pPr algn="l" fontAlgn="ctr"/>
                      <a:r>
                        <a:rPr lang="zh-CN" altLang="en-US"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持续无痛</a:t>
                      </a:r>
                      <a:r>
                        <a:rPr lang="en-US" altLang="zh-CN"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(2~24</a:t>
                      </a:r>
                      <a:r>
                        <a:rPr lang="zh-CN" altLang="en-US"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小时</a:t>
                      </a:r>
                      <a:r>
                        <a:rPr lang="en-US" altLang="zh-CN"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tc>
                <a:tc hMerge="1">
                  <a:tcPr/>
                </a:tc>
                <a:tc hMerge="1">
                  <a:tcPr/>
                </a:tc>
                <a:tc hMerge="1">
                  <a:tcPr/>
                </a:tc>
                <a:tc hMerge="1">
                  <a:tcPr/>
                </a:tc>
              </a:tr>
              <a:tr h="300483">
                <a:tc>
                  <a:txBody>
                    <a:bodyPr/>
                    <a:lstStyle/>
                    <a:p>
                      <a:pPr algn="ctr" fontAlgn="ct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试验</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25%c(n=364)</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16% (n=361)</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10% (n=356)</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8% (n=360)</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r>
              <a:tr h="299003">
                <a:tc>
                  <a:txBody>
                    <a:bodyPr/>
                    <a:lstStyle/>
                    <a:p>
                      <a:pPr algn="ctr" fontAlgn="ct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试验</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23%c(n=362)</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14% (n=362)</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10%(n=364)</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7% (n=382)</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r>
              <a:tr h="299743">
                <a:tc gridSpan="5">
                  <a:txBody>
                    <a:bodyPr/>
                    <a:lstStyle/>
                    <a:p>
                      <a:pPr algn="l" fontAlgn="ctr"/>
                      <a:r>
                        <a:rPr lang="en-US" altLang="zh-CN"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小时无痛率</a:t>
                      </a:r>
                      <a:endParaRPr lang="zh-CN" altLang="en-US" sz="10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tc>
                <a:tc hMerge="1">
                  <a:tcPr/>
                </a:tc>
                <a:tc hMerge="1">
                  <a:tcPr/>
                </a:tc>
                <a:tc hMerge="1">
                  <a:tcPr/>
                </a:tc>
                <a:tc hMerge="1">
                  <a:tcPr/>
                </a:tc>
              </a:tr>
              <a:tr h="299003">
                <a:tc>
                  <a:txBody>
                    <a:bodyPr/>
                    <a:lstStyle/>
                    <a:p>
                      <a:pPr algn="ctr" fontAlgn="ct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试验</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34%b (n=364)</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25% (n=361)</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15% (n=356)</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9% (n=360)</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r>
              <a:tr h="299743">
                <a:tc>
                  <a:txBody>
                    <a:bodyPr/>
                    <a:lstStyle/>
                    <a:p>
                      <a:pPr algn="ctr" fontAlgn="ct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试验</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30%b (n=362)</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dirty="0">
                          <a:latin typeface="微软雅黑" panose="020B0503020204020204" pitchFamily="34" charset="-122"/>
                          <a:ea typeface="微软雅黑" panose="020B0503020204020204" pitchFamily="34" charset="-122"/>
                        </a:rPr>
                        <a:t>23% (n=362)</a:t>
                      </a:r>
                      <a:endParaRPr lang="en-US" altLang="zh-CN" sz="1000" dirty="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a:latin typeface="微软雅黑" panose="020B0503020204020204" pitchFamily="34" charset="-122"/>
                          <a:ea typeface="微软雅黑" panose="020B0503020204020204" pitchFamily="34" charset="-122"/>
                        </a:rPr>
                        <a:t>16% (n=364)</a:t>
                      </a:r>
                      <a:endParaRPr lang="en-US" altLang="zh-CN" sz="1000">
                        <a:latin typeface="微软雅黑" panose="020B0503020204020204" pitchFamily="34" charset="-122"/>
                        <a:ea typeface="微软雅黑" panose="020B0503020204020204" pitchFamily="34" charset="-122"/>
                      </a:endParaRPr>
                    </a:p>
                  </a:txBody>
                  <a:tcPr marL="5080" marR="5080" marT="5080" marB="0" anchor="ctr"/>
                </a:tc>
                <a:tc>
                  <a:txBody>
                    <a:bodyPr/>
                    <a:lstStyle/>
                    <a:p>
                      <a:pPr algn="ctr" fontAlgn="ctr"/>
                      <a:r>
                        <a:rPr lang="en-US" altLang="zh-CN" sz="1000" dirty="0">
                          <a:latin typeface="微软雅黑" panose="020B0503020204020204" pitchFamily="34" charset="-122"/>
                          <a:ea typeface="微软雅黑" panose="020B0503020204020204" pitchFamily="34" charset="-122"/>
                        </a:rPr>
                        <a:t>10% (n=382)</a:t>
                      </a:r>
                      <a:endParaRPr lang="en-US" altLang="zh-CN" sz="1000" dirty="0">
                        <a:latin typeface="微软雅黑" panose="020B0503020204020204" pitchFamily="34" charset="-122"/>
                        <a:ea typeface="微软雅黑" panose="020B0503020204020204" pitchFamily="34" charset="-122"/>
                      </a:endParaRPr>
                    </a:p>
                  </a:txBody>
                  <a:tcPr marL="5080" marR="5080" marT="5080" marB="0" anchor="ctr"/>
                </a:tc>
              </a:tr>
            </a:tbl>
          </a:graphicData>
        </a:graphic>
      </p:graphicFrame>
      <p:sp>
        <p:nvSpPr>
          <p:cNvPr id="7" name="文本框 6"/>
          <p:cNvSpPr txBox="1"/>
          <p:nvPr/>
        </p:nvSpPr>
        <p:spPr>
          <a:xfrm>
            <a:off x="6889207" y="6147616"/>
            <a:ext cx="5088891" cy="230832"/>
          </a:xfrm>
          <a:prstGeom prst="rect">
            <a:avLst/>
          </a:prstGeom>
          <a:noFill/>
        </p:spPr>
        <p:txBody>
          <a:bodyPr wrap="square" rtlCol="0" anchor="t">
            <a:spAutoFit/>
          </a:bodyPr>
          <a:lstStyle/>
          <a:p>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为指定比较的</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值。</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900" dirty="0" err="1">
                <a:latin typeface="微软雅黑" panose="020B0503020204020204" pitchFamily="34" charset="-122"/>
                <a:ea typeface="微软雅黑" panose="020B0503020204020204" pitchFamily="34" charset="-122"/>
                <a:cs typeface="微软雅黑" panose="020B0503020204020204" pitchFamily="34" charset="-122"/>
              </a:rPr>
              <a:t>b:vs</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安慰剂和舒马普坦</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,p&lt;0.05</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900" dirty="0" err="1">
                <a:latin typeface="微软雅黑" panose="020B0503020204020204" pitchFamily="34" charset="-122"/>
                <a:ea typeface="微软雅黑" panose="020B0503020204020204" pitchFamily="34" charset="-122"/>
                <a:cs typeface="微软雅黑" panose="020B0503020204020204" pitchFamily="34" charset="-122"/>
              </a:rPr>
              <a:t>c:vs</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安慰剂、舒马普坦和萘普生钠</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,p&lt;0.01</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81280" y="6599654"/>
            <a:ext cx="11057890" cy="507831"/>
          </a:xfrm>
          <a:prstGeom prst="rect">
            <a:avLst/>
          </a:prstGeom>
          <a:noFill/>
        </p:spPr>
        <p:txBody>
          <a:bodyPr wrap="square" rtlCol="0">
            <a:spAutoFit/>
          </a:bodyPr>
          <a:lstStyle/>
          <a:p>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公司内部数据：琥珀酸舒马普坦萘普生钠片空腹生物等效性（</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BE</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）研究</a:t>
            </a:r>
            <a:endParaRPr lang="en-US" altLang="zh-CN" sz="9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公司内部数据：琥珀酸舒马普坦萘普生钠片餐后生物等效性（</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BE</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）研究</a:t>
            </a:r>
            <a:endParaRPr lang="zh-CN" altLang="en-US" sz="9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[3] </a:t>
            </a:r>
            <a:r>
              <a:rPr lang="en-US" altLang="zh-CN" sz="900" dirty="0" err="1">
                <a:latin typeface="微软雅黑" panose="020B0503020204020204" pitchFamily="34" charset="-122"/>
                <a:ea typeface="微软雅黑" panose="020B0503020204020204" pitchFamily="34" charset="-122"/>
                <a:cs typeface="微软雅黑" panose="020B0503020204020204" pitchFamily="34" charset="-122"/>
              </a:rPr>
              <a:t>Brandes</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 Jan Lewis , et al. "Sumatriptan-Naproxen for Acute Treatment of Migraine." Jama the Journal of the American Medical Association 297.13(2007):1443-54.</a:t>
            </a:r>
            <a:endParaRPr lang="en-US" altLang="zh-CN" sz="900"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0" name="表格 9"/>
          <p:cNvGraphicFramePr>
            <a:graphicFrameLocks noGrp="1"/>
          </p:cNvGraphicFramePr>
          <p:nvPr>
            <p:custDataLst>
              <p:tags r:id="rId4"/>
            </p:custDataLst>
          </p:nvPr>
        </p:nvGraphicFramePr>
        <p:xfrm>
          <a:off x="513715" y="1960245"/>
          <a:ext cx="6377940" cy="4587240"/>
        </p:xfrm>
        <a:graphic>
          <a:graphicData uri="http://schemas.openxmlformats.org/drawingml/2006/table">
            <a:tbl>
              <a:tblPr firstRow="1" bandRow="1">
                <a:tableStyleId>{5C22544A-7EE6-4342-B048-85BDC9FD1C3A}</a:tableStyleId>
              </a:tblPr>
              <a:tblGrid>
                <a:gridCol w="683260"/>
                <a:gridCol w="631190"/>
                <a:gridCol w="736600"/>
                <a:gridCol w="619125"/>
                <a:gridCol w="618490"/>
                <a:gridCol w="619125"/>
                <a:gridCol w="614045"/>
                <a:gridCol w="1108710"/>
                <a:gridCol w="747395"/>
              </a:tblGrid>
              <a:tr h="228600">
                <a:tc rowSpan="2">
                  <a:txBody>
                    <a:bodyPr/>
                    <a:lstStyle/>
                    <a:p>
                      <a:pPr algn="ctr"/>
                      <a:endParaRPr lang="zh-CN" altLang="en-US" sz="8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FC7"/>
                    </a:solidFill>
                  </a:tcPr>
                </a:tc>
                <a:tc rowSpan="2">
                  <a:txBody>
                    <a:bodyPr/>
                    <a:lstStyle/>
                    <a:p>
                      <a:pPr algn="ctr"/>
                      <a:endParaRPr lang="zh-CN" altLang="en-US" sz="8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FC7"/>
                    </a:solidFill>
                  </a:tcPr>
                </a:tc>
                <a:tc rowSpan="2">
                  <a:txBody>
                    <a:bodyPr/>
                    <a:lstStyle/>
                    <a:p>
                      <a:pPr algn="ctr"/>
                      <a:r>
                        <a:rPr lang="zh-CN" altLang="en-US" sz="800" b="1" dirty="0">
                          <a:solidFill>
                            <a:schemeClr val="bg1"/>
                          </a:solidFill>
                          <a:latin typeface="微软雅黑" panose="020B0503020204020204" pitchFamily="34" charset="-122"/>
                          <a:ea typeface="微软雅黑" panose="020B0503020204020204" pitchFamily="34" charset="-122"/>
                        </a:rPr>
                        <a:t>药动学参数</a:t>
                      </a:r>
                      <a:endParaRPr lang="en-US" altLang="zh-CN" sz="800" b="1" dirty="0">
                        <a:solidFill>
                          <a:schemeClr val="bg1"/>
                        </a:solidFill>
                        <a:latin typeface="微软雅黑" panose="020B0503020204020204" pitchFamily="34" charset="-122"/>
                        <a:ea typeface="微软雅黑" panose="020B0503020204020204" pitchFamily="34" charset="-122"/>
                      </a:endParaRPr>
                    </a:p>
                    <a:p>
                      <a:pPr algn="ctr"/>
                      <a:r>
                        <a:rPr lang="zh-CN" altLang="en-US" sz="800" b="1" dirty="0">
                          <a:solidFill>
                            <a:schemeClr val="bg1"/>
                          </a:solidFill>
                          <a:latin typeface="微软雅黑" panose="020B0503020204020204" pitchFamily="34" charset="-122"/>
                          <a:ea typeface="微软雅黑" panose="020B0503020204020204" pitchFamily="34" charset="-122"/>
                        </a:rPr>
                        <a:t>（单位）</a:t>
                      </a:r>
                      <a:endParaRPr lang="zh-CN" altLang="en-US" sz="8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FC7"/>
                    </a:solidFill>
                  </a:tcPr>
                </a:tc>
                <a:tc gridSpan="3">
                  <a:txBody>
                    <a:bodyPr/>
                    <a:lstStyle/>
                    <a:p>
                      <a:pPr marL="0" algn="ctr" defTabSz="914400" rtl="0" eaLnBrk="1" latinLnBrk="0" hangingPunct="1"/>
                      <a:r>
                        <a:rPr lang="zh-CN" altLang="en-US" sz="900" b="1" kern="1200" dirty="0">
                          <a:solidFill>
                            <a:schemeClr val="bg1"/>
                          </a:solidFill>
                          <a:latin typeface="微软雅黑" panose="020B0503020204020204" pitchFamily="34" charset="-122"/>
                          <a:ea typeface="微软雅黑" panose="020B0503020204020204" pitchFamily="34" charset="-122"/>
                          <a:cs typeface="+mn-cs"/>
                        </a:rPr>
                        <a:t>几何均值及比值</a:t>
                      </a:r>
                      <a:endParaRPr lang="zh-CN" altLang="en-US" sz="9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FC7"/>
                    </a:solidFill>
                  </a:tcPr>
                </a:tc>
                <a:tc hMerge="1">
                  <a:tcPr/>
                </a:tc>
                <a:tc hMerge="1">
                  <a:tcPr/>
                </a:tc>
                <a:tc rowSpan="2">
                  <a:txBody>
                    <a:bodyPr/>
                    <a:lstStyle/>
                    <a:p>
                      <a:pPr algn="ctr"/>
                      <a:r>
                        <a:rPr lang="en-US" altLang="zh-CN" sz="800" b="1" dirty="0">
                          <a:solidFill>
                            <a:schemeClr val="bg1"/>
                          </a:solidFill>
                          <a:latin typeface="微软雅黑" panose="020B0503020204020204" pitchFamily="34" charset="-122"/>
                          <a:ea typeface="微软雅黑" panose="020B0503020204020204" pitchFamily="34" charset="-122"/>
                        </a:rPr>
                        <a:t>Intra-CV</a:t>
                      </a:r>
                      <a:endParaRPr lang="en-US" altLang="zh-CN" sz="800" b="1" dirty="0">
                        <a:solidFill>
                          <a:schemeClr val="bg1"/>
                        </a:solidFill>
                        <a:latin typeface="微软雅黑" panose="020B0503020204020204" pitchFamily="34" charset="-122"/>
                        <a:ea typeface="微软雅黑" panose="020B0503020204020204" pitchFamily="34" charset="-122"/>
                      </a:endParaRPr>
                    </a:p>
                    <a:p>
                      <a:pPr algn="ctr"/>
                      <a:r>
                        <a:rPr lang="en-US" altLang="zh-CN" sz="800" b="1" dirty="0">
                          <a:solidFill>
                            <a:schemeClr val="bg1"/>
                          </a:solidFill>
                          <a:latin typeface="微软雅黑" panose="020B0503020204020204" pitchFamily="34" charset="-122"/>
                          <a:ea typeface="微软雅黑" panose="020B0503020204020204" pitchFamily="34" charset="-122"/>
                        </a:rPr>
                        <a:t>(%)</a:t>
                      </a:r>
                      <a:endParaRPr lang="zh-CN" altLang="en-US" sz="8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FC7"/>
                    </a:solidFill>
                  </a:tcPr>
                </a:tc>
                <a:tc rowSpan="2">
                  <a:txBody>
                    <a:bodyPr/>
                    <a:lstStyle/>
                    <a:p>
                      <a:pPr algn="ctr"/>
                      <a:r>
                        <a:rPr lang="en-US" altLang="zh-CN" sz="800" b="1" dirty="0">
                          <a:solidFill>
                            <a:schemeClr val="bg1"/>
                          </a:solidFill>
                          <a:latin typeface="微软雅黑" panose="020B0503020204020204" pitchFamily="34" charset="-122"/>
                          <a:ea typeface="微软雅黑" panose="020B0503020204020204" pitchFamily="34" charset="-122"/>
                        </a:rPr>
                        <a:t>90%CI</a:t>
                      </a:r>
                      <a:endParaRPr lang="zh-CN" altLang="en-US" sz="8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FC7"/>
                    </a:solidFill>
                  </a:tcPr>
                </a:tc>
                <a:tc rowSpan="2">
                  <a:txBody>
                    <a:bodyPr/>
                    <a:lstStyle/>
                    <a:p>
                      <a:pPr algn="ctr"/>
                      <a:r>
                        <a:rPr lang="zh-CN" altLang="en-US" sz="800" b="1" dirty="0">
                          <a:solidFill>
                            <a:schemeClr val="bg1"/>
                          </a:solidFill>
                          <a:latin typeface="微软雅黑" panose="020B0503020204020204" pitchFamily="34" charset="-122"/>
                          <a:ea typeface="微软雅黑" panose="020B0503020204020204" pitchFamily="34" charset="-122"/>
                        </a:rPr>
                        <a:t>试验把握度</a:t>
                      </a:r>
                      <a:endParaRPr lang="en-US" altLang="zh-CN" sz="800" b="1" dirty="0">
                        <a:solidFill>
                          <a:schemeClr val="bg1"/>
                        </a:solidFill>
                        <a:latin typeface="微软雅黑" panose="020B0503020204020204" pitchFamily="34" charset="-122"/>
                        <a:ea typeface="微软雅黑" panose="020B0503020204020204" pitchFamily="34" charset="-122"/>
                      </a:endParaRPr>
                    </a:p>
                    <a:p>
                      <a:pPr algn="ctr"/>
                      <a:r>
                        <a:rPr lang="en-US" altLang="zh-CN" sz="800" b="1" dirty="0">
                          <a:solidFill>
                            <a:schemeClr val="bg1"/>
                          </a:solidFill>
                          <a:latin typeface="微软雅黑" panose="020B0503020204020204" pitchFamily="34" charset="-122"/>
                          <a:ea typeface="微软雅黑" panose="020B0503020204020204" pitchFamily="34" charset="-122"/>
                        </a:rPr>
                        <a:t>(%)</a:t>
                      </a:r>
                      <a:endParaRPr lang="zh-CN" altLang="en-US" sz="8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FC7"/>
                    </a:solidFill>
                  </a:tcPr>
                </a:tc>
              </a:tr>
              <a:tr h="335280">
                <a:tc vMerge="1">
                  <a:tcPr/>
                </a:tc>
                <a:tc vMerge="1">
                  <a:tcPr/>
                </a:tc>
                <a:tc vMerge="1">
                  <a:tcPr/>
                </a:tc>
                <a:tc>
                  <a:txBody>
                    <a:bodyPr/>
                    <a:lstStyle/>
                    <a:p>
                      <a:pPr algn="ctr"/>
                      <a:r>
                        <a:rPr lang="zh-CN" altLang="en-US" sz="800" b="1" dirty="0">
                          <a:solidFill>
                            <a:schemeClr val="bg1"/>
                          </a:solidFill>
                          <a:latin typeface="微软雅黑" panose="020B0503020204020204" pitchFamily="34" charset="-122"/>
                          <a:ea typeface="微软雅黑" panose="020B0503020204020204" pitchFamily="34" charset="-122"/>
                        </a:rPr>
                        <a:t>受试制剂（</a:t>
                      </a:r>
                      <a:r>
                        <a:rPr lang="en-US" altLang="zh-CN" sz="800" b="1" dirty="0">
                          <a:solidFill>
                            <a:schemeClr val="bg1"/>
                          </a:solidFill>
                          <a:latin typeface="微软雅黑" panose="020B0503020204020204" pitchFamily="34" charset="-122"/>
                          <a:ea typeface="微软雅黑" panose="020B0503020204020204" pitchFamily="34" charset="-122"/>
                        </a:rPr>
                        <a:t>T</a:t>
                      </a:r>
                      <a:r>
                        <a:rPr lang="zh-CN" altLang="en-US" sz="800" b="1" dirty="0">
                          <a:solidFill>
                            <a:schemeClr val="bg1"/>
                          </a:solidFill>
                          <a:latin typeface="微软雅黑" panose="020B0503020204020204" pitchFamily="34" charset="-122"/>
                          <a:ea typeface="微软雅黑" panose="020B0503020204020204" pitchFamily="34" charset="-122"/>
                        </a:rPr>
                        <a:t>）</a:t>
                      </a:r>
                      <a:endParaRPr lang="zh-CN" altLang="en-US" sz="8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FC7"/>
                    </a:solidFill>
                  </a:tcPr>
                </a:tc>
                <a:tc>
                  <a:txBody>
                    <a:bodyPr/>
                    <a:lstStyle/>
                    <a:p>
                      <a:pPr algn="ctr"/>
                      <a:r>
                        <a:rPr lang="zh-CN" altLang="en-US" sz="800" b="1" dirty="0">
                          <a:solidFill>
                            <a:schemeClr val="bg1"/>
                          </a:solidFill>
                          <a:latin typeface="微软雅黑" panose="020B0503020204020204" pitchFamily="34" charset="-122"/>
                          <a:ea typeface="微软雅黑" panose="020B0503020204020204" pitchFamily="34" charset="-122"/>
                        </a:rPr>
                        <a:t>参比制剂（</a:t>
                      </a:r>
                      <a:r>
                        <a:rPr lang="en-US" altLang="zh-CN" sz="800" b="1" dirty="0">
                          <a:solidFill>
                            <a:schemeClr val="bg1"/>
                          </a:solidFill>
                          <a:latin typeface="微软雅黑" panose="020B0503020204020204" pitchFamily="34" charset="-122"/>
                          <a:ea typeface="微软雅黑" panose="020B0503020204020204" pitchFamily="34" charset="-122"/>
                        </a:rPr>
                        <a:t>R</a:t>
                      </a:r>
                      <a:r>
                        <a:rPr lang="zh-CN" altLang="en-US" sz="800" b="1" dirty="0">
                          <a:solidFill>
                            <a:schemeClr val="bg1"/>
                          </a:solidFill>
                          <a:latin typeface="微软雅黑" panose="020B0503020204020204" pitchFamily="34" charset="-122"/>
                          <a:ea typeface="微软雅黑" panose="020B0503020204020204" pitchFamily="34" charset="-122"/>
                        </a:rPr>
                        <a:t>）</a:t>
                      </a:r>
                      <a:endParaRPr lang="zh-CN" altLang="en-US" sz="8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FC7"/>
                    </a:solidFill>
                  </a:tcPr>
                </a:tc>
                <a:tc>
                  <a:txBody>
                    <a:bodyPr/>
                    <a:lstStyle/>
                    <a:p>
                      <a:pPr algn="ctr"/>
                      <a:r>
                        <a:rPr lang="en-US" altLang="zh-CN" sz="800" b="1" dirty="0">
                          <a:solidFill>
                            <a:schemeClr val="bg1"/>
                          </a:solidFill>
                          <a:latin typeface="微软雅黑" panose="020B0503020204020204" pitchFamily="34" charset="-122"/>
                          <a:ea typeface="微软雅黑" panose="020B0503020204020204" pitchFamily="34" charset="-122"/>
                        </a:rPr>
                        <a:t>(T/R)%</a:t>
                      </a:r>
                      <a:endParaRPr lang="zh-CN" altLang="en-US" sz="8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6FC7"/>
                    </a:solidFill>
                  </a:tcPr>
                </a:tc>
                <a:tc vMerge="1">
                  <a:tcPr/>
                </a:tc>
                <a:tc vMerge="1">
                  <a:tcPr/>
                </a:tc>
                <a:tc vMerge="1">
                  <a:tcPr/>
                </a:tc>
              </a:tr>
              <a:tr h="335280">
                <a:tc rowSpan="6">
                  <a:txBody>
                    <a:bodyPr/>
                    <a:lstStyle/>
                    <a:p>
                      <a:pPr algn="ctr"/>
                      <a:r>
                        <a:rPr lang="zh-CN" altLang="en-US" sz="800" dirty="0">
                          <a:latin typeface="微软雅黑" panose="020B0503020204020204" pitchFamily="34" charset="-122"/>
                          <a:ea typeface="微软雅黑" panose="020B0503020204020204" pitchFamily="34" charset="-122"/>
                        </a:rPr>
                        <a:t>空腹</a:t>
                      </a:r>
                      <a:r>
                        <a:rPr lang="en-US" altLang="zh-CN" sz="800" dirty="0">
                          <a:latin typeface="微软雅黑" panose="020B0503020204020204" pitchFamily="34" charset="-122"/>
                          <a:ea typeface="微软雅黑" panose="020B0503020204020204" pitchFamily="34" charset="-122"/>
                        </a:rPr>
                        <a:t>BE</a:t>
                      </a:r>
                      <a:endParaRPr lang="en-US" altLang="zh-CN" sz="800" dirty="0">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GB" sz="800" dirty="0">
                          <a:latin typeface="微软雅黑" panose="020B0503020204020204" pitchFamily="34" charset="-122"/>
                          <a:ea typeface="微软雅黑" panose="020B0503020204020204" pitchFamily="34" charset="-122"/>
                        </a:rPr>
                        <a:t>（</a:t>
                      </a:r>
                      <a:r>
                        <a:rPr lang="en-GB" altLang="zh-CN" sz="800" dirty="0">
                          <a:latin typeface="微软雅黑" panose="020B0503020204020204" pitchFamily="34" charset="-122"/>
                          <a:ea typeface="微软雅黑" panose="020B0503020204020204" pitchFamily="34" charset="-122"/>
                        </a:rPr>
                        <a:t>N=28</a:t>
                      </a:r>
                      <a:r>
                        <a:rPr lang="zh-CN" altLang="en-GB" sz="800" dirty="0">
                          <a:latin typeface="微软雅黑" panose="020B0503020204020204" pitchFamily="34" charset="-122"/>
                          <a:ea typeface="微软雅黑" panose="020B0503020204020204" pitchFamily="34" charset="-122"/>
                        </a:rPr>
                        <a:t>）</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zh-CN" altLang="en-US" sz="800" dirty="0">
                          <a:latin typeface="微软雅黑" panose="020B0503020204020204" pitchFamily="34" charset="-122"/>
                          <a:ea typeface="微软雅黑" panose="020B0503020204020204" pitchFamily="34" charset="-122"/>
                        </a:rPr>
                        <a:t>舒马普坦</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800" dirty="0" err="1">
                          <a:latin typeface="微软雅黑" panose="020B0503020204020204" pitchFamily="34" charset="-122"/>
                          <a:ea typeface="微软雅黑" panose="020B0503020204020204" pitchFamily="34" charset="-122"/>
                        </a:rPr>
                        <a:t>C</a:t>
                      </a:r>
                      <a:r>
                        <a:rPr lang="en-US" altLang="zh-CN" sz="800" baseline="-25000" dirty="0" err="1">
                          <a:latin typeface="微软雅黑" panose="020B0503020204020204" pitchFamily="34" charset="-122"/>
                          <a:ea typeface="微软雅黑" panose="020B0503020204020204" pitchFamily="34" charset="-122"/>
                        </a:rPr>
                        <a:t>max</a:t>
                      </a:r>
                      <a:r>
                        <a:rPr lang="zh-CN" altLang="en-US" sz="800" baseline="-25000" dirty="0">
                          <a:latin typeface="微软雅黑" panose="020B0503020204020204" pitchFamily="34" charset="-122"/>
                          <a:ea typeface="微软雅黑" panose="020B0503020204020204" pitchFamily="34" charset="-122"/>
                        </a:rPr>
                        <a:t>     </a:t>
                      </a:r>
                      <a:endParaRPr lang="en-US" altLang="zh-CN" sz="800" baseline="-25000" dirty="0">
                        <a:latin typeface="微软雅黑" panose="020B0503020204020204" pitchFamily="34" charset="-122"/>
                        <a:ea typeface="微软雅黑" panose="020B0503020204020204" pitchFamily="34" charset="-122"/>
                      </a:endParaRPr>
                    </a:p>
                    <a:p>
                      <a:pPr algn="l"/>
                      <a:r>
                        <a:rPr lang="zh-CN" altLang="en-US" sz="800" baseline="-2500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rPr>
                        <a:t>(ng/mL)</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54.93</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61.64</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89.13</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20.43</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800" dirty="0">
                          <a:latin typeface="微软雅黑" panose="020B0503020204020204" pitchFamily="34" charset="-122"/>
                          <a:ea typeface="微软雅黑" panose="020B0503020204020204" pitchFamily="34" charset="-122"/>
                        </a:rPr>
                        <a:t>81.28%~97.73%</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61.85</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280">
                <a:tc vMerge="1">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800" dirty="0">
                          <a:latin typeface="微软雅黑" panose="020B0503020204020204" pitchFamily="34" charset="-122"/>
                          <a:ea typeface="微软雅黑" panose="020B0503020204020204" pitchFamily="34" charset="-122"/>
                        </a:rPr>
                        <a:t>AUC</a:t>
                      </a:r>
                      <a:r>
                        <a:rPr lang="en-US" altLang="zh-CN" sz="800" baseline="-25000" dirty="0">
                          <a:latin typeface="微软雅黑" panose="020B0503020204020204" pitchFamily="34" charset="-122"/>
                          <a:ea typeface="微软雅黑" panose="020B0503020204020204" pitchFamily="34" charset="-122"/>
                        </a:rPr>
                        <a:t>0-t</a:t>
                      </a:r>
                      <a:r>
                        <a:rPr lang="zh-CN" altLang="en-US" sz="800" baseline="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rPr>
                        <a:t>(</a:t>
                      </a:r>
                      <a:r>
                        <a:rPr lang="en-US" altLang="zh-CN" sz="800" dirty="0" err="1">
                          <a:latin typeface="微软雅黑" panose="020B0503020204020204" pitchFamily="34" charset="-122"/>
                          <a:ea typeface="微软雅黑" panose="020B0503020204020204" pitchFamily="34" charset="-122"/>
                        </a:rPr>
                        <a:t>ng·h</a:t>
                      </a:r>
                      <a:r>
                        <a:rPr lang="en-US" altLang="zh-CN" sz="800" dirty="0">
                          <a:latin typeface="微软雅黑" panose="020B0503020204020204" pitchFamily="34" charset="-122"/>
                          <a:ea typeface="微软雅黑" panose="020B0503020204020204" pitchFamily="34" charset="-122"/>
                        </a:rPr>
                        <a:t>/mL)</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236.21</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226.58</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104.25</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7.91</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800" dirty="0">
                          <a:latin typeface="微软雅黑" panose="020B0503020204020204" pitchFamily="34" charset="-122"/>
                          <a:ea typeface="微软雅黑" panose="020B0503020204020204" pitchFamily="34" charset="-122"/>
                        </a:rPr>
                        <a:t>100.56%~108.07%</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&gt;99.99</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280">
                <a:tc vMerge="1">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800" dirty="0">
                          <a:latin typeface="微软雅黑" panose="020B0503020204020204" pitchFamily="34" charset="-122"/>
                          <a:ea typeface="微软雅黑" panose="020B0503020204020204" pitchFamily="34" charset="-122"/>
                        </a:rPr>
                        <a:t>AUC</a:t>
                      </a:r>
                      <a:r>
                        <a:rPr lang="en-US" altLang="zh-CN" sz="800" baseline="-25000" dirty="0">
                          <a:latin typeface="微软雅黑" panose="020B0503020204020204" pitchFamily="34" charset="-122"/>
                          <a:ea typeface="微软雅黑" panose="020B0503020204020204" pitchFamily="34" charset="-122"/>
                        </a:rPr>
                        <a:t>0-</a:t>
                      </a:r>
                      <a:r>
                        <a:rPr lang="zh-CN" altLang="en-US" sz="800" b="0" i="0" u="none" strike="noStrike" kern="1200" baseline="-25000" dirty="0">
                          <a:solidFill>
                            <a:schemeClr val="dk1"/>
                          </a:solidFill>
                          <a:effectLst/>
                          <a:latin typeface="微软雅黑" panose="020B0503020204020204" pitchFamily="34" charset="-122"/>
                          <a:ea typeface="微软雅黑" panose="020B0503020204020204" pitchFamily="34" charset="-122"/>
                          <a:cs typeface="+mn-cs"/>
                        </a:rPr>
                        <a:t>∞</a:t>
                      </a:r>
                      <a:r>
                        <a:rPr lang="en-US" altLang="zh-CN" sz="800" baseline="-25000" dirty="0">
                          <a:latin typeface="微软雅黑" panose="020B0503020204020204" pitchFamily="34" charset="-122"/>
                          <a:ea typeface="微软雅黑" panose="020B0503020204020204" pitchFamily="34" charset="-122"/>
                        </a:rPr>
                        <a:t> </a:t>
                      </a:r>
                      <a:r>
                        <a:rPr lang="zh-CN" altLang="en-US" sz="800" baseline="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rPr>
                        <a:t>(</a:t>
                      </a:r>
                      <a:r>
                        <a:rPr lang="en-US" altLang="zh-CN" sz="800" dirty="0" err="1">
                          <a:latin typeface="微软雅黑" panose="020B0503020204020204" pitchFamily="34" charset="-122"/>
                          <a:ea typeface="微软雅黑" panose="020B0503020204020204" pitchFamily="34" charset="-122"/>
                        </a:rPr>
                        <a:t>ng·h</a:t>
                      </a:r>
                      <a:r>
                        <a:rPr lang="en-US" altLang="zh-CN" sz="800" dirty="0">
                          <a:latin typeface="微软雅黑" panose="020B0503020204020204" pitchFamily="34" charset="-122"/>
                          <a:ea typeface="微软雅黑" panose="020B0503020204020204" pitchFamily="34" charset="-122"/>
                        </a:rPr>
                        <a:t>/mL)</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253.90</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238.22</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106.58</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8.40</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800" dirty="0">
                          <a:latin typeface="微软雅黑" panose="020B0503020204020204" pitchFamily="34" charset="-122"/>
                          <a:ea typeface="微软雅黑" panose="020B0503020204020204" pitchFamily="34" charset="-122"/>
                        </a:rPr>
                        <a:t>102.58%~110.74%</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&gt;99.99</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280">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algn="ctr"/>
                      <a:r>
                        <a:rPr lang="zh-CN" altLang="en-US" sz="800" dirty="0">
                          <a:latin typeface="微软雅黑" panose="020B0503020204020204" pitchFamily="34" charset="-122"/>
                          <a:ea typeface="微软雅黑" panose="020B0503020204020204" pitchFamily="34" charset="-122"/>
                        </a:rPr>
                        <a:t>萘普生</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altLang="zh-CN" sz="800" dirty="0" err="1">
                          <a:latin typeface="微软雅黑" panose="020B0503020204020204" pitchFamily="34" charset="-122"/>
                          <a:ea typeface="微软雅黑" panose="020B0503020204020204" pitchFamily="34" charset="-122"/>
                        </a:rPr>
                        <a:t>C</a:t>
                      </a:r>
                      <a:r>
                        <a:rPr lang="en-US" altLang="zh-CN" sz="800" baseline="-25000" dirty="0" err="1">
                          <a:latin typeface="微软雅黑" panose="020B0503020204020204" pitchFamily="34" charset="-122"/>
                          <a:ea typeface="微软雅黑" panose="020B0503020204020204" pitchFamily="34" charset="-122"/>
                        </a:rPr>
                        <a:t>max</a:t>
                      </a:r>
                      <a:r>
                        <a:rPr lang="zh-CN" altLang="en-US" sz="800" baseline="-2500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rPr>
                        <a:t>(ng/mL)</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78.64</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76.40</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102.93</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11.15</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altLang="zh-CN" sz="800" dirty="0">
                          <a:latin typeface="微软雅黑" panose="020B0503020204020204" pitchFamily="34" charset="-122"/>
                          <a:ea typeface="微软雅黑" panose="020B0503020204020204" pitchFamily="34" charset="-122"/>
                        </a:rPr>
                        <a:t>97.85%~108.28%</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&gt;99.99</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35280">
                <a:tc vMerge="1">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800" dirty="0">
                          <a:latin typeface="微软雅黑" panose="020B0503020204020204" pitchFamily="34" charset="-122"/>
                          <a:ea typeface="微软雅黑" panose="020B0503020204020204" pitchFamily="34" charset="-122"/>
                        </a:rPr>
                        <a:t>AUC</a:t>
                      </a:r>
                      <a:r>
                        <a:rPr lang="en-US" altLang="zh-CN" sz="800" baseline="-25000" dirty="0">
                          <a:latin typeface="微软雅黑" panose="020B0503020204020204" pitchFamily="34" charset="-122"/>
                          <a:ea typeface="微软雅黑" panose="020B0503020204020204" pitchFamily="34" charset="-122"/>
                        </a:rPr>
                        <a:t>0-t</a:t>
                      </a:r>
                      <a:r>
                        <a:rPr lang="zh-CN" altLang="en-US" sz="800" baseline="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rPr>
                        <a:t>(</a:t>
                      </a:r>
                      <a:r>
                        <a:rPr lang="en-US" altLang="zh-CN" sz="800" dirty="0" err="1">
                          <a:latin typeface="微软雅黑" panose="020B0503020204020204" pitchFamily="34" charset="-122"/>
                          <a:ea typeface="微软雅黑" panose="020B0503020204020204" pitchFamily="34" charset="-122"/>
                        </a:rPr>
                        <a:t>ng·h</a:t>
                      </a:r>
                      <a:r>
                        <a:rPr lang="en-US" altLang="zh-CN" sz="800" dirty="0">
                          <a:latin typeface="微软雅黑" panose="020B0503020204020204" pitchFamily="34" charset="-122"/>
                          <a:ea typeface="微软雅黑" panose="020B0503020204020204" pitchFamily="34" charset="-122"/>
                        </a:rPr>
                        <a:t>/mL)</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1336.35</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1330.72</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100.42</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3.83</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altLang="zh-CN" sz="800" dirty="0">
                          <a:latin typeface="微软雅黑" panose="020B0503020204020204" pitchFamily="34" charset="-122"/>
                          <a:ea typeface="微软雅黑" panose="020B0503020204020204" pitchFamily="34" charset="-122"/>
                        </a:rPr>
                        <a:t>98.69%~102.19%</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800" dirty="0">
                          <a:latin typeface="微软雅黑" panose="020B0503020204020204" pitchFamily="34" charset="-122"/>
                          <a:ea typeface="微软雅黑" panose="020B0503020204020204" pitchFamily="34" charset="-122"/>
                        </a:rPr>
                        <a:t>&gt;99.99</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35280">
                <a:tc vMerge="1">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800" dirty="0">
                          <a:latin typeface="微软雅黑" panose="020B0503020204020204" pitchFamily="34" charset="-122"/>
                          <a:ea typeface="微软雅黑" panose="020B0503020204020204" pitchFamily="34" charset="-122"/>
                        </a:rPr>
                        <a:t>AUC</a:t>
                      </a:r>
                      <a:r>
                        <a:rPr lang="en-US" altLang="zh-CN" sz="800" baseline="-25000" dirty="0">
                          <a:latin typeface="微软雅黑" panose="020B0503020204020204" pitchFamily="34" charset="-122"/>
                          <a:ea typeface="微软雅黑" panose="020B0503020204020204" pitchFamily="34" charset="-122"/>
                        </a:rPr>
                        <a:t>0-</a:t>
                      </a:r>
                      <a:r>
                        <a:rPr lang="zh-CN" altLang="en-US" sz="800" b="0" i="0" u="none" strike="noStrike" kern="1200" baseline="-25000" dirty="0">
                          <a:solidFill>
                            <a:schemeClr val="dk1"/>
                          </a:solidFill>
                          <a:effectLst/>
                          <a:latin typeface="微软雅黑" panose="020B0503020204020204" pitchFamily="34" charset="-122"/>
                          <a:ea typeface="微软雅黑" panose="020B0503020204020204" pitchFamily="34" charset="-122"/>
                          <a:cs typeface="+mn-cs"/>
                        </a:rPr>
                        <a:t>∞</a:t>
                      </a:r>
                      <a:r>
                        <a:rPr lang="en-US" altLang="zh-CN" sz="800" baseline="-25000" dirty="0">
                          <a:latin typeface="微软雅黑" panose="020B0503020204020204" pitchFamily="34" charset="-122"/>
                          <a:ea typeface="微软雅黑" panose="020B0503020204020204" pitchFamily="34" charset="-122"/>
                        </a:rPr>
                        <a:t> </a:t>
                      </a:r>
                      <a:r>
                        <a:rPr lang="zh-CN" altLang="en-US" sz="800" baseline="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rPr>
                        <a:t>(</a:t>
                      </a:r>
                      <a:r>
                        <a:rPr lang="en-US" altLang="zh-CN" sz="800" dirty="0" err="1">
                          <a:latin typeface="微软雅黑" panose="020B0503020204020204" pitchFamily="34" charset="-122"/>
                          <a:ea typeface="微软雅黑" panose="020B0503020204020204" pitchFamily="34" charset="-122"/>
                        </a:rPr>
                        <a:t>ng·h</a:t>
                      </a:r>
                      <a:r>
                        <a:rPr lang="en-US" altLang="zh-CN" sz="800" dirty="0">
                          <a:latin typeface="微软雅黑" panose="020B0503020204020204" pitchFamily="34" charset="-122"/>
                          <a:ea typeface="微软雅黑" panose="020B0503020204020204" pitchFamily="34" charset="-122"/>
                        </a:rPr>
                        <a:t>/mL)</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1431.65</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1431.42</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100.02</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3.92</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altLang="zh-CN" sz="800" dirty="0">
                          <a:latin typeface="微软雅黑" panose="020B0503020204020204" pitchFamily="34" charset="-122"/>
                          <a:ea typeface="微软雅黑" panose="020B0503020204020204" pitchFamily="34" charset="-122"/>
                        </a:rPr>
                        <a:t>98.24%~101.82%</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800" dirty="0">
                          <a:latin typeface="微软雅黑" panose="020B0503020204020204" pitchFamily="34" charset="-122"/>
                          <a:ea typeface="微软雅黑" panose="020B0503020204020204" pitchFamily="34" charset="-122"/>
                        </a:rPr>
                        <a:t>&gt;99.99</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35280">
                <a:tc rowSpan="6">
                  <a:txBody>
                    <a:bodyPr/>
                    <a:lstStyle/>
                    <a:p>
                      <a:pPr algn="ctr"/>
                      <a:r>
                        <a:rPr lang="zh-CN" altLang="en-US" sz="800" dirty="0">
                          <a:latin typeface="微软雅黑" panose="020B0503020204020204" pitchFamily="34" charset="-122"/>
                          <a:ea typeface="微软雅黑" panose="020B0503020204020204" pitchFamily="34" charset="-122"/>
                        </a:rPr>
                        <a:t>餐后</a:t>
                      </a:r>
                      <a:r>
                        <a:rPr lang="en-US" altLang="zh-CN" sz="800" dirty="0">
                          <a:latin typeface="微软雅黑" panose="020B0503020204020204" pitchFamily="34" charset="-122"/>
                          <a:ea typeface="微软雅黑" panose="020B0503020204020204" pitchFamily="34" charset="-122"/>
                        </a:rPr>
                        <a:t>BE</a:t>
                      </a:r>
                      <a:endParaRPr lang="en-US" altLang="zh-CN" sz="800" dirty="0">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GB" sz="800" dirty="0">
                          <a:latin typeface="微软雅黑" panose="020B0503020204020204" pitchFamily="34" charset="-122"/>
                          <a:ea typeface="微软雅黑" panose="020B0503020204020204" pitchFamily="34" charset="-122"/>
                        </a:rPr>
                        <a:t>（</a:t>
                      </a:r>
                      <a:r>
                        <a:rPr lang="en-GB" altLang="zh-CN" sz="800" dirty="0">
                          <a:latin typeface="微软雅黑" panose="020B0503020204020204" pitchFamily="34" charset="-122"/>
                          <a:ea typeface="微软雅黑" panose="020B0503020204020204" pitchFamily="34" charset="-122"/>
                        </a:rPr>
                        <a:t>N=</a:t>
                      </a:r>
                      <a:r>
                        <a:rPr lang="en-US" altLang="zh-CN" sz="800" dirty="0">
                          <a:latin typeface="微软雅黑" panose="020B0503020204020204" pitchFamily="34" charset="-122"/>
                          <a:ea typeface="微软雅黑" panose="020B0503020204020204" pitchFamily="34" charset="-122"/>
                        </a:rPr>
                        <a:t>40</a:t>
                      </a:r>
                      <a:r>
                        <a:rPr lang="zh-CN" altLang="en-GB" sz="800" dirty="0">
                          <a:latin typeface="微软雅黑" panose="020B0503020204020204" pitchFamily="34" charset="-122"/>
                          <a:ea typeface="微软雅黑" panose="020B0503020204020204" pitchFamily="34" charset="-122"/>
                        </a:rPr>
                        <a:t>）</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zh-CN" altLang="en-US" sz="800" dirty="0">
                          <a:latin typeface="微软雅黑" panose="020B0503020204020204" pitchFamily="34" charset="-122"/>
                          <a:ea typeface="微软雅黑" panose="020B0503020204020204" pitchFamily="34" charset="-122"/>
                        </a:rPr>
                        <a:t>舒马普坦</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800" dirty="0" err="1">
                          <a:latin typeface="微软雅黑" panose="020B0503020204020204" pitchFamily="34" charset="-122"/>
                          <a:ea typeface="微软雅黑" panose="020B0503020204020204" pitchFamily="34" charset="-122"/>
                        </a:rPr>
                        <a:t>C</a:t>
                      </a:r>
                      <a:r>
                        <a:rPr lang="en-US" altLang="zh-CN" sz="800" baseline="-25000" dirty="0" err="1">
                          <a:latin typeface="微软雅黑" panose="020B0503020204020204" pitchFamily="34" charset="-122"/>
                          <a:ea typeface="微软雅黑" panose="020B0503020204020204" pitchFamily="34" charset="-122"/>
                        </a:rPr>
                        <a:t>max</a:t>
                      </a:r>
                      <a:r>
                        <a:rPr lang="zh-CN" altLang="en-US" sz="800" baseline="-2500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rPr>
                        <a:t>(ng/mL)</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51.19</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48.98</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104.51</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23.49</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800" dirty="0">
                          <a:latin typeface="微软雅黑" panose="020B0503020204020204" pitchFamily="34" charset="-122"/>
                          <a:ea typeface="微软雅黑" panose="020B0503020204020204" pitchFamily="34" charset="-122"/>
                        </a:rPr>
                        <a:t>95.77%~114.06%</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95.94</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280">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800" dirty="0">
                          <a:latin typeface="微软雅黑" panose="020B0503020204020204" pitchFamily="34" charset="-122"/>
                          <a:ea typeface="微软雅黑" panose="020B0503020204020204" pitchFamily="34" charset="-122"/>
                        </a:rPr>
                        <a:t>AUC</a:t>
                      </a:r>
                      <a:r>
                        <a:rPr lang="en-US" altLang="zh-CN" sz="800" baseline="-25000" dirty="0">
                          <a:latin typeface="微软雅黑" panose="020B0503020204020204" pitchFamily="34" charset="-122"/>
                          <a:ea typeface="微软雅黑" panose="020B0503020204020204" pitchFamily="34" charset="-122"/>
                        </a:rPr>
                        <a:t>0-t</a:t>
                      </a:r>
                      <a:r>
                        <a:rPr lang="zh-CN" altLang="en-US" sz="800" baseline="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rPr>
                        <a:t>(</a:t>
                      </a:r>
                      <a:r>
                        <a:rPr lang="en-US" altLang="zh-CN" sz="800" dirty="0" err="1">
                          <a:latin typeface="微软雅黑" panose="020B0503020204020204" pitchFamily="34" charset="-122"/>
                          <a:ea typeface="微软雅黑" panose="020B0503020204020204" pitchFamily="34" charset="-122"/>
                        </a:rPr>
                        <a:t>ng·h</a:t>
                      </a:r>
                      <a:r>
                        <a:rPr lang="en-US" altLang="zh-CN" sz="800" dirty="0">
                          <a:latin typeface="微软雅黑" panose="020B0503020204020204" pitchFamily="34" charset="-122"/>
                          <a:ea typeface="微软雅黑" panose="020B0503020204020204" pitchFamily="34" charset="-122"/>
                        </a:rPr>
                        <a:t>/mL)</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205.18</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204.84</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100.17</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10.84</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800" dirty="0">
                          <a:latin typeface="微软雅黑" panose="020B0503020204020204" pitchFamily="34" charset="-122"/>
                          <a:ea typeface="微软雅黑" panose="020B0503020204020204" pitchFamily="34" charset="-122"/>
                        </a:rPr>
                        <a:t>96.17%~104.33%</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&gt;99.99</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280">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800" dirty="0">
                          <a:latin typeface="微软雅黑" panose="020B0503020204020204" pitchFamily="34" charset="-122"/>
                          <a:ea typeface="微软雅黑" panose="020B0503020204020204" pitchFamily="34" charset="-122"/>
                        </a:rPr>
                        <a:t>AUC</a:t>
                      </a:r>
                      <a:r>
                        <a:rPr lang="en-US" altLang="zh-CN" sz="800" baseline="-25000" dirty="0">
                          <a:latin typeface="微软雅黑" panose="020B0503020204020204" pitchFamily="34" charset="-122"/>
                          <a:ea typeface="微软雅黑" panose="020B0503020204020204" pitchFamily="34" charset="-122"/>
                        </a:rPr>
                        <a:t>0-</a:t>
                      </a:r>
                      <a:r>
                        <a:rPr lang="zh-CN" altLang="en-US" sz="800" b="0" i="0" u="none" strike="noStrike" kern="1200" baseline="-25000" dirty="0">
                          <a:solidFill>
                            <a:schemeClr val="dk1"/>
                          </a:solidFill>
                          <a:effectLst/>
                          <a:latin typeface="微软雅黑" panose="020B0503020204020204" pitchFamily="34" charset="-122"/>
                          <a:ea typeface="微软雅黑" panose="020B0503020204020204" pitchFamily="34" charset="-122"/>
                          <a:cs typeface="+mn-cs"/>
                        </a:rPr>
                        <a:t>∞</a:t>
                      </a:r>
                      <a:r>
                        <a:rPr lang="en-US" altLang="zh-CN" sz="800" baseline="-25000" dirty="0">
                          <a:latin typeface="微软雅黑" panose="020B0503020204020204" pitchFamily="34" charset="-122"/>
                          <a:ea typeface="微软雅黑" panose="020B0503020204020204" pitchFamily="34" charset="-122"/>
                        </a:rPr>
                        <a:t> </a:t>
                      </a:r>
                      <a:r>
                        <a:rPr lang="zh-CN" altLang="en-US" sz="800" baseline="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rPr>
                        <a:t>(</a:t>
                      </a:r>
                      <a:r>
                        <a:rPr lang="en-US" altLang="zh-CN" sz="800" dirty="0" err="1">
                          <a:latin typeface="微软雅黑" panose="020B0503020204020204" pitchFamily="34" charset="-122"/>
                          <a:ea typeface="微软雅黑" panose="020B0503020204020204" pitchFamily="34" charset="-122"/>
                        </a:rPr>
                        <a:t>ng·h</a:t>
                      </a:r>
                      <a:r>
                        <a:rPr lang="en-US" altLang="zh-CN" sz="800" dirty="0">
                          <a:latin typeface="微软雅黑" panose="020B0503020204020204" pitchFamily="34" charset="-122"/>
                          <a:ea typeface="微软雅黑" panose="020B0503020204020204" pitchFamily="34" charset="-122"/>
                        </a:rPr>
                        <a:t>/mL)</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225.34</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220.42</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102.23</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13.18</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800" dirty="0">
                          <a:latin typeface="微软雅黑" panose="020B0503020204020204" pitchFamily="34" charset="-122"/>
                          <a:ea typeface="微软雅黑" panose="020B0503020204020204" pitchFamily="34" charset="-122"/>
                        </a:rPr>
                        <a:t>97.30%~107.42%</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800" dirty="0">
                          <a:latin typeface="微软雅黑" panose="020B0503020204020204" pitchFamily="34" charset="-122"/>
                          <a:ea typeface="微软雅黑" panose="020B0503020204020204" pitchFamily="34" charset="-122"/>
                        </a:rPr>
                        <a:t>&gt;99.99</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280">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zh-CN" altLang="en-US" sz="800" dirty="0">
                          <a:latin typeface="微软雅黑" panose="020B0503020204020204" pitchFamily="34" charset="-122"/>
                          <a:ea typeface="微软雅黑" panose="020B0503020204020204" pitchFamily="34" charset="-122"/>
                        </a:rPr>
                        <a:t>萘普生</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altLang="zh-CN" sz="800" dirty="0" err="1">
                          <a:latin typeface="微软雅黑" panose="020B0503020204020204" pitchFamily="34" charset="-122"/>
                          <a:ea typeface="微软雅黑" panose="020B0503020204020204" pitchFamily="34" charset="-122"/>
                        </a:rPr>
                        <a:t>C</a:t>
                      </a:r>
                      <a:r>
                        <a:rPr lang="en-US" altLang="zh-CN" sz="800" baseline="-25000" dirty="0" err="1">
                          <a:latin typeface="微软雅黑" panose="020B0503020204020204" pitchFamily="34" charset="-122"/>
                          <a:ea typeface="微软雅黑" panose="020B0503020204020204" pitchFamily="34" charset="-122"/>
                        </a:rPr>
                        <a:t>max</a:t>
                      </a:r>
                      <a:r>
                        <a:rPr lang="zh-CN" altLang="en-US" sz="800" baseline="-2500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rPr>
                        <a:t>(ng/mL)</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75.37</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71.77</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105.03</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7.70</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altLang="zh-CN" sz="800" dirty="0">
                          <a:latin typeface="微软雅黑" panose="020B0503020204020204" pitchFamily="34" charset="-122"/>
                          <a:ea typeface="微软雅黑" panose="020B0503020204020204" pitchFamily="34" charset="-122"/>
                        </a:rPr>
                        <a:t>102.03%~108.11%</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&gt;99.99</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35280">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altLang="zh-CN" sz="800" dirty="0">
                          <a:latin typeface="微软雅黑" panose="020B0503020204020204" pitchFamily="34" charset="-122"/>
                          <a:ea typeface="微软雅黑" panose="020B0503020204020204" pitchFamily="34" charset="-122"/>
                        </a:rPr>
                        <a:t>AUC</a:t>
                      </a:r>
                      <a:r>
                        <a:rPr lang="en-US" altLang="zh-CN" sz="800" baseline="-25000" dirty="0">
                          <a:latin typeface="微软雅黑" panose="020B0503020204020204" pitchFamily="34" charset="-122"/>
                          <a:ea typeface="微软雅黑" panose="020B0503020204020204" pitchFamily="34" charset="-122"/>
                        </a:rPr>
                        <a:t>0-t</a:t>
                      </a:r>
                      <a:r>
                        <a:rPr lang="zh-CN" altLang="en-US" sz="800" baseline="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rPr>
                        <a:t>(</a:t>
                      </a:r>
                      <a:r>
                        <a:rPr lang="en-US" altLang="zh-CN" sz="800" dirty="0" err="1">
                          <a:latin typeface="微软雅黑" panose="020B0503020204020204" pitchFamily="34" charset="-122"/>
                          <a:ea typeface="微软雅黑" panose="020B0503020204020204" pitchFamily="34" charset="-122"/>
                        </a:rPr>
                        <a:t>ng·h</a:t>
                      </a:r>
                      <a:r>
                        <a:rPr lang="en-US" altLang="zh-CN" sz="800" dirty="0">
                          <a:latin typeface="微软雅黑" panose="020B0503020204020204" pitchFamily="34" charset="-122"/>
                          <a:ea typeface="微软雅黑" panose="020B0503020204020204" pitchFamily="34" charset="-122"/>
                        </a:rPr>
                        <a:t>/mL)</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1294.13</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1284.92</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100.72</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3.26</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altLang="zh-CN" sz="800" dirty="0">
                          <a:latin typeface="微软雅黑" panose="020B0503020204020204" pitchFamily="34" charset="-122"/>
                          <a:ea typeface="微软雅黑" panose="020B0503020204020204" pitchFamily="34" charset="-122"/>
                        </a:rPr>
                        <a:t>99.49%~101.96%</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800" dirty="0">
                          <a:latin typeface="微软雅黑" panose="020B0503020204020204" pitchFamily="34" charset="-122"/>
                          <a:ea typeface="微软雅黑" panose="020B0503020204020204" pitchFamily="34" charset="-122"/>
                        </a:rPr>
                        <a:t>&gt;99.99</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35280">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800" dirty="0">
                          <a:latin typeface="微软雅黑" panose="020B0503020204020204" pitchFamily="34" charset="-122"/>
                          <a:ea typeface="微软雅黑" panose="020B0503020204020204" pitchFamily="34" charset="-122"/>
                        </a:rPr>
                        <a:t>AUC</a:t>
                      </a:r>
                      <a:r>
                        <a:rPr lang="en-US" altLang="zh-CN" sz="800" baseline="-25000" dirty="0">
                          <a:latin typeface="微软雅黑" panose="020B0503020204020204" pitchFamily="34" charset="-122"/>
                          <a:ea typeface="微软雅黑" panose="020B0503020204020204" pitchFamily="34" charset="-122"/>
                        </a:rPr>
                        <a:t>0-</a:t>
                      </a:r>
                      <a:r>
                        <a:rPr lang="zh-CN" altLang="en-US" sz="800" b="0" i="0" u="none" strike="noStrike" kern="1200" baseline="-25000" dirty="0">
                          <a:solidFill>
                            <a:schemeClr val="dk1"/>
                          </a:solidFill>
                          <a:effectLst/>
                          <a:latin typeface="微软雅黑" panose="020B0503020204020204" pitchFamily="34" charset="-122"/>
                          <a:ea typeface="微软雅黑" panose="020B0503020204020204" pitchFamily="34" charset="-122"/>
                          <a:cs typeface="+mn-cs"/>
                        </a:rPr>
                        <a:t>∞</a:t>
                      </a:r>
                      <a:r>
                        <a:rPr lang="en-US" altLang="zh-CN" sz="800" baseline="-25000" dirty="0">
                          <a:latin typeface="微软雅黑" panose="020B0503020204020204" pitchFamily="34" charset="-122"/>
                          <a:ea typeface="微软雅黑" panose="020B0503020204020204" pitchFamily="34" charset="-122"/>
                        </a:rPr>
                        <a:t> </a:t>
                      </a:r>
                      <a:r>
                        <a:rPr lang="zh-CN" altLang="en-US" sz="800" baseline="0" dirty="0">
                          <a:latin typeface="微软雅黑" panose="020B0503020204020204" pitchFamily="34" charset="-122"/>
                          <a:ea typeface="微软雅黑" panose="020B0503020204020204" pitchFamily="34" charset="-122"/>
                        </a:rPr>
                        <a:t> </a:t>
                      </a:r>
                      <a:r>
                        <a:rPr lang="en-US" altLang="zh-CN" sz="800" dirty="0">
                          <a:latin typeface="微软雅黑" panose="020B0503020204020204" pitchFamily="34" charset="-122"/>
                          <a:ea typeface="微软雅黑" panose="020B0503020204020204" pitchFamily="34" charset="-122"/>
                        </a:rPr>
                        <a:t>(</a:t>
                      </a:r>
                      <a:r>
                        <a:rPr lang="en-US" altLang="zh-CN" sz="800" dirty="0" err="1">
                          <a:latin typeface="微软雅黑" panose="020B0503020204020204" pitchFamily="34" charset="-122"/>
                          <a:ea typeface="微软雅黑" panose="020B0503020204020204" pitchFamily="34" charset="-122"/>
                        </a:rPr>
                        <a:t>ng·h</a:t>
                      </a:r>
                      <a:r>
                        <a:rPr lang="en-US" altLang="zh-CN" sz="800" dirty="0">
                          <a:latin typeface="微软雅黑" panose="020B0503020204020204" pitchFamily="34" charset="-122"/>
                          <a:ea typeface="微软雅黑" panose="020B0503020204020204" pitchFamily="34" charset="-122"/>
                        </a:rPr>
                        <a:t>/mL)</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1393.28</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1385.10</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100.59</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800" dirty="0">
                          <a:latin typeface="微软雅黑" panose="020B0503020204020204" pitchFamily="34" charset="-122"/>
                          <a:ea typeface="微软雅黑" panose="020B0503020204020204" pitchFamily="34" charset="-122"/>
                        </a:rPr>
                        <a:t>3.56</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altLang="zh-CN" sz="800" dirty="0">
                          <a:latin typeface="微软雅黑" panose="020B0503020204020204" pitchFamily="34" charset="-122"/>
                          <a:ea typeface="微软雅黑" panose="020B0503020204020204" pitchFamily="34" charset="-122"/>
                        </a:rPr>
                        <a:t>99.25%~101.95%</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800" dirty="0">
                          <a:latin typeface="微软雅黑" panose="020B0503020204020204" pitchFamily="34" charset="-122"/>
                          <a:ea typeface="微软雅黑" panose="020B0503020204020204" pitchFamily="34" charset="-122"/>
                        </a:rPr>
                        <a:t>&gt;99.99</a:t>
                      </a:r>
                      <a:endParaRPr lang="zh-CN" altLang="en-US" sz="8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ost_object_image_57690018"/>
          <p:cNvPicPr>
            <a:picLocks noChangeAspect="1"/>
          </p:cNvPicPr>
          <p:nvPr/>
        </p:nvPicPr>
        <p:blipFill>
          <a:blip r:embed="rId1"/>
          <a:stretch>
            <a:fillRect/>
          </a:stretch>
        </p:blipFill>
        <p:spPr>
          <a:xfrm>
            <a:off x="10162249" y="146032"/>
            <a:ext cx="1751815" cy="514422"/>
          </a:xfrm>
          <a:prstGeom prst="rect">
            <a:avLst/>
          </a:prstGeom>
        </p:spPr>
      </p:pic>
      <p:sp>
        <p:nvSpPr>
          <p:cNvPr id="3" name="同侧圆角矩形 2"/>
          <p:cNvSpPr/>
          <p:nvPr/>
        </p:nvSpPr>
        <p:spPr>
          <a:xfrm rot="5400000">
            <a:off x="-863015" y="1033389"/>
            <a:ext cx="2136724" cy="453991"/>
          </a:xfrm>
          <a:prstGeom prst="round2SameRect">
            <a:avLst>
              <a:gd name="adj1" fmla="val 36577"/>
              <a:gd name="adj2" fmla="val 0"/>
            </a:avLst>
          </a:prstGeom>
          <a:gradFill flip="none" rotWithShape="1">
            <a:gsLst>
              <a:gs pos="23000">
                <a:schemeClr val="accent1"/>
              </a:gs>
              <a:gs pos="100000">
                <a:schemeClr val="accent1">
                  <a:lumMod val="80000"/>
                  <a:lumOff val="20000"/>
                </a:schemeClr>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98755" tIns="49378" rIns="98755" bIns="49378" rtlCol="0" anchor="ctr"/>
          <a:lstStyle/>
          <a:p>
            <a:pPr algn="ctr"/>
            <a:r>
              <a:rPr lang="en-US" altLang="zh-CN"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rPr>
              <a:t>03</a:t>
            </a:r>
            <a:r>
              <a:rPr lang="zh-CN" altLang="en-US"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rPr>
              <a:t>有效性</a:t>
            </a:r>
            <a:endParaRPr lang="zh-CN" altLang="en-US"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endParaRPr>
          </a:p>
        </p:txBody>
      </p:sp>
      <p:sp>
        <p:nvSpPr>
          <p:cNvPr id="12" name="文本框 11"/>
          <p:cNvSpPr txBox="1"/>
          <p:nvPr/>
        </p:nvSpPr>
        <p:spPr>
          <a:xfrm>
            <a:off x="628687" y="213000"/>
            <a:ext cx="11260365" cy="521970"/>
          </a:xfrm>
          <a:prstGeom prst="rect">
            <a:avLst/>
          </a:prstGeom>
          <a:noFill/>
        </p:spPr>
        <p:txBody>
          <a:bodyPr wrap="square" rtlCol="0">
            <a:spAutoFit/>
          </a:bodyPr>
          <a:lstStyle>
            <a:defPPr>
              <a:defRPr lang="zh-CN"/>
            </a:defPPr>
            <a:lvl1pPr>
              <a:defRPr>
                <a:solidFill>
                  <a:schemeClr val="accent1"/>
                </a:solidFill>
                <a:latin typeface="思源宋体 CN Heavy" panose="02020900000000000000" pitchFamily="18" charset="-122"/>
                <a:ea typeface="思源宋体 CN Heavy" panose="02020900000000000000" pitchFamily="18" charset="-122"/>
              </a:defRPr>
            </a:lvl1pPr>
          </a:lstStyle>
          <a:p>
            <a:pPr>
              <a:defRPr/>
            </a:pPr>
            <a:r>
              <a:rPr lang="zh-CN" altLang="en-US" sz="2800" b="1" dirty="0">
                <a:latin typeface="微软雅黑" panose="020B0503020204020204" pitchFamily="34" charset="-122"/>
                <a:ea typeface="微软雅黑" panose="020B0503020204020204" pitchFamily="34" charset="-122"/>
                <a:sym typeface="+mn-ea"/>
              </a:rPr>
              <a:t>临床指南/诊疗规范推荐</a:t>
            </a:r>
            <a:endParaRPr lang="zh-CN" altLang="en-US" sz="2800" b="1" dirty="0">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4344212" y="843014"/>
            <a:ext cx="3584951" cy="3786779"/>
            <a:chOff x="628687" y="1144037"/>
            <a:chExt cx="3584951" cy="3786779"/>
          </a:xfrm>
        </p:grpSpPr>
        <p:sp>
          <p:nvSpPr>
            <p:cNvPr id="5" name="任意多边形: 形状 537"/>
            <p:cNvSpPr/>
            <p:nvPr/>
          </p:nvSpPr>
          <p:spPr>
            <a:xfrm>
              <a:off x="628687" y="1527858"/>
              <a:ext cx="3584951" cy="3402958"/>
            </a:xfrm>
            <a:prstGeom prst="roundRect">
              <a:avLst>
                <a:gd name="adj" fmla="val 2138"/>
              </a:avLst>
            </a:prstGeom>
            <a:gradFill>
              <a:gsLst>
                <a:gs pos="0">
                  <a:schemeClr val="bg1"/>
                </a:gs>
                <a:gs pos="100000">
                  <a:schemeClr val="bg1"/>
                </a:gs>
                <a:gs pos="46000">
                  <a:schemeClr val="accent1">
                    <a:lumMod val="3000"/>
                    <a:lumOff val="97000"/>
                  </a:schemeClr>
                </a:gs>
              </a:gsLst>
              <a:path path="circle">
                <a:fillToRect r="100000" b="100000"/>
              </a:path>
            </a:gradFill>
            <a:ln w="11430">
              <a:solidFill>
                <a:schemeClr val="accent1"/>
              </a:solidFill>
              <a:prstDash val="solid"/>
            </a:ln>
            <a:effectLst>
              <a:innerShdw blurRad="203200" dist="203200" dir="16200000">
                <a:schemeClr val="accent1">
                  <a:lumMod val="20000"/>
                  <a:lumOff val="80000"/>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 name="矩形: 圆角 536"/>
            <p:cNvSpPr/>
            <p:nvPr/>
          </p:nvSpPr>
          <p:spPr>
            <a:xfrm>
              <a:off x="970026" y="1185138"/>
              <a:ext cx="2902271" cy="685439"/>
            </a:xfrm>
            <a:prstGeom prst="roundRect">
              <a:avLst>
                <a:gd name="adj" fmla="val 11725"/>
              </a:avLst>
            </a:prstGeom>
            <a:gradFill flip="none" rotWithShape="1">
              <a:gsLst>
                <a:gs pos="23000">
                  <a:schemeClr val="accent1"/>
                </a:gs>
                <a:gs pos="100000">
                  <a:schemeClr val="accent1">
                    <a:lumMod val="80000"/>
                    <a:lumOff val="20000"/>
                  </a:schemeClr>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8755" tIns="49378" rIns="98755" bIns="49378" rtlCol="0" anchor="ctr"/>
            <a:lstStyle/>
            <a:p>
              <a:pPr algn="ctr"/>
              <a:endParaRPr lang="zh-CN" altLang="en-US" sz="1000" dirty="0">
                <a:solidFill>
                  <a:schemeClr val="bg1"/>
                </a:solidFill>
                <a:latin typeface="+mj-ea"/>
                <a:ea typeface="+mj-ea"/>
              </a:endParaRPr>
            </a:p>
          </p:txBody>
        </p:sp>
        <p:sp>
          <p:nvSpPr>
            <p:cNvPr id="6" name="文本框 5"/>
            <p:cNvSpPr txBox="1"/>
            <p:nvPr/>
          </p:nvSpPr>
          <p:spPr>
            <a:xfrm>
              <a:off x="959596" y="1144037"/>
              <a:ext cx="2902272" cy="737235"/>
            </a:xfrm>
            <a:prstGeom prst="rect">
              <a:avLst/>
            </a:prstGeom>
            <a:noFill/>
          </p:spPr>
          <p:txBody>
            <a:bodyPr wrap="square" rtlCol="0">
              <a:spAutoFit/>
            </a:bodyPr>
            <a:lstStyle/>
            <a:p>
              <a:pPr marL="342900" indent="-342900" algn="ctr">
                <a:buAutoNum type="arabicPlain" startAt="2025"/>
              </a:pP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SISC/I</a:t>
              </a:r>
              <a:r>
                <a:rPr lang="en-US" altLang="zh-CN" sz="1400" b="1" dirty="0">
                  <a:solidFill>
                    <a:schemeClr val="bg1"/>
                  </a:solidFill>
                  <a:latin typeface="微软雅黑" panose="020B0503020204020204" pitchFamily="34" charset="-122"/>
                  <a:ea typeface="微软雅黑" panose="020B0503020204020204" pitchFamily="34" charset="-122"/>
                  <a:sym typeface="+mn-ea"/>
                </a:rPr>
                <a:t>H</a:t>
              </a:r>
              <a:r>
                <a:rPr lang="en-US" altLang="zh-CN" sz="1400" b="1" dirty="0">
                  <a:solidFill>
                    <a:schemeClr val="bg1"/>
                  </a:solidFill>
                  <a:latin typeface="微软雅黑" panose="020B0503020204020204" pitchFamily="34" charset="-122"/>
                  <a:ea typeface="微软雅黑" panose="020B0503020204020204" pitchFamily="34" charset="-122"/>
                </a:rPr>
                <a:t>S</a:t>
              </a:r>
              <a:r>
                <a:rPr lang="zh-CN" altLang="en-US" sz="1400" b="1" dirty="0">
                  <a:solidFill>
                    <a:schemeClr val="bg1"/>
                  </a:solidFill>
                  <a:latin typeface="微软雅黑" panose="020B0503020204020204" pitchFamily="34" charset="-122"/>
                  <a:ea typeface="微软雅黑" panose="020B0503020204020204" pitchFamily="34" charset="-122"/>
                </a:rPr>
                <a:t>（意大利头痛研究协会</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国际头痛研究协会）</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r>
                <a:rPr lang="zh-CN" altLang="en-US" sz="1400" b="1" dirty="0">
                  <a:solidFill>
                    <a:schemeClr val="bg1"/>
                  </a:solidFill>
                  <a:latin typeface="微软雅黑" panose="020B0503020204020204" pitchFamily="34" charset="-122"/>
                  <a:ea typeface="微软雅黑" panose="020B0503020204020204" pitchFamily="34" charset="-122"/>
                </a:rPr>
                <a:t>偏头痛的药物治疗</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2"/>
            <a:srcRect l="3691" t="5254"/>
            <a:stretch>
              <a:fillRect/>
            </a:stretch>
          </p:blipFill>
          <p:spPr>
            <a:xfrm>
              <a:off x="959597" y="1995849"/>
              <a:ext cx="2902271" cy="1360764"/>
            </a:xfrm>
            <a:prstGeom prst="rect">
              <a:avLst/>
            </a:prstGeom>
            <a:ln>
              <a:noFill/>
            </a:ln>
            <a:effectLst>
              <a:outerShdw blurRad="292100" dist="139700" dir="2700000" algn="tl" rotWithShape="0">
                <a:srgbClr val="333333">
                  <a:alpha val="65000"/>
                </a:srgbClr>
              </a:outerShdw>
            </a:effectLst>
          </p:spPr>
        </p:pic>
        <p:sp>
          <p:nvSpPr>
            <p:cNvPr id="11" name="文本框 10"/>
            <p:cNvSpPr txBox="1"/>
            <p:nvPr/>
          </p:nvSpPr>
          <p:spPr>
            <a:xfrm>
              <a:off x="702707" y="3464657"/>
              <a:ext cx="3457176" cy="1346907"/>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推荐意见：在偏头痛患者中，推荐口服舒马曲坦</a:t>
              </a:r>
              <a:r>
                <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85</a:t>
              </a:r>
              <a:r>
                <a:rPr lang="en-GB"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mg+</a:t>
              </a: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萘普生</a:t>
              </a:r>
              <a:r>
                <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500</a:t>
              </a:r>
              <a:r>
                <a:rPr lang="en-GB"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mg</a:t>
              </a: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用于偏头痛发作的急性治疗。证据质量</a:t>
              </a:r>
              <a:r>
                <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低（</a:t>
              </a:r>
              <a:r>
                <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）；推荐强度</a:t>
              </a:r>
              <a:r>
                <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强</a:t>
              </a:r>
              <a:r>
                <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28687" y="856701"/>
            <a:ext cx="3585210" cy="5697964"/>
            <a:chOff x="4399822" y="1157724"/>
            <a:chExt cx="3585210" cy="5697964"/>
          </a:xfrm>
        </p:grpSpPr>
        <p:sp>
          <p:nvSpPr>
            <p:cNvPr id="13" name="任意多边形: 形状 537"/>
            <p:cNvSpPr/>
            <p:nvPr/>
          </p:nvSpPr>
          <p:spPr>
            <a:xfrm>
              <a:off x="4399822" y="1528038"/>
              <a:ext cx="3585210" cy="5327650"/>
            </a:xfrm>
            <a:prstGeom prst="roundRect">
              <a:avLst>
                <a:gd name="adj" fmla="val 2138"/>
              </a:avLst>
            </a:prstGeom>
            <a:gradFill>
              <a:gsLst>
                <a:gs pos="0">
                  <a:schemeClr val="bg1"/>
                </a:gs>
                <a:gs pos="100000">
                  <a:schemeClr val="bg1"/>
                </a:gs>
                <a:gs pos="46000">
                  <a:schemeClr val="accent1">
                    <a:lumMod val="3000"/>
                    <a:lumOff val="97000"/>
                  </a:schemeClr>
                </a:gs>
              </a:gsLst>
              <a:path path="circle">
                <a:fillToRect r="100000" b="100000"/>
              </a:path>
            </a:gradFill>
            <a:ln w="11430">
              <a:solidFill>
                <a:schemeClr val="accent1"/>
              </a:solidFill>
              <a:prstDash val="solid"/>
            </a:ln>
            <a:effectLst>
              <a:innerShdw blurRad="203200" dist="203200" dir="16200000">
                <a:schemeClr val="accent1">
                  <a:lumMod val="20000"/>
                  <a:lumOff val="80000"/>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4" name="矩形: 圆角 536"/>
            <p:cNvSpPr/>
            <p:nvPr/>
          </p:nvSpPr>
          <p:spPr>
            <a:xfrm>
              <a:off x="4741161" y="1185138"/>
              <a:ext cx="2902271" cy="685439"/>
            </a:xfrm>
            <a:prstGeom prst="roundRect">
              <a:avLst>
                <a:gd name="adj" fmla="val 11725"/>
              </a:avLst>
            </a:prstGeom>
            <a:gradFill flip="none" rotWithShape="1">
              <a:gsLst>
                <a:gs pos="23000">
                  <a:schemeClr val="accent1"/>
                </a:gs>
                <a:gs pos="100000">
                  <a:schemeClr val="accent1">
                    <a:lumMod val="80000"/>
                    <a:lumOff val="20000"/>
                  </a:schemeClr>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8755" tIns="49378" rIns="98755" bIns="49378" rtlCol="0" anchor="ctr"/>
            <a:lstStyle/>
            <a:p>
              <a:pPr algn="ctr"/>
              <a:r>
                <a:rPr lang="zh-CN" altLang="en-US" sz="1000" dirty="0">
                  <a:solidFill>
                    <a:schemeClr val="bg1"/>
                  </a:solidFill>
                  <a:latin typeface="+mj-ea"/>
                  <a:ea typeface="+mj-ea"/>
                </a:rPr>
                <a:t>  </a:t>
              </a:r>
              <a:endParaRPr lang="zh-CN" altLang="en-US" sz="1000" dirty="0">
                <a:solidFill>
                  <a:schemeClr val="bg1"/>
                </a:solidFill>
                <a:latin typeface="+mj-ea"/>
                <a:ea typeface="+mj-ea"/>
              </a:endParaRPr>
            </a:p>
          </p:txBody>
        </p:sp>
        <p:sp>
          <p:nvSpPr>
            <p:cNvPr id="15" name="文本框 14"/>
            <p:cNvSpPr txBox="1"/>
            <p:nvPr/>
          </p:nvSpPr>
          <p:spPr>
            <a:xfrm>
              <a:off x="4612943" y="1157724"/>
              <a:ext cx="3088453" cy="700576"/>
            </a:xfrm>
            <a:prstGeom prst="rect">
              <a:avLst/>
            </a:prstGeom>
            <a:noFill/>
          </p:spPr>
          <p:txBody>
            <a:bodyPr wrap="square" rtlCol="0">
              <a:spAutoFit/>
            </a:bodyPr>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2025</a:t>
              </a:r>
              <a:r>
                <a:rPr lang="zh-CN" altLang="en-US" sz="1400" b="1" dirty="0">
                  <a:solidFill>
                    <a:schemeClr val="bg1"/>
                  </a:solidFill>
                  <a:latin typeface="微软雅黑" panose="020B0503020204020204" pitchFamily="34" charset="-122"/>
                  <a:ea typeface="微软雅黑" panose="020B0503020204020204" pitchFamily="34" charset="-122"/>
                </a:rPr>
                <a:t> </a:t>
              </a:r>
              <a:r>
                <a:rPr lang="en-US" altLang="zh-CN" sz="1400" b="1" dirty="0">
                  <a:solidFill>
                    <a:schemeClr val="bg1"/>
                  </a:solidFill>
                  <a:latin typeface="微软雅黑" panose="020B0503020204020204" pitchFamily="34" charset="-122"/>
                  <a:ea typeface="微软雅黑" panose="020B0503020204020204" pitchFamily="34" charset="-122"/>
                </a:rPr>
                <a:t>ACP</a:t>
              </a:r>
              <a:r>
                <a:rPr lang="zh-CN" altLang="en-US" sz="1400" b="1" dirty="0">
                  <a:solidFill>
                    <a:schemeClr val="bg1"/>
                  </a:solidFill>
                  <a:latin typeface="微软雅黑" panose="020B0503020204020204" pitchFamily="34" charset="-122"/>
                  <a:ea typeface="微软雅黑" panose="020B0503020204020204" pitchFamily="34" charset="-122"/>
                </a:rPr>
                <a:t>（美国医师协会）</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 门诊急性发作性偏头痛药物治疗</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421424" y="3803157"/>
              <a:ext cx="3523425" cy="2676525"/>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建议在</a:t>
              </a:r>
              <a:r>
                <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NSAIDs</a:t>
              </a: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药物的基础上加用曲坦类药物治疗对</a:t>
              </a:r>
              <a:r>
                <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NSAIDs</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药物</a:t>
              </a: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反应不充分的中度至重度急性发作性偏头痛</a:t>
              </a:r>
              <a:r>
                <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强烈推荐</a:t>
              </a:r>
              <a:r>
                <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中度确定性证据</a:t>
              </a:r>
              <a:r>
                <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a:t>
              </a:r>
              <a:endPar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defRPr/>
              </a:pPr>
              <a:r>
                <a:rPr lang="zh-CN" altLang="en-US" sz="1400" b="1" i="0" dirty="0">
                  <a:solidFill>
                    <a:schemeClr val="tx1">
                      <a:lumMod val="75000"/>
                      <a:lumOff val="25000"/>
                    </a:schemeClr>
                  </a:solidFill>
                  <a:effectLst/>
                  <a:latin typeface="微软雅黑" panose="020B0503020204020204" pitchFamily="34" charset="-122"/>
                  <a:ea typeface="微软雅黑" panose="020B0503020204020204" pitchFamily="34" charset="-122"/>
                </a:rPr>
                <a:t>曲坦类药物</a:t>
              </a:r>
              <a:r>
                <a:rPr lang="en-US" altLang="zh-CN" sz="1400" b="1" i="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400" b="1" i="0" dirty="0">
                  <a:solidFill>
                    <a:schemeClr val="tx1">
                      <a:lumMod val="75000"/>
                      <a:lumOff val="25000"/>
                    </a:schemeClr>
                  </a:solidFill>
                  <a:effectLst/>
                  <a:latin typeface="微软雅黑" panose="020B0503020204020204" pitchFamily="34" charset="-122"/>
                  <a:ea typeface="微软雅黑" panose="020B0503020204020204" pitchFamily="34" charset="-122"/>
                </a:rPr>
                <a:t>舒马普坦</a:t>
              </a:r>
              <a:r>
                <a:rPr lang="en-US" altLang="zh-CN" sz="1400" b="1" i="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400" b="1" i="0" dirty="0">
                  <a:solidFill>
                    <a:schemeClr val="tx1">
                      <a:lumMod val="75000"/>
                      <a:lumOff val="25000"/>
                    </a:schemeClr>
                  </a:solidFill>
                  <a:effectLst/>
                  <a:latin typeface="微软雅黑" panose="020B0503020204020204" pitchFamily="34" charset="-122"/>
                  <a:ea typeface="微软雅黑" panose="020B0503020204020204" pitchFamily="34" charset="-122"/>
                </a:rPr>
                <a:t>和非甾体抗炎药</a:t>
              </a:r>
              <a:r>
                <a:rPr lang="en-US" altLang="zh-CN" sz="1400" b="1" i="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400" b="1" i="0" dirty="0">
                  <a:solidFill>
                    <a:schemeClr val="tx1">
                      <a:lumMod val="75000"/>
                      <a:lumOff val="25000"/>
                    </a:schemeClr>
                  </a:solidFill>
                  <a:effectLst/>
                  <a:latin typeface="微软雅黑" panose="020B0503020204020204" pitchFamily="34" charset="-122"/>
                  <a:ea typeface="微软雅黑" panose="020B0503020204020204" pitchFamily="34" charset="-122"/>
                </a:rPr>
                <a:t>萘普生</a:t>
              </a:r>
              <a:r>
                <a:rPr lang="en-US" altLang="zh-CN" sz="1400" b="1" i="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400" b="1" i="0" dirty="0">
                  <a:solidFill>
                    <a:schemeClr val="tx1">
                      <a:lumMod val="75000"/>
                      <a:lumOff val="25000"/>
                    </a:schemeClr>
                  </a:solidFill>
                  <a:effectLst/>
                  <a:latin typeface="微软雅黑" panose="020B0503020204020204" pitchFamily="34" charset="-122"/>
                  <a:ea typeface="微软雅黑" panose="020B0503020204020204" pitchFamily="34" charset="-122"/>
                </a:rPr>
                <a:t>联合使用具有最大的净获益</a:t>
              </a: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，其净获益大于曲坦类药物</a:t>
              </a:r>
              <a:r>
                <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中等证据</a:t>
              </a:r>
              <a:r>
                <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、非甾体抗炎药的单药治疗（高等证据）。</a:t>
              </a:r>
              <a:endPar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3"/>
            <a:stretch>
              <a:fillRect/>
            </a:stretch>
          </p:blipFill>
          <p:spPr>
            <a:xfrm>
              <a:off x="5070633" y="1954541"/>
              <a:ext cx="2267718" cy="823681"/>
            </a:xfrm>
            <a:prstGeom prst="rect">
              <a:avLst/>
            </a:prstGeom>
            <a:ln>
              <a:noFill/>
            </a:ln>
            <a:effectLst>
              <a:outerShdw blurRad="292100" dist="139700" dir="2700000" algn="tl" rotWithShape="0">
                <a:srgbClr val="333333">
                  <a:alpha val="65000"/>
                </a:srgbClr>
              </a:outerShdw>
            </a:effectLst>
          </p:spPr>
        </p:pic>
        <p:pic>
          <p:nvPicPr>
            <p:cNvPr id="25" name="图片 24"/>
            <p:cNvPicPr>
              <a:picLocks noChangeAspect="1"/>
            </p:cNvPicPr>
            <p:nvPr/>
          </p:nvPicPr>
          <p:blipFill rotWithShape="1">
            <a:blip r:embed="rId4"/>
            <a:srcRect l="4388" b="13376"/>
            <a:stretch>
              <a:fillRect/>
            </a:stretch>
          </p:blipFill>
          <p:spPr>
            <a:xfrm>
              <a:off x="5070633" y="2897258"/>
              <a:ext cx="2267718" cy="823681"/>
            </a:xfrm>
            <a:prstGeom prst="rect">
              <a:avLst/>
            </a:prstGeom>
          </p:spPr>
        </p:pic>
      </p:grpSp>
      <p:grpSp>
        <p:nvGrpSpPr>
          <p:cNvPr id="10" name="组合 9"/>
          <p:cNvGrpSpPr/>
          <p:nvPr/>
        </p:nvGrpSpPr>
        <p:grpSpPr>
          <a:xfrm>
            <a:off x="8121281" y="845767"/>
            <a:ext cx="3584951" cy="3784026"/>
            <a:chOff x="8152635" y="1159067"/>
            <a:chExt cx="3584951" cy="3784026"/>
          </a:xfrm>
        </p:grpSpPr>
        <p:sp>
          <p:nvSpPr>
            <p:cNvPr id="18" name="任意多边形: 形状 537"/>
            <p:cNvSpPr/>
            <p:nvPr/>
          </p:nvSpPr>
          <p:spPr>
            <a:xfrm>
              <a:off x="8152635" y="1527858"/>
              <a:ext cx="3584951" cy="3415235"/>
            </a:xfrm>
            <a:prstGeom prst="roundRect">
              <a:avLst>
                <a:gd name="adj" fmla="val 2138"/>
              </a:avLst>
            </a:prstGeom>
            <a:gradFill>
              <a:gsLst>
                <a:gs pos="0">
                  <a:schemeClr val="bg1"/>
                </a:gs>
                <a:gs pos="100000">
                  <a:schemeClr val="bg1"/>
                </a:gs>
                <a:gs pos="46000">
                  <a:schemeClr val="accent1">
                    <a:lumMod val="3000"/>
                    <a:lumOff val="97000"/>
                  </a:schemeClr>
                </a:gs>
              </a:gsLst>
              <a:path path="circle">
                <a:fillToRect r="100000" b="100000"/>
              </a:path>
            </a:gradFill>
            <a:ln w="11430">
              <a:solidFill>
                <a:schemeClr val="accent1"/>
              </a:solidFill>
              <a:prstDash val="solid"/>
            </a:ln>
            <a:effectLst>
              <a:innerShdw blurRad="203200" dist="203200" dir="16200000">
                <a:schemeClr val="accent1">
                  <a:lumMod val="20000"/>
                  <a:lumOff val="80000"/>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9" name="矩形: 圆角 536"/>
            <p:cNvSpPr/>
            <p:nvPr/>
          </p:nvSpPr>
          <p:spPr>
            <a:xfrm>
              <a:off x="8493974" y="1185138"/>
              <a:ext cx="2902271" cy="685439"/>
            </a:xfrm>
            <a:prstGeom prst="roundRect">
              <a:avLst>
                <a:gd name="adj" fmla="val 11725"/>
              </a:avLst>
            </a:prstGeom>
            <a:gradFill flip="none" rotWithShape="1">
              <a:gsLst>
                <a:gs pos="23000">
                  <a:schemeClr val="accent1"/>
                </a:gs>
                <a:gs pos="100000">
                  <a:schemeClr val="accent1">
                    <a:lumMod val="80000"/>
                    <a:lumOff val="20000"/>
                  </a:schemeClr>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8755" tIns="49378" rIns="98755" bIns="49378" rtlCol="0" anchor="ctr"/>
            <a:lstStyle/>
            <a:p>
              <a:pPr algn="ctr"/>
              <a:endParaRPr lang="zh-CN" altLang="en-US" sz="1000" dirty="0">
                <a:solidFill>
                  <a:schemeClr val="bg1"/>
                </a:solidFill>
                <a:latin typeface="+mj-ea"/>
                <a:ea typeface="+mj-ea"/>
              </a:endParaRPr>
            </a:p>
          </p:txBody>
        </p:sp>
        <p:sp>
          <p:nvSpPr>
            <p:cNvPr id="21" name="文本框 20"/>
            <p:cNvSpPr txBox="1"/>
            <p:nvPr/>
          </p:nvSpPr>
          <p:spPr>
            <a:xfrm>
              <a:off x="8740197" y="1159067"/>
              <a:ext cx="2409825" cy="737235"/>
            </a:xfrm>
            <a:prstGeom prst="rect">
              <a:avLst/>
            </a:prstGeom>
            <a:noFill/>
          </p:spPr>
          <p:txBody>
            <a:bodyPr wrap="none" rtlCol="0">
              <a:spAutoFit/>
            </a:bodyPr>
            <a:lstStyle/>
            <a:p>
              <a:pPr algn="ctr">
                <a:lnSpc>
                  <a:spcPct val="150000"/>
                </a:lnSpc>
              </a:pPr>
              <a:r>
                <a:rPr lang="en-US" altLang="zh-CN" sz="1400" b="1" dirty="0">
                  <a:solidFill>
                    <a:schemeClr val="bg1"/>
                  </a:solidFill>
                  <a:latin typeface="微软雅黑" panose="020B0503020204020204" pitchFamily="34" charset="-122"/>
                  <a:ea typeface="微软雅黑" panose="020B0503020204020204" pitchFamily="34" charset="-122"/>
                </a:rPr>
                <a:t>2024</a:t>
              </a:r>
              <a:r>
                <a:rPr lang="zh-CN" altLang="en-US" sz="1400" b="1" dirty="0">
                  <a:solidFill>
                    <a:schemeClr val="bg1"/>
                  </a:solidFill>
                  <a:latin typeface="微软雅黑" panose="020B0503020204020204" pitchFamily="34" charset="-122"/>
                  <a:ea typeface="微软雅黑" panose="020B0503020204020204" pitchFamily="34" charset="-122"/>
                </a:rPr>
                <a:t> </a:t>
              </a:r>
              <a:r>
                <a:rPr lang="en-GB" altLang="zh-CN" sz="1400" b="1" dirty="0">
                  <a:solidFill>
                    <a:schemeClr val="bg1"/>
                  </a:solidFill>
                  <a:latin typeface="微软雅黑" panose="020B0503020204020204" pitchFamily="34" charset="-122"/>
                  <a:ea typeface="微软雅黑" panose="020B0503020204020204" pitchFamily="34" charset="-122"/>
                </a:rPr>
                <a:t>I</a:t>
              </a:r>
              <a:r>
                <a:rPr lang="en-US" altLang="zh-CN" sz="1400" b="1" dirty="0">
                  <a:solidFill>
                    <a:schemeClr val="bg1"/>
                  </a:solidFill>
                  <a:latin typeface="微软雅黑" panose="020B0503020204020204" pitchFamily="34" charset="-122"/>
                  <a:ea typeface="微软雅黑" panose="020B0503020204020204" pitchFamily="34" charset="-122"/>
                  <a:sym typeface="+mn-ea"/>
                </a:rPr>
                <a:t>H</a:t>
              </a:r>
              <a:r>
                <a:rPr lang="en-GB" altLang="zh-CN" sz="1400" b="1" dirty="0">
                  <a:solidFill>
                    <a:schemeClr val="bg1"/>
                  </a:solidFill>
                  <a:latin typeface="微软雅黑" panose="020B0503020204020204" pitchFamily="34" charset="-122"/>
                  <a:ea typeface="微软雅黑" panose="020B0503020204020204" pitchFamily="34" charset="-122"/>
                </a:rPr>
                <a:t>S</a:t>
              </a:r>
              <a:r>
                <a:rPr lang="zh-CN" altLang="en-US" sz="1400" b="1" dirty="0">
                  <a:solidFill>
                    <a:schemeClr val="bg1"/>
                  </a:solidFill>
                  <a:latin typeface="微软雅黑" panose="020B0503020204020204" pitchFamily="34" charset="-122"/>
                  <a:ea typeface="微软雅黑" panose="020B0503020204020204" pitchFamily="34" charset="-122"/>
                </a:rPr>
                <a:t>（国际头痛协会）</a:t>
              </a:r>
              <a:endParaRPr lang="en-GB" altLang="zh-CN" sz="14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GB" altLang="zh-CN" sz="1400" b="1" dirty="0">
                  <a:solidFill>
                    <a:schemeClr val="bg1"/>
                  </a:solidFill>
                  <a:latin typeface="微软雅黑" panose="020B0503020204020204" pitchFamily="34" charset="-122"/>
                  <a:ea typeface="微软雅黑" panose="020B0503020204020204" pitchFamily="34" charset="-122"/>
                </a:rPr>
                <a:t> </a:t>
              </a:r>
              <a:r>
                <a:rPr lang="zh-CN" altLang="en-US" sz="1400" b="1" dirty="0">
                  <a:solidFill>
                    <a:schemeClr val="bg1"/>
                  </a:solidFill>
                  <a:latin typeface="微软雅黑" panose="020B0503020204020204" pitchFamily="34" charset="-122"/>
                  <a:ea typeface="微软雅黑" panose="020B0503020204020204" pitchFamily="34" charset="-122"/>
                </a:rPr>
                <a:t>偏头痛的急性药物治疗</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204565" y="3201540"/>
              <a:ext cx="3331905" cy="1670073"/>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对于单用曲坦类药物仅部分有效的偏头痛患者，即使已经优化曲坦类药物的治疗，仍建议将口服舒马曲坦</a:t>
              </a:r>
              <a:r>
                <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(50-100</a:t>
              </a:r>
              <a:r>
                <a:rPr lang="en-GB"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mg)</a:t>
              </a: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和口服萘普生钠</a:t>
              </a:r>
              <a:r>
                <a:rPr lang="en-US"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(550</a:t>
              </a:r>
              <a:r>
                <a:rPr lang="en-GB" altLang="zh-CN"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mg)</a:t>
              </a:r>
              <a:r>
                <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rPr>
                <a:t>联合作为首选。</a:t>
              </a:r>
              <a:endParaRPr lang="zh-CN" altLang="en-US" sz="1400" b="0" i="0" dirty="0">
                <a:solidFill>
                  <a:schemeClr val="tx1">
                    <a:lumMod val="75000"/>
                    <a:lumOff val="25000"/>
                  </a:schemeClr>
                </a:solidFill>
                <a:effectLst/>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rotWithShape="1">
            <a:blip r:embed="rId5"/>
            <a:srcRect l="10601" b="21221"/>
            <a:stretch>
              <a:fillRect/>
            </a:stretch>
          </p:blipFill>
          <p:spPr>
            <a:xfrm>
              <a:off x="8655584" y="1995849"/>
              <a:ext cx="2333180" cy="1058475"/>
            </a:xfrm>
            <a:prstGeom prst="rect">
              <a:avLst/>
            </a:prstGeom>
            <a:ln>
              <a:noFill/>
            </a:ln>
            <a:effectLst>
              <a:outerShdw blurRad="292100" dist="139700" dir="2700000" algn="tl" rotWithShape="0">
                <a:srgbClr val="333333">
                  <a:alpha val="65000"/>
                </a:srgbClr>
              </a:outerShdw>
            </a:effectLst>
          </p:spPr>
        </p:pic>
      </p:grpSp>
      <p:sp>
        <p:nvSpPr>
          <p:cNvPr id="16" name="矩形: 圆角 70"/>
          <p:cNvSpPr/>
          <p:nvPr/>
        </p:nvSpPr>
        <p:spPr>
          <a:xfrm>
            <a:off x="4344035" y="4754880"/>
            <a:ext cx="7362190" cy="1800225"/>
          </a:xfrm>
          <a:prstGeom prst="roundRect">
            <a:avLst>
              <a:gd name="adj" fmla="val 6046"/>
            </a:avLst>
          </a:prstGeom>
          <a:solidFill>
            <a:srgbClr val="218CED">
              <a:alpha val="14902"/>
            </a:srgbClr>
          </a:solidFill>
          <a:ln w="1143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4441190" y="4759325"/>
            <a:ext cx="7263765" cy="1795780"/>
          </a:xfrm>
          <a:prstGeom prst="rect">
            <a:avLst/>
          </a:prstGeom>
          <a:noFill/>
        </p:spPr>
        <p:txBody>
          <a:bodyPr wrap="square">
            <a:spAutoFit/>
          </a:bodyPr>
          <a:lstStyle/>
          <a:p>
            <a:pPr lvl="0" algn="l" fontAlgn="auto">
              <a:lnSpc>
                <a:spcPct val="120000"/>
              </a:lnSpc>
              <a:spcBef>
                <a:spcPts val="600"/>
              </a:spcBef>
              <a:spcAft>
                <a:spcPts val="0"/>
              </a:spcAft>
              <a:buClrTx/>
              <a:buSzTx/>
              <a:buFont typeface="Wingdings" panose="05000000000000000000" charset="0"/>
              <a:buNone/>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国内指南：</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中华医学会《中国偏头痛诊断与治疗指南》（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）：对于中度至重度发作的患者，曲普坦与对乙酰氨基酚或</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NSAIDs</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联合使用可能有益。</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fontAlgn="auto">
              <a:lnSpc>
                <a:spcPct val="120000"/>
              </a:lnSpc>
              <a:spcBef>
                <a:spcPts val="600"/>
              </a:spcBef>
              <a:spcAft>
                <a:spcPts val="0"/>
              </a:spcAft>
              <a:buClrTx/>
              <a:buSzTx/>
              <a:buFont typeface="Wingdings" panose="05000000000000000000"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中国医师协会偏头痛诊疗指南（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）：如果口服曲普坦对疼痛的缓解有效但效果不佳，可将曲普坦与速效非甾体抗炎药联合使用（如舒马普坦和萘普生）。</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fontAlgn="auto">
              <a:lnSpc>
                <a:spcPct val="120000"/>
              </a:lnSpc>
              <a:spcBef>
                <a:spcPts val="600"/>
              </a:spcBef>
              <a:spcAft>
                <a:spcPts val="0"/>
              </a:spcAft>
              <a:buClrTx/>
              <a:buSzTx/>
              <a:buFont typeface="Wingdings" panose="05000000000000000000"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中西医结合学会指南（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舒马曲坦和萘普生的联合治疗优于安慰剂或单药治疗，不良反应更常见但轻微。</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ost_object_image_57690018"/>
          <p:cNvPicPr>
            <a:picLocks noChangeAspect="1"/>
          </p:cNvPicPr>
          <p:nvPr/>
        </p:nvPicPr>
        <p:blipFill>
          <a:blip r:embed="rId1"/>
          <a:stretch>
            <a:fillRect/>
          </a:stretch>
        </p:blipFill>
        <p:spPr>
          <a:xfrm>
            <a:off x="10162249" y="146032"/>
            <a:ext cx="1751815" cy="514422"/>
          </a:xfrm>
          <a:prstGeom prst="rect">
            <a:avLst/>
          </a:prstGeom>
        </p:spPr>
      </p:pic>
      <p:sp>
        <p:nvSpPr>
          <p:cNvPr id="1048655" name="文本框 11"/>
          <p:cNvSpPr txBox="1"/>
          <p:nvPr/>
        </p:nvSpPr>
        <p:spPr>
          <a:xfrm>
            <a:off x="737870" y="431165"/>
            <a:ext cx="9053195" cy="491490"/>
          </a:xfrm>
          <a:prstGeom prst="rect">
            <a:avLst/>
          </a:prstGeom>
          <a:noFill/>
        </p:spPr>
        <p:txBody>
          <a:bodyPr wrap="square" rtlCol="0">
            <a:spAutoFit/>
          </a:bodyPr>
          <a:lstStyle>
            <a:defPPr>
              <a:defRPr lang="zh-CN"/>
            </a:defPPr>
            <a:lvl1pPr>
              <a:defRPr>
                <a:solidFill>
                  <a:schemeClr val="accent1"/>
                </a:solidFill>
                <a:latin typeface="思源宋体 CN Heavy" panose="02020900000000000000" pitchFamily="18" charset="-122"/>
                <a:ea typeface="思源宋体 CN Heavy" panose="02020900000000000000" pitchFamily="18" charset="-122"/>
              </a:defRPr>
            </a:lvl1pPr>
          </a:lstStyle>
          <a:p>
            <a:pPr lvl="0" algn="l">
              <a:buClrTx/>
              <a:buSzTx/>
              <a:buFontTx/>
              <a:defRPr/>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舒马普坦萘普生钠片-化药3类 ，目前国内首仿独家产品</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同侧圆角矩形 14"/>
          <p:cNvSpPr/>
          <p:nvPr/>
        </p:nvSpPr>
        <p:spPr>
          <a:xfrm rot="5400000">
            <a:off x="-863015" y="1033389"/>
            <a:ext cx="2136724" cy="453991"/>
          </a:xfrm>
          <a:prstGeom prst="round2SameRect">
            <a:avLst>
              <a:gd name="adj1" fmla="val 36577"/>
              <a:gd name="adj2" fmla="val 0"/>
            </a:avLst>
          </a:prstGeom>
          <a:gradFill flip="none" rotWithShape="1">
            <a:gsLst>
              <a:gs pos="23000">
                <a:schemeClr val="accent1"/>
              </a:gs>
              <a:gs pos="100000">
                <a:schemeClr val="accent1">
                  <a:lumMod val="80000"/>
                  <a:lumOff val="20000"/>
                </a:schemeClr>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98755" tIns="49378" rIns="98755" bIns="49378" rtlCol="0" anchor="ctr"/>
          <a:lstStyle/>
          <a:p>
            <a:pPr algn="ctr"/>
            <a:r>
              <a:rPr lang="en-US" altLang="zh-CN"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rPr>
              <a:t>04</a:t>
            </a:r>
            <a:r>
              <a:rPr lang="zh-CN" altLang="en-US"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rPr>
              <a:t>创新性</a:t>
            </a:r>
            <a:endParaRPr lang="zh-CN" altLang="en-US"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endParaRPr>
          </a:p>
        </p:txBody>
      </p:sp>
      <p:grpSp>
        <p:nvGrpSpPr>
          <p:cNvPr id="26" name="组合 25"/>
          <p:cNvGrpSpPr/>
          <p:nvPr>
            <p:custDataLst>
              <p:tags r:id="rId2"/>
            </p:custDataLst>
          </p:nvPr>
        </p:nvGrpSpPr>
        <p:grpSpPr>
          <a:xfrm>
            <a:off x="748665" y="3789140"/>
            <a:ext cx="11115040" cy="1179830"/>
            <a:chOff x="1179" y="6284"/>
            <a:chExt cx="17504" cy="1858"/>
          </a:xfrm>
        </p:grpSpPr>
        <p:sp>
          <p:nvSpPr>
            <p:cNvPr id="3" name="圆角矩形 2"/>
            <p:cNvSpPr/>
            <p:nvPr>
              <p:custDataLst>
                <p:tags r:id="rId3"/>
              </p:custDataLst>
            </p:nvPr>
          </p:nvSpPr>
          <p:spPr>
            <a:xfrm>
              <a:off x="1179" y="6726"/>
              <a:ext cx="17504" cy="1417"/>
            </a:xfrm>
            <a:prstGeom prst="roundRect">
              <a:avLst>
                <a:gd name="adj" fmla="val 12696"/>
              </a:avLst>
            </a:prstGeom>
            <a:solidFill>
              <a:schemeClr val="accent1">
                <a:lumMod val="20000"/>
                <a:lumOff val="80000"/>
                <a:alpha val="30000"/>
              </a:schemeClr>
            </a:solidFill>
            <a:ln w="28575" cmpd="sng">
              <a:solidFill>
                <a:srgbClr val="77ACF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solidFill>
                  <a:schemeClr val="lt1"/>
                </a:solidFill>
                <a:sym typeface="+mn-ea"/>
              </a:endParaRPr>
            </a:p>
          </p:txBody>
        </p:sp>
        <p:sp>
          <p:nvSpPr>
            <p:cNvPr id="4" name="圆角矩形 3"/>
            <p:cNvSpPr/>
            <p:nvPr>
              <p:custDataLst>
                <p:tags r:id="rId4"/>
              </p:custDataLst>
            </p:nvPr>
          </p:nvSpPr>
          <p:spPr>
            <a:xfrm>
              <a:off x="5144" y="6284"/>
              <a:ext cx="9312" cy="784"/>
            </a:xfrm>
            <a:prstGeom prst="roundRect">
              <a:avLst>
                <a:gd name="adj" fmla="val 1724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b="1" dirty="0">
                  <a:solidFill>
                    <a:schemeClr val="lt1">
                      <a:lumMod val="100000"/>
                    </a:schemeClr>
                  </a:solidFill>
                  <a:latin typeface="微软雅黑" panose="020B0503020204020204" pitchFamily="34" charset="-122"/>
                  <a:ea typeface="微软雅黑" panose="020B0503020204020204" pitchFamily="34" charset="-122"/>
                  <a:cs typeface="+mn-ea"/>
                  <a:sym typeface="+mn-ea"/>
                </a:rPr>
                <a:t>协同增效，安全性良好，耐受性好</a:t>
              </a:r>
              <a:endParaRPr lang="zh-CN" altLang="en-US" b="1" dirty="0">
                <a:solidFill>
                  <a:schemeClr val="lt1">
                    <a:lumMod val="100000"/>
                  </a:schemeClr>
                </a:solidFill>
                <a:latin typeface="微软雅黑" panose="020B0503020204020204" pitchFamily="34" charset="-122"/>
                <a:ea typeface="微软雅黑" panose="020B0503020204020204" pitchFamily="34" charset="-122"/>
                <a:cs typeface="+mn-ea"/>
                <a:sym typeface="+mn-ea"/>
              </a:endParaRPr>
            </a:p>
          </p:txBody>
        </p:sp>
        <p:sp>
          <p:nvSpPr>
            <p:cNvPr id="5" name="矩形 4"/>
            <p:cNvSpPr/>
            <p:nvPr>
              <p:custDataLst>
                <p:tags r:id="rId5"/>
              </p:custDataLst>
            </p:nvPr>
          </p:nvSpPr>
          <p:spPr>
            <a:xfrm>
              <a:off x="1388" y="6992"/>
              <a:ext cx="17161" cy="1021"/>
            </a:xfrm>
            <a:prstGeom prst="rect">
              <a:avLst/>
            </a:prstGeom>
            <a:noFill/>
          </p:spPr>
          <p:txBody>
            <a:bodyPr wrap="square" lIns="0" tIns="0" rIns="0" bIns="0" rtlCol="0" anchor="ctr" anchorCtr="0">
              <a:noAutofit/>
            </a:bodyPr>
            <a:lstStyle/>
            <a:p>
              <a:pPr>
                <a:lnSpc>
                  <a:spcPct val="150000"/>
                </a:lnSpc>
              </a:pP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舒马普坦萘普生钠片止痛效果及改善偏头痛伴随症状显著优于舒马普坦单药，</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安全性与单药相当，安全性良好</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，患者耐受性良好，显著提升患者生活质量和治疗满意度。</a:t>
              </a:r>
              <a:endParaRPr lang="zh-CN" altLang="en-US" sz="1200" strike="sngStrike"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9" name="圆角矩形 8"/>
          <p:cNvSpPr/>
          <p:nvPr>
            <p:custDataLst>
              <p:tags r:id="rId6"/>
            </p:custDataLst>
          </p:nvPr>
        </p:nvSpPr>
        <p:spPr>
          <a:xfrm>
            <a:off x="748665" y="1338580"/>
            <a:ext cx="11115040" cy="2282190"/>
          </a:xfrm>
          <a:prstGeom prst="roundRect">
            <a:avLst>
              <a:gd name="adj" fmla="val 12696"/>
            </a:avLst>
          </a:prstGeom>
          <a:solidFill>
            <a:schemeClr val="accent1">
              <a:lumMod val="20000"/>
              <a:lumOff val="80000"/>
              <a:alpha val="30000"/>
            </a:schemeClr>
          </a:solidFill>
          <a:ln w="28575" cmpd="sng">
            <a:solidFill>
              <a:srgbClr val="77ACF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solidFill>
                <a:schemeClr val="lt1"/>
              </a:solidFill>
              <a:sym typeface="+mn-ea"/>
            </a:endParaRPr>
          </a:p>
        </p:txBody>
      </p:sp>
      <p:sp>
        <p:nvSpPr>
          <p:cNvPr id="14" name="圆角矩形 13"/>
          <p:cNvSpPr/>
          <p:nvPr>
            <p:custDataLst>
              <p:tags r:id="rId7"/>
            </p:custDataLst>
          </p:nvPr>
        </p:nvSpPr>
        <p:spPr>
          <a:xfrm>
            <a:off x="3266440" y="1057910"/>
            <a:ext cx="5913120" cy="497840"/>
          </a:xfrm>
          <a:prstGeom prst="roundRect">
            <a:avLst>
              <a:gd name="adj" fmla="val 1724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b="1" dirty="0">
                <a:solidFill>
                  <a:schemeClr val="lt1">
                    <a:lumMod val="100000"/>
                  </a:schemeClr>
                </a:solidFill>
                <a:latin typeface="微软雅黑" panose="020B0503020204020204" pitchFamily="34" charset="-122"/>
                <a:ea typeface="微软雅黑" panose="020B0503020204020204" pitchFamily="34" charset="-122"/>
                <a:cs typeface="+mn-ea"/>
                <a:sym typeface="+mn-ea"/>
              </a:rPr>
              <a:t>复方制剂：更快起效、更低的复发率，降低过度使用风险</a:t>
            </a:r>
            <a:endParaRPr lang="zh-CN" altLang="en-US" b="1" dirty="0">
              <a:solidFill>
                <a:schemeClr val="lt1">
                  <a:lumMod val="100000"/>
                </a:schemeClr>
              </a:solidFill>
              <a:latin typeface="微软雅黑" panose="020B0503020204020204" pitchFamily="34" charset="-122"/>
              <a:ea typeface="微软雅黑" panose="020B0503020204020204" pitchFamily="34" charset="-122"/>
              <a:cs typeface="+mn-ea"/>
              <a:sym typeface="+mn-ea"/>
            </a:endParaRPr>
          </a:p>
        </p:txBody>
      </p:sp>
      <p:sp>
        <p:nvSpPr>
          <p:cNvPr id="16" name="矩形 15"/>
          <p:cNvSpPr/>
          <p:nvPr>
            <p:custDataLst>
              <p:tags r:id="rId8"/>
            </p:custDataLst>
          </p:nvPr>
        </p:nvSpPr>
        <p:spPr>
          <a:xfrm>
            <a:off x="881380" y="1590675"/>
            <a:ext cx="10897235" cy="1828800"/>
          </a:xfrm>
          <a:prstGeom prst="rect">
            <a:avLst/>
          </a:prstGeom>
          <a:noFill/>
        </p:spPr>
        <p:txBody>
          <a:bodyPr wrap="square" lIns="0" tIns="0" rIns="0" bIns="0" rtlCol="0" anchor="ctr" anchorCtr="0">
            <a:noAutofit/>
          </a:bodyPr>
          <a:lstStyle/>
          <a:p>
            <a:pPr>
              <a:lnSpc>
                <a:spcPct val="150000"/>
              </a:lnSpc>
              <a:spcBef>
                <a:spcPts val="0"/>
              </a:spcBef>
              <a:spcAft>
                <a:spcPts val="0"/>
              </a:spcAft>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独特机制：</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结合了舒马普坦（</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5-HT1B/1D</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受体激动剂）和萘普生（非甾体抗炎药）两种药物成分，双重机制改善偏头痛。</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spcBef>
                <a:spcPts val="0"/>
              </a:spcBef>
              <a:spcAft>
                <a:spcPts val="0"/>
              </a:spcAft>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联合用药情况下，疗效优于单用舒马普坦和萘普生制剂：</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50000"/>
              </a:lnSpc>
              <a:spcBef>
                <a:spcPts val="0"/>
              </a:spcBef>
              <a:spcAft>
                <a:spcPts val="0"/>
              </a:spcAft>
              <a:buFont typeface="Wingdings" panose="05000000000000000000" pitchFamily="2" charset="2"/>
              <a:buChar char="Ø"/>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联合用药舒马普坦</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200" dirty="0" err="1">
                <a:solidFill>
                  <a:schemeClr val="tx1">
                    <a:lumMod val="85000"/>
                    <a:lumOff val="15000"/>
                  </a:schemeClr>
                </a:solidFill>
                <a:latin typeface="微软雅黑" panose="020B0503020204020204" pitchFamily="34" charset="-122"/>
                <a:ea typeface="微软雅黑" panose="020B0503020204020204" pitchFamily="34" charset="-122"/>
                <a:sym typeface="+mn-ea"/>
              </a:rPr>
              <a:t>Cmax</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升高，达</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峰时间略微提前，</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起效更快</a:t>
            </a:r>
            <a:r>
              <a:rPr lang="en-US" altLang="zh-CN" sz="1400" b="1" baseline="30000"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285750" indent="-285750">
              <a:lnSpc>
                <a:spcPct val="150000"/>
              </a:lnSpc>
              <a:spcBef>
                <a:spcPts val="0"/>
              </a:spcBef>
              <a:spcAft>
                <a:spcPts val="0"/>
              </a:spcAft>
              <a:buFont typeface="Wingdings" panose="05000000000000000000" charset="0"/>
              <a:buChar char="Ø"/>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联合用药萘普生达峰时间延迟约</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 4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小时，</a:t>
            </a:r>
            <a:r>
              <a:rPr lang="en-US" altLang="zh-CN" sz="1200" dirty="0" err="1">
                <a:solidFill>
                  <a:schemeClr val="tx1">
                    <a:lumMod val="85000"/>
                    <a:lumOff val="15000"/>
                  </a:schemeClr>
                </a:solidFill>
                <a:latin typeface="微软雅黑" panose="020B0503020204020204" pitchFamily="34" charset="-122"/>
                <a:ea typeface="微软雅黑" panose="020B0503020204020204" pitchFamily="34" charset="-122"/>
                <a:sym typeface="+mn-ea"/>
              </a:rPr>
              <a:t>Cmax</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降低，</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AUC </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不变，延长</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萘普生作用时间</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、有效降低复发率</a:t>
            </a:r>
            <a:r>
              <a:rPr lang="en-US" altLang="zh-CN" sz="1400" b="1" baseline="30000"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nSpc>
                <a:spcPct val="150000"/>
              </a:lnSpc>
              <a:spcBef>
                <a:spcPts val="0"/>
              </a:spcBef>
              <a:spcAft>
                <a:spcPts val="0"/>
              </a:spcAft>
            </a:pPr>
            <a:r>
              <a:rPr lang="en-US" altLang="zh-CN"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降低药物过度使用风险：</a:t>
            </a:r>
            <a:r>
              <a:rPr lang="en-US" altLang="zh-CN" sz="1200" dirty="0" err="1">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研究发现</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舒马普坦萘普生钠片相较舒马普坦单药，显著降低复发率及补救药物的使用</a:t>
            </a:r>
            <a:r>
              <a:rPr lang="en-US" altLang="zh-CN" sz="1400" b="1" baseline="300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；指南推荐考虑将曲坦类药物与非甾体抗炎药联合使用以避免复发</a:t>
            </a:r>
            <a:r>
              <a:rPr lang="en-US" altLang="zh-CN" sz="1400" b="1" baseline="300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舒马普坦萘普生钠片说明书明确本品不用于预防偏头痛发作；</a:t>
            </a: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从而降低过度使用风险，安全性更高。</a:t>
            </a:r>
            <a:endParaRPr lang="zh-CN" altLang="en-US" sz="1200" b="1" dirty="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7" name="组合 26"/>
          <p:cNvGrpSpPr/>
          <p:nvPr/>
        </p:nvGrpSpPr>
        <p:grpSpPr>
          <a:xfrm>
            <a:off x="737870" y="5128210"/>
            <a:ext cx="11115040" cy="1266825"/>
            <a:chOff x="1179" y="6284"/>
            <a:chExt cx="17504" cy="1995"/>
          </a:xfrm>
        </p:grpSpPr>
        <p:sp>
          <p:nvSpPr>
            <p:cNvPr id="28" name="圆角矩形 27"/>
            <p:cNvSpPr/>
            <p:nvPr>
              <p:custDataLst>
                <p:tags r:id="rId9"/>
              </p:custDataLst>
            </p:nvPr>
          </p:nvSpPr>
          <p:spPr>
            <a:xfrm>
              <a:off x="1179" y="6726"/>
              <a:ext cx="17504" cy="1417"/>
            </a:xfrm>
            <a:prstGeom prst="roundRect">
              <a:avLst>
                <a:gd name="adj" fmla="val 12696"/>
              </a:avLst>
            </a:prstGeom>
            <a:solidFill>
              <a:schemeClr val="accent1">
                <a:lumMod val="20000"/>
                <a:lumOff val="80000"/>
                <a:alpha val="30000"/>
              </a:schemeClr>
            </a:solidFill>
            <a:ln w="28575" cmpd="sng">
              <a:solidFill>
                <a:srgbClr val="77ACF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solidFill>
                  <a:schemeClr val="lt1"/>
                </a:solidFill>
                <a:sym typeface="+mn-ea"/>
              </a:endParaRPr>
            </a:p>
          </p:txBody>
        </p:sp>
        <p:sp>
          <p:nvSpPr>
            <p:cNvPr id="29" name="圆角矩形 28"/>
            <p:cNvSpPr/>
            <p:nvPr>
              <p:custDataLst>
                <p:tags r:id="rId10"/>
              </p:custDataLst>
            </p:nvPr>
          </p:nvSpPr>
          <p:spPr>
            <a:xfrm>
              <a:off x="5144" y="6284"/>
              <a:ext cx="9312" cy="784"/>
            </a:xfrm>
            <a:prstGeom prst="roundRect">
              <a:avLst>
                <a:gd name="adj" fmla="val 1724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b="1">
                  <a:solidFill>
                    <a:schemeClr val="lt1">
                      <a:lumMod val="100000"/>
                    </a:schemeClr>
                  </a:solidFill>
                  <a:latin typeface="微软雅黑" panose="020B0503020204020204" pitchFamily="34" charset="-122"/>
                  <a:ea typeface="微软雅黑" panose="020B0503020204020204" pitchFamily="34" charset="-122"/>
                  <a:cs typeface="+mn-ea"/>
                  <a:sym typeface="+mn-ea"/>
                </a:rPr>
                <a:t>单次给药</a:t>
              </a:r>
              <a:r>
                <a:rPr lang="en-US" altLang="zh-CN" b="1">
                  <a:solidFill>
                    <a:schemeClr val="lt1">
                      <a:lumMod val="100000"/>
                    </a:schemeClr>
                  </a:solidFill>
                  <a:latin typeface="微软雅黑" panose="020B0503020204020204" pitchFamily="34" charset="-122"/>
                  <a:ea typeface="微软雅黑" panose="020B0503020204020204" pitchFamily="34" charset="-122"/>
                  <a:cs typeface="+mn-ea"/>
                  <a:sym typeface="+mn-ea"/>
                </a:rPr>
                <a:t> </a:t>
              </a:r>
              <a:r>
                <a:rPr lang="zh-CN" altLang="en-US" b="1">
                  <a:solidFill>
                    <a:schemeClr val="lt1">
                      <a:lumMod val="100000"/>
                    </a:schemeClr>
                  </a:solidFill>
                  <a:latin typeface="微软雅黑" panose="020B0503020204020204" pitchFamily="34" charset="-122"/>
                  <a:ea typeface="微软雅黑" panose="020B0503020204020204" pitchFamily="34" charset="-122"/>
                  <a:cs typeface="+mn-ea"/>
                  <a:sym typeface="+mn-ea"/>
                </a:rPr>
                <a:t>服用便捷</a:t>
              </a:r>
              <a:endParaRPr lang="zh-CN" altLang="en-US" b="1">
                <a:solidFill>
                  <a:schemeClr val="lt1">
                    <a:lumMod val="100000"/>
                  </a:schemeClr>
                </a:solidFill>
                <a:latin typeface="微软雅黑" panose="020B0503020204020204" pitchFamily="34" charset="-122"/>
                <a:ea typeface="微软雅黑" panose="020B0503020204020204" pitchFamily="34" charset="-122"/>
                <a:cs typeface="+mn-ea"/>
                <a:sym typeface="+mn-ea"/>
              </a:endParaRPr>
            </a:p>
          </p:txBody>
        </p:sp>
        <p:sp>
          <p:nvSpPr>
            <p:cNvPr id="30" name="矩形 29"/>
            <p:cNvSpPr/>
            <p:nvPr>
              <p:custDataLst>
                <p:tags r:id="rId11"/>
              </p:custDataLst>
            </p:nvPr>
          </p:nvSpPr>
          <p:spPr>
            <a:xfrm>
              <a:off x="1388" y="7258"/>
              <a:ext cx="17161" cy="1021"/>
            </a:xfrm>
            <a:prstGeom prst="rect">
              <a:avLst/>
            </a:prstGeom>
            <a:noFill/>
          </p:spPr>
          <p:txBody>
            <a:bodyPr wrap="square" lIns="0" tIns="0" rIns="0" bIns="0" rtlCol="0" anchor="ctr" anchorCtr="0">
              <a:noAutofit/>
            </a:bodyPr>
            <a:lstStyle/>
            <a:p>
              <a:pPr>
                <a:lnSpc>
                  <a:spcPct val="150000"/>
                </a:lnSpc>
                <a:spcBef>
                  <a:spcPts val="0"/>
                </a:spcBef>
                <a:spcAft>
                  <a:spcPts val="0"/>
                </a:spcAft>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单独使用萘普生钠</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舒马普坦</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，需要</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视起效情况加服，</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用药</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复杂，服用量大。复方制剂</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一片药剂替代两种药物分服，简化用药流程，尤其适合急性发作期患者，</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显著提高患者的</a:t>
              </a:r>
              <a:r>
                <a:rPr lang="en-US" altLang="zh-CN"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依从性和便利性</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ea"/>
              </a:endParaRPr>
            </a:p>
            <a:p>
              <a:pPr>
                <a:lnSpc>
                  <a:spcPct val="150000"/>
                </a:lnSpc>
                <a:spcBef>
                  <a:spcPts val="0"/>
                </a:spcBef>
                <a:spcAft>
                  <a:spcPts val="0"/>
                </a:spcAft>
              </a:pPr>
              <a:endPar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mn-ea"/>
                <a:sym typeface="+mn-ea"/>
              </a:endParaRPr>
            </a:p>
          </p:txBody>
        </p:sp>
      </p:grpSp>
      <p:sp>
        <p:nvSpPr>
          <p:cNvPr id="6" name="文本框 5"/>
          <p:cNvSpPr txBox="1"/>
          <p:nvPr/>
        </p:nvSpPr>
        <p:spPr>
          <a:xfrm>
            <a:off x="0" y="6379650"/>
            <a:ext cx="11057890" cy="507831"/>
          </a:xfrm>
          <a:prstGeom prst="rect">
            <a:avLst/>
          </a:prstGeom>
          <a:noFill/>
        </p:spPr>
        <p:txBody>
          <a:bodyPr wrap="square" rtlCol="0">
            <a:spAutoFit/>
          </a:bodyPr>
          <a:lstStyle/>
          <a:p>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rPr>
              <a:t>公司内部数据：琥珀酸舒马普坦萘普生钠片产品说明书</a:t>
            </a:r>
            <a:endParaRPr lang="zh-CN" altLang="en-US" sz="9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[2] </a:t>
            </a:r>
            <a:r>
              <a:rPr lang="en-US" altLang="zh-CN" sz="900" dirty="0" err="1">
                <a:latin typeface="微软雅黑" panose="020B0503020204020204" pitchFamily="34" charset="-122"/>
                <a:ea typeface="微软雅黑" panose="020B0503020204020204" pitchFamily="34" charset="-122"/>
                <a:cs typeface="微软雅黑" panose="020B0503020204020204" pitchFamily="34" charset="-122"/>
              </a:rPr>
              <a:t>Brandes</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 Jan Lewis , et al. "Sumatriptan-Naproxen for Acute Treatment of Migraine." Jama the Journal of the American Medical Association 297.13(2007):1443-54.</a:t>
            </a:r>
            <a:endParaRPr lang="en-US" altLang="zh-CN" sz="9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[3] </a:t>
            </a:r>
            <a:r>
              <a:rPr lang="en-US" altLang="zh-CN" sz="900" dirty="0" err="1">
                <a:latin typeface="微软雅黑" panose="020B0503020204020204" pitchFamily="34" charset="-122"/>
                <a:ea typeface="微软雅黑" panose="020B0503020204020204" pitchFamily="34" charset="-122"/>
                <a:cs typeface="微软雅黑" panose="020B0503020204020204" pitchFamily="34" charset="-122"/>
              </a:rPr>
              <a:t>Eigenbrodt</a:t>
            </a:r>
            <a:r>
              <a:rPr lang="en-US" altLang="zh-CN" sz="900" dirty="0">
                <a:latin typeface="微软雅黑" panose="020B0503020204020204" pitchFamily="34" charset="-122"/>
                <a:ea typeface="微软雅黑" panose="020B0503020204020204" pitchFamily="34" charset="-122"/>
                <a:cs typeface="微软雅黑" panose="020B0503020204020204" pitchFamily="34" charset="-122"/>
              </a:rPr>
              <a:t>, Anna K. , et al. "Diagnosis and management of migraine in ten steps." Nature Reviews Neurology. </a:t>
            </a:r>
            <a:endParaRPr lang="en-US" altLang="zh-CN" sz="9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ost_object_image_57690018"/>
          <p:cNvPicPr>
            <a:picLocks noChangeAspect="1"/>
          </p:cNvPicPr>
          <p:nvPr/>
        </p:nvPicPr>
        <p:blipFill>
          <a:blip r:embed="rId1"/>
          <a:stretch>
            <a:fillRect/>
          </a:stretch>
        </p:blipFill>
        <p:spPr>
          <a:xfrm>
            <a:off x="10162249" y="146032"/>
            <a:ext cx="1751815" cy="514422"/>
          </a:xfrm>
          <a:prstGeom prst="rect">
            <a:avLst/>
          </a:prstGeom>
        </p:spPr>
      </p:pic>
      <p:sp>
        <p:nvSpPr>
          <p:cNvPr id="1048655" name="文本框 11"/>
          <p:cNvSpPr txBox="1"/>
          <p:nvPr/>
        </p:nvSpPr>
        <p:spPr>
          <a:xfrm>
            <a:off x="960755" y="581025"/>
            <a:ext cx="9766300" cy="460375"/>
          </a:xfrm>
          <a:prstGeom prst="rect">
            <a:avLst/>
          </a:prstGeom>
          <a:noFill/>
        </p:spPr>
        <p:txBody>
          <a:bodyPr wrap="square" rtlCol="0">
            <a:spAutoFit/>
          </a:bodyPr>
          <a:lstStyle>
            <a:defPPr>
              <a:defRPr lang="zh-CN"/>
            </a:defPPr>
            <a:lvl1pPr>
              <a:defRPr>
                <a:solidFill>
                  <a:schemeClr val="accent1"/>
                </a:solidFill>
                <a:latin typeface="思源宋体 CN Heavy" panose="02020900000000000000" pitchFamily="18" charset="-122"/>
                <a:ea typeface="思源宋体 CN Heavy" panose="02020900000000000000" pitchFamily="18" charset="-122"/>
              </a:defRPr>
            </a:lvl1pPr>
          </a:lstStyle>
          <a:p>
            <a:pPr lvl="0" algn="l">
              <a:buClrTx/>
              <a:buSzTx/>
              <a:buFontTx/>
            </a:pP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舒马普坦萘普生钠片——</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偏头痛急性治疗新选择，</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弥补药品目录空缺</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81915" y="6210935"/>
            <a:ext cx="6096000" cy="602615"/>
          </a:xfrm>
          <a:prstGeom prst="rect">
            <a:avLst/>
          </a:prstGeom>
          <a:noFill/>
        </p:spPr>
        <p:txBody>
          <a:bodyPr wrap="square" rtlCol="0" anchor="t">
            <a:noAutofit/>
          </a:bodyPr>
          <a:lstStyle/>
          <a:p>
            <a:pPr indent="0">
              <a:buFont typeface="+mj-lt"/>
              <a:buNone/>
            </a:pP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[1]]YU S,et al.Headache</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2012,52(4):582-591</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indent="0">
              <a:buFont typeface="+mj-lt"/>
              <a:buNone/>
            </a:pP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[2]Zhang L, et al. Pain </a:t>
            </a:r>
            <a:r>
              <a:rPr lang="en-US" altLang="zh-CN" sz="900" dirty="0" err="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Ther</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2023 Jun;12(3):751-769</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indent="0">
              <a:lnSpc>
                <a:spcPts val="900"/>
              </a:lnSpc>
              <a:buFont typeface="+mj-lt"/>
              <a:buNone/>
            </a:pP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[3]Cameron C, et al. Headache. 2015 Jul-Aug:55 </a:t>
            </a:r>
            <a:r>
              <a:rPr lang="en-US" altLang="zh-CN" sz="900" dirty="0" err="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Suppl</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4:221-35</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indent="0">
              <a:lnSpc>
                <a:spcPts val="900"/>
              </a:lnSpc>
              <a:buFont typeface="+mj-lt"/>
              <a:buNone/>
            </a:pP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[4]de Boer I,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et al. Cephalalgia. 2023 Feb;43(2):3331024221143773</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9" name="同侧圆角矩形 8"/>
          <p:cNvSpPr/>
          <p:nvPr/>
        </p:nvSpPr>
        <p:spPr>
          <a:xfrm rot="5400000">
            <a:off x="-863015" y="1033389"/>
            <a:ext cx="2136724" cy="453991"/>
          </a:xfrm>
          <a:prstGeom prst="round2SameRect">
            <a:avLst>
              <a:gd name="adj1" fmla="val 36577"/>
              <a:gd name="adj2" fmla="val 0"/>
            </a:avLst>
          </a:prstGeom>
          <a:gradFill flip="none" rotWithShape="1">
            <a:gsLst>
              <a:gs pos="23000">
                <a:schemeClr val="accent1"/>
              </a:gs>
              <a:gs pos="100000">
                <a:schemeClr val="accent1">
                  <a:lumMod val="80000"/>
                  <a:lumOff val="20000"/>
                </a:schemeClr>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98755" tIns="49378" rIns="98755" bIns="49378" rtlCol="0" anchor="ctr"/>
          <a:lstStyle/>
          <a:p>
            <a:pPr algn="ctr"/>
            <a:r>
              <a:rPr lang="en-US" altLang="zh-CN"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rPr>
              <a:t>05</a:t>
            </a:r>
            <a:r>
              <a:rPr lang="zh-CN" altLang="en-US"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rPr>
              <a:t>公平性</a:t>
            </a:r>
            <a:endParaRPr lang="zh-CN" altLang="en-US" sz="1945" b="1" dirty="0">
              <a:solidFill>
                <a:schemeClr val="bg1"/>
              </a:solidFill>
              <a:effectLst>
                <a:outerShdw blurRad="137160" dist="41148" dir="2699997" algn="tl">
                  <a:srgbClr val="000000">
                    <a:alpha val="40000"/>
                  </a:srgbClr>
                </a:outerShdw>
              </a:effectLst>
              <a:latin typeface="微软雅黑" panose="020B0503020204020204" pitchFamily="34" charset="-122"/>
              <a:ea typeface="微软雅黑" panose="020B0503020204020204" pitchFamily="34" charset="-122"/>
            </a:endParaRPr>
          </a:p>
        </p:txBody>
      </p:sp>
      <p:grpSp>
        <p:nvGrpSpPr>
          <p:cNvPr id="21" name="组合 20"/>
          <p:cNvGrpSpPr/>
          <p:nvPr>
            <p:custDataLst>
              <p:tags r:id="rId2"/>
            </p:custDataLst>
          </p:nvPr>
        </p:nvGrpSpPr>
        <p:grpSpPr>
          <a:xfrm>
            <a:off x="819785" y="1356360"/>
            <a:ext cx="5097780" cy="2248535"/>
            <a:chOff x="1291" y="2136"/>
            <a:chExt cx="8028" cy="3541"/>
          </a:xfrm>
        </p:grpSpPr>
        <p:sp>
          <p:nvSpPr>
            <p:cNvPr id="14" name="矩形 13"/>
            <p:cNvSpPr/>
            <p:nvPr>
              <p:custDataLst>
                <p:tags r:id="rId3"/>
              </p:custDataLst>
            </p:nvPr>
          </p:nvSpPr>
          <p:spPr>
            <a:xfrm>
              <a:off x="1291" y="2611"/>
              <a:ext cx="8027" cy="3067"/>
            </a:xfrm>
            <a:prstGeom prst="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custDataLst>
                <p:tags r:id="rId4"/>
              </p:custDataLst>
            </p:nvPr>
          </p:nvSpPr>
          <p:spPr>
            <a:xfrm>
              <a:off x="1291" y="2136"/>
              <a:ext cx="8028" cy="5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400" b="1">
                  <a:latin typeface="微软雅黑" panose="020B0503020204020204" pitchFamily="34" charset="-122"/>
                  <a:ea typeface="微软雅黑" panose="020B0503020204020204" pitchFamily="34" charset="-122"/>
                </a:rPr>
                <a:t>我国偏头痛发病率高，高效药物缺位，传统诊疗方案亟待创新</a:t>
              </a:r>
              <a:endParaRPr lang="zh-CN" altLang="en-US" sz="1400" b="1">
                <a:latin typeface="微软雅黑" panose="020B0503020204020204" pitchFamily="34" charset="-122"/>
                <a:ea typeface="微软雅黑" panose="020B0503020204020204" pitchFamily="34" charset="-122"/>
              </a:endParaRPr>
            </a:p>
          </p:txBody>
        </p:sp>
        <p:sp>
          <p:nvSpPr>
            <p:cNvPr id="20" name="文本框 19"/>
            <p:cNvSpPr txBox="1"/>
            <p:nvPr>
              <p:custDataLst>
                <p:tags r:id="rId5"/>
              </p:custDataLst>
            </p:nvPr>
          </p:nvSpPr>
          <p:spPr>
            <a:xfrm>
              <a:off x="1392" y="2731"/>
              <a:ext cx="7892" cy="2882"/>
            </a:xfrm>
            <a:prstGeom prst="rect">
              <a:avLst/>
            </a:prstGeom>
            <a:noFill/>
          </p:spPr>
          <p:txBody>
            <a:bodyPr wrap="square" rtlCol="0">
              <a:spAutoFit/>
            </a:bodyPr>
            <a:lstStyle/>
            <a:p>
              <a:pPr marL="171450" indent="-171450">
                <a:lnSpc>
                  <a:spcPct val="150000"/>
                </a:lnSpc>
                <a:buFont typeface="Wingdings" panose="05000000000000000000" charset="0"/>
                <a:buChar char="Ø"/>
              </a:pP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偏头痛作为一种由神经</a:t>
              </a:r>
              <a:r>
                <a:rPr lang="en-US" altLang="zh-CN"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血管功能失调导致的高度失能的发作性疾病，已影响全球超过十亿人，</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对全球公共卫生构成了重大挑战，</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疾病负担极为沉重，</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被认为是全球第六位致残性疾病。</a:t>
              </a:r>
              <a:endPar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fontAlgn="auto">
                <a:lnSpc>
                  <a:spcPct val="150000"/>
                </a:lnSpc>
                <a:spcBef>
                  <a:spcPts val="600"/>
                </a:spcBef>
                <a:buFont typeface="Wingdings" panose="05000000000000000000" charset="0"/>
                <a:buChar char="Ø"/>
              </a:pP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流行病学调查显示，我国偏头痛患病率为</a:t>
              </a:r>
              <a:r>
                <a:rPr lang="en-US" altLang="zh-CN"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9.3%</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，发病率高，且易反复难以短期治愈</a:t>
              </a:r>
              <a:r>
                <a:rPr lang="en-US" altLang="zh-CN" sz="1200" baseline="300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舒马普坦萘普生钠片</a:t>
              </a:r>
              <a:r>
                <a:rPr lang="en-US" altLang="zh-CN"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分钟内快速起效，</a:t>
              </a:r>
              <a:r>
                <a:rPr lang="en-US" altLang="zh-CN"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小时可有效缓解疼痛，</a:t>
              </a:r>
              <a:r>
                <a:rPr lang="en-US" altLang="zh-CN"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小时持续缓解疼痛。</a:t>
              </a:r>
              <a:endPar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2" name="组合 21"/>
          <p:cNvGrpSpPr/>
          <p:nvPr>
            <p:custDataLst>
              <p:tags r:id="rId6"/>
            </p:custDataLst>
          </p:nvPr>
        </p:nvGrpSpPr>
        <p:grpSpPr>
          <a:xfrm>
            <a:off x="6304280" y="1356360"/>
            <a:ext cx="5097780" cy="2249170"/>
            <a:chOff x="1291" y="2136"/>
            <a:chExt cx="8028" cy="3542"/>
          </a:xfrm>
        </p:grpSpPr>
        <p:sp>
          <p:nvSpPr>
            <p:cNvPr id="23" name="矩形 22"/>
            <p:cNvSpPr/>
            <p:nvPr>
              <p:custDataLst>
                <p:tags r:id="rId7"/>
              </p:custDataLst>
            </p:nvPr>
          </p:nvSpPr>
          <p:spPr>
            <a:xfrm>
              <a:off x="1291" y="2611"/>
              <a:ext cx="8027" cy="3067"/>
            </a:xfrm>
            <a:prstGeom prst="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8"/>
              </p:custDataLst>
            </p:nvPr>
          </p:nvSpPr>
          <p:spPr>
            <a:xfrm>
              <a:off x="1291" y="2136"/>
              <a:ext cx="8028" cy="5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600" b="1" dirty="0">
                  <a:latin typeface="微软雅黑" panose="020B0503020204020204" pitchFamily="34" charset="-122"/>
                  <a:ea typeface="微软雅黑" panose="020B0503020204020204" pitchFamily="34" charset="-122"/>
                </a:rPr>
                <a:t>填补目录空白</a:t>
              </a:r>
              <a:endParaRPr lang="zh-CN" altLang="en-US" sz="1600" b="1" dirty="0">
                <a:latin typeface="微软雅黑" panose="020B0503020204020204" pitchFamily="34" charset="-122"/>
                <a:ea typeface="微软雅黑" panose="020B0503020204020204" pitchFamily="34" charset="-122"/>
              </a:endParaRPr>
            </a:p>
          </p:txBody>
        </p:sp>
        <p:sp>
          <p:nvSpPr>
            <p:cNvPr id="25" name="文本框 24"/>
            <p:cNvSpPr txBox="1"/>
            <p:nvPr>
              <p:custDataLst>
                <p:tags r:id="rId9"/>
              </p:custDataLst>
            </p:nvPr>
          </p:nvSpPr>
          <p:spPr>
            <a:xfrm>
              <a:off x="1392" y="2689"/>
              <a:ext cx="7892" cy="2604"/>
            </a:xfrm>
            <a:prstGeom prst="rect">
              <a:avLst/>
            </a:prstGeom>
            <a:noFill/>
          </p:spPr>
          <p:txBody>
            <a:bodyPr wrap="square" rtlCol="0">
              <a:spAutoFit/>
            </a:bodyPr>
            <a:lstStyle/>
            <a:p>
              <a:pPr marL="171450" indent="-171450">
                <a:lnSpc>
                  <a:spcPct val="150000"/>
                </a:lnSpc>
                <a:buFont typeface="Wingdings" panose="05000000000000000000" charset="0"/>
                <a:buChar char="Ø"/>
              </a:pPr>
              <a:r>
                <a:rPr lang="zh-CN" altLang="en-US" sz="115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目录内无口服治疗急性偏头痛复方药剂，舒马普坦萘普生钠片可填补空白。</a:t>
              </a:r>
              <a:endParaRPr lang="zh-CN" altLang="en-US" sz="115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Font typeface="Wingdings" panose="05000000000000000000" charset="0"/>
                <a:buChar char="Ø"/>
              </a:pPr>
              <a:r>
                <a:rPr lang="zh-CN" altLang="en-US" sz="115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非甾体抗炎药（</a:t>
              </a:r>
              <a:r>
                <a:rPr lang="en-US" altLang="zh-CN" sz="115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NSAIDs</a:t>
              </a:r>
              <a:r>
                <a:rPr lang="zh-CN" altLang="en-US" sz="115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）和曲普坦类药物（需处方）是偏头疼急性发作首选药，指南推荐联合使用具有最大的净获益</a:t>
              </a:r>
              <a:r>
                <a:rPr lang="zh-CN" altLang="en-US" sz="115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5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Font typeface="Wingdings" panose="05000000000000000000" charset="0"/>
                <a:buChar char="Ø"/>
              </a:pPr>
              <a:r>
                <a:rPr lang="zh-CN" altLang="en-US" sz="115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本品原研药品最早于</a:t>
              </a:r>
              <a:r>
                <a:rPr lang="en-US" altLang="zh-CN" sz="115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2008</a:t>
              </a:r>
              <a:r>
                <a:rPr lang="zh-CN" altLang="en-US" sz="115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年被美国</a:t>
              </a:r>
              <a:r>
                <a:rPr lang="en-US" altLang="zh-CN" sz="115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FDA</a:t>
              </a:r>
              <a:r>
                <a:rPr lang="zh-CN" altLang="en-US" sz="115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批准上市，全球应用</a:t>
              </a:r>
              <a:r>
                <a:rPr lang="en-US" altLang="zh-CN" sz="115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17</a:t>
              </a:r>
              <a:r>
                <a:rPr lang="zh-CN" altLang="en-US" sz="115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年，但中国境内未上市，进入医保后为偏头痛急性期控制不佳的患者带来新选择。</a:t>
              </a:r>
              <a:endParaRPr lang="zh-CN" altLang="en-US" sz="115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6" name="组合 25"/>
          <p:cNvGrpSpPr/>
          <p:nvPr>
            <p:custDataLst>
              <p:tags r:id="rId10"/>
            </p:custDataLst>
          </p:nvPr>
        </p:nvGrpSpPr>
        <p:grpSpPr>
          <a:xfrm>
            <a:off x="820420" y="3778885"/>
            <a:ext cx="5097780" cy="2249170"/>
            <a:chOff x="1291" y="2136"/>
            <a:chExt cx="8028" cy="3542"/>
          </a:xfrm>
        </p:grpSpPr>
        <p:sp>
          <p:nvSpPr>
            <p:cNvPr id="27" name="矩形 26"/>
            <p:cNvSpPr/>
            <p:nvPr>
              <p:custDataLst>
                <p:tags r:id="rId11"/>
              </p:custDataLst>
            </p:nvPr>
          </p:nvSpPr>
          <p:spPr>
            <a:xfrm>
              <a:off x="1291" y="2611"/>
              <a:ext cx="8027" cy="3067"/>
            </a:xfrm>
            <a:prstGeom prst="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2"/>
              </p:custDataLst>
            </p:nvPr>
          </p:nvSpPr>
          <p:spPr>
            <a:xfrm>
              <a:off x="1291" y="2136"/>
              <a:ext cx="8028" cy="5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600" b="1">
                  <a:latin typeface="微软雅黑" panose="020B0503020204020204" pitchFamily="34" charset="-122"/>
                  <a:ea typeface="微软雅黑" panose="020B0503020204020204" pitchFamily="34" charset="-122"/>
                </a:rPr>
                <a:t>节约医保基金</a:t>
              </a:r>
              <a:endParaRPr lang="zh-CN" altLang="en-US" sz="1600" b="1">
                <a:latin typeface="微软雅黑" panose="020B0503020204020204" pitchFamily="34" charset="-122"/>
                <a:ea typeface="微软雅黑" panose="020B0503020204020204" pitchFamily="34" charset="-122"/>
              </a:endParaRPr>
            </a:p>
          </p:txBody>
        </p:sp>
        <p:sp>
          <p:nvSpPr>
            <p:cNvPr id="29" name="文本框 28"/>
            <p:cNvSpPr txBox="1"/>
            <p:nvPr>
              <p:custDataLst>
                <p:tags r:id="rId13"/>
              </p:custDataLst>
            </p:nvPr>
          </p:nvSpPr>
          <p:spPr>
            <a:xfrm>
              <a:off x="1392" y="2731"/>
              <a:ext cx="7892" cy="2761"/>
            </a:xfrm>
            <a:prstGeom prst="rect">
              <a:avLst/>
            </a:prstGeom>
            <a:noFill/>
          </p:spPr>
          <p:txBody>
            <a:bodyPr wrap="square" rtlCol="0">
              <a:spAutoFit/>
            </a:bodyPr>
            <a:lstStyle/>
            <a:p>
              <a:pPr marL="171450" indent="-171450">
                <a:lnSpc>
                  <a:spcPct val="150000"/>
                </a:lnSpc>
                <a:buFont typeface="Wingdings" panose="05000000000000000000" charset="0"/>
                <a:buChar char="Ø"/>
              </a:pPr>
              <a:r>
                <a:rPr lang="en-US" altLang="zh-CN"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44%</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偏头痛患者对急性治疗响应不足</a:t>
              </a:r>
              <a:r>
                <a:rPr lang="en-US" altLang="zh-CN" sz="1200" baseline="300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20%-34%</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的患者服用药物后</a:t>
              </a:r>
              <a:r>
                <a:rPr lang="en-US" altLang="zh-CN"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小时内仍需补救治疗</a:t>
              </a:r>
              <a:r>
                <a:rPr lang="en-US" altLang="zh-CN" sz="1200" baseline="300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21%~41%</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患者</a:t>
              </a:r>
              <a:r>
                <a:rPr lang="en-US" altLang="zh-CN"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小时内复发</a:t>
              </a:r>
              <a:r>
                <a:rPr lang="en-US" altLang="zh-CN" sz="1200" baseline="300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Font typeface="Wingdings" panose="05000000000000000000" charset="0"/>
                <a:buChar char="Ø"/>
              </a:pP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国外指南、临床研究证明，根据临床和成本效益证据，使用舒马普坦萘普生钠片患者的偏头痛相关药房费用较低。</a:t>
              </a:r>
              <a:endPar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Font typeface="Wingdings" panose="05000000000000000000" charset="0"/>
                <a:buChar char="Ø"/>
              </a:pP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在中国有超</a:t>
              </a:r>
              <a:r>
                <a:rPr lang="en-US" altLang="zh-CN"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亿的偏头痛患者，</a:t>
              </a:r>
              <a:r>
                <a:rPr lang="en-US" altLang="zh-CN"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如纳入医保可满足患者用药需求，节约医保费用。</a:t>
              </a:r>
              <a:endPar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0" name="组合 29"/>
          <p:cNvGrpSpPr/>
          <p:nvPr>
            <p:custDataLst>
              <p:tags r:id="rId14"/>
            </p:custDataLst>
          </p:nvPr>
        </p:nvGrpSpPr>
        <p:grpSpPr>
          <a:xfrm>
            <a:off x="6304915" y="3778885"/>
            <a:ext cx="5097780" cy="2249170"/>
            <a:chOff x="1291" y="2136"/>
            <a:chExt cx="8028" cy="3542"/>
          </a:xfrm>
        </p:grpSpPr>
        <p:sp>
          <p:nvSpPr>
            <p:cNvPr id="31" name="矩形 30"/>
            <p:cNvSpPr/>
            <p:nvPr>
              <p:custDataLst>
                <p:tags r:id="rId15"/>
              </p:custDataLst>
            </p:nvPr>
          </p:nvSpPr>
          <p:spPr>
            <a:xfrm>
              <a:off x="1291" y="2611"/>
              <a:ext cx="8027" cy="3067"/>
            </a:xfrm>
            <a:prstGeom prst="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custDataLst>
                <p:tags r:id="rId16"/>
              </p:custDataLst>
            </p:nvPr>
          </p:nvSpPr>
          <p:spPr>
            <a:xfrm>
              <a:off x="1291" y="2136"/>
              <a:ext cx="8028" cy="5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600" b="1">
                  <a:latin typeface="微软雅黑" panose="020B0503020204020204" pitchFamily="34" charset="-122"/>
                  <a:ea typeface="微软雅黑" panose="020B0503020204020204" pitchFamily="34" charset="-122"/>
                </a:rPr>
                <a:t>便于临床管理</a:t>
              </a:r>
              <a:endParaRPr lang="zh-CN" altLang="en-US" sz="1600" b="1">
                <a:latin typeface="微软雅黑" panose="020B0503020204020204" pitchFamily="34" charset="-122"/>
                <a:ea typeface="微软雅黑" panose="020B0503020204020204" pitchFamily="34" charset="-122"/>
              </a:endParaRPr>
            </a:p>
          </p:txBody>
        </p:sp>
        <p:sp>
          <p:nvSpPr>
            <p:cNvPr id="33" name="文本框 32"/>
            <p:cNvSpPr txBox="1"/>
            <p:nvPr>
              <p:custDataLst>
                <p:tags r:id="rId17"/>
              </p:custDataLst>
            </p:nvPr>
          </p:nvSpPr>
          <p:spPr>
            <a:xfrm>
              <a:off x="1392" y="2731"/>
              <a:ext cx="7892" cy="2325"/>
            </a:xfrm>
            <a:prstGeom prst="rect">
              <a:avLst/>
            </a:prstGeom>
            <a:noFill/>
          </p:spPr>
          <p:txBody>
            <a:bodyPr wrap="square" rtlCol="0">
              <a:spAutoFit/>
            </a:bodyPr>
            <a:lstStyle/>
            <a:p>
              <a:pPr marL="171450" indent="-171450">
                <a:lnSpc>
                  <a:spcPct val="150000"/>
                </a:lnSpc>
                <a:buFont typeface="Wingdings" panose="05000000000000000000" charset="0"/>
                <a:buChar char="Ø"/>
              </a:pP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本品适应症患者明确，诊疗路径清晰 ， 说明书规定的使用剂量明确，药物滥用风险较低。</a:t>
              </a:r>
              <a:endParaRPr lang="en-US" altLang="zh-CN"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Font typeface="Wingdings" panose="05000000000000000000" charset="0"/>
                <a:buChar char="Ø"/>
              </a:pPr>
              <a:r>
                <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口服给药、一次一片。本品为薄膜衣双层片剂，复方制剂一次服用，满足急性发作患者快速用药需求，降低患者服药负担，有助于提高患者依从性，便于临床管理。</a:t>
              </a:r>
              <a:endParaRPr lang="zh-CN" altLang="en-US" sz="12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18"/>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17.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2"/>
</p:tagLst>
</file>

<file path=ppt/tags/tag1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2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23.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25"/>
</p:tagLst>
</file>

<file path=ppt/tags/tag27.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725"/>
</p:tagLst>
</file>

<file path=ppt/tags/tag2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6725"/>
  <p:tag name="KSO_WM_TEMPLATE_CATEGORY" val="custom"/>
  <p:tag name="KSO_WM_TEMPLATE_MASTER_TYPE" val="0"/>
</p:tagLst>
</file>

<file path=ppt/tags/tag32.xml><?xml version="1.0" encoding="utf-8"?>
<p:tagLst xmlns:p="http://schemas.openxmlformats.org/presentationml/2006/main">
  <p:tag name="KSO_WM_UNIT_TYPE" val="a"/>
  <p:tag name="KSO_WM_UNIT_INDEX" val="1"/>
  <p:tag name="KSO_WM_BEAUTIFY_FLAG" val="#wm#"/>
  <p:tag name="KSO_WM_TAG_VERSION" val="3.0"/>
  <p:tag name="KSO_WM_UNIT_ID" val="custom20236725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25"/>
  <p:tag name="KSO_WM_TEMPLATE_CATEGORY" val="custom"/>
  <p:tag name="KSO_WM_UNIT_ISCONTENTSTITLE" val="0"/>
  <p:tag name="KSO_WM_UNIT_VALUE" val="14"/>
  <p:tag name="KSO_WM_UNIT_PRESET_TEXT" val="单击此处&#10;添加文档标题"/>
  <p:tag name="KSO_WM_UNIT_TEXT_TYPE" val="1"/>
</p:tagLst>
</file>

<file path=ppt/tags/tag33.xml><?xml version="1.0" encoding="utf-8"?>
<p:tagLst xmlns:p="http://schemas.openxmlformats.org/presentationml/2006/main">
  <p:tag name="KSO_WM_UNIT_TYPE" val="b"/>
  <p:tag name="KSO_WM_UNIT_INDEX" val="1"/>
  <p:tag name="KSO_WM_BEAUTIFY_FLAG" val="#wm#"/>
  <p:tag name="KSO_WM_TAG_VERSION" val="3.0"/>
  <p:tag name="KSO_WM_UNIT_ID" val="custom20236725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25"/>
  <p:tag name="KSO_WM_TEMPLATE_CATEGORY" val="custom"/>
  <p:tag name="KSO_WM_UNIT_ISCONTENTSTITLE" val="0"/>
  <p:tag name="KSO_WM_UNIT_VALUE" val="42"/>
  <p:tag name="KSO_WM_UNIT_PRESET_TEXT" val="单击此处添加副标题"/>
  <p:tag name="KSO_WM_UNIT_TEXT_TYPE" val="1"/>
</p:tagLst>
</file>

<file path=ppt/tags/tag34.xml><?xml version="1.0" encoding="utf-8"?>
<p:tagLst xmlns:p="http://schemas.openxmlformats.org/presentationml/2006/main">
  <p:tag name="KSO_WM_TEMPLATE_THUMBS_INDEX" val="1、9"/>
  <p:tag name="KSO_WM_SLIDE_TYPE" val="title"/>
  <p:tag name="KSO_WM_TEMPLATE_SUBCATEGORY" val="29"/>
  <p:tag name="KSO_WM_TEMPLATE_COLOR_TYPE" val="0"/>
  <p:tag name="KSO_WM_TAG_VERSION" val="3.0"/>
  <p:tag name="KSO_WM_SLIDE_SUBTYPE" val="pureTxt"/>
  <p:tag name="KSO_WM_SLIDE_ITEM_CNT" val="0"/>
  <p:tag name="KSO_WM_BEAUTIFY_FLAG" val="#wm#"/>
  <p:tag name="KSO_WM_TEMPLATE_INDEX" val="20236725"/>
  <p:tag name="KSO_WM_TEMPLATE_CATEGORY" val="custom"/>
  <p:tag name="KSO_WM_SLIDE_INDEX" val="1"/>
  <p:tag name="KSO_WM_SLIDE_ID" val="custom20236725_1"/>
  <p:tag name="KSO_WM_TEMPLATE_MASTER_TYPE" val="0"/>
  <p:tag name="KSO_WM_SLIDE_LAYOUT" val="a_b_f"/>
  <p:tag name="KSO_WM_SLIDE_LAYOUT_CNT" val="1_1_2"/>
</p:tagLst>
</file>

<file path=ppt/tags/tag3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973_1*l_h_i*1_1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9.10003326656323,&quot;left&quot;:61.17501220703125,&quot;top&quot;:77.42500610351563,&quot;width&quot;:850.3500271630476}"/>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6.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73_1*l_h_f*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9.10003326656323,&quot;left&quot;:61.17501220703125,&quot;top&quot;:77.42500610351563,&quot;width&quot;:850.35002716304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32"/>
  <p:tag name="KSO_WM_UNIT_TEXT_TYPE" val="1"/>
  <p:tag name="KSO_WM_UNIT_TEXT_LAYER_COUNT" val="1"/>
  <p:tag name="KSO_WM_UNIT_PRESET_TEXT" val="单击此处添加正文，文字是您思想的提炼，请言简意赅的阐述您的观点。单击此处添加正文，文字是您思想的提炼，请言简意赅的阐述您的观点。单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3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9.10003326656323,&quot;left&quot;:61.17501220703125,&quot;top&quot;:77.42500610351563,&quot;width&quot;:850.350027163047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1*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9.10003326656323,&quot;left&quot;:61.17501220703125,&quot;top&quot;:77.42500610351563,&quot;width&quot;:850.3500271630476}"/>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39.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73_1*l_h_a*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9.10003326656323,&quot;left&quot;:61.17501220703125,&quot;top&quot;:77.42500610351563,&quot;width&quot;:850.35002716304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973_1*l_h_i*1_2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9.10003326656323,&quot;left&quot;:61.17501220703125,&quot;top&quot;:77.42500610351563,&quot;width&quot;:850.3500271630476}"/>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41.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973_1*l_h_f*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9.10003326656323,&quot;left&quot;:61.17501220703125,&quot;top&quot;:77.42500610351563,&quot;width&quot;:850.35002716304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32"/>
  <p:tag name="KSO_WM_UNIT_TEXT_TYPE" val="1"/>
  <p:tag name="KSO_WM_UNIT_TEXT_LAYER_COUNT" val="1"/>
  <p:tag name="KSO_WM_UNIT_PRESET_TEXT" val="单击此处添加正文，文字是您思想的提炼，请言简意赅的阐述您的观点。单击此处添加正文，文字是您思想的提炼，请言简意赅的阐述您的观点。单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4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973_1*l_h_i*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9.10003326656323,&quot;left&quot;:61.17501220703125,&quot;top&quot;:77.42500610351563,&quot;width&quot;:850.350027163047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2"/>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9.10003326656323,&quot;left&quot;:61.17501220703125,&quot;top&quot;:77.42500610351563,&quot;width&quot;:850.3500271630476}"/>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44.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73_1*l_h_a*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9.10003326656323,&quot;left&quot;:61.17501220703125,&quot;top&quot;:77.42500610351563,&quot;width&quot;:850.35002716304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45.xml><?xml version="1.0" encoding="utf-8"?>
<p:tagLst xmlns:p="http://schemas.openxmlformats.org/presentationml/2006/main">
  <p:tag name="TABLE_ENDDRAG_ORIGIN_RECT" val="845*140"/>
  <p:tag name="TABLE_ENDDRAG_RECT" val="61*377*845*140"/>
</p:tagLst>
</file>

<file path=ppt/tags/tag46.xml><?xml version="1.0" encoding="utf-8"?>
<p:tagLst xmlns:p="http://schemas.openxmlformats.org/presentationml/2006/main">
  <p:tag name="TABLE_ENDDRAG_ORIGIN_RECT" val="786*251"/>
  <p:tag name="TABLE_ENDDRAG_RECT" val="80*206*786*251"/>
</p:tagLst>
</file>

<file path=ppt/tags/tag47.xml><?xml version="1.0" encoding="utf-8"?>
<p:tagLst xmlns:p="http://schemas.openxmlformats.org/presentationml/2006/main">
  <p:tag name="TABLE_ENDDRAG_ORIGIN_RECT" val="391*272"/>
  <p:tag name="TABLE_ENDDRAG_RECT" val="517*151*391*272"/>
</p:tagLst>
</file>

<file path=ppt/tags/tag48.xml><?xml version="1.0" encoding="utf-8"?>
<p:tagLst xmlns:p="http://schemas.openxmlformats.org/presentationml/2006/main">
  <p:tag name="TABLE_ENDDRAG_ORIGIN_RECT" val="502*354"/>
  <p:tag name="TABLE_ENDDRAG_RECT" val="40*154*502*354"/>
</p:tagLst>
</file>

<file path=ppt/tags/tag49.xml><?xml version="1.0" encoding="utf-8"?>
<p:tagLst xmlns:p="http://schemas.openxmlformats.org/presentationml/2006/main">
  <p:tag name="KSO_WM_DIAGRAM_VIRTUALLY_FRAME" val="{&quot;height&quot;:108.74251968503935,&quot;left&quot;:58.95,&quot;top&quot;:298.35748031496064,&quot;width&quot;:875.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90_2*l_h_i*1_1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6"/>
  <p:tag name="KSO_WM_DIAGRAM_MIN_ITEMCNT" val="2"/>
  <p:tag name="KSO_WM_DIAGRAM_VIRTUALLY_FRAME" val="{&quot;height&quot;:108.74251968503935,&quot;left&quot;:58.95,&quot;top&quot;:298.35748031496064,&quot;width&quot;:875.2}"/>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8"/>
  <p:tag name="KSO_WM_DIAGRAM_USE_COLOR_VALUE" val="{&quot;color_scheme&quot;:1,&quot;color_type&quot;:1,&quot;theme_color_indexes&quot;:[5,6,5,6,5,6]}"/>
</p:tagLst>
</file>

<file path=ppt/tags/tag5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790"/>
  <p:tag name="KSO_WM_UNIT_LAYERLEVEL" val="1_1_1"/>
  <p:tag name="KSO_WM_TAG_VERSION" val="3.0"/>
  <p:tag name="KSO_WM_UNIT_VALUE" val="10"/>
  <p:tag name="KSO_WM_UNIT_TYPE" val="l_h_a"/>
  <p:tag name="KSO_WM_UNIT_ID" val="diagram20231790_2*l_h_a*1_1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108.74251968503935,&quot;left&quot;:58.95,&quot;top&quot;:298.35748031496064,&quot;width&quot;:875.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5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90_2*l_h_f*1_1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108.74251968503935,&quot;left&quot;:58.95,&quot;top&quot;:298.35748031496064,&quot;width&quot;:87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你的项正文内容，文字是您思想的提炼，请尽量言简意赅的阐述观点,单击输入你的项正文，文字是您思想的提炼，请言简意赅的阐述观点"/>
  <p:tag name="KSO_WM_UNIT_TEXT_FILL_FORE_SCHEMECOLOR_INDEX" val="1"/>
  <p:tag name="KSO_WM_UNIT_TEXT_FILL_TYPE" val="1"/>
  <p:tag name="KSO_WM_DIAGRAM_USE_COLOR_VALUE" val="{&quot;color_scheme&quot;:1,&quot;color_type&quot;:1,&quot;theme_color_indexes&quot;:[5,6,5,6,5,6]}"/>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90_2*l_h_i*1_1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6"/>
  <p:tag name="KSO_WM_DIAGRAM_MIN_ITEMCNT" val="2"/>
  <p:tag name="KSO_WM_DIAGRAM_VIRTUALLY_FRAME" val="{&quot;height&quot;:223.3,&quot;left&quot;:23.27496337890625,&quot;top&quot;:90.05,&quot;width&quot;:914.8250366210938}"/>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DIAGRAM_USE_COLOR_VALUE" val="{&quot;color_scheme&quot;:1,&quot;color_type&quot;:1,&quot;theme_color_indexes&quot;:[5,6,5,6,5,6]}"/>
</p:tagLst>
</file>

<file path=ppt/tags/tag5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790"/>
  <p:tag name="KSO_WM_UNIT_LAYERLEVEL" val="1_1_1"/>
  <p:tag name="KSO_WM_TAG_VERSION" val="3.0"/>
  <p:tag name="KSO_WM_UNIT_VALUE" val="10"/>
  <p:tag name="KSO_WM_UNIT_TYPE" val="l_h_a"/>
  <p:tag name="KSO_WM_UNIT_ID" val="diagram20231790_2*l_h_a*1_1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23.3,&quot;left&quot;:23.27496337890625,&quot;top&quot;:90.05,&quot;width&quot;:914.825036621093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5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90_2*l_h_f*1_1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23.3,&quot;left&quot;:23.27496337890625,&quot;top&quot;:90.05,&quot;width&quot;:914.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你的项正文内容，文字是您思想的提炼，请尽量言简意赅的阐述观点,单击输入你的项正文，文字是您思想的提炼，请言简意赅的阐述观点"/>
  <p:tag name="KSO_WM_UNIT_TEXT_FILL_FORE_SCHEMECOLOR_INDEX" val="1"/>
  <p:tag name="KSO_WM_UNIT_TEXT_FILL_TYPE" val="1"/>
  <p:tag name="KSO_WM_DIAGRAM_USE_COLOR_VALUE" val="{&quot;color_scheme&quot;:1,&quot;color_type&quot;:1,&quot;theme_color_indexes&quot;:[5,6,5,6,5,6]}"/>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90_2*l_h_i*1_1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6"/>
  <p:tag name="KSO_WM_DIAGRAM_MIN_ITEMCNT" val="2"/>
  <p:tag name="KSO_WM_DIAGRAM_VIRTUALLY_FRAME" val="{&quot;height&quot;:255.55,&quot;left&quot;:21.77496337890625,&quot;top&quot;:285.05,&quot;width&quot;:914.8250366210938}"/>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DIAGRAM_USE_COLOR_VALUE" val="{&quot;color_scheme&quot;:1,&quot;color_type&quot;:1,&quot;theme_color_indexes&quot;:[5,6,5,6,5,6]}"/>
</p:tagLst>
</file>

<file path=ppt/tags/tag5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790"/>
  <p:tag name="KSO_WM_UNIT_LAYERLEVEL" val="1_1_1"/>
  <p:tag name="KSO_WM_TAG_VERSION" val="3.0"/>
  <p:tag name="KSO_WM_UNIT_VALUE" val="10"/>
  <p:tag name="KSO_WM_UNIT_TYPE" val="l_h_a"/>
  <p:tag name="KSO_WM_UNIT_ID" val="diagram20231790_2*l_h_a*1_1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55.55,&quot;left&quot;:21.77496337890625,&quot;top&quot;:285.05,&quot;width&quot;:914.825036621093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5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90_2*l_h_f*1_1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55.55,&quot;left&quot;:21.77496337890625,&quot;top&quot;:285.05,&quot;width&quot;:914.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你的项正文内容，文字是您思想的提炼，请尽量言简意赅的阐述观点,单击输入你的项正文，文字是您思想的提炼，请言简意赅的阐述观点"/>
  <p:tag name="KSO_WM_UNIT_TEXT_FILL_FORE_SCHEMECOLOR_INDEX" val="1"/>
  <p:tag name="KSO_WM_UNIT_TEXT_FILL_TYPE" val="1"/>
  <p:tag name="KSO_WM_DIAGRAM_USE_COLOR_VALUE" val="{&quot;color_scheme&quot;:1,&quot;color_type&quot;:1,&quot;theme_color_indexes&quot;:[5,6,5,6,5,6]}"/>
</p:tagLst>
</file>

<file path=ppt/tags/tag59.xml><?xml version="1.0" encoding="utf-8"?>
<p:tagLst xmlns:p="http://schemas.openxmlformats.org/presentationml/2006/main">
  <p:tag name="KSO_WM_DIAGRAM_VIRTUALLY_FRAME" val="{&quot;height&quot;:367.85,&quot;left&quot;:64.55,&quot;top&quot;:106.8,&quot;width&quot;:833.3}"/>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xml><?xml version="1.0" encoding="utf-8"?>
<p:tagLst xmlns:p="http://schemas.openxmlformats.org/presentationml/2006/main">
  <p:tag name="KSO_WM_DIAGRAM_VIRTUALLY_FRAME" val="{&quot;height&quot;:367.85,&quot;left&quot;:64.55,&quot;top&quot;:106.8,&quot;width&quot;:833.3}"/>
</p:tagLst>
</file>

<file path=ppt/tags/tag61.xml><?xml version="1.0" encoding="utf-8"?>
<p:tagLst xmlns:p="http://schemas.openxmlformats.org/presentationml/2006/main">
  <p:tag name="KSO_WM_DIAGRAM_VIRTUALLY_FRAME" val="{&quot;height&quot;:367.85,&quot;left&quot;:64.55,&quot;top&quot;:106.8,&quot;width&quot;:833.3}"/>
</p:tagLst>
</file>

<file path=ppt/tags/tag62.xml><?xml version="1.0" encoding="utf-8"?>
<p:tagLst xmlns:p="http://schemas.openxmlformats.org/presentationml/2006/main">
  <p:tag name="KSO_WM_DIAGRAM_VIRTUALLY_FRAME" val="{&quot;height&quot;:367.85,&quot;left&quot;:64.55,&quot;top&quot;:106.8,&quot;width&quot;:833.3}"/>
</p:tagLst>
</file>

<file path=ppt/tags/tag63.xml><?xml version="1.0" encoding="utf-8"?>
<p:tagLst xmlns:p="http://schemas.openxmlformats.org/presentationml/2006/main">
  <p:tag name="KSO_WM_DIAGRAM_VIRTUALLY_FRAME" val="{&quot;height&quot;:367.85,&quot;left&quot;:64.55,&quot;top&quot;:106.8,&quot;width&quot;:833.3}"/>
</p:tagLst>
</file>

<file path=ppt/tags/tag64.xml><?xml version="1.0" encoding="utf-8"?>
<p:tagLst xmlns:p="http://schemas.openxmlformats.org/presentationml/2006/main">
  <p:tag name="KSO_WM_DIAGRAM_VIRTUALLY_FRAME" val="{&quot;height&quot;:367.85,&quot;left&quot;:64.55,&quot;top&quot;:106.8,&quot;width&quot;:833.3}"/>
</p:tagLst>
</file>

<file path=ppt/tags/tag65.xml><?xml version="1.0" encoding="utf-8"?>
<p:tagLst xmlns:p="http://schemas.openxmlformats.org/presentationml/2006/main">
  <p:tag name="KSO_WM_DIAGRAM_VIRTUALLY_FRAME" val="{&quot;height&quot;:367.85,&quot;left&quot;:64.55,&quot;top&quot;:106.8,&quot;width&quot;:833.3}"/>
</p:tagLst>
</file>

<file path=ppt/tags/tag66.xml><?xml version="1.0" encoding="utf-8"?>
<p:tagLst xmlns:p="http://schemas.openxmlformats.org/presentationml/2006/main">
  <p:tag name="KSO_WM_DIAGRAM_VIRTUALLY_FRAME" val="{&quot;height&quot;:367.85,&quot;left&quot;:64.55,&quot;top&quot;:106.8,&quot;width&quot;:833.3}"/>
</p:tagLst>
</file>

<file path=ppt/tags/tag67.xml><?xml version="1.0" encoding="utf-8"?>
<p:tagLst xmlns:p="http://schemas.openxmlformats.org/presentationml/2006/main">
  <p:tag name="KSO_WM_DIAGRAM_VIRTUALLY_FRAME" val="{&quot;height&quot;:367.85,&quot;left&quot;:64.55,&quot;top&quot;:106.8,&quot;width&quot;:833.3}"/>
</p:tagLst>
</file>

<file path=ppt/tags/tag68.xml><?xml version="1.0" encoding="utf-8"?>
<p:tagLst xmlns:p="http://schemas.openxmlformats.org/presentationml/2006/main">
  <p:tag name="KSO_WM_DIAGRAM_VIRTUALLY_FRAME" val="{&quot;height&quot;:367.85,&quot;left&quot;:64.55,&quot;top&quot;:106.8,&quot;width&quot;:833.3}"/>
</p:tagLst>
</file>

<file path=ppt/tags/tag69.xml><?xml version="1.0" encoding="utf-8"?>
<p:tagLst xmlns:p="http://schemas.openxmlformats.org/presentationml/2006/main">
  <p:tag name="KSO_WM_DIAGRAM_VIRTUALLY_FRAME" val="{&quot;height&quot;:367.85,&quot;left&quot;:64.55,&quot;top&quot;:106.8,&quot;width&quot;:833.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67.85,&quot;left&quot;:64.55,&quot;top&quot;:106.8,&quot;width&quot;:833.3}"/>
</p:tagLst>
</file>

<file path=ppt/tags/tag71.xml><?xml version="1.0" encoding="utf-8"?>
<p:tagLst xmlns:p="http://schemas.openxmlformats.org/presentationml/2006/main">
  <p:tag name="KSO_WM_DIAGRAM_VIRTUALLY_FRAME" val="{&quot;height&quot;:367.85,&quot;left&quot;:64.55,&quot;top&quot;:106.8,&quot;width&quot;:833.3}"/>
</p:tagLst>
</file>

<file path=ppt/tags/tag72.xml><?xml version="1.0" encoding="utf-8"?>
<p:tagLst xmlns:p="http://schemas.openxmlformats.org/presentationml/2006/main">
  <p:tag name="KSO_WM_DIAGRAM_VIRTUALLY_FRAME" val="{&quot;height&quot;:367.85,&quot;left&quot;:64.55,&quot;top&quot;:106.8,&quot;width&quot;:833.3}"/>
</p:tagLst>
</file>

<file path=ppt/tags/tag73.xml><?xml version="1.0" encoding="utf-8"?>
<p:tagLst xmlns:p="http://schemas.openxmlformats.org/presentationml/2006/main">
  <p:tag name="KSO_WM_DIAGRAM_VIRTUALLY_FRAME" val="{&quot;height&quot;:367.85,&quot;left&quot;:64.55,&quot;top&quot;:106.8,&quot;width&quot;:833.3}"/>
</p:tagLst>
</file>

<file path=ppt/tags/tag74.xml><?xml version="1.0" encoding="utf-8"?>
<p:tagLst xmlns:p="http://schemas.openxmlformats.org/presentationml/2006/main">
  <p:tag name="KSO_WM_DIAGRAM_VIRTUALLY_FRAME" val="{&quot;height&quot;:367.85,&quot;left&quot;:64.55,&quot;top&quot;:106.8,&quot;width&quot;:833.3}"/>
</p:tagLst>
</file>

<file path=ppt/tags/tag75.xml><?xml version="1.0" encoding="utf-8"?>
<p:tagLst xmlns:p="http://schemas.openxmlformats.org/presentationml/2006/main">
  <p:tag name="KSO_WM_SLIDE_ITEM_CNT" val="4"/>
</p:tagLst>
</file>

<file path=ppt/tags/tag76.xml><?xml version="1.0" encoding="utf-8"?>
<p:tagLst xmlns:p="http://schemas.openxmlformats.org/presentationml/2006/main">
  <p:tag name="ISLIDE.GUIDESSETTING" val="{&quot;Id&quot;:&quot;238bb9cd-4475-40e6-be29-7cd4dcd2c2b4&quot;,&quot;Name&quot;:null,&quot;Kind&quot;:&quot;Custom&quot;,&quot;OldGuidesSetting&quot;:{&quot;HeaderHeight&quot;:0.0,&quot;FooterHeight&quot;:0.0,&quot;SideMargin&quot;:0.0,&quot;TopMargin&quot;:0.0,&quot;BottomMargin&quot;:0.0,&quot;IntervalMargin&quot;:0.0}}"/>
  <p:tag name="KSO_WPP_MARK_KEY" val="08d7cf74-ab6a-476e-b874-3600e99c9ceb"/>
  <p:tag name="COMMONDATA" val="eyJoZGlkIjoiZWRjZjcxZjk3NjVjMzAzY2Y5NTNmYmE4NDRjNTZmMGUifQ=="/>
  <p:tag name="RESOURCE_RECORD_KEY" val="{&quot;29&quot;:[50000086],&quot;65&quot;:[20236725],&quot;70&quot;:[3318889,3321646,3321478,3321975]}"/>
  <p:tag name="resource_record_key" val="{&quot;29&quot;:[50000086],&quot;65&quot;:[20236725],&quot;70&quot;:[3318889,3321646,3321478,332197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2_主题5">
  <a:themeElements>
    <a:clrScheme name="字幕">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13v545x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蓝色​​">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5">
      <a:majorFont>
        <a:latin typeface="等线 Light"/>
        <a:ea typeface="思源黑体 CN Bold"/>
        <a:cs typeface=""/>
      </a:majorFont>
      <a:minorFont>
        <a:latin typeface="等线"/>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00000419-1">
      <a:dk1>
        <a:srgbClr val="333333"/>
      </a:dk1>
      <a:lt1>
        <a:srgbClr val="FFFFFF"/>
      </a:lt1>
      <a:dk2>
        <a:srgbClr val="102544"/>
      </a:dk2>
      <a:lt2>
        <a:srgbClr val="EFF4FB"/>
      </a:lt2>
      <a:accent1>
        <a:srgbClr val="749FDE"/>
      </a:accent1>
      <a:accent2>
        <a:srgbClr val="2E69C0"/>
      </a:accent2>
      <a:accent3>
        <a:srgbClr val="7486DE"/>
      </a:accent3>
      <a:accent4>
        <a:srgbClr val="7C74DE"/>
      </a:accent4>
      <a:accent5>
        <a:srgbClr val="9574DE"/>
      </a:accent5>
      <a:accent6>
        <a:srgbClr val="AE74DE"/>
      </a:accent6>
      <a:hlink>
        <a:srgbClr val="304FFE"/>
      </a:hlink>
      <a:folHlink>
        <a:srgbClr val="492067"/>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5784</Words>
  <Application>WPS 演示</Application>
  <PresentationFormat>宽屏</PresentationFormat>
  <Paragraphs>692</Paragraphs>
  <Slides>9</Slides>
  <Notes>1</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9</vt:i4>
      </vt:variant>
    </vt:vector>
  </HeadingPairs>
  <TitlesOfParts>
    <vt:vector size="29" baseType="lpstr">
      <vt:lpstr>Arial</vt:lpstr>
      <vt:lpstr>宋体</vt:lpstr>
      <vt:lpstr>Wingdings</vt:lpstr>
      <vt:lpstr>思源黑体 CN Light</vt:lpstr>
      <vt:lpstr>DINPro-Light</vt:lpstr>
      <vt:lpstr>微软雅黑</vt:lpstr>
      <vt:lpstr>Wingdings</vt:lpstr>
      <vt:lpstr>江城圆体 400W</vt:lpstr>
      <vt:lpstr>思源宋体 CN Heavy</vt:lpstr>
      <vt:lpstr>Arial Unicode MS</vt:lpstr>
      <vt:lpstr>黑体</vt:lpstr>
      <vt:lpstr>等线</vt:lpstr>
      <vt:lpstr>思源黑体 CN Normal</vt:lpstr>
      <vt:lpstr>思源黑体 CN Bold</vt:lpstr>
      <vt:lpstr>等线 Light</vt:lpstr>
      <vt:lpstr>Segoe Print</vt:lpstr>
      <vt:lpstr>Calibri</vt:lpstr>
      <vt:lpstr>2_主题5</vt:lpstr>
      <vt:lpstr>Office 主题​​</vt:lpstr>
      <vt:lpstr>2_Office 主题​​</vt:lpstr>
      <vt:lpstr>舒马普坦萘普生钠片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胡占利</dc:creator>
  <cp:lastModifiedBy>薄菁华</cp:lastModifiedBy>
  <cp:revision>86</cp:revision>
  <dcterms:created xsi:type="dcterms:W3CDTF">2025-06-20T03:53:00Z</dcterms:created>
  <dcterms:modified xsi:type="dcterms:W3CDTF">2025-07-19T03:51:47Z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66316DBA6D1A4ADDB7DB5571DD158CCD_13</vt:lpwstr>
  </property>
</Properties>
</file>