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433" r:id="rId2"/>
    <p:sldId id="2147479205" r:id="rId3"/>
    <p:sldId id="2147479216" r:id="rId4"/>
    <p:sldId id="2147479221" r:id="rId5"/>
    <p:sldId id="2147479213" r:id="rId6"/>
    <p:sldId id="2147479214" r:id="rId7"/>
    <p:sldId id="2147479215" r:id="rId8"/>
    <p:sldId id="2147479212" r:id="rId9"/>
    <p:sldId id="2147479222" r:id="rId10"/>
    <p:sldId id="2147479218" r:id="rId11"/>
    <p:sldId id="2147479223"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95C2"/>
    <a:srgbClr val="002060"/>
    <a:srgbClr val="E2F0D9"/>
    <a:srgbClr val="C00000"/>
    <a:srgbClr val="FFF2CC"/>
    <a:srgbClr val="F2F2F2"/>
    <a:srgbClr val="537B8E"/>
    <a:srgbClr val="173367"/>
    <a:srgbClr val="2B82AC"/>
    <a:srgbClr val="287C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91" autoAdjust="0"/>
    <p:restoredTop sz="87405" autoAdjust="0"/>
  </p:normalViewPr>
  <p:slideViewPr>
    <p:cSldViewPr snapToGrid="0">
      <p:cViewPr>
        <p:scale>
          <a:sx n="75" d="100"/>
          <a:sy n="75" d="100"/>
        </p:scale>
        <p:origin x="192" y="3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任意级别发生率</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CRS</c:v>
                </c:pt>
                <c:pt idx="1">
                  <c:v>ICANS</c:v>
                </c:pt>
              </c:strCache>
            </c:strRef>
          </c:cat>
          <c:val>
            <c:numRef>
              <c:f>Sheet1!$B$2:$B$3</c:f>
              <c:numCache>
                <c:formatCode>0.00%</c:formatCode>
                <c:ptCount val="2"/>
                <c:pt idx="0">
                  <c:v>0.93200000000000005</c:v>
                </c:pt>
                <c:pt idx="1">
                  <c:v>1.9E-2</c:v>
                </c:pt>
              </c:numCache>
            </c:numRef>
          </c:val>
          <c:extLst>
            <c:ext xmlns:c16="http://schemas.microsoft.com/office/drawing/2014/chart" uri="{C3380CC4-5D6E-409C-BE32-E72D297353CC}">
              <c16:uniqueId val="{00000000-8E13-47A7-9070-8E3517116076}"/>
            </c:ext>
          </c:extLst>
        </c:ser>
        <c:dLbls>
          <c:dLblPos val="outEnd"/>
          <c:showLegendKey val="0"/>
          <c:showVal val="1"/>
          <c:showCatName val="0"/>
          <c:showSerName val="0"/>
          <c:showPercent val="0"/>
          <c:showBubbleSize val="0"/>
        </c:dLbls>
        <c:gapWidth val="355"/>
        <c:overlap val="-70"/>
        <c:axId val="1254953135"/>
        <c:axId val="1254956879"/>
      </c:barChart>
      <c:catAx>
        <c:axId val="1254953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254956879"/>
        <c:crosses val="autoZero"/>
        <c:auto val="1"/>
        <c:lblAlgn val="ctr"/>
        <c:lblOffset val="100"/>
        <c:noMultiLvlLbl val="0"/>
      </c:catAx>
      <c:valAx>
        <c:axId val="1254956879"/>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2549531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≥3级不良事件发生率</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CRS</c:v>
                </c:pt>
                <c:pt idx="1">
                  <c:v>ICANS</c:v>
                </c:pt>
              </c:strCache>
            </c:strRef>
          </c:cat>
          <c:val>
            <c:numRef>
              <c:f>Sheet1!$B$2:$B$3</c:f>
              <c:numCache>
                <c:formatCode>General</c:formatCode>
                <c:ptCount val="2"/>
                <c:pt idx="0" formatCode="0.00%">
                  <c:v>0.01</c:v>
                </c:pt>
                <c:pt idx="1">
                  <c:v>0</c:v>
                </c:pt>
              </c:numCache>
            </c:numRef>
          </c:val>
          <c:extLst>
            <c:ext xmlns:c16="http://schemas.microsoft.com/office/drawing/2014/chart" uri="{C3380CC4-5D6E-409C-BE32-E72D297353CC}">
              <c16:uniqueId val="{00000000-C5FD-4025-8C14-4D7AC805B4E8}"/>
            </c:ext>
          </c:extLst>
        </c:ser>
        <c:dLbls>
          <c:dLblPos val="outEnd"/>
          <c:showLegendKey val="0"/>
          <c:showVal val="1"/>
          <c:showCatName val="0"/>
          <c:showSerName val="0"/>
          <c:showPercent val="0"/>
          <c:showBubbleSize val="0"/>
        </c:dLbls>
        <c:gapWidth val="355"/>
        <c:overlap val="-70"/>
        <c:axId val="1254953135"/>
        <c:axId val="1254956879"/>
      </c:barChart>
      <c:catAx>
        <c:axId val="1254953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254956879"/>
        <c:crosses val="autoZero"/>
        <c:auto val="1"/>
        <c:lblAlgn val="ctr"/>
        <c:lblOffset val="100"/>
        <c:noMultiLvlLbl val="0"/>
      </c:catAx>
      <c:valAx>
        <c:axId val="1254956879"/>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2549531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07204209740351"/>
          <c:y val="5.9942676627993657E-2"/>
          <c:w val="0.77406294061036285"/>
          <c:h val="0.7270030995929927"/>
        </c:manualLayout>
      </c:layout>
      <c:barChart>
        <c:barDir val="bar"/>
        <c:grouping val="stacked"/>
        <c:varyColors val="0"/>
        <c:ser>
          <c:idx val="0"/>
          <c:order val="0"/>
          <c:tx>
            <c:strRef>
              <c:f>Sheet1!$B$1</c:f>
              <c:strCache>
                <c:ptCount val="1"/>
                <c:pt idx="0">
                  <c:v>中位发生时间（天）</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CRS</c:v>
                </c:pt>
                <c:pt idx="1">
                  <c:v>ICANS</c:v>
                </c:pt>
              </c:strCache>
            </c:strRef>
          </c:cat>
          <c:val>
            <c:numRef>
              <c:f>Sheet1!$B$2:$B$3</c:f>
              <c:numCache>
                <c:formatCode>General</c:formatCode>
                <c:ptCount val="2"/>
                <c:pt idx="0">
                  <c:v>6</c:v>
                </c:pt>
                <c:pt idx="1">
                  <c:v>6.5</c:v>
                </c:pt>
              </c:numCache>
            </c:numRef>
          </c:val>
          <c:extLst>
            <c:ext xmlns:c16="http://schemas.microsoft.com/office/drawing/2014/chart" uri="{C3380CC4-5D6E-409C-BE32-E72D297353CC}">
              <c16:uniqueId val="{00000000-1C9B-4DB2-8942-7A2F4D763BCB}"/>
            </c:ext>
          </c:extLst>
        </c:ser>
        <c:ser>
          <c:idx val="1"/>
          <c:order val="1"/>
          <c:tx>
            <c:strRef>
              <c:f>Sheet1!$C$1</c:f>
              <c:strCache>
                <c:ptCount val="1"/>
                <c:pt idx="0">
                  <c:v>中位持续时间（天）</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CRS</c:v>
                </c:pt>
                <c:pt idx="1">
                  <c:v>ICANS</c:v>
                </c:pt>
              </c:strCache>
            </c:strRef>
          </c:cat>
          <c:val>
            <c:numRef>
              <c:f>Sheet1!$C$2:$C$3</c:f>
              <c:numCache>
                <c:formatCode>General</c:formatCode>
                <c:ptCount val="2"/>
                <c:pt idx="0">
                  <c:v>5</c:v>
                </c:pt>
                <c:pt idx="1">
                  <c:v>1.5</c:v>
                </c:pt>
              </c:numCache>
            </c:numRef>
          </c:val>
          <c:extLst>
            <c:ext xmlns:c16="http://schemas.microsoft.com/office/drawing/2014/chart" uri="{C3380CC4-5D6E-409C-BE32-E72D297353CC}">
              <c16:uniqueId val="{00000001-1C9B-4DB2-8942-7A2F4D763BCB}"/>
            </c:ext>
          </c:extLst>
        </c:ser>
        <c:dLbls>
          <c:dLblPos val="ctr"/>
          <c:showLegendKey val="0"/>
          <c:showVal val="1"/>
          <c:showCatName val="0"/>
          <c:showSerName val="0"/>
          <c:showPercent val="0"/>
          <c:showBubbleSize val="0"/>
        </c:dLbls>
        <c:gapWidth val="150"/>
        <c:overlap val="100"/>
        <c:axId val="1499227647"/>
        <c:axId val="1499228063"/>
      </c:barChart>
      <c:catAx>
        <c:axId val="14992276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zh-CN"/>
          </a:p>
        </c:txPr>
        <c:crossAx val="1499228063"/>
        <c:crosses val="autoZero"/>
        <c:auto val="1"/>
        <c:lblAlgn val="ctr"/>
        <c:lblOffset val="100"/>
        <c:noMultiLvlLbl val="0"/>
      </c:catAx>
      <c:valAx>
        <c:axId val="1499228063"/>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499227647"/>
        <c:crosses val="autoZero"/>
        <c:crossBetween val="between"/>
      </c:valAx>
      <c:spPr>
        <a:noFill/>
        <a:ln>
          <a:noFill/>
        </a:ln>
        <a:effectLst/>
      </c:spPr>
    </c:plotArea>
    <c:legend>
      <c:legendPos val="t"/>
      <c:layout>
        <c:manualLayout>
          <c:xMode val="edge"/>
          <c:yMode val="edge"/>
          <c:x val="8.7575520717058819E-2"/>
          <c:y val="0.89963993567928646"/>
          <c:w val="0.89999989877789488"/>
          <c:h val="9.808730884455467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1B611C-B4A1-47E1-8E7E-CD857B853259}" type="datetimeFigureOut">
              <a:rPr lang="zh-CN" altLang="en-US" smtClean="0"/>
              <a:t>2025/7/15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422E89-E523-400A-8412-F5659C528F47}" type="slidenum">
              <a:rPr lang="zh-CN" altLang="en-US" smtClean="0"/>
              <a:t>‹#›</a:t>
            </a:fld>
            <a:endParaRPr lang="zh-CN" altLang="en-US"/>
          </a:p>
        </p:txBody>
      </p:sp>
    </p:spTree>
    <p:extLst>
      <p:ext uri="{BB962C8B-B14F-4D97-AF65-F5344CB8AC3E}">
        <p14:creationId xmlns:p14="http://schemas.microsoft.com/office/powerpoint/2010/main" val="617122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6422E89-E523-400A-8412-F5659C528F47}" type="slidenum">
              <a:rPr lang="zh-CN" altLang="en-US" smtClean="0"/>
              <a:t>1</a:t>
            </a:fld>
            <a:endParaRPr lang="zh-CN" altLang="en-US"/>
          </a:p>
        </p:txBody>
      </p:sp>
    </p:spTree>
    <p:extLst>
      <p:ext uri="{BB962C8B-B14F-4D97-AF65-F5344CB8AC3E}">
        <p14:creationId xmlns:p14="http://schemas.microsoft.com/office/powerpoint/2010/main" val="3380523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90DB1A-72BE-9248-8622-C2DF8BB3E83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C0AEC3C-E663-1A23-A4AC-2654C05509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FE64948-5877-4F3B-2BA5-12418C491C3E}"/>
              </a:ext>
            </a:extLst>
          </p:cNvPr>
          <p:cNvSpPr>
            <a:spLocks noGrp="1"/>
          </p:cNvSpPr>
          <p:nvPr>
            <p:ph type="dt" sz="half" idx="10"/>
          </p:nvPr>
        </p:nvSpPr>
        <p:spPr/>
        <p:txBody>
          <a:bodyPr/>
          <a:lstStyle/>
          <a:p>
            <a:fld id="{23263A0E-A115-4C4E-8D4B-6610ED5F4249}" type="datetimeFigureOut">
              <a:rPr lang="zh-CN" altLang="en-US" smtClean="0"/>
              <a:t>2025/7/15</a:t>
            </a:fld>
            <a:endParaRPr lang="zh-CN" altLang="en-US"/>
          </a:p>
        </p:txBody>
      </p:sp>
      <p:sp>
        <p:nvSpPr>
          <p:cNvPr id="5" name="页脚占位符 4">
            <a:extLst>
              <a:ext uri="{FF2B5EF4-FFF2-40B4-BE49-F238E27FC236}">
                <a16:creationId xmlns:a16="http://schemas.microsoft.com/office/drawing/2014/main" id="{7E66516E-E6F8-0265-1A8B-B59D792FF2A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A24D335-804E-6C4B-8C3D-87C772C6080B}"/>
              </a:ext>
            </a:extLst>
          </p:cNvPr>
          <p:cNvSpPr>
            <a:spLocks noGrp="1"/>
          </p:cNvSpPr>
          <p:nvPr>
            <p:ph type="sldNum" sz="quarter" idx="12"/>
          </p:nvPr>
        </p:nvSpPr>
        <p:spPr/>
        <p:txBody>
          <a:bodyPr/>
          <a:lstStyle/>
          <a:p>
            <a:fld id="{A9D0755C-EB2B-4836-85D8-38FB784F0A98}" type="slidenum">
              <a:rPr lang="zh-CN" altLang="en-US" smtClean="0"/>
              <a:t>‹#›</a:t>
            </a:fld>
            <a:endParaRPr lang="zh-CN" altLang="en-US"/>
          </a:p>
        </p:txBody>
      </p:sp>
    </p:spTree>
    <p:extLst>
      <p:ext uri="{BB962C8B-B14F-4D97-AF65-F5344CB8AC3E}">
        <p14:creationId xmlns:p14="http://schemas.microsoft.com/office/powerpoint/2010/main" val="825934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68971C-10C5-641C-5EF8-E6EDA8AD5FA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CDE62F9-8F8A-FC09-85F3-7DE5D241AD7A}"/>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E1CFB25-7735-845C-D084-4CE0742195BD}"/>
              </a:ext>
            </a:extLst>
          </p:cNvPr>
          <p:cNvSpPr>
            <a:spLocks noGrp="1"/>
          </p:cNvSpPr>
          <p:nvPr>
            <p:ph type="dt" sz="half" idx="10"/>
          </p:nvPr>
        </p:nvSpPr>
        <p:spPr/>
        <p:txBody>
          <a:bodyPr/>
          <a:lstStyle/>
          <a:p>
            <a:fld id="{23263A0E-A115-4C4E-8D4B-6610ED5F4249}" type="datetimeFigureOut">
              <a:rPr lang="zh-CN" altLang="en-US" smtClean="0"/>
              <a:t>2025/7/15</a:t>
            </a:fld>
            <a:endParaRPr lang="zh-CN" altLang="en-US"/>
          </a:p>
        </p:txBody>
      </p:sp>
      <p:sp>
        <p:nvSpPr>
          <p:cNvPr id="5" name="页脚占位符 4">
            <a:extLst>
              <a:ext uri="{FF2B5EF4-FFF2-40B4-BE49-F238E27FC236}">
                <a16:creationId xmlns:a16="http://schemas.microsoft.com/office/drawing/2014/main" id="{0753E84A-5C6B-2500-DE15-57883B650E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1AC027E-453C-59BD-5CF9-6E3B256D4CE4}"/>
              </a:ext>
            </a:extLst>
          </p:cNvPr>
          <p:cNvSpPr>
            <a:spLocks noGrp="1"/>
          </p:cNvSpPr>
          <p:nvPr>
            <p:ph type="sldNum" sz="quarter" idx="12"/>
          </p:nvPr>
        </p:nvSpPr>
        <p:spPr/>
        <p:txBody>
          <a:bodyPr/>
          <a:lstStyle/>
          <a:p>
            <a:fld id="{A9D0755C-EB2B-4836-85D8-38FB784F0A98}" type="slidenum">
              <a:rPr lang="zh-CN" altLang="en-US" smtClean="0"/>
              <a:t>‹#›</a:t>
            </a:fld>
            <a:endParaRPr lang="zh-CN" altLang="en-US"/>
          </a:p>
        </p:txBody>
      </p:sp>
    </p:spTree>
    <p:extLst>
      <p:ext uri="{BB962C8B-B14F-4D97-AF65-F5344CB8AC3E}">
        <p14:creationId xmlns:p14="http://schemas.microsoft.com/office/powerpoint/2010/main" val="2809474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34D6A14-7494-F1D3-9526-13F9A5C8B24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600B2FA-CA51-1CDE-C09B-7F7248AB4221}"/>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F286053-98BF-EFA7-627C-F85F1F006DAB}"/>
              </a:ext>
            </a:extLst>
          </p:cNvPr>
          <p:cNvSpPr>
            <a:spLocks noGrp="1"/>
          </p:cNvSpPr>
          <p:nvPr>
            <p:ph type="dt" sz="half" idx="10"/>
          </p:nvPr>
        </p:nvSpPr>
        <p:spPr/>
        <p:txBody>
          <a:bodyPr/>
          <a:lstStyle/>
          <a:p>
            <a:fld id="{23263A0E-A115-4C4E-8D4B-6610ED5F4249}" type="datetimeFigureOut">
              <a:rPr lang="zh-CN" altLang="en-US" smtClean="0"/>
              <a:t>2025/7/15</a:t>
            </a:fld>
            <a:endParaRPr lang="zh-CN" altLang="en-US"/>
          </a:p>
        </p:txBody>
      </p:sp>
      <p:sp>
        <p:nvSpPr>
          <p:cNvPr id="5" name="页脚占位符 4">
            <a:extLst>
              <a:ext uri="{FF2B5EF4-FFF2-40B4-BE49-F238E27FC236}">
                <a16:creationId xmlns:a16="http://schemas.microsoft.com/office/drawing/2014/main" id="{75F03A60-EDB5-1E8E-6064-E96E77CA9C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841800E-B1B7-48D9-3656-9B029B147C8C}"/>
              </a:ext>
            </a:extLst>
          </p:cNvPr>
          <p:cNvSpPr>
            <a:spLocks noGrp="1"/>
          </p:cNvSpPr>
          <p:nvPr>
            <p:ph type="sldNum" sz="quarter" idx="12"/>
          </p:nvPr>
        </p:nvSpPr>
        <p:spPr/>
        <p:txBody>
          <a:bodyPr/>
          <a:lstStyle/>
          <a:p>
            <a:fld id="{A9D0755C-EB2B-4836-85D8-38FB784F0A98}" type="slidenum">
              <a:rPr lang="zh-CN" altLang="en-US" smtClean="0"/>
              <a:t>‹#›</a:t>
            </a:fld>
            <a:endParaRPr lang="zh-CN" altLang="en-US"/>
          </a:p>
        </p:txBody>
      </p:sp>
    </p:spTree>
    <p:extLst>
      <p:ext uri="{BB962C8B-B14F-4D97-AF65-F5344CB8AC3E}">
        <p14:creationId xmlns:p14="http://schemas.microsoft.com/office/powerpoint/2010/main" val="3990021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cSld name="1_比较">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 name="对象 7" hidden="1">
            <a:extLst>
              <a:ext uri="{FF2B5EF4-FFF2-40B4-BE49-F238E27FC236}">
                <a16:creationId xmlns:a16="http://schemas.microsoft.com/office/drawing/2014/main" id="{8F716FEB-40C0-4D83-B02D-A9A2E360A43D}"/>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8" name="Title 1"/>
          <p:cNvSpPr>
            <a:spLocks noGrp="1"/>
          </p:cNvSpPr>
          <p:nvPr>
            <p:ph type="title" hasCustomPrompt="1"/>
          </p:nvPr>
        </p:nvSpPr>
        <p:spPr>
          <a:xfrm>
            <a:off x="1016953" y="2015173"/>
            <a:ext cx="9720263" cy="1498600"/>
          </a:xfrm>
          <a:effectLst>
            <a:outerShdw blurRad="50800" dist="38100" dir="2700000" algn="tl" rotWithShape="0">
              <a:srgbClr val="0089CE">
                <a:alpha val="40000"/>
              </a:srgbClr>
            </a:outerShdw>
          </a:effectLst>
        </p:spPr>
        <p:txBody>
          <a:bodyPr/>
          <a:lstStyle>
            <a:lvl1pPr algn="l">
              <a:lnSpc>
                <a:spcPct val="110000"/>
              </a:lnSpc>
              <a:defRPr>
                <a:solidFill>
                  <a:schemeClr val="bg1"/>
                </a:solidFill>
              </a:defRPr>
            </a:lvl1pPr>
          </a:lstStyle>
          <a:p>
            <a:r>
              <a:rPr lang="zh-CN" altLang="en-US" noProof="1"/>
              <a:t>单击此处编辑</a:t>
            </a:r>
            <a:br>
              <a:rPr lang="zh-CN" altLang="en-US" noProof="1"/>
            </a:br>
            <a:r>
              <a:rPr lang="zh-CN" altLang="en-US" noProof="1"/>
              <a:t>母版标题样式</a:t>
            </a:r>
            <a:endParaRPr lang="en-US" noProof="1"/>
          </a:p>
        </p:txBody>
      </p:sp>
      <p:sp>
        <p:nvSpPr>
          <p:cNvPr id="9" name="Content Placeholder 2"/>
          <p:cNvSpPr>
            <a:spLocks noGrp="1"/>
          </p:cNvSpPr>
          <p:nvPr>
            <p:ph idx="1"/>
          </p:nvPr>
        </p:nvSpPr>
        <p:spPr>
          <a:xfrm>
            <a:off x="1007745" y="3637915"/>
            <a:ext cx="9719945" cy="388620"/>
          </a:xfrm>
        </p:spPr>
        <p:txBody>
          <a:bodyPr/>
          <a:lstStyle>
            <a:lvl1pPr algn="l">
              <a:defRPr>
                <a:solidFill>
                  <a:schemeClr val="bg1"/>
                </a:solidFill>
              </a:defRPr>
            </a:lvl1pPr>
            <a:lvl2pPr marL="12827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noProof="1"/>
              <a:t>单击此处编辑母版文本样式</a:t>
            </a:r>
          </a:p>
        </p:txBody>
      </p:sp>
      <p:sp>
        <p:nvSpPr>
          <p:cNvPr id="11" name="Content Placeholder 2"/>
          <p:cNvSpPr>
            <a:spLocks noGrp="1"/>
          </p:cNvSpPr>
          <p:nvPr>
            <p:ph idx="13"/>
          </p:nvPr>
        </p:nvSpPr>
        <p:spPr>
          <a:xfrm>
            <a:off x="1036320" y="5357495"/>
            <a:ext cx="9719945" cy="388620"/>
          </a:xfrm>
        </p:spPr>
        <p:txBody>
          <a:bodyPr/>
          <a:lstStyle>
            <a:lvl1pPr algn="l">
              <a:defRPr sz="1900">
                <a:solidFill>
                  <a:schemeClr val="bg1"/>
                </a:solidFill>
                <a:latin typeface="Source Han Sans CN Light" panose="020B0200000000000000" charset="-122"/>
                <a:ea typeface="Source Han Sans CN Light" panose="020B0200000000000000" charset="-122"/>
              </a:defRPr>
            </a:lvl1pPr>
            <a:lvl2pPr marL="12827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noProof="1"/>
              <a:t>单击此处编辑母版文本样式</a:t>
            </a:r>
          </a:p>
        </p:txBody>
      </p:sp>
    </p:spTree>
    <p:extLst>
      <p:ext uri="{BB962C8B-B14F-4D97-AF65-F5344CB8AC3E}">
        <p14:creationId xmlns:p14="http://schemas.microsoft.com/office/powerpoint/2010/main" val="1501998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1271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578878-5650-9ED4-9917-712ECB71295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DA89920-0BE5-8AFE-0A59-D4DD3EBAF2E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D10E31A-5587-8186-2F99-7C97141FB6C5}"/>
              </a:ext>
            </a:extLst>
          </p:cNvPr>
          <p:cNvSpPr>
            <a:spLocks noGrp="1"/>
          </p:cNvSpPr>
          <p:nvPr>
            <p:ph type="dt" sz="half" idx="10"/>
          </p:nvPr>
        </p:nvSpPr>
        <p:spPr/>
        <p:txBody>
          <a:bodyPr/>
          <a:lstStyle/>
          <a:p>
            <a:fld id="{23263A0E-A115-4C4E-8D4B-6610ED5F4249}" type="datetimeFigureOut">
              <a:rPr lang="zh-CN" altLang="en-US" smtClean="0"/>
              <a:t>2025/7/15</a:t>
            </a:fld>
            <a:endParaRPr lang="zh-CN" altLang="en-US"/>
          </a:p>
        </p:txBody>
      </p:sp>
      <p:sp>
        <p:nvSpPr>
          <p:cNvPr id="5" name="页脚占位符 4">
            <a:extLst>
              <a:ext uri="{FF2B5EF4-FFF2-40B4-BE49-F238E27FC236}">
                <a16:creationId xmlns:a16="http://schemas.microsoft.com/office/drawing/2014/main" id="{676916F5-4BCE-877D-F02E-94CDEB47147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89DAB90-8220-FBE5-1DB6-9F2456C93D63}"/>
              </a:ext>
            </a:extLst>
          </p:cNvPr>
          <p:cNvSpPr>
            <a:spLocks noGrp="1"/>
          </p:cNvSpPr>
          <p:nvPr>
            <p:ph type="sldNum" sz="quarter" idx="12"/>
          </p:nvPr>
        </p:nvSpPr>
        <p:spPr/>
        <p:txBody>
          <a:bodyPr/>
          <a:lstStyle/>
          <a:p>
            <a:fld id="{A9D0755C-EB2B-4836-85D8-38FB784F0A98}" type="slidenum">
              <a:rPr lang="zh-CN" altLang="en-US" smtClean="0"/>
              <a:t>‹#›</a:t>
            </a:fld>
            <a:endParaRPr lang="zh-CN" altLang="en-US"/>
          </a:p>
        </p:txBody>
      </p:sp>
    </p:spTree>
    <p:extLst>
      <p:ext uri="{BB962C8B-B14F-4D97-AF65-F5344CB8AC3E}">
        <p14:creationId xmlns:p14="http://schemas.microsoft.com/office/powerpoint/2010/main" val="2264418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642BCA-83C8-970A-A72B-038665EA4B4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46CEA9C-0F97-19FD-82C2-F8DCC160BC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7C8F47B-1BF1-4B72-BFD1-C6DB24DE28B1}"/>
              </a:ext>
            </a:extLst>
          </p:cNvPr>
          <p:cNvSpPr>
            <a:spLocks noGrp="1"/>
          </p:cNvSpPr>
          <p:nvPr>
            <p:ph type="dt" sz="half" idx="10"/>
          </p:nvPr>
        </p:nvSpPr>
        <p:spPr/>
        <p:txBody>
          <a:bodyPr/>
          <a:lstStyle/>
          <a:p>
            <a:fld id="{23263A0E-A115-4C4E-8D4B-6610ED5F4249}" type="datetimeFigureOut">
              <a:rPr lang="zh-CN" altLang="en-US" smtClean="0"/>
              <a:t>2025/7/15</a:t>
            </a:fld>
            <a:endParaRPr lang="zh-CN" altLang="en-US"/>
          </a:p>
        </p:txBody>
      </p:sp>
      <p:sp>
        <p:nvSpPr>
          <p:cNvPr id="5" name="页脚占位符 4">
            <a:extLst>
              <a:ext uri="{FF2B5EF4-FFF2-40B4-BE49-F238E27FC236}">
                <a16:creationId xmlns:a16="http://schemas.microsoft.com/office/drawing/2014/main" id="{33F81D07-5AF1-63FA-5CA9-76AAACA44FA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5B988D8-CAF6-6235-E903-778D6DBD1F96}"/>
              </a:ext>
            </a:extLst>
          </p:cNvPr>
          <p:cNvSpPr>
            <a:spLocks noGrp="1"/>
          </p:cNvSpPr>
          <p:nvPr>
            <p:ph type="sldNum" sz="quarter" idx="12"/>
          </p:nvPr>
        </p:nvSpPr>
        <p:spPr/>
        <p:txBody>
          <a:bodyPr/>
          <a:lstStyle/>
          <a:p>
            <a:fld id="{A9D0755C-EB2B-4836-85D8-38FB784F0A98}" type="slidenum">
              <a:rPr lang="zh-CN" altLang="en-US" smtClean="0"/>
              <a:t>‹#›</a:t>
            </a:fld>
            <a:endParaRPr lang="zh-CN" altLang="en-US"/>
          </a:p>
        </p:txBody>
      </p:sp>
    </p:spTree>
    <p:extLst>
      <p:ext uri="{BB962C8B-B14F-4D97-AF65-F5344CB8AC3E}">
        <p14:creationId xmlns:p14="http://schemas.microsoft.com/office/powerpoint/2010/main" val="2659979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3AE0F7-4795-D507-C472-A279481B1D0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1DF4F9C-E6C8-B474-BA75-3B9198189377}"/>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4682A9F-108F-5E19-B9AA-D003AC368B9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0E89F85-9AC3-EA62-9A34-7ED0BA1185C0}"/>
              </a:ext>
            </a:extLst>
          </p:cNvPr>
          <p:cNvSpPr>
            <a:spLocks noGrp="1"/>
          </p:cNvSpPr>
          <p:nvPr>
            <p:ph type="dt" sz="half" idx="10"/>
          </p:nvPr>
        </p:nvSpPr>
        <p:spPr/>
        <p:txBody>
          <a:bodyPr/>
          <a:lstStyle/>
          <a:p>
            <a:fld id="{23263A0E-A115-4C4E-8D4B-6610ED5F4249}" type="datetimeFigureOut">
              <a:rPr lang="zh-CN" altLang="en-US" smtClean="0"/>
              <a:t>2025/7/15</a:t>
            </a:fld>
            <a:endParaRPr lang="zh-CN" altLang="en-US"/>
          </a:p>
        </p:txBody>
      </p:sp>
      <p:sp>
        <p:nvSpPr>
          <p:cNvPr id="6" name="页脚占位符 5">
            <a:extLst>
              <a:ext uri="{FF2B5EF4-FFF2-40B4-BE49-F238E27FC236}">
                <a16:creationId xmlns:a16="http://schemas.microsoft.com/office/drawing/2014/main" id="{9F23A064-469F-3849-DEE1-E20FE09B3B2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47FFF31-84BF-D752-0FA6-19D889D5E8F8}"/>
              </a:ext>
            </a:extLst>
          </p:cNvPr>
          <p:cNvSpPr>
            <a:spLocks noGrp="1"/>
          </p:cNvSpPr>
          <p:nvPr>
            <p:ph type="sldNum" sz="quarter" idx="12"/>
          </p:nvPr>
        </p:nvSpPr>
        <p:spPr/>
        <p:txBody>
          <a:bodyPr/>
          <a:lstStyle/>
          <a:p>
            <a:fld id="{A9D0755C-EB2B-4836-85D8-38FB784F0A98}" type="slidenum">
              <a:rPr lang="zh-CN" altLang="en-US" smtClean="0"/>
              <a:t>‹#›</a:t>
            </a:fld>
            <a:endParaRPr lang="zh-CN" altLang="en-US"/>
          </a:p>
        </p:txBody>
      </p:sp>
    </p:spTree>
    <p:extLst>
      <p:ext uri="{BB962C8B-B14F-4D97-AF65-F5344CB8AC3E}">
        <p14:creationId xmlns:p14="http://schemas.microsoft.com/office/powerpoint/2010/main" val="3570414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4C8C74-25C3-21EB-A8A9-D2A1CFCCED3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D367D1D-4248-D64E-BD10-E6D4901119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286FB3A-5C32-A22C-8186-87312513292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8A7FBF5-0B66-4332-F07C-D053912832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7425302-F7E4-FDBC-68D6-6208A09B7D4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91A7026-01B4-0E8C-CEB8-88134AE74902}"/>
              </a:ext>
            </a:extLst>
          </p:cNvPr>
          <p:cNvSpPr>
            <a:spLocks noGrp="1"/>
          </p:cNvSpPr>
          <p:nvPr>
            <p:ph type="dt" sz="half" idx="10"/>
          </p:nvPr>
        </p:nvSpPr>
        <p:spPr/>
        <p:txBody>
          <a:bodyPr/>
          <a:lstStyle/>
          <a:p>
            <a:fld id="{23263A0E-A115-4C4E-8D4B-6610ED5F4249}" type="datetimeFigureOut">
              <a:rPr lang="zh-CN" altLang="en-US" smtClean="0"/>
              <a:t>2025/7/15</a:t>
            </a:fld>
            <a:endParaRPr lang="zh-CN" altLang="en-US"/>
          </a:p>
        </p:txBody>
      </p:sp>
      <p:sp>
        <p:nvSpPr>
          <p:cNvPr id="8" name="页脚占位符 7">
            <a:extLst>
              <a:ext uri="{FF2B5EF4-FFF2-40B4-BE49-F238E27FC236}">
                <a16:creationId xmlns:a16="http://schemas.microsoft.com/office/drawing/2014/main" id="{E83CA687-C25B-96CF-BD6D-D369C9004DB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9D8A149-5E97-B360-3701-7355BC2B03EA}"/>
              </a:ext>
            </a:extLst>
          </p:cNvPr>
          <p:cNvSpPr>
            <a:spLocks noGrp="1"/>
          </p:cNvSpPr>
          <p:nvPr>
            <p:ph type="sldNum" sz="quarter" idx="12"/>
          </p:nvPr>
        </p:nvSpPr>
        <p:spPr/>
        <p:txBody>
          <a:bodyPr/>
          <a:lstStyle/>
          <a:p>
            <a:fld id="{A9D0755C-EB2B-4836-85D8-38FB784F0A98}" type="slidenum">
              <a:rPr lang="zh-CN" altLang="en-US" smtClean="0"/>
              <a:t>‹#›</a:t>
            </a:fld>
            <a:endParaRPr lang="zh-CN" altLang="en-US"/>
          </a:p>
        </p:txBody>
      </p:sp>
    </p:spTree>
    <p:extLst>
      <p:ext uri="{BB962C8B-B14F-4D97-AF65-F5344CB8AC3E}">
        <p14:creationId xmlns:p14="http://schemas.microsoft.com/office/powerpoint/2010/main" val="93522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65A4ED-3997-6313-6C5E-2BB11C467E5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CD89FA0-6B9B-25BE-A24B-FFF8D634EA7D}"/>
              </a:ext>
            </a:extLst>
          </p:cNvPr>
          <p:cNvSpPr>
            <a:spLocks noGrp="1"/>
          </p:cNvSpPr>
          <p:nvPr>
            <p:ph type="dt" sz="half" idx="10"/>
          </p:nvPr>
        </p:nvSpPr>
        <p:spPr/>
        <p:txBody>
          <a:bodyPr/>
          <a:lstStyle/>
          <a:p>
            <a:fld id="{23263A0E-A115-4C4E-8D4B-6610ED5F4249}" type="datetimeFigureOut">
              <a:rPr lang="zh-CN" altLang="en-US" smtClean="0"/>
              <a:t>2025/7/15</a:t>
            </a:fld>
            <a:endParaRPr lang="zh-CN" altLang="en-US"/>
          </a:p>
        </p:txBody>
      </p:sp>
      <p:sp>
        <p:nvSpPr>
          <p:cNvPr id="4" name="页脚占位符 3">
            <a:extLst>
              <a:ext uri="{FF2B5EF4-FFF2-40B4-BE49-F238E27FC236}">
                <a16:creationId xmlns:a16="http://schemas.microsoft.com/office/drawing/2014/main" id="{2E730D71-989C-9DFA-D962-8E8C7830905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318D1B9-744B-86F6-15E8-02F4230EB7B9}"/>
              </a:ext>
            </a:extLst>
          </p:cNvPr>
          <p:cNvSpPr>
            <a:spLocks noGrp="1"/>
          </p:cNvSpPr>
          <p:nvPr>
            <p:ph type="sldNum" sz="quarter" idx="12"/>
          </p:nvPr>
        </p:nvSpPr>
        <p:spPr/>
        <p:txBody>
          <a:bodyPr/>
          <a:lstStyle/>
          <a:p>
            <a:fld id="{A9D0755C-EB2B-4836-85D8-38FB784F0A98}" type="slidenum">
              <a:rPr lang="zh-CN" altLang="en-US" smtClean="0"/>
              <a:t>‹#›</a:t>
            </a:fld>
            <a:endParaRPr lang="zh-CN" altLang="en-US"/>
          </a:p>
        </p:txBody>
      </p:sp>
    </p:spTree>
    <p:extLst>
      <p:ext uri="{BB962C8B-B14F-4D97-AF65-F5344CB8AC3E}">
        <p14:creationId xmlns:p14="http://schemas.microsoft.com/office/powerpoint/2010/main" val="1667519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5FF006-14FE-FBB1-5B03-F0B37C1013B4}"/>
              </a:ext>
            </a:extLst>
          </p:cNvPr>
          <p:cNvSpPr>
            <a:spLocks noGrp="1"/>
          </p:cNvSpPr>
          <p:nvPr>
            <p:ph type="dt" sz="half" idx="10"/>
          </p:nvPr>
        </p:nvSpPr>
        <p:spPr/>
        <p:txBody>
          <a:bodyPr/>
          <a:lstStyle/>
          <a:p>
            <a:fld id="{23263A0E-A115-4C4E-8D4B-6610ED5F4249}" type="datetimeFigureOut">
              <a:rPr lang="zh-CN" altLang="en-US" smtClean="0"/>
              <a:t>2025/7/15</a:t>
            </a:fld>
            <a:endParaRPr lang="zh-CN" altLang="en-US"/>
          </a:p>
        </p:txBody>
      </p:sp>
      <p:sp>
        <p:nvSpPr>
          <p:cNvPr id="3" name="页脚占位符 2">
            <a:extLst>
              <a:ext uri="{FF2B5EF4-FFF2-40B4-BE49-F238E27FC236}">
                <a16:creationId xmlns:a16="http://schemas.microsoft.com/office/drawing/2014/main" id="{1292FE08-1843-58E3-2D5B-FAA0B9E1EDE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0227E54-D627-8C0C-DC28-324CA36D1142}"/>
              </a:ext>
            </a:extLst>
          </p:cNvPr>
          <p:cNvSpPr>
            <a:spLocks noGrp="1"/>
          </p:cNvSpPr>
          <p:nvPr>
            <p:ph type="sldNum" sz="quarter" idx="12"/>
          </p:nvPr>
        </p:nvSpPr>
        <p:spPr/>
        <p:txBody>
          <a:bodyPr/>
          <a:lstStyle/>
          <a:p>
            <a:fld id="{A9D0755C-EB2B-4836-85D8-38FB784F0A98}" type="slidenum">
              <a:rPr lang="zh-CN" altLang="en-US" smtClean="0"/>
              <a:t>‹#›</a:t>
            </a:fld>
            <a:endParaRPr lang="zh-CN" altLang="en-US"/>
          </a:p>
        </p:txBody>
      </p:sp>
    </p:spTree>
    <p:extLst>
      <p:ext uri="{BB962C8B-B14F-4D97-AF65-F5344CB8AC3E}">
        <p14:creationId xmlns:p14="http://schemas.microsoft.com/office/powerpoint/2010/main" val="2838929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84276D-6BF5-4219-B1C2-DCC71C2FF5A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F6A360D-D5A3-41D4-B7BF-9466287A12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3E974C9-507A-1A35-4713-F4E5E411A4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6A2832C-D754-6079-6C68-66511FBFA1EB}"/>
              </a:ext>
            </a:extLst>
          </p:cNvPr>
          <p:cNvSpPr>
            <a:spLocks noGrp="1"/>
          </p:cNvSpPr>
          <p:nvPr>
            <p:ph type="dt" sz="half" idx="10"/>
          </p:nvPr>
        </p:nvSpPr>
        <p:spPr/>
        <p:txBody>
          <a:bodyPr/>
          <a:lstStyle/>
          <a:p>
            <a:fld id="{23263A0E-A115-4C4E-8D4B-6610ED5F4249}" type="datetimeFigureOut">
              <a:rPr lang="zh-CN" altLang="en-US" smtClean="0"/>
              <a:t>2025/7/15</a:t>
            </a:fld>
            <a:endParaRPr lang="zh-CN" altLang="en-US"/>
          </a:p>
        </p:txBody>
      </p:sp>
      <p:sp>
        <p:nvSpPr>
          <p:cNvPr id="6" name="页脚占位符 5">
            <a:extLst>
              <a:ext uri="{FF2B5EF4-FFF2-40B4-BE49-F238E27FC236}">
                <a16:creationId xmlns:a16="http://schemas.microsoft.com/office/drawing/2014/main" id="{822F6EB5-3202-D500-A24F-3C55ECF7855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03E680B-C458-FADC-C14E-AA2CCAA3830E}"/>
              </a:ext>
            </a:extLst>
          </p:cNvPr>
          <p:cNvSpPr>
            <a:spLocks noGrp="1"/>
          </p:cNvSpPr>
          <p:nvPr>
            <p:ph type="sldNum" sz="quarter" idx="12"/>
          </p:nvPr>
        </p:nvSpPr>
        <p:spPr/>
        <p:txBody>
          <a:bodyPr/>
          <a:lstStyle/>
          <a:p>
            <a:fld id="{A9D0755C-EB2B-4836-85D8-38FB784F0A98}" type="slidenum">
              <a:rPr lang="zh-CN" altLang="en-US" smtClean="0"/>
              <a:t>‹#›</a:t>
            </a:fld>
            <a:endParaRPr lang="zh-CN" altLang="en-US"/>
          </a:p>
        </p:txBody>
      </p:sp>
    </p:spTree>
    <p:extLst>
      <p:ext uri="{BB962C8B-B14F-4D97-AF65-F5344CB8AC3E}">
        <p14:creationId xmlns:p14="http://schemas.microsoft.com/office/powerpoint/2010/main" val="3427317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13A137-88A0-A2D3-FDF9-AFCFE82D57C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BCD510E-49BA-29E1-88AC-83C227EFC1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4F8A567-F91B-C551-49DE-7E37591330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3148D4D-ABF0-B9A0-DA91-51B6F54DA8E5}"/>
              </a:ext>
            </a:extLst>
          </p:cNvPr>
          <p:cNvSpPr>
            <a:spLocks noGrp="1"/>
          </p:cNvSpPr>
          <p:nvPr>
            <p:ph type="dt" sz="half" idx="10"/>
          </p:nvPr>
        </p:nvSpPr>
        <p:spPr/>
        <p:txBody>
          <a:bodyPr/>
          <a:lstStyle/>
          <a:p>
            <a:fld id="{23263A0E-A115-4C4E-8D4B-6610ED5F4249}" type="datetimeFigureOut">
              <a:rPr lang="zh-CN" altLang="en-US" smtClean="0"/>
              <a:t>2025/7/15</a:t>
            </a:fld>
            <a:endParaRPr lang="zh-CN" altLang="en-US"/>
          </a:p>
        </p:txBody>
      </p:sp>
      <p:sp>
        <p:nvSpPr>
          <p:cNvPr id="6" name="页脚占位符 5">
            <a:extLst>
              <a:ext uri="{FF2B5EF4-FFF2-40B4-BE49-F238E27FC236}">
                <a16:creationId xmlns:a16="http://schemas.microsoft.com/office/drawing/2014/main" id="{37BBCACB-3070-4B48-5BEA-8AD5D703216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3CF1793-F5D9-7045-B9A0-A6A50BEA7F1B}"/>
              </a:ext>
            </a:extLst>
          </p:cNvPr>
          <p:cNvSpPr>
            <a:spLocks noGrp="1"/>
          </p:cNvSpPr>
          <p:nvPr>
            <p:ph type="sldNum" sz="quarter" idx="12"/>
          </p:nvPr>
        </p:nvSpPr>
        <p:spPr/>
        <p:txBody>
          <a:bodyPr/>
          <a:lstStyle/>
          <a:p>
            <a:fld id="{A9D0755C-EB2B-4836-85D8-38FB784F0A98}" type="slidenum">
              <a:rPr lang="zh-CN" altLang="en-US" smtClean="0"/>
              <a:t>‹#›</a:t>
            </a:fld>
            <a:endParaRPr lang="zh-CN" altLang="en-US"/>
          </a:p>
        </p:txBody>
      </p:sp>
    </p:spTree>
    <p:extLst>
      <p:ext uri="{BB962C8B-B14F-4D97-AF65-F5344CB8AC3E}">
        <p14:creationId xmlns:p14="http://schemas.microsoft.com/office/powerpoint/2010/main" val="3247340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FCA15B6-F654-8EA3-A824-BB43A29DA9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2AE979D0-0185-66C8-C8E8-7B7742FF7A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1EFBE7E-F0AD-5644-1F07-4CD13BA87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63A0E-A115-4C4E-8D4B-6610ED5F4249}" type="datetimeFigureOut">
              <a:rPr lang="zh-CN" altLang="en-US" smtClean="0"/>
              <a:t>2025/7/15</a:t>
            </a:fld>
            <a:endParaRPr lang="zh-CN" altLang="en-US"/>
          </a:p>
        </p:txBody>
      </p:sp>
      <p:sp>
        <p:nvSpPr>
          <p:cNvPr id="5" name="页脚占位符 4">
            <a:extLst>
              <a:ext uri="{FF2B5EF4-FFF2-40B4-BE49-F238E27FC236}">
                <a16:creationId xmlns:a16="http://schemas.microsoft.com/office/drawing/2014/main" id="{FBB5FABC-686F-8C1C-901A-E2511D5C0A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638F1041-5B7C-C75E-EE36-58AC9DA6B3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D0755C-EB2B-4836-85D8-38FB784F0A98}" type="slidenum">
              <a:rPr lang="zh-CN" altLang="en-US" smtClean="0"/>
              <a:t>‹#›</a:t>
            </a:fld>
            <a:endParaRPr lang="zh-CN" altLang="en-US"/>
          </a:p>
        </p:txBody>
      </p:sp>
    </p:spTree>
    <p:extLst>
      <p:ext uri="{BB962C8B-B14F-4D97-AF65-F5344CB8AC3E}">
        <p14:creationId xmlns:p14="http://schemas.microsoft.com/office/powerpoint/2010/main" val="3065486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2.jp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2EE8619-85D0-46AD-BECF-08685E423BF9}"/>
              </a:ext>
            </a:extLst>
          </p:cNvPr>
          <p:cNvSpPr>
            <a:spLocks noGrp="1"/>
          </p:cNvSpPr>
          <p:nvPr>
            <p:ph type="title"/>
          </p:nvPr>
        </p:nvSpPr>
        <p:spPr>
          <a:xfrm>
            <a:off x="478625" y="1281038"/>
            <a:ext cx="11474106" cy="1498600"/>
          </a:xfrm>
        </p:spPr>
        <p:txBody>
          <a:bodyPr>
            <a:normAutofit fontScale="90000"/>
          </a:bodyPr>
          <a:lstStyle/>
          <a:p>
            <a:pPr algn="ctr" fontAlgn="auto"/>
            <a:br>
              <a:rPr lang="zh-CN" altLang="en-US" dirty="0">
                <a:latin typeface="Arial" panose="020B0604020202020204" pitchFamily="34" charset="0"/>
                <a:ea typeface="微软雅黑" panose="020B0503020204020204" pitchFamily="34" charset="-122"/>
                <a:sym typeface="Arial" panose="020B0604020202020204" pitchFamily="34" charset="0"/>
              </a:rPr>
            </a:br>
            <a:br>
              <a:rPr lang="en-US" altLang="zh-CN" noProof="1">
                <a:solidFill>
                  <a:srgbClr val="116FA2"/>
                </a:solidFill>
                <a:latin typeface="Arial" panose="020B0604020202020204" pitchFamily="34" charset="0"/>
                <a:ea typeface="微软雅黑" panose="020B0503020204020204" pitchFamily="34" charset="-122"/>
                <a:sym typeface="Arial" panose="020B0604020202020204" pitchFamily="34" charset="0"/>
              </a:rPr>
            </a:br>
            <a:r>
              <a:rPr lang="en-US" altLang="zh-CN" sz="4000" noProof="1">
                <a:latin typeface="Arial" panose="020B0604020202020204" pitchFamily="34" charset="0"/>
                <a:ea typeface="微软雅黑" panose="020B0503020204020204" pitchFamily="34" charset="-122"/>
                <a:sym typeface="Arial" panose="020B0604020202020204" pitchFamily="34" charset="0"/>
              </a:rPr>
              <a:t>2025</a:t>
            </a:r>
            <a:r>
              <a:rPr lang="zh-CN" altLang="en-US" sz="4000" noProof="1">
                <a:latin typeface="Arial" panose="020B0604020202020204" pitchFamily="34" charset="0"/>
                <a:ea typeface="微软雅黑" panose="020B0503020204020204" pitchFamily="34" charset="-122"/>
                <a:sym typeface="Arial" panose="020B0604020202020204" pitchFamily="34" charset="0"/>
              </a:rPr>
              <a:t>年国家医保药品目录调整拟谈判新增药品报送材料</a:t>
            </a:r>
            <a:br>
              <a:rPr lang="zh-CN" altLang="en-US" sz="4000" noProof="1">
                <a:latin typeface="Arial" panose="020B0604020202020204" pitchFamily="34" charset="0"/>
                <a:ea typeface="微软雅黑" panose="020B0503020204020204" pitchFamily="34" charset="-122"/>
                <a:sym typeface="Arial" panose="020B0604020202020204" pitchFamily="34" charset="0"/>
              </a:rPr>
            </a:br>
            <a:endParaRPr lang="zh-CN" altLang="en-US" noProof="1">
              <a:latin typeface="Arial" panose="020B0604020202020204" pitchFamily="34" charset="0"/>
              <a:ea typeface="微软雅黑" panose="020B0503020204020204" pitchFamily="34" charset="-122"/>
              <a:sym typeface="Arial" panose="020B0604020202020204" pitchFamily="34" charset="0"/>
            </a:endParaRPr>
          </a:p>
        </p:txBody>
      </p:sp>
      <p:sp>
        <p:nvSpPr>
          <p:cNvPr id="5" name="内容占位符 4">
            <a:extLst>
              <a:ext uri="{FF2B5EF4-FFF2-40B4-BE49-F238E27FC236}">
                <a16:creationId xmlns:a16="http://schemas.microsoft.com/office/drawing/2014/main" id="{579A2F19-4D96-4659-922A-82461109AA8A}"/>
              </a:ext>
            </a:extLst>
          </p:cNvPr>
          <p:cNvSpPr>
            <a:spLocks noGrp="1"/>
          </p:cNvSpPr>
          <p:nvPr>
            <p:ph idx="1"/>
          </p:nvPr>
        </p:nvSpPr>
        <p:spPr>
          <a:xfrm>
            <a:off x="3348256" y="3036990"/>
            <a:ext cx="5495488" cy="393192"/>
          </a:xfrm>
        </p:spPr>
        <p:txBody>
          <a:bodyPr/>
          <a:lstStyle/>
          <a:p>
            <a:pPr marL="0" eaLnBrk="0" fontAlgn="auto" hangingPunct="0">
              <a:spcBef>
                <a:spcPts val="400"/>
              </a:spcBef>
              <a:spcAft>
                <a:spcPts val="400"/>
              </a:spcAft>
              <a:buFont typeface="Arial" panose="020B0604020202090204" pitchFamily="34" charset="0"/>
              <a:buChar char=" "/>
            </a:pPr>
            <a:r>
              <a:rPr lang="zh-CN" altLang="en-US" sz="1900" kern="1400" spc="100" noProof="1">
                <a:latin typeface="Arial" panose="020B0604020202020204" pitchFamily="34" charset="0"/>
                <a:ea typeface="微软雅黑" panose="020B0503020204020204" pitchFamily="34" charset="-122"/>
                <a:cs typeface="Source Han Sans CN Bold" panose="020B0200000000000000" charset="-122"/>
                <a:sym typeface="Arial" panose="020B0604020202020204" pitchFamily="34" charset="0"/>
              </a:rPr>
              <a:t>IASO BIOTHERAPEUTIC Report 202</a:t>
            </a:r>
            <a:r>
              <a:rPr lang="en-US" altLang="zh-CN" sz="1900" kern="1400" spc="100" noProof="1">
                <a:latin typeface="Arial" panose="020B0604020202020204" pitchFamily="34" charset="0"/>
                <a:ea typeface="微软雅黑" panose="020B0503020204020204" pitchFamily="34" charset="-122"/>
                <a:cs typeface="Source Han Sans CN Bold" panose="020B0200000000000000" charset="-122"/>
                <a:sym typeface="Arial" panose="020B0604020202020204" pitchFamily="34" charset="0"/>
              </a:rPr>
              <a:t>5</a:t>
            </a:r>
            <a:endParaRPr lang="zh-CN" altLang="en-US" noProof="1">
              <a:latin typeface="Arial" panose="020B0604020202020204" pitchFamily="34" charset="0"/>
              <a:ea typeface="微软雅黑" panose="020B0503020204020204" pitchFamily="34" charset="-122"/>
              <a:sym typeface="Arial" panose="020B0604020202020204" pitchFamily="34" charset="0"/>
            </a:endParaRPr>
          </a:p>
        </p:txBody>
      </p:sp>
      <p:sp>
        <p:nvSpPr>
          <p:cNvPr id="7" name="内容占位符 4">
            <a:extLst>
              <a:ext uri="{FF2B5EF4-FFF2-40B4-BE49-F238E27FC236}">
                <a16:creationId xmlns:a16="http://schemas.microsoft.com/office/drawing/2014/main" id="{565ACD80-6EBC-CD2F-EC95-7EB667DC82B5}"/>
              </a:ext>
            </a:extLst>
          </p:cNvPr>
          <p:cNvSpPr txBox="1">
            <a:spLocks/>
          </p:cNvSpPr>
          <p:nvPr/>
        </p:nvSpPr>
        <p:spPr>
          <a:xfrm>
            <a:off x="4000911" y="5463038"/>
            <a:ext cx="3591189" cy="9826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12827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0" hangingPunct="0">
              <a:spcBef>
                <a:spcPts val="400"/>
              </a:spcBef>
              <a:spcAft>
                <a:spcPts val="400"/>
              </a:spcAft>
              <a:buNone/>
            </a:pPr>
            <a:r>
              <a:rPr lang="zh-CN" altLang="en-US" sz="1800" kern="1400" spc="100" noProof="1">
                <a:latin typeface="Arial" panose="020B0604020202020204" pitchFamily="34" charset="0"/>
                <a:ea typeface="微软雅黑" panose="020B0503020204020204" pitchFamily="34" charset="-122"/>
                <a:cs typeface="Source Han Sans CN Bold" panose="020B0200000000000000" charset="-122"/>
                <a:sym typeface="Arial" panose="020B0604020202020204" pitchFamily="34" charset="0"/>
              </a:rPr>
              <a:t>南京驯鹿生物医药有限公司</a:t>
            </a:r>
            <a:endParaRPr lang="zh-CN" altLang="en-US" sz="1800" noProof="1">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a:extLst>
              <a:ext uri="{FF2B5EF4-FFF2-40B4-BE49-F238E27FC236}">
                <a16:creationId xmlns:a16="http://schemas.microsoft.com/office/drawing/2014/main" id="{8A69C914-95DC-7CF9-BCB2-06360C0D4598}"/>
              </a:ext>
            </a:extLst>
          </p:cNvPr>
          <p:cNvSpPr txBox="1"/>
          <p:nvPr/>
        </p:nvSpPr>
        <p:spPr>
          <a:xfrm>
            <a:off x="2749268" y="3992941"/>
            <a:ext cx="6094476" cy="646331"/>
          </a:xfrm>
          <a:prstGeom prst="rect">
            <a:avLst/>
          </a:prstGeom>
          <a:noFill/>
        </p:spPr>
        <p:txBody>
          <a:bodyPr wrap="square">
            <a:spAutoFit/>
          </a:bodyPr>
          <a:lstStyle/>
          <a:p>
            <a:pPr marL="0" indent="0" algn="ctr">
              <a:buNone/>
            </a:pPr>
            <a:r>
              <a:rPr lang="zh-CN" altLang="en-US" sz="1800" b="1" spc="640" dirty="0">
                <a:solidFill>
                  <a:schemeClr val="bg1"/>
                </a:solidFill>
                <a:latin typeface="Arial" panose="020B0604020202020204" pitchFamily="34" charset="0"/>
                <a:ea typeface="微软雅黑" panose="020B0503020204020204" pitchFamily="34" charset="-122"/>
              </a:rPr>
              <a:t>通用名：</a:t>
            </a:r>
            <a:r>
              <a:rPr lang="zh-CN" altLang="en-US" b="1" spc="640" dirty="0">
                <a:solidFill>
                  <a:schemeClr val="bg1"/>
                </a:solidFill>
                <a:latin typeface="Arial" panose="020B0604020202020204" pitchFamily="34" charset="0"/>
                <a:ea typeface="微软雅黑" panose="020B0503020204020204" pitchFamily="34" charset="-122"/>
              </a:rPr>
              <a:t>伊</a:t>
            </a:r>
            <a:r>
              <a:rPr lang="zh-CN" altLang="en-US" sz="1800" b="1" spc="640" dirty="0">
                <a:solidFill>
                  <a:schemeClr val="bg1"/>
                </a:solidFill>
                <a:latin typeface="Arial" panose="020B0604020202020204" pitchFamily="34" charset="0"/>
                <a:ea typeface="微软雅黑" panose="020B0503020204020204" pitchFamily="34" charset="-122"/>
              </a:rPr>
              <a:t>基奥仑赛注射液</a:t>
            </a:r>
            <a:endParaRPr lang="en-US" altLang="zh-CN" sz="1800" b="1" spc="640" dirty="0">
              <a:solidFill>
                <a:schemeClr val="bg1"/>
              </a:solidFill>
              <a:latin typeface="Arial" panose="020B0604020202020204" pitchFamily="34" charset="0"/>
              <a:ea typeface="微软雅黑" panose="020B0503020204020204" pitchFamily="34" charset="-122"/>
            </a:endParaRPr>
          </a:p>
          <a:p>
            <a:pPr marL="0" indent="0" algn="ctr">
              <a:buNone/>
            </a:pPr>
            <a:r>
              <a:rPr lang="zh-CN" altLang="en-US" b="1" spc="640" dirty="0">
                <a:solidFill>
                  <a:schemeClr val="bg1"/>
                </a:solidFill>
                <a:latin typeface="Arial" panose="020B0604020202020204" pitchFamily="34" charset="0"/>
                <a:ea typeface="微软雅黑" panose="020B0503020204020204" pitchFamily="34" charset="-122"/>
              </a:rPr>
              <a:t>商品名：福可苏</a:t>
            </a:r>
            <a:r>
              <a:rPr lang="en-US" altLang="zh-CN" b="1" spc="640" dirty="0">
                <a:solidFill>
                  <a:schemeClr val="bg1"/>
                </a:solidFill>
                <a:latin typeface="Arial" panose="020B0604020202020204" pitchFamily="34" charset="0"/>
                <a:ea typeface="微软雅黑" panose="020B0503020204020204" pitchFamily="34" charset="-122"/>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0D95C6EC-39B4-1C77-9735-6F94601F2A19}"/>
              </a:ext>
            </a:extLst>
          </p:cNvPr>
          <p:cNvGrpSpPr/>
          <p:nvPr/>
        </p:nvGrpSpPr>
        <p:grpSpPr>
          <a:xfrm>
            <a:off x="6517254" y="894765"/>
            <a:ext cx="4563036" cy="2125723"/>
            <a:chOff x="609600" y="2186301"/>
            <a:chExt cx="4563036" cy="2125723"/>
          </a:xfrm>
        </p:grpSpPr>
        <p:sp>
          <p:nvSpPr>
            <p:cNvPr id="3" name="矩形: 圆角 2">
              <a:extLst>
                <a:ext uri="{FF2B5EF4-FFF2-40B4-BE49-F238E27FC236}">
                  <a16:creationId xmlns:a16="http://schemas.microsoft.com/office/drawing/2014/main" id="{42A75CEB-D82B-3B45-3D26-B8842B7D1182}"/>
                </a:ext>
              </a:extLst>
            </p:cNvPr>
            <p:cNvSpPr/>
            <p:nvPr/>
          </p:nvSpPr>
          <p:spPr>
            <a:xfrm>
              <a:off x="609600" y="2438400"/>
              <a:ext cx="4563036" cy="1873624"/>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a:extLst>
                <a:ext uri="{FF2B5EF4-FFF2-40B4-BE49-F238E27FC236}">
                  <a16:creationId xmlns:a16="http://schemas.microsoft.com/office/drawing/2014/main" id="{9D7A443E-CAA8-D64A-7CA3-7A39ABCF1D4D}"/>
                </a:ext>
              </a:extLst>
            </p:cNvPr>
            <p:cNvSpPr/>
            <p:nvPr/>
          </p:nvSpPr>
          <p:spPr>
            <a:xfrm>
              <a:off x="887506" y="2186301"/>
              <a:ext cx="1819835" cy="5041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全人源化设计</a:t>
              </a:r>
            </a:p>
          </p:txBody>
        </p:sp>
      </p:grpSp>
      <p:pic>
        <p:nvPicPr>
          <p:cNvPr id="15" name="图片 7" descr="资源 12">
            <a:extLst>
              <a:ext uri="{FF2B5EF4-FFF2-40B4-BE49-F238E27FC236}">
                <a16:creationId xmlns:a16="http://schemas.microsoft.com/office/drawing/2014/main" id="{7F0F3A56-DE0C-E6B7-22CC-BD492A9F65B9}"/>
              </a:ext>
            </a:extLst>
          </p:cNvPr>
          <p:cNvPicPr>
            <a:picLocks noChangeAspect="1" noChangeArrowheads="1"/>
          </p:cNvPicPr>
          <p:nvPr/>
        </p:nvPicPr>
        <p:blipFill>
          <a:blip r:embed="rId2"/>
          <a:srcRect/>
          <a:stretch>
            <a:fillRect/>
          </a:stretch>
        </p:blipFill>
        <p:spPr bwMode="auto">
          <a:xfrm>
            <a:off x="0" y="700"/>
            <a:ext cx="110124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标题 2">
            <a:extLst>
              <a:ext uri="{FF2B5EF4-FFF2-40B4-BE49-F238E27FC236}">
                <a16:creationId xmlns:a16="http://schemas.microsoft.com/office/drawing/2014/main" id="{2B43FB4C-C64B-3B68-DBDC-98D14F40AFCC}"/>
              </a:ext>
            </a:extLst>
          </p:cNvPr>
          <p:cNvSpPr txBox="1">
            <a:spLocks/>
          </p:cNvSpPr>
          <p:nvPr/>
        </p:nvSpPr>
        <p:spPr>
          <a:xfrm>
            <a:off x="217338" y="139641"/>
            <a:ext cx="8272238" cy="52228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200" b="1" noProof="1">
                <a:solidFill>
                  <a:schemeClr val="bg1"/>
                </a:solidFill>
                <a:latin typeface="微软雅黑" panose="020B0503020204020204" pitchFamily="34" charset="-122"/>
                <a:ea typeface="微软雅黑" panose="020B0503020204020204" pitchFamily="34" charset="-122"/>
              </a:rPr>
              <a:t>创新性</a:t>
            </a:r>
            <a:r>
              <a:rPr lang="en-US" altLang="zh-CN" sz="2200" b="1" noProof="1">
                <a:solidFill>
                  <a:schemeClr val="bg1"/>
                </a:solidFill>
                <a:latin typeface="微软雅黑" panose="020B0503020204020204" pitchFamily="34" charset="-122"/>
                <a:ea typeface="微软雅黑" panose="020B0503020204020204" pitchFamily="34" charset="-122"/>
              </a:rPr>
              <a:t>—</a:t>
            </a:r>
            <a:r>
              <a:rPr lang="zh-CN" altLang="en-US" sz="2200" b="1" noProof="1">
                <a:solidFill>
                  <a:schemeClr val="bg1"/>
                </a:solidFill>
                <a:latin typeface="微软雅黑" panose="020B0503020204020204" pitchFamily="34" charset="-122"/>
                <a:ea typeface="微软雅黑" panose="020B0503020204020204" pitchFamily="34" charset="-122"/>
              </a:rPr>
              <a:t>功能源于设计，创新带来突破</a:t>
            </a:r>
            <a:endParaRPr lang="en-US" altLang="zh-CN" sz="2200" b="1" noProof="1">
              <a:solidFill>
                <a:schemeClr val="bg1"/>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567912AF-88A3-28CD-6FAA-7DCFC688FD06}"/>
              </a:ext>
            </a:extLst>
          </p:cNvPr>
          <p:cNvSpPr txBox="1"/>
          <p:nvPr/>
        </p:nvSpPr>
        <p:spPr bwMode="auto">
          <a:xfrm>
            <a:off x="919665" y="1284953"/>
            <a:ext cx="4869993" cy="1815882"/>
          </a:xfrm>
          <a:prstGeom prst="rect">
            <a:avLst/>
          </a:prstGeom>
          <a:solidFill>
            <a:schemeClr val="accent1">
              <a:lumMod val="20000"/>
              <a:lumOff val="80000"/>
            </a:schemeClr>
          </a:solidFill>
          <a:ln>
            <a:noFill/>
          </a:ln>
        </p:spPr>
        <p:txBody>
          <a:bodyPr wrap="square">
            <a:spAutoFit/>
          </a:bodyPr>
          <a:lstStyle/>
          <a:p>
            <a:r>
              <a:rPr lang="zh-CN" altLang="en-US" sz="1600" dirty="0">
                <a:latin typeface="+mn-ea"/>
              </a:rPr>
              <a:t>伊基奥仑赛是</a:t>
            </a:r>
            <a:r>
              <a:rPr lang="zh-CN" altLang="zh-CN" sz="1600" b="1" dirty="0">
                <a:latin typeface="+mn-ea"/>
              </a:rPr>
              <a:t>全球首个全人源靶向</a:t>
            </a:r>
            <a:r>
              <a:rPr lang="en-US" altLang="zh-CN" sz="1600" b="1" dirty="0">
                <a:latin typeface="+mn-ea"/>
              </a:rPr>
              <a:t>BCMA CAR-T</a:t>
            </a:r>
            <a:r>
              <a:rPr lang="zh-CN" altLang="en-US" sz="1600" b="1" dirty="0">
                <a:latin typeface="+mn-ea"/>
              </a:rPr>
              <a:t>产品</a:t>
            </a:r>
            <a:r>
              <a:rPr lang="zh-CN" altLang="en-US" sz="1600" dirty="0">
                <a:latin typeface="+mn-ea"/>
              </a:rPr>
              <a:t>，也是</a:t>
            </a:r>
            <a:r>
              <a:rPr lang="zh-CN" altLang="zh-CN" sz="1600" b="1" dirty="0">
                <a:latin typeface="+mn-ea"/>
              </a:rPr>
              <a:t>中国第一款自主研发和全流程生产的</a:t>
            </a:r>
            <a:r>
              <a:rPr lang="en-US" altLang="zh-CN" sz="1600" b="1" dirty="0">
                <a:latin typeface="+mn-ea"/>
              </a:rPr>
              <a:t>CAR-T</a:t>
            </a:r>
            <a:r>
              <a:rPr lang="zh-CN" altLang="en-US" sz="1600" dirty="0">
                <a:latin typeface="+mn-ea"/>
              </a:rPr>
              <a:t>以及</a:t>
            </a:r>
            <a:r>
              <a:rPr lang="zh-CN" altLang="zh-CN" sz="1600" b="1" dirty="0">
                <a:latin typeface="+mn-ea"/>
              </a:rPr>
              <a:t>中国首个靶向</a:t>
            </a:r>
            <a:r>
              <a:rPr lang="en-US" altLang="zh-CN" sz="1600" b="1" dirty="0">
                <a:latin typeface="+mn-ea"/>
              </a:rPr>
              <a:t>BCMA</a:t>
            </a:r>
            <a:r>
              <a:rPr lang="zh-CN" altLang="zh-CN" sz="1600" b="1" dirty="0">
                <a:latin typeface="+mn-ea"/>
              </a:rPr>
              <a:t>治疗复发难治</a:t>
            </a:r>
            <a:r>
              <a:rPr lang="zh-CN" altLang="en-US" sz="1600" b="1" dirty="0">
                <a:latin typeface="+mn-ea"/>
              </a:rPr>
              <a:t>性</a:t>
            </a:r>
            <a:r>
              <a:rPr lang="zh-CN" altLang="zh-CN" sz="1600" b="1" dirty="0">
                <a:latin typeface="+mn-ea"/>
              </a:rPr>
              <a:t>多发性骨髓瘤的细胞药物</a:t>
            </a:r>
            <a:r>
              <a:rPr lang="zh-CN" altLang="en-US" sz="1600" b="1" dirty="0">
                <a:latin typeface="+mn-ea"/>
              </a:rPr>
              <a:t>。获得</a:t>
            </a:r>
            <a:endParaRPr lang="en-US" altLang="zh-CN" sz="1600" b="1" dirty="0">
              <a:latin typeface="+mn-ea"/>
            </a:endParaRPr>
          </a:p>
          <a:p>
            <a:pPr marL="742950" lvl="1" indent="-285750">
              <a:buFont typeface="Wingdings" panose="05000000000000000000" pitchFamily="2" charset="2"/>
              <a:buChar char="p"/>
            </a:pPr>
            <a:r>
              <a:rPr lang="en-US" altLang="zh-CN" sz="1600" b="1" dirty="0">
                <a:latin typeface="+mn-ea"/>
              </a:rPr>
              <a:t>NMPA</a:t>
            </a:r>
            <a:r>
              <a:rPr lang="zh-CN" altLang="en-US" sz="1600" b="1" dirty="0">
                <a:latin typeface="+mn-ea"/>
              </a:rPr>
              <a:t>突破性疗法认定</a:t>
            </a:r>
            <a:endParaRPr lang="en-US" altLang="zh-CN" sz="1600" b="1" dirty="0">
              <a:latin typeface="+mn-ea"/>
            </a:endParaRPr>
          </a:p>
          <a:p>
            <a:pPr marL="742950" lvl="1" indent="-285750">
              <a:buFont typeface="Wingdings" panose="05000000000000000000" pitchFamily="2" charset="2"/>
              <a:buChar char="p"/>
            </a:pPr>
            <a:r>
              <a:rPr lang="zh-CN" altLang="en-US" sz="1600" b="1" dirty="0">
                <a:latin typeface="+mn-ea"/>
              </a:rPr>
              <a:t>新药优先审评审批程序</a:t>
            </a:r>
            <a:endParaRPr lang="en-US" altLang="zh-CN" sz="1600" b="1" dirty="0">
              <a:latin typeface="+mn-ea"/>
            </a:endParaRPr>
          </a:p>
          <a:p>
            <a:pPr marL="742950" lvl="1" indent="-285750">
              <a:buFont typeface="Wingdings" panose="05000000000000000000" pitchFamily="2" charset="2"/>
              <a:buChar char="p"/>
            </a:pPr>
            <a:r>
              <a:rPr lang="en-US" altLang="zh-CN" sz="1600" b="1" dirty="0">
                <a:latin typeface="+mn-ea"/>
              </a:rPr>
              <a:t>FDA</a:t>
            </a:r>
            <a:r>
              <a:rPr lang="zh-CN" altLang="en-US" sz="1600" b="1" dirty="0">
                <a:latin typeface="+mn-ea"/>
              </a:rPr>
              <a:t>孤儿药认定</a:t>
            </a:r>
            <a:endParaRPr lang="zh-CN" altLang="en-US" sz="1600" dirty="0">
              <a:latin typeface="+mn-ea"/>
            </a:endParaRPr>
          </a:p>
        </p:txBody>
      </p:sp>
      <p:grpSp>
        <p:nvGrpSpPr>
          <p:cNvPr id="4" name="组合 3">
            <a:extLst>
              <a:ext uri="{FF2B5EF4-FFF2-40B4-BE49-F238E27FC236}">
                <a16:creationId xmlns:a16="http://schemas.microsoft.com/office/drawing/2014/main" id="{F3D3D46D-6A78-F422-1F61-601441F1AA5D}"/>
              </a:ext>
            </a:extLst>
          </p:cNvPr>
          <p:cNvGrpSpPr/>
          <p:nvPr/>
        </p:nvGrpSpPr>
        <p:grpSpPr>
          <a:xfrm>
            <a:off x="9490004" y="1258631"/>
            <a:ext cx="1402274" cy="1650090"/>
            <a:chOff x="564627" y="3173503"/>
            <a:chExt cx="1753707" cy="3117886"/>
          </a:xfrm>
        </p:grpSpPr>
        <p:pic>
          <p:nvPicPr>
            <p:cNvPr id="5" name="图片 4">
              <a:extLst>
                <a:ext uri="{FF2B5EF4-FFF2-40B4-BE49-F238E27FC236}">
                  <a16:creationId xmlns:a16="http://schemas.microsoft.com/office/drawing/2014/main" id="{4E6A04B0-D9FF-1B6E-8599-5EFAAEFC004D}"/>
                </a:ext>
              </a:extLst>
            </p:cNvPr>
            <p:cNvPicPr>
              <a:picLocks noChangeAspect="1"/>
            </p:cNvPicPr>
            <p:nvPr/>
          </p:nvPicPr>
          <p:blipFill rotWithShape="1">
            <a:blip r:embed="rId3"/>
            <a:srcRect l="13132" t="25946" r="71123" b="12996"/>
            <a:stretch/>
          </p:blipFill>
          <p:spPr>
            <a:xfrm>
              <a:off x="564627" y="3173503"/>
              <a:ext cx="1437387" cy="3117886"/>
            </a:xfrm>
            <a:prstGeom prst="rect">
              <a:avLst/>
            </a:prstGeom>
          </p:spPr>
        </p:pic>
        <p:sp>
          <p:nvSpPr>
            <p:cNvPr id="6" name="文本框 5">
              <a:extLst>
                <a:ext uri="{FF2B5EF4-FFF2-40B4-BE49-F238E27FC236}">
                  <a16:creationId xmlns:a16="http://schemas.microsoft.com/office/drawing/2014/main" id="{AEEFD18E-E040-0156-A20C-2803215C101C}"/>
                </a:ext>
              </a:extLst>
            </p:cNvPr>
            <p:cNvSpPr txBox="1"/>
            <p:nvPr/>
          </p:nvSpPr>
          <p:spPr bwMode="auto">
            <a:xfrm>
              <a:off x="1316103" y="5029753"/>
              <a:ext cx="685911" cy="541193"/>
            </a:xfrm>
            <a:prstGeom prst="rect">
              <a:avLst/>
            </a:prstGeom>
            <a:solidFill>
              <a:srgbClr val="F1EDE1"/>
            </a:solidFill>
            <a:ln>
              <a:noFill/>
            </a:ln>
          </p:spPr>
          <p:txBody>
            <a:bodyPr wrap="square" rtlCol="0">
              <a:spAutoFit/>
            </a:bodyPr>
            <a:lstStyle/>
            <a:p>
              <a:pPr marL="0" marR="0" lvl="0" indent="0" algn="just" defTabSz="914400" rtl="0" eaLnBrk="1" fontAlgn="auto" latinLnBrk="0" hangingPunct="1">
                <a:lnSpc>
                  <a:spcPct val="120000"/>
                </a:lnSpc>
                <a:spcBef>
                  <a:spcPct val="20000"/>
                </a:spcBef>
                <a:spcAft>
                  <a:spcPts val="0"/>
                </a:spcAft>
                <a:buClrTx/>
                <a:buSzTx/>
                <a:buFontTx/>
                <a:buNone/>
                <a:tabLst/>
                <a:defRPr/>
              </a:pPr>
              <a:r>
                <a:rPr kumimoji="0" lang="en-US" altLang="zh-CN" sz="1000" b="1" i="0" u="none" strike="noStrike" kern="1200" cap="none" spc="0" normalizeH="0" baseline="0" noProof="0" dirty="0">
                  <a:ln>
                    <a:noFill/>
                  </a:ln>
                  <a:solidFill>
                    <a:srgbClr val="191919"/>
                  </a:solidFill>
                  <a:effectLst/>
                  <a:uLnTx/>
                  <a:uFillTx/>
                  <a:latin typeface="微软雅黑"/>
                  <a:ea typeface="微软雅黑"/>
                  <a:cs typeface="+mn-ea"/>
                  <a:sym typeface="+mn-lt"/>
                </a:rPr>
                <a:t>CD8α</a:t>
              </a:r>
            </a:p>
            <a:p>
              <a:pPr marL="0" marR="0" lvl="0" indent="0" algn="just" defTabSz="914400" rtl="0" eaLnBrk="1" fontAlgn="auto" latinLnBrk="0" hangingPunct="1">
                <a:lnSpc>
                  <a:spcPct val="120000"/>
                </a:lnSpc>
                <a:spcBef>
                  <a:spcPct val="20000"/>
                </a:spcBef>
                <a:spcAft>
                  <a:spcPts val="0"/>
                </a:spcAft>
                <a:buClrTx/>
                <a:buSzTx/>
                <a:buFontTx/>
                <a:buNone/>
                <a:tabLst/>
                <a:defRPr/>
              </a:pPr>
              <a:endParaRPr kumimoji="0" lang="zh-CN" altLang="en-US" sz="1000" b="1" i="0" u="none" strike="noStrike" kern="1200" cap="none" spc="0" normalizeH="0" baseline="0" noProof="0" dirty="0">
                <a:ln>
                  <a:noFill/>
                </a:ln>
                <a:solidFill>
                  <a:srgbClr val="102144"/>
                </a:solidFill>
                <a:effectLst/>
                <a:uLnTx/>
                <a:uFillTx/>
                <a:latin typeface="微软雅黑"/>
                <a:ea typeface="微软雅黑"/>
                <a:cs typeface="+mn-ea"/>
                <a:sym typeface="+mn-lt"/>
              </a:endParaRPr>
            </a:p>
          </p:txBody>
        </p:sp>
        <p:sp>
          <p:nvSpPr>
            <p:cNvPr id="7" name="文本框 6">
              <a:extLst>
                <a:ext uri="{FF2B5EF4-FFF2-40B4-BE49-F238E27FC236}">
                  <a16:creationId xmlns:a16="http://schemas.microsoft.com/office/drawing/2014/main" id="{67A6B136-3F50-3F2E-6322-2C49CB2F0749}"/>
                </a:ext>
              </a:extLst>
            </p:cNvPr>
            <p:cNvSpPr txBox="1"/>
            <p:nvPr/>
          </p:nvSpPr>
          <p:spPr bwMode="auto">
            <a:xfrm>
              <a:off x="580614" y="4938502"/>
              <a:ext cx="523316" cy="210635"/>
            </a:xfrm>
            <a:prstGeom prst="rect">
              <a:avLst/>
            </a:prstGeom>
            <a:solidFill>
              <a:srgbClr val="F1EDE1"/>
            </a:solidFill>
            <a:ln>
              <a:noFill/>
            </a:ln>
          </p:spPr>
          <p:txBody>
            <a:bodyPr wrap="square" rtlCol="0">
              <a:spAutoFit/>
            </a:bodyPr>
            <a:lstStyle/>
            <a:p>
              <a:pPr marL="0" marR="0" lvl="0" indent="0" algn="just" defTabSz="914400" rtl="0" eaLnBrk="1" fontAlgn="auto" latinLnBrk="0" hangingPunct="1">
                <a:lnSpc>
                  <a:spcPct val="120000"/>
                </a:lnSpc>
                <a:spcBef>
                  <a:spcPct val="20000"/>
                </a:spcBef>
                <a:spcAft>
                  <a:spcPts val="0"/>
                </a:spcAft>
                <a:buClrTx/>
                <a:buSzTx/>
                <a:buFontTx/>
                <a:buNone/>
                <a:tabLst/>
                <a:defRPr/>
              </a:pPr>
              <a:endParaRPr kumimoji="0" lang="zh-CN" altLang="en-US" sz="700" b="1" i="0" u="none" strike="noStrike" kern="1200" cap="none" spc="0" normalizeH="0" baseline="0" noProof="0" dirty="0">
                <a:ln>
                  <a:noFill/>
                </a:ln>
                <a:solidFill>
                  <a:srgbClr val="102144"/>
                </a:solidFill>
                <a:effectLst/>
                <a:uLnTx/>
                <a:uFillTx/>
                <a:latin typeface="微软雅黑"/>
                <a:ea typeface="微软雅黑"/>
                <a:cs typeface="+mn-ea"/>
                <a:sym typeface="+mn-lt"/>
              </a:endParaRPr>
            </a:p>
          </p:txBody>
        </p:sp>
        <p:sp>
          <p:nvSpPr>
            <p:cNvPr id="8" name="文本框 7">
              <a:extLst>
                <a:ext uri="{FF2B5EF4-FFF2-40B4-BE49-F238E27FC236}">
                  <a16:creationId xmlns:a16="http://schemas.microsoft.com/office/drawing/2014/main" id="{0A1D7B10-A7B5-06D3-3EC5-AB88585B049E}"/>
                </a:ext>
              </a:extLst>
            </p:cNvPr>
            <p:cNvSpPr txBox="1"/>
            <p:nvPr/>
          </p:nvSpPr>
          <p:spPr bwMode="auto">
            <a:xfrm>
              <a:off x="780981" y="3573895"/>
              <a:ext cx="765012" cy="2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just" defTabSz="914400" rtl="0" eaLnBrk="1" fontAlgn="auto" latinLnBrk="0" hangingPunct="1">
                <a:lnSpc>
                  <a:spcPct val="120000"/>
                </a:lnSpc>
                <a:spcBef>
                  <a:spcPct val="20000"/>
                </a:spcBef>
                <a:spcAft>
                  <a:spcPts val="0"/>
                </a:spcAft>
                <a:buClrTx/>
                <a:buSzTx/>
                <a:buFontTx/>
                <a:buNone/>
                <a:tabLst/>
                <a:defRPr/>
              </a:pPr>
              <a:r>
                <a:rPr kumimoji="0" lang="en-US" altLang="zh-CN" sz="800" b="1" i="0" u="none" strike="noStrike" kern="1200" cap="none" spc="0" normalizeH="0" baseline="0" noProof="0" dirty="0">
                  <a:ln>
                    <a:noFill/>
                  </a:ln>
                  <a:solidFill>
                    <a:srgbClr val="102144"/>
                  </a:solidFill>
                  <a:effectLst/>
                  <a:uLnTx/>
                  <a:uFillTx/>
                  <a:latin typeface="微软雅黑"/>
                  <a:ea typeface="微软雅黑"/>
                  <a:cs typeface="+mn-ea"/>
                  <a:sym typeface="+mn-lt"/>
                </a:rPr>
                <a:t>VH</a:t>
              </a:r>
              <a:endParaRPr kumimoji="0" lang="zh-CN" altLang="en-US" sz="800" b="1" i="0" u="none" strike="noStrike" kern="1200" cap="none" spc="0" normalizeH="0" baseline="0" noProof="0" dirty="0">
                <a:ln>
                  <a:noFill/>
                </a:ln>
                <a:solidFill>
                  <a:srgbClr val="102144"/>
                </a:solidFill>
                <a:effectLst/>
                <a:uLnTx/>
                <a:uFillTx/>
                <a:latin typeface="微软雅黑"/>
                <a:ea typeface="微软雅黑"/>
                <a:cs typeface="+mn-ea"/>
                <a:sym typeface="+mn-lt"/>
              </a:endParaRPr>
            </a:p>
          </p:txBody>
        </p:sp>
        <p:sp>
          <p:nvSpPr>
            <p:cNvPr id="9" name="文本框 8">
              <a:extLst>
                <a:ext uri="{FF2B5EF4-FFF2-40B4-BE49-F238E27FC236}">
                  <a16:creationId xmlns:a16="http://schemas.microsoft.com/office/drawing/2014/main" id="{D5FFBE02-E2E6-E815-4CBA-20286F83E3F8}"/>
                </a:ext>
              </a:extLst>
            </p:cNvPr>
            <p:cNvSpPr txBox="1"/>
            <p:nvPr/>
          </p:nvSpPr>
          <p:spPr bwMode="auto">
            <a:xfrm>
              <a:off x="1553322" y="3573896"/>
              <a:ext cx="765012" cy="2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just" defTabSz="914400" rtl="0" eaLnBrk="1" fontAlgn="auto" latinLnBrk="0" hangingPunct="1">
                <a:lnSpc>
                  <a:spcPct val="120000"/>
                </a:lnSpc>
                <a:spcBef>
                  <a:spcPct val="20000"/>
                </a:spcBef>
                <a:spcAft>
                  <a:spcPts val="0"/>
                </a:spcAft>
                <a:buClrTx/>
                <a:buSzTx/>
                <a:buFontTx/>
                <a:buNone/>
                <a:tabLst/>
                <a:defRPr/>
              </a:pPr>
              <a:r>
                <a:rPr kumimoji="0" lang="en-US" altLang="zh-CN" sz="800" b="1" i="0" u="none" strike="noStrike" kern="1200" cap="none" spc="0" normalizeH="0" baseline="0" noProof="0" dirty="0">
                  <a:ln>
                    <a:noFill/>
                  </a:ln>
                  <a:solidFill>
                    <a:srgbClr val="102144"/>
                  </a:solidFill>
                  <a:effectLst/>
                  <a:uLnTx/>
                  <a:uFillTx/>
                  <a:latin typeface="微软雅黑"/>
                  <a:ea typeface="微软雅黑"/>
                  <a:cs typeface="+mn-ea"/>
                  <a:sym typeface="+mn-lt"/>
                </a:rPr>
                <a:t>VL</a:t>
              </a:r>
              <a:endParaRPr kumimoji="0" lang="zh-CN" altLang="en-US" sz="800" b="1" i="0" u="none" strike="noStrike" kern="1200" cap="none" spc="0" normalizeH="0" baseline="0" noProof="0" dirty="0">
                <a:ln>
                  <a:noFill/>
                </a:ln>
                <a:solidFill>
                  <a:srgbClr val="102144"/>
                </a:solidFill>
                <a:effectLst/>
                <a:uLnTx/>
                <a:uFillTx/>
                <a:latin typeface="微软雅黑"/>
                <a:ea typeface="微软雅黑"/>
                <a:cs typeface="+mn-ea"/>
                <a:sym typeface="+mn-lt"/>
              </a:endParaRPr>
            </a:p>
          </p:txBody>
        </p:sp>
      </p:grpSp>
      <p:sp>
        <p:nvSpPr>
          <p:cNvPr id="11" name="文本框 10">
            <a:extLst>
              <a:ext uri="{FF2B5EF4-FFF2-40B4-BE49-F238E27FC236}">
                <a16:creationId xmlns:a16="http://schemas.microsoft.com/office/drawing/2014/main" id="{31CDE9BF-57A0-3E6E-0658-A68E1B1F73C9}"/>
              </a:ext>
            </a:extLst>
          </p:cNvPr>
          <p:cNvSpPr txBox="1"/>
          <p:nvPr/>
        </p:nvSpPr>
        <p:spPr>
          <a:xfrm>
            <a:off x="6664667" y="1470532"/>
            <a:ext cx="2712457" cy="1323439"/>
          </a:xfrm>
          <a:prstGeom prst="rect">
            <a:avLst/>
          </a:prstGeom>
          <a:noFill/>
        </p:spPr>
        <p:txBody>
          <a:bodyPr wrap="square">
            <a:spAutoFit/>
          </a:bodyPr>
          <a:lstStyle/>
          <a:p>
            <a:r>
              <a:rPr lang="zh-CN" altLang="en-US" sz="1600" dirty="0">
                <a:latin typeface="+mn-ea"/>
                <a:cs typeface="+mn-ea"/>
                <a:sym typeface="+mn-lt"/>
              </a:rPr>
              <a:t>全表位覆盖</a:t>
            </a:r>
            <a:r>
              <a:rPr lang="en-US" altLang="zh-CN" sz="1600" dirty="0">
                <a:latin typeface="+mn-ea"/>
                <a:cs typeface="+mn-ea"/>
                <a:sym typeface="+mn-lt"/>
              </a:rPr>
              <a:t>BCMA</a:t>
            </a:r>
            <a:r>
              <a:rPr lang="zh-CN" altLang="en-US" sz="1600" dirty="0">
                <a:latin typeface="+mn-ea"/>
                <a:cs typeface="+mn-ea"/>
                <a:sym typeface="+mn-lt"/>
              </a:rPr>
              <a:t>靶点，轻链与重链具有天然的相互作用，形成更稳定和紧密的胞外结构，介导细胞信号的快速激活和转导。</a:t>
            </a:r>
            <a:endParaRPr lang="zh-CN" altLang="en-US" sz="1600" dirty="0">
              <a:latin typeface="+mn-ea"/>
            </a:endParaRPr>
          </a:p>
        </p:txBody>
      </p:sp>
      <p:grpSp>
        <p:nvGrpSpPr>
          <p:cNvPr id="14" name="组合 13">
            <a:extLst>
              <a:ext uri="{FF2B5EF4-FFF2-40B4-BE49-F238E27FC236}">
                <a16:creationId xmlns:a16="http://schemas.microsoft.com/office/drawing/2014/main" id="{E8A31AEB-B194-91DF-2F23-4FC74F120626}"/>
              </a:ext>
            </a:extLst>
          </p:cNvPr>
          <p:cNvGrpSpPr/>
          <p:nvPr/>
        </p:nvGrpSpPr>
        <p:grpSpPr>
          <a:xfrm>
            <a:off x="970138" y="3521664"/>
            <a:ext cx="4563036" cy="3058429"/>
            <a:chOff x="609600" y="2242854"/>
            <a:chExt cx="4563036" cy="2069170"/>
          </a:xfrm>
        </p:grpSpPr>
        <p:sp>
          <p:nvSpPr>
            <p:cNvPr id="17" name="矩形: 圆角 16">
              <a:extLst>
                <a:ext uri="{FF2B5EF4-FFF2-40B4-BE49-F238E27FC236}">
                  <a16:creationId xmlns:a16="http://schemas.microsoft.com/office/drawing/2014/main" id="{92890237-5C3D-6654-A9E8-8D2C934BE952}"/>
                </a:ext>
              </a:extLst>
            </p:cNvPr>
            <p:cNvSpPr/>
            <p:nvPr/>
          </p:nvSpPr>
          <p:spPr>
            <a:xfrm>
              <a:off x="609600" y="2438400"/>
              <a:ext cx="4563036" cy="1873624"/>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a16="http://schemas.microsoft.com/office/drawing/2014/main" id="{D52B69A1-2B45-4415-4894-EC45498DAE04}"/>
                </a:ext>
              </a:extLst>
            </p:cNvPr>
            <p:cNvSpPr/>
            <p:nvPr/>
          </p:nvSpPr>
          <p:spPr>
            <a:xfrm>
              <a:off x="892746" y="2242854"/>
              <a:ext cx="1819835" cy="3402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抗原亲和力适中</a:t>
              </a:r>
            </a:p>
          </p:txBody>
        </p:sp>
      </p:grpSp>
      <p:sp>
        <p:nvSpPr>
          <p:cNvPr id="20" name="文本框 19">
            <a:extLst>
              <a:ext uri="{FF2B5EF4-FFF2-40B4-BE49-F238E27FC236}">
                <a16:creationId xmlns:a16="http://schemas.microsoft.com/office/drawing/2014/main" id="{4DCA7008-3D17-FDEB-3FE4-B14D56B9550B}"/>
              </a:ext>
            </a:extLst>
          </p:cNvPr>
          <p:cNvSpPr txBox="1"/>
          <p:nvPr/>
        </p:nvSpPr>
        <p:spPr>
          <a:xfrm>
            <a:off x="792095" y="4076114"/>
            <a:ext cx="5233119" cy="738664"/>
          </a:xfrm>
          <a:prstGeom prst="rect">
            <a:avLst/>
          </a:prstGeom>
          <a:noFill/>
        </p:spPr>
        <p:txBody>
          <a:bodyPr wrap="square">
            <a:spAutoFit/>
          </a:bodyPr>
          <a:lstStyle/>
          <a:p>
            <a:pPr lvl="1"/>
            <a:r>
              <a:rPr lang="zh-CN" altLang="en-US" sz="1400" dirty="0">
                <a:cs typeface="+mn-ea"/>
                <a:sym typeface="+mn-lt"/>
              </a:rPr>
              <a:t>高抗原亲和力的</a:t>
            </a:r>
            <a:r>
              <a:rPr lang="en-US" altLang="zh-CN" sz="1400" dirty="0">
                <a:cs typeface="+mn-ea"/>
                <a:sym typeface="+mn-lt"/>
              </a:rPr>
              <a:t>CAR-T</a:t>
            </a:r>
            <a:r>
              <a:rPr lang="zh-CN" altLang="en-US" sz="1400" dirty="0">
                <a:cs typeface="+mn-ea"/>
                <a:sym typeface="+mn-lt"/>
              </a:rPr>
              <a:t>的临床应答率仅有</a:t>
            </a:r>
            <a:r>
              <a:rPr lang="en-US" altLang="zh-CN" sz="1400" dirty="0">
                <a:cs typeface="+mn-ea"/>
                <a:sym typeface="+mn-lt"/>
              </a:rPr>
              <a:t>5.7%</a:t>
            </a:r>
          </a:p>
          <a:p>
            <a:pPr lvl="1"/>
            <a:r>
              <a:rPr lang="zh-CN" altLang="en-US" sz="1400" dirty="0">
                <a:cs typeface="+mn-ea"/>
                <a:sym typeface="+mn-lt"/>
              </a:rPr>
              <a:t>适中抗原亲和力的</a:t>
            </a:r>
            <a:r>
              <a:rPr lang="en-US" altLang="zh-CN" sz="1400" dirty="0">
                <a:cs typeface="+mn-ea"/>
                <a:sym typeface="+mn-lt"/>
              </a:rPr>
              <a:t>CAR-T</a:t>
            </a:r>
            <a:r>
              <a:rPr lang="zh-CN" altLang="en-US" sz="1400" dirty="0">
                <a:cs typeface="+mn-ea"/>
                <a:sym typeface="+mn-lt"/>
              </a:rPr>
              <a:t>临床应答率为</a:t>
            </a:r>
            <a:r>
              <a:rPr lang="en-US" altLang="zh-CN" sz="1400" b="1" dirty="0">
                <a:solidFill>
                  <a:srgbClr val="C00000"/>
                </a:solidFill>
                <a:cs typeface="+mn-ea"/>
                <a:sym typeface="+mn-lt"/>
              </a:rPr>
              <a:t>35%</a:t>
            </a:r>
          </a:p>
          <a:p>
            <a:pPr lvl="1"/>
            <a:r>
              <a:rPr lang="zh-CN" altLang="en-US" sz="1400" dirty="0">
                <a:cs typeface="+mn-ea"/>
                <a:sym typeface="+mn-lt"/>
              </a:rPr>
              <a:t>低抗原亲和力的</a:t>
            </a:r>
            <a:r>
              <a:rPr lang="en-US" altLang="zh-CN" sz="1400" dirty="0">
                <a:cs typeface="+mn-ea"/>
                <a:sym typeface="+mn-lt"/>
              </a:rPr>
              <a:t>CAR-T</a:t>
            </a:r>
            <a:r>
              <a:rPr lang="zh-CN" altLang="en-US" sz="1400" dirty="0">
                <a:cs typeface="+mn-ea"/>
                <a:sym typeface="+mn-lt"/>
              </a:rPr>
              <a:t>无临床应答</a:t>
            </a:r>
            <a:endParaRPr lang="en-US" altLang="zh-CN" sz="1400" dirty="0">
              <a:cs typeface="+mn-ea"/>
              <a:sym typeface="+mn-lt"/>
            </a:endParaRPr>
          </a:p>
        </p:txBody>
      </p:sp>
      <p:grpSp>
        <p:nvGrpSpPr>
          <p:cNvPr id="21" name="组合 20">
            <a:extLst>
              <a:ext uri="{FF2B5EF4-FFF2-40B4-BE49-F238E27FC236}">
                <a16:creationId xmlns:a16="http://schemas.microsoft.com/office/drawing/2014/main" id="{13BD2D3E-C5BE-4FD8-A00E-508FD20E43A1}"/>
              </a:ext>
            </a:extLst>
          </p:cNvPr>
          <p:cNvGrpSpPr/>
          <p:nvPr/>
        </p:nvGrpSpPr>
        <p:grpSpPr>
          <a:xfrm>
            <a:off x="6517254" y="3571940"/>
            <a:ext cx="4563036" cy="3008160"/>
            <a:chOff x="609600" y="2229743"/>
            <a:chExt cx="4563036" cy="2082281"/>
          </a:xfrm>
        </p:grpSpPr>
        <p:sp>
          <p:nvSpPr>
            <p:cNvPr id="22" name="矩形: 圆角 21">
              <a:extLst>
                <a:ext uri="{FF2B5EF4-FFF2-40B4-BE49-F238E27FC236}">
                  <a16:creationId xmlns:a16="http://schemas.microsoft.com/office/drawing/2014/main" id="{81000DA1-634B-BCF0-6E5A-74224471149D}"/>
                </a:ext>
              </a:extLst>
            </p:cNvPr>
            <p:cNvSpPr/>
            <p:nvPr/>
          </p:nvSpPr>
          <p:spPr>
            <a:xfrm>
              <a:off x="609600" y="2438400"/>
              <a:ext cx="4563036" cy="1873624"/>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角 22">
              <a:extLst>
                <a:ext uri="{FF2B5EF4-FFF2-40B4-BE49-F238E27FC236}">
                  <a16:creationId xmlns:a16="http://schemas.microsoft.com/office/drawing/2014/main" id="{918BF636-4992-C2CE-3CED-D9E28148353E}"/>
                </a:ext>
              </a:extLst>
            </p:cNvPr>
            <p:cNvSpPr/>
            <p:nvPr/>
          </p:nvSpPr>
          <p:spPr>
            <a:xfrm>
              <a:off x="887506" y="2229743"/>
              <a:ext cx="1819835" cy="2989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不受游离抗体干扰</a:t>
              </a:r>
            </a:p>
          </p:txBody>
        </p:sp>
      </p:grpSp>
      <p:sp>
        <p:nvSpPr>
          <p:cNvPr id="25" name="文本框 24">
            <a:extLst>
              <a:ext uri="{FF2B5EF4-FFF2-40B4-BE49-F238E27FC236}">
                <a16:creationId xmlns:a16="http://schemas.microsoft.com/office/drawing/2014/main" id="{712E52BB-9846-91D5-FD32-A9948F156725}"/>
              </a:ext>
            </a:extLst>
          </p:cNvPr>
          <p:cNvSpPr txBox="1"/>
          <p:nvPr/>
        </p:nvSpPr>
        <p:spPr>
          <a:xfrm>
            <a:off x="6838369" y="4238534"/>
            <a:ext cx="3920805" cy="664221"/>
          </a:xfrm>
          <a:prstGeom prst="rect">
            <a:avLst/>
          </a:prstGeom>
          <a:noFill/>
        </p:spPr>
        <p:txBody>
          <a:bodyPr wrap="square">
            <a:spAutoFit/>
          </a:bodyPr>
          <a:lstStyle/>
          <a:p>
            <a:pPr marR="0" lvl="0" algn="l" defTabSz="914400" rtl="0" eaLnBrk="1" fontAlgn="auto" latinLnBrk="0" hangingPunct="1">
              <a:lnSpc>
                <a:spcPct val="120000"/>
              </a:lnSpc>
              <a:spcBef>
                <a:spcPts val="200"/>
              </a:spcBef>
              <a:spcAft>
                <a:spcPts val="200"/>
              </a:spcAft>
              <a:buClrTx/>
              <a:buSzTx/>
              <a:tabLst/>
              <a:defRPr/>
            </a:pPr>
            <a:r>
              <a:rPr kumimoji="0" lang="zh-CN" altLang="en-US" sz="1600" b="0" i="0" u="none" strike="noStrike" kern="1200" cap="none" spc="0" normalizeH="0" baseline="0" noProof="0" dirty="0">
                <a:ln>
                  <a:noFill/>
                </a:ln>
                <a:solidFill>
                  <a:prstClr val="black"/>
                </a:solidFill>
                <a:effectLst/>
                <a:uLnTx/>
                <a:uFillTx/>
                <a:latin typeface="+mn-ea"/>
                <a:cs typeface="+mn-ea"/>
                <a:sym typeface="+mn-lt"/>
              </a:rPr>
              <a:t>不同</a:t>
            </a:r>
            <a:r>
              <a:rPr kumimoji="0" lang="en-US" altLang="zh-CN" sz="1600" b="0" i="0" u="none" strike="noStrike" kern="1200" cap="none" spc="0" normalizeH="0" baseline="0" noProof="0" dirty="0" err="1">
                <a:ln>
                  <a:noFill/>
                </a:ln>
                <a:solidFill>
                  <a:prstClr val="black"/>
                </a:solidFill>
                <a:effectLst/>
                <a:uLnTx/>
                <a:uFillTx/>
                <a:latin typeface="+mn-ea"/>
                <a:cs typeface="+mn-ea"/>
                <a:sym typeface="+mn-lt"/>
              </a:rPr>
              <a:t>sBCMA</a:t>
            </a:r>
            <a:r>
              <a:rPr kumimoji="0" lang="zh-CN" altLang="en-US" sz="1600" b="0" i="0" u="none" strike="noStrike" kern="1200" cap="none" spc="0" normalizeH="0" baseline="0" noProof="0" dirty="0">
                <a:ln>
                  <a:noFill/>
                </a:ln>
                <a:solidFill>
                  <a:prstClr val="black"/>
                </a:solidFill>
                <a:effectLst/>
                <a:uLnTx/>
                <a:uFillTx/>
                <a:latin typeface="+mn-ea"/>
                <a:cs typeface="+mn-ea"/>
                <a:sym typeface="+mn-lt"/>
              </a:rPr>
              <a:t>水平下，伊基奥仑赛的</a:t>
            </a:r>
            <a:r>
              <a:rPr kumimoji="0" lang="en-US" altLang="zh-CN" sz="1600" b="0" i="0" u="none" strike="noStrike" kern="1200" cap="none" spc="0" normalizeH="0" baseline="0" noProof="0" dirty="0">
                <a:ln>
                  <a:noFill/>
                </a:ln>
                <a:solidFill>
                  <a:prstClr val="black"/>
                </a:solidFill>
                <a:effectLst/>
                <a:uLnTx/>
                <a:uFillTx/>
                <a:latin typeface="+mn-ea"/>
                <a:cs typeface="+mn-ea"/>
                <a:sym typeface="+mn-lt"/>
              </a:rPr>
              <a:t>PFS</a:t>
            </a:r>
            <a:r>
              <a:rPr kumimoji="0" lang="zh-CN" altLang="en-US" sz="1600" b="0" i="0" u="none" strike="noStrike" kern="1200" cap="none" spc="0" normalizeH="0" baseline="0" noProof="0" dirty="0">
                <a:ln>
                  <a:noFill/>
                </a:ln>
                <a:solidFill>
                  <a:prstClr val="black"/>
                </a:solidFill>
                <a:effectLst/>
                <a:uLnTx/>
                <a:uFillTx/>
                <a:latin typeface="+mn-ea"/>
                <a:cs typeface="+mn-ea"/>
                <a:sym typeface="+mn-lt"/>
              </a:rPr>
              <a:t>和</a:t>
            </a:r>
            <a:r>
              <a:rPr kumimoji="0" lang="en-US" altLang="zh-CN" sz="1600" b="0" i="0" u="none" strike="noStrike" kern="1200" cap="none" spc="0" normalizeH="0" baseline="0" noProof="0" dirty="0">
                <a:ln>
                  <a:noFill/>
                </a:ln>
                <a:solidFill>
                  <a:prstClr val="black"/>
                </a:solidFill>
                <a:effectLst/>
                <a:uLnTx/>
                <a:uFillTx/>
                <a:latin typeface="+mn-ea"/>
                <a:cs typeface="+mn-ea"/>
                <a:sym typeface="+mn-lt"/>
              </a:rPr>
              <a:t>OS</a:t>
            </a:r>
            <a:r>
              <a:rPr kumimoji="0" lang="zh-CN" altLang="en-US" sz="1600" b="0" i="0" u="none" strike="noStrike" kern="1200" cap="none" spc="0" normalizeH="0" baseline="0" noProof="0" dirty="0">
                <a:ln>
                  <a:noFill/>
                </a:ln>
                <a:solidFill>
                  <a:prstClr val="black"/>
                </a:solidFill>
                <a:effectLst/>
                <a:uLnTx/>
                <a:uFillTx/>
                <a:latin typeface="+mn-ea"/>
                <a:cs typeface="+mn-ea"/>
                <a:sym typeface="+mn-lt"/>
              </a:rPr>
              <a:t>情况无显著统计学差异</a:t>
            </a:r>
          </a:p>
        </p:txBody>
      </p:sp>
      <p:pic>
        <p:nvPicPr>
          <p:cNvPr id="33" name="图片 32">
            <a:extLst>
              <a:ext uri="{FF2B5EF4-FFF2-40B4-BE49-F238E27FC236}">
                <a16:creationId xmlns:a16="http://schemas.microsoft.com/office/drawing/2014/main" id="{EE1FB93D-F33B-2F3E-BEBA-C85308C2692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920136" y="5072048"/>
            <a:ext cx="2726655" cy="1347073"/>
          </a:xfrm>
          <a:prstGeom prst="rect">
            <a:avLst/>
          </a:prstGeom>
        </p:spPr>
      </p:pic>
      <p:grpSp>
        <p:nvGrpSpPr>
          <p:cNvPr id="34" name="组合 33">
            <a:extLst>
              <a:ext uri="{FF2B5EF4-FFF2-40B4-BE49-F238E27FC236}">
                <a16:creationId xmlns:a16="http://schemas.microsoft.com/office/drawing/2014/main" id="{2F530641-D81F-076C-CD65-A28F40954902}"/>
              </a:ext>
            </a:extLst>
          </p:cNvPr>
          <p:cNvGrpSpPr/>
          <p:nvPr/>
        </p:nvGrpSpPr>
        <p:grpSpPr>
          <a:xfrm>
            <a:off x="6525753" y="4960899"/>
            <a:ext cx="4486735" cy="1458222"/>
            <a:chOff x="6481095" y="2867111"/>
            <a:chExt cx="5297112" cy="3166420"/>
          </a:xfrm>
        </p:grpSpPr>
        <p:sp>
          <p:nvSpPr>
            <p:cNvPr id="35" name="文本框 34">
              <a:extLst>
                <a:ext uri="{FF2B5EF4-FFF2-40B4-BE49-F238E27FC236}">
                  <a16:creationId xmlns:a16="http://schemas.microsoft.com/office/drawing/2014/main" id="{CFBF5254-93AF-D91A-75AB-3179AE10E97C}"/>
                </a:ext>
              </a:extLst>
            </p:cNvPr>
            <p:cNvSpPr txBox="1"/>
            <p:nvPr/>
          </p:nvSpPr>
          <p:spPr>
            <a:xfrm>
              <a:off x="7758890" y="2867112"/>
              <a:ext cx="463397"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prstClr val="black"/>
                  </a:solidFill>
                  <a:effectLst/>
                  <a:uLnTx/>
                  <a:uFillTx/>
                  <a:latin typeface="微软雅黑"/>
                  <a:ea typeface="微软雅黑"/>
                  <a:cs typeface="+mn-ea"/>
                  <a:sym typeface="+mn-lt"/>
                </a:rPr>
                <a:t>PFS</a:t>
              </a:r>
              <a:endParaRPr kumimoji="0" lang="zh-CN" altLang="en-US" sz="1200" b="1" i="0" u="none" strike="noStrike" kern="1200" cap="none" spc="0" normalizeH="0" baseline="0" noProof="0" dirty="0">
                <a:ln>
                  <a:noFill/>
                </a:ln>
                <a:solidFill>
                  <a:prstClr val="black"/>
                </a:solidFill>
                <a:effectLst/>
                <a:uLnTx/>
                <a:uFillTx/>
                <a:latin typeface="微软雅黑"/>
                <a:ea typeface="微软雅黑"/>
                <a:cs typeface="+mn-ea"/>
                <a:sym typeface="+mn-lt"/>
              </a:endParaRPr>
            </a:p>
          </p:txBody>
        </p:sp>
        <p:sp>
          <p:nvSpPr>
            <p:cNvPr id="36" name="文本框 35">
              <a:extLst>
                <a:ext uri="{FF2B5EF4-FFF2-40B4-BE49-F238E27FC236}">
                  <a16:creationId xmlns:a16="http://schemas.microsoft.com/office/drawing/2014/main" id="{54B844B2-3115-46CF-0696-2998E3368079}"/>
                </a:ext>
              </a:extLst>
            </p:cNvPr>
            <p:cNvSpPr txBox="1"/>
            <p:nvPr/>
          </p:nvSpPr>
          <p:spPr>
            <a:xfrm>
              <a:off x="10382250" y="2867111"/>
              <a:ext cx="40748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prstClr val="black"/>
                  </a:solidFill>
                  <a:effectLst/>
                  <a:uLnTx/>
                  <a:uFillTx/>
                  <a:latin typeface="微软雅黑"/>
                  <a:ea typeface="微软雅黑"/>
                  <a:cs typeface="+mn-ea"/>
                  <a:sym typeface="+mn-lt"/>
                </a:rPr>
                <a:t>OS</a:t>
              </a:r>
              <a:endParaRPr kumimoji="0" lang="zh-CN" altLang="en-US" sz="1200" b="1" i="0" u="none" strike="noStrike" kern="1200" cap="none" spc="0" normalizeH="0" baseline="0" noProof="0" dirty="0">
                <a:ln>
                  <a:noFill/>
                </a:ln>
                <a:solidFill>
                  <a:prstClr val="black"/>
                </a:solidFill>
                <a:effectLst/>
                <a:uLnTx/>
                <a:uFillTx/>
                <a:latin typeface="微软雅黑"/>
                <a:ea typeface="微软雅黑"/>
                <a:cs typeface="+mn-ea"/>
                <a:sym typeface="+mn-lt"/>
              </a:endParaRPr>
            </a:p>
          </p:txBody>
        </p:sp>
        <p:grpSp>
          <p:nvGrpSpPr>
            <p:cNvPr id="37" name="组合 36">
              <a:extLst>
                <a:ext uri="{FF2B5EF4-FFF2-40B4-BE49-F238E27FC236}">
                  <a16:creationId xmlns:a16="http://schemas.microsoft.com/office/drawing/2014/main" id="{F44D40A8-D0E0-1633-9A7B-C444ADA6AFB8}"/>
                </a:ext>
              </a:extLst>
            </p:cNvPr>
            <p:cNvGrpSpPr/>
            <p:nvPr/>
          </p:nvGrpSpPr>
          <p:grpSpPr>
            <a:xfrm>
              <a:off x="6481095" y="3022649"/>
              <a:ext cx="5297112" cy="3010882"/>
              <a:chOff x="6393515" y="2714731"/>
              <a:chExt cx="5378006" cy="2247268"/>
            </a:xfrm>
          </p:grpSpPr>
          <p:cxnSp>
            <p:nvCxnSpPr>
              <p:cNvPr id="38" name="直接连接符 37">
                <a:extLst>
                  <a:ext uri="{FF2B5EF4-FFF2-40B4-BE49-F238E27FC236}">
                    <a16:creationId xmlns:a16="http://schemas.microsoft.com/office/drawing/2014/main" id="{DB41082C-A68D-E066-69D1-1F5F28C1CCC7}"/>
                  </a:ext>
                </a:extLst>
              </p:cNvPr>
              <p:cNvCxnSpPr/>
              <p:nvPr/>
            </p:nvCxnSpPr>
            <p:spPr>
              <a:xfrm>
                <a:off x="6893895" y="2803814"/>
                <a:ext cx="0" cy="17148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ABB63628-28E4-0CF2-6BD7-8B05AD724509}"/>
                  </a:ext>
                </a:extLst>
              </p:cNvPr>
              <p:cNvCxnSpPr>
                <a:cxnSpLocks/>
              </p:cNvCxnSpPr>
              <p:nvPr/>
            </p:nvCxnSpPr>
            <p:spPr>
              <a:xfrm>
                <a:off x="6886275" y="4510889"/>
                <a:ext cx="21001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A689C966-4A72-0B58-309E-BB990D839098}"/>
                  </a:ext>
                </a:extLst>
              </p:cNvPr>
              <p:cNvCxnSpPr>
                <a:cxnSpLocks/>
              </p:cNvCxnSpPr>
              <p:nvPr/>
            </p:nvCxnSpPr>
            <p:spPr>
              <a:xfrm>
                <a:off x="6832935" y="4486849"/>
                <a:ext cx="636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4041CEDC-D132-AE3A-D478-54C66F393E14}"/>
                  </a:ext>
                </a:extLst>
              </p:cNvPr>
              <p:cNvCxnSpPr>
                <a:cxnSpLocks/>
              </p:cNvCxnSpPr>
              <p:nvPr/>
            </p:nvCxnSpPr>
            <p:spPr>
              <a:xfrm>
                <a:off x="6832935" y="3836932"/>
                <a:ext cx="636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AC531C5F-2076-3CF0-3500-876731158523}"/>
                  </a:ext>
                </a:extLst>
              </p:cNvPr>
              <p:cNvCxnSpPr>
                <a:cxnSpLocks/>
              </p:cNvCxnSpPr>
              <p:nvPr/>
            </p:nvCxnSpPr>
            <p:spPr>
              <a:xfrm>
                <a:off x="6832935" y="4161891"/>
                <a:ext cx="636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94D287C9-7FAD-2460-E4D9-0597F73EACBE}"/>
                  </a:ext>
                </a:extLst>
              </p:cNvPr>
              <p:cNvCxnSpPr>
                <a:cxnSpLocks/>
              </p:cNvCxnSpPr>
              <p:nvPr/>
            </p:nvCxnSpPr>
            <p:spPr>
              <a:xfrm>
                <a:off x="6832935" y="3511973"/>
                <a:ext cx="636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3840450C-BB97-A968-EF16-FA82BC7E2BC4}"/>
                  </a:ext>
                </a:extLst>
              </p:cNvPr>
              <p:cNvCxnSpPr>
                <a:cxnSpLocks/>
              </p:cNvCxnSpPr>
              <p:nvPr/>
            </p:nvCxnSpPr>
            <p:spPr>
              <a:xfrm>
                <a:off x="6832935" y="3187014"/>
                <a:ext cx="636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DA4CAAFF-D852-EF68-2ADA-7AEB881EE66C}"/>
                  </a:ext>
                </a:extLst>
              </p:cNvPr>
              <p:cNvCxnSpPr>
                <a:cxnSpLocks/>
              </p:cNvCxnSpPr>
              <p:nvPr/>
            </p:nvCxnSpPr>
            <p:spPr>
              <a:xfrm>
                <a:off x="6832935" y="2862055"/>
                <a:ext cx="636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6BB8444C-3596-1C93-0BC0-7E84286C1F17}"/>
                  </a:ext>
                </a:extLst>
              </p:cNvPr>
              <p:cNvCxnSpPr>
                <a:cxnSpLocks/>
              </p:cNvCxnSpPr>
              <p:nvPr/>
            </p:nvCxnSpPr>
            <p:spPr>
              <a:xfrm rot="5400000">
                <a:off x="6914850" y="4536380"/>
                <a:ext cx="636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DE3BE7D7-3095-6D94-516D-181845ECFD46}"/>
                  </a:ext>
                </a:extLst>
              </p:cNvPr>
              <p:cNvCxnSpPr>
                <a:cxnSpLocks/>
              </p:cNvCxnSpPr>
              <p:nvPr/>
            </p:nvCxnSpPr>
            <p:spPr>
              <a:xfrm rot="5400000">
                <a:off x="7133037" y="4536381"/>
                <a:ext cx="636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00ECE61C-6FDF-5E5F-7D3F-82FB5C785011}"/>
                  </a:ext>
                </a:extLst>
              </p:cNvPr>
              <p:cNvCxnSpPr>
                <a:cxnSpLocks/>
              </p:cNvCxnSpPr>
              <p:nvPr/>
            </p:nvCxnSpPr>
            <p:spPr>
              <a:xfrm rot="5400000">
                <a:off x="7351224" y="4536381"/>
                <a:ext cx="636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A4F60299-961E-EC92-E867-D5F7D08CA565}"/>
                  </a:ext>
                </a:extLst>
              </p:cNvPr>
              <p:cNvCxnSpPr>
                <a:cxnSpLocks/>
              </p:cNvCxnSpPr>
              <p:nvPr/>
            </p:nvCxnSpPr>
            <p:spPr>
              <a:xfrm rot="5400000">
                <a:off x="7569411" y="4536382"/>
                <a:ext cx="636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802BA38C-5E90-5591-55DA-67A902E3B5A9}"/>
                  </a:ext>
                </a:extLst>
              </p:cNvPr>
              <p:cNvCxnSpPr>
                <a:cxnSpLocks/>
              </p:cNvCxnSpPr>
              <p:nvPr/>
            </p:nvCxnSpPr>
            <p:spPr>
              <a:xfrm rot="5400000">
                <a:off x="7787598" y="4536382"/>
                <a:ext cx="636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6345593E-6E9A-A5C4-76E2-61215AAF023A}"/>
                  </a:ext>
                </a:extLst>
              </p:cNvPr>
              <p:cNvCxnSpPr>
                <a:cxnSpLocks/>
              </p:cNvCxnSpPr>
              <p:nvPr/>
            </p:nvCxnSpPr>
            <p:spPr>
              <a:xfrm rot="5400000">
                <a:off x="8005785" y="4536383"/>
                <a:ext cx="636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5E7A7808-721A-26CA-C01A-A362290BA531}"/>
                  </a:ext>
                </a:extLst>
              </p:cNvPr>
              <p:cNvCxnSpPr>
                <a:cxnSpLocks/>
              </p:cNvCxnSpPr>
              <p:nvPr/>
            </p:nvCxnSpPr>
            <p:spPr>
              <a:xfrm rot="5400000">
                <a:off x="8223972" y="4536383"/>
                <a:ext cx="636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87E622CA-8CE0-A517-F248-32560019B922}"/>
                  </a:ext>
                </a:extLst>
              </p:cNvPr>
              <p:cNvCxnSpPr>
                <a:cxnSpLocks/>
              </p:cNvCxnSpPr>
              <p:nvPr/>
            </p:nvCxnSpPr>
            <p:spPr>
              <a:xfrm rot="5400000">
                <a:off x="8442159" y="4536384"/>
                <a:ext cx="636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B2990299-B7B5-A9CF-2F56-4CE176316EAC}"/>
                  </a:ext>
                </a:extLst>
              </p:cNvPr>
              <p:cNvCxnSpPr>
                <a:cxnSpLocks/>
              </p:cNvCxnSpPr>
              <p:nvPr/>
            </p:nvCxnSpPr>
            <p:spPr>
              <a:xfrm rot="5400000">
                <a:off x="8660346" y="4536384"/>
                <a:ext cx="636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849A73A8-191D-0536-FF72-33CE028C6575}"/>
                  </a:ext>
                </a:extLst>
              </p:cNvPr>
              <p:cNvCxnSpPr>
                <a:cxnSpLocks/>
              </p:cNvCxnSpPr>
              <p:nvPr/>
            </p:nvCxnSpPr>
            <p:spPr>
              <a:xfrm rot="5400000">
                <a:off x="8878530" y="4536385"/>
                <a:ext cx="636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文本框 55">
                <a:extLst>
                  <a:ext uri="{FF2B5EF4-FFF2-40B4-BE49-F238E27FC236}">
                    <a16:creationId xmlns:a16="http://schemas.microsoft.com/office/drawing/2014/main" id="{9F06D55F-8687-8083-5281-05D4B1A0B4B5}"/>
                  </a:ext>
                </a:extLst>
              </p:cNvPr>
              <p:cNvSpPr txBox="1"/>
              <p:nvPr/>
            </p:nvSpPr>
            <p:spPr>
              <a:xfrm>
                <a:off x="6801073" y="4516689"/>
                <a:ext cx="291029" cy="295679"/>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微软雅黑"/>
                    <a:ea typeface="微软雅黑"/>
                    <a:cs typeface="+mn-ea"/>
                    <a:sym typeface="+mn-lt"/>
                  </a:rPr>
                  <a:t>0</a:t>
                </a:r>
                <a:endPar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endParaRPr>
              </a:p>
            </p:txBody>
          </p:sp>
          <p:sp>
            <p:nvSpPr>
              <p:cNvPr id="57" name="文本框 56">
                <a:extLst>
                  <a:ext uri="{FF2B5EF4-FFF2-40B4-BE49-F238E27FC236}">
                    <a16:creationId xmlns:a16="http://schemas.microsoft.com/office/drawing/2014/main" id="{3E479E33-7594-B3A0-90F2-5EE47F3B2F2C}"/>
                  </a:ext>
                </a:extLst>
              </p:cNvPr>
              <p:cNvSpPr txBox="1"/>
              <p:nvPr/>
            </p:nvSpPr>
            <p:spPr>
              <a:xfrm>
                <a:off x="7019201" y="4516689"/>
                <a:ext cx="291029" cy="295679"/>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微软雅黑"/>
                    <a:ea typeface="微软雅黑"/>
                    <a:cs typeface="+mn-ea"/>
                    <a:sym typeface="+mn-lt"/>
                  </a:rPr>
                  <a:t>3</a:t>
                </a:r>
                <a:endPar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endParaRPr>
              </a:p>
            </p:txBody>
          </p:sp>
          <p:sp>
            <p:nvSpPr>
              <p:cNvPr id="58" name="文本框 57">
                <a:extLst>
                  <a:ext uri="{FF2B5EF4-FFF2-40B4-BE49-F238E27FC236}">
                    <a16:creationId xmlns:a16="http://schemas.microsoft.com/office/drawing/2014/main" id="{99EC9D1F-1DA6-1A7F-A227-E42F6D10E5C2}"/>
                  </a:ext>
                </a:extLst>
              </p:cNvPr>
              <p:cNvSpPr txBox="1"/>
              <p:nvPr/>
            </p:nvSpPr>
            <p:spPr>
              <a:xfrm>
                <a:off x="7237328" y="4516689"/>
                <a:ext cx="291029" cy="295679"/>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微软雅黑"/>
                    <a:ea typeface="微软雅黑"/>
                    <a:cs typeface="+mn-ea"/>
                    <a:sym typeface="+mn-lt"/>
                  </a:rPr>
                  <a:t>6</a:t>
                </a:r>
                <a:endPar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endParaRPr>
              </a:p>
            </p:txBody>
          </p:sp>
          <p:sp>
            <p:nvSpPr>
              <p:cNvPr id="59" name="文本框 58">
                <a:extLst>
                  <a:ext uri="{FF2B5EF4-FFF2-40B4-BE49-F238E27FC236}">
                    <a16:creationId xmlns:a16="http://schemas.microsoft.com/office/drawing/2014/main" id="{A57DE68A-0923-F372-B889-6A529B807C30}"/>
                  </a:ext>
                </a:extLst>
              </p:cNvPr>
              <p:cNvSpPr txBox="1"/>
              <p:nvPr/>
            </p:nvSpPr>
            <p:spPr>
              <a:xfrm>
                <a:off x="7455458" y="4516689"/>
                <a:ext cx="291029" cy="295679"/>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微软雅黑"/>
                    <a:ea typeface="微软雅黑"/>
                    <a:cs typeface="+mn-ea"/>
                    <a:sym typeface="+mn-lt"/>
                  </a:rPr>
                  <a:t>9</a:t>
                </a:r>
                <a:endPar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endParaRPr>
              </a:p>
            </p:txBody>
          </p:sp>
          <p:sp>
            <p:nvSpPr>
              <p:cNvPr id="60" name="文本框 59">
                <a:extLst>
                  <a:ext uri="{FF2B5EF4-FFF2-40B4-BE49-F238E27FC236}">
                    <a16:creationId xmlns:a16="http://schemas.microsoft.com/office/drawing/2014/main" id="{168D2D4C-7544-2D48-3723-8A807F1C0295}"/>
                  </a:ext>
                </a:extLst>
              </p:cNvPr>
              <p:cNvSpPr txBox="1"/>
              <p:nvPr/>
            </p:nvSpPr>
            <p:spPr>
              <a:xfrm>
                <a:off x="7631419" y="4516689"/>
                <a:ext cx="375359" cy="295679"/>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微软雅黑"/>
                    <a:ea typeface="微软雅黑"/>
                    <a:cs typeface="+mn-ea"/>
                    <a:sym typeface="+mn-lt"/>
                  </a:rPr>
                  <a:t>12</a:t>
                </a:r>
                <a:endPar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endParaRPr>
              </a:p>
            </p:txBody>
          </p:sp>
          <p:sp>
            <p:nvSpPr>
              <p:cNvPr id="61" name="文本框 60">
                <a:extLst>
                  <a:ext uri="{FF2B5EF4-FFF2-40B4-BE49-F238E27FC236}">
                    <a16:creationId xmlns:a16="http://schemas.microsoft.com/office/drawing/2014/main" id="{99A14CE6-90A2-8953-85AD-3856B2A44D10}"/>
                  </a:ext>
                </a:extLst>
              </p:cNvPr>
              <p:cNvSpPr txBox="1"/>
              <p:nvPr/>
            </p:nvSpPr>
            <p:spPr>
              <a:xfrm>
                <a:off x="7849547" y="4516689"/>
                <a:ext cx="375359" cy="295679"/>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微软雅黑"/>
                    <a:ea typeface="微软雅黑"/>
                    <a:cs typeface="+mn-ea"/>
                    <a:sym typeface="+mn-lt"/>
                  </a:rPr>
                  <a:t>15</a:t>
                </a:r>
                <a:endPar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endParaRPr>
              </a:p>
            </p:txBody>
          </p:sp>
          <p:sp>
            <p:nvSpPr>
              <p:cNvPr id="62" name="文本框 61">
                <a:extLst>
                  <a:ext uri="{FF2B5EF4-FFF2-40B4-BE49-F238E27FC236}">
                    <a16:creationId xmlns:a16="http://schemas.microsoft.com/office/drawing/2014/main" id="{4DEEB093-C5E1-F64A-98E0-83ACCAECD4B5}"/>
                  </a:ext>
                </a:extLst>
              </p:cNvPr>
              <p:cNvSpPr txBox="1"/>
              <p:nvPr/>
            </p:nvSpPr>
            <p:spPr>
              <a:xfrm>
                <a:off x="8067675" y="4516689"/>
                <a:ext cx="375359" cy="295679"/>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微软雅黑"/>
                    <a:ea typeface="微软雅黑"/>
                    <a:cs typeface="+mn-ea"/>
                    <a:sym typeface="+mn-lt"/>
                  </a:rPr>
                  <a:t>18</a:t>
                </a:r>
                <a:endPar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endParaRPr>
              </a:p>
            </p:txBody>
          </p:sp>
          <p:sp>
            <p:nvSpPr>
              <p:cNvPr id="63" name="文本框 62">
                <a:extLst>
                  <a:ext uri="{FF2B5EF4-FFF2-40B4-BE49-F238E27FC236}">
                    <a16:creationId xmlns:a16="http://schemas.microsoft.com/office/drawing/2014/main" id="{6C16573F-362E-9B71-702D-2B7D8275AFBE}"/>
                  </a:ext>
                </a:extLst>
              </p:cNvPr>
              <p:cNvSpPr txBox="1"/>
              <p:nvPr/>
            </p:nvSpPr>
            <p:spPr>
              <a:xfrm>
                <a:off x="8285803" y="4516689"/>
                <a:ext cx="375359" cy="295679"/>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微软雅黑"/>
                    <a:ea typeface="微软雅黑"/>
                    <a:cs typeface="+mn-ea"/>
                    <a:sym typeface="+mn-lt"/>
                  </a:rPr>
                  <a:t>21</a:t>
                </a:r>
                <a:endPar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endParaRPr>
              </a:p>
            </p:txBody>
          </p:sp>
          <p:sp>
            <p:nvSpPr>
              <p:cNvPr id="64" name="文本框 63">
                <a:extLst>
                  <a:ext uri="{FF2B5EF4-FFF2-40B4-BE49-F238E27FC236}">
                    <a16:creationId xmlns:a16="http://schemas.microsoft.com/office/drawing/2014/main" id="{5F1EDEB3-4B60-F5FF-74D6-5507D8142D8D}"/>
                  </a:ext>
                </a:extLst>
              </p:cNvPr>
              <p:cNvSpPr txBox="1"/>
              <p:nvPr/>
            </p:nvSpPr>
            <p:spPr>
              <a:xfrm>
                <a:off x="8503932" y="4516689"/>
                <a:ext cx="375359" cy="295679"/>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微软雅黑"/>
                    <a:ea typeface="微软雅黑"/>
                    <a:cs typeface="+mn-ea"/>
                    <a:sym typeface="+mn-lt"/>
                  </a:rPr>
                  <a:t>24</a:t>
                </a:r>
                <a:endPar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endParaRPr>
              </a:p>
            </p:txBody>
          </p:sp>
          <p:sp>
            <p:nvSpPr>
              <p:cNvPr id="65" name="文本框 64">
                <a:extLst>
                  <a:ext uri="{FF2B5EF4-FFF2-40B4-BE49-F238E27FC236}">
                    <a16:creationId xmlns:a16="http://schemas.microsoft.com/office/drawing/2014/main" id="{FACC0334-1A9A-68F3-4A2F-F79BFB740F1B}"/>
                  </a:ext>
                </a:extLst>
              </p:cNvPr>
              <p:cNvSpPr txBox="1"/>
              <p:nvPr/>
            </p:nvSpPr>
            <p:spPr>
              <a:xfrm>
                <a:off x="8722063" y="4516689"/>
                <a:ext cx="375358" cy="295679"/>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微软雅黑"/>
                    <a:ea typeface="微软雅黑"/>
                    <a:cs typeface="+mn-ea"/>
                    <a:sym typeface="+mn-lt"/>
                  </a:rPr>
                  <a:t>27</a:t>
                </a:r>
                <a:endPar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endParaRPr>
              </a:p>
            </p:txBody>
          </p:sp>
          <p:sp>
            <p:nvSpPr>
              <p:cNvPr id="66" name="文本框 65">
                <a:extLst>
                  <a:ext uri="{FF2B5EF4-FFF2-40B4-BE49-F238E27FC236}">
                    <a16:creationId xmlns:a16="http://schemas.microsoft.com/office/drawing/2014/main" id="{0D4329BF-E54B-48EE-59AD-F234A2B62346}"/>
                  </a:ext>
                </a:extLst>
              </p:cNvPr>
              <p:cNvSpPr txBox="1"/>
              <p:nvPr/>
            </p:nvSpPr>
            <p:spPr>
              <a:xfrm>
                <a:off x="7547982" y="4666319"/>
                <a:ext cx="773685" cy="295679"/>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rPr>
                  <a:t>时间 </a:t>
                </a:r>
                <a:r>
                  <a:rPr kumimoji="0" lang="en-US" altLang="zh-CN" sz="1000" b="0" i="0" u="none" strike="noStrike" kern="1200" cap="none" spc="0" normalizeH="0" baseline="0" noProof="0" dirty="0">
                    <a:ln>
                      <a:noFill/>
                    </a:ln>
                    <a:solidFill>
                      <a:prstClr val="black"/>
                    </a:solidFill>
                    <a:effectLst/>
                    <a:uLnTx/>
                    <a:uFillTx/>
                    <a:latin typeface="微软雅黑"/>
                    <a:ea typeface="微软雅黑"/>
                    <a:cs typeface="+mn-ea"/>
                    <a:sym typeface="+mn-lt"/>
                  </a:rPr>
                  <a:t>(</a:t>
                </a:r>
                <a:r>
                  <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rPr>
                  <a:t>月</a:t>
                </a:r>
                <a:r>
                  <a:rPr kumimoji="0" lang="en-US" altLang="zh-CN" sz="1000" b="0" i="0" u="none" strike="noStrike" kern="1200" cap="none" spc="0" normalizeH="0" baseline="0" noProof="0" dirty="0">
                    <a:ln>
                      <a:noFill/>
                    </a:ln>
                    <a:solidFill>
                      <a:prstClr val="black"/>
                    </a:solidFill>
                    <a:effectLst/>
                    <a:uLnTx/>
                    <a:uFillTx/>
                    <a:latin typeface="微软雅黑"/>
                    <a:ea typeface="微软雅黑"/>
                    <a:cs typeface="+mn-ea"/>
                    <a:sym typeface="+mn-lt"/>
                  </a:rPr>
                  <a:t>)</a:t>
                </a:r>
                <a:endPar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endParaRPr>
              </a:p>
            </p:txBody>
          </p:sp>
          <p:sp>
            <p:nvSpPr>
              <p:cNvPr id="67" name="文本框 66">
                <a:extLst>
                  <a:ext uri="{FF2B5EF4-FFF2-40B4-BE49-F238E27FC236}">
                    <a16:creationId xmlns:a16="http://schemas.microsoft.com/office/drawing/2014/main" id="{A9406199-7AE2-94BC-DB9B-403769DAFC9A}"/>
                  </a:ext>
                </a:extLst>
              </p:cNvPr>
              <p:cNvSpPr txBox="1"/>
              <p:nvPr/>
            </p:nvSpPr>
            <p:spPr>
              <a:xfrm>
                <a:off x="6562176" y="4339526"/>
                <a:ext cx="291029" cy="295679"/>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微软雅黑"/>
                    <a:ea typeface="微软雅黑"/>
                    <a:cs typeface="+mn-ea"/>
                    <a:sym typeface="+mn-lt"/>
                  </a:rPr>
                  <a:t>0</a:t>
                </a:r>
                <a:endPar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endParaRPr>
              </a:p>
            </p:txBody>
          </p:sp>
          <p:sp>
            <p:nvSpPr>
              <p:cNvPr id="68" name="文本框 67">
                <a:extLst>
                  <a:ext uri="{FF2B5EF4-FFF2-40B4-BE49-F238E27FC236}">
                    <a16:creationId xmlns:a16="http://schemas.microsoft.com/office/drawing/2014/main" id="{09E7E55A-86D2-25AF-A95C-66A3C5DD6023}"/>
                  </a:ext>
                </a:extLst>
              </p:cNvPr>
              <p:cNvSpPr txBox="1"/>
              <p:nvPr/>
            </p:nvSpPr>
            <p:spPr>
              <a:xfrm>
                <a:off x="6477846" y="4014567"/>
                <a:ext cx="375359" cy="295679"/>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微软雅黑"/>
                    <a:ea typeface="微软雅黑"/>
                    <a:cs typeface="+mn-ea"/>
                    <a:sym typeface="+mn-lt"/>
                  </a:rPr>
                  <a:t>20</a:t>
                </a:r>
                <a:endPar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endParaRPr>
              </a:p>
            </p:txBody>
          </p:sp>
          <p:sp>
            <p:nvSpPr>
              <p:cNvPr id="69" name="文本框 68">
                <a:extLst>
                  <a:ext uri="{FF2B5EF4-FFF2-40B4-BE49-F238E27FC236}">
                    <a16:creationId xmlns:a16="http://schemas.microsoft.com/office/drawing/2014/main" id="{1867C357-CBD6-9BA6-089F-806CC85115C8}"/>
                  </a:ext>
                </a:extLst>
              </p:cNvPr>
              <p:cNvSpPr txBox="1"/>
              <p:nvPr/>
            </p:nvSpPr>
            <p:spPr>
              <a:xfrm>
                <a:off x="6477847" y="3689608"/>
                <a:ext cx="375358" cy="295679"/>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微软雅黑"/>
                    <a:ea typeface="微软雅黑"/>
                    <a:cs typeface="+mn-ea"/>
                    <a:sym typeface="+mn-lt"/>
                  </a:rPr>
                  <a:t>40</a:t>
                </a:r>
                <a:endPar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endParaRPr>
              </a:p>
            </p:txBody>
          </p:sp>
          <p:sp>
            <p:nvSpPr>
              <p:cNvPr id="70" name="文本框 69">
                <a:extLst>
                  <a:ext uri="{FF2B5EF4-FFF2-40B4-BE49-F238E27FC236}">
                    <a16:creationId xmlns:a16="http://schemas.microsoft.com/office/drawing/2014/main" id="{0A87887A-C41B-A644-40C6-627940A4476C}"/>
                  </a:ext>
                </a:extLst>
              </p:cNvPr>
              <p:cNvSpPr txBox="1"/>
              <p:nvPr/>
            </p:nvSpPr>
            <p:spPr>
              <a:xfrm>
                <a:off x="6477846" y="3364649"/>
                <a:ext cx="375359" cy="295679"/>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微软雅黑"/>
                    <a:ea typeface="微软雅黑"/>
                    <a:cs typeface="+mn-ea"/>
                    <a:sym typeface="+mn-lt"/>
                  </a:rPr>
                  <a:t>60</a:t>
                </a:r>
                <a:endPar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endParaRPr>
              </a:p>
            </p:txBody>
          </p:sp>
          <p:sp>
            <p:nvSpPr>
              <p:cNvPr id="71" name="文本框 70">
                <a:extLst>
                  <a:ext uri="{FF2B5EF4-FFF2-40B4-BE49-F238E27FC236}">
                    <a16:creationId xmlns:a16="http://schemas.microsoft.com/office/drawing/2014/main" id="{5C9302EE-575A-D63E-3813-A29C32D0EF07}"/>
                  </a:ext>
                </a:extLst>
              </p:cNvPr>
              <p:cNvSpPr txBox="1"/>
              <p:nvPr/>
            </p:nvSpPr>
            <p:spPr>
              <a:xfrm>
                <a:off x="6477846" y="3039690"/>
                <a:ext cx="375359" cy="295679"/>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微软雅黑"/>
                    <a:ea typeface="微软雅黑"/>
                    <a:cs typeface="+mn-ea"/>
                    <a:sym typeface="+mn-lt"/>
                  </a:rPr>
                  <a:t>80</a:t>
                </a:r>
                <a:endPar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endParaRPr>
              </a:p>
            </p:txBody>
          </p:sp>
          <p:sp>
            <p:nvSpPr>
              <p:cNvPr id="72" name="文本框 71">
                <a:extLst>
                  <a:ext uri="{FF2B5EF4-FFF2-40B4-BE49-F238E27FC236}">
                    <a16:creationId xmlns:a16="http://schemas.microsoft.com/office/drawing/2014/main" id="{405F6103-B1A1-2395-CFCF-E5E16D662F04}"/>
                  </a:ext>
                </a:extLst>
              </p:cNvPr>
              <p:cNvSpPr txBox="1"/>
              <p:nvPr/>
            </p:nvSpPr>
            <p:spPr>
              <a:xfrm>
                <a:off x="6393515" y="2714731"/>
                <a:ext cx="459689" cy="295679"/>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微软雅黑"/>
                    <a:ea typeface="微软雅黑"/>
                    <a:cs typeface="+mn-ea"/>
                    <a:sym typeface="+mn-lt"/>
                  </a:rPr>
                  <a:t>100</a:t>
                </a:r>
                <a:endPar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endParaRPr>
              </a:p>
            </p:txBody>
          </p:sp>
          <p:sp>
            <p:nvSpPr>
              <p:cNvPr id="73" name="文本框 72">
                <a:extLst>
                  <a:ext uri="{FF2B5EF4-FFF2-40B4-BE49-F238E27FC236}">
                    <a16:creationId xmlns:a16="http://schemas.microsoft.com/office/drawing/2014/main" id="{4465741C-B5D5-4E74-04B9-1676736E5E08}"/>
                  </a:ext>
                </a:extLst>
              </p:cNvPr>
              <p:cNvSpPr txBox="1"/>
              <p:nvPr/>
            </p:nvSpPr>
            <p:spPr>
              <a:xfrm rot="16200000">
                <a:off x="6171952" y="3511744"/>
                <a:ext cx="774234" cy="27559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微软雅黑"/>
                    <a:ea typeface="微软雅黑"/>
                    <a:cs typeface="+mn-ea"/>
                    <a:sym typeface="+mn-lt"/>
                  </a:rPr>
                  <a:t>PFS (%)</a:t>
                </a:r>
                <a:endPar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endParaRPr>
              </a:p>
            </p:txBody>
          </p:sp>
          <p:sp>
            <p:nvSpPr>
              <p:cNvPr id="74" name="文本框 73">
                <a:extLst>
                  <a:ext uri="{FF2B5EF4-FFF2-40B4-BE49-F238E27FC236}">
                    <a16:creationId xmlns:a16="http://schemas.microsoft.com/office/drawing/2014/main" id="{31FCC532-5230-391B-0368-6BE0915D37F9}"/>
                  </a:ext>
                </a:extLst>
              </p:cNvPr>
              <p:cNvSpPr txBox="1"/>
              <p:nvPr/>
            </p:nvSpPr>
            <p:spPr>
              <a:xfrm>
                <a:off x="7121624" y="4044883"/>
                <a:ext cx="1410645" cy="480480"/>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rPr>
                  <a:t>低基线</a:t>
                </a:r>
                <a:r>
                  <a:rPr kumimoji="0" lang="en-US" altLang="zh-CN" sz="1000" b="0" i="0" u="none" strike="noStrike" kern="1200" cap="none" spc="0" normalizeH="0" baseline="0" noProof="0" dirty="0" err="1">
                    <a:ln>
                      <a:noFill/>
                    </a:ln>
                    <a:solidFill>
                      <a:prstClr val="black"/>
                    </a:solidFill>
                    <a:effectLst/>
                    <a:uLnTx/>
                    <a:uFillTx/>
                    <a:latin typeface="微软雅黑"/>
                    <a:ea typeface="微软雅黑"/>
                    <a:cs typeface="+mn-ea"/>
                    <a:sym typeface="+mn-lt"/>
                  </a:rPr>
                  <a:t>sBCMA</a:t>
                </a:r>
                <a:r>
                  <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rPr>
                  <a:t>水平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rPr>
                  <a:t>高基线</a:t>
                </a:r>
                <a:r>
                  <a:rPr kumimoji="0" lang="en-US" altLang="zh-CN" sz="1000" b="0" i="0" u="none" strike="noStrike" kern="1200" cap="none" spc="0" normalizeH="0" baseline="0" noProof="0" dirty="0" err="1">
                    <a:ln>
                      <a:noFill/>
                    </a:ln>
                    <a:solidFill>
                      <a:prstClr val="black"/>
                    </a:solidFill>
                    <a:effectLst/>
                    <a:uLnTx/>
                    <a:uFillTx/>
                    <a:latin typeface="微软雅黑"/>
                    <a:ea typeface="微软雅黑"/>
                    <a:cs typeface="+mn-ea"/>
                    <a:sym typeface="+mn-lt"/>
                  </a:rPr>
                  <a:t>sBCMA</a:t>
                </a:r>
                <a:r>
                  <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rPr>
                  <a:t>水平</a:t>
                </a:r>
              </a:p>
            </p:txBody>
          </p:sp>
          <p:cxnSp>
            <p:nvCxnSpPr>
              <p:cNvPr id="75" name="直接连接符 74">
                <a:extLst>
                  <a:ext uri="{FF2B5EF4-FFF2-40B4-BE49-F238E27FC236}">
                    <a16:creationId xmlns:a16="http://schemas.microsoft.com/office/drawing/2014/main" id="{34B16EF5-6E6D-8BB0-5AEF-371408A7EA6C}"/>
                  </a:ext>
                </a:extLst>
              </p:cNvPr>
              <p:cNvCxnSpPr/>
              <p:nvPr/>
            </p:nvCxnSpPr>
            <p:spPr>
              <a:xfrm>
                <a:off x="6963237" y="4214031"/>
                <a:ext cx="180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id="{0750C445-3494-955B-BAAC-7D94981F365F}"/>
                  </a:ext>
                </a:extLst>
              </p:cNvPr>
              <p:cNvCxnSpPr/>
              <p:nvPr/>
            </p:nvCxnSpPr>
            <p:spPr>
              <a:xfrm>
                <a:off x="6963237" y="4364254"/>
                <a:ext cx="18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7" name="任意多边形: 形状 76">
                <a:extLst>
                  <a:ext uri="{FF2B5EF4-FFF2-40B4-BE49-F238E27FC236}">
                    <a16:creationId xmlns:a16="http://schemas.microsoft.com/office/drawing/2014/main" id="{A9941E0B-2BC0-C37D-40F6-BA9B270C402A}"/>
                  </a:ext>
                </a:extLst>
              </p:cNvPr>
              <p:cNvSpPr/>
              <p:nvPr/>
            </p:nvSpPr>
            <p:spPr>
              <a:xfrm>
                <a:off x="6945630" y="2878455"/>
                <a:ext cx="2026920" cy="462915"/>
              </a:xfrm>
              <a:custGeom>
                <a:avLst/>
                <a:gdLst>
                  <a:gd name="connsiteX0" fmla="*/ 2026920 w 2026920"/>
                  <a:gd name="connsiteY0" fmla="*/ 462915 h 462915"/>
                  <a:gd name="connsiteX1" fmla="*/ 1194435 w 2026920"/>
                  <a:gd name="connsiteY1" fmla="*/ 462915 h 462915"/>
                  <a:gd name="connsiteX2" fmla="*/ 1194435 w 2026920"/>
                  <a:gd name="connsiteY2" fmla="*/ 394335 h 462915"/>
                  <a:gd name="connsiteX3" fmla="*/ 1072515 w 2026920"/>
                  <a:gd name="connsiteY3" fmla="*/ 394335 h 462915"/>
                  <a:gd name="connsiteX4" fmla="*/ 1072515 w 2026920"/>
                  <a:gd name="connsiteY4" fmla="*/ 344805 h 462915"/>
                  <a:gd name="connsiteX5" fmla="*/ 1038225 w 2026920"/>
                  <a:gd name="connsiteY5" fmla="*/ 344805 h 462915"/>
                  <a:gd name="connsiteX6" fmla="*/ 1038225 w 2026920"/>
                  <a:gd name="connsiteY6" fmla="*/ 289560 h 462915"/>
                  <a:gd name="connsiteX7" fmla="*/ 998220 w 2026920"/>
                  <a:gd name="connsiteY7" fmla="*/ 289560 h 462915"/>
                  <a:gd name="connsiteX8" fmla="*/ 998220 w 2026920"/>
                  <a:gd name="connsiteY8" fmla="*/ 234315 h 462915"/>
                  <a:gd name="connsiteX9" fmla="*/ 933450 w 2026920"/>
                  <a:gd name="connsiteY9" fmla="*/ 234315 h 462915"/>
                  <a:gd name="connsiteX10" fmla="*/ 933450 w 2026920"/>
                  <a:gd name="connsiteY10" fmla="*/ 194310 h 462915"/>
                  <a:gd name="connsiteX11" fmla="*/ 918210 w 2026920"/>
                  <a:gd name="connsiteY11" fmla="*/ 194310 h 462915"/>
                  <a:gd name="connsiteX12" fmla="*/ 918210 w 2026920"/>
                  <a:gd name="connsiteY12" fmla="*/ 140970 h 462915"/>
                  <a:gd name="connsiteX13" fmla="*/ 413385 w 2026920"/>
                  <a:gd name="connsiteY13" fmla="*/ 140970 h 462915"/>
                  <a:gd name="connsiteX14" fmla="*/ 413385 w 2026920"/>
                  <a:gd name="connsiteY14" fmla="*/ 102870 h 462915"/>
                  <a:gd name="connsiteX15" fmla="*/ 333375 w 2026920"/>
                  <a:gd name="connsiteY15" fmla="*/ 102870 h 462915"/>
                  <a:gd name="connsiteX16" fmla="*/ 333375 w 2026920"/>
                  <a:gd name="connsiteY16" fmla="*/ 66675 h 462915"/>
                  <a:gd name="connsiteX17" fmla="*/ 125730 w 2026920"/>
                  <a:gd name="connsiteY17" fmla="*/ 66675 h 462915"/>
                  <a:gd name="connsiteX18" fmla="*/ 125730 w 2026920"/>
                  <a:gd name="connsiteY18" fmla="*/ 32385 h 462915"/>
                  <a:gd name="connsiteX19" fmla="*/ 72390 w 2026920"/>
                  <a:gd name="connsiteY19" fmla="*/ 32385 h 462915"/>
                  <a:gd name="connsiteX20" fmla="*/ 72390 w 2026920"/>
                  <a:gd name="connsiteY20" fmla="*/ 0 h 462915"/>
                  <a:gd name="connsiteX21" fmla="*/ 0 w 2026920"/>
                  <a:gd name="connsiteY21" fmla="*/ 0 h 46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26920" h="462915">
                    <a:moveTo>
                      <a:pt x="2026920" y="462915"/>
                    </a:moveTo>
                    <a:lnTo>
                      <a:pt x="1194435" y="462915"/>
                    </a:lnTo>
                    <a:lnTo>
                      <a:pt x="1194435" y="394335"/>
                    </a:lnTo>
                    <a:lnTo>
                      <a:pt x="1072515" y="394335"/>
                    </a:lnTo>
                    <a:lnTo>
                      <a:pt x="1072515" y="344805"/>
                    </a:lnTo>
                    <a:lnTo>
                      <a:pt x="1038225" y="344805"/>
                    </a:lnTo>
                    <a:lnTo>
                      <a:pt x="1038225" y="289560"/>
                    </a:lnTo>
                    <a:lnTo>
                      <a:pt x="998220" y="289560"/>
                    </a:lnTo>
                    <a:lnTo>
                      <a:pt x="998220" y="234315"/>
                    </a:lnTo>
                    <a:lnTo>
                      <a:pt x="933450" y="234315"/>
                    </a:lnTo>
                    <a:lnTo>
                      <a:pt x="933450" y="194310"/>
                    </a:lnTo>
                    <a:lnTo>
                      <a:pt x="918210" y="194310"/>
                    </a:lnTo>
                    <a:lnTo>
                      <a:pt x="918210" y="140970"/>
                    </a:lnTo>
                    <a:lnTo>
                      <a:pt x="413385" y="140970"/>
                    </a:lnTo>
                    <a:lnTo>
                      <a:pt x="413385" y="102870"/>
                    </a:lnTo>
                    <a:lnTo>
                      <a:pt x="333375" y="102870"/>
                    </a:lnTo>
                    <a:lnTo>
                      <a:pt x="333375" y="66675"/>
                    </a:lnTo>
                    <a:lnTo>
                      <a:pt x="125730" y="66675"/>
                    </a:lnTo>
                    <a:lnTo>
                      <a:pt x="125730" y="32385"/>
                    </a:lnTo>
                    <a:lnTo>
                      <a:pt x="72390" y="32385"/>
                    </a:lnTo>
                    <a:lnTo>
                      <a:pt x="72390" y="0"/>
                    </a:lnTo>
                    <a:lnTo>
                      <a:pt x="0" y="0"/>
                    </a:lnTo>
                  </a:path>
                </a:pathLst>
              </a:cu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ea"/>
                  <a:sym typeface="+mn-lt"/>
                </a:endParaRPr>
              </a:p>
            </p:txBody>
          </p:sp>
          <p:sp>
            <p:nvSpPr>
              <p:cNvPr id="78" name="任意多边形: 形状 77">
                <a:extLst>
                  <a:ext uri="{FF2B5EF4-FFF2-40B4-BE49-F238E27FC236}">
                    <a16:creationId xmlns:a16="http://schemas.microsoft.com/office/drawing/2014/main" id="{D97ABD5C-47EB-C9C5-5EB3-88B3F724E7CC}"/>
                  </a:ext>
                </a:extLst>
              </p:cNvPr>
              <p:cNvSpPr/>
              <p:nvPr/>
            </p:nvSpPr>
            <p:spPr>
              <a:xfrm>
                <a:off x="6938010" y="2851785"/>
                <a:ext cx="1579245" cy="539115"/>
              </a:xfrm>
              <a:custGeom>
                <a:avLst/>
                <a:gdLst>
                  <a:gd name="connsiteX0" fmla="*/ 1579245 w 1579245"/>
                  <a:gd name="connsiteY0" fmla="*/ 539115 h 539115"/>
                  <a:gd name="connsiteX1" fmla="*/ 1148715 w 1579245"/>
                  <a:gd name="connsiteY1" fmla="*/ 539115 h 539115"/>
                  <a:gd name="connsiteX2" fmla="*/ 1148715 w 1579245"/>
                  <a:gd name="connsiteY2" fmla="*/ 396240 h 539115"/>
                  <a:gd name="connsiteX3" fmla="*/ 885825 w 1579245"/>
                  <a:gd name="connsiteY3" fmla="*/ 396240 h 539115"/>
                  <a:gd name="connsiteX4" fmla="*/ 885825 w 1579245"/>
                  <a:gd name="connsiteY4" fmla="*/ 340995 h 539115"/>
                  <a:gd name="connsiteX5" fmla="*/ 862965 w 1579245"/>
                  <a:gd name="connsiteY5" fmla="*/ 340995 h 539115"/>
                  <a:gd name="connsiteX6" fmla="*/ 862965 w 1579245"/>
                  <a:gd name="connsiteY6" fmla="*/ 291465 h 539115"/>
                  <a:gd name="connsiteX7" fmla="*/ 815340 w 1579245"/>
                  <a:gd name="connsiteY7" fmla="*/ 291465 h 539115"/>
                  <a:gd name="connsiteX8" fmla="*/ 815340 w 1579245"/>
                  <a:gd name="connsiteY8" fmla="*/ 253365 h 539115"/>
                  <a:gd name="connsiteX9" fmla="*/ 647700 w 1579245"/>
                  <a:gd name="connsiteY9" fmla="*/ 253365 h 539115"/>
                  <a:gd name="connsiteX10" fmla="*/ 647700 w 1579245"/>
                  <a:gd name="connsiteY10" fmla="*/ 190500 h 539115"/>
                  <a:gd name="connsiteX11" fmla="*/ 617220 w 1579245"/>
                  <a:gd name="connsiteY11" fmla="*/ 190500 h 539115"/>
                  <a:gd name="connsiteX12" fmla="*/ 617220 w 1579245"/>
                  <a:gd name="connsiteY12" fmla="*/ 116205 h 539115"/>
                  <a:gd name="connsiteX13" fmla="*/ 432435 w 1579245"/>
                  <a:gd name="connsiteY13" fmla="*/ 116205 h 539115"/>
                  <a:gd name="connsiteX14" fmla="*/ 432435 w 1579245"/>
                  <a:gd name="connsiteY14" fmla="*/ 80010 h 539115"/>
                  <a:gd name="connsiteX15" fmla="*/ 386715 w 1579245"/>
                  <a:gd name="connsiteY15" fmla="*/ 80010 h 539115"/>
                  <a:gd name="connsiteX16" fmla="*/ 386715 w 1579245"/>
                  <a:gd name="connsiteY16" fmla="*/ 34290 h 539115"/>
                  <a:gd name="connsiteX17" fmla="*/ 177165 w 1579245"/>
                  <a:gd name="connsiteY17" fmla="*/ 34290 h 539115"/>
                  <a:gd name="connsiteX18" fmla="*/ 177165 w 1579245"/>
                  <a:gd name="connsiteY18" fmla="*/ 0 h 539115"/>
                  <a:gd name="connsiteX19" fmla="*/ 0 w 1579245"/>
                  <a:gd name="connsiteY19" fmla="*/ 0 h 53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9245" h="539115">
                    <a:moveTo>
                      <a:pt x="1579245" y="539115"/>
                    </a:moveTo>
                    <a:lnTo>
                      <a:pt x="1148715" y="539115"/>
                    </a:lnTo>
                    <a:lnTo>
                      <a:pt x="1148715" y="396240"/>
                    </a:lnTo>
                    <a:lnTo>
                      <a:pt x="885825" y="396240"/>
                    </a:lnTo>
                    <a:lnTo>
                      <a:pt x="885825" y="340995"/>
                    </a:lnTo>
                    <a:lnTo>
                      <a:pt x="862965" y="340995"/>
                    </a:lnTo>
                    <a:lnTo>
                      <a:pt x="862965" y="291465"/>
                    </a:lnTo>
                    <a:lnTo>
                      <a:pt x="815340" y="291465"/>
                    </a:lnTo>
                    <a:lnTo>
                      <a:pt x="815340" y="253365"/>
                    </a:lnTo>
                    <a:lnTo>
                      <a:pt x="647700" y="253365"/>
                    </a:lnTo>
                    <a:lnTo>
                      <a:pt x="647700" y="190500"/>
                    </a:lnTo>
                    <a:lnTo>
                      <a:pt x="617220" y="190500"/>
                    </a:lnTo>
                    <a:lnTo>
                      <a:pt x="617220" y="116205"/>
                    </a:lnTo>
                    <a:lnTo>
                      <a:pt x="432435" y="116205"/>
                    </a:lnTo>
                    <a:lnTo>
                      <a:pt x="432435" y="80010"/>
                    </a:lnTo>
                    <a:lnTo>
                      <a:pt x="386715" y="80010"/>
                    </a:lnTo>
                    <a:lnTo>
                      <a:pt x="386715" y="34290"/>
                    </a:lnTo>
                    <a:lnTo>
                      <a:pt x="177165" y="34290"/>
                    </a:lnTo>
                    <a:lnTo>
                      <a:pt x="177165" y="0"/>
                    </a:lnTo>
                    <a:lnTo>
                      <a:pt x="0" y="0"/>
                    </a:lnTo>
                  </a:path>
                </a:pathLst>
              </a:cu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ea"/>
                  <a:sym typeface="+mn-lt"/>
                </a:endParaRPr>
              </a:p>
            </p:txBody>
          </p:sp>
          <p:cxnSp>
            <p:nvCxnSpPr>
              <p:cNvPr id="79" name="直接连接符 78">
                <a:extLst>
                  <a:ext uri="{FF2B5EF4-FFF2-40B4-BE49-F238E27FC236}">
                    <a16:creationId xmlns:a16="http://schemas.microsoft.com/office/drawing/2014/main" id="{0D6C7C85-D51F-7411-FFB6-3EB9BB09B6D4}"/>
                  </a:ext>
                </a:extLst>
              </p:cNvPr>
              <p:cNvCxnSpPr/>
              <p:nvPr/>
            </p:nvCxnSpPr>
            <p:spPr>
              <a:xfrm>
                <a:off x="9567995" y="2803814"/>
                <a:ext cx="0" cy="17148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id="{6E2DA36A-A84A-8DA7-7D4E-580F17EE7E0A}"/>
                  </a:ext>
                </a:extLst>
              </p:cNvPr>
              <p:cNvCxnSpPr>
                <a:cxnSpLocks/>
              </p:cNvCxnSpPr>
              <p:nvPr/>
            </p:nvCxnSpPr>
            <p:spPr>
              <a:xfrm>
                <a:off x="9560375" y="4510889"/>
                <a:ext cx="21001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id="{837F1DEA-CF03-6BF5-B81D-5D30AC3DCE2A}"/>
                  </a:ext>
                </a:extLst>
              </p:cNvPr>
              <p:cNvCxnSpPr>
                <a:cxnSpLocks/>
              </p:cNvCxnSpPr>
              <p:nvPr/>
            </p:nvCxnSpPr>
            <p:spPr>
              <a:xfrm>
                <a:off x="9507035" y="4486849"/>
                <a:ext cx="636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id="{01327FBA-DDF0-7E44-8183-4D95401C120B}"/>
                  </a:ext>
                </a:extLst>
              </p:cNvPr>
              <p:cNvCxnSpPr>
                <a:cxnSpLocks/>
              </p:cNvCxnSpPr>
              <p:nvPr/>
            </p:nvCxnSpPr>
            <p:spPr>
              <a:xfrm>
                <a:off x="9507035" y="3836932"/>
                <a:ext cx="636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id="{B4C48884-9BDF-9C30-D49E-40D7E7BBDFAF}"/>
                  </a:ext>
                </a:extLst>
              </p:cNvPr>
              <p:cNvCxnSpPr>
                <a:cxnSpLocks/>
              </p:cNvCxnSpPr>
              <p:nvPr/>
            </p:nvCxnSpPr>
            <p:spPr>
              <a:xfrm>
                <a:off x="9507035" y="4161891"/>
                <a:ext cx="636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id="{8A0314EC-7A94-08D0-F95E-26E76B082688}"/>
                  </a:ext>
                </a:extLst>
              </p:cNvPr>
              <p:cNvCxnSpPr>
                <a:cxnSpLocks/>
              </p:cNvCxnSpPr>
              <p:nvPr/>
            </p:nvCxnSpPr>
            <p:spPr>
              <a:xfrm>
                <a:off x="9507035" y="3511973"/>
                <a:ext cx="636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id="{0793CE18-886E-1C7F-2708-9C9B43EDD9AD}"/>
                  </a:ext>
                </a:extLst>
              </p:cNvPr>
              <p:cNvCxnSpPr>
                <a:cxnSpLocks/>
              </p:cNvCxnSpPr>
              <p:nvPr/>
            </p:nvCxnSpPr>
            <p:spPr>
              <a:xfrm>
                <a:off x="9507035" y="3187014"/>
                <a:ext cx="636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id="{467C36FE-9427-80C5-E5EE-CE56EA0ACF56}"/>
                  </a:ext>
                </a:extLst>
              </p:cNvPr>
              <p:cNvCxnSpPr>
                <a:cxnSpLocks/>
              </p:cNvCxnSpPr>
              <p:nvPr/>
            </p:nvCxnSpPr>
            <p:spPr>
              <a:xfrm>
                <a:off x="9507035" y="2862055"/>
                <a:ext cx="636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id="{C9264398-B682-CA78-829F-392014901894}"/>
                  </a:ext>
                </a:extLst>
              </p:cNvPr>
              <p:cNvCxnSpPr>
                <a:cxnSpLocks/>
              </p:cNvCxnSpPr>
              <p:nvPr/>
            </p:nvCxnSpPr>
            <p:spPr>
              <a:xfrm rot="5400000">
                <a:off x="9588950" y="4536380"/>
                <a:ext cx="636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id="{F5904BE6-E461-EE4E-D45B-AF11CE48ABA1}"/>
                  </a:ext>
                </a:extLst>
              </p:cNvPr>
              <p:cNvCxnSpPr>
                <a:cxnSpLocks/>
              </p:cNvCxnSpPr>
              <p:nvPr/>
            </p:nvCxnSpPr>
            <p:spPr>
              <a:xfrm rot="5400000">
                <a:off x="9807137" y="4536381"/>
                <a:ext cx="636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id="{46E6684F-14DF-6B37-28ED-62CDA9521887}"/>
                  </a:ext>
                </a:extLst>
              </p:cNvPr>
              <p:cNvCxnSpPr>
                <a:cxnSpLocks/>
              </p:cNvCxnSpPr>
              <p:nvPr/>
            </p:nvCxnSpPr>
            <p:spPr>
              <a:xfrm rot="5400000">
                <a:off x="10025324" y="4536381"/>
                <a:ext cx="636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id="{30294469-0CEC-83A8-059B-1B6DEE39AF9D}"/>
                  </a:ext>
                </a:extLst>
              </p:cNvPr>
              <p:cNvCxnSpPr>
                <a:cxnSpLocks/>
              </p:cNvCxnSpPr>
              <p:nvPr/>
            </p:nvCxnSpPr>
            <p:spPr>
              <a:xfrm rot="5400000">
                <a:off x="10243511" y="4536382"/>
                <a:ext cx="636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id="{E808C566-4A5C-A575-DB1A-FF618473B374}"/>
                  </a:ext>
                </a:extLst>
              </p:cNvPr>
              <p:cNvCxnSpPr>
                <a:cxnSpLocks/>
              </p:cNvCxnSpPr>
              <p:nvPr/>
            </p:nvCxnSpPr>
            <p:spPr>
              <a:xfrm rot="5400000">
                <a:off x="10461698" y="4536382"/>
                <a:ext cx="636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id="{C48B312A-1246-6C6D-BC47-81FE0BDB0395}"/>
                  </a:ext>
                </a:extLst>
              </p:cNvPr>
              <p:cNvCxnSpPr>
                <a:cxnSpLocks/>
              </p:cNvCxnSpPr>
              <p:nvPr/>
            </p:nvCxnSpPr>
            <p:spPr>
              <a:xfrm rot="5400000">
                <a:off x="10679885" y="4536383"/>
                <a:ext cx="636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a16="http://schemas.microsoft.com/office/drawing/2014/main" id="{018A0F89-7C44-8C68-AA61-B3EB4A3B25A2}"/>
                  </a:ext>
                </a:extLst>
              </p:cNvPr>
              <p:cNvCxnSpPr>
                <a:cxnSpLocks/>
              </p:cNvCxnSpPr>
              <p:nvPr/>
            </p:nvCxnSpPr>
            <p:spPr>
              <a:xfrm rot="5400000">
                <a:off x="10898072" y="4536383"/>
                <a:ext cx="636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id="{B0C077BA-D9E7-3A07-5D38-4F688E61852E}"/>
                  </a:ext>
                </a:extLst>
              </p:cNvPr>
              <p:cNvCxnSpPr>
                <a:cxnSpLocks/>
              </p:cNvCxnSpPr>
              <p:nvPr/>
            </p:nvCxnSpPr>
            <p:spPr>
              <a:xfrm rot="5400000">
                <a:off x="11116259" y="4536384"/>
                <a:ext cx="636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id="{DC9ABA13-B168-6998-9DD6-DB096CF898D9}"/>
                  </a:ext>
                </a:extLst>
              </p:cNvPr>
              <p:cNvCxnSpPr>
                <a:cxnSpLocks/>
              </p:cNvCxnSpPr>
              <p:nvPr/>
            </p:nvCxnSpPr>
            <p:spPr>
              <a:xfrm rot="5400000">
                <a:off x="11334446" y="4536384"/>
                <a:ext cx="636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a16="http://schemas.microsoft.com/office/drawing/2014/main" id="{27992C1F-5C4E-3C61-18B7-CD2874EA3069}"/>
                  </a:ext>
                </a:extLst>
              </p:cNvPr>
              <p:cNvCxnSpPr>
                <a:cxnSpLocks/>
              </p:cNvCxnSpPr>
              <p:nvPr/>
            </p:nvCxnSpPr>
            <p:spPr>
              <a:xfrm rot="5400000">
                <a:off x="11552630" y="4536385"/>
                <a:ext cx="636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文本框 96">
                <a:extLst>
                  <a:ext uri="{FF2B5EF4-FFF2-40B4-BE49-F238E27FC236}">
                    <a16:creationId xmlns:a16="http://schemas.microsoft.com/office/drawing/2014/main" id="{AF62DE2A-8FD9-2771-B504-B3D775778B1C}"/>
                  </a:ext>
                </a:extLst>
              </p:cNvPr>
              <p:cNvSpPr txBox="1"/>
              <p:nvPr/>
            </p:nvSpPr>
            <p:spPr>
              <a:xfrm>
                <a:off x="9475173" y="4516690"/>
                <a:ext cx="291029" cy="295679"/>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微软雅黑"/>
                    <a:ea typeface="微软雅黑"/>
                    <a:cs typeface="+mn-ea"/>
                    <a:sym typeface="+mn-lt"/>
                  </a:rPr>
                  <a:t>0</a:t>
                </a:r>
                <a:endPar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endParaRPr>
              </a:p>
            </p:txBody>
          </p:sp>
          <p:sp>
            <p:nvSpPr>
              <p:cNvPr id="98" name="文本框 97">
                <a:extLst>
                  <a:ext uri="{FF2B5EF4-FFF2-40B4-BE49-F238E27FC236}">
                    <a16:creationId xmlns:a16="http://schemas.microsoft.com/office/drawing/2014/main" id="{79D90473-DA8B-3FD8-9215-936320C6FEEE}"/>
                  </a:ext>
                </a:extLst>
              </p:cNvPr>
              <p:cNvSpPr txBox="1"/>
              <p:nvPr/>
            </p:nvSpPr>
            <p:spPr>
              <a:xfrm>
                <a:off x="9693302" y="4516690"/>
                <a:ext cx="291029" cy="295679"/>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微软雅黑"/>
                    <a:ea typeface="微软雅黑"/>
                    <a:cs typeface="+mn-ea"/>
                    <a:sym typeface="+mn-lt"/>
                  </a:rPr>
                  <a:t>3</a:t>
                </a:r>
                <a:endPar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endParaRPr>
              </a:p>
            </p:txBody>
          </p:sp>
          <p:sp>
            <p:nvSpPr>
              <p:cNvPr id="99" name="文本框 98">
                <a:extLst>
                  <a:ext uri="{FF2B5EF4-FFF2-40B4-BE49-F238E27FC236}">
                    <a16:creationId xmlns:a16="http://schemas.microsoft.com/office/drawing/2014/main" id="{F9E57967-7B6F-AC07-57F2-3BCBAA9E0C40}"/>
                  </a:ext>
                </a:extLst>
              </p:cNvPr>
              <p:cNvSpPr txBox="1"/>
              <p:nvPr/>
            </p:nvSpPr>
            <p:spPr>
              <a:xfrm>
                <a:off x="9911429" y="4516690"/>
                <a:ext cx="291029" cy="295679"/>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微软雅黑"/>
                    <a:ea typeface="微软雅黑"/>
                    <a:cs typeface="+mn-ea"/>
                    <a:sym typeface="+mn-lt"/>
                  </a:rPr>
                  <a:t>6</a:t>
                </a:r>
                <a:endPar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endParaRPr>
              </a:p>
            </p:txBody>
          </p:sp>
          <p:sp>
            <p:nvSpPr>
              <p:cNvPr id="100" name="文本框 99">
                <a:extLst>
                  <a:ext uri="{FF2B5EF4-FFF2-40B4-BE49-F238E27FC236}">
                    <a16:creationId xmlns:a16="http://schemas.microsoft.com/office/drawing/2014/main" id="{A09885DD-BCFE-1566-2139-A696BECE4FAC}"/>
                  </a:ext>
                </a:extLst>
              </p:cNvPr>
              <p:cNvSpPr txBox="1"/>
              <p:nvPr/>
            </p:nvSpPr>
            <p:spPr>
              <a:xfrm>
                <a:off x="10129558" y="4516690"/>
                <a:ext cx="291029" cy="295679"/>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微软雅黑"/>
                    <a:ea typeface="微软雅黑"/>
                    <a:cs typeface="+mn-ea"/>
                    <a:sym typeface="+mn-lt"/>
                  </a:rPr>
                  <a:t>9</a:t>
                </a:r>
                <a:endPar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endParaRPr>
              </a:p>
            </p:txBody>
          </p:sp>
          <p:sp>
            <p:nvSpPr>
              <p:cNvPr id="101" name="文本框 100">
                <a:extLst>
                  <a:ext uri="{FF2B5EF4-FFF2-40B4-BE49-F238E27FC236}">
                    <a16:creationId xmlns:a16="http://schemas.microsoft.com/office/drawing/2014/main" id="{A215737C-052B-E67E-DD14-5818EB2E45E2}"/>
                  </a:ext>
                </a:extLst>
              </p:cNvPr>
              <p:cNvSpPr txBox="1"/>
              <p:nvPr/>
            </p:nvSpPr>
            <p:spPr>
              <a:xfrm>
                <a:off x="10305519" y="4516690"/>
                <a:ext cx="375359" cy="295679"/>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微软雅黑"/>
                    <a:ea typeface="微软雅黑"/>
                    <a:cs typeface="+mn-ea"/>
                    <a:sym typeface="+mn-lt"/>
                  </a:rPr>
                  <a:t>12</a:t>
                </a:r>
                <a:endPar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endParaRPr>
              </a:p>
            </p:txBody>
          </p:sp>
          <p:sp>
            <p:nvSpPr>
              <p:cNvPr id="102" name="文本框 101">
                <a:extLst>
                  <a:ext uri="{FF2B5EF4-FFF2-40B4-BE49-F238E27FC236}">
                    <a16:creationId xmlns:a16="http://schemas.microsoft.com/office/drawing/2014/main" id="{42DFE0E3-3244-5EE0-D7AE-B1E0810400C5}"/>
                  </a:ext>
                </a:extLst>
              </p:cNvPr>
              <p:cNvSpPr txBox="1"/>
              <p:nvPr/>
            </p:nvSpPr>
            <p:spPr>
              <a:xfrm>
                <a:off x="10523646" y="4516690"/>
                <a:ext cx="375359" cy="295679"/>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微软雅黑"/>
                    <a:ea typeface="微软雅黑"/>
                    <a:cs typeface="+mn-ea"/>
                    <a:sym typeface="+mn-lt"/>
                  </a:rPr>
                  <a:t>15</a:t>
                </a:r>
                <a:endPar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endParaRPr>
              </a:p>
            </p:txBody>
          </p:sp>
          <p:sp>
            <p:nvSpPr>
              <p:cNvPr id="103" name="文本框 102">
                <a:extLst>
                  <a:ext uri="{FF2B5EF4-FFF2-40B4-BE49-F238E27FC236}">
                    <a16:creationId xmlns:a16="http://schemas.microsoft.com/office/drawing/2014/main" id="{57C855E4-93B7-6978-D5F3-AFD743AFD9E5}"/>
                  </a:ext>
                </a:extLst>
              </p:cNvPr>
              <p:cNvSpPr txBox="1"/>
              <p:nvPr/>
            </p:nvSpPr>
            <p:spPr>
              <a:xfrm>
                <a:off x="10741775" y="4516690"/>
                <a:ext cx="375359" cy="295679"/>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微软雅黑"/>
                    <a:ea typeface="微软雅黑"/>
                    <a:cs typeface="+mn-ea"/>
                    <a:sym typeface="+mn-lt"/>
                  </a:rPr>
                  <a:t>18</a:t>
                </a:r>
                <a:endPar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endParaRPr>
              </a:p>
            </p:txBody>
          </p:sp>
          <p:sp>
            <p:nvSpPr>
              <p:cNvPr id="104" name="文本框 103">
                <a:extLst>
                  <a:ext uri="{FF2B5EF4-FFF2-40B4-BE49-F238E27FC236}">
                    <a16:creationId xmlns:a16="http://schemas.microsoft.com/office/drawing/2014/main" id="{3ED49FE9-0215-DB40-5D61-1F8C698A77AD}"/>
                  </a:ext>
                </a:extLst>
              </p:cNvPr>
              <p:cNvSpPr txBox="1"/>
              <p:nvPr/>
            </p:nvSpPr>
            <p:spPr>
              <a:xfrm>
                <a:off x="10959904" y="4516690"/>
                <a:ext cx="375359" cy="295679"/>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微软雅黑"/>
                    <a:ea typeface="微软雅黑"/>
                    <a:cs typeface="+mn-ea"/>
                    <a:sym typeface="+mn-lt"/>
                  </a:rPr>
                  <a:t>21</a:t>
                </a:r>
                <a:endPar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endParaRPr>
              </a:p>
            </p:txBody>
          </p:sp>
          <p:sp>
            <p:nvSpPr>
              <p:cNvPr id="105" name="文本框 104">
                <a:extLst>
                  <a:ext uri="{FF2B5EF4-FFF2-40B4-BE49-F238E27FC236}">
                    <a16:creationId xmlns:a16="http://schemas.microsoft.com/office/drawing/2014/main" id="{EC06EE02-068E-41F0-0BC6-940660DF9FEA}"/>
                  </a:ext>
                </a:extLst>
              </p:cNvPr>
              <p:cNvSpPr txBox="1"/>
              <p:nvPr/>
            </p:nvSpPr>
            <p:spPr>
              <a:xfrm>
                <a:off x="11178032" y="4516690"/>
                <a:ext cx="375359" cy="295679"/>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微软雅黑"/>
                    <a:ea typeface="微软雅黑"/>
                    <a:cs typeface="+mn-ea"/>
                    <a:sym typeface="+mn-lt"/>
                  </a:rPr>
                  <a:t>24</a:t>
                </a:r>
                <a:endPar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endParaRPr>
              </a:p>
            </p:txBody>
          </p:sp>
          <p:sp>
            <p:nvSpPr>
              <p:cNvPr id="106" name="文本框 105">
                <a:extLst>
                  <a:ext uri="{FF2B5EF4-FFF2-40B4-BE49-F238E27FC236}">
                    <a16:creationId xmlns:a16="http://schemas.microsoft.com/office/drawing/2014/main" id="{90E9E9B6-B421-3996-E960-C6C6EDE311B2}"/>
                  </a:ext>
                </a:extLst>
              </p:cNvPr>
              <p:cNvSpPr txBox="1"/>
              <p:nvPr/>
            </p:nvSpPr>
            <p:spPr>
              <a:xfrm>
                <a:off x="11396163" y="4516690"/>
                <a:ext cx="375358" cy="295679"/>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微软雅黑"/>
                    <a:ea typeface="微软雅黑"/>
                    <a:cs typeface="+mn-ea"/>
                    <a:sym typeface="+mn-lt"/>
                  </a:rPr>
                  <a:t>27</a:t>
                </a:r>
                <a:endPar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endParaRPr>
              </a:p>
            </p:txBody>
          </p:sp>
          <p:sp>
            <p:nvSpPr>
              <p:cNvPr id="107" name="文本框 106">
                <a:extLst>
                  <a:ext uri="{FF2B5EF4-FFF2-40B4-BE49-F238E27FC236}">
                    <a16:creationId xmlns:a16="http://schemas.microsoft.com/office/drawing/2014/main" id="{5509356E-C118-8166-D31C-1FB23F7DE9F1}"/>
                  </a:ext>
                </a:extLst>
              </p:cNvPr>
              <p:cNvSpPr txBox="1"/>
              <p:nvPr/>
            </p:nvSpPr>
            <p:spPr>
              <a:xfrm>
                <a:off x="10222081" y="4666320"/>
                <a:ext cx="773685" cy="295679"/>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rPr>
                  <a:t>时间 </a:t>
                </a:r>
                <a:r>
                  <a:rPr kumimoji="0" lang="en-US" altLang="zh-CN" sz="1000" b="0" i="0" u="none" strike="noStrike" kern="1200" cap="none" spc="0" normalizeH="0" baseline="0" noProof="0" dirty="0">
                    <a:ln>
                      <a:noFill/>
                    </a:ln>
                    <a:solidFill>
                      <a:prstClr val="black"/>
                    </a:solidFill>
                    <a:effectLst/>
                    <a:uLnTx/>
                    <a:uFillTx/>
                    <a:latin typeface="微软雅黑"/>
                    <a:ea typeface="微软雅黑"/>
                    <a:cs typeface="+mn-ea"/>
                    <a:sym typeface="+mn-lt"/>
                  </a:rPr>
                  <a:t>(</a:t>
                </a:r>
                <a:r>
                  <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rPr>
                  <a:t>月</a:t>
                </a:r>
                <a:r>
                  <a:rPr kumimoji="0" lang="en-US" altLang="zh-CN" sz="1000" b="0" i="0" u="none" strike="noStrike" kern="1200" cap="none" spc="0" normalizeH="0" baseline="0" noProof="0" dirty="0">
                    <a:ln>
                      <a:noFill/>
                    </a:ln>
                    <a:solidFill>
                      <a:prstClr val="black"/>
                    </a:solidFill>
                    <a:effectLst/>
                    <a:uLnTx/>
                    <a:uFillTx/>
                    <a:latin typeface="微软雅黑"/>
                    <a:ea typeface="微软雅黑"/>
                    <a:cs typeface="+mn-ea"/>
                    <a:sym typeface="+mn-lt"/>
                  </a:rPr>
                  <a:t>)</a:t>
                </a:r>
                <a:endPar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endParaRPr>
              </a:p>
            </p:txBody>
          </p:sp>
          <p:sp>
            <p:nvSpPr>
              <p:cNvPr id="108" name="文本框 107">
                <a:extLst>
                  <a:ext uri="{FF2B5EF4-FFF2-40B4-BE49-F238E27FC236}">
                    <a16:creationId xmlns:a16="http://schemas.microsoft.com/office/drawing/2014/main" id="{CD6CCC96-5C59-342C-98FF-624EE3861440}"/>
                  </a:ext>
                </a:extLst>
              </p:cNvPr>
              <p:cNvSpPr txBox="1"/>
              <p:nvPr/>
            </p:nvSpPr>
            <p:spPr>
              <a:xfrm>
                <a:off x="9236277" y="4339526"/>
                <a:ext cx="291029" cy="295679"/>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微软雅黑"/>
                    <a:ea typeface="微软雅黑"/>
                    <a:cs typeface="+mn-ea"/>
                    <a:sym typeface="+mn-lt"/>
                  </a:rPr>
                  <a:t>0</a:t>
                </a:r>
                <a:endPar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endParaRPr>
              </a:p>
            </p:txBody>
          </p:sp>
          <p:sp>
            <p:nvSpPr>
              <p:cNvPr id="109" name="文本框 108">
                <a:extLst>
                  <a:ext uri="{FF2B5EF4-FFF2-40B4-BE49-F238E27FC236}">
                    <a16:creationId xmlns:a16="http://schemas.microsoft.com/office/drawing/2014/main" id="{AE37C130-83ED-8337-0694-EA723193140B}"/>
                  </a:ext>
                </a:extLst>
              </p:cNvPr>
              <p:cNvSpPr txBox="1"/>
              <p:nvPr/>
            </p:nvSpPr>
            <p:spPr>
              <a:xfrm>
                <a:off x="9151946" y="4014567"/>
                <a:ext cx="375359" cy="295679"/>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微软雅黑"/>
                    <a:ea typeface="微软雅黑"/>
                    <a:cs typeface="+mn-ea"/>
                    <a:sym typeface="+mn-lt"/>
                  </a:rPr>
                  <a:t>20</a:t>
                </a:r>
                <a:endPar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endParaRPr>
              </a:p>
            </p:txBody>
          </p:sp>
          <p:sp>
            <p:nvSpPr>
              <p:cNvPr id="110" name="文本框 109">
                <a:extLst>
                  <a:ext uri="{FF2B5EF4-FFF2-40B4-BE49-F238E27FC236}">
                    <a16:creationId xmlns:a16="http://schemas.microsoft.com/office/drawing/2014/main" id="{11EB6374-280B-5F37-2C29-3ED8302222A4}"/>
                  </a:ext>
                </a:extLst>
              </p:cNvPr>
              <p:cNvSpPr txBox="1"/>
              <p:nvPr/>
            </p:nvSpPr>
            <p:spPr>
              <a:xfrm>
                <a:off x="9151947" y="3689608"/>
                <a:ext cx="375358" cy="295679"/>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微软雅黑"/>
                    <a:ea typeface="微软雅黑"/>
                    <a:cs typeface="+mn-ea"/>
                    <a:sym typeface="+mn-lt"/>
                  </a:rPr>
                  <a:t>40</a:t>
                </a:r>
                <a:endPar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endParaRPr>
              </a:p>
            </p:txBody>
          </p:sp>
          <p:sp>
            <p:nvSpPr>
              <p:cNvPr id="111" name="文本框 110">
                <a:extLst>
                  <a:ext uri="{FF2B5EF4-FFF2-40B4-BE49-F238E27FC236}">
                    <a16:creationId xmlns:a16="http://schemas.microsoft.com/office/drawing/2014/main" id="{36BFE885-6F96-F9EA-F53D-AC72DBB0DA5B}"/>
                  </a:ext>
                </a:extLst>
              </p:cNvPr>
              <p:cNvSpPr txBox="1"/>
              <p:nvPr/>
            </p:nvSpPr>
            <p:spPr>
              <a:xfrm>
                <a:off x="9151946" y="3364649"/>
                <a:ext cx="375359" cy="295679"/>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微软雅黑"/>
                    <a:ea typeface="微软雅黑"/>
                    <a:cs typeface="+mn-ea"/>
                    <a:sym typeface="+mn-lt"/>
                  </a:rPr>
                  <a:t>60</a:t>
                </a:r>
                <a:endPar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endParaRPr>
              </a:p>
            </p:txBody>
          </p:sp>
          <p:sp>
            <p:nvSpPr>
              <p:cNvPr id="112" name="文本框 111">
                <a:extLst>
                  <a:ext uri="{FF2B5EF4-FFF2-40B4-BE49-F238E27FC236}">
                    <a16:creationId xmlns:a16="http://schemas.microsoft.com/office/drawing/2014/main" id="{874ADE7F-DBBF-3F5D-D779-C49792B9C62C}"/>
                  </a:ext>
                </a:extLst>
              </p:cNvPr>
              <p:cNvSpPr txBox="1"/>
              <p:nvPr/>
            </p:nvSpPr>
            <p:spPr>
              <a:xfrm>
                <a:off x="9151946" y="3039690"/>
                <a:ext cx="375359" cy="295679"/>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微软雅黑"/>
                    <a:ea typeface="微软雅黑"/>
                    <a:cs typeface="+mn-ea"/>
                    <a:sym typeface="+mn-lt"/>
                  </a:rPr>
                  <a:t>80</a:t>
                </a:r>
                <a:endPar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endParaRPr>
              </a:p>
            </p:txBody>
          </p:sp>
          <p:sp>
            <p:nvSpPr>
              <p:cNvPr id="113" name="文本框 112">
                <a:extLst>
                  <a:ext uri="{FF2B5EF4-FFF2-40B4-BE49-F238E27FC236}">
                    <a16:creationId xmlns:a16="http://schemas.microsoft.com/office/drawing/2014/main" id="{492A4738-670B-17D2-A740-4A96551C7F44}"/>
                  </a:ext>
                </a:extLst>
              </p:cNvPr>
              <p:cNvSpPr txBox="1"/>
              <p:nvPr/>
            </p:nvSpPr>
            <p:spPr>
              <a:xfrm>
                <a:off x="9067616" y="2714731"/>
                <a:ext cx="459689" cy="295679"/>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微软雅黑"/>
                    <a:ea typeface="微软雅黑"/>
                    <a:cs typeface="+mn-ea"/>
                    <a:sym typeface="+mn-lt"/>
                  </a:rPr>
                  <a:t>100</a:t>
                </a:r>
                <a:endPar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endParaRPr>
              </a:p>
            </p:txBody>
          </p:sp>
          <p:sp>
            <p:nvSpPr>
              <p:cNvPr id="114" name="文本框 113">
                <a:extLst>
                  <a:ext uri="{FF2B5EF4-FFF2-40B4-BE49-F238E27FC236}">
                    <a16:creationId xmlns:a16="http://schemas.microsoft.com/office/drawing/2014/main" id="{927A29F7-19B1-201E-A8B9-3B9097442EB7}"/>
                  </a:ext>
                </a:extLst>
              </p:cNvPr>
              <p:cNvSpPr txBox="1"/>
              <p:nvPr/>
            </p:nvSpPr>
            <p:spPr>
              <a:xfrm rot="16200000">
                <a:off x="8890286" y="3561534"/>
                <a:ext cx="726109" cy="27559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微软雅黑"/>
                    <a:ea typeface="微软雅黑"/>
                    <a:cs typeface="+mn-ea"/>
                    <a:sym typeface="+mn-lt"/>
                  </a:rPr>
                  <a:t>OS (%)</a:t>
                </a:r>
                <a:endPar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endParaRPr>
              </a:p>
            </p:txBody>
          </p:sp>
          <p:sp>
            <p:nvSpPr>
              <p:cNvPr id="115" name="文本框 114">
                <a:extLst>
                  <a:ext uri="{FF2B5EF4-FFF2-40B4-BE49-F238E27FC236}">
                    <a16:creationId xmlns:a16="http://schemas.microsoft.com/office/drawing/2014/main" id="{7E7396D5-D35E-2E65-43A7-3DBF1F86C1D7}"/>
                  </a:ext>
                </a:extLst>
              </p:cNvPr>
              <p:cNvSpPr txBox="1"/>
              <p:nvPr/>
            </p:nvSpPr>
            <p:spPr>
              <a:xfrm>
                <a:off x="9813008" y="4044883"/>
                <a:ext cx="1410645" cy="480480"/>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rPr>
                  <a:t>低基线</a:t>
                </a:r>
                <a:r>
                  <a:rPr kumimoji="0" lang="en-US" altLang="zh-CN" sz="1000" b="0" i="0" u="none" strike="noStrike" kern="1200" cap="none" spc="0" normalizeH="0" baseline="0" noProof="0" dirty="0" err="1">
                    <a:ln>
                      <a:noFill/>
                    </a:ln>
                    <a:solidFill>
                      <a:prstClr val="black"/>
                    </a:solidFill>
                    <a:effectLst/>
                    <a:uLnTx/>
                    <a:uFillTx/>
                    <a:latin typeface="微软雅黑"/>
                    <a:ea typeface="微软雅黑"/>
                    <a:cs typeface="+mn-ea"/>
                    <a:sym typeface="+mn-lt"/>
                  </a:rPr>
                  <a:t>sBCMA</a:t>
                </a:r>
                <a:r>
                  <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rPr>
                  <a:t>水平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rPr>
                  <a:t>高基线</a:t>
                </a:r>
                <a:r>
                  <a:rPr kumimoji="0" lang="en-US" altLang="zh-CN" sz="1000" b="0" i="0" u="none" strike="noStrike" kern="1200" cap="none" spc="0" normalizeH="0" baseline="0" noProof="0" dirty="0" err="1">
                    <a:ln>
                      <a:noFill/>
                    </a:ln>
                    <a:solidFill>
                      <a:prstClr val="black"/>
                    </a:solidFill>
                    <a:effectLst/>
                    <a:uLnTx/>
                    <a:uFillTx/>
                    <a:latin typeface="微软雅黑"/>
                    <a:ea typeface="微软雅黑"/>
                    <a:cs typeface="+mn-ea"/>
                    <a:sym typeface="+mn-lt"/>
                  </a:rPr>
                  <a:t>sBCMA</a:t>
                </a:r>
                <a:r>
                  <a:rPr kumimoji="0" lang="zh-CN" altLang="en-US" sz="1000" b="0" i="0" u="none" strike="noStrike" kern="1200" cap="none" spc="0" normalizeH="0" baseline="0" noProof="0" dirty="0">
                    <a:ln>
                      <a:noFill/>
                    </a:ln>
                    <a:solidFill>
                      <a:prstClr val="black"/>
                    </a:solidFill>
                    <a:effectLst/>
                    <a:uLnTx/>
                    <a:uFillTx/>
                    <a:latin typeface="微软雅黑"/>
                    <a:ea typeface="微软雅黑"/>
                    <a:cs typeface="+mn-ea"/>
                    <a:sym typeface="+mn-lt"/>
                  </a:rPr>
                  <a:t>水平</a:t>
                </a:r>
              </a:p>
            </p:txBody>
          </p:sp>
          <p:cxnSp>
            <p:nvCxnSpPr>
              <p:cNvPr id="116" name="直接连接符 115">
                <a:extLst>
                  <a:ext uri="{FF2B5EF4-FFF2-40B4-BE49-F238E27FC236}">
                    <a16:creationId xmlns:a16="http://schemas.microsoft.com/office/drawing/2014/main" id="{13D5E67A-88A3-9B17-46C8-02B1FC815DAF}"/>
                  </a:ext>
                </a:extLst>
              </p:cNvPr>
              <p:cNvCxnSpPr/>
              <p:nvPr/>
            </p:nvCxnSpPr>
            <p:spPr>
              <a:xfrm>
                <a:off x="9637337" y="4214031"/>
                <a:ext cx="180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id="{946A14B3-1D72-8B29-CFD8-486EC049D9D5}"/>
                  </a:ext>
                </a:extLst>
              </p:cNvPr>
              <p:cNvCxnSpPr/>
              <p:nvPr/>
            </p:nvCxnSpPr>
            <p:spPr>
              <a:xfrm>
                <a:off x="9637337" y="4364254"/>
                <a:ext cx="18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8" name="任意多边形: 形状 117">
                <a:extLst>
                  <a:ext uri="{FF2B5EF4-FFF2-40B4-BE49-F238E27FC236}">
                    <a16:creationId xmlns:a16="http://schemas.microsoft.com/office/drawing/2014/main" id="{9FC69CD2-19C8-7FFA-6E02-A0294755DEFA}"/>
                  </a:ext>
                </a:extLst>
              </p:cNvPr>
              <p:cNvSpPr/>
              <p:nvPr/>
            </p:nvSpPr>
            <p:spPr>
              <a:xfrm>
                <a:off x="9627870" y="2847975"/>
                <a:ext cx="1781175" cy="251460"/>
              </a:xfrm>
              <a:custGeom>
                <a:avLst/>
                <a:gdLst>
                  <a:gd name="connsiteX0" fmla="*/ 1781175 w 1781175"/>
                  <a:gd name="connsiteY0" fmla="*/ 251460 h 251460"/>
                  <a:gd name="connsiteX1" fmla="*/ 1377315 w 1781175"/>
                  <a:gd name="connsiteY1" fmla="*/ 251460 h 251460"/>
                  <a:gd name="connsiteX2" fmla="*/ 1377315 w 1781175"/>
                  <a:gd name="connsiteY2" fmla="*/ 150495 h 251460"/>
                  <a:gd name="connsiteX3" fmla="*/ 796290 w 1781175"/>
                  <a:gd name="connsiteY3" fmla="*/ 150495 h 251460"/>
                  <a:gd name="connsiteX4" fmla="*/ 796290 w 1781175"/>
                  <a:gd name="connsiteY4" fmla="*/ 102870 h 251460"/>
                  <a:gd name="connsiteX5" fmla="*/ 483870 w 1781175"/>
                  <a:gd name="connsiteY5" fmla="*/ 102870 h 251460"/>
                  <a:gd name="connsiteX6" fmla="*/ 483870 w 1781175"/>
                  <a:gd name="connsiteY6" fmla="*/ 72390 h 251460"/>
                  <a:gd name="connsiteX7" fmla="*/ 428625 w 1781175"/>
                  <a:gd name="connsiteY7" fmla="*/ 72390 h 251460"/>
                  <a:gd name="connsiteX8" fmla="*/ 428625 w 1781175"/>
                  <a:gd name="connsiteY8" fmla="*/ 38100 h 251460"/>
                  <a:gd name="connsiteX9" fmla="*/ 165735 w 1781175"/>
                  <a:gd name="connsiteY9" fmla="*/ 38100 h 251460"/>
                  <a:gd name="connsiteX10" fmla="*/ 165735 w 1781175"/>
                  <a:gd name="connsiteY10" fmla="*/ 0 h 251460"/>
                  <a:gd name="connsiteX11" fmla="*/ 0 w 1781175"/>
                  <a:gd name="connsiteY11" fmla="*/ 0 h 25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175" h="251460">
                    <a:moveTo>
                      <a:pt x="1781175" y="251460"/>
                    </a:moveTo>
                    <a:lnTo>
                      <a:pt x="1377315" y="251460"/>
                    </a:lnTo>
                    <a:lnTo>
                      <a:pt x="1377315" y="150495"/>
                    </a:lnTo>
                    <a:lnTo>
                      <a:pt x="796290" y="150495"/>
                    </a:lnTo>
                    <a:lnTo>
                      <a:pt x="796290" y="102870"/>
                    </a:lnTo>
                    <a:lnTo>
                      <a:pt x="483870" y="102870"/>
                    </a:lnTo>
                    <a:lnTo>
                      <a:pt x="483870" y="72390"/>
                    </a:lnTo>
                    <a:lnTo>
                      <a:pt x="428625" y="72390"/>
                    </a:lnTo>
                    <a:lnTo>
                      <a:pt x="428625" y="38100"/>
                    </a:lnTo>
                    <a:lnTo>
                      <a:pt x="165735" y="38100"/>
                    </a:lnTo>
                    <a:lnTo>
                      <a:pt x="165735" y="0"/>
                    </a:lnTo>
                    <a:lnTo>
                      <a:pt x="0" y="0"/>
                    </a:lnTo>
                  </a:path>
                </a:pathLst>
              </a:cu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ea"/>
                  <a:sym typeface="+mn-lt"/>
                </a:endParaRPr>
              </a:p>
            </p:txBody>
          </p:sp>
          <p:sp>
            <p:nvSpPr>
              <p:cNvPr id="119" name="任意多边形: 形状 118">
                <a:extLst>
                  <a:ext uri="{FF2B5EF4-FFF2-40B4-BE49-F238E27FC236}">
                    <a16:creationId xmlns:a16="http://schemas.microsoft.com/office/drawing/2014/main" id="{C686FE4B-BE07-694D-97D4-817EA77F562C}"/>
                  </a:ext>
                </a:extLst>
              </p:cNvPr>
              <p:cNvSpPr/>
              <p:nvPr/>
            </p:nvSpPr>
            <p:spPr>
              <a:xfrm>
                <a:off x="9625965" y="2846070"/>
                <a:ext cx="2051685" cy="306705"/>
              </a:xfrm>
              <a:custGeom>
                <a:avLst/>
                <a:gdLst>
                  <a:gd name="connsiteX0" fmla="*/ 2051685 w 2051685"/>
                  <a:gd name="connsiteY0" fmla="*/ 306705 h 306705"/>
                  <a:gd name="connsiteX1" fmla="*/ 1200150 w 2051685"/>
                  <a:gd name="connsiteY1" fmla="*/ 306705 h 306705"/>
                  <a:gd name="connsiteX2" fmla="*/ 1200150 w 2051685"/>
                  <a:gd name="connsiteY2" fmla="*/ 257175 h 306705"/>
                  <a:gd name="connsiteX3" fmla="*/ 1110615 w 2051685"/>
                  <a:gd name="connsiteY3" fmla="*/ 257175 h 306705"/>
                  <a:gd name="connsiteX4" fmla="*/ 1110615 w 2051685"/>
                  <a:gd name="connsiteY4" fmla="*/ 203835 h 306705"/>
                  <a:gd name="connsiteX5" fmla="*/ 1049655 w 2051685"/>
                  <a:gd name="connsiteY5" fmla="*/ 203835 h 306705"/>
                  <a:gd name="connsiteX6" fmla="*/ 1049655 w 2051685"/>
                  <a:gd name="connsiteY6" fmla="*/ 161925 h 306705"/>
                  <a:gd name="connsiteX7" fmla="*/ 1002030 w 2051685"/>
                  <a:gd name="connsiteY7" fmla="*/ 161925 h 306705"/>
                  <a:gd name="connsiteX8" fmla="*/ 1002030 w 2051685"/>
                  <a:gd name="connsiteY8" fmla="*/ 112395 h 306705"/>
                  <a:gd name="connsiteX9" fmla="*/ 927735 w 2051685"/>
                  <a:gd name="connsiteY9" fmla="*/ 112395 h 306705"/>
                  <a:gd name="connsiteX10" fmla="*/ 927735 w 2051685"/>
                  <a:gd name="connsiteY10" fmla="*/ 64770 h 306705"/>
                  <a:gd name="connsiteX11" fmla="*/ 531495 w 2051685"/>
                  <a:gd name="connsiteY11" fmla="*/ 64770 h 306705"/>
                  <a:gd name="connsiteX12" fmla="*/ 531495 w 2051685"/>
                  <a:gd name="connsiteY12" fmla="*/ 36195 h 306705"/>
                  <a:gd name="connsiteX13" fmla="*/ 76200 w 2051685"/>
                  <a:gd name="connsiteY13" fmla="*/ 36195 h 306705"/>
                  <a:gd name="connsiteX14" fmla="*/ 76200 w 2051685"/>
                  <a:gd name="connsiteY14" fmla="*/ 0 h 306705"/>
                  <a:gd name="connsiteX15" fmla="*/ 0 w 2051685"/>
                  <a:gd name="connsiteY15"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1685" h="306705">
                    <a:moveTo>
                      <a:pt x="2051685" y="306705"/>
                    </a:moveTo>
                    <a:lnTo>
                      <a:pt x="1200150" y="306705"/>
                    </a:lnTo>
                    <a:lnTo>
                      <a:pt x="1200150" y="257175"/>
                    </a:lnTo>
                    <a:lnTo>
                      <a:pt x="1110615" y="257175"/>
                    </a:lnTo>
                    <a:lnTo>
                      <a:pt x="1110615" y="203835"/>
                    </a:lnTo>
                    <a:lnTo>
                      <a:pt x="1049655" y="203835"/>
                    </a:lnTo>
                    <a:lnTo>
                      <a:pt x="1049655" y="161925"/>
                    </a:lnTo>
                    <a:lnTo>
                      <a:pt x="1002030" y="161925"/>
                    </a:lnTo>
                    <a:lnTo>
                      <a:pt x="1002030" y="112395"/>
                    </a:lnTo>
                    <a:lnTo>
                      <a:pt x="927735" y="112395"/>
                    </a:lnTo>
                    <a:lnTo>
                      <a:pt x="927735" y="64770"/>
                    </a:lnTo>
                    <a:lnTo>
                      <a:pt x="531495" y="64770"/>
                    </a:lnTo>
                    <a:lnTo>
                      <a:pt x="531495" y="36195"/>
                    </a:lnTo>
                    <a:lnTo>
                      <a:pt x="76200" y="36195"/>
                    </a:lnTo>
                    <a:lnTo>
                      <a:pt x="76200" y="0"/>
                    </a:lnTo>
                    <a:lnTo>
                      <a:pt x="0" y="0"/>
                    </a:lnTo>
                  </a:path>
                </a:pathLst>
              </a:cu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ea"/>
                  <a:sym typeface="+mn-lt"/>
                </a:endParaRPr>
              </a:p>
            </p:txBody>
          </p:sp>
        </p:grpSp>
      </p:grpSp>
    </p:spTree>
    <p:extLst>
      <p:ext uri="{BB962C8B-B14F-4D97-AF65-F5344CB8AC3E}">
        <p14:creationId xmlns:p14="http://schemas.microsoft.com/office/powerpoint/2010/main" val="4264645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7" descr="资源 12">
            <a:extLst>
              <a:ext uri="{FF2B5EF4-FFF2-40B4-BE49-F238E27FC236}">
                <a16:creationId xmlns:a16="http://schemas.microsoft.com/office/drawing/2014/main" id="{7F0F3A56-DE0C-E6B7-22CC-BD492A9F65B9}"/>
              </a:ext>
            </a:extLst>
          </p:cNvPr>
          <p:cNvPicPr>
            <a:picLocks noChangeAspect="1" noChangeArrowheads="1"/>
          </p:cNvPicPr>
          <p:nvPr/>
        </p:nvPicPr>
        <p:blipFill>
          <a:blip r:embed="rId2"/>
          <a:srcRect/>
          <a:stretch>
            <a:fillRect/>
          </a:stretch>
        </p:blipFill>
        <p:spPr bwMode="auto">
          <a:xfrm>
            <a:off x="0" y="700"/>
            <a:ext cx="110124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标题 2">
            <a:extLst>
              <a:ext uri="{FF2B5EF4-FFF2-40B4-BE49-F238E27FC236}">
                <a16:creationId xmlns:a16="http://schemas.microsoft.com/office/drawing/2014/main" id="{2B43FB4C-C64B-3B68-DBDC-98D14F40AFCC}"/>
              </a:ext>
            </a:extLst>
          </p:cNvPr>
          <p:cNvSpPr txBox="1">
            <a:spLocks/>
          </p:cNvSpPr>
          <p:nvPr/>
        </p:nvSpPr>
        <p:spPr>
          <a:xfrm>
            <a:off x="217338" y="139641"/>
            <a:ext cx="8272238" cy="52228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200" b="1" noProof="1">
                <a:solidFill>
                  <a:schemeClr val="bg1"/>
                </a:solidFill>
                <a:latin typeface="微软雅黑" panose="020B0503020204020204" pitchFamily="34" charset="-122"/>
                <a:ea typeface="微软雅黑" panose="020B0503020204020204" pitchFamily="34" charset="-122"/>
              </a:rPr>
              <a:t>公平性</a:t>
            </a:r>
            <a:r>
              <a:rPr lang="en-US" altLang="zh-CN" sz="2200" b="1" noProof="1">
                <a:solidFill>
                  <a:schemeClr val="bg1"/>
                </a:solidFill>
                <a:latin typeface="微软雅黑" panose="020B0503020204020204" pitchFamily="34" charset="-122"/>
                <a:ea typeface="微软雅黑" panose="020B0503020204020204" pitchFamily="34" charset="-122"/>
              </a:rPr>
              <a:t>—</a:t>
            </a:r>
            <a:r>
              <a:rPr lang="zh-CN" altLang="en-US" sz="2200" b="1" noProof="1">
                <a:solidFill>
                  <a:schemeClr val="bg1"/>
                </a:solidFill>
                <a:latin typeface="微软雅黑" panose="020B0503020204020204" pitchFamily="34" charset="-122"/>
                <a:ea typeface="微软雅黑" panose="020B0503020204020204" pitchFamily="34" charset="-122"/>
              </a:rPr>
              <a:t>解决晚期骨髓瘤患者无药可治的困局</a:t>
            </a:r>
            <a:endParaRPr lang="en-US" altLang="zh-CN" sz="2200" b="1" noProof="1">
              <a:solidFill>
                <a:schemeClr val="bg1"/>
              </a:solidFill>
              <a:latin typeface="微软雅黑" panose="020B0503020204020204" pitchFamily="34" charset="-122"/>
              <a:ea typeface="微软雅黑" panose="020B0503020204020204" pitchFamily="34" charset="-122"/>
            </a:endParaRPr>
          </a:p>
        </p:txBody>
      </p:sp>
      <p:graphicFrame>
        <p:nvGraphicFramePr>
          <p:cNvPr id="10" name="表格 10">
            <a:extLst>
              <a:ext uri="{FF2B5EF4-FFF2-40B4-BE49-F238E27FC236}">
                <a16:creationId xmlns:a16="http://schemas.microsoft.com/office/drawing/2014/main" id="{853AD4C9-5852-6D24-FC5F-52F26D409EBA}"/>
              </a:ext>
            </a:extLst>
          </p:cNvPr>
          <p:cNvGraphicFramePr>
            <a:graphicFrameLocks noGrp="1"/>
          </p:cNvGraphicFramePr>
          <p:nvPr>
            <p:extLst>
              <p:ext uri="{D42A27DB-BD31-4B8C-83A1-F6EECF244321}">
                <p14:modId xmlns:p14="http://schemas.microsoft.com/office/powerpoint/2010/main" val="1877792100"/>
              </p:ext>
            </p:extLst>
          </p:nvPr>
        </p:nvGraphicFramePr>
        <p:xfrm>
          <a:off x="501994" y="800870"/>
          <a:ext cx="11012488" cy="5590966"/>
        </p:xfrm>
        <a:graphic>
          <a:graphicData uri="http://schemas.openxmlformats.org/drawingml/2006/table">
            <a:tbl>
              <a:tblPr firstRow="1" bandRow="1">
                <a:tableStyleId>{5C22544A-7EE6-4342-B048-85BDC9FD1C3A}</a:tableStyleId>
              </a:tblPr>
              <a:tblGrid>
                <a:gridCol w="5506244">
                  <a:extLst>
                    <a:ext uri="{9D8B030D-6E8A-4147-A177-3AD203B41FA5}">
                      <a16:colId xmlns:a16="http://schemas.microsoft.com/office/drawing/2014/main" val="3142731350"/>
                    </a:ext>
                  </a:extLst>
                </a:gridCol>
                <a:gridCol w="5506244">
                  <a:extLst>
                    <a:ext uri="{9D8B030D-6E8A-4147-A177-3AD203B41FA5}">
                      <a16:colId xmlns:a16="http://schemas.microsoft.com/office/drawing/2014/main" val="1627868509"/>
                    </a:ext>
                  </a:extLst>
                </a:gridCol>
              </a:tblGrid>
              <a:tr h="2795483">
                <a:tc>
                  <a:txBody>
                    <a:bodyPr/>
                    <a:lstStyle/>
                    <a:p>
                      <a:endParaRPr lang="zh-CN" altLang="en-US" dirty="0"/>
                    </a:p>
                  </a:txBody>
                  <a:tcPr>
                    <a:lnL w="12700" cmpd="sng">
                      <a:noFill/>
                    </a:lnL>
                    <a:lnR w="12700" cap="flat" cmpd="sng" algn="ctr">
                      <a:solidFill>
                        <a:schemeClr val="bg1">
                          <a:lumMod val="75000"/>
                        </a:schemeClr>
                      </a:solidFill>
                      <a:prstDash val="sysDash"/>
                      <a:round/>
                      <a:headEnd type="none" w="med" len="med"/>
                      <a:tailEnd type="none" w="med" len="med"/>
                    </a:lnR>
                    <a:lnT w="12700" cmpd="sng">
                      <a:noFill/>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p>
                  </a:txBody>
                  <a:tcPr>
                    <a:lnL w="12700" cap="flat" cmpd="sng" algn="ctr">
                      <a:solidFill>
                        <a:schemeClr val="bg1">
                          <a:lumMod val="75000"/>
                        </a:schemeClr>
                      </a:solidFill>
                      <a:prstDash val="sysDash"/>
                      <a:round/>
                      <a:headEnd type="none" w="med" len="med"/>
                      <a:tailEnd type="none" w="med" len="med"/>
                    </a:lnL>
                    <a:lnR w="12700" cmpd="sng">
                      <a:noFill/>
                    </a:lnR>
                    <a:lnT w="12700" cmpd="sng">
                      <a:noFill/>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6431416"/>
                  </a:ext>
                </a:extLst>
              </a:tr>
              <a:tr h="2795483">
                <a:tc>
                  <a:txBody>
                    <a:bodyPr/>
                    <a:lstStyle/>
                    <a:p>
                      <a:endParaRPr lang="zh-CN" altLang="en-US" dirty="0"/>
                    </a:p>
                  </a:txBody>
                  <a:tcPr>
                    <a:lnL w="12700" cmpd="sng">
                      <a:noFill/>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zh-CN" altLang="en-US" dirty="0"/>
                    </a:p>
                  </a:txBody>
                  <a:tcPr>
                    <a:lnL w="12700" cap="flat" cmpd="sng" algn="ctr">
                      <a:solidFill>
                        <a:schemeClr val="bg1">
                          <a:lumMod val="75000"/>
                        </a:schemeClr>
                      </a:solidFill>
                      <a:prstDash val="sysDash"/>
                      <a:round/>
                      <a:headEnd type="none" w="med" len="med"/>
                      <a:tailEnd type="none" w="med" len="med"/>
                    </a:lnL>
                    <a:lnR w="12700" cmpd="sng">
                      <a:noFill/>
                    </a:lnR>
                    <a:lnT w="12700" cap="flat" cmpd="sng" algn="ctr">
                      <a:solidFill>
                        <a:schemeClr val="bg1">
                          <a:lumMod val="75000"/>
                        </a:schemeClr>
                      </a:solidFill>
                      <a:prstDash val="sys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66853704"/>
                  </a:ext>
                </a:extLst>
              </a:tr>
            </a:tbl>
          </a:graphicData>
        </a:graphic>
      </p:graphicFrame>
      <p:sp>
        <p:nvSpPr>
          <p:cNvPr id="12" name="文本框 11">
            <a:extLst>
              <a:ext uri="{FF2B5EF4-FFF2-40B4-BE49-F238E27FC236}">
                <a16:creationId xmlns:a16="http://schemas.microsoft.com/office/drawing/2014/main" id="{F228F32F-1D32-027F-79E8-FCCA3CE8039B}"/>
              </a:ext>
            </a:extLst>
          </p:cNvPr>
          <p:cNvSpPr txBox="1"/>
          <p:nvPr/>
        </p:nvSpPr>
        <p:spPr>
          <a:xfrm>
            <a:off x="528889" y="965355"/>
            <a:ext cx="5320710" cy="338554"/>
          </a:xfrm>
          <a:prstGeom prst="rect">
            <a:avLst/>
          </a:prstGeom>
          <a:solidFill>
            <a:schemeClr val="accent5">
              <a:lumMod val="50000"/>
            </a:schemeClr>
          </a:solidFill>
          <a:ln>
            <a:noFill/>
          </a:ln>
        </p:spPr>
        <p:txBody>
          <a:bodyPr wrap="square" rtlCol="0">
            <a:spAutoFit/>
          </a:bodyPr>
          <a:lstStyle/>
          <a:p>
            <a:r>
              <a:rPr lang="zh-CN" altLang="en-US" sz="1600" b="1" dirty="0">
                <a:solidFill>
                  <a:schemeClr val="bg1"/>
                </a:solidFill>
                <a:latin typeface="+mn-ea"/>
              </a:rPr>
              <a:t>延长患者生存期，解决临床未满足需求</a:t>
            </a:r>
          </a:p>
        </p:txBody>
      </p:sp>
      <p:sp>
        <p:nvSpPr>
          <p:cNvPr id="14" name="文本框 13">
            <a:extLst>
              <a:ext uri="{FF2B5EF4-FFF2-40B4-BE49-F238E27FC236}">
                <a16:creationId xmlns:a16="http://schemas.microsoft.com/office/drawing/2014/main" id="{148BC6B6-4828-B4D1-0440-CAA1150BB67E}"/>
              </a:ext>
            </a:extLst>
          </p:cNvPr>
          <p:cNvSpPr txBox="1"/>
          <p:nvPr/>
        </p:nvSpPr>
        <p:spPr>
          <a:xfrm>
            <a:off x="844597" y="1518290"/>
            <a:ext cx="4661647" cy="1726178"/>
          </a:xfrm>
          <a:prstGeom prst="rect">
            <a:avLst/>
          </a:prstGeom>
          <a:noFill/>
        </p:spPr>
        <p:txBody>
          <a:bodyPr wrap="square">
            <a:spAutoFit/>
          </a:bodyPr>
          <a:lstStyle/>
          <a:p>
            <a:pPr marL="171450" indent="-171450">
              <a:lnSpc>
                <a:spcPct val="150000"/>
              </a:lnSpc>
              <a:buFont typeface="Arial" panose="020B0604020202020204" pitchFamily="34" charset="0"/>
              <a:buChar char="•"/>
            </a:pPr>
            <a:r>
              <a:rPr lang="zh-CN" altLang="en-US" sz="1200" dirty="0">
                <a:latin typeface="+mn-ea"/>
              </a:rPr>
              <a:t>既往经过至少3线治疗后进展复发或难治性多发性骨髓瘤的患者，目前临床主流使用的方案是</a:t>
            </a:r>
            <a:r>
              <a:rPr lang="zh-CN" altLang="en-US" sz="1200" dirty="0">
                <a:solidFill>
                  <a:srgbClr val="C00000"/>
                </a:solidFill>
                <a:latin typeface="+mn-ea"/>
              </a:rPr>
              <a:t>化疗联合的挽救性治疗</a:t>
            </a:r>
            <a:r>
              <a:rPr lang="zh-CN" altLang="en-US" sz="1200" dirty="0">
                <a:latin typeface="+mn-ea"/>
              </a:rPr>
              <a:t>，效果不佳且极易复发，反复换药，给患者、家庭、社会及医疗卫生系统都造成沉重的压力。</a:t>
            </a:r>
            <a:r>
              <a:rPr lang="zh-CN" altLang="en-US" sz="1200" dirty="0">
                <a:solidFill>
                  <a:srgbClr val="C00000"/>
                </a:solidFill>
                <a:latin typeface="+mn-ea"/>
              </a:rPr>
              <a:t>伊基奥仑赛单次治疗后即可显著改善患者的生存状态，延长患者生存期，减少持续治疗所产生的住院及其他医疗费用。</a:t>
            </a:r>
          </a:p>
        </p:txBody>
      </p:sp>
      <p:sp>
        <p:nvSpPr>
          <p:cNvPr id="17" name="文本框 16">
            <a:extLst>
              <a:ext uri="{FF2B5EF4-FFF2-40B4-BE49-F238E27FC236}">
                <a16:creationId xmlns:a16="http://schemas.microsoft.com/office/drawing/2014/main" id="{F79EF2D7-4F86-32A9-2374-5DFC7C9BCFFB}"/>
              </a:ext>
            </a:extLst>
          </p:cNvPr>
          <p:cNvSpPr txBox="1"/>
          <p:nvPr/>
        </p:nvSpPr>
        <p:spPr>
          <a:xfrm>
            <a:off x="546819" y="3860955"/>
            <a:ext cx="5320710" cy="338554"/>
          </a:xfrm>
          <a:prstGeom prst="rect">
            <a:avLst/>
          </a:prstGeom>
          <a:solidFill>
            <a:schemeClr val="accent5">
              <a:lumMod val="50000"/>
            </a:schemeClr>
          </a:solidFill>
          <a:ln>
            <a:noFill/>
          </a:ln>
        </p:spPr>
        <p:txBody>
          <a:bodyPr wrap="square" rtlCol="0">
            <a:spAutoFit/>
          </a:bodyPr>
          <a:lstStyle/>
          <a:p>
            <a:r>
              <a:rPr lang="zh-CN" altLang="en-US" sz="1600" b="1" dirty="0">
                <a:solidFill>
                  <a:schemeClr val="bg1"/>
                </a:solidFill>
                <a:latin typeface="+mn-ea"/>
              </a:rPr>
              <a:t>填补现有医保目录的空白，做好后期治疗衔接</a:t>
            </a:r>
          </a:p>
        </p:txBody>
      </p:sp>
      <p:sp>
        <p:nvSpPr>
          <p:cNvPr id="19" name="文本框 18">
            <a:extLst>
              <a:ext uri="{FF2B5EF4-FFF2-40B4-BE49-F238E27FC236}">
                <a16:creationId xmlns:a16="http://schemas.microsoft.com/office/drawing/2014/main" id="{2D350627-07AC-7F1B-BF4B-8F0E7B06F905}"/>
              </a:ext>
            </a:extLst>
          </p:cNvPr>
          <p:cNvSpPr txBox="1"/>
          <p:nvPr/>
        </p:nvSpPr>
        <p:spPr>
          <a:xfrm>
            <a:off x="677518" y="4413891"/>
            <a:ext cx="4502403" cy="144917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zh-CN" altLang="en-US" sz="1200" dirty="0">
                <a:solidFill>
                  <a:srgbClr val="C00000"/>
                </a:solidFill>
                <a:latin typeface="+mn-ea"/>
              </a:rPr>
              <a:t>骨髓瘤治疗的前线用药均已进入医保目录</a:t>
            </a:r>
            <a:r>
              <a:rPr lang="zh-CN" altLang="en-US" sz="1200" dirty="0">
                <a:latin typeface="+mn-ea"/>
              </a:rPr>
              <a:t>，但是对于晚期患者，</a:t>
            </a:r>
            <a:r>
              <a:rPr lang="zh-CN" altLang="en-US" sz="1200" dirty="0">
                <a:solidFill>
                  <a:srgbClr val="C00000"/>
                </a:solidFill>
                <a:latin typeface="+mn-ea"/>
              </a:rPr>
              <a:t>目录内药品无法满足部分复杂病情的治疗需求，伊基奥仑赛的纳入，可有效填补现有的目录内空白</a:t>
            </a:r>
            <a:r>
              <a:rPr lang="zh-CN" altLang="en-US" sz="1200" dirty="0">
                <a:latin typeface="+mn-ea"/>
              </a:rPr>
              <a:t>，增加患者的用药选择，让更多的骨髓瘤患者得到更优治疗，改善生存质量，是对骨髓瘤患者医疗保障的重要补充和完善。</a:t>
            </a:r>
          </a:p>
        </p:txBody>
      </p:sp>
      <p:sp>
        <p:nvSpPr>
          <p:cNvPr id="20" name="文本框 19">
            <a:extLst>
              <a:ext uri="{FF2B5EF4-FFF2-40B4-BE49-F238E27FC236}">
                <a16:creationId xmlns:a16="http://schemas.microsoft.com/office/drawing/2014/main" id="{9CAAB17D-E9C3-BFBA-C926-F15AA2FFC47C}"/>
              </a:ext>
            </a:extLst>
          </p:cNvPr>
          <p:cNvSpPr txBox="1"/>
          <p:nvPr/>
        </p:nvSpPr>
        <p:spPr>
          <a:xfrm>
            <a:off x="6654666" y="965355"/>
            <a:ext cx="5320710" cy="338554"/>
          </a:xfrm>
          <a:prstGeom prst="rect">
            <a:avLst/>
          </a:prstGeom>
          <a:solidFill>
            <a:schemeClr val="accent5">
              <a:lumMod val="50000"/>
            </a:schemeClr>
          </a:solidFill>
          <a:ln>
            <a:noFill/>
          </a:ln>
        </p:spPr>
        <p:txBody>
          <a:bodyPr wrap="square" rtlCol="0">
            <a:spAutoFit/>
          </a:bodyPr>
          <a:lstStyle/>
          <a:p>
            <a:r>
              <a:rPr lang="zh-CN" altLang="en-US" sz="1600" b="1" dirty="0">
                <a:solidFill>
                  <a:schemeClr val="bg1"/>
                </a:solidFill>
                <a:latin typeface="+mn-ea"/>
              </a:rPr>
              <a:t>减轻晚期患者经济压力，帮助患者重返健康</a:t>
            </a:r>
          </a:p>
        </p:txBody>
      </p:sp>
      <p:sp>
        <p:nvSpPr>
          <p:cNvPr id="21" name="文本框 20">
            <a:extLst>
              <a:ext uri="{FF2B5EF4-FFF2-40B4-BE49-F238E27FC236}">
                <a16:creationId xmlns:a16="http://schemas.microsoft.com/office/drawing/2014/main" id="{D4B1EF5A-F948-6A62-DC18-F3A3A28BDD46}"/>
              </a:ext>
            </a:extLst>
          </p:cNvPr>
          <p:cNvSpPr txBox="1"/>
          <p:nvPr/>
        </p:nvSpPr>
        <p:spPr>
          <a:xfrm>
            <a:off x="6857636" y="1599911"/>
            <a:ext cx="4999449" cy="1172180"/>
          </a:xfrm>
          <a:prstGeom prst="rect">
            <a:avLst/>
          </a:prstGeom>
          <a:noFill/>
        </p:spPr>
        <p:txBody>
          <a:bodyPr wrap="square">
            <a:spAutoFit/>
          </a:bodyPr>
          <a:lstStyle/>
          <a:p>
            <a:pPr marL="171450" indent="-171450">
              <a:lnSpc>
                <a:spcPct val="150000"/>
              </a:lnSpc>
              <a:buFont typeface="Arial" panose="020B0604020202020204" pitchFamily="34" charset="0"/>
              <a:buChar char="•"/>
            </a:pPr>
            <a:r>
              <a:rPr lang="zh-CN" altLang="en-US" sz="1200" dirty="0">
                <a:latin typeface="+mn-ea"/>
              </a:rPr>
              <a:t>骨髓瘤病程较长，且侵袭性较低，因此大部分患者在前线用药耗时较长，且耗资不菲，同时，患者生活质量较差。伊基奥仑赛的纳入不仅可以减轻患者的经济压力，同时显著提升患者的生存状态，帮助患者重返健康人生。</a:t>
            </a:r>
          </a:p>
        </p:txBody>
      </p:sp>
      <p:sp>
        <p:nvSpPr>
          <p:cNvPr id="22" name="文本框 21">
            <a:extLst>
              <a:ext uri="{FF2B5EF4-FFF2-40B4-BE49-F238E27FC236}">
                <a16:creationId xmlns:a16="http://schemas.microsoft.com/office/drawing/2014/main" id="{6A425246-09D0-A4E3-E66C-8656017DB7EA}"/>
              </a:ext>
            </a:extLst>
          </p:cNvPr>
          <p:cNvSpPr txBox="1"/>
          <p:nvPr/>
        </p:nvSpPr>
        <p:spPr>
          <a:xfrm>
            <a:off x="6654666" y="3860955"/>
            <a:ext cx="5320710" cy="338554"/>
          </a:xfrm>
          <a:prstGeom prst="rect">
            <a:avLst/>
          </a:prstGeom>
          <a:solidFill>
            <a:schemeClr val="accent5">
              <a:lumMod val="50000"/>
            </a:schemeClr>
          </a:solidFill>
          <a:ln>
            <a:noFill/>
          </a:ln>
        </p:spPr>
        <p:txBody>
          <a:bodyPr wrap="square" rtlCol="0">
            <a:spAutoFit/>
          </a:bodyPr>
          <a:lstStyle/>
          <a:p>
            <a:r>
              <a:rPr lang="zh-CN" altLang="en-US" sz="1600" b="1" dirty="0">
                <a:solidFill>
                  <a:schemeClr val="bg1"/>
                </a:solidFill>
                <a:latin typeface="+mn-ea"/>
              </a:rPr>
              <a:t>推动医药行业未来发展</a:t>
            </a:r>
          </a:p>
        </p:txBody>
      </p:sp>
      <p:sp>
        <p:nvSpPr>
          <p:cNvPr id="23" name="文本框 22">
            <a:extLst>
              <a:ext uri="{FF2B5EF4-FFF2-40B4-BE49-F238E27FC236}">
                <a16:creationId xmlns:a16="http://schemas.microsoft.com/office/drawing/2014/main" id="{D025EE5A-EA83-9453-B0FD-C6F793860035}"/>
              </a:ext>
            </a:extLst>
          </p:cNvPr>
          <p:cNvSpPr txBox="1"/>
          <p:nvPr/>
        </p:nvSpPr>
        <p:spPr>
          <a:xfrm>
            <a:off x="6975927" y="4413891"/>
            <a:ext cx="4999449" cy="1172180"/>
          </a:xfrm>
          <a:prstGeom prst="rect">
            <a:avLst/>
          </a:prstGeom>
          <a:noFill/>
        </p:spPr>
        <p:txBody>
          <a:bodyPr wrap="square">
            <a:spAutoFit/>
          </a:bodyPr>
          <a:lstStyle/>
          <a:p>
            <a:pPr marL="171450" indent="-171450">
              <a:lnSpc>
                <a:spcPct val="150000"/>
              </a:lnSpc>
              <a:buFont typeface="Arial" panose="020B0604020202020204" pitchFamily="34" charset="0"/>
              <a:buChar char="•"/>
            </a:pPr>
            <a:r>
              <a:rPr lang="zh-CN" altLang="en-US" sz="1200" dirty="0">
                <a:latin typeface="+mn-ea"/>
              </a:rPr>
              <a:t>随着新的医疗技术的不断进步，细胞与基因治疗的干预手段不断涌现，势必将成为未来的趋势，而作为国家医疗保障的基石，基本医疗保险有责任也有义务引领未来医院企业的发展方向，推动行业健康蓬勃发展。</a:t>
            </a:r>
          </a:p>
        </p:txBody>
      </p:sp>
      <p:pic>
        <p:nvPicPr>
          <p:cNvPr id="25" name="图形 24">
            <a:extLst>
              <a:ext uri="{FF2B5EF4-FFF2-40B4-BE49-F238E27FC236}">
                <a16:creationId xmlns:a16="http://schemas.microsoft.com/office/drawing/2014/main" id="{BE366F8F-3E3A-C808-A501-BC46CD0A1A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27253" y="3875509"/>
            <a:ext cx="324000" cy="324000"/>
          </a:xfrm>
          <a:prstGeom prst="rect">
            <a:avLst/>
          </a:prstGeom>
        </p:spPr>
      </p:pic>
      <p:pic>
        <p:nvPicPr>
          <p:cNvPr id="27" name="图形 26">
            <a:extLst>
              <a:ext uri="{FF2B5EF4-FFF2-40B4-BE49-F238E27FC236}">
                <a16:creationId xmlns:a16="http://schemas.microsoft.com/office/drawing/2014/main" id="{6740399F-3B5B-6637-EC4E-68888C5400C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6309" y="3852127"/>
            <a:ext cx="324000" cy="324000"/>
          </a:xfrm>
          <a:prstGeom prst="rect">
            <a:avLst/>
          </a:prstGeom>
        </p:spPr>
      </p:pic>
      <p:pic>
        <p:nvPicPr>
          <p:cNvPr id="29" name="图形 28">
            <a:extLst>
              <a:ext uri="{FF2B5EF4-FFF2-40B4-BE49-F238E27FC236}">
                <a16:creationId xmlns:a16="http://schemas.microsoft.com/office/drawing/2014/main" id="{5A2650DA-27F0-C26B-D4C5-147FDBBD63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93772" y="988118"/>
            <a:ext cx="324000" cy="324000"/>
          </a:xfrm>
          <a:prstGeom prst="rect">
            <a:avLst/>
          </a:prstGeom>
        </p:spPr>
      </p:pic>
      <p:pic>
        <p:nvPicPr>
          <p:cNvPr id="31" name="图形 30">
            <a:extLst>
              <a:ext uri="{FF2B5EF4-FFF2-40B4-BE49-F238E27FC236}">
                <a16:creationId xmlns:a16="http://schemas.microsoft.com/office/drawing/2014/main" id="{EDCF3A06-81AB-AE83-716A-035DF4E115A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624" y="972632"/>
            <a:ext cx="324000" cy="324000"/>
          </a:xfrm>
          <a:prstGeom prst="rect">
            <a:avLst/>
          </a:prstGeom>
        </p:spPr>
      </p:pic>
    </p:spTree>
    <p:extLst>
      <p:ext uri="{BB962C8B-B14F-4D97-AF65-F5344CB8AC3E}">
        <p14:creationId xmlns:p14="http://schemas.microsoft.com/office/powerpoint/2010/main" val="48805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rot="16200000">
            <a:off x="5653511" y="490959"/>
            <a:ext cx="884981" cy="12192000"/>
          </a:xfrm>
          <a:prstGeom prst="flowChartOnlineStorage">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pic>
        <p:nvPicPr>
          <p:cNvPr id="8" name="图片 7"/>
          <p:cNvPicPr>
            <a:picLocks noChangeAspect="1"/>
          </p:cNvPicPr>
          <p:nvPr/>
        </p:nvPicPr>
        <p:blipFill>
          <a:blip r:embed="rId2">
            <a:alphaModFix/>
          </a:blip>
          <a:srcRect l="28862" t="318" r="40717"/>
          <a:stretch>
            <a:fillRect/>
          </a:stretch>
        </p:blipFill>
        <p:spPr>
          <a:xfrm>
            <a:off x="4621136" y="1619250"/>
            <a:ext cx="2949727" cy="5410200"/>
          </a:xfrm>
          <a:prstGeom prst="rect">
            <a:avLst/>
          </a:prstGeom>
          <a:noFill/>
          <a:ln>
            <a:noFill/>
          </a:ln>
        </p:spPr>
      </p:pic>
      <p:pic>
        <p:nvPicPr>
          <p:cNvPr id="13" name="图片 7" descr="资源 12">
            <a:extLst>
              <a:ext uri="{FF2B5EF4-FFF2-40B4-BE49-F238E27FC236}">
                <a16:creationId xmlns:a16="http://schemas.microsoft.com/office/drawing/2014/main" id="{79748468-A88B-DA59-2C93-2264AA23EC22}"/>
              </a:ext>
            </a:extLst>
          </p:cNvPr>
          <p:cNvPicPr>
            <a:picLocks noChangeAspect="1" noChangeArrowheads="1"/>
          </p:cNvPicPr>
          <p:nvPr/>
        </p:nvPicPr>
        <p:blipFill>
          <a:blip r:embed="rId3"/>
          <a:srcRect/>
          <a:stretch>
            <a:fillRect/>
          </a:stretch>
        </p:blipFill>
        <p:spPr bwMode="auto">
          <a:xfrm>
            <a:off x="0" y="700"/>
            <a:ext cx="110124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标题 2">
            <a:extLst>
              <a:ext uri="{FF2B5EF4-FFF2-40B4-BE49-F238E27FC236}">
                <a16:creationId xmlns:a16="http://schemas.microsoft.com/office/drawing/2014/main" id="{EB0602CB-B236-83E2-8146-0D242041353B}"/>
              </a:ext>
            </a:extLst>
          </p:cNvPr>
          <p:cNvSpPr txBox="1">
            <a:spLocks/>
          </p:cNvSpPr>
          <p:nvPr/>
        </p:nvSpPr>
        <p:spPr>
          <a:xfrm>
            <a:off x="217338" y="139641"/>
            <a:ext cx="8272238" cy="52228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200" b="1" dirty="0">
                <a:solidFill>
                  <a:schemeClr val="bg1"/>
                </a:solidFill>
                <a:latin typeface="微软雅黑" panose="020B0503020204020204" pitchFamily="34" charset="-122"/>
                <a:ea typeface="微软雅黑" panose="020B0503020204020204" pitchFamily="34" charset="-122"/>
              </a:rPr>
              <a:t>目录</a:t>
            </a:r>
            <a:endParaRPr lang="en-US" altLang="zh-CN" sz="2200" b="1" noProof="1">
              <a:solidFill>
                <a:schemeClr val="bg1"/>
              </a:solidFill>
              <a:latin typeface="微软雅黑" panose="020B0503020204020204" pitchFamily="34" charset="-122"/>
              <a:ea typeface="微软雅黑" panose="020B0503020204020204" pitchFamily="34" charset="-122"/>
            </a:endParaRPr>
          </a:p>
        </p:txBody>
      </p:sp>
      <p:grpSp>
        <p:nvGrpSpPr>
          <p:cNvPr id="2" name="组合 1">
            <a:extLst>
              <a:ext uri="{FF2B5EF4-FFF2-40B4-BE49-F238E27FC236}">
                <a16:creationId xmlns:a16="http://schemas.microsoft.com/office/drawing/2014/main" id="{C72FF0E2-032F-FD06-1283-45E23D989630}"/>
              </a:ext>
            </a:extLst>
          </p:cNvPr>
          <p:cNvGrpSpPr/>
          <p:nvPr/>
        </p:nvGrpSpPr>
        <p:grpSpPr>
          <a:xfrm>
            <a:off x="217338" y="2404722"/>
            <a:ext cx="3799279" cy="3044952"/>
            <a:chOff x="1190455" y="2889000"/>
            <a:chExt cx="4572508" cy="2960948"/>
          </a:xfrm>
          <a:solidFill>
            <a:srgbClr val="3195C2"/>
          </a:solidFill>
        </p:grpSpPr>
        <p:sp>
          <p:nvSpPr>
            <p:cNvPr id="7" name="任意多边形: 形状 6">
              <a:extLst>
                <a:ext uri="{FF2B5EF4-FFF2-40B4-BE49-F238E27FC236}">
                  <a16:creationId xmlns:a16="http://schemas.microsoft.com/office/drawing/2014/main" id="{2F58B44F-805A-ED1F-3B73-0E8ED8BB93ED}"/>
                </a:ext>
              </a:extLst>
            </p:cNvPr>
            <p:cNvSpPr/>
            <p:nvPr/>
          </p:nvSpPr>
          <p:spPr bwMode="auto">
            <a:xfrm>
              <a:off x="1190455" y="2889000"/>
              <a:ext cx="792088" cy="720080"/>
            </a:xfrm>
            <a:custGeom>
              <a:avLst/>
              <a:gdLst>
                <a:gd name="connsiteX0" fmla="*/ 360040 w 792088"/>
                <a:gd name="connsiteY0" fmla="*/ 0 h 720080"/>
                <a:gd name="connsiteX1" fmla="*/ 792088 w 792088"/>
                <a:gd name="connsiteY1" fmla="*/ 0 h 720080"/>
                <a:gd name="connsiteX2" fmla="*/ 792088 w 792088"/>
                <a:gd name="connsiteY2" fmla="*/ 720080 h 720080"/>
                <a:gd name="connsiteX3" fmla="*/ 360040 w 792088"/>
                <a:gd name="connsiteY3" fmla="*/ 720080 h 720080"/>
                <a:gd name="connsiteX4" fmla="*/ 0 w 792088"/>
                <a:gd name="connsiteY4" fmla="*/ 360040 h 720080"/>
                <a:gd name="connsiteX5" fmla="*/ 360040 w 792088"/>
                <a:gd name="connsiteY5"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088" h="720080">
                  <a:moveTo>
                    <a:pt x="360040" y="0"/>
                  </a:moveTo>
                  <a:lnTo>
                    <a:pt x="792088" y="0"/>
                  </a:lnTo>
                  <a:lnTo>
                    <a:pt x="792088" y="720080"/>
                  </a:lnTo>
                  <a:lnTo>
                    <a:pt x="360040" y="720080"/>
                  </a:lnTo>
                  <a:cubicBezTo>
                    <a:pt x="161195" y="720080"/>
                    <a:pt x="0" y="558885"/>
                    <a:pt x="0" y="360040"/>
                  </a:cubicBezTo>
                  <a:cubicBezTo>
                    <a:pt x="0" y="161195"/>
                    <a:pt x="161195" y="0"/>
                    <a:pt x="360040" y="0"/>
                  </a:cubicBezTo>
                  <a:close/>
                </a:path>
              </a:pathLst>
            </a:custGeom>
            <a:grpFill/>
            <a:ln w="19050">
              <a:noFill/>
              <a:round/>
            </a:ln>
          </p:spPr>
          <p:txBody>
            <a:bodyPr rot="0" spcFirstLastPara="0" vert="horz" wrap="none" lIns="91440" tIns="45720" rIns="91440" bIns="45720" anchor="ctr" anchorCtr="1" forceAA="0" compatLnSpc="1">
              <a:normAutofit/>
            </a:bodyPr>
            <a:lstStyle/>
            <a:p>
              <a:pPr algn="ctr" defTabSz="914400"/>
              <a:r>
                <a:rPr lang="en-US" altLang="zh-CN" sz="2000" b="1" dirty="0">
                  <a:solidFill>
                    <a:schemeClr val="bg1"/>
                  </a:solidFill>
                </a:rPr>
                <a:t>01</a:t>
              </a:r>
            </a:p>
          </p:txBody>
        </p:sp>
        <p:sp>
          <p:nvSpPr>
            <p:cNvPr id="9" name="任意多边形: 形状 8">
              <a:extLst>
                <a:ext uri="{FF2B5EF4-FFF2-40B4-BE49-F238E27FC236}">
                  <a16:creationId xmlns:a16="http://schemas.microsoft.com/office/drawing/2014/main" id="{A3DF031C-F6BB-D4A2-7311-1B8E951CDD56}"/>
                </a:ext>
              </a:extLst>
            </p:cNvPr>
            <p:cNvSpPr/>
            <p:nvPr/>
          </p:nvSpPr>
          <p:spPr bwMode="auto">
            <a:xfrm>
              <a:off x="2090555" y="2889000"/>
              <a:ext cx="3672408" cy="720080"/>
            </a:xfrm>
            <a:custGeom>
              <a:avLst/>
              <a:gdLst>
                <a:gd name="connsiteX0" fmla="*/ 0 w 3672408"/>
                <a:gd name="connsiteY0" fmla="*/ 0 h 720080"/>
                <a:gd name="connsiteX1" fmla="*/ 3312368 w 3672408"/>
                <a:gd name="connsiteY1" fmla="*/ 0 h 720080"/>
                <a:gd name="connsiteX2" fmla="*/ 3672408 w 3672408"/>
                <a:gd name="connsiteY2" fmla="*/ 360040 h 720080"/>
                <a:gd name="connsiteX3" fmla="*/ 3312368 w 3672408"/>
                <a:gd name="connsiteY3" fmla="*/ 720080 h 720080"/>
                <a:gd name="connsiteX4" fmla="*/ 0 w 3672408"/>
                <a:gd name="connsiteY4" fmla="*/ 720080 h 720080"/>
                <a:gd name="connsiteX5" fmla="*/ 0 w 3672408"/>
                <a:gd name="connsiteY5"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2408" h="720080">
                  <a:moveTo>
                    <a:pt x="0" y="0"/>
                  </a:moveTo>
                  <a:lnTo>
                    <a:pt x="3312368" y="0"/>
                  </a:lnTo>
                  <a:cubicBezTo>
                    <a:pt x="3511213" y="0"/>
                    <a:pt x="3672408" y="161195"/>
                    <a:pt x="3672408" y="360040"/>
                  </a:cubicBezTo>
                  <a:cubicBezTo>
                    <a:pt x="3672408" y="558885"/>
                    <a:pt x="3511213" y="720080"/>
                    <a:pt x="3312368" y="720080"/>
                  </a:cubicBezTo>
                  <a:lnTo>
                    <a:pt x="0" y="720080"/>
                  </a:lnTo>
                  <a:lnTo>
                    <a:pt x="0" y="0"/>
                  </a:lnTo>
                  <a:close/>
                </a:path>
              </a:pathLst>
            </a:custGeom>
            <a:grpFill/>
            <a:ln w="19050">
              <a:noFill/>
              <a:round/>
            </a:ln>
          </p:spPr>
          <p:txBody>
            <a:bodyPr rot="0" spcFirstLastPara="0" vert="horz" wrap="none" lIns="91440" tIns="45720" rIns="91440" bIns="45720" anchor="ctr" anchorCtr="1" forceAA="0" compatLnSpc="1">
              <a:normAutofit/>
            </a:bodyPr>
            <a:lstStyle/>
            <a:p>
              <a:r>
                <a:rPr lang="zh-CN" altLang="en-US" sz="2400" b="1" dirty="0">
                  <a:solidFill>
                    <a:schemeClr val="bg1"/>
                  </a:solidFill>
                </a:rPr>
                <a:t>药品基本信息</a:t>
              </a:r>
            </a:p>
          </p:txBody>
        </p:sp>
        <p:sp>
          <p:nvSpPr>
            <p:cNvPr id="10" name="任意多边形: 形状 9">
              <a:extLst>
                <a:ext uri="{FF2B5EF4-FFF2-40B4-BE49-F238E27FC236}">
                  <a16:creationId xmlns:a16="http://schemas.microsoft.com/office/drawing/2014/main" id="{CA291D72-9FC0-7311-6504-22F123674B1E}"/>
                </a:ext>
              </a:extLst>
            </p:cNvPr>
            <p:cNvSpPr/>
            <p:nvPr/>
          </p:nvSpPr>
          <p:spPr bwMode="auto">
            <a:xfrm>
              <a:off x="1190455" y="4009434"/>
              <a:ext cx="792088" cy="720080"/>
            </a:xfrm>
            <a:custGeom>
              <a:avLst/>
              <a:gdLst>
                <a:gd name="connsiteX0" fmla="*/ 360040 w 792088"/>
                <a:gd name="connsiteY0" fmla="*/ 0 h 720080"/>
                <a:gd name="connsiteX1" fmla="*/ 792088 w 792088"/>
                <a:gd name="connsiteY1" fmla="*/ 0 h 720080"/>
                <a:gd name="connsiteX2" fmla="*/ 792088 w 792088"/>
                <a:gd name="connsiteY2" fmla="*/ 720080 h 720080"/>
                <a:gd name="connsiteX3" fmla="*/ 360040 w 792088"/>
                <a:gd name="connsiteY3" fmla="*/ 720080 h 720080"/>
                <a:gd name="connsiteX4" fmla="*/ 0 w 792088"/>
                <a:gd name="connsiteY4" fmla="*/ 360040 h 720080"/>
                <a:gd name="connsiteX5" fmla="*/ 360040 w 792088"/>
                <a:gd name="connsiteY5"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088" h="720080">
                  <a:moveTo>
                    <a:pt x="360040" y="0"/>
                  </a:moveTo>
                  <a:lnTo>
                    <a:pt x="792088" y="0"/>
                  </a:lnTo>
                  <a:lnTo>
                    <a:pt x="792088" y="720080"/>
                  </a:lnTo>
                  <a:lnTo>
                    <a:pt x="360040" y="720080"/>
                  </a:lnTo>
                  <a:cubicBezTo>
                    <a:pt x="161195" y="720080"/>
                    <a:pt x="0" y="558885"/>
                    <a:pt x="0" y="360040"/>
                  </a:cubicBezTo>
                  <a:cubicBezTo>
                    <a:pt x="0" y="161195"/>
                    <a:pt x="161195" y="0"/>
                    <a:pt x="360040" y="0"/>
                  </a:cubicBezTo>
                  <a:close/>
                </a:path>
              </a:pathLst>
            </a:custGeom>
            <a:grpFill/>
            <a:ln w="19050">
              <a:noFill/>
              <a:round/>
            </a:ln>
          </p:spPr>
          <p:txBody>
            <a:bodyPr rot="0" spcFirstLastPara="0" vert="horz" wrap="none" lIns="91440" tIns="45720" rIns="91440" bIns="45720" anchor="ctr" anchorCtr="1" forceAA="0" compatLnSpc="1">
              <a:normAutofit/>
            </a:bodyPr>
            <a:lstStyle/>
            <a:p>
              <a:pPr algn="ctr" defTabSz="914400"/>
              <a:r>
                <a:rPr lang="en-US" altLang="zh-CN" sz="2000" b="1" dirty="0">
                  <a:solidFill>
                    <a:schemeClr val="bg1"/>
                  </a:solidFill>
                </a:rPr>
                <a:t>03</a:t>
              </a:r>
            </a:p>
          </p:txBody>
        </p:sp>
        <p:sp>
          <p:nvSpPr>
            <p:cNvPr id="11" name="任意多边形: 形状 10">
              <a:extLst>
                <a:ext uri="{FF2B5EF4-FFF2-40B4-BE49-F238E27FC236}">
                  <a16:creationId xmlns:a16="http://schemas.microsoft.com/office/drawing/2014/main" id="{387192ED-62CC-E14E-E55C-AC8B3080296B}"/>
                </a:ext>
              </a:extLst>
            </p:cNvPr>
            <p:cNvSpPr/>
            <p:nvPr/>
          </p:nvSpPr>
          <p:spPr bwMode="auto">
            <a:xfrm>
              <a:off x="2090555" y="4009434"/>
              <a:ext cx="3672408" cy="720080"/>
            </a:xfrm>
            <a:custGeom>
              <a:avLst/>
              <a:gdLst>
                <a:gd name="connsiteX0" fmla="*/ 0 w 3672408"/>
                <a:gd name="connsiteY0" fmla="*/ 0 h 720080"/>
                <a:gd name="connsiteX1" fmla="*/ 3312368 w 3672408"/>
                <a:gd name="connsiteY1" fmla="*/ 0 h 720080"/>
                <a:gd name="connsiteX2" fmla="*/ 3672408 w 3672408"/>
                <a:gd name="connsiteY2" fmla="*/ 360040 h 720080"/>
                <a:gd name="connsiteX3" fmla="*/ 3312368 w 3672408"/>
                <a:gd name="connsiteY3" fmla="*/ 720080 h 720080"/>
                <a:gd name="connsiteX4" fmla="*/ 0 w 3672408"/>
                <a:gd name="connsiteY4" fmla="*/ 720080 h 720080"/>
                <a:gd name="connsiteX5" fmla="*/ 0 w 3672408"/>
                <a:gd name="connsiteY5"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2408" h="720080">
                  <a:moveTo>
                    <a:pt x="0" y="0"/>
                  </a:moveTo>
                  <a:lnTo>
                    <a:pt x="3312368" y="0"/>
                  </a:lnTo>
                  <a:cubicBezTo>
                    <a:pt x="3511213" y="0"/>
                    <a:pt x="3672408" y="161195"/>
                    <a:pt x="3672408" y="360040"/>
                  </a:cubicBezTo>
                  <a:cubicBezTo>
                    <a:pt x="3672408" y="558885"/>
                    <a:pt x="3511213" y="720080"/>
                    <a:pt x="3312368" y="720080"/>
                  </a:cubicBezTo>
                  <a:lnTo>
                    <a:pt x="0" y="720080"/>
                  </a:lnTo>
                  <a:lnTo>
                    <a:pt x="0" y="0"/>
                  </a:lnTo>
                  <a:close/>
                </a:path>
              </a:pathLst>
            </a:custGeom>
            <a:grpFill/>
            <a:ln w="19050">
              <a:noFill/>
              <a:round/>
            </a:ln>
          </p:spPr>
          <p:txBody>
            <a:bodyPr rot="0" spcFirstLastPara="0" vert="horz" wrap="none" lIns="91440" tIns="45720" rIns="91440" bIns="45720" anchor="ctr" anchorCtr="1" forceAA="0" compatLnSpc="1">
              <a:normAutofit/>
            </a:bodyPr>
            <a:lstStyle/>
            <a:p>
              <a:r>
                <a:rPr lang="zh-CN" altLang="en-US" sz="2400" b="1" dirty="0">
                  <a:solidFill>
                    <a:schemeClr val="bg1"/>
                  </a:solidFill>
                </a:rPr>
                <a:t>有效性</a:t>
              </a:r>
            </a:p>
          </p:txBody>
        </p:sp>
        <p:sp>
          <p:nvSpPr>
            <p:cNvPr id="12" name="任意多边形: 形状 11">
              <a:extLst>
                <a:ext uri="{FF2B5EF4-FFF2-40B4-BE49-F238E27FC236}">
                  <a16:creationId xmlns:a16="http://schemas.microsoft.com/office/drawing/2014/main" id="{485163DF-8F69-D2CD-E56B-5DE2D04FBF17}"/>
                </a:ext>
              </a:extLst>
            </p:cNvPr>
            <p:cNvSpPr/>
            <p:nvPr/>
          </p:nvSpPr>
          <p:spPr bwMode="auto">
            <a:xfrm>
              <a:off x="1190455" y="5129868"/>
              <a:ext cx="792088" cy="720080"/>
            </a:xfrm>
            <a:custGeom>
              <a:avLst/>
              <a:gdLst>
                <a:gd name="connsiteX0" fmla="*/ 360040 w 792088"/>
                <a:gd name="connsiteY0" fmla="*/ 0 h 720080"/>
                <a:gd name="connsiteX1" fmla="*/ 792088 w 792088"/>
                <a:gd name="connsiteY1" fmla="*/ 0 h 720080"/>
                <a:gd name="connsiteX2" fmla="*/ 792088 w 792088"/>
                <a:gd name="connsiteY2" fmla="*/ 720080 h 720080"/>
                <a:gd name="connsiteX3" fmla="*/ 360040 w 792088"/>
                <a:gd name="connsiteY3" fmla="*/ 720080 h 720080"/>
                <a:gd name="connsiteX4" fmla="*/ 0 w 792088"/>
                <a:gd name="connsiteY4" fmla="*/ 360040 h 720080"/>
                <a:gd name="connsiteX5" fmla="*/ 360040 w 792088"/>
                <a:gd name="connsiteY5"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088" h="720080">
                  <a:moveTo>
                    <a:pt x="360040" y="0"/>
                  </a:moveTo>
                  <a:lnTo>
                    <a:pt x="792088" y="0"/>
                  </a:lnTo>
                  <a:lnTo>
                    <a:pt x="792088" y="720080"/>
                  </a:lnTo>
                  <a:lnTo>
                    <a:pt x="360040" y="720080"/>
                  </a:lnTo>
                  <a:cubicBezTo>
                    <a:pt x="161195" y="720080"/>
                    <a:pt x="0" y="558885"/>
                    <a:pt x="0" y="360040"/>
                  </a:cubicBezTo>
                  <a:cubicBezTo>
                    <a:pt x="0" y="161195"/>
                    <a:pt x="161195" y="0"/>
                    <a:pt x="360040" y="0"/>
                  </a:cubicBezTo>
                  <a:close/>
                </a:path>
              </a:pathLst>
            </a:custGeom>
            <a:grpFill/>
            <a:ln w="19050">
              <a:noFill/>
              <a:round/>
            </a:ln>
          </p:spPr>
          <p:txBody>
            <a:bodyPr rot="0" spcFirstLastPara="0" vert="horz" wrap="none" lIns="91440" tIns="45720" rIns="91440" bIns="45720" anchor="ctr" anchorCtr="1" forceAA="0" compatLnSpc="1">
              <a:normAutofit/>
            </a:bodyPr>
            <a:lstStyle/>
            <a:p>
              <a:pPr algn="ctr" defTabSz="914400"/>
              <a:r>
                <a:rPr lang="en-US" altLang="zh-CN" sz="2000" b="1" dirty="0">
                  <a:solidFill>
                    <a:schemeClr val="bg1"/>
                  </a:solidFill>
                </a:rPr>
                <a:t>05</a:t>
              </a:r>
            </a:p>
          </p:txBody>
        </p:sp>
        <p:sp>
          <p:nvSpPr>
            <p:cNvPr id="15" name="任意多边形: 形状 14">
              <a:extLst>
                <a:ext uri="{FF2B5EF4-FFF2-40B4-BE49-F238E27FC236}">
                  <a16:creationId xmlns:a16="http://schemas.microsoft.com/office/drawing/2014/main" id="{031F8BB2-C124-157D-FA1F-73D3A61670E8}"/>
                </a:ext>
              </a:extLst>
            </p:cNvPr>
            <p:cNvSpPr/>
            <p:nvPr/>
          </p:nvSpPr>
          <p:spPr bwMode="auto">
            <a:xfrm>
              <a:off x="2090555" y="5129868"/>
              <a:ext cx="3672408" cy="720080"/>
            </a:xfrm>
            <a:custGeom>
              <a:avLst/>
              <a:gdLst>
                <a:gd name="connsiteX0" fmla="*/ 0 w 3672408"/>
                <a:gd name="connsiteY0" fmla="*/ 0 h 720080"/>
                <a:gd name="connsiteX1" fmla="*/ 3312368 w 3672408"/>
                <a:gd name="connsiteY1" fmla="*/ 0 h 720080"/>
                <a:gd name="connsiteX2" fmla="*/ 3672408 w 3672408"/>
                <a:gd name="connsiteY2" fmla="*/ 360040 h 720080"/>
                <a:gd name="connsiteX3" fmla="*/ 3312368 w 3672408"/>
                <a:gd name="connsiteY3" fmla="*/ 720080 h 720080"/>
                <a:gd name="connsiteX4" fmla="*/ 0 w 3672408"/>
                <a:gd name="connsiteY4" fmla="*/ 720080 h 720080"/>
                <a:gd name="connsiteX5" fmla="*/ 0 w 3672408"/>
                <a:gd name="connsiteY5"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2408" h="720080">
                  <a:moveTo>
                    <a:pt x="0" y="0"/>
                  </a:moveTo>
                  <a:lnTo>
                    <a:pt x="3312368" y="0"/>
                  </a:lnTo>
                  <a:cubicBezTo>
                    <a:pt x="3511213" y="0"/>
                    <a:pt x="3672408" y="161195"/>
                    <a:pt x="3672408" y="360040"/>
                  </a:cubicBezTo>
                  <a:cubicBezTo>
                    <a:pt x="3672408" y="558885"/>
                    <a:pt x="3511213" y="720080"/>
                    <a:pt x="3312368" y="720080"/>
                  </a:cubicBezTo>
                  <a:lnTo>
                    <a:pt x="0" y="720080"/>
                  </a:lnTo>
                  <a:lnTo>
                    <a:pt x="0" y="0"/>
                  </a:lnTo>
                  <a:close/>
                </a:path>
              </a:pathLst>
            </a:custGeom>
            <a:grpFill/>
            <a:ln w="19050">
              <a:noFill/>
              <a:round/>
            </a:ln>
          </p:spPr>
          <p:txBody>
            <a:bodyPr rot="0" spcFirstLastPara="0" vert="horz" wrap="none" lIns="91440" tIns="45720" rIns="91440" bIns="45720" anchor="ctr" anchorCtr="1" forceAA="0" compatLnSpc="1">
              <a:normAutofit/>
            </a:bodyPr>
            <a:lstStyle/>
            <a:p>
              <a:r>
                <a:rPr lang="zh-CN" altLang="en-US" sz="2400" b="1" dirty="0">
                  <a:solidFill>
                    <a:schemeClr val="bg1"/>
                  </a:solidFill>
                </a:rPr>
                <a:t>公平性</a:t>
              </a:r>
            </a:p>
          </p:txBody>
        </p:sp>
      </p:grpSp>
      <p:grpSp>
        <p:nvGrpSpPr>
          <p:cNvPr id="19" name="组合 18">
            <a:extLst>
              <a:ext uri="{FF2B5EF4-FFF2-40B4-BE49-F238E27FC236}">
                <a16:creationId xmlns:a16="http://schemas.microsoft.com/office/drawing/2014/main" id="{8DD4589D-F9E7-75F0-3887-75F25369072E}"/>
              </a:ext>
            </a:extLst>
          </p:cNvPr>
          <p:cNvGrpSpPr/>
          <p:nvPr/>
        </p:nvGrpSpPr>
        <p:grpSpPr>
          <a:xfrm>
            <a:off x="8018363" y="3048404"/>
            <a:ext cx="3726139" cy="2012228"/>
            <a:chOff x="6423701" y="2898160"/>
            <a:chExt cx="4577844" cy="1835934"/>
          </a:xfrm>
          <a:solidFill>
            <a:srgbClr val="3195C2"/>
          </a:solidFill>
        </p:grpSpPr>
        <p:sp>
          <p:nvSpPr>
            <p:cNvPr id="20" name="任意多边形: 形状 19">
              <a:extLst>
                <a:ext uri="{FF2B5EF4-FFF2-40B4-BE49-F238E27FC236}">
                  <a16:creationId xmlns:a16="http://schemas.microsoft.com/office/drawing/2014/main" id="{2C38A233-9A39-69CF-915C-001FC2411758}"/>
                </a:ext>
              </a:extLst>
            </p:cNvPr>
            <p:cNvSpPr/>
            <p:nvPr/>
          </p:nvSpPr>
          <p:spPr bwMode="auto">
            <a:xfrm>
              <a:off x="6429037" y="2898160"/>
              <a:ext cx="792088" cy="720080"/>
            </a:xfrm>
            <a:custGeom>
              <a:avLst/>
              <a:gdLst>
                <a:gd name="connsiteX0" fmla="*/ 360040 w 792088"/>
                <a:gd name="connsiteY0" fmla="*/ 0 h 720080"/>
                <a:gd name="connsiteX1" fmla="*/ 792088 w 792088"/>
                <a:gd name="connsiteY1" fmla="*/ 0 h 720080"/>
                <a:gd name="connsiteX2" fmla="*/ 792088 w 792088"/>
                <a:gd name="connsiteY2" fmla="*/ 720080 h 720080"/>
                <a:gd name="connsiteX3" fmla="*/ 360040 w 792088"/>
                <a:gd name="connsiteY3" fmla="*/ 720080 h 720080"/>
                <a:gd name="connsiteX4" fmla="*/ 0 w 792088"/>
                <a:gd name="connsiteY4" fmla="*/ 360040 h 720080"/>
                <a:gd name="connsiteX5" fmla="*/ 360040 w 792088"/>
                <a:gd name="connsiteY5"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088" h="720080">
                  <a:moveTo>
                    <a:pt x="360040" y="0"/>
                  </a:moveTo>
                  <a:lnTo>
                    <a:pt x="792088" y="0"/>
                  </a:lnTo>
                  <a:lnTo>
                    <a:pt x="792088" y="720080"/>
                  </a:lnTo>
                  <a:lnTo>
                    <a:pt x="360040" y="720080"/>
                  </a:lnTo>
                  <a:cubicBezTo>
                    <a:pt x="161195" y="720080"/>
                    <a:pt x="0" y="558885"/>
                    <a:pt x="0" y="360040"/>
                  </a:cubicBezTo>
                  <a:cubicBezTo>
                    <a:pt x="0" y="161195"/>
                    <a:pt x="161195" y="0"/>
                    <a:pt x="360040" y="0"/>
                  </a:cubicBezTo>
                  <a:close/>
                </a:path>
              </a:pathLst>
            </a:custGeom>
            <a:grpFill/>
            <a:ln w="19050">
              <a:noFill/>
              <a:round/>
            </a:ln>
          </p:spPr>
          <p:txBody>
            <a:bodyPr rot="0" spcFirstLastPara="0" vert="horz" wrap="none" lIns="91440" tIns="45720" rIns="91440" bIns="45720" anchor="ctr" anchorCtr="1" forceAA="0" compatLnSpc="1">
              <a:normAutofit/>
            </a:bodyPr>
            <a:lstStyle/>
            <a:p>
              <a:pPr algn="ctr" defTabSz="914400"/>
              <a:r>
                <a:rPr lang="en-US" altLang="zh-CN" sz="2000" b="1" dirty="0">
                  <a:solidFill>
                    <a:schemeClr val="bg1"/>
                  </a:solidFill>
                </a:rPr>
                <a:t>02</a:t>
              </a:r>
            </a:p>
          </p:txBody>
        </p:sp>
        <p:sp>
          <p:nvSpPr>
            <p:cNvPr id="21" name="任意多边形: 形状 20">
              <a:extLst>
                <a:ext uri="{FF2B5EF4-FFF2-40B4-BE49-F238E27FC236}">
                  <a16:creationId xmlns:a16="http://schemas.microsoft.com/office/drawing/2014/main" id="{F4B9CDB4-E5A6-27FA-3908-5A90808A0E8E}"/>
                </a:ext>
              </a:extLst>
            </p:cNvPr>
            <p:cNvSpPr/>
            <p:nvPr/>
          </p:nvSpPr>
          <p:spPr bwMode="auto">
            <a:xfrm>
              <a:off x="7329137" y="2898160"/>
              <a:ext cx="3672408" cy="720080"/>
            </a:xfrm>
            <a:custGeom>
              <a:avLst/>
              <a:gdLst>
                <a:gd name="connsiteX0" fmla="*/ 0 w 3672408"/>
                <a:gd name="connsiteY0" fmla="*/ 0 h 720080"/>
                <a:gd name="connsiteX1" fmla="*/ 3312368 w 3672408"/>
                <a:gd name="connsiteY1" fmla="*/ 0 h 720080"/>
                <a:gd name="connsiteX2" fmla="*/ 3672408 w 3672408"/>
                <a:gd name="connsiteY2" fmla="*/ 360040 h 720080"/>
                <a:gd name="connsiteX3" fmla="*/ 3312368 w 3672408"/>
                <a:gd name="connsiteY3" fmla="*/ 720080 h 720080"/>
                <a:gd name="connsiteX4" fmla="*/ 0 w 3672408"/>
                <a:gd name="connsiteY4" fmla="*/ 720080 h 720080"/>
                <a:gd name="connsiteX5" fmla="*/ 0 w 3672408"/>
                <a:gd name="connsiteY5"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2408" h="720080">
                  <a:moveTo>
                    <a:pt x="0" y="0"/>
                  </a:moveTo>
                  <a:lnTo>
                    <a:pt x="3312368" y="0"/>
                  </a:lnTo>
                  <a:cubicBezTo>
                    <a:pt x="3511213" y="0"/>
                    <a:pt x="3672408" y="161195"/>
                    <a:pt x="3672408" y="360040"/>
                  </a:cubicBezTo>
                  <a:cubicBezTo>
                    <a:pt x="3672408" y="558885"/>
                    <a:pt x="3511213" y="720080"/>
                    <a:pt x="3312368" y="720080"/>
                  </a:cubicBezTo>
                  <a:lnTo>
                    <a:pt x="0" y="720080"/>
                  </a:lnTo>
                  <a:lnTo>
                    <a:pt x="0" y="0"/>
                  </a:lnTo>
                  <a:close/>
                </a:path>
              </a:pathLst>
            </a:custGeom>
            <a:grpFill/>
            <a:ln w="19050">
              <a:noFill/>
              <a:round/>
            </a:ln>
          </p:spPr>
          <p:txBody>
            <a:bodyPr rot="0" spcFirstLastPara="0" vert="horz" wrap="none" lIns="91440" tIns="45720" rIns="91440" bIns="45720" anchor="ctr" anchorCtr="1" forceAA="0" compatLnSpc="1">
              <a:normAutofit/>
            </a:bodyPr>
            <a:lstStyle/>
            <a:p>
              <a:r>
                <a:rPr lang="zh-CN" altLang="en-US" sz="2400" b="1" dirty="0">
                  <a:solidFill>
                    <a:schemeClr val="bg1"/>
                  </a:solidFill>
                </a:rPr>
                <a:t>安全性</a:t>
              </a:r>
            </a:p>
          </p:txBody>
        </p:sp>
        <p:sp>
          <p:nvSpPr>
            <p:cNvPr id="22" name="任意多边形: 形状 21">
              <a:extLst>
                <a:ext uri="{FF2B5EF4-FFF2-40B4-BE49-F238E27FC236}">
                  <a16:creationId xmlns:a16="http://schemas.microsoft.com/office/drawing/2014/main" id="{3DAA4E18-E389-6FFE-3466-D0B3B629CB3F}"/>
                </a:ext>
              </a:extLst>
            </p:cNvPr>
            <p:cNvSpPr/>
            <p:nvPr/>
          </p:nvSpPr>
          <p:spPr bwMode="auto">
            <a:xfrm>
              <a:off x="6423701" y="4014014"/>
              <a:ext cx="792088" cy="720080"/>
            </a:xfrm>
            <a:custGeom>
              <a:avLst/>
              <a:gdLst>
                <a:gd name="connsiteX0" fmla="*/ 360040 w 792088"/>
                <a:gd name="connsiteY0" fmla="*/ 0 h 720080"/>
                <a:gd name="connsiteX1" fmla="*/ 792088 w 792088"/>
                <a:gd name="connsiteY1" fmla="*/ 0 h 720080"/>
                <a:gd name="connsiteX2" fmla="*/ 792088 w 792088"/>
                <a:gd name="connsiteY2" fmla="*/ 720080 h 720080"/>
                <a:gd name="connsiteX3" fmla="*/ 360040 w 792088"/>
                <a:gd name="connsiteY3" fmla="*/ 720080 h 720080"/>
                <a:gd name="connsiteX4" fmla="*/ 0 w 792088"/>
                <a:gd name="connsiteY4" fmla="*/ 360040 h 720080"/>
                <a:gd name="connsiteX5" fmla="*/ 360040 w 792088"/>
                <a:gd name="connsiteY5"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088" h="720080">
                  <a:moveTo>
                    <a:pt x="360040" y="0"/>
                  </a:moveTo>
                  <a:lnTo>
                    <a:pt x="792088" y="0"/>
                  </a:lnTo>
                  <a:lnTo>
                    <a:pt x="792088" y="720080"/>
                  </a:lnTo>
                  <a:lnTo>
                    <a:pt x="360040" y="720080"/>
                  </a:lnTo>
                  <a:cubicBezTo>
                    <a:pt x="161195" y="720080"/>
                    <a:pt x="0" y="558885"/>
                    <a:pt x="0" y="360040"/>
                  </a:cubicBezTo>
                  <a:cubicBezTo>
                    <a:pt x="0" y="161195"/>
                    <a:pt x="161195" y="0"/>
                    <a:pt x="360040" y="0"/>
                  </a:cubicBezTo>
                  <a:close/>
                </a:path>
              </a:pathLst>
            </a:custGeom>
            <a:grpFill/>
            <a:ln w="19050">
              <a:noFill/>
              <a:round/>
            </a:ln>
          </p:spPr>
          <p:txBody>
            <a:bodyPr rot="0" spcFirstLastPara="0" vert="horz" wrap="none" lIns="91440" tIns="45720" rIns="91440" bIns="45720" anchor="ctr" anchorCtr="1" forceAA="0" compatLnSpc="1">
              <a:normAutofit/>
            </a:bodyPr>
            <a:lstStyle/>
            <a:p>
              <a:pPr algn="ctr" defTabSz="914400"/>
              <a:r>
                <a:rPr lang="en-US" altLang="zh-CN" sz="2000" b="1" dirty="0">
                  <a:solidFill>
                    <a:schemeClr val="bg1"/>
                  </a:solidFill>
                </a:rPr>
                <a:t>04</a:t>
              </a:r>
            </a:p>
          </p:txBody>
        </p:sp>
        <p:sp>
          <p:nvSpPr>
            <p:cNvPr id="23" name="任意多边形: 形状 22">
              <a:extLst>
                <a:ext uri="{FF2B5EF4-FFF2-40B4-BE49-F238E27FC236}">
                  <a16:creationId xmlns:a16="http://schemas.microsoft.com/office/drawing/2014/main" id="{F96E00E6-1800-4F28-BF2E-8769B27E3443}"/>
                </a:ext>
              </a:extLst>
            </p:cNvPr>
            <p:cNvSpPr/>
            <p:nvPr/>
          </p:nvSpPr>
          <p:spPr bwMode="auto">
            <a:xfrm>
              <a:off x="7323801" y="4014014"/>
              <a:ext cx="3672408" cy="720080"/>
            </a:xfrm>
            <a:custGeom>
              <a:avLst/>
              <a:gdLst>
                <a:gd name="connsiteX0" fmla="*/ 0 w 3672408"/>
                <a:gd name="connsiteY0" fmla="*/ 0 h 720080"/>
                <a:gd name="connsiteX1" fmla="*/ 3312368 w 3672408"/>
                <a:gd name="connsiteY1" fmla="*/ 0 h 720080"/>
                <a:gd name="connsiteX2" fmla="*/ 3672408 w 3672408"/>
                <a:gd name="connsiteY2" fmla="*/ 360040 h 720080"/>
                <a:gd name="connsiteX3" fmla="*/ 3312368 w 3672408"/>
                <a:gd name="connsiteY3" fmla="*/ 720080 h 720080"/>
                <a:gd name="connsiteX4" fmla="*/ 0 w 3672408"/>
                <a:gd name="connsiteY4" fmla="*/ 720080 h 720080"/>
                <a:gd name="connsiteX5" fmla="*/ 0 w 3672408"/>
                <a:gd name="connsiteY5"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2408" h="720080">
                  <a:moveTo>
                    <a:pt x="0" y="0"/>
                  </a:moveTo>
                  <a:lnTo>
                    <a:pt x="3312368" y="0"/>
                  </a:lnTo>
                  <a:cubicBezTo>
                    <a:pt x="3511213" y="0"/>
                    <a:pt x="3672408" y="161195"/>
                    <a:pt x="3672408" y="360040"/>
                  </a:cubicBezTo>
                  <a:cubicBezTo>
                    <a:pt x="3672408" y="558885"/>
                    <a:pt x="3511213" y="720080"/>
                    <a:pt x="3312368" y="720080"/>
                  </a:cubicBezTo>
                  <a:lnTo>
                    <a:pt x="0" y="720080"/>
                  </a:lnTo>
                  <a:lnTo>
                    <a:pt x="0" y="0"/>
                  </a:lnTo>
                  <a:close/>
                </a:path>
              </a:pathLst>
            </a:custGeom>
            <a:grpFill/>
            <a:ln w="19050">
              <a:noFill/>
              <a:round/>
            </a:ln>
          </p:spPr>
          <p:txBody>
            <a:bodyPr rot="0" spcFirstLastPara="0" vert="horz" wrap="none" lIns="91440" tIns="45720" rIns="91440" bIns="45720" anchor="ctr" anchorCtr="1" forceAA="0" compatLnSpc="1">
              <a:normAutofit/>
            </a:bodyPr>
            <a:lstStyle/>
            <a:p>
              <a:r>
                <a:rPr lang="zh-CN" altLang="en-US" sz="2400" b="1" dirty="0">
                  <a:solidFill>
                    <a:schemeClr val="bg1"/>
                  </a:solidFill>
                </a:rPr>
                <a:t>创新性</a:t>
              </a:r>
            </a:p>
          </p:txBody>
        </p:sp>
      </p:grpSp>
    </p:spTree>
    <p:extLst>
      <p:ext uri="{BB962C8B-B14F-4D97-AF65-F5344CB8AC3E}">
        <p14:creationId xmlns:p14="http://schemas.microsoft.com/office/powerpoint/2010/main" val="882349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7" descr="资源 12">
            <a:extLst>
              <a:ext uri="{FF2B5EF4-FFF2-40B4-BE49-F238E27FC236}">
                <a16:creationId xmlns:a16="http://schemas.microsoft.com/office/drawing/2014/main" id="{7F0F3A56-DE0C-E6B7-22CC-BD492A9F65B9}"/>
              </a:ext>
            </a:extLst>
          </p:cNvPr>
          <p:cNvPicPr>
            <a:picLocks noChangeAspect="1" noChangeArrowheads="1"/>
          </p:cNvPicPr>
          <p:nvPr/>
        </p:nvPicPr>
        <p:blipFill>
          <a:blip r:embed="rId2"/>
          <a:srcRect/>
          <a:stretch>
            <a:fillRect/>
          </a:stretch>
        </p:blipFill>
        <p:spPr bwMode="auto">
          <a:xfrm>
            <a:off x="0" y="700"/>
            <a:ext cx="110124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标题 2">
            <a:extLst>
              <a:ext uri="{FF2B5EF4-FFF2-40B4-BE49-F238E27FC236}">
                <a16:creationId xmlns:a16="http://schemas.microsoft.com/office/drawing/2014/main" id="{2B43FB4C-C64B-3B68-DBDC-98D14F40AFCC}"/>
              </a:ext>
            </a:extLst>
          </p:cNvPr>
          <p:cNvSpPr txBox="1">
            <a:spLocks/>
          </p:cNvSpPr>
          <p:nvPr/>
        </p:nvSpPr>
        <p:spPr>
          <a:xfrm>
            <a:off x="217338" y="139641"/>
            <a:ext cx="8272238" cy="52228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200" b="1" noProof="1">
                <a:solidFill>
                  <a:schemeClr val="bg1"/>
                </a:solidFill>
                <a:latin typeface="微软雅黑" panose="020B0503020204020204" pitchFamily="34" charset="-122"/>
                <a:ea typeface="微软雅黑" panose="020B0503020204020204" pitchFamily="34" charset="-122"/>
              </a:rPr>
              <a:t>药品基本信息</a:t>
            </a:r>
            <a:r>
              <a:rPr lang="en-US" altLang="zh-CN" sz="2200" b="1" noProof="1">
                <a:solidFill>
                  <a:schemeClr val="bg1"/>
                </a:solidFill>
                <a:latin typeface="微软雅黑" panose="020B0503020204020204" pitchFamily="34" charset="-122"/>
                <a:ea typeface="微软雅黑" panose="020B0503020204020204" pitchFamily="34" charset="-122"/>
              </a:rPr>
              <a:t>—</a:t>
            </a:r>
            <a:r>
              <a:rPr lang="zh-CN" altLang="en-US" sz="2200" b="1" noProof="1">
                <a:solidFill>
                  <a:schemeClr val="bg1"/>
                </a:solidFill>
                <a:latin typeface="微软雅黑" panose="020B0503020204020204" pitchFamily="34" charset="-122"/>
                <a:ea typeface="微软雅黑" panose="020B0503020204020204" pitchFamily="34" charset="-122"/>
              </a:rPr>
              <a:t>全球首个全人源靶向</a:t>
            </a:r>
            <a:r>
              <a:rPr lang="en-US" altLang="zh-CN" sz="2200" b="1" noProof="1">
                <a:solidFill>
                  <a:schemeClr val="bg1"/>
                </a:solidFill>
                <a:latin typeface="微软雅黑" panose="020B0503020204020204" pitchFamily="34" charset="-122"/>
                <a:ea typeface="微软雅黑" panose="020B0503020204020204" pitchFamily="34" charset="-122"/>
              </a:rPr>
              <a:t>BCMA CAR-T</a:t>
            </a:r>
            <a:r>
              <a:rPr lang="zh-CN" altLang="en-US" sz="2200" b="1" noProof="1">
                <a:solidFill>
                  <a:schemeClr val="bg1"/>
                </a:solidFill>
                <a:latin typeface="微软雅黑" panose="020B0503020204020204" pitchFamily="34" charset="-122"/>
                <a:ea typeface="微软雅黑" panose="020B0503020204020204" pitchFamily="34" charset="-122"/>
              </a:rPr>
              <a:t>产品</a:t>
            </a:r>
            <a:endParaRPr lang="en-US" altLang="zh-CN" sz="2200" b="1" noProof="1">
              <a:solidFill>
                <a:schemeClr val="bg1"/>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18DD4438-727A-15C3-DB54-B357A8EDE69D}"/>
              </a:ext>
            </a:extLst>
          </p:cNvPr>
          <p:cNvSpPr txBox="1"/>
          <p:nvPr/>
        </p:nvSpPr>
        <p:spPr>
          <a:xfrm>
            <a:off x="217338" y="653079"/>
            <a:ext cx="2997200" cy="954107"/>
          </a:xfrm>
          <a:prstGeom prst="rect">
            <a:avLst/>
          </a:prstGeom>
          <a:noFill/>
        </p:spPr>
        <p:txBody>
          <a:bodyPr wrap="square" rtlCol="0">
            <a:spAutoFit/>
          </a:bodyPr>
          <a:lstStyle/>
          <a:p>
            <a:r>
              <a:rPr lang="zh-CN" altLang="en-US" sz="3600" dirty="0">
                <a:solidFill>
                  <a:schemeClr val="accent1">
                    <a:lumMod val="75000"/>
                  </a:schemeClr>
                </a:solidFill>
                <a:latin typeface="黑体" panose="02010609060101010101" pitchFamily="49" charset="-122"/>
                <a:ea typeface="黑体" panose="02010609060101010101" pitchFamily="49" charset="-122"/>
              </a:rPr>
              <a:t>基本信息</a:t>
            </a:r>
            <a:endParaRPr lang="en-US" altLang="zh-CN" sz="3600" dirty="0">
              <a:solidFill>
                <a:schemeClr val="accent1">
                  <a:lumMod val="75000"/>
                </a:schemeClr>
              </a:solidFill>
              <a:latin typeface="黑体" panose="02010609060101010101" pitchFamily="49" charset="-122"/>
              <a:ea typeface="黑体" panose="02010609060101010101" pitchFamily="49" charset="-122"/>
            </a:endParaRPr>
          </a:p>
          <a:p>
            <a:r>
              <a:rPr lang="en-US" altLang="zh-CN" dirty="0">
                <a:solidFill>
                  <a:schemeClr val="bg1">
                    <a:lumMod val="75000"/>
                  </a:schemeClr>
                </a:solidFill>
                <a:latin typeface="黑体" panose="02010609060101010101" pitchFamily="49" charset="-122"/>
                <a:ea typeface="黑体" panose="02010609060101010101" pitchFamily="49" charset="-122"/>
              </a:rPr>
              <a:t>BASIC INFORMATION</a:t>
            </a:r>
            <a:endParaRPr lang="zh-CN" altLang="en-US" dirty="0">
              <a:solidFill>
                <a:schemeClr val="bg1">
                  <a:lumMod val="75000"/>
                </a:schemeClr>
              </a:solidFill>
              <a:latin typeface="黑体" panose="02010609060101010101" pitchFamily="49" charset="-122"/>
              <a:ea typeface="黑体" panose="02010609060101010101" pitchFamily="49" charset="-122"/>
            </a:endParaRPr>
          </a:p>
        </p:txBody>
      </p:sp>
      <p:graphicFrame>
        <p:nvGraphicFramePr>
          <p:cNvPr id="3" name="表格 5">
            <a:extLst>
              <a:ext uri="{FF2B5EF4-FFF2-40B4-BE49-F238E27FC236}">
                <a16:creationId xmlns:a16="http://schemas.microsoft.com/office/drawing/2014/main" id="{9D277FB6-E6D0-86AE-ACC8-DC5A2160533D}"/>
              </a:ext>
            </a:extLst>
          </p:cNvPr>
          <p:cNvGraphicFramePr>
            <a:graphicFrameLocks noGrp="1"/>
          </p:cNvGraphicFramePr>
          <p:nvPr>
            <p:extLst>
              <p:ext uri="{D42A27DB-BD31-4B8C-83A1-F6EECF244321}">
                <p14:modId xmlns:p14="http://schemas.microsoft.com/office/powerpoint/2010/main" val="2299837088"/>
              </p:ext>
            </p:extLst>
          </p:nvPr>
        </p:nvGraphicFramePr>
        <p:xfrm>
          <a:off x="353097" y="2025516"/>
          <a:ext cx="5278011" cy="3912552"/>
        </p:xfrm>
        <a:graphic>
          <a:graphicData uri="http://schemas.openxmlformats.org/drawingml/2006/table">
            <a:tbl>
              <a:tblPr firstRow="1" bandRow="1">
                <a:tableStyleId>{5C22544A-7EE6-4342-B048-85BDC9FD1C3A}</a:tableStyleId>
              </a:tblPr>
              <a:tblGrid>
                <a:gridCol w="2586041">
                  <a:extLst>
                    <a:ext uri="{9D8B030D-6E8A-4147-A177-3AD203B41FA5}">
                      <a16:colId xmlns:a16="http://schemas.microsoft.com/office/drawing/2014/main" val="3498825492"/>
                    </a:ext>
                  </a:extLst>
                </a:gridCol>
                <a:gridCol w="2691970">
                  <a:extLst>
                    <a:ext uri="{9D8B030D-6E8A-4147-A177-3AD203B41FA5}">
                      <a16:colId xmlns:a16="http://schemas.microsoft.com/office/drawing/2014/main" val="213962274"/>
                    </a:ext>
                  </a:extLst>
                </a:gridCol>
              </a:tblGrid>
              <a:tr h="326046">
                <a:tc>
                  <a:txBody>
                    <a:bodyPr/>
                    <a:lstStyle/>
                    <a:p>
                      <a:pPr algn="l"/>
                      <a:r>
                        <a:rPr lang="zh-CN" altLang="en-US" sz="1200" b="0" dirty="0">
                          <a:solidFill>
                            <a:schemeClr val="tx1"/>
                          </a:solidFill>
                          <a:latin typeface="黑体" panose="02010609060101010101" pitchFamily="49" charset="-122"/>
                          <a:ea typeface="黑体" panose="02010609060101010101" pitchFamily="49" charset="-122"/>
                        </a:rPr>
                        <a:t>通用名</a:t>
                      </a:r>
                    </a:p>
                  </a:txBody>
                  <a:tcPr anchor="ctr">
                    <a:lnR w="9525" cap="flat" cmpd="sng" algn="ctr">
                      <a:solidFill>
                        <a:schemeClr val="bg1">
                          <a:lumMod val="75000"/>
                        </a:schemeClr>
                      </a:solidFill>
                      <a:prstDash val="dash"/>
                      <a:round/>
                      <a:headEnd type="none" w="med" len="med"/>
                      <a:tailEnd type="none" w="med" len="med"/>
                    </a:lnR>
                    <a:lnB w="9525" cap="flat" cmpd="sng" algn="ctr">
                      <a:solidFill>
                        <a:schemeClr val="bg1">
                          <a:lumMod val="75000"/>
                        </a:schemeClr>
                      </a:solidFill>
                      <a:prstDash val="dash"/>
                      <a:round/>
                      <a:headEnd type="none" w="med" len="med"/>
                      <a:tailEnd type="none" w="med" len="med"/>
                    </a:lnB>
                    <a:noFill/>
                  </a:tcPr>
                </a:tc>
                <a:tc>
                  <a:txBody>
                    <a:bodyPr/>
                    <a:lstStyle/>
                    <a:p>
                      <a:r>
                        <a:rPr lang="zh-CN" altLang="en-US" sz="1200" b="0" dirty="0">
                          <a:solidFill>
                            <a:schemeClr val="tx1"/>
                          </a:solidFill>
                        </a:rPr>
                        <a:t>伊基奥仑赛注射液</a:t>
                      </a:r>
                    </a:p>
                  </a:txBody>
                  <a:tcPr anchor="ctr">
                    <a:lnL w="9525" cap="flat" cmpd="sng" algn="ctr">
                      <a:solidFill>
                        <a:schemeClr val="bg1">
                          <a:lumMod val="75000"/>
                        </a:schemeClr>
                      </a:solidFill>
                      <a:prstDash val="dash"/>
                      <a:round/>
                      <a:headEnd type="none" w="med" len="med"/>
                      <a:tailEnd type="none" w="med" len="med"/>
                    </a:lnL>
                    <a:lnB w="9525" cap="flat" cmpd="sng" algn="ctr">
                      <a:solidFill>
                        <a:schemeClr val="bg1">
                          <a:lumMod val="75000"/>
                        </a:schemeClr>
                      </a:solidFill>
                      <a:prstDash val="dash"/>
                      <a:round/>
                      <a:headEnd type="none" w="med" len="med"/>
                      <a:tailEnd type="none" w="med" len="med"/>
                    </a:lnB>
                    <a:noFill/>
                  </a:tcPr>
                </a:tc>
                <a:extLst>
                  <a:ext uri="{0D108BD9-81ED-4DB2-BD59-A6C34878D82A}">
                    <a16:rowId xmlns:a16="http://schemas.microsoft.com/office/drawing/2014/main" val="1545971885"/>
                  </a:ext>
                </a:extLst>
              </a:tr>
              <a:tr h="326046">
                <a:tc>
                  <a:txBody>
                    <a:bodyPr/>
                    <a:lstStyle/>
                    <a:p>
                      <a:pPr algn="l"/>
                      <a:r>
                        <a:rPr lang="zh-CN" altLang="en-US" sz="1200" b="0" dirty="0">
                          <a:solidFill>
                            <a:schemeClr val="tx1"/>
                          </a:solidFill>
                          <a:latin typeface="黑体" panose="02010609060101010101" pitchFamily="49" charset="-122"/>
                          <a:ea typeface="黑体" panose="02010609060101010101" pitchFamily="49" charset="-122"/>
                        </a:rPr>
                        <a:t>商品名</a:t>
                      </a:r>
                    </a:p>
                  </a:txBody>
                  <a:tcPr anchor="ctr">
                    <a:lnR w="9525" cap="flat" cmpd="sng" algn="ctr">
                      <a:solidFill>
                        <a:schemeClr val="bg1">
                          <a:lumMod val="75000"/>
                        </a:schemeClr>
                      </a:solid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noFill/>
                  </a:tcPr>
                </a:tc>
                <a:tc>
                  <a:txBody>
                    <a:bodyPr/>
                    <a:lstStyle/>
                    <a:p>
                      <a:r>
                        <a:rPr lang="zh-CN" altLang="zh-CN" sz="1200" b="0" kern="1200" dirty="0">
                          <a:solidFill>
                            <a:schemeClr val="tx1"/>
                          </a:solidFill>
                          <a:latin typeface="+mn-lt"/>
                          <a:ea typeface="+mn-ea"/>
                          <a:cs typeface="+mn-cs"/>
                        </a:rPr>
                        <a:t>福可苏</a:t>
                      </a:r>
                      <a:endParaRPr lang="zh-CN" altLang="en-US" sz="1200" b="0" kern="1200" dirty="0">
                        <a:solidFill>
                          <a:schemeClr val="tx1"/>
                        </a:solidFill>
                        <a:latin typeface="+mn-lt"/>
                        <a:ea typeface="+mn-ea"/>
                        <a:cs typeface="+mn-cs"/>
                      </a:endParaRPr>
                    </a:p>
                  </a:txBody>
                  <a:tcPr anchor="ctr">
                    <a:lnL w="9525" cap="flat" cmpd="sng" algn="ctr">
                      <a:solidFill>
                        <a:schemeClr val="bg1">
                          <a:lumMod val="75000"/>
                        </a:schemeClr>
                      </a:solidFill>
                      <a:prstDash val="dash"/>
                      <a:round/>
                      <a:headEnd type="none" w="med" len="med"/>
                      <a:tailEnd type="none" w="med" len="med"/>
                    </a:lnL>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noFill/>
                  </a:tcPr>
                </a:tc>
                <a:extLst>
                  <a:ext uri="{0D108BD9-81ED-4DB2-BD59-A6C34878D82A}">
                    <a16:rowId xmlns:a16="http://schemas.microsoft.com/office/drawing/2014/main" val="1689982192"/>
                  </a:ext>
                </a:extLst>
              </a:tr>
              <a:tr h="978138">
                <a:tc>
                  <a:txBody>
                    <a:bodyPr/>
                    <a:lstStyle/>
                    <a:p>
                      <a:pPr algn="l"/>
                      <a:r>
                        <a:rPr lang="zh-CN" altLang="en-US" sz="1200" b="0" dirty="0">
                          <a:solidFill>
                            <a:schemeClr val="tx1"/>
                          </a:solidFill>
                          <a:latin typeface="黑体" panose="02010609060101010101" pitchFamily="49" charset="-122"/>
                          <a:ea typeface="黑体" panose="02010609060101010101" pitchFamily="49" charset="-122"/>
                        </a:rPr>
                        <a:t>适应症</a:t>
                      </a:r>
                    </a:p>
                  </a:txBody>
                  <a:tcPr anchor="ctr">
                    <a:lnR w="9525" cap="flat" cmpd="sng" algn="ctr">
                      <a:solidFill>
                        <a:schemeClr val="bg1">
                          <a:lumMod val="75000"/>
                        </a:schemeClr>
                      </a:solid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noFill/>
                  </a:tcPr>
                </a:tc>
                <a:tc>
                  <a:txBody>
                    <a:bodyPr/>
                    <a:lstStyle/>
                    <a:p>
                      <a:r>
                        <a:rPr lang="zh-CN" altLang="en-US" sz="1200" b="0" kern="1200" dirty="0">
                          <a:solidFill>
                            <a:schemeClr val="tx1"/>
                          </a:solidFill>
                          <a:latin typeface="+mn-lt"/>
                          <a:ea typeface="+mn-ea"/>
                          <a:cs typeface="+mn-cs"/>
                        </a:rPr>
                        <a:t>治疗复发或难治性多发性骨髓瘤成人患者，既往经过至少</a:t>
                      </a:r>
                      <a:r>
                        <a:rPr lang="en-US" altLang="zh-CN" sz="1200" b="0" kern="1200" dirty="0">
                          <a:solidFill>
                            <a:schemeClr val="tx1"/>
                          </a:solidFill>
                          <a:latin typeface="+mn-lt"/>
                          <a:ea typeface="+mn-ea"/>
                          <a:cs typeface="+mn-cs"/>
                        </a:rPr>
                        <a:t>3</a:t>
                      </a:r>
                      <a:r>
                        <a:rPr lang="zh-CN" altLang="en-US" sz="1200" b="0" kern="1200" dirty="0">
                          <a:solidFill>
                            <a:schemeClr val="tx1"/>
                          </a:solidFill>
                          <a:latin typeface="+mn-lt"/>
                          <a:ea typeface="+mn-ea"/>
                          <a:cs typeface="+mn-cs"/>
                        </a:rPr>
                        <a:t>线治疗后进展（至少使用过一种蛋白酶体抑制剂及免疫调节剂）</a:t>
                      </a:r>
                    </a:p>
                  </a:txBody>
                  <a:tcPr anchor="ctr">
                    <a:lnL w="9525" cap="flat" cmpd="sng" algn="ctr">
                      <a:solidFill>
                        <a:schemeClr val="bg1">
                          <a:lumMod val="75000"/>
                        </a:schemeClr>
                      </a:solidFill>
                      <a:prstDash val="dash"/>
                      <a:round/>
                      <a:headEnd type="none" w="med" len="med"/>
                      <a:tailEnd type="none" w="med" len="med"/>
                    </a:lnL>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noFill/>
                  </a:tcPr>
                </a:tc>
                <a:extLst>
                  <a:ext uri="{0D108BD9-81ED-4DB2-BD59-A6C34878D82A}">
                    <a16:rowId xmlns:a16="http://schemas.microsoft.com/office/drawing/2014/main" val="1636825065"/>
                  </a:ext>
                </a:extLst>
              </a:tr>
              <a:tr h="543410">
                <a:tc>
                  <a:txBody>
                    <a:bodyPr/>
                    <a:lstStyle/>
                    <a:p>
                      <a:pPr algn="l"/>
                      <a:r>
                        <a:rPr lang="zh-CN" altLang="en-US" sz="1200" b="0" dirty="0">
                          <a:solidFill>
                            <a:schemeClr val="tx1"/>
                          </a:solidFill>
                          <a:latin typeface="黑体" panose="02010609060101010101" pitchFamily="49" charset="-122"/>
                          <a:ea typeface="黑体" panose="02010609060101010101" pitchFamily="49" charset="-122"/>
                        </a:rPr>
                        <a:t>注册规格</a:t>
                      </a:r>
                      <a:endParaRPr lang="en-US" altLang="zh-CN" sz="1200" b="0" dirty="0">
                        <a:solidFill>
                          <a:schemeClr val="tx1"/>
                        </a:solidFill>
                        <a:latin typeface="黑体" panose="02010609060101010101" pitchFamily="49" charset="-122"/>
                        <a:ea typeface="黑体" panose="02010609060101010101" pitchFamily="49" charset="-122"/>
                      </a:endParaRPr>
                    </a:p>
                  </a:txBody>
                  <a:tcPr anchor="ctr">
                    <a:lnR w="9525" cap="flat" cmpd="sng" algn="ctr">
                      <a:solidFill>
                        <a:schemeClr val="bg1">
                          <a:lumMod val="75000"/>
                        </a:schemeClr>
                      </a:solid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noFill/>
                  </a:tcPr>
                </a:tc>
                <a:tc>
                  <a:txBody>
                    <a:bodyPr/>
                    <a:lstStyle/>
                    <a:p>
                      <a:r>
                        <a:rPr lang="en-US" altLang="zh-CN" sz="1200" b="0" dirty="0">
                          <a:solidFill>
                            <a:schemeClr val="tx1"/>
                          </a:solidFill>
                        </a:rPr>
                        <a:t>20ml/</a:t>
                      </a:r>
                      <a:r>
                        <a:rPr lang="zh-CN" altLang="en-US" sz="1200" b="0" dirty="0">
                          <a:solidFill>
                            <a:schemeClr val="tx1"/>
                          </a:solidFill>
                        </a:rPr>
                        <a:t>袋，目标剂量为</a:t>
                      </a:r>
                      <a:r>
                        <a:rPr lang="en-US" altLang="zh-CN" sz="1200" b="0" dirty="0">
                          <a:solidFill>
                            <a:schemeClr val="tx1"/>
                          </a:solidFill>
                        </a:rPr>
                        <a:t>1.0×106 </a:t>
                      </a:r>
                      <a:r>
                        <a:rPr lang="zh-CN" altLang="en-US" sz="1200" b="0" dirty="0">
                          <a:solidFill>
                            <a:schemeClr val="tx1"/>
                          </a:solidFill>
                        </a:rPr>
                        <a:t>个抗</a:t>
                      </a:r>
                      <a:r>
                        <a:rPr lang="en-US" altLang="zh-CN" sz="1200" b="0" dirty="0">
                          <a:solidFill>
                            <a:schemeClr val="tx1"/>
                          </a:solidFill>
                        </a:rPr>
                        <a:t>BCMA CAR-T</a:t>
                      </a:r>
                      <a:r>
                        <a:rPr lang="zh-CN" altLang="en-US" sz="1200" b="0" dirty="0">
                          <a:solidFill>
                            <a:schemeClr val="tx1"/>
                          </a:solidFill>
                        </a:rPr>
                        <a:t>细胞</a:t>
                      </a:r>
                      <a:r>
                        <a:rPr lang="en-US" altLang="zh-CN" sz="1200" b="0" dirty="0">
                          <a:solidFill>
                            <a:schemeClr val="tx1"/>
                          </a:solidFill>
                        </a:rPr>
                        <a:t>/kg</a:t>
                      </a:r>
                      <a:r>
                        <a:rPr lang="zh-CN" altLang="en-US" sz="1200" b="0" dirty="0">
                          <a:solidFill>
                            <a:schemeClr val="tx1"/>
                          </a:solidFill>
                        </a:rPr>
                        <a:t>体重</a:t>
                      </a:r>
                    </a:p>
                  </a:txBody>
                  <a:tcPr anchor="ctr">
                    <a:lnL w="9525" cap="flat" cmpd="sng" algn="ctr">
                      <a:solidFill>
                        <a:schemeClr val="bg1">
                          <a:lumMod val="75000"/>
                        </a:schemeClr>
                      </a:solidFill>
                      <a:prstDash val="dash"/>
                      <a:round/>
                      <a:headEnd type="none" w="med" len="med"/>
                      <a:tailEnd type="none" w="med" len="med"/>
                    </a:lnL>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noFill/>
                  </a:tcPr>
                </a:tc>
                <a:extLst>
                  <a:ext uri="{0D108BD9-81ED-4DB2-BD59-A6C34878D82A}">
                    <a16:rowId xmlns:a16="http://schemas.microsoft.com/office/drawing/2014/main" val="2253463054"/>
                  </a:ext>
                </a:extLst>
              </a:tr>
              <a:tr h="326046">
                <a:tc>
                  <a:txBody>
                    <a:bodyPr/>
                    <a:lstStyle/>
                    <a:p>
                      <a:pPr algn="l"/>
                      <a:r>
                        <a:rPr lang="zh-CN" altLang="en-US" sz="1200" b="0" dirty="0">
                          <a:solidFill>
                            <a:schemeClr val="tx1"/>
                          </a:solidFill>
                          <a:latin typeface="黑体" panose="02010609060101010101" pitchFamily="49" charset="-122"/>
                          <a:ea typeface="黑体" panose="02010609060101010101" pitchFamily="49" charset="-122"/>
                        </a:rPr>
                        <a:t>中国大陆首次上市时间</a:t>
                      </a:r>
                    </a:p>
                  </a:txBody>
                  <a:tcPr anchor="ctr">
                    <a:lnR w="9525" cap="flat" cmpd="sng" algn="ctr">
                      <a:solidFill>
                        <a:schemeClr val="bg1">
                          <a:lumMod val="75000"/>
                        </a:schemeClr>
                      </a:solid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noFill/>
                  </a:tcPr>
                </a:tc>
                <a:tc>
                  <a:txBody>
                    <a:bodyPr/>
                    <a:lstStyle/>
                    <a:p>
                      <a:r>
                        <a:rPr lang="en-US" altLang="zh-CN" sz="1200" b="0" dirty="0">
                          <a:solidFill>
                            <a:schemeClr val="tx1"/>
                          </a:solidFill>
                        </a:rPr>
                        <a:t>2023</a:t>
                      </a:r>
                      <a:r>
                        <a:rPr lang="zh-CN" altLang="en-US" sz="1200" b="0" dirty="0">
                          <a:solidFill>
                            <a:schemeClr val="tx1"/>
                          </a:solidFill>
                        </a:rPr>
                        <a:t>年</a:t>
                      </a:r>
                      <a:r>
                        <a:rPr lang="en-US" altLang="zh-CN" sz="1200" b="0" dirty="0">
                          <a:solidFill>
                            <a:schemeClr val="tx1"/>
                          </a:solidFill>
                        </a:rPr>
                        <a:t>6</a:t>
                      </a:r>
                      <a:r>
                        <a:rPr lang="zh-CN" altLang="en-US" sz="1200" b="0" dirty="0">
                          <a:solidFill>
                            <a:schemeClr val="tx1"/>
                          </a:solidFill>
                        </a:rPr>
                        <a:t>月</a:t>
                      </a:r>
                      <a:endParaRPr lang="en-US" altLang="zh-CN" sz="1200" b="0" dirty="0">
                        <a:solidFill>
                          <a:schemeClr val="tx1"/>
                        </a:solidFill>
                      </a:endParaRPr>
                    </a:p>
                  </a:txBody>
                  <a:tcPr anchor="ctr">
                    <a:lnL w="9525" cap="flat" cmpd="sng" algn="ctr">
                      <a:solidFill>
                        <a:schemeClr val="bg1">
                          <a:lumMod val="75000"/>
                        </a:schemeClr>
                      </a:solidFill>
                      <a:prstDash val="dash"/>
                      <a:round/>
                      <a:headEnd type="none" w="med" len="med"/>
                      <a:tailEnd type="none" w="med" len="med"/>
                    </a:lnL>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noFill/>
                  </a:tcPr>
                </a:tc>
                <a:extLst>
                  <a:ext uri="{0D108BD9-81ED-4DB2-BD59-A6C34878D82A}">
                    <a16:rowId xmlns:a16="http://schemas.microsoft.com/office/drawing/2014/main" val="4196003369"/>
                  </a:ext>
                </a:extLst>
              </a:tr>
              <a:tr h="543410">
                <a:tc>
                  <a:txBody>
                    <a:bodyPr/>
                    <a:lstStyle/>
                    <a:p>
                      <a:pPr algn="l"/>
                      <a:r>
                        <a:rPr lang="zh-CN" altLang="en-US" sz="1200" b="0" dirty="0">
                          <a:solidFill>
                            <a:schemeClr val="tx1"/>
                          </a:solidFill>
                          <a:latin typeface="黑体" panose="02010609060101010101" pitchFamily="49" charset="-122"/>
                          <a:ea typeface="黑体" panose="02010609060101010101" pitchFamily="49" charset="-122"/>
                        </a:rPr>
                        <a:t>目前大陆地区同通用名药品上市情况</a:t>
                      </a:r>
                    </a:p>
                  </a:txBody>
                  <a:tcPr anchor="ctr">
                    <a:lnR w="9525" cap="flat" cmpd="sng" algn="ctr">
                      <a:solidFill>
                        <a:schemeClr val="bg1">
                          <a:lumMod val="75000"/>
                        </a:schemeClr>
                      </a:solid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noFill/>
                  </a:tcPr>
                </a:tc>
                <a:tc>
                  <a:txBody>
                    <a:bodyPr/>
                    <a:lstStyle/>
                    <a:p>
                      <a:r>
                        <a:rPr lang="zh-CN" altLang="en-US" sz="1200" b="0" dirty="0">
                          <a:solidFill>
                            <a:schemeClr val="tx1"/>
                          </a:solidFill>
                        </a:rPr>
                        <a:t>独家产品</a:t>
                      </a:r>
                    </a:p>
                  </a:txBody>
                  <a:tcPr anchor="ctr">
                    <a:lnL w="9525" cap="flat" cmpd="sng" algn="ctr">
                      <a:solidFill>
                        <a:schemeClr val="bg1">
                          <a:lumMod val="75000"/>
                        </a:schemeClr>
                      </a:solidFill>
                      <a:prstDash val="dash"/>
                      <a:round/>
                      <a:headEnd type="none" w="med" len="med"/>
                      <a:tailEnd type="none" w="med" len="med"/>
                    </a:lnL>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noFill/>
                  </a:tcPr>
                </a:tc>
                <a:extLst>
                  <a:ext uri="{0D108BD9-81ED-4DB2-BD59-A6C34878D82A}">
                    <a16:rowId xmlns:a16="http://schemas.microsoft.com/office/drawing/2014/main" val="268948233"/>
                  </a:ext>
                </a:extLst>
              </a:tr>
              <a:tr h="543410">
                <a:tc>
                  <a:txBody>
                    <a:bodyPr/>
                    <a:lstStyle/>
                    <a:p>
                      <a:pPr algn="l"/>
                      <a:r>
                        <a:rPr lang="zh-CN" altLang="en-US" sz="1200" b="0" dirty="0">
                          <a:solidFill>
                            <a:schemeClr val="tx1"/>
                          </a:solidFill>
                          <a:latin typeface="黑体" panose="02010609060101010101" pitchFamily="49" charset="-122"/>
                          <a:ea typeface="黑体" panose="02010609060101010101" pitchFamily="49" charset="-122"/>
                        </a:rPr>
                        <a:t>全球首个上市国家</a:t>
                      </a:r>
                      <a:r>
                        <a:rPr lang="en-US" altLang="zh-CN" sz="1200" b="0" dirty="0">
                          <a:solidFill>
                            <a:schemeClr val="tx1"/>
                          </a:solidFill>
                          <a:latin typeface="黑体" panose="02010609060101010101" pitchFamily="49" charset="-122"/>
                          <a:ea typeface="黑体" panose="02010609060101010101" pitchFamily="49" charset="-122"/>
                        </a:rPr>
                        <a:t>/</a:t>
                      </a:r>
                      <a:r>
                        <a:rPr lang="zh-CN" altLang="en-US" sz="1200" b="0" dirty="0">
                          <a:solidFill>
                            <a:schemeClr val="tx1"/>
                          </a:solidFill>
                          <a:latin typeface="黑体" panose="02010609060101010101" pitchFamily="49" charset="-122"/>
                          <a:ea typeface="黑体" panose="02010609060101010101" pitchFamily="49" charset="-122"/>
                        </a:rPr>
                        <a:t>地区及上市时间</a:t>
                      </a:r>
                    </a:p>
                  </a:txBody>
                  <a:tcPr anchor="ctr">
                    <a:lnR w="9525" cap="flat" cmpd="sng" algn="ctr">
                      <a:solidFill>
                        <a:schemeClr val="bg1">
                          <a:lumMod val="75000"/>
                        </a:schemeClr>
                      </a:solid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noFill/>
                  </a:tcPr>
                </a:tc>
                <a:tc>
                  <a:txBody>
                    <a:bodyPr/>
                    <a:lstStyle/>
                    <a:p>
                      <a:r>
                        <a:rPr lang="zh-CN" altLang="en-US" sz="1200" b="0" dirty="0">
                          <a:solidFill>
                            <a:schemeClr val="tx1"/>
                          </a:solidFill>
                        </a:rPr>
                        <a:t>中国大陆，</a:t>
                      </a:r>
                      <a:r>
                        <a:rPr lang="en-US" altLang="zh-CN" sz="1200" b="0" dirty="0">
                          <a:solidFill>
                            <a:schemeClr val="tx1"/>
                          </a:solidFill>
                        </a:rPr>
                        <a:t>2023</a:t>
                      </a:r>
                      <a:r>
                        <a:rPr lang="zh-CN" altLang="en-US" sz="1200" b="0" dirty="0">
                          <a:solidFill>
                            <a:schemeClr val="tx1"/>
                          </a:solidFill>
                        </a:rPr>
                        <a:t>年</a:t>
                      </a:r>
                      <a:r>
                        <a:rPr lang="en-US" altLang="zh-CN" sz="1200" b="0" dirty="0">
                          <a:solidFill>
                            <a:schemeClr val="tx1"/>
                          </a:solidFill>
                        </a:rPr>
                        <a:t>6</a:t>
                      </a:r>
                      <a:r>
                        <a:rPr lang="zh-CN" altLang="en-US" sz="1200" b="0" dirty="0">
                          <a:solidFill>
                            <a:schemeClr val="tx1"/>
                          </a:solidFill>
                        </a:rPr>
                        <a:t>月</a:t>
                      </a:r>
                      <a:r>
                        <a:rPr lang="en-US" altLang="zh-CN" sz="1200" b="0" dirty="0">
                          <a:solidFill>
                            <a:schemeClr val="tx1"/>
                          </a:solidFill>
                        </a:rPr>
                        <a:t>30</a:t>
                      </a:r>
                      <a:r>
                        <a:rPr lang="zh-CN" altLang="en-US" sz="1200" b="0" dirty="0">
                          <a:solidFill>
                            <a:schemeClr val="tx1"/>
                          </a:solidFill>
                        </a:rPr>
                        <a:t>日</a:t>
                      </a:r>
                    </a:p>
                  </a:txBody>
                  <a:tcPr anchor="ctr">
                    <a:lnL w="9525" cap="flat" cmpd="sng" algn="ctr">
                      <a:solidFill>
                        <a:schemeClr val="bg1">
                          <a:lumMod val="75000"/>
                        </a:schemeClr>
                      </a:solidFill>
                      <a:prstDash val="dash"/>
                      <a:round/>
                      <a:headEnd type="none" w="med" len="med"/>
                      <a:tailEnd type="none" w="med" len="med"/>
                    </a:lnL>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noFill/>
                  </a:tcPr>
                </a:tc>
                <a:extLst>
                  <a:ext uri="{0D108BD9-81ED-4DB2-BD59-A6C34878D82A}">
                    <a16:rowId xmlns:a16="http://schemas.microsoft.com/office/drawing/2014/main" val="2121767960"/>
                  </a:ext>
                </a:extLst>
              </a:tr>
              <a:tr h="326046">
                <a:tc>
                  <a:txBody>
                    <a:bodyPr/>
                    <a:lstStyle/>
                    <a:p>
                      <a:pPr algn="l"/>
                      <a:r>
                        <a:rPr lang="zh-CN" altLang="en-US" sz="1200" b="0" dirty="0">
                          <a:solidFill>
                            <a:schemeClr val="tx1"/>
                          </a:solidFill>
                          <a:latin typeface="黑体" panose="02010609060101010101" pitchFamily="49" charset="-122"/>
                          <a:ea typeface="黑体" panose="02010609060101010101" pitchFamily="49" charset="-122"/>
                        </a:rPr>
                        <a:t>是否为</a:t>
                      </a:r>
                      <a:r>
                        <a:rPr lang="en-US" altLang="zh-CN" sz="1200" b="0" dirty="0">
                          <a:solidFill>
                            <a:schemeClr val="tx1"/>
                          </a:solidFill>
                          <a:latin typeface="黑体" panose="02010609060101010101" pitchFamily="49" charset="-122"/>
                          <a:ea typeface="黑体" panose="02010609060101010101" pitchFamily="49" charset="-122"/>
                        </a:rPr>
                        <a:t>OTC</a:t>
                      </a:r>
                      <a:r>
                        <a:rPr lang="zh-CN" altLang="en-US" sz="1200" b="0" dirty="0">
                          <a:solidFill>
                            <a:schemeClr val="tx1"/>
                          </a:solidFill>
                          <a:latin typeface="黑体" panose="02010609060101010101" pitchFamily="49" charset="-122"/>
                          <a:ea typeface="黑体" panose="02010609060101010101" pitchFamily="49" charset="-122"/>
                        </a:rPr>
                        <a:t>药品</a:t>
                      </a:r>
                    </a:p>
                  </a:txBody>
                  <a:tcPr anchor="ctr">
                    <a:lnR w="9525" cap="flat" cmpd="sng" algn="ctr">
                      <a:solidFill>
                        <a:schemeClr val="bg1">
                          <a:lumMod val="75000"/>
                        </a:schemeClr>
                      </a:solid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noFill/>
                  </a:tcPr>
                </a:tc>
                <a:tc>
                  <a:txBody>
                    <a:bodyPr/>
                    <a:lstStyle/>
                    <a:p>
                      <a:r>
                        <a:rPr lang="zh-CN" altLang="en-US" sz="1200" b="0" dirty="0">
                          <a:solidFill>
                            <a:schemeClr val="tx1"/>
                          </a:solidFill>
                        </a:rPr>
                        <a:t>否</a:t>
                      </a:r>
                    </a:p>
                  </a:txBody>
                  <a:tcPr anchor="ctr">
                    <a:lnL w="9525" cap="flat" cmpd="sng" algn="ctr">
                      <a:solidFill>
                        <a:schemeClr val="bg1">
                          <a:lumMod val="75000"/>
                        </a:schemeClr>
                      </a:solidFill>
                      <a:prstDash val="dash"/>
                      <a:round/>
                      <a:headEnd type="none" w="med" len="med"/>
                      <a:tailEnd type="none" w="med" len="med"/>
                    </a:lnL>
                    <a:lnT w="9525" cap="flat" cmpd="sng" algn="ctr">
                      <a:solidFill>
                        <a:schemeClr val="bg1">
                          <a:lumMod val="75000"/>
                        </a:schemeClr>
                      </a:solidFill>
                      <a:prstDash val="dash"/>
                      <a:round/>
                      <a:headEnd type="none" w="med" len="med"/>
                      <a:tailEnd type="none" w="med" len="med"/>
                    </a:lnT>
                    <a:lnB w="9525" cap="flat" cmpd="sng" algn="ctr">
                      <a:solidFill>
                        <a:schemeClr val="bg1">
                          <a:lumMod val="75000"/>
                        </a:schemeClr>
                      </a:solidFill>
                      <a:prstDash val="dash"/>
                      <a:round/>
                      <a:headEnd type="none" w="med" len="med"/>
                      <a:tailEnd type="none" w="med" len="med"/>
                    </a:lnB>
                    <a:noFill/>
                  </a:tcPr>
                </a:tc>
                <a:extLst>
                  <a:ext uri="{0D108BD9-81ED-4DB2-BD59-A6C34878D82A}">
                    <a16:rowId xmlns:a16="http://schemas.microsoft.com/office/drawing/2014/main" val="1196674207"/>
                  </a:ext>
                </a:extLst>
              </a:tr>
            </a:tbl>
          </a:graphicData>
        </a:graphic>
      </p:graphicFrame>
      <p:cxnSp>
        <p:nvCxnSpPr>
          <p:cNvPr id="4" name="直接连接符 3">
            <a:extLst>
              <a:ext uri="{FF2B5EF4-FFF2-40B4-BE49-F238E27FC236}">
                <a16:creationId xmlns:a16="http://schemas.microsoft.com/office/drawing/2014/main" id="{8E97088D-EF58-B204-B36E-485CEEBCB1C3}"/>
              </a:ext>
            </a:extLst>
          </p:cNvPr>
          <p:cNvCxnSpPr/>
          <p:nvPr/>
        </p:nvCxnSpPr>
        <p:spPr>
          <a:xfrm>
            <a:off x="353097" y="1622104"/>
            <a:ext cx="2235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D44FD03D-7399-00B4-4569-AB59D7F1270D}"/>
              </a:ext>
            </a:extLst>
          </p:cNvPr>
          <p:cNvCxnSpPr>
            <a:cxnSpLocks/>
          </p:cNvCxnSpPr>
          <p:nvPr/>
        </p:nvCxnSpPr>
        <p:spPr>
          <a:xfrm>
            <a:off x="6158755" y="2287195"/>
            <a:ext cx="0" cy="361696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6" name="图形 5">
            <a:extLst>
              <a:ext uri="{FF2B5EF4-FFF2-40B4-BE49-F238E27FC236}">
                <a16:creationId xmlns:a16="http://schemas.microsoft.com/office/drawing/2014/main" id="{AB92A9D4-13E5-A150-3D04-3002C5D04C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75655" y="1571810"/>
            <a:ext cx="522289" cy="522289"/>
          </a:xfrm>
          <a:prstGeom prst="rect">
            <a:avLst/>
          </a:prstGeom>
        </p:spPr>
      </p:pic>
      <p:sp>
        <p:nvSpPr>
          <p:cNvPr id="9" name="矩形: 圆角 8">
            <a:extLst>
              <a:ext uri="{FF2B5EF4-FFF2-40B4-BE49-F238E27FC236}">
                <a16:creationId xmlns:a16="http://schemas.microsoft.com/office/drawing/2014/main" id="{2CDA1568-8838-DBED-0CF9-FE9C56DF70C7}"/>
              </a:ext>
            </a:extLst>
          </p:cNvPr>
          <p:cNvSpPr/>
          <p:nvPr/>
        </p:nvSpPr>
        <p:spPr>
          <a:xfrm>
            <a:off x="6571129" y="1434353"/>
            <a:ext cx="4975411" cy="2183665"/>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619A9FD9-6813-A753-42F3-3210C256B1D0}"/>
              </a:ext>
            </a:extLst>
          </p:cNvPr>
          <p:cNvSpPr txBox="1"/>
          <p:nvPr/>
        </p:nvSpPr>
        <p:spPr>
          <a:xfrm>
            <a:off x="6748124" y="2213267"/>
            <a:ext cx="4646016" cy="1169551"/>
          </a:xfrm>
          <a:prstGeom prst="rect">
            <a:avLst/>
          </a:prstGeom>
          <a:noFill/>
        </p:spPr>
        <p:txBody>
          <a:bodyPr wrap="square">
            <a:spAutoFit/>
          </a:bodyPr>
          <a:lstStyle/>
          <a:p>
            <a:r>
              <a:rPr lang="zh-CN" altLang="en-US" sz="1400" b="0" kern="1200" dirty="0">
                <a:solidFill>
                  <a:schemeClr val="tx1"/>
                </a:solidFill>
                <a:effectLst/>
                <a:latin typeface="+mn-ea"/>
              </a:rPr>
              <a:t>本品仅供自体使用，仅供单次静脉输注使用。治疗须在经上市许可持有人评估和认证的医疗机构内，在具有血液学恶性肿瘤治疗经验并接受过本品临床诊疗培训的医务人员的指导和监督下进行。</a:t>
            </a:r>
            <a:r>
              <a:rPr lang="zh-CN" altLang="en-US" sz="1400" b="0" dirty="0">
                <a:solidFill>
                  <a:schemeClr val="tx1"/>
                </a:solidFill>
                <a:latin typeface="+mn-ea"/>
              </a:rPr>
              <a:t>目标剂量为</a:t>
            </a:r>
            <a:r>
              <a:rPr lang="en-US" altLang="zh-CN" sz="1400" b="0" dirty="0">
                <a:solidFill>
                  <a:schemeClr val="tx1"/>
                </a:solidFill>
                <a:latin typeface="+mn-ea"/>
              </a:rPr>
              <a:t>1.0×106 </a:t>
            </a:r>
            <a:r>
              <a:rPr lang="zh-CN" altLang="en-US" sz="1400" b="0" dirty="0">
                <a:solidFill>
                  <a:schemeClr val="tx1"/>
                </a:solidFill>
                <a:latin typeface="+mn-ea"/>
              </a:rPr>
              <a:t>个抗</a:t>
            </a:r>
            <a:r>
              <a:rPr lang="en-US" altLang="zh-CN" sz="1400" b="0" dirty="0">
                <a:solidFill>
                  <a:schemeClr val="tx1"/>
                </a:solidFill>
                <a:latin typeface="+mn-ea"/>
              </a:rPr>
              <a:t>BCMA CAR-T</a:t>
            </a:r>
            <a:r>
              <a:rPr lang="zh-CN" altLang="en-US" sz="1400" b="0" dirty="0">
                <a:solidFill>
                  <a:schemeClr val="tx1"/>
                </a:solidFill>
                <a:latin typeface="+mn-ea"/>
              </a:rPr>
              <a:t>细胞</a:t>
            </a:r>
            <a:r>
              <a:rPr lang="en-US" altLang="zh-CN" sz="1400" b="0" dirty="0">
                <a:solidFill>
                  <a:schemeClr val="tx1"/>
                </a:solidFill>
                <a:latin typeface="+mn-ea"/>
              </a:rPr>
              <a:t>/kg</a:t>
            </a:r>
            <a:r>
              <a:rPr lang="zh-CN" altLang="en-US" sz="1400" b="0" dirty="0">
                <a:solidFill>
                  <a:schemeClr val="tx1"/>
                </a:solidFill>
                <a:latin typeface="+mn-ea"/>
              </a:rPr>
              <a:t>体重。</a:t>
            </a:r>
          </a:p>
        </p:txBody>
      </p:sp>
      <p:sp>
        <p:nvSpPr>
          <p:cNvPr id="12" name="矩形: 圆角 11">
            <a:extLst>
              <a:ext uri="{FF2B5EF4-FFF2-40B4-BE49-F238E27FC236}">
                <a16:creationId xmlns:a16="http://schemas.microsoft.com/office/drawing/2014/main" id="{848F5CD0-37AF-E4E4-E253-1645D10B5078}"/>
              </a:ext>
            </a:extLst>
          </p:cNvPr>
          <p:cNvSpPr/>
          <p:nvPr/>
        </p:nvSpPr>
        <p:spPr>
          <a:xfrm>
            <a:off x="7185658" y="1622104"/>
            <a:ext cx="1766047" cy="403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用法用量</a:t>
            </a:r>
          </a:p>
        </p:txBody>
      </p:sp>
      <p:sp>
        <p:nvSpPr>
          <p:cNvPr id="20" name="矩形: 圆角 19">
            <a:extLst>
              <a:ext uri="{FF2B5EF4-FFF2-40B4-BE49-F238E27FC236}">
                <a16:creationId xmlns:a16="http://schemas.microsoft.com/office/drawing/2014/main" id="{9BAE03E7-22F9-F654-97C8-137286DC05D4}"/>
              </a:ext>
            </a:extLst>
          </p:cNvPr>
          <p:cNvSpPr/>
          <p:nvPr/>
        </p:nvSpPr>
        <p:spPr>
          <a:xfrm>
            <a:off x="6615949" y="3935508"/>
            <a:ext cx="4975411" cy="2464646"/>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74ADFCEC-3A35-D086-CAE4-522AAA3B1656}"/>
              </a:ext>
            </a:extLst>
          </p:cNvPr>
          <p:cNvSpPr txBox="1"/>
          <p:nvPr/>
        </p:nvSpPr>
        <p:spPr>
          <a:xfrm>
            <a:off x="6792944" y="4714422"/>
            <a:ext cx="4646016" cy="1384995"/>
          </a:xfrm>
          <a:prstGeom prst="rect">
            <a:avLst/>
          </a:prstGeom>
          <a:noFill/>
        </p:spPr>
        <p:txBody>
          <a:bodyPr wrap="square">
            <a:spAutoFit/>
          </a:bodyPr>
          <a:lstStyle/>
          <a:p>
            <a:r>
              <a:rPr lang="zh-CN" altLang="en-US" sz="1400" b="0" kern="1200" dirty="0">
                <a:solidFill>
                  <a:schemeClr val="tx1"/>
                </a:solidFill>
                <a:effectLst/>
                <a:latin typeface="+mn-ea"/>
              </a:rPr>
              <a:t>伊基奥仑赛是一种嵌合抗原受体</a:t>
            </a:r>
            <a:r>
              <a:rPr lang="en-US" altLang="zh-CN" sz="1400" b="0" kern="1200" dirty="0">
                <a:solidFill>
                  <a:schemeClr val="tx1"/>
                </a:solidFill>
                <a:effectLst/>
                <a:latin typeface="+mn-ea"/>
              </a:rPr>
              <a:t>T</a:t>
            </a:r>
            <a:r>
              <a:rPr lang="zh-CN" altLang="en-US" sz="1400" b="0" kern="1200" dirty="0">
                <a:solidFill>
                  <a:schemeClr val="tx1"/>
                </a:solidFill>
                <a:effectLst/>
                <a:latin typeface="+mn-ea"/>
              </a:rPr>
              <a:t>细胞（</a:t>
            </a:r>
            <a:r>
              <a:rPr lang="en-US" altLang="zh-CN" sz="1400" b="0" kern="1200" dirty="0">
                <a:solidFill>
                  <a:schemeClr val="tx1"/>
                </a:solidFill>
                <a:effectLst/>
                <a:latin typeface="+mn-ea"/>
              </a:rPr>
              <a:t>CAR-T</a:t>
            </a:r>
            <a:r>
              <a:rPr lang="zh-CN" altLang="en-US" sz="1400" b="0" kern="1200" dirty="0">
                <a:solidFill>
                  <a:schemeClr val="tx1"/>
                </a:solidFill>
                <a:effectLst/>
                <a:latin typeface="+mn-ea"/>
              </a:rPr>
              <a:t>）疗法，利用全人源单链抗体靶向</a:t>
            </a:r>
            <a:r>
              <a:rPr lang="en-US" altLang="zh-CN" sz="1400" b="0" kern="1200" dirty="0">
                <a:solidFill>
                  <a:schemeClr val="tx1"/>
                </a:solidFill>
                <a:effectLst/>
                <a:latin typeface="+mn-ea"/>
              </a:rPr>
              <a:t>BCMA</a:t>
            </a:r>
            <a:r>
              <a:rPr lang="zh-CN" altLang="en-US" sz="1400" b="0" kern="1200" dirty="0">
                <a:solidFill>
                  <a:schemeClr val="tx1"/>
                </a:solidFill>
                <a:effectLst/>
                <a:latin typeface="+mn-ea"/>
              </a:rPr>
              <a:t>以降低免疫原性。回输人体后，恶性浆细胞的</a:t>
            </a:r>
            <a:r>
              <a:rPr lang="en-US" altLang="zh-CN" sz="1400" b="0" kern="1200" dirty="0">
                <a:solidFill>
                  <a:schemeClr val="tx1"/>
                </a:solidFill>
                <a:effectLst/>
                <a:latin typeface="+mn-ea"/>
              </a:rPr>
              <a:t>BCMA</a:t>
            </a:r>
            <a:r>
              <a:rPr lang="zh-CN" altLang="en-US" sz="1400" b="0" kern="1200" dirty="0">
                <a:solidFill>
                  <a:schemeClr val="tx1"/>
                </a:solidFill>
                <a:effectLst/>
                <a:latin typeface="+mn-ea"/>
              </a:rPr>
              <a:t>与</a:t>
            </a:r>
            <a:r>
              <a:rPr lang="en-US" altLang="zh-CN" sz="1400" b="0" kern="1200" dirty="0">
                <a:solidFill>
                  <a:schemeClr val="tx1"/>
                </a:solidFill>
                <a:effectLst/>
                <a:latin typeface="+mn-ea"/>
              </a:rPr>
              <a:t>T</a:t>
            </a:r>
            <a:r>
              <a:rPr lang="zh-CN" altLang="en-US" sz="1400" b="0" kern="1200" dirty="0">
                <a:solidFill>
                  <a:schemeClr val="tx1"/>
                </a:solidFill>
                <a:effectLst/>
                <a:latin typeface="+mn-ea"/>
              </a:rPr>
              <a:t>细胞上嵌合抗原受体的靶向结构域结合，通过其</a:t>
            </a:r>
            <a:r>
              <a:rPr lang="en-US" altLang="zh-CN" sz="1400" b="0" kern="1200" dirty="0">
                <a:solidFill>
                  <a:schemeClr val="tx1"/>
                </a:solidFill>
                <a:effectLst/>
                <a:latin typeface="+mn-ea"/>
              </a:rPr>
              <a:t>4-1BB</a:t>
            </a:r>
            <a:r>
              <a:rPr lang="zh-CN" altLang="en-US" sz="1400" b="0" kern="1200" dirty="0">
                <a:solidFill>
                  <a:schemeClr val="tx1"/>
                </a:solidFill>
                <a:effectLst/>
                <a:latin typeface="+mn-ea"/>
              </a:rPr>
              <a:t>共刺激域和</a:t>
            </a:r>
            <a:r>
              <a:rPr lang="en-US" altLang="zh-CN" sz="1400" b="0" kern="1200" dirty="0">
                <a:solidFill>
                  <a:schemeClr val="tx1"/>
                </a:solidFill>
                <a:effectLst/>
                <a:latin typeface="+mn-ea"/>
              </a:rPr>
              <a:t>CD3-ζ</a:t>
            </a:r>
            <a:r>
              <a:rPr lang="zh-CN" altLang="en-US" sz="1400" b="0" kern="1200" dirty="0">
                <a:solidFill>
                  <a:schemeClr val="tx1"/>
                </a:solidFill>
                <a:effectLst/>
                <a:latin typeface="+mn-ea"/>
              </a:rPr>
              <a:t>激活域，触发</a:t>
            </a:r>
            <a:r>
              <a:rPr lang="en-US" altLang="zh-CN" sz="1400" b="0" kern="1200" dirty="0">
                <a:solidFill>
                  <a:schemeClr val="tx1"/>
                </a:solidFill>
                <a:effectLst/>
                <a:latin typeface="+mn-ea"/>
              </a:rPr>
              <a:t>CAR-T</a:t>
            </a:r>
            <a:r>
              <a:rPr lang="zh-CN" altLang="en-US" sz="1400" b="0" kern="1200" dirty="0">
                <a:solidFill>
                  <a:schemeClr val="tx1"/>
                </a:solidFill>
                <a:effectLst/>
                <a:latin typeface="+mn-ea"/>
              </a:rPr>
              <a:t>细胞的激活和扩增，导致细胞因子释放和定向细胞毒作用，实现对</a:t>
            </a:r>
            <a:r>
              <a:rPr lang="en-US" altLang="zh-CN" sz="1400" b="0" kern="1200" dirty="0">
                <a:solidFill>
                  <a:schemeClr val="tx1"/>
                </a:solidFill>
                <a:effectLst/>
                <a:latin typeface="+mn-ea"/>
              </a:rPr>
              <a:t>BCMA</a:t>
            </a:r>
            <a:r>
              <a:rPr lang="zh-CN" altLang="en-US" sz="1400" b="0" kern="1200" dirty="0">
                <a:solidFill>
                  <a:schemeClr val="tx1"/>
                </a:solidFill>
                <a:effectLst/>
                <a:latin typeface="+mn-ea"/>
              </a:rPr>
              <a:t>阳性细胞的有效识别和清除。</a:t>
            </a:r>
          </a:p>
        </p:txBody>
      </p:sp>
      <p:sp>
        <p:nvSpPr>
          <p:cNvPr id="22" name="矩形: 圆角 21">
            <a:extLst>
              <a:ext uri="{FF2B5EF4-FFF2-40B4-BE49-F238E27FC236}">
                <a16:creationId xmlns:a16="http://schemas.microsoft.com/office/drawing/2014/main" id="{19AFF2A7-9FC5-8684-425D-8B0D979443DE}"/>
              </a:ext>
            </a:extLst>
          </p:cNvPr>
          <p:cNvSpPr/>
          <p:nvPr/>
        </p:nvSpPr>
        <p:spPr>
          <a:xfrm>
            <a:off x="7230478" y="4123259"/>
            <a:ext cx="1766047" cy="403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作用机制</a:t>
            </a:r>
          </a:p>
        </p:txBody>
      </p:sp>
      <p:pic>
        <p:nvPicPr>
          <p:cNvPr id="23" name="图形 22">
            <a:extLst>
              <a:ext uri="{FF2B5EF4-FFF2-40B4-BE49-F238E27FC236}">
                <a16:creationId xmlns:a16="http://schemas.microsoft.com/office/drawing/2014/main" id="{EAE15FDD-48E3-5135-2ACF-F00F3D22E3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26478" y="4072965"/>
            <a:ext cx="504000" cy="504000"/>
          </a:xfrm>
          <a:prstGeom prst="rect">
            <a:avLst/>
          </a:prstGeom>
        </p:spPr>
      </p:pic>
    </p:spTree>
    <p:extLst>
      <p:ext uri="{BB962C8B-B14F-4D97-AF65-F5344CB8AC3E}">
        <p14:creationId xmlns:p14="http://schemas.microsoft.com/office/powerpoint/2010/main" val="3923136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7" descr="资源 12">
            <a:extLst>
              <a:ext uri="{FF2B5EF4-FFF2-40B4-BE49-F238E27FC236}">
                <a16:creationId xmlns:a16="http://schemas.microsoft.com/office/drawing/2014/main" id="{7F0F3A56-DE0C-E6B7-22CC-BD492A9F65B9}"/>
              </a:ext>
            </a:extLst>
          </p:cNvPr>
          <p:cNvPicPr>
            <a:picLocks noChangeAspect="1" noChangeArrowheads="1"/>
          </p:cNvPicPr>
          <p:nvPr/>
        </p:nvPicPr>
        <p:blipFill>
          <a:blip r:embed="rId2"/>
          <a:srcRect/>
          <a:stretch>
            <a:fillRect/>
          </a:stretch>
        </p:blipFill>
        <p:spPr bwMode="auto">
          <a:xfrm>
            <a:off x="0" y="700"/>
            <a:ext cx="110124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标题 2">
            <a:extLst>
              <a:ext uri="{FF2B5EF4-FFF2-40B4-BE49-F238E27FC236}">
                <a16:creationId xmlns:a16="http://schemas.microsoft.com/office/drawing/2014/main" id="{2B43FB4C-C64B-3B68-DBDC-98D14F40AFCC}"/>
              </a:ext>
            </a:extLst>
          </p:cNvPr>
          <p:cNvSpPr txBox="1">
            <a:spLocks/>
          </p:cNvSpPr>
          <p:nvPr/>
        </p:nvSpPr>
        <p:spPr>
          <a:xfrm>
            <a:off x="217338" y="139641"/>
            <a:ext cx="8272238" cy="52228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200" b="1" noProof="1">
                <a:solidFill>
                  <a:schemeClr val="bg1"/>
                </a:solidFill>
                <a:latin typeface="微软雅黑" panose="020B0503020204020204" pitchFamily="34" charset="-122"/>
                <a:ea typeface="微软雅黑" panose="020B0503020204020204" pitchFamily="34" charset="-122"/>
              </a:rPr>
              <a:t>药品基本信息</a:t>
            </a:r>
            <a:r>
              <a:rPr lang="en-US" altLang="zh-CN" sz="2200" b="1" noProof="1">
                <a:solidFill>
                  <a:schemeClr val="bg1"/>
                </a:solidFill>
                <a:latin typeface="微软雅黑" panose="020B0503020204020204" pitchFamily="34" charset="-122"/>
                <a:ea typeface="微软雅黑" panose="020B0503020204020204" pitchFamily="34" charset="-122"/>
              </a:rPr>
              <a:t>—</a:t>
            </a:r>
            <a:r>
              <a:rPr lang="zh-CN" altLang="en-US" sz="2200" b="1" noProof="1">
                <a:solidFill>
                  <a:schemeClr val="bg1"/>
                </a:solidFill>
                <a:latin typeface="微软雅黑" panose="020B0503020204020204" pitchFamily="34" charset="-122"/>
                <a:ea typeface="微软雅黑" panose="020B0503020204020204" pitchFamily="34" charset="-122"/>
              </a:rPr>
              <a:t>给骨髓瘤患者带去治愈的希望</a:t>
            </a:r>
            <a:endParaRPr lang="en-US" altLang="zh-CN" sz="2200" b="1" noProof="1">
              <a:solidFill>
                <a:schemeClr val="bg1"/>
              </a:solidFill>
              <a:latin typeface="微软雅黑" panose="020B0503020204020204" pitchFamily="34" charset="-122"/>
              <a:ea typeface="微软雅黑" panose="020B0503020204020204" pitchFamily="34" charset="-122"/>
            </a:endParaRPr>
          </a:p>
        </p:txBody>
      </p:sp>
      <p:graphicFrame>
        <p:nvGraphicFramePr>
          <p:cNvPr id="4" name="表格 16">
            <a:extLst>
              <a:ext uri="{FF2B5EF4-FFF2-40B4-BE49-F238E27FC236}">
                <a16:creationId xmlns:a16="http://schemas.microsoft.com/office/drawing/2014/main" id="{EA1387B7-C6B9-9415-6C5E-8CF2AD2466A8}"/>
              </a:ext>
            </a:extLst>
          </p:cNvPr>
          <p:cNvGraphicFramePr>
            <a:graphicFrameLocks noGrp="1"/>
          </p:cNvGraphicFramePr>
          <p:nvPr>
            <p:extLst>
              <p:ext uri="{D42A27DB-BD31-4B8C-83A1-F6EECF244321}">
                <p14:modId xmlns:p14="http://schemas.microsoft.com/office/powerpoint/2010/main" val="1189616072"/>
              </p:ext>
            </p:extLst>
          </p:nvPr>
        </p:nvGraphicFramePr>
        <p:xfrm>
          <a:off x="77488" y="905713"/>
          <a:ext cx="5428756" cy="5046574"/>
        </p:xfrm>
        <a:graphic>
          <a:graphicData uri="http://schemas.openxmlformats.org/drawingml/2006/table">
            <a:tbl>
              <a:tblPr firstRow="1" bandRow="1">
                <a:tableStyleId>{5C22544A-7EE6-4342-B048-85BDC9FD1C3A}</a:tableStyleId>
              </a:tblPr>
              <a:tblGrid>
                <a:gridCol w="574227">
                  <a:extLst>
                    <a:ext uri="{9D8B030D-6E8A-4147-A177-3AD203B41FA5}">
                      <a16:colId xmlns:a16="http://schemas.microsoft.com/office/drawing/2014/main" val="2329357515"/>
                    </a:ext>
                  </a:extLst>
                </a:gridCol>
                <a:gridCol w="4854529">
                  <a:extLst>
                    <a:ext uri="{9D8B030D-6E8A-4147-A177-3AD203B41FA5}">
                      <a16:colId xmlns:a16="http://schemas.microsoft.com/office/drawing/2014/main" val="53645997"/>
                    </a:ext>
                  </a:extLst>
                </a:gridCol>
              </a:tblGrid>
              <a:tr h="2959747">
                <a:tc>
                  <a:txBody>
                    <a:bodyPr/>
                    <a:lstStyle/>
                    <a:p>
                      <a:endParaRPr lang="zh-CN" altLang="en-US" sz="1800" b="0" dirty="0">
                        <a:solidFill>
                          <a:schemeClr val="accent1">
                            <a:lumMod val="75000"/>
                          </a:schemeClr>
                        </a:solidFill>
                        <a:latin typeface="黑体" panose="02010609060101010101" pitchFamily="49" charset="-122"/>
                        <a:ea typeface="黑体" panose="02010609060101010101" pitchFamily="49" charset="-122"/>
                      </a:endParaRPr>
                    </a:p>
                  </a:txBody>
                  <a:tcPr>
                    <a:lnL w="9525" cap="flat" cmpd="sng" algn="ctr">
                      <a:noFill/>
                      <a:prstDash val="dash"/>
                      <a:round/>
                      <a:headEnd type="none" w="med" len="med"/>
                      <a:tailEnd type="none" w="med" len="med"/>
                    </a:lnL>
                    <a:lnR w="9525" cap="flat" cmpd="sng" algn="ctr">
                      <a:noFill/>
                      <a:prstDash val="dash"/>
                      <a:round/>
                      <a:headEnd type="none" w="med" len="med"/>
                      <a:tailEnd type="none" w="med" len="med"/>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zh-CN" altLang="en-US" sz="2000" b="0" kern="1200" dirty="0">
                          <a:solidFill>
                            <a:schemeClr val="tx1"/>
                          </a:solidFill>
                          <a:latin typeface="黑体" panose="02010609060101010101" pitchFamily="49" charset="-122"/>
                          <a:ea typeface="黑体" panose="02010609060101010101" pitchFamily="49" charset="-122"/>
                          <a:cs typeface="+mn-cs"/>
                        </a:rPr>
                        <a:t>疾病基本情况</a:t>
                      </a:r>
                      <a:endParaRPr lang="en-US" altLang="zh-CN" sz="2000" b="0" kern="1200" dirty="0">
                        <a:solidFill>
                          <a:schemeClr val="tx1"/>
                        </a:solidFill>
                        <a:latin typeface="黑体" panose="02010609060101010101" pitchFamily="49" charset="-122"/>
                        <a:ea typeface="黑体" panose="02010609060101010101" pitchFamily="49" charset="-122"/>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zh-CN" altLang="en-US" sz="1400" b="0" kern="1200" dirty="0">
                          <a:solidFill>
                            <a:schemeClr val="tx1"/>
                          </a:solidFill>
                          <a:latin typeface="+mn-ea"/>
                          <a:ea typeface="+mn-ea"/>
                          <a:cs typeface="+mn-cs"/>
                        </a:rPr>
                        <a:t>多发性骨髓瘤是一种以骨髓中异常克隆浆细胞为特征的血液系统恶性肿瘤，是血液系统第 </a:t>
                      </a:r>
                      <a:r>
                        <a:rPr lang="en-US" altLang="zh-CN" sz="1400" b="0" kern="1200" dirty="0">
                          <a:solidFill>
                            <a:schemeClr val="tx1"/>
                          </a:solidFill>
                          <a:latin typeface="+mn-ea"/>
                          <a:ea typeface="+mn-ea"/>
                          <a:cs typeface="+mn-cs"/>
                        </a:rPr>
                        <a:t>2 </a:t>
                      </a:r>
                      <a:r>
                        <a:rPr lang="zh-CN" altLang="en-US" sz="1400" b="0" kern="1200" dirty="0">
                          <a:solidFill>
                            <a:schemeClr val="tx1"/>
                          </a:solidFill>
                          <a:latin typeface="+mn-ea"/>
                          <a:ea typeface="+mn-ea"/>
                          <a:cs typeface="+mn-cs"/>
                        </a:rPr>
                        <a:t>位常见恶性肿瘤，多发于老年，且截至目前仍无治愈方案。</a:t>
                      </a:r>
                      <a:endParaRPr lang="en-US" altLang="zh-CN" sz="1400" b="0" kern="1200" dirty="0">
                        <a:solidFill>
                          <a:schemeClr val="tx1"/>
                        </a:solidFill>
                        <a:latin typeface="+mn-ea"/>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zh-CN" altLang="en-US" sz="1400" b="0" kern="1200" dirty="0">
                          <a:solidFill>
                            <a:schemeClr val="tx1"/>
                          </a:solidFill>
                          <a:latin typeface="+mn-ea"/>
                          <a:ea typeface="+mn-ea"/>
                          <a:cs typeface="+mn-cs"/>
                        </a:rPr>
                        <a:t>根据全球疾病负担</a:t>
                      </a:r>
                      <a:r>
                        <a:rPr lang="en-US" altLang="zh-CN" sz="1400" b="0" kern="1200" dirty="0">
                          <a:solidFill>
                            <a:schemeClr val="tx1"/>
                          </a:solidFill>
                          <a:latin typeface="+mn-ea"/>
                          <a:ea typeface="+mn-ea"/>
                          <a:cs typeface="+mn-cs"/>
                        </a:rPr>
                        <a:t>2016</a:t>
                      </a:r>
                      <a:r>
                        <a:rPr lang="zh-CN" altLang="en-US" sz="1400" b="0" kern="1200" dirty="0">
                          <a:solidFill>
                            <a:schemeClr val="tx1"/>
                          </a:solidFill>
                          <a:latin typeface="+mn-ea"/>
                          <a:ea typeface="+mn-ea"/>
                          <a:cs typeface="+mn-cs"/>
                        </a:rPr>
                        <a:t>（</a:t>
                      </a:r>
                      <a:r>
                        <a:rPr lang="en-US" altLang="zh-CN" sz="1400" b="0" kern="1200" dirty="0">
                          <a:solidFill>
                            <a:schemeClr val="tx1"/>
                          </a:solidFill>
                          <a:latin typeface="+mn-ea"/>
                          <a:ea typeface="+mn-ea"/>
                          <a:cs typeface="+mn-cs"/>
                        </a:rPr>
                        <a:t>GBD 2016</a:t>
                      </a:r>
                      <a:r>
                        <a:rPr lang="zh-CN" altLang="en-US" sz="1400" b="0" kern="1200" dirty="0">
                          <a:solidFill>
                            <a:schemeClr val="tx1"/>
                          </a:solidFill>
                          <a:latin typeface="+mn-ea"/>
                          <a:ea typeface="+mn-ea"/>
                          <a:cs typeface="+mn-cs"/>
                        </a:rPr>
                        <a:t>）中国地区的资料显示，</a:t>
                      </a:r>
                      <a:r>
                        <a:rPr lang="en-US" altLang="zh-CN" sz="1400" b="0" kern="1200" dirty="0">
                          <a:solidFill>
                            <a:schemeClr val="tx1"/>
                          </a:solidFill>
                          <a:latin typeface="+mn-ea"/>
                          <a:ea typeface="+mn-ea"/>
                          <a:cs typeface="+mn-cs"/>
                        </a:rPr>
                        <a:t>2016</a:t>
                      </a:r>
                      <a:r>
                        <a:rPr lang="zh-CN" altLang="en-US" sz="1400" b="0" kern="1200" dirty="0">
                          <a:solidFill>
                            <a:schemeClr val="tx1"/>
                          </a:solidFill>
                          <a:latin typeface="+mn-ea"/>
                          <a:ea typeface="+mn-ea"/>
                          <a:cs typeface="+mn-cs"/>
                        </a:rPr>
                        <a:t>年中国有</a:t>
                      </a:r>
                      <a:r>
                        <a:rPr lang="en-US" altLang="zh-CN" sz="1400" b="0" kern="1200" dirty="0">
                          <a:solidFill>
                            <a:schemeClr val="tx1"/>
                          </a:solidFill>
                          <a:latin typeface="+mn-ea"/>
                          <a:ea typeface="+mn-ea"/>
                          <a:cs typeface="+mn-cs"/>
                        </a:rPr>
                        <a:t>16500</a:t>
                      </a:r>
                      <a:r>
                        <a:rPr lang="zh-CN" altLang="en-US" sz="1400" b="0" kern="1200" dirty="0">
                          <a:solidFill>
                            <a:schemeClr val="tx1"/>
                          </a:solidFill>
                          <a:latin typeface="+mn-ea"/>
                          <a:ea typeface="+mn-ea"/>
                          <a:cs typeface="+mn-cs"/>
                        </a:rPr>
                        <a:t>个新发</a:t>
                      </a:r>
                      <a:r>
                        <a:rPr lang="en-US" altLang="zh-CN" sz="1400" b="0" kern="1200" dirty="0">
                          <a:solidFill>
                            <a:schemeClr val="tx1"/>
                          </a:solidFill>
                          <a:latin typeface="+mn-ea"/>
                          <a:ea typeface="+mn-ea"/>
                          <a:cs typeface="+mn-cs"/>
                        </a:rPr>
                        <a:t>MM</a:t>
                      </a:r>
                      <a:r>
                        <a:rPr lang="zh-CN" altLang="en-US" sz="1400" b="0" kern="1200" dirty="0">
                          <a:solidFill>
                            <a:schemeClr val="tx1"/>
                          </a:solidFill>
                          <a:latin typeface="+mn-ea"/>
                          <a:ea typeface="+mn-ea"/>
                          <a:cs typeface="+mn-cs"/>
                        </a:rPr>
                        <a:t>病例，</a:t>
                      </a:r>
                      <a:r>
                        <a:rPr lang="en-US" altLang="zh-CN" sz="1400" b="0" kern="1200" dirty="0">
                          <a:solidFill>
                            <a:schemeClr val="tx1"/>
                          </a:solidFill>
                          <a:latin typeface="+mn-ea"/>
                          <a:ea typeface="+mn-ea"/>
                          <a:cs typeface="+mn-cs"/>
                        </a:rPr>
                        <a:t>10300</a:t>
                      </a:r>
                      <a:r>
                        <a:rPr lang="zh-CN" altLang="en-US" sz="1400" b="0" kern="1200" dirty="0">
                          <a:solidFill>
                            <a:schemeClr val="tx1"/>
                          </a:solidFill>
                          <a:latin typeface="+mn-ea"/>
                          <a:ea typeface="+mn-ea"/>
                          <a:cs typeface="+mn-cs"/>
                        </a:rPr>
                        <a:t>个</a:t>
                      </a:r>
                      <a:r>
                        <a:rPr lang="en-US" altLang="zh-CN" sz="1400" b="0" kern="1200" dirty="0">
                          <a:solidFill>
                            <a:schemeClr val="tx1"/>
                          </a:solidFill>
                          <a:latin typeface="+mn-ea"/>
                          <a:ea typeface="+mn-ea"/>
                          <a:cs typeface="+mn-cs"/>
                        </a:rPr>
                        <a:t>MM</a:t>
                      </a:r>
                      <a:r>
                        <a:rPr lang="zh-CN" altLang="en-US" sz="1400" b="0" kern="1200" dirty="0">
                          <a:solidFill>
                            <a:schemeClr val="tx1"/>
                          </a:solidFill>
                          <a:latin typeface="+mn-ea"/>
                          <a:ea typeface="+mn-ea"/>
                          <a:cs typeface="+mn-cs"/>
                        </a:rPr>
                        <a:t>死亡病例，年龄标准化发病率和死亡率分别为</a:t>
                      </a:r>
                      <a:r>
                        <a:rPr lang="en-US" altLang="zh-CN" sz="1400" b="0" kern="1200" dirty="0">
                          <a:solidFill>
                            <a:schemeClr val="tx1"/>
                          </a:solidFill>
                          <a:latin typeface="+mn-ea"/>
                          <a:ea typeface="+mn-ea"/>
                          <a:cs typeface="+mn-cs"/>
                        </a:rPr>
                        <a:t>1.03/10</a:t>
                      </a:r>
                      <a:r>
                        <a:rPr lang="zh-CN" altLang="en-US" sz="1400" b="0" kern="1200" dirty="0">
                          <a:solidFill>
                            <a:schemeClr val="tx1"/>
                          </a:solidFill>
                          <a:latin typeface="+mn-ea"/>
                          <a:ea typeface="+mn-ea"/>
                          <a:cs typeface="+mn-cs"/>
                        </a:rPr>
                        <a:t>万和</a:t>
                      </a:r>
                      <a:r>
                        <a:rPr lang="en-US" altLang="zh-CN" sz="1400" b="0" kern="1200" dirty="0">
                          <a:solidFill>
                            <a:schemeClr val="tx1"/>
                          </a:solidFill>
                          <a:latin typeface="+mn-ea"/>
                          <a:ea typeface="+mn-ea"/>
                          <a:cs typeface="+mn-cs"/>
                        </a:rPr>
                        <a:t>0.67/10</a:t>
                      </a:r>
                      <a:r>
                        <a:rPr lang="zh-CN" altLang="en-US" sz="1400" b="0" kern="1200" dirty="0">
                          <a:solidFill>
                            <a:schemeClr val="tx1"/>
                          </a:solidFill>
                          <a:latin typeface="+mn-ea"/>
                          <a:ea typeface="+mn-ea"/>
                          <a:cs typeface="+mn-cs"/>
                        </a:rPr>
                        <a:t>万，男性明显高于女性。自</a:t>
                      </a:r>
                      <a:r>
                        <a:rPr lang="en-US" altLang="zh-CN" sz="1400" b="0" kern="1200" dirty="0">
                          <a:solidFill>
                            <a:schemeClr val="tx1"/>
                          </a:solidFill>
                          <a:latin typeface="+mn-ea"/>
                          <a:ea typeface="+mn-ea"/>
                          <a:cs typeface="+mn-cs"/>
                        </a:rPr>
                        <a:t>15</a:t>
                      </a:r>
                      <a:r>
                        <a:rPr lang="zh-CN" altLang="en-US" sz="1400" b="0" kern="1200" dirty="0">
                          <a:solidFill>
                            <a:schemeClr val="tx1"/>
                          </a:solidFill>
                          <a:latin typeface="+mn-ea"/>
                          <a:ea typeface="+mn-ea"/>
                          <a:cs typeface="+mn-cs"/>
                        </a:rPr>
                        <a:t>岁以上，患者的发病率和死亡率随着年龄增长而逐步上升，且以大于</a:t>
                      </a:r>
                      <a:r>
                        <a:rPr lang="en-US" altLang="zh-CN" sz="1400" b="0" kern="1200" dirty="0">
                          <a:solidFill>
                            <a:schemeClr val="tx1"/>
                          </a:solidFill>
                          <a:latin typeface="+mn-ea"/>
                          <a:ea typeface="+mn-ea"/>
                          <a:cs typeface="+mn-cs"/>
                        </a:rPr>
                        <a:t>60</a:t>
                      </a:r>
                      <a:r>
                        <a:rPr lang="zh-CN" altLang="en-US" sz="1400" b="0" kern="1200" dirty="0">
                          <a:solidFill>
                            <a:schemeClr val="tx1"/>
                          </a:solidFill>
                          <a:latin typeface="+mn-ea"/>
                          <a:ea typeface="+mn-ea"/>
                          <a:cs typeface="+mn-cs"/>
                        </a:rPr>
                        <a:t>岁年龄组为甚</a:t>
                      </a:r>
                      <a:r>
                        <a:rPr lang="en-US" altLang="zh-CN" sz="1400" b="0" kern="1200" dirty="0">
                          <a:solidFill>
                            <a:schemeClr val="tx1"/>
                          </a:solidFill>
                          <a:latin typeface="+mn-ea"/>
                          <a:ea typeface="+mn-ea"/>
                          <a:cs typeface="+mn-cs"/>
                        </a:rPr>
                        <a:t>1</a:t>
                      </a:r>
                      <a:r>
                        <a:rPr lang="zh-CN" altLang="en-US" sz="1400" b="0" kern="1200" dirty="0">
                          <a:solidFill>
                            <a:schemeClr val="tx1"/>
                          </a:solidFill>
                          <a:latin typeface="+mn-ea"/>
                          <a:ea typeface="+mn-ea"/>
                          <a:cs typeface="+mn-cs"/>
                        </a:rPr>
                        <a:t>。</a:t>
                      </a:r>
                    </a:p>
                  </a:txBody>
                  <a:tcPr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2759280"/>
                  </a:ext>
                </a:extLst>
              </a:tr>
              <a:tr h="2086827">
                <a:tc>
                  <a:txBody>
                    <a:bodyPr/>
                    <a:lstStyle/>
                    <a:p>
                      <a:endParaRPr lang="zh-CN" altLang="en-US" sz="1800" b="0" dirty="0">
                        <a:solidFill>
                          <a:schemeClr val="accent1">
                            <a:lumMod val="75000"/>
                          </a:schemeClr>
                        </a:solidFill>
                        <a:latin typeface="黑体" panose="02010609060101010101" pitchFamily="49" charset="-122"/>
                        <a:ea typeface="黑体" panose="02010609060101010101" pitchFamily="49" charset="-122"/>
                      </a:endParaRPr>
                    </a:p>
                  </a:txBody>
                  <a:tcPr>
                    <a:lnL w="9525" cap="flat" cmpd="sng" algn="ctr">
                      <a:noFill/>
                      <a:prstDash val="dash"/>
                      <a:round/>
                      <a:headEnd type="none" w="med" len="med"/>
                      <a:tailEnd type="none" w="med" len="med"/>
                    </a:lnL>
                    <a:lnR w="9525" cap="flat" cmpd="sng" algn="ctr">
                      <a:noFill/>
                      <a:prstDash val="dash"/>
                      <a:round/>
                      <a:headEnd type="none" w="med" len="med"/>
                      <a:tailEnd type="none" w="med" len="med"/>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zh-CN" altLang="en-US" sz="2000" b="0" dirty="0">
                          <a:solidFill>
                            <a:schemeClr val="tx1"/>
                          </a:solidFill>
                          <a:latin typeface="黑体" panose="02010609060101010101" pitchFamily="49" charset="-122"/>
                          <a:ea typeface="黑体" panose="02010609060101010101" pitchFamily="49" charset="-122"/>
                        </a:rPr>
                        <a:t>未满足临床需求</a:t>
                      </a:r>
                    </a:p>
                    <a:p>
                      <a:pPr marL="288000" indent="-285750">
                        <a:spcAft>
                          <a:spcPts val="600"/>
                        </a:spcAft>
                        <a:buFont typeface="Arial" panose="020B0604020202020204" pitchFamily="34" charset="0"/>
                        <a:buChar char="•"/>
                      </a:pPr>
                      <a:r>
                        <a:rPr lang="zh-CN" altLang="en-US" sz="1400" b="0" kern="1200" dirty="0">
                          <a:solidFill>
                            <a:schemeClr val="tx1"/>
                          </a:solidFill>
                          <a:latin typeface="+mn-ea"/>
                          <a:ea typeface="+mn-ea"/>
                          <a:cs typeface="+mn-cs"/>
                        </a:rPr>
                        <a:t>根据</a:t>
                      </a:r>
                      <a:r>
                        <a:rPr lang="en-US" altLang="zh-CN" sz="1400" b="0" kern="1200" dirty="0">
                          <a:solidFill>
                            <a:schemeClr val="tx1"/>
                          </a:solidFill>
                          <a:latin typeface="+mn-ea"/>
                          <a:ea typeface="+mn-ea"/>
                          <a:cs typeface="+mn-cs"/>
                        </a:rPr>
                        <a:t>2017</a:t>
                      </a:r>
                      <a:r>
                        <a:rPr lang="zh-CN" altLang="en-US" sz="1400" b="0" kern="1200" dirty="0">
                          <a:solidFill>
                            <a:schemeClr val="tx1"/>
                          </a:solidFill>
                          <a:latin typeface="+mn-ea"/>
                          <a:ea typeface="+mn-ea"/>
                          <a:cs typeface="+mn-cs"/>
                        </a:rPr>
                        <a:t>年的一项</a:t>
                      </a:r>
                      <a:r>
                        <a:rPr lang="en-US" altLang="zh-CN" sz="1400" b="0" kern="1200" dirty="0">
                          <a:solidFill>
                            <a:schemeClr val="tx1"/>
                          </a:solidFill>
                          <a:latin typeface="+mn-ea"/>
                          <a:ea typeface="+mn-ea"/>
                          <a:cs typeface="+mn-cs"/>
                        </a:rPr>
                        <a:t>Meta</a:t>
                      </a:r>
                      <a:r>
                        <a:rPr lang="zh-CN" altLang="en-US" sz="1400" b="0" kern="1200" dirty="0">
                          <a:solidFill>
                            <a:schemeClr val="tx1"/>
                          </a:solidFill>
                          <a:latin typeface="+mn-ea"/>
                          <a:ea typeface="+mn-ea"/>
                          <a:cs typeface="+mn-cs"/>
                        </a:rPr>
                        <a:t>分析显示，对于既往接受过至少三线治疗且对</a:t>
                      </a:r>
                      <a:r>
                        <a:rPr lang="en-US" altLang="zh-CN" sz="1400" b="0" kern="1200" dirty="0">
                          <a:solidFill>
                            <a:schemeClr val="tx1"/>
                          </a:solidFill>
                          <a:latin typeface="+mn-ea"/>
                          <a:ea typeface="+mn-ea"/>
                          <a:cs typeface="+mn-cs"/>
                        </a:rPr>
                        <a:t>PI </a:t>
                      </a:r>
                      <a:r>
                        <a:rPr lang="zh-CN" altLang="en-US" sz="1400" b="0" kern="1200" dirty="0">
                          <a:solidFill>
                            <a:schemeClr val="tx1"/>
                          </a:solidFill>
                          <a:latin typeface="+mn-ea"/>
                          <a:ea typeface="+mn-ea"/>
                          <a:cs typeface="+mn-cs"/>
                        </a:rPr>
                        <a:t>和 </a:t>
                      </a:r>
                      <a:r>
                        <a:rPr lang="en-US" altLang="zh-CN" sz="1400" b="0" kern="1200" dirty="0" err="1">
                          <a:solidFill>
                            <a:schemeClr val="tx1"/>
                          </a:solidFill>
                          <a:latin typeface="+mn-ea"/>
                          <a:ea typeface="+mn-ea"/>
                          <a:cs typeface="+mn-cs"/>
                        </a:rPr>
                        <a:t>IMiD</a:t>
                      </a:r>
                      <a:r>
                        <a:rPr lang="en-US" altLang="zh-CN" sz="1400" b="0" kern="1200" dirty="0">
                          <a:solidFill>
                            <a:schemeClr val="tx1"/>
                          </a:solidFill>
                          <a:latin typeface="+mn-ea"/>
                          <a:ea typeface="+mn-ea"/>
                          <a:cs typeface="+mn-cs"/>
                        </a:rPr>
                        <a:t> </a:t>
                      </a:r>
                      <a:r>
                        <a:rPr lang="zh-CN" altLang="en-US" sz="1400" b="0" kern="1200" dirty="0">
                          <a:solidFill>
                            <a:schemeClr val="tx1"/>
                          </a:solidFill>
                          <a:latin typeface="+mn-ea"/>
                          <a:ea typeface="+mn-ea"/>
                          <a:cs typeface="+mn-cs"/>
                        </a:rPr>
                        <a:t>的双重难治性的复发性多发性骨髓瘤患，临床上往往没有有效的治疗方案，中位生存期</a:t>
                      </a:r>
                      <a:r>
                        <a:rPr lang="en-US" altLang="zh-CN" sz="1400" b="0" kern="1200" dirty="0">
                          <a:solidFill>
                            <a:schemeClr val="tx1"/>
                          </a:solidFill>
                          <a:latin typeface="+mn-ea"/>
                          <a:ea typeface="+mn-ea"/>
                          <a:cs typeface="+mn-cs"/>
                        </a:rPr>
                        <a:t>(OS)</a:t>
                      </a:r>
                      <a:r>
                        <a:rPr lang="zh-CN" altLang="en-US" sz="1400" b="0" kern="1200" dirty="0">
                          <a:solidFill>
                            <a:schemeClr val="tx1"/>
                          </a:solidFill>
                          <a:latin typeface="+mn-ea"/>
                          <a:ea typeface="+mn-ea"/>
                          <a:cs typeface="+mn-cs"/>
                        </a:rPr>
                        <a:t>也仅有</a:t>
                      </a:r>
                      <a:r>
                        <a:rPr lang="en-US" altLang="zh-CN" sz="1400" b="0" kern="1200" dirty="0">
                          <a:solidFill>
                            <a:schemeClr val="tx1"/>
                          </a:solidFill>
                          <a:latin typeface="+mn-ea"/>
                          <a:ea typeface="+mn-ea"/>
                          <a:cs typeface="+mn-cs"/>
                        </a:rPr>
                        <a:t>13</a:t>
                      </a:r>
                      <a:r>
                        <a:rPr lang="zh-CN" altLang="en-US" sz="1400" b="0" kern="1200" dirty="0">
                          <a:solidFill>
                            <a:schemeClr val="tx1"/>
                          </a:solidFill>
                          <a:latin typeface="+mn-ea"/>
                          <a:ea typeface="+mn-ea"/>
                          <a:cs typeface="+mn-cs"/>
                        </a:rPr>
                        <a:t>个月</a:t>
                      </a:r>
                      <a:r>
                        <a:rPr lang="en-US" altLang="zh-CN" sz="1400" b="0" kern="1200" dirty="0">
                          <a:solidFill>
                            <a:schemeClr val="tx1"/>
                          </a:solidFill>
                          <a:latin typeface="+mn-ea"/>
                          <a:ea typeface="+mn-ea"/>
                          <a:cs typeface="+mn-cs"/>
                        </a:rPr>
                        <a:t>[2]</a:t>
                      </a:r>
                      <a:r>
                        <a:rPr lang="zh-CN" altLang="en-US" sz="1400" b="0" kern="1200" dirty="0">
                          <a:solidFill>
                            <a:schemeClr val="tx1"/>
                          </a:solidFill>
                          <a:latin typeface="+mn-ea"/>
                          <a:ea typeface="+mn-ea"/>
                          <a:cs typeface="+mn-cs"/>
                        </a:rPr>
                        <a:t>。</a:t>
                      </a:r>
                      <a:endParaRPr lang="en-US" altLang="zh-CN" sz="1400" b="0" kern="1200" dirty="0">
                        <a:solidFill>
                          <a:schemeClr val="tx1"/>
                        </a:solidFill>
                        <a:latin typeface="+mn-ea"/>
                        <a:ea typeface="+mn-ea"/>
                        <a:cs typeface="+mn-cs"/>
                      </a:endParaRPr>
                    </a:p>
                    <a:p>
                      <a:pPr marL="28800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zh-CN" altLang="en-US" sz="1400" b="0" kern="1200" dirty="0">
                          <a:solidFill>
                            <a:schemeClr val="tx1"/>
                          </a:solidFill>
                          <a:latin typeface="+mn-ea"/>
                          <a:ea typeface="+mn-ea"/>
                          <a:cs typeface="+mn-cs"/>
                        </a:rPr>
                        <a:t>伊基奥仑赛注射液不仅为患者提供了有力的治疗选择，同时可以大幅延长患者的生存期。</a:t>
                      </a:r>
                    </a:p>
                  </a:txBody>
                  <a:tcPr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6509084"/>
                  </a:ext>
                </a:extLst>
              </a:tr>
            </a:tbl>
          </a:graphicData>
        </a:graphic>
      </p:graphicFrame>
      <p:pic>
        <p:nvPicPr>
          <p:cNvPr id="7" name="图形 6">
            <a:extLst>
              <a:ext uri="{FF2B5EF4-FFF2-40B4-BE49-F238E27FC236}">
                <a16:creationId xmlns:a16="http://schemas.microsoft.com/office/drawing/2014/main" id="{4A36FF8F-9F75-881E-83FE-1893449524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7737" y="1085174"/>
            <a:ext cx="504000" cy="504000"/>
          </a:xfrm>
          <a:prstGeom prst="rect">
            <a:avLst/>
          </a:prstGeom>
        </p:spPr>
      </p:pic>
      <p:pic>
        <p:nvPicPr>
          <p:cNvPr id="11" name="图形 10">
            <a:extLst>
              <a:ext uri="{FF2B5EF4-FFF2-40B4-BE49-F238E27FC236}">
                <a16:creationId xmlns:a16="http://schemas.microsoft.com/office/drawing/2014/main" id="{54BD254D-80D7-D463-64EA-E99687FD2C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737" y="3896305"/>
            <a:ext cx="504000" cy="504000"/>
          </a:xfrm>
          <a:prstGeom prst="rect">
            <a:avLst/>
          </a:prstGeom>
        </p:spPr>
      </p:pic>
      <p:sp>
        <p:nvSpPr>
          <p:cNvPr id="12" name="文本框 11">
            <a:extLst>
              <a:ext uri="{FF2B5EF4-FFF2-40B4-BE49-F238E27FC236}">
                <a16:creationId xmlns:a16="http://schemas.microsoft.com/office/drawing/2014/main" id="{3897E5EE-5192-3026-0BE6-B8AA7C0CB5D4}"/>
              </a:ext>
            </a:extLst>
          </p:cNvPr>
          <p:cNvSpPr txBox="1"/>
          <p:nvPr/>
        </p:nvSpPr>
        <p:spPr>
          <a:xfrm>
            <a:off x="295830" y="6451420"/>
            <a:ext cx="11692969" cy="406580"/>
          </a:xfrm>
          <a:prstGeom prst="rect">
            <a:avLst/>
          </a:prstGeom>
          <a:noFill/>
        </p:spPr>
        <p:txBody>
          <a:bodyPr wrap="square">
            <a:spAutoFit/>
          </a:bodyPr>
          <a:lstStyle/>
          <a:p>
            <a:pPr>
              <a:lnSpc>
                <a:spcPts val="800"/>
              </a:lnSpc>
            </a:pPr>
            <a:r>
              <a:rPr lang="en-US" altLang="zh-CN" sz="800" dirty="0">
                <a:solidFill>
                  <a:srgbClr val="303030"/>
                </a:solidFill>
                <a:latin typeface="黑体" panose="02010609060101010101" pitchFamily="49" charset="-122"/>
                <a:ea typeface="黑体" panose="02010609060101010101" pitchFamily="49" charset="-122"/>
              </a:rPr>
              <a:t>[1].</a:t>
            </a:r>
            <a:r>
              <a:rPr lang="en-US" altLang="zh-CN" sz="800" b="0" i="0" dirty="0">
                <a:solidFill>
                  <a:srgbClr val="303030"/>
                </a:solidFill>
                <a:effectLst/>
                <a:latin typeface="黑体" panose="02010609060101010101" pitchFamily="49" charset="-122"/>
                <a:ea typeface="黑体" panose="02010609060101010101" pitchFamily="49" charset="-122"/>
              </a:rPr>
              <a:t>Liu J, Liu W, Mi L, et al. Incidence and mortality of multiple myeloma in China, 2006-2016: an analysis of the Global Burden of Disease Study 2016.[J]. Journal of Hematology &amp; Oncology, 2019, 12(1): 1-7.</a:t>
            </a:r>
          </a:p>
          <a:p>
            <a:pPr>
              <a:lnSpc>
                <a:spcPts val="800"/>
              </a:lnSpc>
            </a:pPr>
            <a:r>
              <a:rPr lang="en-US" altLang="zh-CN" sz="800" b="0" i="0" dirty="0">
                <a:solidFill>
                  <a:srgbClr val="303030"/>
                </a:solidFill>
                <a:effectLst/>
                <a:latin typeface="黑体" panose="02010609060101010101" pitchFamily="49" charset="-122"/>
                <a:ea typeface="黑体" panose="02010609060101010101" pitchFamily="49" charset="-122"/>
              </a:rPr>
              <a:t>[2].Kumar SK, </a:t>
            </a:r>
            <a:r>
              <a:rPr lang="en-US" altLang="zh-CN" sz="800" b="0" i="0" dirty="0" err="1">
                <a:solidFill>
                  <a:srgbClr val="303030"/>
                </a:solidFill>
                <a:effectLst/>
                <a:latin typeface="黑体" panose="02010609060101010101" pitchFamily="49" charset="-122"/>
                <a:ea typeface="黑体" panose="02010609060101010101" pitchFamily="49" charset="-122"/>
              </a:rPr>
              <a:t>Dimopoulos</a:t>
            </a:r>
            <a:r>
              <a:rPr lang="en-US" altLang="zh-CN" sz="800" b="0" i="0" dirty="0">
                <a:solidFill>
                  <a:srgbClr val="303030"/>
                </a:solidFill>
                <a:effectLst/>
                <a:latin typeface="黑体" panose="02010609060101010101" pitchFamily="49" charset="-122"/>
                <a:ea typeface="黑体" panose="02010609060101010101" pitchFamily="49" charset="-122"/>
              </a:rPr>
              <a:t> MA, </a:t>
            </a:r>
            <a:r>
              <a:rPr lang="en-US" altLang="zh-CN" sz="800" b="0" i="0" dirty="0" err="1">
                <a:solidFill>
                  <a:srgbClr val="303030"/>
                </a:solidFill>
                <a:effectLst/>
                <a:latin typeface="黑体" panose="02010609060101010101" pitchFamily="49" charset="-122"/>
                <a:ea typeface="黑体" panose="02010609060101010101" pitchFamily="49" charset="-122"/>
              </a:rPr>
              <a:t>Kastritis</a:t>
            </a:r>
            <a:r>
              <a:rPr lang="en-US" altLang="zh-CN" sz="800" b="0" i="0" dirty="0">
                <a:solidFill>
                  <a:srgbClr val="303030"/>
                </a:solidFill>
                <a:effectLst/>
                <a:latin typeface="黑体" panose="02010609060101010101" pitchFamily="49" charset="-122"/>
                <a:ea typeface="黑体" panose="02010609060101010101" pitchFamily="49" charset="-122"/>
              </a:rPr>
              <a:t> E, </a:t>
            </a:r>
            <a:r>
              <a:rPr lang="en-US" altLang="zh-CN" sz="800" b="0" i="0" dirty="0" err="1">
                <a:solidFill>
                  <a:srgbClr val="303030"/>
                </a:solidFill>
                <a:effectLst/>
                <a:latin typeface="黑体" panose="02010609060101010101" pitchFamily="49" charset="-122"/>
                <a:ea typeface="黑体" panose="02010609060101010101" pitchFamily="49" charset="-122"/>
              </a:rPr>
              <a:t>Terpos</a:t>
            </a:r>
            <a:r>
              <a:rPr lang="en-US" altLang="zh-CN" sz="800" b="0" i="0" dirty="0">
                <a:solidFill>
                  <a:srgbClr val="303030"/>
                </a:solidFill>
                <a:effectLst/>
                <a:latin typeface="黑体" panose="02010609060101010101" pitchFamily="49" charset="-122"/>
                <a:ea typeface="黑体" panose="02010609060101010101" pitchFamily="49" charset="-122"/>
              </a:rPr>
              <a:t> E, </a:t>
            </a:r>
            <a:r>
              <a:rPr lang="en-US" altLang="zh-CN" sz="800" b="0" i="0" dirty="0" err="1">
                <a:solidFill>
                  <a:srgbClr val="303030"/>
                </a:solidFill>
                <a:effectLst/>
                <a:latin typeface="黑体" panose="02010609060101010101" pitchFamily="49" charset="-122"/>
                <a:ea typeface="黑体" panose="02010609060101010101" pitchFamily="49" charset="-122"/>
              </a:rPr>
              <a:t>Nahi</a:t>
            </a:r>
            <a:r>
              <a:rPr lang="en-US" altLang="zh-CN" sz="800" b="0" i="0" dirty="0">
                <a:solidFill>
                  <a:srgbClr val="303030"/>
                </a:solidFill>
                <a:effectLst/>
                <a:latin typeface="黑体" panose="02010609060101010101" pitchFamily="49" charset="-122"/>
                <a:ea typeface="黑体" panose="02010609060101010101" pitchFamily="49" charset="-122"/>
              </a:rPr>
              <a:t> H, Goldschmidt H, et al. Natural history of relapsed myeloma, refractory to immunomodulatory drugs and proteasome inhibitors: a multicenter IMWG study. </a:t>
            </a:r>
            <a:r>
              <a:rPr lang="en-US" altLang="zh-CN" sz="800" b="0" i="1" dirty="0">
                <a:solidFill>
                  <a:srgbClr val="303030"/>
                </a:solidFill>
                <a:effectLst/>
                <a:latin typeface="黑体" panose="02010609060101010101" pitchFamily="49" charset="-122"/>
                <a:ea typeface="黑体" panose="02010609060101010101" pitchFamily="49" charset="-122"/>
              </a:rPr>
              <a:t>Leukemia</a:t>
            </a:r>
            <a:r>
              <a:rPr lang="en-US" altLang="zh-CN" sz="800" b="0" i="0" dirty="0">
                <a:solidFill>
                  <a:srgbClr val="303030"/>
                </a:solidFill>
                <a:effectLst/>
                <a:latin typeface="黑体" panose="02010609060101010101" pitchFamily="49" charset="-122"/>
                <a:ea typeface="黑体" panose="02010609060101010101" pitchFamily="49" charset="-122"/>
              </a:rPr>
              <a:t> 2017. November; 31(11): 2443–2448</a:t>
            </a:r>
            <a:endParaRPr lang="zh-CN" altLang="en-US" sz="800" dirty="0">
              <a:latin typeface="黑体" panose="02010609060101010101" pitchFamily="49" charset="-122"/>
              <a:ea typeface="黑体" panose="02010609060101010101" pitchFamily="49" charset="-122"/>
            </a:endParaRPr>
          </a:p>
        </p:txBody>
      </p:sp>
      <p:graphicFrame>
        <p:nvGraphicFramePr>
          <p:cNvPr id="2" name="表格 1">
            <a:extLst>
              <a:ext uri="{FF2B5EF4-FFF2-40B4-BE49-F238E27FC236}">
                <a16:creationId xmlns:a16="http://schemas.microsoft.com/office/drawing/2014/main" id="{F250A8A0-F1BF-5EB1-457C-4A66FEA2DCA6}"/>
              </a:ext>
            </a:extLst>
          </p:cNvPr>
          <p:cNvGraphicFramePr>
            <a:graphicFrameLocks noGrp="1"/>
          </p:cNvGraphicFramePr>
          <p:nvPr>
            <p:extLst>
              <p:ext uri="{D42A27DB-BD31-4B8C-83A1-F6EECF244321}">
                <p14:modId xmlns:p14="http://schemas.microsoft.com/office/powerpoint/2010/main" val="2261335940"/>
              </p:ext>
            </p:extLst>
          </p:nvPr>
        </p:nvGraphicFramePr>
        <p:xfrm>
          <a:off x="6945587" y="1136801"/>
          <a:ext cx="4570498" cy="1629504"/>
        </p:xfrm>
        <a:graphic>
          <a:graphicData uri="http://schemas.openxmlformats.org/drawingml/2006/table">
            <a:tbl>
              <a:tblPr firstRow="1" bandRow="1">
                <a:tableStyleId>{5C22544A-7EE6-4342-B048-85BDC9FD1C3A}</a:tableStyleId>
              </a:tblPr>
              <a:tblGrid>
                <a:gridCol w="1264023">
                  <a:extLst>
                    <a:ext uri="{9D8B030D-6E8A-4147-A177-3AD203B41FA5}">
                      <a16:colId xmlns:a16="http://schemas.microsoft.com/office/drawing/2014/main" val="1735334705"/>
                    </a:ext>
                  </a:extLst>
                </a:gridCol>
                <a:gridCol w="3306475">
                  <a:extLst>
                    <a:ext uri="{9D8B030D-6E8A-4147-A177-3AD203B41FA5}">
                      <a16:colId xmlns:a16="http://schemas.microsoft.com/office/drawing/2014/main" val="2463249481"/>
                    </a:ext>
                  </a:extLst>
                </a:gridCol>
              </a:tblGrid>
              <a:tr h="423622">
                <a:tc>
                  <a:txBody>
                    <a:bodyPr/>
                    <a:lstStyle/>
                    <a:p>
                      <a:pPr algn="l"/>
                      <a:r>
                        <a:rPr lang="zh-CN" altLang="en-US" sz="1200" b="0" dirty="0">
                          <a:solidFill>
                            <a:schemeClr val="tx1"/>
                          </a:solidFill>
                          <a:latin typeface="黑体" panose="02010609060101010101" pitchFamily="49" charset="-122"/>
                          <a:ea typeface="黑体" panose="02010609060101010101" pitchFamily="49" charset="-122"/>
                        </a:rPr>
                        <a:t>参照药品建议</a:t>
                      </a:r>
                    </a:p>
                  </a:txBody>
                  <a:tcPr anchor="ctr">
                    <a:lnR w="9525" cap="flat" cmpd="sng" algn="ctr">
                      <a:solidFill>
                        <a:schemeClr val="bg1">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75000"/>
                        </a:schemeClr>
                      </a:solidFill>
                      <a:prstDash val="dash"/>
                      <a:round/>
                      <a:headEnd type="none" w="med" len="med"/>
                      <a:tailEnd type="none" w="med" len="med"/>
                    </a:lnB>
                    <a:noFill/>
                  </a:tcPr>
                </a:tc>
                <a:tc>
                  <a:txBody>
                    <a:bodyPr/>
                    <a:lstStyle/>
                    <a:p>
                      <a:r>
                        <a:rPr lang="zh-CN" altLang="en-US" sz="1200" b="0" dirty="0">
                          <a:solidFill>
                            <a:schemeClr val="tx1"/>
                          </a:solidFill>
                        </a:rPr>
                        <a:t>达雷妥尤单抗</a:t>
                      </a:r>
                      <a:r>
                        <a:rPr lang="en-US" altLang="zh-CN" sz="1200" b="0" dirty="0">
                          <a:solidFill>
                            <a:schemeClr val="tx1"/>
                          </a:solidFill>
                        </a:rPr>
                        <a:t>+</a:t>
                      </a:r>
                      <a:r>
                        <a:rPr lang="zh-CN" altLang="en-US" sz="1200" b="0" dirty="0">
                          <a:solidFill>
                            <a:schemeClr val="tx1"/>
                          </a:solidFill>
                        </a:rPr>
                        <a:t>卡非佐米</a:t>
                      </a:r>
                      <a:r>
                        <a:rPr lang="en-US" altLang="zh-CN" sz="1200" b="0" dirty="0">
                          <a:solidFill>
                            <a:schemeClr val="tx1"/>
                          </a:solidFill>
                        </a:rPr>
                        <a:t>+</a:t>
                      </a:r>
                      <a:r>
                        <a:rPr lang="zh-CN" altLang="en-US" sz="1200" b="0" dirty="0">
                          <a:solidFill>
                            <a:schemeClr val="tx1"/>
                          </a:solidFill>
                        </a:rPr>
                        <a:t>地塞米松（</a:t>
                      </a:r>
                      <a:r>
                        <a:rPr lang="en-US" altLang="zh-CN" sz="1200" b="0" dirty="0" err="1">
                          <a:solidFill>
                            <a:schemeClr val="tx1"/>
                          </a:solidFill>
                        </a:rPr>
                        <a:t>DKd</a:t>
                      </a:r>
                      <a:r>
                        <a:rPr lang="zh-CN" altLang="en-US" sz="1200" b="0" dirty="0">
                          <a:solidFill>
                            <a:schemeClr val="tx1"/>
                          </a:solidFill>
                        </a:rPr>
                        <a:t>方案）</a:t>
                      </a:r>
                    </a:p>
                  </a:txBody>
                  <a:tcPr anchor="ctr">
                    <a:lnL w="9525" cap="flat" cmpd="sng" algn="ctr">
                      <a:solidFill>
                        <a:schemeClr val="bg1">
                          <a:lumMod val="75000"/>
                        </a:schemeClr>
                      </a:solidFill>
                      <a:prstDash val="dash"/>
                      <a:round/>
                      <a:headEnd type="none" w="med" len="med"/>
                      <a:tailEnd type="none" w="med" len="med"/>
                    </a:lnL>
                    <a:lnT w="12700" cap="flat" cmpd="sng" algn="ctr">
                      <a:solidFill>
                        <a:schemeClr val="tx1"/>
                      </a:solidFill>
                      <a:prstDash val="solid"/>
                      <a:round/>
                      <a:headEnd type="none" w="med" len="med"/>
                      <a:tailEnd type="none" w="med" len="med"/>
                    </a:lnT>
                    <a:lnB w="9525" cap="flat" cmpd="sng" algn="ctr">
                      <a:solidFill>
                        <a:schemeClr val="bg1">
                          <a:lumMod val="75000"/>
                        </a:schemeClr>
                      </a:solidFill>
                      <a:prstDash val="dash"/>
                      <a:round/>
                      <a:headEnd type="none" w="med" len="med"/>
                      <a:tailEnd type="none" w="med" len="med"/>
                    </a:lnB>
                    <a:noFill/>
                  </a:tcPr>
                </a:tc>
                <a:extLst>
                  <a:ext uri="{0D108BD9-81ED-4DB2-BD59-A6C34878D82A}">
                    <a16:rowId xmlns:a16="http://schemas.microsoft.com/office/drawing/2014/main" val="3080668848"/>
                  </a:ext>
                </a:extLst>
              </a:tr>
              <a:tr h="1205882">
                <a:tc>
                  <a:txBody>
                    <a:bodyPr/>
                    <a:lstStyle/>
                    <a:p>
                      <a:pPr algn="l"/>
                      <a:r>
                        <a:rPr lang="zh-CN" altLang="en-US" sz="1200" b="0" dirty="0">
                          <a:solidFill>
                            <a:schemeClr val="tx1"/>
                          </a:solidFill>
                          <a:latin typeface="黑体" panose="02010609060101010101" pitchFamily="49" charset="-122"/>
                          <a:ea typeface="黑体" panose="02010609060101010101" pitchFamily="49" charset="-122"/>
                        </a:rPr>
                        <a:t>推荐理由</a:t>
                      </a:r>
                    </a:p>
                  </a:txBody>
                  <a:tcPr anchor="ctr">
                    <a:lnR w="9525" cap="flat" cmpd="sng" algn="ctr">
                      <a:solidFill>
                        <a:schemeClr val="bg1">
                          <a:lumMod val="75000"/>
                        </a:schemeClr>
                      </a:solidFill>
                      <a:prstDash val="dash"/>
                      <a:round/>
                      <a:headEnd type="none" w="med" len="med"/>
                      <a:tailEnd type="none" w="med" len="med"/>
                    </a:lnR>
                    <a:lnT w="9525" cap="flat" cmpd="sng" algn="ctr">
                      <a:solidFill>
                        <a:schemeClr val="bg1">
                          <a:lumMod val="75000"/>
                        </a:schemeClr>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b="0" dirty="0">
                          <a:solidFill>
                            <a:schemeClr val="tx1"/>
                          </a:solidFill>
                        </a:rPr>
                        <a:t>《CSCO 2024</a:t>
                      </a:r>
                      <a:r>
                        <a:rPr lang="zh-CN" altLang="en-US" sz="1200" b="0" dirty="0">
                          <a:solidFill>
                            <a:schemeClr val="tx1"/>
                          </a:solidFill>
                        </a:rPr>
                        <a:t>恶性血液病诊疗指南</a:t>
                      </a:r>
                      <a:r>
                        <a:rPr lang="en-US" altLang="zh-CN" sz="1200" b="0" dirty="0">
                          <a:solidFill>
                            <a:schemeClr val="tx1"/>
                          </a:solidFill>
                        </a:rPr>
                        <a:t>》</a:t>
                      </a:r>
                      <a:r>
                        <a:rPr lang="zh-CN" altLang="en-US" sz="1200" b="0" dirty="0">
                          <a:solidFill>
                            <a:schemeClr val="tx1"/>
                          </a:solidFill>
                        </a:rPr>
                        <a:t>中，对硼替佐米</a:t>
                      </a:r>
                      <a:r>
                        <a:rPr lang="en-US" altLang="zh-CN" sz="1200" b="0" dirty="0">
                          <a:solidFill>
                            <a:schemeClr val="tx1"/>
                          </a:solidFill>
                        </a:rPr>
                        <a:t>+</a:t>
                      </a:r>
                      <a:r>
                        <a:rPr lang="zh-CN" altLang="en-US" sz="1200" b="0" dirty="0">
                          <a:solidFill>
                            <a:schemeClr val="tx1"/>
                          </a:solidFill>
                        </a:rPr>
                        <a:t>来那度胺两药耐药的复发难治性多发性骨髓瘤患者推荐采用抗</a:t>
                      </a:r>
                      <a:r>
                        <a:rPr lang="en-US" altLang="zh-CN" sz="1200" b="0" dirty="0">
                          <a:solidFill>
                            <a:schemeClr val="tx1"/>
                          </a:solidFill>
                        </a:rPr>
                        <a:t>BCMA CAR-T</a:t>
                      </a:r>
                      <a:r>
                        <a:rPr lang="zh-CN" altLang="en-US" sz="1200" b="0" dirty="0">
                          <a:solidFill>
                            <a:schemeClr val="tx1"/>
                          </a:solidFill>
                        </a:rPr>
                        <a:t>治疗或达雷妥尤单抗</a:t>
                      </a:r>
                      <a:r>
                        <a:rPr lang="en-US" altLang="zh-CN" sz="1200" b="0" dirty="0">
                          <a:solidFill>
                            <a:schemeClr val="tx1"/>
                          </a:solidFill>
                        </a:rPr>
                        <a:t>+</a:t>
                      </a:r>
                      <a:r>
                        <a:rPr lang="zh-CN" altLang="en-US" sz="1200" b="0" dirty="0">
                          <a:solidFill>
                            <a:schemeClr val="tx1"/>
                          </a:solidFill>
                        </a:rPr>
                        <a:t>卡非佐米</a:t>
                      </a:r>
                      <a:r>
                        <a:rPr lang="en-US" altLang="zh-CN" sz="1200" b="0" dirty="0">
                          <a:solidFill>
                            <a:schemeClr val="tx1"/>
                          </a:solidFill>
                        </a:rPr>
                        <a:t>+</a:t>
                      </a:r>
                      <a:r>
                        <a:rPr lang="zh-CN" altLang="en-US" sz="1200" b="0" dirty="0">
                          <a:solidFill>
                            <a:schemeClr val="tx1"/>
                          </a:solidFill>
                        </a:rPr>
                        <a:t>地塞米松（</a:t>
                      </a:r>
                      <a:r>
                        <a:rPr lang="en-US" altLang="zh-CN" sz="1200" b="0" dirty="0" err="1">
                          <a:solidFill>
                            <a:schemeClr val="tx1"/>
                          </a:solidFill>
                        </a:rPr>
                        <a:t>DKd</a:t>
                      </a:r>
                      <a:r>
                        <a:rPr lang="zh-CN" altLang="en-US" sz="1200" b="0" dirty="0">
                          <a:solidFill>
                            <a:schemeClr val="tx1"/>
                          </a:solidFill>
                        </a:rPr>
                        <a:t>方案）（</a:t>
                      </a:r>
                      <a:r>
                        <a:rPr lang="en-US" altLang="zh-CN" sz="1200" b="0" dirty="0">
                          <a:solidFill>
                            <a:schemeClr val="tx1"/>
                          </a:solidFill>
                        </a:rPr>
                        <a:t>Ⅰ</a:t>
                      </a:r>
                      <a:r>
                        <a:rPr lang="zh-CN" altLang="en-US" sz="1200" b="0" dirty="0">
                          <a:solidFill>
                            <a:schemeClr val="tx1"/>
                          </a:solidFill>
                        </a:rPr>
                        <a:t>级推荐，</a:t>
                      </a:r>
                      <a:r>
                        <a:rPr lang="en-US" altLang="zh-CN" sz="1200" b="0" dirty="0">
                          <a:solidFill>
                            <a:schemeClr val="tx1"/>
                          </a:solidFill>
                        </a:rPr>
                        <a:t>1</a:t>
                      </a:r>
                      <a:r>
                        <a:rPr lang="zh-CN" altLang="en-US" sz="1200" b="0" dirty="0">
                          <a:solidFill>
                            <a:schemeClr val="tx1"/>
                          </a:solidFill>
                        </a:rPr>
                        <a:t>类证据）</a:t>
                      </a:r>
                    </a:p>
                  </a:txBody>
                  <a:tcPr anchor="ctr">
                    <a:lnL w="9525" cap="flat" cmpd="sng" algn="ctr">
                      <a:solidFill>
                        <a:schemeClr val="bg1">
                          <a:lumMod val="75000"/>
                        </a:schemeClr>
                      </a:solidFill>
                      <a:prstDash val="dash"/>
                      <a:round/>
                      <a:headEnd type="none" w="med" len="med"/>
                      <a:tailEnd type="none" w="med" len="med"/>
                    </a:lnL>
                    <a:lnT w="9525" cap="flat" cmpd="sng" algn="ctr">
                      <a:solidFill>
                        <a:schemeClr val="bg1">
                          <a:lumMod val="75000"/>
                        </a:schemeClr>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1016561"/>
                  </a:ext>
                </a:extLst>
              </a:tr>
            </a:tbl>
          </a:graphicData>
        </a:graphic>
      </p:graphicFrame>
      <p:graphicFrame>
        <p:nvGraphicFramePr>
          <p:cNvPr id="3" name="表格 2">
            <a:extLst>
              <a:ext uri="{FF2B5EF4-FFF2-40B4-BE49-F238E27FC236}">
                <a16:creationId xmlns:a16="http://schemas.microsoft.com/office/drawing/2014/main" id="{90DC920B-3A75-8BB2-2BDB-2DD3F2F7D7B4}"/>
              </a:ext>
            </a:extLst>
          </p:cNvPr>
          <p:cNvGraphicFramePr>
            <a:graphicFrameLocks noGrp="1"/>
          </p:cNvGraphicFramePr>
          <p:nvPr>
            <p:extLst>
              <p:ext uri="{D42A27DB-BD31-4B8C-83A1-F6EECF244321}">
                <p14:modId xmlns:p14="http://schemas.microsoft.com/office/powerpoint/2010/main" val="2721486052"/>
              </p:ext>
            </p:extLst>
          </p:nvPr>
        </p:nvGraphicFramePr>
        <p:xfrm>
          <a:off x="6142314" y="3084139"/>
          <a:ext cx="5428756" cy="3505200"/>
        </p:xfrm>
        <a:graphic>
          <a:graphicData uri="http://schemas.openxmlformats.org/drawingml/2006/table">
            <a:tbl>
              <a:tblPr firstRow="1" bandRow="1">
                <a:tableStyleId>{5C22544A-7EE6-4342-B048-85BDC9FD1C3A}</a:tableStyleId>
              </a:tblPr>
              <a:tblGrid>
                <a:gridCol w="574227">
                  <a:extLst>
                    <a:ext uri="{9D8B030D-6E8A-4147-A177-3AD203B41FA5}">
                      <a16:colId xmlns:a16="http://schemas.microsoft.com/office/drawing/2014/main" val="207966187"/>
                    </a:ext>
                  </a:extLst>
                </a:gridCol>
                <a:gridCol w="4854529">
                  <a:extLst>
                    <a:ext uri="{9D8B030D-6E8A-4147-A177-3AD203B41FA5}">
                      <a16:colId xmlns:a16="http://schemas.microsoft.com/office/drawing/2014/main" val="763823179"/>
                    </a:ext>
                  </a:extLst>
                </a:gridCol>
              </a:tblGrid>
              <a:tr h="2086827">
                <a:tc>
                  <a:txBody>
                    <a:bodyPr/>
                    <a:lstStyle/>
                    <a:p>
                      <a:endParaRPr lang="zh-CN" altLang="en-US" sz="1800" b="0" dirty="0">
                        <a:solidFill>
                          <a:schemeClr val="accent1">
                            <a:lumMod val="75000"/>
                          </a:schemeClr>
                        </a:solidFill>
                        <a:latin typeface="黑体" panose="02010609060101010101" pitchFamily="49" charset="-122"/>
                        <a:ea typeface="黑体" panose="02010609060101010101" pitchFamily="49" charset="-122"/>
                      </a:endParaRPr>
                    </a:p>
                  </a:txBody>
                  <a:tcPr>
                    <a:lnL w="9525" cap="flat" cmpd="sng" algn="ctr">
                      <a:noFill/>
                      <a:prstDash val="dash"/>
                      <a:round/>
                      <a:headEnd type="none" w="med" len="med"/>
                      <a:tailEnd type="none" w="med" len="med"/>
                    </a:lnL>
                    <a:lnR w="9525" cap="flat" cmpd="sng" algn="ctr">
                      <a:noFill/>
                      <a:prstDash val="dash"/>
                      <a:round/>
                      <a:headEnd type="none" w="med" len="med"/>
                      <a:tailEnd type="none" w="med" len="med"/>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zh-CN" altLang="en-US" sz="2000" b="0" dirty="0">
                          <a:solidFill>
                            <a:schemeClr val="accent1">
                              <a:lumMod val="75000"/>
                            </a:schemeClr>
                          </a:solidFill>
                          <a:latin typeface="黑体" panose="02010609060101010101" pitchFamily="49" charset="-122"/>
                          <a:ea typeface="黑体" panose="02010609060101010101" pitchFamily="49" charset="-122"/>
                        </a:rPr>
                        <a:t>产品优势</a:t>
                      </a:r>
                      <a:endParaRPr lang="en-US" altLang="zh-CN" sz="2000" b="0" dirty="0">
                        <a:solidFill>
                          <a:schemeClr val="accent1">
                            <a:lumMod val="75000"/>
                          </a:schemeClr>
                        </a:solidFill>
                        <a:latin typeface="黑体" panose="02010609060101010101" pitchFamily="49" charset="-122"/>
                        <a:ea typeface="黑体" panose="02010609060101010101" pitchFamily="49" charset="-122"/>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zh-CN" altLang="en-US" sz="1400" b="1" kern="1200" dirty="0">
                          <a:solidFill>
                            <a:schemeClr val="tx1"/>
                          </a:solidFill>
                          <a:latin typeface="+mn-ea"/>
                          <a:ea typeface="+mn-ea"/>
                          <a:cs typeface="+mn-cs"/>
                        </a:rPr>
                        <a:t>疗效强力</a:t>
                      </a:r>
                      <a:r>
                        <a:rPr lang="zh-CN" altLang="en-US" sz="1400" b="0" kern="1200" dirty="0">
                          <a:solidFill>
                            <a:schemeClr val="tx1"/>
                          </a:solidFill>
                          <a:latin typeface="+mn-ea"/>
                          <a:ea typeface="+mn-ea"/>
                          <a:cs typeface="+mn-cs"/>
                        </a:rPr>
                        <a:t>：随访结果显示，总缓解率为 </a:t>
                      </a:r>
                      <a:r>
                        <a:rPr lang="en-US" altLang="zh-CN" sz="1400" b="0" kern="1200" dirty="0">
                          <a:solidFill>
                            <a:schemeClr val="tx1"/>
                          </a:solidFill>
                          <a:latin typeface="+mn-ea"/>
                          <a:ea typeface="+mn-ea"/>
                          <a:cs typeface="+mn-cs"/>
                        </a:rPr>
                        <a:t>96.0%</a:t>
                      </a:r>
                      <a:r>
                        <a:rPr lang="zh-CN" altLang="en-US" sz="1400" b="0" kern="1200" dirty="0">
                          <a:solidFill>
                            <a:schemeClr val="tx1"/>
                          </a:solidFill>
                          <a:latin typeface="+mn-ea"/>
                          <a:ea typeface="+mn-ea"/>
                          <a:cs typeface="+mn-cs"/>
                        </a:rPr>
                        <a:t>，完全缓解率为</a:t>
                      </a:r>
                      <a:r>
                        <a:rPr lang="en-US" altLang="zh-CN" sz="1400" b="0" kern="1200" dirty="0">
                          <a:solidFill>
                            <a:schemeClr val="tx1"/>
                          </a:solidFill>
                          <a:latin typeface="+mn-ea"/>
                          <a:ea typeface="+mn-ea"/>
                          <a:cs typeface="+mn-cs"/>
                        </a:rPr>
                        <a:t>74.3%</a:t>
                      </a:r>
                      <a:r>
                        <a:rPr lang="zh-CN" altLang="en-US" sz="1400" b="0" kern="1200" dirty="0">
                          <a:solidFill>
                            <a:schemeClr val="tx1"/>
                          </a:solidFill>
                          <a:latin typeface="+mn-ea"/>
                          <a:ea typeface="+mn-ea"/>
                          <a:cs typeface="+mn-cs"/>
                        </a:rPr>
                        <a:t>；中位无进展生存期尚未达到，</a:t>
                      </a:r>
                      <a:r>
                        <a:rPr lang="en-US" altLang="zh-CN" sz="1400" b="0" kern="1200" dirty="0">
                          <a:solidFill>
                            <a:schemeClr val="tx1"/>
                          </a:solidFill>
                          <a:latin typeface="+mn-ea"/>
                          <a:ea typeface="+mn-ea"/>
                          <a:cs typeface="+mn-cs"/>
                        </a:rPr>
                        <a:t>12 </a:t>
                      </a:r>
                      <a:r>
                        <a:rPr lang="zh-CN" altLang="en-US" sz="1400" b="0" kern="1200" dirty="0">
                          <a:solidFill>
                            <a:schemeClr val="tx1"/>
                          </a:solidFill>
                          <a:latin typeface="+mn-ea"/>
                          <a:ea typeface="+mn-ea"/>
                          <a:cs typeface="+mn-cs"/>
                        </a:rPr>
                        <a:t>个月无进展生存率为 </a:t>
                      </a:r>
                      <a:r>
                        <a:rPr lang="en-US" altLang="zh-CN" sz="1400" b="0" kern="1200" dirty="0">
                          <a:solidFill>
                            <a:schemeClr val="tx1"/>
                          </a:solidFill>
                          <a:latin typeface="+mn-ea"/>
                          <a:ea typeface="+mn-ea"/>
                          <a:cs typeface="+mn-cs"/>
                        </a:rPr>
                        <a:t>78.8%</a:t>
                      </a:r>
                      <a:r>
                        <a:rPr lang="zh-CN" altLang="en-US" sz="1400" b="0" kern="1200" dirty="0">
                          <a:solidFill>
                            <a:schemeClr val="tx1"/>
                          </a:solidFill>
                          <a:latin typeface="+mn-ea"/>
                          <a:ea typeface="+mn-ea"/>
                          <a:cs typeface="+mn-cs"/>
                        </a:rPr>
                        <a:t>；</a:t>
                      </a:r>
                      <a:endParaRPr lang="en-US" altLang="zh-CN" sz="1400" b="0" kern="1200" dirty="0">
                        <a:solidFill>
                          <a:schemeClr val="tx1"/>
                        </a:solidFill>
                        <a:latin typeface="+mn-ea"/>
                        <a:ea typeface="+mn-ea"/>
                        <a:cs typeface="+mn-cs"/>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zh-CN" altLang="en-US" sz="1400" b="1" kern="1200" dirty="0">
                          <a:solidFill>
                            <a:schemeClr val="tx1"/>
                          </a:solidFill>
                          <a:latin typeface="+mn-ea"/>
                          <a:ea typeface="+mn-ea"/>
                          <a:cs typeface="+mn-cs"/>
                        </a:rPr>
                        <a:t>安全优异：</a:t>
                      </a:r>
                      <a:r>
                        <a:rPr lang="zh-CN" altLang="en-US" sz="1400" b="0" kern="1200" dirty="0">
                          <a:solidFill>
                            <a:schemeClr val="tx1"/>
                          </a:solidFill>
                          <a:latin typeface="+mn-ea"/>
                          <a:ea typeface="+mn-ea"/>
                          <a:cs typeface="+mn-cs"/>
                        </a:rPr>
                        <a:t>未发现≥</a:t>
                      </a:r>
                      <a:r>
                        <a:rPr lang="en-US" altLang="zh-CN" sz="1400" b="0" kern="1200" dirty="0">
                          <a:solidFill>
                            <a:schemeClr val="tx1"/>
                          </a:solidFill>
                          <a:latin typeface="+mn-ea"/>
                          <a:ea typeface="+mn-ea"/>
                          <a:cs typeface="+mn-cs"/>
                        </a:rPr>
                        <a:t>3</a:t>
                      </a:r>
                      <a:r>
                        <a:rPr lang="zh-CN" altLang="en-US" sz="1400" b="0" kern="1200" dirty="0">
                          <a:solidFill>
                            <a:schemeClr val="tx1"/>
                          </a:solidFill>
                          <a:latin typeface="+mn-ea"/>
                          <a:ea typeface="+mn-ea"/>
                          <a:cs typeface="+mn-cs"/>
                        </a:rPr>
                        <a:t>级免疫效应细胞相关神经毒性综合症，≥</a:t>
                      </a:r>
                      <a:r>
                        <a:rPr lang="en-US" altLang="zh-CN" sz="1400" b="0" kern="1200" dirty="0">
                          <a:solidFill>
                            <a:schemeClr val="tx1"/>
                          </a:solidFill>
                          <a:latin typeface="+mn-ea"/>
                          <a:ea typeface="+mn-ea"/>
                          <a:cs typeface="+mn-cs"/>
                        </a:rPr>
                        <a:t>3</a:t>
                      </a:r>
                      <a:r>
                        <a:rPr lang="zh-CN" altLang="en-US" sz="1400" b="0" kern="1200" dirty="0">
                          <a:solidFill>
                            <a:schemeClr val="tx1"/>
                          </a:solidFill>
                          <a:latin typeface="+mn-ea"/>
                          <a:ea typeface="+mn-ea"/>
                          <a:cs typeface="+mn-cs"/>
                        </a:rPr>
                        <a:t>级细胞因子释放综合征发生率仅为</a:t>
                      </a:r>
                      <a:r>
                        <a:rPr lang="en-US" altLang="zh-CN" sz="1400" b="0" kern="1200" dirty="0">
                          <a:solidFill>
                            <a:schemeClr val="tx1"/>
                          </a:solidFill>
                          <a:latin typeface="+mn-ea"/>
                          <a:ea typeface="+mn-ea"/>
                          <a:cs typeface="+mn-cs"/>
                        </a:rPr>
                        <a:t>1%</a:t>
                      </a:r>
                      <a:r>
                        <a:rPr lang="zh-CN" altLang="en-US" sz="1400" b="0" kern="1200" dirty="0">
                          <a:solidFill>
                            <a:schemeClr val="tx1"/>
                          </a:solidFill>
                          <a:latin typeface="+mn-ea"/>
                          <a:ea typeface="+mn-ea"/>
                          <a:cs typeface="+mn-cs"/>
                        </a:rPr>
                        <a:t>，无运动</a:t>
                      </a:r>
                      <a:r>
                        <a:rPr lang="en-US" altLang="zh-CN" sz="1400" b="0" kern="1200" dirty="0">
                          <a:solidFill>
                            <a:schemeClr val="tx1"/>
                          </a:solidFill>
                          <a:latin typeface="+mn-ea"/>
                          <a:ea typeface="+mn-ea"/>
                          <a:cs typeface="+mn-cs"/>
                        </a:rPr>
                        <a:t>/</a:t>
                      </a:r>
                      <a:r>
                        <a:rPr lang="zh-CN" altLang="en-US" sz="1400" b="0" kern="1200" dirty="0">
                          <a:solidFill>
                            <a:schemeClr val="tx1"/>
                          </a:solidFill>
                          <a:latin typeface="+mn-ea"/>
                          <a:ea typeface="+mn-ea"/>
                          <a:cs typeface="+mn-cs"/>
                        </a:rPr>
                        <a:t>认知障碍，无帕金森病；</a:t>
                      </a:r>
                      <a:endParaRPr lang="en-US" altLang="zh-CN" sz="1400" b="0" kern="1200" dirty="0">
                        <a:solidFill>
                          <a:schemeClr val="tx1"/>
                        </a:solidFill>
                        <a:latin typeface="+mn-ea"/>
                        <a:ea typeface="+mn-ea"/>
                        <a:cs typeface="+mn-cs"/>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zh-CN" altLang="en-US" sz="1400" b="1" kern="1200" dirty="0">
                          <a:solidFill>
                            <a:schemeClr val="tx1"/>
                          </a:solidFill>
                          <a:latin typeface="+mn-ea"/>
                          <a:ea typeface="+mn-ea"/>
                          <a:cs typeface="+mn-cs"/>
                        </a:rPr>
                        <a:t>持久存续：</a:t>
                      </a:r>
                      <a:r>
                        <a:rPr lang="zh-CN" altLang="en-US" sz="1400" b="0" kern="1200" dirty="0">
                          <a:solidFill>
                            <a:schemeClr val="tx1"/>
                          </a:solidFill>
                          <a:latin typeface="+mn-ea"/>
                          <a:ea typeface="+mn-ea"/>
                          <a:cs typeface="+mn-cs"/>
                        </a:rPr>
                        <a:t>中位存续时间</a:t>
                      </a:r>
                      <a:r>
                        <a:rPr lang="en-US" altLang="zh-CN" sz="1400" b="0" kern="1200" dirty="0">
                          <a:solidFill>
                            <a:schemeClr val="tx1"/>
                          </a:solidFill>
                          <a:latin typeface="+mn-ea"/>
                          <a:ea typeface="+mn-ea"/>
                          <a:cs typeface="+mn-cs"/>
                        </a:rPr>
                        <a:t>419</a:t>
                      </a:r>
                      <a:r>
                        <a:rPr lang="zh-CN" altLang="en-US" sz="1400" b="0" kern="1200" dirty="0">
                          <a:solidFill>
                            <a:schemeClr val="tx1"/>
                          </a:solidFill>
                          <a:latin typeface="+mn-ea"/>
                          <a:ea typeface="+mn-ea"/>
                          <a:cs typeface="+mn-cs"/>
                        </a:rPr>
                        <a:t>天，</a:t>
                      </a:r>
                      <a:r>
                        <a:rPr lang="en-US" altLang="zh-CN" sz="1400" b="0" kern="1200" dirty="0">
                          <a:solidFill>
                            <a:schemeClr val="tx1"/>
                          </a:solidFill>
                          <a:latin typeface="+mn-ea"/>
                          <a:ea typeface="+mn-ea"/>
                          <a:cs typeface="+mn-cs"/>
                        </a:rPr>
                        <a:t>12</a:t>
                      </a:r>
                      <a:r>
                        <a:rPr lang="zh-CN" altLang="en-US" sz="1400" b="0" kern="1200" dirty="0">
                          <a:solidFill>
                            <a:schemeClr val="tx1"/>
                          </a:solidFill>
                          <a:latin typeface="+mn-ea"/>
                          <a:ea typeface="+mn-ea"/>
                          <a:cs typeface="+mn-cs"/>
                        </a:rPr>
                        <a:t>个月持续</a:t>
                      </a:r>
                      <a:r>
                        <a:rPr lang="en-US" altLang="zh-CN" sz="1400" b="0" kern="1200" dirty="0">
                          <a:solidFill>
                            <a:schemeClr val="tx1"/>
                          </a:solidFill>
                          <a:latin typeface="+mn-ea"/>
                          <a:ea typeface="+mn-ea"/>
                          <a:cs typeface="+mn-cs"/>
                        </a:rPr>
                        <a:t>MRD</a:t>
                      </a:r>
                      <a:r>
                        <a:rPr lang="zh-CN" altLang="en-US" sz="1400" b="0" kern="1200" dirty="0">
                          <a:solidFill>
                            <a:schemeClr val="tx1"/>
                          </a:solidFill>
                          <a:latin typeface="+mn-ea"/>
                          <a:ea typeface="+mn-ea"/>
                          <a:cs typeface="+mn-cs"/>
                        </a:rPr>
                        <a:t>阴性率</a:t>
                      </a:r>
                      <a:r>
                        <a:rPr lang="en-US" altLang="zh-CN" sz="1400" b="0" kern="1200" dirty="0">
                          <a:solidFill>
                            <a:schemeClr val="tx1"/>
                          </a:solidFill>
                          <a:latin typeface="+mn-ea"/>
                          <a:ea typeface="+mn-ea"/>
                          <a:cs typeface="+mn-cs"/>
                        </a:rPr>
                        <a:t>81.7%</a:t>
                      </a:r>
                      <a:r>
                        <a:rPr lang="zh-CN" altLang="en-US" sz="1400" b="0" kern="1200" dirty="0">
                          <a:solidFill>
                            <a:schemeClr val="tx1"/>
                          </a:solidFill>
                          <a:latin typeface="+mn-ea"/>
                          <a:ea typeface="+mn-ea"/>
                          <a:cs typeface="+mn-cs"/>
                        </a:rPr>
                        <a:t>；</a:t>
                      </a:r>
                      <a:endParaRPr lang="en-US" altLang="zh-CN" sz="1400" b="0" kern="1200" dirty="0">
                        <a:solidFill>
                          <a:schemeClr val="tx1"/>
                        </a:solidFill>
                        <a:latin typeface="+mn-ea"/>
                        <a:ea typeface="+mn-ea"/>
                        <a:cs typeface="+mn-cs"/>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zh-CN" altLang="en-US" sz="1400" b="1" kern="1200" dirty="0">
                          <a:solidFill>
                            <a:schemeClr val="tx1"/>
                          </a:solidFill>
                          <a:latin typeface="+mn-ea"/>
                          <a:ea typeface="+mn-ea"/>
                          <a:cs typeface="+mn-cs"/>
                        </a:rPr>
                        <a:t>用药方便：</a:t>
                      </a:r>
                      <a:r>
                        <a:rPr lang="zh-CN" altLang="en-US" sz="1400" b="0" kern="1200" dirty="0">
                          <a:solidFill>
                            <a:schemeClr val="tx1"/>
                          </a:solidFill>
                          <a:latin typeface="+mn-ea"/>
                          <a:ea typeface="+mn-ea"/>
                          <a:cs typeface="+mn-cs"/>
                        </a:rPr>
                        <a:t>单次用药，改善患者治疗依从性，降低传统治疗多次住院产生的时间成本和经济负担。</a:t>
                      </a:r>
                      <a:endParaRPr lang="en-US" altLang="zh-CN" sz="1400" b="0" kern="1200" dirty="0">
                        <a:solidFill>
                          <a:schemeClr val="tx1"/>
                        </a:solidFill>
                        <a:latin typeface="+mn-ea"/>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lang="zh-CN" altLang="en-US" sz="1400" b="0" kern="1200" dirty="0">
                        <a:solidFill>
                          <a:schemeClr val="tx1"/>
                        </a:solidFill>
                        <a:latin typeface="+mn-ea"/>
                        <a:ea typeface="+mn-ea"/>
                        <a:cs typeface="+mn-cs"/>
                      </a:endParaRPr>
                    </a:p>
                  </a:txBody>
                  <a:tcPr anchor="ctr">
                    <a:lnL w="9525" cap="flat" cmpd="sng" algn="ctr">
                      <a:noFill/>
                      <a:prstDash val="dash"/>
                      <a:round/>
                      <a:headEnd type="none" w="med" len="med"/>
                      <a:tailEnd type="none" w="med" len="med"/>
                    </a:lnL>
                    <a:lnR w="9525" cap="flat" cmpd="sng" algn="ctr">
                      <a:noFill/>
                      <a:prstDash val="dash"/>
                      <a:round/>
                      <a:headEnd type="none" w="med" len="med"/>
                      <a:tailEnd type="none" w="med" len="med"/>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3278630"/>
                  </a:ext>
                </a:extLst>
              </a:tr>
            </a:tbl>
          </a:graphicData>
        </a:graphic>
      </p:graphicFrame>
      <p:pic>
        <p:nvPicPr>
          <p:cNvPr id="5" name="图形 4">
            <a:extLst>
              <a:ext uri="{FF2B5EF4-FFF2-40B4-BE49-F238E27FC236}">
                <a16:creationId xmlns:a16="http://schemas.microsoft.com/office/drawing/2014/main" id="{A8E67400-337F-9798-7EBF-ED4F8FD9748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42314" y="2977233"/>
            <a:ext cx="504000" cy="504000"/>
          </a:xfrm>
          <a:prstGeom prst="rect">
            <a:avLst/>
          </a:prstGeom>
        </p:spPr>
      </p:pic>
      <p:pic>
        <p:nvPicPr>
          <p:cNvPr id="8" name="图形 7">
            <a:extLst>
              <a:ext uri="{FF2B5EF4-FFF2-40B4-BE49-F238E27FC236}">
                <a16:creationId xmlns:a16="http://schemas.microsoft.com/office/drawing/2014/main" id="{C22E8192-01D5-0239-24A2-7E85E673B46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24384" y="967967"/>
            <a:ext cx="581085" cy="581085"/>
          </a:xfrm>
          <a:prstGeom prst="rect">
            <a:avLst/>
          </a:prstGeom>
        </p:spPr>
      </p:pic>
    </p:spTree>
    <p:extLst>
      <p:ext uri="{BB962C8B-B14F-4D97-AF65-F5344CB8AC3E}">
        <p14:creationId xmlns:p14="http://schemas.microsoft.com/office/powerpoint/2010/main" val="2487552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7" descr="资源 12">
            <a:extLst>
              <a:ext uri="{FF2B5EF4-FFF2-40B4-BE49-F238E27FC236}">
                <a16:creationId xmlns:a16="http://schemas.microsoft.com/office/drawing/2014/main" id="{7F0F3A56-DE0C-E6B7-22CC-BD492A9F65B9}"/>
              </a:ext>
            </a:extLst>
          </p:cNvPr>
          <p:cNvPicPr>
            <a:picLocks noChangeAspect="1" noChangeArrowheads="1"/>
          </p:cNvPicPr>
          <p:nvPr/>
        </p:nvPicPr>
        <p:blipFill>
          <a:blip r:embed="rId2"/>
          <a:srcRect/>
          <a:stretch>
            <a:fillRect/>
          </a:stretch>
        </p:blipFill>
        <p:spPr bwMode="auto">
          <a:xfrm>
            <a:off x="0" y="700"/>
            <a:ext cx="110124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标题 2">
            <a:extLst>
              <a:ext uri="{FF2B5EF4-FFF2-40B4-BE49-F238E27FC236}">
                <a16:creationId xmlns:a16="http://schemas.microsoft.com/office/drawing/2014/main" id="{2B43FB4C-C64B-3B68-DBDC-98D14F40AFCC}"/>
              </a:ext>
            </a:extLst>
          </p:cNvPr>
          <p:cNvSpPr txBox="1">
            <a:spLocks/>
          </p:cNvSpPr>
          <p:nvPr/>
        </p:nvSpPr>
        <p:spPr>
          <a:xfrm>
            <a:off x="217337" y="139641"/>
            <a:ext cx="9876921" cy="52228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200" b="1" noProof="1">
                <a:solidFill>
                  <a:schemeClr val="bg1"/>
                </a:solidFill>
                <a:latin typeface="微软雅黑" panose="020B0503020204020204" pitchFamily="34" charset="-122"/>
                <a:ea typeface="微软雅黑" panose="020B0503020204020204" pitchFamily="34" charset="-122"/>
              </a:rPr>
              <a:t>安全性</a:t>
            </a:r>
            <a:r>
              <a:rPr lang="en-US" altLang="zh-CN" sz="2200" b="1" noProof="1">
                <a:solidFill>
                  <a:schemeClr val="bg1"/>
                </a:solidFill>
                <a:latin typeface="微软雅黑" panose="020B0503020204020204" pitchFamily="34" charset="-122"/>
                <a:ea typeface="微软雅黑" panose="020B0503020204020204" pitchFamily="34" charset="-122"/>
              </a:rPr>
              <a:t>—</a:t>
            </a:r>
            <a:r>
              <a:rPr lang="zh-CN" altLang="en-US" sz="2200" b="1" noProof="1">
                <a:solidFill>
                  <a:schemeClr val="bg1"/>
                </a:solidFill>
                <a:latin typeface="微软雅黑" panose="020B0503020204020204" pitchFamily="34" charset="-122"/>
                <a:ea typeface="微软雅黑" panose="020B0503020204020204" pitchFamily="34" charset="-122"/>
              </a:rPr>
              <a:t>伊基奥仑赛治疗</a:t>
            </a:r>
            <a:r>
              <a:rPr lang="en-US" altLang="zh-CN" sz="2200" b="1" noProof="1">
                <a:solidFill>
                  <a:schemeClr val="bg1"/>
                </a:solidFill>
                <a:latin typeface="微软雅黑" panose="020B0503020204020204" pitchFamily="34" charset="-122"/>
                <a:ea typeface="微软雅黑" panose="020B0503020204020204" pitchFamily="34" charset="-122"/>
              </a:rPr>
              <a:t>RRMM</a:t>
            </a:r>
            <a:r>
              <a:rPr lang="zh-CN" altLang="en-US" sz="2200" b="1" noProof="1">
                <a:solidFill>
                  <a:schemeClr val="bg1"/>
                </a:solidFill>
                <a:latin typeface="微软雅黑" panose="020B0503020204020204" pitchFamily="34" charset="-122"/>
                <a:ea typeface="微软雅黑" panose="020B0503020204020204" pitchFamily="34" charset="-122"/>
              </a:rPr>
              <a:t>具有可控的安全性</a:t>
            </a:r>
            <a:endParaRPr lang="en-US" altLang="zh-CN" sz="2200" b="1" noProof="1">
              <a:solidFill>
                <a:schemeClr val="bg1"/>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9C00CA6B-7115-D0D2-B684-69B96FE3C2D2}"/>
              </a:ext>
            </a:extLst>
          </p:cNvPr>
          <p:cNvSpPr txBox="1"/>
          <p:nvPr/>
        </p:nvSpPr>
        <p:spPr>
          <a:xfrm>
            <a:off x="444407" y="662671"/>
            <a:ext cx="11239558" cy="2769989"/>
          </a:xfrm>
          <a:prstGeom prst="rect">
            <a:avLst/>
          </a:prstGeom>
          <a:solidFill>
            <a:schemeClr val="accent4">
              <a:lumMod val="20000"/>
              <a:lumOff val="80000"/>
              <a:alpha val="40000"/>
            </a:schemeClr>
          </a:solidFill>
          <a:ln>
            <a:noFill/>
          </a:ln>
        </p:spPr>
        <p:txBody>
          <a:bodyPr wrap="square" rtlCol="0">
            <a:spAutoFit/>
          </a:bodyPr>
          <a:lstStyle/>
          <a:p>
            <a:pPr marL="285750" indent="-285750">
              <a:buFont typeface="Arial" panose="020B0604020202020204" pitchFamily="34" charset="0"/>
              <a:buChar char="•"/>
            </a:pPr>
            <a:r>
              <a:rPr lang="en-US" altLang="zh-CN" sz="1600" b="1" dirty="0"/>
              <a:t>FUMANBA-1</a:t>
            </a:r>
          </a:p>
          <a:p>
            <a:pPr marL="742950" lvl="1" indent="-285750">
              <a:buFont typeface="Wingdings" panose="05000000000000000000" pitchFamily="2" charset="2"/>
              <a:buChar char="Ø"/>
            </a:pPr>
            <a:r>
              <a:rPr lang="zh-CN" altLang="en-US" sz="1400" dirty="0">
                <a:latin typeface="+mn-ea"/>
              </a:rPr>
              <a:t>截止到</a:t>
            </a:r>
            <a:r>
              <a:rPr lang="en-US" altLang="zh-CN" sz="1400" dirty="0">
                <a:latin typeface="+mn-ea"/>
              </a:rPr>
              <a:t>2022</a:t>
            </a:r>
            <a:r>
              <a:rPr lang="zh-CN" altLang="en-US" sz="1400" dirty="0">
                <a:latin typeface="+mn-ea"/>
              </a:rPr>
              <a:t>年</a:t>
            </a:r>
            <a:r>
              <a:rPr lang="en-US" altLang="zh-CN" sz="1400" dirty="0">
                <a:latin typeface="+mn-ea"/>
              </a:rPr>
              <a:t>9</a:t>
            </a:r>
            <a:r>
              <a:rPr lang="zh-CN" altLang="en-US" sz="1400" dirty="0">
                <a:latin typeface="+mn-ea"/>
              </a:rPr>
              <a:t>月</a:t>
            </a:r>
            <a:r>
              <a:rPr lang="en-US" altLang="zh-CN" sz="1400" dirty="0">
                <a:latin typeface="+mn-ea"/>
              </a:rPr>
              <a:t>30</a:t>
            </a:r>
            <a:r>
              <a:rPr lang="zh-CN" altLang="en-US" sz="1400" dirty="0">
                <a:latin typeface="+mn-ea"/>
              </a:rPr>
              <a:t>日，</a:t>
            </a:r>
            <a:r>
              <a:rPr lang="en-US" altLang="zh-CN" sz="1400" dirty="0">
                <a:latin typeface="+mn-ea"/>
              </a:rPr>
              <a:t>103 </a:t>
            </a:r>
            <a:r>
              <a:rPr lang="zh-CN" altLang="en-US" sz="1400" dirty="0">
                <a:latin typeface="+mn-ea"/>
              </a:rPr>
              <a:t>名伊基奥仑赛输注的患者中，</a:t>
            </a:r>
            <a:r>
              <a:rPr lang="en-US" altLang="zh-CN" sz="1400" dirty="0">
                <a:latin typeface="+mn-ea"/>
              </a:rPr>
              <a:t>55 </a:t>
            </a:r>
            <a:r>
              <a:rPr lang="zh-CN" altLang="en-US" sz="1400" dirty="0">
                <a:latin typeface="+mn-ea"/>
              </a:rPr>
              <a:t>名（</a:t>
            </a:r>
            <a:r>
              <a:rPr lang="en-US" altLang="zh-CN" sz="1400" dirty="0">
                <a:latin typeface="+mn-ea"/>
              </a:rPr>
              <a:t>53.4%</a:t>
            </a:r>
            <a:r>
              <a:rPr lang="zh-CN" altLang="en-US" sz="1400" dirty="0">
                <a:latin typeface="+mn-ea"/>
              </a:rPr>
              <a:t>）为男性，中位年龄（范围）为 </a:t>
            </a:r>
            <a:r>
              <a:rPr lang="en-US" altLang="zh-CN" sz="1400" dirty="0">
                <a:latin typeface="+mn-ea"/>
              </a:rPr>
              <a:t>58 </a:t>
            </a:r>
            <a:r>
              <a:rPr lang="zh-CN" altLang="en-US" sz="1400" dirty="0">
                <a:latin typeface="+mn-ea"/>
              </a:rPr>
              <a:t>岁（</a:t>
            </a:r>
            <a:r>
              <a:rPr lang="en-US" altLang="zh-CN" sz="1400" dirty="0">
                <a:latin typeface="+mn-ea"/>
              </a:rPr>
              <a:t>39 </a:t>
            </a:r>
            <a:r>
              <a:rPr lang="zh-CN" altLang="en-US" sz="1400" dirty="0">
                <a:latin typeface="+mn-ea"/>
              </a:rPr>
              <a:t>至 </a:t>
            </a:r>
            <a:r>
              <a:rPr lang="en-US" altLang="zh-CN" sz="1400" dirty="0">
                <a:latin typeface="+mn-ea"/>
              </a:rPr>
              <a:t>70 </a:t>
            </a:r>
            <a:r>
              <a:rPr lang="zh-CN" altLang="en-US" sz="1400" dirty="0">
                <a:latin typeface="+mn-ea"/>
              </a:rPr>
              <a:t>岁）。共有 </a:t>
            </a:r>
            <a:r>
              <a:rPr lang="en-US" altLang="zh-CN" sz="1400" dirty="0">
                <a:latin typeface="+mn-ea"/>
              </a:rPr>
              <a:t>101 </a:t>
            </a:r>
            <a:r>
              <a:rPr lang="zh-CN" altLang="en-US" sz="1400" dirty="0">
                <a:latin typeface="+mn-ea"/>
              </a:rPr>
              <a:t>名患者可进行评估；</a:t>
            </a:r>
            <a:endParaRPr lang="en-US" altLang="zh-CN" sz="1400" dirty="0">
              <a:latin typeface="+mn-ea"/>
            </a:endParaRPr>
          </a:p>
          <a:p>
            <a:pPr marL="742950" lvl="1" indent="-285750">
              <a:buFont typeface="Wingdings" panose="05000000000000000000" pitchFamily="2" charset="2"/>
              <a:buChar char="Ø"/>
            </a:pPr>
            <a:r>
              <a:rPr lang="zh-CN" altLang="en-US" sz="1400" dirty="0">
                <a:latin typeface="+mn-ea"/>
              </a:rPr>
              <a:t>在中位（范围）随访时间为 </a:t>
            </a:r>
            <a:r>
              <a:rPr lang="en-US" altLang="zh-CN" sz="1400" dirty="0">
                <a:latin typeface="+mn-ea"/>
              </a:rPr>
              <a:t>13.8 </a:t>
            </a:r>
            <a:r>
              <a:rPr lang="zh-CN" altLang="en-US" sz="1400" dirty="0">
                <a:latin typeface="+mn-ea"/>
              </a:rPr>
              <a:t>个月（</a:t>
            </a:r>
            <a:r>
              <a:rPr lang="en-US" altLang="zh-CN" sz="1400" dirty="0">
                <a:latin typeface="+mn-ea"/>
              </a:rPr>
              <a:t>0.4 </a:t>
            </a:r>
            <a:r>
              <a:rPr lang="zh-CN" altLang="en-US" sz="1400" dirty="0">
                <a:latin typeface="+mn-ea"/>
              </a:rPr>
              <a:t>至 </a:t>
            </a:r>
            <a:r>
              <a:rPr lang="en-US" altLang="zh-CN" sz="1400" dirty="0">
                <a:latin typeface="+mn-ea"/>
              </a:rPr>
              <a:t>27.2 </a:t>
            </a:r>
            <a:r>
              <a:rPr lang="zh-CN" altLang="en-US" sz="1400" dirty="0">
                <a:latin typeface="+mn-ea"/>
              </a:rPr>
              <a:t>个月）时，有 </a:t>
            </a:r>
            <a:r>
              <a:rPr lang="en-US" altLang="zh-CN" sz="1400" dirty="0">
                <a:latin typeface="+mn-ea"/>
              </a:rPr>
              <a:t>96 </a:t>
            </a:r>
            <a:r>
              <a:rPr lang="zh-CN" altLang="en-US" sz="1400" dirty="0">
                <a:latin typeface="+mn-ea"/>
              </a:rPr>
              <a:t>例（</a:t>
            </a:r>
            <a:r>
              <a:rPr lang="en-US" altLang="zh-CN" sz="1400" dirty="0">
                <a:latin typeface="+mn-ea"/>
              </a:rPr>
              <a:t>93.2%</a:t>
            </a:r>
            <a:r>
              <a:rPr lang="zh-CN" altLang="en-US" sz="1400" dirty="0">
                <a:latin typeface="+mn-ea"/>
              </a:rPr>
              <a:t>）出现了细胞因子释放综合征（</a:t>
            </a:r>
            <a:r>
              <a:rPr lang="en-US" altLang="zh-CN" sz="1400" dirty="0">
                <a:latin typeface="+mn-ea"/>
              </a:rPr>
              <a:t>95 </a:t>
            </a:r>
            <a:r>
              <a:rPr lang="zh-CN" altLang="en-US" sz="1400" dirty="0">
                <a:latin typeface="+mn-ea"/>
              </a:rPr>
              <a:t>例患者为 </a:t>
            </a:r>
            <a:r>
              <a:rPr lang="en-US" altLang="zh-CN" sz="1400" dirty="0">
                <a:latin typeface="+mn-ea"/>
              </a:rPr>
              <a:t>1 </a:t>
            </a:r>
            <a:r>
              <a:rPr lang="zh-CN" altLang="en-US" sz="1400" dirty="0">
                <a:latin typeface="+mn-ea"/>
              </a:rPr>
              <a:t>至 </a:t>
            </a:r>
            <a:r>
              <a:rPr lang="en-US" altLang="zh-CN" sz="1400" dirty="0">
                <a:latin typeface="+mn-ea"/>
              </a:rPr>
              <a:t>2 </a:t>
            </a:r>
            <a:r>
              <a:rPr lang="zh-CN" altLang="en-US" sz="1400" dirty="0">
                <a:latin typeface="+mn-ea"/>
              </a:rPr>
              <a:t>级 </a:t>
            </a:r>
            <a:r>
              <a:rPr lang="en-US" altLang="zh-CN" sz="1400" dirty="0">
                <a:latin typeface="+mn-ea"/>
              </a:rPr>
              <a:t>[92.3%]</a:t>
            </a:r>
            <a:r>
              <a:rPr lang="zh-CN" altLang="en-US" sz="1400" dirty="0">
                <a:latin typeface="+mn-ea"/>
              </a:rPr>
              <a:t>），</a:t>
            </a:r>
            <a:r>
              <a:rPr lang="en-US" altLang="zh-CN" sz="1400" dirty="0">
                <a:latin typeface="+mn-ea"/>
              </a:rPr>
              <a:t>2 </a:t>
            </a:r>
            <a:r>
              <a:rPr lang="zh-CN" altLang="en-US" sz="1400" dirty="0">
                <a:latin typeface="+mn-ea"/>
              </a:rPr>
              <a:t>例（</a:t>
            </a:r>
            <a:r>
              <a:rPr lang="en-US" altLang="zh-CN" sz="1400" dirty="0">
                <a:latin typeface="+mn-ea"/>
              </a:rPr>
              <a:t>1.9%</a:t>
            </a:r>
            <a:r>
              <a:rPr lang="zh-CN" altLang="en-US" sz="1400" dirty="0">
                <a:latin typeface="+mn-ea"/>
              </a:rPr>
              <a:t>）出现了免疫效应细胞相关神经毒性综合征（</a:t>
            </a:r>
            <a:r>
              <a:rPr lang="en-US" altLang="zh-CN" sz="1400" dirty="0">
                <a:latin typeface="+mn-ea"/>
              </a:rPr>
              <a:t>1 </a:t>
            </a:r>
            <a:r>
              <a:rPr lang="zh-CN" altLang="en-US" sz="1400" dirty="0">
                <a:latin typeface="+mn-ea"/>
              </a:rPr>
              <a:t>至 </a:t>
            </a:r>
            <a:r>
              <a:rPr lang="en-US" altLang="zh-CN" sz="1400" dirty="0">
                <a:latin typeface="+mn-ea"/>
              </a:rPr>
              <a:t>2 </a:t>
            </a:r>
            <a:r>
              <a:rPr lang="zh-CN" altLang="en-US" sz="1400" dirty="0">
                <a:latin typeface="+mn-ea"/>
              </a:rPr>
              <a:t>级）；</a:t>
            </a:r>
            <a:endParaRPr lang="en-US" altLang="zh-CN" sz="1400" dirty="0">
              <a:latin typeface="+mn-ea"/>
            </a:endParaRPr>
          </a:p>
          <a:p>
            <a:pPr marL="742950" lvl="1" indent="-285750">
              <a:buFont typeface="Wingdings" panose="05000000000000000000" pitchFamily="2" charset="2"/>
              <a:buChar char="Ø"/>
            </a:pPr>
            <a:r>
              <a:rPr lang="zh-CN" altLang="en-US" sz="1400" dirty="0">
                <a:latin typeface="+mn-ea"/>
              </a:rPr>
              <a:t>所有免疫效应细胞相关神经毒性综合征病例以及 </a:t>
            </a:r>
            <a:r>
              <a:rPr lang="en-US" altLang="zh-CN" sz="1400" dirty="0">
                <a:latin typeface="+mn-ea"/>
              </a:rPr>
              <a:t>96 </a:t>
            </a:r>
            <a:r>
              <a:rPr lang="zh-CN" altLang="en-US" sz="1400" dirty="0">
                <a:latin typeface="+mn-ea"/>
              </a:rPr>
              <a:t>例细胞因子释放综合征病例中的 </a:t>
            </a:r>
            <a:r>
              <a:rPr lang="en-US" altLang="zh-CN" sz="1400" dirty="0">
                <a:latin typeface="+mn-ea"/>
              </a:rPr>
              <a:t>94 </a:t>
            </a:r>
            <a:r>
              <a:rPr lang="zh-CN" altLang="en-US" sz="1400" dirty="0">
                <a:latin typeface="+mn-ea"/>
              </a:rPr>
              <a:t>例经治疗后均得到缓解；仅有 </a:t>
            </a:r>
            <a:r>
              <a:rPr lang="en-US" altLang="zh-CN" sz="1400" dirty="0">
                <a:latin typeface="+mn-ea"/>
              </a:rPr>
              <a:t>20 </a:t>
            </a:r>
            <a:r>
              <a:rPr lang="zh-CN" altLang="en-US" sz="1400" dirty="0">
                <a:latin typeface="+mn-ea"/>
              </a:rPr>
              <a:t>例患者（</a:t>
            </a:r>
            <a:r>
              <a:rPr lang="en-US" altLang="zh-CN" sz="1400" dirty="0">
                <a:latin typeface="+mn-ea"/>
              </a:rPr>
              <a:t>19.4%</a:t>
            </a:r>
            <a:r>
              <a:rPr lang="zh-CN" altLang="en-US" sz="1400" dirty="0">
                <a:latin typeface="+mn-ea"/>
              </a:rPr>
              <a:t>）产生了抗药物抗体；</a:t>
            </a:r>
            <a:endParaRPr lang="en-US" altLang="zh-CN" sz="1400" dirty="0">
              <a:latin typeface="+mn-ea"/>
            </a:endParaRPr>
          </a:p>
          <a:p>
            <a:pPr marL="742950" lvl="1" indent="-285750">
              <a:buFont typeface="Wingdings" panose="05000000000000000000" pitchFamily="2" charset="2"/>
              <a:buChar char="Ø"/>
            </a:pPr>
            <a:r>
              <a:rPr lang="zh-CN" altLang="en-US" sz="1400" dirty="0">
                <a:latin typeface="+mn-ea"/>
              </a:rPr>
              <a:t>细胞动力学分析证实，所有患者体内均存在嵌合抗原受体（</a:t>
            </a:r>
            <a:r>
              <a:rPr lang="en-US" altLang="zh-CN" sz="1400" dirty="0">
                <a:latin typeface="+mn-ea"/>
              </a:rPr>
              <a:t>CAR</a:t>
            </a:r>
            <a:r>
              <a:rPr lang="zh-CN" altLang="en-US" sz="1400" dirty="0">
                <a:latin typeface="+mn-ea"/>
              </a:rPr>
              <a:t>）阳性 </a:t>
            </a:r>
            <a:r>
              <a:rPr lang="en-US" altLang="zh-CN" sz="1400" dirty="0">
                <a:latin typeface="+mn-ea"/>
              </a:rPr>
              <a:t>T </a:t>
            </a:r>
            <a:r>
              <a:rPr lang="zh-CN" altLang="en-US" sz="1400" dirty="0">
                <a:latin typeface="+mn-ea"/>
              </a:rPr>
              <a:t>细胞，其持续存在的最长时间为 </a:t>
            </a:r>
            <a:r>
              <a:rPr lang="en-US" altLang="zh-CN" sz="1400" dirty="0">
                <a:latin typeface="+mn-ea"/>
              </a:rPr>
              <a:t>735 </a:t>
            </a:r>
            <a:r>
              <a:rPr lang="zh-CN" altLang="en-US" sz="1400" dirty="0">
                <a:latin typeface="+mn-ea"/>
              </a:rPr>
              <a:t>天；</a:t>
            </a:r>
            <a:endParaRPr lang="en-US" altLang="zh-CN" sz="1400" dirty="0">
              <a:latin typeface="+mn-ea"/>
            </a:endParaRPr>
          </a:p>
          <a:p>
            <a:pPr marL="0" lvl="1" indent="-285750">
              <a:buFont typeface="Arial" panose="020B0604020202020204" pitchFamily="34" charset="0"/>
              <a:buChar char="•"/>
            </a:pPr>
            <a:r>
              <a:rPr lang="zh-CN" altLang="en-US" sz="1600" b="1" dirty="0"/>
              <a:t>病毒激活</a:t>
            </a:r>
            <a:r>
              <a:rPr lang="en-US" altLang="zh-CN" sz="1600" b="1" dirty="0"/>
              <a:t>1,2</a:t>
            </a:r>
          </a:p>
          <a:p>
            <a:pPr lvl="1"/>
            <a:r>
              <a:rPr lang="zh-CN" altLang="en-US" sz="1400" noProof="1">
                <a:latin typeface="+mn-ea"/>
              </a:rPr>
              <a:t>伊基奥仑赛</a:t>
            </a:r>
            <a:r>
              <a:rPr lang="zh-CN" altLang="en-US" sz="1400" dirty="0">
                <a:latin typeface="+mn-ea"/>
              </a:rPr>
              <a:t>治疗后未报告病毒激活，泽沃基奥仑赛报告了乙肝病毒激活*；</a:t>
            </a:r>
            <a:endParaRPr lang="en-US" altLang="zh-CN" sz="1400" dirty="0">
              <a:latin typeface="+mn-ea"/>
            </a:endParaRPr>
          </a:p>
          <a:p>
            <a:pPr marL="0" lvl="1" indent="-285750">
              <a:buFont typeface="Arial" panose="020B0604020202020204" pitchFamily="34" charset="0"/>
              <a:buChar char="•"/>
            </a:pPr>
            <a:r>
              <a:rPr lang="zh-CN" altLang="en-US" sz="1600" b="1" dirty="0"/>
              <a:t>继发肿瘤</a:t>
            </a:r>
            <a:r>
              <a:rPr lang="en-US" altLang="zh-CN" sz="1600" b="1" dirty="0"/>
              <a:t>1,3</a:t>
            </a:r>
          </a:p>
          <a:p>
            <a:pPr lvl="1"/>
            <a:r>
              <a:rPr lang="zh-CN" altLang="en-US" sz="1400" noProof="1">
                <a:latin typeface="+mn-ea"/>
              </a:rPr>
              <a:t>伊基奥仑赛</a:t>
            </a:r>
            <a:r>
              <a:rPr lang="zh-CN" altLang="en-US" sz="1400" dirty="0">
                <a:latin typeface="+mn-ea"/>
              </a:rPr>
              <a:t>治疗后未发现继发性恶性肿瘤，西达基奥仑赛报告了继发性恶性肿瘤；</a:t>
            </a:r>
          </a:p>
        </p:txBody>
      </p:sp>
      <p:graphicFrame>
        <p:nvGraphicFramePr>
          <p:cNvPr id="11" name="图表 10">
            <a:extLst>
              <a:ext uri="{FF2B5EF4-FFF2-40B4-BE49-F238E27FC236}">
                <a16:creationId xmlns:a16="http://schemas.microsoft.com/office/drawing/2014/main" id="{2FEA17FC-FA40-BCB0-0F36-305723A644ED}"/>
              </a:ext>
            </a:extLst>
          </p:cNvPr>
          <p:cNvGraphicFramePr/>
          <p:nvPr>
            <p:extLst>
              <p:ext uri="{D42A27DB-BD31-4B8C-83A1-F6EECF244321}">
                <p14:modId xmlns:p14="http://schemas.microsoft.com/office/powerpoint/2010/main" val="2699498058"/>
              </p:ext>
            </p:extLst>
          </p:nvPr>
        </p:nvGraphicFramePr>
        <p:xfrm>
          <a:off x="217337" y="4003989"/>
          <a:ext cx="3737295" cy="23591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图表 11">
            <a:extLst>
              <a:ext uri="{FF2B5EF4-FFF2-40B4-BE49-F238E27FC236}">
                <a16:creationId xmlns:a16="http://schemas.microsoft.com/office/drawing/2014/main" id="{E9CA6B13-5016-2348-7F73-390B1FC07E81}"/>
              </a:ext>
            </a:extLst>
          </p:cNvPr>
          <p:cNvGraphicFramePr/>
          <p:nvPr>
            <p:extLst>
              <p:ext uri="{D42A27DB-BD31-4B8C-83A1-F6EECF244321}">
                <p14:modId xmlns:p14="http://schemas.microsoft.com/office/powerpoint/2010/main" val="2736248969"/>
              </p:ext>
            </p:extLst>
          </p:nvPr>
        </p:nvGraphicFramePr>
        <p:xfrm>
          <a:off x="4240307" y="4050603"/>
          <a:ext cx="3668295" cy="23752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图表 17">
            <a:extLst>
              <a:ext uri="{FF2B5EF4-FFF2-40B4-BE49-F238E27FC236}">
                <a16:creationId xmlns:a16="http://schemas.microsoft.com/office/drawing/2014/main" id="{D62A626E-1008-F599-23C4-A33D8FF00E79}"/>
              </a:ext>
            </a:extLst>
          </p:cNvPr>
          <p:cNvGraphicFramePr/>
          <p:nvPr>
            <p:extLst>
              <p:ext uri="{D42A27DB-BD31-4B8C-83A1-F6EECF244321}">
                <p14:modId xmlns:p14="http://schemas.microsoft.com/office/powerpoint/2010/main" val="2582544033"/>
              </p:ext>
            </p:extLst>
          </p:nvPr>
        </p:nvGraphicFramePr>
        <p:xfrm>
          <a:off x="7863778" y="3969779"/>
          <a:ext cx="3951706" cy="2375292"/>
        </p:xfrm>
        <a:graphic>
          <a:graphicData uri="http://schemas.openxmlformats.org/drawingml/2006/chart">
            <c:chart xmlns:c="http://schemas.openxmlformats.org/drawingml/2006/chart" xmlns:r="http://schemas.openxmlformats.org/officeDocument/2006/relationships" r:id="rId5"/>
          </a:graphicData>
        </a:graphic>
      </p:graphicFrame>
      <p:sp>
        <p:nvSpPr>
          <p:cNvPr id="19" name="文本占位符 1">
            <a:extLst>
              <a:ext uri="{FF2B5EF4-FFF2-40B4-BE49-F238E27FC236}">
                <a16:creationId xmlns:a16="http://schemas.microsoft.com/office/drawing/2014/main" id="{2B8A1B05-5827-169A-6F91-0E4DEAD918AF}"/>
              </a:ext>
            </a:extLst>
          </p:cNvPr>
          <p:cNvSpPr txBox="1">
            <a:spLocks/>
          </p:cNvSpPr>
          <p:nvPr/>
        </p:nvSpPr>
        <p:spPr>
          <a:xfrm>
            <a:off x="362027" y="6347441"/>
            <a:ext cx="11736888" cy="2870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altLang="zh-CN" sz="800" dirty="0">
                <a:cs typeface="+mn-ea"/>
                <a:sym typeface="+mn-lt"/>
              </a:rPr>
              <a:t>1. </a:t>
            </a:r>
            <a:r>
              <a:rPr lang="zh-CN" altLang="en-US" sz="800" dirty="0">
                <a:cs typeface="+mn-ea"/>
                <a:sym typeface="+mn-lt"/>
              </a:rPr>
              <a:t>伊基奥仑赛注射液说明书</a:t>
            </a:r>
            <a:r>
              <a:rPr lang="en-US" altLang="zh-CN" sz="800" dirty="0">
                <a:cs typeface="+mn-ea"/>
                <a:sym typeface="+mn-lt"/>
              </a:rPr>
              <a:t>.  2.</a:t>
            </a:r>
            <a:r>
              <a:rPr lang="zh-CN" altLang="en-US" sz="800" dirty="0">
                <a:cs typeface="+mn-ea"/>
                <a:sym typeface="+mn-lt"/>
              </a:rPr>
              <a:t>泽沃基奥仑赛说明书</a:t>
            </a:r>
            <a:r>
              <a:rPr lang="en-US" altLang="zh-CN" sz="800" dirty="0">
                <a:cs typeface="+mn-ea"/>
                <a:sym typeface="+mn-lt"/>
              </a:rPr>
              <a:t>   3.CARVYKTI FDA</a:t>
            </a:r>
            <a:r>
              <a:rPr lang="zh-CN" altLang="en-US" sz="800" dirty="0">
                <a:cs typeface="+mn-ea"/>
                <a:sym typeface="+mn-lt"/>
              </a:rPr>
              <a:t>说明书</a:t>
            </a:r>
            <a:r>
              <a:rPr lang="en-US" altLang="zh-CN" sz="800" dirty="0">
                <a:cs typeface="+mn-ea"/>
                <a:sym typeface="+mn-lt"/>
              </a:rPr>
              <a:t>.</a:t>
            </a:r>
          </a:p>
          <a:p>
            <a:pPr marL="0" indent="0">
              <a:lnSpc>
                <a:spcPct val="100000"/>
              </a:lnSpc>
              <a:spcBef>
                <a:spcPts val="0"/>
              </a:spcBef>
              <a:buNone/>
            </a:pPr>
            <a:r>
              <a:rPr lang="zh-CN" altLang="en-US" sz="800" dirty="0"/>
              <a:t>*：泽沃基奥仑赛说明书显示乙肝病毒激活的</a:t>
            </a:r>
            <a:r>
              <a:rPr lang="en-US" altLang="zh-CN" sz="800" dirty="0"/>
              <a:t>AE</a:t>
            </a:r>
            <a:r>
              <a:rPr lang="zh-CN" altLang="en-US" sz="800" dirty="0"/>
              <a:t>发生情况，</a:t>
            </a:r>
            <a:r>
              <a:rPr lang="en-US" altLang="zh-CN" sz="800" dirty="0"/>
              <a:t>1</a:t>
            </a:r>
            <a:r>
              <a:rPr lang="zh-CN" altLang="en-US" sz="800" dirty="0"/>
              <a:t>例乙型肝炎感染，</a:t>
            </a:r>
            <a:r>
              <a:rPr lang="en-US" altLang="zh-CN" sz="800" dirty="0"/>
              <a:t>4</a:t>
            </a:r>
            <a:r>
              <a:rPr lang="zh-CN" altLang="en-US" sz="800" dirty="0"/>
              <a:t>例乙型肝炎再激活，</a:t>
            </a:r>
            <a:r>
              <a:rPr lang="en-US" altLang="zh-CN" sz="800" dirty="0"/>
              <a:t>4</a:t>
            </a:r>
            <a:r>
              <a:rPr lang="zh-CN" altLang="en-US" sz="800" dirty="0"/>
              <a:t>例乙型肝炎抗体阳性</a:t>
            </a:r>
          </a:p>
          <a:p>
            <a:endParaRPr lang="zh-CN" altLang="en-US" sz="800" dirty="0"/>
          </a:p>
        </p:txBody>
      </p:sp>
    </p:spTree>
    <p:extLst>
      <p:ext uri="{BB962C8B-B14F-4D97-AF65-F5344CB8AC3E}">
        <p14:creationId xmlns:p14="http://schemas.microsoft.com/office/powerpoint/2010/main" val="37648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7" descr="资源 12">
            <a:extLst>
              <a:ext uri="{FF2B5EF4-FFF2-40B4-BE49-F238E27FC236}">
                <a16:creationId xmlns:a16="http://schemas.microsoft.com/office/drawing/2014/main" id="{7F0F3A56-DE0C-E6B7-22CC-BD492A9F65B9}"/>
              </a:ext>
            </a:extLst>
          </p:cNvPr>
          <p:cNvPicPr>
            <a:picLocks noChangeAspect="1" noChangeArrowheads="1"/>
          </p:cNvPicPr>
          <p:nvPr/>
        </p:nvPicPr>
        <p:blipFill>
          <a:blip r:embed="rId2"/>
          <a:srcRect/>
          <a:stretch>
            <a:fillRect/>
          </a:stretch>
        </p:blipFill>
        <p:spPr bwMode="auto">
          <a:xfrm>
            <a:off x="0" y="700"/>
            <a:ext cx="110124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标题 2">
            <a:extLst>
              <a:ext uri="{FF2B5EF4-FFF2-40B4-BE49-F238E27FC236}">
                <a16:creationId xmlns:a16="http://schemas.microsoft.com/office/drawing/2014/main" id="{2B43FB4C-C64B-3B68-DBDC-98D14F40AFCC}"/>
              </a:ext>
            </a:extLst>
          </p:cNvPr>
          <p:cNvSpPr txBox="1">
            <a:spLocks/>
          </p:cNvSpPr>
          <p:nvPr/>
        </p:nvSpPr>
        <p:spPr>
          <a:xfrm>
            <a:off x="217338" y="139641"/>
            <a:ext cx="8272238" cy="52228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200" b="1" noProof="1">
                <a:solidFill>
                  <a:schemeClr val="bg1"/>
                </a:solidFill>
                <a:latin typeface="微软雅黑" panose="020B0503020204020204" pitchFamily="34" charset="-122"/>
                <a:ea typeface="微软雅黑" panose="020B0503020204020204" pitchFamily="34" charset="-122"/>
              </a:rPr>
              <a:t>安全性</a:t>
            </a:r>
            <a:r>
              <a:rPr lang="en-US" altLang="zh-CN" sz="2200" b="1" noProof="1">
                <a:solidFill>
                  <a:schemeClr val="bg1"/>
                </a:solidFill>
                <a:latin typeface="微软雅黑" panose="020B0503020204020204" pitchFamily="34" charset="-122"/>
                <a:ea typeface="微软雅黑" panose="020B0503020204020204" pitchFamily="34" charset="-122"/>
              </a:rPr>
              <a:t>—</a:t>
            </a:r>
            <a:r>
              <a:rPr lang="zh-CN" altLang="en-US" sz="2200" b="1" noProof="1">
                <a:solidFill>
                  <a:schemeClr val="bg1"/>
                </a:solidFill>
                <a:latin typeface="微软雅黑" panose="020B0503020204020204" pitchFamily="34" charset="-122"/>
                <a:ea typeface="微软雅黑" panose="020B0503020204020204" pitchFamily="34" charset="-122"/>
              </a:rPr>
              <a:t>伊基奥仑赛安全性优异：同类产品中最佳</a:t>
            </a:r>
            <a:endParaRPr lang="en-US" altLang="zh-CN" sz="2200" b="1" noProof="1">
              <a:solidFill>
                <a:schemeClr val="bg1"/>
              </a:solidFill>
              <a:latin typeface="微软雅黑" panose="020B0503020204020204" pitchFamily="34" charset="-122"/>
              <a:ea typeface="微软雅黑" panose="020B0503020204020204" pitchFamily="34" charset="-122"/>
            </a:endParaRPr>
          </a:p>
        </p:txBody>
      </p:sp>
      <p:sp>
        <p:nvSpPr>
          <p:cNvPr id="23" name="文本框 22">
            <a:extLst>
              <a:ext uri="{FF2B5EF4-FFF2-40B4-BE49-F238E27FC236}">
                <a16:creationId xmlns:a16="http://schemas.microsoft.com/office/drawing/2014/main" id="{AE9BE902-F195-F5DE-B908-D4521346C65C}"/>
              </a:ext>
            </a:extLst>
          </p:cNvPr>
          <p:cNvSpPr txBox="1"/>
          <p:nvPr/>
        </p:nvSpPr>
        <p:spPr>
          <a:xfrm>
            <a:off x="432677" y="6140823"/>
            <a:ext cx="11315699" cy="507831"/>
          </a:xfrm>
          <a:prstGeom prst="rect">
            <a:avLst/>
          </a:prstGeom>
          <a:noFill/>
        </p:spPr>
        <p:txBody>
          <a:bodyPr wrap="square">
            <a:spAutoFit/>
          </a:bodyPr>
          <a:lstStyle/>
          <a:p>
            <a:pPr marL="171450" indent="-171450">
              <a:buFont typeface="Arial" panose="020B0604020202020204" pitchFamily="34" charset="0"/>
              <a:buChar char="•"/>
            </a:pPr>
            <a:r>
              <a:rPr lang="en-US" altLang="zh-CN" sz="900" dirty="0">
                <a:solidFill>
                  <a:schemeClr val="tx1">
                    <a:lumMod val="50000"/>
                    <a:lumOff val="50000"/>
                  </a:schemeClr>
                </a:solidFill>
              </a:rPr>
              <a:t>FUMANBA-1</a:t>
            </a:r>
            <a:r>
              <a:rPr lang="zh-CN" altLang="en-US" sz="900" dirty="0">
                <a:solidFill>
                  <a:schemeClr val="tx1">
                    <a:lumMod val="50000"/>
                    <a:lumOff val="50000"/>
                  </a:schemeClr>
                </a:solidFill>
              </a:rPr>
              <a:t>研究：一项在中国</a:t>
            </a:r>
            <a:r>
              <a:rPr lang="en-US" altLang="zh-CN" sz="900" dirty="0">
                <a:solidFill>
                  <a:schemeClr val="tx1">
                    <a:lumMod val="50000"/>
                    <a:lumOff val="50000"/>
                  </a:schemeClr>
                </a:solidFill>
              </a:rPr>
              <a:t>14</a:t>
            </a:r>
            <a:r>
              <a:rPr lang="zh-CN" altLang="en-US" sz="900" dirty="0">
                <a:solidFill>
                  <a:schemeClr val="tx1">
                    <a:lumMod val="50000"/>
                    <a:lumOff val="50000"/>
                  </a:schemeClr>
                </a:solidFill>
              </a:rPr>
              <a:t>个中心开展的</a:t>
            </a:r>
            <a:r>
              <a:rPr lang="en-US" altLang="zh-CN" sz="900" dirty="0">
                <a:solidFill>
                  <a:schemeClr val="tx1">
                    <a:lumMod val="50000"/>
                    <a:lumOff val="50000"/>
                  </a:schemeClr>
                </a:solidFill>
              </a:rPr>
              <a:t>1/2</a:t>
            </a:r>
            <a:r>
              <a:rPr lang="zh-CN" altLang="en-US" sz="900" dirty="0">
                <a:solidFill>
                  <a:schemeClr val="tx1">
                    <a:lumMod val="50000"/>
                    <a:lumOff val="50000"/>
                  </a:schemeClr>
                </a:solidFill>
              </a:rPr>
              <a:t>期临床研究，评估伊基奥仑赛治疗既往接受≥</a:t>
            </a:r>
            <a:r>
              <a:rPr lang="en-US" altLang="zh-CN" sz="900" dirty="0">
                <a:solidFill>
                  <a:schemeClr val="tx1">
                    <a:lumMod val="50000"/>
                    <a:lumOff val="50000"/>
                  </a:schemeClr>
                </a:solidFill>
              </a:rPr>
              <a:t>3</a:t>
            </a:r>
            <a:r>
              <a:rPr lang="zh-CN" altLang="en-US" sz="900" dirty="0">
                <a:solidFill>
                  <a:schemeClr val="tx1">
                    <a:lumMod val="50000"/>
                    <a:lumOff val="50000"/>
                  </a:schemeClr>
                </a:solidFill>
              </a:rPr>
              <a:t>线治疗</a:t>
            </a:r>
            <a:r>
              <a:rPr lang="en-US" altLang="zh-CN" sz="900" dirty="0">
                <a:solidFill>
                  <a:schemeClr val="tx1">
                    <a:lumMod val="50000"/>
                    <a:lumOff val="50000"/>
                  </a:schemeClr>
                </a:solidFill>
              </a:rPr>
              <a:t>R/R MM</a:t>
            </a:r>
            <a:r>
              <a:rPr lang="zh-CN" altLang="en-US" sz="900" dirty="0">
                <a:solidFill>
                  <a:schemeClr val="tx1">
                    <a:lumMod val="50000"/>
                    <a:lumOff val="50000"/>
                  </a:schemeClr>
                </a:solidFill>
              </a:rPr>
              <a:t>患者的安全性和有效性。伊基奥仑赛剂量</a:t>
            </a:r>
            <a:r>
              <a:rPr lang="en-US" altLang="zh-CN" sz="900" dirty="0">
                <a:solidFill>
                  <a:schemeClr val="tx1">
                    <a:lumMod val="50000"/>
                    <a:lumOff val="50000"/>
                  </a:schemeClr>
                </a:solidFill>
              </a:rPr>
              <a:t>1x106 cells/kg</a:t>
            </a:r>
            <a:r>
              <a:rPr lang="zh-CN" altLang="en-US" sz="900" dirty="0">
                <a:solidFill>
                  <a:schemeClr val="tx1">
                    <a:lumMod val="50000"/>
                    <a:lumOff val="50000"/>
                  </a:schemeClr>
                </a:solidFill>
              </a:rPr>
              <a:t>。纳入</a:t>
            </a:r>
            <a:r>
              <a:rPr lang="en-US" altLang="zh-CN" sz="900" dirty="0">
                <a:solidFill>
                  <a:schemeClr val="tx1">
                    <a:lumMod val="50000"/>
                    <a:lumOff val="50000"/>
                  </a:schemeClr>
                </a:solidFill>
              </a:rPr>
              <a:t>103</a:t>
            </a:r>
            <a:r>
              <a:rPr lang="zh-CN" altLang="en-US" sz="900" dirty="0">
                <a:solidFill>
                  <a:schemeClr val="tx1">
                    <a:lumMod val="50000"/>
                    <a:lumOff val="50000"/>
                  </a:schemeClr>
                </a:solidFill>
              </a:rPr>
              <a:t>例可评估疗效患者，中位随访</a:t>
            </a:r>
            <a:r>
              <a:rPr lang="en-US" altLang="zh-CN" sz="900" dirty="0">
                <a:solidFill>
                  <a:schemeClr val="tx1">
                    <a:lumMod val="50000"/>
                    <a:lumOff val="50000"/>
                  </a:schemeClr>
                </a:solidFill>
              </a:rPr>
              <a:t>18.07</a:t>
            </a:r>
            <a:r>
              <a:rPr lang="zh-CN" altLang="en-US" sz="900" dirty="0">
                <a:solidFill>
                  <a:schemeClr val="tx1">
                    <a:lumMod val="50000"/>
                    <a:lumOff val="50000"/>
                  </a:schemeClr>
                </a:solidFill>
              </a:rPr>
              <a:t>个月</a:t>
            </a:r>
            <a:endParaRPr lang="en-US" altLang="zh-CN" sz="900" dirty="0">
              <a:solidFill>
                <a:schemeClr val="tx1">
                  <a:lumMod val="50000"/>
                  <a:lumOff val="50000"/>
                </a:schemeClr>
              </a:solidFill>
            </a:endParaRPr>
          </a:p>
          <a:p>
            <a:pPr marL="171450" indent="-171450">
              <a:buFont typeface="Arial" panose="020B0604020202020204" pitchFamily="34" charset="0"/>
              <a:buChar char="•"/>
            </a:pPr>
            <a:r>
              <a:rPr lang="en-US" altLang="zh-CN" sz="900" dirty="0">
                <a:solidFill>
                  <a:schemeClr val="tx1">
                    <a:lumMod val="50000"/>
                    <a:lumOff val="50000"/>
                  </a:schemeClr>
                </a:solidFill>
              </a:rPr>
              <a:t>LUMMICAR-1 Ⅱ</a:t>
            </a:r>
            <a:r>
              <a:rPr lang="zh-CN" altLang="en-US" sz="900" dirty="0">
                <a:solidFill>
                  <a:schemeClr val="tx1">
                    <a:lumMod val="50000"/>
                    <a:lumOff val="50000"/>
                  </a:schemeClr>
                </a:solidFill>
              </a:rPr>
              <a:t>期研究： 一项在中国开展的</a:t>
            </a:r>
            <a:r>
              <a:rPr lang="en-US" altLang="zh-CN" sz="900" dirty="0">
                <a:solidFill>
                  <a:schemeClr val="tx1">
                    <a:lumMod val="50000"/>
                    <a:lumOff val="50000"/>
                  </a:schemeClr>
                </a:solidFill>
              </a:rPr>
              <a:t>2</a:t>
            </a:r>
            <a:r>
              <a:rPr lang="zh-CN" altLang="en-US" sz="900" dirty="0">
                <a:solidFill>
                  <a:schemeClr val="tx1">
                    <a:lumMod val="50000"/>
                    <a:lumOff val="50000"/>
                  </a:schemeClr>
                </a:solidFill>
              </a:rPr>
              <a:t>期临床研究，评估</a:t>
            </a:r>
            <a:r>
              <a:rPr lang="en-US" altLang="zh-CN" sz="900" dirty="0" err="1">
                <a:solidFill>
                  <a:schemeClr val="tx1">
                    <a:lumMod val="50000"/>
                    <a:lumOff val="50000"/>
                  </a:schemeClr>
                </a:solidFill>
              </a:rPr>
              <a:t>Zevor-cel</a:t>
            </a:r>
            <a:r>
              <a:rPr lang="zh-CN" altLang="en-US" sz="900" dirty="0">
                <a:solidFill>
                  <a:schemeClr val="tx1">
                    <a:lumMod val="50000"/>
                    <a:lumOff val="50000"/>
                  </a:schemeClr>
                </a:solidFill>
              </a:rPr>
              <a:t>治疗既往接受≥</a:t>
            </a:r>
            <a:r>
              <a:rPr lang="en-US" altLang="zh-CN" sz="900" dirty="0">
                <a:solidFill>
                  <a:schemeClr val="tx1">
                    <a:lumMod val="50000"/>
                    <a:lumOff val="50000"/>
                  </a:schemeClr>
                </a:solidFill>
              </a:rPr>
              <a:t>3</a:t>
            </a:r>
            <a:r>
              <a:rPr lang="zh-CN" altLang="en-US" sz="900" dirty="0">
                <a:solidFill>
                  <a:schemeClr val="tx1">
                    <a:lumMod val="50000"/>
                    <a:lumOff val="50000"/>
                  </a:schemeClr>
                </a:solidFill>
              </a:rPr>
              <a:t>线治疗</a:t>
            </a:r>
            <a:r>
              <a:rPr lang="en-US" altLang="zh-CN" sz="900" dirty="0">
                <a:solidFill>
                  <a:schemeClr val="tx1">
                    <a:lumMod val="50000"/>
                    <a:lumOff val="50000"/>
                  </a:schemeClr>
                </a:solidFill>
              </a:rPr>
              <a:t>R/R MM</a:t>
            </a:r>
            <a:r>
              <a:rPr lang="zh-CN" altLang="en-US" sz="900" dirty="0">
                <a:solidFill>
                  <a:schemeClr val="tx1">
                    <a:lumMod val="50000"/>
                    <a:lumOff val="50000"/>
                  </a:schemeClr>
                </a:solidFill>
              </a:rPr>
              <a:t>患者的安全性和有效性。纳入 </a:t>
            </a:r>
            <a:r>
              <a:rPr lang="en-US" altLang="zh-CN" sz="900" dirty="0">
                <a:solidFill>
                  <a:schemeClr val="tx1">
                    <a:lumMod val="50000"/>
                    <a:lumOff val="50000"/>
                  </a:schemeClr>
                </a:solidFill>
              </a:rPr>
              <a:t>102</a:t>
            </a:r>
            <a:r>
              <a:rPr lang="zh-CN" altLang="en-US" sz="900" dirty="0">
                <a:solidFill>
                  <a:schemeClr val="tx1">
                    <a:lumMod val="50000"/>
                    <a:lumOff val="50000"/>
                  </a:schemeClr>
                </a:solidFill>
              </a:rPr>
              <a:t>例可评估疗效患者，中位随访</a:t>
            </a:r>
            <a:r>
              <a:rPr lang="en-US" altLang="zh-CN" sz="900" dirty="0">
                <a:solidFill>
                  <a:schemeClr val="tx1">
                    <a:lumMod val="50000"/>
                    <a:lumOff val="50000"/>
                  </a:schemeClr>
                </a:solidFill>
              </a:rPr>
              <a:t>9</a:t>
            </a:r>
            <a:r>
              <a:rPr lang="zh-CN" altLang="en-US" sz="900" dirty="0">
                <a:solidFill>
                  <a:schemeClr val="tx1">
                    <a:lumMod val="50000"/>
                    <a:lumOff val="50000"/>
                  </a:schemeClr>
                </a:solidFill>
              </a:rPr>
              <a:t>个月</a:t>
            </a:r>
          </a:p>
          <a:p>
            <a:pPr marL="171450" indent="-171450">
              <a:buFont typeface="Arial" panose="020B0604020202020204" pitchFamily="34" charset="0"/>
              <a:buChar char="•"/>
            </a:pPr>
            <a:r>
              <a:rPr lang="en-US" altLang="zh-CN" sz="900" dirty="0">
                <a:solidFill>
                  <a:schemeClr val="tx1">
                    <a:lumMod val="50000"/>
                    <a:lumOff val="50000"/>
                  </a:schemeClr>
                </a:solidFill>
              </a:rPr>
              <a:t>CARTIFAN-1</a:t>
            </a:r>
            <a:r>
              <a:rPr lang="zh-CN" altLang="en-US" sz="900" dirty="0">
                <a:solidFill>
                  <a:schemeClr val="tx1">
                    <a:lumMod val="50000"/>
                    <a:lumOff val="50000"/>
                  </a:schemeClr>
                </a:solidFill>
              </a:rPr>
              <a:t>研究： 一项在中国</a:t>
            </a:r>
            <a:r>
              <a:rPr lang="en-US" altLang="zh-CN" sz="900" dirty="0">
                <a:solidFill>
                  <a:schemeClr val="tx1">
                    <a:lumMod val="50000"/>
                    <a:lumOff val="50000"/>
                  </a:schemeClr>
                </a:solidFill>
              </a:rPr>
              <a:t>8</a:t>
            </a:r>
            <a:r>
              <a:rPr lang="zh-CN" altLang="en-US" sz="900" dirty="0">
                <a:solidFill>
                  <a:schemeClr val="tx1">
                    <a:lumMod val="50000"/>
                    <a:lumOff val="50000"/>
                  </a:schemeClr>
                </a:solidFill>
              </a:rPr>
              <a:t>个中心开展的</a:t>
            </a:r>
            <a:r>
              <a:rPr lang="en-US" altLang="zh-CN" sz="900" dirty="0">
                <a:solidFill>
                  <a:schemeClr val="tx1">
                    <a:lumMod val="50000"/>
                    <a:lumOff val="50000"/>
                  </a:schemeClr>
                </a:solidFill>
              </a:rPr>
              <a:t>2</a:t>
            </a:r>
            <a:r>
              <a:rPr lang="zh-CN" altLang="en-US" sz="900" dirty="0">
                <a:solidFill>
                  <a:schemeClr val="tx1">
                    <a:lumMod val="50000"/>
                    <a:lumOff val="50000"/>
                  </a:schemeClr>
                </a:solidFill>
              </a:rPr>
              <a:t>期临床研究，纳入既往接受≥</a:t>
            </a:r>
            <a:r>
              <a:rPr lang="en-US" altLang="zh-CN" sz="900" dirty="0">
                <a:solidFill>
                  <a:schemeClr val="tx1">
                    <a:lumMod val="50000"/>
                    <a:lumOff val="50000"/>
                  </a:schemeClr>
                </a:solidFill>
              </a:rPr>
              <a:t>3</a:t>
            </a:r>
            <a:r>
              <a:rPr lang="zh-CN" altLang="en-US" sz="900" dirty="0">
                <a:solidFill>
                  <a:schemeClr val="tx1">
                    <a:lumMod val="50000"/>
                    <a:lumOff val="50000"/>
                  </a:schemeClr>
                </a:solidFill>
              </a:rPr>
              <a:t>线治疗的</a:t>
            </a:r>
            <a:r>
              <a:rPr lang="en-US" altLang="zh-CN" sz="900" dirty="0">
                <a:solidFill>
                  <a:schemeClr val="tx1">
                    <a:lumMod val="50000"/>
                    <a:lumOff val="50000"/>
                  </a:schemeClr>
                </a:solidFill>
              </a:rPr>
              <a:t>R/R MM</a:t>
            </a:r>
            <a:r>
              <a:rPr lang="zh-CN" altLang="en-US" sz="900" dirty="0">
                <a:solidFill>
                  <a:schemeClr val="tx1">
                    <a:lumMod val="50000"/>
                    <a:lumOff val="50000"/>
                  </a:schemeClr>
                </a:solidFill>
              </a:rPr>
              <a:t>患者，评估</a:t>
            </a:r>
            <a:r>
              <a:rPr lang="en-US" altLang="zh-CN" sz="900" dirty="0" err="1">
                <a:solidFill>
                  <a:schemeClr val="tx1">
                    <a:lumMod val="50000"/>
                    <a:lumOff val="50000"/>
                  </a:schemeClr>
                </a:solidFill>
              </a:rPr>
              <a:t>Cilta-cel</a:t>
            </a:r>
            <a:r>
              <a:rPr lang="zh-CN" altLang="en-US" sz="900" dirty="0">
                <a:solidFill>
                  <a:schemeClr val="tx1">
                    <a:lumMod val="50000"/>
                    <a:lumOff val="50000"/>
                  </a:schemeClr>
                </a:solidFill>
              </a:rPr>
              <a:t>治疗这些患者的疗效和安全性。纳入</a:t>
            </a:r>
            <a:r>
              <a:rPr lang="en-US" altLang="zh-CN" sz="900" dirty="0">
                <a:solidFill>
                  <a:schemeClr val="tx1">
                    <a:lumMod val="50000"/>
                    <a:lumOff val="50000"/>
                  </a:schemeClr>
                </a:solidFill>
              </a:rPr>
              <a:t>48</a:t>
            </a:r>
            <a:r>
              <a:rPr lang="zh-CN" altLang="en-US" sz="900" dirty="0">
                <a:solidFill>
                  <a:schemeClr val="tx1">
                    <a:lumMod val="50000"/>
                    <a:lumOff val="50000"/>
                  </a:schemeClr>
                </a:solidFill>
              </a:rPr>
              <a:t>例可评估疗效患者，中位随访</a:t>
            </a:r>
            <a:r>
              <a:rPr lang="en-US" altLang="zh-CN" sz="900" dirty="0">
                <a:solidFill>
                  <a:schemeClr val="tx1">
                    <a:lumMod val="50000"/>
                    <a:lumOff val="50000"/>
                  </a:schemeClr>
                </a:solidFill>
              </a:rPr>
              <a:t>18</a:t>
            </a:r>
            <a:r>
              <a:rPr lang="zh-CN" altLang="en-US" sz="900" dirty="0">
                <a:solidFill>
                  <a:schemeClr val="tx1">
                    <a:lumMod val="50000"/>
                    <a:lumOff val="50000"/>
                  </a:schemeClr>
                </a:solidFill>
              </a:rPr>
              <a:t>个月</a:t>
            </a:r>
          </a:p>
        </p:txBody>
      </p:sp>
      <p:sp>
        <p:nvSpPr>
          <p:cNvPr id="24" name="矩形: 圆角 11">
            <a:extLst>
              <a:ext uri="{FF2B5EF4-FFF2-40B4-BE49-F238E27FC236}">
                <a16:creationId xmlns:a16="http://schemas.microsoft.com/office/drawing/2014/main" id="{106D4FB5-0FE7-59F2-121E-94BDC1682053}"/>
              </a:ext>
            </a:extLst>
          </p:cNvPr>
          <p:cNvSpPr/>
          <p:nvPr/>
        </p:nvSpPr>
        <p:spPr>
          <a:xfrm>
            <a:off x="2353770" y="1415332"/>
            <a:ext cx="7685091" cy="427598"/>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baseline="30000" dirty="0">
              <a:solidFill>
                <a:schemeClr val="bg1"/>
              </a:solidFill>
              <a:cs typeface="+mn-ea"/>
              <a:sym typeface="+mn-lt"/>
            </a:endParaRPr>
          </a:p>
          <a:p>
            <a:pPr algn="ctr"/>
            <a:r>
              <a:rPr lang="zh-CN" altLang="en-US" sz="2400" b="1" baseline="30000" dirty="0">
                <a:solidFill>
                  <a:schemeClr val="bg1"/>
                </a:solidFill>
                <a:cs typeface="+mn-ea"/>
                <a:sym typeface="+mn-lt"/>
              </a:rPr>
              <a:t>不同</a:t>
            </a:r>
            <a:r>
              <a:rPr lang="en-US" altLang="zh-CN" sz="2400" b="1" baseline="30000" dirty="0">
                <a:solidFill>
                  <a:schemeClr val="bg1"/>
                </a:solidFill>
                <a:cs typeface="+mn-ea"/>
                <a:sym typeface="+mn-lt"/>
              </a:rPr>
              <a:t>CAR-T</a:t>
            </a:r>
            <a:r>
              <a:rPr lang="zh-CN" altLang="en-US" sz="2400" b="1" baseline="30000" dirty="0">
                <a:solidFill>
                  <a:schemeClr val="bg1"/>
                </a:solidFill>
                <a:cs typeface="+mn-ea"/>
                <a:sym typeface="+mn-lt"/>
              </a:rPr>
              <a:t>药品治疗中国</a:t>
            </a:r>
            <a:r>
              <a:rPr lang="en-US" altLang="zh-CN" sz="2400" b="1" baseline="30000" dirty="0">
                <a:solidFill>
                  <a:schemeClr val="bg1"/>
                </a:solidFill>
                <a:cs typeface="+mn-ea"/>
                <a:sym typeface="+mn-lt"/>
              </a:rPr>
              <a:t>R/RMM</a:t>
            </a:r>
            <a:r>
              <a:rPr lang="zh-CN" altLang="en-US" sz="2400" b="1" baseline="30000" dirty="0">
                <a:solidFill>
                  <a:schemeClr val="bg1"/>
                </a:solidFill>
                <a:cs typeface="+mn-ea"/>
                <a:sym typeface="+mn-lt"/>
              </a:rPr>
              <a:t>患者的安全性数据</a:t>
            </a:r>
            <a:endParaRPr lang="en-US" altLang="zh-CN" sz="2400" b="1" baseline="30000" dirty="0">
              <a:solidFill>
                <a:schemeClr val="bg1"/>
              </a:solidFill>
              <a:cs typeface="+mn-ea"/>
              <a:sym typeface="+mn-lt"/>
            </a:endParaRPr>
          </a:p>
        </p:txBody>
      </p:sp>
      <p:sp>
        <p:nvSpPr>
          <p:cNvPr id="25" name="文本占位符 1">
            <a:extLst>
              <a:ext uri="{FF2B5EF4-FFF2-40B4-BE49-F238E27FC236}">
                <a16:creationId xmlns:a16="http://schemas.microsoft.com/office/drawing/2014/main" id="{A49168DE-9360-A2BD-D043-7545FC40DA9C}"/>
              </a:ext>
            </a:extLst>
          </p:cNvPr>
          <p:cNvSpPr txBox="1">
            <a:spLocks/>
          </p:cNvSpPr>
          <p:nvPr/>
        </p:nvSpPr>
        <p:spPr>
          <a:xfrm>
            <a:off x="425901" y="6594864"/>
            <a:ext cx="11736888" cy="2870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cs typeface="+mn-ea"/>
                <a:sym typeface="+mn-lt"/>
              </a:rPr>
              <a:t>1.Mi JQ, et al. J Clin Oncol. 2023 Feb 20;41(6)</a:t>
            </a:r>
            <a:r>
              <a:rPr lang="zh-CN" altLang="en-US" sz="800" dirty="0">
                <a:cs typeface="+mn-ea"/>
                <a:sym typeface="+mn-lt"/>
              </a:rPr>
              <a:t>：</a:t>
            </a:r>
            <a:r>
              <a:rPr lang="en-US" altLang="zh-CN" sz="800" dirty="0">
                <a:cs typeface="+mn-ea"/>
                <a:sym typeface="+mn-lt"/>
              </a:rPr>
              <a:t>1275-1284.   2.2022ASH. Poster 1994.   3.2023 IMS. P-290.  4.CARVYKTI FDA</a:t>
            </a:r>
            <a:r>
              <a:rPr lang="zh-CN" altLang="en-US" sz="800" dirty="0">
                <a:cs typeface="+mn-ea"/>
                <a:sym typeface="+mn-lt"/>
              </a:rPr>
              <a:t>说明书</a:t>
            </a:r>
            <a:r>
              <a:rPr lang="en-US" altLang="zh-CN" sz="800" dirty="0">
                <a:cs typeface="+mn-ea"/>
                <a:sym typeface="+mn-lt"/>
              </a:rPr>
              <a:t>.   5.Lancet. 2021 Jul 24;398(10297)</a:t>
            </a:r>
            <a:r>
              <a:rPr lang="zh-CN" altLang="en-US" sz="800" dirty="0">
                <a:cs typeface="+mn-ea"/>
                <a:sym typeface="+mn-lt"/>
              </a:rPr>
              <a:t>：</a:t>
            </a:r>
            <a:r>
              <a:rPr lang="en-US" altLang="zh-CN" sz="800" dirty="0">
                <a:cs typeface="+mn-ea"/>
                <a:sym typeface="+mn-lt"/>
              </a:rPr>
              <a:t>314-324. 6. Martin T, et al. J Clin Oncol. 2023;41(6):1265-1274. </a:t>
            </a:r>
          </a:p>
        </p:txBody>
      </p:sp>
      <p:pic>
        <p:nvPicPr>
          <p:cNvPr id="38" name="图片 37">
            <a:extLst>
              <a:ext uri="{FF2B5EF4-FFF2-40B4-BE49-F238E27FC236}">
                <a16:creationId xmlns:a16="http://schemas.microsoft.com/office/drawing/2014/main" id="{FE39DCAD-05E5-857E-4F32-65E2DBF4F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056" y="2591708"/>
            <a:ext cx="3679308" cy="2858963"/>
          </a:xfrm>
          <a:prstGeom prst="rect">
            <a:avLst/>
          </a:prstGeom>
        </p:spPr>
      </p:pic>
      <p:pic>
        <p:nvPicPr>
          <p:cNvPr id="40" name="图片 39">
            <a:extLst>
              <a:ext uri="{FF2B5EF4-FFF2-40B4-BE49-F238E27FC236}">
                <a16:creationId xmlns:a16="http://schemas.microsoft.com/office/drawing/2014/main" id="{0D9967BA-31BE-DB5E-0306-19A1B7EA9A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7697" y="2591708"/>
            <a:ext cx="3691552" cy="2858963"/>
          </a:xfrm>
          <a:prstGeom prst="rect">
            <a:avLst/>
          </a:prstGeom>
        </p:spPr>
      </p:pic>
      <p:pic>
        <p:nvPicPr>
          <p:cNvPr id="42" name="图片 41">
            <a:extLst>
              <a:ext uri="{FF2B5EF4-FFF2-40B4-BE49-F238E27FC236}">
                <a16:creationId xmlns:a16="http://schemas.microsoft.com/office/drawing/2014/main" id="{0261E828-F3D3-8137-770A-C36FFF5A88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4754" y="2591708"/>
            <a:ext cx="3940845" cy="2876079"/>
          </a:xfrm>
          <a:prstGeom prst="rect">
            <a:avLst/>
          </a:prstGeom>
        </p:spPr>
      </p:pic>
    </p:spTree>
    <p:extLst>
      <p:ext uri="{BB962C8B-B14F-4D97-AF65-F5344CB8AC3E}">
        <p14:creationId xmlns:p14="http://schemas.microsoft.com/office/powerpoint/2010/main" val="106151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7" descr="资源 12">
            <a:extLst>
              <a:ext uri="{FF2B5EF4-FFF2-40B4-BE49-F238E27FC236}">
                <a16:creationId xmlns:a16="http://schemas.microsoft.com/office/drawing/2014/main" id="{7F0F3A56-DE0C-E6B7-22CC-BD492A9F65B9}"/>
              </a:ext>
            </a:extLst>
          </p:cNvPr>
          <p:cNvPicPr>
            <a:picLocks noChangeAspect="1" noChangeArrowheads="1"/>
          </p:cNvPicPr>
          <p:nvPr/>
        </p:nvPicPr>
        <p:blipFill>
          <a:blip r:embed="rId2"/>
          <a:srcRect/>
          <a:stretch>
            <a:fillRect/>
          </a:stretch>
        </p:blipFill>
        <p:spPr bwMode="auto">
          <a:xfrm>
            <a:off x="0" y="700"/>
            <a:ext cx="110124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标题 2">
            <a:extLst>
              <a:ext uri="{FF2B5EF4-FFF2-40B4-BE49-F238E27FC236}">
                <a16:creationId xmlns:a16="http://schemas.microsoft.com/office/drawing/2014/main" id="{2B43FB4C-C64B-3B68-DBDC-98D14F40AFCC}"/>
              </a:ext>
            </a:extLst>
          </p:cNvPr>
          <p:cNvSpPr txBox="1">
            <a:spLocks/>
          </p:cNvSpPr>
          <p:nvPr/>
        </p:nvSpPr>
        <p:spPr>
          <a:xfrm>
            <a:off x="217338" y="139641"/>
            <a:ext cx="9132850" cy="52228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200" b="1" noProof="1">
                <a:solidFill>
                  <a:schemeClr val="bg1"/>
                </a:solidFill>
                <a:latin typeface="微软雅黑" panose="020B0503020204020204" pitchFamily="34" charset="-122"/>
                <a:ea typeface="微软雅黑" panose="020B0503020204020204" pitchFamily="34" charset="-122"/>
              </a:rPr>
              <a:t>有效性</a:t>
            </a:r>
            <a:r>
              <a:rPr lang="en-US" altLang="zh-CN" sz="2200" b="1" noProof="1">
                <a:solidFill>
                  <a:schemeClr val="bg1"/>
                </a:solidFill>
                <a:latin typeface="微软雅黑" panose="020B0503020204020204" pitchFamily="34" charset="-122"/>
                <a:ea typeface="微软雅黑" panose="020B0503020204020204" pitchFamily="34" charset="-122"/>
              </a:rPr>
              <a:t>—</a:t>
            </a:r>
            <a:r>
              <a:rPr lang="zh-CN" altLang="en-US" sz="2200" b="1" noProof="1">
                <a:solidFill>
                  <a:schemeClr val="bg1"/>
                </a:solidFill>
                <a:latin typeface="微软雅黑" panose="020B0503020204020204" pitchFamily="34" charset="-122"/>
                <a:ea typeface="微软雅黑" panose="020B0503020204020204" pitchFamily="34" charset="-122"/>
              </a:rPr>
              <a:t>伊基奥仑赛治疗</a:t>
            </a:r>
            <a:r>
              <a:rPr lang="en-US" altLang="zh-CN" sz="2200" b="1" noProof="1">
                <a:solidFill>
                  <a:schemeClr val="bg1"/>
                </a:solidFill>
                <a:latin typeface="微软雅黑" panose="020B0503020204020204" pitchFamily="34" charset="-122"/>
                <a:ea typeface="微软雅黑" panose="020B0503020204020204" pitchFamily="34" charset="-122"/>
              </a:rPr>
              <a:t>RRMM</a:t>
            </a:r>
            <a:r>
              <a:rPr lang="zh-CN" altLang="en-US" sz="2200" b="1" noProof="1">
                <a:solidFill>
                  <a:schemeClr val="bg1"/>
                </a:solidFill>
                <a:latin typeface="微软雅黑" panose="020B0503020204020204" pitchFamily="34" charset="-122"/>
                <a:ea typeface="微软雅黑" panose="020B0503020204020204" pitchFamily="34" charset="-122"/>
              </a:rPr>
              <a:t>的</a:t>
            </a:r>
            <a:r>
              <a:rPr lang="en-US" altLang="zh-CN" sz="2200" b="1" noProof="1">
                <a:solidFill>
                  <a:schemeClr val="bg1"/>
                </a:solidFill>
                <a:latin typeface="微软雅黑" panose="020B0503020204020204" pitchFamily="34" charset="-122"/>
                <a:ea typeface="微软雅黑" panose="020B0503020204020204" pitchFamily="34" charset="-122"/>
              </a:rPr>
              <a:t>ORR</a:t>
            </a:r>
            <a:r>
              <a:rPr lang="zh-CN" altLang="en-US" sz="2200" b="1" noProof="1">
                <a:solidFill>
                  <a:schemeClr val="bg1"/>
                </a:solidFill>
                <a:latin typeface="微软雅黑" panose="020B0503020204020204" pitchFamily="34" charset="-122"/>
                <a:ea typeface="微软雅黑" panose="020B0503020204020204" pitchFamily="34" charset="-122"/>
              </a:rPr>
              <a:t>高达</a:t>
            </a:r>
            <a:r>
              <a:rPr lang="en-US" altLang="zh-CN" sz="2200" b="1" noProof="1">
                <a:solidFill>
                  <a:schemeClr val="bg1"/>
                </a:solidFill>
                <a:latin typeface="微软雅黑" panose="020B0503020204020204" pitchFamily="34" charset="-122"/>
                <a:ea typeface="微软雅黑" panose="020B0503020204020204" pitchFamily="34" charset="-122"/>
              </a:rPr>
              <a:t>96%</a:t>
            </a:r>
            <a:r>
              <a:rPr lang="zh-CN" altLang="en-US" sz="2200" b="1" noProof="1">
                <a:solidFill>
                  <a:schemeClr val="bg1"/>
                </a:solidFill>
                <a:latin typeface="微软雅黑" panose="020B0503020204020204" pitchFamily="34" charset="-122"/>
                <a:ea typeface="微软雅黑" panose="020B0503020204020204" pitchFamily="34" charset="-122"/>
              </a:rPr>
              <a:t>，</a:t>
            </a:r>
            <a:r>
              <a:rPr lang="en-US" altLang="zh-CN" sz="2200" b="1" noProof="1">
                <a:solidFill>
                  <a:schemeClr val="bg1"/>
                </a:solidFill>
                <a:latin typeface="微软雅黑" panose="020B0503020204020204" pitchFamily="34" charset="-122"/>
                <a:ea typeface="微软雅黑" panose="020B0503020204020204" pitchFamily="34" charset="-122"/>
              </a:rPr>
              <a:t>≥CR</a:t>
            </a:r>
            <a:r>
              <a:rPr lang="zh-CN" altLang="en-US" sz="2200" b="1" noProof="1">
                <a:solidFill>
                  <a:schemeClr val="bg1"/>
                </a:solidFill>
                <a:latin typeface="微软雅黑" panose="020B0503020204020204" pitchFamily="34" charset="-122"/>
                <a:ea typeface="微软雅黑" panose="020B0503020204020204" pitchFamily="34" charset="-122"/>
              </a:rPr>
              <a:t>率</a:t>
            </a:r>
            <a:r>
              <a:rPr lang="en-US" altLang="zh-CN" sz="2200" b="1" noProof="1">
                <a:solidFill>
                  <a:schemeClr val="bg1"/>
                </a:solidFill>
                <a:latin typeface="微软雅黑" panose="020B0503020204020204" pitchFamily="34" charset="-122"/>
                <a:ea typeface="微软雅黑" panose="020B0503020204020204" pitchFamily="34" charset="-122"/>
              </a:rPr>
              <a:t>74.6%</a:t>
            </a:r>
          </a:p>
        </p:txBody>
      </p:sp>
      <p:sp>
        <p:nvSpPr>
          <p:cNvPr id="12" name="文本框 11">
            <a:extLst>
              <a:ext uri="{FF2B5EF4-FFF2-40B4-BE49-F238E27FC236}">
                <a16:creationId xmlns:a16="http://schemas.microsoft.com/office/drawing/2014/main" id="{DFF49E8C-670B-D207-B3A5-9F107CEADB02}"/>
              </a:ext>
            </a:extLst>
          </p:cNvPr>
          <p:cNvSpPr txBox="1"/>
          <p:nvPr/>
        </p:nvSpPr>
        <p:spPr>
          <a:xfrm>
            <a:off x="444407" y="859894"/>
            <a:ext cx="11239558" cy="1846659"/>
          </a:xfrm>
          <a:prstGeom prst="rect">
            <a:avLst/>
          </a:prstGeom>
          <a:solidFill>
            <a:schemeClr val="accent4">
              <a:lumMod val="20000"/>
              <a:lumOff val="80000"/>
              <a:alpha val="40000"/>
            </a:schemeClr>
          </a:solidFill>
        </p:spPr>
        <p:txBody>
          <a:bodyPr wrap="square" rtlCol="0">
            <a:spAutoFit/>
          </a:bodyPr>
          <a:lstStyle/>
          <a:p>
            <a:pPr marL="285750" indent="-285750">
              <a:buFont typeface="Arial" panose="020B0604020202020204" pitchFamily="34" charset="0"/>
              <a:buChar char="•"/>
            </a:pPr>
            <a:r>
              <a:rPr lang="en-US" altLang="zh-CN" b="1" dirty="0"/>
              <a:t>FUMANBA-1 </a:t>
            </a:r>
          </a:p>
          <a:p>
            <a:pPr marL="742950" lvl="1" indent="-285750">
              <a:buFont typeface="Wingdings" panose="05000000000000000000" pitchFamily="2" charset="2"/>
              <a:buChar char="Ø"/>
            </a:pPr>
            <a:r>
              <a:rPr lang="zh-CN" altLang="en-US" sz="1600" dirty="0">
                <a:latin typeface="+mn-ea"/>
              </a:rPr>
              <a:t>截止到</a:t>
            </a:r>
            <a:r>
              <a:rPr lang="en-US" altLang="zh-CN" sz="1600" dirty="0">
                <a:latin typeface="+mn-ea"/>
              </a:rPr>
              <a:t>2022</a:t>
            </a:r>
            <a:r>
              <a:rPr lang="zh-CN" altLang="en-US" sz="1600" dirty="0">
                <a:latin typeface="+mn-ea"/>
              </a:rPr>
              <a:t>年</a:t>
            </a:r>
            <a:r>
              <a:rPr lang="en-US" altLang="zh-CN" sz="1600" dirty="0">
                <a:latin typeface="+mn-ea"/>
              </a:rPr>
              <a:t>9</a:t>
            </a:r>
            <a:r>
              <a:rPr lang="zh-CN" altLang="en-US" sz="1600" dirty="0">
                <a:latin typeface="+mn-ea"/>
              </a:rPr>
              <a:t>月</a:t>
            </a:r>
            <a:r>
              <a:rPr lang="en-US" altLang="zh-CN" sz="1600" dirty="0">
                <a:latin typeface="+mn-ea"/>
              </a:rPr>
              <a:t>30</a:t>
            </a:r>
            <a:r>
              <a:rPr lang="zh-CN" altLang="en-US" sz="1600" dirty="0">
                <a:latin typeface="+mn-ea"/>
              </a:rPr>
              <a:t>日，</a:t>
            </a:r>
            <a:r>
              <a:rPr lang="en-US" altLang="zh-CN" sz="1600" dirty="0">
                <a:latin typeface="+mn-ea"/>
              </a:rPr>
              <a:t>103 </a:t>
            </a:r>
            <a:r>
              <a:rPr lang="zh-CN" altLang="en-US" sz="1600" dirty="0">
                <a:latin typeface="+mn-ea"/>
              </a:rPr>
              <a:t>名伊基奥仑赛输注的患者中，</a:t>
            </a:r>
            <a:r>
              <a:rPr lang="en-US" altLang="zh-CN" sz="1600" dirty="0">
                <a:latin typeface="+mn-ea"/>
              </a:rPr>
              <a:t>55 </a:t>
            </a:r>
            <a:r>
              <a:rPr lang="zh-CN" altLang="en-US" sz="1600" dirty="0">
                <a:latin typeface="+mn-ea"/>
              </a:rPr>
              <a:t>名（</a:t>
            </a:r>
            <a:r>
              <a:rPr lang="en-US" altLang="zh-CN" sz="1600" dirty="0">
                <a:latin typeface="+mn-ea"/>
              </a:rPr>
              <a:t>53.4%</a:t>
            </a:r>
            <a:r>
              <a:rPr lang="zh-CN" altLang="en-US" sz="1600" dirty="0">
                <a:latin typeface="+mn-ea"/>
              </a:rPr>
              <a:t>）为男性，中位年龄（范围）为 </a:t>
            </a:r>
            <a:r>
              <a:rPr lang="en-US" altLang="zh-CN" sz="1600" dirty="0">
                <a:latin typeface="+mn-ea"/>
              </a:rPr>
              <a:t>58 </a:t>
            </a:r>
            <a:r>
              <a:rPr lang="zh-CN" altLang="en-US" sz="1600" dirty="0">
                <a:latin typeface="+mn-ea"/>
              </a:rPr>
              <a:t>岁（</a:t>
            </a:r>
            <a:r>
              <a:rPr lang="en-US" altLang="zh-CN" sz="1600" dirty="0">
                <a:latin typeface="+mn-ea"/>
              </a:rPr>
              <a:t>39 </a:t>
            </a:r>
            <a:r>
              <a:rPr lang="zh-CN" altLang="en-US" sz="1600" dirty="0">
                <a:latin typeface="+mn-ea"/>
              </a:rPr>
              <a:t>至 </a:t>
            </a:r>
            <a:r>
              <a:rPr lang="en-US" altLang="zh-CN" sz="1600" dirty="0">
                <a:latin typeface="+mn-ea"/>
              </a:rPr>
              <a:t>70 </a:t>
            </a:r>
            <a:r>
              <a:rPr lang="zh-CN" altLang="en-US" sz="1600" dirty="0">
                <a:latin typeface="+mn-ea"/>
              </a:rPr>
              <a:t>岁）。共有 </a:t>
            </a:r>
            <a:r>
              <a:rPr lang="en-US" altLang="zh-CN" sz="1600" dirty="0">
                <a:latin typeface="+mn-ea"/>
              </a:rPr>
              <a:t>101 </a:t>
            </a:r>
            <a:r>
              <a:rPr lang="zh-CN" altLang="en-US" sz="1600" dirty="0">
                <a:latin typeface="+mn-ea"/>
              </a:rPr>
              <a:t>名患者可进行疗效评估；</a:t>
            </a:r>
          </a:p>
          <a:p>
            <a:pPr marL="742950" lvl="1" indent="-285750">
              <a:buFont typeface="Wingdings" panose="05000000000000000000" pitchFamily="2" charset="2"/>
              <a:buChar char="Ø"/>
            </a:pPr>
            <a:r>
              <a:rPr lang="zh-CN" altLang="en-US" sz="1600" dirty="0">
                <a:latin typeface="+mn-ea"/>
              </a:rPr>
              <a:t>在中位（范围）随访时间为 </a:t>
            </a:r>
            <a:r>
              <a:rPr lang="en-US" altLang="zh-CN" sz="1600" dirty="0">
                <a:latin typeface="+mn-ea"/>
              </a:rPr>
              <a:t>13.8 </a:t>
            </a:r>
            <a:r>
              <a:rPr lang="zh-CN" altLang="en-US" sz="1600" dirty="0">
                <a:latin typeface="+mn-ea"/>
              </a:rPr>
              <a:t>个月（</a:t>
            </a:r>
            <a:r>
              <a:rPr lang="en-US" altLang="zh-CN" sz="1600" dirty="0">
                <a:latin typeface="+mn-ea"/>
              </a:rPr>
              <a:t>0.4 </a:t>
            </a:r>
            <a:r>
              <a:rPr lang="zh-CN" altLang="en-US" sz="1600" dirty="0">
                <a:latin typeface="+mn-ea"/>
              </a:rPr>
              <a:t>至 </a:t>
            </a:r>
            <a:r>
              <a:rPr lang="en-US" altLang="zh-CN" sz="1600" dirty="0">
                <a:latin typeface="+mn-ea"/>
              </a:rPr>
              <a:t>27.2 </a:t>
            </a:r>
            <a:r>
              <a:rPr lang="zh-CN" altLang="en-US" sz="1600" dirty="0">
                <a:latin typeface="+mn-ea"/>
              </a:rPr>
              <a:t>个月）时，总缓解率为 </a:t>
            </a:r>
            <a:r>
              <a:rPr lang="en-US" altLang="zh-CN" sz="1600" dirty="0">
                <a:latin typeface="+mn-ea"/>
              </a:rPr>
              <a:t>96.0%</a:t>
            </a:r>
            <a:r>
              <a:rPr lang="zh-CN" altLang="en-US" sz="1600" dirty="0">
                <a:latin typeface="+mn-ea"/>
              </a:rPr>
              <a:t>（</a:t>
            </a:r>
            <a:r>
              <a:rPr lang="en-US" altLang="zh-CN" sz="1600" dirty="0">
                <a:latin typeface="+mn-ea"/>
              </a:rPr>
              <a:t>101 </a:t>
            </a:r>
            <a:r>
              <a:rPr lang="zh-CN" altLang="en-US" sz="1600" dirty="0">
                <a:latin typeface="+mn-ea"/>
              </a:rPr>
              <a:t>名患者中有 </a:t>
            </a:r>
            <a:r>
              <a:rPr lang="en-US" altLang="zh-CN" sz="1600" dirty="0">
                <a:latin typeface="+mn-ea"/>
              </a:rPr>
              <a:t>97 </a:t>
            </a:r>
            <a:r>
              <a:rPr lang="zh-CN" altLang="en-US" sz="1600" dirty="0">
                <a:latin typeface="+mn-ea"/>
              </a:rPr>
              <a:t>名），其中达到了完全缓解的比例为</a:t>
            </a:r>
            <a:r>
              <a:rPr lang="en-US" altLang="zh-CN" sz="1600" dirty="0">
                <a:latin typeface="+mn-ea"/>
              </a:rPr>
              <a:t>74.3%</a:t>
            </a:r>
            <a:r>
              <a:rPr lang="zh-CN" altLang="en-US" sz="1600" dirty="0">
                <a:latin typeface="+mn-ea"/>
              </a:rPr>
              <a:t>（</a:t>
            </a:r>
            <a:r>
              <a:rPr lang="en-US" altLang="zh-CN" sz="1600" dirty="0">
                <a:latin typeface="+mn-ea"/>
              </a:rPr>
              <a:t>103 </a:t>
            </a:r>
            <a:r>
              <a:rPr lang="zh-CN" altLang="en-US" sz="1600" dirty="0">
                <a:latin typeface="+mn-ea"/>
              </a:rPr>
              <a:t>名患者中有 </a:t>
            </a:r>
            <a:r>
              <a:rPr lang="en-US" altLang="zh-CN" sz="1600" dirty="0">
                <a:latin typeface="+mn-ea"/>
              </a:rPr>
              <a:t>75 </a:t>
            </a:r>
            <a:r>
              <a:rPr lang="zh-CN" altLang="en-US" sz="1600" dirty="0">
                <a:latin typeface="+mn-ea"/>
              </a:rPr>
              <a:t>名）；</a:t>
            </a:r>
            <a:endParaRPr lang="en-US" altLang="zh-CN" sz="1600" dirty="0">
              <a:latin typeface="+mn-ea"/>
            </a:endParaRPr>
          </a:p>
          <a:p>
            <a:pPr marL="742950" lvl="1" indent="-285750">
              <a:buFont typeface="Wingdings" panose="05000000000000000000" pitchFamily="2" charset="2"/>
              <a:buChar char="Ø"/>
            </a:pPr>
            <a:r>
              <a:rPr lang="zh-CN" altLang="en-US" sz="1600" dirty="0">
                <a:latin typeface="+mn-ea"/>
              </a:rPr>
              <a:t>在先前接受过嵌合抗原受体 </a:t>
            </a:r>
            <a:r>
              <a:rPr lang="en-US" altLang="zh-CN" sz="1600" dirty="0">
                <a:latin typeface="+mn-ea"/>
              </a:rPr>
              <a:t>T </a:t>
            </a:r>
            <a:r>
              <a:rPr lang="zh-CN" altLang="en-US" sz="1600" dirty="0">
                <a:latin typeface="+mn-ea"/>
              </a:rPr>
              <a:t>细胞（</a:t>
            </a:r>
            <a:r>
              <a:rPr lang="en-US" altLang="zh-CN" sz="1600" dirty="0">
                <a:latin typeface="+mn-ea"/>
              </a:rPr>
              <a:t>CAR T </a:t>
            </a:r>
            <a:r>
              <a:rPr lang="zh-CN" altLang="en-US" sz="1600" dirty="0">
                <a:latin typeface="+mn-ea"/>
              </a:rPr>
              <a:t>细胞）治疗的 </a:t>
            </a:r>
            <a:r>
              <a:rPr lang="en-US" altLang="zh-CN" sz="1600" dirty="0">
                <a:latin typeface="+mn-ea"/>
              </a:rPr>
              <a:t>12 </a:t>
            </a:r>
            <a:r>
              <a:rPr lang="zh-CN" altLang="en-US" sz="1600" dirty="0">
                <a:latin typeface="+mn-ea"/>
              </a:rPr>
              <a:t>名患者中，</a:t>
            </a:r>
            <a:r>
              <a:rPr lang="en-US" altLang="zh-CN" sz="1600" dirty="0">
                <a:latin typeface="+mn-ea"/>
              </a:rPr>
              <a:t>75%</a:t>
            </a:r>
            <a:r>
              <a:rPr lang="zh-CN" altLang="en-US" sz="1600" dirty="0">
                <a:latin typeface="+mn-ea"/>
              </a:rPr>
              <a:t>（</a:t>
            </a:r>
            <a:r>
              <a:rPr lang="en-US" altLang="zh-CN" sz="1600" dirty="0">
                <a:latin typeface="+mn-ea"/>
              </a:rPr>
              <a:t>12 </a:t>
            </a:r>
            <a:r>
              <a:rPr lang="zh-CN" altLang="en-US" sz="1600" dirty="0">
                <a:latin typeface="+mn-ea"/>
              </a:rPr>
              <a:t>名患者中有 </a:t>
            </a:r>
            <a:r>
              <a:rPr lang="en-US" altLang="zh-CN" sz="1600" dirty="0">
                <a:latin typeface="+mn-ea"/>
              </a:rPr>
              <a:t>9 </a:t>
            </a:r>
            <a:r>
              <a:rPr lang="zh-CN" altLang="en-US" sz="1600" dirty="0">
                <a:latin typeface="+mn-ea"/>
              </a:rPr>
              <a:t>名）获得了缓解；</a:t>
            </a:r>
            <a:endParaRPr lang="en-US" altLang="zh-CN" sz="1600" dirty="0">
              <a:latin typeface="+mn-ea"/>
            </a:endParaRPr>
          </a:p>
          <a:p>
            <a:pPr marL="742950" lvl="1" indent="-285750">
              <a:buFont typeface="Wingdings" panose="05000000000000000000" pitchFamily="2" charset="2"/>
              <a:buChar char="Ø"/>
            </a:pPr>
            <a:r>
              <a:rPr lang="zh-CN" altLang="en-US" sz="1600" dirty="0">
                <a:latin typeface="+mn-ea"/>
              </a:rPr>
              <a:t>中位无进展生存期尚未达到，</a:t>
            </a:r>
            <a:r>
              <a:rPr lang="en-US" altLang="zh-CN" sz="1600" dirty="0">
                <a:latin typeface="+mn-ea"/>
              </a:rPr>
              <a:t>12 </a:t>
            </a:r>
            <a:r>
              <a:rPr lang="zh-CN" altLang="en-US" sz="1600" dirty="0">
                <a:latin typeface="+mn-ea"/>
              </a:rPr>
              <a:t>个月无进展生存率为 </a:t>
            </a:r>
            <a:r>
              <a:rPr lang="en-US" altLang="zh-CN" sz="1600" dirty="0">
                <a:latin typeface="+mn-ea"/>
              </a:rPr>
              <a:t>78.8%</a:t>
            </a:r>
            <a:r>
              <a:rPr lang="zh-CN" altLang="en-US" sz="1600" dirty="0">
                <a:latin typeface="+mn-ea"/>
              </a:rPr>
              <a:t>（</a:t>
            </a:r>
            <a:r>
              <a:rPr lang="en-US" altLang="zh-CN" sz="1600" dirty="0">
                <a:latin typeface="+mn-ea"/>
              </a:rPr>
              <a:t>95% </a:t>
            </a:r>
            <a:r>
              <a:rPr lang="zh-CN" altLang="en-US" sz="1600" dirty="0">
                <a:latin typeface="+mn-ea"/>
              </a:rPr>
              <a:t>置信区间为 </a:t>
            </a:r>
            <a:r>
              <a:rPr lang="en-US" altLang="zh-CN" sz="1600" dirty="0">
                <a:latin typeface="+mn-ea"/>
              </a:rPr>
              <a:t>68.6 </a:t>
            </a:r>
            <a:r>
              <a:rPr lang="zh-CN" altLang="en-US" sz="1600" dirty="0">
                <a:latin typeface="+mn-ea"/>
              </a:rPr>
              <a:t>至 </a:t>
            </a:r>
            <a:r>
              <a:rPr lang="en-US" altLang="zh-CN" sz="1600" dirty="0">
                <a:latin typeface="+mn-ea"/>
              </a:rPr>
              <a:t>86.0</a:t>
            </a:r>
            <a:r>
              <a:rPr lang="zh-CN" altLang="en-US" sz="1600" dirty="0">
                <a:latin typeface="+mn-ea"/>
              </a:rPr>
              <a:t>） 。</a:t>
            </a:r>
          </a:p>
        </p:txBody>
      </p:sp>
      <p:pic>
        <p:nvPicPr>
          <p:cNvPr id="18" name="图片 17">
            <a:extLst>
              <a:ext uri="{FF2B5EF4-FFF2-40B4-BE49-F238E27FC236}">
                <a16:creationId xmlns:a16="http://schemas.microsoft.com/office/drawing/2014/main" id="{1D1E5EA2-F8A5-B034-3CBE-DE73B8025D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5645" y="3299254"/>
            <a:ext cx="4059843" cy="2478269"/>
          </a:xfrm>
          <a:prstGeom prst="rect">
            <a:avLst/>
          </a:prstGeom>
        </p:spPr>
      </p:pic>
      <p:pic>
        <p:nvPicPr>
          <p:cNvPr id="22" name="图片 21">
            <a:extLst>
              <a:ext uri="{FF2B5EF4-FFF2-40B4-BE49-F238E27FC236}">
                <a16:creationId xmlns:a16="http://schemas.microsoft.com/office/drawing/2014/main" id="{C4D8DD50-D967-64F7-3B7E-DBF88EA38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338" y="3454514"/>
            <a:ext cx="4094493" cy="2380345"/>
          </a:xfrm>
          <a:prstGeom prst="rect">
            <a:avLst/>
          </a:prstGeom>
        </p:spPr>
      </p:pic>
      <p:sp>
        <p:nvSpPr>
          <p:cNvPr id="23" name="文本框 22">
            <a:extLst>
              <a:ext uri="{FF2B5EF4-FFF2-40B4-BE49-F238E27FC236}">
                <a16:creationId xmlns:a16="http://schemas.microsoft.com/office/drawing/2014/main" id="{9F3D426D-C1B5-30DB-E81F-B5C4816FC35A}"/>
              </a:ext>
            </a:extLst>
          </p:cNvPr>
          <p:cNvSpPr txBox="1"/>
          <p:nvPr/>
        </p:nvSpPr>
        <p:spPr>
          <a:xfrm>
            <a:off x="444407" y="6370224"/>
            <a:ext cx="728742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prstClr val="black"/>
                </a:solidFill>
                <a:effectLst/>
                <a:uLnTx/>
                <a:uFillTx/>
                <a:latin typeface="Arial"/>
                <a:ea typeface="微软雅黑"/>
                <a:cs typeface="+mn-cs"/>
              </a:rPr>
              <a:t>ORR</a:t>
            </a:r>
            <a:r>
              <a:rPr kumimoji="0" lang="zh-CN" altLang="en-US" sz="900" b="0" i="0" u="none" strike="noStrike" kern="1200" cap="none" spc="0" normalizeH="0" baseline="0" noProof="0" dirty="0">
                <a:ln>
                  <a:noFill/>
                </a:ln>
                <a:solidFill>
                  <a:prstClr val="black"/>
                </a:solidFill>
                <a:effectLst/>
                <a:uLnTx/>
                <a:uFillTx/>
                <a:latin typeface="Arial"/>
                <a:ea typeface="微软雅黑"/>
                <a:cs typeface="+mn-cs"/>
              </a:rPr>
              <a:t>：客观缓解率；</a:t>
            </a:r>
            <a:r>
              <a:rPr kumimoji="0" lang="en-US" altLang="zh-CN" sz="900" b="0" i="0" u="none" strike="noStrike" kern="1200" cap="none" spc="0" normalizeH="0" baseline="0" noProof="0" dirty="0">
                <a:ln>
                  <a:noFill/>
                </a:ln>
                <a:solidFill>
                  <a:prstClr val="black"/>
                </a:solidFill>
                <a:effectLst/>
                <a:uLnTx/>
                <a:uFillTx/>
                <a:latin typeface="Arial"/>
                <a:ea typeface="微软雅黑"/>
                <a:cs typeface="+mn-cs"/>
              </a:rPr>
              <a:t>CR</a:t>
            </a:r>
            <a:r>
              <a:rPr kumimoji="0" lang="zh-CN" altLang="en-US" sz="900" b="0" i="0" u="none" strike="noStrike" kern="1200" cap="none" spc="0" normalizeH="0" baseline="0" noProof="0" dirty="0">
                <a:ln>
                  <a:noFill/>
                </a:ln>
                <a:solidFill>
                  <a:prstClr val="black"/>
                </a:solidFill>
                <a:effectLst/>
                <a:uLnTx/>
                <a:uFillTx/>
                <a:latin typeface="Arial"/>
                <a:ea typeface="微软雅黑"/>
                <a:cs typeface="+mn-cs"/>
              </a:rPr>
              <a:t>：完全缓解；</a:t>
            </a:r>
            <a:r>
              <a:rPr kumimoji="0" lang="en-US" altLang="zh-CN" sz="900" b="0" i="0" u="none" strike="noStrike" kern="1200" cap="none" spc="0" normalizeH="0" baseline="0" noProof="0" dirty="0">
                <a:ln>
                  <a:noFill/>
                </a:ln>
                <a:solidFill>
                  <a:prstClr val="black"/>
                </a:solidFill>
                <a:effectLst/>
                <a:uLnTx/>
                <a:uFillTx/>
                <a:latin typeface="Arial"/>
                <a:ea typeface="微软雅黑"/>
                <a:cs typeface="+mn-cs"/>
              </a:rPr>
              <a:t>MRD</a:t>
            </a:r>
            <a:r>
              <a:rPr kumimoji="0" lang="zh-CN" altLang="en-US" sz="900" b="0" i="0" u="none" strike="noStrike" kern="1200" cap="none" spc="0" normalizeH="0" baseline="0" noProof="0" dirty="0">
                <a:ln>
                  <a:noFill/>
                </a:ln>
                <a:solidFill>
                  <a:prstClr val="black"/>
                </a:solidFill>
                <a:effectLst/>
                <a:uLnTx/>
                <a:uFillTx/>
                <a:latin typeface="Arial"/>
                <a:ea typeface="微软雅黑"/>
                <a:cs typeface="+mn-cs"/>
              </a:rPr>
              <a:t>：微小残留病；</a:t>
            </a:r>
            <a:r>
              <a:rPr kumimoji="0" lang="en-US" altLang="zh-CN" sz="900" b="0" i="0" u="none" strike="noStrike" kern="1200" cap="none" spc="0" normalizeH="0" baseline="0" noProof="0" dirty="0">
                <a:ln>
                  <a:noFill/>
                </a:ln>
                <a:solidFill>
                  <a:prstClr val="black"/>
                </a:solidFill>
                <a:effectLst/>
                <a:uLnTx/>
                <a:uFillTx/>
                <a:latin typeface="Arial"/>
                <a:ea typeface="微软雅黑"/>
                <a:cs typeface="+mn-cs"/>
              </a:rPr>
              <a:t>PFS</a:t>
            </a:r>
            <a:r>
              <a:rPr kumimoji="0" lang="zh-CN" altLang="en-US" sz="900" b="0" i="0" u="none" strike="noStrike" kern="1200" cap="none" spc="0" normalizeH="0" baseline="0" noProof="0" dirty="0">
                <a:ln>
                  <a:noFill/>
                </a:ln>
                <a:solidFill>
                  <a:prstClr val="black"/>
                </a:solidFill>
                <a:effectLst/>
                <a:uLnTx/>
                <a:uFillTx/>
                <a:latin typeface="Arial"/>
                <a:ea typeface="微软雅黑"/>
                <a:cs typeface="+mn-cs"/>
              </a:rPr>
              <a:t>：无进展生存期</a:t>
            </a:r>
          </a:p>
        </p:txBody>
      </p:sp>
      <p:sp>
        <p:nvSpPr>
          <p:cNvPr id="2" name="AutoShape 1">
            <a:extLst>
              <a:ext uri="{FF2B5EF4-FFF2-40B4-BE49-F238E27FC236}">
                <a16:creationId xmlns:a16="http://schemas.microsoft.com/office/drawing/2014/main" id="{DE95259B-16D6-5704-610F-8C6FD3ED25FC}"/>
              </a:ext>
            </a:extLst>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2">
            <a:extLst>
              <a:ext uri="{FF2B5EF4-FFF2-40B4-BE49-F238E27FC236}">
                <a16:creationId xmlns:a16="http://schemas.microsoft.com/office/drawing/2014/main" id="{49576BAB-8B1F-A853-8187-1F7F57C775C5}"/>
              </a:ext>
            </a:extLst>
          </p:cNvPr>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AutoShape 3">
            <a:extLst>
              <a:ext uri="{FF2B5EF4-FFF2-40B4-BE49-F238E27FC236}">
                <a16:creationId xmlns:a16="http://schemas.microsoft.com/office/drawing/2014/main" id="{2DA595C2-4BA9-4457-9EA1-9E18670D3BE7}"/>
              </a:ext>
            </a:extLst>
          </p:cNvPr>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4">
            <a:extLst>
              <a:ext uri="{FF2B5EF4-FFF2-40B4-BE49-F238E27FC236}">
                <a16:creationId xmlns:a16="http://schemas.microsoft.com/office/drawing/2014/main" id="{273D2A85-6AB4-5889-4560-86D9C8CB28A5}"/>
              </a:ext>
            </a:extLst>
          </p:cNvPr>
          <p:cNvSpPr>
            <a:spLocks noChangeAspect="1" noChangeArrowheads="1"/>
          </p:cNvSpPr>
          <p:nvPr/>
        </p:nvSpPr>
        <p:spPr bwMode="auto">
          <a:xfrm>
            <a:off x="7927737" y="2706553"/>
            <a:ext cx="3999939" cy="399993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7" name="图片 6">
            <a:extLst>
              <a:ext uri="{FF2B5EF4-FFF2-40B4-BE49-F238E27FC236}">
                <a16:creationId xmlns:a16="http://schemas.microsoft.com/office/drawing/2014/main" id="{60D54FBF-657F-90C6-AB43-39747DA406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3780" y="3026947"/>
            <a:ext cx="3580185" cy="2723681"/>
          </a:xfrm>
          <a:prstGeom prst="rect">
            <a:avLst/>
          </a:prstGeom>
        </p:spPr>
      </p:pic>
      <p:sp>
        <p:nvSpPr>
          <p:cNvPr id="8" name="矩形 7">
            <a:extLst>
              <a:ext uri="{FF2B5EF4-FFF2-40B4-BE49-F238E27FC236}">
                <a16:creationId xmlns:a16="http://schemas.microsoft.com/office/drawing/2014/main" id="{F1FAA5AC-2163-3C56-62B0-837159498E6B}"/>
              </a:ext>
            </a:extLst>
          </p:cNvPr>
          <p:cNvSpPr/>
          <p:nvPr/>
        </p:nvSpPr>
        <p:spPr>
          <a:xfrm>
            <a:off x="4264263" y="3420429"/>
            <a:ext cx="227267" cy="290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5F4AFFFD-8B23-D4AB-C45A-0B8D629BB25D}"/>
              </a:ext>
            </a:extLst>
          </p:cNvPr>
          <p:cNvSpPr/>
          <p:nvPr/>
        </p:nvSpPr>
        <p:spPr>
          <a:xfrm>
            <a:off x="5658644" y="3039035"/>
            <a:ext cx="365638" cy="355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E9559C2E-065D-EE21-DD0A-01E9F5018826}"/>
              </a:ext>
            </a:extLst>
          </p:cNvPr>
          <p:cNvSpPr/>
          <p:nvPr/>
        </p:nvSpPr>
        <p:spPr>
          <a:xfrm>
            <a:off x="8045488" y="3191434"/>
            <a:ext cx="365638" cy="355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446A8549-4A6D-60EE-6CDE-138F4FB15DD5}"/>
              </a:ext>
            </a:extLst>
          </p:cNvPr>
          <p:cNvSpPr/>
          <p:nvPr/>
        </p:nvSpPr>
        <p:spPr>
          <a:xfrm>
            <a:off x="411119" y="3456288"/>
            <a:ext cx="227267" cy="290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06833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7" descr="资源 12">
            <a:extLst>
              <a:ext uri="{FF2B5EF4-FFF2-40B4-BE49-F238E27FC236}">
                <a16:creationId xmlns:a16="http://schemas.microsoft.com/office/drawing/2014/main" id="{7F0F3A56-DE0C-E6B7-22CC-BD492A9F65B9}"/>
              </a:ext>
            </a:extLst>
          </p:cNvPr>
          <p:cNvPicPr>
            <a:picLocks noChangeAspect="1" noChangeArrowheads="1"/>
          </p:cNvPicPr>
          <p:nvPr/>
        </p:nvPicPr>
        <p:blipFill>
          <a:blip r:embed="rId2"/>
          <a:srcRect/>
          <a:stretch>
            <a:fillRect/>
          </a:stretch>
        </p:blipFill>
        <p:spPr bwMode="auto">
          <a:xfrm>
            <a:off x="0" y="700"/>
            <a:ext cx="110124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标题 2">
            <a:extLst>
              <a:ext uri="{FF2B5EF4-FFF2-40B4-BE49-F238E27FC236}">
                <a16:creationId xmlns:a16="http://schemas.microsoft.com/office/drawing/2014/main" id="{0422C150-C205-6819-C183-E1180150AEF3}"/>
              </a:ext>
            </a:extLst>
          </p:cNvPr>
          <p:cNvSpPr txBox="1">
            <a:spLocks/>
          </p:cNvSpPr>
          <p:nvPr/>
        </p:nvSpPr>
        <p:spPr>
          <a:xfrm>
            <a:off x="217338" y="139641"/>
            <a:ext cx="9132850" cy="52228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200" b="1" noProof="1">
                <a:solidFill>
                  <a:schemeClr val="bg1"/>
                </a:solidFill>
                <a:latin typeface="微软雅黑" panose="020B0503020204020204" pitchFamily="34" charset="-122"/>
                <a:ea typeface="微软雅黑" panose="020B0503020204020204" pitchFamily="34" charset="-122"/>
              </a:rPr>
              <a:t>有效性</a:t>
            </a:r>
            <a:r>
              <a:rPr lang="en-US" altLang="zh-CN" sz="2200" b="1" noProof="1">
                <a:solidFill>
                  <a:schemeClr val="bg1"/>
                </a:solidFill>
                <a:latin typeface="微软雅黑" panose="020B0503020204020204" pitchFamily="34" charset="-122"/>
                <a:ea typeface="微软雅黑" panose="020B0503020204020204" pitchFamily="34" charset="-122"/>
              </a:rPr>
              <a:t>—</a:t>
            </a:r>
            <a:r>
              <a:rPr lang="zh-CN" altLang="en-US" sz="2200" b="1" noProof="1">
                <a:solidFill>
                  <a:schemeClr val="bg1"/>
                </a:solidFill>
                <a:latin typeface="微软雅黑" panose="020B0503020204020204" pitchFamily="34" charset="-122"/>
                <a:ea typeface="微软雅黑" panose="020B0503020204020204" pitchFamily="34" charset="-122"/>
              </a:rPr>
              <a:t>根据</a:t>
            </a:r>
            <a:r>
              <a:rPr lang="en-US" altLang="zh-CN" sz="2200" b="1" noProof="1">
                <a:solidFill>
                  <a:schemeClr val="bg1"/>
                </a:solidFill>
                <a:latin typeface="微软雅黑" panose="020B0503020204020204" pitchFamily="34" charset="-122"/>
                <a:ea typeface="微软雅黑" panose="020B0503020204020204" pitchFamily="34" charset="-122"/>
              </a:rPr>
              <a:t>MAIC</a:t>
            </a:r>
            <a:r>
              <a:rPr lang="zh-CN" altLang="en-US" sz="2200" b="1" noProof="1">
                <a:solidFill>
                  <a:schemeClr val="bg1"/>
                </a:solidFill>
                <a:latin typeface="微软雅黑" panose="020B0503020204020204" pitchFamily="34" charset="-122"/>
                <a:ea typeface="微软雅黑" panose="020B0503020204020204" pitchFamily="34" charset="-122"/>
              </a:rPr>
              <a:t>分析结果显示，伊基奥仑赛有效性优于同类产品</a:t>
            </a:r>
            <a:endParaRPr lang="en-US" altLang="zh-CN" sz="2200" b="1" noProof="1">
              <a:solidFill>
                <a:schemeClr val="bg1"/>
              </a:solidFill>
              <a:latin typeface="微软雅黑" panose="020B0503020204020204" pitchFamily="34" charset="-122"/>
              <a:ea typeface="微软雅黑" panose="020B0503020204020204" pitchFamily="34" charset="-122"/>
            </a:endParaRPr>
          </a:p>
        </p:txBody>
      </p:sp>
      <p:sp>
        <p:nvSpPr>
          <p:cNvPr id="9" name="矩形: 圆角 5">
            <a:extLst>
              <a:ext uri="{FF2B5EF4-FFF2-40B4-BE49-F238E27FC236}">
                <a16:creationId xmlns:a16="http://schemas.microsoft.com/office/drawing/2014/main" id="{428416A1-39C1-37E1-4EB1-F90FE23B16D3}"/>
              </a:ext>
            </a:extLst>
          </p:cNvPr>
          <p:cNvSpPr/>
          <p:nvPr/>
        </p:nvSpPr>
        <p:spPr>
          <a:xfrm>
            <a:off x="444774" y="2299532"/>
            <a:ext cx="11385759" cy="3636741"/>
          </a:xfrm>
          <a:prstGeom prst="roundRect">
            <a:avLst>
              <a:gd name="adj" fmla="val 2193"/>
            </a:avLst>
          </a:prstGeom>
          <a:solidFill>
            <a:schemeClr val="bg1"/>
          </a:solidFill>
          <a:ln>
            <a:solidFill>
              <a:srgbClr val="03023E"/>
            </a:solidFill>
          </a:ln>
          <a:effectLst>
            <a:outerShdw blurRad="152400" dist="38100" dir="8100000" algn="tr" rotWithShape="0">
              <a:srgbClr val="03023E">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latin typeface="Arial"/>
              <a:ea typeface="微软雅黑"/>
              <a:cs typeface="+mn-ea"/>
              <a:sym typeface="+mn-lt"/>
            </a:endParaRPr>
          </a:p>
        </p:txBody>
      </p:sp>
      <p:grpSp>
        <p:nvGrpSpPr>
          <p:cNvPr id="10" name="组合 9">
            <a:extLst>
              <a:ext uri="{FF2B5EF4-FFF2-40B4-BE49-F238E27FC236}">
                <a16:creationId xmlns:a16="http://schemas.microsoft.com/office/drawing/2014/main" id="{E8F17756-2716-72CB-C777-17B18CFA77B9}"/>
              </a:ext>
            </a:extLst>
          </p:cNvPr>
          <p:cNvGrpSpPr/>
          <p:nvPr/>
        </p:nvGrpSpPr>
        <p:grpSpPr>
          <a:xfrm>
            <a:off x="455236" y="917018"/>
            <a:ext cx="11375297" cy="984840"/>
            <a:chOff x="156619" y="914400"/>
            <a:chExt cx="11878762" cy="570036"/>
          </a:xfrm>
        </p:grpSpPr>
        <p:sp>
          <p:nvSpPr>
            <p:cNvPr id="11" name="圆角矩形 13">
              <a:extLst>
                <a:ext uri="{FF2B5EF4-FFF2-40B4-BE49-F238E27FC236}">
                  <a16:creationId xmlns:a16="http://schemas.microsoft.com/office/drawing/2014/main" id="{444757EC-FFFB-39CA-CCC5-0B636C9714C1}"/>
                </a:ext>
              </a:extLst>
            </p:cNvPr>
            <p:cNvSpPr/>
            <p:nvPr/>
          </p:nvSpPr>
          <p:spPr>
            <a:xfrm>
              <a:off x="156619" y="914400"/>
              <a:ext cx="11878762" cy="570036"/>
            </a:xfrm>
            <a:prstGeom prst="roundRect">
              <a:avLst/>
            </a:prstGeom>
            <a:solidFill>
              <a:schemeClr val="bg1"/>
            </a:solidFill>
            <a:ln w="9525">
              <a:solidFill>
                <a:srgbClr val="03023E"/>
              </a:solidFill>
            </a:ln>
            <a:effectLst>
              <a:outerShdw dist="50800" dir="2700000" algn="tl" rotWithShape="0">
                <a:srgbClr val="03023E"/>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rIns="108000"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82880" marR="0" lvl="0" indent="0" algn="just" defTabSz="914400" rtl="0" eaLnBrk="1" fontAlgn="auto" latinLnBrk="0" hangingPunct="1">
                <a:lnSpc>
                  <a:spcPct val="120000"/>
                </a:lnSpc>
                <a:spcBef>
                  <a:spcPts val="0"/>
                </a:spcBef>
                <a:spcAft>
                  <a:spcPts val="0"/>
                </a:spcAft>
                <a:buClr>
                  <a:srgbClr val="01A09B"/>
                </a:buClr>
                <a:buSzPct val="100000"/>
                <a:buFontTx/>
                <a:buNone/>
                <a:tabLst/>
                <a:defRPr/>
              </a:pPr>
              <a:endParaRPr kumimoji="0" lang="zh-CN" altLang="en-US" sz="1400" b="0" i="0" u="none" strike="noStrike" kern="100" cap="none" spc="0" normalizeH="0" baseline="0" noProof="0" dirty="0">
                <a:ln>
                  <a:noFill/>
                </a:ln>
                <a:solidFill>
                  <a:prstClr val="black">
                    <a:lumMod val="75000"/>
                    <a:lumOff val="25000"/>
                  </a:prstClr>
                </a:solidFill>
                <a:effectLst/>
                <a:uLnTx/>
                <a:uFillTx/>
                <a:latin typeface="Arial"/>
                <a:ea typeface="微软雅黑"/>
                <a:cs typeface="+mn-ea"/>
                <a:sym typeface="+mn-lt"/>
              </a:endParaRPr>
            </a:p>
          </p:txBody>
        </p:sp>
        <p:sp>
          <p:nvSpPr>
            <p:cNvPr id="12" name="textbox 156">
              <a:extLst>
                <a:ext uri="{FF2B5EF4-FFF2-40B4-BE49-F238E27FC236}">
                  <a16:creationId xmlns:a16="http://schemas.microsoft.com/office/drawing/2014/main" id="{8D3829A8-E7D8-BA46-B883-6D4FD2365D1F}"/>
                </a:ext>
              </a:extLst>
            </p:cNvPr>
            <p:cNvSpPr/>
            <p:nvPr/>
          </p:nvSpPr>
          <p:spPr>
            <a:xfrm>
              <a:off x="1133002" y="1090214"/>
              <a:ext cx="9941397" cy="259679"/>
            </a:xfrm>
            <a:prstGeom prst="rect">
              <a:avLst/>
            </a:prstGeom>
            <a:noFill/>
          </p:spPr>
          <p:txBody>
            <a:bodyPr wrap="squar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1600" b="0" i="0" u="none" strike="noStrike" kern="1200" cap="none" spc="0" normalizeH="0" baseline="0" noProof="0" dirty="0">
                <a:ln>
                  <a:noFill/>
                </a:ln>
                <a:solidFill>
                  <a:prstClr val="black"/>
                </a:solidFill>
                <a:effectLst/>
                <a:uLnTx/>
                <a:uFillTx/>
                <a:latin typeface="Arial"/>
                <a:ea typeface="微软雅黑"/>
                <a:cs typeface="+mn-ea"/>
                <a:sym typeface="+mn-lt"/>
              </a:endParaRPr>
            </a:p>
          </p:txBody>
        </p:sp>
      </p:grpSp>
      <p:sp>
        <p:nvSpPr>
          <p:cNvPr id="13" name="文本占位符 1">
            <a:extLst>
              <a:ext uri="{FF2B5EF4-FFF2-40B4-BE49-F238E27FC236}">
                <a16:creationId xmlns:a16="http://schemas.microsoft.com/office/drawing/2014/main" id="{364EBF6F-AA45-2046-3095-5BF417935FC0}"/>
              </a:ext>
            </a:extLst>
          </p:cNvPr>
          <p:cNvSpPr txBox="1">
            <a:spLocks/>
          </p:cNvSpPr>
          <p:nvPr/>
        </p:nvSpPr>
        <p:spPr>
          <a:xfrm>
            <a:off x="862040" y="6500789"/>
            <a:ext cx="11736888" cy="2425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cs typeface="+mn-ea"/>
                <a:sym typeface="+mn-lt"/>
              </a:rPr>
              <a:t>2024 EBMT. Oral 404.</a:t>
            </a:r>
            <a:endParaRPr lang="zh-CN" altLang="en-US" sz="800" dirty="0">
              <a:cs typeface="+mn-ea"/>
              <a:sym typeface="+mn-lt"/>
            </a:endParaRPr>
          </a:p>
        </p:txBody>
      </p:sp>
      <p:grpSp>
        <p:nvGrpSpPr>
          <p:cNvPr id="14" name="组合 11">
            <a:extLst>
              <a:ext uri="{FF2B5EF4-FFF2-40B4-BE49-F238E27FC236}">
                <a16:creationId xmlns:a16="http://schemas.microsoft.com/office/drawing/2014/main" id="{560CFD8E-8558-A282-5F1F-A8F794A001B3}"/>
              </a:ext>
            </a:extLst>
          </p:cNvPr>
          <p:cNvGrpSpPr/>
          <p:nvPr/>
        </p:nvGrpSpPr>
        <p:grpSpPr>
          <a:xfrm>
            <a:off x="4468132" y="2019716"/>
            <a:ext cx="3165519" cy="343379"/>
            <a:chOff x="2366684" y="1793291"/>
            <a:chExt cx="7480300" cy="428779"/>
          </a:xfrm>
        </p:grpSpPr>
        <p:sp>
          <p:nvSpPr>
            <p:cNvPr id="17" name="矩形: 圆角 7">
              <a:extLst>
                <a:ext uri="{FF2B5EF4-FFF2-40B4-BE49-F238E27FC236}">
                  <a16:creationId xmlns:a16="http://schemas.microsoft.com/office/drawing/2014/main" id="{F363CEC1-0DB3-C7BC-09D3-D6A7E32CC29A}"/>
                </a:ext>
              </a:extLst>
            </p:cNvPr>
            <p:cNvSpPr/>
            <p:nvPr/>
          </p:nvSpPr>
          <p:spPr>
            <a:xfrm>
              <a:off x="2366684" y="1793291"/>
              <a:ext cx="7480300" cy="412602"/>
            </a:xfrm>
            <a:prstGeom prst="roundRect">
              <a:avLst>
                <a:gd name="adj" fmla="val 2783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0" cap="none" spc="0" normalizeH="0" baseline="30000" noProof="0" dirty="0">
                <a:ln>
                  <a:noFill/>
                </a:ln>
                <a:solidFill>
                  <a:prstClr val="white"/>
                </a:solidFill>
                <a:effectLst/>
                <a:uLnTx/>
                <a:uFillTx/>
                <a:latin typeface="Arial"/>
                <a:ea typeface="微软雅黑"/>
                <a:cs typeface="+mn-ea"/>
                <a:sym typeface="+mn-lt"/>
              </a:endParaRPr>
            </a:p>
          </p:txBody>
        </p:sp>
        <p:sp>
          <p:nvSpPr>
            <p:cNvPr id="18" name="TextBox 34">
              <a:extLst>
                <a:ext uri="{FF2B5EF4-FFF2-40B4-BE49-F238E27FC236}">
                  <a16:creationId xmlns:a16="http://schemas.microsoft.com/office/drawing/2014/main" id="{4E7DA970-C8D3-AD36-B9A2-8A264C475647}"/>
                </a:ext>
              </a:extLst>
            </p:cNvPr>
            <p:cNvSpPr txBox="1"/>
            <p:nvPr/>
          </p:nvSpPr>
          <p:spPr>
            <a:xfrm>
              <a:off x="2455582" y="1837747"/>
              <a:ext cx="7048501" cy="384323"/>
            </a:xfrm>
            <a:prstGeom prst="rect">
              <a:avLst/>
            </a:prstGeom>
            <a:noFill/>
          </p:spPr>
          <p:txBody>
            <a:bodyPr wrap="square" rtlCol="0" anchor="t">
              <a:spAutoFit/>
            </a:bodyPr>
            <a:lstStyle>
              <a:defPPr>
                <a:defRPr lang="zh-CN"/>
              </a:defPPr>
              <a:lvl1pPr algn="just">
                <a:defRPr sz="1400">
                  <a:latin typeface="思源黑体 CN Medium" pitchFamily="34" charset="-128"/>
                  <a:ea typeface="思源黑体 CN Medium" pitchFamily="34" charset="-128"/>
                  <a:cs typeface="微软雅黑"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white"/>
                  </a:solidFill>
                  <a:effectLst/>
                  <a:uLnTx/>
                  <a:uFillTx/>
                  <a:latin typeface="Arial"/>
                  <a:ea typeface="微软雅黑"/>
                  <a:cs typeface="+mn-ea"/>
                  <a:sym typeface="+mn-lt"/>
                </a:rPr>
                <a:t>MAIC</a:t>
              </a:r>
              <a:r>
                <a:rPr kumimoji="0" lang="zh-CN" altLang="en-US" sz="1400" b="1" i="0" u="none" strike="noStrike" kern="1200" cap="none" spc="0" normalizeH="0" baseline="0" noProof="0" dirty="0">
                  <a:ln>
                    <a:noFill/>
                  </a:ln>
                  <a:solidFill>
                    <a:prstClr val="white"/>
                  </a:solidFill>
                  <a:effectLst/>
                  <a:uLnTx/>
                  <a:uFillTx/>
                  <a:latin typeface="Arial"/>
                  <a:ea typeface="微软雅黑"/>
                  <a:cs typeface="+mn-ea"/>
                  <a:sym typeface="+mn-lt"/>
                </a:rPr>
                <a:t>分析</a:t>
              </a:r>
              <a:r>
                <a:rPr kumimoji="0" lang="en-US" altLang="zh-CN" sz="1400" b="1" i="0" u="none" strike="noStrike" kern="1200" cap="none" spc="0" normalizeH="0" baseline="0" noProof="0" dirty="0">
                  <a:ln>
                    <a:noFill/>
                  </a:ln>
                  <a:solidFill>
                    <a:prstClr val="white"/>
                  </a:solidFill>
                  <a:effectLst/>
                  <a:uLnTx/>
                  <a:uFillTx/>
                  <a:latin typeface="Arial"/>
                  <a:ea typeface="微软雅黑"/>
                  <a:cs typeface="+mn-ea"/>
                  <a:sym typeface="+mn-lt"/>
                </a:rPr>
                <a:t>(2024 EBMT)</a:t>
              </a:r>
              <a:endParaRPr kumimoji="0" lang="en-GB" sz="1400" b="1" i="0" u="none" strike="noStrike" kern="1200" cap="none" spc="0" normalizeH="0" baseline="30000" noProof="0" dirty="0">
                <a:ln>
                  <a:noFill/>
                </a:ln>
                <a:solidFill>
                  <a:prstClr val="white"/>
                </a:solidFill>
                <a:effectLst/>
                <a:uLnTx/>
                <a:uFillTx/>
                <a:latin typeface="Arial"/>
                <a:ea typeface="微软雅黑"/>
                <a:cs typeface="+mn-ea"/>
                <a:sym typeface="+mn-lt"/>
              </a:endParaRPr>
            </a:p>
          </p:txBody>
        </p:sp>
      </p:grpSp>
      <p:sp>
        <p:nvSpPr>
          <p:cNvPr id="19" name="文本框 18">
            <a:extLst>
              <a:ext uri="{FF2B5EF4-FFF2-40B4-BE49-F238E27FC236}">
                <a16:creationId xmlns:a16="http://schemas.microsoft.com/office/drawing/2014/main" id="{8A5DB8AB-5449-A6DE-F04A-F6B06686DC7D}"/>
              </a:ext>
            </a:extLst>
          </p:cNvPr>
          <p:cNvSpPr txBox="1"/>
          <p:nvPr/>
        </p:nvSpPr>
        <p:spPr>
          <a:xfrm>
            <a:off x="862040" y="6103115"/>
            <a:ext cx="728742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prstClr val="black"/>
                </a:solidFill>
                <a:effectLst/>
                <a:uLnTx/>
                <a:uFillTx/>
                <a:latin typeface="Arial"/>
                <a:ea typeface="微软雅黑"/>
                <a:cs typeface="+mn-cs"/>
              </a:rPr>
              <a:t>MAIC</a:t>
            </a:r>
            <a:r>
              <a:rPr kumimoji="0" lang="zh-CN" altLang="en-US" sz="900" b="0" i="0" u="none" strike="noStrike" kern="1200" cap="none" spc="0" normalizeH="0" baseline="0" noProof="0" dirty="0">
                <a:ln>
                  <a:noFill/>
                </a:ln>
                <a:solidFill>
                  <a:prstClr val="black"/>
                </a:solidFill>
                <a:effectLst/>
                <a:uLnTx/>
                <a:uFillTx/>
                <a:latin typeface="Arial"/>
                <a:ea typeface="微软雅黑"/>
                <a:cs typeface="+mn-cs"/>
              </a:rPr>
              <a:t>：匹配调整间接比较；</a:t>
            </a:r>
            <a:r>
              <a:rPr kumimoji="0" lang="en-US" altLang="zh-CN" sz="900" b="0" i="0" u="none" strike="noStrike" kern="1200" cap="none" spc="0" normalizeH="0" baseline="0" noProof="0" dirty="0">
                <a:ln>
                  <a:noFill/>
                </a:ln>
                <a:solidFill>
                  <a:prstClr val="black"/>
                </a:solidFill>
                <a:effectLst/>
                <a:uLnTx/>
                <a:uFillTx/>
                <a:latin typeface="Arial"/>
                <a:ea typeface="微软雅黑"/>
                <a:cs typeface="+mn-cs"/>
              </a:rPr>
              <a:t>ORR</a:t>
            </a:r>
            <a:r>
              <a:rPr kumimoji="0" lang="zh-CN" altLang="en-US" sz="900" b="0" i="0" u="none" strike="noStrike" kern="1200" cap="none" spc="0" normalizeH="0" baseline="0" noProof="0" dirty="0">
                <a:ln>
                  <a:noFill/>
                </a:ln>
                <a:solidFill>
                  <a:prstClr val="black"/>
                </a:solidFill>
                <a:effectLst/>
                <a:uLnTx/>
                <a:uFillTx/>
                <a:latin typeface="Arial"/>
                <a:ea typeface="微软雅黑"/>
                <a:cs typeface="+mn-cs"/>
              </a:rPr>
              <a:t>：客观缓解率；</a:t>
            </a:r>
            <a:r>
              <a:rPr kumimoji="0" lang="en-US" altLang="zh-CN" sz="900" b="0" i="0" u="none" strike="noStrike" kern="1200" cap="none" spc="0" normalizeH="0" baseline="0" noProof="0" dirty="0">
                <a:ln>
                  <a:noFill/>
                </a:ln>
                <a:solidFill>
                  <a:prstClr val="black"/>
                </a:solidFill>
                <a:effectLst/>
                <a:uLnTx/>
                <a:uFillTx/>
                <a:latin typeface="Arial"/>
                <a:ea typeface="微软雅黑"/>
                <a:cs typeface="+mn-cs"/>
              </a:rPr>
              <a:t>CR</a:t>
            </a:r>
            <a:r>
              <a:rPr kumimoji="0" lang="zh-CN" altLang="en-US" sz="900" b="0" i="0" u="none" strike="noStrike" kern="1200" cap="none" spc="0" normalizeH="0" baseline="0" noProof="0" dirty="0">
                <a:ln>
                  <a:noFill/>
                </a:ln>
                <a:solidFill>
                  <a:prstClr val="black"/>
                </a:solidFill>
                <a:effectLst/>
                <a:uLnTx/>
                <a:uFillTx/>
                <a:latin typeface="Arial"/>
                <a:ea typeface="微软雅黑"/>
                <a:cs typeface="+mn-cs"/>
              </a:rPr>
              <a:t>：完全缓解；</a:t>
            </a:r>
            <a:r>
              <a:rPr kumimoji="0" lang="en-US" altLang="zh-CN" sz="900" b="0" i="0" u="none" strike="noStrike" kern="1200" cap="none" spc="0" normalizeH="0" baseline="0" noProof="0" dirty="0">
                <a:ln>
                  <a:noFill/>
                </a:ln>
                <a:solidFill>
                  <a:prstClr val="black"/>
                </a:solidFill>
                <a:effectLst/>
                <a:uLnTx/>
                <a:uFillTx/>
                <a:latin typeface="Arial"/>
                <a:ea typeface="微软雅黑"/>
                <a:cs typeface="+mn-cs"/>
              </a:rPr>
              <a:t>MRD</a:t>
            </a:r>
            <a:r>
              <a:rPr kumimoji="0" lang="zh-CN" altLang="en-US" sz="900" b="0" i="0" u="none" strike="noStrike" kern="1200" cap="none" spc="0" normalizeH="0" baseline="0" noProof="0" dirty="0">
                <a:ln>
                  <a:noFill/>
                </a:ln>
                <a:solidFill>
                  <a:prstClr val="black"/>
                </a:solidFill>
                <a:effectLst/>
                <a:uLnTx/>
                <a:uFillTx/>
                <a:latin typeface="Arial"/>
                <a:ea typeface="微软雅黑"/>
                <a:cs typeface="+mn-cs"/>
              </a:rPr>
              <a:t>：微小残留病；</a:t>
            </a:r>
            <a:r>
              <a:rPr kumimoji="0" lang="en-US" altLang="zh-CN" sz="900" b="0" i="0" u="none" strike="noStrike" kern="1200" cap="none" spc="0" normalizeH="0" baseline="0" noProof="0" dirty="0">
                <a:ln>
                  <a:noFill/>
                </a:ln>
                <a:solidFill>
                  <a:prstClr val="black"/>
                </a:solidFill>
                <a:effectLst/>
                <a:uLnTx/>
                <a:uFillTx/>
                <a:latin typeface="Arial"/>
                <a:ea typeface="微软雅黑"/>
                <a:cs typeface="+mn-cs"/>
              </a:rPr>
              <a:t>PFS</a:t>
            </a:r>
            <a:r>
              <a:rPr kumimoji="0" lang="zh-CN" altLang="en-US" sz="900" b="0" i="0" u="none" strike="noStrike" kern="1200" cap="none" spc="0" normalizeH="0" baseline="0" noProof="0" dirty="0">
                <a:ln>
                  <a:noFill/>
                </a:ln>
                <a:solidFill>
                  <a:prstClr val="black"/>
                </a:solidFill>
                <a:effectLst/>
                <a:uLnTx/>
                <a:uFillTx/>
                <a:latin typeface="Arial"/>
                <a:ea typeface="微软雅黑"/>
                <a:cs typeface="+mn-cs"/>
              </a:rPr>
              <a:t>：无进展生存期</a:t>
            </a:r>
          </a:p>
        </p:txBody>
      </p:sp>
      <p:graphicFrame>
        <p:nvGraphicFramePr>
          <p:cNvPr id="20" name="表格 19">
            <a:extLst>
              <a:ext uri="{FF2B5EF4-FFF2-40B4-BE49-F238E27FC236}">
                <a16:creationId xmlns:a16="http://schemas.microsoft.com/office/drawing/2014/main" id="{A44BFD01-4AC3-0B7E-D2B7-B72C4EAB2779}"/>
              </a:ext>
            </a:extLst>
          </p:cNvPr>
          <p:cNvGraphicFramePr>
            <a:graphicFrameLocks noGrp="1"/>
          </p:cNvGraphicFramePr>
          <p:nvPr>
            <p:extLst>
              <p:ext uri="{D42A27DB-BD31-4B8C-83A1-F6EECF244321}">
                <p14:modId xmlns:p14="http://schemas.microsoft.com/office/powerpoint/2010/main" val="1249359735"/>
              </p:ext>
            </p:extLst>
          </p:nvPr>
        </p:nvGraphicFramePr>
        <p:xfrm>
          <a:off x="853030" y="2428820"/>
          <a:ext cx="10288234" cy="3378329"/>
        </p:xfrm>
        <a:graphic>
          <a:graphicData uri="http://schemas.openxmlformats.org/drawingml/2006/table">
            <a:tbl>
              <a:tblPr firstRow="1" bandRow="1">
                <a:tableStyleId>{5C22544A-7EE6-4342-B048-85BDC9FD1C3A}</a:tableStyleId>
              </a:tblPr>
              <a:tblGrid>
                <a:gridCol w="1107470">
                  <a:extLst>
                    <a:ext uri="{9D8B030D-6E8A-4147-A177-3AD203B41FA5}">
                      <a16:colId xmlns:a16="http://schemas.microsoft.com/office/drawing/2014/main" val="3990366240"/>
                    </a:ext>
                  </a:extLst>
                </a:gridCol>
                <a:gridCol w="3211080">
                  <a:extLst>
                    <a:ext uri="{9D8B030D-6E8A-4147-A177-3AD203B41FA5}">
                      <a16:colId xmlns:a16="http://schemas.microsoft.com/office/drawing/2014/main" val="3498652156"/>
                    </a:ext>
                  </a:extLst>
                </a:gridCol>
                <a:gridCol w="3354984">
                  <a:extLst>
                    <a:ext uri="{9D8B030D-6E8A-4147-A177-3AD203B41FA5}">
                      <a16:colId xmlns:a16="http://schemas.microsoft.com/office/drawing/2014/main" val="3751716053"/>
                    </a:ext>
                  </a:extLst>
                </a:gridCol>
                <a:gridCol w="2614700">
                  <a:extLst>
                    <a:ext uri="{9D8B030D-6E8A-4147-A177-3AD203B41FA5}">
                      <a16:colId xmlns:a16="http://schemas.microsoft.com/office/drawing/2014/main" val="3618333810"/>
                    </a:ext>
                  </a:extLst>
                </a:gridCol>
              </a:tblGrid>
              <a:tr h="482681">
                <a:tc rowSpan="3">
                  <a:txBody>
                    <a:bodyPr/>
                    <a:lstStyle/>
                    <a:p>
                      <a:endParaRPr lang="zh-CN" altLang="en-US" sz="1200" b="0" dirty="0">
                        <a:solidFill>
                          <a:schemeClr val="bg1"/>
                        </a:solidFill>
                      </a:endParaRPr>
                    </a:p>
                  </a:txBody>
                  <a:tcPr>
                    <a:solidFill>
                      <a:srgbClr val="002060"/>
                    </a:solidFill>
                  </a:tcPr>
                </a:tc>
                <a:tc>
                  <a:txBody>
                    <a:bodyPr/>
                    <a:lstStyle/>
                    <a:p>
                      <a:r>
                        <a:rPr lang="zh-CN" altLang="en-US" sz="1200" dirty="0">
                          <a:cs typeface="+mn-ea"/>
                          <a:sym typeface="+mn-lt"/>
                        </a:rPr>
                        <a:t>伊基奥仑赛</a:t>
                      </a:r>
                      <a:endParaRPr lang="en-US" altLang="zh-CN" sz="1200" dirty="0">
                        <a:cs typeface="+mn-ea"/>
                        <a:sym typeface="+mn-lt"/>
                      </a:endParaRPr>
                    </a:p>
                    <a:p>
                      <a:r>
                        <a:rPr lang="zh-CN" altLang="en-US" sz="1200" baseline="0" dirty="0">
                          <a:cs typeface="+mn-ea"/>
                          <a:sym typeface="+mn-lt"/>
                        </a:rPr>
                        <a:t>（</a:t>
                      </a:r>
                      <a:r>
                        <a:rPr lang="zh-CN" altLang="en-US" sz="1200" baseline="0" dirty="0">
                          <a:cs typeface="+mn-ea"/>
                        </a:rPr>
                        <a:t>中国注册临床研究</a:t>
                      </a:r>
                      <a:r>
                        <a:rPr lang="en-US" altLang="zh-CN" sz="1200" baseline="0" dirty="0">
                          <a:cs typeface="+mn-ea"/>
                          <a:sym typeface="+mn-lt"/>
                        </a:rPr>
                        <a:t>FUMANBA-1</a:t>
                      </a:r>
                      <a:r>
                        <a:rPr lang="zh-CN" altLang="en-US" sz="1200" baseline="0" dirty="0">
                          <a:cs typeface="+mn-ea"/>
                          <a:sym typeface="+mn-lt"/>
                        </a:rPr>
                        <a:t>）</a:t>
                      </a:r>
                      <a:endParaRPr lang="en-US" altLang="zh-CN" sz="1200" baseline="0" dirty="0">
                        <a:cs typeface="+mn-ea"/>
                        <a:sym typeface="+mn-lt"/>
                      </a:endParaRPr>
                    </a:p>
                    <a:p>
                      <a:r>
                        <a:rPr lang="en-US" altLang="zh-CN" sz="1200" b="0" baseline="0" dirty="0">
                          <a:solidFill>
                            <a:schemeClr val="bg1"/>
                          </a:solidFill>
                          <a:cs typeface="+mn-ea"/>
                          <a:sym typeface="+mn-lt"/>
                        </a:rPr>
                        <a:t>vs </a:t>
                      </a:r>
                      <a:r>
                        <a:rPr lang="zh-CN" altLang="en-US" sz="1200" dirty="0">
                          <a:cs typeface="+mn-ea"/>
                          <a:sym typeface="+mn-lt"/>
                        </a:rPr>
                        <a:t>西达基奥仑赛</a:t>
                      </a:r>
                      <a:endParaRPr lang="zh-CN" altLang="en-US" sz="1200" b="0" dirty="0">
                        <a:solidFill>
                          <a:schemeClr val="bg1"/>
                        </a:solidFill>
                      </a:endParaRPr>
                    </a:p>
                    <a:p>
                      <a:pPr lvl="0">
                        <a:buNone/>
                      </a:pPr>
                      <a:r>
                        <a:rPr lang="zh-CN" altLang="en-US" sz="1200" dirty="0">
                          <a:cs typeface="+mn-ea"/>
                          <a:sym typeface="+mn-lt"/>
                        </a:rPr>
                        <a:t>（</a:t>
                      </a:r>
                      <a:r>
                        <a:rPr lang="zh-CN" altLang="en-US" sz="1200" dirty="0">
                          <a:cs typeface="+mn-ea"/>
                        </a:rPr>
                        <a:t>中国注册临床研究</a:t>
                      </a:r>
                      <a:r>
                        <a:rPr lang="en-US" altLang="zh-CN" sz="1200" dirty="0">
                          <a:cs typeface="+mn-ea"/>
                        </a:rPr>
                        <a:t>CARTIFAN-1</a:t>
                      </a:r>
                      <a:r>
                        <a:rPr lang="zh-CN" altLang="en-US" sz="1200" dirty="0">
                          <a:cs typeface="+mn-ea"/>
                          <a:sym typeface="+mn-lt"/>
                        </a:rPr>
                        <a:t>）</a:t>
                      </a:r>
                      <a:endParaRPr lang="zh-CN" altLang="en-US" sz="1200" b="0" dirty="0">
                        <a:solidFill>
                          <a:schemeClr val="bg1"/>
                        </a:solidFill>
                      </a:endParaRPr>
                    </a:p>
                  </a:txBody>
                  <a:tcPr>
                    <a:lnB w="12700" cap="flat" cmpd="sng" algn="ctr">
                      <a:noFill/>
                      <a:prstDash val="solid"/>
                      <a:round/>
                      <a:headEnd type="none" w="med" len="med"/>
                      <a:tailEnd type="none" w="med" len="med"/>
                    </a:lnB>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solidFill>
                          <a:effectLst/>
                          <a:uLnTx/>
                          <a:uFillTx/>
                          <a:latin typeface="Arial"/>
                          <a:ea typeface="微软雅黑"/>
                          <a:cs typeface="+mn-ea"/>
                          <a:sym typeface="+mn-lt"/>
                        </a:rPr>
                        <a:t>伊基奥仑赛（</a:t>
                      </a:r>
                      <a:r>
                        <a:rPr lang="zh-CN" altLang="en-US" sz="1200" b="1" i="0" u="none" strike="noStrike" kern="1200" cap="none" spc="0" normalizeH="0" baseline="0" noProof="0" dirty="0">
                          <a:ln>
                            <a:noFill/>
                          </a:ln>
                          <a:solidFill>
                            <a:prstClr val="white"/>
                          </a:solidFill>
                          <a:effectLst/>
                          <a:uLnTx/>
                          <a:uFillTx/>
                          <a:latin typeface="Arial"/>
                          <a:ea typeface="微软雅黑"/>
                          <a:cs typeface="+mn-ea"/>
                        </a:rPr>
                        <a:t>中国注册临床</a:t>
                      </a:r>
                      <a:r>
                        <a:rPr kumimoji="0" lang="zh-CN" altLang="en-US" sz="1200" b="1" i="0" u="none" strike="noStrike" kern="1200" cap="none" spc="0" normalizeH="0" baseline="0" noProof="0" dirty="0">
                          <a:ln>
                            <a:noFill/>
                          </a:ln>
                          <a:solidFill>
                            <a:prstClr val="white"/>
                          </a:solidFill>
                          <a:effectLst/>
                          <a:uLnTx/>
                          <a:uFillTx/>
                          <a:latin typeface="Arial"/>
                          <a:ea typeface="微软雅黑"/>
                          <a:cs typeface="+mn-ea"/>
                          <a:sym typeface="+mn-lt"/>
                        </a:rPr>
                        <a:t>研究</a:t>
                      </a:r>
                      <a:r>
                        <a:rPr lang="zh-CN" altLang="en-US" sz="1200" b="1" i="0" u="none" strike="noStrike" kern="1200" cap="none" spc="0" normalizeH="0" baseline="0" noProof="0" dirty="0">
                          <a:ln>
                            <a:noFill/>
                          </a:ln>
                          <a:solidFill>
                            <a:prstClr val="white"/>
                          </a:solidFill>
                          <a:effectLst/>
                          <a:uLnTx/>
                          <a:uFillTx/>
                          <a:latin typeface="Arial"/>
                          <a:ea typeface="微软雅黑"/>
                          <a:cs typeface="+mn-ea"/>
                        </a:rPr>
                        <a:t>FUMANBA-1</a:t>
                      </a:r>
                      <a:r>
                        <a:rPr kumimoji="0" lang="zh-CN" altLang="en-US" sz="1200" b="1" i="0" u="none" strike="noStrike" kern="1200" cap="none" spc="0" normalizeH="0" baseline="0" noProof="0" dirty="0">
                          <a:ln>
                            <a:noFill/>
                          </a:ln>
                          <a:solidFill>
                            <a:prstClr val="white"/>
                          </a:solidFill>
                          <a:effectLst/>
                          <a:uLnTx/>
                          <a:uFillTx/>
                          <a:latin typeface="Arial"/>
                          <a:ea typeface="微软雅黑"/>
                          <a:cs typeface="+mn-ea"/>
                          <a:sym typeface="+mn-lt"/>
                        </a:rPr>
                        <a:t>）</a:t>
                      </a:r>
                      <a:endParaRPr kumimoji="0" lang="en-US" altLang="zh-CN" sz="1200" b="1" i="0" u="none" strike="noStrike" kern="1200" cap="none" spc="0" normalizeH="0" baseline="0" noProof="0" dirty="0">
                        <a:ln>
                          <a:noFill/>
                        </a:ln>
                        <a:solidFill>
                          <a:prstClr val="white"/>
                        </a:solidFill>
                        <a:effectLst/>
                        <a:uLnTx/>
                        <a:uFillTx/>
                        <a:latin typeface="Arial"/>
                        <a:ea typeface="微软雅黑"/>
                        <a:cs typeface="+mn-ea"/>
                        <a:sym typeface="+mn-lt"/>
                      </a:endParaRPr>
                    </a:p>
                    <a:p>
                      <a:pPr marL="0" marR="0" lvl="0" indent="0" algn="l" rtl="0" eaLnBrk="1" fontAlgn="auto" latinLnBrk="0" hangingPunct="1">
                        <a:lnSpc>
                          <a:spcPct val="100000"/>
                        </a:lnSpc>
                        <a:spcBef>
                          <a:spcPts val="0"/>
                        </a:spcBef>
                        <a:spcAft>
                          <a:spcPts val="0"/>
                        </a:spcAft>
                        <a:buClrTx/>
                        <a:buSzTx/>
                        <a:buFontTx/>
                        <a:buNone/>
                      </a:pPr>
                      <a:r>
                        <a:rPr kumimoji="0" lang="en-US" altLang="zh-CN" sz="1200" b="1" i="0" u="none" strike="noStrike" kern="1200" cap="none" spc="0" normalizeH="0" baseline="0" noProof="0" dirty="0">
                          <a:ln>
                            <a:noFill/>
                          </a:ln>
                          <a:solidFill>
                            <a:prstClr val="white"/>
                          </a:solidFill>
                          <a:effectLst/>
                          <a:uLnTx/>
                          <a:uFillTx/>
                          <a:latin typeface="Arial"/>
                          <a:ea typeface="微软雅黑"/>
                          <a:cs typeface="+mn-ea"/>
                          <a:sym typeface="+mn-lt"/>
                        </a:rPr>
                        <a:t>vs </a:t>
                      </a:r>
                      <a:r>
                        <a:rPr kumimoji="0" lang="zh-CN" altLang="en-US" sz="1200" b="1" i="0" u="none" strike="noStrike" kern="1200" cap="none" spc="0" normalizeH="0" baseline="0" noProof="0" dirty="0">
                          <a:ln>
                            <a:noFill/>
                          </a:ln>
                          <a:solidFill>
                            <a:prstClr val="white"/>
                          </a:solidFill>
                          <a:effectLst/>
                          <a:uLnTx/>
                          <a:uFillTx/>
                          <a:latin typeface="Arial"/>
                          <a:ea typeface="微软雅黑"/>
                          <a:cs typeface="+mn-ea"/>
                          <a:sym typeface="+mn-lt"/>
                        </a:rPr>
                        <a:t>泽沃基奥仑赛</a:t>
                      </a:r>
                      <a:endParaRPr lang="zh-CN" altLang="en-US" sz="1200" b="0" i="0" u="none" strike="noStrike" kern="1200" cap="none" spc="0" normalizeH="0" baseline="0" noProof="0" dirty="0">
                        <a:ln>
                          <a:noFill/>
                        </a:ln>
                        <a:solidFill>
                          <a:prstClr val="white"/>
                        </a:solidFill>
                        <a:effectLst/>
                        <a:uLnTx/>
                        <a:uFillTx/>
                        <a:latin typeface="Arial"/>
                        <a:ea typeface="微软雅黑"/>
                        <a:cs typeface="+mn-cs"/>
                      </a:endParaRPr>
                    </a:p>
                    <a:p>
                      <a:pPr marL="0" marR="0" lvl="0" indent="0" algn="l" defTabSz="914400">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solidFill>
                          <a:effectLst/>
                          <a:uLnTx/>
                          <a:uFillTx/>
                          <a:latin typeface="Arial"/>
                          <a:ea typeface="微软雅黑"/>
                          <a:cs typeface="+mn-ea"/>
                          <a:sym typeface="+mn-lt"/>
                        </a:rPr>
                        <a:t>（</a:t>
                      </a:r>
                      <a:r>
                        <a:rPr lang="zh-CN" altLang="en-US" sz="1200" b="1" i="0" u="none" strike="noStrike" kern="1200" cap="none" spc="0" normalizeH="0" baseline="0" noProof="0" dirty="0">
                          <a:ln>
                            <a:noFill/>
                          </a:ln>
                          <a:solidFill>
                            <a:prstClr val="white"/>
                          </a:solidFill>
                          <a:effectLst/>
                          <a:uLnTx/>
                          <a:uFillTx/>
                          <a:latin typeface="Arial"/>
                          <a:ea typeface="微软雅黑"/>
                          <a:cs typeface="+mn-ea"/>
                        </a:rPr>
                        <a:t>中国注册临床研究</a:t>
                      </a:r>
                      <a:r>
                        <a:rPr lang="en-US" altLang="zh-CN" sz="1200" b="1" i="0" u="none" strike="noStrike" kern="1200" cap="none" spc="0" normalizeH="0" baseline="0" noProof="0" dirty="0">
                          <a:ln>
                            <a:noFill/>
                          </a:ln>
                          <a:solidFill>
                            <a:prstClr val="white"/>
                          </a:solidFill>
                          <a:effectLst/>
                          <a:uLnTx/>
                          <a:uFillTx/>
                          <a:latin typeface="Arial"/>
                          <a:ea typeface="微软雅黑"/>
                          <a:cs typeface="+mn-ea"/>
                        </a:rPr>
                        <a:t>LUMMICAR-1</a:t>
                      </a:r>
                      <a:r>
                        <a:rPr kumimoji="0" lang="zh-CN" altLang="en-US" sz="1200" b="1" i="0" u="none" strike="noStrike" kern="1200" cap="none" spc="0" normalizeH="0" baseline="0" noProof="0" dirty="0">
                          <a:ln>
                            <a:noFill/>
                          </a:ln>
                          <a:solidFill>
                            <a:prstClr val="white"/>
                          </a:solidFill>
                          <a:effectLst/>
                          <a:uLnTx/>
                          <a:uFillTx/>
                          <a:latin typeface="Arial"/>
                          <a:ea typeface="微软雅黑"/>
                          <a:cs typeface="+mn-ea"/>
                          <a:sym typeface="+mn-lt"/>
                        </a:rPr>
                        <a:t>）</a:t>
                      </a:r>
                      <a:endParaRPr kumimoji="0" lang="zh-CN" altLang="en-US" sz="1200" b="0" i="0" u="none" strike="noStrike" kern="1200" cap="none" spc="0" normalizeH="0" baseline="0" noProof="0" dirty="0">
                        <a:ln>
                          <a:noFill/>
                        </a:ln>
                        <a:solidFill>
                          <a:prstClr val="white"/>
                        </a:solidFill>
                        <a:effectLst/>
                        <a:uLnTx/>
                        <a:uFillTx/>
                        <a:latin typeface="Arial"/>
                        <a:ea typeface="微软雅黑"/>
                        <a:cs typeface="+mn-cs"/>
                      </a:endParaRPr>
                    </a:p>
                  </a:txBody>
                  <a:tcPr>
                    <a:lnB w="12700" cap="flat" cmpd="sng" algn="ctr">
                      <a:solidFill>
                        <a:schemeClr val="bg1"/>
                      </a:solidFill>
                      <a:prstDash val="solid"/>
                      <a:round/>
                      <a:headEnd type="none" w="med" len="med"/>
                      <a:tailEnd type="none" w="med" len="med"/>
                    </a:lnB>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solidFill>
                          <a:effectLst/>
                          <a:uLnTx/>
                          <a:uFillTx/>
                          <a:latin typeface="Arial"/>
                          <a:ea typeface="微软雅黑"/>
                          <a:cs typeface="+mn-ea"/>
                          <a:sym typeface="+mn-lt"/>
                        </a:rPr>
                        <a:t>伊基奥仑赛（</a:t>
                      </a:r>
                      <a:r>
                        <a:rPr kumimoji="0" lang="en-US" altLang="zh-CN" sz="1200" b="1" i="0" u="none" strike="noStrike" kern="1200" cap="none" spc="0" normalizeH="0" baseline="0" noProof="0" dirty="0">
                          <a:ln>
                            <a:noFill/>
                          </a:ln>
                          <a:solidFill>
                            <a:prstClr val="white"/>
                          </a:solidFill>
                          <a:effectLst/>
                          <a:uLnTx/>
                          <a:uFillTx/>
                          <a:latin typeface="Arial"/>
                          <a:ea typeface="微软雅黑"/>
                          <a:cs typeface="+mn-ea"/>
                          <a:sym typeface="+mn-lt"/>
                        </a:rPr>
                        <a:t>FUMANBA-1</a:t>
                      </a:r>
                      <a:r>
                        <a:rPr kumimoji="0" lang="zh-CN" altLang="en-US" sz="1200" b="1" i="0" u="none" strike="noStrike" kern="1200" cap="none" spc="0" normalizeH="0" baseline="0" noProof="0" dirty="0">
                          <a:ln>
                            <a:noFill/>
                          </a:ln>
                          <a:solidFill>
                            <a:prstClr val="white"/>
                          </a:solidFill>
                          <a:effectLst/>
                          <a:uLnTx/>
                          <a:uFillTx/>
                          <a:latin typeface="Arial"/>
                          <a:ea typeface="微软雅黑"/>
                          <a:cs typeface="+mn-ea"/>
                          <a:sym typeface="+mn-lt"/>
                        </a:rPr>
                        <a:t>研究）</a:t>
                      </a:r>
                      <a:endParaRPr kumimoji="0" lang="en-US" altLang="zh-CN" sz="1200" b="1" i="0" u="none" strike="noStrike" kern="1200" cap="none" spc="0" normalizeH="0" baseline="0" noProof="0" dirty="0">
                        <a:ln>
                          <a:noFill/>
                        </a:ln>
                        <a:solidFill>
                          <a:prstClr val="white"/>
                        </a:solidFill>
                        <a:effectLst/>
                        <a:uLnTx/>
                        <a:uFillTx/>
                        <a:latin typeface="Arial"/>
                        <a:ea typeface="微软雅黑"/>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prstClr val="white"/>
                          </a:solidFill>
                          <a:effectLst/>
                          <a:uLnTx/>
                          <a:uFillTx/>
                          <a:latin typeface="Arial"/>
                          <a:ea typeface="微软雅黑"/>
                          <a:cs typeface="+mn-ea"/>
                          <a:sym typeface="+mn-lt"/>
                        </a:rPr>
                        <a:t>vs ide-</a:t>
                      </a:r>
                      <a:r>
                        <a:rPr kumimoji="0" lang="en-US" altLang="zh-CN" sz="1200" b="1" i="0" u="none" strike="noStrike" kern="1200" cap="none" spc="0" normalizeH="0" baseline="0" noProof="0" dirty="0" err="1">
                          <a:ln>
                            <a:noFill/>
                          </a:ln>
                          <a:solidFill>
                            <a:prstClr val="white"/>
                          </a:solidFill>
                          <a:effectLst/>
                          <a:uLnTx/>
                          <a:uFillTx/>
                          <a:latin typeface="Arial"/>
                          <a:ea typeface="微软雅黑"/>
                          <a:cs typeface="+mn-ea"/>
                          <a:sym typeface="+mn-lt"/>
                        </a:rPr>
                        <a:t>cel</a:t>
                      </a:r>
                      <a:r>
                        <a:rPr kumimoji="0" lang="zh-CN" altLang="en-US" sz="1200" b="1" i="0" u="none" strike="noStrike" kern="1200" cap="none" spc="0" normalizeH="0" baseline="0" noProof="0" dirty="0">
                          <a:ln>
                            <a:noFill/>
                          </a:ln>
                          <a:solidFill>
                            <a:prstClr val="white"/>
                          </a:solidFill>
                          <a:effectLst/>
                          <a:uLnTx/>
                          <a:uFillTx/>
                          <a:latin typeface="Arial"/>
                          <a:ea typeface="微软雅黑"/>
                          <a:cs typeface="+mn-ea"/>
                          <a:sym typeface="+mn-lt"/>
                        </a:rPr>
                        <a:t>（</a:t>
                      </a:r>
                      <a:r>
                        <a:rPr kumimoji="0" lang="en-US" altLang="zh-CN" sz="1200" b="1" i="0" u="none" strike="noStrike" kern="1200" cap="none" spc="0" normalizeH="0" baseline="0" noProof="0" dirty="0">
                          <a:ln>
                            <a:noFill/>
                          </a:ln>
                          <a:solidFill>
                            <a:prstClr val="white"/>
                          </a:solidFill>
                          <a:effectLst/>
                          <a:uLnTx/>
                          <a:uFillTx/>
                          <a:latin typeface="+mn-lt"/>
                          <a:ea typeface="+mn-ea"/>
                          <a:cs typeface="+mn-ea"/>
                          <a:sym typeface="+mn-lt"/>
                        </a:rPr>
                        <a:t>KARMMA</a:t>
                      </a:r>
                      <a:r>
                        <a:rPr kumimoji="0" lang="zh-CN" altLang="en-US" sz="1200" b="1" i="0" u="none" strike="noStrike" kern="1200" cap="none" spc="0" normalizeH="0" baseline="0" noProof="0" dirty="0">
                          <a:ln>
                            <a:noFill/>
                          </a:ln>
                          <a:solidFill>
                            <a:prstClr val="white"/>
                          </a:solidFill>
                          <a:effectLst/>
                          <a:uLnTx/>
                          <a:uFillTx/>
                          <a:latin typeface="+mn-lt"/>
                          <a:ea typeface="+mn-ea"/>
                          <a:cs typeface="+mn-ea"/>
                          <a:sym typeface="+mn-lt"/>
                        </a:rPr>
                        <a:t>研究）</a:t>
                      </a:r>
                      <a:endParaRPr kumimoji="0" lang="zh-CN" altLang="en-US" sz="1200" b="0" i="0" u="none" strike="noStrike" kern="1200" cap="none" spc="0" normalizeH="0" baseline="0" noProof="0" dirty="0">
                        <a:ln>
                          <a:noFill/>
                        </a:ln>
                        <a:solidFill>
                          <a:prstClr val="white"/>
                        </a:solidFill>
                        <a:effectLst/>
                        <a:uLnTx/>
                        <a:uFillTx/>
                        <a:latin typeface="Arial"/>
                        <a:ea typeface="微软雅黑"/>
                        <a:cs typeface="+mn-cs"/>
                      </a:endParaRPr>
                    </a:p>
                  </a:txBody>
                  <a:tcPr>
                    <a:lnB w="1270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3373699034"/>
                  </a:ext>
                </a:extLst>
              </a:tr>
              <a:tr h="345448">
                <a:tc vMerge="1">
                  <a:txBody>
                    <a:bodyPr/>
                    <a:lstStyle/>
                    <a:p>
                      <a:endParaRPr lang="zh-CN" altLang="en-US" sz="1400" dirty="0"/>
                    </a:p>
                  </a:txBody>
                  <a:tcPr>
                    <a:solidFill>
                      <a:schemeClr val="bg1"/>
                    </a:solidFill>
                  </a:tcPr>
                </a:tc>
                <a:tc>
                  <a:txBody>
                    <a:bodyPr/>
                    <a:lstStyle/>
                    <a:p>
                      <a:r>
                        <a:rPr lang="en-US" altLang="zh-CN" sz="1200" dirty="0"/>
                        <a:t>MAIC</a:t>
                      </a:r>
                      <a:r>
                        <a:rPr lang="zh-CN" altLang="en-US" sz="1200" dirty="0"/>
                        <a:t>（</a:t>
                      </a:r>
                      <a:r>
                        <a:rPr lang="en-US" altLang="zh-CN" sz="1200" dirty="0"/>
                        <a:t>ESS=75</a:t>
                      </a:r>
                      <a:r>
                        <a:rPr lang="zh-CN" altLang="en-US" sz="1200" dirty="0"/>
                        <a:t>）</a:t>
                      </a:r>
                      <a:endParaRPr lang="zh-CN" dirty="0"/>
                    </a:p>
                  </a:txBody>
                  <a:tcP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a:txBody>
                    <a:bodyPr/>
                    <a:lstStyle/>
                    <a:p>
                      <a:r>
                        <a:rPr lang="en-US" altLang="zh-CN" sz="1200" dirty="0"/>
                        <a:t>MAIC</a:t>
                      </a:r>
                      <a:r>
                        <a:rPr lang="zh-CN" altLang="en-US" sz="1200" dirty="0"/>
                        <a:t>（</a:t>
                      </a:r>
                      <a:r>
                        <a:rPr lang="en-US" altLang="zh-CN" sz="1200" dirty="0"/>
                        <a:t>ESS=49.4</a:t>
                      </a:r>
                      <a:r>
                        <a:rPr lang="zh-CN" altLang="en-US" sz="1200" dirty="0"/>
                        <a:t>）</a:t>
                      </a:r>
                    </a:p>
                  </a:txBody>
                  <a:tcP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r>
                        <a:rPr lang="en-US" altLang="zh-CN" sz="1200" dirty="0"/>
                        <a:t>MAIC</a:t>
                      </a:r>
                      <a:r>
                        <a:rPr lang="zh-CN" altLang="en-US" sz="1200" dirty="0"/>
                        <a:t>（</a:t>
                      </a:r>
                      <a:r>
                        <a:rPr lang="en-US" altLang="zh-CN" sz="1200" dirty="0"/>
                        <a:t>ESS=10.7</a:t>
                      </a:r>
                      <a:r>
                        <a:rPr lang="zh-CN" altLang="en-US" sz="1200" dirty="0"/>
                        <a:t>）</a:t>
                      </a:r>
                    </a:p>
                  </a:txBody>
                  <a:tcPr>
                    <a:lnT w="127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3534164551"/>
                  </a:ext>
                </a:extLst>
              </a:tr>
              <a:tr h="345448">
                <a:tc vMerge="1">
                  <a:txBody>
                    <a:bodyPr/>
                    <a:lstStyle/>
                    <a:p>
                      <a:endParaRPr lang="zh-CN" altLang="en-US" sz="1400" dirty="0"/>
                    </a:p>
                  </a:txBody>
                  <a:tcPr>
                    <a:solidFill>
                      <a:schemeClr val="bg1"/>
                    </a:solidFill>
                  </a:tcPr>
                </a:tc>
                <a:tc>
                  <a:txBody>
                    <a:bodyPr/>
                    <a:lstStyle/>
                    <a:p>
                      <a:r>
                        <a:rPr lang="en-US" altLang="zh-CN" sz="1200" dirty="0"/>
                        <a:t>OR</a:t>
                      </a:r>
                      <a:r>
                        <a:rPr lang="zh-CN" altLang="en-US" sz="1200" dirty="0"/>
                        <a:t>（</a:t>
                      </a:r>
                      <a:r>
                        <a:rPr lang="en-US" altLang="zh-CN" sz="1200" dirty="0"/>
                        <a:t>95%CI</a:t>
                      </a:r>
                      <a:r>
                        <a:rPr lang="zh-CN" altLang="en-US" sz="1200" dirty="0"/>
                        <a:t>）</a:t>
                      </a:r>
                    </a:p>
                  </a:txBody>
                  <a:tcP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en-US" altLang="zh-CN" sz="1200" dirty="0"/>
                        <a:t>OR</a:t>
                      </a:r>
                      <a:r>
                        <a:rPr lang="zh-CN" altLang="en-US" sz="1200" dirty="0"/>
                        <a:t>（</a:t>
                      </a:r>
                      <a:r>
                        <a:rPr lang="en-US" altLang="zh-CN" sz="1200" dirty="0"/>
                        <a:t>95%CI</a:t>
                      </a:r>
                      <a:r>
                        <a:rPr lang="zh-CN" altLang="en-US" sz="1200" dirty="0"/>
                        <a:t>）</a:t>
                      </a:r>
                    </a:p>
                  </a:txBody>
                  <a:tcPr>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en-US" altLang="zh-CN" sz="1200" dirty="0"/>
                        <a:t>OR</a:t>
                      </a:r>
                      <a:r>
                        <a:rPr lang="zh-CN" altLang="en-US" sz="1200" dirty="0"/>
                        <a:t>（</a:t>
                      </a:r>
                      <a:r>
                        <a:rPr lang="en-US" altLang="zh-CN" sz="1200" dirty="0"/>
                        <a:t>95%CI</a:t>
                      </a:r>
                      <a:r>
                        <a:rPr lang="zh-CN" altLang="en-US" sz="1200" dirty="0"/>
                        <a:t>）</a:t>
                      </a:r>
                    </a:p>
                  </a:txBody>
                  <a:tcPr>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3236070"/>
                  </a:ext>
                </a:extLst>
              </a:tr>
              <a:tr h="345448">
                <a:tc>
                  <a:txBody>
                    <a:bodyPr/>
                    <a:lstStyle/>
                    <a:p>
                      <a:r>
                        <a:rPr lang="en-US" altLang="zh-CN" sz="1200" dirty="0"/>
                        <a:t>ORR</a:t>
                      </a:r>
                      <a:endParaRPr lang="zh-CN" altLang="en-US" sz="1200" dirty="0"/>
                    </a:p>
                  </a:txBody>
                  <a:tcPr>
                    <a:solidFill>
                      <a:schemeClr val="bg1"/>
                    </a:solidFill>
                  </a:tcPr>
                </a:tc>
                <a:tc>
                  <a:txBody>
                    <a:bodyPr/>
                    <a:lstStyle/>
                    <a:p>
                      <a:r>
                        <a:rPr lang="en-US" altLang="zh-CN" sz="1200" dirty="0"/>
                        <a:t>5.65</a:t>
                      </a:r>
                      <a:r>
                        <a:rPr lang="zh-CN" altLang="en-US" sz="1200" dirty="0"/>
                        <a:t>（</a:t>
                      </a:r>
                      <a:r>
                        <a:rPr lang="en-US" altLang="zh-CN" sz="1200" dirty="0"/>
                        <a:t>0.94,33.9</a:t>
                      </a:r>
                      <a:r>
                        <a:rPr lang="zh-CN" altLang="en-US" sz="1200" dirty="0"/>
                        <a:t>）</a:t>
                      </a:r>
                    </a:p>
                  </a:txBody>
                  <a:tcP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altLang="zh-CN" sz="1200" dirty="0"/>
                        <a:t>5.17</a:t>
                      </a:r>
                      <a:r>
                        <a:rPr lang="zh-CN" altLang="en-US" sz="1200" dirty="0"/>
                        <a:t>（</a:t>
                      </a:r>
                      <a:r>
                        <a:rPr lang="en-US" altLang="zh-CN" sz="1200" dirty="0"/>
                        <a:t>0.69,38.82</a:t>
                      </a:r>
                      <a:r>
                        <a:rPr lang="zh-CN" altLang="en-US" sz="1200" dirty="0"/>
                        <a:t>）</a:t>
                      </a:r>
                    </a:p>
                  </a:txBody>
                  <a:tcPr>
                    <a:lnT w="12700" cap="flat" cmpd="sng" algn="ctr">
                      <a:solidFill>
                        <a:schemeClr val="bg1"/>
                      </a:solidFill>
                      <a:prstDash val="solid"/>
                      <a:round/>
                      <a:headEnd type="none" w="med" len="med"/>
                      <a:tailEnd type="none" w="med" len="med"/>
                    </a:lnT>
                    <a:solidFill>
                      <a:schemeClr val="bg1"/>
                    </a:solidFill>
                  </a:tcPr>
                </a:tc>
                <a:tc>
                  <a:txBody>
                    <a:bodyPr/>
                    <a:lstStyle/>
                    <a:p>
                      <a:r>
                        <a:rPr lang="en-US" altLang="zh-CN" sz="1200" dirty="0"/>
                        <a:t>11.57</a:t>
                      </a:r>
                      <a:r>
                        <a:rPr lang="zh-CN" altLang="en-US" sz="1200" dirty="0"/>
                        <a:t>（</a:t>
                      </a:r>
                      <a:r>
                        <a:rPr lang="en-US" altLang="zh-CN" sz="1200" dirty="0"/>
                        <a:t>0</a:t>
                      </a:r>
                      <a:r>
                        <a:rPr lang="zh-CN" altLang="en-US" sz="1200" dirty="0"/>
                        <a:t>，</a:t>
                      </a:r>
                      <a:r>
                        <a:rPr lang="en-US" altLang="zh-CN" sz="1200" dirty="0"/>
                        <a:t>inf</a:t>
                      </a:r>
                      <a:r>
                        <a:rPr lang="zh-CN" altLang="en-US" sz="1200" dirty="0"/>
                        <a:t>）</a:t>
                      </a:r>
                    </a:p>
                  </a:txBody>
                  <a:tcPr>
                    <a:lnT w="1270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5519180"/>
                  </a:ext>
                </a:extLst>
              </a:tr>
              <a:tr h="345448">
                <a:tc>
                  <a:txBody>
                    <a:bodyPr/>
                    <a:lstStyle/>
                    <a:p>
                      <a:r>
                        <a:rPr lang="zh-CN" altLang="en-US" sz="1200" dirty="0"/>
                        <a:t>≥</a:t>
                      </a:r>
                      <a:r>
                        <a:rPr lang="en-US" altLang="zh-CN" sz="1200" dirty="0"/>
                        <a:t>CR</a:t>
                      </a:r>
                      <a:r>
                        <a:rPr lang="zh-CN" altLang="en-US" sz="1200" dirty="0"/>
                        <a:t>率</a:t>
                      </a:r>
                    </a:p>
                  </a:txBody>
                  <a:tcPr>
                    <a:solidFill>
                      <a:schemeClr val="bg1"/>
                    </a:solidFill>
                  </a:tcPr>
                </a:tc>
                <a:tc>
                  <a:txBody>
                    <a:bodyPr/>
                    <a:lstStyle/>
                    <a:p>
                      <a:r>
                        <a:rPr lang="en-US" altLang="zh-CN" sz="1200" dirty="0"/>
                        <a:t>1.15</a:t>
                      </a:r>
                      <a:r>
                        <a:rPr lang="zh-CN" altLang="en-US" sz="1200" dirty="0"/>
                        <a:t>（</a:t>
                      </a:r>
                      <a:r>
                        <a:rPr lang="en-US" altLang="zh-CN" sz="1200" dirty="0"/>
                        <a:t>0.49,2.71</a:t>
                      </a:r>
                      <a:r>
                        <a:rPr lang="zh-CN" altLang="en-US" sz="1200" dirty="0"/>
                        <a:t>）</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altLang="zh-CN" sz="1200" dirty="0"/>
                        <a:t>6.08</a:t>
                      </a:r>
                      <a:r>
                        <a:rPr lang="zh-CN" altLang="en-US" sz="1200" dirty="0"/>
                        <a:t>（</a:t>
                      </a:r>
                      <a:r>
                        <a:rPr lang="en-US" altLang="zh-CN" sz="1200" dirty="0"/>
                        <a:t>2.88,12.83</a:t>
                      </a:r>
                      <a:r>
                        <a:rPr lang="zh-CN" altLang="en-US" sz="1200" dirty="0"/>
                        <a:t>）</a:t>
                      </a:r>
                    </a:p>
                  </a:txBody>
                  <a:tcPr>
                    <a:solidFill>
                      <a:schemeClr val="bg1"/>
                    </a:solidFill>
                  </a:tcPr>
                </a:tc>
                <a:tc>
                  <a:txBody>
                    <a:bodyPr/>
                    <a:lstStyle/>
                    <a:p>
                      <a:r>
                        <a:rPr lang="en-US" altLang="zh-CN" sz="1200" dirty="0"/>
                        <a:t>3.20</a:t>
                      </a:r>
                      <a:r>
                        <a:rPr lang="zh-CN" altLang="en-US" sz="1200" dirty="0"/>
                        <a:t>（</a:t>
                      </a:r>
                      <a:r>
                        <a:rPr lang="en-US" altLang="zh-CN" sz="1200" dirty="0"/>
                        <a:t>0</a:t>
                      </a:r>
                      <a:r>
                        <a:rPr lang="zh-CN" altLang="en-US" sz="1200" dirty="0"/>
                        <a:t>，</a:t>
                      </a:r>
                      <a:r>
                        <a:rPr lang="en-US" altLang="zh-CN" sz="1200" dirty="0"/>
                        <a:t>inf</a:t>
                      </a:r>
                      <a:r>
                        <a:rPr lang="zh-CN" altLang="en-US" sz="1200" dirty="0"/>
                        <a:t>）</a:t>
                      </a:r>
                    </a:p>
                  </a:txBody>
                  <a:tcPr>
                    <a:solidFill>
                      <a:schemeClr val="bg1"/>
                    </a:solidFill>
                  </a:tcPr>
                </a:tc>
                <a:extLst>
                  <a:ext uri="{0D108BD9-81ED-4DB2-BD59-A6C34878D82A}">
                    <a16:rowId xmlns:a16="http://schemas.microsoft.com/office/drawing/2014/main" val="4184191132"/>
                  </a:ext>
                </a:extLst>
              </a:tr>
              <a:tr h="345448">
                <a:tc>
                  <a:txBody>
                    <a:bodyPr/>
                    <a:lstStyle/>
                    <a:p>
                      <a:r>
                        <a:rPr lang="en-US" altLang="zh-CN" sz="1200" dirty="0"/>
                        <a:t>MRD</a:t>
                      </a:r>
                      <a:r>
                        <a:rPr lang="zh-CN" altLang="en-US" sz="1200" dirty="0"/>
                        <a:t>阴性率</a:t>
                      </a:r>
                    </a:p>
                  </a:txBody>
                  <a:tcPr>
                    <a:solidFill>
                      <a:schemeClr val="bg1"/>
                    </a:solidFill>
                  </a:tcPr>
                </a:tc>
                <a:tc>
                  <a:txBody>
                    <a:bodyPr/>
                    <a:lstStyle/>
                    <a:p>
                      <a:r>
                        <a:rPr lang="en-US" altLang="zh-CN" sz="1200" dirty="0"/>
                        <a:t>0.8</a:t>
                      </a:r>
                      <a:r>
                        <a:rPr lang="zh-CN" altLang="en-US" sz="1200" dirty="0"/>
                        <a:t>（</a:t>
                      </a:r>
                      <a:r>
                        <a:rPr lang="en-US" altLang="zh-CN" sz="1200" dirty="0"/>
                        <a:t>0.08,8.36</a:t>
                      </a:r>
                      <a:r>
                        <a:rPr lang="zh-CN" altLang="en-US" sz="1200" dirty="0"/>
                        <a:t>）</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altLang="zh-CN" sz="1200" dirty="0"/>
                        <a:t>/</a:t>
                      </a:r>
                      <a:endParaRPr lang="zh-CN" altLang="en-US" sz="1200" dirty="0"/>
                    </a:p>
                  </a:txBody>
                  <a:tcPr>
                    <a:solidFill>
                      <a:schemeClr val="bg1"/>
                    </a:solidFill>
                  </a:tcPr>
                </a:tc>
                <a:tc>
                  <a:txBody>
                    <a:bodyPr/>
                    <a:lstStyle/>
                    <a:p>
                      <a:r>
                        <a:rPr lang="en-US" altLang="zh-CN" sz="1200" dirty="0"/>
                        <a:t>28.59</a:t>
                      </a:r>
                      <a:r>
                        <a:rPr lang="zh-CN" altLang="en-US" sz="1200" dirty="0"/>
                        <a:t>（</a:t>
                      </a:r>
                      <a:r>
                        <a:rPr lang="en-US" altLang="zh-CN" sz="1200" dirty="0"/>
                        <a:t>0</a:t>
                      </a:r>
                      <a:r>
                        <a:rPr lang="zh-CN" altLang="en-US" sz="1200" dirty="0"/>
                        <a:t>，</a:t>
                      </a:r>
                      <a:r>
                        <a:rPr lang="en-US" altLang="zh-CN" sz="1200" dirty="0"/>
                        <a:t>inf</a:t>
                      </a:r>
                      <a:r>
                        <a:rPr lang="zh-CN" altLang="en-US" sz="1200" dirty="0"/>
                        <a:t>）</a:t>
                      </a:r>
                    </a:p>
                  </a:txBody>
                  <a:tcPr>
                    <a:solidFill>
                      <a:schemeClr val="bg1"/>
                    </a:solidFill>
                  </a:tcPr>
                </a:tc>
                <a:extLst>
                  <a:ext uri="{0D108BD9-81ED-4DB2-BD59-A6C34878D82A}">
                    <a16:rowId xmlns:a16="http://schemas.microsoft.com/office/drawing/2014/main" val="4099676136"/>
                  </a:ext>
                </a:extLst>
              </a:tr>
              <a:tr h="345448">
                <a:tc>
                  <a:txBody>
                    <a:bodyPr/>
                    <a:lstStyle/>
                    <a:p>
                      <a:r>
                        <a:rPr lang="en-US" altLang="zh-CN" sz="1200" dirty="0"/>
                        <a:t>12</a:t>
                      </a:r>
                      <a:r>
                        <a:rPr lang="zh-CN" altLang="en-US" sz="1200" dirty="0"/>
                        <a:t>个月</a:t>
                      </a:r>
                      <a:r>
                        <a:rPr lang="en-US" altLang="zh-CN" sz="1200" dirty="0"/>
                        <a:t>PFS</a:t>
                      </a:r>
                      <a:r>
                        <a:rPr lang="zh-CN" altLang="en-US" sz="1200" dirty="0"/>
                        <a:t>率</a:t>
                      </a:r>
                    </a:p>
                  </a:txBody>
                  <a:tcPr>
                    <a:solidFill>
                      <a:schemeClr val="bg1"/>
                    </a:solidFill>
                  </a:tcPr>
                </a:tc>
                <a:tc>
                  <a:txBody>
                    <a:bodyPr/>
                    <a:lstStyle/>
                    <a:p>
                      <a:r>
                        <a:rPr lang="en-US" altLang="zh-CN" sz="1200" dirty="0"/>
                        <a:t>82.3%</a:t>
                      </a:r>
                      <a:endParaRPr lang="zh-CN"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altLang="zh-CN" sz="1200" dirty="0"/>
                        <a:t>93.2%</a:t>
                      </a:r>
                      <a:endParaRPr lang="zh-CN" altLang="en-US" sz="1200" dirty="0"/>
                    </a:p>
                  </a:txBody>
                  <a:tcPr>
                    <a:solidFill>
                      <a:schemeClr val="bg1"/>
                    </a:solidFill>
                  </a:tcPr>
                </a:tc>
                <a:tc>
                  <a:txBody>
                    <a:bodyPr/>
                    <a:lstStyle/>
                    <a:p>
                      <a:r>
                        <a:rPr lang="en-US" altLang="zh-CN" sz="1200" dirty="0"/>
                        <a:t>75.8%</a:t>
                      </a:r>
                      <a:endParaRPr lang="zh-CN" altLang="en-US" sz="1200" dirty="0"/>
                    </a:p>
                  </a:txBody>
                  <a:tcPr>
                    <a:solidFill>
                      <a:schemeClr val="bg1"/>
                    </a:solidFill>
                  </a:tcPr>
                </a:tc>
                <a:extLst>
                  <a:ext uri="{0D108BD9-81ED-4DB2-BD59-A6C34878D82A}">
                    <a16:rowId xmlns:a16="http://schemas.microsoft.com/office/drawing/2014/main" val="847018216"/>
                  </a:ext>
                </a:extLst>
              </a:tr>
              <a:tr h="482681">
                <a:tc>
                  <a:txBody>
                    <a:bodyPr/>
                    <a:lstStyle/>
                    <a:p>
                      <a:r>
                        <a:rPr lang="en-US" altLang="zh-CN" sz="1200" dirty="0"/>
                        <a:t>12</a:t>
                      </a:r>
                      <a:r>
                        <a:rPr lang="zh-CN" altLang="en-US" sz="1200" dirty="0"/>
                        <a:t>个月持续</a:t>
                      </a:r>
                      <a:r>
                        <a:rPr lang="en-US" altLang="zh-CN" sz="1200" dirty="0"/>
                        <a:t>MRD</a:t>
                      </a:r>
                      <a:r>
                        <a:rPr lang="zh-CN" altLang="en-US" sz="1200" dirty="0"/>
                        <a:t>阴性率</a:t>
                      </a:r>
                    </a:p>
                  </a:txBody>
                  <a:tcPr>
                    <a:solidFill>
                      <a:schemeClr val="bg1"/>
                    </a:solidFill>
                  </a:tcPr>
                </a:tc>
                <a:tc>
                  <a:txBody>
                    <a:bodyPr/>
                    <a:lstStyle/>
                    <a:p>
                      <a:r>
                        <a:rPr lang="en-US" altLang="zh-CN" sz="1200" dirty="0"/>
                        <a:t>77.8%</a:t>
                      </a:r>
                      <a:endParaRPr lang="zh-CN" altLang="en-US" sz="1200" dirty="0"/>
                    </a:p>
                  </a:txBody>
                  <a:tcPr>
                    <a:lnT w="12700" cap="flat" cmpd="sng" algn="ctr">
                      <a:noFill/>
                      <a:prstDash val="solid"/>
                      <a:round/>
                      <a:headEnd type="none" w="med" len="med"/>
                      <a:tailEnd type="none" w="med" len="med"/>
                    </a:lnT>
                    <a:solidFill>
                      <a:schemeClr val="bg1"/>
                    </a:solidFill>
                  </a:tcPr>
                </a:tc>
                <a:tc>
                  <a:txBody>
                    <a:bodyPr/>
                    <a:lstStyle/>
                    <a:p>
                      <a:r>
                        <a:rPr lang="en-US" altLang="zh-CN" sz="1200" dirty="0"/>
                        <a:t>76.4%</a:t>
                      </a:r>
                      <a:endParaRPr lang="zh-CN" altLang="en-US" sz="1200" dirty="0"/>
                    </a:p>
                  </a:txBody>
                  <a:tcPr>
                    <a:solidFill>
                      <a:schemeClr val="bg1"/>
                    </a:solidFill>
                  </a:tcPr>
                </a:tc>
                <a:tc>
                  <a:txBody>
                    <a:bodyPr/>
                    <a:lstStyle/>
                    <a:p>
                      <a:r>
                        <a:rPr lang="en-US" altLang="zh-CN" sz="1200" dirty="0"/>
                        <a:t>84%</a:t>
                      </a:r>
                      <a:endParaRPr lang="zh-CN" altLang="en-US" sz="1200" dirty="0"/>
                    </a:p>
                  </a:txBody>
                  <a:tcPr>
                    <a:solidFill>
                      <a:schemeClr val="bg1"/>
                    </a:solidFill>
                  </a:tcPr>
                </a:tc>
                <a:extLst>
                  <a:ext uri="{0D108BD9-81ED-4DB2-BD59-A6C34878D82A}">
                    <a16:rowId xmlns:a16="http://schemas.microsoft.com/office/drawing/2014/main" val="896531126"/>
                  </a:ext>
                </a:extLst>
              </a:tr>
            </a:tbl>
          </a:graphicData>
        </a:graphic>
      </p:graphicFrame>
      <p:sp>
        <p:nvSpPr>
          <p:cNvPr id="25" name="文本框 5">
            <a:extLst>
              <a:ext uri="{FF2B5EF4-FFF2-40B4-BE49-F238E27FC236}">
                <a16:creationId xmlns:a16="http://schemas.microsoft.com/office/drawing/2014/main" id="{52915F56-F6AC-D994-5171-8B3BA6013793}"/>
              </a:ext>
            </a:extLst>
          </p:cNvPr>
          <p:cNvSpPr txBox="1"/>
          <p:nvPr/>
        </p:nvSpPr>
        <p:spPr>
          <a:xfrm>
            <a:off x="657717" y="1080833"/>
            <a:ext cx="10991357" cy="657809"/>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20000"/>
              </a:lnSpc>
              <a:spcBef>
                <a:spcPts val="0"/>
              </a:spcBef>
              <a:spcAft>
                <a:spcPts val="0"/>
              </a:spcAft>
              <a:buClrTx/>
              <a:buSzTx/>
              <a:buFont typeface="Wingdings" charset="2"/>
              <a:buChar char="Ø"/>
              <a:tabLst/>
              <a:defRPr/>
            </a:pPr>
            <a:r>
              <a:rPr kumimoji="0" lang="zh-CN" altLang="en-US" sz="1600" b="0" i="0" u="none" strike="noStrike" kern="1200" cap="none" spc="0" normalizeH="0" baseline="0" noProof="0" dirty="0">
                <a:ln>
                  <a:noFill/>
                </a:ln>
                <a:solidFill>
                  <a:prstClr val="black"/>
                </a:solidFill>
                <a:effectLst/>
                <a:uLnTx/>
                <a:uFillTx/>
                <a:latin typeface="Arial"/>
                <a:ea typeface="微软雅黑"/>
                <a:cs typeface="+mn-ea"/>
                <a:sym typeface="+mn-lt"/>
              </a:rPr>
              <a:t>相比于西达基奥仑赛，</a:t>
            </a:r>
            <a:r>
              <a:rPr lang="zh-CN" altLang="en-US" sz="1600" noProof="1">
                <a:latin typeface="微软雅黑" panose="020B0503020204020204" pitchFamily="34" charset="-122"/>
                <a:ea typeface="微软雅黑" panose="020B0503020204020204" pitchFamily="34" charset="-122"/>
              </a:rPr>
              <a:t>伊基奥仑赛</a:t>
            </a:r>
            <a:r>
              <a:rPr kumimoji="0" lang="zh-CN" altLang="en-US" sz="1600" b="0" i="0" u="none" strike="noStrike" kern="1200" cap="none" spc="0" normalizeH="0" baseline="0" noProof="0" dirty="0">
                <a:ln>
                  <a:noFill/>
                </a:ln>
                <a:solidFill>
                  <a:prstClr val="black"/>
                </a:solidFill>
                <a:effectLst/>
                <a:uLnTx/>
                <a:uFillTx/>
                <a:latin typeface="Arial"/>
                <a:ea typeface="微软雅黑"/>
                <a:cs typeface="+mn-ea"/>
                <a:sym typeface="+mn-lt"/>
              </a:rPr>
              <a:t>的</a:t>
            </a:r>
            <a:r>
              <a:rPr kumimoji="0" lang="en-US" altLang="zh-CN" sz="1600" b="1" i="0" u="none" strike="noStrike" kern="1200" cap="none" spc="0" normalizeH="0" baseline="0" noProof="0" dirty="0">
                <a:ln>
                  <a:noFill/>
                </a:ln>
                <a:solidFill>
                  <a:srgbClr val="EC6300"/>
                </a:solidFill>
                <a:effectLst/>
                <a:uLnTx/>
                <a:uFillTx/>
                <a:latin typeface="Arial"/>
                <a:ea typeface="微软雅黑"/>
                <a:cs typeface="+mn-ea"/>
                <a:sym typeface="+mn-lt"/>
              </a:rPr>
              <a:t>ORR</a:t>
            </a:r>
            <a:r>
              <a:rPr kumimoji="0" lang="zh-CN" altLang="en-US" sz="1600" b="1" i="0" u="none" strike="noStrike" kern="1200" cap="none" spc="0" normalizeH="0" baseline="0" noProof="0" dirty="0">
                <a:ln>
                  <a:noFill/>
                </a:ln>
                <a:solidFill>
                  <a:srgbClr val="EC6300"/>
                </a:solidFill>
                <a:effectLst/>
                <a:uLnTx/>
                <a:uFillTx/>
                <a:latin typeface="Arial"/>
                <a:ea typeface="微软雅黑"/>
                <a:cs typeface="+mn-ea"/>
                <a:sym typeface="+mn-lt"/>
              </a:rPr>
              <a:t>更高</a:t>
            </a:r>
            <a:endParaRPr kumimoji="0" lang="en-US" altLang="zh-CN" sz="1600" b="1" i="0" u="none" strike="noStrike" kern="1200" cap="none" spc="0" normalizeH="0" baseline="0" noProof="0" dirty="0">
              <a:ln>
                <a:noFill/>
              </a:ln>
              <a:solidFill>
                <a:srgbClr val="EC6300"/>
              </a:solidFill>
              <a:effectLst/>
              <a:uLnTx/>
              <a:uFillTx/>
              <a:latin typeface="Arial"/>
              <a:ea typeface="微软雅黑"/>
              <a:cs typeface="+mn-ea"/>
              <a:sym typeface="+mn-lt"/>
            </a:endParaRPr>
          </a:p>
          <a:p>
            <a:pPr marL="285750" marR="0" lvl="0" indent="-285750" algn="l" defTabSz="914400" rtl="0" eaLnBrk="1" fontAlgn="auto" latinLnBrk="0" hangingPunct="1">
              <a:lnSpc>
                <a:spcPct val="120000"/>
              </a:lnSpc>
              <a:spcBef>
                <a:spcPts val="0"/>
              </a:spcBef>
              <a:spcAft>
                <a:spcPts val="0"/>
              </a:spcAft>
              <a:buClrTx/>
              <a:buSzTx/>
              <a:buFont typeface="Wingdings" charset="2"/>
              <a:buChar char="Ø"/>
              <a:tabLst/>
              <a:defRPr/>
            </a:pPr>
            <a:r>
              <a:rPr kumimoji="0" lang="zh-CN" altLang="en-US" sz="1600" b="0" i="0" u="none" strike="noStrike" kern="1200" cap="none" spc="0" normalizeH="0" baseline="0" noProof="0" dirty="0">
                <a:ln>
                  <a:noFill/>
                </a:ln>
                <a:solidFill>
                  <a:prstClr val="black"/>
                </a:solidFill>
                <a:effectLst/>
                <a:uLnTx/>
                <a:uFillTx/>
                <a:latin typeface="Arial"/>
                <a:ea typeface="微软雅黑"/>
                <a:cs typeface="+mn-ea"/>
                <a:sym typeface="+mn-lt"/>
              </a:rPr>
              <a:t>相比于泽沃基奥仑赛，伊基奥仑赛的</a:t>
            </a:r>
            <a:r>
              <a:rPr kumimoji="0" lang="en-US" altLang="zh-CN" sz="1600" b="1" i="0" u="none" strike="noStrike" kern="1200" cap="none" spc="0" normalizeH="0" baseline="0" noProof="0" dirty="0" err="1">
                <a:ln>
                  <a:noFill/>
                </a:ln>
                <a:solidFill>
                  <a:srgbClr val="EC6300"/>
                </a:solidFill>
                <a:effectLst/>
                <a:uLnTx/>
                <a:uFillTx/>
                <a:latin typeface="Arial"/>
                <a:ea typeface="微软雅黑"/>
                <a:cs typeface="+mn-ea"/>
                <a:sym typeface="+mn-lt"/>
              </a:rPr>
              <a:t>ORR</a:t>
            </a:r>
            <a:r>
              <a:rPr lang="en-US" altLang="zh-CN" sz="1600" b="1" dirty="0" err="1">
                <a:solidFill>
                  <a:srgbClr val="EC6300"/>
                </a:solidFill>
                <a:latin typeface="Arial"/>
                <a:ea typeface="微软雅黑"/>
                <a:cs typeface="Arial"/>
                <a:sym typeface="+mn-lt"/>
              </a:rPr>
              <a:t>更高</a:t>
            </a:r>
            <a:r>
              <a:rPr lang="en-US" altLang="zh-CN" sz="1600" b="1" dirty="0">
                <a:solidFill>
                  <a:srgbClr val="EC6300"/>
                </a:solidFill>
                <a:latin typeface="Arial"/>
                <a:ea typeface="微软雅黑"/>
                <a:cs typeface="Arial"/>
                <a:sym typeface="+mn-lt"/>
              </a:rPr>
              <a:t>、</a:t>
            </a:r>
            <a:r>
              <a:rPr kumimoji="0" lang="zh-CN" altLang="en-US" sz="1600" b="1" i="0" u="none" strike="noStrike" kern="1200" cap="none" spc="0" normalizeH="0" baseline="0" noProof="0" dirty="0">
                <a:ln>
                  <a:noFill/>
                </a:ln>
                <a:solidFill>
                  <a:srgbClr val="EC6300"/>
                </a:solidFill>
                <a:effectLst/>
                <a:uLnTx/>
                <a:uFillTx/>
                <a:latin typeface="Arial"/>
                <a:ea typeface="微软雅黑"/>
                <a:cs typeface="+mn-ea"/>
                <a:sym typeface="+mn-lt"/>
              </a:rPr>
              <a:t>≥</a:t>
            </a:r>
            <a:r>
              <a:rPr kumimoji="0" lang="en-US" altLang="zh-CN" sz="1600" b="1" i="0" u="none" strike="noStrike" kern="1200" cap="none" spc="0" normalizeH="0" baseline="0" noProof="0" dirty="0">
                <a:ln>
                  <a:noFill/>
                </a:ln>
                <a:solidFill>
                  <a:srgbClr val="EC6300"/>
                </a:solidFill>
                <a:effectLst/>
                <a:uLnTx/>
                <a:uFillTx/>
                <a:latin typeface="Arial"/>
                <a:ea typeface="微软雅黑"/>
                <a:cs typeface="+mn-ea"/>
                <a:sym typeface="+mn-lt"/>
              </a:rPr>
              <a:t>CR</a:t>
            </a:r>
            <a:r>
              <a:rPr kumimoji="0" lang="zh-CN" altLang="en-US" sz="1600" b="1" i="0" u="none" strike="noStrike" kern="1200" cap="none" spc="0" normalizeH="0" baseline="0" noProof="0" dirty="0">
                <a:ln>
                  <a:noFill/>
                </a:ln>
                <a:solidFill>
                  <a:srgbClr val="EC6300"/>
                </a:solidFill>
                <a:effectLst/>
                <a:uLnTx/>
                <a:uFillTx/>
                <a:latin typeface="Arial"/>
                <a:ea typeface="微软雅黑"/>
                <a:cs typeface="+mn-ea"/>
                <a:sym typeface="+mn-lt"/>
              </a:rPr>
              <a:t>率</a:t>
            </a:r>
            <a:r>
              <a:rPr lang="zh-CN" altLang="en-US" sz="1600" b="1" dirty="0">
                <a:solidFill>
                  <a:srgbClr val="EC6300"/>
                </a:solidFill>
                <a:latin typeface="Arial"/>
                <a:ea typeface="微软雅黑"/>
                <a:cs typeface="+mn-ea"/>
                <a:sym typeface="+mn-lt"/>
              </a:rPr>
              <a:t>显著</a:t>
            </a:r>
            <a:r>
              <a:rPr kumimoji="0" lang="zh-CN" altLang="en-US" sz="1600" b="1" i="0" u="none" strike="noStrike" kern="1200" cap="none" spc="0" normalizeH="0" baseline="0" noProof="0" dirty="0">
                <a:ln>
                  <a:noFill/>
                </a:ln>
                <a:solidFill>
                  <a:srgbClr val="EC6300"/>
                </a:solidFill>
                <a:effectLst/>
                <a:uLnTx/>
                <a:uFillTx/>
                <a:latin typeface="Arial"/>
                <a:ea typeface="微软雅黑"/>
                <a:cs typeface="+mn-ea"/>
                <a:sym typeface="+mn-lt"/>
              </a:rPr>
              <a:t>更高</a:t>
            </a:r>
            <a:endParaRPr kumimoji="0" lang="en-US" altLang="zh-CN" sz="1600" b="1" i="0" u="none" strike="noStrike" kern="1200" cap="none" spc="0" normalizeH="0" baseline="0" noProof="0" dirty="0">
              <a:ln>
                <a:noFill/>
              </a:ln>
              <a:solidFill>
                <a:srgbClr val="EC6300"/>
              </a:solidFill>
              <a:effectLst/>
              <a:uLnTx/>
              <a:uFillTx/>
              <a:latin typeface="Arial"/>
              <a:ea typeface="微软雅黑"/>
              <a:cs typeface="+mn-ea"/>
              <a:sym typeface="+mn-lt"/>
            </a:endParaRPr>
          </a:p>
        </p:txBody>
      </p:sp>
    </p:spTree>
    <p:extLst>
      <p:ext uri="{BB962C8B-B14F-4D97-AF65-F5344CB8AC3E}">
        <p14:creationId xmlns:p14="http://schemas.microsoft.com/office/powerpoint/2010/main" val="3310563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7" descr="资源 12">
            <a:extLst>
              <a:ext uri="{FF2B5EF4-FFF2-40B4-BE49-F238E27FC236}">
                <a16:creationId xmlns:a16="http://schemas.microsoft.com/office/drawing/2014/main" id="{7F0F3A56-DE0C-E6B7-22CC-BD492A9F65B9}"/>
              </a:ext>
            </a:extLst>
          </p:cNvPr>
          <p:cNvPicPr>
            <a:picLocks noChangeAspect="1" noChangeArrowheads="1"/>
          </p:cNvPicPr>
          <p:nvPr/>
        </p:nvPicPr>
        <p:blipFill>
          <a:blip r:embed="rId2"/>
          <a:srcRect/>
          <a:stretch>
            <a:fillRect/>
          </a:stretch>
        </p:blipFill>
        <p:spPr bwMode="auto">
          <a:xfrm>
            <a:off x="0" y="700"/>
            <a:ext cx="110124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2">
            <a:extLst>
              <a:ext uri="{FF2B5EF4-FFF2-40B4-BE49-F238E27FC236}">
                <a16:creationId xmlns:a16="http://schemas.microsoft.com/office/drawing/2014/main" id="{7B60C732-D300-CC87-BC65-2F779611D914}"/>
              </a:ext>
            </a:extLst>
          </p:cNvPr>
          <p:cNvSpPr txBox="1">
            <a:spLocks/>
          </p:cNvSpPr>
          <p:nvPr/>
        </p:nvSpPr>
        <p:spPr>
          <a:xfrm>
            <a:off x="217338" y="139641"/>
            <a:ext cx="9132850" cy="52228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200" b="1" noProof="1">
                <a:solidFill>
                  <a:schemeClr val="bg1"/>
                </a:solidFill>
                <a:latin typeface="微软雅黑" panose="020B0503020204020204" pitchFamily="34" charset="-122"/>
                <a:ea typeface="微软雅黑" panose="020B0503020204020204" pitchFamily="34" charset="-122"/>
              </a:rPr>
              <a:t>有效性</a:t>
            </a:r>
            <a:r>
              <a:rPr lang="en-US" altLang="zh-CN" sz="2200" b="1" noProof="1">
                <a:solidFill>
                  <a:schemeClr val="bg1"/>
                </a:solidFill>
                <a:latin typeface="微软雅黑" panose="020B0503020204020204" pitchFamily="34" charset="-122"/>
                <a:ea typeface="微软雅黑" panose="020B0503020204020204" pitchFamily="34" charset="-122"/>
              </a:rPr>
              <a:t>—</a:t>
            </a:r>
            <a:r>
              <a:rPr lang="zh-CN" altLang="en-US" sz="2200" b="1" noProof="1">
                <a:solidFill>
                  <a:schemeClr val="bg1"/>
                </a:solidFill>
                <a:latin typeface="微软雅黑" panose="020B0503020204020204" pitchFamily="34" charset="-122"/>
                <a:ea typeface="微软雅黑" panose="020B0503020204020204" pitchFamily="34" charset="-122"/>
              </a:rPr>
              <a:t>伊基奥仑赛获得多款指南认可推荐</a:t>
            </a:r>
            <a:endParaRPr lang="en-US" altLang="zh-CN" sz="2200" b="1" noProof="1">
              <a:solidFill>
                <a:schemeClr val="bg1"/>
              </a:solidFill>
              <a:latin typeface="微软雅黑" panose="020B0503020204020204" pitchFamily="34" charset="-122"/>
              <a:ea typeface="微软雅黑" panose="020B0503020204020204" pitchFamily="34" charset="-122"/>
            </a:endParaRPr>
          </a:p>
        </p:txBody>
      </p:sp>
      <p:graphicFrame>
        <p:nvGraphicFramePr>
          <p:cNvPr id="9" name="表格 9">
            <a:extLst>
              <a:ext uri="{FF2B5EF4-FFF2-40B4-BE49-F238E27FC236}">
                <a16:creationId xmlns:a16="http://schemas.microsoft.com/office/drawing/2014/main" id="{49BAE1FA-21A3-E016-35C2-0E7C696397A4}"/>
              </a:ext>
            </a:extLst>
          </p:cNvPr>
          <p:cNvGraphicFramePr>
            <a:graphicFrameLocks noGrp="1"/>
          </p:cNvGraphicFramePr>
          <p:nvPr>
            <p:extLst>
              <p:ext uri="{D42A27DB-BD31-4B8C-83A1-F6EECF244321}">
                <p14:modId xmlns:p14="http://schemas.microsoft.com/office/powerpoint/2010/main" val="1900442273"/>
              </p:ext>
            </p:extLst>
          </p:nvPr>
        </p:nvGraphicFramePr>
        <p:xfrm>
          <a:off x="992093" y="1233893"/>
          <a:ext cx="10294471" cy="4503520"/>
        </p:xfrm>
        <a:graphic>
          <a:graphicData uri="http://schemas.openxmlformats.org/drawingml/2006/table">
            <a:tbl>
              <a:tblPr firstRow="1" bandRow="1">
                <a:tableStyleId>{3B4B98B0-60AC-42C2-AFA5-B58CD77FA1E5}</a:tableStyleId>
              </a:tblPr>
              <a:tblGrid>
                <a:gridCol w="1700990">
                  <a:extLst>
                    <a:ext uri="{9D8B030D-6E8A-4147-A177-3AD203B41FA5}">
                      <a16:colId xmlns:a16="http://schemas.microsoft.com/office/drawing/2014/main" val="3495061014"/>
                    </a:ext>
                  </a:extLst>
                </a:gridCol>
                <a:gridCol w="1944441">
                  <a:extLst>
                    <a:ext uri="{9D8B030D-6E8A-4147-A177-3AD203B41FA5}">
                      <a16:colId xmlns:a16="http://schemas.microsoft.com/office/drawing/2014/main" val="395397152"/>
                    </a:ext>
                  </a:extLst>
                </a:gridCol>
                <a:gridCol w="4780478">
                  <a:extLst>
                    <a:ext uri="{9D8B030D-6E8A-4147-A177-3AD203B41FA5}">
                      <a16:colId xmlns:a16="http://schemas.microsoft.com/office/drawing/2014/main" val="423832604"/>
                    </a:ext>
                  </a:extLst>
                </a:gridCol>
                <a:gridCol w="1868562">
                  <a:extLst>
                    <a:ext uri="{9D8B030D-6E8A-4147-A177-3AD203B41FA5}">
                      <a16:colId xmlns:a16="http://schemas.microsoft.com/office/drawing/2014/main" val="3432813034"/>
                    </a:ext>
                  </a:extLst>
                </a:gridCol>
              </a:tblGrid>
              <a:tr h="691705">
                <a:tc>
                  <a:txBody>
                    <a:bodyPr/>
                    <a:lstStyle/>
                    <a:p>
                      <a:pPr algn="ctr"/>
                      <a:endParaRPr lang="zh-CN" altLang="en-US" dirty="0"/>
                    </a:p>
                  </a:txBody>
                  <a:tcPr anchor="ctr">
                    <a:noFill/>
                  </a:tcPr>
                </a:tc>
                <a:tc>
                  <a:txBody>
                    <a:bodyPr/>
                    <a:lstStyle/>
                    <a:p>
                      <a:pPr algn="ctr"/>
                      <a:r>
                        <a:rPr lang="zh-CN" altLang="en-US" dirty="0"/>
                        <a:t>指南</a:t>
                      </a:r>
                    </a:p>
                  </a:txBody>
                  <a:tcPr anchor="ctr"/>
                </a:tc>
                <a:tc>
                  <a:txBody>
                    <a:bodyPr/>
                    <a:lstStyle/>
                    <a:p>
                      <a:pPr algn="ctr"/>
                      <a:r>
                        <a:rPr lang="zh-CN" altLang="en-US" dirty="0"/>
                        <a:t>推荐内容</a:t>
                      </a:r>
                    </a:p>
                  </a:txBody>
                  <a:tcPr anchor="ctr"/>
                </a:tc>
                <a:tc>
                  <a:txBody>
                    <a:bodyPr/>
                    <a:lstStyle/>
                    <a:p>
                      <a:pPr algn="ctr"/>
                      <a:r>
                        <a:rPr lang="zh-CN" altLang="en-US" dirty="0"/>
                        <a:t>推荐等级</a:t>
                      </a:r>
                    </a:p>
                  </a:txBody>
                  <a:tcPr anchor="ctr"/>
                </a:tc>
                <a:extLst>
                  <a:ext uri="{0D108BD9-81ED-4DB2-BD59-A6C34878D82A}">
                    <a16:rowId xmlns:a16="http://schemas.microsoft.com/office/drawing/2014/main" val="3057980434"/>
                  </a:ext>
                </a:extLst>
              </a:tr>
              <a:tr h="927702">
                <a:tc>
                  <a:txBody>
                    <a:bodyPr/>
                    <a:lstStyle/>
                    <a:p>
                      <a:pPr algn="ctr"/>
                      <a:endParaRPr lang="zh-CN" altLang="en-US"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2024</a:t>
                      </a:r>
                      <a:r>
                        <a:rPr lang="zh-CN" altLang="en-US" sz="1200" b="0" dirty="0">
                          <a:latin typeface="微软雅黑" panose="020B0503020204020204" pitchFamily="34" charset="-122"/>
                          <a:ea typeface="微软雅黑" panose="020B0503020204020204" pitchFamily="34" charset="-122"/>
                          <a:cs typeface="微软雅黑" panose="020B0503020204020204" pitchFamily="34" charset="-122"/>
                        </a:rPr>
                        <a:t>年中国临床肿瘤学会（</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CSCO</a:t>
                      </a:r>
                      <a:r>
                        <a:rPr lang="zh-CN" altLang="en-US" sz="1200" b="0" dirty="0">
                          <a:latin typeface="微软雅黑" panose="020B0503020204020204" pitchFamily="34" charset="-122"/>
                          <a:ea typeface="微软雅黑" panose="020B0503020204020204" pitchFamily="34" charset="-122"/>
                          <a:cs typeface="微软雅黑" panose="020B0503020204020204" pitchFamily="34" charset="-122"/>
                        </a:rPr>
                        <a:t>）恶性血液病诊疗指南</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0" dirty="0">
                          <a:latin typeface="微软雅黑" panose="020B0503020204020204" pitchFamily="34" charset="-122"/>
                          <a:ea typeface="微软雅黑" panose="020B0503020204020204" pitchFamily="34" charset="-122"/>
                          <a:cs typeface="微软雅黑" panose="020B0503020204020204" pitchFamily="34" charset="-122"/>
                        </a:rPr>
                        <a:t>对硼替佐米+来那度胺耐药的复发难治性多发性骨髓瘤患者</a:t>
                      </a:r>
                      <a:r>
                        <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最高等级推荐</a:t>
                      </a:r>
                      <a:r>
                        <a:rPr lang="zh-CN" altLang="en-US" sz="1200" b="0" dirty="0">
                          <a:latin typeface="微软雅黑" panose="020B0503020204020204" pitchFamily="34" charset="-122"/>
                          <a:ea typeface="微软雅黑" panose="020B0503020204020204" pitchFamily="34" charset="-122"/>
                          <a:cs typeface="微软雅黑" panose="020B0503020204020204" pitchFamily="34" charset="-122"/>
                        </a:rPr>
                        <a:t>采用</a:t>
                      </a:r>
                      <a:r>
                        <a:rPr lang="zh-CN" altLang="en-US" sz="12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抗BCMA CAR-T治疗</a:t>
                      </a:r>
                      <a:r>
                        <a:rPr lang="zh-CN" altLang="en-US" sz="1200" b="0" dirty="0">
                          <a:latin typeface="微软雅黑" panose="020B0503020204020204" pitchFamily="34" charset="-122"/>
                          <a:ea typeface="微软雅黑" panose="020B0503020204020204" pitchFamily="34" charset="-122"/>
                          <a:cs typeface="微软雅黑" panose="020B0503020204020204" pitchFamily="34" charset="-122"/>
                        </a:rPr>
                        <a:t>；相较于2023年CSCO指南的Ⅱ级推荐（2类证据），2024年CSCO指南推荐强度</a:t>
                      </a:r>
                      <a:r>
                        <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升级为“Ⅰ级推荐”</a:t>
                      </a:r>
                      <a:r>
                        <a:rPr lang="zh-CN" altLang="en-US" sz="12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，证据等级</a:t>
                      </a:r>
                      <a:r>
                        <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升级为“1类证据”</a:t>
                      </a:r>
                      <a:endParaRPr lang="zh-CN" altLang="en-US" sz="12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tc>
                <a:tc>
                  <a:txBody>
                    <a:bodyPr/>
                    <a:lstStyle/>
                    <a:p>
                      <a:pPr algn="ctr"/>
                      <a:r>
                        <a:rPr lang="zh-CN" altLang="en-US"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Ⅰ级推荐</a:t>
                      </a:r>
                      <a:endParaRPr lang="zh-CN" altLang="en-US" dirty="0"/>
                    </a:p>
                  </a:txBody>
                  <a:tcPr anchor="ctr"/>
                </a:tc>
                <a:extLst>
                  <a:ext uri="{0D108BD9-81ED-4DB2-BD59-A6C34878D82A}">
                    <a16:rowId xmlns:a16="http://schemas.microsoft.com/office/drawing/2014/main" val="1605413949"/>
                  </a:ext>
                </a:extLst>
              </a:tr>
              <a:tr h="691705">
                <a:tc>
                  <a:txBody>
                    <a:bodyPr/>
                    <a:lstStyle/>
                    <a:p>
                      <a:pPr algn="ctr"/>
                      <a:endParaRPr lang="zh-CN" altLang="en-US"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mn-ea"/>
                        </a:rPr>
                        <a:t>2024</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年中国临床肿瘤学会（</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mn-ea"/>
                        </a:rPr>
                        <a:t>CSCO</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）CAR-T 细胞治疗恶性血液病指南</a:t>
                      </a:r>
                      <a:endParaRPr lang="zh-CN" altLang="en-US" sz="1200" b="0" dirty="0">
                        <a:latin typeface="微软雅黑" panose="020B0503020204020204" pitchFamily="34" charset="-122"/>
                        <a:ea typeface="微软雅黑" panose="020B0503020204020204" pitchFamily="34" charset="-122"/>
                        <a:cs typeface="微软雅黑" panose="020B0503020204020204" pitchFamily="34" charset="-122"/>
                      </a:endParaRPr>
                    </a:p>
                  </a:txBody>
                  <a:tcPr anchor="ctr"/>
                </a:tc>
                <a:tc>
                  <a:txBody>
                    <a:bodyPr/>
                    <a:lstStyle/>
                    <a:p>
                      <a:pPr algn="ctr"/>
                      <a:r>
                        <a:rPr lang="zh-CN" altLang="en-US" sz="12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抗BCMA CAR-T</a:t>
                      </a:r>
                      <a:r>
                        <a:rPr lang="zh-CN" altLang="en-US" sz="1200" b="0" dirty="0">
                          <a:latin typeface="微软雅黑" panose="020B0503020204020204" pitchFamily="34" charset="-122"/>
                          <a:ea typeface="微软雅黑" panose="020B0503020204020204" pitchFamily="34" charset="-122"/>
                          <a:cs typeface="微软雅黑" panose="020B0503020204020204" pitchFamily="34" charset="-122"/>
                        </a:rPr>
                        <a:t>用于既往经过至少3线治疗后进展（至少使用过一种蛋白酶体抑制剂及免疫调节剂）的多发性骨髓瘤</a:t>
                      </a:r>
                      <a:r>
                        <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（1A类证据）</a:t>
                      </a:r>
                      <a:endParaRPr lang="zh-CN" altLang="en-US" sz="1200" dirty="0"/>
                    </a:p>
                  </a:txBody>
                  <a:tcPr anchor="ctr"/>
                </a:tc>
                <a:tc>
                  <a:txBody>
                    <a:bodyPr/>
                    <a:lstStyle/>
                    <a:p>
                      <a:pPr algn="ctr"/>
                      <a:r>
                        <a:rPr lang="zh-CN" altLang="en-US"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Ⅰ级推荐</a:t>
                      </a:r>
                      <a:endParaRPr lang="zh-CN" altLang="en-US" dirty="0"/>
                    </a:p>
                  </a:txBody>
                  <a:tcPr anchor="ctr"/>
                </a:tc>
                <a:extLst>
                  <a:ext uri="{0D108BD9-81ED-4DB2-BD59-A6C34878D82A}">
                    <a16:rowId xmlns:a16="http://schemas.microsoft.com/office/drawing/2014/main" val="2308515073"/>
                  </a:ext>
                </a:extLst>
              </a:tr>
              <a:tr h="808998">
                <a:tc>
                  <a:txBody>
                    <a:bodyPr/>
                    <a:lstStyle/>
                    <a:p>
                      <a:pPr algn="ctr"/>
                      <a:endParaRPr lang="zh-CN" altLang="en-US"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嵌合抗原受体T细胞治疗多发性骨髓瘤中国血液临床专家共识（</a:t>
                      </a:r>
                      <a:r>
                        <a:rPr lang="en-US" altLang="en-US" sz="1200" b="1" dirty="0">
                          <a:latin typeface="微软雅黑" panose="020B0503020204020204" pitchFamily="34" charset="-122"/>
                          <a:ea typeface="微软雅黑" panose="020B0503020204020204" pitchFamily="34" charset="-122"/>
                          <a:cs typeface="微软雅黑" panose="020B0503020204020204" pitchFamily="34" charset="-122"/>
                          <a:sym typeface="+mn-ea"/>
                        </a:rPr>
                        <a:t>2022</a:t>
                      </a:r>
                      <a:r>
                        <a:rPr lang="en-US"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年版）</a:t>
                      </a:r>
                      <a:endParaRPr lang="zh-CN" altLang="en-US" sz="1200" b="0" dirty="0">
                        <a:latin typeface="微软雅黑" panose="020B0503020204020204" pitchFamily="34" charset="-122"/>
                        <a:ea typeface="微软雅黑" panose="020B0503020204020204" pitchFamily="34" charset="-122"/>
                        <a:cs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200" b="1"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推荐</a:t>
                      </a:r>
                      <a:r>
                        <a:rPr lang="en-US" altLang="en-US" sz="1200" b="0" dirty="0" err="1">
                          <a:latin typeface="微软雅黑" panose="020B0503020204020204" pitchFamily="34" charset="-122"/>
                          <a:ea typeface="微软雅黑" panose="020B0503020204020204" pitchFamily="34" charset="-122"/>
                          <a:cs typeface="微软雅黑" panose="020B0503020204020204" pitchFamily="34" charset="-122"/>
                        </a:rPr>
                        <a:t>抗BCMA</a:t>
                      </a:r>
                      <a:r>
                        <a:rPr lang="en-US" altLang="en-US" sz="1200" b="0" dirty="0">
                          <a:latin typeface="微软雅黑" panose="020B0503020204020204" pitchFamily="34" charset="-122"/>
                          <a:ea typeface="微软雅黑" panose="020B0503020204020204" pitchFamily="34" charset="-122"/>
                          <a:cs typeface="微软雅黑" panose="020B0503020204020204" pitchFamily="34" charset="-122"/>
                        </a:rPr>
                        <a:t> CAR-</a:t>
                      </a:r>
                      <a:r>
                        <a:rPr lang="en-US" altLang="en-US" sz="1200" b="0" dirty="0" err="1">
                          <a:latin typeface="微软雅黑" panose="020B0503020204020204" pitchFamily="34" charset="-122"/>
                          <a:ea typeface="微软雅黑" panose="020B0503020204020204" pitchFamily="34" charset="-122"/>
                          <a:cs typeface="微软雅黑" panose="020B0503020204020204" pitchFamily="34" charset="-122"/>
                        </a:rPr>
                        <a:t>T应用于复发难治性多发性骨髓瘤</a:t>
                      </a:r>
                      <a:endParaRPr lang="en-US" altLang="en-US" sz="1200" b="0" dirty="0">
                        <a:latin typeface="微软雅黑" panose="020B0503020204020204" pitchFamily="34" charset="-122"/>
                        <a:ea typeface="微软雅黑" panose="020B0503020204020204" pitchFamily="34" charset="-122"/>
                        <a:cs typeface="微软雅黑" panose="020B0503020204020204" pitchFamily="34" charset="-122"/>
                      </a:endParaRPr>
                    </a:p>
                  </a:txBody>
                  <a:tcPr anchor="ctr"/>
                </a:tc>
                <a:tc>
                  <a:txBody>
                    <a:bodyPr/>
                    <a:lstStyle/>
                    <a:p>
                      <a:pPr algn="ctr"/>
                      <a:endParaRPr lang="zh-CN" altLang="en-US" dirty="0"/>
                    </a:p>
                  </a:txBody>
                  <a:tcPr anchor="ctr"/>
                </a:tc>
                <a:extLst>
                  <a:ext uri="{0D108BD9-81ED-4DB2-BD59-A6C34878D82A}">
                    <a16:rowId xmlns:a16="http://schemas.microsoft.com/office/drawing/2014/main" val="2897112404"/>
                  </a:ext>
                </a:extLst>
              </a:tr>
              <a:tr h="691705">
                <a:tc>
                  <a:txBody>
                    <a:bodyPr/>
                    <a:lstStyle/>
                    <a:p>
                      <a:pPr algn="ctr"/>
                      <a:endParaRPr lang="zh-CN" altLang="en-US"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0" dirty="0">
                          <a:latin typeface="微软雅黑" panose="020B0503020204020204" pitchFamily="34" charset="-122"/>
                          <a:ea typeface="微软雅黑" panose="020B0503020204020204" pitchFamily="34" charset="-122"/>
                          <a:cs typeface="微软雅黑" panose="020B0503020204020204" pitchFamily="34" charset="-122"/>
                        </a:rPr>
                        <a:t>中国多发性骨髓瘤诊治指南（</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2022</a:t>
                      </a:r>
                      <a:r>
                        <a:rPr lang="zh-CN" altLang="en-US" sz="1200" b="0" dirty="0">
                          <a:latin typeface="微软雅黑" panose="020B0503020204020204" pitchFamily="34" charset="-122"/>
                          <a:ea typeface="微软雅黑" panose="020B0503020204020204" pitchFamily="34" charset="-122"/>
                          <a:cs typeface="微软雅黑" panose="020B0503020204020204" pitchFamily="34" charset="-122"/>
                        </a:rPr>
                        <a:t>年修订）</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200" b="0" dirty="0" err="1">
                          <a:latin typeface="微软雅黑" panose="020B0503020204020204" pitchFamily="34" charset="-122"/>
                          <a:ea typeface="微软雅黑" panose="020B0503020204020204" pitchFamily="34" charset="-122"/>
                          <a:cs typeface="微软雅黑" panose="020B0503020204020204" pitchFamily="34" charset="-122"/>
                        </a:rPr>
                        <a:t>对于复发的多发性骨髓瘤患者</a:t>
                      </a:r>
                      <a:r>
                        <a:rPr lang="en-US" altLang="en-US" sz="1200" b="1" dirty="0" err="1">
                          <a:latin typeface="微软雅黑" panose="020B0503020204020204" pitchFamily="34" charset="-122"/>
                          <a:ea typeface="微软雅黑" panose="020B0503020204020204" pitchFamily="34" charset="-122"/>
                          <a:cs typeface="微软雅黑" panose="020B0503020204020204" pitchFamily="34" charset="-122"/>
                        </a:rPr>
                        <a:t>推荐</a:t>
                      </a:r>
                      <a:r>
                        <a:rPr lang="en-US" altLang="en-US" sz="1200" b="0" dirty="0" err="1">
                          <a:latin typeface="微软雅黑" panose="020B0503020204020204" pitchFamily="34" charset="-122"/>
                          <a:ea typeface="微软雅黑" panose="020B0503020204020204" pitchFamily="34" charset="-122"/>
                          <a:cs typeface="微软雅黑" panose="020B0503020204020204" pitchFamily="34" charset="-122"/>
                        </a:rPr>
                        <a:t>采用</a:t>
                      </a:r>
                      <a:r>
                        <a:rPr lang="en-US" altLang="en-US" sz="1200" b="1" dirty="0" err="1">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抗BCMA</a:t>
                      </a:r>
                      <a:r>
                        <a:rPr lang="en-US" altLang="en-US" sz="12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 CAR-T治疗</a:t>
                      </a:r>
                      <a:r>
                        <a:rPr lang="en-US" altLang="en-US" sz="1200" b="0" dirty="0">
                          <a:latin typeface="微软雅黑" panose="020B0503020204020204" pitchFamily="34" charset="-122"/>
                          <a:ea typeface="微软雅黑" panose="020B0503020204020204" pitchFamily="34" charset="-122"/>
                          <a:cs typeface="微软雅黑" panose="020B0503020204020204" pitchFamily="34" charset="-122"/>
                        </a:rPr>
                        <a:t>（临床试验、研究者发起的研究）</a:t>
                      </a:r>
                    </a:p>
                  </a:txBody>
                  <a:tcPr anchor="ctr"/>
                </a:tc>
                <a:tc>
                  <a:txBody>
                    <a:bodyPr/>
                    <a:lstStyle/>
                    <a:p>
                      <a:pPr algn="ctr"/>
                      <a:endParaRPr lang="zh-CN" altLang="en-US" dirty="0"/>
                    </a:p>
                  </a:txBody>
                  <a:tcPr anchor="ctr"/>
                </a:tc>
                <a:extLst>
                  <a:ext uri="{0D108BD9-81ED-4DB2-BD59-A6C34878D82A}">
                    <a16:rowId xmlns:a16="http://schemas.microsoft.com/office/drawing/2014/main" val="2053575244"/>
                  </a:ext>
                </a:extLst>
              </a:tr>
              <a:tr h="691705">
                <a:tc>
                  <a:txBody>
                    <a:bodyPr/>
                    <a:lstStyle/>
                    <a:p>
                      <a:pPr algn="ctr"/>
                      <a:endParaRPr lang="zh-CN" altLang="en-US" dirty="0"/>
                    </a:p>
                  </a:txBody>
                  <a:tcPr anchor="ctr">
                    <a:noFill/>
                  </a:tcPr>
                </a:tc>
                <a:tc>
                  <a:txBody>
                    <a:bodyPr/>
                    <a:lstStyle/>
                    <a:p>
                      <a:pPr indent="0" algn="just" fontAlgn="auto">
                        <a:lnSpc>
                          <a:spcPct val="100000"/>
                        </a:lnSpc>
                        <a:buNone/>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NCCN 2024.V2</a:t>
                      </a:r>
                      <a:r>
                        <a:rPr lang="zh-CN" altLang="en-US" sz="1200" b="0" dirty="0">
                          <a:latin typeface="微软雅黑" panose="020B0503020204020204" pitchFamily="34" charset="-122"/>
                          <a:ea typeface="微软雅黑" panose="020B0503020204020204" pitchFamily="34" charset="-122"/>
                          <a:cs typeface="微软雅黑" panose="020B0503020204020204" pitchFamily="34" charset="-122"/>
                        </a:rPr>
                        <a:t>版多发性骨髓瘤诊疗指南</a:t>
                      </a:r>
                    </a:p>
                  </a:txBody>
                  <a:tcPr anchor="ctr"/>
                </a:tc>
                <a:tc>
                  <a:txBody>
                    <a:bodyPr/>
                    <a:lstStyle/>
                    <a:p>
                      <a:pPr indent="0" algn="just" fontAlgn="auto">
                        <a:lnSpc>
                          <a:spcPct val="100000"/>
                        </a:lnSpc>
                        <a:buNone/>
                      </a:pPr>
                      <a:r>
                        <a:rPr sz="1200" dirty="0">
                          <a:latin typeface="微软雅黑" panose="020B0503020204020204" pitchFamily="34" charset="-122"/>
                          <a:ea typeface="微软雅黑" panose="020B0503020204020204" pitchFamily="34" charset="-122"/>
                          <a:cs typeface="微软雅黑" panose="020B0503020204020204" pitchFamily="34" charset="-122"/>
                        </a:rPr>
                        <a:t>对于复发难治性多发性骨髓瘤经过至少4线治疗后</a:t>
                      </a:r>
                      <a:r>
                        <a:rPr sz="1200" b="1" dirty="0">
                          <a:latin typeface="微软雅黑" panose="020B0503020204020204" pitchFamily="34" charset="-122"/>
                          <a:ea typeface="微软雅黑" panose="020B0503020204020204" pitchFamily="34" charset="-122"/>
                          <a:cs typeface="微软雅黑" panose="020B0503020204020204" pitchFamily="34" charset="-122"/>
                        </a:rPr>
                        <a:t>推荐</a:t>
                      </a:r>
                      <a:r>
                        <a:rPr sz="12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采用抗BCMA CAR-</a:t>
                      </a:r>
                      <a:r>
                        <a:rPr sz="1200" b="1" dirty="0" err="1">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T</a:t>
                      </a:r>
                      <a:r>
                        <a:rPr sz="1200" dirty="0" err="1">
                          <a:latin typeface="微软雅黑" panose="020B0503020204020204" pitchFamily="34" charset="-122"/>
                          <a:ea typeface="微软雅黑" panose="020B0503020204020204" pitchFamily="34" charset="-122"/>
                          <a:cs typeface="微软雅黑" panose="020B0503020204020204" pitchFamily="34" charset="-122"/>
                        </a:rPr>
                        <a:t>治疗</a:t>
                      </a:r>
                      <a:endParaRPr sz="1200" dirty="0">
                        <a:latin typeface="微软雅黑" panose="020B0503020204020204" pitchFamily="34" charset="-122"/>
                        <a:ea typeface="微软雅黑" panose="020B0503020204020204" pitchFamily="34" charset="-122"/>
                        <a:cs typeface="微软雅黑" panose="020B0503020204020204" pitchFamily="34" charset="-122"/>
                      </a:endParaRPr>
                    </a:p>
                  </a:txBody>
                  <a:tcPr anchor="ctr"/>
                </a:tc>
                <a:tc>
                  <a:txBody>
                    <a:bodyPr/>
                    <a:lstStyle/>
                    <a:p>
                      <a:pPr algn="ctr"/>
                      <a:endParaRPr lang="zh-CN" altLang="en-US" dirty="0"/>
                    </a:p>
                  </a:txBody>
                  <a:tcPr anchor="ctr"/>
                </a:tc>
                <a:extLst>
                  <a:ext uri="{0D108BD9-81ED-4DB2-BD59-A6C34878D82A}">
                    <a16:rowId xmlns:a16="http://schemas.microsoft.com/office/drawing/2014/main" val="1300048136"/>
                  </a:ext>
                </a:extLst>
              </a:tr>
            </a:tbl>
          </a:graphicData>
        </a:graphic>
      </p:graphicFrame>
      <p:pic>
        <p:nvPicPr>
          <p:cNvPr id="10" name="图片 9">
            <a:extLst>
              <a:ext uri="{FF2B5EF4-FFF2-40B4-BE49-F238E27FC236}">
                <a16:creationId xmlns:a16="http://schemas.microsoft.com/office/drawing/2014/main" id="{4F084C62-11BD-278E-7082-35BABA9D8FF6}"/>
              </a:ext>
            </a:extLst>
          </p:cNvPr>
          <p:cNvPicPr>
            <a:picLocks noChangeAspect="1"/>
          </p:cNvPicPr>
          <p:nvPr/>
        </p:nvPicPr>
        <p:blipFill>
          <a:blip r:embed="rId3"/>
          <a:stretch>
            <a:fillRect/>
          </a:stretch>
        </p:blipFill>
        <p:spPr>
          <a:xfrm>
            <a:off x="992093" y="2346382"/>
            <a:ext cx="1684956" cy="875714"/>
          </a:xfrm>
          <a:prstGeom prst="rect">
            <a:avLst/>
          </a:prstGeom>
        </p:spPr>
      </p:pic>
      <p:pic>
        <p:nvPicPr>
          <p:cNvPr id="12" name="图片 11">
            <a:extLst>
              <a:ext uri="{FF2B5EF4-FFF2-40B4-BE49-F238E27FC236}">
                <a16:creationId xmlns:a16="http://schemas.microsoft.com/office/drawing/2014/main" id="{E4A51313-D59D-8B5A-E433-43FD1724149E}"/>
              </a:ext>
            </a:extLst>
          </p:cNvPr>
          <p:cNvPicPr>
            <a:picLocks noChangeAspect="1"/>
          </p:cNvPicPr>
          <p:nvPr/>
        </p:nvPicPr>
        <p:blipFill>
          <a:blip r:embed="rId4"/>
          <a:stretch>
            <a:fillRect/>
          </a:stretch>
        </p:blipFill>
        <p:spPr>
          <a:xfrm>
            <a:off x="796814" y="3635905"/>
            <a:ext cx="1880235" cy="672465"/>
          </a:xfrm>
          <a:prstGeom prst="rect">
            <a:avLst/>
          </a:prstGeom>
          <a:noFill/>
          <a:ln w="9525">
            <a:noFill/>
          </a:ln>
        </p:spPr>
      </p:pic>
      <p:pic>
        <p:nvPicPr>
          <p:cNvPr id="13" name="图片 12">
            <a:extLst>
              <a:ext uri="{FF2B5EF4-FFF2-40B4-BE49-F238E27FC236}">
                <a16:creationId xmlns:a16="http://schemas.microsoft.com/office/drawing/2014/main" id="{5E8DF1BB-4658-61A2-183D-9C3316F03BBA}"/>
              </a:ext>
            </a:extLst>
          </p:cNvPr>
          <p:cNvPicPr>
            <a:picLocks noChangeAspect="1"/>
          </p:cNvPicPr>
          <p:nvPr/>
        </p:nvPicPr>
        <p:blipFill>
          <a:blip r:embed="rId5"/>
          <a:stretch>
            <a:fillRect/>
          </a:stretch>
        </p:blipFill>
        <p:spPr>
          <a:xfrm>
            <a:off x="1566388" y="4364991"/>
            <a:ext cx="747395" cy="714375"/>
          </a:xfrm>
          <a:prstGeom prst="rect">
            <a:avLst/>
          </a:prstGeom>
          <a:noFill/>
          <a:ln w="9525">
            <a:noFill/>
          </a:ln>
        </p:spPr>
      </p:pic>
      <p:pic>
        <p:nvPicPr>
          <p:cNvPr id="14" name="图片 13">
            <a:extLst>
              <a:ext uri="{FF2B5EF4-FFF2-40B4-BE49-F238E27FC236}">
                <a16:creationId xmlns:a16="http://schemas.microsoft.com/office/drawing/2014/main" id="{330EC401-7A6E-CC44-5F03-761B0AD946A4}"/>
              </a:ext>
            </a:extLst>
          </p:cNvPr>
          <p:cNvPicPr/>
          <p:nvPr/>
        </p:nvPicPr>
        <p:blipFill>
          <a:blip r:embed="rId6"/>
          <a:stretch>
            <a:fillRect/>
          </a:stretch>
        </p:blipFill>
        <p:spPr>
          <a:xfrm>
            <a:off x="736878" y="5182678"/>
            <a:ext cx="1940171" cy="522288"/>
          </a:xfrm>
          <a:prstGeom prst="rect">
            <a:avLst/>
          </a:prstGeom>
          <a:noFill/>
          <a:ln w="9525">
            <a:noFill/>
          </a:ln>
        </p:spPr>
      </p:pic>
    </p:spTree>
    <p:extLst>
      <p:ext uri="{BB962C8B-B14F-4D97-AF65-F5344CB8AC3E}">
        <p14:creationId xmlns:p14="http://schemas.microsoft.com/office/powerpoint/2010/main" val="20552899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14864</TotalTime>
  <Words>2545</Words>
  <Application>Microsoft Office PowerPoint</Application>
  <PresentationFormat>宽屏</PresentationFormat>
  <Paragraphs>208</Paragraphs>
  <Slides>11</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11</vt:i4>
      </vt:variant>
    </vt:vector>
  </HeadingPairs>
  <TitlesOfParts>
    <vt:vector size="19" baseType="lpstr">
      <vt:lpstr>Source Han Sans CN Light</vt:lpstr>
      <vt:lpstr>等线</vt:lpstr>
      <vt:lpstr>等线 Light</vt:lpstr>
      <vt:lpstr>黑体</vt:lpstr>
      <vt:lpstr>微软雅黑</vt:lpstr>
      <vt:lpstr>Arial</vt:lpstr>
      <vt:lpstr>Wingdings</vt:lpstr>
      <vt:lpstr>Office 主题​​</vt:lpstr>
      <vt:lpstr>  2025年国家医保药品目录调整拟谈判新增药品报送材料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驯鹿生物 福可苏定价报告</dc:title>
  <dc:creator>李轲</dc:creator>
  <cp:lastModifiedBy>刘恒著</cp:lastModifiedBy>
  <cp:revision>231</cp:revision>
  <dcterms:created xsi:type="dcterms:W3CDTF">2023-07-08T05:30:13Z</dcterms:created>
  <dcterms:modified xsi:type="dcterms:W3CDTF">2025-07-15T03:35:56Z</dcterms:modified>
</cp:coreProperties>
</file>