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5"/>
  </p:notesMasterIdLst>
  <p:sldIdLst>
    <p:sldId id="256" r:id="rId3"/>
    <p:sldId id="2147474510" r:id="rId4"/>
    <p:sldId id="273" r:id="rId5"/>
    <p:sldId id="2147474485" r:id="rId6"/>
    <p:sldId id="2147474508" r:id="rId7"/>
    <p:sldId id="2147474486" r:id="rId8"/>
    <p:sldId id="2147474514" r:id="rId9"/>
    <p:sldId id="2147474515" r:id="rId10"/>
    <p:sldId id="2147474516" r:id="rId11"/>
    <p:sldId id="2147474511" r:id="rId12"/>
    <p:sldId id="2147474509" r:id="rId13"/>
    <p:sldId id="2147474497" r:id="rId14"/>
  </p:sldIdLst>
  <p:sldSz cx="12192000" cy="6858000"/>
  <p:notesSz cx="6742113" cy="9875838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EB180DE-B6AF-4274-8431-1B01307AD819}">
          <p14:sldIdLst>
            <p14:sldId id="256"/>
            <p14:sldId id="2147474510"/>
            <p14:sldId id="273"/>
            <p14:sldId id="2147474485"/>
            <p14:sldId id="2147474508"/>
            <p14:sldId id="2147474486"/>
            <p14:sldId id="2147474514"/>
            <p14:sldId id="2147474515"/>
            <p14:sldId id="2147474516"/>
            <p14:sldId id="2147474511"/>
            <p14:sldId id="2147474509"/>
            <p14:sldId id="2147474497"/>
          </p14:sldIdLst>
        </p14:section>
        <p14:section name="无标题节" id="{7DB91145-5A9C-4AB6-A8F6-35C8E2FBF4A0}">
          <p14:sldIdLst/>
        </p14:section>
      </p14:sectionLst>
    </p:ex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249D3E-F0E6-DA1A-2DF8-E36AA7162A6B}" name="yue yuan" initials="yy" userId="9d8328b2fd69eaba" providerId="Windows Live"/>
  <p188:author id="{38417A7C-79B9-0FEB-A9DE-5B58EA7143C8}" name="Chenhua Guo 郭晨华" initials="CG" userId="S::chenhua.guo@sperogenix.com::094a308a-5a57-403e-8eb2-4f62dca427a2" providerId="AD"/>
  <p188:author id="{0F80E19C-8041-0C2E-8877-D75520815EFC}" name="Chi Hong 洪篪" initials="CH" userId="S::chi.hong@sperogenix.com::91135b39-e507-420d-b29c-ca0fb9157641" providerId="AD"/>
  <p188:author id="{3BC494A6-E33A-7008-8936-93B4ACFA1B94}" name="Ting Shen 沈婷" initials="TS" userId="S::ting.shen@sperogenix.com::3287678a-92e7-4f81-9dca-f80dde3f838b" providerId="AD"/>
  <p188:author id="{5D3ABECF-FA1A-94BF-418D-9486856896FE}" name="Jing Xiang 向靖" initials="JX" userId="S::jing.xiang@sperogenix.com::45bb3c3e-9cae-4046-97d1-ed0a67c6dbff" providerId="AD"/>
  <p188:author id="{755C45D1-041B-1800-E088-ED13D1542498}" name="bofu" initials="b" userId="bofu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537C38"/>
    <a:srgbClr val="EB1C22"/>
    <a:srgbClr val="E3E5EA"/>
    <a:srgbClr val="7D7D7D"/>
    <a:srgbClr val="6B7EB6"/>
    <a:srgbClr val="FF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4" autoAdjust="0"/>
    <p:restoredTop sz="95691" autoAdjust="0"/>
  </p:normalViewPr>
  <p:slideViewPr>
    <p:cSldViewPr snapToGrid="0">
      <p:cViewPr>
        <p:scale>
          <a:sx n="60" d="100"/>
          <a:sy n="60" d="100"/>
        </p:scale>
        <p:origin x="908" y="112"/>
      </p:cViewPr>
      <p:guideLst>
        <p:guide pos="416"/>
        <p:guide pos="7256"/>
        <p:guide orient="horz" pos="648"/>
        <p:guide orient="horz" pos="712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38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9T08:05:46.3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58 24575,'39'-2'0,"53"-9"0,-31 6 0,-49 5 0,0 0 0,0-1 0,1-1 0,-1 0 0,0 0 0,-1-2 0,1 0 0,17-7 0,-6-2-1365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9T08:05:46.3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0 24575,'-1'77'0,"3"81"0,-2-155 0,0-1 0,0 1 0,1 0 0,0 0 0,0-1 0,0 1 0,-1 0 0,2 0 0,-1-1 0,0 1 0,1-1 0,-1 0 0,1 1 0,0-1 0,3 4 0,1-2 0,1 1 0,0 0 0,0-1 0,7 4 0,-8-5 0,0-1 0,-1 1 0,0 0 0,1 1 0,-1 0 0,-1 0 0,1 0 0,-1 0 0,9 10 0,-9-7 0,-1 0 0,0 0 0,0 0 0,-1 0 0,1 1 0,-2-1 0,1 1 0,0 0 0,-2-1 0,1 10 0,4 28 0,6-21 13,-6-10 29,-5-14-92,0 1-1,-1-1 0,0 0 0,1 0 1,-1 0-1,0 0 0,1 1 0,0-1 1,-1 0-1,0 0 0,0 0 1,1-1-1,0 1 0,-1 0 0,0 0 1,1 0-1,-1-1 0,0 1 0,1 0 1,0 0-1,-1 0 0,1 0 1,-1-1-1,0 1 0,1-1 0,-1 1 1,1-2-1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9T08:05:46.3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9T08:05:46.3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6C469-366B-4327-BEB2-108E17F7971C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CD132-DA7B-43A6-829C-FF1926AF4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97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用这个" userDrawn="1">
  <p:cSld name="用这个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>
            <a:spLocks noGrp="1"/>
          </p:cNvSpPr>
          <p:nvPr>
            <p:ph type="body" idx="2"/>
          </p:nvPr>
        </p:nvSpPr>
        <p:spPr>
          <a:xfrm>
            <a:off x="660400" y="505480"/>
            <a:ext cx="108585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20" rIns="91440" bIns="45720" anchor="b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96"/>
              </a:buClr>
              <a:buSzPts val="2800"/>
              <a:buFont typeface="Arial" panose="020B0604020202020204"/>
              <a:buNone/>
              <a:defRPr sz="2800" b="1" i="0" u="none" strike="noStrike" cap="none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60400" y="6235700"/>
            <a:ext cx="10858500" cy="4318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1">
                  <a:lumMod val="50000"/>
                </a:schemeClr>
              </a:buClr>
              <a:buFont typeface="+mj-lt"/>
              <a:buAutoNum type="arabicPeriod"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1025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381" y="260649"/>
            <a:ext cx="11233248" cy="873367"/>
          </a:xfrm>
        </p:spPr>
        <p:txBody>
          <a:bodyPr>
            <a:normAutofit/>
          </a:bodyPr>
          <a:lstStyle>
            <a:lvl1pPr>
              <a:defRPr sz="2933">
                <a:solidFill>
                  <a:srgbClr val="F99D06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0E5B-225F-46E8-8A46-5EE5619767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43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+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381" y="260649"/>
            <a:ext cx="11233248" cy="873367"/>
          </a:xfrm>
        </p:spPr>
        <p:txBody>
          <a:bodyPr>
            <a:normAutofit/>
          </a:bodyPr>
          <a:lstStyle>
            <a:lvl1pPr>
              <a:defRPr sz="2933">
                <a:solidFill>
                  <a:srgbClr val="F99D06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FF28612-4D92-CE1A-D3E6-E8126AD89E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1372" y="6212418"/>
            <a:ext cx="11329259" cy="576956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67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4617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0E5B-225F-46E8-8A46-5EE5619767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758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0E5B-225F-46E8-8A46-5EE5619767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961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0E5B-225F-46E8-8A46-5EE5619767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312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0E5B-225F-46E8-8A46-5EE5619767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501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0E5B-225F-46E8-8A46-5EE5619767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193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6835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0E5B-225F-46E8-8A46-5EE5619767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57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内容占位符 22"/>
          <p:cNvSpPr>
            <a:spLocks noGrp="1"/>
          </p:cNvSpPr>
          <p:nvPr>
            <p:ph sz="quarter" idx="10" hasCustomPrompt="1"/>
          </p:nvPr>
        </p:nvSpPr>
        <p:spPr>
          <a:xfrm>
            <a:off x="2717279" y="6429012"/>
            <a:ext cx="6757444" cy="331616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25" name="内容占位符 24"/>
          <p:cNvSpPr>
            <a:spLocks noGrp="1"/>
          </p:cNvSpPr>
          <p:nvPr>
            <p:ph sz="quarter" idx="11" hasCustomPrompt="1"/>
          </p:nvPr>
        </p:nvSpPr>
        <p:spPr>
          <a:xfrm>
            <a:off x="480485" y="296863"/>
            <a:ext cx="11489267" cy="952500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08E7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27" name="内容占位符 26"/>
          <p:cNvSpPr>
            <a:spLocks noGrp="1"/>
          </p:cNvSpPr>
          <p:nvPr>
            <p:ph sz="quarter" idx="12" hasCustomPrompt="1"/>
          </p:nvPr>
        </p:nvSpPr>
        <p:spPr>
          <a:xfrm>
            <a:off x="480485" y="1519239"/>
            <a:ext cx="11489267" cy="4546600"/>
          </a:xfrm>
        </p:spPr>
        <p:txBody>
          <a:bodyPr/>
          <a:lstStyle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</p:txBody>
      </p:sp>
    </p:spTree>
    <p:extLst>
      <p:ext uri="{BB962C8B-B14F-4D97-AF65-F5344CB8AC3E}">
        <p14:creationId xmlns:p14="http://schemas.microsoft.com/office/powerpoint/2010/main" val="269381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000" y="392965"/>
            <a:ext cx="10800000" cy="705600"/>
          </a:xfrm>
        </p:spPr>
        <p:txBody>
          <a:bodyPr wrap="square">
            <a:normAutofit/>
          </a:bodyPr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 wrap="square">
            <a:normAutofit/>
          </a:bodyPr>
          <a:lstStyle/>
          <a:p>
            <a:fld id="{760FBDFE-C587-4B4C-A407-44438C67B59E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 wrap="square">
            <a:normAutofit/>
          </a:bodyPr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3392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057" t="6087" r="18219" b="20435"/>
          <a:stretch>
            <a:fillRect/>
          </a:stretch>
        </p:blipFill>
        <p:spPr>
          <a:xfrm>
            <a:off x="7032171" y="3681072"/>
            <a:ext cx="5159829" cy="3186398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0966" y="6051309"/>
            <a:ext cx="988565" cy="35486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AB1AC64-9565-4200-6A26-F39C50638D0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1758" y="459246"/>
            <a:ext cx="1115923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56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0E5B-225F-46E8-8A46-5EE5619767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063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0E5B-225F-46E8-8A46-5EE5619767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43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0E5B-225F-46E8-8A46-5EE5619767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75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0E5B-225F-46E8-8A46-5EE5619767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59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0E5B-225F-46E8-8A46-5EE5619767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63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image" Target="../media/image7.emf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6" Type="http://schemas.openxmlformats.org/officeDocument/2006/relationships/tags" Target="../tags/tag7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/>
          <p:cNvGraphicFramePr>
            <a:graphicFrameLocks noChangeAspect="1"/>
          </p:cNvGraphicFramePr>
          <p:nvPr userDrawn="1">
            <p:custDataLst>
              <p:tags r:id="rId6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7" imgW="5715" imgH="5715" progId="TCLayout.ActiveDocument.1">
                  <p:embed/>
                </p:oleObj>
              </mc:Choice>
              <mc:Fallback>
                <p:oleObj name="think-cell 幻灯片" r:id="rId7" imgW="5715" imgH="5715" progId="TCLayout.ActiveDocument.1">
                  <p:embed/>
                  <p:pic>
                    <p:nvPicPr>
                      <p:cNvPr id="2" name="think-cell data - do not delete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75872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 hidden="1"/>
          <p:cNvGraphicFramePr>
            <a:graphicFrameLocks noChangeAspect="1"/>
          </p:cNvGraphicFramePr>
          <p:nvPr userDrawn="1">
            <p:custDataLst>
              <p:tags r:id="rId16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7" imgW="5080" imgH="5080" progId="TCLayout.ActiveDocument.1">
                  <p:embed/>
                </p:oleObj>
              </mc:Choice>
              <mc:Fallback>
                <p:oleObj name="think-cell 幻灯片" r:id="rId17" imgW="5080" imgH="5080" progId="TCLayout.ActiveDocument.1">
                  <p:embed/>
                  <p:pic>
                    <p:nvPicPr>
                      <p:cNvPr id="7" name="对象 6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38492"/>
            <a:ext cx="10515600" cy="4938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A0E5B-225F-46E8-8A46-5EE5619767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73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F99D06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0.png"/><Relationship Id="rId3" Type="http://schemas.openxmlformats.org/officeDocument/2006/relationships/image" Target="../media/image13.png"/><Relationship Id="rId7" Type="http://schemas.openxmlformats.org/officeDocument/2006/relationships/customXml" Target="../ink/ink1.xml"/><Relationship Id="rId12" Type="http://schemas.openxmlformats.org/officeDocument/2006/relationships/customXml" Target="../ink/ink3.xml"/><Relationship Id="rId2" Type="http://schemas.openxmlformats.org/officeDocument/2006/relationships/image" Target="../media/image12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30.png"/><Relationship Id="rId5" Type="http://schemas.openxmlformats.org/officeDocument/2006/relationships/image" Target="../media/image15.png"/><Relationship Id="rId15" Type="http://schemas.openxmlformats.org/officeDocument/2006/relationships/image" Target="../media/image17.png"/><Relationship Id="rId10" Type="http://schemas.openxmlformats.org/officeDocument/2006/relationships/customXml" Target="../ink/ink2.xml"/><Relationship Id="rId4" Type="http://schemas.openxmlformats.org/officeDocument/2006/relationships/image" Target="../media/image14.png"/><Relationship Id="rId9" Type="http://schemas.openxmlformats.org/officeDocument/2006/relationships/image" Target="../media/image120.png"/><Relationship Id="rId1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52409" y="1537378"/>
            <a:ext cx="80871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latin typeface="+mn-lt"/>
                <a:ea typeface="+mn-ea"/>
                <a:cs typeface="+mn-ea"/>
                <a:sym typeface="+mn-lt"/>
              </a:rPr>
              <a:t>伐莫洛龙口服混悬液 </a:t>
            </a:r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en-US" sz="4000" b="1" dirty="0">
                <a:latin typeface="+mn-lt"/>
                <a:ea typeface="+mn-ea"/>
                <a:cs typeface="+mn-ea"/>
                <a:sym typeface="+mn-lt"/>
              </a:rPr>
              <a:t>安迦利</a:t>
            </a:r>
            <a:r>
              <a:rPr lang="en-US" altLang="zh-CN" sz="4000" b="1" baseline="30000" dirty="0">
                <a:latin typeface="+mn-lt"/>
                <a:ea typeface="+mn-ea"/>
                <a:cs typeface="+mn-ea"/>
                <a:sym typeface="+mn-lt"/>
              </a:rPr>
              <a:t>®</a:t>
            </a:r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)</a:t>
            </a:r>
            <a:endParaRPr lang="zh-CN" altLang="en-US" sz="4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84165" y="2563358"/>
            <a:ext cx="9023668" cy="1223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中国</a:t>
            </a:r>
            <a:r>
              <a:rPr lang="zh-CN" altLang="en-US" sz="32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首个</a:t>
            </a:r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且</a:t>
            </a:r>
            <a:r>
              <a:rPr lang="zh-CN" altLang="en-US" sz="32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唯一</a:t>
            </a:r>
            <a:endParaRPr lang="en-US" altLang="zh-CN" sz="3200" b="1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获批用于治疗</a:t>
            </a:r>
            <a:r>
              <a:rPr lang="zh-CN" altLang="en-US" sz="32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杜氏肌营养不良</a:t>
            </a:r>
            <a:r>
              <a:rPr lang="en-US" altLang="zh-CN" sz="32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(DMD)</a:t>
            </a:r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的药物</a:t>
            </a:r>
            <a:endParaRPr lang="en-US" altLang="zh-CN" sz="32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DE6BE8D-DC9D-8FF4-BE68-FE0D84517ABE}"/>
              </a:ext>
            </a:extLst>
          </p:cNvPr>
          <p:cNvSpPr txBox="1"/>
          <p:nvPr/>
        </p:nvSpPr>
        <p:spPr>
          <a:xfrm>
            <a:off x="1584164" y="6058738"/>
            <a:ext cx="9023668" cy="39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申报企业：</a:t>
            </a:r>
            <a:r>
              <a:rPr lang="zh-CN" altLang="en-US" dirty="0">
                <a:cs typeface="+mn-ea"/>
                <a:sym typeface="+mn-lt"/>
              </a:rPr>
              <a:t>曙方</a:t>
            </a:r>
            <a:r>
              <a:rPr lang="en-US" altLang="zh-CN" dirty="0">
                <a:cs typeface="+mn-ea"/>
                <a:sym typeface="+mn-lt"/>
              </a:rPr>
              <a:t>(</a:t>
            </a:r>
            <a:r>
              <a:rPr lang="zh-CN" altLang="en-US" dirty="0">
                <a:cs typeface="+mn-ea"/>
                <a:sym typeface="+mn-lt"/>
              </a:rPr>
              <a:t>上海</a:t>
            </a:r>
            <a:r>
              <a:rPr lang="en-US" altLang="zh-CN" dirty="0">
                <a:cs typeface="+mn-ea"/>
                <a:sym typeface="+mn-lt"/>
              </a:rPr>
              <a:t>)</a:t>
            </a:r>
            <a:r>
              <a:rPr lang="zh-CN" altLang="en-US" dirty="0">
                <a:cs typeface="+mn-ea"/>
                <a:sym typeface="+mn-lt"/>
              </a:rPr>
              <a:t>医药科技有限公司</a:t>
            </a:r>
            <a:endParaRPr lang="en-US" altLang="zh-CN" dirty="0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B15EC-049B-6AA8-9311-8BE7921A6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C617D8C3-9CAB-D934-1092-53D0BF1CA5BE}"/>
              </a:ext>
            </a:extLst>
          </p:cNvPr>
          <p:cNvGrpSpPr/>
          <p:nvPr/>
        </p:nvGrpSpPr>
        <p:grpSpPr>
          <a:xfrm>
            <a:off x="6375563" y="3339509"/>
            <a:ext cx="5252423" cy="2957322"/>
            <a:chOff x="6492201" y="3221029"/>
            <a:chExt cx="4637653" cy="2611182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BF600019-A89D-D2B5-D4C7-BC8293D1DA8B}"/>
                </a:ext>
              </a:extLst>
            </p:cNvPr>
            <p:cNvGrpSpPr/>
            <p:nvPr/>
          </p:nvGrpSpPr>
          <p:grpSpPr>
            <a:xfrm>
              <a:off x="6492201" y="3221029"/>
              <a:ext cx="4637653" cy="2611182"/>
              <a:chOff x="1380976" y="1820306"/>
              <a:chExt cx="5764588" cy="3353797"/>
            </a:xfrm>
          </p:grpSpPr>
          <p:pic>
            <p:nvPicPr>
              <p:cNvPr id="218" name="图片 217">
                <a:extLst>
                  <a:ext uri="{FF2B5EF4-FFF2-40B4-BE49-F238E27FC236}">
                    <a16:creationId xmlns:a16="http://schemas.microsoft.com/office/drawing/2014/main" id="{C8C7DFCA-FBBA-7AAF-B76D-74CAD2DE13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80976" y="1949603"/>
                <a:ext cx="4548186" cy="3224500"/>
              </a:xfrm>
              <a:prstGeom prst="rect">
                <a:avLst/>
              </a:prstGeom>
            </p:spPr>
          </p:pic>
          <p:sp>
            <p:nvSpPr>
              <p:cNvPr id="221" name="矩形 220">
                <a:extLst>
                  <a:ext uri="{FF2B5EF4-FFF2-40B4-BE49-F238E27FC236}">
                    <a16:creationId xmlns:a16="http://schemas.microsoft.com/office/drawing/2014/main" id="{EA693EDC-CC9E-E402-AA6F-7A7680CEAA98}"/>
                  </a:ext>
                </a:extLst>
              </p:cNvPr>
              <p:cNvSpPr/>
              <p:nvPr/>
            </p:nvSpPr>
            <p:spPr>
              <a:xfrm>
                <a:off x="6036957" y="3244360"/>
                <a:ext cx="1108606" cy="1589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泼尼松，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0.3mg/kg</a:t>
                </a: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3" name="矩形 222">
                <a:extLst>
                  <a:ext uri="{FF2B5EF4-FFF2-40B4-BE49-F238E27FC236}">
                    <a16:creationId xmlns:a16="http://schemas.microsoft.com/office/drawing/2014/main" id="{3614C2AD-2084-24EF-6311-CEFA8E9CCD45}"/>
                  </a:ext>
                </a:extLst>
              </p:cNvPr>
              <p:cNvSpPr/>
              <p:nvPr/>
            </p:nvSpPr>
            <p:spPr>
              <a:xfrm>
                <a:off x="6036957" y="2587119"/>
                <a:ext cx="1108607" cy="2017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泼尼松，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0.75mg/kg</a:t>
                </a: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7" name="矩形 226">
                <a:extLst>
                  <a:ext uri="{FF2B5EF4-FFF2-40B4-BE49-F238E27FC236}">
                    <a16:creationId xmlns:a16="http://schemas.microsoft.com/office/drawing/2014/main" id="{AC34777E-0B46-FACA-C81C-31B2DB7B3D8E}"/>
                  </a:ext>
                </a:extLst>
              </p:cNvPr>
              <p:cNvSpPr/>
              <p:nvPr/>
            </p:nvSpPr>
            <p:spPr>
              <a:xfrm rot="16200000">
                <a:off x="215035" y="3039038"/>
                <a:ext cx="2667555" cy="2300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平均肌力评分变化</a:t>
                </a:r>
              </a:p>
            </p:txBody>
          </p:sp>
        </p:grp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10425059-5888-E821-DBDC-6B40689D0295}"/>
                </a:ext>
              </a:extLst>
            </p:cNvPr>
            <p:cNvSpPr/>
            <p:nvPr/>
          </p:nvSpPr>
          <p:spPr>
            <a:xfrm>
              <a:off x="6988601" y="3555970"/>
              <a:ext cx="2983113" cy="1248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1854577F-0030-89C0-090B-688AA38DE8D3}"/>
                </a:ext>
              </a:extLst>
            </p:cNvPr>
            <p:cNvSpPr/>
            <p:nvPr/>
          </p:nvSpPr>
          <p:spPr>
            <a:xfrm>
              <a:off x="8642809" y="4611255"/>
              <a:ext cx="1333089" cy="858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等腰三角形 42">
              <a:extLst>
                <a:ext uri="{FF2B5EF4-FFF2-40B4-BE49-F238E27FC236}">
                  <a16:creationId xmlns:a16="http://schemas.microsoft.com/office/drawing/2014/main" id="{C1F69772-C2A7-2F28-D871-88DD25B7AB5D}"/>
                </a:ext>
              </a:extLst>
            </p:cNvPr>
            <p:cNvSpPr/>
            <p:nvPr/>
          </p:nvSpPr>
          <p:spPr>
            <a:xfrm rot="1076082">
              <a:off x="7702154" y="4779690"/>
              <a:ext cx="2015217" cy="296143"/>
            </a:xfrm>
            <a:prstGeom prst="triangle">
              <a:avLst>
                <a:gd name="adj" fmla="val 413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DBC8EA1B-B4A1-4A78-37FF-C64FD58B38C6}"/>
                </a:ext>
              </a:extLst>
            </p:cNvPr>
            <p:cNvSpPr/>
            <p:nvPr/>
          </p:nvSpPr>
          <p:spPr>
            <a:xfrm>
              <a:off x="7014958" y="4895341"/>
              <a:ext cx="1260587" cy="418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3A2C11EA-2E66-95BF-A15A-FF99DE027426}"/>
                </a:ext>
              </a:extLst>
            </p:cNvPr>
            <p:cNvGrpSpPr/>
            <p:nvPr/>
          </p:nvGrpSpPr>
          <p:grpSpPr>
            <a:xfrm>
              <a:off x="6986210" y="3562814"/>
              <a:ext cx="3001740" cy="1053460"/>
              <a:chOff x="1964267" y="2202937"/>
              <a:chExt cx="3731153" cy="1353063"/>
            </a:xfrm>
          </p:grpSpPr>
          <p:sp>
            <p:nvSpPr>
              <p:cNvPr id="71" name="任意多边形: 形状 70">
                <a:extLst>
                  <a:ext uri="{FF2B5EF4-FFF2-40B4-BE49-F238E27FC236}">
                    <a16:creationId xmlns:a16="http://schemas.microsoft.com/office/drawing/2014/main" id="{7C185BC3-AAAC-E045-7350-700ED1162BEF}"/>
                  </a:ext>
                </a:extLst>
              </p:cNvPr>
              <p:cNvSpPr/>
              <p:nvPr/>
            </p:nvSpPr>
            <p:spPr>
              <a:xfrm>
                <a:off x="1968500" y="2408767"/>
                <a:ext cx="3699933" cy="1138766"/>
              </a:xfrm>
              <a:custGeom>
                <a:avLst/>
                <a:gdLst>
                  <a:gd name="connsiteX0" fmla="*/ 0 w 3699933"/>
                  <a:gd name="connsiteY0" fmla="*/ 1138766 h 1138766"/>
                  <a:gd name="connsiteX1" fmla="*/ 211667 w 3699933"/>
                  <a:gd name="connsiteY1" fmla="*/ 550333 h 1138766"/>
                  <a:gd name="connsiteX2" fmla="*/ 643467 w 3699933"/>
                  <a:gd name="connsiteY2" fmla="*/ 186266 h 1138766"/>
                  <a:gd name="connsiteX3" fmla="*/ 1261533 w 3699933"/>
                  <a:gd name="connsiteY3" fmla="*/ 143933 h 1138766"/>
                  <a:gd name="connsiteX4" fmla="*/ 1879600 w 3699933"/>
                  <a:gd name="connsiteY4" fmla="*/ 0 h 1138766"/>
                  <a:gd name="connsiteX5" fmla="*/ 3699933 w 3699933"/>
                  <a:gd name="connsiteY5" fmla="*/ 194733 h 1138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99933" h="1138766">
                    <a:moveTo>
                      <a:pt x="0" y="1138766"/>
                    </a:moveTo>
                    <a:lnTo>
                      <a:pt x="211667" y="550333"/>
                    </a:lnTo>
                    <a:lnTo>
                      <a:pt x="643467" y="186266"/>
                    </a:lnTo>
                    <a:lnTo>
                      <a:pt x="1261533" y="143933"/>
                    </a:lnTo>
                    <a:lnTo>
                      <a:pt x="1879600" y="0"/>
                    </a:lnTo>
                    <a:lnTo>
                      <a:pt x="3699933" y="194733"/>
                    </a:lnTo>
                  </a:path>
                </a:pathLst>
              </a:custGeom>
              <a:noFill/>
              <a:ln>
                <a:solidFill>
                  <a:srgbClr val="6B7EB6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任意多边形: 形状 74">
                <a:extLst>
                  <a:ext uri="{FF2B5EF4-FFF2-40B4-BE49-F238E27FC236}">
                    <a16:creationId xmlns:a16="http://schemas.microsoft.com/office/drawing/2014/main" id="{58FFDDD3-E581-964B-E150-1F937D963DDB}"/>
                  </a:ext>
                </a:extLst>
              </p:cNvPr>
              <p:cNvSpPr/>
              <p:nvPr/>
            </p:nvSpPr>
            <p:spPr>
              <a:xfrm>
                <a:off x="1964267" y="2933700"/>
                <a:ext cx="3695700" cy="622300"/>
              </a:xfrm>
              <a:custGeom>
                <a:avLst/>
                <a:gdLst>
                  <a:gd name="connsiteX0" fmla="*/ 0 w 3695700"/>
                  <a:gd name="connsiteY0" fmla="*/ 622300 h 622300"/>
                  <a:gd name="connsiteX1" fmla="*/ 211666 w 3695700"/>
                  <a:gd name="connsiteY1" fmla="*/ 67733 h 622300"/>
                  <a:gd name="connsiteX2" fmla="*/ 639233 w 3695700"/>
                  <a:gd name="connsiteY2" fmla="*/ 0 h 622300"/>
                  <a:gd name="connsiteX3" fmla="*/ 1261533 w 3695700"/>
                  <a:gd name="connsiteY3" fmla="*/ 71967 h 622300"/>
                  <a:gd name="connsiteX4" fmla="*/ 1871133 w 3695700"/>
                  <a:gd name="connsiteY4" fmla="*/ 156633 h 622300"/>
                  <a:gd name="connsiteX5" fmla="*/ 3695700 w 3695700"/>
                  <a:gd name="connsiteY5" fmla="*/ 3937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95700" h="622300">
                    <a:moveTo>
                      <a:pt x="0" y="622300"/>
                    </a:moveTo>
                    <a:lnTo>
                      <a:pt x="211666" y="67733"/>
                    </a:lnTo>
                    <a:lnTo>
                      <a:pt x="639233" y="0"/>
                    </a:lnTo>
                    <a:lnTo>
                      <a:pt x="1261533" y="71967"/>
                    </a:lnTo>
                    <a:lnTo>
                      <a:pt x="1871133" y="156633"/>
                    </a:lnTo>
                    <a:lnTo>
                      <a:pt x="3695700" y="393700"/>
                    </a:lnTo>
                  </a:path>
                </a:pathLst>
              </a:custGeom>
              <a:noFill/>
              <a:ln>
                <a:solidFill>
                  <a:srgbClr val="6B7EB6"/>
                </a:solidFill>
                <a:prstDash val="lgDashDot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6" name="组合 75">
                <a:extLst>
                  <a:ext uri="{FF2B5EF4-FFF2-40B4-BE49-F238E27FC236}">
                    <a16:creationId xmlns:a16="http://schemas.microsoft.com/office/drawing/2014/main" id="{4A335F8D-0533-C314-698B-B036DE206302}"/>
                  </a:ext>
                </a:extLst>
              </p:cNvPr>
              <p:cNvGrpSpPr/>
              <p:nvPr/>
            </p:nvGrpSpPr>
            <p:grpSpPr>
              <a:xfrm>
                <a:off x="2152390" y="2816421"/>
                <a:ext cx="53975" cy="226483"/>
                <a:chOff x="2447665" y="2370113"/>
                <a:chExt cx="53975" cy="226483"/>
              </a:xfrm>
            </p:grpSpPr>
            <p:cxnSp>
              <p:nvCxnSpPr>
                <p:cNvPr id="211" name="直接连接符 210">
                  <a:extLst>
                    <a:ext uri="{FF2B5EF4-FFF2-40B4-BE49-F238E27FC236}">
                      <a16:creationId xmlns:a16="http://schemas.microsoft.com/office/drawing/2014/main" id="{DD4A657A-3F12-BA66-8E72-7AA52BB284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47665" y="2370113"/>
                  <a:ext cx="5397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直接连接符 212">
                  <a:extLst>
                    <a:ext uri="{FF2B5EF4-FFF2-40B4-BE49-F238E27FC236}">
                      <a16:creationId xmlns:a16="http://schemas.microsoft.com/office/drawing/2014/main" id="{244DE5D7-51F3-5AFB-2014-F36FB7936C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47665" y="2596596"/>
                  <a:ext cx="5397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直接连接符 215">
                  <a:extLst>
                    <a:ext uri="{FF2B5EF4-FFF2-40B4-BE49-F238E27FC236}">
                      <a16:creationId xmlns:a16="http://schemas.microsoft.com/office/drawing/2014/main" id="{F22ECCA3-C0BD-A143-507F-E9C6222591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74123" y="2370113"/>
                  <a:ext cx="0" cy="219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" name="组合 76">
                <a:extLst>
                  <a:ext uri="{FF2B5EF4-FFF2-40B4-BE49-F238E27FC236}">
                    <a16:creationId xmlns:a16="http://schemas.microsoft.com/office/drawing/2014/main" id="{8076F43F-8065-0BB7-B914-735C106BA264}"/>
                  </a:ext>
                </a:extLst>
              </p:cNvPr>
              <p:cNvGrpSpPr/>
              <p:nvPr/>
            </p:nvGrpSpPr>
            <p:grpSpPr>
              <a:xfrm>
                <a:off x="2148288" y="2929721"/>
                <a:ext cx="53975" cy="226483"/>
                <a:chOff x="2447665" y="2370113"/>
                <a:chExt cx="53975" cy="226483"/>
              </a:xfrm>
            </p:grpSpPr>
            <p:cxnSp>
              <p:nvCxnSpPr>
                <p:cNvPr id="203" name="直接连接符 202">
                  <a:extLst>
                    <a:ext uri="{FF2B5EF4-FFF2-40B4-BE49-F238E27FC236}">
                      <a16:creationId xmlns:a16="http://schemas.microsoft.com/office/drawing/2014/main" id="{9B9F91AD-F93D-1F0E-BE5A-9D45AD33DA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47665" y="2370113"/>
                  <a:ext cx="5397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直接连接符 205">
                  <a:extLst>
                    <a:ext uri="{FF2B5EF4-FFF2-40B4-BE49-F238E27FC236}">
                      <a16:creationId xmlns:a16="http://schemas.microsoft.com/office/drawing/2014/main" id="{873DA6BE-A9CC-87A1-EC1B-C3DD5B0261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47665" y="2596596"/>
                  <a:ext cx="5397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直接连接符 207">
                  <a:extLst>
                    <a:ext uri="{FF2B5EF4-FFF2-40B4-BE49-F238E27FC236}">
                      <a16:creationId xmlns:a16="http://schemas.microsoft.com/office/drawing/2014/main" id="{D91353EE-287A-FC27-B392-21D15154BA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74123" y="2370113"/>
                  <a:ext cx="0" cy="219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" name="组合 77">
                <a:extLst>
                  <a:ext uri="{FF2B5EF4-FFF2-40B4-BE49-F238E27FC236}">
                    <a16:creationId xmlns:a16="http://schemas.microsoft.com/office/drawing/2014/main" id="{8E38DF22-97E4-9738-D830-69B0B2B7CC2D}"/>
                  </a:ext>
                </a:extLst>
              </p:cNvPr>
              <p:cNvGrpSpPr/>
              <p:nvPr/>
            </p:nvGrpSpPr>
            <p:grpSpPr>
              <a:xfrm>
                <a:off x="2590125" y="2371066"/>
                <a:ext cx="53975" cy="226483"/>
                <a:chOff x="2447665" y="2370113"/>
                <a:chExt cx="53975" cy="226483"/>
              </a:xfrm>
            </p:grpSpPr>
            <p:cxnSp>
              <p:nvCxnSpPr>
                <p:cNvPr id="192" name="直接连接符 191">
                  <a:extLst>
                    <a:ext uri="{FF2B5EF4-FFF2-40B4-BE49-F238E27FC236}">
                      <a16:creationId xmlns:a16="http://schemas.microsoft.com/office/drawing/2014/main" id="{E2F8E7F5-3AFF-BB8F-88C5-E946178607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47665" y="2370113"/>
                  <a:ext cx="5397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直接连接符 193">
                  <a:extLst>
                    <a:ext uri="{FF2B5EF4-FFF2-40B4-BE49-F238E27FC236}">
                      <a16:creationId xmlns:a16="http://schemas.microsoft.com/office/drawing/2014/main" id="{BF501552-44A4-A8ED-D23D-1194991B0C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47665" y="2596596"/>
                  <a:ext cx="5397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直接连接符 200">
                  <a:extLst>
                    <a:ext uri="{FF2B5EF4-FFF2-40B4-BE49-F238E27FC236}">
                      <a16:creationId xmlns:a16="http://schemas.microsoft.com/office/drawing/2014/main" id="{A29C113C-3F36-AC81-29B9-882C587631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74123" y="2370113"/>
                  <a:ext cx="0" cy="219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" name="组合 78">
                <a:extLst>
                  <a:ext uri="{FF2B5EF4-FFF2-40B4-BE49-F238E27FC236}">
                    <a16:creationId xmlns:a16="http://schemas.microsoft.com/office/drawing/2014/main" id="{12F15928-88D0-560A-7F86-55B198EE0E06}"/>
                  </a:ext>
                </a:extLst>
              </p:cNvPr>
              <p:cNvGrpSpPr/>
              <p:nvPr/>
            </p:nvGrpSpPr>
            <p:grpSpPr>
              <a:xfrm>
                <a:off x="3206245" y="2330932"/>
                <a:ext cx="53975" cy="226483"/>
                <a:chOff x="2447665" y="2370113"/>
                <a:chExt cx="53975" cy="226483"/>
              </a:xfrm>
            </p:grpSpPr>
            <p:cxnSp>
              <p:nvCxnSpPr>
                <p:cNvPr id="120" name="直接连接符 119">
                  <a:extLst>
                    <a:ext uri="{FF2B5EF4-FFF2-40B4-BE49-F238E27FC236}">
                      <a16:creationId xmlns:a16="http://schemas.microsoft.com/office/drawing/2014/main" id="{00041CBD-3467-12CE-7146-F0865A4DB3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47665" y="2370113"/>
                  <a:ext cx="5397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接连接符 122">
                  <a:extLst>
                    <a:ext uri="{FF2B5EF4-FFF2-40B4-BE49-F238E27FC236}">
                      <a16:creationId xmlns:a16="http://schemas.microsoft.com/office/drawing/2014/main" id="{ECA3EE8A-0F94-5B88-5383-A09EC5204C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47665" y="2596596"/>
                  <a:ext cx="5397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接连接符 124">
                  <a:extLst>
                    <a:ext uri="{FF2B5EF4-FFF2-40B4-BE49-F238E27FC236}">
                      <a16:creationId xmlns:a16="http://schemas.microsoft.com/office/drawing/2014/main" id="{6523D23B-F98F-954B-82C3-C01673D8E8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74123" y="2370113"/>
                  <a:ext cx="0" cy="219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组合 79">
                <a:extLst>
                  <a:ext uri="{FF2B5EF4-FFF2-40B4-BE49-F238E27FC236}">
                    <a16:creationId xmlns:a16="http://schemas.microsoft.com/office/drawing/2014/main" id="{9A95E4BC-3512-4821-C8B9-61C2566AF46D}"/>
                  </a:ext>
                </a:extLst>
              </p:cNvPr>
              <p:cNvGrpSpPr/>
              <p:nvPr/>
            </p:nvGrpSpPr>
            <p:grpSpPr>
              <a:xfrm>
                <a:off x="3818466" y="2202937"/>
                <a:ext cx="53975" cy="226483"/>
                <a:chOff x="2447665" y="2370113"/>
                <a:chExt cx="53975" cy="226483"/>
              </a:xfrm>
            </p:grpSpPr>
            <p:cxnSp>
              <p:nvCxnSpPr>
                <p:cNvPr id="113" name="直接连接符 112">
                  <a:extLst>
                    <a:ext uri="{FF2B5EF4-FFF2-40B4-BE49-F238E27FC236}">
                      <a16:creationId xmlns:a16="http://schemas.microsoft.com/office/drawing/2014/main" id="{542CDFCA-57D5-A21C-E86D-54F247C511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47665" y="2370113"/>
                  <a:ext cx="5397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接连接符 114">
                  <a:extLst>
                    <a:ext uri="{FF2B5EF4-FFF2-40B4-BE49-F238E27FC236}">
                      <a16:creationId xmlns:a16="http://schemas.microsoft.com/office/drawing/2014/main" id="{ABE720C3-30AF-6AF7-32E0-7C36EE32A4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47665" y="2596596"/>
                  <a:ext cx="5397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直接连接符 117">
                  <a:extLst>
                    <a:ext uri="{FF2B5EF4-FFF2-40B4-BE49-F238E27FC236}">
                      <a16:creationId xmlns:a16="http://schemas.microsoft.com/office/drawing/2014/main" id="{025A9BC2-CE96-ACDF-A520-394F42AFCF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74123" y="2370113"/>
                  <a:ext cx="0" cy="219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" name="组合 80">
                <a:extLst>
                  <a:ext uri="{FF2B5EF4-FFF2-40B4-BE49-F238E27FC236}">
                    <a16:creationId xmlns:a16="http://schemas.microsoft.com/office/drawing/2014/main" id="{DE5367FA-8D01-61E3-B09E-0F33770D04ED}"/>
                  </a:ext>
                </a:extLst>
              </p:cNvPr>
              <p:cNvGrpSpPr/>
              <p:nvPr/>
            </p:nvGrpSpPr>
            <p:grpSpPr>
              <a:xfrm>
                <a:off x="5641445" y="2381901"/>
                <a:ext cx="53975" cy="226483"/>
                <a:chOff x="2447665" y="2370113"/>
                <a:chExt cx="53975" cy="226483"/>
              </a:xfrm>
            </p:grpSpPr>
            <p:cxnSp>
              <p:nvCxnSpPr>
                <p:cNvPr id="99" name="直接连接符 98">
                  <a:extLst>
                    <a:ext uri="{FF2B5EF4-FFF2-40B4-BE49-F238E27FC236}">
                      <a16:creationId xmlns:a16="http://schemas.microsoft.com/office/drawing/2014/main" id="{E7885ED8-F3BF-3FA1-9C22-EB85E9D6AB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47665" y="2370113"/>
                  <a:ext cx="5397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直接连接符 101">
                  <a:extLst>
                    <a:ext uri="{FF2B5EF4-FFF2-40B4-BE49-F238E27FC236}">
                      <a16:creationId xmlns:a16="http://schemas.microsoft.com/office/drawing/2014/main" id="{48365121-A378-D038-F7FC-03A1383892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47665" y="2596596"/>
                  <a:ext cx="5397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直接连接符 103">
                  <a:extLst>
                    <a:ext uri="{FF2B5EF4-FFF2-40B4-BE49-F238E27FC236}">
                      <a16:creationId xmlns:a16="http://schemas.microsoft.com/office/drawing/2014/main" id="{4F52A69D-3FA2-BA3C-FA49-EB41F7EB0B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74123" y="2370113"/>
                  <a:ext cx="0" cy="219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" name="组合 81">
                <a:extLst>
                  <a:ext uri="{FF2B5EF4-FFF2-40B4-BE49-F238E27FC236}">
                    <a16:creationId xmlns:a16="http://schemas.microsoft.com/office/drawing/2014/main" id="{9DF31BCB-011C-1CE6-40B4-85D09E2FD9FE}"/>
                  </a:ext>
                </a:extLst>
              </p:cNvPr>
              <p:cNvGrpSpPr/>
              <p:nvPr/>
            </p:nvGrpSpPr>
            <p:grpSpPr>
              <a:xfrm>
                <a:off x="2589595" y="2941890"/>
                <a:ext cx="53975" cy="226483"/>
                <a:chOff x="2447665" y="2370113"/>
                <a:chExt cx="53975" cy="226483"/>
              </a:xfrm>
            </p:grpSpPr>
            <p:cxnSp>
              <p:nvCxnSpPr>
                <p:cNvPr id="95" name="直接连接符 94">
                  <a:extLst>
                    <a:ext uri="{FF2B5EF4-FFF2-40B4-BE49-F238E27FC236}">
                      <a16:creationId xmlns:a16="http://schemas.microsoft.com/office/drawing/2014/main" id="{6657005A-AF52-2167-DEDD-275211D850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47665" y="2370113"/>
                  <a:ext cx="5397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>
                  <a:extLst>
                    <a:ext uri="{FF2B5EF4-FFF2-40B4-BE49-F238E27FC236}">
                      <a16:creationId xmlns:a16="http://schemas.microsoft.com/office/drawing/2014/main" id="{EB0D459F-3FFD-EF3C-634B-D115961509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47665" y="2596596"/>
                  <a:ext cx="5397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连接符 96">
                  <a:extLst>
                    <a:ext uri="{FF2B5EF4-FFF2-40B4-BE49-F238E27FC236}">
                      <a16:creationId xmlns:a16="http://schemas.microsoft.com/office/drawing/2014/main" id="{74C5235E-6821-0619-67FE-A1B89671DD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74123" y="2370113"/>
                  <a:ext cx="0" cy="219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组合 82">
                <a:extLst>
                  <a:ext uri="{FF2B5EF4-FFF2-40B4-BE49-F238E27FC236}">
                    <a16:creationId xmlns:a16="http://schemas.microsoft.com/office/drawing/2014/main" id="{4212FD7F-E2FC-F9F0-BB7C-99177E8E7FB6}"/>
                  </a:ext>
                </a:extLst>
              </p:cNvPr>
              <p:cNvGrpSpPr/>
              <p:nvPr/>
            </p:nvGrpSpPr>
            <p:grpSpPr>
              <a:xfrm>
                <a:off x="3205715" y="3015320"/>
                <a:ext cx="53975" cy="226483"/>
                <a:chOff x="2447665" y="2370113"/>
                <a:chExt cx="53975" cy="226483"/>
              </a:xfrm>
            </p:grpSpPr>
            <p:cxnSp>
              <p:nvCxnSpPr>
                <p:cNvPr id="92" name="直接连接符 91">
                  <a:extLst>
                    <a:ext uri="{FF2B5EF4-FFF2-40B4-BE49-F238E27FC236}">
                      <a16:creationId xmlns:a16="http://schemas.microsoft.com/office/drawing/2014/main" id="{03F03BFD-F7EA-8B15-2B92-CF43CB3A5E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47665" y="2370113"/>
                  <a:ext cx="5397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接连接符 92">
                  <a:extLst>
                    <a:ext uri="{FF2B5EF4-FFF2-40B4-BE49-F238E27FC236}">
                      <a16:creationId xmlns:a16="http://schemas.microsoft.com/office/drawing/2014/main" id="{84112D37-E277-FA22-367B-02701B926F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47665" y="2596596"/>
                  <a:ext cx="5397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>
                  <a:extLst>
                    <a:ext uri="{FF2B5EF4-FFF2-40B4-BE49-F238E27FC236}">
                      <a16:creationId xmlns:a16="http://schemas.microsoft.com/office/drawing/2014/main" id="{058839E9-07CD-F508-F25F-1E5581E41A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74123" y="2370113"/>
                  <a:ext cx="0" cy="219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组合 83">
                <a:extLst>
                  <a:ext uri="{FF2B5EF4-FFF2-40B4-BE49-F238E27FC236}">
                    <a16:creationId xmlns:a16="http://schemas.microsoft.com/office/drawing/2014/main" id="{50A53D24-6337-9443-FBCE-599F7847769B}"/>
                  </a:ext>
                </a:extLst>
              </p:cNvPr>
              <p:cNvGrpSpPr/>
              <p:nvPr/>
            </p:nvGrpSpPr>
            <p:grpSpPr>
              <a:xfrm>
                <a:off x="3812116" y="3087212"/>
                <a:ext cx="53975" cy="226483"/>
                <a:chOff x="2447665" y="2370113"/>
                <a:chExt cx="53975" cy="226483"/>
              </a:xfrm>
            </p:grpSpPr>
            <p:cxnSp>
              <p:nvCxnSpPr>
                <p:cNvPr id="89" name="直接连接符 88">
                  <a:extLst>
                    <a:ext uri="{FF2B5EF4-FFF2-40B4-BE49-F238E27FC236}">
                      <a16:creationId xmlns:a16="http://schemas.microsoft.com/office/drawing/2014/main" id="{73BE6DC0-6B0B-489F-90ED-674AA6A2C2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47665" y="2370113"/>
                  <a:ext cx="5397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>
                  <a:extLst>
                    <a:ext uri="{FF2B5EF4-FFF2-40B4-BE49-F238E27FC236}">
                      <a16:creationId xmlns:a16="http://schemas.microsoft.com/office/drawing/2014/main" id="{618D031B-E176-F05F-C6D1-27A541D7E9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47665" y="2596596"/>
                  <a:ext cx="5397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>
                  <a:extLst>
                    <a:ext uri="{FF2B5EF4-FFF2-40B4-BE49-F238E27FC236}">
                      <a16:creationId xmlns:a16="http://schemas.microsoft.com/office/drawing/2014/main" id="{338F49DE-3513-8BE4-95AF-8ABB94BBCB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74123" y="2370113"/>
                  <a:ext cx="0" cy="219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组合 84">
                <a:extLst>
                  <a:ext uri="{FF2B5EF4-FFF2-40B4-BE49-F238E27FC236}">
                    <a16:creationId xmlns:a16="http://schemas.microsoft.com/office/drawing/2014/main" id="{E484B5E7-F0C6-3A51-D3FF-DE40E73EFF75}"/>
                  </a:ext>
                </a:extLst>
              </p:cNvPr>
              <p:cNvGrpSpPr/>
              <p:nvPr/>
            </p:nvGrpSpPr>
            <p:grpSpPr>
              <a:xfrm>
                <a:off x="5586935" y="3310550"/>
                <a:ext cx="54510" cy="222442"/>
                <a:chOff x="2393155" y="2360873"/>
                <a:chExt cx="54510" cy="222442"/>
              </a:xfrm>
            </p:grpSpPr>
            <p:cxnSp>
              <p:nvCxnSpPr>
                <p:cNvPr id="86" name="直接连接符 85">
                  <a:extLst>
                    <a:ext uri="{FF2B5EF4-FFF2-40B4-BE49-F238E27FC236}">
                      <a16:creationId xmlns:a16="http://schemas.microsoft.com/office/drawing/2014/main" id="{570254C6-62C5-C768-E9BA-40826E6633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93690" y="2360873"/>
                  <a:ext cx="5397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86">
                  <a:extLst>
                    <a:ext uri="{FF2B5EF4-FFF2-40B4-BE49-F238E27FC236}">
                      <a16:creationId xmlns:a16="http://schemas.microsoft.com/office/drawing/2014/main" id="{0B92C635-65BB-DB71-BABE-F01CB91D37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93155" y="2581376"/>
                  <a:ext cx="5397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>
                  <a:extLst>
                    <a:ext uri="{FF2B5EF4-FFF2-40B4-BE49-F238E27FC236}">
                      <a16:creationId xmlns:a16="http://schemas.microsoft.com/office/drawing/2014/main" id="{2323B138-C98F-68AD-2E95-CF0F83909F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20143" y="2364018"/>
                  <a:ext cx="0" cy="219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850C6C12-D30E-1532-368D-2A7573D0C245}"/>
                </a:ext>
              </a:extLst>
            </p:cNvPr>
            <p:cNvGrpSpPr/>
            <p:nvPr/>
          </p:nvGrpSpPr>
          <p:grpSpPr>
            <a:xfrm>
              <a:off x="10070116" y="3866762"/>
              <a:ext cx="203839" cy="557975"/>
              <a:chOff x="1883997" y="3428558"/>
              <a:chExt cx="253371" cy="716662"/>
            </a:xfrm>
          </p:grpSpPr>
          <p:cxnSp>
            <p:nvCxnSpPr>
              <p:cNvPr id="66" name="直接连接符 65">
                <a:extLst>
                  <a:ext uri="{FF2B5EF4-FFF2-40B4-BE49-F238E27FC236}">
                    <a16:creationId xmlns:a16="http://schemas.microsoft.com/office/drawing/2014/main" id="{9BA33931-C74A-F2BC-1602-2D47B56923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83997" y="4143328"/>
                <a:ext cx="220461" cy="1892"/>
              </a:xfrm>
              <a:prstGeom prst="line">
                <a:avLst/>
              </a:prstGeom>
              <a:ln w="19050">
                <a:solidFill>
                  <a:srgbClr val="6B7EB6"/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>
                <a:extLst>
                  <a:ext uri="{FF2B5EF4-FFF2-40B4-BE49-F238E27FC236}">
                    <a16:creationId xmlns:a16="http://schemas.microsoft.com/office/drawing/2014/main" id="{1FF3BDE4-C411-E8C1-D1D1-8499A2122E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84001" y="3428558"/>
                <a:ext cx="253367" cy="0"/>
              </a:xfrm>
              <a:prstGeom prst="line">
                <a:avLst/>
              </a:prstGeom>
              <a:ln w="19050">
                <a:solidFill>
                  <a:srgbClr val="6B7EB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063D09E3-B666-4128-8B63-7B1C3BFF0244}"/>
                </a:ext>
              </a:extLst>
            </p:cNvPr>
            <p:cNvCxnSpPr>
              <a:cxnSpLocks/>
            </p:cNvCxnSpPr>
            <p:nvPr/>
          </p:nvCxnSpPr>
          <p:spPr>
            <a:xfrm>
              <a:off x="6923964" y="4908646"/>
              <a:ext cx="308439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97AF390E-FF07-CBA6-7C1F-E9AFBE565A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65247" y="4912927"/>
              <a:ext cx="0" cy="380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9293E176-C058-B01E-9D5E-C1B6ADE8762C}"/>
                </a:ext>
              </a:extLst>
            </p:cNvPr>
            <p:cNvCxnSpPr>
              <a:cxnSpLocks/>
            </p:cNvCxnSpPr>
            <p:nvPr/>
          </p:nvCxnSpPr>
          <p:spPr>
            <a:xfrm>
              <a:off x="7461213" y="4912927"/>
              <a:ext cx="0" cy="380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DF749BD5-BEC0-E487-8B78-77A9D65300B0}"/>
                </a:ext>
              </a:extLst>
            </p:cNvPr>
            <p:cNvCxnSpPr>
              <a:cxnSpLocks/>
            </p:cNvCxnSpPr>
            <p:nvPr/>
          </p:nvCxnSpPr>
          <p:spPr>
            <a:xfrm>
              <a:off x="7957179" y="4912927"/>
              <a:ext cx="0" cy="380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4C010C39-1B5D-F5BF-78CC-BCAD213B7BC1}"/>
                </a:ext>
              </a:extLst>
            </p:cNvPr>
            <p:cNvCxnSpPr>
              <a:cxnSpLocks/>
            </p:cNvCxnSpPr>
            <p:nvPr/>
          </p:nvCxnSpPr>
          <p:spPr>
            <a:xfrm>
              <a:off x="9445077" y="4912927"/>
              <a:ext cx="0" cy="380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F0095431-4E17-824A-81D5-7D0A01277287}"/>
                </a:ext>
              </a:extLst>
            </p:cNvPr>
            <p:cNvCxnSpPr>
              <a:cxnSpLocks/>
            </p:cNvCxnSpPr>
            <p:nvPr/>
          </p:nvCxnSpPr>
          <p:spPr>
            <a:xfrm>
              <a:off x="9941044" y="4912927"/>
              <a:ext cx="0" cy="380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53D389F5-6ECC-9944-962F-A17AF8F0A34F}"/>
                </a:ext>
              </a:extLst>
            </p:cNvPr>
            <p:cNvCxnSpPr>
              <a:cxnSpLocks/>
            </p:cNvCxnSpPr>
            <p:nvPr/>
          </p:nvCxnSpPr>
          <p:spPr>
            <a:xfrm>
              <a:off x="8453145" y="4912927"/>
              <a:ext cx="0" cy="380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1FD7A174-1465-221A-04F2-E960887C6DF6}"/>
                </a:ext>
              </a:extLst>
            </p:cNvPr>
            <p:cNvCxnSpPr>
              <a:cxnSpLocks/>
            </p:cNvCxnSpPr>
            <p:nvPr/>
          </p:nvCxnSpPr>
          <p:spPr>
            <a:xfrm>
              <a:off x="8949111" y="4912927"/>
              <a:ext cx="0" cy="380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39F26A5C-777F-2B20-E2BD-15428267EA0B}"/>
                </a:ext>
              </a:extLst>
            </p:cNvPr>
            <p:cNvSpPr/>
            <p:nvPr/>
          </p:nvSpPr>
          <p:spPr>
            <a:xfrm>
              <a:off x="6636400" y="4958603"/>
              <a:ext cx="3466476" cy="860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161E07A8-E031-6CC4-7A29-4A6C4FB7DC58}"/>
                </a:ext>
              </a:extLst>
            </p:cNvPr>
            <p:cNvSpPr/>
            <p:nvPr/>
          </p:nvSpPr>
          <p:spPr>
            <a:xfrm>
              <a:off x="9998439" y="4916773"/>
              <a:ext cx="48718" cy="786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1" name="图片 60">
              <a:extLst>
                <a:ext uri="{FF2B5EF4-FFF2-40B4-BE49-F238E27FC236}">
                  <a16:creationId xmlns:a16="http://schemas.microsoft.com/office/drawing/2014/main" id="{456E2C91-C933-4F97-B321-0F4FD8331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7959"/>
            <a:stretch>
              <a:fillRect/>
            </a:stretch>
          </p:blipFill>
          <p:spPr>
            <a:xfrm>
              <a:off x="6901860" y="4990214"/>
              <a:ext cx="3150000" cy="104769"/>
            </a:xfrm>
            <a:prstGeom prst="rect">
              <a:avLst/>
            </a:prstGeom>
          </p:spPr>
        </p:pic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0F029CF0-8ED4-7661-0162-87CA327A6276}"/>
                </a:ext>
              </a:extLst>
            </p:cNvPr>
            <p:cNvSpPr/>
            <p:nvPr/>
          </p:nvSpPr>
          <p:spPr>
            <a:xfrm>
              <a:off x="7939597" y="5201141"/>
              <a:ext cx="1053129" cy="1505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时间，月</a:t>
              </a:r>
            </a:p>
          </p:txBody>
        </p:sp>
      </p:grp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3F24731-6C2D-B2F2-4344-3DF8AF9F136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60400" y="74593"/>
            <a:ext cx="9804400" cy="954107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伐莫洛龙与足量泼尼松疗效相当，真实世界中</a:t>
            </a:r>
            <a:r>
              <a:rPr lang="zh-CN" altLang="en-US" dirty="0">
                <a:cs typeface="+mn-ea"/>
                <a:sym typeface="+mn-lt"/>
              </a:rPr>
              <a:t>泼尼松副作用严重，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无法长期足量使用，导致疗效损失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70BEB2-F043-B0B6-AF6F-048D721C7B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numCol="2"/>
          <a:lstStyle/>
          <a:p>
            <a:pPr marL="228600" indent="-228600"/>
            <a:r>
              <a:rPr lang="it-IT" altLang="zh-CN" sz="800" dirty="0">
                <a:cs typeface="+mn-ea"/>
                <a:sym typeface="+mn-lt"/>
              </a:rPr>
              <a:t>Guglieri M, et al. JAMA Neurol. 2022;79:1005–14 (and supplement).</a:t>
            </a:r>
          </a:p>
          <a:p>
            <a:pPr marL="228600" indent="-228600"/>
            <a:r>
              <a:rPr lang="it-IT" altLang="zh-CN" sz="800" dirty="0">
                <a:cs typeface="+mn-ea"/>
                <a:sym typeface="+mn-lt"/>
              </a:rPr>
              <a:t>Tong Y R, et al. Frontiers in Neurology, 2020, 11: 572006.</a:t>
            </a:r>
          </a:p>
          <a:p>
            <a:pPr marL="228600" indent="-228600"/>
            <a:r>
              <a:rPr lang="it-IT" altLang="zh-CN" sz="800" dirty="0">
                <a:cs typeface="+mn-ea"/>
                <a:sym typeface="+mn-lt"/>
              </a:rPr>
              <a:t>Zhang S, et al. Orphanet Journal of Rare Diseases, 2021, 16(1): 188.</a:t>
            </a:r>
          </a:p>
          <a:p>
            <a:pPr marL="228600" indent="-228600"/>
            <a:r>
              <a:rPr lang="en-US" altLang="zh-CN" sz="800" dirty="0">
                <a:cs typeface="+mn-ea"/>
                <a:sym typeface="+mn-lt"/>
              </a:rPr>
              <a:t>Griggs RC, et al. Arch Neurol. 1991 Apr;48(4):383-8. </a:t>
            </a:r>
          </a:p>
          <a:p>
            <a:pPr marL="228600" indent="-228600"/>
            <a:r>
              <a:rPr lang="it-IT" altLang="zh-CN" sz="800" dirty="0">
                <a:cs typeface="+mn-ea"/>
                <a:sym typeface="+mn-lt"/>
              </a:rPr>
              <a:t>Guglieri M, et al. JAMA. 2022 Apr 19;327(15):1456-1468.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599D938-B371-02AD-307F-692A057A8652}"/>
              </a:ext>
            </a:extLst>
          </p:cNvPr>
          <p:cNvGrpSpPr/>
          <p:nvPr/>
        </p:nvGrpSpPr>
        <p:grpSpPr>
          <a:xfrm>
            <a:off x="10482073" y="0"/>
            <a:ext cx="1709927" cy="514370"/>
            <a:chOff x="7974334" y="-2263"/>
            <a:chExt cx="1709927" cy="514370"/>
          </a:xfrm>
        </p:grpSpPr>
        <p:sp>
          <p:nvSpPr>
            <p:cNvPr id="13" name="矩形: 对角圆角 12">
              <a:extLst>
                <a:ext uri="{FF2B5EF4-FFF2-40B4-BE49-F238E27FC236}">
                  <a16:creationId xmlns:a16="http://schemas.microsoft.com/office/drawing/2014/main" id="{5FBAA089-A7FF-B344-941B-9480E0EF46B2}"/>
                </a:ext>
              </a:extLst>
            </p:cNvPr>
            <p:cNvSpPr/>
            <p:nvPr/>
          </p:nvSpPr>
          <p:spPr>
            <a:xfrm>
              <a:off x="7974334" y="-2263"/>
              <a:ext cx="1568918" cy="514369"/>
            </a:xfrm>
            <a:prstGeom prst="round2DiagRect">
              <a:avLst/>
            </a:prstGeom>
            <a:solidFill>
              <a:srgbClr val="4A752D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5" name="矩形: 对角圆角 14">
              <a:extLst>
                <a:ext uri="{FF2B5EF4-FFF2-40B4-BE49-F238E27FC236}">
                  <a16:creationId xmlns:a16="http://schemas.microsoft.com/office/drawing/2014/main" id="{EA6B0BAA-A1BC-11BF-F315-BD1E29E8A8FC}"/>
                </a:ext>
              </a:extLst>
            </p:cNvPr>
            <p:cNvSpPr/>
            <p:nvPr/>
          </p:nvSpPr>
          <p:spPr>
            <a:xfrm>
              <a:off x="8046341" y="-2262"/>
              <a:ext cx="1568918" cy="514369"/>
            </a:xfrm>
            <a:prstGeom prst="round2DiagRect">
              <a:avLst/>
            </a:prstGeom>
            <a:solidFill>
              <a:srgbClr val="4A752D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2" name="矩形: 对角圆角 71">
              <a:extLst>
                <a:ext uri="{FF2B5EF4-FFF2-40B4-BE49-F238E27FC236}">
                  <a16:creationId xmlns:a16="http://schemas.microsoft.com/office/drawing/2014/main" id="{AAED42B0-E27D-7448-5931-2BB192C33335}"/>
                </a:ext>
              </a:extLst>
            </p:cNvPr>
            <p:cNvSpPr/>
            <p:nvPr/>
          </p:nvSpPr>
          <p:spPr>
            <a:xfrm>
              <a:off x="8115343" y="-2262"/>
              <a:ext cx="1568918" cy="514369"/>
            </a:xfrm>
            <a:prstGeom prst="round2DiagRect">
              <a:avLst/>
            </a:prstGeom>
            <a:solidFill>
              <a:srgbClr val="4A75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b="1" kern="0" dirty="0">
                  <a:solidFill>
                    <a:srgbClr val="FFFFFF"/>
                  </a:solidFill>
                  <a:latin typeface="Open Sans"/>
                </a:rPr>
                <a:t>有效性</a:t>
              </a:r>
              <a:endParaRPr lang="en-US" altLang="zh-CN" b="1" kern="0" dirty="0">
                <a:solidFill>
                  <a:srgbClr val="FFFFFF"/>
                </a:solidFill>
                <a:latin typeface="Open Sans"/>
              </a:endParaRPr>
            </a:p>
          </p:txBody>
        </p:sp>
      </p:grpSp>
      <p:sp>
        <p:nvSpPr>
          <p:cNvPr id="225" name="文本框 224">
            <a:extLst>
              <a:ext uri="{FF2B5EF4-FFF2-40B4-BE49-F238E27FC236}">
                <a16:creationId xmlns:a16="http://schemas.microsoft.com/office/drawing/2014/main" id="{B16297AD-49A5-2F94-C9FE-0E04931D678A}"/>
              </a:ext>
            </a:extLst>
          </p:cNvPr>
          <p:cNvSpPr txBox="1"/>
          <p:nvPr/>
        </p:nvSpPr>
        <p:spPr>
          <a:xfrm>
            <a:off x="6233450" y="1355869"/>
            <a:ext cx="5148000" cy="1593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/>
              <a:t>真实世界中泼尼松由于</a:t>
            </a:r>
            <a:r>
              <a:rPr lang="zh-CN" altLang="en-US" sz="1400" b="1" dirty="0">
                <a:solidFill>
                  <a:srgbClr val="C00000"/>
                </a:solidFill>
              </a:rPr>
              <a:t>副作用严重</a:t>
            </a:r>
            <a:r>
              <a:rPr lang="zh-CN" altLang="en-US" sz="1400" dirty="0"/>
              <a:t>通常</a:t>
            </a:r>
            <a:r>
              <a:rPr lang="zh-CN" altLang="en-US" sz="1400" b="1" dirty="0">
                <a:solidFill>
                  <a:srgbClr val="C00000"/>
                </a:solidFill>
              </a:rPr>
              <a:t>无法足量长期使用</a:t>
            </a:r>
            <a:endParaRPr lang="en-US" altLang="zh-CN" sz="1400" dirty="0">
              <a:solidFill>
                <a:srgbClr val="C00000"/>
              </a:solidFill>
            </a:endParaRPr>
          </a:p>
          <a:p>
            <a:pPr marL="742950" lvl="1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/>
              <a:t>中国</a:t>
            </a:r>
            <a:r>
              <a:rPr lang="en-US" altLang="zh-CN" sz="1400" dirty="0"/>
              <a:t>DMD</a:t>
            </a:r>
            <a:r>
              <a:rPr lang="zh-CN" altLang="en-US" sz="1400" dirty="0"/>
              <a:t>患儿</a:t>
            </a:r>
            <a:r>
              <a:rPr lang="zh-CN" altLang="en-US" sz="1400" b="1" dirty="0">
                <a:solidFill>
                  <a:srgbClr val="C00000"/>
                </a:solidFill>
              </a:rPr>
              <a:t>停药率达</a:t>
            </a:r>
            <a:r>
              <a:rPr lang="en-US" altLang="zh-CN" sz="1400" b="1" dirty="0">
                <a:solidFill>
                  <a:srgbClr val="C00000"/>
                </a:solidFill>
              </a:rPr>
              <a:t>39.6%</a:t>
            </a:r>
            <a:r>
              <a:rPr lang="en-US" altLang="zh-CN" sz="1400" baseline="30000" dirty="0">
                <a:solidFill>
                  <a:srgbClr val="C00000"/>
                </a:solidFill>
              </a:rPr>
              <a:t>2</a:t>
            </a:r>
            <a:endParaRPr lang="en-US" altLang="zh-CN" sz="1400" dirty="0">
              <a:solidFill>
                <a:srgbClr val="C00000"/>
              </a:solidFill>
            </a:endParaRPr>
          </a:p>
          <a:p>
            <a:pPr marL="742950" lvl="1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/>
              <a:t>仅</a:t>
            </a:r>
            <a:r>
              <a:rPr lang="en-US" altLang="zh-CN" sz="1400" b="1" dirty="0">
                <a:solidFill>
                  <a:srgbClr val="C00000"/>
                </a:solidFill>
              </a:rPr>
              <a:t>54.1%</a:t>
            </a:r>
            <a:r>
              <a:rPr lang="zh-CN" altLang="en-US" sz="1400" dirty="0"/>
              <a:t>患儿应用每日激素方案</a:t>
            </a:r>
            <a:r>
              <a:rPr lang="en-US" altLang="zh-CN" sz="1400" dirty="0"/>
              <a:t>(</a:t>
            </a:r>
            <a:r>
              <a:rPr lang="zh-CN" altLang="en-US" sz="1400" dirty="0"/>
              <a:t>泼尼松</a:t>
            </a:r>
            <a:r>
              <a:rPr lang="en-US" altLang="zh-CN" sz="1400" dirty="0"/>
              <a:t>/</a:t>
            </a:r>
            <a:r>
              <a:rPr lang="zh-CN" altLang="en-US" sz="1400" dirty="0"/>
              <a:t>泼尼松龙</a:t>
            </a:r>
            <a:r>
              <a:rPr lang="en-US" altLang="zh-CN" sz="1400" dirty="0"/>
              <a:t>0.3 - 0.75 mg/kg/</a:t>
            </a:r>
            <a:r>
              <a:rPr lang="zh-CN" altLang="en-US" sz="1400" dirty="0"/>
              <a:t>天</a:t>
            </a:r>
            <a:r>
              <a:rPr lang="en-US" altLang="zh-CN" sz="1400" dirty="0"/>
              <a:t>)</a:t>
            </a:r>
            <a:r>
              <a:rPr lang="zh-CN" altLang="en-US" sz="1400" b="1" dirty="0">
                <a:solidFill>
                  <a:srgbClr val="C00000"/>
                </a:solidFill>
              </a:rPr>
              <a:t>超过</a:t>
            </a:r>
            <a:r>
              <a:rPr lang="en-US" altLang="zh-CN" sz="1400" b="1" dirty="0">
                <a:solidFill>
                  <a:srgbClr val="C00000"/>
                </a:solidFill>
              </a:rPr>
              <a:t>1</a:t>
            </a:r>
            <a:r>
              <a:rPr lang="zh-CN" altLang="en-US" sz="1400" b="1" dirty="0">
                <a:solidFill>
                  <a:srgbClr val="C00000"/>
                </a:solidFill>
              </a:rPr>
              <a:t>年</a:t>
            </a:r>
            <a:r>
              <a:rPr lang="en-US" altLang="zh-CN" sz="1400" baseline="30000" dirty="0"/>
              <a:t>3</a:t>
            </a:r>
            <a:endParaRPr lang="en-US" altLang="zh-CN" sz="1200" baseline="30000" dirty="0"/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C00000"/>
                </a:solidFill>
                <a:cs typeface="+mn-ea"/>
              </a:rPr>
              <a:t>不足量不规范</a:t>
            </a:r>
            <a:r>
              <a:rPr lang="zh-CN" altLang="en-US" sz="1400" dirty="0">
                <a:cs typeface="+mn-ea"/>
              </a:rPr>
              <a:t>的激素使用方式已被证实会导致</a:t>
            </a:r>
            <a:r>
              <a:rPr lang="zh-CN" altLang="en-US" sz="1400" b="1" dirty="0">
                <a:solidFill>
                  <a:srgbClr val="C00000"/>
                </a:solidFill>
                <a:cs typeface="+mn-ea"/>
                <a:sym typeface="+mn-lt"/>
              </a:rPr>
              <a:t>疗效损失</a:t>
            </a:r>
            <a:endParaRPr lang="en-US" altLang="zh-CN" sz="14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95" name="Flowchart: Process 13">
            <a:extLst>
              <a:ext uri="{FF2B5EF4-FFF2-40B4-BE49-F238E27FC236}">
                <a16:creationId xmlns:a16="http://schemas.microsoft.com/office/drawing/2014/main" id="{49D41CC3-AC2B-973D-6834-4B59DF1A3B8B}"/>
              </a:ext>
            </a:extLst>
          </p:cNvPr>
          <p:cNvSpPr/>
          <p:nvPr/>
        </p:nvSpPr>
        <p:spPr>
          <a:xfrm>
            <a:off x="876200" y="1358491"/>
            <a:ext cx="5004000" cy="611999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val f2"/>
              <a:gd name="f7" fmla="val f3"/>
              <a:gd name="f8" fmla="+- f7 0 f6"/>
              <a:gd name="f9" fmla="val f8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0" compatLnSpc="1">
            <a:noAutofit/>
          </a:bodyPr>
          <a:lstStyle/>
          <a:p>
            <a:pPr marL="285750" indent="-285750" defTabSz="9143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C00000"/>
                </a:solidFill>
              </a:rPr>
              <a:t>足量</a:t>
            </a:r>
            <a:r>
              <a:rPr lang="zh-CN" altLang="en-US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伐莫洛龙</a:t>
            </a:r>
            <a:r>
              <a:rPr lang="en-US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 mg/kg/</a:t>
            </a:r>
            <a:r>
              <a:rPr lang="zh-CN" altLang="en-US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天和</a:t>
            </a:r>
            <a:r>
              <a:rPr lang="zh-CN" altLang="en-US" sz="1400" b="1" dirty="0">
                <a:solidFill>
                  <a:srgbClr val="C00000"/>
                </a:solidFill>
              </a:rPr>
              <a:t>足量</a:t>
            </a:r>
            <a:r>
              <a:rPr lang="zh-CN" altLang="en-US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泼尼松</a:t>
            </a:r>
            <a:r>
              <a:rPr lang="en-US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0.75 mg/kg/</a:t>
            </a:r>
            <a:r>
              <a:rPr lang="zh-CN" altLang="en-US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天在所有五种运动功能终点中</a:t>
            </a:r>
            <a:r>
              <a:rPr lang="zh-CN" altLang="en-US" sz="1400" b="1" dirty="0">
                <a:solidFill>
                  <a:srgbClr val="C00000"/>
                </a:solidFill>
              </a:rPr>
              <a:t>疗效相当</a:t>
            </a:r>
            <a:r>
              <a:rPr lang="en-US" altLang="zh-CN" sz="1400" baseline="30000" dirty="0">
                <a:solidFill>
                  <a:schemeClr val="tx1"/>
                </a:solidFill>
              </a:rPr>
              <a:t>1</a:t>
            </a:r>
            <a:endParaRPr lang="zh-CN" altLang="en-US" sz="1400" baseline="30000" dirty="0">
              <a:solidFill>
                <a:schemeClr val="tx1"/>
              </a:solidFill>
            </a:endParaRPr>
          </a:p>
        </p:txBody>
      </p:sp>
      <p:sp>
        <p:nvSpPr>
          <p:cNvPr id="6" name="Rounded Rectangle 264_1_1_1_1_1">
            <a:extLst>
              <a:ext uri="{FF2B5EF4-FFF2-40B4-BE49-F238E27FC236}">
                <a16:creationId xmlns:a16="http://schemas.microsoft.com/office/drawing/2014/main" id="{5FB3CAD8-DBC2-17AD-BBDF-3B28C9849AF7}"/>
              </a:ext>
            </a:extLst>
          </p:cNvPr>
          <p:cNvSpPr/>
          <p:nvPr/>
        </p:nvSpPr>
        <p:spPr>
          <a:xfrm>
            <a:off x="718118" y="1130300"/>
            <a:ext cx="5320164" cy="4798829"/>
          </a:xfrm>
          <a:prstGeom prst="roundRect">
            <a:avLst>
              <a:gd name="adj" fmla="val 2815"/>
            </a:avLst>
          </a:prstGeom>
          <a:noFill/>
          <a:ln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252000" rIns="360000" bIns="0" rtlCol="0" anchor="t"/>
          <a:lstStyle/>
          <a:p>
            <a:pPr algn="ctr"/>
            <a:endParaRPr lang="zh-CN" altLang="en-US" b="1" kern="0" dirty="0">
              <a:solidFill>
                <a:srgbClr val="002060"/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Rounded Rectangle 264_1_1_1_1_1">
            <a:extLst>
              <a:ext uri="{FF2B5EF4-FFF2-40B4-BE49-F238E27FC236}">
                <a16:creationId xmlns:a16="http://schemas.microsoft.com/office/drawing/2014/main" id="{89C77322-4E05-7C4C-D8AD-096295B13364}"/>
              </a:ext>
            </a:extLst>
          </p:cNvPr>
          <p:cNvSpPr/>
          <p:nvPr/>
        </p:nvSpPr>
        <p:spPr>
          <a:xfrm>
            <a:off x="6147368" y="1130300"/>
            <a:ext cx="5320164" cy="4798829"/>
          </a:xfrm>
          <a:prstGeom prst="roundRect">
            <a:avLst>
              <a:gd name="adj" fmla="val 2815"/>
            </a:avLst>
          </a:prstGeom>
          <a:noFill/>
          <a:ln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252000" rIns="360000" bIns="0" rtlCol="0" anchor="t"/>
          <a:lstStyle/>
          <a:p>
            <a:pPr algn="ctr"/>
            <a:endParaRPr lang="zh-CN" altLang="en-US" b="1" kern="0" dirty="0">
              <a:solidFill>
                <a:srgbClr val="002060"/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551417ED-0A2D-78CB-C825-3C7A8525FDE9}"/>
              </a:ext>
            </a:extLst>
          </p:cNvPr>
          <p:cNvSpPr txBox="1"/>
          <p:nvPr/>
        </p:nvSpPr>
        <p:spPr>
          <a:xfrm>
            <a:off x="6362231" y="3106678"/>
            <a:ext cx="5105301" cy="294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120000"/>
              </a:lnSpc>
            </a:pPr>
            <a:r>
              <a:rPr lang="zh-CN" altLang="en-US" sz="1200" b="1" dirty="0"/>
              <a:t>减量泼尼松</a:t>
            </a:r>
            <a:r>
              <a:rPr lang="en-US" altLang="zh-CN" sz="1200" b="1" dirty="0"/>
              <a:t>0.3 mg/kg</a:t>
            </a:r>
            <a:r>
              <a:rPr lang="zh-CN" altLang="en-US" sz="1200" dirty="0"/>
              <a:t>肌力评分下降速度是</a:t>
            </a:r>
            <a:r>
              <a:rPr lang="zh-CN" altLang="en-US" sz="1200" b="1" dirty="0"/>
              <a:t>足量泼尼松</a:t>
            </a:r>
            <a:r>
              <a:rPr lang="en-US" altLang="zh-CN" sz="1200" b="1" dirty="0"/>
              <a:t>0.75 mg/kg</a:t>
            </a:r>
            <a:r>
              <a:rPr lang="zh-CN" altLang="en-US" sz="1200" dirty="0"/>
              <a:t>的</a:t>
            </a:r>
            <a:r>
              <a:rPr lang="zh-CN" altLang="en-US" sz="1200" b="1" dirty="0">
                <a:solidFill>
                  <a:srgbClr val="C00000"/>
                </a:solidFill>
              </a:rPr>
              <a:t>两倍</a:t>
            </a:r>
            <a:r>
              <a:rPr lang="en-US" altLang="zh-CN" sz="1200" baseline="30000" dirty="0"/>
              <a:t>4</a:t>
            </a:r>
            <a:endParaRPr lang="en-US" altLang="zh-CN" sz="1200" dirty="0"/>
          </a:p>
        </p:txBody>
      </p:sp>
      <p:grpSp>
        <p:nvGrpSpPr>
          <p:cNvPr id="228" name="组合 227">
            <a:extLst>
              <a:ext uri="{FF2B5EF4-FFF2-40B4-BE49-F238E27FC236}">
                <a16:creationId xmlns:a16="http://schemas.microsoft.com/office/drawing/2014/main" id="{AC01D06E-1110-295B-779C-EA484DC77A5B}"/>
              </a:ext>
            </a:extLst>
          </p:cNvPr>
          <p:cNvGrpSpPr/>
          <p:nvPr/>
        </p:nvGrpSpPr>
        <p:grpSpPr>
          <a:xfrm>
            <a:off x="1279524" y="2844120"/>
            <a:ext cx="4191000" cy="2756787"/>
            <a:chOff x="1279524" y="2844120"/>
            <a:chExt cx="4191000" cy="275678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7C36AFC6-302B-688B-B86A-0B123E841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920" r="2068"/>
            <a:stretch>
              <a:fillRect/>
            </a:stretch>
          </p:blipFill>
          <p:spPr>
            <a:xfrm>
              <a:off x="1279524" y="2844120"/>
              <a:ext cx="4191000" cy="2756787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0CE03A1-19CB-F56B-609D-250482043D8F}"/>
                </a:ext>
              </a:extLst>
            </p:cNvPr>
            <p:cNvSpPr/>
            <p:nvPr/>
          </p:nvSpPr>
          <p:spPr>
            <a:xfrm>
              <a:off x="2081742" y="3609975"/>
              <a:ext cx="210608" cy="1041400"/>
            </a:xfrm>
            <a:prstGeom prst="rect">
              <a:avLst/>
            </a:prstGeom>
            <a:solidFill>
              <a:srgbClr val="6B7E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ED96E8D-4E9A-891F-256B-E79100A1F958}"/>
                </a:ext>
              </a:extLst>
            </p:cNvPr>
            <p:cNvSpPr/>
            <p:nvPr/>
          </p:nvSpPr>
          <p:spPr>
            <a:xfrm>
              <a:off x="2293936" y="3671887"/>
              <a:ext cx="197044" cy="979487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C428B06-FEC0-B110-71A7-B20D4F0C5FF5}"/>
                </a:ext>
              </a:extLst>
            </p:cNvPr>
            <p:cNvSpPr/>
            <p:nvPr/>
          </p:nvSpPr>
          <p:spPr>
            <a:xfrm flipV="1">
              <a:off x="1875898" y="4635499"/>
              <a:ext cx="210608" cy="148167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44F3D1B-CD92-2D48-CDA2-406CF4EAFF28}"/>
                </a:ext>
              </a:extLst>
            </p:cNvPr>
            <p:cNvSpPr/>
            <p:nvPr/>
          </p:nvSpPr>
          <p:spPr>
            <a:xfrm>
              <a:off x="2783030" y="3514200"/>
              <a:ext cx="210608" cy="1129025"/>
            </a:xfrm>
            <a:prstGeom prst="rect">
              <a:avLst/>
            </a:prstGeom>
            <a:solidFill>
              <a:srgbClr val="6B7E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F5C3F35-B4F4-F471-6B9F-A32C3E6DBB5E}"/>
                </a:ext>
              </a:extLst>
            </p:cNvPr>
            <p:cNvSpPr/>
            <p:nvPr/>
          </p:nvSpPr>
          <p:spPr>
            <a:xfrm>
              <a:off x="2985698" y="3457575"/>
              <a:ext cx="197044" cy="1185650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4745BCE5-7BD6-D3A0-4658-09DBA49B286E}"/>
                </a:ext>
              </a:extLst>
            </p:cNvPr>
            <p:cNvSpPr/>
            <p:nvPr/>
          </p:nvSpPr>
          <p:spPr>
            <a:xfrm flipV="1">
              <a:off x="2575598" y="4626199"/>
              <a:ext cx="210608" cy="137889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79F95E19-AC18-26E5-F7D3-1494D2A75D6D}"/>
                </a:ext>
              </a:extLst>
            </p:cNvPr>
            <p:cNvSpPr/>
            <p:nvPr/>
          </p:nvSpPr>
          <p:spPr>
            <a:xfrm>
              <a:off x="3481141" y="4067175"/>
              <a:ext cx="210608" cy="584200"/>
            </a:xfrm>
            <a:prstGeom prst="rect">
              <a:avLst/>
            </a:prstGeom>
            <a:solidFill>
              <a:srgbClr val="6B7E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B6E3B1B3-B762-65AD-4BD4-0C1E25FAB0A3}"/>
                </a:ext>
              </a:extLst>
            </p:cNvPr>
            <p:cNvSpPr/>
            <p:nvPr/>
          </p:nvSpPr>
          <p:spPr>
            <a:xfrm>
              <a:off x="3691746" y="4089399"/>
              <a:ext cx="197044" cy="56197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AB055BBC-5BD1-4829-A71C-4DA400470207}"/>
                </a:ext>
              </a:extLst>
            </p:cNvPr>
            <p:cNvSpPr/>
            <p:nvPr/>
          </p:nvSpPr>
          <p:spPr>
            <a:xfrm>
              <a:off x="3270533" y="4578033"/>
              <a:ext cx="210608" cy="73341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8C7C99DD-F487-8996-E43A-37266BF1F898}"/>
                </a:ext>
              </a:extLst>
            </p:cNvPr>
            <p:cNvSpPr/>
            <p:nvPr/>
          </p:nvSpPr>
          <p:spPr>
            <a:xfrm>
              <a:off x="4185606" y="4279899"/>
              <a:ext cx="210608" cy="371475"/>
            </a:xfrm>
            <a:prstGeom prst="rect">
              <a:avLst/>
            </a:prstGeom>
            <a:solidFill>
              <a:srgbClr val="6B7E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B05305BA-AB7C-87F6-B531-54AB90040EA6}"/>
                </a:ext>
              </a:extLst>
            </p:cNvPr>
            <p:cNvSpPr/>
            <p:nvPr/>
          </p:nvSpPr>
          <p:spPr>
            <a:xfrm>
              <a:off x="4396214" y="4338639"/>
              <a:ext cx="197044" cy="312736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7389E0B0-DE0F-E384-2CC5-7A8B0920634E}"/>
                </a:ext>
              </a:extLst>
            </p:cNvPr>
            <p:cNvSpPr/>
            <p:nvPr/>
          </p:nvSpPr>
          <p:spPr>
            <a:xfrm flipV="1">
              <a:off x="3981348" y="4635499"/>
              <a:ext cx="210608" cy="164042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7C39F726-91E4-1AB4-69A8-79D086415B01}"/>
                </a:ext>
              </a:extLst>
            </p:cNvPr>
            <p:cNvSpPr/>
            <p:nvPr/>
          </p:nvSpPr>
          <p:spPr>
            <a:xfrm>
              <a:off x="4890067" y="3930649"/>
              <a:ext cx="210608" cy="720725"/>
            </a:xfrm>
            <a:prstGeom prst="rect">
              <a:avLst/>
            </a:prstGeom>
            <a:solidFill>
              <a:srgbClr val="6B7E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7223C0C4-0E82-D074-29C5-CFD5E3A9C6B4}"/>
                </a:ext>
              </a:extLst>
            </p:cNvPr>
            <p:cNvSpPr/>
            <p:nvPr/>
          </p:nvSpPr>
          <p:spPr>
            <a:xfrm>
              <a:off x="5095911" y="4137025"/>
              <a:ext cx="197044" cy="514350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ACBF9940-6FA1-3A4F-245D-CAE8DCB51AA5}"/>
                </a:ext>
              </a:extLst>
            </p:cNvPr>
            <p:cNvSpPr/>
            <p:nvPr/>
          </p:nvSpPr>
          <p:spPr>
            <a:xfrm>
              <a:off x="4684223" y="4635827"/>
              <a:ext cx="210608" cy="28800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AE8BF3A0-9866-085C-F27A-98C139C6B767}"/>
                </a:ext>
              </a:extLst>
            </p:cNvPr>
            <p:cNvCxnSpPr>
              <a:cxnSpLocks/>
            </p:cNvCxnSpPr>
            <p:nvPr/>
          </p:nvCxnSpPr>
          <p:spPr>
            <a:xfrm>
              <a:off x="2679304" y="4610100"/>
              <a:ext cx="0" cy="2968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CFCE2796-F1DC-A466-329A-72267C6C0550}"/>
                </a:ext>
              </a:extLst>
            </p:cNvPr>
            <p:cNvCxnSpPr>
              <a:cxnSpLocks/>
            </p:cNvCxnSpPr>
            <p:nvPr/>
          </p:nvCxnSpPr>
          <p:spPr>
            <a:xfrm>
              <a:off x="2655888" y="4610100"/>
              <a:ext cx="468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A6B57BF8-4AB9-7266-3972-B9549960DC9E}"/>
                </a:ext>
              </a:extLst>
            </p:cNvPr>
            <p:cNvCxnSpPr>
              <a:cxnSpLocks/>
            </p:cNvCxnSpPr>
            <p:nvPr/>
          </p:nvCxnSpPr>
          <p:spPr>
            <a:xfrm>
              <a:off x="2655888" y="4906963"/>
              <a:ext cx="468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D856B0DA-EB58-914D-E433-E8A9F77B8B18}"/>
                </a:ext>
              </a:extLst>
            </p:cNvPr>
            <p:cNvCxnSpPr>
              <a:cxnSpLocks/>
            </p:cNvCxnSpPr>
            <p:nvPr/>
          </p:nvCxnSpPr>
          <p:spPr>
            <a:xfrm>
              <a:off x="1977744" y="4552949"/>
              <a:ext cx="0" cy="4460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FA7A150B-49A7-9CA2-B3B1-563C7BDB6595}"/>
                </a:ext>
              </a:extLst>
            </p:cNvPr>
            <p:cNvCxnSpPr>
              <a:cxnSpLocks/>
            </p:cNvCxnSpPr>
            <p:nvPr/>
          </p:nvCxnSpPr>
          <p:spPr>
            <a:xfrm>
              <a:off x="1954328" y="4552949"/>
              <a:ext cx="468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DCE94B3C-2330-8AD4-2436-18A3B8142CD0}"/>
                </a:ext>
              </a:extLst>
            </p:cNvPr>
            <p:cNvCxnSpPr>
              <a:cxnSpLocks/>
            </p:cNvCxnSpPr>
            <p:nvPr/>
          </p:nvCxnSpPr>
          <p:spPr>
            <a:xfrm>
              <a:off x="1954328" y="4999032"/>
              <a:ext cx="468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20EEE226-F1AA-566F-21A2-5042BE1418CC}"/>
                </a:ext>
              </a:extLst>
            </p:cNvPr>
            <p:cNvCxnSpPr>
              <a:cxnSpLocks/>
            </p:cNvCxnSpPr>
            <p:nvPr/>
          </p:nvCxnSpPr>
          <p:spPr>
            <a:xfrm>
              <a:off x="2184563" y="3415242"/>
              <a:ext cx="0" cy="4058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2ABD2A5D-83D9-5F1E-345A-A1CB484D6194}"/>
                </a:ext>
              </a:extLst>
            </p:cNvPr>
            <p:cNvCxnSpPr>
              <a:cxnSpLocks/>
            </p:cNvCxnSpPr>
            <p:nvPr/>
          </p:nvCxnSpPr>
          <p:spPr>
            <a:xfrm>
              <a:off x="2161147" y="3415242"/>
              <a:ext cx="468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34B9E264-2F68-C5E6-9BCC-7E77582AB03E}"/>
                </a:ext>
              </a:extLst>
            </p:cNvPr>
            <p:cNvCxnSpPr>
              <a:cxnSpLocks/>
            </p:cNvCxnSpPr>
            <p:nvPr/>
          </p:nvCxnSpPr>
          <p:spPr>
            <a:xfrm>
              <a:off x="2161147" y="3821114"/>
              <a:ext cx="468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840FA52C-123D-98DF-BC93-EBACD43BDFCB}"/>
                </a:ext>
              </a:extLst>
            </p:cNvPr>
            <p:cNvCxnSpPr>
              <a:cxnSpLocks/>
            </p:cNvCxnSpPr>
            <p:nvPr/>
          </p:nvCxnSpPr>
          <p:spPr>
            <a:xfrm>
              <a:off x="2384817" y="3457574"/>
              <a:ext cx="0" cy="4365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D2E9C45D-2FB9-EA88-6684-13D84642F4AB}"/>
                </a:ext>
              </a:extLst>
            </p:cNvPr>
            <p:cNvCxnSpPr>
              <a:cxnSpLocks/>
            </p:cNvCxnSpPr>
            <p:nvPr/>
          </p:nvCxnSpPr>
          <p:spPr>
            <a:xfrm>
              <a:off x="2361401" y="3457574"/>
              <a:ext cx="468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1EA301C1-54BA-BED5-806B-1E1D785B2AEE}"/>
                </a:ext>
              </a:extLst>
            </p:cNvPr>
            <p:cNvCxnSpPr>
              <a:cxnSpLocks/>
            </p:cNvCxnSpPr>
            <p:nvPr/>
          </p:nvCxnSpPr>
          <p:spPr>
            <a:xfrm>
              <a:off x="2361401" y="3894137"/>
              <a:ext cx="468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74895D8B-25A4-EE41-9E54-440D32EE9638}"/>
                </a:ext>
              </a:extLst>
            </p:cNvPr>
            <p:cNvCxnSpPr>
              <a:cxnSpLocks/>
            </p:cNvCxnSpPr>
            <p:nvPr/>
          </p:nvCxnSpPr>
          <p:spPr>
            <a:xfrm>
              <a:off x="2887167" y="3322365"/>
              <a:ext cx="0" cy="4058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id="{778D90D7-9748-1DFE-AA7F-39A1404B2DBF}"/>
                </a:ext>
              </a:extLst>
            </p:cNvPr>
            <p:cNvCxnSpPr>
              <a:cxnSpLocks/>
            </p:cNvCxnSpPr>
            <p:nvPr/>
          </p:nvCxnSpPr>
          <p:spPr>
            <a:xfrm>
              <a:off x="2863751" y="3322365"/>
              <a:ext cx="468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id="{21573D64-3441-10EF-6BC4-6907DE9829D9}"/>
                </a:ext>
              </a:extLst>
            </p:cNvPr>
            <p:cNvCxnSpPr>
              <a:cxnSpLocks/>
            </p:cNvCxnSpPr>
            <p:nvPr/>
          </p:nvCxnSpPr>
          <p:spPr>
            <a:xfrm>
              <a:off x="2863751" y="3728237"/>
              <a:ext cx="468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id="{18F0A679-E46F-8535-6003-5B93BE81B56E}"/>
                </a:ext>
              </a:extLst>
            </p:cNvPr>
            <p:cNvCxnSpPr>
              <a:cxnSpLocks/>
            </p:cNvCxnSpPr>
            <p:nvPr/>
          </p:nvCxnSpPr>
          <p:spPr>
            <a:xfrm>
              <a:off x="3084475" y="3271563"/>
              <a:ext cx="0" cy="4003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id="{C098A655-0F5D-E2A7-BCAA-4F630EC01400}"/>
                </a:ext>
              </a:extLst>
            </p:cNvPr>
            <p:cNvCxnSpPr>
              <a:cxnSpLocks/>
            </p:cNvCxnSpPr>
            <p:nvPr/>
          </p:nvCxnSpPr>
          <p:spPr>
            <a:xfrm>
              <a:off x="3061059" y="3271563"/>
              <a:ext cx="468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id="{DCB801D7-649C-F487-E5DE-3001EB4E83AC}"/>
                </a:ext>
              </a:extLst>
            </p:cNvPr>
            <p:cNvCxnSpPr>
              <a:cxnSpLocks/>
            </p:cNvCxnSpPr>
            <p:nvPr/>
          </p:nvCxnSpPr>
          <p:spPr>
            <a:xfrm>
              <a:off x="3061059" y="3671885"/>
              <a:ext cx="468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id="{95ABCC3E-77F0-1F0D-8067-3E42D4D1B944}"/>
                </a:ext>
              </a:extLst>
            </p:cNvPr>
            <p:cNvCxnSpPr>
              <a:cxnSpLocks/>
            </p:cNvCxnSpPr>
            <p:nvPr/>
          </p:nvCxnSpPr>
          <p:spPr>
            <a:xfrm>
              <a:off x="3383019" y="4465636"/>
              <a:ext cx="0" cy="2508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id="{7B9DBA28-4766-F76B-CC1C-1C7D1D339EB8}"/>
                </a:ext>
              </a:extLst>
            </p:cNvPr>
            <p:cNvCxnSpPr>
              <a:cxnSpLocks/>
            </p:cNvCxnSpPr>
            <p:nvPr/>
          </p:nvCxnSpPr>
          <p:spPr>
            <a:xfrm>
              <a:off x="3359603" y="4465636"/>
              <a:ext cx="468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id="{0E330209-71DF-C00E-A1C7-BC1BB1D31BE5}"/>
                </a:ext>
              </a:extLst>
            </p:cNvPr>
            <p:cNvCxnSpPr>
              <a:cxnSpLocks/>
            </p:cNvCxnSpPr>
            <p:nvPr/>
          </p:nvCxnSpPr>
          <p:spPr>
            <a:xfrm>
              <a:off x="3359603" y="4716462"/>
              <a:ext cx="468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id="{9B00308D-EE61-40AA-2228-E3212E05DFB9}"/>
                </a:ext>
              </a:extLst>
            </p:cNvPr>
            <p:cNvCxnSpPr>
              <a:cxnSpLocks/>
            </p:cNvCxnSpPr>
            <p:nvPr/>
          </p:nvCxnSpPr>
          <p:spPr>
            <a:xfrm>
              <a:off x="3587793" y="3986330"/>
              <a:ext cx="0" cy="1776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id="{9B34D60F-E40B-AA30-DB44-9A05DC617950}"/>
                </a:ext>
              </a:extLst>
            </p:cNvPr>
            <p:cNvCxnSpPr>
              <a:cxnSpLocks/>
            </p:cNvCxnSpPr>
            <p:nvPr/>
          </p:nvCxnSpPr>
          <p:spPr>
            <a:xfrm>
              <a:off x="3564377" y="3986330"/>
              <a:ext cx="468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id="{ADFB5F38-7F49-B738-1B49-47C0B316C918}"/>
                </a:ext>
              </a:extLst>
            </p:cNvPr>
            <p:cNvCxnSpPr>
              <a:cxnSpLocks/>
            </p:cNvCxnSpPr>
            <p:nvPr/>
          </p:nvCxnSpPr>
          <p:spPr>
            <a:xfrm>
              <a:off x="3564377" y="4164013"/>
              <a:ext cx="468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id="{DC0DDBFB-4CDA-826D-EA93-BB17A6E131BD}"/>
                </a:ext>
              </a:extLst>
            </p:cNvPr>
            <p:cNvCxnSpPr>
              <a:cxnSpLocks/>
            </p:cNvCxnSpPr>
            <p:nvPr/>
          </p:nvCxnSpPr>
          <p:spPr>
            <a:xfrm>
              <a:off x="3789067" y="3980771"/>
              <a:ext cx="0" cy="2245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id="{E86E9663-BA7E-06F4-D823-0948BB426E46}"/>
                </a:ext>
              </a:extLst>
            </p:cNvPr>
            <p:cNvCxnSpPr>
              <a:cxnSpLocks/>
            </p:cNvCxnSpPr>
            <p:nvPr/>
          </p:nvCxnSpPr>
          <p:spPr>
            <a:xfrm>
              <a:off x="3765651" y="3980771"/>
              <a:ext cx="468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直接连接符 126">
              <a:extLst>
                <a:ext uri="{FF2B5EF4-FFF2-40B4-BE49-F238E27FC236}">
                  <a16:creationId xmlns:a16="http://schemas.microsoft.com/office/drawing/2014/main" id="{BA21344C-9E08-4239-5344-9D9E248405E1}"/>
                </a:ext>
              </a:extLst>
            </p:cNvPr>
            <p:cNvCxnSpPr>
              <a:cxnSpLocks/>
            </p:cNvCxnSpPr>
            <p:nvPr/>
          </p:nvCxnSpPr>
          <p:spPr>
            <a:xfrm>
              <a:off x="3765651" y="4205286"/>
              <a:ext cx="468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直接连接符 192">
              <a:extLst>
                <a:ext uri="{FF2B5EF4-FFF2-40B4-BE49-F238E27FC236}">
                  <a16:creationId xmlns:a16="http://schemas.microsoft.com/office/drawing/2014/main" id="{B3EE2A2E-82C1-571A-3BC4-DDFB766BEC53}"/>
                </a:ext>
              </a:extLst>
            </p:cNvPr>
            <p:cNvCxnSpPr>
              <a:cxnSpLocks/>
            </p:cNvCxnSpPr>
            <p:nvPr/>
          </p:nvCxnSpPr>
          <p:spPr>
            <a:xfrm>
              <a:off x="4083359" y="4709581"/>
              <a:ext cx="0" cy="1640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直接连接符 198">
              <a:extLst>
                <a:ext uri="{FF2B5EF4-FFF2-40B4-BE49-F238E27FC236}">
                  <a16:creationId xmlns:a16="http://schemas.microsoft.com/office/drawing/2014/main" id="{740B5FAA-4B5B-5129-5CFB-BDCF9678894C}"/>
                </a:ext>
              </a:extLst>
            </p:cNvPr>
            <p:cNvCxnSpPr>
              <a:cxnSpLocks/>
            </p:cNvCxnSpPr>
            <p:nvPr/>
          </p:nvCxnSpPr>
          <p:spPr>
            <a:xfrm>
              <a:off x="4059943" y="4709581"/>
              <a:ext cx="468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直接连接符 199">
              <a:extLst>
                <a:ext uri="{FF2B5EF4-FFF2-40B4-BE49-F238E27FC236}">
                  <a16:creationId xmlns:a16="http://schemas.microsoft.com/office/drawing/2014/main" id="{1E24A52B-4624-2F64-E55B-F49B22D656EC}"/>
                </a:ext>
              </a:extLst>
            </p:cNvPr>
            <p:cNvCxnSpPr>
              <a:cxnSpLocks/>
            </p:cNvCxnSpPr>
            <p:nvPr/>
          </p:nvCxnSpPr>
          <p:spPr>
            <a:xfrm>
              <a:off x="4059943" y="4873624"/>
              <a:ext cx="468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直接连接符 201">
              <a:extLst>
                <a:ext uri="{FF2B5EF4-FFF2-40B4-BE49-F238E27FC236}">
                  <a16:creationId xmlns:a16="http://schemas.microsoft.com/office/drawing/2014/main" id="{969D59D7-5345-7D85-E778-02885972116D}"/>
                </a:ext>
              </a:extLst>
            </p:cNvPr>
            <p:cNvCxnSpPr>
              <a:cxnSpLocks/>
            </p:cNvCxnSpPr>
            <p:nvPr/>
          </p:nvCxnSpPr>
          <p:spPr>
            <a:xfrm>
              <a:off x="4292454" y="4255029"/>
              <a:ext cx="0" cy="1010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直接连接符 203">
              <a:extLst>
                <a:ext uri="{FF2B5EF4-FFF2-40B4-BE49-F238E27FC236}">
                  <a16:creationId xmlns:a16="http://schemas.microsoft.com/office/drawing/2014/main" id="{4AB55850-4C21-B3F7-891A-FADEC3168329}"/>
                </a:ext>
              </a:extLst>
            </p:cNvPr>
            <p:cNvCxnSpPr>
              <a:cxnSpLocks/>
            </p:cNvCxnSpPr>
            <p:nvPr/>
          </p:nvCxnSpPr>
          <p:spPr>
            <a:xfrm>
              <a:off x="4269038" y="4255029"/>
              <a:ext cx="468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直接连接符 204">
              <a:extLst>
                <a:ext uri="{FF2B5EF4-FFF2-40B4-BE49-F238E27FC236}">
                  <a16:creationId xmlns:a16="http://schemas.microsoft.com/office/drawing/2014/main" id="{34202988-0B6B-32B8-4B48-BB0268CA7AD2}"/>
                </a:ext>
              </a:extLst>
            </p:cNvPr>
            <p:cNvCxnSpPr>
              <a:cxnSpLocks/>
            </p:cNvCxnSpPr>
            <p:nvPr/>
          </p:nvCxnSpPr>
          <p:spPr>
            <a:xfrm>
              <a:off x="4269038" y="4356100"/>
              <a:ext cx="468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直接连接符 206">
              <a:extLst>
                <a:ext uri="{FF2B5EF4-FFF2-40B4-BE49-F238E27FC236}">
                  <a16:creationId xmlns:a16="http://schemas.microsoft.com/office/drawing/2014/main" id="{94158F63-29CC-0E44-9556-B97069352958}"/>
                </a:ext>
              </a:extLst>
            </p:cNvPr>
            <p:cNvCxnSpPr>
              <a:cxnSpLocks/>
            </p:cNvCxnSpPr>
            <p:nvPr/>
          </p:nvCxnSpPr>
          <p:spPr>
            <a:xfrm>
              <a:off x="4490351" y="4219337"/>
              <a:ext cx="0" cy="2447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直接连接符 208">
              <a:extLst>
                <a:ext uri="{FF2B5EF4-FFF2-40B4-BE49-F238E27FC236}">
                  <a16:creationId xmlns:a16="http://schemas.microsoft.com/office/drawing/2014/main" id="{7982DB77-A92B-61BE-40AA-AE91DC34FF24}"/>
                </a:ext>
              </a:extLst>
            </p:cNvPr>
            <p:cNvCxnSpPr>
              <a:cxnSpLocks/>
            </p:cNvCxnSpPr>
            <p:nvPr/>
          </p:nvCxnSpPr>
          <p:spPr>
            <a:xfrm>
              <a:off x="4466935" y="4219337"/>
              <a:ext cx="468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直接连接符 209">
              <a:extLst>
                <a:ext uri="{FF2B5EF4-FFF2-40B4-BE49-F238E27FC236}">
                  <a16:creationId xmlns:a16="http://schemas.microsoft.com/office/drawing/2014/main" id="{714F71D9-341C-1B92-A51D-6E2C34AB94D1}"/>
                </a:ext>
              </a:extLst>
            </p:cNvPr>
            <p:cNvCxnSpPr>
              <a:cxnSpLocks/>
            </p:cNvCxnSpPr>
            <p:nvPr/>
          </p:nvCxnSpPr>
          <p:spPr>
            <a:xfrm>
              <a:off x="4466935" y="4464044"/>
              <a:ext cx="468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直接连接符 211">
              <a:extLst>
                <a:ext uri="{FF2B5EF4-FFF2-40B4-BE49-F238E27FC236}">
                  <a16:creationId xmlns:a16="http://schemas.microsoft.com/office/drawing/2014/main" id="{52509313-E7EB-E1E4-D1A8-BBB6446635CF}"/>
                </a:ext>
              </a:extLst>
            </p:cNvPr>
            <p:cNvCxnSpPr>
              <a:cxnSpLocks/>
            </p:cNvCxnSpPr>
            <p:nvPr/>
          </p:nvCxnSpPr>
          <p:spPr>
            <a:xfrm>
              <a:off x="4788219" y="4564066"/>
              <a:ext cx="0" cy="1952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直接连接符 213">
              <a:extLst>
                <a:ext uri="{FF2B5EF4-FFF2-40B4-BE49-F238E27FC236}">
                  <a16:creationId xmlns:a16="http://schemas.microsoft.com/office/drawing/2014/main" id="{591BEE5F-C795-99CF-351D-F6F40CA7B65A}"/>
                </a:ext>
              </a:extLst>
            </p:cNvPr>
            <p:cNvCxnSpPr>
              <a:cxnSpLocks/>
            </p:cNvCxnSpPr>
            <p:nvPr/>
          </p:nvCxnSpPr>
          <p:spPr>
            <a:xfrm>
              <a:off x="4764803" y="4564066"/>
              <a:ext cx="468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5" name="直接连接符 214">
              <a:extLst>
                <a:ext uri="{FF2B5EF4-FFF2-40B4-BE49-F238E27FC236}">
                  <a16:creationId xmlns:a16="http://schemas.microsoft.com/office/drawing/2014/main" id="{4E05A830-BA39-B2C4-239A-5946CC3E2E61}"/>
                </a:ext>
              </a:extLst>
            </p:cNvPr>
            <p:cNvCxnSpPr>
              <a:cxnSpLocks/>
            </p:cNvCxnSpPr>
            <p:nvPr/>
          </p:nvCxnSpPr>
          <p:spPr>
            <a:xfrm>
              <a:off x="4764803" y="4759328"/>
              <a:ext cx="468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直接连接符 216">
              <a:extLst>
                <a:ext uri="{FF2B5EF4-FFF2-40B4-BE49-F238E27FC236}">
                  <a16:creationId xmlns:a16="http://schemas.microsoft.com/office/drawing/2014/main" id="{94B662FF-B7E4-641E-3B28-70C6222225D0}"/>
                </a:ext>
              </a:extLst>
            </p:cNvPr>
            <p:cNvCxnSpPr>
              <a:cxnSpLocks/>
            </p:cNvCxnSpPr>
            <p:nvPr/>
          </p:nvCxnSpPr>
          <p:spPr>
            <a:xfrm>
              <a:off x="4994061" y="3821113"/>
              <a:ext cx="0" cy="23336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直接连接符 218">
              <a:extLst>
                <a:ext uri="{FF2B5EF4-FFF2-40B4-BE49-F238E27FC236}">
                  <a16:creationId xmlns:a16="http://schemas.microsoft.com/office/drawing/2014/main" id="{22915F7E-ED7A-0397-7205-658919B47DDF}"/>
                </a:ext>
              </a:extLst>
            </p:cNvPr>
            <p:cNvCxnSpPr>
              <a:cxnSpLocks/>
            </p:cNvCxnSpPr>
            <p:nvPr/>
          </p:nvCxnSpPr>
          <p:spPr>
            <a:xfrm>
              <a:off x="4970645" y="3821113"/>
              <a:ext cx="468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直接连接符 219">
              <a:extLst>
                <a:ext uri="{FF2B5EF4-FFF2-40B4-BE49-F238E27FC236}">
                  <a16:creationId xmlns:a16="http://schemas.microsoft.com/office/drawing/2014/main" id="{5717D180-DF21-2E1C-08CE-7E1A8B33B340}"/>
                </a:ext>
              </a:extLst>
            </p:cNvPr>
            <p:cNvCxnSpPr>
              <a:cxnSpLocks/>
            </p:cNvCxnSpPr>
            <p:nvPr/>
          </p:nvCxnSpPr>
          <p:spPr>
            <a:xfrm>
              <a:off x="4970645" y="4054474"/>
              <a:ext cx="468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2" name="直接连接符 221">
              <a:extLst>
                <a:ext uri="{FF2B5EF4-FFF2-40B4-BE49-F238E27FC236}">
                  <a16:creationId xmlns:a16="http://schemas.microsoft.com/office/drawing/2014/main" id="{648FC699-D8ED-FC24-E7E5-E8260A5235D6}"/>
                </a:ext>
              </a:extLst>
            </p:cNvPr>
            <p:cNvCxnSpPr>
              <a:cxnSpLocks/>
            </p:cNvCxnSpPr>
            <p:nvPr/>
          </p:nvCxnSpPr>
          <p:spPr>
            <a:xfrm>
              <a:off x="5187932" y="4044950"/>
              <a:ext cx="0" cy="1936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直接连接符 223">
              <a:extLst>
                <a:ext uri="{FF2B5EF4-FFF2-40B4-BE49-F238E27FC236}">
                  <a16:creationId xmlns:a16="http://schemas.microsoft.com/office/drawing/2014/main" id="{B1F86A4F-1658-F63D-49C8-2C0DBF770AED}"/>
                </a:ext>
              </a:extLst>
            </p:cNvPr>
            <p:cNvCxnSpPr>
              <a:cxnSpLocks/>
            </p:cNvCxnSpPr>
            <p:nvPr/>
          </p:nvCxnSpPr>
          <p:spPr>
            <a:xfrm>
              <a:off x="5164516" y="4044950"/>
              <a:ext cx="468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6" name="直接连接符 225">
              <a:extLst>
                <a:ext uri="{FF2B5EF4-FFF2-40B4-BE49-F238E27FC236}">
                  <a16:creationId xmlns:a16="http://schemas.microsoft.com/office/drawing/2014/main" id="{FD0413A3-FAF2-6378-6A69-6FF3503B8916}"/>
                </a:ext>
              </a:extLst>
            </p:cNvPr>
            <p:cNvCxnSpPr>
              <a:cxnSpLocks/>
            </p:cNvCxnSpPr>
            <p:nvPr/>
          </p:nvCxnSpPr>
          <p:spPr>
            <a:xfrm>
              <a:off x="5164516" y="4238626"/>
              <a:ext cx="468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2" name="组合 231">
            <a:extLst>
              <a:ext uri="{FF2B5EF4-FFF2-40B4-BE49-F238E27FC236}">
                <a16:creationId xmlns:a16="http://schemas.microsoft.com/office/drawing/2014/main" id="{DA21948A-0DA7-93A9-9FD6-C4FD3F3CD20A}"/>
              </a:ext>
            </a:extLst>
          </p:cNvPr>
          <p:cNvGrpSpPr/>
          <p:nvPr/>
        </p:nvGrpSpPr>
        <p:grpSpPr>
          <a:xfrm>
            <a:off x="817844" y="2409367"/>
            <a:ext cx="5617763" cy="276999"/>
            <a:chOff x="817844" y="2409367"/>
            <a:chExt cx="5617763" cy="276999"/>
          </a:xfrm>
        </p:grpSpPr>
        <p:grpSp>
          <p:nvGrpSpPr>
            <p:cNvPr id="198" name="组合 197">
              <a:extLst>
                <a:ext uri="{FF2B5EF4-FFF2-40B4-BE49-F238E27FC236}">
                  <a16:creationId xmlns:a16="http://schemas.microsoft.com/office/drawing/2014/main" id="{D88EE734-2FBD-67FB-E0C3-3D53A395BF76}"/>
                </a:ext>
              </a:extLst>
            </p:cNvPr>
            <p:cNvGrpSpPr/>
            <p:nvPr/>
          </p:nvGrpSpPr>
          <p:grpSpPr>
            <a:xfrm>
              <a:off x="817844" y="2409367"/>
              <a:ext cx="1353043" cy="276999"/>
              <a:chOff x="9139024" y="3177149"/>
              <a:chExt cx="1353043" cy="276999"/>
            </a:xfrm>
          </p:grpSpPr>
          <p:pic>
            <p:nvPicPr>
              <p:cNvPr id="105" name="Picture 8" descr="Chart">
                <a:extLst>
                  <a:ext uri="{FF2B5EF4-FFF2-40B4-BE49-F238E27FC236}">
                    <a16:creationId xmlns:a16="http://schemas.microsoft.com/office/drawing/2014/main" id="{E5CDC3F1-DE47-39EF-C767-A05BD195C7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1483" t="90823" r="75625" b="3656"/>
              <a:stretch/>
            </p:blipFill>
            <p:spPr>
              <a:xfrm>
                <a:off x="9139024" y="3193962"/>
                <a:ext cx="210237" cy="241368"/>
              </a:xfrm>
              <a:prstGeom prst="rect">
                <a:avLst/>
              </a:prstGeom>
            </p:spPr>
          </p:pic>
          <p:sp>
            <p:nvSpPr>
              <p:cNvPr id="109" name="TextBox 2">
                <a:extLst>
                  <a:ext uri="{FF2B5EF4-FFF2-40B4-BE49-F238E27FC236}">
                    <a16:creationId xmlns:a16="http://schemas.microsoft.com/office/drawing/2014/main" id="{55D22FB6-BE47-CEE7-B210-C424013A0CBE}"/>
                  </a:ext>
                </a:extLst>
              </p:cNvPr>
              <p:cNvSpPr txBox="1"/>
              <p:nvPr/>
            </p:nvSpPr>
            <p:spPr>
              <a:xfrm>
                <a:off x="9306081" y="3177149"/>
                <a:ext cx="11859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r>
                  <a:rPr lang="zh-CN" altLang="en-US" sz="1200" dirty="0">
                    <a:solidFill>
                      <a:prstClr val="black"/>
                    </a:solidFill>
                    <a:latin typeface="Arial"/>
                    <a:ea typeface="微软雅黑"/>
                  </a:rPr>
                  <a:t>安慰剂</a:t>
                </a:r>
                <a:endParaRPr lang="en-GB" sz="1200" dirty="0">
                  <a:solidFill>
                    <a:prstClr val="black"/>
                  </a:solidFill>
                  <a:latin typeface="Arial"/>
                  <a:ea typeface="微软雅黑"/>
                </a:endParaRPr>
              </a:p>
            </p:txBody>
          </p:sp>
        </p:grpSp>
        <p:grpSp>
          <p:nvGrpSpPr>
            <p:cNvPr id="197" name="组合 196">
              <a:extLst>
                <a:ext uri="{FF2B5EF4-FFF2-40B4-BE49-F238E27FC236}">
                  <a16:creationId xmlns:a16="http://schemas.microsoft.com/office/drawing/2014/main" id="{F3628DBB-B565-1F50-AB71-DD4B0C643CA6}"/>
                </a:ext>
              </a:extLst>
            </p:cNvPr>
            <p:cNvGrpSpPr/>
            <p:nvPr/>
          </p:nvGrpSpPr>
          <p:grpSpPr>
            <a:xfrm>
              <a:off x="1874840" y="2409367"/>
              <a:ext cx="2418251" cy="276999"/>
              <a:chOff x="9148270" y="3394201"/>
              <a:chExt cx="2418251" cy="276999"/>
            </a:xfrm>
          </p:grpSpPr>
          <p:pic>
            <p:nvPicPr>
              <p:cNvPr id="106" name="Picture 9" descr="Chart">
                <a:extLst>
                  <a:ext uri="{FF2B5EF4-FFF2-40B4-BE49-F238E27FC236}">
                    <a16:creationId xmlns:a16="http://schemas.microsoft.com/office/drawing/2014/main" id="{E3D3EDFB-50C1-98CB-B9E4-D0DBADB705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9308" t="91003" r="68118" b="4008"/>
              <a:stretch/>
            </p:blipFill>
            <p:spPr>
              <a:xfrm>
                <a:off x="9148270" y="3411822"/>
                <a:ext cx="187117" cy="218096"/>
              </a:xfrm>
              <a:prstGeom prst="rect">
                <a:avLst/>
              </a:prstGeom>
            </p:spPr>
          </p:pic>
          <p:sp>
            <p:nvSpPr>
              <p:cNvPr id="110" name="TextBox 33">
                <a:extLst>
                  <a:ext uri="{FF2B5EF4-FFF2-40B4-BE49-F238E27FC236}">
                    <a16:creationId xmlns:a16="http://schemas.microsoft.com/office/drawing/2014/main" id="{7310C4AA-3779-D755-E08F-F2679D4E51DA}"/>
                  </a:ext>
                </a:extLst>
              </p:cNvPr>
              <p:cNvSpPr txBox="1"/>
              <p:nvPr/>
            </p:nvSpPr>
            <p:spPr>
              <a:xfrm>
                <a:off x="9318025" y="3394201"/>
                <a:ext cx="22484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r>
                  <a:rPr lang="zh-CN" altLang="en-US" sz="1200" dirty="0">
                    <a:solidFill>
                      <a:prstClr val="black"/>
                    </a:solidFill>
                    <a:latin typeface="Arial"/>
                    <a:ea typeface="微软雅黑"/>
                  </a:rPr>
                  <a:t>泼尼松 </a:t>
                </a:r>
                <a:r>
                  <a:rPr lang="en-GB" sz="1200" dirty="0">
                    <a:solidFill>
                      <a:prstClr val="black"/>
                    </a:solidFill>
                    <a:latin typeface="Arial"/>
                    <a:ea typeface="微软雅黑"/>
                  </a:rPr>
                  <a:t>0.75 mg/kg/</a:t>
                </a:r>
                <a:r>
                  <a:rPr lang="zh-CN" altLang="en-US" sz="1200" dirty="0">
                    <a:solidFill>
                      <a:prstClr val="black"/>
                    </a:solidFill>
                    <a:latin typeface="Arial"/>
                    <a:ea typeface="微软雅黑"/>
                  </a:rPr>
                  <a:t>天</a:t>
                </a:r>
                <a:endParaRPr lang="en-GB" sz="1200" dirty="0">
                  <a:solidFill>
                    <a:prstClr val="black"/>
                  </a:solidFill>
                  <a:latin typeface="Arial"/>
                  <a:ea typeface="微软雅黑"/>
                </a:endParaRPr>
              </a:p>
            </p:txBody>
          </p:sp>
        </p:grpSp>
        <p:grpSp>
          <p:nvGrpSpPr>
            <p:cNvPr id="196" name="组合 195">
              <a:extLst>
                <a:ext uri="{FF2B5EF4-FFF2-40B4-BE49-F238E27FC236}">
                  <a16:creationId xmlns:a16="http://schemas.microsoft.com/office/drawing/2014/main" id="{6B39F499-07E4-ADBC-92E9-351640DED795}"/>
                </a:ext>
              </a:extLst>
            </p:cNvPr>
            <p:cNvGrpSpPr/>
            <p:nvPr/>
          </p:nvGrpSpPr>
          <p:grpSpPr>
            <a:xfrm>
              <a:off x="4046065" y="2409367"/>
              <a:ext cx="2389542" cy="276999"/>
              <a:chOff x="9195420" y="3834817"/>
              <a:chExt cx="2389542" cy="276999"/>
            </a:xfrm>
          </p:grpSpPr>
          <p:pic>
            <p:nvPicPr>
              <p:cNvPr id="108" name="Picture 11" descr="Chart">
                <a:extLst>
                  <a:ext uri="{FF2B5EF4-FFF2-40B4-BE49-F238E27FC236}">
                    <a16:creationId xmlns:a16="http://schemas.microsoft.com/office/drawing/2014/main" id="{A1042F94-FD56-972E-BBD3-2486B2954E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65325" t="90943" r="32591" b="4101"/>
              <a:stretch/>
            </p:blipFill>
            <p:spPr>
              <a:xfrm>
                <a:off x="9195420" y="3844851"/>
                <a:ext cx="151528" cy="216632"/>
              </a:xfrm>
              <a:prstGeom prst="rect">
                <a:avLst/>
              </a:prstGeom>
            </p:spPr>
          </p:pic>
          <p:sp>
            <p:nvSpPr>
              <p:cNvPr id="112" name="TextBox 35">
                <a:extLst>
                  <a:ext uri="{FF2B5EF4-FFF2-40B4-BE49-F238E27FC236}">
                    <a16:creationId xmlns:a16="http://schemas.microsoft.com/office/drawing/2014/main" id="{75A295B3-76C0-3E42-E662-42265E80C7BB}"/>
                  </a:ext>
                </a:extLst>
              </p:cNvPr>
              <p:cNvSpPr txBox="1"/>
              <p:nvPr/>
            </p:nvSpPr>
            <p:spPr>
              <a:xfrm>
                <a:off x="9332957" y="3834817"/>
                <a:ext cx="22520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r>
                  <a:rPr lang="zh-CN" altLang="en-US" sz="1200" dirty="0">
                    <a:solidFill>
                      <a:prstClr val="black"/>
                    </a:solidFill>
                    <a:latin typeface="Arial"/>
                    <a:ea typeface="微软雅黑"/>
                  </a:rPr>
                  <a:t>伐莫洛龙 </a:t>
                </a:r>
                <a:r>
                  <a:rPr lang="en-GB" sz="1200" dirty="0">
                    <a:solidFill>
                      <a:prstClr val="black"/>
                    </a:solidFill>
                    <a:latin typeface="Arial"/>
                    <a:ea typeface="微软雅黑"/>
                  </a:rPr>
                  <a:t>6 mg/kg/</a:t>
                </a:r>
                <a:r>
                  <a:rPr lang="zh-CN" altLang="en-US" sz="1200" dirty="0">
                    <a:solidFill>
                      <a:prstClr val="black"/>
                    </a:solidFill>
                    <a:latin typeface="Arial"/>
                    <a:ea typeface="微软雅黑"/>
                  </a:rPr>
                  <a:t>天</a:t>
                </a:r>
                <a:endParaRPr lang="en-GB" sz="1200" dirty="0">
                  <a:solidFill>
                    <a:prstClr val="black"/>
                  </a:solidFill>
                  <a:latin typeface="Arial"/>
                  <a:ea typeface="微软雅黑"/>
                </a:endParaRPr>
              </a:p>
            </p:txBody>
          </p:sp>
        </p:grpSp>
        <p:sp>
          <p:nvSpPr>
            <p:cNvPr id="229" name="矩形 228">
              <a:extLst>
                <a:ext uri="{FF2B5EF4-FFF2-40B4-BE49-F238E27FC236}">
                  <a16:creationId xmlns:a16="http://schemas.microsoft.com/office/drawing/2014/main" id="{F77ABF0F-BA9B-236F-69B4-784F20466017}"/>
                </a:ext>
              </a:extLst>
            </p:cNvPr>
            <p:cNvSpPr/>
            <p:nvPr/>
          </p:nvSpPr>
          <p:spPr>
            <a:xfrm>
              <a:off x="880964" y="2480324"/>
              <a:ext cx="136800" cy="136800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0" name="矩形 229">
              <a:extLst>
                <a:ext uri="{FF2B5EF4-FFF2-40B4-BE49-F238E27FC236}">
                  <a16:creationId xmlns:a16="http://schemas.microsoft.com/office/drawing/2014/main" id="{B8BF9F27-EF3A-D6D3-4BA0-2A4DF8DCA213}"/>
                </a:ext>
              </a:extLst>
            </p:cNvPr>
            <p:cNvSpPr/>
            <p:nvPr/>
          </p:nvSpPr>
          <p:spPr>
            <a:xfrm>
              <a:off x="1922364" y="2471858"/>
              <a:ext cx="136800" cy="136800"/>
            </a:xfrm>
            <a:prstGeom prst="rect">
              <a:avLst/>
            </a:prstGeom>
            <a:solidFill>
              <a:srgbClr val="6B7E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B7EB6"/>
                </a:solidFill>
              </a:endParaRPr>
            </a:p>
          </p:txBody>
        </p:sp>
        <p:sp>
          <p:nvSpPr>
            <p:cNvPr id="231" name="矩形 230">
              <a:extLst>
                <a:ext uri="{FF2B5EF4-FFF2-40B4-BE49-F238E27FC236}">
                  <a16:creationId xmlns:a16="http://schemas.microsoft.com/office/drawing/2014/main" id="{C794E206-E647-2FD6-896D-DFEB5F7F6C9E}"/>
                </a:ext>
              </a:extLst>
            </p:cNvPr>
            <p:cNvSpPr/>
            <p:nvPr/>
          </p:nvSpPr>
          <p:spPr>
            <a:xfrm>
              <a:off x="4060199" y="2471858"/>
              <a:ext cx="136800" cy="136800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76612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442C1944-234B-486C-18BA-17794A4ED51B}"/>
              </a:ext>
            </a:extLst>
          </p:cNvPr>
          <p:cNvSpPr/>
          <p:nvPr/>
        </p:nvSpPr>
        <p:spPr>
          <a:xfrm>
            <a:off x="1109604" y="5658509"/>
            <a:ext cx="10063176" cy="543116"/>
          </a:xfrm>
          <a:prstGeom prst="roundRect">
            <a:avLst>
              <a:gd name="adj" fmla="val 828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箭头: 下 13">
            <a:extLst>
              <a:ext uri="{FF2B5EF4-FFF2-40B4-BE49-F238E27FC236}">
                <a16:creationId xmlns:a16="http://schemas.microsoft.com/office/drawing/2014/main" id="{334E856C-242F-3EC4-9896-13009E97EBC8}"/>
              </a:ext>
            </a:extLst>
          </p:cNvPr>
          <p:cNvSpPr/>
          <p:nvPr/>
        </p:nvSpPr>
        <p:spPr>
          <a:xfrm>
            <a:off x="6002694" y="1549460"/>
            <a:ext cx="186613" cy="390204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110004020202020204"/>
              <a:ea typeface="微软雅黑"/>
              <a:cs typeface="+mn-cs"/>
            </a:endParaRP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E6B1507-3A9F-C30A-A16F-6C000FF7C0B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60400" y="74593"/>
            <a:ext cx="9916755" cy="954107"/>
          </a:xfrm>
        </p:spPr>
        <p:txBody>
          <a:bodyPr/>
          <a:lstStyle/>
          <a:p>
            <a:r>
              <a:rPr lang="zh-CN" altLang="en-US" dirty="0"/>
              <a:t>伐莫洛龙兼具更好的安全性和长期疗效，</a:t>
            </a:r>
            <a:r>
              <a:rPr lang="zh-CN" altLang="en-US" dirty="0">
                <a:solidFill>
                  <a:srgbClr val="C00000"/>
                </a:solidFill>
              </a:rPr>
              <a:t>不影响</a:t>
            </a:r>
            <a:r>
              <a:rPr lang="zh-CN" altLang="en-US" dirty="0"/>
              <a:t>儿童生长发育，可真正</a:t>
            </a:r>
            <a:r>
              <a:rPr lang="zh-CN" altLang="en-US" dirty="0">
                <a:solidFill>
                  <a:srgbClr val="C00000"/>
                </a:solidFill>
              </a:rPr>
              <a:t>实现</a:t>
            </a:r>
            <a:r>
              <a:rPr lang="en-US" altLang="zh-CN" dirty="0"/>
              <a:t>DMD</a:t>
            </a:r>
            <a:r>
              <a:rPr lang="zh-CN" altLang="en-US" dirty="0"/>
              <a:t>患儿的</a:t>
            </a:r>
            <a:r>
              <a:rPr lang="zh-CN" altLang="en-US" dirty="0">
                <a:solidFill>
                  <a:srgbClr val="C00000"/>
                </a:solidFill>
              </a:rPr>
              <a:t>长期足量</a:t>
            </a:r>
            <a:r>
              <a:rPr lang="zh-CN" altLang="en-US" dirty="0"/>
              <a:t>治疗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051F724-9260-BC2F-C01B-A0F6DD8E9F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numCol="3"/>
          <a:lstStyle/>
          <a:p>
            <a:r>
              <a:rPr lang="fr-FR" altLang="zh-CN" dirty="0"/>
              <a:t>Guglieri M, et al. JAMA neurology, 2022, 79(10): 1005-1014.</a:t>
            </a:r>
          </a:p>
          <a:p>
            <a:r>
              <a:rPr lang="fr-FR" altLang="zh-CN" dirty="0"/>
              <a:t>Dang UJ, et al. Neurology. 2024 Mar 12;102(5):e208112.</a:t>
            </a:r>
          </a:p>
          <a:p>
            <a:r>
              <a:rPr lang="fr-FR" altLang="zh-CN" dirty="0"/>
              <a:t>Guglieri M, et al. JAMA network open, 2022, 5(1): e2144178-e2144178.</a:t>
            </a:r>
          </a:p>
          <a:p>
            <a:r>
              <a:rPr lang="fr-FR" altLang="zh-CN" dirty="0"/>
              <a:t>Bello L, et al. Neurology. 2015 Sep 22;85(12)1048-55</a:t>
            </a:r>
          </a:p>
          <a:p>
            <a:r>
              <a:rPr lang="fr-FR" altLang="zh-CN" dirty="0"/>
              <a:t>Tong Y R, et al. Frontiers in Neurology, 2020, 11: 572006.</a:t>
            </a:r>
          </a:p>
          <a:p>
            <a:r>
              <a:rPr lang="fr-FR" altLang="zh-CN" dirty="0"/>
              <a:t>Zhang S, et al. Orphanet Journal of Rare Diseases, 2021, 16(1): 188.</a:t>
            </a:r>
          </a:p>
          <a:p>
            <a:r>
              <a:rPr lang="fr-FR" altLang="zh-CN" dirty="0"/>
              <a:t>Griggs RC, et al. 1991 Apr;48(4):383-8. </a:t>
            </a:r>
          </a:p>
          <a:p>
            <a:r>
              <a:rPr lang="fr-FR" altLang="zh-CN" dirty="0"/>
              <a:t>Guglieri M,et al. JAMA. 2022 Apr 19;327(15):1456-1468.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B9D4676-D44A-C21B-66B7-C23160541703}"/>
              </a:ext>
            </a:extLst>
          </p:cNvPr>
          <p:cNvSpPr txBox="1"/>
          <p:nvPr/>
        </p:nvSpPr>
        <p:spPr>
          <a:xfrm>
            <a:off x="1157719" y="5634817"/>
            <a:ext cx="1006317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epSeek-CJK-patch"/>
                <a:ea typeface="微软雅黑"/>
                <a:cs typeface="+mn-cs"/>
              </a:rPr>
              <a:t>基于伐莫洛龙的安全性特征，让医生与患儿在长期足量治疗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epSeek-CJK-patch"/>
                <a:ea typeface="微软雅黑"/>
                <a:cs typeface="+mn-cs"/>
              </a:rPr>
              <a:t>DMD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epSeek-CJK-patch"/>
                <a:ea typeface="微软雅黑"/>
                <a:cs typeface="+mn-cs"/>
              </a:rPr>
              <a:t>和降低副作用间无需妥协，持续延缓疾病进展、改善患儿生活质量和延长患儿生存时间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40CE8D6-222A-C0A9-1AA5-0F5565AF99C8}"/>
              </a:ext>
            </a:extLst>
          </p:cNvPr>
          <p:cNvSpPr txBox="1"/>
          <p:nvPr/>
        </p:nvSpPr>
        <p:spPr>
          <a:xfrm>
            <a:off x="615820" y="658586"/>
            <a:ext cx="5029200" cy="559836"/>
          </a:xfrm>
          <a:prstGeom prst="rect">
            <a:avLst/>
          </a:prstGeom>
        </p:spPr>
        <p:txBody>
          <a:bodyPr wrap="square" rtlCol="0" anchor="ctr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A8E43A2-729E-6976-9489-8CB836803331}"/>
              </a:ext>
            </a:extLst>
          </p:cNvPr>
          <p:cNvSpPr txBox="1"/>
          <p:nvPr/>
        </p:nvSpPr>
        <p:spPr>
          <a:xfrm>
            <a:off x="615820" y="746871"/>
            <a:ext cx="4839944" cy="471551"/>
          </a:xfrm>
          <a:prstGeom prst="rect">
            <a:avLst/>
          </a:prstGeom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3162037D-0AA1-1231-6728-6B42CB017EF8}"/>
              </a:ext>
            </a:extLst>
          </p:cNvPr>
          <p:cNvSpPr/>
          <p:nvPr/>
        </p:nvSpPr>
        <p:spPr>
          <a:xfrm>
            <a:off x="1920200" y="1576101"/>
            <a:ext cx="2916000" cy="648000"/>
          </a:xfrm>
          <a:prstGeom prst="round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37C3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严重副作用</a:t>
            </a:r>
            <a:r>
              <a:rPr kumimoji="0" lang="en-US" altLang="zh-CN" sz="1600" b="1" i="0" u="none" strike="noStrike" kern="1200" cap="none" spc="0" normalizeH="0" baseline="30000" noProof="0" dirty="0">
                <a:ln>
                  <a:noFill/>
                </a:ln>
                <a:solidFill>
                  <a:srgbClr val="537C3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537C38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DF17A0DA-D39D-BA31-8549-316977647E98}"/>
              </a:ext>
            </a:extLst>
          </p:cNvPr>
          <p:cNvSpPr/>
          <p:nvPr/>
        </p:nvSpPr>
        <p:spPr>
          <a:xfrm>
            <a:off x="1920200" y="3196799"/>
            <a:ext cx="2916000" cy="648000"/>
          </a:xfrm>
          <a:prstGeom prst="round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37C3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无法长期足量使用</a:t>
            </a:r>
            <a:r>
              <a:rPr kumimoji="0" lang="en-US" altLang="zh-CN" sz="1600" b="1" i="0" u="none" strike="noStrike" kern="1200" cap="none" spc="0" normalizeH="0" baseline="30000" noProof="0" dirty="0">
                <a:ln>
                  <a:noFill/>
                </a:ln>
                <a:solidFill>
                  <a:srgbClr val="537C3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5-6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537C38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013D1270-85EF-1D33-A392-BA49D20F9C3C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3378200" y="2224101"/>
            <a:ext cx="0" cy="972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4166BD5A-09A9-9C08-C8AB-E8833849FEFB}"/>
              </a:ext>
            </a:extLst>
          </p:cNvPr>
          <p:cNvSpPr/>
          <p:nvPr/>
        </p:nvSpPr>
        <p:spPr>
          <a:xfrm>
            <a:off x="1920200" y="4817497"/>
            <a:ext cx="2916000" cy="648000"/>
          </a:xfrm>
          <a:prstGeom prst="round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37C3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疗效损失</a:t>
            </a:r>
            <a:r>
              <a:rPr kumimoji="0" lang="en-US" altLang="zh-CN" sz="1600" b="1" i="0" u="none" strike="noStrike" kern="1200" cap="none" spc="0" normalizeH="0" baseline="30000" noProof="0" dirty="0">
                <a:ln>
                  <a:noFill/>
                </a:ln>
                <a:solidFill>
                  <a:srgbClr val="537C3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7-8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537C38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88DAEBE8-1F24-6C48-B63A-367959154E31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>
            <a:off x="3378200" y="3844799"/>
            <a:ext cx="0" cy="972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264_1_1_1_1_1">
            <a:extLst>
              <a:ext uri="{FF2B5EF4-FFF2-40B4-BE49-F238E27FC236}">
                <a16:creationId xmlns:a16="http://schemas.microsoft.com/office/drawing/2014/main" id="{863A374B-389A-117F-9E06-21D770DAA704}"/>
              </a:ext>
            </a:extLst>
          </p:cNvPr>
          <p:cNvSpPr/>
          <p:nvPr/>
        </p:nvSpPr>
        <p:spPr>
          <a:xfrm>
            <a:off x="6239183" y="1156793"/>
            <a:ext cx="5294007" cy="4414099"/>
          </a:xfrm>
          <a:prstGeom prst="roundRect">
            <a:avLst>
              <a:gd name="adj" fmla="val 2815"/>
            </a:avLst>
          </a:prstGeom>
          <a:noFill/>
          <a:ln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252000" rIns="36000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Rounded Rectangle 264_1_1_1_1_1">
            <a:extLst>
              <a:ext uri="{FF2B5EF4-FFF2-40B4-BE49-F238E27FC236}">
                <a16:creationId xmlns:a16="http://schemas.microsoft.com/office/drawing/2014/main" id="{7EA91A08-7E56-C39F-A95A-220CA9251D25}"/>
              </a:ext>
            </a:extLst>
          </p:cNvPr>
          <p:cNvSpPr/>
          <p:nvPr/>
        </p:nvSpPr>
        <p:spPr>
          <a:xfrm>
            <a:off x="658812" y="1156793"/>
            <a:ext cx="5294007" cy="4414099"/>
          </a:xfrm>
          <a:prstGeom prst="roundRect">
            <a:avLst>
              <a:gd name="adj" fmla="val 2815"/>
            </a:avLst>
          </a:prstGeom>
          <a:noFill/>
          <a:ln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252000" rIns="36000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0CF58D04-0050-2B36-2921-25DA58A18B2C}"/>
              </a:ext>
            </a:extLst>
          </p:cNvPr>
          <p:cNvGrpSpPr/>
          <p:nvPr/>
        </p:nvGrpSpPr>
        <p:grpSpPr>
          <a:xfrm>
            <a:off x="6810594" y="1002708"/>
            <a:ext cx="4151184" cy="504258"/>
            <a:chOff x="6810594" y="1602140"/>
            <a:chExt cx="4151184" cy="514829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50DC3565-EEAC-0C9B-6542-49456E39493D}"/>
                </a:ext>
              </a:extLst>
            </p:cNvPr>
            <p:cNvGrpSpPr/>
            <p:nvPr/>
          </p:nvGrpSpPr>
          <p:grpSpPr>
            <a:xfrm>
              <a:off x="6810594" y="1602140"/>
              <a:ext cx="4151184" cy="514829"/>
              <a:chOff x="1763688" y="1504330"/>
              <a:chExt cx="5634638" cy="375323"/>
            </a:xfrm>
          </p:grpSpPr>
          <p:sp>
            <p:nvSpPr>
              <p:cNvPr id="28" name="等腰三角形 27">
                <a:extLst>
                  <a:ext uri="{FF2B5EF4-FFF2-40B4-BE49-F238E27FC236}">
                    <a16:creationId xmlns:a16="http://schemas.microsoft.com/office/drawing/2014/main" id="{A5DA20F5-97EB-05A8-B5B1-2CD90457ECD7}"/>
                  </a:ext>
                </a:extLst>
              </p:cNvPr>
              <p:cNvSpPr/>
              <p:nvPr/>
            </p:nvSpPr>
            <p:spPr>
              <a:xfrm>
                <a:off x="1763688" y="1504330"/>
                <a:ext cx="522070" cy="125919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等腰三角形 28">
                <a:extLst>
                  <a:ext uri="{FF2B5EF4-FFF2-40B4-BE49-F238E27FC236}">
                    <a16:creationId xmlns:a16="http://schemas.microsoft.com/office/drawing/2014/main" id="{8D663D21-3C97-A8B3-A659-86D8C0F5539C}"/>
                  </a:ext>
                </a:extLst>
              </p:cNvPr>
              <p:cNvSpPr/>
              <p:nvPr/>
            </p:nvSpPr>
            <p:spPr>
              <a:xfrm>
                <a:off x="6876256" y="1504330"/>
                <a:ext cx="522070" cy="125919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" name="矩形: 圆顶角 29">
                <a:extLst>
                  <a:ext uri="{FF2B5EF4-FFF2-40B4-BE49-F238E27FC236}">
                    <a16:creationId xmlns:a16="http://schemas.microsoft.com/office/drawing/2014/main" id="{F64D487D-FBDE-C242-4977-BE73C964AF42}"/>
                  </a:ext>
                </a:extLst>
              </p:cNvPr>
              <p:cNvSpPr/>
              <p:nvPr/>
            </p:nvSpPr>
            <p:spPr>
              <a:xfrm flipV="1">
                <a:off x="2013710" y="1505965"/>
                <a:ext cx="5150576" cy="373688"/>
              </a:xfrm>
              <a:prstGeom prst="round2SameRect">
                <a:avLst>
                  <a:gd name="adj1" fmla="val 24798"/>
                  <a:gd name="adj2" fmla="val 0"/>
                </a:avLst>
              </a:prstGeom>
              <a:solidFill>
                <a:schemeClr val="accent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69424386-C336-45AB-69AB-937D76C7FC33}"/>
                </a:ext>
              </a:extLst>
            </p:cNvPr>
            <p:cNvSpPr txBox="1"/>
            <p:nvPr/>
          </p:nvSpPr>
          <p:spPr>
            <a:xfrm>
              <a:off x="7408473" y="1676010"/>
              <a:ext cx="2967200" cy="377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伐莫洛龙优势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F8F25337-54AC-4EA1-FC0C-572CF61EB9AA}"/>
              </a:ext>
            </a:extLst>
          </p:cNvPr>
          <p:cNvGrpSpPr/>
          <p:nvPr/>
        </p:nvGrpSpPr>
        <p:grpSpPr>
          <a:xfrm>
            <a:off x="1230223" y="1002707"/>
            <a:ext cx="4151184" cy="514829"/>
            <a:chOff x="1087228" y="1596794"/>
            <a:chExt cx="4151184" cy="514829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7280126B-90FD-57DC-6AC7-A85AE54E6A7A}"/>
                </a:ext>
              </a:extLst>
            </p:cNvPr>
            <p:cNvGrpSpPr/>
            <p:nvPr/>
          </p:nvGrpSpPr>
          <p:grpSpPr>
            <a:xfrm>
              <a:off x="1087228" y="1596794"/>
              <a:ext cx="4151184" cy="514829"/>
              <a:chOff x="1763688" y="1504330"/>
              <a:chExt cx="5634638" cy="375323"/>
            </a:xfrm>
          </p:grpSpPr>
          <p:sp>
            <p:nvSpPr>
              <p:cNvPr id="34" name="等腰三角形 33">
                <a:extLst>
                  <a:ext uri="{FF2B5EF4-FFF2-40B4-BE49-F238E27FC236}">
                    <a16:creationId xmlns:a16="http://schemas.microsoft.com/office/drawing/2014/main" id="{1FD351BB-E828-2E5F-D26B-74CA1CA3FFC1}"/>
                  </a:ext>
                </a:extLst>
              </p:cNvPr>
              <p:cNvSpPr/>
              <p:nvPr/>
            </p:nvSpPr>
            <p:spPr>
              <a:xfrm>
                <a:off x="1763688" y="1504330"/>
                <a:ext cx="522070" cy="125919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等腰三角形 34">
                <a:extLst>
                  <a:ext uri="{FF2B5EF4-FFF2-40B4-BE49-F238E27FC236}">
                    <a16:creationId xmlns:a16="http://schemas.microsoft.com/office/drawing/2014/main" id="{36FA4878-FF04-A171-C9C6-21C71A41CDC2}"/>
                  </a:ext>
                </a:extLst>
              </p:cNvPr>
              <p:cNvSpPr/>
              <p:nvPr/>
            </p:nvSpPr>
            <p:spPr>
              <a:xfrm>
                <a:off x="6876256" y="1504330"/>
                <a:ext cx="522070" cy="125919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矩形: 圆顶角 35">
                <a:extLst>
                  <a:ext uri="{FF2B5EF4-FFF2-40B4-BE49-F238E27FC236}">
                    <a16:creationId xmlns:a16="http://schemas.microsoft.com/office/drawing/2014/main" id="{790A404A-3105-E503-D97A-5D3217C73A80}"/>
                  </a:ext>
                </a:extLst>
              </p:cNvPr>
              <p:cNvSpPr/>
              <p:nvPr/>
            </p:nvSpPr>
            <p:spPr>
              <a:xfrm flipV="1">
                <a:off x="2013710" y="1505965"/>
                <a:ext cx="5150576" cy="373688"/>
              </a:xfrm>
              <a:prstGeom prst="round2SameRect">
                <a:avLst>
                  <a:gd name="adj1" fmla="val 24798"/>
                  <a:gd name="adj2" fmla="val 0"/>
                </a:avLst>
              </a:prstGeom>
              <a:solidFill>
                <a:schemeClr val="accent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5351F54E-039D-058D-C31A-5D4532A50AB1}"/>
                </a:ext>
              </a:extLst>
            </p:cNvPr>
            <p:cNvSpPr txBox="1"/>
            <p:nvPr/>
          </p:nvSpPr>
          <p:spPr>
            <a:xfrm>
              <a:off x="1475323" y="1670664"/>
              <a:ext cx="33867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传统激素局限性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F59DC300-0304-356B-6BC0-7FD38D9B7B75}"/>
              </a:ext>
            </a:extLst>
          </p:cNvPr>
          <p:cNvGrpSpPr/>
          <p:nvPr/>
        </p:nvGrpSpPr>
        <p:grpSpPr>
          <a:xfrm>
            <a:off x="10482073" y="0"/>
            <a:ext cx="1709927" cy="514370"/>
            <a:chOff x="7974334" y="-2263"/>
            <a:chExt cx="1709927" cy="514370"/>
          </a:xfrm>
        </p:grpSpPr>
        <p:sp>
          <p:nvSpPr>
            <p:cNvPr id="4" name="矩形: 对角圆角 3">
              <a:extLst>
                <a:ext uri="{FF2B5EF4-FFF2-40B4-BE49-F238E27FC236}">
                  <a16:creationId xmlns:a16="http://schemas.microsoft.com/office/drawing/2014/main" id="{046CC69E-08D0-DE8F-8385-0B92AE41D425}"/>
                </a:ext>
              </a:extLst>
            </p:cNvPr>
            <p:cNvSpPr/>
            <p:nvPr/>
          </p:nvSpPr>
          <p:spPr>
            <a:xfrm>
              <a:off x="7974334" y="-2263"/>
              <a:ext cx="1568918" cy="514369"/>
            </a:xfrm>
            <a:prstGeom prst="round2DiagRect">
              <a:avLst/>
            </a:prstGeom>
            <a:solidFill>
              <a:srgbClr val="4A752D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微软雅黑"/>
                <a:cs typeface="+mn-cs"/>
              </a:endParaRPr>
            </a:p>
          </p:txBody>
        </p:sp>
        <p:sp>
          <p:nvSpPr>
            <p:cNvPr id="11" name="矩形: 对角圆角 10">
              <a:extLst>
                <a:ext uri="{FF2B5EF4-FFF2-40B4-BE49-F238E27FC236}">
                  <a16:creationId xmlns:a16="http://schemas.microsoft.com/office/drawing/2014/main" id="{2681A2EA-EDC3-0822-818B-BAF38119B634}"/>
                </a:ext>
              </a:extLst>
            </p:cNvPr>
            <p:cNvSpPr/>
            <p:nvPr/>
          </p:nvSpPr>
          <p:spPr>
            <a:xfrm>
              <a:off x="8046341" y="-2262"/>
              <a:ext cx="1568918" cy="514369"/>
            </a:xfrm>
            <a:prstGeom prst="round2DiagRect">
              <a:avLst/>
            </a:prstGeom>
            <a:solidFill>
              <a:srgbClr val="4A752D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微软雅黑"/>
                <a:cs typeface="+mn-cs"/>
              </a:endParaRPr>
            </a:p>
          </p:txBody>
        </p:sp>
        <p:sp>
          <p:nvSpPr>
            <p:cNvPr id="16" name="矩形: 对角圆角 15">
              <a:extLst>
                <a:ext uri="{FF2B5EF4-FFF2-40B4-BE49-F238E27FC236}">
                  <a16:creationId xmlns:a16="http://schemas.microsoft.com/office/drawing/2014/main" id="{80661FA0-732F-5D49-A69E-8F2124364293}"/>
                </a:ext>
              </a:extLst>
            </p:cNvPr>
            <p:cNvSpPr/>
            <p:nvPr/>
          </p:nvSpPr>
          <p:spPr>
            <a:xfrm>
              <a:off x="8115343" y="-2262"/>
              <a:ext cx="1568918" cy="514369"/>
            </a:xfrm>
            <a:prstGeom prst="round2DiagRect">
              <a:avLst/>
            </a:prstGeom>
            <a:solidFill>
              <a:srgbClr val="4A75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微软雅黑"/>
                  <a:cs typeface="+mn-cs"/>
                </a:rPr>
                <a:t>有效性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微软雅黑"/>
                <a:cs typeface="+mn-cs"/>
              </a:endParaRPr>
            </a:p>
          </p:txBody>
        </p:sp>
      </p:grp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2958BD91-F138-32DD-8C2C-695267A13D37}"/>
              </a:ext>
            </a:extLst>
          </p:cNvPr>
          <p:cNvSpPr/>
          <p:nvPr/>
        </p:nvSpPr>
        <p:spPr>
          <a:xfrm>
            <a:off x="6546186" y="2275326"/>
            <a:ext cx="4680000" cy="1095718"/>
          </a:xfrm>
          <a:custGeom>
            <a:avLst/>
            <a:gdLst>
              <a:gd name="connsiteX0" fmla="*/ 0 w 4680000"/>
              <a:gd name="connsiteY0" fmla="*/ 0 h 1507994"/>
              <a:gd name="connsiteX1" fmla="*/ 4680000 w 4680000"/>
              <a:gd name="connsiteY1" fmla="*/ 0 h 1507994"/>
              <a:gd name="connsiteX2" fmla="*/ 4680000 w 4680000"/>
              <a:gd name="connsiteY2" fmla="*/ 1507994 h 1507994"/>
              <a:gd name="connsiteX3" fmla="*/ 0 w 4680000"/>
              <a:gd name="connsiteY3" fmla="*/ 1507994 h 1507994"/>
              <a:gd name="connsiteX4" fmla="*/ 0 w 4680000"/>
              <a:gd name="connsiteY4" fmla="*/ 0 h 150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0000" h="1507994">
                <a:moveTo>
                  <a:pt x="0" y="0"/>
                </a:moveTo>
                <a:lnTo>
                  <a:pt x="4680000" y="0"/>
                </a:lnTo>
                <a:lnTo>
                  <a:pt x="4680000" y="1507994"/>
                </a:lnTo>
                <a:lnTo>
                  <a:pt x="0" y="15079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8590" tIns="17780" rIns="99568" bIns="17780" numCol="1" spcCol="1270" anchor="t" anchorCtr="0">
            <a:noAutofit/>
          </a:bodyPr>
          <a:lstStyle/>
          <a:p>
            <a:pPr marL="114300" marR="0" lvl="1" indent="-114300" algn="l" defTabSz="6223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对骨代谢、生长无有害影响</a:t>
            </a:r>
          </a:p>
          <a:p>
            <a:pPr marL="114300" marR="0" lvl="1" indent="-114300" algn="l" defTabSz="6223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无白内障事件发生</a:t>
            </a:r>
          </a:p>
          <a:p>
            <a:pPr marL="114300" marR="0" lvl="1" indent="-114300" algn="l" defTabSz="6223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行为异常、糖尿病、皮肤毛发改变、感染等不良事件上发生率更低</a:t>
            </a:r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FE4F1895-EC93-74C8-B9F9-EB8D7CC47D53}"/>
              </a:ext>
            </a:extLst>
          </p:cNvPr>
          <p:cNvSpPr/>
          <p:nvPr/>
        </p:nvSpPr>
        <p:spPr>
          <a:xfrm>
            <a:off x="6546186" y="4131132"/>
            <a:ext cx="4680000" cy="592927"/>
          </a:xfrm>
          <a:custGeom>
            <a:avLst/>
            <a:gdLst>
              <a:gd name="connsiteX0" fmla="*/ 0 w 4680000"/>
              <a:gd name="connsiteY0" fmla="*/ 0 h 753997"/>
              <a:gd name="connsiteX1" fmla="*/ 4680000 w 4680000"/>
              <a:gd name="connsiteY1" fmla="*/ 0 h 753997"/>
              <a:gd name="connsiteX2" fmla="*/ 4680000 w 4680000"/>
              <a:gd name="connsiteY2" fmla="*/ 753997 h 753997"/>
              <a:gd name="connsiteX3" fmla="*/ 0 w 4680000"/>
              <a:gd name="connsiteY3" fmla="*/ 753997 h 753997"/>
              <a:gd name="connsiteX4" fmla="*/ 0 w 4680000"/>
              <a:gd name="connsiteY4" fmla="*/ 0 h 75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0000" h="753997">
                <a:moveTo>
                  <a:pt x="0" y="0"/>
                </a:moveTo>
                <a:lnTo>
                  <a:pt x="4680000" y="0"/>
                </a:lnTo>
                <a:lnTo>
                  <a:pt x="4680000" y="753997"/>
                </a:lnTo>
                <a:lnTo>
                  <a:pt x="0" y="7539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8590" tIns="17780" rIns="99568" bIns="17780" numCol="1" spcCol="1270" anchor="t" anchorCtr="0">
            <a:noAutofit/>
          </a:bodyPr>
          <a:lstStyle/>
          <a:p>
            <a:pPr marL="114300" marR="0" lvl="1" indent="-114300" algn="l" defTabSz="6223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中国博鳌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EAP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项目中，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139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名患儿使用伐莫洛龙均按照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 mg/kg/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天持续治疗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644D61CD-E60A-81C2-A125-1A1A35CC4CBF}"/>
              </a:ext>
            </a:extLst>
          </p:cNvPr>
          <p:cNvSpPr txBox="1"/>
          <p:nvPr/>
        </p:nvSpPr>
        <p:spPr>
          <a:xfrm>
            <a:off x="7348552" y="1724466"/>
            <a:ext cx="1278467" cy="3416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37C38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更安全</a:t>
            </a:r>
            <a:r>
              <a:rPr kumimoji="0" lang="en-US" altLang="zh-CN" sz="1800" b="1" i="0" u="none" strike="noStrike" kern="1200" cap="none" spc="0" normalizeH="0" baseline="30000" noProof="0" dirty="0">
                <a:ln>
                  <a:noFill/>
                </a:ln>
                <a:solidFill>
                  <a:srgbClr val="537C38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1-3</a:t>
            </a:r>
            <a:endParaRPr kumimoji="0" lang="zh-CN" altLang="zh-CN" sz="1800" b="0" i="0" u="none" strike="noStrike" kern="1200" cap="none" spc="0" normalizeH="0" baseline="30000" noProof="0" dirty="0">
              <a:ln>
                <a:noFill/>
              </a:ln>
              <a:solidFill>
                <a:srgbClr val="537C3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3" name="图形 42">
            <a:extLst>
              <a:ext uri="{FF2B5EF4-FFF2-40B4-BE49-F238E27FC236}">
                <a16:creationId xmlns:a16="http://schemas.microsoft.com/office/drawing/2014/main" id="{B4B7611E-8BA0-00C0-0E51-609BAE4AA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2936" y="1679282"/>
            <a:ext cx="432000" cy="432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EC22681E-92A6-A179-F6D9-9B32BF929C0F}"/>
              </a:ext>
            </a:extLst>
          </p:cNvPr>
          <p:cNvSpPr txBox="1"/>
          <p:nvPr/>
        </p:nvSpPr>
        <p:spPr>
          <a:xfrm>
            <a:off x="7348552" y="3580272"/>
            <a:ext cx="1909464" cy="3416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37C38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可持续足量治疗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37C3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8" name="图形 47">
            <a:extLst>
              <a:ext uri="{FF2B5EF4-FFF2-40B4-BE49-F238E27FC236}">
                <a16:creationId xmlns:a16="http://schemas.microsoft.com/office/drawing/2014/main" id="{4B945B08-1885-B9A1-45D5-2277BE765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22936" y="3535088"/>
            <a:ext cx="432000" cy="432000"/>
          </a:xfrm>
          <a:prstGeom prst="rect">
            <a:avLst/>
          </a:prstGeom>
        </p:spPr>
      </p:pic>
      <p:pic>
        <p:nvPicPr>
          <p:cNvPr id="52" name="图形 51">
            <a:extLst>
              <a:ext uri="{FF2B5EF4-FFF2-40B4-BE49-F238E27FC236}">
                <a16:creationId xmlns:a16="http://schemas.microsoft.com/office/drawing/2014/main" id="{2B359573-DE2D-8699-8927-709FE50D4E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68936" y="4888104"/>
            <a:ext cx="540000" cy="540000"/>
          </a:xfrm>
          <a:prstGeom prst="rect">
            <a:avLst/>
          </a:prstGeom>
        </p:spPr>
      </p:pic>
      <p:sp>
        <p:nvSpPr>
          <p:cNvPr id="54" name="文本框 53">
            <a:extLst>
              <a:ext uri="{FF2B5EF4-FFF2-40B4-BE49-F238E27FC236}">
                <a16:creationId xmlns:a16="http://schemas.microsoft.com/office/drawing/2014/main" id="{94C3DBAF-9E32-3F5A-6C60-4AB35B2750C6}"/>
              </a:ext>
            </a:extLst>
          </p:cNvPr>
          <p:cNvSpPr txBox="1"/>
          <p:nvPr/>
        </p:nvSpPr>
        <p:spPr>
          <a:xfrm>
            <a:off x="7348552" y="4987288"/>
            <a:ext cx="2283128" cy="3416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37C38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达到长期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537C38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最大疗效</a:t>
            </a:r>
            <a:r>
              <a:rPr kumimoji="0" lang="en-US" altLang="zh-CN" sz="1800" b="1" i="0" u="none" strike="noStrike" kern="1200" cap="none" spc="0" normalizeH="0" baseline="30000" noProof="0" dirty="0">
                <a:ln>
                  <a:noFill/>
                </a:ln>
                <a:solidFill>
                  <a:srgbClr val="537C38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7-8</a:t>
            </a:r>
            <a:endParaRPr kumimoji="0" lang="zh-CN" altLang="zh-CN" sz="1800" b="0" i="0" u="none" strike="noStrike" kern="1200" cap="none" spc="0" normalizeH="0" baseline="30000" noProof="0" dirty="0">
              <a:ln>
                <a:noFill/>
              </a:ln>
              <a:solidFill>
                <a:srgbClr val="537C3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117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FEF9C24E-EFC2-8BC7-3915-116CC731972D}"/>
              </a:ext>
            </a:extLst>
          </p:cNvPr>
          <p:cNvSpPr/>
          <p:nvPr/>
        </p:nvSpPr>
        <p:spPr>
          <a:xfrm flipH="1">
            <a:off x="6245982" y="4226253"/>
            <a:ext cx="5292000" cy="1562803"/>
          </a:xfrm>
          <a:prstGeom prst="roundRect">
            <a:avLst>
              <a:gd name="adj" fmla="val 9665"/>
            </a:avLst>
          </a:prstGeom>
          <a:solidFill>
            <a:schemeClr val="accent1">
              <a:lumMod val="10000"/>
              <a:lumOff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is for office"/>
              <a:ea typeface="微软雅黑"/>
              <a:cs typeface="+mn-cs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752648C4-848B-C5F4-0FFD-EC6340F6A0CE}"/>
              </a:ext>
            </a:extLst>
          </p:cNvPr>
          <p:cNvSpPr/>
          <p:nvPr/>
        </p:nvSpPr>
        <p:spPr>
          <a:xfrm flipH="1">
            <a:off x="660400" y="4226253"/>
            <a:ext cx="5292000" cy="1562803"/>
          </a:xfrm>
          <a:prstGeom prst="roundRect">
            <a:avLst>
              <a:gd name="adj" fmla="val 9665"/>
            </a:avLst>
          </a:prstGeom>
          <a:solidFill>
            <a:schemeClr val="accent1">
              <a:lumMod val="10000"/>
              <a:lumOff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is for office"/>
              <a:ea typeface="微软雅黑"/>
              <a:cs typeface="+mn-cs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F58B2607-45ED-4AB8-33DC-0278F4B50A44}"/>
              </a:ext>
            </a:extLst>
          </p:cNvPr>
          <p:cNvSpPr/>
          <p:nvPr/>
        </p:nvSpPr>
        <p:spPr>
          <a:xfrm flipH="1">
            <a:off x="6245982" y="1292735"/>
            <a:ext cx="5292000" cy="2384389"/>
          </a:xfrm>
          <a:prstGeom prst="roundRect">
            <a:avLst>
              <a:gd name="adj" fmla="val 9665"/>
            </a:avLst>
          </a:prstGeom>
          <a:solidFill>
            <a:schemeClr val="accent1">
              <a:lumMod val="10000"/>
              <a:lumOff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is for office"/>
              <a:ea typeface="微软雅黑"/>
              <a:cs typeface="+mn-cs"/>
            </a:endParaRP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B83731E9-BA88-4D83-5B29-879D9FF5C8AB}"/>
              </a:ext>
            </a:extLst>
          </p:cNvPr>
          <p:cNvSpPr/>
          <p:nvPr/>
        </p:nvSpPr>
        <p:spPr>
          <a:xfrm flipH="1">
            <a:off x="675495" y="1292735"/>
            <a:ext cx="5292000" cy="2384389"/>
          </a:xfrm>
          <a:prstGeom prst="roundRect">
            <a:avLst>
              <a:gd name="adj" fmla="val 9665"/>
            </a:avLst>
          </a:prstGeom>
          <a:solidFill>
            <a:schemeClr val="accent1">
              <a:lumMod val="10000"/>
              <a:lumOff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is for office"/>
              <a:ea typeface="微软雅黑"/>
              <a:cs typeface="+mn-cs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8B379D9-CE8E-2694-01D7-3F5C9605DD1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1163" y="209135"/>
            <a:ext cx="9291674" cy="523220"/>
          </a:xfrm>
        </p:spPr>
        <p:txBody>
          <a:bodyPr/>
          <a:lstStyle/>
          <a:p>
            <a:r>
              <a:rPr lang="zh-CN" altLang="en-US" dirty="0"/>
              <a:t>伐莫洛龙口服混悬液保障</a:t>
            </a:r>
            <a:r>
              <a:rPr lang="en-US" altLang="zh-CN" dirty="0"/>
              <a:t>4</a:t>
            </a:r>
            <a:r>
              <a:rPr lang="zh-CN" altLang="en-US" dirty="0"/>
              <a:t>岁及以上</a:t>
            </a:r>
            <a:r>
              <a:rPr lang="en-US" altLang="zh-CN" dirty="0"/>
              <a:t>DMD</a:t>
            </a:r>
            <a:r>
              <a:rPr lang="zh-CN" altLang="en-US" dirty="0"/>
              <a:t>儿童用药公平性</a:t>
            </a:r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93B4F2A2-292E-2CD4-13AF-3D37452551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0400" y="6150637"/>
            <a:ext cx="10858500" cy="431800"/>
          </a:xfrm>
        </p:spPr>
        <p:txBody>
          <a:bodyPr/>
          <a:lstStyle/>
          <a:p>
            <a:r>
              <a:rPr lang="zh-CN" altLang="en-US" sz="800" dirty="0">
                <a:cs typeface="+mn-ea"/>
                <a:sym typeface="+mn-lt"/>
              </a:rPr>
              <a:t>中华医学会医学遗传学分会遗传病临床实践指南撰写组</a:t>
            </a:r>
            <a:r>
              <a:rPr lang="en-US" altLang="zh-CN" sz="800" dirty="0">
                <a:cs typeface="+mn-ea"/>
                <a:sym typeface="+mn-lt"/>
              </a:rPr>
              <a:t>. </a:t>
            </a:r>
            <a:r>
              <a:rPr lang="zh-CN" altLang="en-US" sz="800" dirty="0">
                <a:cs typeface="+mn-ea"/>
                <a:sym typeface="+mn-lt"/>
              </a:rPr>
              <a:t>中华医学遗传学杂志</a:t>
            </a:r>
            <a:r>
              <a:rPr lang="en-US" altLang="zh-CN" sz="800" dirty="0">
                <a:cs typeface="+mn-ea"/>
                <a:sym typeface="+mn-lt"/>
              </a:rPr>
              <a:t>. 2020,37(3):258-262.</a:t>
            </a:r>
          </a:p>
          <a:p>
            <a:r>
              <a:rPr lang="zh-CN" altLang="en-US" sz="800" dirty="0">
                <a:cs typeface="+mn-ea"/>
                <a:sym typeface="+mn-lt"/>
              </a:rPr>
              <a:t>中华医学会罕见病分会</a:t>
            </a:r>
            <a:r>
              <a:rPr lang="en-US" altLang="zh-CN" sz="800" dirty="0">
                <a:cs typeface="+mn-ea"/>
                <a:sym typeface="+mn-lt"/>
              </a:rPr>
              <a:t>, </a:t>
            </a:r>
            <a:r>
              <a:rPr lang="zh-CN" altLang="en-US" sz="800" dirty="0">
                <a:cs typeface="+mn-ea"/>
                <a:sym typeface="+mn-lt"/>
              </a:rPr>
              <a:t>等</a:t>
            </a:r>
            <a:r>
              <a:rPr lang="en-US" altLang="zh-CN" sz="800" dirty="0">
                <a:cs typeface="+mn-ea"/>
                <a:sym typeface="+mn-lt"/>
              </a:rPr>
              <a:t>. </a:t>
            </a:r>
            <a:r>
              <a:rPr lang="zh-CN" altLang="en-US" sz="800" dirty="0">
                <a:cs typeface="+mn-ea"/>
                <a:sym typeface="+mn-lt"/>
              </a:rPr>
              <a:t>中华医学杂志</a:t>
            </a:r>
            <a:r>
              <a:rPr lang="en-US" altLang="zh-CN" sz="800" dirty="0">
                <a:cs typeface="+mn-ea"/>
                <a:sym typeface="+mn-lt"/>
              </a:rPr>
              <a:t>. 2024;104(11):822-833.</a:t>
            </a:r>
          </a:p>
          <a:p>
            <a:r>
              <a:rPr lang="da-DK" altLang="zh-CN" sz="800" dirty="0">
                <a:cs typeface="+mn-ea"/>
                <a:sym typeface="+mn-lt"/>
              </a:rPr>
              <a:t>Erik Landfeldt, et al. Neurology. 2014;83(6):529–536.</a:t>
            </a:r>
            <a:endParaRPr lang="en-US" altLang="zh-CN" sz="800" dirty="0">
              <a:cs typeface="+mn-ea"/>
              <a:sym typeface="+mn-lt"/>
            </a:endParaRPr>
          </a:p>
          <a:p>
            <a:r>
              <a:rPr lang="zh-CN" altLang="en-US" sz="800" dirty="0">
                <a:cs typeface="+mn-ea"/>
                <a:sym typeface="+mn-lt"/>
              </a:rPr>
              <a:t>中华医学会肠外肠内营养学分会</a:t>
            </a:r>
            <a:r>
              <a:rPr lang="en-US" altLang="zh-CN" sz="800" dirty="0">
                <a:cs typeface="+mn-ea"/>
                <a:sym typeface="+mn-lt"/>
              </a:rPr>
              <a:t>. </a:t>
            </a:r>
            <a:r>
              <a:rPr lang="zh-CN" altLang="en-US" sz="800" dirty="0">
                <a:cs typeface="+mn-ea"/>
                <a:sym typeface="+mn-lt"/>
              </a:rPr>
              <a:t>中华医学杂志</a:t>
            </a:r>
            <a:r>
              <a:rPr lang="en-US" altLang="zh-CN" sz="800" dirty="0">
                <a:cs typeface="+mn-ea"/>
                <a:sym typeface="+mn-lt"/>
              </a:rPr>
              <a:t>. 2024,104(11)</a:t>
            </a:r>
            <a:r>
              <a:rPr lang="en-US" altLang="zh-CN" dirty="0">
                <a:cs typeface="+mn-ea"/>
                <a:sym typeface="+mn-lt"/>
              </a:rPr>
              <a:t>:</a:t>
            </a:r>
            <a:r>
              <a:rPr lang="en-US" altLang="zh-CN" sz="800" dirty="0">
                <a:cs typeface="+mn-ea"/>
                <a:sym typeface="+mn-lt"/>
              </a:rPr>
              <a:t>799-821.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9C9EE12-B9CB-C948-1D75-FC89BCFB2298}"/>
              </a:ext>
            </a:extLst>
          </p:cNvPr>
          <p:cNvGrpSpPr/>
          <p:nvPr/>
        </p:nvGrpSpPr>
        <p:grpSpPr>
          <a:xfrm>
            <a:off x="10482073" y="0"/>
            <a:ext cx="1709927" cy="514370"/>
            <a:chOff x="7974334" y="-2263"/>
            <a:chExt cx="1709927" cy="514370"/>
          </a:xfrm>
        </p:grpSpPr>
        <p:sp>
          <p:nvSpPr>
            <p:cNvPr id="13" name="矩形: 对角圆角 12">
              <a:extLst>
                <a:ext uri="{FF2B5EF4-FFF2-40B4-BE49-F238E27FC236}">
                  <a16:creationId xmlns:a16="http://schemas.microsoft.com/office/drawing/2014/main" id="{302629ED-0DBD-1EC8-D7FB-698AF44A958B}"/>
                </a:ext>
              </a:extLst>
            </p:cNvPr>
            <p:cNvSpPr/>
            <p:nvPr/>
          </p:nvSpPr>
          <p:spPr>
            <a:xfrm>
              <a:off x="7974334" y="-2263"/>
              <a:ext cx="1568918" cy="514369"/>
            </a:xfrm>
            <a:prstGeom prst="round2DiagRect">
              <a:avLst/>
            </a:prstGeom>
            <a:solidFill>
              <a:srgbClr val="4A752D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微软雅黑"/>
                <a:cs typeface="+mn-cs"/>
              </a:endParaRPr>
            </a:p>
          </p:txBody>
        </p:sp>
        <p:sp>
          <p:nvSpPr>
            <p:cNvPr id="14" name="矩形: 对角圆角 13">
              <a:extLst>
                <a:ext uri="{FF2B5EF4-FFF2-40B4-BE49-F238E27FC236}">
                  <a16:creationId xmlns:a16="http://schemas.microsoft.com/office/drawing/2014/main" id="{5107DAE1-03ED-7A4A-96CF-5E8844890337}"/>
                </a:ext>
              </a:extLst>
            </p:cNvPr>
            <p:cNvSpPr/>
            <p:nvPr/>
          </p:nvSpPr>
          <p:spPr>
            <a:xfrm>
              <a:off x="8046341" y="-2262"/>
              <a:ext cx="1568918" cy="514369"/>
            </a:xfrm>
            <a:prstGeom prst="round2DiagRect">
              <a:avLst/>
            </a:prstGeom>
            <a:solidFill>
              <a:srgbClr val="4A752D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微软雅黑"/>
                <a:cs typeface="+mn-cs"/>
              </a:endParaRPr>
            </a:p>
          </p:txBody>
        </p:sp>
        <p:sp>
          <p:nvSpPr>
            <p:cNvPr id="15" name="矩形: 对角圆角 14">
              <a:extLst>
                <a:ext uri="{FF2B5EF4-FFF2-40B4-BE49-F238E27FC236}">
                  <a16:creationId xmlns:a16="http://schemas.microsoft.com/office/drawing/2014/main" id="{484CF3B3-B274-E62A-DB03-AEF9B835A405}"/>
                </a:ext>
              </a:extLst>
            </p:cNvPr>
            <p:cNvSpPr/>
            <p:nvPr/>
          </p:nvSpPr>
          <p:spPr>
            <a:xfrm>
              <a:off x="8115343" y="-2262"/>
              <a:ext cx="1568918" cy="514369"/>
            </a:xfrm>
            <a:prstGeom prst="round2DiagRect">
              <a:avLst/>
            </a:prstGeom>
            <a:solidFill>
              <a:srgbClr val="4A75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微软雅黑"/>
                  <a:cs typeface="+mn-cs"/>
                </a:rPr>
                <a:t>公平性</a:t>
              </a:r>
            </a:p>
          </p:txBody>
        </p:sp>
      </p:grpSp>
      <p:sp>
        <p:nvSpPr>
          <p:cNvPr id="16" name="Google Shape;219;p16">
            <a:extLst>
              <a:ext uri="{FF2B5EF4-FFF2-40B4-BE49-F238E27FC236}">
                <a16:creationId xmlns:a16="http://schemas.microsoft.com/office/drawing/2014/main" id="{76FD1E56-FD8B-82BB-945F-831D3C188C6D}"/>
              </a:ext>
            </a:extLst>
          </p:cNvPr>
          <p:cNvSpPr/>
          <p:nvPr/>
        </p:nvSpPr>
        <p:spPr>
          <a:xfrm>
            <a:off x="447753" y="1182975"/>
            <a:ext cx="11296495" cy="4536275"/>
          </a:xfrm>
          <a:prstGeom prst="round1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8" name="Google Shape;233;p16">
            <a:extLst>
              <a:ext uri="{FF2B5EF4-FFF2-40B4-BE49-F238E27FC236}">
                <a16:creationId xmlns:a16="http://schemas.microsoft.com/office/drawing/2014/main" id="{AC2F82B4-5642-C1A0-A56F-EC3047A73A55}"/>
              </a:ext>
            </a:extLst>
          </p:cNvPr>
          <p:cNvSpPr txBox="1"/>
          <p:nvPr/>
        </p:nvSpPr>
        <p:spPr>
          <a:xfrm>
            <a:off x="846283" y="1346429"/>
            <a:ext cx="5121211" cy="213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杜氏肌营养不良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(DMD)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是一种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X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连锁隐性遗传性肌肉变性疾病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1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，基本为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男性患儿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171450" lvl="0" indent="-1714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DMD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疾病对患儿、家庭、社会危害巨大，中国患儿死亡中位数在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18.57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岁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2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，</a:t>
            </a:r>
            <a:r>
              <a:rPr lang="en-US" altLang="zh-CN" sz="1400" dirty="0">
                <a:cs typeface="+mn-ea"/>
                <a:sym typeface="+mn-lt"/>
              </a:rPr>
              <a:t> DMD</a:t>
            </a:r>
            <a:r>
              <a:rPr lang="zh-CN" altLang="en-US" sz="1400" dirty="0">
                <a:cs typeface="+mn-ea"/>
                <a:sym typeface="+mn-lt"/>
              </a:rPr>
              <a:t>家庭的工作时间和效率损失约为</a:t>
            </a:r>
            <a:r>
              <a:rPr lang="en-US" altLang="zh-CN" sz="1400" b="1" dirty="0">
                <a:solidFill>
                  <a:srgbClr val="C00000"/>
                </a:solidFill>
                <a:cs typeface="+mn-ea"/>
                <a:sym typeface="+mn-lt"/>
              </a:rPr>
              <a:t>2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  <a:cs typeface="+mn-ea"/>
                <a:sym typeface="+mn-lt"/>
              </a:rPr>
              <a:t>0-29%</a:t>
            </a:r>
            <a:r>
              <a:rPr lang="en-US" altLang="zh-CN" sz="1400" baseline="30000" dirty="0">
                <a:cs typeface="+mn-ea"/>
                <a:sym typeface="+mn-lt"/>
              </a:rPr>
              <a:t>3</a:t>
            </a:r>
          </a:p>
          <a:p>
            <a:pPr marL="171450" lvl="0" indent="-1714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cs typeface="+mn-ea"/>
                <a:sym typeface="+mn-lt"/>
              </a:rPr>
              <a:t>提高健康水平：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伐莫洛龙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安全性更佳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，可真正实现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DMD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的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长期足量治疗</a:t>
            </a: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，显著提高患者健康水平，改善家庭社会负担。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4A752D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27AA3F4-FBD1-DFEC-E40D-43A5D8C2DDA6}"/>
              </a:ext>
            </a:extLst>
          </p:cNvPr>
          <p:cNvSpPr txBox="1"/>
          <p:nvPr/>
        </p:nvSpPr>
        <p:spPr>
          <a:xfrm>
            <a:off x="6370484" y="1357088"/>
            <a:ext cx="5146021" cy="1874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zh-CN"/>
            </a:defPPr>
            <a:lvl1pPr marL="171450" marR="0" lvl="0" indent="-1714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cs typeface="+mn-ea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杜氏肌营养不良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(DMD)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rPr>
              <a:t>属于国家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</a:rPr>
              <a:t>《</a:t>
            </a:r>
            <a:r>
              <a:rPr kumimoji="0" lang="zh-CN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</a:rPr>
              <a:t>第一批罕见病目录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</a:rPr>
              <a:t>》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rPr>
              <a:t>进行性肌营养不良的一种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rPr>
              <a:t>发病率在</a:t>
            </a:r>
            <a:r>
              <a:rPr kumimoji="0" lang="zh-CN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</a:rPr>
              <a:t>存活男婴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rPr>
              <a:t>中约为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</a:rPr>
              <a:t>1/5051</a:t>
            </a:r>
            <a:r>
              <a:rPr lang="en-US" altLang="zh-CN" b="1" baseline="30000" dirty="0">
                <a:solidFill>
                  <a:prstClr val="black"/>
                </a:solidFill>
                <a:latin typeface="Arial"/>
                <a:ea typeface="微软雅黑"/>
                <a:sym typeface="+mn-lt"/>
              </a:rPr>
              <a:t>4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rPr>
              <a:t>2023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rPr>
              <a:t>年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rPr>
              <a:t>全国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rPr>
              <a:t>新发为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</a:rPr>
              <a:t>913</a:t>
            </a:r>
            <a:r>
              <a:rPr kumimoji="0" lang="zh-CN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</a:rPr>
              <a:t>人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rPr>
              <a:t>，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rPr>
              <a:t>如纳入医保对基金影响有限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rPr>
              <a:t>目前已在</a:t>
            </a:r>
            <a:r>
              <a:rPr kumimoji="0" lang="zh-CN" altLang="zh-CN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</a:rPr>
              <a:t>欧美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</a:rPr>
              <a:t>上市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rPr>
              <a:t>，均被认定为</a:t>
            </a:r>
            <a:r>
              <a:rPr kumimoji="0" lang="zh-CN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</a:rPr>
              <a:t>孤儿药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A752D"/>
                </a:solidFill>
                <a:effectLst/>
                <a:uLnTx/>
                <a:uFillTx/>
                <a:latin typeface="Arial"/>
                <a:ea typeface="微软雅黑"/>
              </a:rPr>
              <a:t>，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rPr>
              <a:t>国内上市价格低于全球最低价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7886EDF-195C-C3C2-57B3-0DE0E9A175AE}"/>
              </a:ext>
            </a:extLst>
          </p:cNvPr>
          <p:cNvSpPr txBox="1"/>
          <p:nvPr/>
        </p:nvSpPr>
        <p:spPr>
          <a:xfrm>
            <a:off x="631163" y="4375262"/>
            <a:ext cx="5273428" cy="68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zh-CN"/>
            </a:defPPr>
            <a:lvl1pPr marL="171450" marR="0" lvl="0" indent="-1714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cs typeface="+mn-ea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rPr>
              <a:t>伐莫洛龙是中国</a:t>
            </a:r>
            <a:r>
              <a:rPr kumimoji="0" lang="zh-CN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</a:rPr>
              <a:t>唯一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rPr>
              <a:t>获批治疗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rPr>
              <a:t>DMD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rPr>
              <a:t>的药品，纳入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rPr>
              <a:t>国家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rPr>
              <a:t>医保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rPr>
              <a:t>目录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rPr>
              <a:t>将弥补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rPr>
              <a:t>DMD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rPr>
              <a:t>临床治疗及医保目录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</a:rPr>
              <a:t>双重</a:t>
            </a:r>
            <a:r>
              <a:rPr kumimoji="0" lang="zh-CN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</a:rPr>
              <a:t>空白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4B7DB45-B7C7-A739-F608-4BB34F36B681}"/>
              </a:ext>
            </a:extLst>
          </p:cNvPr>
          <p:cNvSpPr txBox="1"/>
          <p:nvPr/>
        </p:nvSpPr>
        <p:spPr>
          <a:xfrm>
            <a:off x="6320901" y="4330141"/>
            <a:ext cx="5050514" cy="1280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zh-CN"/>
            </a:defPPr>
            <a:lvl1pPr marL="171450" marR="0" lvl="0" indent="-1714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cs typeface="+mn-ea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杜氏肌营养不良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(DMD)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rPr>
              <a:t>患儿</a:t>
            </a:r>
            <a:r>
              <a:rPr kumimoji="0" lang="zh-CN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</a:rPr>
              <a:t>人数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</a:rPr>
              <a:t>很</a:t>
            </a:r>
            <a:r>
              <a:rPr kumimoji="0" lang="zh-CN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</a:rPr>
              <a:t>少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rPr>
              <a:t>，疾病诊断流程</a:t>
            </a:r>
            <a:r>
              <a:rPr kumimoji="0" lang="zh-CN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</a:rPr>
              <a:t>清晰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微软雅黑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rPr>
              <a:t>伐莫洛龙口服用药，每天一次，适应症明确，无临床滥用和超说明书用药风险，</a:t>
            </a:r>
            <a:r>
              <a:rPr kumimoji="0" lang="zh-CN" altLang="zh-CN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</a:rPr>
              <a:t>按体重给药最大使用剂量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</a:rPr>
              <a:t>240 mg/</a:t>
            </a:r>
            <a:r>
              <a:rPr kumimoji="0" lang="zh-CN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</a:rPr>
              <a:t>天封顶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rPr>
              <a:t>，方便医保和医疗机构经办审核管理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12B0E10-ED78-787D-12F7-58E28B16BA87}"/>
              </a:ext>
            </a:extLst>
          </p:cNvPr>
          <p:cNvSpPr txBox="1"/>
          <p:nvPr/>
        </p:nvSpPr>
        <p:spPr>
          <a:xfrm>
            <a:off x="2279965" y="992082"/>
            <a:ext cx="217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提高公共健康水平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3EEA97A-0ECC-0429-5BFB-7D5F8529B75A}"/>
              </a:ext>
            </a:extLst>
          </p:cNvPr>
          <p:cNvSpPr txBox="1"/>
          <p:nvPr/>
        </p:nvSpPr>
        <p:spPr>
          <a:xfrm>
            <a:off x="7243500" y="992082"/>
            <a:ext cx="3205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符合“保基本”原则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CA2316F9-9785-3687-D178-98A0CEE387DB}"/>
              </a:ext>
            </a:extLst>
          </p:cNvPr>
          <p:cNvSpPr txBox="1"/>
          <p:nvPr/>
        </p:nvSpPr>
        <p:spPr>
          <a:xfrm>
            <a:off x="2101698" y="3850154"/>
            <a:ext cx="234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accent1"/>
                </a:solidFill>
                <a:cs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微软雅黑"/>
                <a:sym typeface="+mn-lt"/>
              </a:rPr>
              <a:t>弥补目录短板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909CF73-2C99-B1EF-6364-91475A57ABFA}"/>
              </a:ext>
            </a:extLst>
          </p:cNvPr>
          <p:cNvSpPr txBox="1"/>
          <p:nvPr/>
        </p:nvSpPr>
        <p:spPr>
          <a:xfrm>
            <a:off x="7740804" y="3850154"/>
            <a:ext cx="210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accent1"/>
                </a:solidFill>
                <a:cs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微软雅黑"/>
                <a:sym typeface="+mn-lt"/>
              </a:rPr>
              <a:t>降低临床管理难度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目录</a:t>
            </a: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3C05D20D-203E-1863-41A6-1A5FC3879116}"/>
              </a:ext>
            </a:extLst>
          </p:cNvPr>
          <p:cNvGrpSpPr/>
          <p:nvPr/>
        </p:nvGrpSpPr>
        <p:grpSpPr>
          <a:xfrm>
            <a:off x="955675" y="1549548"/>
            <a:ext cx="9255125" cy="400069"/>
            <a:chOff x="955675" y="1549548"/>
            <a:chExt cx="9255125" cy="400069"/>
          </a:xfrm>
        </p:grpSpPr>
        <p:sp>
          <p:nvSpPr>
            <p:cNvPr id="7" name="Google Shape;74;p1"/>
            <p:cNvSpPr/>
            <p:nvPr/>
          </p:nvSpPr>
          <p:spPr>
            <a:xfrm>
              <a:off x="955675" y="1569582"/>
              <a:ext cx="376431" cy="360000"/>
            </a:xfrm>
            <a:custGeom>
              <a:avLst/>
              <a:gdLst/>
              <a:ahLst/>
              <a:cxnLst/>
              <a:rect l="l" t="t" r="r" b="b"/>
              <a:pathLst>
                <a:path w="992505" h="992505" extrusionOk="0">
                  <a:moveTo>
                    <a:pt x="992505" y="496253"/>
                  </a:moveTo>
                  <a:cubicBezTo>
                    <a:pt x="992505" y="770325"/>
                    <a:pt x="770325" y="992505"/>
                    <a:pt x="496253" y="992505"/>
                  </a:cubicBezTo>
                  <a:cubicBezTo>
                    <a:pt x="222180" y="992505"/>
                    <a:pt x="0" y="770325"/>
                    <a:pt x="0" y="496253"/>
                  </a:cubicBezTo>
                  <a:cubicBezTo>
                    <a:pt x="0" y="222180"/>
                    <a:pt x="222180" y="0"/>
                    <a:pt x="496253" y="0"/>
                  </a:cubicBezTo>
                  <a:cubicBezTo>
                    <a:pt x="770325" y="0"/>
                    <a:pt x="992505" y="222180"/>
                    <a:pt x="992505" y="496253"/>
                  </a:cubicBezTo>
                  <a:close/>
                </a:path>
              </a:pathLst>
            </a:custGeom>
            <a:solidFill>
              <a:srgbClr val="4A752D"/>
            </a:solidFill>
            <a:ln w="47625" cap="flat" cmpd="sng">
              <a:solidFill>
                <a:srgbClr val="4A752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Arial" panose="020B0604020202020204"/>
                <a:buNone/>
              </a:pPr>
              <a:r>
                <a:rPr lang="zh-CN" sz="2000" i="0" u="none" strike="noStrike" cap="none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sz="2000" i="0" u="none" strike="noStrike" cap="none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Google Shape;78;p1"/>
            <p:cNvSpPr txBox="1"/>
            <p:nvPr/>
          </p:nvSpPr>
          <p:spPr>
            <a:xfrm>
              <a:off x="1546327" y="1549548"/>
              <a:ext cx="1326014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Clr>
                  <a:srgbClr val="0F5B9C"/>
                </a:buClr>
                <a:buSzPts val="2000"/>
                <a:buFont typeface="Arial" panose="020B0604020202020204"/>
                <a:buNone/>
              </a:pPr>
              <a:r>
                <a:rPr lang="zh-CN" altLang="en-US" sz="2000" b="1" dirty="0">
                  <a:solidFill>
                    <a:srgbClr val="4A752D"/>
                  </a:solidFill>
                  <a:latin typeface="+mn-lt"/>
                  <a:ea typeface="+mn-ea"/>
                  <a:cs typeface="+mn-ea"/>
                  <a:sym typeface="+mn-lt"/>
                </a:rPr>
                <a:t>基本信息</a:t>
              </a:r>
              <a:endParaRPr sz="2000" b="1" i="0" u="none" strike="noStrike" cap="none" dirty="0">
                <a:solidFill>
                  <a:srgbClr val="4A752D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Google Shape;83;p1"/>
            <p:cNvSpPr txBox="1"/>
            <p:nvPr/>
          </p:nvSpPr>
          <p:spPr>
            <a:xfrm>
              <a:off x="3117821" y="1595714"/>
              <a:ext cx="7092979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i="0" u="none" strike="noStrike" cap="none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伐莫洛龙是国内</a:t>
              </a:r>
              <a:r>
                <a:rPr lang="zh-CN" altLang="en-US" sz="1400" b="1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首个且唯一</a:t>
              </a:r>
              <a:r>
                <a:rPr lang="zh-CN" altLang="en-US" sz="1400" i="0" u="none" strike="noStrike" cap="none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获批用于治疗杜氏肌营养不良</a:t>
              </a:r>
              <a:r>
                <a:rPr lang="en-US" altLang="zh-CN" sz="1400" i="0" u="none" strike="noStrike" cap="none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(DMD)</a:t>
              </a:r>
              <a:r>
                <a:rPr lang="zh-CN" altLang="en-US" sz="1400" i="0" u="none" strike="noStrike" cap="none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的药物</a:t>
              </a:r>
              <a:endParaRPr lang="en-US" altLang="zh-CN" sz="1400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0B440F4B-2B37-BC37-67B5-7091FA5BAEB2}"/>
              </a:ext>
            </a:extLst>
          </p:cNvPr>
          <p:cNvGrpSpPr/>
          <p:nvPr/>
        </p:nvGrpSpPr>
        <p:grpSpPr>
          <a:xfrm>
            <a:off x="1542137" y="2470461"/>
            <a:ext cx="8913123" cy="400069"/>
            <a:chOff x="1462298" y="2651348"/>
            <a:chExt cx="7984816" cy="352729"/>
          </a:xfrm>
        </p:grpSpPr>
        <p:sp>
          <p:nvSpPr>
            <p:cNvPr id="6" name="Google Shape;73;p1"/>
            <p:cNvSpPr txBox="1"/>
            <p:nvPr/>
          </p:nvSpPr>
          <p:spPr>
            <a:xfrm>
              <a:off x="1462298" y="2651348"/>
              <a:ext cx="1357273" cy="3527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Clr>
                  <a:srgbClr val="0F5B9C"/>
                </a:buClr>
                <a:buSzPts val="2000"/>
                <a:buFont typeface="Arial" panose="020B0604020202020204"/>
                <a:buNone/>
              </a:pPr>
              <a:r>
                <a:rPr lang="zh-CN" altLang="en-US" sz="2000" b="1" i="0" u="none" strike="noStrike" cap="none" dirty="0">
                  <a:solidFill>
                    <a:srgbClr val="4A752D"/>
                  </a:solidFill>
                  <a:latin typeface="+mn-lt"/>
                  <a:ea typeface="+mn-ea"/>
                  <a:cs typeface="+mn-ea"/>
                  <a:sym typeface="+mn-lt"/>
                </a:rPr>
                <a:t>创新性</a:t>
              </a:r>
            </a:p>
          </p:txBody>
        </p:sp>
        <p:sp>
          <p:nvSpPr>
            <p:cNvPr id="17" name="Google Shape;84;p1"/>
            <p:cNvSpPr txBox="1"/>
            <p:nvPr/>
          </p:nvSpPr>
          <p:spPr>
            <a:xfrm>
              <a:off x="2888878" y="2687739"/>
              <a:ext cx="6558236" cy="2713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b="1" dirty="0">
                  <a:solidFill>
                    <a:srgbClr val="C00000"/>
                  </a:solidFill>
                  <a:cs typeface="+mn-ea"/>
                  <a:sym typeface="+mn-lt"/>
                </a:rPr>
                <a:t>新一代解离型</a:t>
              </a:r>
              <a:r>
                <a:rPr lang="zh-CN" altLang="en-US" sz="1400" dirty="0">
                  <a:cs typeface="+mn-ea"/>
                  <a:sym typeface="+mn-lt"/>
                </a:rPr>
                <a:t>皮质类固醇</a:t>
              </a: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，有别于传统激素，被</a:t>
              </a:r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CDE</a:t>
              </a: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纳入突破性治疗药物优先审评程序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A4FC3152-FC03-D6C4-D3CC-8777446086D9}"/>
              </a:ext>
            </a:extLst>
          </p:cNvPr>
          <p:cNvGrpSpPr/>
          <p:nvPr/>
        </p:nvGrpSpPr>
        <p:grpSpPr>
          <a:xfrm>
            <a:off x="951485" y="4375214"/>
            <a:ext cx="9350755" cy="523180"/>
            <a:chOff x="955675" y="4457919"/>
            <a:chExt cx="9350755" cy="523180"/>
          </a:xfrm>
        </p:grpSpPr>
        <p:sp>
          <p:nvSpPr>
            <p:cNvPr id="9" name="Google Shape;76;p1"/>
            <p:cNvSpPr txBox="1"/>
            <p:nvPr/>
          </p:nvSpPr>
          <p:spPr>
            <a:xfrm>
              <a:off x="1546327" y="4519474"/>
              <a:ext cx="1374287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Clr>
                  <a:srgbClr val="0F5B9C"/>
                </a:buClr>
                <a:buSzPts val="2000"/>
                <a:buFont typeface="Arial" panose="020B0604020202020204"/>
                <a:buNone/>
              </a:pPr>
              <a:r>
                <a:rPr lang="zh-CN" altLang="en-US" sz="2000" b="1" i="0" u="none" strike="noStrike" cap="none" dirty="0">
                  <a:solidFill>
                    <a:srgbClr val="4A752D"/>
                  </a:solidFill>
                  <a:latin typeface="+mn-lt"/>
                  <a:ea typeface="+mn-ea"/>
                  <a:cs typeface="+mn-ea"/>
                  <a:sym typeface="+mn-lt"/>
                </a:rPr>
                <a:t>有效性</a:t>
              </a:r>
            </a:p>
          </p:txBody>
        </p:sp>
        <p:sp>
          <p:nvSpPr>
            <p:cNvPr id="18" name="Google Shape;85;p1"/>
            <p:cNvSpPr txBox="1"/>
            <p:nvPr/>
          </p:nvSpPr>
          <p:spPr>
            <a:xfrm>
              <a:off x="3117821" y="4457919"/>
              <a:ext cx="7188609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cs typeface="+mn-ea"/>
                  <a:sym typeface="+mn-lt"/>
                </a:rPr>
                <a:t>临床实践中传统激素</a:t>
              </a:r>
              <a:r>
                <a:rPr lang="zh-CN" altLang="en-US" sz="1400" b="1" dirty="0">
                  <a:solidFill>
                    <a:srgbClr val="C00000"/>
                  </a:solidFill>
                  <a:cs typeface="+mn-ea"/>
                  <a:sym typeface="+mn-lt"/>
                </a:rPr>
                <a:t>副作用大</a:t>
              </a:r>
              <a:r>
                <a:rPr lang="zh-CN" altLang="en-US" sz="1400" dirty="0">
                  <a:cs typeface="+mn-ea"/>
                  <a:sym typeface="+mn-lt"/>
                </a:rPr>
                <a:t>无法长期足量用药导致</a:t>
              </a:r>
              <a:r>
                <a:rPr lang="zh-CN" altLang="en-US" sz="1400" b="1" dirty="0">
                  <a:solidFill>
                    <a:srgbClr val="C00000"/>
                  </a:solidFill>
                  <a:cs typeface="+mn-ea"/>
                  <a:sym typeface="+mn-lt"/>
                </a:rPr>
                <a:t>疗效损失</a:t>
              </a:r>
              <a:r>
                <a:rPr lang="zh-CN" altLang="en-US" sz="1400" dirty="0">
                  <a:cs typeface="+mn-ea"/>
                  <a:sym typeface="+mn-lt"/>
                </a:rPr>
                <a:t>，</a:t>
              </a: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伐莫洛龙</a:t>
              </a:r>
              <a:r>
                <a:rPr lang="zh-CN" altLang="en-US" sz="1400" b="1" dirty="0">
                  <a:solidFill>
                    <a:srgbClr val="C00000"/>
                  </a:solidFill>
                  <a:cs typeface="+mn-ea"/>
                  <a:sym typeface="+mn-lt"/>
                </a:rPr>
                <a:t>安全性更高</a:t>
              </a: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可</a:t>
              </a:r>
              <a:r>
                <a:rPr lang="zh-CN" altLang="en-US" sz="1400" b="1" dirty="0">
                  <a:solidFill>
                    <a:srgbClr val="C00000"/>
                  </a:solidFill>
                  <a:cs typeface="+mn-ea"/>
                  <a:sym typeface="+mn-lt"/>
                </a:rPr>
                <a:t>持续用药</a:t>
              </a: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让患儿获得</a:t>
              </a:r>
              <a:r>
                <a:rPr lang="zh-CN" altLang="en-US" sz="1400" b="1" dirty="0">
                  <a:solidFill>
                    <a:srgbClr val="C00000"/>
                  </a:solidFill>
                  <a:cs typeface="+mn-ea"/>
                  <a:sym typeface="+mn-lt"/>
                </a:rPr>
                <a:t>长期最大疗效</a:t>
              </a:r>
              <a:endParaRPr lang="en-US" altLang="zh-CN" sz="1400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4" name="Google Shape;74;p1">
              <a:extLst>
                <a:ext uri="{FF2B5EF4-FFF2-40B4-BE49-F238E27FC236}">
                  <a16:creationId xmlns:a16="http://schemas.microsoft.com/office/drawing/2014/main" id="{40D55EF9-9988-C2C8-E7E0-721BF366A922}"/>
                </a:ext>
              </a:extLst>
            </p:cNvPr>
            <p:cNvSpPr/>
            <p:nvPr/>
          </p:nvSpPr>
          <p:spPr>
            <a:xfrm>
              <a:off x="955675" y="4539509"/>
              <a:ext cx="376431" cy="360000"/>
            </a:xfrm>
            <a:custGeom>
              <a:avLst/>
              <a:gdLst/>
              <a:ahLst/>
              <a:cxnLst/>
              <a:rect l="l" t="t" r="r" b="b"/>
              <a:pathLst>
                <a:path w="992505" h="992505" extrusionOk="0">
                  <a:moveTo>
                    <a:pt x="992505" y="496253"/>
                  </a:moveTo>
                  <a:cubicBezTo>
                    <a:pt x="992505" y="770325"/>
                    <a:pt x="770325" y="992505"/>
                    <a:pt x="496253" y="992505"/>
                  </a:cubicBezTo>
                  <a:cubicBezTo>
                    <a:pt x="222180" y="992505"/>
                    <a:pt x="0" y="770325"/>
                    <a:pt x="0" y="496253"/>
                  </a:cubicBezTo>
                  <a:cubicBezTo>
                    <a:pt x="0" y="222180"/>
                    <a:pt x="222180" y="0"/>
                    <a:pt x="496253" y="0"/>
                  </a:cubicBezTo>
                  <a:cubicBezTo>
                    <a:pt x="770325" y="0"/>
                    <a:pt x="992505" y="222180"/>
                    <a:pt x="992505" y="496253"/>
                  </a:cubicBezTo>
                  <a:close/>
                </a:path>
              </a:pathLst>
            </a:custGeom>
            <a:solidFill>
              <a:srgbClr val="4A752D"/>
            </a:solidFill>
            <a:ln w="47625" cap="flat" cmpd="sng">
              <a:solidFill>
                <a:srgbClr val="4A752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Arial" panose="020B0604020202020204"/>
                <a:buNone/>
              </a:pPr>
              <a:r>
                <a:rPr lang="en-US" sz="2000" dirty="0">
                  <a:solidFill>
                    <a:srgbClr val="FFFFFF"/>
                  </a:solidFill>
                  <a:cs typeface="+mn-ea"/>
                  <a:sym typeface="+mn-lt"/>
                </a:rPr>
                <a:t>4</a:t>
              </a:r>
              <a:endParaRPr sz="2000" i="0" u="none" strike="noStrike" cap="none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09DAEA5-39A8-CBE4-C29B-E599EACC3005}"/>
              </a:ext>
            </a:extLst>
          </p:cNvPr>
          <p:cNvGrpSpPr/>
          <p:nvPr/>
        </p:nvGrpSpPr>
        <p:grpSpPr>
          <a:xfrm>
            <a:off x="955675" y="3419823"/>
            <a:ext cx="9478644" cy="523180"/>
            <a:chOff x="955675" y="3590798"/>
            <a:chExt cx="9809667" cy="523180"/>
          </a:xfrm>
        </p:grpSpPr>
        <p:sp>
          <p:nvSpPr>
            <p:cNvPr id="12" name="Google Shape;79;p1"/>
            <p:cNvSpPr txBox="1"/>
            <p:nvPr/>
          </p:nvSpPr>
          <p:spPr>
            <a:xfrm>
              <a:off x="1546327" y="3590798"/>
              <a:ext cx="1380629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Clr>
                  <a:srgbClr val="0F5B9C"/>
                </a:buClr>
                <a:buSzPts val="2000"/>
                <a:buFont typeface="Arial" panose="020B0604020202020204"/>
                <a:buNone/>
              </a:pPr>
              <a:r>
                <a:rPr lang="zh-CN" altLang="en-US" sz="2000" b="1" i="0" u="none" strike="noStrike" cap="none" dirty="0">
                  <a:solidFill>
                    <a:srgbClr val="4A752D"/>
                  </a:solidFill>
                  <a:latin typeface="+mn-lt"/>
                  <a:ea typeface="+mn-ea"/>
                  <a:cs typeface="+mn-ea"/>
                  <a:sym typeface="+mn-lt"/>
                </a:rPr>
                <a:t>安全</a:t>
              </a:r>
              <a:r>
                <a:rPr lang="zh-CN" altLang="en-US" sz="2000" b="1" dirty="0">
                  <a:solidFill>
                    <a:srgbClr val="4A752D"/>
                  </a:solidFill>
                  <a:cs typeface="+mn-ea"/>
                  <a:sym typeface="+mn-lt"/>
                </a:rPr>
                <a:t>性</a:t>
              </a:r>
              <a:endParaRPr lang="zh-CN" altLang="en-US" sz="2000" b="1" i="0" u="none" strike="noStrike" cap="none" dirty="0">
                <a:solidFill>
                  <a:srgbClr val="4A752D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Google Shape;86;p1"/>
            <p:cNvSpPr txBox="1"/>
            <p:nvPr/>
          </p:nvSpPr>
          <p:spPr>
            <a:xfrm>
              <a:off x="3188992" y="3590798"/>
              <a:ext cx="7576350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cs typeface="+mn-ea"/>
                  <a:sym typeface="+mn-lt"/>
                </a:rPr>
                <a:t>与传统激素相比，伐莫洛龙</a:t>
              </a:r>
              <a:r>
                <a:rPr lang="zh-CN" altLang="en-US" sz="1400" b="1" dirty="0">
                  <a:solidFill>
                    <a:srgbClr val="C00000"/>
                  </a:solidFill>
                  <a:cs typeface="+mn-ea"/>
                  <a:sym typeface="+mn-lt"/>
                </a:rPr>
                <a:t>安全性更高、副作用更少，特别对生长发育及骨健康无影响</a:t>
              </a:r>
              <a:r>
                <a:rPr lang="zh-CN" altLang="en-US" sz="1400" b="1" dirty="0">
                  <a:solidFill>
                    <a:srgbClr val="4A752D"/>
                  </a:solidFill>
                  <a:cs typeface="+mn-ea"/>
                  <a:sym typeface="+mn-lt"/>
                </a:rPr>
                <a:t>，</a:t>
              </a: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是符合</a:t>
              </a:r>
              <a:r>
                <a:rPr lang="zh-CN" altLang="en-US" sz="1400" b="1" dirty="0">
                  <a:solidFill>
                    <a:srgbClr val="C00000"/>
                  </a:solidFill>
                  <a:cs typeface="+mn-ea"/>
                  <a:sym typeface="+mn-lt"/>
                </a:rPr>
                <a:t>儿童阶段</a:t>
              </a: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生理特点的</a:t>
              </a:r>
              <a:r>
                <a:rPr lang="zh-CN" altLang="en-US" sz="1400" b="1" dirty="0">
                  <a:solidFill>
                    <a:srgbClr val="C00000"/>
                  </a:solidFill>
                  <a:cs typeface="+mn-ea"/>
                  <a:sym typeface="+mn-lt"/>
                </a:rPr>
                <a:t>可靠治疗</a:t>
              </a:r>
            </a:p>
          </p:txBody>
        </p:sp>
        <p:sp>
          <p:nvSpPr>
            <p:cNvPr id="24" name="Google Shape;74;p1">
              <a:extLst>
                <a:ext uri="{FF2B5EF4-FFF2-40B4-BE49-F238E27FC236}">
                  <a16:creationId xmlns:a16="http://schemas.microsoft.com/office/drawing/2014/main" id="{FAB21828-DC73-2CA6-2504-145A8C24F569}"/>
                </a:ext>
              </a:extLst>
            </p:cNvPr>
            <p:cNvSpPr/>
            <p:nvPr/>
          </p:nvSpPr>
          <p:spPr>
            <a:xfrm>
              <a:off x="955675" y="3610832"/>
              <a:ext cx="376431" cy="360000"/>
            </a:xfrm>
            <a:custGeom>
              <a:avLst/>
              <a:gdLst/>
              <a:ahLst/>
              <a:cxnLst/>
              <a:rect l="l" t="t" r="r" b="b"/>
              <a:pathLst>
                <a:path w="992505" h="992505" extrusionOk="0">
                  <a:moveTo>
                    <a:pt x="992505" y="496253"/>
                  </a:moveTo>
                  <a:cubicBezTo>
                    <a:pt x="992505" y="770325"/>
                    <a:pt x="770325" y="992505"/>
                    <a:pt x="496253" y="992505"/>
                  </a:cubicBezTo>
                  <a:cubicBezTo>
                    <a:pt x="222180" y="992505"/>
                    <a:pt x="0" y="770325"/>
                    <a:pt x="0" y="496253"/>
                  </a:cubicBezTo>
                  <a:cubicBezTo>
                    <a:pt x="0" y="222180"/>
                    <a:pt x="222180" y="0"/>
                    <a:pt x="496253" y="0"/>
                  </a:cubicBezTo>
                  <a:cubicBezTo>
                    <a:pt x="770325" y="0"/>
                    <a:pt x="992505" y="222180"/>
                    <a:pt x="992505" y="496253"/>
                  </a:cubicBezTo>
                  <a:close/>
                </a:path>
              </a:pathLst>
            </a:custGeom>
            <a:solidFill>
              <a:srgbClr val="4A752D"/>
            </a:solidFill>
            <a:ln w="47625" cap="flat" cmpd="sng">
              <a:solidFill>
                <a:srgbClr val="4A752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Arial" panose="020B0604020202020204"/>
                <a:buNone/>
              </a:pPr>
              <a:r>
                <a:rPr lang="en-US" sz="2000" dirty="0">
                  <a:solidFill>
                    <a:srgbClr val="FFFFFF"/>
                  </a:solidFill>
                  <a:cs typeface="+mn-ea"/>
                  <a:sym typeface="+mn-lt"/>
                </a:rPr>
                <a:t>3</a:t>
              </a:r>
              <a:endParaRPr sz="2000" i="0" u="none" strike="noStrike" cap="none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3C2E31A9-90B1-B9E4-9D2D-C999E92E55CD}"/>
              </a:ext>
            </a:extLst>
          </p:cNvPr>
          <p:cNvGrpSpPr/>
          <p:nvPr/>
        </p:nvGrpSpPr>
        <p:grpSpPr>
          <a:xfrm>
            <a:off x="951485" y="5316605"/>
            <a:ext cx="9188195" cy="523180"/>
            <a:chOff x="955675" y="5431835"/>
            <a:chExt cx="9188195" cy="523180"/>
          </a:xfrm>
        </p:grpSpPr>
        <p:sp>
          <p:nvSpPr>
            <p:cNvPr id="14" name="Google Shape;81;p1"/>
            <p:cNvSpPr txBox="1"/>
            <p:nvPr/>
          </p:nvSpPr>
          <p:spPr>
            <a:xfrm>
              <a:off x="1546327" y="5493391"/>
              <a:ext cx="1473191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Clr>
                  <a:srgbClr val="0F5B9C"/>
                </a:buClr>
                <a:buSzPts val="2000"/>
                <a:buFont typeface="Arial" panose="020B0604020202020204"/>
                <a:buNone/>
              </a:pPr>
              <a:r>
                <a:rPr lang="zh-CN" altLang="en-US" sz="2000" b="1" i="0" u="none" strike="noStrike" cap="none" dirty="0">
                  <a:solidFill>
                    <a:srgbClr val="4A752D"/>
                  </a:solidFill>
                  <a:latin typeface="+mn-lt"/>
                  <a:ea typeface="+mn-ea"/>
                  <a:cs typeface="+mn-ea"/>
                  <a:sym typeface="+mn-lt"/>
                </a:rPr>
                <a:t>公平</a:t>
              </a:r>
              <a:r>
                <a:rPr lang="zh-CN" altLang="en-US" sz="2000" b="1" dirty="0">
                  <a:solidFill>
                    <a:srgbClr val="4A752D"/>
                  </a:solidFill>
                  <a:cs typeface="+mn-ea"/>
                  <a:sym typeface="+mn-lt"/>
                </a:rPr>
                <a:t>性</a:t>
              </a:r>
              <a:endParaRPr lang="zh-CN" altLang="en-US" sz="2000" b="1" i="0" u="none" strike="noStrike" cap="none" dirty="0">
                <a:solidFill>
                  <a:srgbClr val="4A752D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Google Shape;87;p1"/>
            <p:cNvSpPr txBox="1"/>
            <p:nvPr/>
          </p:nvSpPr>
          <p:spPr>
            <a:xfrm>
              <a:off x="3117821" y="5431835"/>
              <a:ext cx="7026049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DMD</a:t>
              </a:r>
              <a:r>
                <a:rPr kumimoji="0" lang="zh-CN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</a:rPr>
                <a:t>属于国家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微软雅黑"/>
                </a:rPr>
                <a:t>《</a:t>
              </a:r>
              <a:r>
                <a:rPr kumimoji="0" lang="zh-CN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微软雅黑"/>
                </a:rPr>
                <a:t>第一批罕见病目录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微软雅黑"/>
                </a:rPr>
                <a:t>》</a:t>
              </a:r>
              <a:r>
                <a:rPr kumimoji="0" lang="zh-CN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</a:rPr>
                <a:t>进行性肌营养不良的一种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，</a:t>
              </a:r>
              <a:r>
                <a:rPr lang="zh-CN" altLang="en-US" sz="1400" dirty="0">
                  <a:cs typeface="+mn-ea"/>
                  <a:sym typeface="+mn-lt"/>
                </a:rPr>
                <a:t>纳入国家医保目录可弥补临床治疗及医保目录</a:t>
              </a:r>
              <a:r>
                <a:rPr lang="zh-CN" altLang="en-US" sz="1400" b="1" dirty="0">
                  <a:solidFill>
                    <a:srgbClr val="C00000"/>
                  </a:solidFill>
                  <a:cs typeface="+mn-ea"/>
                  <a:sym typeface="+mn-lt"/>
                </a:rPr>
                <a:t>双重空白</a:t>
              </a:r>
              <a:endParaRPr lang="zh-CN" altLang="en-US" sz="14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Google Shape;74;p1">
              <a:extLst>
                <a:ext uri="{FF2B5EF4-FFF2-40B4-BE49-F238E27FC236}">
                  <a16:creationId xmlns:a16="http://schemas.microsoft.com/office/drawing/2014/main" id="{57AB629D-2BE2-788F-28BB-7C5FB477BF91}"/>
                </a:ext>
              </a:extLst>
            </p:cNvPr>
            <p:cNvSpPr/>
            <p:nvPr/>
          </p:nvSpPr>
          <p:spPr>
            <a:xfrm>
              <a:off x="955675" y="5513425"/>
              <a:ext cx="376431" cy="360000"/>
            </a:xfrm>
            <a:custGeom>
              <a:avLst/>
              <a:gdLst/>
              <a:ahLst/>
              <a:cxnLst/>
              <a:rect l="l" t="t" r="r" b="b"/>
              <a:pathLst>
                <a:path w="992505" h="992505" extrusionOk="0">
                  <a:moveTo>
                    <a:pt x="992505" y="496253"/>
                  </a:moveTo>
                  <a:cubicBezTo>
                    <a:pt x="992505" y="770325"/>
                    <a:pt x="770325" y="992505"/>
                    <a:pt x="496253" y="992505"/>
                  </a:cubicBezTo>
                  <a:cubicBezTo>
                    <a:pt x="222180" y="992505"/>
                    <a:pt x="0" y="770325"/>
                    <a:pt x="0" y="496253"/>
                  </a:cubicBezTo>
                  <a:cubicBezTo>
                    <a:pt x="0" y="222180"/>
                    <a:pt x="222180" y="0"/>
                    <a:pt x="496253" y="0"/>
                  </a:cubicBezTo>
                  <a:cubicBezTo>
                    <a:pt x="770325" y="0"/>
                    <a:pt x="992505" y="222180"/>
                    <a:pt x="992505" y="496253"/>
                  </a:cubicBezTo>
                  <a:close/>
                </a:path>
              </a:pathLst>
            </a:custGeom>
            <a:solidFill>
              <a:srgbClr val="4A752D"/>
            </a:solidFill>
            <a:ln w="47625" cap="flat" cmpd="sng">
              <a:solidFill>
                <a:srgbClr val="4A752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Arial" panose="020B0604020202020204"/>
                <a:buNone/>
              </a:pPr>
              <a:r>
                <a:rPr lang="en-US" sz="2000" dirty="0">
                  <a:solidFill>
                    <a:srgbClr val="FFFFFF"/>
                  </a:solidFill>
                  <a:cs typeface="+mn-ea"/>
                  <a:sym typeface="+mn-lt"/>
                </a:rPr>
                <a:t>5</a:t>
              </a:r>
              <a:endParaRPr sz="2000" i="0" u="none" strike="noStrike" cap="none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" name="Google Shape;74;p1">
            <a:extLst>
              <a:ext uri="{FF2B5EF4-FFF2-40B4-BE49-F238E27FC236}">
                <a16:creationId xmlns:a16="http://schemas.microsoft.com/office/drawing/2014/main" id="{997347F5-E0B9-A956-6F99-2984105F68D5}"/>
              </a:ext>
            </a:extLst>
          </p:cNvPr>
          <p:cNvSpPr/>
          <p:nvPr/>
        </p:nvSpPr>
        <p:spPr>
          <a:xfrm>
            <a:off x="942973" y="2511739"/>
            <a:ext cx="376431" cy="360000"/>
          </a:xfrm>
          <a:custGeom>
            <a:avLst/>
            <a:gdLst/>
            <a:ahLst/>
            <a:cxnLst/>
            <a:rect l="l" t="t" r="r" b="b"/>
            <a:pathLst>
              <a:path w="992505" h="992505" extrusionOk="0">
                <a:moveTo>
                  <a:pt x="992505" y="496253"/>
                </a:moveTo>
                <a:cubicBezTo>
                  <a:pt x="992505" y="770325"/>
                  <a:pt x="770325" y="992505"/>
                  <a:pt x="496253" y="992505"/>
                </a:cubicBezTo>
                <a:cubicBezTo>
                  <a:pt x="222180" y="992505"/>
                  <a:pt x="0" y="770325"/>
                  <a:pt x="0" y="496253"/>
                </a:cubicBezTo>
                <a:cubicBezTo>
                  <a:pt x="0" y="222180"/>
                  <a:pt x="222180" y="0"/>
                  <a:pt x="496253" y="0"/>
                </a:cubicBezTo>
                <a:cubicBezTo>
                  <a:pt x="770325" y="0"/>
                  <a:pt x="992505" y="222180"/>
                  <a:pt x="992505" y="496253"/>
                </a:cubicBezTo>
                <a:close/>
              </a:path>
            </a:pathLst>
          </a:custGeom>
          <a:solidFill>
            <a:srgbClr val="4A752D"/>
          </a:solidFill>
          <a:ln w="47625" cap="flat" cmpd="sng">
            <a:solidFill>
              <a:srgbClr val="4A752D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 panose="020B0604020202020204"/>
              <a:buNone/>
            </a:pPr>
            <a:r>
              <a:rPr lang="en-US" sz="2000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sz="2000" i="0" u="none" strike="noStrike" cap="none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2"/>
          </p:nvPr>
        </p:nvSpPr>
        <p:spPr>
          <a:xfrm>
            <a:off x="660400" y="74593"/>
            <a:ext cx="9821673" cy="954107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</a:rPr>
              <a:t>传统糖皮质激素治疗幼儿</a:t>
            </a:r>
            <a:r>
              <a:rPr lang="en-US" altLang="zh-CN" dirty="0">
                <a:latin typeface="+mn-lt"/>
                <a:ea typeface="+mn-ea"/>
                <a:cs typeface="+mn-ea"/>
              </a:rPr>
              <a:t>/</a:t>
            </a:r>
            <a:r>
              <a:rPr lang="zh-CN" altLang="en-US" dirty="0">
                <a:latin typeface="+mn-lt"/>
                <a:ea typeface="+mn-ea"/>
                <a:cs typeface="+mn-ea"/>
              </a:rPr>
              <a:t>学龄前儿童有重大缺陷</a:t>
            </a:r>
            <a:endParaRPr lang="en-US" altLang="zh-CN" dirty="0">
              <a:latin typeface="+mn-lt"/>
              <a:ea typeface="+mn-ea"/>
              <a:cs typeface="+mn-ea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临床亟需安全有效的药物实现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DMD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的长期足量治疗</a:t>
            </a:r>
            <a:endParaRPr lang="en-US" altLang="zh-CN" dirty="0">
              <a:latin typeface="+mn-lt"/>
              <a:ea typeface="+mn-ea"/>
              <a:cs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60400" y="6327140"/>
            <a:ext cx="10858500" cy="431800"/>
          </a:xfrm>
        </p:spPr>
        <p:txBody>
          <a:bodyPr numCol="2"/>
          <a:lstStyle/>
          <a:p>
            <a:r>
              <a:rPr lang="zh-CN" altLang="en-US" sz="700" dirty="0">
                <a:cs typeface="+mn-ea"/>
                <a:sym typeface="+mn-lt"/>
              </a:rPr>
              <a:t>中华医学会医学遗传学分会遗传病临床实践指南撰写组</a:t>
            </a:r>
            <a:r>
              <a:rPr lang="en-US" altLang="zh-CN" sz="700" dirty="0">
                <a:cs typeface="+mn-ea"/>
                <a:sym typeface="+mn-lt"/>
              </a:rPr>
              <a:t>. </a:t>
            </a:r>
            <a:r>
              <a:rPr lang="zh-CN" altLang="en-US" sz="700" dirty="0">
                <a:cs typeface="+mn-ea"/>
                <a:sym typeface="+mn-lt"/>
              </a:rPr>
              <a:t>中华医学遗传学杂志</a:t>
            </a:r>
            <a:r>
              <a:rPr lang="en-US" altLang="zh-CN" sz="700" dirty="0">
                <a:cs typeface="+mn-ea"/>
                <a:sym typeface="+mn-lt"/>
              </a:rPr>
              <a:t>. 2020;37(03):258-262.</a:t>
            </a:r>
          </a:p>
          <a:p>
            <a:r>
              <a:rPr lang="zh-CN" altLang="en-US" sz="700" dirty="0">
                <a:cs typeface="+mn-ea"/>
                <a:sym typeface="+mn-lt"/>
              </a:rPr>
              <a:t>化春晓</a:t>
            </a:r>
            <a:r>
              <a:rPr lang="en-US" altLang="zh-CN" sz="700" dirty="0">
                <a:cs typeface="+mn-ea"/>
                <a:sym typeface="+mn-lt"/>
              </a:rPr>
              <a:t>,</a:t>
            </a:r>
            <a:r>
              <a:rPr lang="zh-CN" altLang="en-US" sz="700" dirty="0">
                <a:cs typeface="+mn-ea"/>
                <a:sym typeface="+mn-lt"/>
              </a:rPr>
              <a:t>等</a:t>
            </a:r>
            <a:r>
              <a:rPr lang="en-US" altLang="zh-CN" sz="700" dirty="0">
                <a:cs typeface="+mn-ea"/>
                <a:sym typeface="+mn-lt"/>
              </a:rPr>
              <a:t>. </a:t>
            </a:r>
            <a:r>
              <a:rPr lang="zh-CN" altLang="en-US" sz="700" dirty="0">
                <a:cs typeface="+mn-ea"/>
                <a:sym typeface="+mn-lt"/>
              </a:rPr>
              <a:t>中华儿科杂志</a:t>
            </a:r>
            <a:r>
              <a:rPr lang="en-US" altLang="zh-CN" sz="700" dirty="0">
                <a:cs typeface="+mn-ea"/>
                <a:sym typeface="+mn-lt"/>
              </a:rPr>
              <a:t>. 2024;62(02):153-158.</a:t>
            </a:r>
          </a:p>
          <a:p>
            <a:r>
              <a:rPr lang="zh-CN" altLang="en-US" sz="700" dirty="0">
                <a:cs typeface="+mn-ea"/>
                <a:sym typeface="+mn-lt"/>
              </a:rPr>
              <a:t>中华医学会罕见病分会</a:t>
            </a:r>
            <a:r>
              <a:rPr lang="en-US" altLang="zh-CN" sz="700" dirty="0">
                <a:cs typeface="+mn-ea"/>
                <a:sym typeface="+mn-lt"/>
              </a:rPr>
              <a:t>. </a:t>
            </a:r>
            <a:r>
              <a:rPr lang="zh-CN" altLang="en-US" sz="700" dirty="0">
                <a:cs typeface="+mn-ea"/>
                <a:sym typeface="+mn-lt"/>
              </a:rPr>
              <a:t>中华医学杂志</a:t>
            </a:r>
            <a:r>
              <a:rPr lang="en-US" altLang="zh-CN" sz="700" dirty="0">
                <a:cs typeface="+mn-ea"/>
                <a:sym typeface="+mn-lt"/>
              </a:rPr>
              <a:t>. 2024;104(11):822-833.</a:t>
            </a:r>
          </a:p>
          <a:p>
            <a:r>
              <a:rPr lang="en-US" altLang="zh-CN" sz="700" dirty="0">
                <a:cs typeface="+mn-ea"/>
                <a:sym typeface="+mn-lt"/>
              </a:rPr>
              <a:t>Shu Zhang, et al. </a:t>
            </a:r>
            <a:r>
              <a:rPr lang="en-US" altLang="zh-CN" sz="700" dirty="0" err="1">
                <a:cs typeface="+mn-ea"/>
                <a:sym typeface="+mn-lt"/>
              </a:rPr>
              <a:t>Orphanet</a:t>
            </a:r>
            <a:r>
              <a:rPr lang="en-US" altLang="zh-CN" sz="700" dirty="0">
                <a:cs typeface="+mn-ea"/>
                <a:sym typeface="+mn-lt"/>
              </a:rPr>
              <a:t> J Rare Dis .2021;16(1):188.</a:t>
            </a:r>
          </a:p>
          <a:p>
            <a:r>
              <a:rPr lang="da-DK" altLang="zh-CN" sz="700" dirty="0">
                <a:cs typeface="+mn-ea"/>
                <a:sym typeface="+mn-lt"/>
              </a:rPr>
              <a:t>Erik Landfeldt, et al. Neurology. 2014;83(6):529–536.</a:t>
            </a:r>
          </a:p>
          <a:p>
            <a:r>
              <a:rPr lang="fr-FR" altLang="zh-CN" sz="700" dirty="0">
                <a:cs typeface="+mn-ea"/>
                <a:sym typeface="+mn-lt"/>
              </a:rPr>
              <a:t>Tong YR, et al. Front Neurol. 2020;11:572006.</a:t>
            </a:r>
            <a:endParaRPr lang="en-US" altLang="zh-CN" sz="700" dirty="0">
              <a:cs typeface="+mn-ea"/>
              <a:sym typeface="+mn-lt"/>
            </a:endParaRPr>
          </a:p>
          <a:p>
            <a:r>
              <a:rPr lang="da-DK" altLang="zh-CN" sz="700" dirty="0">
                <a:cs typeface="+mn-ea"/>
                <a:sym typeface="+mn-lt"/>
              </a:rPr>
              <a:t>Birnkrant DJ, et al. Lancet Neurol. 2018;17(3):251-267. </a:t>
            </a:r>
          </a:p>
          <a:p>
            <a:r>
              <a:rPr lang="da-DK" altLang="zh-CN" sz="700" dirty="0">
                <a:cs typeface="+mn-ea"/>
                <a:sym typeface="+mn-lt"/>
              </a:rPr>
              <a:t>Birnkrant DJ, et al. Lancet Neurol. 2018;17(4):347-361.</a:t>
            </a:r>
            <a:endParaRPr lang="en-US" altLang="zh-CN" sz="700" dirty="0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1A9C9E0-BF65-D46D-F395-7E52AE6AD02C}"/>
              </a:ext>
            </a:extLst>
          </p:cNvPr>
          <p:cNvGrpSpPr/>
          <p:nvPr/>
        </p:nvGrpSpPr>
        <p:grpSpPr>
          <a:xfrm>
            <a:off x="10482073" y="0"/>
            <a:ext cx="1709927" cy="514370"/>
            <a:chOff x="7974334" y="-2263"/>
            <a:chExt cx="1709927" cy="514370"/>
          </a:xfrm>
        </p:grpSpPr>
        <p:sp>
          <p:nvSpPr>
            <p:cNvPr id="7" name="矩形: 对角圆角 6">
              <a:extLst>
                <a:ext uri="{FF2B5EF4-FFF2-40B4-BE49-F238E27FC236}">
                  <a16:creationId xmlns:a16="http://schemas.microsoft.com/office/drawing/2014/main" id="{1E8C2978-D4A2-5F44-30B2-1474805219A7}"/>
                </a:ext>
              </a:extLst>
            </p:cNvPr>
            <p:cNvSpPr/>
            <p:nvPr/>
          </p:nvSpPr>
          <p:spPr>
            <a:xfrm>
              <a:off x="7974334" y="-2263"/>
              <a:ext cx="1568918" cy="514369"/>
            </a:xfrm>
            <a:prstGeom prst="round2Diag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: 对角圆角 7">
              <a:extLst>
                <a:ext uri="{FF2B5EF4-FFF2-40B4-BE49-F238E27FC236}">
                  <a16:creationId xmlns:a16="http://schemas.microsoft.com/office/drawing/2014/main" id="{238E60E0-9649-44F4-5B71-D62DD4359DD5}"/>
                </a:ext>
              </a:extLst>
            </p:cNvPr>
            <p:cNvSpPr/>
            <p:nvPr/>
          </p:nvSpPr>
          <p:spPr>
            <a:xfrm>
              <a:off x="8046341" y="-2262"/>
              <a:ext cx="1568918" cy="514369"/>
            </a:xfrm>
            <a:prstGeom prst="round2Diag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对角圆角 8">
              <a:extLst>
                <a:ext uri="{FF2B5EF4-FFF2-40B4-BE49-F238E27FC236}">
                  <a16:creationId xmlns:a16="http://schemas.microsoft.com/office/drawing/2014/main" id="{E787E5A5-6981-8BA2-08CB-54C7FBC3E545}"/>
                </a:ext>
              </a:extLst>
            </p:cNvPr>
            <p:cNvSpPr/>
            <p:nvPr/>
          </p:nvSpPr>
          <p:spPr>
            <a:xfrm>
              <a:off x="8115343" y="-2262"/>
              <a:ext cx="1568918" cy="514369"/>
            </a:xfrm>
            <a:prstGeom prst="round2Diag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基本信息</a:t>
              </a:r>
            </a:p>
          </p:txBody>
        </p:sp>
      </p:grpSp>
      <p:sp>
        <p:nvSpPr>
          <p:cNvPr id="5" name="文本占位符 2">
            <a:extLst>
              <a:ext uri="{FF2B5EF4-FFF2-40B4-BE49-F238E27FC236}">
                <a16:creationId xmlns:a16="http://schemas.microsoft.com/office/drawing/2014/main" id="{5EF3E0CF-53C1-4F1A-47F6-AAC861959551}"/>
              </a:ext>
            </a:extLst>
          </p:cNvPr>
          <p:cNvSpPr txBox="1">
            <a:spLocks/>
          </p:cNvSpPr>
          <p:nvPr/>
        </p:nvSpPr>
        <p:spPr>
          <a:xfrm>
            <a:off x="5009596" y="6349423"/>
            <a:ext cx="3345712" cy="5015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  <a:defRPr sz="800" b="0" i="0" u="none" strike="noStrike" cap="none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buNone/>
            </a:pPr>
            <a:endParaRPr lang="da-DK" altLang="zh-CN" sz="700" dirty="0">
              <a:cs typeface="+mn-ea"/>
              <a:sym typeface="+mn-lt"/>
            </a:endParaRPr>
          </a:p>
        </p:txBody>
      </p:sp>
      <p:sp>
        <p:nvSpPr>
          <p:cNvPr id="13" name="Rounded Rectangle 264_1_1_1_1_1">
            <a:extLst>
              <a:ext uri="{FF2B5EF4-FFF2-40B4-BE49-F238E27FC236}">
                <a16:creationId xmlns:a16="http://schemas.microsoft.com/office/drawing/2014/main" id="{15ED0469-7583-02E8-CFC8-E10A0E0EBFBA}"/>
              </a:ext>
            </a:extLst>
          </p:cNvPr>
          <p:cNvSpPr/>
          <p:nvPr/>
        </p:nvSpPr>
        <p:spPr>
          <a:xfrm>
            <a:off x="6239184" y="1130299"/>
            <a:ext cx="5294007" cy="5104855"/>
          </a:xfrm>
          <a:prstGeom prst="roundRect">
            <a:avLst>
              <a:gd name="adj" fmla="val 2815"/>
            </a:avLst>
          </a:prstGeom>
          <a:noFill/>
          <a:ln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252000" rIns="360000" bIns="0" rtlCol="0" anchor="t"/>
          <a:lstStyle/>
          <a:p>
            <a:pPr algn="ctr"/>
            <a:endParaRPr lang="zh-CN" altLang="en-US" b="1" kern="0" dirty="0">
              <a:solidFill>
                <a:srgbClr val="002060"/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ounded Rectangle 264_1_1_1_1_1">
            <a:extLst>
              <a:ext uri="{FF2B5EF4-FFF2-40B4-BE49-F238E27FC236}">
                <a16:creationId xmlns:a16="http://schemas.microsoft.com/office/drawing/2014/main" id="{15B6105E-5FB3-C20E-CD90-F3D46B5F2C22}"/>
              </a:ext>
            </a:extLst>
          </p:cNvPr>
          <p:cNvSpPr/>
          <p:nvPr/>
        </p:nvSpPr>
        <p:spPr>
          <a:xfrm>
            <a:off x="658813" y="1130299"/>
            <a:ext cx="5294007" cy="5104855"/>
          </a:xfrm>
          <a:prstGeom prst="roundRect">
            <a:avLst>
              <a:gd name="adj" fmla="val 2815"/>
            </a:avLst>
          </a:prstGeom>
          <a:noFill/>
          <a:ln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252000" rIns="360000" bIns="0" rtlCol="0" anchor="t"/>
          <a:lstStyle/>
          <a:p>
            <a:pPr algn="ctr"/>
            <a:endParaRPr lang="zh-CN" altLang="en-US" b="1" kern="0" dirty="0">
              <a:solidFill>
                <a:srgbClr val="002060"/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Google Shape;147;p18">
            <a:extLst>
              <a:ext uri="{FF2B5EF4-FFF2-40B4-BE49-F238E27FC236}">
                <a16:creationId xmlns:a16="http://schemas.microsoft.com/office/drawing/2014/main" id="{C63D0D37-E179-D562-F9B4-E0106F5B0BC1}"/>
              </a:ext>
            </a:extLst>
          </p:cNvPr>
          <p:cNvSpPr txBox="1"/>
          <p:nvPr/>
        </p:nvSpPr>
        <p:spPr>
          <a:xfrm>
            <a:off x="6226043" y="1883927"/>
            <a:ext cx="5292857" cy="4349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20" rIns="91440" bIns="45720" anchor="ctr" anchorCtr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DMD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疾病的治疗需要在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幼儿期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/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学龄前期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开始，并且</a:t>
            </a:r>
            <a:r>
              <a:rPr lang="zh-CN" altLang="en-US" sz="1400" dirty="0">
                <a:latin typeface="Arial"/>
                <a:ea typeface="微软雅黑"/>
                <a:cs typeface="+mn-ea"/>
                <a:sym typeface="+mn-lt"/>
              </a:rPr>
              <a:t>长期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持续治疗</a:t>
            </a:r>
            <a:endParaRPr lang="en-US" altLang="zh-CN" sz="14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现有治疗方案</a:t>
            </a:r>
            <a:r>
              <a:rPr lang="zh-CN" altLang="en-US" sz="1400" dirty="0">
                <a:cs typeface="+mn-ea"/>
                <a:sym typeface="+mn-lt"/>
              </a:rPr>
              <a:t>使用传统糖皮质激素进行治疗，</a:t>
            </a:r>
            <a:r>
              <a:rPr lang="zh-CN" altLang="en-US" sz="1400" b="1" dirty="0">
                <a:solidFill>
                  <a:srgbClr val="C00000"/>
                </a:solidFill>
                <a:cs typeface="+mn-ea"/>
                <a:sym typeface="+mn-lt"/>
              </a:rPr>
              <a:t>副作用大</a:t>
            </a:r>
            <a:r>
              <a:rPr lang="zh-CN" altLang="en-US" sz="1400" b="1" dirty="0">
                <a:cs typeface="+mn-ea"/>
                <a:sym typeface="+mn-lt"/>
              </a:rPr>
              <a:t>：</a:t>
            </a:r>
            <a:r>
              <a:rPr lang="zh-CN" altLang="en-US" sz="1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生长</a:t>
            </a:r>
            <a:r>
              <a:rPr lang="zh-CN" altLang="en-US" sz="1400" dirty="0">
                <a:cs typeface="+mn-ea"/>
                <a:sym typeface="+mn-lt"/>
              </a:rPr>
              <a:t>抑制、骨折、</a:t>
            </a:r>
            <a:r>
              <a:rPr lang="zh-CN" altLang="en-US" sz="1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库欣面容、多毛、行为异常、体重增加等</a:t>
            </a:r>
            <a:r>
              <a:rPr lang="zh-CN" altLang="en-US" sz="1400" dirty="0">
                <a:cs typeface="+mn-ea"/>
                <a:sym typeface="+mn-lt"/>
              </a:rPr>
              <a:t>副作用</a:t>
            </a:r>
            <a:r>
              <a:rPr lang="zh-CN" altLang="en-US" sz="1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发生率高</a:t>
            </a:r>
            <a:r>
              <a:rPr lang="en-US" altLang="zh-CN" sz="1400" baseline="30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400" dirty="0">
                <a:cs typeface="+mn-ea"/>
                <a:sym typeface="+mn-lt"/>
              </a:rPr>
              <a:t>。患儿常因此而拒绝启动治疗、中途减量或停药。我国仅有</a:t>
            </a:r>
            <a:r>
              <a:rPr lang="en-US" altLang="zh-CN" b="1" dirty="0">
                <a:solidFill>
                  <a:srgbClr val="C00000"/>
                </a:solidFill>
                <a:cs typeface="+mn-ea"/>
              </a:rPr>
              <a:t>54.1%</a:t>
            </a:r>
            <a:r>
              <a:rPr lang="zh-CN" altLang="en-US" sz="1400" dirty="0"/>
              <a:t>患儿应用每日激素方案</a:t>
            </a:r>
            <a:r>
              <a:rPr lang="en-US" altLang="zh-CN" sz="1400" dirty="0"/>
              <a:t>(</a:t>
            </a:r>
            <a:r>
              <a:rPr lang="zh-CN" altLang="en-US" sz="1400" dirty="0"/>
              <a:t>泼尼松</a:t>
            </a:r>
            <a:r>
              <a:rPr lang="en-US" altLang="zh-CN" sz="1400" dirty="0"/>
              <a:t>/</a:t>
            </a:r>
            <a:r>
              <a:rPr lang="zh-CN" altLang="en-US" sz="1400" dirty="0"/>
              <a:t>泼尼松龙</a:t>
            </a:r>
            <a:r>
              <a:rPr lang="en-US" altLang="zh-CN" sz="1400" dirty="0"/>
              <a:t>0.3 – 0.75 mg/kg/</a:t>
            </a:r>
            <a:r>
              <a:rPr lang="zh-CN" altLang="en-US" sz="1400" dirty="0"/>
              <a:t>天</a:t>
            </a:r>
            <a:r>
              <a:rPr lang="en-US" altLang="zh-CN" sz="1400" dirty="0"/>
              <a:t>)</a:t>
            </a:r>
            <a:r>
              <a:rPr lang="zh-CN" altLang="en-US" sz="1400" b="1" dirty="0">
                <a:solidFill>
                  <a:srgbClr val="C00000"/>
                </a:solidFill>
                <a:cs typeface="+mn-ea"/>
                <a:sym typeface="+mn-lt"/>
              </a:rPr>
              <a:t>超过</a:t>
            </a:r>
            <a:r>
              <a:rPr lang="en-US" altLang="zh-CN" b="1" dirty="0">
                <a:solidFill>
                  <a:srgbClr val="C00000"/>
                </a:solidFill>
                <a:cs typeface="+mn-ea"/>
                <a:sym typeface="+mn-lt"/>
              </a:rPr>
              <a:t>1</a:t>
            </a:r>
            <a:r>
              <a:rPr lang="zh-CN" altLang="en-US" b="1" dirty="0">
                <a:solidFill>
                  <a:srgbClr val="C00000"/>
                </a:solidFill>
                <a:cs typeface="+mn-ea"/>
                <a:sym typeface="+mn-lt"/>
              </a:rPr>
              <a:t>年</a:t>
            </a:r>
            <a:r>
              <a:rPr lang="en-US" altLang="zh-CN" sz="1400" baseline="30000" dirty="0">
                <a:solidFill>
                  <a:srgbClr val="C00000"/>
                </a:solidFill>
                <a:cs typeface="+mn-ea"/>
                <a:sym typeface="+mn-lt"/>
              </a:rPr>
              <a:t>4</a:t>
            </a:r>
            <a:r>
              <a:rPr lang="zh-CN" altLang="en-US" sz="1400" dirty="0">
                <a:solidFill>
                  <a:srgbClr val="C00000"/>
                </a:solidFill>
                <a:cs typeface="+mn-ea"/>
                <a:sym typeface="+mn-lt"/>
              </a:rPr>
              <a:t>，</a:t>
            </a:r>
            <a:r>
              <a:rPr lang="zh-CN" altLang="en-US" sz="1400" b="1" dirty="0">
                <a:solidFill>
                  <a:srgbClr val="C00000"/>
                </a:solidFill>
                <a:cs typeface="+mn-ea"/>
                <a:sym typeface="+mn-lt"/>
              </a:rPr>
              <a:t>停药率高达</a:t>
            </a:r>
            <a:r>
              <a:rPr lang="en-US" altLang="zh-CN" b="1" dirty="0">
                <a:solidFill>
                  <a:srgbClr val="C00000"/>
                </a:solidFill>
                <a:cs typeface="+mn-ea"/>
                <a:sym typeface="+mn-lt"/>
              </a:rPr>
              <a:t>39.6%</a:t>
            </a:r>
            <a:r>
              <a:rPr lang="en-US" altLang="zh-CN" sz="1400" baseline="30000" dirty="0">
                <a:solidFill>
                  <a:srgbClr val="C00000"/>
                </a:solidFill>
                <a:cs typeface="+mn-ea"/>
                <a:sym typeface="+mn-lt"/>
              </a:rPr>
              <a:t>6</a:t>
            </a:r>
            <a:r>
              <a:rPr lang="zh-CN" altLang="en-US" sz="1400" b="1" dirty="0">
                <a:solidFill>
                  <a:schemeClr val="accent1"/>
                </a:solidFill>
                <a:cs typeface="+mn-ea"/>
              </a:rPr>
              <a:t>。</a:t>
            </a:r>
            <a:r>
              <a:rPr lang="zh-CN" altLang="en-US" sz="1400" b="1" dirty="0">
                <a:solidFill>
                  <a:srgbClr val="C00000"/>
                </a:solidFill>
                <a:cs typeface="+mn-ea"/>
              </a:rPr>
              <a:t>不足量不规范</a:t>
            </a:r>
            <a:r>
              <a:rPr lang="zh-CN" altLang="en-US" sz="1400" dirty="0">
                <a:cs typeface="+mn-ea"/>
              </a:rPr>
              <a:t>的激素使用方式已被证实会导致</a:t>
            </a:r>
            <a:r>
              <a:rPr lang="zh-CN" altLang="en-US" sz="1400" b="1" dirty="0">
                <a:solidFill>
                  <a:srgbClr val="C00000"/>
                </a:solidFill>
                <a:cs typeface="+mn-ea"/>
                <a:sym typeface="+mn-lt"/>
              </a:rPr>
              <a:t>疗效损失</a:t>
            </a:r>
            <a:endParaRPr lang="en-US" altLang="zh-CN" sz="1400" b="1" dirty="0">
              <a:solidFill>
                <a:srgbClr val="C00000"/>
              </a:solidFill>
              <a:cs typeface="+mn-ea"/>
              <a:sym typeface="+mn-lt"/>
            </a:endParaRPr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zh-CN" altLang="en-US" sz="1400" dirty="0"/>
              <a:t>传统糖皮质激素的副作用及对生长发育的显著影响使其</a:t>
            </a:r>
            <a:r>
              <a:rPr lang="zh-CN" altLang="en-US" sz="1400" b="1" dirty="0">
                <a:solidFill>
                  <a:srgbClr val="C00000"/>
                </a:solidFill>
                <a:cs typeface="+mn-ea"/>
              </a:rPr>
              <a:t>无法成为幼儿和学龄前儿童的常规用药</a:t>
            </a:r>
            <a:r>
              <a:rPr lang="zh-CN" altLang="en-US" sz="1400" b="1" dirty="0">
                <a:solidFill>
                  <a:schemeClr val="accent1"/>
                </a:solidFill>
                <a:cs typeface="+mn-ea"/>
              </a:rPr>
              <a:t>，</a:t>
            </a:r>
            <a:r>
              <a:rPr lang="zh-CN" altLang="en-US" sz="1400" dirty="0"/>
              <a:t>传统糖皮质激素</a:t>
            </a:r>
            <a:r>
              <a:rPr lang="zh-CN" altLang="en-US" sz="14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未获批</a:t>
            </a:r>
            <a:r>
              <a:rPr lang="en-US" altLang="zh-CN" sz="14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DMD</a:t>
            </a:r>
            <a:r>
              <a:rPr lang="zh-CN" altLang="en-US" sz="14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适应症。</a:t>
            </a:r>
            <a:r>
              <a:rPr lang="zh-CN" altLang="en-US" sz="1400" dirty="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rPr>
              <a:t>所以，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临床亟需</a:t>
            </a:r>
            <a:r>
              <a:rPr lang="zh-CN" altLang="en-US" sz="1400" b="1" dirty="0">
                <a:solidFill>
                  <a:srgbClr val="C00000"/>
                </a:solidFill>
                <a:cs typeface="+mn-ea"/>
                <a:sym typeface="+mn-lt"/>
              </a:rPr>
              <a:t>安全有效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的药物实现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DMD</a:t>
            </a:r>
            <a:r>
              <a:rPr lang="zh-CN" altLang="en-US" sz="1400" b="1" dirty="0">
                <a:solidFill>
                  <a:srgbClr val="C00000"/>
                </a:solidFill>
                <a:cs typeface="+mn-ea"/>
                <a:sym typeface="+mn-lt"/>
              </a:rPr>
              <a:t>长期足量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治疗</a:t>
            </a:r>
            <a:endParaRPr lang="en-US" altLang="zh-CN" sz="1400" b="1" dirty="0">
              <a:solidFill>
                <a:schemeClr val="accent1"/>
              </a:solidFill>
              <a:cs typeface="+mn-ea"/>
              <a:sym typeface="+mn-lt"/>
            </a:endParaRPr>
          </a:p>
          <a:p>
            <a:pPr marL="285750" marR="0" lvl="0" indent="-285750" algn="l" rtl="0">
              <a:lnSpc>
                <a:spcPts val="2200"/>
              </a:lnSpc>
              <a:spcAft>
                <a:spcPts val="60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传统激素引起的</a:t>
            </a:r>
            <a:r>
              <a:rPr lang="zh-CN" altLang="en-US" sz="1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副作用</a:t>
            </a:r>
            <a:r>
              <a:rPr lang="zh-CN" altLang="en-US" sz="1400" dirty="0">
                <a:cs typeface="+mn-ea"/>
                <a:sym typeface="+mn-lt"/>
              </a:rPr>
              <a:t>使</a:t>
            </a:r>
            <a:r>
              <a:rPr lang="zh-CN" altLang="en-US" sz="1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患儿需要额外的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监测及治疗</a:t>
            </a:r>
            <a:r>
              <a:rPr lang="en-US" altLang="zh-CN" sz="1400" baseline="30000" dirty="0">
                <a:cs typeface="+mn-ea"/>
                <a:sym typeface="+mn-lt"/>
              </a:rPr>
              <a:t>7-8</a:t>
            </a:r>
            <a:r>
              <a:rPr lang="zh-CN" altLang="en-US" sz="1400" dirty="0">
                <a:cs typeface="+mn-ea"/>
                <a:sym typeface="+mn-lt"/>
              </a:rPr>
              <a:t>，</a:t>
            </a:r>
            <a:r>
              <a:rPr lang="zh-CN" altLang="en-US" sz="1400" b="1" dirty="0">
                <a:solidFill>
                  <a:srgbClr val="C00000"/>
                </a:solidFill>
                <a:cs typeface="+mn-ea"/>
                <a:sym typeface="+mn-lt"/>
              </a:rPr>
              <a:t>带来额外的经济负担</a:t>
            </a:r>
            <a:r>
              <a:rPr lang="zh-CN" altLang="en-US" sz="1400" dirty="0">
                <a:cs typeface="+mn-ea"/>
                <a:sym typeface="+mn-lt"/>
              </a:rPr>
              <a:t>和</a:t>
            </a:r>
            <a:r>
              <a:rPr lang="zh-CN" altLang="en-US" sz="1400" b="1" dirty="0">
                <a:solidFill>
                  <a:srgbClr val="C00000"/>
                </a:solidFill>
                <a:cs typeface="+mn-ea"/>
                <a:sym typeface="+mn-lt"/>
              </a:rPr>
              <a:t>安全顾虑</a:t>
            </a:r>
            <a:endParaRPr lang="en-US" altLang="zh-CN" sz="14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A8EBEAA7-A4B3-49C6-22E3-6274DE67CF5B}"/>
              </a:ext>
            </a:extLst>
          </p:cNvPr>
          <p:cNvGrpSpPr/>
          <p:nvPr/>
        </p:nvGrpSpPr>
        <p:grpSpPr>
          <a:xfrm>
            <a:off x="2112496" y="1156668"/>
            <a:ext cx="2123159" cy="868323"/>
            <a:chOff x="1196693" y="1504917"/>
            <a:chExt cx="3256906" cy="1332000"/>
          </a:xfrm>
        </p:grpSpPr>
        <p:sp>
          <p:nvSpPr>
            <p:cNvPr id="34" name="Google Shape;147;p18">
              <a:extLst>
                <a:ext uri="{FF2B5EF4-FFF2-40B4-BE49-F238E27FC236}">
                  <a16:creationId xmlns:a16="http://schemas.microsoft.com/office/drawing/2014/main" id="{81F7D099-144A-90F1-7803-8E183EBEBE40}"/>
                </a:ext>
              </a:extLst>
            </p:cNvPr>
            <p:cNvSpPr txBox="1"/>
            <p:nvPr/>
          </p:nvSpPr>
          <p:spPr>
            <a:xfrm>
              <a:off x="2646750" y="2015969"/>
              <a:ext cx="1806849" cy="3098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</a:pPr>
              <a:r>
                <a:rPr lang="zh-CN" altLang="en-US" sz="1600" b="1" dirty="0">
                  <a:latin typeface="+mn-lt"/>
                  <a:ea typeface="+mn-ea"/>
                  <a:cs typeface="+mn-ea"/>
                  <a:sym typeface="+mn-lt"/>
                </a:rPr>
                <a:t>疾病</a:t>
              </a:r>
              <a:r>
                <a:rPr lang="zh-CN" altLang="en-US" sz="1600" b="1" i="0" u="none" strike="noStrike" cap="none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负担</a:t>
              </a:r>
              <a:endParaRPr sz="1600" b="1" i="0" u="none" strike="noStrike" cap="none" dirty="0">
                <a:solidFill>
                  <a:srgbClr val="F6862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5" name="图形 34">
              <a:extLst>
                <a:ext uri="{FF2B5EF4-FFF2-40B4-BE49-F238E27FC236}">
                  <a16:creationId xmlns:a16="http://schemas.microsoft.com/office/drawing/2014/main" id="{A9BD366B-18DA-4437-00AD-4C97706F1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96693" y="1504917"/>
              <a:ext cx="1332000" cy="1332000"/>
            </a:xfrm>
            <a:prstGeom prst="rect">
              <a:avLst/>
            </a:prstGeom>
          </p:spPr>
        </p:pic>
      </p:grpSp>
      <p:sp>
        <p:nvSpPr>
          <p:cNvPr id="38" name="Google Shape;147;p18">
            <a:extLst>
              <a:ext uri="{FF2B5EF4-FFF2-40B4-BE49-F238E27FC236}">
                <a16:creationId xmlns:a16="http://schemas.microsoft.com/office/drawing/2014/main" id="{1B093286-BC97-5D87-B0A3-E36E15B3038B}"/>
              </a:ext>
            </a:extLst>
          </p:cNvPr>
          <p:cNvSpPr txBox="1"/>
          <p:nvPr/>
        </p:nvSpPr>
        <p:spPr>
          <a:xfrm>
            <a:off x="673100" y="1773642"/>
            <a:ext cx="5294007" cy="4570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20" rIns="91440" bIns="45720" anchor="ctr" anchorCtr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zh-CN" altLang="en-US" sz="1400" b="0" i="0" dirty="0">
                <a:solidFill>
                  <a:srgbClr val="2C2C36"/>
                </a:solidFill>
                <a:effectLst/>
                <a:latin typeface="-apple-system"/>
              </a:rPr>
              <a:t>杜氏肌营养不良（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rgbClr val="4A4F54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DMD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4A4F54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）</a:t>
            </a:r>
            <a:r>
              <a:rPr kumimoji="0" lang="zh-CN" altLang="zh-CN" sz="1400" i="0" u="none" strike="noStrike" kern="1200" cap="none" spc="0" normalizeH="0" baseline="0" noProof="0" dirty="0">
                <a:ln>
                  <a:noFill/>
                </a:ln>
                <a:solidFill>
                  <a:srgbClr val="4A4F54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是</a:t>
            </a:r>
            <a:r>
              <a:rPr lang="zh-CN" altLang="en-US" sz="1400" dirty="0">
                <a:solidFill>
                  <a:srgbClr val="4A4F54"/>
                </a:solidFill>
                <a:latin typeface="Open Sans"/>
              </a:rPr>
              <a:t>最严重的</a:t>
            </a:r>
            <a:r>
              <a:rPr lang="zh-CN" altLang="en-US" sz="1400" b="1" dirty="0">
                <a:solidFill>
                  <a:srgbClr val="C00000"/>
                </a:solidFill>
                <a:latin typeface="Open Sans"/>
              </a:rPr>
              <a:t>进行性、致死性、</a:t>
            </a:r>
            <a:r>
              <a:rPr lang="en-US" altLang="zh-CN" sz="1400" dirty="0">
                <a:solidFill>
                  <a:srgbClr val="C00000"/>
                </a:solidFill>
                <a:cs typeface="+mn-ea"/>
              </a:rPr>
              <a:t> </a:t>
            </a:r>
            <a:r>
              <a:rPr lang="en-US" altLang="zh-CN" sz="1400" dirty="0">
                <a:cs typeface="+mn-ea"/>
              </a:rPr>
              <a:t>X</a:t>
            </a:r>
            <a:r>
              <a:rPr lang="zh-CN" altLang="zh-CN" sz="1400" dirty="0">
                <a:cs typeface="+mn-ea"/>
              </a:rPr>
              <a:t>连锁隐性遗传性</a:t>
            </a:r>
            <a:r>
              <a:rPr lang="zh-CN" altLang="en-US" sz="1400" b="1" dirty="0">
                <a:solidFill>
                  <a:srgbClr val="C00000"/>
                </a:solidFill>
                <a:latin typeface="Open Sans"/>
              </a:rPr>
              <a:t>肌肉病之一</a:t>
            </a:r>
            <a:r>
              <a:rPr lang="zh-CN" altLang="en-US" sz="1400" dirty="0">
                <a:solidFill>
                  <a:srgbClr val="4A752D"/>
                </a:solidFill>
                <a:latin typeface="Open Sans"/>
              </a:rPr>
              <a:t>，</a:t>
            </a:r>
            <a:r>
              <a:rPr lang="zh-CN" altLang="en-US" sz="1400" dirty="0">
                <a:latin typeface="Open Sans"/>
              </a:rPr>
              <a:t>全身肌肉</a:t>
            </a:r>
            <a:r>
              <a:rPr lang="zh-CN" altLang="zh-CN" sz="1400" dirty="0">
                <a:latin typeface="Open Sans"/>
              </a:rPr>
              <a:t>炎症</a:t>
            </a:r>
            <a:r>
              <a:rPr lang="zh-CN" altLang="en-US" sz="1400" dirty="0">
                <a:latin typeface="Open Sans"/>
              </a:rPr>
              <a:t>和纤维化</a:t>
            </a:r>
            <a:r>
              <a:rPr lang="zh-CN" altLang="en-US" sz="1400" dirty="0">
                <a:solidFill>
                  <a:srgbClr val="4A4F54"/>
                </a:solidFill>
                <a:latin typeface="Open Sans"/>
              </a:rPr>
              <a:t>导致</a:t>
            </a:r>
            <a:r>
              <a:rPr lang="zh-CN" altLang="zh-CN" sz="1400" dirty="0">
                <a:solidFill>
                  <a:srgbClr val="4A4F54"/>
                </a:solidFill>
                <a:latin typeface="Open Sans"/>
              </a:rPr>
              <a:t>肌肉萎缩</a:t>
            </a:r>
            <a:r>
              <a:rPr lang="zh-CN" altLang="en-US" sz="1400" dirty="0">
                <a:solidFill>
                  <a:srgbClr val="4A4F54"/>
                </a:solidFill>
                <a:latin typeface="Open Sans"/>
              </a:rPr>
              <a:t>伴随患者一生</a:t>
            </a:r>
            <a:r>
              <a:rPr lang="en-US" altLang="zh-CN" sz="1400" baseline="30000" dirty="0">
                <a:cs typeface="+mn-ea"/>
              </a:rPr>
              <a:t>1</a:t>
            </a:r>
            <a:r>
              <a:rPr lang="zh-CN" altLang="en-US" sz="1400" dirty="0">
                <a:cs typeface="+mn-ea"/>
              </a:rPr>
              <a:t>。不同地区、种族间</a:t>
            </a:r>
            <a:r>
              <a:rPr lang="en-US" altLang="zh-CN" sz="1400" dirty="0">
                <a:cs typeface="+mn-ea"/>
              </a:rPr>
              <a:t>DMD</a:t>
            </a:r>
            <a:r>
              <a:rPr lang="zh-CN" altLang="en-US" sz="1400" dirty="0">
                <a:cs typeface="+mn-ea"/>
              </a:rPr>
              <a:t>基因变异情况无明显差异</a:t>
            </a:r>
            <a:r>
              <a:rPr lang="en-US" altLang="zh-CN" sz="1400" baseline="30000" dirty="0">
                <a:cs typeface="+mn-ea"/>
                <a:sym typeface="+mn-lt"/>
              </a:rPr>
              <a:t>2</a:t>
            </a:r>
            <a:r>
              <a:rPr lang="zh-CN" altLang="en-US" sz="1400" dirty="0">
                <a:cs typeface="+mn-ea"/>
                <a:sym typeface="+mn-lt"/>
              </a:rPr>
              <a:t>，中国</a:t>
            </a:r>
            <a:r>
              <a:rPr lang="en-US" altLang="zh-CN" sz="1400" dirty="0">
                <a:cs typeface="+mn-ea"/>
              </a:rPr>
              <a:t>DMD</a:t>
            </a:r>
            <a:r>
              <a:rPr lang="zh-CN" altLang="zh-CN" sz="1400" dirty="0">
                <a:cs typeface="+mn-ea"/>
              </a:rPr>
              <a:t>发病率在</a:t>
            </a:r>
            <a:r>
              <a:rPr lang="zh-CN" altLang="zh-CN" sz="1400" b="1" dirty="0">
                <a:solidFill>
                  <a:srgbClr val="C00000"/>
                </a:solidFill>
                <a:cs typeface="+mn-ea"/>
              </a:rPr>
              <a:t>存活男婴</a:t>
            </a:r>
            <a:r>
              <a:rPr lang="zh-CN" altLang="zh-CN" sz="1400" dirty="0">
                <a:cs typeface="+mn-ea"/>
              </a:rPr>
              <a:t>中约为</a:t>
            </a:r>
            <a:r>
              <a:rPr lang="en-US" altLang="zh-CN" b="1" dirty="0">
                <a:solidFill>
                  <a:srgbClr val="C00000"/>
                </a:solidFill>
                <a:cs typeface="+mn-ea"/>
              </a:rPr>
              <a:t>1/5051</a:t>
            </a:r>
            <a:r>
              <a:rPr lang="en-US" altLang="zh-CN" sz="1400" baseline="30000" dirty="0">
                <a:cs typeface="+mn-ea"/>
                <a:sym typeface="+mn-lt"/>
              </a:rPr>
              <a:t>3</a:t>
            </a:r>
            <a:r>
              <a:rPr lang="zh-CN" altLang="en-US" sz="1400" baseline="30000" dirty="0">
                <a:cs typeface="+mn-ea"/>
                <a:sym typeface="+mn-lt"/>
              </a:rPr>
              <a:t>，</a:t>
            </a:r>
            <a:r>
              <a:rPr lang="en-US" altLang="zh-CN" sz="1400" dirty="0">
                <a:solidFill>
                  <a:prstClr val="black"/>
                </a:solidFill>
              </a:rPr>
              <a:t> 2023</a:t>
            </a:r>
            <a:r>
              <a:rPr lang="zh-CN" altLang="en-US" sz="1400" dirty="0">
                <a:solidFill>
                  <a:prstClr val="black"/>
                </a:solidFill>
              </a:rPr>
              <a:t>年全国新发</a:t>
            </a:r>
            <a:r>
              <a:rPr lang="en-US" altLang="zh-CN" b="1" dirty="0">
                <a:solidFill>
                  <a:srgbClr val="C00000"/>
                </a:solidFill>
              </a:rPr>
              <a:t>913</a:t>
            </a:r>
            <a:r>
              <a:rPr lang="zh-CN" altLang="en-US" sz="1400" dirty="0">
                <a:solidFill>
                  <a:prstClr val="black"/>
                </a:solidFill>
              </a:rPr>
              <a:t>人</a:t>
            </a:r>
            <a:endParaRPr lang="en-US" altLang="zh-CN" sz="1400" baseline="30000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altLang="zh-CN" sz="1400" dirty="0">
                <a:cs typeface="+mn-ea"/>
                <a:sym typeface="+mn-lt"/>
              </a:rPr>
              <a:t>DMD</a:t>
            </a:r>
            <a:r>
              <a:rPr lang="zh-CN" altLang="en-US" sz="1400" dirty="0">
                <a:cs typeface="+mn-ea"/>
                <a:sym typeface="+mn-lt"/>
              </a:rPr>
              <a:t>患儿</a:t>
            </a:r>
            <a:r>
              <a:rPr lang="en-US" altLang="zh-CN" sz="1400" dirty="0">
                <a:cs typeface="+mn-ea"/>
                <a:sym typeface="+mn-lt"/>
              </a:rPr>
              <a:t>3</a:t>
            </a:r>
            <a:r>
              <a:rPr lang="zh-CN" altLang="en-US" sz="1400" dirty="0">
                <a:cs typeface="+mn-ea"/>
                <a:sym typeface="+mn-lt"/>
              </a:rPr>
              <a:t>岁出现明显步态异常，</a:t>
            </a:r>
            <a:r>
              <a:rPr lang="en-US" altLang="zh-CN" sz="1400" dirty="0">
                <a:cs typeface="+mn-ea"/>
                <a:sym typeface="+mn-lt"/>
              </a:rPr>
              <a:t>10-12</a:t>
            </a:r>
            <a:r>
              <a:rPr lang="zh-CN" altLang="en-US" sz="1400" dirty="0">
                <a:cs typeface="+mn-ea"/>
                <a:sym typeface="+mn-lt"/>
              </a:rPr>
              <a:t>岁丧失独立行走能力，最终因心肺功能衰竭死亡。中国</a:t>
            </a:r>
            <a:r>
              <a:rPr lang="en-US" altLang="zh-CN" sz="1400" dirty="0">
                <a:cs typeface="+mn-ea"/>
                <a:sym typeface="+mn-lt"/>
              </a:rPr>
              <a:t>DMD</a:t>
            </a:r>
            <a:r>
              <a:rPr lang="zh-CN" altLang="en-US" sz="1400" dirty="0">
                <a:cs typeface="+mn-ea"/>
                <a:sym typeface="+mn-lt"/>
              </a:rPr>
              <a:t>患者死亡中位年龄约为</a:t>
            </a:r>
            <a:r>
              <a:rPr lang="en-US" altLang="zh-CN" b="1" dirty="0">
                <a:solidFill>
                  <a:srgbClr val="C00000"/>
                </a:solidFill>
                <a:cs typeface="+mn-ea"/>
                <a:sym typeface="+mn-lt"/>
              </a:rPr>
              <a:t>18.57</a:t>
            </a:r>
            <a:r>
              <a:rPr lang="zh-CN" altLang="en-US" sz="1400" dirty="0">
                <a:cs typeface="+mn-ea"/>
                <a:sym typeface="+mn-lt"/>
              </a:rPr>
              <a:t>岁</a:t>
            </a:r>
            <a:r>
              <a:rPr lang="en-US" altLang="zh-CN" sz="1400" baseline="30000" dirty="0">
                <a:cs typeface="+mn-ea"/>
                <a:sym typeface="+mn-lt"/>
              </a:rPr>
              <a:t>4</a:t>
            </a:r>
            <a:endParaRPr lang="en-US" altLang="zh-CN" sz="1400" dirty="0">
              <a:cs typeface="+mn-ea"/>
              <a:sym typeface="+mn-lt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altLang="zh-CN" sz="1400" dirty="0">
                <a:cs typeface="+mn-ea"/>
                <a:sym typeface="+mn-lt"/>
              </a:rPr>
              <a:t>DMD</a:t>
            </a:r>
            <a:r>
              <a:rPr lang="zh-CN" altLang="en-US" sz="1400" dirty="0">
                <a:cs typeface="+mn-ea"/>
                <a:sym typeface="+mn-lt"/>
              </a:rPr>
              <a:t>疾病的多系统侵袭和生活质量长期下降，缺乏安全有效长期治疗的手段，使患儿、家庭、社会均面临极大负担</a:t>
            </a: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。</a:t>
            </a:r>
            <a:r>
              <a:rPr lang="en-US" altLang="zh-CN" sz="1400" dirty="0">
                <a:cs typeface="+mn-ea"/>
                <a:sym typeface="+mn-lt"/>
              </a:rPr>
              <a:t>DMD</a:t>
            </a:r>
            <a:r>
              <a:rPr lang="zh-CN" altLang="en-US" sz="1400" dirty="0">
                <a:cs typeface="+mn-ea"/>
                <a:sym typeface="+mn-lt"/>
              </a:rPr>
              <a:t>患儿</a:t>
            </a:r>
            <a:r>
              <a:rPr lang="zh-CN" altLang="en-US" sz="1400" b="1" dirty="0">
                <a:solidFill>
                  <a:srgbClr val="C00000"/>
                </a:solidFill>
                <a:cs typeface="+mn-ea"/>
                <a:sym typeface="+mn-lt"/>
              </a:rPr>
              <a:t>家庭的后勤和经济负担</a:t>
            </a:r>
            <a:r>
              <a:rPr lang="zh-CN" altLang="en-US" sz="1400" dirty="0">
                <a:cs typeface="+mn-ea"/>
                <a:sym typeface="+mn-lt"/>
              </a:rPr>
              <a:t>显著增加，</a:t>
            </a:r>
            <a:r>
              <a:rPr lang="en-US" altLang="zh-CN" sz="1400" dirty="0">
                <a:cs typeface="+mn-ea"/>
                <a:sym typeface="+mn-lt"/>
              </a:rPr>
              <a:t>DMD</a:t>
            </a:r>
            <a:r>
              <a:rPr lang="zh-CN" altLang="en-US" sz="1400" dirty="0">
                <a:cs typeface="+mn-ea"/>
                <a:sym typeface="+mn-lt"/>
              </a:rPr>
              <a:t>家庭的工作时间和效率损失约为</a:t>
            </a:r>
            <a:r>
              <a:rPr lang="en-US" altLang="zh-CN" b="1" dirty="0">
                <a:solidFill>
                  <a:srgbClr val="C00000"/>
                </a:solidFill>
                <a:latin typeface="+mn-ea"/>
                <a:cs typeface="+mn-ea"/>
                <a:sym typeface="+mn-lt"/>
              </a:rPr>
              <a:t>20-29%</a:t>
            </a:r>
            <a:r>
              <a:rPr lang="en-US" altLang="zh-CN" sz="1400" baseline="30000" dirty="0">
                <a:cs typeface="+mn-ea"/>
                <a:sym typeface="+mn-lt"/>
              </a:rPr>
              <a:t>5</a:t>
            </a: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B66FC42-5A50-776D-2084-4FF47255502E}"/>
              </a:ext>
            </a:extLst>
          </p:cNvPr>
          <p:cNvGrpSpPr/>
          <p:nvPr/>
        </p:nvGrpSpPr>
        <p:grpSpPr>
          <a:xfrm>
            <a:off x="7728662" y="1216345"/>
            <a:ext cx="1933498" cy="630667"/>
            <a:chOff x="7574820" y="1619081"/>
            <a:chExt cx="3295125" cy="1074802"/>
          </a:xfrm>
        </p:grpSpPr>
        <p:sp>
          <p:nvSpPr>
            <p:cNvPr id="42" name="Google Shape;147;p18">
              <a:extLst>
                <a:ext uri="{FF2B5EF4-FFF2-40B4-BE49-F238E27FC236}">
                  <a16:creationId xmlns:a16="http://schemas.microsoft.com/office/drawing/2014/main" id="{978A44DE-2C47-A193-7883-7E0350B6A9EA}"/>
                </a:ext>
              </a:extLst>
            </p:cNvPr>
            <p:cNvSpPr txBox="1"/>
            <p:nvPr/>
          </p:nvSpPr>
          <p:spPr>
            <a:xfrm>
              <a:off x="9440123" y="1792114"/>
              <a:ext cx="1429822" cy="839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lvl="0" algn="ctr">
                <a:buClr>
                  <a:srgbClr val="000000"/>
                </a:buClr>
                <a:buSzPts val="1200"/>
              </a:pPr>
              <a:r>
                <a:rPr lang="zh-CN" altLang="en-US" sz="1600" b="1" dirty="0">
                  <a:cs typeface="+mn-ea"/>
                  <a:sym typeface="+mn-lt"/>
                </a:rPr>
                <a:t>未满足</a:t>
              </a:r>
              <a:endParaRPr lang="en-US" altLang="zh-CN" sz="1600" b="1" dirty="0">
                <a:cs typeface="+mn-ea"/>
                <a:sym typeface="+mn-lt"/>
              </a:endParaRPr>
            </a:p>
            <a:p>
              <a:pPr lvl="0" algn="ctr">
                <a:buClr>
                  <a:srgbClr val="000000"/>
                </a:buClr>
                <a:buSzPts val="1200"/>
              </a:pPr>
              <a:r>
                <a:rPr lang="zh-CN" altLang="en-US" sz="1600" b="1" dirty="0">
                  <a:cs typeface="+mn-ea"/>
                  <a:sym typeface="+mn-lt"/>
                </a:rPr>
                <a:t>治疗需求</a:t>
              </a:r>
              <a:endParaRPr lang="en-US" altLang="zh-CN" sz="16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51" name="图形 50">
              <a:extLst>
                <a:ext uri="{FF2B5EF4-FFF2-40B4-BE49-F238E27FC236}">
                  <a16:creationId xmlns:a16="http://schemas.microsoft.com/office/drawing/2014/main" id="{0D1BB545-5B7C-3002-D8FD-F029A4B57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574820" y="1619081"/>
              <a:ext cx="1486802" cy="10748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913D0-25B4-F373-2BDE-0AD69CDE3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CE8A9F9-80FB-69EA-C351-39A773CA6BE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60400" y="74593"/>
            <a:ext cx="10858500" cy="954107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伐莫洛龙是国内</a:t>
            </a:r>
            <a:r>
              <a:rPr lang="zh-CN" altLang="en-US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首个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且</a:t>
            </a:r>
            <a:r>
              <a:rPr lang="zh-CN" altLang="en-US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唯一</a:t>
            </a:r>
            <a:endParaRPr lang="en-US" altLang="zh-CN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获批用于治疗杜氏肌营养不良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(DMD)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的药物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C79BA8-6C69-75AC-F9DA-CDB4E1FEA1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700" dirty="0">
                <a:latin typeface="+mn-lt"/>
                <a:ea typeface="+mn-ea"/>
                <a:cs typeface="+mn-ea"/>
                <a:sym typeface="+mn-lt"/>
              </a:rPr>
              <a:t>伐莫洛龙口服混悬液说明书</a:t>
            </a:r>
            <a:endParaRPr lang="en-US" altLang="zh-CN" sz="7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Google Shape;102;p18">
            <a:extLst>
              <a:ext uri="{FF2B5EF4-FFF2-40B4-BE49-F238E27FC236}">
                <a16:creationId xmlns:a16="http://schemas.microsoft.com/office/drawing/2014/main" id="{6B97CF60-0DFE-1357-CC6C-1AD698F60156}"/>
              </a:ext>
            </a:extLst>
          </p:cNvPr>
          <p:cNvSpPr/>
          <p:nvPr/>
        </p:nvSpPr>
        <p:spPr>
          <a:xfrm>
            <a:off x="493413" y="1130300"/>
            <a:ext cx="5470031" cy="4638576"/>
          </a:xfrm>
          <a:prstGeom prst="roundRect">
            <a:avLst>
              <a:gd name="adj" fmla="val 312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1925822-8174-1957-23C9-CA6AB880C201}"/>
              </a:ext>
            </a:extLst>
          </p:cNvPr>
          <p:cNvGrpSpPr/>
          <p:nvPr/>
        </p:nvGrpSpPr>
        <p:grpSpPr>
          <a:xfrm>
            <a:off x="10482073" y="0"/>
            <a:ext cx="1709927" cy="514370"/>
            <a:chOff x="7974334" y="-2263"/>
            <a:chExt cx="1709927" cy="514370"/>
          </a:xfrm>
        </p:grpSpPr>
        <p:sp>
          <p:nvSpPr>
            <p:cNvPr id="5" name="矩形: 对角圆角 4">
              <a:extLst>
                <a:ext uri="{FF2B5EF4-FFF2-40B4-BE49-F238E27FC236}">
                  <a16:creationId xmlns:a16="http://schemas.microsoft.com/office/drawing/2014/main" id="{1C27CE39-5BEA-2E7E-E27F-8DE13158F6CE}"/>
                </a:ext>
              </a:extLst>
            </p:cNvPr>
            <p:cNvSpPr/>
            <p:nvPr/>
          </p:nvSpPr>
          <p:spPr>
            <a:xfrm>
              <a:off x="7974334" y="-2263"/>
              <a:ext cx="1568918" cy="514369"/>
            </a:xfrm>
            <a:prstGeom prst="round2Diag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: 对角圆角 7">
              <a:extLst>
                <a:ext uri="{FF2B5EF4-FFF2-40B4-BE49-F238E27FC236}">
                  <a16:creationId xmlns:a16="http://schemas.microsoft.com/office/drawing/2014/main" id="{E1D5B4BD-BBF1-FB60-F9BB-3CAAD7CA3CF4}"/>
                </a:ext>
              </a:extLst>
            </p:cNvPr>
            <p:cNvSpPr/>
            <p:nvPr/>
          </p:nvSpPr>
          <p:spPr>
            <a:xfrm>
              <a:off x="8046341" y="-2262"/>
              <a:ext cx="1568918" cy="514369"/>
            </a:xfrm>
            <a:prstGeom prst="round2Diag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对角圆角 8">
              <a:extLst>
                <a:ext uri="{FF2B5EF4-FFF2-40B4-BE49-F238E27FC236}">
                  <a16:creationId xmlns:a16="http://schemas.microsoft.com/office/drawing/2014/main" id="{E65E6AA3-349C-B38E-B6A0-6288C520B03F}"/>
                </a:ext>
              </a:extLst>
            </p:cNvPr>
            <p:cNvSpPr/>
            <p:nvPr/>
          </p:nvSpPr>
          <p:spPr>
            <a:xfrm>
              <a:off x="8115343" y="-2262"/>
              <a:ext cx="1568918" cy="514369"/>
            </a:xfrm>
            <a:prstGeom prst="round2Diag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基本信息</a:t>
              </a:r>
            </a:p>
          </p:txBody>
        </p:sp>
      </p:grp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E25ECAA4-02AF-FEBF-23C6-CA401B7A5DD8}"/>
              </a:ext>
            </a:extLst>
          </p:cNvPr>
          <p:cNvSpPr/>
          <p:nvPr/>
        </p:nvSpPr>
        <p:spPr>
          <a:xfrm flipH="1">
            <a:off x="660400" y="1130300"/>
            <a:ext cx="10593915" cy="4709622"/>
          </a:xfrm>
          <a:prstGeom prst="roundRect">
            <a:avLst>
              <a:gd name="adj" fmla="val 9665"/>
            </a:avLst>
          </a:prstGeom>
          <a:solidFill>
            <a:schemeClr val="accent1">
              <a:lumMod val="10000"/>
              <a:lumOff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is for office"/>
              <a:ea typeface="微软雅黑"/>
              <a:cs typeface="+mn-cs"/>
            </a:endParaRP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B1FCFDA4-B4E1-BCF0-F533-1777E466FFA0}"/>
              </a:ext>
            </a:extLst>
          </p:cNvPr>
          <p:cNvSpPr/>
          <p:nvPr/>
        </p:nvSpPr>
        <p:spPr>
          <a:xfrm flipH="1">
            <a:off x="6395098" y="1130300"/>
            <a:ext cx="5123801" cy="4709622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1"/>
            </a:solidFill>
            <a:prstDash val="dash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zh-CN" altLang="en-US" dirty="0"/>
          </a:p>
        </p:txBody>
      </p:sp>
      <p:sp>
        <p:nvSpPr>
          <p:cNvPr id="17" name="Google Shape;144;p18">
            <a:extLst>
              <a:ext uri="{FF2B5EF4-FFF2-40B4-BE49-F238E27FC236}">
                <a16:creationId xmlns:a16="http://schemas.microsoft.com/office/drawing/2014/main" id="{A2DE3661-C74B-B4D1-07F9-D443CC06FB6F}"/>
              </a:ext>
            </a:extLst>
          </p:cNvPr>
          <p:cNvSpPr/>
          <p:nvPr/>
        </p:nvSpPr>
        <p:spPr>
          <a:xfrm>
            <a:off x="675081" y="2903476"/>
            <a:ext cx="1260000" cy="37457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45720" rIns="91440" bIns="4572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 panose="020B0604020202020204"/>
              <a:buNone/>
            </a:pPr>
            <a:r>
              <a:rPr lang="zh-CN" sz="1600" b="1" i="0" u="none" strike="noStrike" cap="none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用法用量</a:t>
            </a:r>
            <a:endParaRPr sz="1600" b="1" i="0" u="none" strike="noStrike" cap="none" baseline="300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Google Shape;146;p18">
            <a:extLst>
              <a:ext uri="{FF2B5EF4-FFF2-40B4-BE49-F238E27FC236}">
                <a16:creationId xmlns:a16="http://schemas.microsoft.com/office/drawing/2014/main" id="{E0B96CC6-574D-9869-927E-ADD305AA5F05}"/>
              </a:ext>
            </a:extLst>
          </p:cNvPr>
          <p:cNvSpPr/>
          <p:nvPr/>
        </p:nvSpPr>
        <p:spPr>
          <a:xfrm>
            <a:off x="679070" y="1405657"/>
            <a:ext cx="5084516" cy="142456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Google Shape;147;p18">
            <a:extLst>
              <a:ext uri="{FF2B5EF4-FFF2-40B4-BE49-F238E27FC236}">
                <a16:creationId xmlns:a16="http://schemas.microsoft.com/office/drawing/2014/main" id="{9E81CCF1-2E56-6CF1-03BB-29DBF88C17F8}"/>
              </a:ext>
            </a:extLst>
          </p:cNvPr>
          <p:cNvSpPr txBox="1"/>
          <p:nvPr/>
        </p:nvSpPr>
        <p:spPr>
          <a:xfrm>
            <a:off x="2107527" y="1592845"/>
            <a:ext cx="2975800" cy="280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20" rIns="91440" bIns="45720" anchor="ctr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zh-CN" altLang="en-US" sz="1400" b="1" dirty="0">
                <a:latin typeface="+mn-lt"/>
                <a:ea typeface="+mn-ea"/>
                <a:cs typeface="+mn-ea"/>
                <a:sym typeface="+mn-lt"/>
              </a:rPr>
              <a:t>伐莫洛龙口服混悬液</a:t>
            </a:r>
            <a:endParaRPr lang="zh-CN" altLang="en-US" sz="1400" b="1" i="0" u="none" strike="noStrike" cap="none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Google Shape;171;p18">
            <a:extLst>
              <a:ext uri="{FF2B5EF4-FFF2-40B4-BE49-F238E27FC236}">
                <a16:creationId xmlns:a16="http://schemas.microsoft.com/office/drawing/2014/main" id="{06878418-3622-AE5D-3F5A-F674CF176FA6}"/>
              </a:ext>
            </a:extLst>
          </p:cNvPr>
          <p:cNvSpPr/>
          <p:nvPr/>
        </p:nvSpPr>
        <p:spPr>
          <a:xfrm>
            <a:off x="675081" y="2224650"/>
            <a:ext cx="1260000" cy="37457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45720" rIns="91440" bIns="4572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 panose="020B0604020202020204"/>
              <a:buNone/>
            </a:pPr>
            <a:r>
              <a:rPr lang="zh-CN" sz="1600" b="1" i="0" u="none" strike="noStrike" cap="none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适应症</a:t>
            </a:r>
            <a:endParaRPr sz="1600" b="1" i="0" u="none" strike="noStrike" cap="none" baseline="300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Google Shape;172;p18">
            <a:extLst>
              <a:ext uri="{FF2B5EF4-FFF2-40B4-BE49-F238E27FC236}">
                <a16:creationId xmlns:a16="http://schemas.microsoft.com/office/drawing/2014/main" id="{301FD43D-3098-92BA-38A7-DAF3D21FCE32}"/>
              </a:ext>
            </a:extLst>
          </p:cNvPr>
          <p:cNvSpPr/>
          <p:nvPr/>
        </p:nvSpPr>
        <p:spPr>
          <a:xfrm>
            <a:off x="2107527" y="2236503"/>
            <a:ext cx="4296116" cy="35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20" rIns="91440" bIns="45720" anchor="t" anchorCtr="0">
            <a:spAutoFit/>
          </a:bodyPr>
          <a:lstStyle/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适用于</a:t>
            </a:r>
            <a:r>
              <a:rPr lang="en-US" altLang="zh-CN" sz="1400" b="1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1400" b="1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岁及以上杜氏肌营养不良</a:t>
            </a:r>
            <a:r>
              <a:rPr lang="en-US" altLang="zh-CN" sz="1400" b="1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(DMD)</a:t>
            </a:r>
            <a:r>
              <a:rPr lang="zh-CN" altLang="en-US" sz="1400" b="1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患者的治疗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F01E950-19EF-8500-B5F3-39D37F06782A}"/>
              </a:ext>
            </a:extLst>
          </p:cNvPr>
          <p:cNvGrpSpPr/>
          <p:nvPr/>
        </p:nvGrpSpPr>
        <p:grpSpPr>
          <a:xfrm>
            <a:off x="963075" y="4369301"/>
            <a:ext cx="4734039" cy="1375371"/>
            <a:chOff x="1613270" y="4200864"/>
            <a:chExt cx="3198316" cy="1375371"/>
          </a:xfrm>
        </p:grpSpPr>
        <p:sp>
          <p:nvSpPr>
            <p:cNvPr id="25" name="Google Shape;138;p18">
              <a:extLst>
                <a:ext uri="{FF2B5EF4-FFF2-40B4-BE49-F238E27FC236}">
                  <a16:creationId xmlns:a16="http://schemas.microsoft.com/office/drawing/2014/main" id="{A3FFC5A8-8E3F-0C68-52A7-84847BDA3CE0}"/>
                </a:ext>
              </a:extLst>
            </p:cNvPr>
            <p:cNvSpPr/>
            <p:nvPr/>
          </p:nvSpPr>
          <p:spPr>
            <a:xfrm>
              <a:off x="3650100" y="4200864"/>
              <a:ext cx="1161486" cy="252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36000" rIns="91425" bIns="360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200" b="0" i="0" u="none" strike="noStrike" cap="none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100ml:4g</a:t>
              </a:r>
              <a:endParaRPr sz="1200" b="0" i="0" u="none" strike="noStrike" cap="none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Google Shape;132;p18">
              <a:extLst>
                <a:ext uri="{FF2B5EF4-FFF2-40B4-BE49-F238E27FC236}">
                  <a16:creationId xmlns:a16="http://schemas.microsoft.com/office/drawing/2014/main" id="{2D7671D5-02F6-63C0-D239-1822BE1D76B6}"/>
                </a:ext>
              </a:extLst>
            </p:cNvPr>
            <p:cNvSpPr/>
            <p:nvPr/>
          </p:nvSpPr>
          <p:spPr>
            <a:xfrm>
              <a:off x="1613270" y="4209152"/>
              <a:ext cx="1944000" cy="252000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36000" rIns="91425" bIns="36000" anchor="ctr" anchorCtr="0">
              <a:noAutofit/>
            </a:bodyPr>
            <a:lstStyle/>
            <a:p>
              <a:pPr algn="just">
                <a:buClr>
                  <a:srgbClr val="262626"/>
                </a:buClr>
                <a:buSzPts val="1200"/>
              </a:pPr>
              <a:r>
                <a:rPr lang="zh-CN" altLang="en-US" sz="1200" dirty="0">
                  <a:solidFill>
                    <a:srgbClr val="262626"/>
                  </a:solidFill>
                  <a:cs typeface="+mn-ea"/>
                  <a:sym typeface="+mn-lt"/>
                </a:rPr>
                <a:t>注册规格</a:t>
              </a:r>
              <a:endParaRPr sz="1200" dirty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  <p:sp>
          <p:nvSpPr>
            <p:cNvPr id="28" name="Google Shape;141;p18">
              <a:extLst>
                <a:ext uri="{FF2B5EF4-FFF2-40B4-BE49-F238E27FC236}">
                  <a16:creationId xmlns:a16="http://schemas.microsoft.com/office/drawing/2014/main" id="{3B40B02C-2EF0-35D5-3CE5-98DEFACCC2EA}"/>
                </a:ext>
              </a:extLst>
            </p:cNvPr>
            <p:cNvSpPr/>
            <p:nvPr/>
          </p:nvSpPr>
          <p:spPr>
            <a:xfrm>
              <a:off x="3650100" y="4581985"/>
              <a:ext cx="1161486" cy="252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36000" rIns="91425" bIns="36000" anchor="ctr" anchorCtr="0">
              <a:noAutofit/>
            </a:bodyPr>
            <a:lstStyle/>
            <a:p>
              <a:pPr marL="0" marR="0" lvl="8" indent="0" algn="just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400"/>
                <a:buFont typeface="Arial" panose="020B0604020202020204"/>
                <a:buNone/>
              </a:pPr>
              <a:r>
                <a:rPr lang="zh-CN" sz="1200" b="0" i="0" u="none" strike="noStrike" cap="none" dirty="0">
                  <a:solidFill>
                    <a:srgbClr val="262626"/>
                  </a:solidFill>
                  <a:latin typeface="+mn-lt"/>
                  <a:ea typeface="+mn-ea"/>
                  <a:cs typeface="+mn-ea"/>
                  <a:sym typeface="+mn-lt"/>
                </a:rPr>
                <a:t>无</a:t>
              </a:r>
              <a:endParaRPr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Google Shape;133;p18">
              <a:extLst>
                <a:ext uri="{FF2B5EF4-FFF2-40B4-BE49-F238E27FC236}">
                  <a16:creationId xmlns:a16="http://schemas.microsoft.com/office/drawing/2014/main" id="{58B2E8A0-3344-64E1-BFBE-9BB6A56F82C1}"/>
                </a:ext>
              </a:extLst>
            </p:cNvPr>
            <p:cNvSpPr/>
            <p:nvPr/>
          </p:nvSpPr>
          <p:spPr>
            <a:xfrm>
              <a:off x="1613270" y="4583324"/>
              <a:ext cx="1944000" cy="252000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36000" rIns="91425" bIns="36000" anchor="ctr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200"/>
                <a:buFont typeface="Arial" panose="020B0604020202020204"/>
                <a:buNone/>
              </a:pPr>
              <a:r>
                <a:rPr lang="zh-CN" sz="1200" b="0" i="0" u="none" strike="noStrike" cap="none" dirty="0">
                  <a:solidFill>
                    <a:srgbClr val="262626"/>
                  </a:solidFill>
                  <a:latin typeface="+mn-lt"/>
                  <a:ea typeface="+mn-ea"/>
                  <a:cs typeface="+mn-ea"/>
                  <a:sym typeface="+mn-lt"/>
                </a:rPr>
                <a:t>目前大陆地区同通用名药品的上市情况</a:t>
              </a:r>
              <a:endParaRPr sz="1200" b="0" i="0" u="none" strike="noStrike" cap="none" baseline="30000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Google Shape;142;p18">
              <a:extLst>
                <a:ext uri="{FF2B5EF4-FFF2-40B4-BE49-F238E27FC236}">
                  <a16:creationId xmlns:a16="http://schemas.microsoft.com/office/drawing/2014/main" id="{54BD737B-CCA7-E1F9-EF3D-30D202C781F2}"/>
                </a:ext>
              </a:extLst>
            </p:cNvPr>
            <p:cNvSpPr/>
            <p:nvPr/>
          </p:nvSpPr>
          <p:spPr>
            <a:xfrm>
              <a:off x="3650100" y="4949208"/>
              <a:ext cx="1161486" cy="252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36000" rIns="91425" bIns="36000" anchor="ctr" anchorCtr="0">
              <a:noAutofit/>
            </a:bodyPr>
            <a:lstStyle/>
            <a:p>
              <a:pPr marL="0" marR="0" lvl="0" indent="0" algn="just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400"/>
                <a:buFont typeface="Arial" panose="020B0604020202020204"/>
                <a:buNone/>
              </a:pPr>
              <a:r>
                <a:rPr lang="zh-CN" sz="1200" b="0" i="0" u="none" strike="noStrike" cap="none" dirty="0">
                  <a:solidFill>
                    <a:srgbClr val="262626"/>
                  </a:solidFill>
                  <a:latin typeface="+mn-lt"/>
                  <a:ea typeface="+mn-ea"/>
                  <a:cs typeface="+mn-ea"/>
                  <a:sym typeface="+mn-lt"/>
                </a:rPr>
                <a:t>202</a:t>
              </a:r>
              <a:r>
                <a:rPr lang="en-US" altLang="zh-CN" sz="1200" b="0" i="0" u="none" strike="noStrike" cap="none" dirty="0">
                  <a:solidFill>
                    <a:srgbClr val="262626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r>
                <a:rPr lang="zh-CN" sz="1200" b="0" i="0" u="none" strike="noStrike" cap="none" dirty="0">
                  <a:solidFill>
                    <a:srgbClr val="262626"/>
                  </a:solidFill>
                  <a:latin typeface="+mn-lt"/>
                  <a:ea typeface="+mn-ea"/>
                  <a:cs typeface="+mn-ea"/>
                  <a:sym typeface="+mn-lt"/>
                </a:rPr>
                <a:t>年12月</a:t>
              </a:r>
              <a:r>
                <a:rPr lang="en-US" altLang="zh-CN" sz="1200" b="0" i="0" u="none" strike="noStrike" cap="none" dirty="0">
                  <a:solidFill>
                    <a:srgbClr val="262626"/>
                  </a:solidFill>
                  <a:latin typeface="+mn-lt"/>
                  <a:ea typeface="+mn-ea"/>
                  <a:cs typeface="+mn-ea"/>
                  <a:sym typeface="+mn-lt"/>
                </a:rPr>
                <a:t>10</a:t>
              </a:r>
              <a:r>
                <a:rPr lang="zh-CN" altLang="en-US" sz="1200" b="0" i="0" u="none" strike="noStrike" cap="none" dirty="0">
                  <a:solidFill>
                    <a:srgbClr val="262626"/>
                  </a:solidFill>
                  <a:latin typeface="+mn-lt"/>
                  <a:ea typeface="+mn-ea"/>
                  <a:cs typeface="+mn-ea"/>
                  <a:sym typeface="+mn-lt"/>
                </a:rPr>
                <a:t>日</a:t>
              </a:r>
              <a:endParaRPr sz="1200" b="0" i="0" u="none" strike="noStrike" cap="none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Google Shape;134;p18">
              <a:extLst>
                <a:ext uri="{FF2B5EF4-FFF2-40B4-BE49-F238E27FC236}">
                  <a16:creationId xmlns:a16="http://schemas.microsoft.com/office/drawing/2014/main" id="{901A56E2-4691-9DCD-E29D-6FDE38C0431D}"/>
                </a:ext>
              </a:extLst>
            </p:cNvPr>
            <p:cNvSpPr/>
            <p:nvPr/>
          </p:nvSpPr>
          <p:spPr>
            <a:xfrm>
              <a:off x="1613270" y="4950547"/>
              <a:ext cx="1944000" cy="252000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36000" rIns="91425" bIns="36000" anchor="ctr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200"/>
                <a:buFont typeface="Arial" panose="020B0604020202020204"/>
                <a:buNone/>
              </a:pPr>
              <a:r>
                <a:rPr lang="zh-CN" sz="1200" b="0" i="0" u="none" strike="noStrike" cap="none">
                  <a:solidFill>
                    <a:srgbClr val="262626"/>
                  </a:solidFill>
                  <a:latin typeface="+mn-lt"/>
                  <a:ea typeface="+mn-ea"/>
                  <a:cs typeface="+mn-ea"/>
                  <a:sym typeface="+mn-lt"/>
                </a:rPr>
                <a:t>中国大陆获批时间</a:t>
              </a:r>
              <a:endParaRPr sz="1200" b="0" i="0" u="none" strike="noStrike" cap="none" baseline="30000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Google Shape;143;p18">
              <a:extLst>
                <a:ext uri="{FF2B5EF4-FFF2-40B4-BE49-F238E27FC236}">
                  <a16:creationId xmlns:a16="http://schemas.microsoft.com/office/drawing/2014/main" id="{51684FCB-697B-D055-3C12-0E6FA146FC5B}"/>
                </a:ext>
              </a:extLst>
            </p:cNvPr>
            <p:cNvSpPr/>
            <p:nvPr/>
          </p:nvSpPr>
          <p:spPr>
            <a:xfrm>
              <a:off x="3650100" y="5324235"/>
              <a:ext cx="1161486" cy="252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36000" rIns="91425" bIns="36000" anchor="ctr" anchorCtr="0">
              <a:noAutofit/>
            </a:bodyPr>
            <a:lstStyle/>
            <a:p>
              <a:pPr marL="0" marR="0" lvl="0" indent="0" algn="just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400"/>
                <a:buFont typeface="Arial" panose="020B0604020202020204"/>
                <a:buNone/>
              </a:pPr>
              <a:r>
                <a:rPr lang="zh-CN" altLang="en-US" sz="1200" b="0" i="0" u="none" strike="noStrike" cap="none" dirty="0">
                  <a:solidFill>
                    <a:srgbClr val="262626"/>
                  </a:solidFill>
                  <a:latin typeface="+mn-lt"/>
                  <a:ea typeface="+mn-ea"/>
                  <a:cs typeface="+mn-ea"/>
                  <a:sym typeface="+mn-lt"/>
                </a:rPr>
                <a:t>美国 </a:t>
              </a:r>
              <a:r>
                <a:rPr lang="en-US" altLang="zh-CN" sz="1200" b="0" i="0" u="none" strike="noStrike" cap="none" dirty="0">
                  <a:solidFill>
                    <a:srgbClr val="262626"/>
                  </a:solidFill>
                  <a:latin typeface="+mn-lt"/>
                  <a:ea typeface="+mn-ea"/>
                  <a:cs typeface="+mn-ea"/>
                  <a:sym typeface="+mn-lt"/>
                </a:rPr>
                <a:t>2023</a:t>
              </a:r>
              <a:r>
                <a:rPr lang="zh-CN" altLang="en-US" sz="1200" b="0" i="0" u="none" strike="noStrike" cap="none" dirty="0">
                  <a:solidFill>
                    <a:srgbClr val="262626"/>
                  </a:solidFill>
                  <a:latin typeface="+mn-lt"/>
                  <a:ea typeface="+mn-ea"/>
                  <a:cs typeface="+mn-ea"/>
                  <a:sym typeface="+mn-lt"/>
                </a:rPr>
                <a:t>年</a:t>
              </a:r>
              <a:r>
                <a:rPr lang="en-US" altLang="zh-CN" sz="1200" b="0" i="0" u="none" strike="noStrike" cap="none" dirty="0">
                  <a:solidFill>
                    <a:srgbClr val="262626"/>
                  </a:solidFill>
                  <a:latin typeface="+mn-lt"/>
                  <a:ea typeface="+mn-ea"/>
                  <a:cs typeface="+mn-ea"/>
                  <a:sym typeface="+mn-lt"/>
                </a:rPr>
                <a:t>10</a:t>
              </a:r>
              <a:r>
                <a:rPr lang="zh-CN" altLang="en-US" sz="1200" b="0" i="0" u="none" strike="noStrike" cap="none" dirty="0">
                  <a:solidFill>
                    <a:srgbClr val="262626"/>
                  </a:solidFill>
                  <a:latin typeface="+mn-lt"/>
                  <a:ea typeface="+mn-ea"/>
                  <a:cs typeface="+mn-ea"/>
                  <a:sym typeface="+mn-lt"/>
                </a:rPr>
                <a:t>月</a:t>
              </a:r>
              <a:r>
                <a:rPr lang="en-US" altLang="zh-CN" sz="1200" b="0" i="0" u="none" strike="noStrike" cap="none" dirty="0">
                  <a:solidFill>
                    <a:srgbClr val="262626"/>
                  </a:solidFill>
                  <a:latin typeface="+mn-lt"/>
                  <a:ea typeface="+mn-ea"/>
                  <a:cs typeface="+mn-ea"/>
                  <a:sym typeface="+mn-lt"/>
                </a:rPr>
                <a:t>26</a:t>
              </a:r>
              <a:r>
                <a:rPr lang="zh-CN" altLang="en-US" sz="1200" b="0" i="0" u="none" strike="noStrike" cap="none" dirty="0">
                  <a:solidFill>
                    <a:srgbClr val="262626"/>
                  </a:solidFill>
                  <a:latin typeface="+mn-lt"/>
                  <a:ea typeface="+mn-ea"/>
                  <a:cs typeface="+mn-ea"/>
                  <a:sym typeface="+mn-lt"/>
                </a:rPr>
                <a:t>日</a:t>
              </a:r>
              <a:endParaRPr sz="1200" b="0" i="0" u="none" strike="noStrike" cap="none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Google Shape;135;p18">
              <a:extLst>
                <a:ext uri="{FF2B5EF4-FFF2-40B4-BE49-F238E27FC236}">
                  <a16:creationId xmlns:a16="http://schemas.microsoft.com/office/drawing/2014/main" id="{EFB77692-73F1-1A96-CCCB-5FB6962B1F36}"/>
                </a:ext>
              </a:extLst>
            </p:cNvPr>
            <p:cNvSpPr/>
            <p:nvPr/>
          </p:nvSpPr>
          <p:spPr>
            <a:xfrm>
              <a:off x="1613270" y="5310772"/>
              <a:ext cx="1944000" cy="252000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36000" rIns="91425" bIns="36000" anchor="ctr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200"/>
                <a:buFont typeface="Arial" panose="020B0604020202020204"/>
                <a:buNone/>
              </a:pPr>
              <a:r>
                <a:rPr lang="zh-CN" sz="1200" b="0" i="0" u="none" strike="noStrike" cap="none" dirty="0">
                  <a:solidFill>
                    <a:srgbClr val="262626"/>
                  </a:solidFill>
                  <a:latin typeface="+mn-lt"/>
                  <a:ea typeface="+mn-ea"/>
                  <a:cs typeface="+mn-ea"/>
                  <a:sym typeface="+mn-lt"/>
                </a:rPr>
                <a:t>全球首个上市国家及时间</a:t>
              </a:r>
              <a:endParaRPr sz="1200" b="0" i="0" u="none" strike="noStrike" cap="none" baseline="30000" dirty="0">
                <a:solidFill>
                  <a:srgbClr val="26262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EA2F5E1F-6082-CE42-DBB0-F49CEB8B36E0}"/>
              </a:ext>
            </a:extLst>
          </p:cNvPr>
          <p:cNvSpPr txBox="1"/>
          <p:nvPr/>
        </p:nvSpPr>
        <p:spPr>
          <a:xfrm>
            <a:off x="6521694" y="1548441"/>
            <a:ext cx="487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/>
              <a:t>建议伐莫洛龙参照药为</a:t>
            </a:r>
            <a:r>
              <a:rPr lang="zh-CN" altLang="en-US" b="1" dirty="0">
                <a:solidFill>
                  <a:srgbClr val="C00000"/>
                </a:solidFill>
              </a:rPr>
              <a:t>“无参照药品”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BE9B99C-9FE4-B4E4-F417-8952D1564D5E}"/>
              </a:ext>
            </a:extLst>
          </p:cNvPr>
          <p:cNvGrpSpPr/>
          <p:nvPr/>
        </p:nvGrpSpPr>
        <p:grpSpPr>
          <a:xfrm>
            <a:off x="6899818" y="2479892"/>
            <a:ext cx="4114360" cy="2581715"/>
            <a:chOff x="6866092" y="2704883"/>
            <a:chExt cx="4114360" cy="2581715"/>
          </a:xfrm>
        </p:grpSpPr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E9EA200C-A942-672A-6A3A-227794DD06A2}"/>
                </a:ext>
              </a:extLst>
            </p:cNvPr>
            <p:cNvSpPr txBox="1"/>
            <p:nvPr/>
          </p:nvSpPr>
          <p:spPr>
            <a:xfrm>
              <a:off x="7488451" y="4839014"/>
              <a:ext cx="3254295" cy="328551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200"/>
                </a:spcAft>
              </a:pPr>
              <a:r>
                <a:rPr lang="zh-CN" altLang="en-US" sz="1400" b="1" dirty="0"/>
                <a:t>医保目录中无</a:t>
              </a:r>
              <a:r>
                <a:rPr lang="en-US" altLang="zh-CN" sz="1400" b="1" dirty="0"/>
                <a:t>DMD</a:t>
              </a:r>
              <a:r>
                <a:rPr lang="zh-CN" altLang="en-US" sz="1400" b="1" dirty="0"/>
                <a:t>治疗药物</a:t>
              </a:r>
              <a:endParaRPr lang="en-US" altLang="zh-CN" sz="1400" b="1" dirty="0"/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FC71019A-8CA3-8AF0-764E-12120055B871}"/>
                </a:ext>
              </a:extLst>
            </p:cNvPr>
            <p:cNvSpPr txBox="1"/>
            <p:nvPr/>
          </p:nvSpPr>
          <p:spPr>
            <a:xfrm>
              <a:off x="7488452" y="2791408"/>
              <a:ext cx="3492000" cy="328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Aft>
                  <a:spcPts val="1200"/>
                </a:spcAft>
              </a:pPr>
              <a:r>
                <a:rPr lang="zh-CN" altLang="en-US" sz="1400" b="1" dirty="0"/>
                <a:t>中国首个且唯一获批</a:t>
              </a:r>
              <a:r>
                <a:rPr lang="en-US" altLang="zh-CN" sz="1400" b="1" dirty="0"/>
                <a:t>DMD</a:t>
              </a:r>
              <a:r>
                <a:rPr lang="zh-CN" altLang="en-US" sz="1400" b="1" dirty="0"/>
                <a:t>适应症的药物</a:t>
              </a:r>
              <a:endParaRPr lang="en-US" altLang="zh-CN" sz="1400" b="1" dirty="0"/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4E01A286-B71E-A8C1-7C93-D96660B06639}"/>
                </a:ext>
              </a:extLst>
            </p:cNvPr>
            <p:cNvSpPr txBox="1"/>
            <p:nvPr/>
          </p:nvSpPr>
          <p:spPr>
            <a:xfrm>
              <a:off x="7488451" y="3815211"/>
              <a:ext cx="3254295" cy="328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Aft>
                  <a:spcPts val="1200"/>
                </a:spcAft>
              </a:pPr>
              <a:r>
                <a:rPr lang="en-US" altLang="zh-CN" sz="1400" b="1" dirty="0"/>
                <a:t>CDE</a:t>
              </a:r>
              <a:r>
                <a:rPr lang="zh-CN" altLang="en-US" sz="1400" b="1" dirty="0"/>
                <a:t>评审为突破性治疗药物</a:t>
              </a:r>
              <a:endParaRPr lang="en-US" altLang="zh-CN" sz="1400" b="1" dirty="0"/>
            </a:p>
          </p:txBody>
        </p:sp>
        <p:sp>
          <p:nvSpPr>
            <p:cNvPr id="49" name="iconfont-1142-850429">
              <a:extLst>
                <a:ext uri="{FF2B5EF4-FFF2-40B4-BE49-F238E27FC236}">
                  <a16:creationId xmlns:a16="http://schemas.microsoft.com/office/drawing/2014/main" id="{8938CD9E-B3B5-2BD4-5F0F-30CA7D00F887}"/>
                </a:ext>
              </a:extLst>
            </p:cNvPr>
            <p:cNvSpPr/>
            <p:nvPr/>
          </p:nvSpPr>
          <p:spPr>
            <a:xfrm>
              <a:off x="6866092" y="2704883"/>
              <a:ext cx="546940" cy="527289"/>
            </a:xfrm>
            <a:custGeom>
              <a:avLst/>
              <a:gdLst>
                <a:gd name="T0" fmla="*/ 4651 w 9596"/>
                <a:gd name="T1" fmla="*/ 7832 h 9596"/>
                <a:gd name="T2" fmla="*/ 1376 w 9596"/>
                <a:gd name="T3" fmla="*/ 4451 h 9596"/>
                <a:gd name="T4" fmla="*/ 2216 w 9596"/>
                <a:gd name="T5" fmla="*/ 3767 h 9596"/>
                <a:gd name="T6" fmla="*/ 4109 w 9596"/>
                <a:gd name="T7" fmla="*/ 5275 h 9596"/>
                <a:gd name="T8" fmla="*/ 8984 w 9596"/>
                <a:gd name="T9" fmla="*/ 1001 h 9596"/>
                <a:gd name="T10" fmla="*/ 9184 w 9596"/>
                <a:gd name="T11" fmla="*/ 1469 h 9596"/>
                <a:gd name="T12" fmla="*/ 4651 w 9596"/>
                <a:gd name="T13" fmla="*/ 7832 h 9596"/>
                <a:gd name="T14" fmla="*/ 8785 w 9596"/>
                <a:gd name="T15" fmla="*/ 4140 h 9596"/>
                <a:gd name="T16" fmla="*/ 8838 w 9596"/>
                <a:gd name="T17" fmla="*/ 4798 h 9596"/>
                <a:gd name="T18" fmla="*/ 4798 w 9596"/>
                <a:gd name="T19" fmla="*/ 8838 h 9596"/>
                <a:gd name="T20" fmla="*/ 758 w 9596"/>
                <a:gd name="T21" fmla="*/ 4798 h 9596"/>
                <a:gd name="T22" fmla="*/ 4798 w 9596"/>
                <a:gd name="T23" fmla="*/ 758 h 9596"/>
                <a:gd name="T24" fmla="*/ 6321 w 9596"/>
                <a:gd name="T25" fmla="*/ 1055 h 9596"/>
                <a:gd name="T26" fmla="*/ 6321 w 9596"/>
                <a:gd name="T27" fmla="*/ 247 h 9596"/>
                <a:gd name="T28" fmla="*/ 4798 w 9596"/>
                <a:gd name="T29" fmla="*/ 0 h 9596"/>
                <a:gd name="T30" fmla="*/ 2930 w 9596"/>
                <a:gd name="T31" fmla="*/ 377 h 9596"/>
                <a:gd name="T32" fmla="*/ 1405 w 9596"/>
                <a:gd name="T33" fmla="*/ 1405 h 9596"/>
                <a:gd name="T34" fmla="*/ 377 w 9596"/>
                <a:gd name="T35" fmla="*/ 2930 h 9596"/>
                <a:gd name="T36" fmla="*/ 0 w 9596"/>
                <a:gd name="T37" fmla="*/ 4798 h 9596"/>
                <a:gd name="T38" fmla="*/ 377 w 9596"/>
                <a:gd name="T39" fmla="*/ 6666 h 9596"/>
                <a:gd name="T40" fmla="*/ 1405 w 9596"/>
                <a:gd name="T41" fmla="*/ 8191 h 9596"/>
                <a:gd name="T42" fmla="*/ 2930 w 9596"/>
                <a:gd name="T43" fmla="*/ 9219 h 9596"/>
                <a:gd name="T44" fmla="*/ 4798 w 9596"/>
                <a:gd name="T45" fmla="*/ 9596 h 9596"/>
                <a:gd name="T46" fmla="*/ 6666 w 9596"/>
                <a:gd name="T47" fmla="*/ 9219 h 9596"/>
                <a:gd name="T48" fmla="*/ 8191 w 9596"/>
                <a:gd name="T49" fmla="*/ 8191 h 9596"/>
                <a:gd name="T50" fmla="*/ 9219 w 9596"/>
                <a:gd name="T51" fmla="*/ 6666 h 9596"/>
                <a:gd name="T52" fmla="*/ 9596 w 9596"/>
                <a:gd name="T53" fmla="*/ 4798 h 9596"/>
                <a:gd name="T54" fmla="*/ 9552 w 9596"/>
                <a:gd name="T55" fmla="*/ 4140 h 9596"/>
                <a:gd name="T56" fmla="*/ 8785 w 9596"/>
                <a:gd name="T57" fmla="*/ 4140 h 9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96" h="9596">
                  <a:moveTo>
                    <a:pt x="4651" y="7832"/>
                  </a:moveTo>
                  <a:lnTo>
                    <a:pt x="1376" y="4451"/>
                  </a:lnTo>
                  <a:lnTo>
                    <a:pt x="2216" y="3767"/>
                  </a:lnTo>
                  <a:lnTo>
                    <a:pt x="4109" y="5275"/>
                  </a:lnTo>
                  <a:cubicBezTo>
                    <a:pt x="4885" y="4338"/>
                    <a:pt x="6607" y="2479"/>
                    <a:pt x="8984" y="1001"/>
                  </a:cubicBezTo>
                  <a:lnTo>
                    <a:pt x="9184" y="1469"/>
                  </a:lnTo>
                  <a:cubicBezTo>
                    <a:pt x="7003" y="3504"/>
                    <a:pt x="5217" y="6368"/>
                    <a:pt x="4651" y="7832"/>
                  </a:cubicBezTo>
                  <a:close/>
                  <a:moveTo>
                    <a:pt x="8785" y="4140"/>
                  </a:moveTo>
                  <a:cubicBezTo>
                    <a:pt x="8820" y="4354"/>
                    <a:pt x="8838" y="4574"/>
                    <a:pt x="8838" y="4798"/>
                  </a:cubicBezTo>
                  <a:cubicBezTo>
                    <a:pt x="8838" y="7029"/>
                    <a:pt x="7030" y="8838"/>
                    <a:pt x="4798" y="8838"/>
                  </a:cubicBezTo>
                  <a:cubicBezTo>
                    <a:pt x="2567" y="8838"/>
                    <a:pt x="758" y="7029"/>
                    <a:pt x="758" y="4798"/>
                  </a:cubicBezTo>
                  <a:cubicBezTo>
                    <a:pt x="758" y="2567"/>
                    <a:pt x="2567" y="758"/>
                    <a:pt x="4798" y="758"/>
                  </a:cubicBezTo>
                  <a:cubicBezTo>
                    <a:pt x="5337" y="758"/>
                    <a:pt x="5851" y="863"/>
                    <a:pt x="6321" y="1055"/>
                  </a:cubicBezTo>
                  <a:lnTo>
                    <a:pt x="6321" y="247"/>
                  </a:lnTo>
                  <a:cubicBezTo>
                    <a:pt x="5832" y="83"/>
                    <a:pt x="5321" y="0"/>
                    <a:pt x="4798" y="0"/>
                  </a:cubicBezTo>
                  <a:cubicBezTo>
                    <a:pt x="4151" y="0"/>
                    <a:pt x="3522" y="127"/>
                    <a:pt x="2930" y="377"/>
                  </a:cubicBezTo>
                  <a:cubicBezTo>
                    <a:pt x="2359" y="619"/>
                    <a:pt x="1846" y="965"/>
                    <a:pt x="1405" y="1405"/>
                  </a:cubicBezTo>
                  <a:cubicBezTo>
                    <a:pt x="965" y="1846"/>
                    <a:pt x="619" y="2359"/>
                    <a:pt x="377" y="2930"/>
                  </a:cubicBezTo>
                  <a:cubicBezTo>
                    <a:pt x="127" y="3522"/>
                    <a:pt x="0" y="4151"/>
                    <a:pt x="0" y="4798"/>
                  </a:cubicBezTo>
                  <a:cubicBezTo>
                    <a:pt x="0" y="5445"/>
                    <a:pt x="127" y="6074"/>
                    <a:pt x="377" y="6666"/>
                  </a:cubicBezTo>
                  <a:cubicBezTo>
                    <a:pt x="619" y="7237"/>
                    <a:pt x="965" y="7750"/>
                    <a:pt x="1405" y="8191"/>
                  </a:cubicBezTo>
                  <a:cubicBezTo>
                    <a:pt x="1846" y="8631"/>
                    <a:pt x="2359" y="8977"/>
                    <a:pt x="2930" y="9219"/>
                  </a:cubicBezTo>
                  <a:cubicBezTo>
                    <a:pt x="3522" y="9469"/>
                    <a:pt x="4151" y="9596"/>
                    <a:pt x="4798" y="9596"/>
                  </a:cubicBezTo>
                  <a:cubicBezTo>
                    <a:pt x="5445" y="9596"/>
                    <a:pt x="6074" y="9469"/>
                    <a:pt x="6666" y="9219"/>
                  </a:cubicBezTo>
                  <a:cubicBezTo>
                    <a:pt x="7237" y="8977"/>
                    <a:pt x="7750" y="8631"/>
                    <a:pt x="8191" y="8191"/>
                  </a:cubicBezTo>
                  <a:cubicBezTo>
                    <a:pt x="8631" y="7750"/>
                    <a:pt x="8977" y="7237"/>
                    <a:pt x="9219" y="6666"/>
                  </a:cubicBezTo>
                  <a:cubicBezTo>
                    <a:pt x="9469" y="6074"/>
                    <a:pt x="9596" y="5445"/>
                    <a:pt x="9596" y="4798"/>
                  </a:cubicBezTo>
                  <a:cubicBezTo>
                    <a:pt x="9596" y="4576"/>
                    <a:pt x="9581" y="4357"/>
                    <a:pt x="9552" y="4140"/>
                  </a:cubicBezTo>
                  <a:lnTo>
                    <a:pt x="8785" y="41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0" name="iconfont-1142-850429">
              <a:extLst>
                <a:ext uri="{FF2B5EF4-FFF2-40B4-BE49-F238E27FC236}">
                  <a16:creationId xmlns:a16="http://schemas.microsoft.com/office/drawing/2014/main" id="{E63632B8-5DBD-5B98-6048-6FCAAE323A67}"/>
                </a:ext>
              </a:extLst>
            </p:cNvPr>
            <p:cNvSpPr/>
            <p:nvPr/>
          </p:nvSpPr>
          <p:spPr>
            <a:xfrm>
              <a:off x="6866092" y="3732096"/>
              <a:ext cx="546940" cy="527289"/>
            </a:xfrm>
            <a:custGeom>
              <a:avLst/>
              <a:gdLst>
                <a:gd name="T0" fmla="*/ 4651 w 9596"/>
                <a:gd name="T1" fmla="*/ 7832 h 9596"/>
                <a:gd name="T2" fmla="*/ 1376 w 9596"/>
                <a:gd name="T3" fmla="*/ 4451 h 9596"/>
                <a:gd name="T4" fmla="*/ 2216 w 9596"/>
                <a:gd name="T5" fmla="*/ 3767 h 9596"/>
                <a:gd name="T6" fmla="*/ 4109 w 9596"/>
                <a:gd name="T7" fmla="*/ 5275 h 9596"/>
                <a:gd name="T8" fmla="*/ 8984 w 9596"/>
                <a:gd name="T9" fmla="*/ 1001 h 9596"/>
                <a:gd name="T10" fmla="*/ 9184 w 9596"/>
                <a:gd name="T11" fmla="*/ 1469 h 9596"/>
                <a:gd name="T12" fmla="*/ 4651 w 9596"/>
                <a:gd name="T13" fmla="*/ 7832 h 9596"/>
                <a:gd name="T14" fmla="*/ 8785 w 9596"/>
                <a:gd name="T15" fmla="*/ 4140 h 9596"/>
                <a:gd name="T16" fmla="*/ 8838 w 9596"/>
                <a:gd name="T17" fmla="*/ 4798 h 9596"/>
                <a:gd name="T18" fmla="*/ 4798 w 9596"/>
                <a:gd name="T19" fmla="*/ 8838 h 9596"/>
                <a:gd name="T20" fmla="*/ 758 w 9596"/>
                <a:gd name="T21" fmla="*/ 4798 h 9596"/>
                <a:gd name="T22" fmla="*/ 4798 w 9596"/>
                <a:gd name="T23" fmla="*/ 758 h 9596"/>
                <a:gd name="T24" fmla="*/ 6321 w 9596"/>
                <a:gd name="T25" fmla="*/ 1055 h 9596"/>
                <a:gd name="T26" fmla="*/ 6321 w 9596"/>
                <a:gd name="T27" fmla="*/ 247 h 9596"/>
                <a:gd name="T28" fmla="*/ 4798 w 9596"/>
                <a:gd name="T29" fmla="*/ 0 h 9596"/>
                <a:gd name="T30" fmla="*/ 2930 w 9596"/>
                <a:gd name="T31" fmla="*/ 377 h 9596"/>
                <a:gd name="T32" fmla="*/ 1405 w 9596"/>
                <a:gd name="T33" fmla="*/ 1405 h 9596"/>
                <a:gd name="T34" fmla="*/ 377 w 9596"/>
                <a:gd name="T35" fmla="*/ 2930 h 9596"/>
                <a:gd name="T36" fmla="*/ 0 w 9596"/>
                <a:gd name="T37" fmla="*/ 4798 h 9596"/>
                <a:gd name="T38" fmla="*/ 377 w 9596"/>
                <a:gd name="T39" fmla="*/ 6666 h 9596"/>
                <a:gd name="T40" fmla="*/ 1405 w 9596"/>
                <a:gd name="T41" fmla="*/ 8191 h 9596"/>
                <a:gd name="T42" fmla="*/ 2930 w 9596"/>
                <a:gd name="T43" fmla="*/ 9219 h 9596"/>
                <a:gd name="T44" fmla="*/ 4798 w 9596"/>
                <a:gd name="T45" fmla="*/ 9596 h 9596"/>
                <a:gd name="T46" fmla="*/ 6666 w 9596"/>
                <a:gd name="T47" fmla="*/ 9219 h 9596"/>
                <a:gd name="T48" fmla="*/ 8191 w 9596"/>
                <a:gd name="T49" fmla="*/ 8191 h 9596"/>
                <a:gd name="T50" fmla="*/ 9219 w 9596"/>
                <a:gd name="T51" fmla="*/ 6666 h 9596"/>
                <a:gd name="T52" fmla="*/ 9596 w 9596"/>
                <a:gd name="T53" fmla="*/ 4798 h 9596"/>
                <a:gd name="T54" fmla="*/ 9552 w 9596"/>
                <a:gd name="T55" fmla="*/ 4140 h 9596"/>
                <a:gd name="T56" fmla="*/ 8785 w 9596"/>
                <a:gd name="T57" fmla="*/ 4140 h 9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96" h="9596">
                  <a:moveTo>
                    <a:pt x="4651" y="7832"/>
                  </a:moveTo>
                  <a:lnTo>
                    <a:pt x="1376" y="4451"/>
                  </a:lnTo>
                  <a:lnTo>
                    <a:pt x="2216" y="3767"/>
                  </a:lnTo>
                  <a:lnTo>
                    <a:pt x="4109" y="5275"/>
                  </a:lnTo>
                  <a:cubicBezTo>
                    <a:pt x="4885" y="4338"/>
                    <a:pt x="6607" y="2479"/>
                    <a:pt x="8984" y="1001"/>
                  </a:cubicBezTo>
                  <a:lnTo>
                    <a:pt x="9184" y="1469"/>
                  </a:lnTo>
                  <a:cubicBezTo>
                    <a:pt x="7003" y="3504"/>
                    <a:pt x="5217" y="6368"/>
                    <a:pt x="4651" y="7832"/>
                  </a:cubicBezTo>
                  <a:close/>
                  <a:moveTo>
                    <a:pt x="8785" y="4140"/>
                  </a:moveTo>
                  <a:cubicBezTo>
                    <a:pt x="8820" y="4354"/>
                    <a:pt x="8838" y="4574"/>
                    <a:pt x="8838" y="4798"/>
                  </a:cubicBezTo>
                  <a:cubicBezTo>
                    <a:pt x="8838" y="7029"/>
                    <a:pt x="7030" y="8838"/>
                    <a:pt x="4798" y="8838"/>
                  </a:cubicBezTo>
                  <a:cubicBezTo>
                    <a:pt x="2567" y="8838"/>
                    <a:pt x="758" y="7029"/>
                    <a:pt x="758" y="4798"/>
                  </a:cubicBezTo>
                  <a:cubicBezTo>
                    <a:pt x="758" y="2567"/>
                    <a:pt x="2567" y="758"/>
                    <a:pt x="4798" y="758"/>
                  </a:cubicBezTo>
                  <a:cubicBezTo>
                    <a:pt x="5337" y="758"/>
                    <a:pt x="5851" y="863"/>
                    <a:pt x="6321" y="1055"/>
                  </a:cubicBezTo>
                  <a:lnTo>
                    <a:pt x="6321" y="247"/>
                  </a:lnTo>
                  <a:cubicBezTo>
                    <a:pt x="5832" y="83"/>
                    <a:pt x="5321" y="0"/>
                    <a:pt x="4798" y="0"/>
                  </a:cubicBezTo>
                  <a:cubicBezTo>
                    <a:pt x="4151" y="0"/>
                    <a:pt x="3522" y="127"/>
                    <a:pt x="2930" y="377"/>
                  </a:cubicBezTo>
                  <a:cubicBezTo>
                    <a:pt x="2359" y="619"/>
                    <a:pt x="1846" y="965"/>
                    <a:pt x="1405" y="1405"/>
                  </a:cubicBezTo>
                  <a:cubicBezTo>
                    <a:pt x="965" y="1846"/>
                    <a:pt x="619" y="2359"/>
                    <a:pt x="377" y="2930"/>
                  </a:cubicBezTo>
                  <a:cubicBezTo>
                    <a:pt x="127" y="3522"/>
                    <a:pt x="0" y="4151"/>
                    <a:pt x="0" y="4798"/>
                  </a:cubicBezTo>
                  <a:cubicBezTo>
                    <a:pt x="0" y="5445"/>
                    <a:pt x="127" y="6074"/>
                    <a:pt x="377" y="6666"/>
                  </a:cubicBezTo>
                  <a:cubicBezTo>
                    <a:pt x="619" y="7237"/>
                    <a:pt x="965" y="7750"/>
                    <a:pt x="1405" y="8191"/>
                  </a:cubicBezTo>
                  <a:cubicBezTo>
                    <a:pt x="1846" y="8631"/>
                    <a:pt x="2359" y="8977"/>
                    <a:pt x="2930" y="9219"/>
                  </a:cubicBezTo>
                  <a:cubicBezTo>
                    <a:pt x="3522" y="9469"/>
                    <a:pt x="4151" y="9596"/>
                    <a:pt x="4798" y="9596"/>
                  </a:cubicBezTo>
                  <a:cubicBezTo>
                    <a:pt x="5445" y="9596"/>
                    <a:pt x="6074" y="9469"/>
                    <a:pt x="6666" y="9219"/>
                  </a:cubicBezTo>
                  <a:cubicBezTo>
                    <a:pt x="7237" y="8977"/>
                    <a:pt x="7750" y="8631"/>
                    <a:pt x="8191" y="8191"/>
                  </a:cubicBezTo>
                  <a:cubicBezTo>
                    <a:pt x="8631" y="7750"/>
                    <a:pt x="8977" y="7237"/>
                    <a:pt x="9219" y="6666"/>
                  </a:cubicBezTo>
                  <a:cubicBezTo>
                    <a:pt x="9469" y="6074"/>
                    <a:pt x="9596" y="5445"/>
                    <a:pt x="9596" y="4798"/>
                  </a:cubicBezTo>
                  <a:cubicBezTo>
                    <a:pt x="9596" y="4576"/>
                    <a:pt x="9581" y="4357"/>
                    <a:pt x="9552" y="4140"/>
                  </a:cubicBezTo>
                  <a:lnTo>
                    <a:pt x="8785" y="41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1" name="iconfont-1142-850429">
              <a:extLst>
                <a:ext uri="{FF2B5EF4-FFF2-40B4-BE49-F238E27FC236}">
                  <a16:creationId xmlns:a16="http://schemas.microsoft.com/office/drawing/2014/main" id="{5B74F7B3-72E9-A06B-41AC-3D7BFC953E7C}"/>
                </a:ext>
              </a:extLst>
            </p:cNvPr>
            <p:cNvSpPr/>
            <p:nvPr/>
          </p:nvSpPr>
          <p:spPr>
            <a:xfrm>
              <a:off x="6866092" y="4759309"/>
              <a:ext cx="546940" cy="527289"/>
            </a:xfrm>
            <a:custGeom>
              <a:avLst/>
              <a:gdLst>
                <a:gd name="T0" fmla="*/ 4651 w 9596"/>
                <a:gd name="T1" fmla="*/ 7832 h 9596"/>
                <a:gd name="T2" fmla="*/ 1376 w 9596"/>
                <a:gd name="T3" fmla="*/ 4451 h 9596"/>
                <a:gd name="T4" fmla="*/ 2216 w 9596"/>
                <a:gd name="T5" fmla="*/ 3767 h 9596"/>
                <a:gd name="T6" fmla="*/ 4109 w 9596"/>
                <a:gd name="T7" fmla="*/ 5275 h 9596"/>
                <a:gd name="T8" fmla="*/ 8984 w 9596"/>
                <a:gd name="T9" fmla="*/ 1001 h 9596"/>
                <a:gd name="T10" fmla="*/ 9184 w 9596"/>
                <a:gd name="T11" fmla="*/ 1469 h 9596"/>
                <a:gd name="T12" fmla="*/ 4651 w 9596"/>
                <a:gd name="T13" fmla="*/ 7832 h 9596"/>
                <a:gd name="T14" fmla="*/ 8785 w 9596"/>
                <a:gd name="T15" fmla="*/ 4140 h 9596"/>
                <a:gd name="T16" fmla="*/ 8838 w 9596"/>
                <a:gd name="T17" fmla="*/ 4798 h 9596"/>
                <a:gd name="T18" fmla="*/ 4798 w 9596"/>
                <a:gd name="T19" fmla="*/ 8838 h 9596"/>
                <a:gd name="T20" fmla="*/ 758 w 9596"/>
                <a:gd name="T21" fmla="*/ 4798 h 9596"/>
                <a:gd name="T22" fmla="*/ 4798 w 9596"/>
                <a:gd name="T23" fmla="*/ 758 h 9596"/>
                <a:gd name="T24" fmla="*/ 6321 w 9596"/>
                <a:gd name="T25" fmla="*/ 1055 h 9596"/>
                <a:gd name="T26" fmla="*/ 6321 w 9596"/>
                <a:gd name="T27" fmla="*/ 247 h 9596"/>
                <a:gd name="T28" fmla="*/ 4798 w 9596"/>
                <a:gd name="T29" fmla="*/ 0 h 9596"/>
                <a:gd name="T30" fmla="*/ 2930 w 9596"/>
                <a:gd name="T31" fmla="*/ 377 h 9596"/>
                <a:gd name="T32" fmla="*/ 1405 w 9596"/>
                <a:gd name="T33" fmla="*/ 1405 h 9596"/>
                <a:gd name="T34" fmla="*/ 377 w 9596"/>
                <a:gd name="T35" fmla="*/ 2930 h 9596"/>
                <a:gd name="T36" fmla="*/ 0 w 9596"/>
                <a:gd name="T37" fmla="*/ 4798 h 9596"/>
                <a:gd name="T38" fmla="*/ 377 w 9596"/>
                <a:gd name="T39" fmla="*/ 6666 h 9596"/>
                <a:gd name="T40" fmla="*/ 1405 w 9596"/>
                <a:gd name="T41" fmla="*/ 8191 h 9596"/>
                <a:gd name="T42" fmla="*/ 2930 w 9596"/>
                <a:gd name="T43" fmla="*/ 9219 h 9596"/>
                <a:gd name="T44" fmla="*/ 4798 w 9596"/>
                <a:gd name="T45" fmla="*/ 9596 h 9596"/>
                <a:gd name="T46" fmla="*/ 6666 w 9596"/>
                <a:gd name="T47" fmla="*/ 9219 h 9596"/>
                <a:gd name="T48" fmla="*/ 8191 w 9596"/>
                <a:gd name="T49" fmla="*/ 8191 h 9596"/>
                <a:gd name="T50" fmla="*/ 9219 w 9596"/>
                <a:gd name="T51" fmla="*/ 6666 h 9596"/>
                <a:gd name="T52" fmla="*/ 9596 w 9596"/>
                <a:gd name="T53" fmla="*/ 4798 h 9596"/>
                <a:gd name="T54" fmla="*/ 9552 w 9596"/>
                <a:gd name="T55" fmla="*/ 4140 h 9596"/>
                <a:gd name="T56" fmla="*/ 8785 w 9596"/>
                <a:gd name="T57" fmla="*/ 4140 h 9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96" h="9596">
                  <a:moveTo>
                    <a:pt x="4651" y="7832"/>
                  </a:moveTo>
                  <a:lnTo>
                    <a:pt x="1376" y="4451"/>
                  </a:lnTo>
                  <a:lnTo>
                    <a:pt x="2216" y="3767"/>
                  </a:lnTo>
                  <a:lnTo>
                    <a:pt x="4109" y="5275"/>
                  </a:lnTo>
                  <a:cubicBezTo>
                    <a:pt x="4885" y="4338"/>
                    <a:pt x="6607" y="2479"/>
                    <a:pt x="8984" y="1001"/>
                  </a:cubicBezTo>
                  <a:lnTo>
                    <a:pt x="9184" y="1469"/>
                  </a:lnTo>
                  <a:cubicBezTo>
                    <a:pt x="7003" y="3504"/>
                    <a:pt x="5217" y="6368"/>
                    <a:pt x="4651" y="7832"/>
                  </a:cubicBezTo>
                  <a:close/>
                  <a:moveTo>
                    <a:pt x="8785" y="4140"/>
                  </a:moveTo>
                  <a:cubicBezTo>
                    <a:pt x="8820" y="4354"/>
                    <a:pt x="8838" y="4574"/>
                    <a:pt x="8838" y="4798"/>
                  </a:cubicBezTo>
                  <a:cubicBezTo>
                    <a:pt x="8838" y="7029"/>
                    <a:pt x="7030" y="8838"/>
                    <a:pt x="4798" y="8838"/>
                  </a:cubicBezTo>
                  <a:cubicBezTo>
                    <a:pt x="2567" y="8838"/>
                    <a:pt x="758" y="7029"/>
                    <a:pt x="758" y="4798"/>
                  </a:cubicBezTo>
                  <a:cubicBezTo>
                    <a:pt x="758" y="2567"/>
                    <a:pt x="2567" y="758"/>
                    <a:pt x="4798" y="758"/>
                  </a:cubicBezTo>
                  <a:cubicBezTo>
                    <a:pt x="5337" y="758"/>
                    <a:pt x="5851" y="863"/>
                    <a:pt x="6321" y="1055"/>
                  </a:cubicBezTo>
                  <a:lnTo>
                    <a:pt x="6321" y="247"/>
                  </a:lnTo>
                  <a:cubicBezTo>
                    <a:pt x="5832" y="83"/>
                    <a:pt x="5321" y="0"/>
                    <a:pt x="4798" y="0"/>
                  </a:cubicBezTo>
                  <a:cubicBezTo>
                    <a:pt x="4151" y="0"/>
                    <a:pt x="3522" y="127"/>
                    <a:pt x="2930" y="377"/>
                  </a:cubicBezTo>
                  <a:cubicBezTo>
                    <a:pt x="2359" y="619"/>
                    <a:pt x="1846" y="965"/>
                    <a:pt x="1405" y="1405"/>
                  </a:cubicBezTo>
                  <a:cubicBezTo>
                    <a:pt x="965" y="1846"/>
                    <a:pt x="619" y="2359"/>
                    <a:pt x="377" y="2930"/>
                  </a:cubicBezTo>
                  <a:cubicBezTo>
                    <a:pt x="127" y="3522"/>
                    <a:pt x="0" y="4151"/>
                    <a:pt x="0" y="4798"/>
                  </a:cubicBezTo>
                  <a:cubicBezTo>
                    <a:pt x="0" y="5445"/>
                    <a:pt x="127" y="6074"/>
                    <a:pt x="377" y="6666"/>
                  </a:cubicBezTo>
                  <a:cubicBezTo>
                    <a:pt x="619" y="7237"/>
                    <a:pt x="965" y="7750"/>
                    <a:pt x="1405" y="8191"/>
                  </a:cubicBezTo>
                  <a:cubicBezTo>
                    <a:pt x="1846" y="8631"/>
                    <a:pt x="2359" y="8977"/>
                    <a:pt x="2930" y="9219"/>
                  </a:cubicBezTo>
                  <a:cubicBezTo>
                    <a:pt x="3522" y="9469"/>
                    <a:pt x="4151" y="9596"/>
                    <a:pt x="4798" y="9596"/>
                  </a:cubicBezTo>
                  <a:cubicBezTo>
                    <a:pt x="5445" y="9596"/>
                    <a:pt x="6074" y="9469"/>
                    <a:pt x="6666" y="9219"/>
                  </a:cubicBezTo>
                  <a:cubicBezTo>
                    <a:pt x="7237" y="8977"/>
                    <a:pt x="7750" y="8631"/>
                    <a:pt x="8191" y="8191"/>
                  </a:cubicBezTo>
                  <a:cubicBezTo>
                    <a:pt x="8631" y="7750"/>
                    <a:pt x="8977" y="7237"/>
                    <a:pt x="9219" y="6666"/>
                  </a:cubicBezTo>
                  <a:cubicBezTo>
                    <a:pt x="9469" y="6074"/>
                    <a:pt x="9596" y="5445"/>
                    <a:pt x="9596" y="4798"/>
                  </a:cubicBezTo>
                  <a:cubicBezTo>
                    <a:pt x="9596" y="4576"/>
                    <a:pt x="9581" y="4357"/>
                    <a:pt x="9552" y="4140"/>
                  </a:cubicBezTo>
                  <a:lnTo>
                    <a:pt x="8785" y="41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6" name="Google Shape;171;p18">
            <a:extLst>
              <a:ext uri="{FF2B5EF4-FFF2-40B4-BE49-F238E27FC236}">
                <a16:creationId xmlns:a16="http://schemas.microsoft.com/office/drawing/2014/main" id="{E9238412-8691-7C23-CC4E-6B3E66E917A5}"/>
              </a:ext>
            </a:extLst>
          </p:cNvPr>
          <p:cNvSpPr/>
          <p:nvPr/>
        </p:nvSpPr>
        <p:spPr>
          <a:xfrm>
            <a:off x="675081" y="1545823"/>
            <a:ext cx="1260000" cy="37457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45720" rIns="91440" bIns="4572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 panose="020B0604020202020204"/>
              <a:buNone/>
            </a:pPr>
            <a:r>
              <a:rPr lang="zh-CN" altLang="en-US" sz="1600" b="1" dirty="0">
                <a:solidFill>
                  <a:srgbClr val="FFFFFF"/>
                </a:solidFill>
                <a:cs typeface="+mn-ea"/>
                <a:sym typeface="+mn-lt"/>
              </a:rPr>
              <a:t>通用名</a:t>
            </a:r>
            <a:endParaRPr sz="1600" b="1" i="0" u="none" strike="noStrike" cap="none" baseline="300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04A608-523B-011B-7198-3428E008949C}"/>
              </a:ext>
            </a:extLst>
          </p:cNvPr>
          <p:cNvSpPr txBox="1"/>
          <p:nvPr/>
        </p:nvSpPr>
        <p:spPr>
          <a:xfrm>
            <a:off x="2107527" y="2903476"/>
            <a:ext cx="3780000" cy="118109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对于体重小于 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40 kg 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的患者，推荐给药剂量为 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6 mg/kg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，每日一次</a:t>
            </a:r>
            <a:endParaRPr lang="en-US" altLang="zh-CN" sz="1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对于体重大于 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40 kg 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的患者，推荐给药剂量为 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240 mg (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相当于 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6 ml 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混悬液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)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，每日一次</a:t>
            </a:r>
          </a:p>
        </p:txBody>
      </p:sp>
    </p:spTree>
    <p:extLst>
      <p:ext uri="{BB962C8B-B14F-4D97-AF65-F5344CB8AC3E}">
        <p14:creationId xmlns:p14="http://schemas.microsoft.com/office/powerpoint/2010/main" val="1992413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EF1B6-6905-C4FB-D3F5-BE6779004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A80027B-C4C7-6DCD-83B2-C9D890B86F8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60400" y="74593"/>
            <a:ext cx="9448800" cy="954107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伐莫洛龙是</a:t>
            </a:r>
            <a:r>
              <a:rPr lang="zh-CN" altLang="en-US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新一代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解离型皮质类固醇，提供可靠疗效的同时</a:t>
            </a:r>
            <a:r>
              <a:rPr lang="zh-CN" altLang="en-US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安全性更高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，创新性被多国政府机构认可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33D27F-0D07-D72D-B220-CE1D5FC2AD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numCol="1"/>
          <a:lstStyle/>
          <a:p>
            <a:pPr>
              <a:buClrTx/>
              <a:defRPr/>
            </a:pPr>
            <a:r>
              <a:rPr lang="da-DK" altLang="zh-CN" sz="700" dirty="0">
                <a:cs typeface="+mn-ea"/>
                <a:sym typeface="+mn-lt"/>
              </a:rPr>
              <a:t>Reeves EKM, et al. Bioorg Med Chem. 2013;21:2241-2249.</a:t>
            </a:r>
          </a:p>
          <a:p>
            <a:pPr>
              <a:buClrTx/>
              <a:defRPr/>
            </a:pPr>
            <a:r>
              <a:rPr lang="it-IT" altLang="zh-CN" sz="700" dirty="0">
                <a:cs typeface="+mn-ea"/>
                <a:sym typeface="+mn-lt"/>
              </a:rPr>
              <a:t>Heier CR, et al. Life Sci Alliance. 2019;2:e201800186.</a:t>
            </a:r>
          </a:p>
          <a:p>
            <a:pPr>
              <a:buClrTx/>
              <a:defRPr/>
            </a:pPr>
            <a:r>
              <a:rPr lang="nl-NL" altLang="zh-CN" sz="700" dirty="0">
                <a:cs typeface="+mn-ea"/>
                <a:sym typeface="+mn-lt"/>
              </a:rPr>
              <a:t>Liu X, et al. Proc Natl Acad Sci U S A. 2020;117:24285-24293.</a:t>
            </a:r>
          </a:p>
          <a:p>
            <a:pPr>
              <a:buClrTx/>
              <a:defRPr/>
            </a:pPr>
            <a:r>
              <a:rPr lang="it-IT" altLang="zh-CN" sz="700" dirty="0">
                <a:cs typeface="+mn-ea"/>
                <a:sym typeface="+mn-lt"/>
              </a:rPr>
              <a:t>Fenton CG, et al. Arthritis Res Ther. 2019;21:188.</a:t>
            </a:r>
          </a:p>
        </p:txBody>
      </p:sp>
      <p:sp>
        <p:nvSpPr>
          <p:cNvPr id="32" name="文本占位符 29">
            <a:extLst>
              <a:ext uri="{FF2B5EF4-FFF2-40B4-BE49-F238E27FC236}">
                <a16:creationId xmlns:a16="http://schemas.microsoft.com/office/drawing/2014/main" id="{6F8EE4AC-FF25-090A-DB05-C00D403E3DE3}"/>
              </a:ext>
            </a:extLst>
          </p:cNvPr>
          <p:cNvSpPr txBox="1"/>
          <p:nvPr/>
        </p:nvSpPr>
        <p:spPr>
          <a:xfrm>
            <a:off x="660400" y="5835089"/>
            <a:ext cx="10858500" cy="299011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990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524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35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743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35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NF-κB，核因子</a:t>
            </a:r>
            <a:r>
              <a:rPr kumimoji="0" lang="el-GR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κ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B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；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GRE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，糖皮质激素反应元件；</a:t>
            </a:r>
            <a:r>
              <a:rPr lang="en-US" altLang="zh-CN" sz="8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HSD</a:t>
            </a:r>
            <a:r>
              <a:rPr lang="zh-CN" altLang="en-US" sz="8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，羟基类固醇脱氢酶；</a:t>
            </a:r>
            <a:r>
              <a:rPr lang="en-US" altLang="zh-CN" dirty="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rPr>
              <a:t> M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R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，</a:t>
            </a:r>
            <a:r>
              <a:rPr lang="zh-CN" altLang="en-US" dirty="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rPr>
              <a:t>盐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皮质激素受体</a:t>
            </a:r>
          </a:p>
        </p:txBody>
      </p:sp>
      <p:graphicFrame>
        <p:nvGraphicFramePr>
          <p:cNvPr id="23" name="表格 22">
            <a:extLst>
              <a:ext uri="{FF2B5EF4-FFF2-40B4-BE49-F238E27FC236}">
                <a16:creationId xmlns:a16="http://schemas.microsoft.com/office/drawing/2014/main" id="{D627F8C4-300D-F9A7-7F6C-64B08DBB4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044671"/>
              </p:ext>
            </p:extLst>
          </p:nvPr>
        </p:nvGraphicFramePr>
        <p:xfrm>
          <a:off x="1023671" y="1324194"/>
          <a:ext cx="10243770" cy="2780438"/>
        </p:xfrm>
        <a:graphic>
          <a:graphicData uri="http://schemas.openxmlformats.org/drawingml/2006/table">
            <a:tbl>
              <a:tblPr firstRow="1" bandRow="1"/>
              <a:tblGrid>
                <a:gridCol w="2489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2922">
                  <a:extLst>
                    <a:ext uri="{9D8B030D-6E8A-4147-A177-3AD203B41FA5}">
                      <a16:colId xmlns:a16="http://schemas.microsoft.com/office/drawing/2014/main" val="1277884458"/>
                    </a:ext>
                  </a:extLst>
                </a:gridCol>
                <a:gridCol w="1050206">
                  <a:extLst>
                    <a:ext uri="{9D8B030D-6E8A-4147-A177-3AD203B41FA5}">
                      <a16:colId xmlns:a16="http://schemas.microsoft.com/office/drawing/2014/main" val="1167940783"/>
                    </a:ext>
                  </a:extLst>
                </a:gridCol>
                <a:gridCol w="1064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6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427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伐莫洛龙的独有结构</a:t>
                      </a:r>
                    </a:p>
                  </a:txBody>
                  <a:tcPr marL="63881" marR="63881" marT="31940" marB="3194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8000"/>
                      </a:solidFill>
                    </a:lnT>
                    <a:lnB w="12700" cmpd="sng">
                      <a:solidFill>
                        <a:srgbClr val="008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75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机制</a:t>
                      </a:r>
                    </a:p>
                  </a:txBody>
                  <a:tcPr marL="63881" marR="63881" marT="31940" marB="3194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8000"/>
                      </a:solidFill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75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传统激素特性</a:t>
                      </a:r>
                    </a:p>
                  </a:txBody>
                  <a:tcPr marL="63881" marR="63881" marT="31940" marB="3194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8000"/>
                      </a:solidFill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752D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伐莫洛龙特性</a:t>
                      </a:r>
                    </a:p>
                  </a:txBody>
                  <a:tcPr marL="63881" marR="63881" marT="31940" marB="3194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8000"/>
                      </a:solidFill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752D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伐莫洛龙的临床获益</a:t>
                      </a:r>
                    </a:p>
                  </a:txBody>
                  <a:tcPr marL="4436" marR="4436" marT="4436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8000"/>
                      </a:solidFill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75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570">
                <a:tc rowSpan="4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9pPr>
                    </a:lstStyle>
                    <a:p>
                      <a:pPr algn="ctr" fontAlgn="ctr"/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ctr" fontAlgn="ctr"/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ctr" fontAlgn="ctr"/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ctr" fontAlgn="ctr"/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ctr" fontAlgn="ctr"/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ctr" fontAlgn="ctr"/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ctr" fontAlgn="ctr"/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ctr" fontAlgn="ctr"/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ctr" fontAlgn="ctr"/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ctr" fontAlgn="ctr"/>
                      <a:endParaRPr kumimoji="0" lang="en-US" altLang="zh-CN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ctr" fontAlgn="ctr"/>
                      <a:r>
                        <a:rPr kumimoji="0" lang="en-US" altLang="zh-CN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微软雅黑" panose="020B0503020204020204" charset="-122"/>
                          <a:cs typeface="+mn-ea"/>
                          <a:sym typeface="+mn-lt"/>
                        </a:rPr>
                        <a:t>9:11</a:t>
                      </a:r>
                      <a:r>
                        <a:rPr kumimoji="0" lang="zh-CN" alt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微软雅黑" panose="020B0503020204020204" charset="-122"/>
                          <a:cs typeface="+mn-ea"/>
                          <a:sym typeface="+mn-lt"/>
                        </a:rPr>
                        <a:t>位置上独特碳双键结构</a:t>
                      </a:r>
                      <a:endParaRPr kumimoji="0" lang="en-US" altLang="zh-CN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微软雅黑" panose="020B0503020204020204" charset="-122"/>
                        <a:cs typeface="+mn-ea"/>
                        <a:sym typeface="+mn-lt"/>
                      </a:endParaRPr>
                    </a:p>
                    <a:p>
                      <a:pPr algn="ctr" fontAlgn="ctr"/>
                      <a:r>
                        <a:rPr kumimoji="0" lang="zh-CN" alt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微软雅黑" panose="020B0503020204020204" charset="-122"/>
                          <a:cs typeface="+mn-ea"/>
                          <a:sym typeface="+mn-lt"/>
                        </a:rPr>
                        <a:t>取代传统糖皮质激素羟基基团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36" marR="4436" marT="4436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8000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zh-CN" alt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促炎基因</a:t>
                      </a:r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NF-</a:t>
                      </a:r>
                      <a:r>
                        <a:rPr lang="az-Cyrl-AZ" sz="12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к</a:t>
                      </a:r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B</a:t>
                      </a:r>
                      <a:r>
                        <a:rPr lang="zh-CN" alt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活性</a:t>
                      </a:r>
                      <a:r>
                        <a:rPr lang="en-US" altLang="zh-CN" sz="1200" b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CN" sz="12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强效抑制</a:t>
                      </a:r>
                      <a:endParaRPr kumimoji="0" lang="en-US" altLang="zh-CN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36" marR="4436" marT="44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强效抑制</a:t>
                      </a:r>
                      <a:endParaRPr kumimoji="0" lang="en-US" altLang="zh-CN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36" marR="4436" marT="4436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8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9pPr>
                    </a:lstStyle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微软雅黑" panose="020B0503020204020204" charset="-122"/>
                          <a:cs typeface="+mn-ea"/>
                          <a:sym typeface="+mn-lt"/>
                        </a:rPr>
                        <a:t>延长</a:t>
                      </a:r>
                      <a:r>
                        <a:rPr lang="zh-CN" altLang="en-US" sz="1200" b="1" i="0" u="none" strike="noStrike" kern="1200" cap="none" noProof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行走时间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微软雅黑" panose="020B0503020204020204" charset="-122"/>
                          <a:cs typeface="+mn-ea"/>
                          <a:sym typeface="+mn-lt"/>
                        </a:rPr>
                        <a:t>，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微软雅黑" panose="020B0503020204020204" charset="-122"/>
                          <a:cs typeface="+mn-ea"/>
                          <a:sym typeface="+mn-lt"/>
                        </a:rPr>
                        <a:t>改善</a:t>
                      </a:r>
                      <a:r>
                        <a:rPr lang="zh-CN" altLang="en-US" sz="1200" b="1" i="0" u="none" strike="noStrike" kern="1200" cap="none" noProof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心肺功能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微软雅黑" panose="020B0503020204020204" charset="-122"/>
                          <a:cs typeface="+mn-ea"/>
                          <a:sym typeface="+mn-lt"/>
                        </a:rPr>
                        <a:t>、避免</a:t>
                      </a:r>
                      <a:r>
                        <a:rPr lang="zh-CN" altLang="en-US" sz="1200" b="1" i="0" u="none" strike="noStrike" kern="1200" cap="none" noProof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脊柱侧弯手术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微软雅黑" panose="020B0503020204020204" charset="-122"/>
                          <a:cs typeface="+mn-ea"/>
                          <a:sym typeface="+mn-lt"/>
                        </a:rPr>
                        <a:t>及延长</a:t>
                      </a:r>
                      <a:r>
                        <a:rPr lang="zh-CN" altLang="en-US" sz="1200" b="1" i="0" u="none" strike="noStrike" kern="1200" cap="none" noProof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患儿生命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微软雅黑" panose="020B0503020204020204" charset="-122"/>
                          <a:cs typeface="+mn-ea"/>
                          <a:sym typeface="+mn-lt"/>
                        </a:rPr>
                        <a:t>等</a:t>
                      </a:r>
                      <a:r>
                        <a:rPr lang="en-US" altLang="zh-CN" sz="1200" b="0" i="0" u="none" strike="noStrike" kern="1200" cap="none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软雅黑" panose="020B0503020204020204" charset="-122"/>
                          <a:cs typeface="+mn-ea"/>
                          <a:sym typeface="+mn-lt"/>
                        </a:rPr>
                        <a:t>1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Arial" panose="020B0604020202020204"/>
                        <a:ea typeface="微软雅黑" panose="020B0503020204020204" charset="-122"/>
                        <a:cs typeface="+mn-ea"/>
                        <a:sym typeface="+mn-lt"/>
                      </a:endParaRPr>
                    </a:p>
                  </a:txBody>
                  <a:tcPr marL="4436" marR="4436" marT="44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5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GRE</a:t>
                      </a:r>
                      <a:r>
                        <a:rPr lang="zh-CN" alt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介导的反式激活副作用活性</a:t>
                      </a:r>
                      <a:r>
                        <a:rPr lang="en-US" altLang="zh-CN" sz="1200" b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CN" sz="12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激活</a:t>
                      </a: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/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强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36" marR="4436" marT="44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200" b="1" i="0" u="none" strike="noStrike" kern="1200" cap="none" noProof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不活跃</a:t>
                      </a:r>
                      <a:r>
                        <a:rPr lang="en-US" altLang="zh-CN" sz="1200" b="1" i="0" u="none" strike="noStrike" kern="1200" cap="none" noProof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/</a:t>
                      </a:r>
                      <a:r>
                        <a:rPr lang="zh-CN" altLang="en-US" sz="1200" b="1" i="0" u="none" strike="noStrike" kern="1200" cap="none" noProof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弱</a:t>
                      </a:r>
                    </a:p>
                  </a:txBody>
                  <a:tcPr marL="4436" marR="4436" marT="44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9pPr>
                    </a:lstStyle>
                    <a:p>
                      <a:pPr marL="171450" marR="0" lvl="0" indent="-17145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ea"/>
                          <a:sym typeface="+mn-lt"/>
                        </a:rPr>
                        <a:t>大幅减少传统激素</a:t>
                      </a: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ea"/>
                          <a:sym typeface="+mn-lt"/>
                        </a:rPr>
                        <a:t>副作用</a:t>
                      </a: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ea"/>
                          <a:sym typeface="+mn-lt"/>
                        </a:rPr>
                        <a:t>(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ea"/>
                          <a:sym typeface="+mn-lt"/>
                        </a:rPr>
                        <a:t>生长抑制、骨折、</a:t>
                      </a:r>
                      <a:r>
                        <a:rPr kumimoji="0" lang="zh-CN" alt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ea"/>
                          <a:sym typeface="+mn-lt"/>
                        </a:rPr>
                        <a:t>库欣面容 、多毛、行为异常、体重增加等</a:t>
                      </a: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ea"/>
                          <a:sym typeface="+mn-lt"/>
                        </a:rPr>
                        <a:t>)</a:t>
                      </a:r>
                      <a:r>
                        <a:rPr kumimoji="0" lang="en-US" altLang="zh-CN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ea"/>
                          <a:sym typeface="+mn-lt"/>
                        </a:rPr>
                        <a:t> 3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微软雅黑"/>
                        <a:cs typeface="+mn-ea"/>
                        <a:sym typeface="+mn-lt"/>
                      </a:endParaRPr>
                    </a:p>
                  </a:txBody>
                  <a:tcPr marL="4436" marR="4436" marT="44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5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/>
                          <a:ea typeface="+mn-ea"/>
                          <a:cs typeface="+mn-cs"/>
                          <a:sym typeface="Arial" panose="020B0604020202020204"/>
                        </a:rPr>
                        <a:t>骨代谢相关</a:t>
                      </a:r>
                      <a:r>
                        <a:rPr kumimoji="0" lang="el-GR" altLang="zh-CN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/>
                          <a:ea typeface="+mn-ea"/>
                          <a:cs typeface="+mn-cs"/>
                          <a:sym typeface="Arial" panose="020B0604020202020204"/>
                        </a:rPr>
                        <a:t>11β-</a:t>
                      </a:r>
                      <a:r>
                        <a:rPr kumimoji="0" lang="en-US" altLang="zh-CN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/>
                          <a:ea typeface="+mn-ea"/>
                          <a:cs typeface="+mn-cs"/>
                          <a:sym typeface="Arial" panose="020B0604020202020204"/>
                        </a:rPr>
                        <a:t>HSD</a:t>
                      </a:r>
                      <a:r>
                        <a:rPr kumimoji="0" lang="zh-CN" alt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/>
                          <a:ea typeface="+mn-ea"/>
                          <a:cs typeface="+mn-cs"/>
                          <a:sym typeface="Arial" panose="020B0604020202020204"/>
                        </a:rPr>
                        <a:t>作用的底物</a:t>
                      </a:r>
                      <a:r>
                        <a:rPr kumimoji="0" lang="en-US" altLang="zh-CN" sz="12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/>
                          <a:ea typeface="+mn-ea"/>
                          <a:cs typeface="+mn-cs"/>
                          <a:sym typeface="Arial" panose="020B0604020202020204"/>
                        </a:rPr>
                        <a:t>2</a:t>
                      </a:r>
                      <a:r>
                        <a:rPr kumimoji="0" lang="zh-CN" altLang="en-US" sz="12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/>
                          <a:ea typeface="+mn-ea"/>
                          <a:cs typeface="+mn-cs"/>
                          <a:sym typeface="Arial" panose="020B0604020202020204"/>
                        </a:rPr>
                        <a:t>、</a:t>
                      </a:r>
                      <a:r>
                        <a:rPr kumimoji="0" lang="en-US" altLang="zh-CN" sz="12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/>
                          <a:ea typeface="+mn-ea"/>
                          <a:cs typeface="+mn-cs"/>
                          <a:sym typeface="Arial" panose="020B0604020202020204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是</a:t>
                      </a:r>
                      <a:endParaRPr kumimoji="0" lang="en-US" altLang="zh-CN" sz="12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36" marR="4436" marT="4436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200" b="1" i="0" u="none" strike="noStrike" kern="1200" cap="none" noProof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不是</a:t>
                      </a:r>
                      <a:endParaRPr lang="en-US" altLang="zh-CN" sz="1200" b="1" i="0" u="none" strike="noStrike" kern="1200" cap="none" noProof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36" marR="4436" marT="4436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9pPr>
                    </a:lstStyle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ea"/>
                          <a:sym typeface="+mn-lt"/>
                        </a:rPr>
                        <a:t>不影响</a:t>
                      </a: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ea"/>
                          <a:sym typeface="+mn-lt"/>
                        </a:rPr>
                        <a:t>骨代谢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ea"/>
                          <a:sym typeface="+mn-lt"/>
                        </a:rPr>
                        <a:t>和</a:t>
                      </a: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ea"/>
                          <a:sym typeface="+mn-lt"/>
                        </a:rPr>
                        <a:t>生长发育</a:t>
                      </a:r>
                      <a:r>
                        <a:rPr kumimoji="0" lang="en-US" altLang="zh-CN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ea"/>
                          <a:sym typeface="+mn-lt"/>
                        </a:rPr>
                        <a:t>4</a:t>
                      </a:r>
                    </a:p>
                  </a:txBody>
                  <a:tcPr marL="4436" marR="4436" marT="4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45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4436" marR="4436" marT="44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8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/>
                          <a:ea typeface="+mn-ea"/>
                          <a:cs typeface="+mn-cs"/>
                          <a:sym typeface="Arial" panose="020B0604020202020204"/>
                        </a:rPr>
                        <a:t>盐皮质激素受体</a:t>
                      </a:r>
                      <a:r>
                        <a:rPr kumimoji="0" lang="en-US" altLang="zh-CN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/>
                          <a:ea typeface="+mn-ea"/>
                          <a:cs typeface="+mn-cs"/>
                          <a:sym typeface="Arial" panose="020B0604020202020204"/>
                        </a:rPr>
                        <a:t>(MR)</a:t>
                      </a:r>
                      <a:r>
                        <a:rPr kumimoji="0" lang="zh-CN" alt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/>
                          <a:ea typeface="+mn-ea"/>
                          <a:cs typeface="+mn-cs"/>
                          <a:sym typeface="Arial" panose="020B0604020202020204"/>
                        </a:rPr>
                        <a:t>活性</a:t>
                      </a:r>
                      <a:r>
                        <a:rPr kumimoji="0" lang="en-US" altLang="zh-CN" sz="12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/>
                          <a:ea typeface="+mn-ea"/>
                          <a:cs typeface="+mn-cs"/>
                          <a:sym typeface="Arial" panose="020B0604020202020204"/>
                        </a:rPr>
                        <a:t>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激动剂</a:t>
                      </a:r>
                      <a:endParaRPr kumimoji="0" lang="zh-CN" altLang="en-US" sz="12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436" marR="4436" marT="4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200" b="1" i="0" u="none" strike="noStrike" kern="1200" cap="none" noProof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拮抗剂</a:t>
                      </a:r>
                    </a:p>
                  </a:txBody>
                  <a:tcPr marL="4436" marR="4436" marT="4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微软雅黑"/>
                          <a:sym typeface="Arial" panose="020B0604020202020204"/>
                        </a:defRPr>
                      </a:lvl9pPr>
                    </a:lstStyle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ea"/>
                          <a:sym typeface="+mn-lt"/>
                        </a:rPr>
                        <a:t>防止盐皮质激素受体</a:t>
                      </a: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ea"/>
                          <a:sym typeface="+mn-lt"/>
                        </a:rPr>
                        <a:t>(MR)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ea"/>
                          <a:sym typeface="+mn-lt"/>
                        </a:rPr>
                        <a:t>过度激活带来的</a:t>
                      </a: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ea"/>
                          <a:sym typeface="+mn-lt"/>
                        </a:rPr>
                        <a:t>心脏超负荷</a:t>
                      </a:r>
                      <a:r>
                        <a:rPr kumimoji="0" lang="en-US" altLang="zh-CN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ea"/>
                          <a:sym typeface="+mn-lt"/>
                        </a:rPr>
                        <a:t>2</a:t>
                      </a:r>
                      <a:endPara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A752D"/>
                        </a:solidFill>
                        <a:effectLst/>
                        <a:uLnTx/>
                        <a:uFillTx/>
                        <a:latin typeface="Arial"/>
                        <a:ea typeface="微软雅黑"/>
                        <a:cs typeface="+mn-ea"/>
                        <a:sym typeface="+mn-lt"/>
                      </a:endParaRPr>
                    </a:p>
                  </a:txBody>
                  <a:tcPr marL="4436" marR="4436" marT="44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7" name="组合 46">
            <a:extLst>
              <a:ext uri="{FF2B5EF4-FFF2-40B4-BE49-F238E27FC236}">
                <a16:creationId xmlns:a16="http://schemas.microsoft.com/office/drawing/2014/main" id="{1B0A98FF-7C88-8516-D337-A125F88A9422}"/>
              </a:ext>
            </a:extLst>
          </p:cNvPr>
          <p:cNvGrpSpPr/>
          <p:nvPr/>
        </p:nvGrpSpPr>
        <p:grpSpPr>
          <a:xfrm>
            <a:off x="1142486" y="5303469"/>
            <a:ext cx="10219513" cy="489487"/>
            <a:chOff x="1047647" y="4829539"/>
            <a:chExt cx="10219513" cy="489487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9C983F57-FBC6-0B36-74B3-166D5BCACCCA}"/>
                </a:ext>
              </a:extLst>
            </p:cNvPr>
            <p:cNvGrpSpPr/>
            <p:nvPr/>
          </p:nvGrpSpPr>
          <p:grpSpPr>
            <a:xfrm>
              <a:off x="1047647" y="4841972"/>
              <a:ext cx="1847334" cy="477054"/>
              <a:chOff x="1047647" y="4848954"/>
              <a:chExt cx="1847334" cy="477054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3CDD1005-992F-986E-381E-8ECA452CD0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9800" t="17923" r="14591" b="9865"/>
              <a:stretch>
                <a:fillRect/>
              </a:stretch>
            </p:blipFill>
            <p:spPr>
              <a:xfrm>
                <a:off x="1047647" y="4866537"/>
                <a:ext cx="288000" cy="288000"/>
              </a:xfrm>
              <a:prstGeom prst="rect">
                <a:avLst/>
              </a:prstGeom>
            </p:spPr>
          </p:pic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C8C99BF6-7DDB-EDD2-420F-6739122F1C99}"/>
                  </a:ext>
                </a:extLst>
              </p:cNvPr>
              <p:cNvSpPr txBox="1"/>
              <p:nvPr/>
            </p:nvSpPr>
            <p:spPr>
              <a:xfrm>
                <a:off x="1445328" y="4848954"/>
                <a:ext cx="1449653" cy="47705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微软雅黑"/>
                    <a:cs typeface="+mn-ea"/>
                  </a:rPr>
                  <a:t>中国</a:t>
                </a:r>
                <a:r>
                  <a:rPr kumimoji="0" lang="en-US" altLang="zh-CN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微软雅黑"/>
                    <a:cs typeface="+mn-ea"/>
                  </a:rPr>
                  <a:t>CDE</a:t>
                </a:r>
              </a:p>
              <a:p>
                <a:pPr marL="171450" marR="0" lvl="0" indent="-17145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zh-CN" altLang="en-US" sz="1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微软雅黑"/>
                    <a:cs typeface="+mn-ea"/>
                  </a:rPr>
                  <a:t>纳入</a:t>
                </a:r>
                <a:r>
                  <a:rPr kumimoji="0" lang="zh-CN" alt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</a:rPr>
                  <a:t>突破性治疗</a:t>
                </a:r>
                <a:r>
                  <a:rPr kumimoji="0" lang="zh-CN" altLang="en-US" sz="1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微软雅黑"/>
                    <a:cs typeface="+mn-ea"/>
                  </a:rPr>
                  <a:t>药物</a:t>
                </a:r>
                <a:endPara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微软雅黑"/>
                  <a:cs typeface="+mn-ea"/>
                </a:endParaRPr>
              </a:p>
              <a:p>
                <a:pPr marL="171450" marR="0" lvl="0" indent="-17145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zh-CN" altLang="en-US" sz="1000" b="1" dirty="0">
                    <a:latin typeface="Arial"/>
                    <a:ea typeface="微软雅黑"/>
                    <a:cs typeface="+mn-ea"/>
                  </a:rPr>
                  <a:t>获得</a:t>
                </a:r>
                <a:r>
                  <a:rPr lang="zh-CN" altLang="en-US" sz="1000" b="1" dirty="0">
                    <a:solidFill>
                      <a:srgbClr val="C00000"/>
                    </a:solidFill>
                    <a:latin typeface="Arial"/>
                    <a:ea typeface="微软雅黑"/>
                    <a:cs typeface="+mn-ea"/>
                  </a:rPr>
                  <a:t>优先审评审批</a:t>
                </a:r>
                <a:r>
                  <a:rPr lang="zh-CN" altLang="en-US" sz="1000" b="1" dirty="0">
                    <a:latin typeface="Arial"/>
                    <a:ea typeface="微软雅黑"/>
                    <a:cs typeface="+mn-ea"/>
                  </a:rPr>
                  <a:t>资格</a:t>
                </a:r>
                <a:endParaRPr kumimoji="0" lang="zh-CN" altLang="en-US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微软雅黑"/>
                  <a:cs typeface="+mn-ea"/>
                </a:endParaRPr>
              </a:p>
            </p:txBody>
          </p:sp>
        </p:grp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CBD09BF0-66C1-FA94-C73B-E3A2048E080A}"/>
                </a:ext>
              </a:extLst>
            </p:cNvPr>
            <p:cNvGrpSpPr/>
            <p:nvPr/>
          </p:nvGrpSpPr>
          <p:grpSpPr>
            <a:xfrm>
              <a:off x="3585041" y="4829539"/>
              <a:ext cx="1943478" cy="323165"/>
              <a:chOff x="3273867" y="4820835"/>
              <a:chExt cx="1943478" cy="323165"/>
            </a:xfrm>
          </p:grpSpPr>
          <p:pic>
            <p:nvPicPr>
              <p:cNvPr id="34" name="图片 33">
                <a:extLst>
                  <a:ext uri="{FF2B5EF4-FFF2-40B4-BE49-F238E27FC236}">
                    <a16:creationId xmlns:a16="http://schemas.microsoft.com/office/drawing/2014/main" id="{4B630030-4305-225C-7DE6-149917FA5D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9892" t="10496" r="7558" b="10997"/>
              <a:stretch>
                <a:fillRect/>
              </a:stretch>
            </p:blipFill>
            <p:spPr>
              <a:xfrm>
                <a:off x="3273867" y="4823956"/>
                <a:ext cx="288000" cy="288000"/>
              </a:xfrm>
              <a:prstGeom prst="ellipse">
                <a:avLst/>
              </a:prstGeom>
            </p:spPr>
          </p:pic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410F0DCC-87E4-6ACB-7845-2147F181C019}"/>
                  </a:ext>
                </a:extLst>
              </p:cNvPr>
              <p:cNvSpPr txBox="1"/>
              <p:nvPr/>
            </p:nvSpPr>
            <p:spPr>
              <a:xfrm>
                <a:off x="3681756" y="4820835"/>
                <a:ext cx="1535589" cy="32316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微软雅黑"/>
                    <a:cs typeface="+mn-ea"/>
                  </a:rPr>
                  <a:t>欧盟</a:t>
                </a:r>
                <a:r>
                  <a:rPr kumimoji="0" lang="en-US" altLang="zh-CN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微软雅黑"/>
                    <a:cs typeface="+mn-ea"/>
                  </a:rPr>
                  <a:t>EMA</a:t>
                </a:r>
              </a:p>
              <a:p>
                <a:pPr marL="171450" marR="0" lvl="0" indent="-17145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zh-CN" altLang="en-US" sz="1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微软雅黑"/>
                    <a:cs typeface="+mn-ea"/>
                  </a:rPr>
                  <a:t>获得</a:t>
                </a:r>
                <a:r>
                  <a:rPr kumimoji="0" lang="zh-CN" alt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</a:rPr>
                  <a:t>孤儿药</a:t>
                </a:r>
                <a:r>
                  <a:rPr kumimoji="0" lang="zh-CN" altLang="en-US" sz="1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微软雅黑"/>
                    <a:cs typeface="+mn-ea"/>
                  </a:rPr>
                  <a:t>认证</a:t>
                </a: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1EFD33BC-5B28-18CB-2B02-25F58493AAC9}"/>
                </a:ext>
              </a:extLst>
            </p:cNvPr>
            <p:cNvGrpSpPr/>
            <p:nvPr/>
          </p:nvGrpSpPr>
          <p:grpSpPr>
            <a:xfrm>
              <a:off x="5926517" y="4841972"/>
              <a:ext cx="2385982" cy="477054"/>
              <a:chOff x="5744967" y="4848016"/>
              <a:chExt cx="2385982" cy="477054"/>
            </a:xfrm>
          </p:grpSpPr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FAD31E74-FA88-F249-B448-4D707DB09F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20511" t="28944" r="18260" b="50713"/>
              <a:stretch>
                <a:fillRect/>
              </a:stretch>
            </p:blipFill>
            <p:spPr>
              <a:xfrm>
                <a:off x="5744967" y="4875884"/>
                <a:ext cx="632545" cy="250161"/>
              </a:xfrm>
              <a:prstGeom prst="rect">
                <a:avLst/>
              </a:prstGeom>
            </p:spPr>
          </p:pic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3FBD0CC0-1685-F096-B0EC-437D1F621E3D}"/>
                  </a:ext>
                </a:extLst>
              </p:cNvPr>
              <p:cNvSpPr txBox="1"/>
              <p:nvPr/>
            </p:nvSpPr>
            <p:spPr>
              <a:xfrm>
                <a:off x="6595360" y="4848016"/>
                <a:ext cx="1535589" cy="47705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微软雅黑"/>
                    <a:cs typeface="+mn-ea"/>
                  </a:rPr>
                  <a:t>美国</a:t>
                </a:r>
                <a:r>
                  <a:rPr kumimoji="0" lang="en-US" altLang="zh-CN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微软雅黑"/>
                    <a:cs typeface="+mn-ea"/>
                  </a:rPr>
                  <a:t>FDA</a:t>
                </a:r>
              </a:p>
              <a:p>
                <a:pPr marL="171450" marR="0" lvl="0" indent="-17145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zh-CN" altLang="en-US" sz="1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微软雅黑"/>
                    <a:cs typeface="+mn-ea"/>
                  </a:rPr>
                  <a:t>获得</a:t>
                </a:r>
                <a:r>
                  <a:rPr kumimoji="0" lang="zh-CN" alt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</a:rPr>
                  <a:t>孤儿药</a:t>
                </a:r>
                <a:r>
                  <a:rPr kumimoji="0" lang="zh-CN" altLang="en-US" sz="1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微软雅黑"/>
                    <a:cs typeface="+mn-ea"/>
                  </a:rPr>
                  <a:t>认证</a:t>
                </a:r>
                <a:endPara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微软雅黑"/>
                  <a:cs typeface="+mn-ea"/>
                </a:endParaRPr>
              </a:p>
              <a:p>
                <a:pPr marL="171450" marR="0" lvl="0" indent="-17145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zh-CN" altLang="en-US" sz="1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微软雅黑"/>
                    <a:cs typeface="+mn-ea"/>
                  </a:rPr>
                  <a:t>获得</a:t>
                </a:r>
                <a:r>
                  <a:rPr kumimoji="0" lang="zh-CN" alt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</a:rPr>
                  <a:t>快速审评审批</a:t>
                </a:r>
                <a:r>
                  <a:rPr kumimoji="0" lang="zh-CN" altLang="en-US" sz="1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微软雅黑"/>
                    <a:cs typeface="+mn-ea"/>
                  </a:rPr>
                  <a:t>资格</a:t>
                </a: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DD95F902-AC37-20FC-60FA-B50F87D14748}"/>
                </a:ext>
              </a:extLst>
            </p:cNvPr>
            <p:cNvGrpSpPr/>
            <p:nvPr/>
          </p:nvGrpSpPr>
          <p:grpSpPr>
            <a:xfrm>
              <a:off x="8710497" y="4841972"/>
              <a:ext cx="2556663" cy="323165"/>
              <a:chOff x="8710497" y="4850677"/>
              <a:chExt cx="2556663" cy="323165"/>
            </a:xfrm>
          </p:grpSpPr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FB29B05A-65D2-0238-6681-714460454B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5785" t="7850" r="6160" b="11533"/>
              <a:stretch>
                <a:fillRect/>
              </a:stretch>
            </p:blipFill>
            <p:spPr>
              <a:xfrm>
                <a:off x="8710497" y="4868260"/>
                <a:ext cx="958846" cy="277262"/>
              </a:xfrm>
              <a:prstGeom prst="rect">
                <a:avLst/>
              </a:prstGeom>
            </p:spPr>
          </p:pic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A2563855-0785-A107-241B-62A7A02A371C}"/>
                  </a:ext>
                </a:extLst>
              </p:cNvPr>
              <p:cNvSpPr txBox="1"/>
              <p:nvPr/>
            </p:nvSpPr>
            <p:spPr>
              <a:xfrm>
                <a:off x="9731571" y="4850677"/>
                <a:ext cx="1535589" cy="32316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微软雅黑"/>
                    <a:cs typeface="+mn-ea"/>
                  </a:rPr>
                  <a:t>英国</a:t>
                </a:r>
                <a:r>
                  <a:rPr kumimoji="0" lang="en-US" altLang="zh-CN" sz="11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微软雅黑"/>
                    <a:cs typeface="+mn-ea"/>
                  </a:rPr>
                  <a:t>MHRA</a:t>
                </a:r>
              </a:p>
              <a:p>
                <a:pPr marL="171450" marR="0" lvl="0" indent="-17145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zh-CN" altLang="en-US" sz="1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微软雅黑"/>
                    <a:cs typeface="+mn-ea"/>
                  </a:rPr>
                  <a:t>获得</a:t>
                </a:r>
                <a:r>
                  <a:rPr kumimoji="0" lang="zh-CN" alt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</a:rPr>
                  <a:t>潜力创新药</a:t>
                </a:r>
                <a:r>
                  <a:rPr kumimoji="0" lang="zh-CN" altLang="en-US" sz="1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微软雅黑"/>
                    <a:cs typeface="+mn-ea"/>
                  </a:rPr>
                  <a:t>认证</a:t>
                </a:r>
              </a:p>
            </p:txBody>
          </p:sp>
        </p:grpSp>
      </p:grpSp>
      <p:sp>
        <p:nvSpPr>
          <p:cNvPr id="48" name="箭头: 下 47">
            <a:extLst>
              <a:ext uri="{FF2B5EF4-FFF2-40B4-BE49-F238E27FC236}">
                <a16:creationId xmlns:a16="http://schemas.microsoft.com/office/drawing/2014/main" id="{880043D3-AA61-D184-6A4D-3F575C0C03AA}"/>
              </a:ext>
            </a:extLst>
          </p:cNvPr>
          <p:cNvSpPr/>
          <p:nvPr/>
        </p:nvSpPr>
        <p:spPr>
          <a:xfrm>
            <a:off x="2663597" y="4349693"/>
            <a:ext cx="6887935" cy="648674"/>
          </a:xfrm>
          <a:prstGeom prst="downArrow">
            <a:avLst>
              <a:gd name="adj1" fmla="val 66594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多国政府机构均认可伐莫洛龙创新性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69B52CE9-5714-3F76-677B-B24A39A909C0}"/>
              </a:ext>
            </a:extLst>
          </p:cNvPr>
          <p:cNvGrpSpPr/>
          <p:nvPr/>
        </p:nvGrpSpPr>
        <p:grpSpPr>
          <a:xfrm>
            <a:off x="10482073" y="0"/>
            <a:ext cx="1709927" cy="514370"/>
            <a:chOff x="7974334" y="-2263"/>
            <a:chExt cx="1709927" cy="514370"/>
          </a:xfrm>
        </p:grpSpPr>
        <p:sp>
          <p:nvSpPr>
            <p:cNvPr id="10" name="矩形: 对角圆角 9">
              <a:extLst>
                <a:ext uri="{FF2B5EF4-FFF2-40B4-BE49-F238E27FC236}">
                  <a16:creationId xmlns:a16="http://schemas.microsoft.com/office/drawing/2014/main" id="{64A35553-6451-A52F-A847-FE68EA58DA18}"/>
                </a:ext>
              </a:extLst>
            </p:cNvPr>
            <p:cNvSpPr/>
            <p:nvPr/>
          </p:nvSpPr>
          <p:spPr>
            <a:xfrm>
              <a:off x="7974334" y="-2263"/>
              <a:ext cx="1568918" cy="514369"/>
            </a:xfrm>
            <a:prstGeom prst="round2Diag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矩形: 对角圆角 10">
              <a:extLst>
                <a:ext uri="{FF2B5EF4-FFF2-40B4-BE49-F238E27FC236}">
                  <a16:creationId xmlns:a16="http://schemas.microsoft.com/office/drawing/2014/main" id="{6635B8D1-25E9-06E2-DF89-4DE5AA5F18E3}"/>
                </a:ext>
              </a:extLst>
            </p:cNvPr>
            <p:cNvSpPr/>
            <p:nvPr/>
          </p:nvSpPr>
          <p:spPr>
            <a:xfrm>
              <a:off x="8046341" y="-2262"/>
              <a:ext cx="1568918" cy="514369"/>
            </a:xfrm>
            <a:prstGeom prst="round2Diag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矩形: 对角圆角 11">
              <a:extLst>
                <a:ext uri="{FF2B5EF4-FFF2-40B4-BE49-F238E27FC236}">
                  <a16:creationId xmlns:a16="http://schemas.microsoft.com/office/drawing/2014/main" id="{6DE0FC88-1B9F-E068-3C8A-8A15A4BE0D16}"/>
                </a:ext>
              </a:extLst>
            </p:cNvPr>
            <p:cNvSpPr/>
            <p:nvPr/>
          </p:nvSpPr>
          <p:spPr>
            <a:xfrm>
              <a:off x="8115343" y="-2262"/>
              <a:ext cx="1568918" cy="514369"/>
            </a:xfrm>
            <a:prstGeom prst="round2Diag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创新</a:t>
              </a:r>
              <a:r>
                <a:rPr lang="zh-CN" altLang="en-US" b="1" dirty="0">
                  <a:solidFill>
                    <a:prstClr val="white"/>
                  </a:solidFill>
                  <a:latin typeface="Arial"/>
                  <a:ea typeface="微软雅黑"/>
                </a:rPr>
                <a:t>性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A59357CE-8FFB-8E5B-49E7-168CEC7B790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255" t="8957" r="13156" b="17781"/>
          <a:stretch/>
        </p:blipFill>
        <p:spPr>
          <a:xfrm>
            <a:off x="2110080" y="2788587"/>
            <a:ext cx="1267246" cy="782623"/>
          </a:xfrm>
          <a:prstGeom prst="rect">
            <a:avLst/>
          </a:prstGeom>
          <a:scene3d>
            <a:camera prst="orthographicFront">
              <a:rot lat="3000000" lon="0" rev="0"/>
            </a:camera>
            <a:lightRig rig="threePt" dir="t"/>
          </a:scene3d>
        </p:spPr>
      </p:pic>
      <p:grpSp>
        <p:nvGrpSpPr>
          <p:cNvPr id="51" name="组合 50">
            <a:extLst>
              <a:ext uri="{FF2B5EF4-FFF2-40B4-BE49-F238E27FC236}">
                <a16:creationId xmlns:a16="http://schemas.microsoft.com/office/drawing/2014/main" id="{13F5478E-A0B8-7411-B9CB-D46DA5D5E96D}"/>
              </a:ext>
            </a:extLst>
          </p:cNvPr>
          <p:cNvGrpSpPr/>
          <p:nvPr/>
        </p:nvGrpSpPr>
        <p:grpSpPr>
          <a:xfrm>
            <a:off x="1237200" y="1699652"/>
            <a:ext cx="2121181" cy="1128216"/>
            <a:chOff x="4686300" y="1403351"/>
            <a:chExt cx="2686051" cy="14286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" name="墨迹 12">
                  <a:extLst>
                    <a:ext uri="{FF2B5EF4-FFF2-40B4-BE49-F238E27FC236}">
                      <a16:creationId xmlns:a16="http://schemas.microsoft.com/office/drawing/2014/main" id="{C45D1159-7F14-7443-7FF1-51CCAF85C348}"/>
                    </a:ext>
                  </a:extLst>
                </p14:cNvPr>
                <p14:cNvContentPartPr/>
                <p14:nvPr/>
              </p14:nvContentPartPr>
              <p14:xfrm>
                <a:off x="5003299" y="2805730"/>
                <a:ext cx="155520" cy="26280"/>
              </p14:xfrm>
            </p:contentPart>
          </mc:Choice>
          <mc:Fallback xmlns="">
            <p:pic>
              <p:nvPicPr>
                <p:cNvPr id="13" name="墨迹 12">
                  <a:extLst>
                    <a:ext uri="{FF2B5EF4-FFF2-40B4-BE49-F238E27FC236}">
                      <a16:creationId xmlns:a16="http://schemas.microsoft.com/office/drawing/2014/main" id="{7A35539B-F899-D999-5EC1-0AA62AE9B25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923487" y="2726437"/>
                  <a:ext cx="314689" cy="1844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墨迹 13">
                  <a:extLst>
                    <a:ext uri="{FF2B5EF4-FFF2-40B4-BE49-F238E27FC236}">
                      <a16:creationId xmlns:a16="http://schemas.microsoft.com/office/drawing/2014/main" id="{5E256B1A-37C5-1202-F7A1-26212CEEC013}"/>
                    </a:ext>
                  </a:extLst>
                </p14:cNvPr>
                <p14:cNvContentPartPr/>
                <p14:nvPr/>
              </p14:nvContentPartPr>
              <p14:xfrm>
                <a:off x="6723731" y="2217490"/>
                <a:ext cx="77040" cy="239760"/>
              </p14:xfrm>
            </p:contentPart>
          </mc:Choice>
          <mc:Fallback xmlns="">
            <p:pic>
              <p:nvPicPr>
                <p:cNvPr id="14" name="墨迹 13">
                  <a:extLst>
                    <a:ext uri="{FF2B5EF4-FFF2-40B4-BE49-F238E27FC236}">
                      <a16:creationId xmlns:a16="http://schemas.microsoft.com/office/drawing/2014/main" id="{E3C467FC-CE19-0EE2-B593-34175C42080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643481" y="2137873"/>
                  <a:ext cx="237081" cy="3985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5" name="墨迹 24">
                  <a:extLst>
                    <a:ext uri="{FF2B5EF4-FFF2-40B4-BE49-F238E27FC236}">
                      <a16:creationId xmlns:a16="http://schemas.microsoft.com/office/drawing/2014/main" id="{4E5495F1-9B5F-42C4-3479-FA2379E6D188}"/>
                    </a:ext>
                  </a:extLst>
                </p14:cNvPr>
                <p14:cNvContentPartPr/>
                <p14:nvPr/>
              </p14:nvContentPartPr>
              <p14:xfrm>
                <a:off x="6762071" y="2719750"/>
                <a:ext cx="360" cy="360"/>
              </p14:xfrm>
            </p:contentPart>
          </mc:Choice>
          <mc:Fallback xmlns="">
            <p:pic>
              <p:nvPicPr>
                <p:cNvPr id="25" name="墨迹 24">
                  <a:extLst>
                    <a:ext uri="{FF2B5EF4-FFF2-40B4-BE49-F238E27FC236}">
                      <a16:creationId xmlns:a16="http://schemas.microsoft.com/office/drawing/2014/main" id="{DF020C35-BAD1-1922-AEDE-9555894179D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44071" y="270175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6" name="墨迹 25">
                  <a:extLst>
                    <a:ext uri="{FF2B5EF4-FFF2-40B4-BE49-F238E27FC236}">
                      <a16:creationId xmlns:a16="http://schemas.microsoft.com/office/drawing/2014/main" id="{B8AFA5B3-0ACC-7213-BA64-EF44F5941562}"/>
                    </a:ext>
                  </a:extLst>
                </p14:cNvPr>
                <p14:cNvContentPartPr/>
                <p14:nvPr/>
              </p14:nvContentPartPr>
              <p14:xfrm>
                <a:off x="6762071" y="2443630"/>
                <a:ext cx="360" cy="360"/>
              </p14:xfrm>
            </p:contentPart>
          </mc:Choice>
          <mc:Fallback xmlns="">
            <p:pic>
              <p:nvPicPr>
                <p:cNvPr id="26" name="墨迹 25">
                  <a:extLst>
                    <a:ext uri="{FF2B5EF4-FFF2-40B4-BE49-F238E27FC236}">
                      <a16:creationId xmlns:a16="http://schemas.microsoft.com/office/drawing/2014/main" id="{52A4B363-60B6-2B6F-1310-CD8A2720D78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44071" y="242563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F999B95E-61DE-3969-17C6-122ACA7AE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7349" t="7277" r="7332" b="10836"/>
            <a:stretch/>
          </p:blipFill>
          <p:spPr>
            <a:xfrm>
              <a:off x="4939884" y="1859166"/>
              <a:ext cx="786718" cy="612000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9A79754-7A3C-06B0-801D-F62A6275E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rcRect l="24575" t="7786" r="9394" b="13133"/>
            <a:stretch/>
          </p:blipFill>
          <p:spPr>
            <a:xfrm>
              <a:off x="6331066" y="1510347"/>
              <a:ext cx="862370" cy="1174609"/>
            </a:xfrm>
            <a:prstGeom prst="rect">
              <a:avLst/>
            </a:prstGeom>
          </p:spPr>
        </p:pic>
        <p:sp>
          <p:nvSpPr>
            <p:cNvPr id="38" name="箭头: 右 37">
              <a:extLst>
                <a:ext uri="{FF2B5EF4-FFF2-40B4-BE49-F238E27FC236}">
                  <a16:creationId xmlns:a16="http://schemas.microsoft.com/office/drawing/2014/main" id="{3DB724AC-7F11-EB1F-5327-F0DE22692DE5}"/>
                </a:ext>
              </a:extLst>
            </p:cNvPr>
            <p:cNvSpPr/>
            <p:nvPr/>
          </p:nvSpPr>
          <p:spPr>
            <a:xfrm>
              <a:off x="5840902" y="2096586"/>
              <a:ext cx="315625" cy="120904"/>
            </a:xfrm>
            <a:prstGeom prst="rightArrow">
              <a:avLst>
                <a:gd name="adj1" fmla="val 50000"/>
                <a:gd name="adj2" fmla="val 126812"/>
              </a:avLst>
            </a:prstGeom>
            <a:noFill/>
            <a:ln w="9525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223ADB46-0BB8-FB44-116A-AE159119B7DF}"/>
                </a:ext>
              </a:extLst>
            </p:cNvPr>
            <p:cNvSpPr/>
            <p:nvPr/>
          </p:nvSpPr>
          <p:spPr>
            <a:xfrm>
              <a:off x="6277177" y="1859166"/>
              <a:ext cx="177598" cy="674484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对话气泡: 圆角矩形 49">
              <a:extLst>
                <a:ext uri="{FF2B5EF4-FFF2-40B4-BE49-F238E27FC236}">
                  <a16:creationId xmlns:a16="http://schemas.microsoft.com/office/drawing/2014/main" id="{3CF668CF-75AA-2A37-B915-F4D75B8E6F30}"/>
                </a:ext>
              </a:extLst>
            </p:cNvPr>
            <p:cNvSpPr/>
            <p:nvPr/>
          </p:nvSpPr>
          <p:spPr>
            <a:xfrm>
              <a:off x="4686300" y="1403351"/>
              <a:ext cx="2686051" cy="1428660"/>
            </a:xfrm>
            <a:prstGeom prst="wedgeRoundRectCallout">
              <a:avLst>
                <a:gd name="adj1" fmla="val 20867"/>
                <a:gd name="adj2" fmla="val 69956"/>
                <a:gd name="adj3" fmla="val 16667"/>
              </a:avLst>
            </a:prstGeom>
            <a:noFill/>
            <a:ln w="1270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9469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64_1_1_1_1_1">
            <a:extLst>
              <a:ext uri="{FF2B5EF4-FFF2-40B4-BE49-F238E27FC236}">
                <a16:creationId xmlns:a16="http://schemas.microsoft.com/office/drawing/2014/main" id="{67597F55-EC08-E019-8829-41BD0050C26C}"/>
              </a:ext>
            </a:extLst>
          </p:cNvPr>
          <p:cNvSpPr/>
          <p:nvPr/>
        </p:nvSpPr>
        <p:spPr>
          <a:xfrm>
            <a:off x="6239183" y="1284386"/>
            <a:ext cx="5294007" cy="4414099"/>
          </a:xfrm>
          <a:prstGeom prst="roundRect">
            <a:avLst>
              <a:gd name="adj" fmla="val 2815"/>
            </a:avLst>
          </a:prstGeom>
          <a:noFill/>
          <a:ln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252000" rIns="360000" bIns="0" rtlCol="0" anchor="t"/>
          <a:lstStyle/>
          <a:p>
            <a:pPr algn="ctr"/>
            <a:endParaRPr lang="zh-CN" altLang="en-US" b="1" kern="0" dirty="0">
              <a:solidFill>
                <a:srgbClr val="002060"/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Rounded Rectangle 264_1_1_1_1_1">
            <a:extLst>
              <a:ext uri="{FF2B5EF4-FFF2-40B4-BE49-F238E27FC236}">
                <a16:creationId xmlns:a16="http://schemas.microsoft.com/office/drawing/2014/main" id="{F35C63AE-28D7-9549-EFEA-C8C86E18DE77}"/>
              </a:ext>
            </a:extLst>
          </p:cNvPr>
          <p:cNvSpPr/>
          <p:nvPr/>
        </p:nvSpPr>
        <p:spPr>
          <a:xfrm>
            <a:off x="658812" y="1284386"/>
            <a:ext cx="5294007" cy="4414099"/>
          </a:xfrm>
          <a:prstGeom prst="roundRect">
            <a:avLst>
              <a:gd name="adj" fmla="val 2815"/>
            </a:avLst>
          </a:prstGeom>
          <a:noFill/>
          <a:ln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252000" rIns="360000" bIns="0" rtlCol="0" anchor="t"/>
          <a:lstStyle/>
          <a:p>
            <a:pPr algn="ctr"/>
            <a:endParaRPr lang="zh-CN" altLang="en-US" b="1" kern="0" dirty="0">
              <a:solidFill>
                <a:srgbClr val="002060"/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: 圆顶角 16">
            <a:extLst>
              <a:ext uri="{FF2B5EF4-FFF2-40B4-BE49-F238E27FC236}">
                <a16:creationId xmlns:a16="http://schemas.microsoft.com/office/drawing/2014/main" id="{8E5AB086-7164-FE87-D458-FE39DE2F6574}"/>
              </a:ext>
            </a:extLst>
          </p:cNvPr>
          <p:cNvSpPr/>
          <p:nvPr/>
        </p:nvSpPr>
        <p:spPr>
          <a:xfrm>
            <a:off x="6480919" y="2333803"/>
            <a:ext cx="4800360" cy="269371"/>
          </a:xfrm>
          <a:prstGeom prst="round2SameRect">
            <a:avLst>
              <a:gd name="adj1" fmla="val 28329"/>
              <a:gd name="adj2" fmla="val 0"/>
            </a:avLst>
          </a:prstGeom>
          <a:solidFill>
            <a:srgbClr val="4A75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00"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B1CA38F-C1B3-45AF-76DD-47AA81B144F8}"/>
              </a:ext>
            </a:extLst>
          </p:cNvPr>
          <p:cNvSpPr txBox="1"/>
          <p:nvPr/>
        </p:nvSpPr>
        <p:spPr>
          <a:xfrm>
            <a:off x="6480919" y="4778958"/>
            <a:ext cx="4781274" cy="445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latin typeface="+mn-lt"/>
                <a:ea typeface="+mn-ea"/>
                <a:cs typeface="+mn-ea"/>
                <a:sym typeface="+mn-lt"/>
              </a:rPr>
              <a:t>1-5</a:t>
            </a:r>
            <a:r>
              <a:rPr lang="zh-CN" altLang="en-US" sz="1000" dirty="0">
                <a:latin typeface="+mn-lt"/>
                <a:ea typeface="+mn-ea"/>
                <a:cs typeface="+mn-ea"/>
                <a:sym typeface="+mn-lt"/>
              </a:rPr>
              <a:t>分接受性依次递增：</a:t>
            </a:r>
            <a:endParaRPr lang="en-US" altLang="zh-CN" sz="10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000" dirty="0">
                <a:latin typeface="+mn-lt"/>
                <a:ea typeface="+mn-ea"/>
                <a:cs typeface="+mn-ea"/>
                <a:sym typeface="+mn-lt"/>
              </a:rPr>
              <a:t>1-</a:t>
            </a:r>
            <a:r>
              <a:rPr lang="zh-CN" altLang="en-US" sz="1000" dirty="0">
                <a:latin typeface="+mn-lt"/>
                <a:ea typeface="+mn-ea"/>
                <a:cs typeface="+mn-ea"/>
                <a:sym typeface="+mn-lt"/>
              </a:rPr>
              <a:t>不适用；</a:t>
            </a:r>
            <a:r>
              <a:rPr lang="en-US" altLang="zh-CN" sz="1000" dirty="0">
                <a:latin typeface="+mn-lt"/>
                <a:ea typeface="+mn-ea"/>
                <a:cs typeface="+mn-ea"/>
                <a:sym typeface="+mn-lt"/>
              </a:rPr>
              <a:t>2-</a:t>
            </a:r>
            <a:r>
              <a:rPr lang="zh-CN" altLang="en-US" sz="1000" dirty="0">
                <a:latin typeface="+mn-lt"/>
                <a:ea typeface="+mn-ea"/>
                <a:cs typeface="+mn-ea"/>
                <a:sym typeface="+mn-lt"/>
              </a:rPr>
              <a:t>适用；</a:t>
            </a:r>
            <a:r>
              <a:rPr lang="en-US" altLang="zh-CN" sz="1000" dirty="0">
                <a:latin typeface="+mn-lt"/>
                <a:ea typeface="+mn-ea"/>
                <a:cs typeface="+mn-ea"/>
                <a:sym typeface="+mn-lt"/>
              </a:rPr>
              <a:t>3-</a:t>
            </a:r>
            <a:r>
              <a:rPr lang="zh-CN" altLang="en-US" sz="1000" dirty="0">
                <a:latin typeface="+mn-lt"/>
                <a:ea typeface="+mn-ea"/>
                <a:cs typeface="+mn-ea"/>
                <a:sym typeface="+mn-lt"/>
              </a:rPr>
              <a:t>可能适用但非最佳；</a:t>
            </a:r>
            <a:r>
              <a:rPr lang="en-US" altLang="zh-CN" sz="1000" b="1" dirty="0">
                <a:latin typeface="+mn-lt"/>
                <a:ea typeface="+mn-ea"/>
                <a:cs typeface="+mn-ea"/>
                <a:sym typeface="+mn-lt"/>
              </a:rPr>
              <a:t>4-</a:t>
            </a:r>
            <a:r>
              <a:rPr lang="zh-CN" altLang="en-US" sz="1000" b="1" dirty="0">
                <a:latin typeface="+mn-lt"/>
                <a:ea typeface="+mn-ea"/>
                <a:cs typeface="+mn-ea"/>
                <a:sym typeface="+mn-lt"/>
              </a:rPr>
              <a:t>适用性良好；</a:t>
            </a:r>
            <a:r>
              <a:rPr lang="en-US" altLang="zh-CN" sz="1000" b="1" dirty="0">
                <a:latin typeface="+mn-lt"/>
                <a:ea typeface="+mn-ea"/>
                <a:cs typeface="+mn-ea"/>
                <a:sym typeface="+mn-lt"/>
              </a:rPr>
              <a:t>5-</a:t>
            </a:r>
            <a:r>
              <a:rPr lang="zh-CN" altLang="en-US" sz="1000" b="1" dirty="0">
                <a:latin typeface="+mn-lt"/>
                <a:ea typeface="+mn-ea"/>
                <a:cs typeface="+mn-ea"/>
                <a:sym typeface="+mn-lt"/>
              </a:rPr>
              <a:t>最佳适用性</a:t>
            </a:r>
            <a:endParaRPr lang="en-US" altLang="zh-CN" sz="10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20A1C18-728A-C70F-D4E2-D857EB66C0E0}"/>
              </a:ext>
            </a:extLst>
          </p:cNvPr>
          <p:cNvGrpSpPr/>
          <p:nvPr/>
        </p:nvGrpSpPr>
        <p:grpSpPr>
          <a:xfrm>
            <a:off x="10482073" y="0"/>
            <a:ext cx="1709927" cy="514370"/>
            <a:chOff x="7974334" y="-2263"/>
            <a:chExt cx="1709927" cy="514370"/>
          </a:xfrm>
        </p:grpSpPr>
        <p:sp>
          <p:nvSpPr>
            <p:cNvPr id="28" name="矩形: 对角圆角 27">
              <a:extLst>
                <a:ext uri="{FF2B5EF4-FFF2-40B4-BE49-F238E27FC236}">
                  <a16:creationId xmlns:a16="http://schemas.microsoft.com/office/drawing/2014/main" id="{8FE13883-DF6A-D303-890E-E8EFDD79D343}"/>
                </a:ext>
              </a:extLst>
            </p:cNvPr>
            <p:cNvSpPr/>
            <p:nvPr/>
          </p:nvSpPr>
          <p:spPr>
            <a:xfrm>
              <a:off x="7974334" y="-2263"/>
              <a:ext cx="1568918" cy="514369"/>
            </a:xfrm>
            <a:prstGeom prst="round2Diag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: 对角圆角 28">
              <a:extLst>
                <a:ext uri="{FF2B5EF4-FFF2-40B4-BE49-F238E27FC236}">
                  <a16:creationId xmlns:a16="http://schemas.microsoft.com/office/drawing/2014/main" id="{F45C70C6-37B7-ADD9-9D94-D648B43E34CC}"/>
                </a:ext>
              </a:extLst>
            </p:cNvPr>
            <p:cNvSpPr/>
            <p:nvPr/>
          </p:nvSpPr>
          <p:spPr>
            <a:xfrm>
              <a:off x="8046341" y="-2262"/>
              <a:ext cx="1568918" cy="514369"/>
            </a:xfrm>
            <a:prstGeom prst="round2Diag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: 对角圆角 29">
              <a:extLst>
                <a:ext uri="{FF2B5EF4-FFF2-40B4-BE49-F238E27FC236}">
                  <a16:creationId xmlns:a16="http://schemas.microsoft.com/office/drawing/2014/main" id="{3BD052C9-6B23-6137-691A-6789BC7D5CE2}"/>
                </a:ext>
              </a:extLst>
            </p:cNvPr>
            <p:cNvSpPr/>
            <p:nvPr/>
          </p:nvSpPr>
          <p:spPr>
            <a:xfrm>
              <a:off x="8115343" y="-2262"/>
              <a:ext cx="1568918" cy="514369"/>
            </a:xfrm>
            <a:prstGeom prst="round2Diag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创新性</a:t>
              </a:r>
            </a:p>
          </p:txBody>
        </p:sp>
      </p:grp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8FAE398D-BB6F-4757-E646-60A8812C069D}"/>
              </a:ext>
            </a:extLst>
          </p:cNvPr>
          <p:cNvSpPr txBox="1"/>
          <p:nvPr/>
        </p:nvSpPr>
        <p:spPr>
          <a:xfrm>
            <a:off x="278295" y="6195944"/>
            <a:ext cx="10858500" cy="66205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Open Sans" pitchFamily="2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Open Sans" pitchFamily="2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290" indent="-28829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SzPct val="150000"/>
              <a:buFont typeface="Open Sans" pitchFamily="2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276225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50000"/>
              <a:buFont typeface="Open Sans" pitchFamily="2" charset="0"/>
              <a:buChar char="●"/>
              <a:tabLst>
                <a:tab pos="444500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50000"/>
              <a:buFont typeface="Open Sans" pitchFamily="2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Open Sans" pitchFamily="2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Open Sans" pitchFamily="2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Open Sans" pitchFamily="2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Open Sans" pitchFamily="2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900" b="0" dirty="0">
                <a:solidFill>
                  <a:schemeClr val="bg1"/>
                </a:solidFill>
                <a:latin typeface="+mn-ea"/>
              </a:rPr>
              <a:t>伐莫洛龙口服混悬液说明书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900" b="0" dirty="0">
                <a:solidFill>
                  <a:schemeClr val="bg1"/>
                </a:solidFill>
                <a:latin typeface="+mn-ea"/>
              </a:rPr>
              <a:t>《</a:t>
            </a:r>
            <a:r>
              <a:rPr lang="zh-CN" altLang="en-US" sz="900" b="0" dirty="0">
                <a:solidFill>
                  <a:schemeClr val="bg1"/>
                </a:solidFill>
                <a:latin typeface="+mn-ea"/>
              </a:rPr>
              <a:t>儿童用药</a:t>
            </a:r>
            <a:r>
              <a:rPr lang="en-US" altLang="zh-CN" sz="900" b="0" dirty="0">
                <a:solidFill>
                  <a:schemeClr val="bg1"/>
                </a:solidFill>
                <a:latin typeface="+mn-ea"/>
              </a:rPr>
              <a:t>(</a:t>
            </a:r>
            <a:r>
              <a:rPr lang="zh-CN" altLang="en-US" sz="900" b="0" dirty="0">
                <a:solidFill>
                  <a:schemeClr val="bg1"/>
                </a:solidFill>
                <a:latin typeface="+mn-ea"/>
              </a:rPr>
              <a:t>化学药品</a:t>
            </a:r>
            <a:r>
              <a:rPr lang="en-US" altLang="zh-CN" sz="900" b="0" dirty="0">
                <a:solidFill>
                  <a:schemeClr val="bg1"/>
                </a:solidFill>
                <a:latin typeface="+mn-ea"/>
              </a:rPr>
              <a:t>)</a:t>
            </a:r>
            <a:r>
              <a:rPr lang="zh-CN" altLang="en-US" sz="900" b="0" dirty="0">
                <a:solidFill>
                  <a:schemeClr val="bg1"/>
                </a:solidFill>
                <a:latin typeface="+mn-ea"/>
              </a:rPr>
              <a:t>药学开发指导原则</a:t>
            </a:r>
            <a:r>
              <a:rPr lang="en-US" altLang="zh-CN" sz="900" b="0" dirty="0">
                <a:solidFill>
                  <a:schemeClr val="bg1"/>
                </a:solidFill>
                <a:latin typeface="+mn-ea"/>
              </a:rPr>
              <a:t>(</a:t>
            </a:r>
            <a:r>
              <a:rPr lang="zh-CN" altLang="en-US" sz="900" b="0" dirty="0">
                <a:solidFill>
                  <a:schemeClr val="bg1"/>
                </a:solidFill>
                <a:latin typeface="+mn-ea"/>
              </a:rPr>
              <a:t>试行</a:t>
            </a:r>
            <a:r>
              <a:rPr lang="en-US" altLang="zh-CN" sz="900" b="0" dirty="0">
                <a:solidFill>
                  <a:schemeClr val="bg1"/>
                </a:solidFill>
                <a:latin typeface="+mn-ea"/>
              </a:rPr>
              <a:t>)》</a:t>
            </a:r>
            <a:r>
              <a:rPr lang="zh-CN" altLang="en-US" sz="900" b="0" dirty="0">
                <a:solidFill>
                  <a:schemeClr val="bg1"/>
                </a:solidFill>
                <a:latin typeface="+mn-ea"/>
              </a:rPr>
              <a:t>，国家药监局药审中心，</a:t>
            </a:r>
            <a:r>
              <a:rPr lang="en-US" altLang="zh-CN" sz="900" b="0" dirty="0">
                <a:solidFill>
                  <a:schemeClr val="bg1"/>
                </a:solidFill>
                <a:latin typeface="+mn-ea"/>
              </a:rPr>
              <a:t>2020</a:t>
            </a:r>
            <a:r>
              <a:rPr lang="zh-CN" altLang="en-US" sz="900" b="0" dirty="0">
                <a:solidFill>
                  <a:schemeClr val="bg1"/>
                </a:solidFill>
                <a:latin typeface="+mn-ea"/>
              </a:rPr>
              <a:t>年第</a:t>
            </a:r>
            <a:r>
              <a:rPr lang="en-US" altLang="zh-CN" sz="900" b="0" dirty="0">
                <a:solidFill>
                  <a:schemeClr val="bg1"/>
                </a:solidFill>
                <a:latin typeface="+mn-ea"/>
              </a:rPr>
              <a:t>67</a:t>
            </a:r>
            <a:r>
              <a:rPr lang="zh-CN" altLang="en-US" sz="900" b="0" dirty="0">
                <a:solidFill>
                  <a:schemeClr val="bg1"/>
                </a:solidFill>
                <a:latin typeface="+mn-ea"/>
              </a:rPr>
              <a:t>号</a:t>
            </a:r>
            <a:r>
              <a:rPr lang="en-US" altLang="zh-CN" sz="900" b="0" dirty="0">
                <a:solidFill>
                  <a:schemeClr val="bg1"/>
                </a:solidFill>
                <a:latin typeface="+mn-ea"/>
              </a:rPr>
              <a:t>.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DE620CF-5FE8-8D0A-4E45-1970113852F7}"/>
              </a:ext>
            </a:extLst>
          </p:cNvPr>
          <p:cNvGrpSpPr/>
          <p:nvPr/>
        </p:nvGrpSpPr>
        <p:grpSpPr>
          <a:xfrm>
            <a:off x="6810594" y="1130300"/>
            <a:ext cx="4151184" cy="514829"/>
            <a:chOff x="6810594" y="1602140"/>
            <a:chExt cx="4151184" cy="514829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16906B73-EC5B-D8D5-56EB-40FF28EF1865}"/>
                </a:ext>
              </a:extLst>
            </p:cNvPr>
            <p:cNvGrpSpPr/>
            <p:nvPr/>
          </p:nvGrpSpPr>
          <p:grpSpPr>
            <a:xfrm>
              <a:off x="6810594" y="1602140"/>
              <a:ext cx="4151184" cy="514829"/>
              <a:chOff x="1763688" y="1504330"/>
              <a:chExt cx="5634638" cy="375323"/>
            </a:xfrm>
          </p:grpSpPr>
          <p:sp>
            <p:nvSpPr>
              <p:cNvPr id="34" name="等腰三角形 33">
                <a:extLst>
                  <a:ext uri="{FF2B5EF4-FFF2-40B4-BE49-F238E27FC236}">
                    <a16:creationId xmlns:a16="http://schemas.microsoft.com/office/drawing/2014/main" id="{616AA1C4-620F-C8A6-444B-E4DDAF19E91F}"/>
                  </a:ext>
                </a:extLst>
              </p:cNvPr>
              <p:cNvSpPr/>
              <p:nvPr/>
            </p:nvSpPr>
            <p:spPr>
              <a:xfrm>
                <a:off x="1763688" y="1504330"/>
                <a:ext cx="522070" cy="125919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7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等腰三角形 34">
                <a:extLst>
                  <a:ext uri="{FF2B5EF4-FFF2-40B4-BE49-F238E27FC236}">
                    <a16:creationId xmlns:a16="http://schemas.microsoft.com/office/drawing/2014/main" id="{CFE2C59E-2711-6F1A-899E-7F883EFC0111}"/>
                  </a:ext>
                </a:extLst>
              </p:cNvPr>
              <p:cNvSpPr/>
              <p:nvPr/>
            </p:nvSpPr>
            <p:spPr>
              <a:xfrm>
                <a:off x="6876256" y="1504330"/>
                <a:ext cx="522070" cy="125919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7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矩形: 圆顶角 35">
                <a:extLst>
                  <a:ext uri="{FF2B5EF4-FFF2-40B4-BE49-F238E27FC236}">
                    <a16:creationId xmlns:a16="http://schemas.microsoft.com/office/drawing/2014/main" id="{8DA5411C-1922-DF8F-F2E2-A4A8AEDAA02A}"/>
                  </a:ext>
                </a:extLst>
              </p:cNvPr>
              <p:cNvSpPr/>
              <p:nvPr/>
            </p:nvSpPr>
            <p:spPr>
              <a:xfrm flipV="1">
                <a:off x="2013710" y="1505965"/>
                <a:ext cx="5150576" cy="373688"/>
              </a:xfrm>
              <a:prstGeom prst="round2SameRect">
                <a:avLst>
                  <a:gd name="adj1" fmla="val 24798"/>
                  <a:gd name="adj2" fmla="val 0"/>
                </a:avLst>
              </a:prstGeom>
              <a:solidFill>
                <a:schemeClr val="accent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2239DBB3-A965-4B12-CA70-C4C8ECA9CAE7}"/>
                </a:ext>
              </a:extLst>
            </p:cNvPr>
            <p:cNvSpPr txBox="1"/>
            <p:nvPr/>
          </p:nvSpPr>
          <p:spPr>
            <a:xfrm>
              <a:off x="7408473" y="1676010"/>
              <a:ext cx="29672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19170">
                <a:defRPr/>
              </a:pPr>
              <a:r>
                <a:rPr lang="zh-CN" altLang="en-US" b="1" dirty="0">
                  <a:solidFill>
                    <a:prstClr val="white"/>
                  </a:solidFill>
                  <a:latin typeface="+mn-ea"/>
                </a:rPr>
                <a:t>混悬剂型更适宜儿童服用</a:t>
              </a:r>
              <a:endParaRPr lang="zh-CN" altLang="en-US" b="1" baseline="30000" dirty="0">
                <a:solidFill>
                  <a:prstClr val="white"/>
                </a:solidFill>
                <a:latin typeface="+mn-ea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3BAFE790-4CC7-8369-1320-7CDEB40C5CA1}"/>
              </a:ext>
            </a:extLst>
          </p:cNvPr>
          <p:cNvGrpSpPr/>
          <p:nvPr/>
        </p:nvGrpSpPr>
        <p:grpSpPr>
          <a:xfrm>
            <a:off x="1230223" y="1130300"/>
            <a:ext cx="4151184" cy="514829"/>
            <a:chOff x="1087228" y="1596794"/>
            <a:chExt cx="4151184" cy="514829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05242ACA-F586-C1C4-47EC-77520E1F131B}"/>
                </a:ext>
              </a:extLst>
            </p:cNvPr>
            <p:cNvGrpSpPr/>
            <p:nvPr/>
          </p:nvGrpSpPr>
          <p:grpSpPr>
            <a:xfrm>
              <a:off x="1087228" y="1596794"/>
              <a:ext cx="4151184" cy="514829"/>
              <a:chOff x="1763688" y="1504330"/>
              <a:chExt cx="5634638" cy="375323"/>
            </a:xfrm>
          </p:grpSpPr>
          <p:sp>
            <p:nvSpPr>
              <p:cNvPr id="24" name="等腰三角形 23">
                <a:extLst>
                  <a:ext uri="{FF2B5EF4-FFF2-40B4-BE49-F238E27FC236}">
                    <a16:creationId xmlns:a16="http://schemas.microsoft.com/office/drawing/2014/main" id="{AD4BA85B-1DA9-9A18-C360-D58AF3916248}"/>
                  </a:ext>
                </a:extLst>
              </p:cNvPr>
              <p:cNvSpPr/>
              <p:nvPr/>
            </p:nvSpPr>
            <p:spPr>
              <a:xfrm>
                <a:off x="1763688" y="1504330"/>
                <a:ext cx="522070" cy="125919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7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等腰三角形 24">
                <a:extLst>
                  <a:ext uri="{FF2B5EF4-FFF2-40B4-BE49-F238E27FC236}">
                    <a16:creationId xmlns:a16="http://schemas.microsoft.com/office/drawing/2014/main" id="{1B890DC9-DD46-BC7E-EDB2-0656639E55A0}"/>
                  </a:ext>
                </a:extLst>
              </p:cNvPr>
              <p:cNvSpPr/>
              <p:nvPr/>
            </p:nvSpPr>
            <p:spPr>
              <a:xfrm>
                <a:off x="6876256" y="1504330"/>
                <a:ext cx="522070" cy="125919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7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矩形: 圆顶角 25">
                <a:extLst>
                  <a:ext uri="{FF2B5EF4-FFF2-40B4-BE49-F238E27FC236}">
                    <a16:creationId xmlns:a16="http://schemas.microsoft.com/office/drawing/2014/main" id="{71ACF1BB-0505-9887-A5A0-C970A558F139}"/>
                  </a:ext>
                </a:extLst>
              </p:cNvPr>
              <p:cNvSpPr/>
              <p:nvPr/>
            </p:nvSpPr>
            <p:spPr>
              <a:xfrm flipV="1">
                <a:off x="2013710" y="1505965"/>
                <a:ext cx="5150576" cy="373688"/>
              </a:xfrm>
              <a:prstGeom prst="round2SameRect">
                <a:avLst>
                  <a:gd name="adj1" fmla="val 24798"/>
                  <a:gd name="adj2" fmla="val 0"/>
                </a:avLst>
              </a:prstGeom>
              <a:solidFill>
                <a:schemeClr val="accent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sz="16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9B259F0F-27D4-FC66-3FD5-2DF57796E40E}"/>
                </a:ext>
              </a:extLst>
            </p:cNvPr>
            <p:cNvSpPr txBox="1"/>
            <p:nvPr/>
          </p:nvSpPr>
          <p:spPr>
            <a:xfrm>
              <a:off x="1475323" y="1670664"/>
              <a:ext cx="33867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19170">
                <a:defRPr/>
              </a:pPr>
              <a:r>
                <a:rPr lang="zh-CN" altLang="en-US" b="1" dirty="0">
                  <a:solidFill>
                    <a:prstClr val="white"/>
                  </a:solidFill>
                  <a:latin typeface="+mn-ea"/>
                </a:rPr>
                <a:t>混悬剂型给药精准、儿童友好</a:t>
              </a:r>
              <a:r>
                <a:rPr lang="en-US" altLang="zh-CN" b="1" baseline="30000" dirty="0">
                  <a:solidFill>
                    <a:prstClr val="white"/>
                  </a:solidFill>
                  <a:latin typeface="+mn-ea"/>
                </a:rPr>
                <a:t>1</a:t>
              </a:r>
              <a:endParaRPr lang="zh-CN" altLang="en-US" b="1" baseline="30000" dirty="0">
                <a:solidFill>
                  <a:prstClr val="white"/>
                </a:solidFill>
                <a:latin typeface="+mn-ea"/>
              </a:endParaRPr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45924941-D448-E683-902F-155378C278A0}"/>
              </a:ext>
            </a:extLst>
          </p:cNvPr>
          <p:cNvSpPr txBox="1"/>
          <p:nvPr/>
        </p:nvSpPr>
        <p:spPr>
          <a:xfrm>
            <a:off x="6598838" y="1799764"/>
            <a:ext cx="46633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口服</a:t>
            </a:r>
            <a:r>
              <a:rPr lang="zh-CN" altLang="en-US" sz="1600" dirty="0">
                <a:cs typeface="+mn-ea"/>
                <a:sym typeface="+mn-lt"/>
              </a:rPr>
              <a:t>混悬剂型对于儿童用药</a:t>
            </a:r>
            <a:r>
              <a:rPr lang="zh-CN" altLang="en-US" sz="16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接受性评分更高</a:t>
            </a:r>
            <a:r>
              <a:rPr lang="en-US" altLang="zh-CN" sz="1600" b="1" baseline="30000" dirty="0">
                <a:solidFill>
                  <a:schemeClr val="accent1"/>
                </a:solidFill>
                <a:cs typeface="+mn-ea"/>
                <a:sym typeface="+mn-lt"/>
              </a:rPr>
              <a:t>2</a:t>
            </a:r>
            <a:endParaRPr lang="zh-CN" altLang="en-US" sz="16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6E66C60D-8113-7EFE-39B4-21EB7000D160}"/>
              </a:ext>
            </a:extLst>
          </p:cNvPr>
          <p:cNvSpPr txBox="1"/>
          <p:nvPr/>
        </p:nvSpPr>
        <p:spPr>
          <a:xfrm>
            <a:off x="753501" y="3863443"/>
            <a:ext cx="5199317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1600" dirty="0"/>
              <a:t>瓶盖为</a:t>
            </a:r>
            <a:r>
              <a:rPr lang="zh-CN" altLang="en-US" sz="1600" dirty="0">
                <a:cs typeface="+mn-ea"/>
              </a:rPr>
              <a:t>防儿童开启</a:t>
            </a:r>
            <a:r>
              <a:rPr lang="zh-CN" altLang="en-US" sz="1600" b="1" dirty="0">
                <a:solidFill>
                  <a:srgbClr val="C00000"/>
                </a:solidFill>
                <a:cs typeface="+mn-ea"/>
              </a:rPr>
              <a:t>安全盖设计</a:t>
            </a: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B5F05657-BEBD-95A7-9BE9-49AD80D31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736" y="2720602"/>
            <a:ext cx="1209342" cy="1080000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4E6A29F8-648F-AA8C-008D-786CBED82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028" y="2675499"/>
            <a:ext cx="1336021" cy="1080000"/>
          </a:xfrm>
          <a:prstGeom prst="rect">
            <a:avLst/>
          </a:prstGeom>
        </p:spPr>
      </p:pic>
      <p:sp>
        <p:nvSpPr>
          <p:cNvPr id="50" name="箭头: 右 49">
            <a:extLst>
              <a:ext uri="{FF2B5EF4-FFF2-40B4-BE49-F238E27FC236}">
                <a16:creationId xmlns:a16="http://schemas.microsoft.com/office/drawing/2014/main" id="{0010B997-671A-1F9D-332C-650E6E3952FE}"/>
              </a:ext>
            </a:extLst>
          </p:cNvPr>
          <p:cNvSpPr/>
          <p:nvPr/>
        </p:nvSpPr>
        <p:spPr>
          <a:xfrm>
            <a:off x="3132047" y="2910284"/>
            <a:ext cx="695325" cy="610431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A135F46-33AE-941F-610D-F09C7D572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2729" y="4350046"/>
            <a:ext cx="1060183" cy="1080000"/>
          </a:xfrm>
          <a:prstGeom prst="rect">
            <a:avLst/>
          </a:prstGeom>
        </p:spPr>
      </p:pic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68C91ECC-D8F1-51CF-DDC9-16BB16ADB5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60400" y="74593"/>
            <a:ext cx="10858500" cy="954107"/>
          </a:xfrm>
        </p:spPr>
        <p:txBody>
          <a:bodyPr/>
          <a:lstStyle/>
          <a:p>
            <a:r>
              <a:rPr lang="zh-CN" altLang="en-US" dirty="0"/>
              <a:t>伐莫洛龙口服混悬剂型可实现根据体重精准给药</a:t>
            </a:r>
          </a:p>
          <a:p>
            <a:r>
              <a:rPr lang="zh-CN" altLang="en-US" dirty="0"/>
              <a:t>是儿童友好的药物剂型，</a:t>
            </a:r>
            <a:r>
              <a:rPr lang="zh-CN" altLang="en-US" dirty="0">
                <a:solidFill>
                  <a:srgbClr val="C00000"/>
                </a:solidFill>
              </a:rPr>
              <a:t>儿童适用性好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A9D7B1C5-DB82-9E2C-7050-8D905BFA18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伐莫洛龙口服混悬液说明书</a:t>
            </a:r>
          </a:p>
          <a:p>
            <a:r>
              <a:rPr lang="en-US" altLang="zh-CN" dirty="0"/>
              <a:t>《</a:t>
            </a:r>
            <a:r>
              <a:rPr lang="zh-CN" altLang="en-US" dirty="0"/>
              <a:t>儿童用药</a:t>
            </a:r>
            <a:r>
              <a:rPr lang="en-US" altLang="zh-CN" dirty="0"/>
              <a:t>(</a:t>
            </a:r>
            <a:r>
              <a:rPr lang="zh-CN" altLang="en-US" dirty="0"/>
              <a:t>化学药品</a:t>
            </a:r>
            <a:r>
              <a:rPr lang="en-US" altLang="zh-CN" dirty="0"/>
              <a:t>)</a:t>
            </a:r>
            <a:r>
              <a:rPr lang="zh-CN" altLang="en-US" dirty="0"/>
              <a:t>药学开发指导原则</a:t>
            </a:r>
            <a:r>
              <a:rPr lang="en-US" altLang="zh-CN" dirty="0"/>
              <a:t>(</a:t>
            </a:r>
            <a:r>
              <a:rPr lang="zh-CN" altLang="en-US" dirty="0"/>
              <a:t>试行</a:t>
            </a:r>
            <a:r>
              <a:rPr lang="en-US" altLang="zh-CN" dirty="0"/>
              <a:t>)》</a:t>
            </a:r>
            <a:r>
              <a:rPr lang="zh-CN" altLang="en-US" dirty="0"/>
              <a:t>，国家药监局药审中心，</a:t>
            </a:r>
            <a:r>
              <a:rPr lang="en-US" altLang="zh-CN" dirty="0"/>
              <a:t>2020</a:t>
            </a:r>
            <a:r>
              <a:rPr lang="zh-CN" altLang="en-US" dirty="0"/>
              <a:t>年第</a:t>
            </a:r>
            <a:r>
              <a:rPr lang="en-US" altLang="zh-CN" dirty="0"/>
              <a:t>67</a:t>
            </a:r>
            <a:r>
              <a:rPr lang="zh-CN" altLang="en-US" dirty="0"/>
              <a:t>号</a:t>
            </a:r>
            <a:r>
              <a:rPr lang="en-US" altLang="zh-CN" dirty="0"/>
              <a:t>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028304B-ACD5-E0EB-3BE8-DE9C83B1C5AD}"/>
              </a:ext>
            </a:extLst>
          </p:cNvPr>
          <p:cNvSpPr txBox="1"/>
          <p:nvPr/>
        </p:nvSpPr>
        <p:spPr>
          <a:xfrm>
            <a:off x="810607" y="1814273"/>
            <a:ext cx="4770605" cy="65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1600" dirty="0"/>
              <a:t>混悬液剂型，配有专用给药器，精确到</a:t>
            </a:r>
            <a:r>
              <a:rPr lang="en-US" altLang="zh-CN" sz="1600" dirty="0"/>
              <a:t>0.1 mL</a:t>
            </a:r>
            <a:r>
              <a:rPr lang="zh-CN" altLang="en-US" sz="1600" dirty="0"/>
              <a:t>，方便根据体重</a:t>
            </a:r>
            <a:r>
              <a:rPr lang="zh-CN" altLang="en-US" sz="1600" b="1" dirty="0">
                <a:solidFill>
                  <a:srgbClr val="C00000"/>
                </a:solidFill>
                <a:cs typeface="+mn-ea"/>
              </a:rPr>
              <a:t>精准给药</a:t>
            </a:r>
          </a:p>
        </p:txBody>
      </p:sp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762D2B62-56B2-E704-41F4-ECB39C53E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124009"/>
              </p:ext>
            </p:extLst>
          </p:nvPr>
        </p:nvGraphicFramePr>
        <p:xfrm>
          <a:off x="6484597" y="2314308"/>
          <a:ext cx="4796020" cy="2302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12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12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12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8840">
                <a:tc>
                  <a:txBody>
                    <a:bodyPr/>
                    <a:lstStyle/>
                    <a:p>
                      <a:endParaRPr lang="zh-CN" altLang="en-US" sz="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早产儿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新生儿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婴幼儿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2-5</a:t>
                      </a:r>
                      <a:r>
                        <a:rPr lang="zh-CN" altLang="en-US" sz="8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岁儿童</a:t>
                      </a:r>
                      <a:r>
                        <a:rPr lang="en-US" altLang="zh-CN" sz="8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*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6-11</a:t>
                      </a:r>
                      <a:r>
                        <a:rPr lang="zh-CN" altLang="en-US" sz="8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岁儿童</a:t>
                      </a:r>
                      <a:r>
                        <a:rPr lang="en-US" altLang="zh-CN" sz="8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*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青少年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871">
                <a:tc>
                  <a:txBody>
                    <a:bodyPr/>
                    <a:lstStyle/>
                    <a:p>
                      <a:r>
                        <a:rPr lang="zh-CN" altLang="en-US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溶液剂</a:t>
                      </a:r>
                      <a:r>
                        <a:rPr lang="en-US" altLang="zh-CN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/</a:t>
                      </a:r>
                      <a:r>
                        <a:rPr lang="zh-CN" altLang="en-US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滴剂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871">
                <a:tc>
                  <a:txBody>
                    <a:bodyPr/>
                    <a:lstStyle/>
                    <a:p>
                      <a:r>
                        <a:rPr lang="zh-CN" altLang="en-US" sz="12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乳剂</a:t>
                      </a:r>
                      <a:r>
                        <a:rPr lang="en-US" altLang="zh-CN" sz="12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/</a:t>
                      </a:r>
                      <a:r>
                        <a:rPr lang="zh-CN" altLang="en-US" sz="12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混悬剂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lang="zh-CN" altLang="en-US" sz="12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endParaRPr lang="zh-CN" altLang="en-US" sz="12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zh-CN" altLang="en-US" sz="12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lang="zh-CN" altLang="en-US" sz="12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zh-CN" altLang="en-US" sz="12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zh-CN" altLang="en-US" sz="12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871">
                <a:tc>
                  <a:txBody>
                    <a:bodyPr/>
                    <a:lstStyle/>
                    <a:p>
                      <a:r>
                        <a:rPr lang="zh-CN" altLang="en-US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散剂</a:t>
                      </a:r>
                      <a:r>
                        <a:rPr lang="en-US" altLang="zh-CN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/</a:t>
                      </a:r>
                      <a:r>
                        <a:rPr lang="zh-CN" altLang="en-US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颗粒剂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871">
                <a:tc>
                  <a:txBody>
                    <a:bodyPr/>
                    <a:lstStyle/>
                    <a:p>
                      <a:r>
                        <a:rPr lang="zh-CN" altLang="en-US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片剂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871">
                <a:tc>
                  <a:txBody>
                    <a:bodyPr/>
                    <a:lstStyle/>
                    <a:p>
                      <a:r>
                        <a:rPr lang="zh-CN" altLang="en-US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胶囊剂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871">
                <a:tc>
                  <a:txBody>
                    <a:bodyPr/>
                    <a:lstStyle/>
                    <a:p>
                      <a:r>
                        <a:rPr lang="zh-CN" altLang="en-US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口崩片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871">
                <a:tc>
                  <a:txBody>
                    <a:bodyPr/>
                    <a:lstStyle/>
                    <a:p>
                      <a:r>
                        <a:rPr lang="zh-CN" altLang="en-US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咀嚼片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67CF57AA-51FB-1F80-124B-DAD5707FE11E}"/>
              </a:ext>
            </a:extLst>
          </p:cNvPr>
          <p:cNvSpPr/>
          <p:nvPr/>
        </p:nvSpPr>
        <p:spPr>
          <a:xfrm>
            <a:off x="6483671" y="2918364"/>
            <a:ext cx="4796021" cy="269371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1385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>
            <a:extLst>
              <a:ext uri="{FF2B5EF4-FFF2-40B4-BE49-F238E27FC236}">
                <a16:creationId xmlns:a16="http://schemas.microsoft.com/office/drawing/2014/main" id="{0D47744A-2BB5-B234-B5E2-A2A20C6139CF}"/>
              </a:ext>
            </a:extLst>
          </p:cNvPr>
          <p:cNvGrpSpPr/>
          <p:nvPr/>
        </p:nvGrpSpPr>
        <p:grpSpPr>
          <a:xfrm>
            <a:off x="1592978" y="2587314"/>
            <a:ext cx="3816265" cy="3208516"/>
            <a:chOff x="3317667" y="2095523"/>
            <a:chExt cx="2862196" cy="2406387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47CE783A-5DFB-6FB6-47E2-A12604E9FF9D}"/>
                </a:ext>
              </a:extLst>
            </p:cNvPr>
            <p:cNvGrpSpPr/>
            <p:nvPr/>
          </p:nvGrpSpPr>
          <p:grpSpPr>
            <a:xfrm>
              <a:off x="3317667" y="2095523"/>
              <a:ext cx="2649608" cy="2287942"/>
              <a:chOff x="3200099" y="2095523"/>
              <a:chExt cx="2649608" cy="2287942"/>
            </a:xfrm>
          </p:grpSpPr>
          <p:sp>
            <p:nvSpPr>
              <p:cNvPr id="50" name="object 47">
                <a:extLst>
                  <a:ext uri="{FF2B5EF4-FFF2-40B4-BE49-F238E27FC236}">
                    <a16:creationId xmlns:a16="http://schemas.microsoft.com/office/drawing/2014/main" id="{3129A5EE-2877-1F72-BB08-E844977588F9}"/>
                  </a:ext>
                </a:extLst>
              </p:cNvPr>
              <p:cNvSpPr/>
              <p:nvPr/>
            </p:nvSpPr>
            <p:spPr>
              <a:xfrm>
                <a:off x="5696101" y="3203769"/>
                <a:ext cx="57918" cy="67894"/>
              </a:xfrm>
              <a:custGeom>
                <a:avLst/>
                <a:gdLst/>
                <a:ahLst/>
                <a:cxnLst/>
                <a:rect l="l" t="t" r="r" b="b"/>
                <a:pathLst>
                  <a:path w="71754" h="71754">
                    <a:moveTo>
                      <a:pt x="0" y="71500"/>
                    </a:moveTo>
                    <a:lnTo>
                      <a:pt x="71500" y="71500"/>
                    </a:lnTo>
                    <a:lnTo>
                      <a:pt x="71500" y="0"/>
                    </a:lnTo>
                    <a:lnTo>
                      <a:pt x="0" y="0"/>
                    </a:lnTo>
                    <a:lnTo>
                      <a:pt x="0" y="71500"/>
                    </a:lnTo>
                    <a:close/>
                  </a:path>
                </a:pathLst>
              </a:custGeom>
              <a:ln w="12192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A997B76B-D4C3-75F1-844F-2DBCCEB1CFDF}"/>
                  </a:ext>
                </a:extLst>
              </p:cNvPr>
              <p:cNvSpPr txBox="1"/>
              <p:nvPr/>
            </p:nvSpPr>
            <p:spPr>
              <a:xfrm>
                <a:off x="3257231" y="4175716"/>
                <a:ext cx="301309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0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A6BA9C42-7D44-C38D-51E8-C6D803CD346F}"/>
                  </a:ext>
                </a:extLst>
              </p:cNvPr>
              <p:cNvSpPr txBox="1"/>
              <p:nvPr/>
            </p:nvSpPr>
            <p:spPr>
              <a:xfrm>
                <a:off x="3257231" y="3951655"/>
                <a:ext cx="301309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1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C44BF111-9141-6C0D-66D3-E80415CFF926}"/>
                  </a:ext>
                </a:extLst>
              </p:cNvPr>
              <p:cNvSpPr txBox="1"/>
              <p:nvPr/>
            </p:nvSpPr>
            <p:spPr>
              <a:xfrm>
                <a:off x="3257231" y="3745345"/>
                <a:ext cx="301309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2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3E3151AE-E5B0-E72B-F49A-374E2D6D4215}"/>
                  </a:ext>
                </a:extLst>
              </p:cNvPr>
              <p:cNvSpPr txBox="1"/>
              <p:nvPr/>
            </p:nvSpPr>
            <p:spPr>
              <a:xfrm>
                <a:off x="3257231" y="3549733"/>
                <a:ext cx="301309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3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458FC6D2-BED5-4984-DAC2-AAA8FF825C7E}"/>
                  </a:ext>
                </a:extLst>
              </p:cNvPr>
              <p:cNvSpPr txBox="1"/>
              <p:nvPr/>
            </p:nvSpPr>
            <p:spPr>
              <a:xfrm>
                <a:off x="3257231" y="3339102"/>
                <a:ext cx="301309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4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16F5A9B3-7B5A-EDAF-8CB3-9A2E299C887E}"/>
                  </a:ext>
                </a:extLst>
              </p:cNvPr>
              <p:cNvSpPr txBox="1"/>
              <p:nvPr/>
            </p:nvSpPr>
            <p:spPr>
              <a:xfrm>
                <a:off x="3257231" y="3131970"/>
                <a:ext cx="301309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5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AC71CA87-2D77-C384-61D0-23DF225C07CB}"/>
                  </a:ext>
                </a:extLst>
              </p:cNvPr>
              <p:cNvSpPr txBox="1"/>
              <p:nvPr/>
            </p:nvSpPr>
            <p:spPr>
              <a:xfrm>
                <a:off x="3257231" y="2931483"/>
                <a:ext cx="301309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6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59671CA5-E026-172E-54C5-9F881C4BF9C2}"/>
                  </a:ext>
                </a:extLst>
              </p:cNvPr>
              <p:cNvSpPr txBox="1"/>
              <p:nvPr/>
            </p:nvSpPr>
            <p:spPr>
              <a:xfrm>
                <a:off x="3257231" y="2721755"/>
                <a:ext cx="301309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7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998849C2-9101-202E-402E-E06242FF238A}"/>
                  </a:ext>
                </a:extLst>
              </p:cNvPr>
              <p:cNvSpPr txBox="1"/>
              <p:nvPr/>
            </p:nvSpPr>
            <p:spPr>
              <a:xfrm>
                <a:off x="3257231" y="2510931"/>
                <a:ext cx="301309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8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98AF385C-5242-0547-90F0-2CE810FB9F1D}"/>
                  </a:ext>
                </a:extLst>
              </p:cNvPr>
              <p:cNvSpPr txBox="1"/>
              <p:nvPr/>
            </p:nvSpPr>
            <p:spPr>
              <a:xfrm>
                <a:off x="3257231" y="2295868"/>
                <a:ext cx="301309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9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64" name="组合 63">
                <a:extLst>
                  <a:ext uri="{FF2B5EF4-FFF2-40B4-BE49-F238E27FC236}">
                    <a16:creationId xmlns:a16="http://schemas.microsoft.com/office/drawing/2014/main" id="{8AD803DB-CC1E-38BA-75BC-0939E1FF357B}"/>
                  </a:ext>
                </a:extLst>
              </p:cNvPr>
              <p:cNvGrpSpPr/>
              <p:nvPr/>
            </p:nvGrpSpPr>
            <p:grpSpPr>
              <a:xfrm>
                <a:off x="3535551" y="2211711"/>
                <a:ext cx="2314156" cy="2083054"/>
                <a:chOff x="907976" y="2114349"/>
                <a:chExt cx="2727920" cy="1977953"/>
              </a:xfrm>
            </p:grpSpPr>
            <p:cxnSp>
              <p:nvCxnSpPr>
                <p:cNvPr id="85" name="直接连接符 84">
                  <a:extLst>
                    <a:ext uri="{FF2B5EF4-FFF2-40B4-BE49-F238E27FC236}">
                      <a16:creationId xmlns:a16="http://schemas.microsoft.com/office/drawing/2014/main" id="{83568365-1C34-E437-F68E-DC5F2C7700D5}"/>
                    </a:ext>
                  </a:extLst>
                </p:cNvPr>
                <p:cNvCxnSpPr/>
                <p:nvPr/>
              </p:nvCxnSpPr>
              <p:spPr>
                <a:xfrm>
                  <a:off x="907976" y="2114349"/>
                  <a:ext cx="0" cy="1977953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6" name="直接连接符 85">
                  <a:extLst>
                    <a:ext uri="{FF2B5EF4-FFF2-40B4-BE49-F238E27FC236}">
                      <a16:creationId xmlns:a16="http://schemas.microsoft.com/office/drawing/2014/main" id="{7092A690-FF25-AA50-3EF6-CDAC441119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07976" y="4092302"/>
                  <a:ext cx="272792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65" name="组合 64">
                <a:extLst>
                  <a:ext uri="{FF2B5EF4-FFF2-40B4-BE49-F238E27FC236}">
                    <a16:creationId xmlns:a16="http://schemas.microsoft.com/office/drawing/2014/main" id="{5A6A95B1-DD2B-1EA4-1268-A4EDF61A0D76}"/>
                  </a:ext>
                </a:extLst>
              </p:cNvPr>
              <p:cNvGrpSpPr/>
              <p:nvPr/>
            </p:nvGrpSpPr>
            <p:grpSpPr>
              <a:xfrm>
                <a:off x="3491880" y="2211710"/>
                <a:ext cx="42740" cy="1849396"/>
                <a:chOff x="3491880" y="2211710"/>
                <a:chExt cx="42740" cy="1849396"/>
              </a:xfrm>
            </p:grpSpPr>
            <p:cxnSp>
              <p:nvCxnSpPr>
                <p:cNvPr id="75" name="直接连接符 74">
                  <a:extLst>
                    <a:ext uri="{FF2B5EF4-FFF2-40B4-BE49-F238E27FC236}">
                      <a16:creationId xmlns:a16="http://schemas.microsoft.com/office/drawing/2014/main" id="{FCA5941C-9270-42CB-F7E0-B323E13637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91880" y="2616207"/>
                  <a:ext cx="4274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6" name="直接连接符 75">
                  <a:extLst>
                    <a:ext uri="{FF2B5EF4-FFF2-40B4-BE49-F238E27FC236}">
                      <a16:creationId xmlns:a16="http://schemas.microsoft.com/office/drawing/2014/main" id="{579ECF32-568E-8848-2E9E-AFAE3C8785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91880" y="3040765"/>
                  <a:ext cx="4274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7" name="直接连接符 76">
                  <a:extLst>
                    <a:ext uri="{FF2B5EF4-FFF2-40B4-BE49-F238E27FC236}">
                      <a16:creationId xmlns:a16="http://schemas.microsoft.com/office/drawing/2014/main" id="{914D953D-FE36-9C12-1169-98C430D118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91880" y="2830117"/>
                  <a:ext cx="4274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8" name="直接连接符 77">
                  <a:extLst>
                    <a:ext uri="{FF2B5EF4-FFF2-40B4-BE49-F238E27FC236}">
                      <a16:creationId xmlns:a16="http://schemas.microsoft.com/office/drawing/2014/main" id="{9E4271CA-5524-25C8-B3A9-59D2262745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91880" y="3245226"/>
                  <a:ext cx="4274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9" name="直接连接符 78">
                  <a:extLst>
                    <a:ext uri="{FF2B5EF4-FFF2-40B4-BE49-F238E27FC236}">
                      <a16:creationId xmlns:a16="http://schemas.microsoft.com/office/drawing/2014/main" id="{4919FDFF-E0A3-E860-9F0C-D6F183BFD1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91880" y="3453754"/>
                  <a:ext cx="4274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0" name="直接连接符 79">
                  <a:extLst>
                    <a:ext uri="{FF2B5EF4-FFF2-40B4-BE49-F238E27FC236}">
                      <a16:creationId xmlns:a16="http://schemas.microsoft.com/office/drawing/2014/main" id="{67F37247-6299-3E45-7A0C-0615151D3D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91880" y="3867894"/>
                  <a:ext cx="4274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1" name="直接连接符 80">
                  <a:extLst>
                    <a:ext uri="{FF2B5EF4-FFF2-40B4-BE49-F238E27FC236}">
                      <a16:creationId xmlns:a16="http://schemas.microsoft.com/office/drawing/2014/main" id="{58502406-0CDC-20CA-BCE5-2838C72FEC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91880" y="3664656"/>
                  <a:ext cx="4274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2" name="直接连接符 81">
                  <a:extLst>
                    <a:ext uri="{FF2B5EF4-FFF2-40B4-BE49-F238E27FC236}">
                      <a16:creationId xmlns:a16="http://schemas.microsoft.com/office/drawing/2014/main" id="{7059CC6D-F2E9-42BB-EEA9-7A5C9CD8FF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91880" y="4061106"/>
                  <a:ext cx="4274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3" name="直接连接符 82">
                  <a:extLst>
                    <a:ext uri="{FF2B5EF4-FFF2-40B4-BE49-F238E27FC236}">
                      <a16:creationId xmlns:a16="http://schemas.microsoft.com/office/drawing/2014/main" id="{5D171C1D-2F6C-B662-D4D2-71F9F6D98C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91880" y="2404417"/>
                  <a:ext cx="4274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4" name="直接连接符 83">
                  <a:extLst>
                    <a:ext uri="{FF2B5EF4-FFF2-40B4-BE49-F238E27FC236}">
                      <a16:creationId xmlns:a16="http://schemas.microsoft.com/office/drawing/2014/main" id="{A1287266-68C6-BB2A-42B9-8F60FAB7B9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91880" y="2211710"/>
                  <a:ext cx="4274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96A29C9F-5B32-9C07-A0CD-53CEF9C3D596}"/>
                  </a:ext>
                </a:extLst>
              </p:cNvPr>
              <p:cNvSpPr txBox="1"/>
              <p:nvPr/>
            </p:nvSpPr>
            <p:spPr>
              <a:xfrm>
                <a:off x="3200099" y="2095523"/>
                <a:ext cx="358441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10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B2FF6CAA-A88C-7AB9-09D4-D1B008D86672}"/>
                  </a:ext>
                </a:extLst>
              </p:cNvPr>
              <p:cNvSpPr/>
              <p:nvPr/>
            </p:nvSpPr>
            <p:spPr>
              <a:xfrm>
                <a:off x="3781717" y="2556785"/>
                <a:ext cx="237819" cy="1731027"/>
              </a:xfrm>
              <a:prstGeom prst="rect">
                <a:avLst/>
              </a:prstGeom>
              <a:solidFill>
                <a:srgbClr val="6B7EB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6B7EB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9C4CFA01-85B5-516B-B18F-3C2B0136BA86}"/>
                  </a:ext>
                </a:extLst>
              </p:cNvPr>
              <p:cNvSpPr/>
              <p:nvPr/>
            </p:nvSpPr>
            <p:spPr>
              <a:xfrm>
                <a:off x="4082272" y="2900681"/>
                <a:ext cx="237819" cy="1387131"/>
              </a:xfrm>
              <a:prstGeom prst="rect">
                <a:avLst/>
              </a:prstGeom>
              <a:solidFill>
                <a:schemeClr val="accent2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A9B75EDE-4F26-0A93-F576-073F3DA9C713}"/>
                  </a:ext>
                </a:extLst>
              </p:cNvPr>
              <p:cNvSpPr/>
              <p:nvPr/>
            </p:nvSpPr>
            <p:spPr>
              <a:xfrm>
                <a:off x="4832864" y="3310105"/>
                <a:ext cx="237819" cy="977707"/>
              </a:xfrm>
              <a:prstGeom prst="rect">
                <a:avLst/>
              </a:prstGeom>
              <a:solidFill>
                <a:srgbClr val="6B7EB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AC02EB41-4916-20A7-9366-C89CD32C8D8D}"/>
                  </a:ext>
                </a:extLst>
              </p:cNvPr>
              <p:cNvSpPr/>
              <p:nvPr/>
            </p:nvSpPr>
            <p:spPr>
              <a:xfrm>
                <a:off x="5133419" y="3698426"/>
                <a:ext cx="237819" cy="589385"/>
              </a:xfrm>
              <a:prstGeom prst="rect">
                <a:avLst/>
              </a:prstGeom>
              <a:solidFill>
                <a:schemeClr val="accent2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1" name="箭头: 下 70">
                <a:extLst>
                  <a:ext uri="{FF2B5EF4-FFF2-40B4-BE49-F238E27FC236}">
                    <a16:creationId xmlns:a16="http://schemas.microsoft.com/office/drawing/2014/main" id="{0A5DAD38-2E9F-97C0-7DBF-6B585046931A}"/>
                  </a:ext>
                </a:extLst>
              </p:cNvPr>
              <p:cNvSpPr/>
              <p:nvPr/>
            </p:nvSpPr>
            <p:spPr>
              <a:xfrm>
                <a:off x="4039111" y="2556785"/>
                <a:ext cx="360040" cy="315191"/>
              </a:xfrm>
              <a:prstGeom prst="downArrow">
                <a:avLst>
                  <a:gd name="adj1" fmla="val 50000"/>
                  <a:gd name="adj2" fmla="val 57051"/>
                </a:avLst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object 31">
                <a:extLst>
                  <a:ext uri="{FF2B5EF4-FFF2-40B4-BE49-F238E27FC236}">
                    <a16:creationId xmlns:a16="http://schemas.microsoft.com/office/drawing/2014/main" id="{9BBBA636-9FA6-4FB4-B874-017EFCB0C630}"/>
                  </a:ext>
                </a:extLst>
              </p:cNvPr>
              <p:cNvSpPr txBox="1"/>
              <p:nvPr/>
            </p:nvSpPr>
            <p:spPr>
              <a:xfrm>
                <a:off x="4082127" y="2676912"/>
                <a:ext cx="272019" cy="11541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1" i="0" u="none" strike="noStrike" kern="0" cap="none" spc="-2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20%</a:t>
                </a: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箭头: 下 72">
                <a:extLst>
                  <a:ext uri="{FF2B5EF4-FFF2-40B4-BE49-F238E27FC236}">
                    <a16:creationId xmlns:a16="http://schemas.microsoft.com/office/drawing/2014/main" id="{C6E35972-C190-7523-A86B-1AFCA5D4231C}"/>
                  </a:ext>
                </a:extLst>
              </p:cNvPr>
              <p:cNvSpPr/>
              <p:nvPr/>
            </p:nvSpPr>
            <p:spPr>
              <a:xfrm>
                <a:off x="5080765" y="3310105"/>
                <a:ext cx="360040" cy="354547"/>
              </a:xfrm>
              <a:prstGeom prst="downArrow">
                <a:avLst>
                  <a:gd name="adj1" fmla="val 50000"/>
                  <a:gd name="adj2" fmla="val 57051"/>
                </a:avLst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4" name="object 35">
                <a:extLst>
                  <a:ext uri="{FF2B5EF4-FFF2-40B4-BE49-F238E27FC236}">
                    <a16:creationId xmlns:a16="http://schemas.microsoft.com/office/drawing/2014/main" id="{11682DAF-4AE1-C32A-0137-74C31867954C}"/>
                  </a:ext>
                </a:extLst>
              </p:cNvPr>
              <p:cNvSpPr txBox="1"/>
              <p:nvPr/>
            </p:nvSpPr>
            <p:spPr>
              <a:xfrm>
                <a:off x="5108116" y="3446371"/>
                <a:ext cx="288844" cy="11541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1" i="0" u="none" strike="noStrike" kern="0" cap="none" spc="-2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40%</a:t>
                </a: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47944CA7-9F9C-87FD-B2ED-DF287BBB9BDB}"/>
                </a:ext>
              </a:extLst>
            </p:cNvPr>
            <p:cNvSpPr txBox="1"/>
            <p:nvPr/>
          </p:nvSpPr>
          <p:spPr>
            <a:xfrm>
              <a:off x="3676108" y="4294161"/>
              <a:ext cx="96830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所有不良事件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BF4AC38E-34BA-7BB0-5C5E-2F5A1EBF7748}"/>
                </a:ext>
              </a:extLst>
            </p:cNvPr>
            <p:cNvSpPr txBox="1"/>
            <p:nvPr/>
          </p:nvSpPr>
          <p:spPr>
            <a:xfrm>
              <a:off x="4574638" y="4294161"/>
              <a:ext cx="1474501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1219170">
                <a:defRPr/>
              </a:pPr>
              <a:r>
                <a:rPr lang="zh-CN" altLang="en-US" sz="1200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皮质类固醇相关不良事件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CA5C4BF8-7D46-BE95-FE42-3F89AFF38F5A}"/>
                </a:ext>
              </a:extLst>
            </p:cNvPr>
            <p:cNvGrpSpPr/>
            <p:nvPr/>
          </p:nvGrpSpPr>
          <p:grpSpPr>
            <a:xfrm>
              <a:off x="4982823" y="2342865"/>
              <a:ext cx="1197040" cy="246558"/>
              <a:chOff x="5127538" y="2490452"/>
              <a:chExt cx="1197040" cy="246558"/>
            </a:xfrm>
          </p:grpSpPr>
          <p:sp>
            <p:nvSpPr>
              <p:cNvPr id="47" name="object 45">
                <a:extLst>
                  <a:ext uri="{FF2B5EF4-FFF2-40B4-BE49-F238E27FC236}">
                    <a16:creationId xmlns:a16="http://schemas.microsoft.com/office/drawing/2014/main" id="{C8757E0E-A0B8-27FF-6C92-E8F22C8B8744}"/>
                  </a:ext>
                </a:extLst>
              </p:cNvPr>
              <p:cNvSpPr txBox="1"/>
              <p:nvPr/>
            </p:nvSpPr>
            <p:spPr>
              <a:xfrm>
                <a:off x="5255323" y="2490452"/>
                <a:ext cx="1069255" cy="24655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defPPr>
                  <a:defRPr lang="zh-CN"/>
                </a:defPPr>
                <a:lvl1pPr marL="9525" marR="3810" defTabSz="685800">
                  <a:lnSpc>
                    <a:spcPct val="120000"/>
                  </a:lnSpc>
                  <a:defRPr sz="700">
                    <a:latin typeface="Arial" panose="020B0604020202020204" pitchFamily="34" charset="0"/>
                    <a:ea typeface="微软雅黑" panose="020B0503020204020204" pitchFamily="34" charset="-122"/>
                    <a:cs typeface="Calibri"/>
                  </a:defRPr>
                </a:lvl1pPr>
              </a:lstStyle>
              <a:p>
                <a:pPr marL="12700" marR="5080" lvl="0" indent="0" algn="l" defTabSz="914377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933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Arial" panose="020B0604020202020204" pitchFamily="34" charset="0"/>
                  </a:rPr>
                  <a:t>泼尼松 </a:t>
                </a:r>
                <a:endParaRPr kumimoji="0" lang="en-US" sz="933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Arial" panose="020B0604020202020204" pitchFamily="34" charset="0"/>
                </a:endParaRPr>
              </a:p>
              <a:p>
                <a:pPr marL="12700" marR="5080" lvl="0" indent="0" algn="l" defTabSz="914377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933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Arial" panose="020B0604020202020204" pitchFamily="34" charset="0"/>
                  </a:rPr>
                  <a:t>伐莫洛龙</a:t>
                </a:r>
                <a:r>
                  <a:rPr kumimoji="0" lang="en-US" altLang="zh-CN" sz="933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Arial" panose="020B0604020202020204" pitchFamily="34" charset="0"/>
                  </a:rPr>
                  <a:t> </a:t>
                </a:r>
                <a:r>
                  <a:rPr kumimoji="0" lang="en-US" sz="933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48" name="object 48">
                <a:extLst>
                  <a:ext uri="{FF2B5EF4-FFF2-40B4-BE49-F238E27FC236}">
                    <a16:creationId xmlns:a16="http://schemas.microsoft.com/office/drawing/2014/main" id="{0466DA3C-3626-98D0-5E15-DC6390A0CF31}"/>
                  </a:ext>
                </a:extLst>
              </p:cNvPr>
              <p:cNvSpPr/>
              <p:nvPr/>
            </p:nvSpPr>
            <p:spPr>
              <a:xfrm>
                <a:off x="5127538" y="2510750"/>
                <a:ext cx="60334" cy="67894"/>
              </a:xfrm>
              <a:custGeom>
                <a:avLst/>
                <a:gdLst/>
                <a:ahLst/>
                <a:cxnLst/>
                <a:rect l="l" t="t" r="r" b="b"/>
                <a:pathLst>
                  <a:path w="71754" h="71754">
                    <a:moveTo>
                      <a:pt x="0" y="71500"/>
                    </a:moveTo>
                    <a:lnTo>
                      <a:pt x="71500" y="71500"/>
                    </a:lnTo>
                    <a:lnTo>
                      <a:pt x="71500" y="0"/>
                    </a:lnTo>
                    <a:lnTo>
                      <a:pt x="0" y="0"/>
                    </a:lnTo>
                    <a:lnTo>
                      <a:pt x="0" y="71500"/>
                    </a:lnTo>
                    <a:close/>
                  </a:path>
                </a:pathLst>
              </a:custGeom>
              <a:solidFill>
                <a:srgbClr val="6B7EB6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object 48">
                <a:extLst>
                  <a:ext uri="{FF2B5EF4-FFF2-40B4-BE49-F238E27FC236}">
                    <a16:creationId xmlns:a16="http://schemas.microsoft.com/office/drawing/2014/main" id="{3CE28095-7933-2551-52B4-57D6A8FF662B}"/>
                  </a:ext>
                </a:extLst>
              </p:cNvPr>
              <p:cNvSpPr/>
              <p:nvPr/>
            </p:nvSpPr>
            <p:spPr>
              <a:xfrm>
                <a:off x="5127539" y="2654874"/>
                <a:ext cx="60334" cy="67894"/>
              </a:xfrm>
              <a:custGeom>
                <a:avLst/>
                <a:gdLst/>
                <a:ahLst/>
                <a:cxnLst/>
                <a:rect l="l" t="t" r="r" b="b"/>
                <a:pathLst>
                  <a:path w="71754" h="71754">
                    <a:moveTo>
                      <a:pt x="0" y="71500"/>
                    </a:moveTo>
                    <a:lnTo>
                      <a:pt x="71500" y="71500"/>
                    </a:lnTo>
                    <a:lnTo>
                      <a:pt x="71500" y="0"/>
                    </a:lnTo>
                    <a:lnTo>
                      <a:pt x="0" y="0"/>
                    </a:lnTo>
                    <a:lnTo>
                      <a:pt x="0" y="71500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0" tIns="0" rIns="0" bIns="0" rtlCol="0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22F58316-FD20-3D6D-5A8B-52EC377F8D9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60400" y="74593"/>
            <a:ext cx="10858500" cy="954107"/>
          </a:xfrm>
        </p:spPr>
        <p:txBody>
          <a:bodyPr/>
          <a:lstStyle/>
          <a:p>
            <a:r>
              <a:rPr lang="zh-CN" altLang="en-US" dirty="0">
                <a:sym typeface="+mn-lt"/>
              </a:rPr>
              <a:t>与传统激素相比，伐莫洛龙副作用发生率低</a:t>
            </a:r>
            <a:endParaRPr lang="en-US" altLang="zh-CN" dirty="0">
              <a:sym typeface="+mn-lt"/>
            </a:endParaRPr>
          </a:p>
          <a:p>
            <a:r>
              <a:rPr lang="zh-CN" altLang="en-US" dirty="0">
                <a:sym typeface="+mn-lt"/>
              </a:rPr>
              <a:t>对生长发育及骨健康无影响，是符合儿童阶段生理特点的可靠治疗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AF4DADBA-5C7A-9CF1-0032-0B17CED823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numCol="3"/>
          <a:lstStyle/>
          <a:p>
            <a:r>
              <a:rPr lang="en-US" altLang="zh-CN" dirty="0"/>
              <a:t>Dang UJ, et al. Neurology. 2024;102(5):e208112.</a:t>
            </a:r>
          </a:p>
          <a:p>
            <a:r>
              <a:rPr lang="en-US" altLang="zh-CN" dirty="0" err="1"/>
              <a:t>Guglieri</a:t>
            </a:r>
            <a:r>
              <a:rPr lang="en-US" altLang="zh-CN" dirty="0"/>
              <a:t> M, et al. JAMA Neurol. 2022 Oct 1;79(10):1005-1014.</a:t>
            </a:r>
          </a:p>
          <a:p>
            <a:r>
              <a:rPr lang="en-US" altLang="zh-CN" dirty="0"/>
              <a:t>Mah JK, et al. JAMA </a:t>
            </a:r>
            <a:r>
              <a:rPr lang="en-US" altLang="zh-CN" dirty="0" err="1"/>
              <a:t>Netw</a:t>
            </a:r>
            <a:r>
              <a:rPr lang="en-US" altLang="zh-CN" dirty="0"/>
              <a:t> Open. 2022 Jan 4;5(1):e2144178.</a:t>
            </a:r>
          </a:p>
          <a:p>
            <a:r>
              <a:rPr lang="en-US" altLang="zh-CN" dirty="0"/>
              <a:t>Dang UJ, et al. Neurology. 2024 Mar 12;102(5):e208112.</a:t>
            </a:r>
          </a:p>
          <a:p>
            <a:r>
              <a:rPr lang="en-US" altLang="zh-CN" dirty="0"/>
              <a:t>Griggs </a:t>
            </a:r>
            <a:r>
              <a:rPr lang="en-US" altLang="zh-CN" dirty="0" err="1"/>
              <a:t>RC,et</a:t>
            </a:r>
            <a:r>
              <a:rPr lang="en-US" altLang="zh-CN" dirty="0"/>
              <a:t> al. Neurology. 2016 Nov 15;87(20):2123-2131.</a:t>
            </a:r>
          </a:p>
          <a:p>
            <a:r>
              <a:rPr lang="da-DK" altLang="zh-CN" dirty="0"/>
              <a:t>Guglieri M, et al. JAMA. 2022;327:1456-68.</a:t>
            </a:r>
          </a:p>
          <a:p>
            <a:r>
              <a:rPr lang="da-DK" altLang="zh-CN" dirty="0"/>
              <a:t>McDonald CM, et al. Lancet. 2018;391:451-61.</a:t>
            </a:r>
          </a:p>
          <a:p>
            <a:endParaRPr lang="en-US" altLang="zh-CN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81FAA363-2425-82ED-6627-D9F4F0A44C62}"/>
              </a:ext>
            </a:extLst>
          </p:cNvPr>
          <p:cNvGrpSpPr/>
          <p:nvPr/>
        </p:nvGrpSpPr>
        <p:grpSpPr>
          <a:xfrm>
            <a:off x="10482073" y="0"/>
            <a:ext cx="1709927" cy="514370"/>
            <a:chOff x="7974334" y="-2263"/>
            <a:chExt cx="1709927" cy="514370"/>
          </a:xfrm>
        </p:grpSpPr>
        <p:sp>
          <p:nvSpPr>
            <p:cNvPr id="10" name="矩形: 对角圆角 9">
              <a:extLst>
                <a:ext uri="{FF2B5EF4-FFF2-40B4-BE49-F238E27FC236}">
                  <a16:creationId xmlns:a16="http://schemas.microsoft.com/office/drawing/2014/main" id="{1CE46643-87FE-7876-5EF1-BC66D06C6B99}"/>
                </a:ext>
              </a:extLst>
            </p:cNvPr>
            <p:cNvSpPr/>
            <p:nvPr/>
          </p:nvSpPr>
          <p:spPr>
            <a:xfrm>
              <a:off x="7974334" y="-2263"/>
              <a:ext cx="1568918" cy="514369"/>
            </a:xfrm>
            <a:prstGeom prst="round2DiagRect">
              <a:avLst/>
            </a:prstGeom>
            <a:solidFill>
              <a:srgbClr val="4A752D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微软雅黑"/>
                <a:cs typeface="+mn-cs"/>
              </a:endParaRPr>
            </a:p>
          </p:txBody>
        </p:sp>
        <p:sp>
          <p:nvSpPr>
            <p:cNvPr id="11" name="矩形: 对角圆角 10">
              <a:extLst>
                <a:ext uri="{FF2B5EF4-FFF2-40B4-BE49-F238E27FC236}">
                  <a16:creationId xmlns:a16="http://schemas.microsoft.com/office/drawing/2014/main" id="{5A8A1888-D23C-50C2-6FEF-B57D69D34C39}"/>
                </a:ext>
              </a:extLst>
            </p:cNvPr>
            <p:cNvSpPr/>
            <p:nvPr/>
          </p:nvSpPr>
          <p:spPr>
            <a:xfrm>
              <a:off x="8046341" y="-2262"/>
              <a:ext cx="1568918" cy="514369"/>
            </a:xfrm>
            <a:prstGeom prst="round2DiagRect">
              <a:avLst/>
            </a:prstGeom>
            <a:solidFill>
              <a:srgbClr val="4A752D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微软雅黑"/>
                <a:cs typeface="+mn-cs"/>
              </a:endParaRPr>
            </a:p>
          </p:txBody>
        </p:sp>
        <p:sp>
          <p:nvSpPr>
            <p:cNvPr id="12" name="矩形: 对角圆角 11">
              <a:extLst>
                <a:ext uri="{FF2B5EF4-FFF2-40B4-BE49-F238E27FC236}">
                  <a16:creationId xmlns:a16="http://schemas.microsoft.com/office/drawing/2014/main" id="{603D0515-312E-7CF6-0D88-F9993F1104DC}"/>
                </a:ext>
              </a:extLst>
            </p:cNvPr>
            <p:cNvSpPr/>
            <p:nvPr/>
          </p:nvSpPr>
          <p:spPr>
            <a:xfrm>
              <a:off x="8115343" y="-2262"/>
              <a:ext cx="1568918" cy="514369"/>
            </a:xfrm>
            <a:prstGeom prst="round2DiagRect">
              <a:avLst/>
            </a:prstGeom>
            <a:solidFill>
              <a:srgbClr val="4A75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微软雅黑"/>
                  <a:cs typeface="+mn-cs"/>
                </a:rPr>
                <a:t>安全性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微软雅黑"/>
                <a:cs typeface="+mn-cs"/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41E1DA96-031B-FEA2-E8E8-8E5542F1A4BD}"/>
              </a:ext>
            </a:extLst>
          </p:cNvPr>
          <p:cNvSpPr txBox="1"/>
          <p:nvPr/>
        </p:nvSpPr>
        <p:spPr>
          <a:xfrm>
            <a:off x="6121355" y="1310370"/>
            <a:ext cx="5371823" cy="844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伐莫洛龙组</a:t>
            </a:r>
            <a:r>
              <a:rPr lang="zh-CN" altLang="en-US" sz="1400" b="1" dirty="0">
                <a:solidFill>
                  <a:srgbClr val="C00000"/>
                </a:solidFill>
                <a:sym typeface="+mn-lt"/>
              </a:rPr>
              <a:t>无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骨折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/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生长抑制和白内障，皮肤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/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毛发改变、糖尿病、库欣面容、体重增加、</a:t>
            </a:r>
            <a:r>
              <a:rPr lang="zh-CN" altLang="en-US" sz="1400" dirty="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rPr>
              <a:t>行为异常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等副作用发生率低于传统治疗方案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(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泼尼松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)</a:t>
            </a:r>
            <a:r>
              <a:rPr lang="en-US" altLang="zh-CN" sz="1400" baseline="30000" dirty="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rPr>
              <a:t>1-7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C0D0B3B-B8DC-7D27-C1A0-D6908B97A796}"/>
              </a:ext>
            </a:extLst>
          </p:cNvPr>
          <p:cNvSpPr txBox="1"/>
          <p:nvPr/>
        </p:nvSpPr>
        <p:spPr>
          <a:xfrm>
            <a:off x="691453" y="1133678"/>
            <a:ext cx="5320164" cy="1181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400" b="1" dirty="0">
                <a:sym typeface="+mn-lt"/>
              </a:rPr>
              <a:t>VISION-DMD</a:t>
            </a:r>
            <a:r>
              <a:rPr lang="zh-CN" altLang="en-US" sz="1400" b="1" dirty="0">
                <a:sym typeface="+mn-lt"/>
              </a:rPr>
              <a:t>研究</a:t>
            </a:r>
            <a:r>
              <a:rPr lang="zh-CN" altLang="en-US" sz="1400" dirty="0">
                <a:sym typeface="+mn-lt"/>
              </a:rPr>
              <a:t>是一项多中心、随机、双盲、安慰剂和泼尼松对照研究，旨在评估伐莫洛龙在治疗</a:t>
            </a:r>
            <a:r>
              <a:rPr lang="en-US" altLang="zh-CN" sz="1400" dirty="0">
                <a:sym typeface="+mn-lt"/>
              </a:rPr>
              <a:t>DMD</a:t>
            </a:r>
            <a:r>
              <a:rPr lang="zh-CN" altLang="en-US" sz="1400" dirty="0">
                <a:sym typeface="+mn-lt"/>
              </a:rPr>
              <a:t>中的疗效和安全性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VISION-DMD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研究</a:t>
            </a:r>
            <a:r>
              <a:rPr lang="zh-CN" altLang="en-US" sz="1400" dirty="0">
                <a:solidFill>
                  <a:prstClr val="black"/>
                </a:solidFill>
                <a:latin typeface="Arial"/>
                <a:ea typeface="微软雅黑"/>
              </a:rPr>
              <a:t>中：泼尼松换成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伐莫洛龙后，所有不良事件及皮质类固醇相关不良事件发生率</a:t>
            </a:r>
            <a:r>
              <a:rPr lang="zh-CN" altLang="en-US" sz="1400" b="1" dirty="0">
                <a:solidFill>
                  <a:srgbClr val="C00000"/>
                </a:solidFill>
              </a:rPr>
              <a:t>显著降低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aphicFrame>
        <p:nvGraphicFramePr>
          <p:cNvPr id="30" name="表格 29">
            <a:extLst>
              <a:ext uri="{FF2B5EF4-FFF2-40B4-BE49-F238E27FC236}">
                <a16:creationId xmlns:a16="http://schemas.microsoft.com/office/drawing/2014/main" id="{13185692-CBDD-0739-B720-DEEEA0C1C4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537577"/>
              </p:ext>
            </p:extLst>
          </p:nvPr>
        </p:nvGraphicFramePr>
        <p:xfrm>
          <a:off x="6197267" y="2334582"/>
          <a:ext cx="5189192" cy="3005825"/>
        </p:xfrm>
        <a:graphic>
          <a:graphicData uri="http://schemas.openxmlformats.org/drawingml/2006/table">
            <a:tbl>
              <a:tblPr firstRow="1" bandRow="1"/>
              <a:tblGrid>
                <a:gridCol w="1297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298">
                  <a:extLst>
                    <a:ext uri="{9D8B030D-6E8A-4147-A177-3AD203B41FA5}">
                      <a16:colId xmlns:a16="http://schemas.microsoft.com/office/drawing/2014/main" val="2680245603"/>
                    </a:ext>
                  </a:extLst>
                </a:gridCol>
                <a:gridCol w="1297298">
                  <a:extLst>
                    <a:ext uri="{9D8B030D-6E8A-4147-A177-3AD203B41FA5}">
                      <a16:colId xmlns:a16="http://schemas.microsoft.com/office/drawing/2014/main" val="3482918797"/>
                    </a:ext>
                  </a:extLst>
                </a:gridCol>
              </a:tblGrid>
              <a:tr h="24778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不良反应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8000"/>
                      </a:solidFill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传统激素</a:t>
                      </a:r>
                      <a:r>
                        <a:rPr lang="en-US" altLang="zh-CN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(</a:t>
                      </a:r>
                      <a:r>
                        <a:rPr lang="zh-CN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泼尼松</a:t>
                      </a:r>
                      <a:r>
                        <a:rPr lang="en-US" altLang="zh-CN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)</a:t>
                      </a:r>
                      <a:endParaRPr lang="zh-CN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8000"/>
                      </a:solidFill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伐莫洛龙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8000"/>
                      </a:solidFill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下降百分比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8000"/>
                      </a:solidFill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21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骨折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/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生长抑制发生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8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有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无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altLang="zh-CN" sz="1200" b="1" i="0" u="none" strike="noStrike" cap="none" baseline="0" dirty="0">
                          <a:solidFill>
                            <a:srgbClr val="C00000"/>
                          </a:solidFill>
                          <a:effectLst/>
                          <a:latin typeface="华文琥珀" panose="02010800040101010101" pitchFamily="2" charset="-122"/>
                          <a:ea typeface="华文琥珀" panose="02010800040101010101" pitchFamily="2" charset="-122"/>
                          <a:cs typeface="ADLaM Display" panose="02010000000000000000" pitchFamily="2" charset="0"/>
                          <a:sym typeface="+mn-lt"/>
                        </a:rPr>
                        <a:t>↓</a:t>
                      </a:r>
                      <a:r>
                        <a:rPr lang="en-US" altLang="zh-CN" sz="1200" b="1" i="0" u="none" strike="noStrike" cap="none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100%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21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白内障发生率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5%</a:t>
                      </a:r>
                      <a:endParaRPr lang="en-US" altLang="zh-CN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0%</a:t>
                      </a:r>
                      <a:endParaRPr lang="zh-CN" altLang="en-US" sz="1200" b="1" i="0" u="none" strike="noStrike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cap="none" baseline="0" dirty="0">
                          <a:solidFill>
                            <a:srgbClr val="C00000"/>
                          </a:solidFill>
                          <a:effectLst/>
                          <a:latin typeface="华文琥珀" panose="02010800040101010101" pitchFamily="2" charset="-122"/>
                          <a:ea typeface="华文琥珀" panose="02010800040101010101" pitchFamily="2" charset="-122"/>
                          <a:cs typeface="ADLaM Display" panose="02010000000000000000" pitchFamily="2" charset="0"/>
                          <a:sym typeface="+mn-lt"/>
                        </a:rPr>
                        <a:t>↓</a:t>
                      </a:r>
                      <a:r>
                        <a:rPr lang="en-US" altLang="zh-CN" sz="1200" b="1" i="0" u="none" strike="noStrike" cap="none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100%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21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皮肤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/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毛发改变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13.3%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3.6%</a:t>
                      </a:r>
                      <a:endParaRPr lang="zh-CN" altLang="en-US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cap="none" baseline="0" dirty="0">
                          <a:solidFill>
                            <a:srgbClr val="C00000"/>
                          </a:solidFill>
                          <a:effectLst/>
                          <a:latin typeface="华文琥珀" panose="02010800040101010101" pitchFamily="2" charset="-122"/>
                          <a:ea typeface="华文琥珀" panose="02010800040101010101" pitchFamily="2" charset="-122"/>
                          <a:cs typeface="ADLaM Display" panose="02010000000000000000" pitchFamily="2" charset="0"/>
                          <a:sym typeface="+mn-lt"/>
                        </a:rPr>
                        <a:t>↓</a:t>
                      </a:r>
                      <a:r>
                        <a:rPr lang="en-US" altLang="zh-CN" sz="120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73%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215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糖尿病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20%</a:t>
                      </a:r>
                      <a:endParaRPr lang="en-US" altLang="zh-CN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3.6%</a:t>
                      </a:r>
                      <a:endParaRPr lang="zh-CN" altLang="en-US" sz="1200" b="1" i="0" u="none" strike="noStrike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cap="none" baseline="0" dirty="0">
                          <a:solidFill>
                            <a:srgbClr val="C00000"/>
                          </a:solidFill>
                          <a:effectLst/>
                          <a:latin typeface="华文琥珀" panose="02010800040101010101" pitchFamily="2" charset="-122"/>
                          <a:ea typeface="华文琥珀" panose="02010800040101010101" pitchFamily="2" charset="-122"/>
                          <a:cs typeface="ADLaM Display" panose="02010000000000000000" pitchFamily="2" charset="0"/>
                          <a:sym typeface="+mn-lt"/>
                        </a:rPr>
                        <a:t>↓</a:t>
                      </a:r>
                      <a:r>
                        <a:rPr lang="en-US" altLang="zh-CN" sz="120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82%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254505"/>
                  </a:ext>
                </a:extLst>
              </a:tr>
              <a:tr h="39021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库欣面容发生率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60.3%</a:t>
                      </a:r>
                      <a:endParaRPr lang="en-US" altLang="zh-CN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14.1%</a:t>
                      </a:r>
                      <a:endParaRPr lang="zh-CN" altLang="en-US" sz="1200" b="1" i="0" u="none" strike="noStrike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cap="none" baseline="0" dirty="0">
                          <a:solidFill>
                            <a:srgbClr val="C00000"/>
                          </a:solidFill>
                          <a:effectLst/>
                          <a:latin typeface="华文琥珀" panose="02010800040101010101" pitchFamily="2" charset="-122"/>
                          <a:ea typeface="华文琥珀" panose="02010800040101010101" pitchFamily="2" charset="-122"/>
                          <a:cs typeface="ADLaM Display" panose="02010000000000000000" pitchFamily="2" charset="0"/>
                          <a:sym typeface="+mn-lt"/>
                        </a:rPr>
                        <a:t>↓</a:t>
                      </a:r>
                      <a:r>
                        <a:rPr lang="en-US" altLang="zh-CN" sz="120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73%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350917"/>
                  </a:ext>
                </a:extLst>
              </a:tr>
              <a:tr h="39021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体重增加发生率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34.9%</a:t>
                      </a:r>
                      <a:endParaRPr lang="en-US" altLang="zh-CN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18.2%</a:t>
                      </a:r>
                      <a:endParaRPr lang="zh-CN" altLang="en-US" sz="1200" b="1" i="0" u="none" strike="noStrike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cap="none" baseline="0" dirty="0">
                          <a:solidFill>
                            <a:srgbClr val="C00000"/>
                          </a:solidFill>
                          <a:effectLst/>
                          <a:latin typeface="华文琥珀" panose="02010800040101010101" pitchFamily="2" charset="-122"/>
                          <a:ea typeface="华文琥珀" panose="02010800040101010101" pitchFamily="2" charset="-122"/>
                          <a:cs typeface="ADLaM Display" panose="02010000000000000000" pitchFamily="2" charset="0"/>
                          <a:sym typeface="+mn-lt"/>
                        </a:rPr>
                        <a:t>↓</a:t>
                      </a:r>
                      <a:r>
                        <a:rPr lang="en-US" altLang="zh-CN" sz="120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119171"/>
                  </a:ext>
                </a:extLst>
              </a:tr>
              <a:tr h="39021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行为异常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8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8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  <a:sym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21.4%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8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cap="none" baseline="0" dirty="0">
                          <a:solidFill>
                            <a:srgbClr val="C00000"/>
                          </a:solidFill>
                          <a:effectLst/>
                          <a:latin typeface="华文琥珀" panose="02010800040101010101" pitchFamily="2" charset="-122"/>
                          <a:ea typeface="华文琥珀" panose="02010800040101010101" pitchFamily="2" charset="-122"/>
                          <a:cs typeface="ADLaM Display" panose="02010000000000000000" pitchFamily="2" charset="0"/>
                          <a:sym typeface="+mn-lt"/>
                        </a:rPr>
                        <a:t>↓</a:t>
                      </a:r>
                      <a:r>
                        <a:rPr lang="en-US" altLang="zh-CN" sz="120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8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3847"/>
                  </a:ext>
                </a:extLst>
              </a:tr>
            </a:tbl>
          </a:graphicData>
        </a:graphic>
      </p:graphicFrame>
      <p:sp>
        <p:nvSpPr>
          <p:cNvPr id="3" name="Rounded Rectangle 264_1_1_1_1_1">
            <a:extLst>
              <a:ext uri="{FF2B5EF4-FFF2-40B4-BE49-F238E27FC236}">
                <a16:creationId xmlns:a16="http://schemas.microsoft.com/office/drawing/2014/main" id="{DE4E49E3-1F8D-8B9F-21ED-AAA3479E75C0}"/>
              </a:ext>
            </a:extLst>
          </p:cNvPr>
          <p:cNvSpPr/>
          <p:nvPr/>
        </p:nvSpPr>
        <p:spPr>
          <a:xfrm>
            <a:off x="6147185" y="1130300"/>
            <a:ext cx="5320164" cy="4996180"/>
          </a:xfrm>
          <a:prstGeom prst="roundRect">
            <a:avLst>
              <a:gd name="adj" fmla="val 2815"/>
            </a:avLst>
          </a:prstGeom>
          <a:noFill/>
          <a:ln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252000" rIns="360000" bIns="0" rtlCol="0" anchor="t"/>
          <a:lstStyle/>
          <a:p>
            <a:pPr algn="ctr"/>
            <a:endParaRPr lang="zh-CN" altLang="en-US" b="1" kern="0" dirty="0">
              <a:solidFill>
                <a:srgbClr val="002060"/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Rounded Rectangle 264_1_1_1_1_1">
            <a:extLst>
              <a:ext uri="{FF2B5EF4-FFF2-40B4-BE49-F238E27FC236}">
                <a16:creationId xmlns:a16="http://schemas.microsoft.com/office/drawing/2014/main" id="{B4C5CCF1-355C-FD2A-9F7C-5B5F6CAC8522}"/>
              </a:ext>
            </a:extLst>
          </p:cNvPr>
          <p:cNvSpPr/>
          <p:nvPr/>
        </p:nvSpPr>
        <p:spPr>
          <a:xfrm>
            <a:off x="717869" y="1130300"/>
            <a:ext cx="5320164" cy="4996180"/>
          </a:xfrm>
          <a:prstGeom prst="roundRect">
            <a:avLst>
              <a:gd name="adj" fmla="val 2815"/>
            </a:avLst>
          </a:prstGeom>
          <a:noFill/>
          <a:ln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252000" rIns="360000" bIns="0" rtlCol="0" anchor="t"/>
          <a:lstStyle/>
          <a:p>
            <a:pPr algn="ctr"/>
            <a:endParaRPr lang="zh-CN" altLang="en-US" b="1" kern="0" dirty="0">
              <a:solidFill>
                <a:srgbClr val="002060"/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53E6D544-F5F7-7FE6-437E-9179520B5DB7}"/>
              </a:ext>
            </a:extLst>
          </p:cNvPr>
          <p:cNvSpPr txBox="1"/>
          <p:nvPr/>
        </p:nvSpPr>
        <p:spPr>
          <a:xfrm rot="16200000">
            <a:off x="827539" y="4030618"/>
            <a:ext cx="1759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不良事件数量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/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/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</a:t>
            </a:r>
          </a:p>
        </p:txBody>
      </p:sp>
    </p:spTree>
    <p:extLst>
      <p:ext uri="{BB962C8B-B14F-4D97-AF65-F5344CB8AC3E}">
        <p14:creationId xmlns:p14="http://schemas.microsoft.com/office/powerpoint/2010/main" val="681779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文本占位符 412">
            <a:extLst>
              <a:ext uri="{FF2B5EF4-FFF2-40B4-BE49-F238E27FC236}">
                <a16:creationId xmlns:a16="http://schemas.microsoft.com/office/drawing/2014/main" id="{9D269E49-BB72-9E74-9D93-5C583B1F909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60400" y="74593"/>
            <a:ext cx="10858500" cy="954107"/>
          </a:xfrm>
        </p:spPr>
        <p:txBody>
          <a:bodyPr/>
          <a:lstStyle/>
          <a:p>
            <a:r>
              <a:rPr lang="zh-CN" altLang="en-US" dirty="0"/>
              <a:t>伐莫洛龙对生长发育及骨健康</a:t>
            </a:r>
            <a:r>
              <a:rPr lang="zh-CN" altLang="en-US" dirty="0">
                <a:solidFill>
                  <a:srgbClr val="C00000"/>
                </a:solidFill>
              </a:rPr>
              <a:t>无抑制</a:t>
            </a:r>
            <a:r>
              <a:rPr lang="zh-CN" altLang="en-US" dirty="0"/>
              <a:t>作用</a:t>
            </a:r>
            <a:endParaRPr lang="en-US" altLang="zh-CN" dirty="0"/>
          </a:p>
          <a:p>
            <a:r>
              <a:rPr lang="zh-CN" altLang="en-US" dirty="0">
                <a:sym typeface="Arial" panose="020B0604020202020204" pitchFamily="34" charset="0"/>
              </a:rPr>
              <a:t>且能</a:t>
            </a:r>
            <a:r>
              <a:rPr lang="zh-CN" altLang="en-US" dirty="0">
                <a:solidFill>
                  <a:srgbClr val="C00000"/>
                </a:solidFill>
                <a:sym typeface="Arial" panose="020B0604020202020204" pitchFamily="34" charset="0"/>
              </a:rPr>
              <a:t>逆转</a:t>
            </a:r>
            <a:r>
              <a:rPr lang="zh-CN" altLang="en-US" dirty="0">
                <a:sym typeface="Arial" panose="020B0604020202020204" pitchFamily="34" charset="0"/>
              </a:rPr>
              <a:t>传统激素引起的骨代谢生物标志物下降</a:t>
            </a:r>
            <a:endParaRPr lang="zh-CN" altLang="en-US" dirty="0"/>
          </a:p>
        </p:txBody>
      </p:sp>
      <p:sp>
        <p:nvSpPr>
          <p:cNvPr id="414" name="文本占位符 413">
            <a:extLst>
              <a:ext uri="{FF2B5EF4-FFF2-40B4-BE49-F238E27FC236}">
                <a16:creationId xmlns:a16="http://schemas.microsoft.com/office/drawing/2014/main" id="{DFA4ABA3-170C-221B-DEDE-CA8FB139F8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0400" y="6422771"/>
            <a:ext cx="10858500" cy="431800"/>
          </a:xfrm>
        </p:spPr>
        <p:txBody>
          <a:bodyPr/>
          <a:lstStyle/>
          <a:p>
            <a:r>
              <a:rPr lang="en-US" altLang="zh-CN" dirty="0"/>
              <a:t>Utkarsh J Dang, et al.  Neurology. 2024;102(5):e208112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124ABC5-7CD2-14D1-498E-D2BC4BF91EFE}"/>
              </a:ext>
            </a:extLst>
          </p:cNvPr>
          <p:cNvSpPr txBox="1"/>
          <p:nvPr/>
        </p:nvSpPr>
        <p:spPr>
          <a:xfrm>
            <a:off x="1504875" y="4011833"/>
            <a:ext cx="1877500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骨钙素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(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骨形成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)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D7AB004B-9E01-135E-0C90-27266FF06BF4}"/>
              </a:ext>
            </a:extLst>
          </p:cNvPr>
          <p:cNvSpPr txBox="1"/>
          <p:nvPr/>
        </p:nvSpPr>
        <p:spPr>
          <a:xfrm>
            <a:off x="5527468" y="3985059"/>
            <a:ext cx="13069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solidFill>
                  <a:prstClr val="black"/>
                </a:solidFill>
                <a:latin typeface="Calibri"/>
              </a:defRPr>
            </a:pP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P1NP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prstClr val="black"/>
                </a:solidFill>
                <a:latin typeface="Calibri"/>
              </a:defRPr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(</a:t>
            </a:r>
            <a:r>
              <a:rPr kumimoji="0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骨形成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)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22">
            <a:extLst>
              <a:ext uri="{FF2B5EF4-FFF2-40B4-BE49-F238E27FC236}">
                <a16:creationId xmlns:a16="http://schemas.microsoft.com/office/drawing/2014/main" id="{11569EDD-21DD-E4C9-1740-6837D146944F}"/>
              </a:ext>
            </a:extLst>
          </p:cNvPr>
          <p:cNvSpPr txBox="1"/>
          <p:nvPr/>
        </p:nvSpPr>
        <p:spPr>
          <a:xfrm>
            <a:off x="9299646" y="3985059"/>
            <a:ext cx="12768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solidFill>
                  <a:prstClr val="black"/>
                </a:solidFill>
                <a:latin typeface="Calibri"/>
              </a:defRPr>
            </a:pP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CTX1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prstClr val="black"/>
                </a:solidFill>
                <a:latin typeface="Calibri"/>
              </a:defRPr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(</a:t>
            </a:r>
            <a:r>
              <a:rPr kumimoji="0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骨吸收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)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3" name="文本框 282">
            <a:extLst>
              <a:ext uri="{FF2B5EF4-FFF2-40B4-BE49-F238E27FC236}">
                <a16:creationId xmlns:a16="http://schemas.microsoft.com/office/drawing/2014/main" id="{0C9A9C5B-7C67-6A4C-D271-384B22E5889E}"/>
              </a:ext>
            </a:extLst>
          </p:cNvPr>
          <p:cNvSpPr txBox="1"/>
          <p:nvPr/>
        </p:nvSpPr>
        <p:spPr>
          <a:xfrm rot="16200000">
            <a:off x="7705139" y="5026085"/>
            <a:ext cx="1202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CTX1(ug/L) 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较基线的变化</a:t>
            </a:r>
            <a:endParaRPr kumimoji="0" lang="en-US" altLang="zh-CN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(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平均值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±SEM)</a:t>
            </a:r>
            <a:endParaRPr kumimoji="0" lang="zh-CN" alt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5" name="文本框 404">
            <a:extLst>
              <a:ext uri="{FF2B5EF4-FFF2-40B4-BE49-F238E27FC236}">
                <a16:creationId xmlns:a16="http://schemas.microsoft.com/office/drawing/2014/main" id="{FA18310B-AE22-5227-6A71-D1C5B68D8966}"/>
              </a:ext>
            </a:extLst>
          </p:cNvPr>
          <p:cNvSpPr txBox="1"/>
          <p:nvPr/>
        </p:nvSpPr>
        <p:spPr>
          <a:xfrm rot="16200000">
            <a:off x="3882684" y="5026085"/>
            <a:ext cx="1336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P1NP (ug/L) 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较基线的变化</a:t>
            </a:r>
            <a:endParaRPr kumimoji="0" lang="en-US" altLang="zh-CN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(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平均值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±SEM)</a:t>
            </a:r>
            <a:endParaRPr kumimoji="0" lang="zh-CN" alt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3AA6CD0-8D1B-8055-A82B-70D4F383F41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7"/>
              </a:clrFrom>
              <a:clrTo>
                <a:srgbClr val="F6F6F7">
                  <a:alpha val="0"/>
                </a:srgbClr>
              </a:clrTo>
            </a:clrChange>
          </a:blip>
          <a:srcRect l="10550" t="12829" r="3079" b="7101"/>
          <a:stretch/>
        </p:blipFill>
        <p:spPr>
          <a:xfrm>
            <a:off x="4704620" y="4369973"/>
            <a:ext cx="2952643" cy="162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D1DDBA8-BA7E-A83F-9977-EA2375C09BE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7"/>
              </a:clrFrom>
              <a:clrTo>
                <a:srgbClr val="F6F6F7">
                  <a:alpha val="0"/>
                </a:srgbClr>
              </a:clrTo>
            </a:clrChange>
          </a:blip>
          <a:srcRect l="10435" t="12174" r="6084" b="7149"/>
          <a:stretch/>
        </p:blipFill>
        <p:spPr>
          <a:xfrm>
            <a:off x="1081144" y="4369973"/>
            <a:ext cx="2915470" cy="1620000"/>
          </a:xfrm>
          <a:prstGeom prst="rect">
            <a:avLst/>
          </a:prstGeom>
        </p:spPr>
      </p:pic>
      <p:pic>
        <p:nvPicPr>
          <p:cNvPr id="412" name="图片 411">
            <a:extLst>
              <a:ext uri="{FF2B5EF4-FFF2-40B4-BE49-F238E27FC236}">
                <a16:creationId xmlns:a16="http://schemas.microsoft.com/office/drawing/2014/main" id="{AA785F75-F3EF-5115-CE90-4FBC19D0FC8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7"/>
              </a:clrFrom>
              <a:clrTo>
                <a:srgbClr val="F6F6F7">
                  <a:alpha val="0"/>
                </a:srgbClr>
              </a:clrTo>
            </a:clrChange>
          </a:blip>
          <a:srcRect l="8387" t="11883" r="5493" b="7363"/>
          <a:stretch/>
        </p:blipFill>
        <p:spPr>
          <a:xfrm>
            <a:off x="8460524" y="4369973"/>
            <a:ext cx="2955136" cy="1620000"/>
          </a:xfrm>
          <a:prstGeom prst="rect">
            <a:avLst/>
          </a:prstGeom>
        </p:spPr>
      </p:pic>
      <p:sp>
        <p:nvSpPr>
          <p:cNvPr id="415" name="矩形: 圆角 414">
            <a:extLst>
              <a:ext uri="{FF2B5EF4-FFF2-40B4-BE49-F238E27FC236}">
                <a16:creationId xmlns:a16="http://schemas.microsoft.com/office/drawing/2014/main" id="{DE6DFC4D-926B-2521-09B5-47C58FDFE408}"/>
              </a:ext>
            </a:extLst>
          </p:cNvPr>
          <p:cNvSpPr/>
          <p:nvPr/>
        </p:nvSpPr>
        <p:spPr>
          <a:xfrm>
            <a:off x="647700" y="3838352"/>
            <a:ext cx="10896600" cy="2559135"/>
          </a:xfrm>
          <a:prstGeom prst="roundRect">
            <a:avLst>
              <a:gd name="adj" fmla="val 3552"/>
            </a:avLst>
          </a:prstGeom>
          <a:noFill/>
          <a:ln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252000" rIns="360000" bIns="0" rtlCol="0" anchor="t"/>
          <a:lstStyle/>
          <a:p>
            <a:pPr algn="ctr"/>
            <a:endParaRPr lang="zh-CN" altLang="en-US" b="1" kern="0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0" name="文本框 409">
            <a:extLst>
              <a:ext uri="{FF2B5EF4-FFF2-40B4-BE49-F238E27FC236}">
                <a16:creationId xmlns:a16="http://schemas.microsoft.com/office/drawing/2014/main" id="{2BEDB8AF-E23D-95BF-FB3C-9C53875F8B8B}"/>
              </a:ext>
            </a:extLst>
          </p:cNvPr>
          <p:cNvSpPr txBox="1"/>
          <p:nvPr/>
        </p:nvSpPr>
        <p:spPr>
          <a:xfrm>
            <a:off x="1789188" y="3617824"/>
            <a:ext cx="8549960" cy="391781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伐莫洛龙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mg/kg/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天组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不影响生长发育，且能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逆转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泼尼松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0.75mg/kg/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天组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引起的骨代谢生物标志物下降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3" name="文本框 422">
            <a:extLst>
              <a:ext uri="{FF2B5EF4-FFF2-40B4-BE49-F238E27FC236}">
                <a16:creationId xmlns:a16="http://schemas.microsoft.com/office/drawing/2014/main" id="{DBA3121A-EF03-1BF6-309E-8C88AB25C2D3}"/>
              </a:ext>
            </a:extLst>
          </p:cNvPr>
          <p:cNvSpPr txBox="1"/>
          <p:nvPr/>
        </p:nvSpPr>
        <p:spPr>
          <a:xfrm rot="16200000">
            <a:off x="172217" y="5026085"/>
            <a:ext cx="1510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骨钙素 </a:t>
            </a:r>
            <a:r>
              <a:rPr kumimoji="0" lang="en-US" altLang="zh-CN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(</a:t>
            </a:r>
            <a:r>
              <a:rPr kumimoji="0" lang="en-US" altLang="zh-CN" sz="7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μg</a:t>
            </a:r>
            <a:r>
              <a:rPr kumimoji="0" lang="en-US" altLang="zh-CN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/L) </a:t>
            </a:r>
            <a:r>
              <a:rPr kumimoji="0" lang="zh-CN" alt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相对于基线的变化</a:t>
            </a:r>
            <a:endParaRPr kumimoji="0" lang="en-US" altLang="zh-CN" sz="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(</a:t>
            </a:r>
            <a:r>
              <a:rPr kumimoji="0" lang="zh-CN" alt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平均值</a:t>
            </a:r>
            <a:r>
              <a:rPr kumimoji="0" lang="en-US" altLang="zh-CN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±SEM)</a:t>
            </a:r>
            <a:endParaRPr kumimoji="0" lang="zh-CN" altLang="en-US" sz="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8" name="组合 427">
            <a:extLst>
              <a:ext uri="{FF2B5EF4-FFF2-40B4-BE49-F238E27FC236}">
                <a16:creationId xmlns:a16="http://schemas.microsoft.com/office/drawing/2014/main" id="{B9C376DB-1958-0C8F-DC27-A3424AB3C331}"/>
              </a:ext>
            </a:extLst>
          </p:cNvPr>
          <p:cNvGrpSpPr/>
          <p:nvPr/>
        </p:nvGrpSpPr>
        <p:grpSpPr>
          <a:xfrm>
            <a:off x="1216802" y="5886044"/>
            <a:ext cx="3009279" cy="193202"/>
            <a:chOff x="1216802" y="5749925"/>
            <a:chExt cx="3009279" cy="193202"/>
          </a:xfrm>
        </p:grpSpPr>
        <p:sp>
          <p:nvSpPr>
            <p:cNvPr id="427" name="矩形 426">
              <a:extLst>
                <a:ext uri="{FF2B5EF4-FFF2-40B4-BE49-F238E27FC236}">
                  <a16:creationId xmlns:a16="http://schemas.microsoft.com/office/drawing/2014/main" id="{19A909AD-E91C-C71F-2DDF-CD26CDCADDFA}"/>
                </a:ext>
              </a:extLst>
            </p:cNvPr>
            <p:cNvSpPr/>
            <p:nvPr/>
          </p:nvSpPr>
          <p:spPr>
            <a:xfrm>
              <a:off x="1225550" y="5749925"/>
              <a:ext cx="2767889" cy="155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文本框 139">
              <a:extLst>
                <a:ext uri="{FF2B5EF4-FFF2-40B4-BE49-F238E27FC236}">
                  <a16:creationId xmlns:a16="http://schemas.microsoft.com/office/drawing/2014/main" id="{F7798980-D7BF-75C0-C498-0563855A0245}"/>
                </a:ext>
              </a:extLst>
            </p:cNvPr>
            <p:cNvSpPr txBox="1"/>
            <p:nvPr/>
          </p:nvSpPr>
          <p:spPr>
            <a:xfrm>
              <a:off x="1789188" y="5758461"/>
              <a:ext cx="61491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12</a:t>
              </a:r>
              <a:r>
                <a:rPr kumimoji="0" lang="zh-CN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周</a:t>
              </a:r>
            </a:p>
          </p:txBody>
        </p:sp>
        <p:sp>
          <p:nvSpPr>
            <p:cNvPr id="142" name="文本框 141">
              <a:extLst>
                <a:ext uri="{FF2B5EF4-FFF2-40B4-BE49-F238E27FC236}">
                  <a16:creationId xmlns:a16="http://schemas.microsoft.com/office/drawing/2014/main" id="{347E3CEA-3364-3053-5A06-4AE693940157}"/>
                </a:ext>
              </a:extLst>
            </p:cNvPr>
            <p:cNvSpPr txBox="1"/>
            <p:nvPr/>
          </p:nvSpPr>
          <p:spPr>
            <a:xfrm>
              <a:off x="1216802" y="5758461"/>
              <a:ext cx="52553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基线</a:t>
              </a:r>
            </a:p>
          </p:txBody>
        </p:sp>
        <p:sp>
          <p:nvSpPr>
            <p:cNvPr id="143" name="文本框 142">
              <a:extLst>
                <a:ext uri="{FF2B5EF4-FFF2-40B4-BE49-F238E27FC236}">
                  <a16:creationId xmlns:a16="http://schemas.microsoft.com/office/drawing/2014/main" id="{62F49BB3-B8EA-A7A6-EDF0-6A2F6A631C1F}"/>
                </a:ext>
              </a:extLst>
            </p:cNvPr>
            <p:cNvSpPr txBox="1"/>
            <p:nvPr/>
          </p:nvSpPr>
          <p:spPr>
            <a:xfrm>
              <a:off x="2487037" y="5758461"/>
              <a:ext cx="44823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24</a:t>
              </a:r>
              <a:r>
                <a:rPr kumimoji="0" lang="zh-CN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周</a:t>
              </a:r>
            </a:p>
          </p:txBody>
        </p:sp>
        <p:sp>
          <p:nvSpPr>
            <p:cNvPr id="146" name="文本框 145">
              <a:extLst>
                <a:ext uri="{FF2B5EF4-FFF2-40B4-BE49-F238E27FC236}">
                  <a16:creationId xmlns:a16="http://schemas.microsoft.com/office/drawing/2014/main" id="{C040C65A-6CBB-3671-60F4-4494431598EE}"/>
                </a:ext>
              </a:extLst>
            </p:cNvPr>
            <p:cNvSpPr txBox="1"/>
            <p:nvPr/>
          </p:nvSpPr>
          <p:spPr>
            <a:xfrm>
              <a:off x="3231128" y="5758461"/>
              <a:ext cx="57614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40</a:t>
              </a:r>
              <a:r>
                <a:rPr kumimoji="0" lang="zh-CN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周</a:t>
              </a:r>
            </a:p>
          </p:txBody>
        </p:sp>
        <p:sp>
          <p:nvSpPr>
            <p:cNvPr id="147" name="文本框 146">
              <a:extLst>
                <a:ext uri="{FF2B5EF4-FFF2-40B4-BE49-F238E27FC236}">
                  <a16:creationId xmlns:a16="http://schemas.microsoft.com/office/drawing/2014/main" id="{35C64DC0-3A86-CB8C-83FD-2691F97E89FA}"/>
                </a:ext>
              </a:extLst>
            </p:cNvPr>
            <p:cNvSpPr txBox="1"/>
            <p:nvPr/>
          </p:nvSpPr>
          <p:spPr>
            <a:xfrm>
              <a:off x="3649935" y="5758461"/>
              <a:ext cx="57614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48</a:t>
              </a:r>
              <a:r>
                <a:rPr kumimoji="0" lang="zh-CN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周</a:t>
              </a:r>
            </a:p>
          </p:txBody>
        </p:sp>
        <p:sp>
          <p:nvSpPr>
            <p:cNvPr id="151" name="文本框 150">
              <a:extLst>
                <a:ext uri="{FF2B5EF4-FFF2-40B4-BE49-F238E27FC236}">
                  <a16:creationId xmlns:a16="http://schemas.microsoft.com/office/drawing/2014/main" id="{A99F0913-B8F5-D938-54F0-CBFA493E8EC3}"/>
                </a:ext>
              </a:extLst>
            </p:cNvPr>
            <p:cNvSpPr txBox="1"/>
            <p:nvPr/>
          </p:nvSpPr>
          <p:spPr>
            <a:xfrm>
              <a:off x="2691240" y="5758461"/>
              <a:ext cx="44823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28</a:t>
              </a:r>
              <a:r>
                <a:rPr kumimoji="0" lang="zh-CN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周</a:t>
              </a:r>
            </a:p>
          </p:txBody>
        </p:sp>
      </p:grpSp>
      <p:grpSp>
        <p:nvGrpSpPr>
          <p:cNvPr id="429" name="组合 428">
            <a:extLst>
              <a:ext uri="{FF2B5EF4-FFF2-40B4-BE49-F238E27FC236}">
                <a16:creationId xmlns:a16="http://schemas.microsoft.com/office/drawing/2014/main" id="{11C60120-1B4E-3635-16AC-282590A19628}"/>
              </a:ext>
            </a:extLst>
          </p:cNvPr>
          <p:cNvGrpSpPr/>
          <p:nvPr/>
        </p:nvGrpSpPr>
        <p:grpSpPr>
          <a:xfrm>
            <a:off x="4883113" y="5886044"/>
            <a:ext cx="3009279" cy="193202"/>
            <a:chOff x="1216802" y="5749925"/>
            <a:chExt cx="3009279" cy="193202"/>
          </a:xfrm>
        </p:grpSpPr>
        <p:sp>
          <p:nvSpPr>
            <p:cNvPr id="430" name="矩形 429">
              <a:extLst>
                <a:ext uri="{FF2B5EF4-FFF2-40B4-BE49-F238E27FC236}">
                  <a16:creationId xmlns:a16="http://schemas.microsoft.com/office/drawing/2014/main" id="{02746288-18B1-1D12-6A45-CD5AE27DA129}"/>
                </a:ext>
              </a:extLst>
            </p:cNvPr>
            <p:cNvSpPr/>
            <p:nvPr/>
          </p:nvSpPr>
          <p:spPr>
            <a:xfrm>
              <a:off x="1225550" y="5749925"/>
              <a:ext cx="2767889" cy="155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1" name="文本框 430">
              <a:extLst>
                <a:ext uri="{FF2B5EF4-FFF2-40B4-BE49-F238E27FC236}">
                  <a16:creationId xmlns:a16="http://schemas.microsoft.com/office/drawing/2014/main" id="{E4B8F63A-F38A-1DE6-699C-895E197591F1}"/>
                </a:ext>
              </a:extLst>
            </p:cNvPr>
            <p:cNvSpPr txBox="1"/>
            <p:nvPr/>
          </p:nvSpPr>
          <p:spPr>
            <a:xfrm>
              <a:off x="1789188" y="5758461"/>
              <a:ext cx="61491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12</a:t>
              </a:r>
              <a:r>
                <a:rPr kumimoji="0" lang="zh-CN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周</a:t>
              </a:r>
            </a:p>
          </p:txBody>
        </p:sp>
        <p:sp>
          <p:nvSpPr>
            <p:cNvPr id="432" name="文本框 431">
              <a:extLst>
                <a:ext uri="{FF2B5EF4-FFF2-40B4-BE49-F238E27FC236}">
                  <a16:creationId xmlns:a16="http://schemas.microsoft.com/office/drawing/2014/main" id="{390EC167-A169-FC5E-0C06-1C78A9046D1A}"/>
                </a:ext>
              </a:extLst>
            </p:cNvPr>
            <p:cNvSpPr txBox="1"/>
            <p:nvPr/>
          </p:nvSpPr>
          <p:spPr>
            <a:xfrm>
              <a:off x="1216802" y="5758461"/>
              <a:ext cx="52553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基线</a:t>
              </a:r>
            </a:p>
          </p:txBody>
        </p:sp>
        <p:sp>
          <p:nvSpPr>
            <p:cNvPr id="433" name="文本框 432">
              <a:extLst>
                <a:ext uri="{FF2B5EF4-FFF2-40B4-BE49-F238E27FC236}">
                  <a16:creationId xmlns:a16="http://schemas.microsoft.com/office/drawing/2014/main" id="{707094BA-E0A1-5734-FEEB-8B5A5A21B1DD}"/>
                </a:ext>
              </a:extLst>
            </p:cNvPr>
            <p:cNvSpPr txBox="1"/>
            <p:nvPr/>
          </p:nvSpPr>
          <p:spPr>
            <a:xfrm>
              <a:off x="2487037" y="5758461"/>
              <a:ext cx="44823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24</a:t>
              </a:r>
              <a:r>
                <a:rPr kumimoji="0" lang="zh-CN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周</a:t>
              </a:r>
            </a:p>
          </p:txBody>
        </p:sp>
        <p:sp>
          <p:nvSpPr>
            <p:cNvPr id="434" name="文本框 433">
              <a:extLst>
                <a:ext uri="{FF2B5EF4-FFF2-40B4-BE49-F238E27FC236}">
                  <a16:creationId xmlns:a16="http://schemas.microsoft.com/office/drawing/2014/main" id="{B79F8475-4D38-7DA7-A457-6369BADC1D49}"/>
                </a:ext>
              </a:extLst>
            </p:cNvPr>
            <p:cNvSpPr txBox="1"/>
            <p:nvPr/>
          </p:nvSpPr>
          <p:spPr>
            <a:xfrm>
              <a:off x="3231128" y="5758461"/>
              <a:ext cx="57614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40</a:t>
              </a:r>
              <a:r>
                <a:rPr kumimoji="0" lang="zh-CN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周</a:t>
              </a:r>
            </a:p>
          </p:txBody>
        </p:sp>
        <p:sp>
          <p:nvSpPr>
            <p:cNvPr id="435" name="文本框 434">
              <a:extLst>
                <a:ext uri="{FF2B5EF4-FFF2-40B4-BE49-F238E27FC236}">
                  <a16:creationId xmlns:a16="http://schemas.microsoft.com/office/drawing/2014/main" id="{9E555DA5-0C40-166B-550D-0AE9C5CCE5D1}"/>
                </a:ext>
              </a:extLst>
            </p:cNvPr>
            <p:cNvSpPr txBox="1"/>
            <p:nvPr/>
          </p:nvSpPr>
          <p:spPr>
            <a:xfrm>
              <a:off x="3649935" y="5758461"/>
              <a:ext cx="57614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48</a:t>
              </a:r>
              <a:r>
                <a:rPr kumimoji="0" lang="zh-CN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周</a:t>
              </a:r>
            </a:p>
          </p:txBody>
        </p:sp>
        <p:sp>
          <p:nvSpPr>
            <p:cNvPr id="436" name="文本框 435">
              <a:extLst>
                <a:ext uri="{FF2B5EF4-FFF2-40B4-BE49-F238E27FC236}">
                  <a16:creationId xmlns:a16="http://schemas.microsoft.com/office/drawing/2014/main" id="{0445D6E1-8BEC-2B0B-0D49-34F25C336043}"/>
                </a:ext>
              </a:extLst>
            </p:cNvPr>
            <p:cNvSpPr txBox="1"/>
            <p:nvPr/>
          </p:nvSpPr>
          <p:spPr>
            <a:xfrm>
              <a:off x="2691240" y="5758461"/>
              <a:ext cx="44823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28</a:t>
              </a:r>
              <a:r>
                <a:rPr kumimoji="0" lang="zh-CN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周</a:t>
              </a:r>
            </a:p>
          </p:txBody>
        </p:sp>
      </p:grpSp>
      <p:grpSp>
        <p:nvGrpSpPr>
          <p:cNvPr id="437" name="组合 436">
            <a:extLst>
              <a:ext uri="{FF2B5EF4-FFF2-40B4-BE49-F238E27FC236}">
                <a16:creationId xmlns:a16="http://schemas.microsoft.com/office/drawing/2014/main" id="{03D59EED-C726-3924-01B9-D02D3674669E}"/>
              </a:ext>
            </a:extLst>
          </p:cNvPr>
          <p:cNvGrpSpPr/>
          <p:nvPr/>
        </p:nvGrpSpPr>
        <p:grpSpPr>
          <a:xfrm>
            <a:off x="8645354" y="5886044"/>
            <a:ext cx="3009279" cy="193202"/>
            <a:chOff x="1216802" y="5749925"/>
            <a:chExt cx="3009279" cy="193202"/>
          </a:xfrm>
        </p:grpSpPr>
        <p:sp>
          <p:nvSpPr>
            <p:cNvPr id="438" name="矩形 437">
              <a:extLst>
                <a:ext uri="{FF2B5EF4-FFF2-40B4-BE49-F238E27FC236}">
                  <a16:creationId xmlns:a16="http://schemas.microsoft.com/office/drawing/2014/main" id="{1664F26C-5220-24B9-8F6F-FD1D45D04D44}"/>
                </a:ext>
              </a:extLst>
            </p:cNvPr>
            <p:cNvSpPr/>
            <p:nvPr/>
          </p:nvSpPr>
          <p:spPr>
            <a:xfrm>
              <a:off x="1225550" y="5749925"/>
              <a:ext cx="2767889" cy="155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9" name="文本框 438">
              <a:extLst>
                <a:ext uri="{FF2B5EF4-FFF2-40B4-BE49-F238E27FC236}">
                  <a16:creationId xmlns:a16="http://schemas.microsoft.com/office/drawing/2014/main" id="{569AAD41-AA95-E88B-85D1-CECD2DF3686F}"/>
                </a:ext>
              </a:extLst>
            </p:cNvPr>
            <p:cNvSpPr txBox="1"/>
            <p:nvPr/>
          </p:nvSpPr>
          <p:spPr>
            <a:xfrm>
              <a:off x="1789188" y="5758461"/>
              <a:ext cx="61491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12</a:t>
              </a:r>
              <a:r>
                <a:rPr kumimoji="0" lang="zh-CN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周</a:t>
              </a:r>
            </a:p>
          </p:txBody>
        </p:sp>
        <p:sp>
          <p:nvSpPr>
            <p:cNvPr id="440" name="文本框 439">
              <a:extLst>
                <a:ext uri="{FF2B5EF4-FFF2-40B4-BE49-F238E27FC236}">
                  <a16:creationId xmlns:a16="http://schemas.microsoft.com/office/drawing/2014/main" id="{54E60622-E00F-E95F-EE86-30F1108E72CD}"/>
                </a:ext>
              </a:extLst>
            </p:cNvPr>
            <p:cNvSpPr txBox="1"/>
            <p:nvPr/>
          </p:nvSpPr>
          <p:spPr>
            <a:xfrm>
              <a:off x="1216802" y="5758461"/>
              <a:ext cx="52553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基线</a:t>
              </a:r>
            </a:p>
          </p:txBody>
        </p:sp>
        <p:sp>
          <p:nvSpPr>
            <p:cNvPr id="441" name="文本框 440">
              <a:extLst>
                <a:ext uri="{FF2B5EF4-FFF2-40B4-BE49-F238E27FC236}">
                  <a16:creationId xmlns:a16="http://schemas.microsoft.com/office/drawing/2014/main" id="{27E85478-9D43-8361-C3C5-C448D8F3C00F}"/>
                </a:ext>
              </a:extLst>
            </p:cNvPr>
            <p:cNvSpPr txBox="1"/>
            <p:nvPr/>
          </p:nvSpPr>
          <p:spPr>
            <a:xfrm>
              <a:off x="2487037" y="5758461"/>
              <a:ext cx="44823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24</a:t>
              </a:r>
              <a:r>
                <a:rPr kumimoji="0" lang="zh-CN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周</a:t>
              </a:r>
            </a:p>
          </p:txBody>
        </p:sp>
        <p:sp>
          <p:nvSpPr>
            <p:cNvPr id="442" name="文本框 441">
              <a:extLst>
                <a:ext uri="{FF2B5EF4-FFF2-40B4-BE49-F238E27FC236}">
                  <a16:creationId xmlns:a16="http://schemas.microsoft.com/office/drawing/2014/main" id="{4A16643E-D4FA-AE4D-EBD2-6A8A04A84DAF}"/>
                </a:ext>
              </a:extLst>
            </p:cNvPr>
            <p:cNvSpPr txBox="1"/>
            <p:nvPr/>
          </p:nvSpPr>
          <p:spPr>
            <a:xfrm>
              <a:off x="3231128" y="5758461"/>
              <a:ext cx="57614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40</a:t>
              </a:r>
              <a:r>
                <a:rPr kumimoji="0" lang="zh-CN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周</a:t>
              </a:r>
            </a:p>
          </p:txBody>
        </p:sp>
        <p:sp>
          <p:nvSpPr>
            <p:cNvPr id="443" name="文本框 442">
              <a:extLst>
                <a:ext uri="{FF2B5EF4-FFF2-40B4-BE49-F238E27FC236}">
                  <a16:creationId xmlns:a16="http://schemas.microsoft.com/office/drawing/2014/main" id="{2F22B068-18E4-D90F-CC4C-469186A29F86}"/>
                </a:ext>
              </a:extLst>
            </p:cNvPr>
            <p:cNvSpPr txBox="1"/>
            <p:nvPr/>
          </p:nvSpPr>
          <p:spPr>
            <a:xfrm>
              <a:off x="3649935" y="5758461"/>
              <a:ext cx="57614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48</a:t>
              </a:r>
              <a:r>
                <a:rPr kumimoji="0" lang="zh-CN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周</a:t>
              </a:r>
            </a:p>
          </p:txBody>
        </p:sp>
        <p:sp>
          <p:nvSpPr>
            <p:cNvPr id="444" name="文本框 443">
              <a:extLst>
                <a:ext uri="{FF2B5EF4-FFF2-40B4-BE49-F238E27FC236}">
                  <a16:creationId xmlns:a16="http://schemas.microsoft.com/office/drawing/2014/main" id="{70D62211-6C7A-0F31-DF2D-0EAEC6EB97B9}"/>
                </a:ext>
              </a:extLst>
            </p:cNvPr>
            <p:cNvSpPr txBox="1"/>
            <p:nvPr/>
          </p:nvSpPr>
          <p:spPr>
            <a:xfrm>
              <a:off x="2691240" y="5758461"/>
              <a:ext cx="44823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28</a:t>
              </a:r>
              <a:r>
                <a:rPr kumimoji="0" lang="zh-CN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周</a:t>
              </a:r>
            </a:p>
          </p:txBody>
        </p:sp>
      </p:grpSp>
      <p:grpSp>
        <p:nvGrpSpPr>
          <p:cNvPr id="459" name="组合 458">
            <a:extLst>
              <a:ext uri="{FF2B5EF4-FFF2-40B4-BE49-F238E27FC236}">
                <a16:creationId xmlns:a16="http://schemas.microsoft.com/office/drawing/2014/main" id="{0621B7CE-8F13-48F9-1F1C-E9467845FE4D}"/>
              </a:ext>
            </a:extLst>
          </p:cNvPr>
          <p:cNvGrpSpPr/>
          <p:nvPr/>
        </p:nvGrpSpPr>
        <p:grpSpPr>
          <a:xfrm>
            <a:off x="647700" y="1098220"/>
            <a:ext cx="10896600" cy="2399891"/>
            <a:chOff x="800100" y="3442911"/>
            <a:chExt cx="10896600" cy="2382733"/>
          </a:xfrm>
        </p:grpSpPr>
        <p:sp>
          <p:nvSpPr>
            <p:cNvPr id="452" name="矩形: 圆角 451">
              <a:extLst>
                <a:ext uri="{FF2B5EF4-FFF2-40B4-BE49-F238E27FC236}">
                  <a16:creationId xmlns:a16="http://schemas.microsoft.com/office/drawing/2014/main" id="{94934A35-4E16-3C8D-BEFB-E74BA77E67A3}"/>
                </a:ext>
              </a:extLst>
            </p:cNvPr>
            <p:cNvSpPr/>
            <p:nvPr/>
          </p:nvSpPr>
          <p:spPr>
            <a:xfrm>
              <a:off x="800100" y="3593644"/>
              <a:ext cx="10896600" cy="2232000"/>
            </a:xfrm>
            <a:prstGeom prst="roundRect">
              <a:avLst>
                <a:gd name="adj" fmla="val 3552"/>
              </a:avLst>
            </a:prstGeom>
            <a:noFill/>
            <a:ln>
              <a:solidFill>
                <a:schemeClr val="accent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tIns="252000" rIns="360000" bIns="0" rtlCol="0" anchor="t"/>
            <a:lstStyle/>
            <a:p>
              <a:pPr algn="ctr"/>
              <a:endParaRPr lang="zh-CN" altLang="en-US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5" name="文本框 454">
              <a:extLst>
                <a:ext uri="{FF2B5EF4-FFF2-40B4-BE49-F238E27FC236}">
                  <a16:creationId xmlns:a16="http://schemas.microsoft.com/office/drawing/2014/main" id="{44D58683-2E25-2AF3-6DED-6F420D8F1026}"/>
                </a:ext>
              </a:extLst>
            </p:cNvPr>
            <p:cNvSpPr txBox="1"/>
            <p:nvPr/>
          </p:nvSpPr>
          <p:spPr>
            <a:xfrm>
              <a:off x="1290580" y="3442911"/>
              <a:ext cx="10097646" cy="38074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 anchorCtr="0">
              <a:noAutofit/>
            </a:bodyPr>
            <a:lstStyle/>
            <a:p>
              <a:pPr lvl="0" algn="ctr"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伐莫洛龙</a:t>
              </a:r>
              <a:r>
                <a:rPr lang="zh-CN" altLang="en-US" sz="14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持续使用</a:t>
              </a:r>
              <a:r>
                <a:rPr lang="en-US" altLang="zh-CN" sz="14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48</a:t>
              </a:r>
              <a:r>
                <a:rPr lang="zh-CN" altLang="en-US" sz="14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周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未出现生长抑制，而泼尼松</a:t>
              </a:r>
              <a:r>
                <a:rPr lang="en-US" altLang="zh-CN" sz="14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0.75mg/kg/</a:t>
              </a:r>
              <a:r>
                <a:rPr lang="zh-CN" altLang="en-US" sz="14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天组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出现生长抑制，从泼尼松换用伐莫洛龙患者恢复生长轨迹</a:t>
              </a:r>
            </a:p>
          </p:txBody>
        </p:sp>
      </p:grpSp>
      <p:grpSp>
        <p:nvGrpSpPr>
          <p:cNvPr id="466" name="组合 465">
            <a:extLst>
              <a:ext uri="{FF2B5EF4-FFF2-40B4-BE49-F238E27FC236}">
                <a16:creationId xmlns:a16="http://schemas.microsoft.com/office/drawing/2014/main" id="{DBE5CA38-FE98-F4F0-03D0-92E925E1C423}"/>
              </a:ext>
            </a:extLst>
          </p:cNvPr>
          <p:cNvGrpSpPr/>
          <p:nvPr/>
        </p:nvGrpSpPr>
        <p:grpSpPr>
          <a:xfrm>
            <a:off x="2832844" y="6147069"/>
            <a:ext cx="6526313" cy="369332"/>
            <a:chOff x="685348" y="3939895"/>
            <a:chExt cx="6526313" cy="369332"/>
          </a:xfrm>
        </p:grpSpPr>
        <p:grpSp>
          <p:nvGrpSpPr>
            <p:cNvPr id="467" name="组合 466">
              <a:extLst>
                <a:ext uri="{FF2B5EF4-FFF2-40B4-BE49-F238E27FC236}">
                  <a16:creationId xmlns:a16="http://schemas.microsoft.com/office/drawing/2014/main" id="{F266DE11-0595-D8F1-453E-F3BE5E6B6F81}"/>
                </a:ext>
              </a:extLst>
            </p:cNvPr>
            <p:cNvGrpSpPr/>
            <p:nvPr/>
          </p:nvGrpSpPr>
          <p:grpSpPr>
            <a:xfrm>
              <a:off x="685348" y="3939895"/>
              <a:ext cx="2493300" cy="369332"/>
              <a:chOff x="592220" y="4192114"/>
              <a:chExt cx="2493300" cy="371771"/>
            </a:xfrm>
          </p:grpSpPr>
          <p:sp>
            <p:nvSpPr>
              <p:cNvPr id="477" name="流程图: 接点 476">
                <a:extLst>
                  <a:ext uri="{FF2B5EF4-FFF2-40B4-BE49-F238E27FC236}">
                    <a16:creationId xmlns:a16="http://schemas.microsoft.com/office/drawing/2014/main" id="{C9C1B883-5C53-BCE2-348E-9FBED873A42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2220" y="4257012"/>
                <a:ext cx="101037" cy="101037"/>
              </a:xfrm>
              <a:prstGeom prst="flowChartConnector">
                <a:avLst/>
              </a:prstGeom>
              <a:solidFill>
                <a:srgbClr val="FFA3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8766D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78" name="文本框 477">
                <a:extLst>
                  <a:ext uri="{FF2B5EF4-FFF2-40B4-BE49-F238E27FC236}">
                    <a16:creationId xmlns:a16="http://schemas.microsoft.com/office/drawing/2014/main" id="{6206C1DA-205C-2F17-AED4-B7030D0FB737}"/>
                  </a:ext>
                </a:extLst>
              </p:cNvPr>
              <p:cNvSpPr txBox="1"/>
              <p:nvPr/>
            </p:nvSpPr>
            <p:spPr>
              <a:xfrm>
                <a:off x="716142" y="4192114"/>
                <a:ext cx="2369378" cy="371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伐莫洛龙  </a:t>
                </a:r>
                <a:r>
                  <a:rPr lang="en-US" altLang="zh-CN" sz="900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6 </a:t>
                </a:r>
                <a:r>
                  <a:rPr kumimoji="0" lang="en-US" altLang="zh-CN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mg/kg/</a:t>
                </a:r>
                <a:r>
                  <a:rPr kumimoji="0" lang="zh-CN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天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68" name="组合 467">
              <a:extLst>
                <a:ext uri="{FF2B5EF4-FFF2-40B4-BE49-F238E27FC236}">
                  <a16:creationId xmlns:a16="http://schemas.microsoft.com/office/drawing/2014/main" id="{3F50A14F-ADB8-2D01-C274-E764CFA1406C}"/>
                </a:ext>
              </a:extLst>
            </p:cNvPr>
            <p:cNvGrpSpPr/>
            <p:nvPr/>
          </p:nvGrpSpPr>
          <p:grpSpPr>
            <a:xfrm>
              <a:off x="5190738" y="3939895"/>
              <a:ext cx="2020923" cy="229318"/>
              <a:chOff x="4139952" y="4192114"/>
              <a:chExt cx="2020923" cy="230832"/>
            </a:xfrm>
          </p:grpSpPr>
          <p:sp>
            <p:nvSpPr>
              <p:cNvPr id="475" name="流程图: 接点 474">
                <a:extLst>
                  <a:ext uri="{FF2B5EF4-FFF2-40B4-BE49-F238E27FC236}">
                    <a16:creationId xmlns:a16="http://schemas.microsoft.com/office/drawing/2014/main" id="{3A313162-F564-36DC-E7C3-E2B1A736B48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139952" y="4257012"/>
                <a:ext cx="101037" cy="101037"/>
              </a:xfrm>
              <a:prstGeom prst="flowChartConnector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83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76" name="文本框 475">
                <a:extLst>
                  <a:ext uri="{FF2B5EF4-FFF2-40B4-BE49-F238E27FC236}">
                    <a16:creationId xmlns:a16="http://schemas.microsoft.com/office/drawing/2014/main" id="{89575F06-3C38-EFD7-9B0D-643FF6DD145E}"/>
                  </a:ext>
                </a:extLst>
              </p:cNvPr>
              <p:cNvSpPr txBox="1"/>
              <p:nvPr/>
            </p:nvSpPr>
            <p:spPr>
              <a:xfrm>
                <a:off x="4336730" y="4192114"/>
                <a:ext cx="182414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900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转换为</a:t>
                </a:r>
                <a:r>
                  <a:rPr kumimoji="0" lang="zh-CN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伐莫洛龙  </a:t>
                </a:r>
                <a:r>
                  <a:rPr lang="en-US" altLang="zh-CN" sz="900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6 </a:t>
                </a:r>
                <a:r>
                  <a:rPr kumimoji="0" lang="en-US" altLang="zh-CN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mg/kg/</a:t>
                </a:r>
                <a:r>
                  <a:rPr kumimoji="0" lang="zh-CN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天</a:t>
                </a:r>
              </a:p>
            </p:txBody>
          </p:sp>
        </p:grpSp>
        <p:grpSp>
          <p:nvGrpSpPr>
            <p:cNvPr id="469" name="组合 468">
              <a:extLst>
                <a:ext uri="{FF2B5EF4-FFF2-40B4-BE49-F238E27FC236}">
                  <a16:creationId xmlns:a16="http://schemas.microsoft.com/office/drawing/2014/main" id="{3D054DFF-A6C4-2575-937B-C1A9E2C5CD8B}"/>
                </a:ext>
              </a:extLst>
            </p:cNvPr>
            <p:cNvGrpSpPr/>
            <p:nvPr/>
          </p:nvGrpSpPr>
          <p:grpSpPr>
            <a:xfrm>
              <a:off x="2938043" y="3939895"/>
              <a:ext cx="2205842" cy="369332"/>
              <a:chOff x="592220" y="4192114"/>
              <a:chExt cx="2205842" cy="371771"/>
            </a:xfrm>
          </p:grpSpPr>
          <p:sp>
            <p:nvSpPr>
              <p:cNvPr id="473" name="流程图: 接点 472">
                <a:extLst>
                  <a:ext uri="{FF2B5EF4-FFF2-40B4-BE49-F238E27FC236}">
                    <a16:creationId xmlns:a16="http://schemas.microsoft.com/office/drawing/2014/main" id="{EC406F49-6EC6-973E-2229-E96A50552E4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2220" y="4257012"/>
                <a:ext cx="101037" cy="101037"/>
              </a:xfrm>
              <a:prstGeom prst="flowChartConnector">
                <a:avLst/>
              </a:prstGeom>
              <a:solidFill>
                <a:srgbClr val="6B7EB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8766D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74" name="文本框 473">
                <a:extLst>
                  <a:ext uri="{FF2B5EF4-FFF2-40B4-BE49-F238E27FC236}">
                    <a16:creationId xmlns:a16="http://schemas.microsoft.com/office/drawing/2014/main" id="{79661F79-9D4A-0759-BC55-1C36DBA157F8}"/>
                  </a:ext>
                </a:extLst>
              </p:cNvPr>
              <p:cNvSpPr txBox="1"/>
              <p:nvPr/>
            </p:nvSpPr>
            <p:spPr>
              <a:xfrm>
                <a:off x="716142" y="4192114"/>
                <a:ext cx="2081920" cy="371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泼尼松</a:t>
                </a:r>
                <a:r>
                  <a:rPr kumimoji="0" lang="en-US" altLang="zh-CN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 0.75 mg/kg/</a:t>
                </a:r>
                <a:r>
                  <a:rPr kumimoji="0" lang="zh-CN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天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396EB39A-CD00-BD40-FF98-698681220CCA}"/>
              </a:ext>
            </a:extLst>
          </p:cNvPr>
          <p:cNvGrpSpPr/>
          <p:nvPr/>
        </p:nvGrpSpPr>
        <p:grpSpPr>
          <a:xfrm>
            <a:off x="10482073" y="0"/>
            <a:ext cx="1709927" cy="514370"/>
            <a:chOff x="7974334" y="-2263"/>
            <a:chExt cx="1709927" cy="514370"/>
          </a:xfrm>
        </p:grpSpPr>
        <p:sp>
          <p:nvSpPr>
            <p:cNvPr id="3" name="矩形: 对角圆角 2">
              <a:extLst>
                <a:ext uri="{FF2B5EF4-FFF2-40B4-BE49-F238E27FC236}">
                  <a16:creationId xmlns:a16="http://schemas.microsoft.com/office/drawing/2014/main" id="{66797DD8-7484-EEC0-589F-EE40192C3AE0}"/>
                </a:ext>
              </a:extLst>
            </p:cNvPr>
            <p:cNvSpPr/>
            <p:nvPr/>
          </p:nvSpPr>
          <p:spPr>
            <a:xfrm>
              <a:off x="7974334" y="-2263"/>
              <a:ext cx="1568918" cy="514369"/>
            </a:xfrm>
            <a:prstGeom prst="round2DiagRect">
              <a:avLst/>
            </a:prstGeom>
            <a:solidFill>
              <a:srgbClr val="4A752D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微软雅黑"/>
                <a:cs typeface="+mn-cs"/>
              </a:endParaRPr>
            </a:p>
          </p:txBody>
        </p:sp>
        <p:sp>
          <p:nvSpPr>
            <p:cNvPr id="4" name="矩形: 对角圆角 3">
              <a:extLst>
                <a:ext uri="{FF2B5EF4-FFF2-40B4-BE49-F238E27FC236}">
                  <a16:creationId xmlns:a16="http://schemas.microsoft.com/office/drawing/2014/main" id="{DFF46833-42EE-8B16-AA7C-6B487FACD2BF}"/>
                </a:ext>
              </a:extLst>
            </p:cNvPr>
            <p:cNvSpPr/>
            <p:nvPr/>
          </p:nvSpPr>
          <p:spPr>
            <a:xfrm>
              <a:off x="8046341" y="-2262"/>
              <a:ext cx="1568918" cy="514369"/>
            </a:xfrm>
            <a:prstGeom prst="round2DiagRect">
              <a:avLst/>
            </a:prstGeom>
            <a:solidFill>
              <a:srgbClr val="4A752D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微软雅黑"/>
                <a:cs typeface="+mn-cs"/>
              </a:endParaRPr>
            </a:p>
          </p:txBody>
        </p:sp>
        <p:sp>
          <p:nvSpPr>
            <p:cNvPr id="5" name="矩形: 对角圆角 4">
              <a:extLst>
                <a:ext uri="{FF2B5EF4-FFF2-40B4-BE49-F238E27FC236}">
                  <a16:creationId xmlns:a16="http://schemas.microsoft.com/office/drawing/2014/main" id="{588FDE36-4F64-ACF4-EDCB-50C698C2B463}"/>
                </a:ext>
              </a:extLst>
            </p:cNvPr>
            <p:cNvSpPr/>
            <p:nvPr/>
          </p:nvSpPr>
          <p:spPr>
            <a:xfrm>
              <a:off x="8115343" y="-2262"/>
              <a:ext cx="1568918" cy="514369"/>
            </a:xfrm>
            <a:prstGeom prst="round2DiagRect">
              <a:avLst/>
            </a:prstGeom>
            <a:solidFill>
              <a:srgbClr val="4A75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微软雅黑"/>
                  <a:cs typeface="+mn-cs"/>
                </a:rPr>
                <a:t>安全性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微软雅黑"/>
                <a:cs typeface="+mn-cs"/>
              </a:endParaRPr>
            </a:p>
          </p:txBody>
        </p:sp>
      </p:grp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18393A18-6614-ECD2-62DA-11F692C81500}"/>
              </a:ext>
            </a:extLst>
          </p:cNvPr>
          <p:cNvCxnSpPr>
            <a:cxnSpLocks/>
          </p:cNvCxnSpPr>
          <p:nvPr/>
        </p:nvCxnSpPr>
        <p:spPr>
          <a:xfrm flipV="1">
            <a:off x="2714625" y="5065807"/>
            <a:ext cx="183357" cy="316706"/>
          </a:xfrm>
          <a:prstGeom prst="line">
            <a:avLst/>
          </a:prstGeom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FE161F7A-6D34-FC30-FB24-38BF25F1F7EA}"/>
              </a:ext>
            </a:extLst>
          </p:cNvPr>
          <p:cNvCxnSpPr>
            <a:cxnSpLocks/>
          </p:cNvCxnSpPr>
          <p:nvPr/>
        </p:nvCxnSpPr>
        <p:spPr>
          <a:xfrm flipV="1">
            <a:off x="2900363" y="4690683"/>
            <a:ext cx="621219" cy="360835"/>
          </a:xfrm>
          <a:prstGeom prst="line">
            <a:avLst/>
          </a:prstGeom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3EC74C85-84A9-65DD-4230-22274B4D4BA9}"/>
              </a:ext>
            </a:extLst>
          </p:cNvPr>
          <p:cNvCxnSpPr>
            <a:cxnSpLocks/>
          </p:cNvCxnSpPr>
          <p:nvPr/>
        </p:nvCxnSpPr>
        <p:spPr>
          <a:xfrm flipV="1">
            <a:off x="3519201" y="4561471"/>
            <a:ext cx="418807" cy="133399"/>
          </a:xfrm>
          <a:prstGeom prst="line">
            <a:avLst/>
          </a:prstGeom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ADF15680-ED16-B48C-07AC-4612281C73F4}"/>
              </a:ext>
            </a:extLst>
          </p:cNvPr>
          <p:cNvCxnSpPr>
            <a:cxnSpLocks/>
          </p:cNvCxnSpPr>
          <p:nvPr/>
        </p:nvCxnSpPr>
        <p:spPr>
          <a:xfrm flipV="1">
            <a:off x="6375085" y="4558348"/>
            <a:ext cx="204203" cy="831409"/>
          </a:xfrm>
          <a:prstGeom prst="line">
            <a:avLst/>
          </a:prstGeom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E5CCBB9D-1966-5415-12EC-7D15BD6AC4FE}"/>
              </a:ext>
            </a:extLst>
          </p:cNvPr>
          <p:cNvCxnSpPr>
            <a:cxnSpLocks/>
          </p:cNvCxnSpPr>
          <p:nvPr/>
        </p:nvCxnSpPr>
        <p:spPr>
          <a:xfrm>
            <a:off x="6579288" y="4558348"/>
            <a:ext cx="606224" cy="228852"/>
          </a:xfrm>
          <a:prstGeom prst="line">
            <a:avLst/>
          </a:prstGeom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0260AF98-A005-04B4-F8D6-54E90F574D10}"/>
              </a:ext>
            </a:extLst>
          </p:cNvPr>
          <p:cNvCxnSpPr>
            <a:cxnSpLocks/>
          </p:cNvCxnSpPr>
          <p:nvPr/>
        </p:nvCxnSpPr>
        <p:spPr>
          <a:xfrm>
            <a:off x="7185512" y="4793355"/>
            <a:ext cx="418807" cy="26936"/>
          </a:xfrm>
          <a:prstGeom prst="line">
            <a:avLst/>
          </a:prstGeom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D943A186-C261-7CD0-604A-2033C15D6D79}"/>
              </a:ext>
            </a:extLst>
          </p:cNvPr>
          <p:cNvCxnSpPr>
            <a:cxnSpLocks/>
          </p:cNvCxnSpPr>
          <p:nvPr/>
        </p:nvCxnSpPr>
        <p:spPr>
          <a:xfrm flipV="1">
            <a:off x="10130183" y="4913407"/>
            <a:ext cx="211346" cy="462882"/>
          </a:xfrm>
          <a:prstGeom prst="line">
            <a:avLst/>
          </a:prstGeom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37AB9B2B-5CA3-E016-F126-D480F2A28211}"/>
              </a:ext>
            </a:extLst>
          </p:cNvPr>
          <p:cNvCxnSpPr>
            <a:cxnSpLocks/>
          </p:cNvCxnSpPr>
          <p:nvPr/>
        </p:nvCxnSpPr>
        <p:spPr>
          <a:xfrm flipV="1">
            <a:off x="10339148" y="4852379"/>
            <a:ext cx="606224" cy="61028"/>
          </a:xfrm>
          <a:prstGeom prst="line">
            <a:avLst/>
          </a:prstGeom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A2DE2A82-DD1A-558A-A94B-CD0108B38D67}"/>
              </a:ext>
            </a:extLst>
          </p:cNvPr>
          <p:cNvCxnSpPr>
            <a:cxnSpLocks/>
          </p:cNvCxnSpPr>
          <p:nvPr/>
        </p:nvCxnSpPr>
        <p:spPr>
          <a:xfrm flipV="1">
            <a:off x="10945372" y="4690683"/>
            <a:ext cx="421188" cy="161696"/>
          </a:xfrm>
          <a:prstGeom prst="line">
            <a:avLst/>
          </a:prstGeom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>
            <a:extLst>
              <a:ext uri="{FF2B5EF4-FFF2-40B4-BE49-F238E27FC236}">
                <a16:creationId xmlns:a16="http://schemas.microsoft.com/office/drawing/2014/main" id="{EF7C6351-2E5E-75B7-B134-E5B3A734C053}"/>
              </a:ext>
            </a:extLst>
          </p:cNvPr>
          <p:cNvGrpSpPr/>
          <p:nvPr/>
        </p:nvGrpSpPr>
        <p:grpSpPr>
          <a:xfrm>
            <a:off x="2750766" y="5254820"/>
            <a:ext cx="1436286" cy="276999"/>
            <a:chOff x="2750766" y="5273108"/>
            <a:chExt cx="1436286" cy="276999"/>
          </a:xfrm>
        </p:grpSpPr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67484E12-731C-94A4-E9B0-0EEFC2F984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50766" y="5411986"/>
              <a:ext cx="282958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ED6A83FE-F85F-08C5-EC62-D361A2308C85}"/>
                </a:ext>
              </a:extLst>
            </p:cNvPr>
            <p:cNvSpPr txBox="1"/>
            <p:nvPr/>
          </p:nvSpPr>
          <p:spPr>
            <a:xfrm>
              <a:off x="3006291" y="5273108"/>
              <a:ext cx="1180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rgbClr val="C00000"/>
                  </a:solidFill>
                </a:rPr>
                <a:t>换用伐莫洛龙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7605350-CBF8-4D26-5C1D-BCBBF9CDF0FD}"/>
              </a:ext>
            </a:extLst>
          </p:cNvPr>
          <p:cNvGrpSpPr/>
          <p:nvPr/>
        </p:nvGrpSpPr>
        <p:grpSpPr>
          <a:xfrm>
            <a:off x="6416375" y="5244808"/>
            <a:ext cx="1369406" cy="276999"/>
            <a:chOff x="2750766" y="5273108"/>
            <a:chExt cx="1369406" cy="276999"/>
          </a:xfrm>
        </p:grpSpPr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66CDE7AE-74BF-C3E7-A47B-A447580C96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50766" y="5411986"/>
              <a:ext cx="282958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6BDC0C78-918D-74BA-CEBE-FBAF6432A7D0}"/>
                </a:ext>
              </a:extLst>
            </p:cNvPr>
            <p:cNvSpPr txBox="1"/>
            <p:nvPr/>
          </p:nvSpPr>
          <p:spPr>
            <a:xfrm>
              <a:off x="3006292" y="5273108"/>
              <a:ext cx="11138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rgbClr val="C00000"/>
                  </a:solidFill>
                </a:rPr>
                <a:t>换用伐莫洛龙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7BAB0E5-E36F-99D0-8370-68156E63CBCD}"/>
              </a:ext>
            </a:extLst>
          </p:cNvPr>
          <p:cNvGrpSpPr/>
          <p:nvPr/>
        </p:nvGrpSpPr>
        <p:grpSpPr>
          <a:xfrm>
            <a:off x="10162817" y="5224812"/>
            <a:ext cx="1474096" cy="276999"/>
            <a:chOff x="2750766" y="5273108"/>
            <a:chExt cx="1474096" cy="276999"/>
          </a:xfrm>
        </p:grpSpPr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CC882812-175D-2C7D-9C55-57E113B67B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50766" y="5411986"/>
              <a:ext cx="282958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D799B0D7-0462-7193-F632-B25F76701F62}"/>
                </a:ext>
              </a:extLst>
            </p:cNvPr>
            <p:cNvSpPr txBox="1"/>
            <p:nvPr/>
          </p:nvSpPr>
          <p:spPr>
            <a:xfrm>
              <a:off x="3006292" y="5273108"/>
              <a:ext cx="1218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rgbClr val="C00000"/>
                  </a:solidFill>
                </a:rPr>
                <a:t>换用伐莫洛龙</a:t>
              </a:r>
            </a:p>
          </p:txBody>
        </p:sp>
      </p:grpSp>
      <p:grpSp>
        <p:nvGrpSpPr>
          <p:cNvPr id="133" name="组合 132">
            <a:extLst>
              <a:ext uri="{FF2B5EF4-FFF2-40B4-BE49-F238E27FC236}">
                <a16:creationId xmlns:a16="http://schemas.microsoft.com/office/drawing/2014/main" id="{2D649B79-75DB-3729-9633-B70C0B856C88}"/>
              </a:ext>
            </a:extLst>
          </p:cNvPr>
          <p:cNvGrpSpPr/>
          <p:nvPr/>
        </p:nvGrpSpPr>
        <p:grpSpPr>
          <a:xfrm>
            <a:off x="2092763" y="1587210"/>
            <a:ext cx="3718758" cy="1665412"/>
            <a:chOff x="2092763" y="1570276"/>
            <a:chExt cx="3718758" cy="1665412"/>
          </a:xfrm>
        </p:grpSpPr>
        <p:grpSp>
          <p:nvGrpSpPr>
            <p:cNvPr id="131" name="组合 130">
              <a:extLst>
                <a:ext uri="{FF2B5EF4-FFF2-40B4-BE49-F238E27FC236}">
                  <a16:creationId xmlns:a16="http://schemas.microsoft.com/office/drawing/2014/main" id="{13D3325D-0314-4E19-ADD6-1BD1A66FCCED}"/>
                </a:ext>
              </a:extLst>
            </p:cNvPr>
            <p:cNvGrpSpPr/>
            <p:nvPr/>
          </p:nvGrpSpPr>
          <p:grpSpPr>
            <a:xfrm>
              <a:off x="2092763" y="1570276"/>
              <a:ext cx="3718758" cy="1665412"/>
              <a:chOff x="2092763" y="1570276"/>
              <a:chExt cx="3718758" cy="1665412"/>
            </a:xfrm>
          </p:grpSpPr>
          <p:grpSp>
            <p:nvGrpSpPr>
              <p:cNvPr id="451" name="组合 450">
                <a:extLst>
                  <a:ext uri="{FF2B5EF4-FFF2-40B4-BE49-F238E27FC236}">
                    <a16:creationId xmlns:a16="http://schemas.microsoft.com/office/drawing/2014/main" id="{A18003DE-0539-F91D-3B24-D94A4AC32F5F}"/>
                  </a:ext>
                </a:extLst>
              </p:cNvPr>
              <p:cNvGrpSpPr/>
              <p:nvPr/>
            </p:nvGrpSpPr>
            <p:grpSpPr>
              <a:xfrm>
                <a:off x="2092763" y="1570276"/>
                <a:ext cx="3718758" cy="1665412"/>
                <a:chOff x="734962" y="2789455"/>
                <a:chExt cx="3344185" cy="1222454"/>
              </a:xfrm>
            </p:grpSpPr>
            <p:pic>
              <p:nvPicPr>
                <p:cNvPr id="453" name="图片 452">
                  <a:extLst>
                    <a:ext uri="{FF2B5EF4-FFF2-40B4-BE49-F238E27FC236}">
                      <a16:creationId xmlns:a16="http://schemas.microsoft.com/office/drawing/2014/main" id="{218553E1-B574-DB6A-D344-3FD4DA0882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7390" t="17606" b="11493"/>
                <a:stretch/>
              </p:blipFill>
              <p:spPr>
                <a:xfrm>
                  <a:off x="801117" y="2908875"/>
                  <a:ext cx="3278030" cy="1103034"/>
                </a:xfrm>
                <a:prstGeom prst="rect">
                  <a:avLst/>
                </a:prstGeom>
              </p:spPr>
            </p:pic>
            <p:sp>
              <p:nvSpPr>
                <p:cNvPr id="454" name="object 8">
                  <a:extLst>
                    <a:ext uri="{FF2B5EF4-FFF2-40B4-BE49-F238E27FC236}">
                      <a16:creationId xmlns:a16="http://schemas.microsoft.com/office/drawing/2014/main" id="{5AE8F393-2B19-969D-3120-3E5F79830A0E}"/>
                    </a:ext>
                  </a:extLst>
                </p:cNvPr>
                <p:cNvSpPr txBox="1"/>
                <p:nvPr/>
              </p:nvSpPr>
              <p:spPr>
                <a:xfrm>
                  <a:off x="1966740" y="2789455"/>
                  <a:ext cx="1630137" cy="145765"/>
                </a:xfrm>
                <a:prstGeom prst="rect">
                  <a:avLst/>
                </a:prstGeom>
                <a:noFill/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9525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050" b="1" i="0" u="none" strike="noStrike" kern="0" cap="none" spc="-19" normalizeH="0" baseline="0" noProof="0" dirty="0">
                      <a:ln>
                        <a:noFill/>
                      </a:ln>
                      <a:solidFill>
                        <a:srgbClr val="484847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身高</a:t>
                  </a:r>
                  <a:r>
                    <a:rPr kumimoji="0" sz="1050" b="1" i="0" u="none" strike="noStrike" kern="0" cap="none" spc="-19" normalizeH="0" baseline="0" noProof="0" dirty="0">
                      <a:ln>
                        <a:noFill/>
                      </a:ln>
                      <a:solidFill>
                        <a:srgbClr val="484847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 z-</a:t>
                  </a:r>
                  <a:r>
                    <a:rPr kumimoji="0" lang="zh-CN" altLang="en-US" sz="1050" b="1" i="0" u="none" strike="noStrike" kern="0" cap="none" spc="-19" normalizeH="0" baseline="0" noProof="0" dirty="0">
                      <a:ln>
                        <a:noFill/>
                      </a:ln>
                      <a:solidFill>
                        <a:srgbClr val="484847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评分</a:t>
                  </a:r>
                  <a:r>
                    <a:rPr kumimoji="0" sz="1050" b="1" i="0" u="none" strike="noStrike" kern="0" cap="none" spc="-19" normalizeH="0" baseline="0" noProof="0" dirty="0">
                      <a:ln>
                        <a:noFill/>
                      </a:ln>
                      <a:solidFill>
                        <a:srgbClr val="484847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 </a:t>
                  </a:r>
                  <a:r>
                    <a:rPr kumimoji="0" lang="en-US" altLang="zh-CN" sz="1050" b="1" i="0" u="none" strike="noStrike" kern="0" cap="none" spc="-19" normalizeH="0" baseline="0" noProof="0" dirty="0">
                      <a:ln>
                        <a:noFill/>
                      </a:ln>
                      <a:solidFill>
                        <a:srgbClr val="484847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( </a:t>
                  </a:r>
                  <a:r>
                    <a:rPr kumimoji="0" lang="zh-CN" altLang="en-US" sz="1050" b="1" i="0" u="none" strike="noStrike" kern="0" cap="none" spc="-30" normalizeH="0" baseline="0" noProof="0" dirty="0">
                      <a:ln>
                        <a:noFill/>
                      </a:ln>
                      <a:solidFill>
                        <a:srgbClr val="484847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伐莫洛龙治疗</a:t>
                  </a:r>
                  <a:r>
                    <a:rPr kumimoji="0" lang="en-US" altLang="zh-CN" sz="1050" b="1" i="0" u="none" strike="noStrike" kern="0" cap="none" spc="-30" normalizeH="0" baseline="0" noProof="0" dirty="0">
                      <a:ln>
                        <a:noFill/>
                      </a:ln>
                      <a:solidFill>
                        <a:srgbClr val="484847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)</a:t>
                  </a:r>
                  <a:endParaRPr kumimoji="0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56" name="object 4">
                  <a:extLst>
                    <a:ext uri="{FF2B5EF4-FFF2-40B4-BE49-F238E27FC236}">
                      <a16:creationId xmlns:a16="http://schemas.microsoft.com/office/drawing/2014/main" id="{1788BF56-CC37-A86E-A02A-7E0F770C1238}"/>
                    </a:ext>
                  </a:extLst>
                </p:cNvPr>
                <p:cNvSpPr txBox="1"/>
                <p:nvPr/>
              </p:nvSpPr>
              <p:spPr>
                <a:xfrm>
                  <a:off x="734962" y="3025520"/>
                  <a:ext cx="110480" cy="872877"/>
                </a:xfrm>
                <a:prstGeom prst="rect">
                  <a:avLst/>
                </a:prstGeom>
                <a:noFill/>
              </p:spPr>
              <p:txBody>
                <a:bodyPr vert="vert270" wrap="square" lIns="0" tIns="0" rIns="0" bIns="0" rtlCol="0">
                  <a:spAutoFit/>
                </a:bodyPr>
                <a:lstStyle/>
                <a:p>
                  <a:pPr marL="9525" marR="0" lvl="0" indent="0" algn="ctr" defTabSz="685800" rtl="0" eaLnBrk="1" fontAlgn="auto" latinLnBrk="0" hangingPunct="1">
                    <a:lnSpc>
                      <a:spcPts val="863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200" b="0" i="0" u="none" strike="noStrike" kern="0" cap="none" spc="-4" normalizeH="0" baseline="0" noProof="0" dirty="0">
                      <a:ln>
                        <a:noFill/>
                      </a:ln>
                      <a:solidFill>
                        <a:srgbClr val="484847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较基线变化</a:t>
                  </a: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84847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(</a:t>
                  </a:r>
                  <a:r>
                    <a:rPr kumimoji="0" sz="1200" b="0" i="0" u="none" strike="noStrike" kern="0" cap="none" spc="-4" normalizeH="0" baseline="0" noProof="0" dirty="0">
                      <a:ln>
                        <a:noFill/>
                      </a:ln>
                      <a:solidFill>
                        <a:srgbClr val="484847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S</a:t>
                  </a:r>
                  <a:r>
                    <a:rPr kumimoji="0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84847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EM</a:t>
                  </a: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84847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)</a:t>
                  </a:r>
                  <a:endParaRPr kumimoji="0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57" name="object 8">
                  <a:extLst>
                    <a:ext uri="{FF2B5EF4-FFF2-40B4-BE49-F238E27FC236}">
                      <a16:creationId xmlns:a16="http://schemas.microsoft.com/office/drawing/2014/main" id="{1FE1891F-406D-B2AC-1458-3611ED7D37CE}"/>
                    </a:ext>
                  </a:extLst>
                </p:cNvPr>
                <p:cNvSpPr txBox="1"/>
                <p:nvPr/>
              </p:nvSpPr>
              <p:spPr>
                <a:xfrm>
                  <a:off x="2555776" y="3774266"/>
                  <a:ext cx="360040" cy="178997"/>
                </a:xfrm>
                <a:prstGeom prst="rect">
                  <a:avLst/>
                </a:prstGeom>
                <a:solidFill>
                  <a:sysClr val="window" lastClr="FFFFFF"/>
                </a:solidFill>
              </p:spPr>
              <p:txBody>
                <a:bodyPr vert="horz" wrap="none" lIns="0" tIns="0" rIns="0" bIns="0" rtlCol="0" anchor="ctr">
                  <a:noAutofit/>
                </a:bodyPr>
                <a:lstStyle/>
                <a:p>
                  <a:pPr marL="9525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600" b="1" i="0" u="none" strike="noStrike" kern="0" cap="none" spc="-19" normalizeH="0" baseline="0" noProof="0" dirty="0">
                      <a:ln>
                        <a:noFill/>
                      </a:ln>
                      <a:solidFill>
                        <a:srgbClr val="484847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周</a:t>
                  </a:r>
                  <a:endParaRPr kumimoji="0" sz="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88" name="矩形 487">
                <a:extLst>
                  <a:ext uri="{FF2B5EF4-FFF2-40B4-BE49-F238E27FC236}">
                    <a16:creationId xmlns:a16="http://schemas.microsoft.com/office/drawing/2014/main" id="{CC8BA24D-7112-1CF7-75B9-475A07EC4E1B}"/>
                  </a:ext>
                </a:extLst>
              </p:cNvPr>
              <p:cNvSpPr/>
              <p:nvPr/>
            </p:nvSpPr>
            <p:spPr>
              <a:xfrm>
                <a:off x="2497667" y="1743736"/>
                <a:ext cx="3166533" cy="12530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B90D085E-D5E2-3DAB-2B59-046524842E45}"/>
                </a:ext>
              </a:extLst>
            </p:cNvPr>
            <p:cNvCxnSpPr/>
            <p:nvPr/>
          </p:nvCxnSpPr>
          <p:spPr>
            <a:xfrm>
              <a:off x="2510367" y="2785136"/>
              <a:ext cx="31369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18C65A59-0F68-C6ED-23C6-D48ABCBEE993}"/>
                </a:ext>
              </a:extLst>
            </p:cNvPr>
            <p:cNvGrpSpPr/>
            <p:nvPr/>
          </p:nvGrpSpPr>
          <p:grpSpPr>
            <a:xfrm>
              <a:off x="3132667" y="1756437"/>
              <a:ext cx="2414057" cy="1020232"/>
              <a:chOff x="3132667" y="1841501"/>
              <a:chExt cx="2414057" cy="1020232"/>
            </a:xfrm>
          </p:grpSpPr>
          <p:sp>
            <p:nvSpPr>
              <p:cNvPr id="28" name="任意多边形: 形状 27">
                <a:extLst>
                  <a:ext uri="{FF2B5EF4-FFF2-40B4-BE49-F238E27FC236}">
                    <a16:creationId xmlns:a16="http://schemas.microsoft.com/office/drawing/2014/main" id="{82BFAE98-1B50-3B55-8B5A-FE90D9668746}"/>
                  </a:ext>
                </a:extLst>
              </p:cNvPr>
              <p:cNvSpPr/>
              <p:nvPr/>
            </p:nvSpPr>
            <p:spPr>
              <a:xfrm>
                <a:off x="3132667" y="2074333"/>
                <a:ext cx="2391833" cy="787400"/>
              </a:xfrm>
              <a:custGeom>
                <a:avLst/>
                <a:gdLst>
                  <a:gd name="connsiteX0" fmla="*/ 0 w 2391833"/>
                  <a:gd name="connsiteY0" fmla="*/ 787400 h 787400"/>
                  <a:gd name="connsiteX1" fmla="*/ 1193800 w 2391833"/>
                  <a:gd name="connsiteY1" fmla="*/ 262467 h 787400"/>
                  <a:gd name="connsiteX2" fmla="*/ 2391833 w 2391833"/>
                  <a:gd name="connsiteY2" fmla="*/ 0 h 787400"/>
                  <a:gd name="connsiteX3" fmla="*/ 2391833 w 2391833"/>
                  <a:gd name="connsiteY3" fmla="*/ 0 h 787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1833" h="787400">
                    <a:moveTo>
                      <a:pt x="0" y="787400"/>
                    </a:moveTo>
                    <a:lnTo>
                      <a:pt x="1193800" y="262467"/>
                    </a:lnTo>
                    <a:lnTo>
                      <a:pt x="2391833" y="0"/>
                    </a:lnTo>
                    <a:lnTo>
                      <a:pt x="2391833" y="0"/>
                    </a:lnTo>
                  </a:path>
                </a:pathLst>
              </a:custGeom>
              <a:noFill/>
              <a:ln w="19050">
                <a:solidFill>
                  <a:srgbClr val="FFA3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1" name="组合 50">
                <a:extLst>
                  <a:ext uri="{FF2B5EF4-FFF2-40B4-BE49-F238E27FC236}">
                    <a16:creationId xmlns:a16="http://schemas.microsoft.com/office/drawing/2014/main" id="{D84064F8-9F86-D84B-F34A-8816D07B774B}"/>
                  </a:ext>
                </a:extLst>
              </p:cNvPr>
              <p:cNvGrpSpPr/>
              <p:nvPr/>
            </p:nvGrpSpPr>
            <p:grpSpPr>
              <a:xfrm>
                <a:off x="4305300" y="2132013"/>
                <a:ext cx="42862" cy="404812"/>
                <a:chOff x="4305300" y="2132013"/>
                <a:chExt cx="42862" cy="404812"/>
              </a:xfrm>
            </p:grpSpPr>
            <p:cxnSp>
              <p:nvCxnSpPr>
                <p:cNvPr id="31" name="直接连接符 30">
                  <a:extLst>
                    <a:ext uri="{FF2B5EF4-FFF2-40B4-BE49-F238E27FC236}">
                      <a16:creationId xmlns:a16="http://schemas.microsoft.com/office/drawing/2014/main" id="{5ED6D3CB-9458-7EC9-22C9-7800503B98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05300" y="2132013"/>
                  <a:ext cx="42862" cy="0"/>
                </a:xfrm>
                <a:prstGeom prst="line">
                  <a:avLst/>
                </a:prstGeom>
                <a:ln w="19050">
                  <a:solidFill>
                    <a:srgbClr val="FFA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>
                  <a:extLst>
                    <a:ext uri="{FF2B5EF4-FFF2-40B4-BE49-F238E27FC236}">
                      <a16:creationId xmlns:a16="http://schemas.microsoft.com/office/drawing/2014/main" id="{88E131EB-4608-98FC-633D-097C57A1BF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05300" y="2536825"/>
                  <a:ext cx="42862" cy="0"/>
                </a:xfrm>
                <a:prstGeom prst="line">
                  <a:avLst/>
                </a:prstGeom>
                <a:ln w="19050">
                  <a:solidFill>
                    <a:srgbClr val="FFA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>
                  <a:extLst>
                    <a:ext uri="{FF2B5EF4-FFF2-40B4-BE49-F238E27FC236}">
                      <a16:creationId xmlns:a16="http://schemas.microsoft.com/office/drawing/2014/main" id="{16414D4C-DADD-87D4-EAB2-31DAA94DAC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26731" y="2135188"/>
                  <a:ext cx="0" cy="401637"/>
                </a:xfrm>
                <a:prstGeom prst="line">
                  <a:avLst/>
                </a:prstGeom>
                <a:ln w="19050">
                  <a:solidFill>
                    <a:srgbClr val="FFA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id="{04942668-B69C-EECE-98E9-B459385F2B1B}"/>
                  </a:ext>
                </a:extLst>
              </p:cNvPr>
              <p:cNvGrpSpPr/>
              <p:nvPr/>
            </p:nvGrpSpPr>
            <p:grpSpPr>
              <a:xfrm>
                <a:off x="5503862" y="1841501"/>
                <a:ext cx="42862" cy="476249"/>
                <a:chOff x="5503862" y="1841501"/>
                <a:chExt cx="42862" cy="476249"/>
              </a:xfrm>
            </p:grpSpPr>
            <p:cxnSp>
              <p:nvCxnSpPr>
                <p:cNvPr id="39" name="直接连接符 38">
                  <a:extLst>
                    <a:ext uri="{FF2B5EF4-FFF2-40B4-BE49-F238E27FC236}">
                      <a16:creationId xmlns:a16="http://schemas.microsoft.com/office/drawing/2014/main" id="{0FFA439D-E75B-1DED-73F6-3782E0D6F3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03862" y="2317750"/>
                  <a:ext cx="42862" cy="0"/>
                </a:xfrm>
                <a:prstGeom prst="line">
                  <a:avLst/>
                </a:prstGeom>
                <a:ln w="19050">
                  <a:solidFill>
                    <a:srgbClr val="FFA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>
                  <a:extLst>
                    <a:ext uri="{FF2B5EF4-FFF2-40B4-BE49-F238E27FC236}">
                      <a16:creationId xmlns:a16="http://schemas.microsoft.com/office/drawing/2014/main" id="{AAC5383D-3717-38BC-8BFA-01A9A7E5C0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03862" y="1841501"/>
                  <a:ext cx="42862" cy="0"/>
                </a:xfrm>
                <a:prstGeom prst="line">
                  <a:avLst/>
                </a:prstGeom>
                <a:ln w="19050">
                  <a:solidFill>
                    <a:srgbClr val="FFA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>
                  <a:extLst>
                    <a:ext uri="{FF2B5EF4-FFF2-40B4-BE49-F238E27FC236}">
                      <a16:creationId xmlns:a16="http://schemas.microsoft.com/office/drawing/2014/main" id="{8665FE09-343B-E2F9-2BB0-530DA51B2E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25293" y="1841501"/>
                  <a:ext cx="0" cy="473074"/>
                </a:xfrm>
                <a:prstGeom prst="line">
                  <a:avLst/>
                </a:prstGeom>
                <a:ln w="19050">
                  <a:solidFill>
                    <a:srgbClr val="FFA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87" name="文本框 486">
              <a:extLst>
                <a:ext uri="{FF2B5EF4-FFF2-40B4-BE49-F238E27FC236}">
                  <a16:creationId xmlns:a16="http://schemas.microsoft.com/office/drawing/2014/main" id="{A0CA922B-1C54-56B0-FF0A-636BDAD94CDA}"/>
                </a:ext>
              </a:extLst>
            </p:cNvPr>
            <p:cNvSpPr txBox="1"/>
            <p:nvPr/>
          </p:nvSpPr>
          <p:spPr>
            <a:xfrm>
              <a:off x="3014131" y="2802071"/>
              <a:ext cx="276860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00"/>
                <a:t>0                                            24                                            48</a:t>
              </a:r>
              <a:endParaRPr lang="zh-CN" altLang="en-US" sz="700"/>
            </a:p>
          </p:txBody>
        </p:sp>
      </p:grpSp>
      <p:grpSp>
        <p:nvGrpSpPr>
          <p:cNvPr id="134" name="组合 133">
            <a:extLst>
              <a:ext uri="{FF2B5EF4-FFF2-40B4-BE49-F238E27FC236}">
                <a16:creationId xmlns:a16="http://schemas.microsoft.com/office/drawing/2014/main" id="{4A3F6BFE-2741-528C-0CDE-D37D14782FFF}"/>
              </a:ext>
            </a:extLst>
          </p:cNvPr>
          <p:cNvGrpSpPr/>
          <p:nvPr/>
        </p:nvGrpSpPr>
        <p:grpSpPr>
          <a:xfrm>
            <a:off x="6516012" y="1650897"/>
            <a:ext cx="3677855" cy="1538039"/>
            <a:chOff x="6516012" y="1625188"/>
            <a:chExt cx="3677855" cy="1538039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59D07484-FC01-0C7A-205B-1DD7A2D6EFB6}"/>
                </a:ext>
              </a:extLst>
            </p:cNvPr>
            <p:cNvGrpSpPr/>
            <p:nvPr/>
          </p:nvGrpSpPr>
          <p:grpSpPr>
            <a:xfrm>
              <a:off x="6516012" y="1625188"/>
              <a:ext cx="3646805" cy="1538039"/>
              <a:chOff x="4942036" y="2753362"/>
              <a:chExt cx="2870324" cy="1059098"/>
            </a:xfrm>
          </p:grpSpPr>
          <p:pic>
            <p:nvPicPr>
              <p:cNvPr id="46" name="图片 45">
                <a:extLst>
                  <a:ext uri="{FF2B5EF4-FFF2-40B4-BE49-F238E27FC236}">
                    <a16:creationId xmlns:a16="http://schemas.microsoft.com/office/drawing/2014/main" id="{0DE7A058-F7E7-2805-C1C5-6C66A7319B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638" t="16239" b="26285"/>
              <a:stretch/>
            </p:blipFill>
            <p:spPr>
              <a:xfrm>
                <a:off x="5019040" y="2753362"/>
                <a:ext cx="2793320" cy="897659"/>
              </a:xfrm>
              <a:prstGeom prst="rect">
                <a:avLst/>
              </a:prstGeom>
            </p:spPr>
          </p:pic>
          <p:sp>
            <p:nvSpPr>
              <p:cNvPr id="48" name="object 4">
                <a:extLst>
                  <a:ext uri="{FF2B5EF4-FFF2-40B4-BE49-F238E27FC236}">
                    <a16:creationId xmlns:a16="http://schemas.microsoft.com/office/drawing/2014/main" id="{29192719-CBEC-8DC2-54E0-E879370F5064}"/>
                  </a:ext>
                </a:extLst>
              </p:cNvPr>
              <p:cNvSpPr txBox="1"/>
              <p:nvPr/>
            </p:nvSpPr>
            <p:spPr>
              <a:xfrm>
                <a:off x="4942036" y="2786306"/>
                <a:ext cx="96696" cy="872877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9525" marR="0" lvl="0" indent="0" algn="ctr" defTabSz="685800" rtl="0" eaLnBrk="1" fontAlgn="auto" latinLnBrk="0" hangingPunct="1">
                  <a:lnSpc>
                    <a:spcPts val="86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0" cap="none" spc="-4" normalizeH="0" baseline="0" noProof="0" dirty="0">
                    <a:ln>
                      <a:noFill/>
                    </a:ln>
                    <a:solidFill>
                      <a:srgbClr val="48484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较基线变化</a:t>
                </a: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8484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(</a:t>
                </a:r>
                <a:r>
                  <a:rPr kumimoji="0" sz="1200" b="0" i="0" u="none" strike="noStrike" kern="0" cap="none" spc="-4" normalizeH="0" baseline="0" noProof="0" dirty="0">
                    <a:ln>
                      <a:noFill/>
                    </a:ln>
                    <a:solidFill>
                      <a:srgbClr val="48484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S</a:t>
                </a:r>
                <a:r>
                  <a:rPr kumimoji="0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8484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EM</a:t>
                </a: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8484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)</a:t>
                </a: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object 8">
                <a:extLst>
                  <a:ext uri="{FF2B5EF4-FFF2-40B4-BE49-F238E27FC236}">
                    <a16:creationId xmlns:a16="http://schemas.microsoft.com/office/drawing/2014/main" id="{06D71431-ECA7-298B-3F77-AC19D0B43C01}"/>
                  </a:ext>
                </a:extLst>
              </p:cNvPr>
              <p:cNvSpPr txBox="1"/>
              <p:nvPr/>
            </p:nvSpPr>
            <p:spPr>
              <a:xfrm>
                <a:off x="6303769" y="3668444"/>
                <a:ext cx="360040" cy="144016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 marL="9525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600" b="1" i="0" u="none" strike="noStrike" kern="0" cap="none" spc="-19" normalizeH="0" baseline="0" noProof="0" dirty="0">
                    <a:ln>
                      <a:noFill/>
                    </a:ln>
                    <a:solidFill>
                      <a:srgbClr val="48484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周</a:t>
                </a:r>
                <a:endParaRPr kumimoji="0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97" name="矩形 496">
              <a:extLst>
                <a:ext uri="{FF2B5EF4-FFF2-40B4-BE49-F238E27FC236}">
                  <a16:creationId xmlns:a16="http://schemas.microsoft.com/office/drawing/2014/main" id="{8F95E32C-AC90-356B-B6FC-0CF5D16D2D3F}"/>
                </a:ext>
              </a:extLst>
            </p:cNvPr>
            <p:cNvSpPr/>
            <p:nvPr/>
          </p:nvSpPr>
          <p:spPr>
            <a:xfrm>
              <a:off x="6883401" y="1710266"/>
              <a:ext cx="3310466" cy="12530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7DAD3D1B-6FDB-E389-0176-564F739BA526}"/>
                </a:ext>
              </a:extLst>
            </p:cNvPr>
            <p:cNvGrpSpPr/>
            <p:nvPr/>
          </p:nvGrpSpPr>
          <p:grpSpPr>
            <a:xfrm>
              <a:off x="8572969" y="2561609"/>
              <a:ext cx="1474096" cy="276999"/>
              <a:chOff x="2750766" y="5273108"/>
              <a:chExt cx="1474096" cy="276999"/>
            </a:xfrm>
          </p:grpSpPr>
          <p:cxnSp>
            <p:nvCxnSpPr>
              <p:cNvPr id="34" name="直接箭头连接符 33">
                <a:extLst>
                  <a:ext uri="{FF2B5EF4-FFF2-40B4-BE49-F238E27FC236}">
                    <a16:creationId xmlns:a16="http://schemas.microsoft.com/office/drawing/2014/main" id="{E5C27AFC-77AA-12C4-7851-E155E49E42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750766" y="5411986"/>
                <a:ext cx="282958" cy="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21910E9C-C927-0EAA-B2BD-569DFB5675BF}"/>
                  </a:ext>
                </a:extLst>
              </p:cNvPr>
              <p:cNvSpPr txBox="1"/>
              <p:nvPr/>
            </p:nvSpPr>
            <p:spPr>
              <a:xfrm>
                <a:off x="3006292" y="5273108"/>
                <a:ext cx="12185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b="1" dirty="0">
                    <a:solidFill>
                      <a:srgbClr val="C00000"/>
                    </a:solidFill>
                  </a:rPr>
                  <a:t>换用伐莫洛龙</a:t>
                </a:r>
              </a:p>
            </p:txBody>
          </p:sp>
        </p:grpSp>
        <p:grpSp>
          <p:nvGrpSpPr>
            <p:cNvPr id="465" name="组合 464">
              <a:extLst>
                <a:ext uri="{FF2B5EF4-FFF2-40B4-BE49-F238E27FC236}">
                  <a16:creationId xmlns:a16="http://schemas.microsoft.com/office/drawing/2014/main" id="{71F3CF8B-1F9E-A772-616D-6E329DADDF2D}"/>
                </a:ext>
              </a:extLst>
            </p:cNvPr>
            <p:cNvGrpSpPr/>
            <p:nvPr/>
          </p:nvGrpSpPr>
          <p:grpSpPr>
            <a:xfrm>
              <a:off x="7435850" y="1838326"/>
              <a:ext cx="2132012" cy="1081087"/>
              <a:chOff x="7435850" y="1838326"/>
              <a:chExt cx="2132012" cy="1081087"/>
            </a:xfrm>
          </p:grpSpPr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C06DB760-E56D-EC0A-C16E-4FD538C5E2E1}"/>
                  </a:ext>
                </a:extLst>
              </p:cNvPr>
              <p:cNvSpPr/>
              <p:nvPr/>
            </p:nvSpPr>
            <p:spPr>
              <a:xfrm>
                <a:off x="7435850" y="2508250"/>
                <a:ext cx="1047750" cy="190500"/>
              </a:xfrm>
              <a:custGeom>
                <a:avLst/>
                <a:gdLst>
                  <a:gd name="connsiteX0" fmla="*/ 0 w 1047750"/>
                  <a:gd name="connsiteY0" fmla="*/ 0 h 190500"/>
                  <a:gd name="connsiteX1" fmla="*/ 1047750 w 1047750"/>
                  <a:gd name="connsiteY1" fmla="*/ 19050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7750" h="190500">
                    <a:moveTo>
                      <a:pt x="0" y="0"/>
                    </a:moveTo>
                    <a:lnTo>
                      <a:pt x="1047750" y="190500"/>
                    </a:lnTo>
                  </a:path>
                </a:pathLst>
              </a:custGeom>
              <a:noFill/>
              <a:ln w="19050">
                <a:solidFill>
                  <a:srgbClr val="6B7EB6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A578B17B-600B-F5A0-FDAC-AEF69EED3247}"/>
                  </a:ext>
                </a:extLst>
              </p:cNvPr>
              <p:cNvSpPr/>
              <p:nvPr/>
            </p:nvSpPr>
            <p:spPr>
              <a:xfrm>
                <a:off x="8486775" y="2098675"/>
                <a:ext cx="1057275" cy="600075"/>
              </a:xfrm>
              <a:custGeom>
                <a:avLst/>
                <a:gdLst>
                  <a:gd name="connsiteX0" fmla="*/ 0 w 1057275"/>
                  <a:gd name="connsiteY0" fmla="*/ 600075 h 600075"/>
                  <a:gd name="connsiteX1" fmla="*/ 1057275 w 1057275"/>
                  <a:gd name="connsiteY1" fmla="*/ 0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7275" h="600075">
                    <a:moveTo>
                      <a:pt x="0" y="600075"/>
                    </a:moveTo>
                    <a:lnTo>
                      <a:pt x="1057275" y="0"/>
                    </a:lnTo>
                  </a:path>
                </a:pathLst>
              </a:custGeom>
              <a:noFill/>
              <a:ln w="19050">
                <a:solidFill>
                  <a:srgbClr val="537C3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61" name="组合 460">
                <a:extLst>
                  <a:ext uri="{FF2B5EF4-FFF2-40B4-BE49-F238E27FC236}">
                    <a16:creationId xmlns:a16="http://schemas.microsoft.com/office/drawing/2014/main" id="{F8B4800A-C668-076B-FAD0-CAC9DE6A523D}"/>
                  </a:ext>
                </a:extLst>
              </p:cNvPr>
              <p:cNvGrpSpPr/>
              <p:nvPr/>
            </p:nvGrpSpPr>
            <p:grpSpPr>
              <a:xfrm>
                <a:off x="8457406" y="2479675"/>
                <a:ext cx="55562" cy="439738"/>
                <a:chOff x="8457406" y="2479675"/>
                <a:chExt cx="55562" cy="439738"/>
              </a:xfrm>
            </p:grpSpPr>
            <p:cxnSp>
              <p:nvCxnSpPr>
                <p:cNvPr id="57" name="直接连接符 56">
                  <a:extLst>
                    <a:ext uri="{FF2B5EF4-FFF2-40B4-BE49-F238E27FC236}">
                      <a16:creationId xmlns:a16="http://schemas.microsoft.com/office/drawing/2014/main" id="{C256E19B-F629-BFBB-52FD-95E14AAFF4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57406" y="2479675"/>
                  <a:ext cx="55562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>
                  <a:extLst>
                    <a:ext uri="{FF2B5EF4-FFF2-40B4-BE49-F238E27FC236}">
                      <a16:creationId xmlns:a16="http://schemas.microsoft.com/office/drawing/2014/main" id="{DC35C156-E681-F197-CE81-53982C4787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57406" y="2919413"/>
                  <a:ext cx="55562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1">
                  <a:extLst>
                    <a:ext uri="{FF2B5EF4-FFF2-40B4-BE49-F238E27FC236}">
                      <a16:creationId xmlns:a16="http://schemas.microsoft.com/office/drawing/2014/main" id="{366E54A9-7DFA-E3F8-9E42-5E4A0E3012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85187" y="2479675"/>
                  <a:ext cx="0" cy="43815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4" name="组合 463">
                <a:extLst>
                  <a:ext uri="{FF2B5EF4-FFF2-40B4-BE49-F238E27FC236}">
                    <a16:creationId xmlns:a16="http://schemas.microsoft.com/office/drawing/2014/main" id="{D0FF89E5-87EC-7237-D9B7-AE7F603C52E1}"/>
                  </a:ext>
                </a:extLst>
              </p:cNvPr>
              <p:cNvGrpSpPr/>
              <p:nvPr/>
            </p:nvGrpSpPr>
            <p:grpSpPr>
              <a:xfrm>
                <a:off x="9512300" y="1838326"/>
                <a:ext cx="55562" cy="522287"/>
                <a:chOff x="9512300" y="1838326"/>
                <a:chExt cx="55562" cy="522287"/>
              </a:xfrm>
            </p:grpSpPr>
            <p:cxnSp>
              <p:nvCxnSpPr>
                <p:cNvPr id="59" name="直接连接符 58">
                  <a:extLst>
                    <a:ext uri="{FF2B5EF4-FFF2-40B4-BE49-F238E27FC236}">
                      <a16:creationId xmlns:a16="http://schemas.microsoft.com/office/drawing/2014/main" id="{7C5BCEAC-598E-913E-4BBB-F14EDDEEF4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12300" y="1839913"/>
                  <a:ext cx="55562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>
                  <a:extLst>
                    <a:ext uri="{FF2B5EF4-FFF2-40B4-BE49-F238E27FC236}">
                      <a16:creationId xmlns:a16="http://schemas.microsoft.com/office/drawing/2014/main" id="{47ADBE26-BAF3-97C0-C68B-060810C1DC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12300" y="2360613"/>
                  <a:ext cx="55562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2" name="直接连接符 461">
                  <a:extLst>
                    <a:ext uri="{FF2B5EF4-FFF2-40B4-BE49-F238E27FC236}">
                      <a16:creationId xmlns:a16="http://schemas.microsoft.com/office/drawing/2014/main" id="{7EC9086B-B74A-9E7D-AB65-81CADC4B4F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40081" y="1838326"/>
                  <a:ext cx="0" cy="51752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86" name="直接连接符 485">
              <a:extLst>
                <a:ext uri="{FF2B5EF4-FFF2-40B4-BE49-F238E27FC236}">
                  <a16:creationId xmlns:a16="http://schemas.microsoft.com/office/drawing/2014/main" id="{A98A9698-915F-988F-91D9-F8D617469A2D}"/>
                </a:ext>
              </a:extLst>
            </p:cNvPr>
            <p:cNvCxnSpPr/>
            <p:nvPr/>
          </p:nvCxnSpPr>
          <p:spPr>
            <a:xfrm>
              <a:off x="6901392" y="2511425"/>
              <a:ext cx="31369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1" name="文本框 490">
              <a:extLst>
                <a:ext uri="{FF2B5EF4-FFF2-40B4-BE49-F238E27FC236}">
                  <a16:creationId xmlns:a16="http://schemas.microsoft.com/office/drawing/2014/main" id="{56BE2518-FF1D-6747-FA08-D286CF207608}"/>
                </a:ext>
              </a:extLst>
            </p:cNvPr>
            <p:cNvSpPr txBox="1"/>
            <p:nvPr/>
          </p:nvSpPr>
          <p:spPr>
            <a:xfrm>
              <a:off x="7315198" y="2497668"/>
              <a:ext cx="276860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00" dirty="0"/>
                <a:t>0                                       24                                     48</a:t>
              </a:r>
              <a:endParaRPr lang="zh-CN" altLang="en-US" sz="700" dirty="0"/>
            </a:p>
          </p:txBody>
        </p:sp>
      </p:grpSp>
      <p:grpSp>
        <p:nvGrpSpPr>
          <p:cNvPr id="130" name="组合 129">
            <a:extLst>
              <a:ext uri="{FF2B5EF4-FFF2-40B4-BE49-F238E27FC236}">
                <a16:creationId xmlns:a16="http://schemas.microsoft.com/office/drawing/2014/main" id="{CF7F7FFC-24EE-47D5-8B7D-FA63E26FA893}"/>
              </a:ext>
            </a:extLst>
          </p:cNvPr>
          <p:cNvGrpSpPr/>
          <p:nvPr/>
        </p:nvGrpSpPr>
        <p:grpSpPr>
          <a:xfrm>
            <a:off x="2804282" y="3234501"/>
            <a:ext cx="6583436" cy="369332"/>
            <a:chOff x="3122231" y="3075006"/>
            <a:chExt cx="6583436" cy="369332"/>
          </a:xfrm>
        </p:grpSpPr>
        <p:sp>
          <p:nvSpPr>
            <p:cNvPr id="485" name="文本框 484">
              <a:extLst>
                <a:ext uri="{FF2B5EF4-FFF2-40B4-BE49-F238E27FC236}">
                  <a16:creationId xmlns:a16="http://schemas.microsoft.com/office/drawing/2014/main" id="{3D7A8AFB-A94B-11F6-2A0B-98847710F559}"/>
                </a:ext>
              </a:extLst>
            </p:cNvPr>
            <p:cNvSpPr txBox="1"/>
            <p:nvPr/>
          </p:nvSpPr>
          <p:spPr>
            <a:xfrm>
              <a:off x="3303276" y="3075006"/>
              <a:ext cx="23693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伐莫洛龙  </a:t>
              </a:r>
              <a:r>
                <a:rPr lang="en-US" altLang="zh-CN" sz="900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 </a:t>
              </a:r>
              <a:r>
                <a:rPr kumimoji="0" lang="en-US" altLang="zh-CN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mg/kg/</a:t>
              </a:r>
              <a:r>
                <a: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天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3" name="文本框 482">
              <a:extLst>
                <a:ext uri="{FF2B5EF4-FFF2-40B4-BE49-F238E27FC236}">
                  <a16:creationId xmlns:a16="http://schemas.microsoft.com/office/drawing/2014/main" id="{B81C20A5-A0E8-B207-5CCA-87AD16D4963E}"/>
                </a:ext>
              </a:extLst>
            </p:cNvPr>
            <p:cNvSpPr txBox="1"/>
            <p:nvPr/>
          </p:nvSpPr>
          <p:spPr>
            <a:xfrm>
              <a:off x="7881522" y="3075006"/>
              <a:ext cx="1824145" cy="229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900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转换为</a:t>
              </a:r>
              <a:r>
                <a: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伐莫洛龙  </a:t>
              </a:r>
              <a:r>
                <a:rPr lang="en-US" altLang="zh-CN" sz="900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 </a:t>
              </a:r>
              <a:r>
                <a:rPr kumimoji="0" lang="en-US" altLang="zh-CN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mg/kg/</a:t>
              </a:r>
              <a:r>
                <a: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天</a:t>
              </a:r>
            </a:p>
          </p:txBody>
        </p:sp>
        <p:sp>
          <p:nvSpPr>
            <p:cNvPr id="481" name="文本框 480">
              <a:extLst>
                <a:ext uri="{FF2B5EF4-FFF2-40B4-BE49-F238E27FC236}">
                  <a16:creationId xmlns:a16="http://schemas.microsoft.com/office/drawing/2014/main" id="{9AE28CD4-75BE-7A63-E6A1-CE69A85D8A96}"/>
                </a:ext>
              </a:extLst>
            </p:cNvPr>
            <p:cNvSpPr txBox="1"/>
            <p:nvPr/>
          </p:nvSpPr>
          <p:spPr>
            <a:xfrm>
              <a:off x="5555971" y="3075006"/>
              <a:ext cx="2081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泼尼松</a:t>
              </a:r>
              <a:r>
                <a:rPr kumimoji="0" lang="en-US" altLang="zh-CN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0.75 mg/kg/</a:t>
              </a:r>
              <a:r>
                <a: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天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499" name="直接连接符 498">
              <a:extLst>
                <a:ext uri="{FF2B5EF4-FFF2-40B4-BE49-F238E27FC236}">
                  <a16:creationId xmlns:a16="http://schemas.microsoft.com/office/drawing/2014/main" id="{4BA774D3-2DA8-CFFF-4260-03652E194CC2}"/>
                </a:ext>
              </a:extLst>
            </p:cNvPr>
            <p:cNvCxnSpPr>
              <a:cxnSpLocks/>
            </p:cNvCxnSpPr>
            <p:nvPr/>
          </p:nvCxnSpPr>
          <p:spPr>
            <a:xfrm>
              <a:off x="3122231" y="3199219"/>
              <a:ext cx="233916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8" name="直接连接符 127">
              <a:extLst>
                <a:ext uri="{FF2B5EF4-FFF2-40B4-BE49-F238E27FC236}">
                  <a16:creationId xmlns:a16="http://schemas.microsoft.com/office/drawing/2014/main" id="{C51F5084-8C60-4D08-2437-E10539CAAB57}"/>
                </a:ext>
              </a:extLst>
            </p:cNvPr>
            <p:cNvCxnSpPr>
              <a:cxnSpLocks/>
            </p:cNvCxnSpPr>
            <p:nvPr/>
          </p:nvCxnSpPr>
          <p:spPr>
            <a:xfrm>
              <a:off x="5374365" y="3199219"/>
              <a:ext cx="233916" cy="0"/>
            </a:xfrm>
            <a:prstGeom prst="line">
              <a:avLst/>
            </a:prstGeom>
            <a:ln w="19050">
              <a:solidFill>
                <a:srgbClr val="6B7EB6"/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id="{81FA7C5E-2DB3-6F03-6920-CB6BEF54EFFC}"/>
                </a:ext>
              </a:extLst>
            </p:cNvPr>
            <p:cNvCxnSpPr>
              <a:cxnSpLocks/>
            </p:cNvCxnSpPr>
            <p:nvPr/>
          </p:nvCxnSpPr>
          <p:spPr>
            <a:xfrm>
              <a:off x="7702697" y="3199219"/>
              <a:ext cx="233916" cy="0"/>
            </a:xfrm>
            <a:prstGeom prst="line">
              <a:avLst/>
            </a:prstGeom>
            <a:ln w="19050">
              <a:solidFill>
                <a:srgbClr val="537C38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" name="object 8">
            <a:extLst>
              <a:ext uri="{FF2B5EF4-FFF2-40B4-BE49-F238E27FC236}">
                <a16:creationId xmlns:a16="http://schemas.microsoft.com/office/drawing/2014/main" id="{52D38C3F-F953-084C-09DE-6DE4C41AC205}"/>
              </a:ext>
            </a:extLst>
          </p:cNvPr>
          <p:cNvSpPr txBox="1"/>
          <p:nvPr/>
        </p:nvSpPr>
        <p:spPr>
          <a:xfrm>
            <a:off x="7336464" y="1579500"/>
            <a:ext cx="2236518" cy="16158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0" cap="none" spc="-19" normalizeH="0" baseline="0" noProof="0" dirty="0">
                <a:ln>
                  <a:noFill/>
                </a:ln>
                <a:solidFill>
                  <a:srgbClr val="484847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身高</a:t>
            </a:r>
            <a:r>
              <a:rPr kumimoji="0" sz="1050" b="1" i="0" u="none" strike="noStrike" kern="0" cap="none" spc="-19" normalizeH="0" baseline="0" noProof="0" dirty="0">
                <a:ln>
                  <a:noFill/>
                </a:ln>
                <a:solidFill>
                  <a:srgbClr val="484847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z-</a:t>
            </a:r>
            <a:r>
              <a:rPr kumimoji="0" lang="zh-CN" altLang="en-US" sz="1050" b="1" i="0" u="none" strike="noStrike" kern="0" cap="none" spc="-19" normalizeH="0" baseline="0" noProof="0" dirty="0">
                <a:ln>
                  <a:noFill/>
                </a:ln>
                <a:solidFill>
                  <a:srgbClr val="484847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评分</a:t>
            </a:r>
            <a:r>
              <a:rPr kumimoji="0" sz="1050" b="1" i="0" u="none" strike="noStrike" kern="0" cap="none" spc="-19" normalizeH="0" baseline="0" noProof="0" dirty="0">
                <a:ln>
                  <a:noFill/>
                </a:ln>
                <a:solidFill>
                  <a:srgbClr val="484847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kumimoji="0" lang="en-US" altLang="zh-CN" sz="1050" b="1" i="0" u="none" strike="noStrike" kern="0" cap="none" spc="-19" normalizeH="0" baseline="0" noProof="0" dirty="0">
                <a:ln>
                  <a:noFill/>
                </a:ln>
                <a:solidFill>
                  <a:srgbClr val="484847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( </a:t>
            </a:r>
            <a:r>
              <a:rPr kumimoji="0" lang="zh-CN" altLang="en-US" sz="1050" b="1" i="0" u="none" strike="noStrike" kern="0" cap="none" spc="-19" normalizeH="0" baseline="0" noProof="0" dirty="0">
                <a:ln>
                  <a:noFill/>
                </a:ln>
                <a:solidFill>
                  <a:srgbClr val="484847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泼尼松</a:t>
            </a:r>
            <a:r>
              <a:rPr kumimoji="0" lang="zh-CN" altLang="en-US" sz="1050" b="1" i="0" u="none" strike="noStrike" kern="0" cap="none" spc="-19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更换</a:t>
            </a:r>
            <a:r>
              <a:rPr kumimoji="0" lang="zh-CN" altLang="en-US" sz="1050" b="1" i="0" u="none" strike="noStrike" kern="0" cap="none" spc="-30" normalizeH="0" baseline="0" noProof="0" dirty="0">
                <a:ln>
                  <a:noFill/>
                </a:ln>
                <a:solidFill>
                  <a:srgbClr val="484847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伐莫洛龙治疗</a:t>
            </a:r>
            <a:r>
              <a:rPr kumimoji="0" lang="en-US" altLang="zh-CN" sz="1050" b="1" i="0" u="none" strike="noStrike" kern="0" cap="none" spc="-30" normalizeH="0" baseline="0" noProof="0" dirty="0">
                <a:ln>
                  <a:noFill/>
                </a:ln>
                <a:solidFill>
                  <a:srgbClr val="484847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)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72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4A7E4-E935-01E9-9DFA-ED38B5A26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8E6B2CC7-6025-4FEF-80D3-C600802985C1}"/>
              </a:ext>
            </a:extLst>
          </p:cNvPr>
          <p:cNvSpPr/>
          <p:nvPr/>
        </p:nvSpPr>
        <p:spPr>
          <a:xfrm flipH="1">
            <a:off x="718118" y="1130301"/>
            <a:ext cx="5320164" cy="1168582"/>
          </a:xfrm>
          <a:prstGeom prst="roundRect">
            <a:avLst>
              <a:gd name="adj" fmla="val 9665"/>
            </a:avLst>
          </a:prstGeom>
          <a:solidFill>
            <a:schemeClr val="accent1">
              <a:lumMod val="10000"/>
              <a:lumOff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is for office"/>
              <a:ea typeface="微软雅黑"/>
              <a:cs typeface="+mn-cs"/>
            </a:endParaRP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0F1BBD5-1D12-7FDC-35A3-090ADBAF632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60400" y="74593"/>
            <a:ext cx="10858500" cy="954107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与安慰剂相比，伐莫洛龙治疗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24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周时可</a:t>
            </a:r>
            <a:r>
              <a:rPr lang="zh-CN" altLang="en-US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显著改善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患儿运动功能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长期使用可</a:t>
            </a:r>
            <a:r>
              <a:rPr lang="zh-CN" altLang="en-US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持续改善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患儿运动功能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D476F7-8DDF-41BA-A2C4-B1D6D375F4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0400" y="6358818"/>
            <a:ext cx="10858500" cy="431800"/>
          </a:xfrm>
        </p:spPr>
        <p:txBody>
          <a:bodyPr/>
          <a:lstStyle/>
          <a:p>
            <a:pPr>
              <a:buNone/>
            </a:pPr>
            <a:r>
              <a:rPr lang="it-IT" altLang="zh-CN" sz="800" dirty="0">
                <a:cs typeface="+mn-ea"/>
                <a:sym typeface="+mn-lt"/>
              </a:rPr>
              <a:t>1. Guglieri M, et al. JAMA Neurol. 2022 Oct 1;79(10):1005-1014.</a:t>
            </a:r>
          </a:p>
          <a:p>
            <a:pPr>
              <a:buNone/>
            </a:pPr>
            <a:r>
              <a:rPr lang="it-IT" altLang="zh-CN" dirty="0">
                <a:latin typeface="+mn-lt"/>
                <a:ea typeface="+mn-ea"/>
                <a:cs typeface="+mn-ea"/>
                <a:sym typeface="+mn-lt"/>
              </a:rPr>
              <a:t>2. </a:t>
            </a:r>
            <a:r>
              <a:rPr lang="nl-NL" altLang="zh-CN" dirty="0">
                <a:latin typeface="+mn-lt"/>
                <a:ea typeface="+mn-ea"/>
                <a:cs typeface="+mn-ea"/>
                <a:sym typeface="+mn-lt"/>
              </a:rPr>
              <a:t>Mah JK, et al. JAMA Netw Open. 2022;5(1):e2144178.</a:t>
            </a:r>
            <a:endParaRPr lang="it-IT" altLang="zh-CN" sz="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3B199305-E59C-61F3-D933-071A6AEE9AE7}"/>
              </a:ext>
            </a:extLst>
          </p:cNvPr>
          <p:cNvSpPr txBox="1"/>
          <p:nvPr/>
        </p:nvSpPr>
        <p:spPr>
          <a:xfrm>
            <a:off x="681124" y="1077523"/>
            <a:ext cx="5363509" cy="11810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>
              <a:buFont typeface="Arial" panose="020B0604020202020204" pitchFamily="34" charset="0"/>
              <a:buChar char="•"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VISION-DMD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研究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是一项多中心、随机、双盲、安慰剂和泼尼松对照研究，旨在评估伐莫洛龙在治疗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DMD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中的疗效和安全性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  <a:sym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研究纳入患有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DMD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且未接受过皮质类固醇治疗的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4-7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岁男孩共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121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例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6343D6D-D0B4-D21F-7961-E6E60F6FBC94}"/>
              </a:ext>
            </a:extLst>
          </p:cNvPr>
          <p:cNvGrpSpPr/>
          <p:nvPr/>
        </p:nvGrpSpPr>
        <p:grpSpPr>
          <a:xfrm>
            <a:off x="1258739" y="4123311"/>
            <a:ext cx="2858663" cy="1784320"/>
            <a:chOff x="1402957" y="3813908"/>
            <a:chExt cx="2858663" cy="1784320"/>
          </a:xfrm>
        </p:grpSpPr>
        <p:sp>
          <p:nvSpPr>
            <p:cNvPr id="26" name="TextBox 41">
              <a:extLst>
                <a:ext uri="{FF2B5EF4-FFF2-40B4-BE49-F238E27FC236}">
                  <a16:creationId xmlns:a16="http://schemas.microsoft.com/office/drawing/2014/main" id="{97C4BD64-BCEB-CD2F-D9BF-0F45AED31326}"/>
                </a:ext>
              </a:extLst>
            </p:cNvPr>
            <p:cNvSpPr txBox="1"/>
            <p:nvPr/>
          </p:nvSpPr>
          <p:spPr>
            <a:xfrm rot="16200000">
              <a:off x="610825" y="4606040"/>
              <a:ext cx="1784320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平均</a:t>
              </a:r>
              <a:r>
                <a:rPr kumimoji="0" lang="en-US" altLang="zh-CN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TTSTAND</a:t>
              </a:r>
              <a:r>
                <a:rPr kumimoji="0" lang="en-GB" sz="7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速度变化</a:t>
              </a:r>
              <a:r>
                <a:rPr kumimoji="0" lang="en-GB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(</a:t>
              </a:r>
              <a:r>
                <a:rPr kumimoji="0" lang="zh-CN" alt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次</a:t>
              </a:r>
              <a:r>
                <a:rPr kumimoji="0" lang="en-US" altLang="zh-CN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/</a:t>
              </a:r>
              <a:r>
                <a:rPr kumimoji="0" lang="zh-CN" alt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秒</a:t>
              </a:r>
              <a:r>
                <a:rPr kumimoji="0" lang="en-GB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)</a:t>
              </a: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5F1BFE60-2BBE-E8E7-68C9-8E6B67EA59EC}"/>
                </a:ext>
              </a:extLst>
            </p:cNvPr>
            <p:cNvGrpSpPr/>
            <p:nvPr/>
          </p:nvGrpSpPr>
          <p:grpSpPr>
            <a:xfrm>
              <a:off x="1570203" y="4161214"/>
              <a:ext cx="2596653" cy="1224482"/>
              <a:chOff x="-7181017" y="-242902"/>
              <a:chExt cx="6793482" cy="4527105"/>
            </a:xfrm>
          </p:grpSpPr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4DA0BD3-9408-554D-FD39-3B3E160F38A2}"/>
                  </a:ext>
                </a:extLst>
              </p:cNvPr>
              <p:cNvSpPr txBox="1"/>
              <p:nvPr/>
            </p:nvSpPr>
            <p:spPr>
              <a:xfrm>
                <a:off x="-7086385" y="-242902"/>
                <a:ext cx="479206" cy="2647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0.08</a:t>
                </a:r>
                <a:endPara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0921F10-A76A-357E-8AD7-CE4E54BA93EA}"/>
                  </a:ext>
                </a:extLst>
              </p:cNvPr>
              <p:cNvSpPr txBox="1"/>
              <p:nvPr/>
            </p:nvSpPr>
            <p:spPr>
              <a:xfrm>
                <a:off x="-7086385" y="533426"/>
                <a:ext cx="479206" cy="2647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0.06</a:t>
                </a:r>
                <a:endPara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491385D7-469F-4B26-47D9-07097FD6F90D}"/>
                  </a:ext>
                </a:extLst>
              </p:cNvPr>
              <p:cNvSpPr txBox="1"/>
              <p:nvPr/>
            </p:nvSpPr>
            <p:spPr>
              <a:xfrm>
                <a:off x="-7086385" y="1309751"/>
                <a:ext cx="479206" cy="2647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0.04</a:t>
                </a:r>
                <a:endPara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E6B0F4E-73D6-5C42-0FB4-70C636DF6FA8}"/>
                  </a:ext>
                </a:extLst>
              </p:cNvPr>
              <p:cNvSpPr txBox="1"/>
              <p:nvPr/>
            </p:nvSpPr>
            <p:spPr>
              <a:xfrm>
                <a:off x="-7086385" y="2086079"/>
                <a:ext cx="479206" cy="2647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0.06</a:t>
                </a:r>
                <a:endPara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AC9CFC96-7548-025A-582E-BA6E7400BEA6}"/>
                  </a:ext>
                </a:extLst>
              </p:cNvPr>
              <p:cNvSpPr txBox="1"/>
              <p:nvPr/>
            </p:nvSpPr>
            <p:spPr>
              <a:xfrm>
                <a:off x="-7086385" y="2862407"/>
                <a:ext cx="479206" cy="2647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0</a:t>
                </a:r>
                <a:endPara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59E87DF8-658D-C1C8-4CD5-F29008F49EC8}"/>
                  </a:ext>
                </a:extLst>
              </p:cNvPr>
              <p:cNvSpPr txBox="1"/>
              <p:nvPr/>
            </p:nvSpPr>
            <p:spPr>
              <a:xfrm>
                <a:off x="-7181017" y="3638731"/>
                <a:ext cx="573839" cy="398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-0.02</a:t>
                </a:r>
                <a:endPara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4F583FEE-A4D3-9FA6-8896-31BBDE1C9CE8}"/>
                  </a:ext>
                </a:extLst>
              </p:cNvPr>
              <p:cNvCxnSpPr/>
              <p:nvPr/>
            </p:nvCxnSpPr>
            <p:spPr>
              <a:xfrm>
                <a:off x="-6505995" y="3765099"/>
                <a:ext cx="600011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E61A35A1-FFC8-29CD-51FF-0699243DE604}"/>
                  </a:ext>
                </a:extLst>
              </p:cNvPr>
              <p:cNvCxnSpPr/>
              <p:nvPr/>
            </p:nvCxnSpPr>
            <p:spPr>
              <a:xfrm flipV="1">
                <a:off x="-6505995" y="-138246"/>
                <a:ext cx="1905" cy="39046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311A00B5-E242-381F-DEBB-90BC72538E05}"/>
                  </a:ext>
                </a:extLst>
              </p:cNvPr>
              <p:cNvSpPr/>
              <p:nvPr/>
            </p:nvSpPr>
            <p:spPr>
              <a:xfrm>
                <a:off x="-5053115" y="2771959"/>
                <a:ext cx="108000" cy="10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0BB4A0FC-F884-D21A-25E1-9004C2E86B33}"/>
                  </a:ext>
                </a:extLst>
              </p:cNvPr>
              <p:cNvSpPr/>
              <p:nvPr/>
            </p:nvSpPr>
            <p:spPr>
              <a:xfrm>
                <a:off x="-3705645" y="2846889"/>
                <a:ext cx="108000" cy="10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A81455CA-5E94-E594-0793-F7801E4AB1E9}"/>
                  </a:ext>
                </a:extLst>
              </p:cNvPr>
              <p:cNvSpPr/>
              <p:nvPr/>
            </p:nvSpPr>
            <p:spPr>
              <a:xfrm>
                <a:off x="-1005625" y="3189789"/>
                <a:ext cx="108000" cy="10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FE994762-DAA3-0FB6-9A74-4897E4DDC401}"/>
                  </a:ext>
                </a:extLst>
              </p:cNvPr>
              <p:cNvCxnSpPr>
                <a:cxnSpLocks/>
                <a:stCxn id="68" idx="6"/>
                <a:endCxn id="36" idx="2"/>
              </p:cNvCxnSpPr>
              <p:nvPr/>
            </p:nvCxnSpPr>
            <p:spPr>
              <a:xfrm flipV="1">
                <a:off x="-6048110" y="2825959"/>
                <a:ext cx="994995" cy="16129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F17C8DD8-3256-5776-FF9C-33285290418B}"/>
                  </a:ext>
                </a:extLst>
              </p:cNvPr>
              <p:cNvCxnSpPr>
                <a:cxnSpLocks/>
                <a:stCxn id="36" idx="6"/>
                <a:endCxn id="37" idx="2"/>
              </p:cNvCxnSpPr>
              <p:nvPr/>
            </p:nvCxnSpPr>
            <p:spPr>
              <a:xfrm>
                <a:off x="-4945165" y="2825934"/>
                <a:ext cx="1239520" cy="7493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714CF592-F297-A8BF-2BDD-496681D87D3D}"/>
                  </a:ext>
                </a:extLst>
              </p:cNvPr>
              <p:cNvCxnSpPr>
                <a:cxnSpLocks/>
                <a:stCxn id="37" idx="6"/>
                <a:endCxn id="38" idx="2"/>
              </p:cNvCxnSpPr>
              <p:nvPr/>
            </p:nvCxnSpPr>
            <p:spPr>
              <a:xfrm>
                <a:off x="-3597645" y="2900889"/>
                <a:ext cx="2592020" cy="342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4CAD2370-DE88-5D6B-E1A6-76B22212D754}"/>
                  </a:ext>
                </a:extLst>
              </p:cNvPr>
              <p:cNvSpPr/>
              <p:nvPr/>
            </p:nvSpPr>
            <p:spPr>
              <a:xfrm>
                <a:off x="-4808640" y="1476559"/>
                <a:ext cx="108000" cy="108000"/>
              </a:xfrm>
              <a:prstGeom prst="ellipse">
                <a:avLst/>
              </a:prstGeom>
              <a:solidFill>
                <a:srgbClr val="4A752D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D44F30CE-E314-B919-F32E-C4FBD0A49C5F}"/>
                  </a:ext>
                </a:extLst>
              </p:cNvPr>
              <p:cNvSpPr/>
              <p:nvPr/>
            </p:nvSpPr>
            <p:spPr>
              <a:xfrm>
                <a:off x="-3459265" y="1080954"/>
                <a:ext cx="108000" cy="108000"/>
              </a:xfrm>
              <a:prstGeom prst="ellipse">
                <a:avLst/>
              </a:prstGeom>
              <a:solidFill>
                <a:srgbClr val="4A752D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9A8A85FF-A70C-0EAE-4976-3DD40190E1AA}"/>
                  </a:ext>
                </a:extLst>
              </p:cNvPr>
              <p:cNvSpPr/>
              <p:nvPr/>
            </p:nvSpPr>
            <p:spPr>
              <a:xfrm>
                <a:off x="-760515" y="846004"/>
                <a:ext cx="108000" cy="108000"/>
              </a:xfrm>
              <a:prstGeom prst="ellipse">
                <a:avLst/>
              </a:prstGeom>
              <a:solidFill>
                <a:srgbClr val="4A752D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86584452-EFAE-06C8-8F49-D1593FE24138}"/>
                  </a:ext>
                </a:extLst>
              </p:cNvPr>
              <p:cNvCxnSpPr>
                <a:cxnSpLocks/>
                <a:stCxn id="69" idx="6"/>
                <a:endCxn id="42" idx="3"/>
              </p:cNvCxnSpPr>
              <p:nvPr/>
            </p:nvCxnSpPr>
            <p:spPr>
              <a:xfrm flipV="1">
                <a:off x="-6175110" y="1568743"/>
                <a:ext cx="1382286" cy="1418506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1B1276F5-A0A8-0368-3A83-C7625109CFA6}"/>
                  </a:ext>
                </a:extLst>
              </p:cNvPr>
              <p:cNvCxnSpPr>
                <a:cxnSpLocks/>
                <a:stCxn id="42" idx="6"/>
                <a:endCxn id="43" idx="2"/>
              </p:cNvCxnSpPr>
              <p:nvPr/>
            </p:nvCxnSpPr>
            <p:spPr>
              <a:xfrm flipV="1">
                <a:off x="-4700640" y="1134954"/>
                <a:ext cx="1241375" cy="395605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27922209-E397-230A-F7C5-538587CF5725}"/>
                  </a:ext>
                </a:extLst>
              </p:cNvPr>
              <p:cNvCxnSpPr>
                <a:cxnSpLocks/>
                <a:stCxn id="120" idx="2"/>
                <a:endCxn id="44" idx="2"/>
              </p:cNvCxnSpPr>
              <p:nvPr/>
            </p:nvCxnSpPr>
            <p:spPr>
              <a:xfrm flipV="1">
                <a:off x="-3408242" y="900005"/>
                <a:ext cx="2647727" cy="21533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3B0B620C-5599-3201-1DE2-8A53AEC5CBA7}"/>
                  </a:ext>
                </a:extLst>
              </p:cNvPr>
              <p:cNvCxnSpPr/>
              <p:nvPr/>
            </p:nvCxnSpPr>
            <p:spPr>
              <a:xfrm flipV="1">
                <a:off x="-6573940" y="2208714"/>
                <a:ext cx="72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8F14DEF7-7191-83F1-B5B4-59973417A95B}"/>
                  </a:ext>
                </a:extLst>
              </p:cNvPr>
              <p:cNvCxnSpPr/>
              <p:nvPr/>
            </p:nvCxnSpPr>
            <p:spPr>
              <a:xfrm flipV="1">
                <a:off x="-6573940" y="2987224"/>
                <a:ext cx="72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B32A30A1-3585-22FC-8E95-11C9FC04654D}"/>
                  </a:ext>
                </a:extLst>
              </p:cNvPr>
              <p:cNvCxnSpPr/>
              <p:nvPr/>
            </p:nvCxnSpPr>
            <p:spPr>
              <a:xfrm flipV="1">
                <a:off x="-6573940" y="3765734"/>
                <a:ext cx="72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id="{A6CDA7DE-A96F-2E07-ED50-FCAC8BC079E2}"/>
                  </a:ext>
                </a:extLst>
              </p:cNvPr>
              <p:cNvCxnSpPr/>
              <p:nvPr/>
            </p:nvCxnSpPr>
            <p:spPr>
              <a:xfrm flipV="1">
                <a:off x="-6573940" y="1430204"/>
                <a:ext cx="72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4CEB527E-06E3-460D-1811-69CA1BC3CE73}"/>
                  </a:ext>
                </a:extLst>
              </p:cNvPr>
              <p:cNvCxnSpPr/>
              <p:nvPr/>
            </p:nvCxnSpPr>
            <p:spPr>
              <a:xfrm flipV="1">
                <a:off x="-6573940" y="651694"/>
                <a:ext cx="72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>
                <a:extLst>
                  <a:ext uri="{FF2B5EF4-FFF2-40B4-BE49-F238E27FC236}">
                    <a16:creationId xmlns:a16="http://schemas.microsoft.com/office/drawing/2014/main" id="{4F39B487-2BE0-3483-F3C8-2EE140981D77}"/>
                  </a:ext>
                </a:extLst>
              </p:cNvPr>
              <p:cNvCxnSpPr/>
              <p:nvPr/>
            </p:nvCxnSpPr>
            <p:spPr>
              <a:xfrm flipV="1">
                <a:off x="-6573940" y="-126816"/>
                <a:ext cx="72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id="{2E441D3B-2F52-B3DF-8428-04738867E0DA}"/>
                  </a:ext>
                </a:extLst>
              </p:cNvPr>
              <p:cNvCxnSpPr/>
              <p:nvPr/>
            </p:nvCxnSpPr>
            <p:spPr>
              <a:xfrm flipV="1">
                <a:off x="-6233580" y="3762877"/>
                <a:ext cx="0" cy="72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94F57414-F29B-6901-AF96-C62E893A1C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4878490" y="3762877"/>
                <a:ext cx="0" cy="72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DDC2F9B3-62DC-075F-EDBF-0AB57B6B10AD}"/>
                  </a:ext>
                </a:extLst>
              </p:cNvPr>
              <p:cNvCxnSpPr/>
              <p:nvPr/>
            </p:nvCxnSpPr>
            <p:spPr>
              <a:xfrm flipV="1">
                <a:off x="-3523400" y="3762877"/>
                <a:ext cx="0" cy="72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3BD4DDBD-9E0C-7A5C-666B-5A692F63AB5F}"/>
                  </a:ext>
                </a:extLst>
              </p:cNvPr>
              <p:cNvCxnSpPr/>
              <p:nvPr/>
            </p:nvCxnSpPr>
            <p:spPr>
              <a:xfrm flipV="1">
                <a:off x="-829095" y="3762877"/>
                <a:ext cx="0" cy="72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grpSp>
            <p:nvGrpSpPr>
              <p:cNvPr id="58" name="组合 57">
                <a:extLst>
                  <a:ext uri="{FF2B5EF4-FFF2-40B4-BE49-F238E27FC236}">
                    <a16:creationId xmlns:a16="http://schemas.microsoft.com/office/drawing/2014/main" id="{AF19B9E3-086A-5008-31CB-6B1F86741886}"/>
                  </a:ext>
                </a:extLst>
              </p:cNvPr>
              <p:cNvGrpSpPr/>
              <p:nvPr/>
            </p:nvGrpSpPr>
            <p:grpSpPr>
              <a:xfrm>
                <a:off x="-5035653" y="2314694"/>
                <a:ext cx="72000" cy="972000"/>
                <a:chOff x="-2125028" y="4021073"/>
                <a:chExt cx="72000" cy="563880"/>
              </a:xfrm>
            </p:grpSpPr>
            <p:cxnSp>
              <p:nvCxnSpPr>
                <p:cNvPr id="101" name="直接连接符 100">
                  <a:extLst>
                    <a:ext uri="{FF2B5EF4-FFF2-40B4-BE49-F238E27FC236}">
                      <a16:creationId xmlns:a16="http://schemas.microsoft.com/office/drawing/2014/main" id="{B4C4ED1C-CBE7-8D4A-3C81-8146381686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2125028" y="4021073"/>
                  <a:ext cx="72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直接连接符 101">
                  <a:extLst>
                    <a:ext uri="{FF2B5EF4-FFF2-40B4-BE49-F238E27FC236}">
                      <a16:creationId xmlns:a16="http://schemas.microsoft.com/office/drawing/2014/main" id="{1EC2364C-E86B-D507-3E56-6A6581EC8F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2125028" y="4584953"/>
                  <a:ext cx="72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接连接符 102">
                  <a:extLst>
                    <a:ext uri="{FF2B5EF4-FFF2-40B4-BE49-F238E27FC236}">
                      <a16:creationId xmlns:a16="http://schemas.microsoft.com/office/drawing/2014/main" id="{2B723220-D004-6618-0D88-5465BBB313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089028" y="4021073"/>
                  <a:ext cx="0" cy="5638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66928EF2-EC4E-7C24-18A0-E44236378A25}"/>
                  </a:ext>
                </a:extLst>
              </p:cNvPr>
              <p:cNvGrpSpPr/>
              <p:nvPr/>
            </p:nvGrpSpPr>
            <p:grpSpPr>
              <a:xfrm>
                <a:off x="-3690026" y="2515416"/>
                <a:ext cx="72000" cy="756000"/>
                <a:chOff x="-2484878" y="6419850"/>
                <a:chExt cx="72000" cy="563880"/>
              </a:xfrm>
            </p:grpSpPr>
            <p:cxnSp>
              <p:nvCxnSpPr>
                <p:cNvPr id="98" name="直接连接符 97">
                  <a:extLst>
                    <a:ext uri="{FF2B5EF4-FFF2-40B4-BE49-F238E27FC236}">
                      <a16:creationId xmlns:a16="http://schemas.microsoft.com/office/drawing/2014/main" id="{5DBB70E1-F2EB-F5A3-0FA5-4CCCEF74A9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2484878" y="6419850"/>
                  <a:ext cx="72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接连接符 98">
                  <a:extLst>
                    <a:ext uri="{FF2B5EF4-FFF2-40B4-BE49-F238E27FC236}">
                      <a16:creationId xmlns:a16="http://schemas.microsoft.com/office/drawing/2014/main" id="{B70FE92B-6EE2-81FD-E858-2BFFFA2927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2484878" y="6983730"/>
                  <a:ext cx="72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接连接符 99">
                  <a:extLst>
                    <a:ext uri="{FF2B5EF4-FFF2-40B4-BE49-F238E27FC236}">
                      <a16:creationId xmlns:a16="http://schemas.microsoft.com/office/drawing/2014/main" id="{16AB4927-9C2A-E3AC-1C4D-195C454BDE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448878" y="6419850"/>
                  <a:ext cx="0" cy="5638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组合 59">
                <a:extLst>
                  <a:ext uri="{FF2B5EF4-FFF2-40B4-BE49-F238E27FC236}">
                    <a16:creationId xmlns:a16="http://schemas.microsoft.com/office/drawing/2014/main" id="{8866A053-72BB-515A-DCE6-A4C5AF6DCEB2}"/>
                  </a:ext>
                </a:extLst>
              </p:cNvPr>
              <p:cNvGrpSpPr/>
              <p:nvPr/>
            </p:nvGrpSpPr>
            <p:grpSpPr>
              <a:xfrm>
                <a:off x="-986550" y="2793232"/>
                <a:ext cx="72000" cy="936000"/>
                <a:chOff x="-2332478" y="6572250"/>
                <a:chExt cx="72000" cy="563880"/>
              </a:xfrm>
            </p:grpSpPr>
            <p:cxnSp>
              <p:nvCxnSpPr>
                <p:cNvPr id="80" name="直接连接符 79">
                  <a:extLst>
                    <a:ext uri="{FF2B5EF4-FFF2-40B4-BE49-F238E27FC236}">
                      <a16:creationId xmlns:a16="http://schemas.microsoft.com/office/drawing/2014/main" id="{5EA2F888-28F0-EA9E-9071-46F9F1BCD1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2332478" y="6572250"/>
                  <a:ext cx="72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>
                  <a:extLst>
                    <a:ext uri="{FF2B5EF4-FFF2-40B4-BE49-F238E27FC236}">
                      <a16:creationId xmlns:a16="http://schemas.microsoft.com/office/drawing/2014/main" id="{B1878FC5-3C64-C426-7B82-0D3F8E7016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2332478" y="7136130"/>
                  <a:ext cx="72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连接符 96">
                  <a:extLst>
                    <a:ext uri="{FF2B5EF4-FFF2-40B4-BE49-F238E27FC236}">
                      <a16:creationId xmlns:a16="http://schemas.microsoft.com/office/drawing/2014/main" id="{24DD202C-BFC2-766A-9C76-E0F07C3C88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296478" y="6572250"/>
                  <a:ext cx="0" cy="5638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AA275DB2-2DD1-16B4-E215-E2160242EBA1}"/>
                  </a:ext>
                </a:extLst>
              </p:cNvPr>
              <p:cNvGrpSpPr/>
              <p:nvPr/>
            </p:nvGrpSpPr>
            <p:grpSpPr>
              <a:xfrm>
                <a:off x="-3447782" y="612984"/>
                <a:ext cx="72000" cy="1044000"/>
                <a:chOff x="-2180078" y="6724650"/>
                <a:chExt cx="72000" cy="563880"/>
              </a:xfrm>
            </p:grpSpPr>
            <p:cxnSp>
              <p:nvCxnSpPr>
                <p:cNvPr id="77" name="直接连接符 76">
                  <a:extLst>
                    <a:ext uri="{FF2B5EF4-FFF2-40B4-BE49-F238E27FC236}">
                      <a16:creationId xmlns:a16="http://schemas.microsoft.com/office/drawing/2014/main" id="{E1AC85FC-2A99-AC4D-0B98-2850F008DA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2180078" y="6724650"/>
                  <a:ext cx="72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>
                  <a:extLst>
                    <a:ext uri="{FF2B5EF4-FFF2-40B4-BE49-F238E27FC236}">
                      <a16:creationId xmlns:a16="http://schemas.microsoft.com/office/drawing/2014/main" id="{4D7EDC99-74C1-2BF7-BB1B-F2CFBE73BD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2180078" y="7288530"/>
                  <a:ext cx="72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>
                  <a:extLst>
                    <a:ext uri="{FF2B5EF4-FFF2-40B4-BE49-F238E27FC236}">
                      <a16:creationId xmlns:a16="http://schemas.microsoft.com/office/drawing/2014/main" id="{1CE26046-F297-1461-310D-8AE39E827D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144078" y="6724650"/>
                  <a:ext cx="0" cy="5638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组合 61">
                <a:extLst>
                  <a:ext uri="{FF2B5EF4-FFF2-40B4-BE49-F238E27FC236}">
                    <a16:creationId xmlns:a16="http://schemas.microsoft.com/office/drawing/2014/main" id="{9260131C-D2DA-30E8-6BDA-C9F9E19DC94A}"/>
                  </a:ext>
                </a:extLst>
              </p:cNvPr>
              <p:cNvGrpSpPr/>
              <p:nvPr/>
            </p:nvGrpSpPr>
            <p:grpSpPr>
              <a:xfrm>
                <a:off x="-4795355" y="1027004"/>
                <a:ext cx="72000" cy="1008000"/>
                <a:chOff x="-2027678" y="6877050"/>
                <a:chExt cx="72000" cy="563880"/>
              </a:xfrm>
            </p:grpSpPr>
            <p:cxnSp>
              <p:nvCxnSpPr>
                <p:cNvPr id="74" name="直接连接符 73">
                  <a:extLst>
                    <a:ext uri="{FF2B5EF4-FFF2-40B4-BE49-F238E27FC236}">
                      <a16:creationId xmlns:a16="http://schemas.microsoft.com/office/drawing/2014/main" id="{C759C2DE-CBBA-6C68-1E1E-441D5F2326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2027678" y="6877050"/>
                  <a:ext cx="72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>
                  <a:extLst>
                    <a:ext uri="{FF2B5EF4-FFF2-40B4-BE49-F238E27FC236}">
                      <a16:creationId xmlns:a16="http://schemas.microsoft.com/office/drawing/2014/main" id="{585A749B-314D-2057-6742-051AEF40A6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2027678" y="7440930"/>
                  <a:ext cx="72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>
                  <a:extLst>
                    <a:ext uri="{FF2B5EF4-FFF2-40B4-BE49-F238E27FC236}">
                      <a16:creationId xmlns:a16="http://schemas.microsoft.com/office/drawing/2014/main" id="{8912E246-3981-47FB-A56C-25A5BF79F4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991678" y="6877050"/>
                  <a:ext cx="0" cy="5638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组合 62">
                <a:extLst>
                  <a:ext uri="{FF2B5EF4-FFF2-40B4-BE49-F238E27FC236}">
                    <a16:creationId xmlns:a16="http://schemas.microsoft.com/office/drawing/2014/main" id="{85D4B93A-5D2F-00F9-B633-0407945E8E80}"/>
                  </a:ext>
                </a:extLst>
              </p:cNvPr>
              <p:cNvGrpSpPr/>
              <p:nvPr/>
            </p:nvGrpSpPr>
            <p:grpSpPr>
              <a:xfrm>
                <a:off x="-748793" y="397241"/>
                <a:ext cx="72000" cy="1008000"/>
                <a:chOff x="-1875278" y="7029450"/>
                <a:chExt cx="72000" cy="563880"/>
              </a:xfrm>
            </p:grpSpPr>
            <p:cxnSp>
              <p:nvCxnSpPr>
                <p:cNvPr id="70" name="直接连接符 69">
                  <a:extLst>
                    <a:ext uri="{FF2B5EF4-FFF2-40B4-BE49-F238E27FC236}">
                      <a16:creationId xmlns:a16="http://schemas.microsoft.com/office/drawing/2014/main" id="{E3439C98-66BB-890C-00FA-E6904415EB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1875278" y="7029450"/>
                  <a:ext cx="72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连接符 70">
                  <a:extLst>
                    <a:ext uri="{FF2B5EF4-FFF2-40B4-BE49-F238E27FC236}">
                      <a16:creationId xmlns:a16="http://schemas.microsoft.com/office/drawing/2014/main" id="{D03DDE7F-0AF6-01A1-E038-0AA18C2B40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1875278" y="7593330"/>
                  <a:ext cx="72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>
                  <a:extLst>
                    <a:ext uri="{FF2B5EF4-FFF2-40B4-BE49-F238E27FC236}">
                      <a16:creationId xmlns:a16="http://schemas.microsoft.com/office/drawing/2014/main" id="{87B98C74-504E-6163-19A9-0FFEF79CFB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839278" y="7029450"/>
                  <a:ext cx="0" cy="5638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67087A28-0973-517D-B68E-83C541F3D369}"/>
                  </a:ext>
                </a:extLst>
              </p:cNvPr>
              <p:cNvSpPr txBox="1"/>
              <p:nvPr/>
            </p:nvSpPr>
            <p:spPr>
              <a:xfrm>
                <a:off x="-6488099" y="3885938"/>
                <a:ext cx="523393" cy="398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基线</a:t>
                </a:r>
              </a:p>
            </p:txBody>
          </p:sp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235F8F9C-C234-74A9-71DC-9A08E954CAF2}"/>
                  </a:ext>
                </a:extLst>
              </p:cNvPr>
              <p:cNvSpPr txBox="1"/>
              <p:nvPr/>
            </p:nvSpPr>
            <p:spPr>
              <a:xfrm>
                <a:off x="-5212500" y="3885939"/>
                <a:ext cx="671193" cy="2647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第</a:t>
                </a:r>
                <a:r>
                  <a:rPr kumimoji="0" lang="en-US" altLang="zh-CN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6</a:t>
                </a:r>
                <a:r>
                  <a:rPr kumimoji="0" lang="zh-CN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周</a:t>
                </a:r>
              </a:p>
            </p:txBody>
          </p:sp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2E9C94DF-1B7D-3343-ED69-4D5ACB7C1AAD}"/>
                  </a:ext>
                </a:extLst>
              </p:cNvPr>
              <p:cNvSpPr txBox="1"/>
              <p:nvPr/>
            </p:nvSpPr>
            <p:spPr>
              <a:xfrm>
                <a:off x="-3950164" y="3885938"/>
                <a:ext cx="843517" cy="398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第</a:t>
                </a:r>
                <a:r>
                  <a:rPr kumimoji="0" lang="en-US" altLang="zh-CN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12</a:t>
                </a:r>
                <a:r>
                  <a:rPr kumimoji="0" lang="zh-CN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周</a:t>
                </a:r>
              </a:p>
            </p:txBody>
          </p:sp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68C24642-F105-EEEE-3107-431F9ABFEFBA}"/>
                  </a:ext>
                </a:extLst>
              </p:cNvPr>
              <p:cNvSpPr txBox="1"/>
              <p:nvPr/>
            </p:nvSpPr>
            <p:spPr>
              <a:xfrm>
                <a:off x="-1268807" y="3885938"/>
                <a:ext cx="881272" cy="398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第</a:t>
                </a:r>
                <a:r>
                  <a:rPr kumimoji="0" lang="en-US" altLang="zh-CN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24</a:t>
                </a:r>
                <a:r>
                  <a:rPr kumimoji="0" lang="zh-CN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周</a:t>
                </a:r>
              </a:p>
            </p:txBody>
          </p:sp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393A04A8-958A-B04E-381C-1F7A4EE38B2D}"/>
                  </a:ext>
                </a:extLst>
              </p:cNvPr>
              <p:cNvSpPr/>
              <p:nvPr/>
            </p:nvSpPr>
            <p:spPr>
              <a:xfrm>
                <a:off x="-6156110" y="2933249"/>
                <a:ext cx="108000" cy="10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2B92BA94-2BED-95F2-1DC6-E8F373619C29}"/>
                  </a:ext>
                </a:extLst>
              </p:cNvPr>
              <p:cNvSpPr/>
              <p:nvPr/>
            </p:nvSpPr>
            <p:spPr>
              <a:xfrm>
                <a:off x="-6283110" y="2933249"/>
                <a:ext cx="108000" cy="108000"/>
              </a:xfrm>
              <a:prstGeom prst="ellipse">
                <a:avLst/>
              </a:prstGeom>
              <a:solidFill>
                <a:srgbClr val="4A752D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249" name="文本框 248">
              <a:extLst>
                <a:ext uri="{FF2B5EF4-FFF2-40B4-BE49-F238E27FC236}">
                  <a16:creationId xmlns:a16="http://schemas.microsoft.com/office/drawing/2014/main" id="{BEDE88C2-AB34-5053-A9F8-38C0B20D08C0}"/>
                </a:ext>
              </a:extLst>
            </p:cNvPr>
            <p:cNvSpPr txBox="1"/>
            <p:nvPr/>
          </p:nvSpPr>
          <p:spPr>
            <a:xfrm>
              <a:off x="1485450" y="3880377"/>
              <a:ext cx="277617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10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主要终点：从仰卧位起立的速度增加</a:t>
              </a: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0.06</a:t>
              </a:r>
              <a:r>
                <a:rPr kumimoji="0" lang="zh-CN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次</a:t>
              </a: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/</a:t>
              </a:r>
              <a:r>
                <a:rPr kumimoji="0" lang="zh-CN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秒</a:t>
              </a: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2B1003A0-7247-7A83-9A2A-EBFB78AA9BC2}"/>
              </a:ext>
            </a:extLst>
          </p:cNvPr>
          <p:cNvSpPr txBox="1"/>
          <p:nvPr/>
        </p:nvSpPr>
        <p:spPr>
          <a:xfrm>
            <a:off x="894200" y="2599346"/>
            <a:ext cx="4968000" cy="125816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研究显示：相较于安慰剂组，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 mg/kg/d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剂量的伐莫洛龙治疗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24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周时，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显著改善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患儿运动功能</a:t>
            </a:r>
            <a:r>
              <a:rPr kumimoji="0" lang="en-US" altLang="zh-CN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1</a:t>
            </a:r>
            <a:endParaRPr kumimoji="0" lang="en-US" altLang="zh-CN" sz="12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  <a:sym typeface="+mn-lt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走得更远：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6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分钟内多走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41.6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米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  <a:sym typeface="+mn-lt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跑得更快：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跑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/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走的速度提升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0.24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米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/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秒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  <a:sym typeface="+mn-lt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爬楼梯更快：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爬四层台阶的速度提升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0.07 tasks/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秒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EB52E74-D107-893F-0716-3E6C0A2B3BD2}"/>
              </a:ext>
            </a:extLst>
          </p:cNvPr>
          <p:cNvGrpSpPr/>
          <p:nvPr/>
        </p:nvGrpSpPr>
        <p:grpSpPr>
          <a:xfrm>
            <a:off x="10482073" y="0"/>
            <a:ext cx="1709927" cy="514370"/>
            <a:chOff x="7974334" y="-2263"/>
            <a:chExt cx="1709927" cy="514370"/>
          </a:xfrm>
        </p:grpSpPr>
        <p:sp>
          <p:nvSpPr>
            <p:cNvPr id="13" name="矩形: 对角圆角 12">
              <a:extLst>
                <a:ext uri="{FF2B5EF4-FFF2-40B4-BE49-F238E27FC236}">
                  <a16:creationId xmlns:a16="http://schemas.microsoft.com/office/drawing/2014/main" id="{35B2E875-08C3-C662-54C2-AE70E11451B3}"/>
                </a:ext>
              </a:extLst>
            </p:cNvPr>
            <p:cNvSpPr/>
            <p:nvPr/>
          </p:nvSpPr>
          <p:spPr>
            <a:xfrm>
              <a:off x="7974334" y="-2263"/>
              <a:ext cx="1568918" cy="514369"/>
            </a:xfrm>
            <a:prstGeom prst="round2DiagRect">
              <a:avLst/>
            </a:prstGeom>
            <a:solidFill>
              <a:srgbClr val="4A752D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微软雅黑"/>
                <a:cs typeface="+mn-cs"/>
              </a:endParaRPr>
            </a:p>
          </p:txBody>
        </p:sp>
        <p:sp>
          <p:nvSpPr>
            <p:cNvPr id="15" name="矩形: 对角圆角 14">
              <a:extLst>
                <a:ext uri="{FF2B5EF4-FFF2-40B4-BE49-F238E27FC236}">
                  <a16:creationId xmlns:a16="http://schemas.microsoft.com/office/drawing/2014/main" id="{3797E561-6FB8-C2C6-71D8-5F150B7409D7}"/>
                </a:ext>
              </a:extLst>
            </p:cNvPr>
            <p:cNvSpPr/>
            <p:nvPr/>
          </p:nvSpPr>
          <p:spPr>
            <a:xfrm>
              <a:off x="8046341" y="-2262"/>
              <a:ext cx="1568918" cy="514369"/>
            </a:xfrm>
            <a:prstGeom prst="round2DiagRect">
              <a:avLst/>
            </a:prstGeom>
            <a:solidFill>
              <a:srgbClr val="4A752D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微软雅黑"/>
                <a:cs typeface="+mn-cs"/>
              </a:endParaRPr>
            </a:p>
          </p:txBody>
        </p:sp>
        <p:sp>
          <p:nvSpPr>
            <p:cNvPr id="72" name="矩形: 对角圆角 71">
              <a:extLst>
                <a:ext uri="{FF2B5EF4-FFF2-40B4-BE49-F238E27FC236}">
                  <a16:creationId xmlns:a16="http://schemas.microsoft.com/office/drawing/2014/main" id="{99761EE7-3404-6C26-23DA-7550EE5FC008}"/>
                </a:ext>
              </a:extLst>
            </p:cNvPr>
            <p:cNvSpPr/>
            <p:nvPr/>
          </p:nvSpPr>
          <p:spPr>
            <a:xfrm>
              <a:off x="8115343" y="-2262"/>
              <a:ext cx="1568918" cy="514369"/>
            </a:xfrm>
            <a:prstGeom prst="round2DiagRect">
              <a:avLst/>
            </a:prstGeom>
            <a:solidFill>
              <a:srgbClr val="4A75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微软雅黑"/>
                  <a:cs typeface="+mn-cs"/>
                </a:rPr>
                <a:t>有效性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微软雅黑"/>
                <a:cs typeface="+mn-cs"/>
              </a:endParaRPr>
            </a:p>
          </p:txBody>
        </p:sp>
      </p:grpSp>
      <p:sp>
        <p:nvSpPr>
          <p:cNvPr id="6" name="Rounded Rectangle 264_1_1_1_1_1">
            <a:extLst>
              <a:ext uri="{FF2B5EF4-FFF2-40B4-BE49-F238E27FC236}">
                <a16:creationId xmlns:a16="http://schemas.microsoft.com/office/drawing/2014/main" id="{E622BC20-31C3-D85C-7108-1C21F1EE689C}"/>
              </a:ext>
            </a:extLst>
          </p:cNvPr>
          <p:cNvSpPr/>
          <p:nvPr/>
        </p:nvSpPr>
        <p:spPr>
          <a:xfrm>
            <a:off x="718118" y="2512900"/>
            <a:ext cx="5320164" cy="3519972"/>
          </a:xfrm>
          <a:prstGeom prst="roundRect">
            <a:avLst>
              <a:gd name="adj" fmla="val 2815"/>
            </a:avLst>
          </a:prstGeom>
          <a:noFill/>
          <a:ln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252000" rIns="36000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36AD8CF4-9ACC-F014-36A0-64E42A08635E}"/>
              </a:ext>
            </a:extLst>
          </p:cNvPr>
          <p:cNvSpPr/>
          <p:nvPr/>
        </p:nvSpPr>
        <p:spPr>
          <a:xfrm flipH="1">
            <a:off x="6147368" y="1130300"/>
            <a:ext cx="5320164" cy="1168582"/>
          </a:xfrm>
          <a:prstGeom prst="roundRect">
            <a:avLst>
              <a:gd name="adj" fmla="val 9665"/>
            </a:avLst>
          </a:prstGeom>
          <a:solidFill>
            <a:schemeClr val="accent1">
              <a:lumMod val="10000"/>
              <a:lumOff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is for office"/>
              <a:ea typeface="微软雅黑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041764C-50F5-E3FD-D3E7-60F2B36BD98B}"/>
              </a:ext>
            </a:extLst>
          </p:cNvPr>
          <p:cNvSpPr txBox="1"/>
          <p:nvPr/>
        </p:nvSpPr>
        <p:spPr>
          <a:xfrm>
            <a:off x="6194009" y="1209084"/>
            <a:ext cx="5226882" cy="922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4400" marR="0" lvl="0" indent="-2844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一项多中心、非随机对照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长期扩展研究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，旨在确定伐莫洛龙治疗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30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个月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后的结局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284400" marR="0" lvl="0" indent="-2844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研究纳入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46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例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4.5-7.5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岁患有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DMD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的男孩</a:t>
            </a:r>
          </a:p>
        </p:txBody>
      </p:sp>
      <p:grpSp>
        <p:nvGrpSpPr>
          <p:cNvPr id="231" name="组合 230">
            <a:extLst>
              <a:ext uri="{FF2B5EF4-FFF2-40B4-BE49-F238E27FC236}">
                <a16:creationId xmlns:a16="http://schemas.microsoft.com/office/drawing/2014/main" id="{A20CB817-A15C-57C7-7DE3-019F508DC1F9}"/>
              </a:ext>
            </a:extLst>
          </p:cNvPr>
          <p:cNvGrpSpPr/>
          <p:nvPr/>
        </p:nvGrpSpPr>
        <p:grpSpPr>
          <a:xfrm>
            <a:off x="1753829" y="4625741"/>
            <a:ext cx="3743832" cy="938789"/>
            <a:chOff x="1753829" y="4625741"/>
            <a:chExt cx="3743832" cy="938789"/>
          </a:xfrm>
        </p:grpSpPr>
        <p:grpSp>
          <p:nvGrpSpPr>
            <p:cNvPr id="14" name="Group 27">
              <a:extLst>
                <a:ext uri="{FF2B5EF4-FFF2-40B4-BE49-F238E27FC236}">
                  <a16:creationId xmlns:a16="http://schemas.microsoft.com/office/drawing/2014/main" id="{28BA2185-0168-F7E8-DC71-B0962A37770B}"/>
                </a:ext>
              </a:extLst>
            </p:cNvPr>
            <p:cNvGrpSpPr/>
            <p:nvPr/>
          </p:nvGrpSpPr>
          <p:grpSpPr>
            <a:xfrm>
              <a:off x="4144987" y="4693535"/>
              <a:ext cx="1352674" cy="575170"/>
              <a:chOff x="9225147" y="3410171"/>
              <a:chExt cx="1352674" cy="575170"/>
            </a:xfrm>
          </p:grpSpPr>
          <p:grpSp>
            <p:nvGrpSpPr>
              <p:cNvPr id="16" name="Group 25">
                <a:extLst>
                  <a:ext uri="{FF2B5EF4-FFF2-40B4-BE49-F238E27FC236}">
                    <a16:creationId xmlns:a16="http://schemas.microsoft.com/office/drawing/2014/main" id="{1AE7DBA8-EE1C-BA7F-FEE0-74768F1AEAAD}"/>
                  </a:ext>
                </a:extLst>
              </p:cNvPr>
              <p:cNvGrpSpPr/>
              <p:nvPr/>
            </p:nvGrpSpPr>
            <p:grpSpPr>
              <a:xfrm>
                <a:off x="9233952" y="3754509"/>
                <a:ext cx="968973" cy="230832"/>
                <a:chOff x="8780800" y="3754509"/>
                <a:chExt cx="968973" cy="230832"/>
              </a:xfrm>
            </p:grpSpPr>
            <p:sp>
              <p:nvSpPr>
                <p:cNvPr id="22" name="TextBox 38">
                  <a:extLst>
                    <a:ext uri="{FF2B5EF4-FFF2-40B4-BE49-F238E27FC236}">
                      <a16:creationId xmlns:a16="http://schemas.microsoft.com/office/drawing/2014/main" id="{C66968A2-B80E-3E40-1F12-B6E72DE49A9E}"/>
                    </a:ext>
                  </a:extLst>
                </p:cNvPr>
                <p:cNvSpPr txBox="1"/>
                <p:nvPr/>
              </p:nvSpPr>
              <p:spPr>
                <a:xfrm>
                  <a:off x="8904741" y="3754509"/>
                  <a:ext cx="845032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微软雅黑"/>
                      <a:cs typeface="+mn-cs"/>
                    </a:rPr>
                    <a:t>安慰剂</a:t>
                  </a:r>
                  <a:r>
                    <a: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微软雅黑"/>
                      <a:cs typeface="+mn-cs"/>
                    </a:rPr>
                    <a:t> </a:t>
                  </a:r>
                </a:p>
              </p:txBody>
            </p:sp>
            <p:grpSp>
              <p:nvGrpSpPr>
                <p:cNvPr id="23" name="Group 35">
                  <a:extLst>
                    <a:ext uri="{FF2B5EF4-FFF2-40B4-BE49-F238E27FC236}">
                      <a16:creationId xmlns:a16="http://schemas.microsoft.com/office/drawing/2014/main" id="{3D90A08B-017E-D1D3-08BE-4B2F37DFAAA0}"/>
                    </a:ext>
                  </a:extLst>
                </p:cNvPr>
                <p:cNvGrpSpPr/>
                <p:nvPr/>
              </p:nvGrpSpPr>
              <p:grpSpPr>
                <a:xfrm>
                  <a:off x="8780800" y="3819387"/>
                  <a:ext cx="157655" cy="90054"/>
                  <a:chOff x="6576804" y="3600156"/>
                  <a:chExt cx="157655" cy="90054"/>
                </a:xfrm>
                <a:solidFill>
                  <a:srgbClr val="2F5763"/>
                </a:solidFill>
              </p:grpSpPr>
              <p:cxnSp>
                <p:nvCxnSpPr>
                  <p:cNvPr id="24" name="Straight Connector 37">
                    <a:extLst>
                      <a:ext uri="{FF2B5EF4-FFF2-40B4-BE49-F238E27FC236}">
                        <a16:creationId xmlns:a16="http://schemas.microsoft.com/office/drawing/2014/main" id="{8D780C7D-0668-975B-9D39-AA3EE5F2BA4D}"/>
                      </a:ext>
                    </a:extLst>
                  </p:cNvPr>
                  <p:cNvCxnSpPr/>
                  <p:nvPr/>
                </p:nvCxnSpPr>
                <p:spPr>
                  <a:xfrm>
                    <a:off x="6576804" y="3645183"/>
                    <a:ext cx="157655" cy="0"/>
                  </a:xfrm>
                  <a:prstGeom prst="lin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" name="Oval 36">
                    <a:extLst>
                      <a:ext uri="{FF2B5EF4-FFF2-40B4-BE49-F238E27FC236}">
                        <a16:creationId xmlns:a16="http://schemas.microsoft.com/office/drawing/2014/main" id="{6245D1A5-EF10-B067-BCF7-462E76CD2B71}"/>
                      </a:ext>
                    </a:extLst>
                  </p:cNvPr>
                  <p:cNvSpPr/>
                  <p:nvPr/>
                </p:nvSpPr>
                <p:spPr>
                  <a:xfrm>
                    <a:off x="6610604" y="3600156"/>
                    <a:ext cx="90054" cy="90054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微软雅黑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7" name="Group 26">
                <a:extLst>
                  <a:ext uri="{FF2B5EF4-FFF2-40B4-BE49-F238E27FC236}">
                    <a16:creationId xmlns:a16="http://schemas.microsoft.com/office/drawing/2014/main" id="{2959C7A0-2807-1710-313F-541D25809FE7}"/>
                  </a:ext>
                </a:extLst>
              </p:cNvPr>
              <p:cNvGrpSpPr/>
              <p:nvPr/>
            </p:nvGrpSpPr>
            <p:grpSpPr>
              <a:xfrm>
                <a:off x="9225147" y="3410171"/>
                <a:ext cx="1352674" cy="230832"/>
                <a:chOff x="9043077" y="3410171"/>
                <a:chExt cx="1352674" cy="230832"/>
              </a:xfrm>
            </p:grpSpPr>
            <p:grpSp>
              <p:nvGrpSpPr>
                <p:cNvPr id="18" name="Group 32">
                  <a:extLst>
                    <a:ext uri="{FF2B5EF4-FFF2-40B4-BE49-F238E27FC236}">
                      <a16:creationId xmlns:a16="http://schemas.microsoft.com/office/drawing/2014/main" id="{6667EB93-3FEB-017A-06F8-4E43F173E320}"/>
                    </a:ext>
                  </a:extLst>
                </p:cNvPr>
                <p:cNvGrpSpPr/>
                <p:nvPr/>
              </p:nvGrpSpPr>
              <p:grpSpPr>
                <a:xfrm>
                  <a:off x="9043077" y="3475049"/>
                  <a:ext cx="157655" cy="90054"/>
                  <a:chOff x="8030954" y="3255818"/>
                  <a:chExt cx="157655" cy="90054"/>
                </a:xfrm>
                <a:solidFill>
                  <a:srgbClr val="00AEEF"/>
                </a:solidFill>
              </p:grpSpPr>
              <p:cxnSp>
                <p:nvCxnSpPr>
                  <p:cNvPr id="20" name="Straight Connector 34">
                    <a:extLst>
                      <a:ext uri="{FF2B5EF4-FFF2-40B4-BE49-F238E27FC236}">
                        <a16:creationId xmlns:a16="http://schemas.microsoft.com/office/drawing/2014/main" id="{03397FF1-93DA-3571-A96E-4B8A8D6922E5}"/>
                      </a:ext>
                    </a:extLst>
                  </p:cNvPr>
                  <p:cNvCxnSpPr/>
                  <p:nvPr/>
                </p:nvCxnSpPr>
                <p:spPr>
                  <a:xfrm>
                    <a:off x="8030954" y="3300845"/>
                    <a:ext cx="157655" cy="0"/>
                  </a:xfrm>
                  <a:prstGeom prst="lin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Oval 33">
                    <a:extLst>
                      <a:ext uri="{FF2B5EF4-FFF2-40B4-BE49-F238E27FC236}">
                        <a16:creationId xmlns:a16="http://schemas.microsoft.com/office/drawing/2014/main" id="{90FAD8BD-7695-850A-A41A-E7870379159D}"/>
                      </a:ext>
                    </a:extLst>
                  </p:cNvPr>
                  <p:cNvSpPr/>
                  <p:nvPr/>
                </p:nvSpPr>
                <p:spPr>
                  <a:xfrm>
                    <a:off x="8064754" y="3255818"/>
                    <a:ext cx="90054" cy="90054"/>
                  </a:xfrm>
                  <a:prstGeom prst="ellipse">
                    <a:avLst/>
                  </a:prstGeom>
                  <a:solidFill>
                    <a:srgbClr val="4A752D"/>
                  </a:solidFill>
                  <a:ln>
                    <a:solidFill>
                      <a:srgbClr val="4A752D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微软雅黑"/>
                      <a:cs typeface="+mn-cs"/>
                    </a:endParaRPr>
                  </a:p>
                </p:txBody>
              </p:sp>
            </p:grpSp>
            <p:sp>
              <p:nvSpPr>
                <p:cNvPr id="19" name="TextBox 40">
                  <a:extLst>
                    <a:ext uri="{FF2B5EF4-FFF2-40B4-BE49-F238E27FC236}">
                      <a16:creationId xmlns:a16="http://schemas.microsoft.com/office/drawing/2014/main" id="{4044C9EC-F59F-24AC-40ED-CB30D73731E9}"/>
                    </a:ext>
                  </a:extLst>
                </p:cNvPr>
                <p:cNvSpPr txBox="1"/>
                <p:nvPr/>
              </p:nvSpPr>
              <p:spPr>
                <a:xfrm>
                  <a:off x="9169439" y="3410171"/>
                  <a:ext cx="1226312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微软雅黑"/>
                      <a:cs typeface="+mn-cs"/>
                    </a:rPr>
                    <a:t>伐莫洛龙 </a:t>
                  </a:r>
                  <a:r>
                    <a:rPr kumimoji="0" lang="en-GB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微软雅黑"/>
                      <a:cs typeface="+mn-cs"/>
                    </a:rPr>
                    <a:t>6 mg/kg/</a:t>
                  </a:r>
                  <a:r>
                    <a:rPr kumimoji="0" lang="zh-CN" alt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微软雅黑"/>
                      <a:cs typeface="+mn-cs"/>
                    </a:rPr>
                    <a:t>天</a:t>
                  </a:r>
                  <a:endPara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微软雅黑"/>
                    <a:cs typeface="+mn-cs"/>
                  </a:endParaRPr>
                </a:p>
              </p:txBody>
            </p:sp>
          </p:grpSp>
        </p:grpSp>
        <p:sp>
          <p:nvSpPr>
            <p:cNvPr id="118" name="椭圆 117">
              <a:extLst>
                <a:ext uri="{FF2B5EF4-FFF2-40B4-BE49-F238E27FC236}">
                  <a16:creationId xmlns:a16="http://schemas.microsoft.com/office/drawing/2014/main" id="{4073AE4B-C8E5-BDEF-B5E2-02512C5B23E1}"/>
                </a:ext>
              </a:extLst>
            </p:cNvPr>
            <p:cNvSpPr/>
            <p:nvPr/>
          </p:nvSpPr>
          <p:spPr>
            <a:xfrm>
              <a:off x="4161732" y="4739312"/>
              <a:ext cx="121630" cy="122400"/>
            </a:xfrm>
            <a:prstGeom prst="ellipse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9" name="椭圆 118">
              <a:extLst>
                <a:ext uri="{FF2B5EF4-FFF2-40B4-BE49-F238E27FC236}">
                  <a16:creationId xmlns:a16="http://schemas.microsoft.com/office/drawing/2014/main" id="{8ACC59F3-0DDF-3AF9-CE91-A86FBCE4BEC9}"/>
                </a:ext>
              </a:extLst>
            </p:cNvPr>
            <p:cNvSpPr/>
            <p:nvPr/>
          </p:nvSpPr>
          <p:spPr>
            <a:xfrm>
              <a:off x="4170198" y="5087047"/>
              <a:ext cx="121630" cy="122400"/>
            </a:xfrm>
            <a:prstGeom prst="ellipse">
              <a:avLst/>
            </a:prstGeom>
            <a:solidFill>
              <a:srgbClr val="7D7D7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F6760008-D375-C8DC-F6E1-A072DA53212A}"/>
                </a:ext>
              </a:extLst>
            </p:cNvPr>
            <p:cNvSpPr/>
            <p:nvPr/>
          </p:nvSpPr>
          <p:spPr>
            <a:xfrm>
              <a:off x="1809666" y="4777317"/>
              <a:ext cx="2097702" cy="566977"/>
            </a:xfrm>
            <a:custGeom>
              <a:avLst/>
              <a:gdLst>
                <a:gd name="connsiteX0" fmla="*/ 0 w 2097617"/>
                <a:gd name="connsiteY0" fmla="*/ 573616 h 573616"/>
                <a:gd name="connsiteX1" fmla="*/ 543983 w 2097617"/>
                <a:gd name="connsiteY1" fmla="*/ 177800 h 573616"/>
                <a:gd name="connsiteX2" fmla="*/ 1058333 w 2097617"/>
                <a:gd name="connsiteY2" fmla="*/ 61383 h 573616"/>
                <a:gd name="connsiteX3" fmla="*/ 2097617 w 2097617"/>
                <a:gd name="connsiteY3" fmla="*/ 0 h 57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7617" h="573616">
                  <a:moveTo>
                    <a:pt x="0" y="573616"/>
                  </a:moveTo>
                  <a:lnTo>
                    <a:pt x="543983" y="177800"/>
                  </a:lnTo>
                  <a:lnTo>
                    <a:pt x="1058333" y="61383"/>
                  </a:lnTo>
                  <a:lnTo>
                    <a:pt x="2097617" y="0"/>
                  </a:lnTo>
                </a:path>
              </a:pathLst>
            </a:custGeom>
            <a:noFill/>
            <a:ln w="12700">
              <a:solidFill>
                <a:srgbClr val="FFA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2" name="椭圆 121">
              <a:extLst>
                <a:ext uri="{FF2B5EF4-FFF2-40B4-BE49-F238E27FC236}">
                  <a16:creationId xmlns:a16="http://schemas.microsoft.com/office/drawing/2014/main" id="{EE1D0945-3478-DE9E-2805-D45E1A62F162}"/>
                </a:ext>
              </a:extLst>
            </p:cNvPr>
            <p:cNvSpPr/>
            <p:nvPr/>
          </p:nvSpPr>
          <p:spPr>
            <a:xfrm>
              <a:off x="1753829" y="5311274"/>
              <a:ext cx="72000" cy="72000"/>
            </a:xfrm>
            <a:prstGeom prst="ellipse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4" name="椭圆 123">
              <a:extLst>
                <a:ext uri="{FF2B5EF4-FFF2-40B4-BE49-F238E27FC236}">
                  <a16:creationId xmlns:a16="http://schemas.microsoft.com/office/drawing/2014/main" id="{C9B8401F-176A-E7DE-AFAD-3D2425DD51CC}"/>
                </a:ext>
              </a:extLst>
            </p:cNvPr>
            <p:cNvSpPr/>
            <p:nvPr/>
          </p:nvSpPr>
          <p:spPr>
            <a:xfrm>
              <a:off x="2317412" y="4918809"/>
              <a:ext cx="72000" cy="72000"/>
            </a:xfrm>
            <a:prstGeom prst="ellipse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5" name="椭圆 124">
              <a:extLst>
                <a:ext uri="{FF2B5EF4-FFF2-40B4-BE49-F238E27FC236}">
                  <a16:creationId xmlns:a16="http://schemas.microsoft.com/office/drawing/2014/main" id="{5631BDE8-AC1E-BE6D-32CD-B1ADC7CC3FCC}"/>
                </a:ext>
              </a:extLst>
            </p:cNvPr>
            <p:cNvSpPr/>
            <p:nvPr/>
          </p:nvSpPr>
          <p:spPr>
            <a:xfrm>
              <a:off x="2832376" y="4808900"/>
              <a:ext cx="72000" cy="72000"/>
            </a:xfrm>
            <a:prstGeom prst="ellipse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6" name="椭圆 125">
              <a:extLst>
                <a:ext uri="{FF2B5EF4-FFF2-40B4-BE49-F238E27FC236}">
                  <a16:creationId xmlns:a16="http://schemas.microsoft.com/office/drawing/2014/main" id="{42F2F2E1-0833-482B-F57B-4C435182435B}"/>
                </a:ext>
              </a:extLst>
            </p:cNvPr>
            <p:cNvSpPr/>
            <p:nvPr/>
          </p:nvSpPr>
          <p:spPr>
            <a:xfrm>
              <a:off x="3862618" y="4746332"/>
              <a:ext cx="72000" cy="72000"/>
            </a:xfrm>
            <a:prstGeom prst="ellipse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7" name="任意多边形: 形状 126">
              <a:extLst>
                <a:ext uri="{FF2B5EF4-FFF2-40B4-BE49-F238E27FC236}">
                  <a16:creationId xmlns:a16="http://schemas.microsoft.com/office/drawing/2014/main" id="{68A99EDB-391D-FC44-7970-E00D3EC46C88}"/>
                </a:ext>
              </a:extLst>
            </p:cNvPr>
            <p:cNvSpPr/>
            <p:nvPr/>
          </p:nvSpPr>
          <p:spPr>
            <a:xfrm>
              <a:off x="1852083" y="5295900"/>
              <a:ext cx="1951567" cy="116416"/>
            </a:xfrm>
            <a:custGeom>
              <a:avLst/>
              <a:gdLst>
                <a:gd name="connsiteX0" fmla="*/ 0 w 1951567"/>
                <a:gd name="connsiteY0" fmla="*/ 50800 h 116416"/>
                <a:gd name="connsiteX1" fmla="*/ 412750 w 1951567"/>
                <a:gd name="connsiteY1" fmla="*/ 0 h 116416"/>
                <a:gd name="connsiteX2" fmla="*/ 922867 w 1951567"/>
                <a:gd name="connsiteY2" fmla="*/ 23283 h 116416"/>
                <a:gd name="connsiteX3" fmla="*/ 1951567 w 1951567"/>
                <a:gd name="connsiteY3" fmla="*/ 116416 h 11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1567" h="116416">
                  <a:moveTo>
                    <a:pt x="0" y="50800"/>
                  </a:moveTo>
                  <a:lnTo>
                    <a:pt x="412750" y="0"/>
                  </a:lnTo>
                  <a:lnTo>
                    <a:pt x="922867" y="23283"/>
                  </a:lnTo>
                  <a:lnTo>
                    <a:pt x="1951567" y="116416"/>
                  </a:lnTo>
                </a:path>
              </a:pathLst>
            </a:custGeom>
            <a:noFill/>
            <a:ln w="12700">
              <a:solidFill>
                <a:srgbClr val="7D7D7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2" name="椭圆 191">
              <a:extLst>
                <a:ext uri="{FF2B5EF4-FFF2-40B4-BE49-F238E27FC236}">
                  <a16:creationId xmlns:a16="http://schemas.microsoft.com/office/drawing/2014/main" id="{2E1EA4C8-FAFD-2E34-675B-9A9EA3E8FE48}"/>
                </a:ext>
              </a:extLst>
            </p:cNvPr>
            <p:cNvSpPr/>
            <p:nvPr/>
          </p:nvSpPr>
          <p:spPr>
            <a:xfrm>
              <a:off x="1796246" y="5306305"/>
              <a:ext cx="72000" cy="72000"/>
            </a:xfrm>
            <a:prstGeom prst="ellipse">
              <a:avLst/>
            </a:prstGeom>
            <a:solidFill>
              <a:srgbClr val="7D7D7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3" name="椭圆 192">
              <a:extLst>
                <a:ext uri="{FF2B5EF4-FFF2-40B4-BE49-F238E27FC236}">
                  <a16:creationId xmlns:a16="http://schemas.microsoft.com/office/drawing/2014/main" id="{E5386D24-D597-47A6-C1D8-7DECA20EC5C9}"/>
                </a:ext>
              </a:extLst>
            </p:cNvPr>
            <p:cNvSpPr/>
            <p:nvPr/>
          </p:nvSpPr>
          <p:spPr>
            <a:xfrm>
              <a:off x="2221234" y="5257783"/>
              <a:ext cx="72000" cy="72000"/>
            </a:xfrm>
            <a:prstGeom prst="ellipse">
              <a:avLst/>
            </a:prstGeom>
            <a:solidFill>
              <a:srgbClr val="7D7D7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4" name="椭圆 193">
              <a:extLst>
                <a:ext uri="{FF2B5EF4-FFF2-40B4-BE49-F238E27FC236}">
                  <a16:creationId xmlns:a16="http://schemas.microsoft.com/office/drawing/2014/main" id="{4DDA88C0-0CCD-26E8-0C17-C04A646BC838}"/>
                </a:ext>
              </a:extLst>
            </p:cNvPr>
            <p:cNvSpPr/>
            <p:nvPr/>
          </p:nvSpPr>
          <p:spPr>
            <a:xfrm>
              <a:off x="2738528" y="5282949"/>
              <a:ext cx="72000" cy="72000"/>
            </a:xfrm>
            <a:prstGeom prst="ellipse">
              <a:avLst/>
            </a:prstGeom>
            <a:solidFill>
              <a:srgbClr val="7D7D7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48CC7477-2529-1E08-656C-9DD5CDD96C00}"/>
                </a:ext>
              </a:extLst>
            </p:cNvPr>
            <p:cNvSpPr/>
            <p:nvPr/>
          </p:nvSpPr>
          <p:spPr>
            <a:xfrm>
              <a:off x="3771950" y="5378433"/>
              <a:ext cx="72000" cy="72000"/>
            </a:xfrm>
            <a:prstGeom prst="ellipse">
              <a:avLst/>
            </a:prstGeom>
            <a:solidFill>
              <a:srgbClr val="7D7D7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197" name="直接连接符 196">
              <a:extLst>
                <a:ext uri="{FF2B5EF4-FFF2-40B4-BE49-F238E27FC236}">
                  <a16:creationId xmlns:a16="http://schemas.microsoft.com/office/drawing/2014/main" id="{4570480F-41A8-FE76-3DBC-8E0D229CB811}"/>
                </a:ext>
              </a:extLst>
            </p:cNvPr>
            <p:cNvCxnSpPr>
              <a:cxnSpLocks/>
            </p:cNvCxnSpPr>
            <p:nvPr/>
          </p:nvCxnSpPr>
          <p:spPr>
            <a:xfrm>
              <a:off x="4148138" y="5148247"/>
              <a:ext cx="165508" cy="0"/>
            </a:xfrm>
            <a:prstGeom prst="line">
              <a:avLst/>
            </a:prstGeom>
            <a:ln w="12700">
              <a:solidFill>
                <a:srgbClr val="7D7D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连接符 198">
              <a:extLst>
                <a:ext uri="{FF2B5EF4-FFF2-40B4-BE49-F238E27FC236}">
                  <a16:creationId xmlns:a16="http://schemas.microsoft.com/office/drawing/2014/main" id="{B9942574-7048-FAB8-5686-A11863690EAC}"/>
                </a:ext>
              </a:extLst>
            </p:cNvPr>
            <p:cNvCxnSpPr>
              <a:cxnSpLocks/>
            </p:cNvCxnSpPr>
            <p:nvPr/>
          </p:nvCxnSpPr>
          <p:spPr>
            <a:xfrm>
              <a:off x="4144678" y="4804122"/>
              <a:ext cx="158400" cy="0"/>
            </a:xfrm>
            <a:prstGeom prst="line">
              <a:avLst/>
            </a:prstGeom>
            <a:ln w="12700">
              <a:solidFill>
                <a:srgbClr val="FFA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7" name="组合 206">
              <a:extLst>
                <a:ext uri="{FF2B5EF4-FFF2-40B4-BE49-F238E27FC236}">
                  <a16:creationId xmlns:a16="http://schemas.microsoft.com/office/drawing/2014/main" id="{A6F8AF73-6A77-2F7C-1BDD-C46F5A84516E}"/>
                </a:ext>
              </a:extLst>
            </p:cNvPr>
            <p:cNvGrpSpPr/>
            <p:nvPr/>
          </p:nvGrpSpPr>
          <p:grpSpPr>
            <a:xfrm>
              <a:off x="2333667" y="4790900"/>
              <a:ext cx="36000" cy="309098"/>
              <a:chOff x="2333667" y="4790900"/>
              <a:chExt cx="36000" cy="309098"/>
            </a:xfrm>
          </p:grpSpPr>
          <p:cxnSp>
            <p:nvCxnSpPr>
              <p:cNvPr id="204" name="直接连接符 203">
                <a:extLst>
                  <a:ext uri="{FF2B5EF4-FFF2-40B4-BE49-F238E27FC236}">
                    <a16:creationId xmlns:a16="http://schemas.microsoft.com/office/drawing/2014/main" id="{172CBEB7-1C1F-619D-0FB1-88DEF595C8CC}"/>
                  </a:ext>
                </a:extLst>
              </p:cNvPr>
              <p:cNvCxnSpPr/>
              <p:nvPr/>
            </p:nvCxnSpPr>
            <p:spPr>
              <a:xfrm>
                <a:off x="2351824" y="4808900"/>
                <a:ext cx="0" cy="278147"/>
              </a:xfrm>
              <a:prstGeom prst="line">
                <a:avLst/>
              </a:prstGeom>
              <a:ln>
                <a:solidFill>
                  <a:srgbClr val="FFA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" name="矩形 204">
                <a:extLst>
                  <a:ext uri="{FF2B5EF4-FFF2-40B4-BE49-F238E27FC236}">
                    <a16:creationId xmlns:a16="http://schemas.microsoft.com/office/drawing/2014/main" id="{46093997-F928-EF95-14E5-AE3E13338C4E}"/>
                  </a:ext>
                </a:extLst>
              </p:cNvPr>
              <p:cNvSpPr/>
              <p:nvPr/>
            </p:nvSpPr>
            <p:spPr>
              <a:xfrm>
                <a:off x="2333667" y="4790900"/>
                <a:ext cx="36000" cy="36000"/>
              </a:xfrm>
              <a:prstGeom prst="rect">
                <a:avLst/>
              </a:prstGeom>
              <a:solidFill>
                <a:srgbClr val="FFA3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6" name="矩形 205">
                <a:extLst>
                  <a:ext uri="{FF2B5EF4-FFF2-40B4-BE49-F238E27FC236}">
                    <a16:creationId xmlns:a16="http://schemas.microsoft.com/office/drawing/2014/main" id="{90FE2AC2-C6BB-64BF-9C4D-9A6ECDEB04B7}"/>
                  </a:ext>
                </a:extLst>
              </p:cNvPr>
              <p:cNvSpPr/>
              <p:nvPr/>
            </p:nvSpPr>
            <p:spPr>
              <a:xfrm>
                <a:off x="2333667" y="5063998"/>
                <a:ext cx="36000" cy="36000"/>
              </a:xfrm>
              <a:prstGeom prst="rect">
                <a:avLst/>
              </a:prstGeom>
              <a:solidFill>
                <a:srgbClr val="FFA3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208" name="组合 207">
              <a:extLst>
                <a:ext uri="{FF2B5EF4-FFF2-40B4-BE49-F238E27FC236}">
                  <a16:creationId xmlns:a16="http://schemas.microsoft.com/office/drawing/2014/main" id="{8A5E368A-4F95-D0A7-75AB-7EAD3BA82FFB}"/>
                </a:ext>
              </a:extLst>
            </p:cNvPr>
            <p:cNvGrpSpPr/>
            <p:nvPr/>
          </p:nvGrpSpPr>
          <p:grpSpPr>
            <a:xfrm>
              <a:off x="2848788" y="4688763"/>
              <a:ext cx="36000" cy="309098"/>
              <a:chOff x="2333667" y="4790900"/>
              <a:chExt cx="36000" cy="309098"/>
            </a:xfrm>
          </p:grpSpPr>
          <p:cxnSp>
            <p:nvCxnSpPr>
              <p:cNvPr id="209" name="直接连接符 208">
                <a:extLst>
                  <a:ext uri="{FF2B5EF4-FFF2-40B4-BE49-F238E27FC236}">
                    <a16:creationId xmlns:a16="http://schemas.microsoft.com/office/drawing/2014/main" id="{4139729D-09F8-72CD-753D-763EC847429B}"/>
                  </a:ext>
                </a:extLst>
              </p:cNvPr>
              <p:cNvCxnSpPr/>
              <p:nvPr/>
            </p:nvCxnSpPr>
            <p:spPr>
              <a:xfrm>
                <a:off x="2351824" y="4808900"/>
                <a:ext cx="0" cy="278147"/>
              </a:xfrm>
              <a:prstGeom prst="line">
                <a:avLst/>
              </a:prstGeom>
              <a:ln>
                <a:solidFill>
                  <a:srgbClr val="FFA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0" name="矩形 209">
                <a:extLst>
                  <a:ext uri="{FF2B5EF4-FFF2-40B4-BE49-F238E27FC236}">
                    <a16:creationId xmlns:a16="http://schemas.microsoft.com/office/drawing/2014/main" id="{087C5952-E041-64D3-D13C-D98FA6D90523}"/>
                  </a:ext>
                </a:extLst>
              </p:cNvPr>
              <p:cNvSpPr/>
              <p:nvPr/>
            </p:nvSpPr>
            <p:spPr>
              <a:xfrm>
                <a:off x="2333667" y="4790900"/>
                <a:ext cx="36000" cy="36000"/>
              </a:xfrm>
              <a:prstGeom prst="rect">
                <a:avLst/>
              </a:prstGeom>
              <a:solidFill>
                <a:srgbClr val="FFA3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1" name="矩形 210">
                <a:extLst>
                  <a:ext uri="{FF2B5EF4-FFF2-40B4-BE49-F238E27FC236}">
                    <a16:creationId xmlns:a16="http://schemas.microsoft.com/office/drawing/2014/main" id="{AB22608F-E5B3-9B9A-530E-2E8FA600CAE8}"/>
                  </a:ext>
                </a:extLst>
              </p:cNvPr>
              <p:cNvSpPr/>
              <p:nvPr/>
            </p:nvSpPr>
            <p:spPr>
              <a:xfrm>
                <a:off x="2333667" y="5063998"/>
                <a:ext cx="36000" cy="36000"/>
              </a:xfrm>
              <a:prstGeom prst="rect">
                <a:avLst/>
              </a:prstGeom>
              <a:solidFill>
                <a:srgbClr val="FFA3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212" name="组合 211">
              <a:extLst>
                <a:ext uri="{FF2B5EF4-FFF2-40B4-BE49-F238E27FC236}">
                  <a16:creationId xmlns:a16="http://schemas.microsoft.com/office/drawing/2014/main" id="{0F1BC56C-F191-BAF3-1027-9E7F59D0F120}"/>
                </a:ext>
              </a:extLst>
            </p:cNvPr>
            <p:cNvGrpSpPr/>
            <p:nvPr/>
          </p:nvGrpSpPr>
          <p:grpSpPr>
            <a:xfrm>
              <a:off x="2240637" y="5150168"/>
              <a:ext cx="36000" cy="298677"/>
              <a:chOff x="2333667" y="4790900"/>
              <a:chExt cx="36000" cy="309098"/>
            </a:xfrm>
            <a:solidFill>
              <a:srgbClr val="7D7D7D"/>
            </a:solidFill>
          </p:grpSpPr>
          <p:cxnSp>
            <p:nvCxnSpPr>
              <p:cNvPr id="213" name="直接连接符 212">
                <a:extLst>
                  <a:ext uri="{FF2B5EF4-FFF2-40B4-BE49-F238E27FC236}">
                    <a16:creationId xmlns:a16="http://schemas.microsoft.com/office/drawing/2014/main" id="{EA321969-AE5C-A928-8742-468014076102}"/>
                  </a:ext>
                </a:extLst>
              </p:cNvPr>
              <p:cNvCxnSpPr/>
              <p:nvPr/>
            </p:nvCxnSpPr>
            <p:spPr>
              <a:xfrm>
                <a:off x="2351824" y="4808900"/>
                <a:ext cx="0" cy="278147"/>
              </a:xfrm>
              <a:prstGeom prst="line">
                <a:avLst/>
              </a:prstGeom>
              <a:grpFill/>
              <a:ln>
                <a:solidFill>
                  <a:srgbClr val="7D7D7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4" name="矩形 213">
                <a:extLst>
                  <a:ext uri="{FF2B5EF4-FFF2-40B4-BE49-F238E27FC236}">
                    <a16:creationId xmlns:a16="http://schemas.microsoft.com/office/drawing/2014/main" id="{B9F389E9-6954-415E-3ACD-B84884EB1E16}"/>
                  </a:ext>
                </a:extLst>
              </p:cNvPr>
              <p:cNvSpPr/>
              <p:nvPr/>
            </p:nvSpPr>
            <p:spPr>
              <a:xfrm>
                <a:off x="2333667" y="4790900"/>
                <a:ext cx="36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5" name="矩形 214">
                <a:extLst>
                  <a:ext uri="{FF2B5EF4-FFF2-40B4-BE49-F238E27FC236}">
                    <a16:creationId xmlns:a16="http://schemas.microsoft.com/office/drawing/2014/main" id="{B58187E7-C8BD-94A8-F29E-6E2830133BB3}"/>
                  </a:ext>
                </a:extLst>
              </p:cNvPr>
              <p:cNvSpPr/>
              <p:nvPr/>
            </p:nvSpPr>
            <p:spPr>
              <a:xfrm>
                <a:off x="2333667" y="5063998"/>
                <a:ext cx="36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216" name="组合 215">
              <a:extLst>
                <a:ext uri="{FF2B5EF4-FFF2-40B4-BE49-F238E27FC236}">
                  <a16:creationId xmlns:a16="http://schemas.microsoft.com/office/drawing/2014/main" id="{BE449638-A7CA-EA8B-C817-30CC5465FDCE}"/>
                </a:ext>
              </a:extLst>
            </p:cNvPr>
            <p:cNvGrpSpPr/>
            <p:nvPr/>
          </p:nvGrpSpPr>
          <p:grpSpPr>
            <a:xfrm>
              <a:off x="2755198" y="5195397"/>
              <a:ext cx="36000" cy="238347"/>
              <a:chOff x="2333667" y="4790900"/>
              <a:chExt cx="36000" cy="246662"/>
            </a:xfrm>
            <a:solidFill>
              <a:srgbClr val="7D7D7D"/>
            </a:solidFill>
          </p:grpSpPr>
          <p:cxnSp>
            <p:nvCxnSpPr>
              <p:cNvPr id="217" name="直接连接符 216">
                <a:extLst>
                  <a:ext uri="{FF2B5EF4-FFF2-40B4-BE49-F238E27FC236}">
                    <a16:creationId xmlns:a16="http://schemas.microsoft.com/office/drawing/2014/main" id="{595E5439-0CF1-EF8F-977D-5EE97A29A4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824" y="4808900"/>
                <a:ext cx="0" cy="206510"/>
              </a:xfrm>
              <a:prstGeom prst="line">
                <a:avLst/>
              </a:prstGeom>
              <a:grpFill/>
              <a:ln>
                <a:solidFill>
                  <a:srgbClr val="7D7D7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8" name="矩形 217">
                <a:extLst>
                  <a:ext uri="{FF2B5EF4-FFF2-40B4-BE49-F238E27FC236}">
                    <a16:creationId xmlns:a16="http://schemas.microsoft.com/office/drawing/2014/main" id="{6C793EDF-33DA-5858-39E5-97EA39294EE0}"/>
                  </a:ext>
                </a:extLst>
              </p:cNvPr>
              <p:cNvSpPr/>
              <p:nvPr/>
            </p:nvSpPr>
            <p:spPr>
              <a:xfrm>
                <a:off x="2333667" y="4790900"/>
                <a:ext cx="36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9" name="矩形 218">
                <a:extLst>
                  <a:ext uri="{FF2B5EF4-FFF2-40B4-BE49-F238E27FC236}">
                    <a16:creationId xmlns:a16="http://schemas.microsoft.com/office/drawing/2014/main" id="{1ECC1E21-BABC-6643-42ED-9BEF4E4BB60C}"/>
                  </a:ext>
                </a:extLst>
              </p:cNvPr>
              <p:cNvSpPr/>
              <p:nvPr/>
            </p:nvSpPr>
            <p:spPr>
              <a:xfrm>
                <a:off x="2333667" y="5001562"/>
                <a:ext cx="36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221" name="组合 220">
              <a:extLst>
                <a:ext uri="{FF2B5EF4-FFF2-40B4-BE49-F238E27FC236}">
                  <a16:creationId xmlns:a16="http://schemas.microsoft.com/office/drawing/2014/main" id="{EE147854-5832-0965-4EDA-D9FF49D0B757}"/>
                </a:ext>
              </a:extLst>
            </p:cNvPr>
            <p:cNvGrpSpPr/>
            <p:nvPr/>
          </p:nvGrpSpPr>
          <p:grpSpPr>
            <a:xfrm>
              <a:off x="3788858" y="5272214"/>
              <a:ext cx="36000" cy="292316"/>
              <a:chOff x="2333667" y="4790900"/>
              <a:chExt cx="36000" cy="302513"/>
            </a:xfrm>
            <a:solidFill>
              <a:srgbClr val="7D7D7D"/>
            </a:solidFill>
          </p:grpSpPr>
          <p:cxnSp>
            <p:nvCxnSpPr>
              <p:cNvPr id="222" name="直接连接符 221">
                <a:extLst>
                  <a:ext uri="{FF2B5EF4-FFF2-40B4-BE49-F238E27FC236}">
                    <a16:creationId xmlns:a16="http://schemas.microsoft.com/office/drawing/2014/main" id="{32438B1E-7AF4-4EB7-5B1A-52E2E7BE6059}"/>
                  </a:ext>
                </a:extLst>
              </p:cNvPr>
              <p:cNvCxnSpPr>
                <a:cxnSpLocks/>
                <a:endCxn id="224" idx="0"/>
              </p:cNvCxnSpPr>
              <p:nvPr/>
            </p:nvCxnSpPr>
            <p:spPr>
              <a:xfrm flipH="1">
                <a:off x="2351667" y="4808900"/>
                <a:ext cx="157" cy="248514"/>
              </a:xfrm>
              <a:prstGeom prst="line">
                <a:avLst/>
              </a:prstGeom>
              <a:grpFill/>
              <a:ln>
                <a:solidFill>
                  <a:srgbClr val="7D7D7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3" name="矩形 222">
                <a:extLst>
                  <a:ext uri="{FF2B5EF4-FFF2-40B4-BE49-F238E27FC236}">
                    <a16:creationId xmlns:a16="http://schemas.microsoft.com/office/drawing/2014/main" id="{78E5C981-58BE-67BB-8EDC-5D4BC70F2633}"/>
                  </a:ext>
                </a:extLst>
              </p:cNvPr>
              <p:cNvSpPr/>
              <p:nvPr/>
            </p:nvSpPr>
            <p:spPr>
              <a:xfrm>
                <a:off x="2333667" y="4790900"/>
                <a:ext cx="36000" cy="3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4" name="矩形 223">
                <a:extLst>
                  <a:ext uri="{FF2B5EF4-FFF2-40B4-BE49-F238E27FC236}">
                    <a16:creationId xmlns:a16="http://schemas.microsoft.com/office/drawing/2014/main" id="{3F936AB3-5FBC-BCB5-A1EE-1013AC12F007}"/>
                  </a:ext>
                </a:extLst>
              </p:cNvPr>
              <p:cNvSpPr/>
              <p:nvPr/>
            </p:nvSpPr>
            <p:spPr>
              <a:xfrm>
                <a:off x="2333667" y="5057414"/>
                <a:ext cx="36000" cy="359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227" name="组合 226">
              <a:extLst>
                <a:ext uri="{FF2B5EF4-FFF2-40B4-BE49-F238E27FC236}">
                  <a16:creationId xmlns:a16="http://schemas.microsoft.com/office/drawing/2014/main" id="{F71502DC-262B-D820-E56C-900927AB5BFE}"/>
                </a:ext>
              </a:extLst>
            </p:cNvPr>
            <p:cNvGrpSpPr/>
            <p:nvPr/>
          </p:nvGrpSpPr>
          <p:grpSpPr>
            <a:xfrm>
              <a:off x="3880460" y="4625741"/>
              <a:ext cx="36000" cy="309098"/>
              <a:chOff x="2333667" y="4790900"/>
              <a:chExt cx="36000" cy="309098"/>
            </a:xfrm>
          </p:grpSpPr>
          <p:cxnSp>
            <p:nvCxnSpPr>
              <p:cNvPr id="228" name="直接连接符 227">
                <a:extLst>
                  <a:ext uri="{FF2B5EF4-FFF2-40B4-BE49-F238E27FC236}">
                    <a16:creationId xmlns:a16="http://schemas.microsoft.com/office/drawing/2014/main" id="{BD0D9825-F1CC-D3D4-3CEC-5F0D56E0753B}"/>
                  </a:ext>
                </a:extLst>
              </p:cNvPr>
              <p:cNvCxnSpPr/>
              <p:nvPr/>
            </p:nvCxnSpPr>
            <p:spPr>
              <a:xfrm>
                <a:off x="2351824" y="4808900"/>
                <a:ext cx="0" cy="278147"/>
              </a:xfrm>
              <a:prstGeom prst="line">
                <a:avLst/>
              </a:prstGeom>
              <a:ln>
                <a:solidFill>
                  <a:srgbClr val="FFA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9" name="矩形 228">
                <a:extLst>
                  <a:ext uri="{FF2B5EF4-FFF2-40B4-BE49-F238E27FC236}">
                    <a16:creationId xmlns:a16="http://schemas.microsoft.com/office/drawing/2014/main" id="{210E1A2D-48EE-3B2A-6962-502DDA308137}"/>
                  </a:ext>
                </a:extLst>
              </p:cNvPr>
              <p:cNvSpPr/>
              <p:nvPr/>
            </p:nvSpPr>
            <p:spPr>
              <a:xfrm>
                <a:off x="2333667" y="4790900"/>
                <a:ext cx="36000" cy="36000"/>
              </a:xfrm>
              <a:prstGeom prst="rect">
                <a:avLst/>
              </a:prstGeom>
              <a:solidFill>
                <a:srgbClr val="FFA3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0" name="矩形 229">
                <a:extLst>
                  <a:ext uri="{FF2B5EF4-FFF2-40B4-BE49-F238E27FC236}">
                    <a16:creationId xmlns:a16="http://schemas.microsoft.com/office/drawing/2014/main" id="{DBD44633-E9BE-5CF2-46C8-8D6726FEC003}"/>
                  </a:ext>
                </a:extLst>
              </p:cNvPr>
              <p:cNvSpPr/>
              <p:nvPr/>
            </p:nvSpPr>
            <p:spPr>
              <a:xfrm>
                <a:off x="2333667" y="5063998"/>
                <a:ext cx="36000" cy="36000"/>
              </a:xfrm>
              <a:prstGeom prst="rect">
                <a:avLst/>
              </a:prstGeom>
              <a:solidFill>
                <a:srgbClr val="FFA3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88" name="Rounded Rectangle 264_1_1_1_1_1">
            <a:extLst>
              <a:ext uri="{FF2B5EF4-FFF2-40B4-BE49-F238E27FC236}">
                <a16:creationId xmlns:a16="http://schemas.microsoft.com/office/drawing/2014/main" id="{F66B982A-ECCC-7C9B-8F27-0EEF26D16E70}"/>
              </a:ext>
            </a:extLst>
          </p:cNvPr>
          <p:cNvSpPr/>
          <p:nvPr/>
        </p:nvSpPr>
        <p:spPr>
          <a:xfrm>
            <a:off x="6147368" y="2512900"/>
            <a:ext cx="5320164" cy="3519972"/>
          </a:xfrm>
          <a:prstGeom prst="roundRect">
            <a:avLst>
              <a:gd name="adj" fmla="val 2815"/>
            </a:avLst>
          </a:prstGeom>
          <a:noFill/>
          <a:ln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252000" rIns="360000" bIns="0" rtlCol="0" anchor="t"/>
          <a:lstStyle/>
          <a:p>
            <a:pPr algn="ctr"/>
            <a:endParaRPr lang="zh-CN" altLang="en-US" b="1" kern="0" dirty="0">
              <a:solidFill>
                <a:srgbClr val="002060"/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9A36CF8F-408F-28DC-74D0-0F5764F33DEC}"/>
              </a:ext>
            </a:extLst>
          </p:cNvPr>
          <p:cNvSpPr txBox="1"/>
          <p:nvPr/>
        </p:nvSpPr>
        <p:spPr>
          <a:xfrm>
            <a:off x="6238166" y="2599346"/>
            <a:ext cx="4968959" cy="516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200" dirty="0"/>
              <a:t>伐莫洛龙组患者运动功能指标从基线至第</a:t>
            </a:r>
            <a:r>
              <a:rPr lang="en-US" altLang="zh-CN" sz="1200" b="1" dirty="0">
                <a:solidFill>
                  <a:srgbClr val="C00000"/>
                </a:solidFill>
              </a:rPr>
              <a:t>30</a:t>
            </a:r>
            <a:r>
              <a:rPr lang="zh-CN" altLang="en-US" sz="1200" b="1" dirty="0">
                <a:solidFill>
                  <a:srgbClr val="C00000"/>
                </a:solidFill>
              </a:rPr>
              <a:t>个月无显著变化</a:t>
            </a:r>
            <a:r>
              <a:rPr lang="zh-CN" altLang="en-US" sz="1200" dirty="0"/>
              <a:t>或</a:t>
            </a:r>
            <a:r>
              <a:rPr lang="zh-CN" altLang="en-US" sz="1200" b="1" dirty="0">
                <a:solidFill>
                  <a:srgbClr val="C00000"/>
                </a:solidFill>
              </a:rPr>
              <a:t>仍高于基线水平</a:t>
            </a:r>
            <a:r>
              <a:rPr lang="en-US" altLang="zh-CN" sz="1200" kern="0" baseline="30000" dirty="0">
                <a:latin typeface="Open Sans"/>
              </a:rPr>
              <a:t>2</a:t>
            </a:r>
            <a:r>
              <a:rPr lang="zh-CN" altLang="en-US" sz="1200" kern="0" dirty="0">
                <a:latin typeface="Open Sans"/>
              </a:rPr>
              <a:t>，</a:t>
            </a:r>
            <a:r>
              <a:rPr lang="zh-CN" altLang="en-US" sz="1200" dirty="0"/>
              <a:t>与自然病史相比，显著改善患儿运动功能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B067EE8-FE2A-5800-2043-319BA1EC5A65}"/>
              </a:ext>
            </a:extLst>
          </p:cNvPr>
          <p:cNvGraphicFramePr>
            <a:graphicFrameLocks noGrp="1"/>
          </p:cNvGraphicFramePr>
          <p:nvPr/>
        </p:nvGraphicFramePr>
        <p:xfrm>
          <a:off x="6270355" y="3326573"/>
          <a:ext cx="504268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1344">
                  <a:extLst>
                    <a:ext uri="{9D8B030D-6E8A-4147-A177-3AD203B41FA5}">
                      <a16:colId xmlns:a16="http://schemas.microsoft.com/office/drawing/2014/main" val="4113368427"/>
                    </a:ext>
                  </a:extLst>
                </a:gridCol>
                <a:gridCol w="2521344">
                  <a:extLst>
                    <a:ext uri="{9D8B030D-6E8A-4147-A177-3AD203B41FA5}">
                      <a16:colId xmlns:a16="http://schemas.microsoft.com/office/drawing/2014/main" val="31432403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运动功能指标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7C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从基线至</a:t>
                      </a:r>
                      <a:r>
                        <a:rPr lang="en-US" altLang="zh-CN" sz="1200" dirty="0"/>
                        <a:t>30</a:t>
                      </a:r>
                      <a:r>
                        <a:rPr lang="zh-CN" altLang="en-US" sz="1200" dirty="0"/>
                        <a:t>个月的变化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7C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041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爬</a:t>
                      </a:r>
                      <a:r>
                        <a:rPr lang="en-US" altLang="zh-CN" sz="1200" dirty="0"/>
                        <a:t>4</a:t>
                      </a:r>
                      <a:r>
                        <a:rPr lang="zh-CN" altLang="en-US" sz="1200" dirty="0"/>
                        <a:t>层台阶速度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1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0.035 tasks/s</a:t>
                      </a:r>
                      <a:endParaRPr lang="zh-CN" alt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1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458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十分钟跑</a:t>
                      </a:r>
                      <a:r>
                        <a:rPr lang="en-US" altLang="zh-CN" sz="1200" dirty="0"/>
                        <a:t>/</a:t>
                      </a:r>
                      <a:r>
                        <a:rPr lang="zh-CN" altLang="en-US" sz="1200" dirty="0"/>
                        <a:t>走速度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0.061 m/s</a:t>
                      </a:r>
                      <a:endParaRPr lang="zh-CN" alt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217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6</a:t>
                      </a:r>
                      <a:r>
                        <a:rPr lang="zh-CN" altLang="en-US" sz="1200" dirty="0"/>
                        <a:t>分钟步行测试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1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32.0 m</a:t>
                      </a:r>
                      <a:endParaRPr lang="zh-CN" alt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1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820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北极星量表评分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1.6</a:t>
                      </a:r>
                      <a:endParaRPr lang="zh-CN" alt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993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zh-CN" altLang="en-US" sz="1200" dirty="0"/>
                        <a:t>仰卧位站立速度</a:t>
                      </a:r>
                      <a:endParaRPr lang="en-US" altLang="zh-CN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537C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1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-0.011 rises/s (</a:t>
                      </a:r>
                      <a:r>
                        <a:rPr lang="zh-CN" altLang="en-US" sz="1200" dirty="0"/>
                        <a:t>无</a:t>
                      </a:r>
                      <a:r>
                        <a:rPr lang="zh-CN" alt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显著变化</a:t>
                      </a:r>
                      <a:r>
                        <a:rPr lang="en-US" altLang="zh-CN" sz="1200" dirty="0"/>
                        <a:t>)</a:t>
                      </a:r>
                      <a:endParaRPr lang="zh-CN" alt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537C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1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383129"/>
                  </a:ext>
                </a:extLst>
              </a:tr>
            </a:tbl>
          </a:graphicData>
        </a:graphic>
      </p:graphicFrame>
      <p:sp>
        <p:nvSpPr>
          <p:cNvPr id="83" name="箭头: 上 82">
            <a:extLst>
              <a:ext uri="{FF2B5EF4-FFF2-40B4-BE49-F238E27FC236}">
                <a16:creationId xmlns:a16="http://schemas.microsoft.com/office/drawing/2014/main" id="{F65CFA06-E54A-27FC-ED61-9DF22CD30821}"/>
              </a:ext>
            </a:extLst>
          </p:cNvPr>
          <p:cNvSpPr/>
          <p:nvPr/>
        </p:nvSpPr>
        <p:spPr>
          <a:xfrm>
            <a:off x="9859644" y="3777494"/>
            <a:ext cx="95794" cy="209006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箭头: 下 83">
            <a:extLst>
              <a:ext uri="{FF2B5EF4-FFF2-40B4-BE49-F238E27FC236}">
                <a16:creationId xmlns:a16="http://schemas.microsoft.com/office/drawing/2014/main" id="{49A89653-A2A5-A214-18BC-029227380CAF}"/>
              </a:ext>
            </a:extLst>
          </p:cNvPr>
          <p:cNvSpPr/>
          <p:nvPr/>
        </p:nvSpPr>
        <p:spPr>
          <a:xfrm rot="16200000">
            <a:off x="10891261" y="5274216"/>
            <a:ext cx="95794" cy="20900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箭头: 上 84">
            <a:extLst>
              <a:ext uri="{FF2B5EF4-FFF2-40B4-BE49-F238E27FC236}">
                <a16:creationId xmlns:a16="http://schemas.microsoft.com/office/drawing/2014/main" id="{4F949973-88CD-509F-8FB3-1F84FB235A02}"/>
              </a:ext>
            </a:extLst>
          </p:cNvPr>
          <p:cNvSpPr/>
          <p:nvPr/>
        </p:nvSpPr>
        <p:spPr>
          <a:xfrm>
            <a:off x="9657153" y="4160266"/>
            <a:ext cx="95794" cy="209006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箭头: 上 85">
            <a:extLst>
              <a:ext uri="{FF2B5EF4-FFF2-40B4-BE49-F238E27FC236}">
                <a16:creationId xmlns:a16="http://schemas.microsoft.com/office/drawing/2014/main" id="{5BA53792-ABBF-71D9-8698-4F47E76E5EEA}"/>
              </a:ext>
            </a:extLst>
          </p:cNvPr>
          <p:cNvSpPr/>
          <p:nvPr/>
        </p:nvSpPr>
        <p:spPr>
          <a:xfrm>
            <a:off x="9466239" y="4519509"/>
            <a:ext cx="95794" cy="209006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箭头: 上 86">
            <a:extLst>
              <a:ext uri="{FF2B5EF4-FFF2-40B4-BE49-F238E27FC236}">
                <a16:creationId xmlns:a16="http://schemas.microsoft.com/office/drawing/2014/main" id="{9067F822-A3C9-F01E-1F72-B4981CF9969B}"/>
              </a:ext>
            </a:extLst>
          </p:cNvPr>
          <p:cNvSpPr/>
          <p:nvPr/>
        </p:nvSpPr>
        <p:spPr>
          <a:xfrm>
            <a:off x="9202557" y="4880900"/>
            <a:ext cx="95794" cy="209006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1972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GuidesStyle_Normal&quot;,&quot;Kind&quot;:0,&quot;OldGuidesSetting&quot;:{&quot;HeaderHeight&quot;:15.0,&quot;FooterHeight&quot;:9.0,&quot;SideMargin&quot;:5.5,&quot;TopMargin&quot;:0.0,&quot;BottomMargin&quot;:0.0,&quot;IntervalMargin&quot;:1.5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主题​​">
  <a:themeElements>
    <a:clrScheme name="自定义 7">
      <a:dk1>
        <a:sysClr val="windowText" lastClr="000000"/>
      </a:dk1>
      <a:lt1>
        <a:sysClr val="window" lastClr="FFFFFF"/>
      </a:lt1>
      <a:dk2>
        <a:srgbClr val="272FBC"/>
      </a:dk2>
      <a:lt2>
        <a:srgbClr val="E7E6E6"/>
      </a:lt2>
      <a:accent1>
        <a:srgbClr val="4A752D"/>
      </a:accent1>
      <a:accent2>
        <a:srgbClr val="F4A718"/>
      </a:accent2>
      <a:accent3>
        <a:srgbClr val="A7D6FC"/>
      </a:accent3>
      <a:accent4>
        <a:srgbClr val="272FBC"/>
      </a:accent4>
      <a:accent5>
        <a:srgbClr val="1F6AFF"/>
      </a:accent5>
      <a:accent6>
        <a:srgbClr val="70AD47"/>
      </a:accent6>
      <a:hlink>
        <a:srgbClr val="0563C1"/>
      </a:hlink>
      <a:folHlink>
        <a:srgbClr val="954F72"/>
      </a:folHlink>
    </a:clrScheme>
    <a:fontScheme name="1af78b7b-32fc-4d4f-b8a1-0ca77334ae6b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5">
      <a:dk1>
        <a:sysClr val="windowText" lastClr="000000"/>
      </a:dk1>
      <a:lt1>
        <a:sysClr val="window" lastClr="FFFFFF"/>
      </a:lt1>
      <a:dk2>
        <a:srgbClr val="92D050"/>
      </a:dk2>
      <a:lt2>
        <a:srgbClr val="E7E6E6"/>
      </a:lt2>
      <a:accent1>
        <a:srgbClr val="F99D06"/>
      </a:accent1>
      <a:accent2>
        <a:srgbClr val="FF0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8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71080</TotalTime>
  <Words>3310</Words>
  <Application>Microsoft Office PowerPoint</Application>
  <PresentationFormat>宽屏</PresentationFormat>
  <Paragraphs>403</Paragraphs>
  <Slides>12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Apis for office</vt:lpstr>
      <vt:lpstr>-apple-system</vt:lpstr>
      <vt:lpstr>DeepSeek-CJK-patch</vt:lpstr>
      <vt:lpstr>等线</vt:lpstr>
      <vt:lpstr>华文琥珀</vt:lpstr>
      <vt:lpstr>微软雅黑</vt:lpstr>
      <vt:lpstr>微软雅黑 Light</vt:lpstr>
      <vt:lpstr>Arial</vt:lpstr>
      <vt:lpstr>Calibri</vt:lpstr>
      <vt:lpstr>Open Sans</vt:lpstr>
      <vt:lpstr>Wingdings</vt:lpstr>
      <vt:lpstr>1_Office 主题​​</vt:lpstr>
      <vt:lpstr>自定义设计方案</vt:lpstr>
      <vt:lpstr>think-cell 幻灯片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Chi Hong 洪篪</dc:creator>
  <cp:lastModifiedBy>Chi Hong 洪篪</cp:lastModifiedBy>
  <cp:revision>879</cp:revision>
  <cp:lastPrinted>2025-07-15T06:12:28Z</cp:lastPrinted>
  <dcterms:created xsi:type="dcterms:W3CDTF">2025-02-11T04:54:36Z</dcterms:created>
  <dcterms:modified xsi:type="dcterms:W3CDTF">2025-07-19T04:47:42Z</dcterms:modified>
</cp:coreProperties>
</file>