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8" r:id="rId4"/>
    <p:sldId id="257" r:id="rId5"/>
    <p:sldId id="272" r:id="rId6"/>
    <p:sldId id="286" r:id="rId8"/>
    <p:sldId id="279" r:id="rId9"/>
    <p:sldId id="276" r:id="rId10"/>
    <p:sldId id="285" r:id="rId11"/>
    <p:sldId id="273" r:id="rId12"/>
    <p:sldId id="274" r:id="rId13"/>
    <p:sldId id="283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1" clrIdx="0"/>
  <p:cmAuthor id="2" name="作者" initials="A" lastIdx="0" clrIdx="1"/>
  <p:cmAuthor id="0" name="Hui Yan" initials="HY" lastIdx="7" clrIdx="0"/>
  <p:cmAuthor id="71" name="Sky123.Org" initials="S" lastIdx="1" clrIdx="0"/>
  <p:cmAuthor id="72" name="zhouyiming" initials="z" lastIdx="15" clrIdx="0"/>
  <p:cmAuthor id="73" name="User_2" initials="U" lastIdx="3" clrIdx="1"/>
  <p:cmAuthor id="3" name="Min Wang" initials="MW" lastIdx="19" clrIdx="3"/>
  <p:cmAuthor id="74" name="刘承刚" initials="刘" lastIdx="2" clrIdx="3"/>
  <p:cmAuthor id="4" name="Yunjing Tian" initials="YT" lastIdx="4" clrIdx="4"/>
  <p:cmAuthor id="5" name="Zhang,Haiyang (MED TA Card) BII-CN-S" initials="Z(TCB" lastIdx="2" clrIdx="5"/>
  <p:cmAuthor id="76" name="志龙 姜" initials="志" lastIdx="3" clrIdx="0"/>
  <p:cmAuthor id="6" name="ming qiu" initials="m" lastIdx="17" clrIdx="1"/>
  <p:cmAuthor id="77" name="幺以谦" initials="幺" lastIdx="2" clrIdx="1"/>
  <p:cmAuthor id="7" name="ASUS-PC" initials="A" lastIdx="1" clrIdx="5"/>
  <p:cmAuthor id="78" name="徐 宁" initials="徐" lastIdx="1" clrIdx="0"/>
  <p:cmAuthor id="8" name="Guan lingnan" initials="Gl" lastIdx="3" clrIdx="6"/>
  <p:cmAuthor id="79" name="QBOSSCHEN" initials="Q" lastIdx="1" clrIdx="0"/>
  <p:cmAuthor id="9" name="admin" initials="a" lastIdx="1" clrIdx="8"/>
  <p:cmAuthor id="80" name="Calvin G" initials="C" lastIdx="1" clrIdx="0"/>
  <p:cmAuthor id="10" name="yyf31" initials="y" lastIdx="3" clrIdx="9"/>
  <p:cmAuthor id="81" name="MC SYSTEM" initials="M" lastIdx="2" clrIdx="0"/>
  <p:cmAuthor id="11" name="yan.wang" initials="y" lastIdx="1" clrIdx="10"/>
  <p:cmAuthor id="82" name="spring_ren" initials="s" lastIdx="2" clrIdx="1"/>
  <p:cmAuthor id="12" name="Author" initials="A" lastIdx="180" clrIdx="11"/>
  <p:cmAuthor id="83" name="viola_yang" initials="v" lastIdx="2" clrIdx="2"/>
  <p:cmAuthor id="13" name="fdd" initials="f" lastIdx="1" clrIdx="12"/>
  <p:cmAuthor id="84" name="李璐---寿险总公司营销管理部" initials="李" lastIdx="0" clrIdx="0"/>
  <p:cmAuthor id="14" name="Victoria Panagakis" initials="VP" lastIdx="12" clrIdx="13"/>
  <p:cmAuthor id="85" name="xuqing" initials="x" lastIdx="4" clrIdx="0"/>
  <p:cmAuthor id="86" name="yiyi.chen" initials="y" lastIdx="1" clrIdx="10"/>
  <p:cmAuthor id="15" name="Editor" initials="C" lastIdx="64" clrIdx="14"/>
  <p:cmAuthor id="87" name="张欣渝" initials="张欣渝" lastIdx="2" clrIdx="22"/>
  <p:cmAuthor id="16" name="Sandra Callagy" initials="SC" lastIdx="64" clrIdx="15"/>
  <p:cmAuthor id="88" name="wanni" initials="a" lastIdx="5" clrIdx="25"/>
  <p:cmAuthor id="17" name="Wu, Qiong" initials="WQ" lastIdx="36" clrIdx="5"/>
  <p:cmAuthor id="18" name="Jessie DUAN" initials="JD " lastIdx="22" clrIdx="6"/>
  <p:cmAuthor id="19" name="K12757" initials="K" lastIdx="9" clrIdx="10"/>
  <p:cmAuthor id="20" name="zhang zhenpei" initials="zz" lastIdx="4" clrIdx="15"/>
  <p:cmAuthor id="21" name="杨国" initials="杨" lastIdx="3" clrIdx="0"/>
  <p:cmAuthor id="22" name="8602109" initials="8" lastIdx="1" clrIdx="21"/>
  <p:cmAuthor id="23" name="张莹" initials="张" lastIdx="1" clrIdx="0"/>
  <p:cmAuthor id="24" name="sunlj002" initials="s" lastIdx="5" clrIdx="1"/>
  <p:cmAuthor id="25" name="王顶" initials="王" lastIdx="1" clrIdx="0"/>
  <p:cmAuthor id="26" name="YANQING BAO" initials="Y" lastIdx="3" clrIdx="0"/>
  <p:cmAuthor id="27" name="caoyq0624" initials="c" lastIdx="2" clrIdx="0"/>
  <p:cmAuthor id="28" name="Tracy Chen" initials="T" lastIdx="1" clrIdx="0"/>
  <p:cmAuthor id="29" name="dongwc0205" initials="d" lastIdx="1" clrIdx="15"/>
  <p:cmAuthor id="30" name="松 李" initials="松" lastIdx="1" clrIdx="4"/>
  <p:cmAuthor id="31" name="Hi_ Young" initials="H" lastIdx="20" clrIdx="0"/>
  <p:cmAuthor id="32" name="zhenwb" initials="z" lastIdx="1" clrIdx="17"/>
  <p:cmAuthor id="33" name="Q Q" initials="Q" lastIdx="1" clrIdx="3"/>
  <p:cmAuthor id="34" name="ansen emma" initials="a" lastIdx="1" clrIdx="18"/>
  <p:cmAuthor id="35" name="柳 先涛" initials="柳" lastIdx="8" clrIdx="0"/>
  <p:cmAuthor id="37" name="WHTP" initials="W" lastIdx="1" clrIdx="20"/>
  <p:cmAuthor id="38" name="马纪梅" initials="马" lastIdx="2" clrIdx="0"/>
  <p:cmAuthor id="39" name="catlaohu" initials="c" lastIdx="2" clrIdx="0"/>
  <p:cmAuthor id="40" name="Mz" initials="M" lastIdx="1" clrIdx="0"/>
  <p:cmAuthor id="41" name="benbenonroad zhao" initials="b" lastIdx="2" clrIdx="0"/>
  <p:cmAuthor id="42" name="SHMILY" initials="S" lastIdx="1" clrIdx="0"/>
  <p:cmAuthor id="43" name="未知用户9" initials="未" lastIdx="0" clrIdx="0"/>
  <p:cmAuthor id="44" name="杨姗" initials="杨" lastIdx="3" clrIdx="1"/>
  <p:cmAuthor id="45" name="孙现民" initials="孙" lastIdx="1" clrIdx="0"/>
  <p:cmAuthor id="46" name="不灰心骑士" initials="不" lastIdx="1" clrIdx="0"/>
  <p:cmAuthor id="47" name="岳文甲" initials="岳" lastIdx="1" clrIdx="1"/>
  <p:cmAuthor id="48" name="China" initials="C" lastIdx="1" clrIdx="0"/>
  <p:cmAuthor id="49" name="USER" initials="U" lastIdx="1" clrIdx="0"/>
  <p:cmAuthor id="50" name="grace" initials="g" lastIdx="1" clrIdx="1"/>
  <p:cmAuthor id="51" name="hy-tkyl" initials="h" lastIdx="2" clrIdx="0"/>
  <p:cmAuthor id="52" name="黄元" initials="黄" lastIdx="1" clrIdx="1"/>
  <p:cmAuthor id="53" name="未知用户37" initials="未" lastIdx="0" clrIdx="0"/>
  <p:cmAuthor id="54" name="胡君" initials="胡" lastIdx="20" clrIdx="0"/>
  <p:cmAuthor id="55" name="tkuser" initials="t" lastIdx="1" clrIdx="0"/>
  <p:cmAuthor id="56" name="冰箱" initials="冰" lastIdx="1" clrIdx="0"/>
  <p:cmAuthor id="57" name="刘莹" initials="刘" lastIdx="1" clrIdx="2"/>
  <p:cmAuthor id="58" name="tplife" initials="t" lastIdx="2" clrIdx="0"/>
  <p:cmAuthor id="59" name="仝德志" initials="仝" lastIdx="1" clrIdx="0"/>
  <p:cmAuthor id="60" name="stillu" initials="s" lastIdx="1" clrIdx="0"/>
  <p:cmAuthor id="61" name="吴晓梅" initials="吴" lastIdx="12" clrIdx="1"/>
  <p:cmAuthor id="62" name="liquanxi" initials="l" lastIdx="0" clrIdx="0"/>
  <p:cmAuthor id="63" name="未知用户8" initials="未" lastIdx="2" clrIdx="0"/>
  <p:cmAuthor id="64" name="未知用户38" initials="未" lastIdx="1" clrIdx="0"/>
  <p:cmAuthor id="65" name="未知用户39" initials="未" lastIdx="1" clrIdx="0"/>
  <p:cmAuthor id="66" name="未知用户40" initials="未" lastIdx="3" clrIdx="0"/>
  <p:cmAuthor id="67" name="未知用户41" initials="未" lastIdx="1" clrIdx="0"/>
  <p:cmAuthor id="68" name="未知用户42" initials="未" lastIdx="1" clrIdx="15"/>
  <p:cmAuthor id="69" name="未知用户24" initials="未" lastIdx="1" clrIdx="0"/>
  <p:cmAuthor id="70" name="未知用户14" initials="未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EE3426"/>
    <a:srgbClr val="FCE8E8"/>
    <a:srgbClr val="F8CDCD"/>
    <a:srgbClr val="FEDBDE"/>
    <a:srgbClr val="F36F65"/>
    <a:srgbClr val="FB9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DE92E7-8D68-40CC-9BB4-FEAE9A1AA901}" styleName="{5e54ee44-2122-4b89-9784-b75a85ec0aa5}">
    <a:wholeTbl>
      <a:tcTxStyle>
        <a:fontRef idx="none">
          <a:prstClr val="black"/>
        </a:fontRef>
      </a:tcTxStyle>
      <a:tcStyle>
        <a:tcBdr>
          <a:insideH>
            <a:ln w="12700" cmpd="sng">
              <a:solidFill>
                <a:srgbClr val="E9E9E9"/>
              </a:solidFill>
            </a:ln>
          </a:insideH>
          <a:insideV>
            <a:ln w="12700" cmpd="sng">
              <a:solidFill>
                <a:srgbClr val="E9E9E9"/>
              </a:solidFill>
            </a:ln>
          </a:insideV>
        </a:tcBdr>
        <a:fill>
          <a:solidFill>
            <a:srgbClr val="FFFFFF"/>
          </a:solidFill>
        </a:fill>
      </a:tcStyle>
    </a:wholeTbl>
    <a:lastRow>
      <a:tcTxStyle>
        <a:fontRef idx="none">
          <a:prstClr val="black"/>
        </a:fontRef>
      </a:tcTxStyle>
      <a:tcStyle>
        <a:tcBdr/>
        <a:fill>
          <a:solidFill>
            <a:srgbClr val="E9E9E9"/>
          </a:solidFill>
        </a:fill>
      </a:tcStyle>
    </a:lastRow>
    <a:firstRow>
      <a:tcTxStyle>
        <a:fontRef idx="none">
          <a:prstClr val="black"/>
        </a:fontRef>
      </a:tcTxStyle>
      <a:tcStyle>
        <a:tcBdr>
          <a:insideH>
            <a:ln w="12700" cmpd="sng">
              <a:solidFill>
                <a:srgbClr val="E9E9E9"/>
              </a:solidFill>
            </a:ln>
          </a:insideH>
          <a:insideV>
            <a:ln w="12700" cmpd="sng">
              <a:solidFill>
                <a:srgbClr val="E9E9E9"/>
              </a:solidFill>
            </a:ln>
          </a:insideV>
        </a:tcBdr>
        <a:fill>
          <a:solidFill>
            <a:srgbClr val="2E6CB5"/>
          </a:solidFill>
        </a:fill>
      </a:tcStyle>
    </a:firstRow>
  </a:tblStyle>
  <a:tblStyle styleId="{21A8D124-6B92-4449-AB26-FA8E87BC887B}" styleName="表样式 1 17">
    <a:wholeTbl>
      <a:tcTxStyle>
        <a:fontRef idx="none">
          <a:srgbClr val="000000"/>
        </a:fontRef>
      </a:tcTxStyle>
      <a:tcStyle>
        <a:tcBdr>
          <a:left>
            <a:ln w="12700" cmpd="sng">
              <a:solidFill>
                <a:srgbClr val="FFFFFF"/>
              </a:solidFill>
              <a:prstDash val="solid"/>
            </a:ln>
          </a:left>
          <a:right>
            <a:ln w="12700" cmpd="sng">
              <a:solidFill>
                <a:srgbClr val="FFFFFF"/>
              </a:solidFill>
              <a:prstDash val="solid"/>
            </a:ln>
          </a:right>
          <a:top>
            <a:ln w="12700" cmpd="sng">
              <a:solidFill>
                <a:srgbClr val="FFFFFF"/>
              </a:solidFill>
              <a:prstDash val="solid"/>
            </a:ln>
          </a:top>
          <a:bottom>
            <a:ln w="12700" cmpd="sng">
              <a:solidFill>
                <a:srgbClr val="FFFFFF"/>
              </a:solidFill>
              <a:prstDash val="solid"/>
            </a:ln>
          </a:bottom>
          <a:insideH>
            <a:ln w="12700" cmpd="sng">
              <a:solidFill>
                <a:srgbClr val="FFFFFF"/>
              </a:solidFill>
              <a:prstDash val="solid"/>
            </a:ln>
          </a:insideH>
          <a:insideV>
            <a:ln w="12700" cmpd="sng">
              <a:solidFill>
                <a:srgbClr val="FFFFFF"/>
              </a:solidFill>
              <a:prstDash val="solid"/>
            </a:ln>
          </a:insideV>
        </a:tcBdr>
        <a:fill>
          <a:solidFill>
            <a:schemeClr val="accent5">
              <a:lumMod val="10000"/>
              <a:lumOff val="90000"/>
            </a:schemeClr>
          </a:solidFill>
        </a:fill>
      </a:tcStyle>
    </a:wholeTbl>
    <a:band1H>
      <a:tcStyle>
        <a:tcBdr/>
        <a:fill>
          <a:solidFill>
            <a:schemeClr val="accent5">
              <a:lumMod val="40000"/>
              <a:lumOff val="60000"/>
            </a:schemeClr>
          </a:solidFill>
        </a:fill>
      </a:tcStyle>
    </a:band1H>
    <a:band1V>
      <a:tcStyle>
        <a:tcBdr/>
        <a:fill>
          <a:solidFill>
            <a:srgbClr val="B6C7EA"/>
          </a:solidFill>
        </a:fill>
      </a:tcStyle>
    </a:band1V>
    <a:lastCol>
      <a:tcTxStyle b="on">
        <a:fontRef idx="none">
          <a:srgbClr val="08090C"/>
        </a:fontRef>
      </a:tcTxStyle>
      <a:tcStyle>
        <a:tcBdr>
          <a:left>
            <a:ln w="12700" cmpd="sng">
              <a:solidFill>
                <a:srgbClr val="FFFFFF"/>
              </a:solidFill>
              <a:prstDash val="solid"/>
            </a:ln>
          </a:left>
          <a:right>
            <a:ln w="12700" cmpd="sng">
              <a:solidFill>
                <a:srgbClr val="FFFFFF"/>
              </a:solidFill>
              <a:prstDash val="solid"/>
            </a:ln>
          </a:right>
          <a:top>
            <a:ln w="12700" cmpd="sng">
              <a:solidFill>
                <a:srgbClr val="FFFFFF"/>
              </a:solidFill>
              <a:prstDash val="solid"/>
            </a:ln>
          </a:top>
          <a:bottom>
            <a:ln w="12700" cmpd="sng">
              <a:solidFill>
                <a:srgbClr val="FFFFFF"/>
              </a:solidFill>
              <a:prstDash val="solid"/>
            </a:ln>
          </a:bottom>
          <a:insideH>
            <a:ln w="12700" cmpd="sng">
              <a:solidFill>
                <a:srgbClr val="FFFFFF"/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accent5">
              <a:lumMod val="40000"/>
              <a:lumOff val="60000"/>
            </a:schemeClr>
          </a:solidFill>
        </a:fill>
      </a:tcStyle>
    </a:lastCol>
    <a:firstCol>
      <a:tcTxStyle b="on">
        <a:fontRef idx="none">
          <a:srgbClr val="08090C"/>
        </a:fontRef>
      </a:tcTxStyle>
      <a:tcStyle>
        <a:tcBdr>
          <a:left>
            <a:ln w="12700" cmpd="sng">
              <a:solidFill>
                <a:srgbClr val="FFFFFF"/>
              </a:solidFill>
              <a:prstDash val="solid"/>
            </a:ln>
          </a:left>
          <a:right>
            <a:ln w="12700" cmpd="sng">
              <a:solidFill>
                <a:srgbClr val="FFFFFF"/>
              </a:solidFill>
              <a:prstDash val="solid"/>
            </a:ln>
          </a:right>
          <a:top>
            <a:ln w="12700" cmpd="sng">
              <a:solidFill>
                <a:srgbClr val="FFFFFF"/>
              </a:solidFill>
              <a:prstDash val="solid"/>
            </a:ln>
          </a:top>
          <a:bottom>
            <a:ln w="12700" cmpd="sng">
              <a:solidFill>
                <a:srgbClr val="FFFFFF"/>
              </a:solidFill>
              <a:prstDash val="solid"/>
            </a:ln>
          </a:bottom>
          <a:insideH>
            <a:ln w="12700" cmpd="sng">
              <a:solidFill>
                <a:srgbClr val="FFFFFF"/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accent5">
              <a:lumMod val="40000"/>
              <a:lumOff val="60000"/>
            </a:schemeClr>
          </a:solidFill>
        </a:fill>
      </a:tcStyle>
    </a:firstCol>
    <a:lastRow>
      <a:tcTxStyle b="on">
        <a:fontRef idx="none">
          <a:srgbClr val="FFFFFF"/>
        </a:fontRef>
      </a:tcTxStyle>
      <a:tcStyle>
        <a:tcBdr>
          <a:left>
            <a:ln w="12700" cmpd="sng">
              <a:solidFill>
                <a:srgbClr val="FFFFFF"/>
              </a:solidFill>
              <a:prstDash val="solid"/>
            </a:ln>
          </a:left>
          <a:right>
            <a:ln w="12700" cmpd="sng">
              <a:solidFill>
                <a:srgbClr val="FFFFFF"/>
              </a:solidFill>
              <a:prstDash val="solid"/>
            </a:ln>
          </a:right>
          <a:top>
            <a:ln w="12700" cmpd="sng">
              <a:solidFill>
                <a:srgbClr val="FFFFFF"/>
              </a:solidFill>
              <a:prstDash val="solid"/>
            </a:ln>
          </a:top>
          <a:bottom>
            <a:ln w="12700" cmpd="sng">
              <a:solidFill>
                <a:srgbClr val="FFFFFF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lastRow>
    <a:firstRow>
      <a:tcTxStyle b="on">
        <a:fontRef idx="none">
          <a:srgbClr val="FFFFFF"/>
        </a:fontRef>
      </a:tcTxStyle>
      <a:tcStyle>
        <a:tcBdr>
          <a:left>
            <a:ln w="12700" cmpd="sng">
              <a:solidFill>
                <a:srgbClr val="FFFFFF"/>
              </a:solidFill>
              <a:prstDash val="solid"/>
            </a:ln>
          </a:left>
          <a:right>
            <a:ln w="12700" cmpd="sng">
              <a:solidFill>
                <a:srgbClr val="FFFFFF"/>
              </a:solidFill>
              <a:prstDash val="solid"/>
            </a:ln>
          </a:right>
          <a:top>
            <a:ln w="12700" cmpd="sng">
              <a:solidFill>
                <a:srgbClr val="FFFFFF"/>
              </a:solidFill>
              <a:prstDash val="solid"/>
            </a:ln>
          </a:top>
          <a:bottom>
            <a:ln w="12700" cmpd="sng">
              <a:solidFill>
                <a:srgbClr val="FFFFFF"/>
              </a:solidFill>
              <a:prstDash val="solid"/>
            </a:ln>
          </a:bottom>
          <a:insideH>
            <a:ln>
              <a:noFill/>
            </a:ln>
          </a:insideH>
          <a:insideV>
            <a:ln w="12700" cmpd="sng">
              <a:solidFill>
                <a:srgbClr val="FFFFFF"/>
              </a:solidFill>
              <a:prstDash val="solid"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804846346672"/>
          <c:y val="0.261064785118666"/>
          <c:w val="0.322532726766317"/>
          <c:h val="0.5570878768441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accent2"/>
            </a:solidFill>
          </c:spPr>
          <c:explosion val="0"/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97.9</c:v>
                </c:pt>
                <c:pt idx="1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692480c1-3281-413a-893a-c61b24b2a3fa}"/>
      </c:ext>
    </c:extLst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505050505050505"/>
          <c:y val="0.0636704119850187"/>
          <c:w val="0.42037037037037"/>
          <c:h val="0.85018726591760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88.9</c:v>
                </c:pt>
                <c:pt idx="1">
                  <c:v>11.1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a6375995-afef-4f53-9691-10ecfdcaba24}"/>
      </c:ext>
    </c:extLst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471165489605"/>
          <c:y val="0.0604903221598795"/>
          <c:w val="0.810860071534008"/>
          <c:h val="0.788021367268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Arial" panose="020B0604020202020204" pitchFamily="3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AD→非AD</c:v>
                </c:pt>
                <c:pt idx="1">
                  <c:v>非AD→AD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0.251</c:v>
                </c:pt>
                <c:pt idx="1">
                  <c:v>0.105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125149167"/>
        <c:axId val="2125147247"/>
      </c:barChart>
      <c:catAx>
        <c:axId val="2125149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1" i="0" u="none" strike="noStrike" kern="1200" baseline="0">
                <a:gradFill>
                  <a:gsLst>
                    <a:gs pos="42000">
                      <a:srgbClr val="EC5763"/>
                    </a:gs>
                    <a:gs pos="0">
                      <a:srgbClr val="F28F97"/>
                    </a:gs>
                    <a:gs pos="100000">
                      <a:srgbClr val="E51E2E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defRPr>
            </a:pPr>
          </a:p>
        </c:txPr>
        <c:crossAx val="2125147247"/>
        <c:crosses val="autoZero"/>
        <c:auto val="1"/>
        <c:lblAlgn val="ctr"/>
        <c:lblOffset val="100"/>
        <c:noMultiLvlLbl val="0"/>
      </c:catAx>
      <c:valAx>
        <c:axId val="2125147247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defRPr>
            </a:pPr>
          </a:p>
        </c:txPr>
        <c:crossAx val="2125149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ebd247c0-526c-4ef5-b1b0-7ab3ccc3c04b}"/>
      </c:ext>
    </c:extLst>
  </c:chart>
  <c:spPr>
    <a:noFill/>
    <a:ln>
      <a:noFill/>
    </a:ln>
    <a:effectLst/>
  </c:spPr>
  <c:txPr>
    <a:bodyPr/>
    <a:lstStyle/>
    <a:p>
      <a:pPr>
        <a:defRPr lang="zh-CN" b="1">
          <a:latin typeface="Arial" panose="020B0604020202020204" pitchFamily="34" charset="0"/>
          <a:ea typeface="微软雅黑" panose="020B0503020204020204" charset="-122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471165489605"/>
          <c:y val="0.0604903221598795"/>
          <c:w val="0.810860071534008"/>
          <c:h val="0.788021367268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Arial" panose="020B0604020202020204" pitchFamily="3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MCI</c:v>
                </c:pt>
                <c:pt idx="1">
                  <c:v>AD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0.602</c:v>
                </c:pt>
                <c:pt idx="1">
                  <c:v>0.635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125149167"/>
        <c:axId val="2125147247"/>
      </c:barChart>
      <c:catAx>
        <c:axId val="2125149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defRPr>
            </a:pPr>
          </a:p>
        </c:txPr>
        <c:crossAx val="2125147247"/>
        <c:crosses val="autoZero"/>
        <c:auto val="1"/>
        <c:lblAlgn val="ctr"/>
        <c:lblOffset val="100"/>
        <c:noMultiLvlLbl val="0"/>
      </c:catAx>
      <c:valAx>
        <c:axId val="2125147247"/>
        <c:scaling>
          <c:orientation val="minMax"/>
          <c:max val="0.8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defRPr>
            </a:pPr>
          </a:p>
        </c:txPr>
        <c:crossAx val="2125149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db7fb741-1bd7-4cb5-9b24-34a9d76e38d6}"/>
      </c:ext>
    </c:extLst>
  </c:chart>
  <c:spPr>
    <a:noFill/>
    <a:ln>
      <a:noFill/>
    </a:ln>
    <a:effectLst/>
  </c:spPr>
  <c:txPr>
    <a:bodyPr/>
    <a:lstStyle/>
    <a:p>
      <a:pPr>
        <a:defRPr lang="zh-CN" b="1">
          <a:latin typeface="Arial" panose="020B0604020202020204" pitchFamily="34" charset="0"/>
          <a:ea typeface="微软雅黑" panose="020B0503020204020204" charset="-122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1010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solidFill>
          <a:schemeClr val="bg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10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solidFill>
          <a:schemeClr val="bg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燕尾形 157"/>
          <p:cNvSpPr/>
          <p:nvPr userDrawn="1"/>
        </p:nvSpPr>
        <p:spPr>
          <a:xfrm>
            <a:off x="302260" y="415925"/>
            <a:ext cx="424180" cy="534670"/>
          </a:xfrm>
          <a:prstGeom prst="chevron">
            <a:avLst/>
          </a:prstGeom>
          <a:solidFill>
            <a:srgbClr val="12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" name="燕尾形 1"/>
          <p:cNvSpPr/>
          <p:nvPr userDrawn="1"/>
        </p:nvSpPr>
        <p:spPr>
          <a:xfrm>
            <a:off x="0" y="415925"/>
            <a:ext cx="424180" cy="534670"/>
          </a:xfrm>
          <a:prstGeom prst="chevron">
            <a:avLst/>
          </a:prstGeom>
          <a:solidFill>
            <a:srgbClr val="12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 hasCustomPrompt="1"/>
          </p:nvPr>
        </p:nvSpPr>
        <p:spPr>
          <a:xfrm>
            <a:off x="838200" y="1718310"/>
            <a:ext cx="10515600" cy="4458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67908" y="607432"/>
            <a:ext cx="5760000" cy="72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7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 userDrawn="1">
            <p:ph type="body" sz="quarter" idx="10"/>
          </p:nvPr>
        </p:nvSpPr>
        <p:spPr>
          <a:xfrm>
            <a:off x="230742" y="122219"/>
            <a:ext cx="10296525" cy="5286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903585" y="6501130"/>
            <a:ext cx="924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9A0DB2DC-4C9A-4742-B13C-FB6460FD3503}" type="slidenum">
              <a:rPr lang="zh-CN" altLang="en-US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4" t="41441" b="42007"/>
          <a:stretch>
            <a:fillRect/>
          </a:stretch>
        </p:blipFill>
        <p:spPr>
          <a:xfrm>
            <a:off x="9845675" y="226713"/>
            <a:ext cx="2346325" cy="304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矩形 8"/>
          <p:cNvSpPr/>
          <p:nvPr userDrawn="1"/>
        </p:nvSpPr>
        <p:spPr>
          <a:xfrm flipH="1">
            <a:off x="364092" y="6410147"/>
            <a:ext cx="5760000" cy="72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7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 userDrawn="1"/>
        </p:nvSpPr>
        <p:spPr>
          <a:xfrm>
            <a:off x="314397" y="6501197"/>
            <a:ext cx="1544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做好核药，惠及大众</a:t>
            </a:r>
            <a:endParaRPr lang="zh-CN" altLang="en-US" sz="11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3855" y="6489700"/>
            <a:ext cx="1494790" cy="2730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2" Type="http://schemas.openxmlformats.org/officeDocument/2006/relationships/slideLayout" Target="../slideLayouts/slideLayout2.xml"/><Relationship Id="rId21" Type="http://schemas.openxmlformats.org/officeDocument/2006/relationships/tags" Target="../tags/tag58.xml"/><Relationship Id="rId20" Type="http://schemas.openxmlformats.org/officeDocument/2006/relationships/tags" Target="../tags/tag57.xml"/><Relationship Id="rId2" Type="http://schemas.openxmlformats.org/officeDocument/2006/relationships/tags" Target="../tags/tag39.xml"/><Relationship Id="rId19" Type="http://schemas.openxmlformats.org/officeDocument/2006/relationships/tags" Target="../tags/tag56.xml"/><Relationship Id="rId18" Type="http://schemas.openxmlformats.org/officeDocument/2006/relationships/tags" Target="../tags/tag55.xml"/><Relationship Id="rId17" Type="http://schemas.openxmlformats.org/officeDocument/2006/relationships/tags" Target="../tags/tag54.xml"/><Relationship Id="rId16" Type="http://schemas.openxmlformats.org/officeDocument/2006/relationships/tags" Target="../tags/tag53.xml"/><Relationship Id="rId15" Type="http://schemas.openxmlformats.org/officeDocument/2006/relationships/tags" Target="../tags/tag52.xml"/><Relationship Id="rId14" Type="http://schemas.openxmlformats.org/officeDocument/2006/relationships/tags" Target="../tags/tag51.xml"/><Relationship Id="rId13" Type="http://schemas.openxmlformats.org/officeDocument/2006/relationships/tags" Target="../tags/tag50.xml"/><Relationship Id="rId12" Type="http://schemas.openxmlformats.org/officeDocument/2006/relationships/tags" Target="../tags/tag49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1" Type="http://schemas.openxmlformats.org/officeDocument/2006/relationships/slideLayout" Target="../slideLayouts/slideLayout2.xml"/><Relationship Id="rId30" Type="http://schemas.openxmlformats.org/officeDocument/2006/relationships/tags" Target="../tags/tag30.xml"/><Relationship Id="rId3" Type="http://schemas.openxmlformats.org/officeDocument/2006/relationships/tags" Target="../tags/tag3.xml"/><Relationship Id="rId29" Type="http://schemas.openxmlformats.org/officeDocument/2006/relationships/tags" Target="../tags/tag29.xml"/><Relationship Id="rId28" Type="http://schemas.openxmlformats.org/officeDocument/2006/relationships/tags" Target="../tags/tag28.xml"/><Relationship Id="rId27" Type="http://schemas.openxmlformats.org/officeDocument/2006/relationships/tags" Target="../tags/tag27.xml"/><Relationship Id="rId26" Type="http://schemas.openxmlformats.org/officeDocument/2006/relationships/tags" Target="../tags/tag26.xml"/><Relationship Id="rId25" Type="http://schemas.openxmlformats.org/officeDocument/2006/relationships/tags" Target="../tags/tag25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79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759964" y="761"/>
            <a:ext cx="38100" cy="685723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61" y="3192398"/>
            <a:ext cx="12191238" cy="1924939"/>
          </a:xfrm>
          <a:prstGeom prst="rect">
            <a:avLst/>
          </a:prstGeom>
        </p:spPr>
      </p:pic>
      <p:sp>
        <p:nvSpPr>
          <p:cNvPr id="8" name="textbox 8"/>
          <p:cNvSpPr/>
          <p:nvPr/>
        </p:nvSpPr>
        <p:spPr>
          <a:xfrm>
            <a:off x="3930015" y="1770380"/>
            <a:ext cx="7929245" cy="13303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ctr" rtl="0" eaLnBrk="0">
              <a:lnSpc>
                <a:spcPct val="100000"/>
              </a:lnSpc>
            </a:pPr>
            <a:r>
              <a:rPr lang="zh-CN" sz="4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氟</a:t>
            </a:r>
            <a:r>
              <a:rPr lang="en-US" altLang="zh-CN" sz="4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</a:t>
            </a:r>
            <a:r>
              <a:rPr lang="en-US" altLang="zh-CN" sz="4400" b="1" kern="0" spc="-10" baseline="30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</a:t>
            </a:r>
            <a:r>
              <a:rPr lang="en-US" altLang="zh-CN" sz="4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F]</a:t>
            </a:r>
            <a:r>
              <a:rPr lang="zh-CN" sz="4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贝他苯注射液（</a:t>
            </a:r>
            <a:r>
              <a:rPr lang="zh-CN" altLang="en-US" sz="4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欧韦宁</a:t>
            </a:r>
            <a:r>
              <a:rPr lang="en-US" altLang="en-US" sz="4400" b="1" baseline="30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®</a:t>
            </a:r>
            <a:r>
              <a:rPr lang="zh-CN" altLang="en-US" sz="4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4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/>
          <p:nvPr/>
        </p:nvSpPr>
        <p:spPr>
          <a:xfrm>
            <a:off x="7587538" y="5420156"/>
            <a:ext cx="1164589" cy="5886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97935" y="4437380"/>
            <a:ext cx="7922260" cy="6800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buNone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上市许可持有人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申报企业：北京先通国际医药科技股份有限公司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08045" y="2838450"/>
            <a:ext cx="85788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首个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获批用于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Aβ-PET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显像的放射性诊断药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可实现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早期、精准、无创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的阿尔茨海默病（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）诊断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1600000">
            <a:off x="0" y="0"/>
            <a:ext cx="12192000" cy="815340"/>
            <a:chOff x="0" y="0"/>
            <a:chExt cx="12192000" cy="815340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12192000" cy="815340"/>
            </a:xfrm>
            <a:prstGeom prst="rect">
              <a:avLst/>
            </a:prstGeom>
          </p:spPr>
        </p:pic>
        <p:sp>
          <p:nvSpPr>
            <p:cNvPr id="16" name="textbox 16"/>
            <p:cNvSpPr/>
            <p:nvPr/>
          </p:nvSpPr>
          <p:spPr>
            <a:xfrm>
              <a:off x="-12700" y="-12700"/>
              <a:ext cx="12217400" cy="8413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90195" algn="l" rtl="0" eaLnBrk="0">
                <a:lnSpc>
                  <a:spcPct val="89000"/>
                </a:lnSpc>
                <a:spcBef>
                  <a:spcPts val="0"/>
                </a:spcBef>
              </a:pPr>
              <a:r>
                <a:rPr lang="zh-CN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创新性</a:t>
              </a:r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：可实现</a:t>
              </a:r>
              <a:r>
                <a:rPr lang="zh-CN" altLang="en-US" sz="28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早期、精准、无创</a:t>
              </a:r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</a:t>
              </a:r>
              <a:r>
                <a:rPr lang="en-US" altLang="zh-CN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AD</a:t>
              </a:r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诊断，</a:t>
              </a:r>
              <a:r>
                <a:rPr lang="zh-CN" altLang="en-US" sz="28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填补市场空白</a:t>
              </a:r>
              <a:endPara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" name="圆角矩形 2"/>
          <p:cNvSpPr/>
          <p:nvPr/>
        </p:nvSpPr>
        <p:spPr>
          <a:xfrm>
            <a:off x="-45085" y="1468120"/>
            <a:ext cx="1109345" cy="5924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基本信息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-45085" y="2308225"/>
            <a:ext cx="1109345" cy="5924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有效性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-45085" y="3148330"/>
            <a:ext cx="1109345" cy="5924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安全性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-45085" y="3988435"/>
            <a:ext cx="1109345" cy="59245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创新性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-45085" y="4927600"/>
            <a:ext cx="1109345" cy="5924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公平性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78255" y="2910205"/>
            <a:ext cx="5755640" cy="12674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 fontAlgn="auto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charset="0"/>
              <a:buChar char="ü"/>
            </a:pPr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我国核医学诊断领域近</a:t>
            </a:r>
            <a:r>
              <a:rPr lang="en-US" altLang="zh-CN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</a:t>
            </a:r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年来首个获批的新药</a:t>
            </a:r>
            <a:r>
              <a:rPr lang="zh-CN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结束了我国在相关分子影像领域无药可用的局面，填补市场空白，</a:t>
            </a:r>
            <a:r>
              <a:rPr lang="zh-CN" sz="16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促进</a:t>
            </a:r>
            <a:r>
              <a:rPr lang="en-US" altLang="zh-CN" sz="16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AD</a:t>
            </a:r>
            <a:r>
              <a:rPr lang="zh-CN" altLang="en-US" sz="16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精准诊断和治疗。</a:t>
            </a:r>
            <a:endParaRPr lang="zh-CN" sz="1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1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395" y="2469515"/>
            <a:ext cx="4794250" cy="339852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316355" y="1109345"/>
            <a:ext cx="10345420" cy="11988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>
              <a:lnSpc>
                <a:spcPct val="20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氟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</a:t>
            </a:r>
            <a:r>
              <a:rPr lang="en-US" altLang="zh-CN" b="1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F]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贝他苯注射液是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国内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首个获得国家药品监督管理局批准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，用于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Aβ-PET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显像的放射性诊断药，可实现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早期、精准、无创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的阿尔茨海默病（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）诊断，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填补了我国</a:t>
            </a:r>
            <a:r>
              <a:rPr lang="en-US" altLang="zh-CN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Aβ-PET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显像剂的市场空白。</a:t>
            </a:r>
            <a:endParaRPr lang="zh-CN" altLang="en-US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43025" y="4414520"/>
            <a:ext cx="5410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SzTx/>
              <a:buFont typeface="Wingdings" panose="05000000000000000000" charset="0"/>
              <a:buChar char="ü"/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3年获得北京市新技术新产品（服务）证书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1600000">
            <a:off x="0" y="0"/>
            <a:ext cx="12192000" cy="815340"/>
            <a:chOff x="0" y="0"/>
            <a:chExt cx="12192000" cy="815340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12192000" cy="815340"/>
            </a:xfrm>
            <a:prstGeom prst="rect">
              <a:avLst/>
            </a:prstGeom>
          </p:spPr>
        </p:pic>
        <p:sp>
          <p:nvSpPr>
            <p:cNvPr id="16" name="textbox 16"/>
            <p:cNvSpPr/>
            <p:nvPr/>
          </p:nvSpPr>
          <p:spPr>
            <a:xfrm>
              <a:off x="-12700" y="-12700"/>
              <a:ext cx="12217400" cy="8413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90195" algn="l" rtl="0" eaLnBrk="0">
                <a:lnSpc>
                  <a:spcPct val="89000"/>
                </a:lnSpc>
                <a:spcBef>
                  <a:spcPts val="0"/>
                </a:spcBef>
              </a:pPr>
              <a:r>
                <a:rPr lang="zh-CN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公平性</a:t>
              </a:r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：氟</a:t>
              </a:r>
              <a:r>
                <a:rPr lang="en-US" altLang="zh-CN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[</a:t>
              </a:r>
              <a:r>
                <a:rPr lang="en-US" altLang="zh-CN" sz="2800" b="1" baseline="300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18</a:t>
              </a:r>
              <a:r>
                <a:rPr lang="en-US" altLang="zh-CN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F]</a:t>
              </a:r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贝他苯注射液</a:t>
              </a:r>
              <a:r>
                <a:rPr lang="zh-CN" altLang="en-US" sz="28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填补医保目录内的空白</a:t>
              </a:r>
              <a:endPara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-45085" y="1468120"/>
            <a:ext cx="1129665" cy="4051300"/>
            <a:chOff x="-71" y="2312"/>
            <a:chExt cx="1779" cy="6380"/>
          </a:xfrm>
        </p:grpSpPr>
        <p:sp>
          <p:nvSpPr>
            <p:cNvPr id="3" name="圆角矩形 2"/>
            <p:cNvSpPr/>
            <p:nvPr/>
          </p:nvSpPr>
          <p:spPr>
            <a:xfrm>
              <a:off x="-71" y="2312"/>
              <a:ext cx="1725" cy="93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基本信息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-71" y="3635"/>
              <a:ext cx="1725" cy="93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有效性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-71" y="4958"/>
              <a:ext cx="1747" cy="93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安全性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-71" y="6281"/>
              <a:ext cx="1764" cy="93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创新性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-22" y="7760"/>
              <a:ext cx="1731" cy="93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公平性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0" name="组合 49"/>
          <p:cNvGrpSpPr/>
          <p:nvPr>
            <p:custDataLst>
              <p:tags r:id="rId2"/>
            </p:custDataLst>
          </p:nvPr>
        </p:nvGrpSpPr>
        <p:grpSpPr>
          <a:xfrm>
            <a:off x="1221740" y="1468120"/>
            <a:ext cx="2496820" cy="4702175"/>
            <a:chOff x="1924" y="2312"/>
            <a:chExt cx="3932" cy="7405"/>
          </a:xfrm>
        </p:grpSpPr>
        <p:sp>
          <p:nvSpPr>
            <p:cNvPr id="40" name="矩形: 圆角 7"/>
            <p:cNvSpPr/>
            <p:nvPr>
              <p:custDataLst>
                <p:tags r:id="rId3"/>
              </p:custDataLst>
            </p:nvPr>
          </p:nvSpPr>
          <p:spPr>
            <a:xfrm>
              <a:off x="1924" y="2731"/>
              <a:ext cx="3933" cy="6987"/>
            </a:xfrm>
            <a:prstGeom prst="roundRect">
              <a:avLst>
                <a:gd name="adj" fmla="val 8073"/>
              </a:avLst>
            </a:prstGeom>
            <a:solidFill>
              <a:srgbClr val="FFFFFF"/>
            </a:solidFill>
            <a:ln>
              <a:solidFill>
                <a:srgbClr val="F8CDCD"/>
              </a:solidFill>
            </a:ln>
            <a:effectLst>
              <a:outerShdw blurRad="203200" dist="76200" dir="8100000" algn="tr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Overflow="overflow" horzOverflow="overflow" vert="horz" wrap="square" lIns="288000" tIns="180000" rIns="288000" bIns="0" numCol="1" spcCol="0" rtlCol="0" fromWordArt="0" anchor="ctr" anchorCtr="0" forceAA="0" compatLnSpc="1">
              <a:noAutofit/>
            </a:bodyPr>
            <a:p>
              <a:pPr>
                <a:lnSpc>
                  <a:spcPct val="130000"/>
                </a:lnSpc>
              </a:pPr>
              <a:r>
                <a:rPr lang="en-US" altLang="zh-CN" dirty="0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endParaRPr lang="en-US" altLang="zh-CN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矩形: 单圆角 12"/>
            <p:cNvSpPr/>
            <p:nvPr>
              <p:custDataLst>
                <p:tags r:id="rId4"/>
              </p:custDataLst>
            </p:nvPr>
          </p:nvSpPr>
          <p:spPr>
            <a:xfrm>
              <a:off x="1924" y="2312"/>
              <a:ext cx="3733" cy="639"/>
            </a:xfrm>
            <a:prstGeom prst="round1Rect">
              <a:avLst/>
            </a:prstGeom>
            <a:solidFill>
              <a:srgbClr val="F36F65"/>
            </a:solidFill>
            <a:ln>
              <a:noFill/>
            </a:ln>
            <a:effectLst>
              <a:outerShdw blurRad="203200" dist="76200" dir="8100000" algn="tr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indent="452755" algn="l">
                <a:spcBef>
                  <a:spcPct val="0"/>
                </a:spcBef>
                <a:spcAft>
                  <a:spcPct val="0"/>
                </a:spcAft>
              </a:pPr>
              <a:endParaRPr lang="zh-CN" altLang="en-US" sz="1600" b="1">
                <a:solidFill>
                  <a:schemeClr val="lt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  <p:sp>
        <p:nvSpPr>
          <p:cNvPr id="42" name="文本框 41"/>
          <p:cNvSpPr txBox="1"/>
          <p:nvPr>
            <p:custDataLst>
              <p:tags r:id="rId5"/>
            </p:custDataLst>
          </p:nvPr>
        </p:nvSpPr>
        <p:spPr>
          <a:xfrm>
            <a:off x="1191260" y="2060575"/>
            <a:ext cx="2496820" cy="37693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人口老龄化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是国家战略层面统筹解决关系健康的重大和长远问题。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阿尔茨海默病（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AD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）是</a:t>
            </a:r>
            <a:r>
              <a:rPr lang="zh-CN" altLang="en-US" sz="1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老年人最常见的退行性神经系统疾病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氟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</a:t>
            </a:r>
            <a:r>
              <a:rPr lang="en-US" altLang="zh-CN" sz="1400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F]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贝他苯注射液可实现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早期、精准、无创的</a:t>
            </a:r>
            <a:r>
              <a:rPr lang="en-US" altLang="zh-CN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诊断，</a:t>
            </a:r>
            <a:r>
              <a:rPr lang="zh-CN" altLang="en-US" sz="1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改善患者预后、降低社会经济负担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1" name="组合 50"/>
          <p:cNvGrpSpPr/>
          <p:nvPr>
            <p:custDataLst>
              <p:tags r:id="rId6"/>
            </p:custDataLst>
          </p:nvPr>
        </p:nvGrpSpPr>
        <p:grpSpPr>
          <a:xfrm>
            <a:off x="3876040" y="1468120"/>
            <a:ext cx="2496820" cy="4702175"/>
            <a:chOff x="1924" y="2312"/>
            <a:chExt cx="3932" cy="7405"/>
          </a:xfrm>
        </p:grpSpPr>
        <p:sp>
          <p:nvSpPr>
            <p:cNvPr id="52" name="矩形: 圆角 7"/>
            <p:cNvSpPr/>
            <p:nvPr>
              <p:custDataLst>
                <p:tags r:id="rId7"/>
              </p:custDataLst>
            </p:nvPr>
          </p:nvSpPr>
          <p:spPr>
            <a:xfrm>
              <a:off x="1924" y="2731"/>
              <a:ext cx="3933" cy="6987"/>
            </a:xfrm>
            <a:prstGeom prst="roundRect">
              <a:avLst>
                <a:gd name="adj" fmla="val 8073"/>
              </a:avLst>
            </a:prstGeom>
            <a:solidFill>
              <a:srgbClr val="FFFFFF"/>
            </a:solidFill>
            <a:ln>
              <a:solidFill>
                <a:srgbClr val="F8CDCD"/>
              </a:solidFill>
            </a:ln>
            <a:effectLst>
              <a:outerShdw blurRad="203200" dist="76200" dir="8100000" algn="tr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Overflow="overflow" horzOverflow="overflow" vert="horz" wrap="square" lIns="288000" tIns="180000" rIns="288000" bIns="0" numCol="1" spcCol="0" rtlCol="0" fromWordArt="0" anchor="ctr" anchorCtr="0" forceAA="0" compatLnSpc="1">
              <a:noAutofit/>
            </a:bodyPr>
            <a:p>
              <a:pPr>
                <a:lnSpc>
                  <a:spcPct val="130000"/>
                </a:lnSpc>
              </a:pPr>
              <a:r>
                <a:rPr lang="en-US" altLang="zh-CN" dirty="0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endParaRPr lang="en-US" altLang="zh-CN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矩形: 单圆角 12"/>
            <p:cNvSpPr/>
            <p:nvPr>
              <p:custDataLst>
                <p:tags r:id="rId8"/>
              </p:custDataLst>
            </p:nvPr>
          </p:nvSpPr>
          <p:spPr>
            <a:xfrm>
              <a:off x="1924" y="2312"/>
              <a:ext cx="3733" cy="639"/>
            </a:xfrm>
            <a:prstGeom prst="round1Rect">
              <a:avLst/>
            </a:prstGeom>
            <a:solidFill>
              <a:srgbClr val="F36F65"/>
            </a:solidFill>
            <a:ln>
              <a:noFill/>
            </a:ln>
            <a:effectLst>
              <a:outerShdw blurRad="203200" dist="76200" dir="8100000" algn="tr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indent="452755" algn="l">
                <a:spcBef>
                  <a:spcPct val="0"/>
                </a:spcBef>
                <a:spcAft>
                  <a:spcPct val="0"/>
                </a:spcAft>
              </a:pPr>
              <a:endParaRPr lang="zh-CN" altLang="en-US" sz="1600" b="1">
                <a:solidFill>
                  <a:schemeClr val="lt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  <p:grpSp>
        <p:nvGrpSpPr>
          <p:cNvPr id="54" name="组合 53"/>
          <p:cNvGrpSpPr/>
          <p:nvPr>
            <p:custDataLst>
              <p:tags r:id="rId9"/>
            </p:custDataLst>
          </p:nvPr>
        </p:nvGrpSpPr>
        <p:grpSpPr>
          <a:xfrm>
            <a:off x="6530340" y="1455420"/>
            <a:ext cx="2496820" cy="4702175"/>
            <a:chOff x="1924" y="2312"/>
            <a:chExt cx="3932" cy="7405"/>
          </a:xfrm>
        </p:grpSpPr>
        <p:sp>
          <p:nvSpPr>
            <p:cNvPr id="58" name="矩形: 圆角 7"/>
            <p:cNvSpPr/>
            <p:nvPr>
              <p:custDataLst>
                <p:tags r:id="rId10"/>
              </p:custDataLst>
            </p:nvPr>
          </p:nvSpPr>
          <p:spPr>
            <a:xfrm>
              <a:off x="1924" y="2731"/>
              <a:ext cx="3933" cy="6987"/>
            </a:xfrm>
            <a:prstGeom prst="roundRect">
              <a:avLst>
                <a:gd name="adj" fmla="val 8073"/>
              </a:avLst>
            </a:prstGeom>
            <a:solidFill>
              <a:srgbClr val="FFFFFF"/>
            </a:solidFill>
            <a:ln>
              <a:solidFill>
                <a:srgbClr val="F8CDCD"/>
              </a:solidFill>
            </a:ln>
            <a:effectLst>
              <a:outerShdw blurRad="203200" dist="76200" dir="8100000" algn="tr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Overflow="overflow" horzOverflow="overflow" vert="horz" wrap="square" lIns="288000" tIns="180000" rIns="288000" bIns="0" numCol="1" spcCol="0" rtlCol="0" fromWordArt="0" anchor="ctr" anchorCtr="0" forceAA="0" compatLnSpc="1">
              <a:noAutofit/>
            </a:bodyPr>
            <a:p>
              <a:pPr>
                <a:lnSpc>
                  <a:spcPct val="130000"/>
                </a:lnSpc>
              </a:pPr>
              <a:r>
                <a:rPr lang="en-US" altLang="zh-CN" dirty="0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endParaRPr lang="en-US" altLang="zh-CN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矩形: 单圆角 12"/>
            <p:cNvSpPr/>
            <p:nvPr>
              <p:custDataLst>
                <p:tags r:id="rId11"/>
              </p:custDataLst>
            </p:nvPr>
          </p:nvSpPr>
          <p:spPr>
            <a:xfrm>
              <a:off x="1924" y="2312"/>
              <a:ext cx="3733" cy="639"/>
            </a:xfrm>
            <a:prstGeom prst="round1Rect">
              <a:avLst/>
            </a:prstGeom>
            <a:solidFill>
              <a:srgbClr val="F36F65"/>
            </a:solidFill>
            <a:ln>
              <a:noFill/>
            </a:ln>
            <a:effectLst>
              <a:outerShdw blurRad="203200" dist="76200" dir="8100000" algn="tr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indent="452755" algn="l">
                <a:spcBef>
                  <a:spcPct val="0"/>
                </a:spcBef>
                <a:spcAft>
                  <a:spcPct val="0"/>
                </a:spcAft>
              </a:pPr>
              <a:endParaRPr lang="zh-CN" altLang="en-US" sz="1600" b="1">
                <a:solidFill>
                  <a:schemeClr val="lt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  <p:grpSp>
        <p:nvGrpSpPr>
          <p:cNvPr id="61" name="组合 60"/>
          <p:cNvGrpSpPr/>
          <p:nvPr>
            <p:custDataLst>
              <p:tags r:id="rId12"/>
            </p:custDataLst>
          </p:nvPr>
        </p:nvGrpSpPr>
        <p:grpSpPr>
          <a:xfrm>
            <a:off x="9311640" y="1455420"/>
            <a:ext cx="2496820" cy="4702175"/>
            <a:chOff x="1924" y="2312"/>
            <a:chExt cx="3932" cy="7405"/>
          </a:xfrm>
        </p:grpSpPr>
        <p:sp>
          <p:nvSpPr>
            <p:cNvPr id="62" name="矩形: 圆角 7"/>
            <p:cNvSpPr/>
            <p:nvPr>
              <p:custDataLst>
                <p:tags r:id="rId13"/>
              </p:custDataLst>
            </p:nvPr>
          </p:nvSpPr>
          <p:spPr>
            <a:xfrm>
              <a:off x="1924" y="2731"/>
              <a:ext cx="3933" cy="6987"/>
            </a:xfrm>
            <a:prstGeom prst="roundRect">
              <a:avLst>
                <a:gd name="adj" fmla="val 8073"/>
              </a:avLst>
            </a:prstGeom>
            <a:solidFill>
              <a:srgbClr val="FFFFFF"/>
            </a:solidFill>
            <a:ln>
              <a:solidFill>
                <a:srgbClr val="F8CDCD"/>
              </a:solidFill>
            </a:ln>
            <a:effectLst>
              <a:outerShdw blurRad="203200" dist="76200" dir="8100000" algn="tr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Overflow="overflow" horzOverflow="overflow" vert="horz" wrap="square" lIns="288000" tIns="180000" rIns="288000" bIns="0" numCol="1" spcCol="0" rtlCol="0" fromWordArt="0" anchor="ctr" anchorCtr="0" forceAA="0" compatLnSpc="1">
              <a:noAutofit/>
            </a:bodyPr>
            <a:p>
              <a:pPr>
                <a:lnSpc>
                  <a:spcPct val="130000"/>
                </a:lnSpc>
              </a:pPr>
              <a:r>
                <a:rPr lang="en-US" altLang="zh-CN" dirty="0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endParaRPr lang="en-US" altLang="zh-CN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矩形: 单圆角 12"/>
            <p:cNvSpPr/>
            <p:nvPr>
              <p:custDataLst>
                <p:tags r:id="rId14"/>
              </p:custDataLst>
            </p:nvPr>
          </p:nvSpPr>
          <p:spPr>
            <a:xfrm>
              <a:off x="1924" y="2312"/>
              <a:ext cx="3733" cy="639"/>
            </a:xfrm>
            <a:prstGeom prst="round1Rect">
              <a:avLst/>
            </a:prstGeom>
            <a:solidFill>
              <a:srgbClr val="F36F65"/>
            </a:solidFill>
            <a:ln>
              <a:noFill/>
            </a:ln>
            <a:effectLst>
              <a:outerShdw blurRad="203200" dist="76200" dir="8100000" algn="tr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indent="452755" algn="l">
                <a:spcBef>
                  <a:spcPct val="0"/>
                </a:spcBef>
                <a:spcAft>
                  <a:spcPct val="0"/>
                </a:spcAft>
              </a:pPr>
              <a:endParaRPr lang="zh-CN" altLang="en-US" sz="1600" b="1">
                <a:solidFill>
                  <a:schemeClr val="lt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  <p:sp>
        <p:nvSpPr>
          <p:cNvPr id="64" name="文本框 63"/>
          <p:cNvSpPr txBox="1"/>
          <p:nvPr>
            <p:custDataLst>
              <p:tags r:id="rId15"/>
            </p:custDataLst>
          </p:nvPr>
        </p:nvSpPr>
        <p:spPr>
          <a:xfrm>
            <a:off x="3828415" y="2060575"/>
            <a:ext cx="2496820" cy="37693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 algn="just" fontAlgn="auto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氟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</a:t>
            </a:r>
            <a:r>
              <a:rPr lang="en-US" altLang="zh-CN" sz="1400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F]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贝他苯注射液可</a:t>
            </a:r>
            <a:r>
              <a:rPr lang="zh-CN" altLang="en-US" sz="1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减少AD误诊和漏诊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，提升诊断信心，促进合理用药。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单次检查使用，患者可负担。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诊断用途明确，</a:t>
            </a:r>
            <a:r>
              <a:rPr lang="zh-CN" altLang="en-US" sz="1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基金影响可控。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7" name="文本框 66"/>
          <p:cNvSpPr txBox="1"/>
          <p:nvPr>
            <p:custDataLst>
              <p:tags r:id="rId16"/>
            </p:custDataLst>
          </p:nvPr>
        </p:nvSpPr>
        <p:spPr>
          <a:xfrm>
            <a:off x="4091940" y="1496695"/>
            <a:ext cx="2363470" cy="3987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 b="1">
                <a:solidFill>
                  <a:schemeClr val="lt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符合</a:t>
            </a:r>
            <a:r>
              <a:rPr lang="en-US" altLang="zh-CN" sz="1600" b="1">
                <a:solidFill>
                  <a:schemeClr val="lt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“</a:t>
            </a:r>
            <a:r>
              <a:rPr lang="zh-CN" altLang="en-US" sz="1600" b="1">
                <a:solidFill>
                  <a:schemeClr val="lt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保基本</a:t>
            </a:r>
            <a:r>
              <a:rPr lang="en-US" altLang="zh-CN" sz="1600" b="1">
                <a:solidFill>
                  <a:schemeClr val="lt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”</a:t>
            </a:r>
            <a:r>
              <a:rPr lang="zh-CN" altLang="en-US" sz="1600" b="1">
                <a:solidFill>
                  <a:schemeClr val="lt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原则</a:t>
            </a:r>
            <a:endParaRPr lang="zh-CN" altLang="en-US" sz="1600" b="1">
              <a:solidFill>
                <a:schemeClr val="lt1">
                  <a:lumMod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endParaRPr lang="zh-CN" altLang="en-US" sz="1600"/>
          </a:p>
        </p:txBody>
      </p:sp>
      <p:sp>
        <p:nvSpPr>
          <p:cNvPr id="68" name="文本框 67"/>
          <p:cNvSpPr txBox="1"/>
          <p:nvPr>
            <p:custDataLst>
              <p:tags r:id="rId17"/>
            </p:custDataLst>
          </p:nvPr>
        </p:nvSpPr>
        <p:spPr>
          <a:xfrm>
            <a:off x="1466850" y="1502410"/>
            <a:ext cx="24847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chemeClr val="lt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对公共健康的影响</a:t>
            </a:r>
            <a:endParaRPr lang="zh-CN" altLang="en-US" sz="1600" b="1">
              <a:solidFill>
                <a:schemeClr val="lt1">
                  <a:lumMod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69" name="文本框 68"/>
          <p:cNvSpPr txBox="1"/>
          <p:nvPr>
            <p:custDataLst>
              <p:tags r:id="rId18"/>
            </p:custDataLst>
          </p:nvPr>
        </p:nvSpPr>
        <p:spPr>
          <a:xfrm>
            <a:off x="6934835" y="1496695"/>
            <a:ext cx="24847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chemeClr val="lt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弥补目录短板</a:t>
            </a:r>
            <a:endParaRPr lang="zh-CN" altLang="en-US" sz="1600" b="1">
              <a:solidFill>
                <a:schemeClr val="lt1">
                  <a:lumMod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70" name="文本框 69"/>
          <p:cNvSpPr txBox="1"/>
          <p:nvPr>
            <p:custDataLst>
              <p:tags r:id="rId19"/>
            </p:custDataLst>
          </p:nvPr>
        </p:nvSpPr>
        <p:spPr>
          <a:xfrm>
            <a:off x="9752965" y="1502410"/>
            <a:ext cx="24847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chemeClr val="lt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便于临床管理</a:t>
            </a:r>
            <a:endParaRPr lang="zh-CN" altLang="en-US" sz="1600" b="1">
              <a:solidFill>
                <a:schemeClr val="lt1">
                  <a:lumMod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71" name="文本框 70"/>
          <p:cNvSpPr txBox="1"/>
          <p:nvPr>
            <p:custDataLst>
              <p:tags r:id="rId20"/>
            </p:custDataLst>
          </p:nvPr>
        </p:nvSpPr>
        <p:spPr>
          <a:xfrm>
            <a:off x="6478270" y="2060575"/>
            <a:ext cx="2496820" cy="37693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 algn="just" fontAlgn="auto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目录内尚无用于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Aβ-PET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显像的放射性诊断药，氟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</a:t>
            </a:r>
            <a:r>
              <a:rPr lang="en-US" altLang="zh-CN" sz="1400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F]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贝他苯注射液将有效</a:t>
            </a:r>
            <a:r>
              <a:rPr lang="zh-CN" altLang="en-US" sz="1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填补目录空白、弥补目录短板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《医用同位素中长期发展规划（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2021-2035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年）》</a:t>
            </a:r>
            <a:r>
              <a:rPr lang="zh-CN" altLang="en-US" sz="1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建议将符合条件的放射性药物按程序纳入基本医疗保险支付范围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2" name="文本框 71"/>
          <p:cNvSpPr txBox="1"/>
          <p:nvPr>
            <p:custDataLst>
              <p:tags r:id="rId21"/>
            </p:custDataLst>
          </p:nvPr>
        </p:nvSpPr>
        <p:spPr>
          <a:xfrm>
            <a:off x="9237980" y="2060575"/>
            <a:ext cx="2496820" cy="37693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 algn="just" fontAlgn="auto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多个权威指南</a:t>
            </a:r>
            <a:r>
              <a:rPr lang="en-US" altLang="zh-CN" sz="1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共识一致推荐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Aβ-PET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用于阿尔茨海默病（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）的早期诊断和鉴别诊断。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氟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</a:t>
            </a:r>
            <a:r>
              <a:rPr lang="en-US" altLang="zh-CN" sz="1400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F]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贝他苯注射液适应症界限清晰，且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</a:t>
            </a:r>
            <a:r>
              <a:rPr lang="en-US" altLang="zh-CN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2014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年欧盟获批上市后已积累</a:t>
            </a:r>
            <a:r>
              <a:rPr lang="zh-CN" altLang="en-US" sz="1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近</a:t>
            </a:r>
            <a:r>
              <a:rPr lang="en-US" altLang="zh-CN" sz="1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en-US" sz="1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年临床合理用药经验和基础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，临床管理难度较低。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21600000">
            <a:off x="-12700" y="-1905"/>
            <a:ext cx="12217400" cy="841375"/>
            <a:chOff x="-12700" y="-1905"/>
            <a:chExt cx="12217400" cy="841375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12192000" cy="815340"/>
            </a:xfrm>
            <a:prstGeom prst="rect">
              <a:avLst/>
            </a:prstGeom>
          </p:spPr>
        </p:pic>
        <p:sp>
          <p:nvSpPr>
            <p:cNvPr id="26" name="textbox 26"/>
            <p:cNvSpPr/>
            <p:nvPr/>
          </p:nvSpPr>
          <p:spPr>
            <a:xfrm>
              <a:off x="-12700" y="-1905"/>
              <a:ext cx="12217400" cy="8413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6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465455" algn="l" rtl="0" eaLnBrk="0">
                <a:lnSpc>
                  <a:spcPct val="92000"/>
                </a:lnSpc>
              </a:pPr>
              <a:r>
                <a:rPr lang="zh-CN" sz="2800" b="1" kern="0" spc="2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目</a:t>
              </a:r>
              <a:r>
                <a:rPr lang="en-US" altLang="zh-CN" sz="2800" b="1" kern="0" spc="2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zh-CN" sz="2800" b="1" kern="0" spc="2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录</a:t>
              </a:r>
              <a:endParaRPr lang="zh-CN" sz="2800" b="1" kern="0" spc="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>
            <p:custDataLst>
              <p:tags r:id="rId2"/>
            </p:custDataLst>
          </p:nvPr>
        </p:nvGrpSpPr>
        <p:grpSpPr>
          <a:xfrm>
            <a:off x="1240790" y="1325245"/>
            <a:ext cx="2559050" cy="811530"/>
            <a:chOff x="2086" y="4034"/>
            <a:chExt cx="4030" cy="1278"/>
          </a:xfrm>
        </p:grpSpPr>
        <p:sp>
          <p:nvSpPr>
            <p:cNvPr id="14" name="圆角矩形 13"/>
            <p:cNvSpPr/>
            <p:nvPr>
              <p:custDataLst>
                <p:tags r:id="rId3"/>
              </p:custDataLst>
            </p:nvPr>
          </p:nvSpPr>
          <p:spPr>
            <a:xfrm>
              <a:off x="2816" y="4034"/>
              <a:ext cx="3301" cy="1278"/>
            </a:xfrm>
            <a:prstGeom prst="roundRect">
              <a:avLst/>
            </a:prstGeom>
            <a:noFill/>
            <a:ln w="0">
              <a:solidFill>
                <a:srgbClr val="F36F65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圆角矩形 12"/>
            <p:cNvSpPr/>
            <p:nvPr>
              <p:custDataLst>
                <p:tags r:id="rId4"/>
              </p:custDataLst>
            </p:nvPr>
          </p:nvSpPr>
          <p:spPr>
            <a:xfrm>
              <a:off x="2086" y="4259"/>
              <a:ext cx="757" cy="82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000" b="1"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altLang="zh-CN" sz="20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5"/>
              </p:custDataLst>
            </p:nvPr>
          </p:nvSpPr>
          <p:spPr>
            <a:xfrm>
              <a:off x="3183" y="4311"/>
              <a:ext cx="254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</a:rPr>
                <a:t>基本信息</a:t>
              </a:r>
              <a:endParaRPr lang="zh-CN" altLang="en-US" sz="24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5" name="组合 44"/>
          <p:cNvGrpSpPr/>
          <p:nvPr>
            <p:custDataLst>
              <p:tags r:id="rId6"/>
            </p:custDataLst>
          </p:nvPr>
        </p:nvGrpSpPr>
        <p:grpSpPr>
          <a:xfrm>
            <a:off x="1240790" y="2357120"/>
            <a:ext cx="2559685" cy="811530"/>
            <a:chOff x="2086" y="4034"/>
            <a:chExt cx="4031" cy="1278"/>
          </a:xfrm>
        </p:grpSpPr>
        <p:sp>
          <p:nvSpPr>
            <p:cNvPr id="47" name="圆角矩形 46"/>
            <p:cNvSpPr/>
            <p:nvPr>
              <p:custDataLst>
                <p:tags r:id="rId7"/>
              </p:custDataLst>
            </p:nvPr>
          </p:nvSpPr>
          <p:spPr>
            <a:xfrm>
              <a:off x="2816" y="4034"/>
              <a:ext cx="3301" cy="1278"/>
            </a:xfrm>
            <a:prstGeom prst="roundRect">
              <a:avLst/>
            </a:prstGeom>
            <a:noFill/>
            <a:ln w="3175">
              <a:solidFill>
                <a:srgbClr val="F36F65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9" name="圆角矩形 48"/>
            <p:cNvSpPr/>
            <p:nvPr>
              <p:custDataLst>
                <p:tags r:id="rId8"/>
              </p:custDataLst>
            </p:nvPr>
          </p:nvSpPr>
          <p:spPr>
            <a:xfrm>
              <a:off x="2086" y="4259"/>
              <a:ext cx="757" cy="82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000" b="1"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 sz="20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文本框 49"/>
            <p:cNvSpPr txBox="1"/>
            <p:nvPr>
              <p:custDataLst>
                <p:tags r:id="rId9"/>
              </p:custDataLst>
            </p:nvPr>
          </p:nvSpPr>
          <p:spPr>
            <a:xfrm>
              <a:off x="3183" y="4311"/>
              <a:ext cx="254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</a:rPr>
                <a:t>有效性</a:t>
              </a:r>
              <a:endParaRPr lang="zh-CN" altLang="en-US" sz="24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1" name="组合 50"/>
          <p:cNvGrpSpPr/>
          <p:nvPr>
            <p:custDataLst>
              <p:tags r:id="rId10"/>
            </p:custDataLst>
          </p:nvPr>
        </p:nvGrpSpPr>
        <p:grpSpPr>
          <a:xfrm>
            <a:off x="1240790" y="3388995"/>
            <a:ext cx="2559685" cy="811530"/>
            <a:chOff x="2086" y="4034"/>
            <a:chExt cx="4031" cy="1278"/>
          </a:xfrm>
        </p:grpSpPr>
        <p:sp>
          <p:nvSpPr>
            <p:cNvPr id="52" name="圆角矩形 51"/>
            <p:cNvSpPr/>
            <p:nvPr>
              <p:custDataLst>
                <p:tags r:id="rId11"/>
              </p:custDataLst>
            </p:nvPr>
          </p:nvSpPr>
          <p:spPr>
            <a:xfrm>
              <a:off x="2816" y="4034"/>
              <a:ext cx="3301" cy="1278"/>
            </a:xfrm>
            <a:prstGeom prst="roundRect">
              <a:avLst/>
            </a:prstGeom>
            <a:noFill/>
            <a:ln w="3175">
              <a:solidFill>
                <a:srgbClr val="F36F65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3" name="圆角矩形 52"/>
            <p:cNvSpPr/>
            <p:nvPr>
              <p:custDataLst>
                <p:tags r:id="rId12"/>
              </p:custDataLst>
            </p:nvPr>
          </p:nvSpPr>
          <p:spPr>
            <a:xfrm>
              <a:off x="2086" y="4259"/>
              <a:ext cx="757" cy="82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000" b="1"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en-US" altLang="zh-CN" sz="20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文本框 53"/>
            <p:cNvSpPr txBox="1"/>
            <p:nvPr>
              <p:custDataLst>
                <p:tags r:id="rId13"/>
              </p:custDataLst>
            </p:nvPr>
          </p:nvSpPr>
          <p:spPr>
            <a:xfrm>
              <a:off x="3183" y="4311"/>
              <a:ext cx="254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</a:rPr>
                <a:t>安全性</a:t>
              </a:r>
              <a:endParaRPr lang="zh-CN" altLang="en-US" sz="24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5" name="组合 54"/>
          <p:cNvGrpSpPr/>
          <p:nvPr>
            <p:custDataLst>
              <p:tags r:id="rId14"/>
            </p:custDataLst>
          </p:nvPr>
        </p:nvGrpSpPr>
        <p:grpSpPr>
          <a:xfrm>
            <a:off x="1240790" y="5452745"/>
            <a:ext cx="2559685" cy="811530"/>
            <a:chOff x="2086" y="4034"/>
            <a:chExt cx="4031" cy="1278"/>
          </a:xfrm>
        </p:grpSpPr>
        <p:sp>
          <p:nvSpPr>
            <p:cNvPr id="56" name="圆角矩形 55"/>
            <p:cNvSpPr/>
            <p:nvPr>
              <p:custDataLst>
                <p:tags r:id="rId15"/>
              </p:custDataLst>
            </p:nvPr>
          </p:nvSpPr>
          <p:spPr>
            <a:xfrm>
              <a:off x="2816" y="4034"/>
              <a:ext cx="3301" cy="1278"/>
            </a:xfrm>
            <a:prstGeom prst="roundRect">
              <a:avLst/>
            </a:prstGeom>
            <a:noFill/>
            <a:ln w="3175">
              <a:solidFill>
                <a:srgbClr val="F36F65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7" name="圆角矩形 56"/>
            <p:cNvSpPr/>
            <p:nvPr>
              <p:custDataLst>
                <p:tags r:id="rId16"/>
              </p:custDataLst>
            </p:nvPr>
          </p:nvSpPr>
          <p:spPr>
            <a:xfrm>
              <a:off x="2086" y="4259"/>
              <a:ext cx="757" cy="82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000" b="1"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  <a:endParaRPr lang="en-US" altLang="zh-CN" sz="20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文本框 57"/>
            <p:cNvSpPr txBox="1"/>
            <p:nvPr>
              <p:custDataLst>
                <p:tags r:id="rId17"/>
              </p:custDataLst>
            </p:nvPr>
          </p:nvSpPr>
          <p:spPr>
            <a:xfrm>
              <a:off x="3183" y="4311"/>
              <a:ext cx="254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</a:rPr>
                <a:t>公平性</a:t>
              </a:r>
              <a:endParaRPr lang="zh-CN" altLang="en-US" sz="24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9" name="组合 58"/>
          <p:cNvGrpSpPr/>
          <p:nvPr>
            <p:custDataLst>
              <p:tags r:id="rId18"/>
            </p:custDataLst>
          </p:nvPr>
        </p:nvGrpSpPr>
        <p:grpSpPr>
          <a:xfrm>
            <a:off x="1240790" y="4420870"/>
            <a:ext cx="2559685" cy="811530"/>
            <a:chOff x="2086" y="4034"/>
            <a:chExt cx="4031" cy="1278"/>
          </a:xfrm>
        </p:grpSpPr>
        <p:sp>
          <p:nvSpPr>
            <p:cNvPr id="60" name="圆角矩形 59"/>
            <p:cNvSpPr/>
            <p:nvPr>
              <p:custDataLst>
                <p:tags r:id="rId19"/>
              </p:custDataLst>
            </p:nvPr>
          </p:nvSpPr>
          <p:spPr>
            <a:xfrm>
              <a:off x="2816" y="4034"/>
              <a:ext cx="3301" cy="1278"/>
            </a:xfrm>
            <a:prstGeom prst="roundRect">
              <a:avLst/>
            </a:prstGeom>
            <a:noFill/>
            <a:ln w="3175">
              <a:solidFill>
                <a:srgbClr val="F36F65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1" name="圆角矩形 60"/>
            <p:cNvSpPr/>
            <p:nvPr>
              <p:custDataLst>
                <p:tags r:id="rId20"/>
              </p:custDataLst>
            </p:nvPr>
          </p:nvSpPr>
          <p:spPr>
            <a:xfrm>
              <a:off x="2086" y="4259"/>
              <a:ext cx="757" cy="82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000" b="1"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endParaRPr lang="en-US" altLang="zh-CN" sz="20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文本框 61"/>
            <p:cNvSpPr txBox="1"/>
            <p:nvPr>
              <p:custDataLst>
                <p:tags r:id="rId21"/>
              </p:custDataLst>
            </p:nvPr>
          </p:nvSpPr>
          <p:spPr>
            <a:xfrm>
              <a:off x="3183" y="4311"/>
              <a:ext cx="254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</a:rPr>
                <a:t>创新性</a:t>
              </a:r>
              <a:endParaRPr lang="zh-CN" altLang="en-US" sz="24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63" name="直接连接符 62"/>
          <p:cNvCxnSpPr/>
          <p:nvPr>
            <p:custDataLst>
              <p:tags r:id="rId22"/>
            </p:custDataLst>
          </p:nvPr>
        </p:nvCxnSpPr>
        <p:spPr>
          <a:xfrm>
            <a:off x="3906520" y="2209800"/>
            <a:ext cx="7308215" cy="10795"/>
          </a:xfrm>
          <a:prstGeom prst="line">
            <a:avLst/>
          </a:prstGeom>
          <a:ln w="6350" cap="flat" cmpd="sng" algn="ctr">
            <a:solidFill>
              <a:srgbClr val="F36F65">
                <a:alpha val="40000"/>
              </a:srgbClr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>
            <p:custDataLst>
              <p:tags r:id="rId23"/>
            </p:custDataLst>
          </p:nvPr>
        </p:nvCxnSpPr>
        <p:spPr>
          <a:xfrm>
            <a:off x="3906520" y="3246755"/>
            <a:ext cx="7308215" cy="10795"/>
          </a:xfrm>
          <a:prstGeom prst="line">
            <a:avLst/>
          </a:prstGeom>
          <a:ln w="6350" cap="flat" cmpd="sng" algn="ctr">
            <a:solidFill>
              <a:srgbClr val="F36F65">
                <a:alpha val="40000"/>
              </a:srgbClr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>
            <p:custDataLst>
              <p:tags r:id="rId24"/>
            </p:custDataLst>
          </p:nvPr>
        </p:nvCxnSpPr>
        <p:spPr>
          <a:xfrm>
            <a:off x="3906520" y="4283710"/>
            <a:ext cx="7308215" cy="10795"/>
          </a:xfrm>
          <a:prstGeom prst="line">
            <a:avLst/>
          </a:prstGeom>
          <a:ln w="6350" cap="flat" cmpd="sng" algn="ctr">
            <a:solidFill>
              <a:srgbClr val="F36F65">
                <a:alpha val="40000"/>
              </a:srgbClr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>
            <p:custDataLst>
              <p:tags r:id="rId25"/>
            </p:custDataLst>
          </p:nvPr>
        </p:nvCxnSpPr>
        <p:spPr>
          <a:xfrm>
            <a:off x="3906520" y="5320665"/>
            <a:ext cx="7308215" cy="10795"/>
          </a:xfrm>
          <a:prstGeom prst="line">
            <a:avLst/>
          </a:prstGeom>
          <a:ln w="6350" cap="flat" cmpd="sng" algn="ctr">
            <a:solidFill>
              <a:srgbClr val="F36F65">
                <a:alpha val="40000"/>
              </a:srgbClr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3906520" y="6357620"/>
            <a:ext cx="7308215" cy="10795"/>
          </a:xfrm>
          <a:prstGeom prst="line">
            <a:avLst/>
          </a:prstGeom>
          <a:ln w="6350" cap="flat" cmpd="sng" algn="ctr">
            <a:solidFill>
              <a:srgbClr val="F36F65">
                <a:alpha val="40000"/>
              </a:srgbClr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8" name="文本框 67"/>
          <p:cNvSpPr txBox="1"/>
          <p:nvPr>
            <p:custDataLst>
              <p:tags r:id="rId26"/>
            </p:custDataLst>
          </p:nvPr>
        </p:nvSpPr>
        <p:spPr>
          <a:xfrm>
            <a:off x="4064000" y="1321435"/>
            <a:ext cx="588454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中国</a:t>
            </a:r>
            <a:r>
              <a:rPr lang="zh-CN" altLang="en-US" sz="1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首个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获批用于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Aβ-PET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显像的放射性诊断药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参照药选择空白</a:t>
            </a:r>
            <a:endParaRPr lang="zh-CN" altLang="en-US" sz="1400">
              <a:ea typeface="宋体" panose="02010600030101010101" pitchFamily="2" charset="-122"/>
            </a:endParaRPr>
          </a:p>
        </p:txBody>
      </p:sp>
      <p:sp>
        <p:nvSpPr>
          <p:cNvPr id="69" name="文本框 68"/>
          <p:cNvSpPr txBox="1"/>
          <p:nvPr>
            <p:custDataLst>
              <p:tags r:id="rId27"/>
            </p:custDataLst>
          </p:nvPr>
        </p:nvSpPr>
        <p:spPr>
          <a:xfrm>
            <a:off x="4064000" y="2193290"/>
            <a:ext cx="719709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灵敏度、特异度高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，有效识别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Aβ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病理斑块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显著提高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诊断的准确性，提升医生诊断信心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多个权威指南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共识一致推荐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Aβ-PET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用于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的早期诊断和鉴别诊断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0" name="文本框 69"/>
          <p:cNvSpPr txBox="1"/>
          <p:nvPr>
            <p:custDataLst>
              <p:tags r:id="rId28"/>
            </p:custDataLst>
          </p:nvPr>
        </p:nvSpPr>
        <p:spPr>
          <a:xfrm>
            <a:off x="4064000" y="3402330"/>
            <a:ext cx="663638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摄入的放射性物质会在注射</a:t>
            </a:r>
            <a:r>
              <a:rPr lang="en-US" altLang="zh-CN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小时后从体内清除，</a:t>
            </a:r>
            <a:r>
              <a:rPr lang="zh-CN" altLang="en-US" sz="1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辐射安全可控</a:t>
            </a:r>
            <a:endParaRPr lang="zh-CN" altLang="en-US" sz="14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未见严重不良事件报导；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常见不良反应均为注射部位反应，持续时间短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" name="文本框 70"/>
          <p:cNvSpPr txBox="1"/>
          <p:nvPr>
            <p:custDataLst>
              <p:tags r:id="rId29"/>
            </p:custDataLst>
          </p:nvPr>
        </p:nvSpPr>
        <p:spPr>
          <a:xfrm>
            <a:off x="4064000" y="4413250"/>
            <a:ext cx="588454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可实现</a:t>
            </a:r>
            <a:r>
              <a:rPr lang="zh-CN" altLang="en-US" sz="1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早期、精准、无创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en-US" altLang="zh-CN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诊断</a:t>
            </a:r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填补了我国</a:t>
            </a:r>
            <a:r>
              <a:rPr lang="en-US" altLang="zh-CN" sz="1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Aβ-PET</a:t>
            </a:r>
            <a:r>
              <a:rPr lang="zh-CN" altLang="en-US" sz="1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显像剂的市场空白</a:t>
            </a:r>
            <a:endParaRPr lang="zh-CN" altLang="en-US" sz="14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2" name="文本框 71"/>
          <p:cNvSpPr txBox="1"/>
          <p:nvPr>
            <p:custDataLst>
              <p:tags r:id="rId30"/>
            </p:custDataLst>
          </p:nvPr>
        </p:nvSpPr>
        <p:spPr>
          <a:xfrm>
            <a:off x="4064000" y="5637530"/>
            <a:ext cx="588454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氟</a:t>
            </a:r>
            <a:r>
              <a:rPr lang="en-US" altLang="zh-CN" sz="1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</a:t>
            </a:r>
            <a:r>
              <a:rPr lang="en-US" altLang="zh-CN" sz="1400" b="0" baseline="30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</a:t>
            </a:r>
            <a:r>
              <a:rPr lang="en-US" altLang="zh-CN" sz="1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F]</a:t>
            </a:r>
            <a:r>
              <a:rPr lang="zh-CN" altLang="en-US" sz="1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贝他苯注射液</a:t>
            </a:r>
            <a:r>
              <a:rPr lang="zh-CN" altLang="en-US" sz="1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填补医保目录内的空白</a:t>
            </a:r>
            <a:endParaRPr lang="zh-CN" altLang="en-US" sz="14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1600000">
            <a:off x="0" y="0"/>
            <a:ext cx="12192000" cy="815340"/>
            <a:chOff x="0" y="0"/>
            <a:chExt cx="12192000" cy="815340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12192000" cy="815340"/>
            </a:xfrm>
            <a:prstGeom prst="rect">
              <a:avLst/>
            </a:prstGeom>
          </p:spPr>
        </p:pic>
        <p:sp>
          <p:nvSpPr>
            <p:cNvPr id="16" name="textbox 16"/>
            <p:cNvSpPr/>
            <p:nvPr/>
          </p:nvSpPr>
          <p:spPr>
            <a:xfrm>
              <a:off x="-12700" y="-12700"/>
              <a:ext cx="12217400" cy="8413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90195" algn="l" rtl="0" eaLnBrk="0">
                <a:lnSpc>
                  <a:spcPct val="89000"/>
                </a:lnSpc>
                <a:spcBef>
                  <a:spcPts val="0"/>
                </a:spcBef>
              </a:pPr>
              <a:r>
                <a:rPr lang="zh-CN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基本信息（</a:t>
              </a:r>
              <a:r>
                <a:rPr lang="en-US" altLang="zh-CN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1/3</a:t>
              </a:r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）：中国</a:t>
              </a:r>
              <a:r>
                <a:rPr lang="zh-CN" altLang="en-US" sz="28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首个</a:t>
              </a:r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获批用于</a:t>
              </a:r>
              <a:r>
                <a:rPr lang="en-US" altLang="zh-CN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Aβ-PET</a:t>
              </a:r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显像的放射性诊断药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aphicFrame>
        <p:nvGraphicFramePr>
          <p:cNvPr id="8" name="表格 7"/>
          <p:cNvGraphicFramePr/>
          <p:nvPr>
            <p:custDataLst>
              <p:tags r:id="rId2"/>
            </p:custDataLst>
          </p:nvPr>
        </p:nvGraphicFramePr>
        <p:xfrm>
          <a:off x="1569085" y="874395"/>
          <a:ext cx="9846310" cy="5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195"/>
                <a:gridCol w="3260725"/>
                <a:gridCol w="1957070"/>
                <a:gridCol w="2687320"/>
              </a:tblGrid>
              <a:tr h="67183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药品通用名称</a:t>
                      </a:r>
                      <a:endParaRPr lang="zh-CN" altLang="en-US" sz="16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6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氟</a:t>
                      </a:r>
                      <a:r>
                        <a:rPr lang="en-US" altLang="zh-CN" sz="16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[</a:t>
                      </a:r>
                      <a:r>
                        <a:rPr lang="en-US" altLang="zh-CN" sz="1600" b="0" baseline="300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</a:t>
                      </a:r>
                      <a:r>
                        <a:rPr lang="en-US" altLang="zh-CN" sz="16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F]</a:t>
                      </a:r>
                      <a:r>
                        <a:rPr lang="zh-CN" altLang="en-US" sz="16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贝他苯注射液</a:t>
                      </a:r>
                      <a:endParaRPr lang="zh-CN" altLang="en-US" sz="16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注册分类</a:t>
                      </a:r>
                      <a:endParaRPr lang="zh-CN" altLang="en-US" sz="16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16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化学药品</a:t>
                      </a:r>
                      <a:r>
                        <a:rPr lang="en-US" altLang="zh-CN" sz="16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3</a:t>
                      </a:r>
                      <a:r>
                        <a:rPr lang="zh-CN" altLang="en-US" sz="16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类</a:t>
                      </a:r>
                      <a:endParaRPr lang="zh-CN" altLang="en-US" sz="16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246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注册规格</a:t>
                      </a:r>
                      <a:endParaRPr lang="zh-CN" altLang="en-US" sz="16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50-5000MBq/ml</a:t>
                      </a:r>
                      <a:endParaRPr lang="en-US" altLang="zh-CN" sz="16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注册证号</a:t>
                      </a:r>
                      <a:endParaRPr lang="zh-CN" altLang="en-US" sz="16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国药准字</a:t>
                      </a: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H20234130</a:t>
                      </a:r>
                      <a:endParaRPr lang="en-US" altLang="zh-CN" sz="16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16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中国大陆首次上市时间</a:t>
                      </a:r>
                      <a:endParaRPr lang="zh-CN" sz="16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2023</a:t>
                      </a: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年</a:t>
                      </a: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9</a:t>
                      </a: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月</a:t>
                      </a: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12</a:t>
                      </a: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日</a:t>
                      </a:r>
                      <a:endParaRPr lang="zh-CN" altLang="en-US" sz="16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是否独家</a:t>
                      </a:r>
                      <a:endParaRPr lang="zh-CN" altLang="en-US" sz="16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600" b="1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独家</a:t>
                      </a:r>
                      <a:endParaRPr lang="zh-CN" altLang="en-US" sz="1600" b="1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该通用名全球首个上市地区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时间</a:t>
                      </a:r>
                      <a:endParaRPr lang="zh-CN" altLang="en-US" sz="16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欧盟</a:t>
                      </a: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2014</a:t>
                      </a: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年</a:t>
                      </a:r>
                      <a:endParaRPr lang="zh-CN" altLang="en-US" sz="16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是否为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OTC</a:t>
                      </a:r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药品</a:t>
                      </a:r>
                      <a:endParaRPr lang="zh-CN" altLang="en-US" sz="16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否</a:t>
                      </a:r>
                      <a:endParaRPr lang="zh-CN" sz="16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31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申报目录类别</a:t>
                      </a:r>
                      <a:endParaRPr lang="zh-CN" altLang="en-US" sz="16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基本医保目录、商保创新药目录</a:t>
                      </a:r>
                      <a:endParaRPr lang="zh-CN" altLang="en-US" sz="16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 h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77279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适应症</a:t>
                      </a:r>
                      <a:endParaRPr lang="zh-CN" altLang="en-US" sz="16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本品是一种用于脑正电子发射断层扫描（</a:t>
                      </a: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PET</a:t>
                      </a: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）显像的放射性诊断药，应用于测定阿尔茨海默病（</a:t>
                      </a: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AD</a:t>
                      </a: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）和其他认知功能下降成年患者脑内</a:t>
                      </a: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β-</a:t>
                      </a: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淀粉样蛋白神经炎性斑块的水平。</a:t>
                      </a:r>
                      <a:endParaRPr lang="zh-CN" altLang="en-US" sz="16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 h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72517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用法用量</a:t>
                      </a:r>
                      <a:endParaRPr lang="zh-CN" altLang="en-US" sz="16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本品推荐剂量为</a:t>
                      </a: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300MBq</a:t>
                      </a: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（</a:t>
                      </a: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8.1mCi</a:t>
                      </a: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），最大化学剂量为</a:t>
                      </a: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30μg</a:t>
                      </a: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，通过单次缓慢静脉推注给药（</a:t>
                      </a: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6</a:t>
                      </a: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秒</a:t>
                      </a: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/ml</a:t>
                      </a: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），注射体积最大不超过</a:t>
                      </a: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10ml</a:t>
                      </a: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。</a:t>
                      </a:r>
                      <a:endParaRPr lang="zh-CN" altLang="en-US" sz="16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 h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91630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参照药品选择</a:t>
                      </a:r>
                      <a:endParaRPr lang="zh-CN" altLang="en-US" sz="16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 b="1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参照药选择空白</a:t>
                      </a:r>
                      <a:endParaRPr lang="zh-CN" altLang="en-US" sz="1800" b="0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6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原因：氟</a:t>
                      </a:r>
                      <a:r>
                        <a:rPr lang="en-US" altLang="zh-CN" sz="16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[</a:t>
                      </a:r>
                      <a:r>
                        <a:rPr lang="en-US" altLang="zh-CN" sz="1600" b="0" baseline="300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</a:t>
                      </a:r>
                      <a:r>
                        <a:rPr lang="en-US" altLang="zh-CN" sz="16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F]</a:t>
                      </a:r>
                      <a:r>
                        <a:rPr lang="zh-CN" altLang="en-US" sz="16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贝他苯注射液是我国</a:t>
                      </a:r>
                      <a:r>
                        <a:rPr lang="zh-CN" altLang="en-US" sz="1600" b="1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首个</a:t>
                      </a:r>
                      <a:r>
                        <a:rPr lang="zh-CN" altLang="en-US" sz="16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获得国家药品监督管理局批准，用于</a:t>
                      </a:r>
                      <a:r>
                        <a:rPr lang="en-US" altLang="zh-CN" sz="16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Aβ-PET</a:t>
                      </a:r>
                      <a:r>
                        <a:rPr lang="zh-CN" altLang="en-US" sz="16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显像的放射性诊断药，</a:t>
                      </a:r>
                      <a:r>
                        <a:rPr lang="zh-CN" altLang="en-US" sz="1600" b="1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目录内无同类药品</a:t>
                      </a:r>
                      <a:r>
                        <a:rPr lang="zh-CN" altLang="en-US" sz="16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。</a:t>
                      </a:r>
                      <a:endParaRPr lang="zh-CN" altLang="en-US" sz="16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 h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-45085" y="1468120"/>
            <a:ext cx="1108710" cy="4051300"/>
            <a:chOff x="-71" y="2312"/>
            <a:chExt cx="1746" cy="6380"/>
          </a:xfrm>
        </p:grpSpPr>
        <p:sp>
          <p:nvSpPr>
            <p:cNvPr id="11" name="圆角矩形 10"/>
            <p:cNvSpPr/>
            <p:nvPr/>
          </p:nvSpPr>
          <p:spPr>
            <a:xfrm>
              <a:off x="-71" y="2312"/>
              <a:ext cx="1747" cy="93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基本信息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-71" y="3635"/>
              <a:ext cx="1747" cy="93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有效性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-71" y="4958"/>
              <a:ext cx="1747" cy="93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安全性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-71" y="6281"/>
              <a:ext cx="1747" cy="93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创新性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-71" y="7760"/>
              <a:ext cx="1747" cy="93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公平性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1600000">
            <a:off x="-19685" y="-26670"/>
            <a:ext cx="12217400" cy="842010"/>
            <a:chOff x="-19685" y="-26670"/>
            <a:chExt cx="12217400" cy="842010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12192000" cy="815340"/>
            </a:xfrm>
            <a:prstGeom prst="rect">
              <a:avLst/>
            </a:prstGeom>
          </p:spPr>
        </p:pic>
        <p:sp>
          <p:nvSpPr>
            <p:cNvPr id="16" name="textbox 16"/>
            <p:cNvSpPr/>
            <p:nvPr/>
          </p:nvSpPr>
          <p:spPr>
            <a:xfrm>
              <a:off x="-19685" y="-26670"/>
              <a:ext cx="12217400" cy="8413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90195" algn="l" rtl="0" eaLnBrk="0">
                <a:lnSpc>
                  <a:spcPct val="89000"/>
                </a:lnSpc>
                <a:spcBef>
                  <a:spcPts val="0"/>
                </a:spcBef>
              </a:pPr>
              <a:r>
                <a:rPr lang="zh-CN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基本信息（</a:t>
              </a:r>
              <a:r>
                <a:rPr lang="en-US" altLang="zh-CN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2/3</a:t>
              </a:r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）：我国</a:t>
              </a:r>
              <a:r>
                <a:rPr lang="en-US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AD</a:t>
              </a:r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患者超千万，多数患者未能及时确诊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-45085" y="1468120"/>
            <a:ext cx="1108710" cy="4051300"/>
            <a:chOff x="-71" y="2312"/>
            <a:chExt cx="1746" cy="6380"/>
          </a:xfrm>
        </p:grpSpPr>
        <p:sp>
          <p:nvSpPr>
            <p:cNvPr id="3" name="圆角矩形 2"/>
            <p:cNvSpPr/>
            <p:nvPr/>
          </p:nvSpPr>
          <p:spPr>
            <a:xfrm>
              <a:off x="-71" y="2312"/>
              <a:ext cx="1747" cy="93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基本信息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-71" y="3635"/>
              <a:ext cx="1747" cy="93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有效性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-71" y="4958"/>
              <a:ext cx="1747" cy="93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安全性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-71" y="6281"/>
              <a:ext cx="1747" cy="93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创新性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-71" y="7760"/>
              <a:ext cx="1747" cy="93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公平性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1457325" y="1605915"/>
            <a:ext cx="5457190" cy="2018030"/>
          </a:xfrm>
          <a:prstGeom prst="rect">
            <a:avLst/>
          </a:prstGeom>
        </p:spPr>
        <p:txBody>
          <a:bodyPr wrap="square">
            <a:noAutofit/>
          </a:bodyPr>
          <a:p>
            <a:pPr indent="0">
              <a:lnSpc>
                <a:spcPct val="150000"/>
              </a:lnSpc>
              <a:buNone/>
            </a:pPr>
            <a:r>
              <a:rPr lang="en-US" altLang="zh-CN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2021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年统计显示</a:t>
            </a:r>
            <a:r>
              <a:rPr lang="en-US" altLang="zh-CN" sz="1600" baseline="30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[1]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endParaRPr lang="zh-CN" altLang="en-US" sz="1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总患病人数近</a:t>
            </a:r>
            <a:r>
              <a:rPr lang="en-US" altLang="zh-CN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1700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万，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患病率</a:t>
            </a:r>
            <a:r>
              <a:rPr lang="en-US" altLang="zh-CN" sz="1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1194.2/10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万</a:t>
            </a:r>
            <a:endParaRPr lang="zh-CN" altLang="en-US" sz="16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发病人数</a:t>
            </a:r>
            <a:r>
              <a:rPr lang="en-US" altLang="zh-CN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290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余万，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发病率</a:t>
            </a:r>
            <a:r>
              <a:rPr lang="en-US" altLang="zh-CN" sz="1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204.8/10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</a:t>
            </a:r>
            <a:endParaRPr lang="zh-CN" altLang="en-US" sz="16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死亡人数</a:t>
            </a:r>
            <a:r>
              <a:rPr lang="en-US" altLang="zh-CN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49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余万，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死亡率</a:t>
            </a:r>
            <a:r>
              <a:rPr lang="en-US" altLang="zh-CN" sz="1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34.6/10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</a:t>
            </a:r>
            <a:endParaRPr lang="zh-CN" altLang="en-US" sz="16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源性痴呆是患者人数最多的痴呆类型，约占</a:t>
            </a:r>
            <a:r>
              <a:rPr lang="en-US" altLang="zh-CN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60%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1548765" y="1128395"/>
            <a:ext cx="2105025" cy="528320"/>
          </a:xfrm>
          <a:prstGeom prst="rect">
            <a:avLst/>
          </a:prstGeom>
          <a:gradFill>
            <a:gsLst>
              <a:gs pos="50000">
                <a:schemeClr val="accent2"/>
              </a:gs>
              <a:gs pos="0">
                <a:schemeClr val="accent2">
                  <a:lumMod val="25000"/>
                  <a:lumOff val="75000"/>
                </a:schemeClr>
              </a:gs>
              <a:gs pos="100000">
                <a:schemeClr val="accent2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p>
            <a:pPr algn="ctr">
              <a:lnSpc>
                <a:spcPct val="140000"/>
              </a:lnSpc>
            </a:pPr>
            <a:r>
              <a:rPr lang="zh-CN" altLang="en-US" b="1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AD及其他痴呆</a:t>
            </a:r>
            <a:endParaRPr lang="en-US" altLang="zh-CN" b="1" kern="100" baseline="30000" dirty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68935" y="6208395"/>
            <a:ext cx="5248275" cy="606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40000"/>
              </a:lnSpc>
            </a:pPr>
            <a:r>
              <a:rPr lang="en-US" sz="800" kern="100" dirty="0">
                <a:effectLst/>
                <a:latin typeface="+mn-ea"/>
                <a:cs typeface="江城圆体 400W" panose="020B0500000000000000" pitchFamily="34" charset="-122"/>
              </a:rPr>
              <a:t>[1]</a:t>
            </a:r>
            <a:r>
              <a:rPr sz="800" kern="100" dirty="0">
                <a:effectLst/>
                <a:latin typeface="+mn-ea"/>
                <a:cs typeface="江城圆体 400W" panose="020B0500000000000000" pitchFamily="34" charset="-122"/>
              </a:rPr>
              <a:t>中国阿尔茨海默病报告2024[J]. 诊断学理论与实践,2024,23(3):219-256.</a:t>
            </a:r>
            <a:r>
              <a:rPr lang="en-US" sz="800" kern="100" dirty="0">
                <a:effectLst/>
                <a:latin typeface="+mn-ea"/>
                <a:cs typeface="江城圆体 400W" panose="020B0500000000000000" pitchFamily="34" charset="-122"/>
              </a:rPr>
              <a:t>      </a:t>
            </a:r>
            <a:endParaRPr lang="en-US" sz="800" kern="100" dirty="0">
              <a:effectLst/>
              <a:latin typeface="+mn-ea"/>
              <a:cs typeface="江城圆体 400W" panose="020B0500000000000000" pitchFamily="34" charset="-122"/>
            </a:endParaRPr>
          </a:p>
          <a:p>
            <a:pPr algn="l">
              <a:lnSpc>
                <a:spcPct val="140000"/>
              </a:lnSpc>
            </a:pPr>
            <a:r>
              <a:rPr lang="en-US" sz="800" kern="100" dirty="0">
                <a:effectLst/>
                <a:latin typeface="+mn-ea"/>
                <a:cs typeface="江城圆体 400W" panose="020B0500000000000000" pitchFamily="34" charset="-122"/>
              </a:rPr>
              <a:t>[2]</a:t>
            </a:r>
            <a:r>
              <a:rPr lang="zh-CN" altLang="en-US" sz="800">
                <a:sym typeface="+mn-ea"/>
              </a:rPr>
              <a:t>适用于中国人群的阿尔茨海默病筛查和诊断框架</a:t>
            </a:r>
            <a:r>
              <a:rPr lang="en-US" altLang="zh-CN" sz="800">
                <a:sym typeface="+mn-ea"/>
              </a:rPr>
              <a:t>[J]. </a:t>
            </a:r>
            <a:r>
              <a:rPr lang="zh-CN" altLang="en-US" sz="800">
                <a:sym typeface="+mn-ea"/>
              </a:rPr>
              <a:t>中华内科杂志</a:t>
            </a:r>
            <a:r>
              <a:rPr lang="en-US" altLang="zh-CN" sz="800">
                <a:sym typeface="+mn-ea"/>
              </a:rPr>
              <a:t>,2019,58(2):91-101.    </a:t>
            </a:r>
            <a:endParaRPr lang="en-US" altLang="zh-CN" sz="800"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lang="en-US" altLang="zh-CN" sz="800">
                <a:sym typeface="+mn-ea"/>
              </a:rPr>
              <a:t>[3]</a:t>
            </a:r>
            <a:r>
              <a:rPr lang="zh-CN" altLang="en-US" sz="800">
                <a:sym typeface="+mn-ea"/>
              </a:rPr>
              <a:t>完善阿尔茨海默病防控体系的政策建议</a:t>
            </a:r>
            <a:r>
              <a:rPr lang="en-US" altLang="zh-CN" sz="800">
                <a:sym typeface="+mn-ea"/>
              </a:rPr>
              <a:t>2021 </a:t>
            </a:r>
            <a:endParaRPr sz="800" kern="100" dirty="0">
              <a:effectLst/>
              <a:latin typeface="+mn-ea"/>
              <a:cs typeface="江城圆体 400W" panose="020B0500000000000000" pitchFamily="3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4"/>
            </p:custDataLst>
          </p:nvPr>
        </p:nvSpPr>
        <p:spPr>
          <a:xfrm>
            <a:off x="1548765" y="3772535"/>
            <a:ext cx="2105025" cy="528320"/>
          </a:xfrm>
          <a:prstGeom prst="rect">
            <a:avLst/>
          </a:prstGeom>
          <a:gradFill>
            <a:gsLst>
              <a:gs pos="50000">
                <a:schemeClr val="accent2"/>
              </a:gs>
              <a:gs pos="0">
                <a:schemeClr val="accent2">
                  <a:lumMod val="25000"/>
                  <a:lumOff val="75000"/>
                </a:schemeClr>
              </a:gs>
              <a:gs pos="100000">
                <a:schemeClr val="accent2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p>
            <a:pPr algn="ctr">
              <a:lnSpc>
                <a:spcPct val="140000"/>
              </a:lnSpc>
            </a:pPr>
            <a:r>
              <a:rPr lang="zh-CN" b="1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诊疗现状</a:t>
            </a:r>
            <a:endParaRPr lang="zh-CN" b="1" kern="100" baseline="30000" dirty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文本框 43"/>
          <p:cNvSpPr txBox="1"/>
          <p:nvPr>
            <p:custDataLst>
              <p:tags r:id="rId5"/>
            </p:custDataLst>
          </p:nvPr>
        </p:nvSpPr>
        <p:spPr>
          <a:xfrm>
            <a:off x="1467485" y="4262755"/>
            <a:ext cx="5719445" cy="1903095"/>
          </a:xfrm>
          <a:prstGeom prst="rect">
            <a:avLst/>
          </a:prstGeom>
        </p:spPr>
        <p:txBody>
          <a:bodyPr wrap="square">
            <a:noAutofit/>
          </a:bodyPr>
          <a:p>
            <a:pPr indent="0">
              <a:lnSpc>
                <a:spcPct val="150000"/>
              </a:lnSpc>
              <a:buNone/>
            </a:pPr>
            <a:r>
              <a:rPr lang="zh-CN" altLang="en-US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由于患者和家庭</a:t>
            </a:r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对疾病的认知度低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，医院提供的</a:t>
            </a:r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检查方法有限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，诊断的认同度不足等，很多的</a:t>
            </a:r>
            <a:r>
              <a:rPr lang="en-US" altLang="zh-CN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患者未能及时确诊和治疗</a:t>
            </a:r>
            <a:r>
              <a:rPr lang="en-US" altLang="zh-CN" sz="1600" baseline="30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[2-4]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1600" baseline="30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l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就诊患者中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近</a:t>
            </a:r>
            <a:r>
              <a:rPr lang="en-US" altLang="zh-CN" sz="1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60%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痴呆病例中度至重度</a:t>
            </a:r>
            <a:r>
              <a:rPr lang="en-US" altLang="zh-CN" sz="1600" baseline="30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[5]</a:t>
            </a:r>
            <a:endParaRPr lang="zh-CN" altLang="en-US" sz="16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l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症状发生到确诊存在</a:t>
            </a:r>
            <a:r>
              <a:rPr lang="en-US" altLang="zh-CN" sz="1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2-3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年诊断延迟</a:t>
            </a:r>
            <a:r>
              <a:rPr lang="en-US" altLang="zh-CN" sz="1600" baseline="30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[5]</a:t>
            </a:r>
            <a:endParaRPr lang="en-US" altLang="zh-CN" sz="1600" baseline="30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7640" y="5416550"/>
            <a:ext cx="5548630" cy="65341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4690" y="1501775"/>
            <a:ext cx="4353560" cy="31057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587240" y="6208395"/>
            <a:ext cx="5248275" cy="4349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40000"/>
              </a:lnSpc>
            </a:pPr>
            <a:r>
              <a:rPr lang="en-US" altLang="zh-CN" sz="800">
                <a:sym typeface="+mn-ea"/>
              </a:rPr>
              <a:t>[4]</a:t>
            </a:r>
            <a:r>
              <a:rPr lang="zh-CN" altLang="en-US" sz="800">
                <a:sym typeface="+mn-ea"/>
              </a:rPr>
              <a:t>Lancet Public Health. 2020 Dec;5(12):e661-e671</a:t>
            </a:r>
            <a:r>
              <a:rPr lang="en-US" sz="800" kern="100" dirty="0">
                <a:effectLst/>
                <a:latin typeface="+mn-ea"/>
                <a:cs typeface="江城圆体 400W" panose="020B0500000000000000" pitchFamily="34" charset="-122"/>
              </a:rPr>
              <a:t>   </a:t>
            </a:r>
            <a:endParaRPr lang="en-US" sz="800" kern="100" dirty="0">
              <a:effectLst/>
              <a:latin typeface="+mn-ea"/>
              <a:cs typeface="江城圆体 400W" panose="020B0500000000000000" pitchFamily="34" charset="-122"/>
            </a:endParaRPr>
          </a:p>
          <a:p>
            <a:pPr algn="l">
              <a:lnSpc>
                <a:spcPct val="140000"/>
              </a:lnSpc>
            </a:pPr>
            <a:r>
              <a:rPr lang="en-US" sz="800" kern="100" dirty="0">
                <a:effectLst/>
                <a:latin typeface="+mn-ea"/>
                <a:cs typeface="江城圆体 400W" panose="020B0500000000000000" pitchFamily="34" charset="-122"/>
              </a:rPr>
              <a:t>[5]</a:t>
            </a:r>
            <a:r>
              <a:rPr lang="en-US" altLang="zh-CN" sz="800" kern="100" dirty="0">
                <a:effectLst/>
                <a:latin typeface="+mn-ea"/>
                <a:cs typeface="江城圆体 400W" panose="020B0500000000000000" pitchFamily="34" charset="-122"/>
              </a:rPr>
              <a:t>2018</a:t>
            </a:r>
            <a:r>
              <a:rPr lang="zh-CN" altLang="en-US" sz="800" kern="100" dirty="0">
                <a:effectLst/>
                <a:latin typeface="+mn-ea"/>
                <a:cs typeface="江城圆体 400W" panose="020B0500000000000000" pitchFamily="34" charset="-122"/>
              </a:rPr>
              <a:t>中国痴呆与认知障碍诊治指南</a:t>
            </a:r>
            <a:r>
              <a:rPr lang="en-US" altLang="zh-CN" sz="800" kern="100" dirty="0">
                <a:effectLst/>
                <a:latin typeface="+mn-ea"/>
                <a:cs typeface="江城圆体 400W" panose="020B0500000000000000" pitchFamily="34" charset="-122"/>
              </a:rPr>
              <a:t>(</a:t>
            </a:r>
            <a:r>
              <a:rPr lang="zh-CN" altLang="en-US" sz="800" kern="100" dirty="0">
                <a:effectLst/>
                <a:latin typeface="+mn-ea"/>
                <a:cs typeface="江城圆体 400W" panose="020B0500000000000000" pitchFamily="34" charset="-122"/>
              </a:rPr>
              <a:t>一</a:t>
            </a:r>
            <a:r>
              <a:rPr lang="en-US" altLang="zh-CN" sz="800" kern="100" dirty="0">
                <a:effectLst/>
                <a:latin typeface="+mn-ea"/>
                <a:cs typeface="江城圆体 400W" panose="020B0500000000000000" pitchFamily="34" charset="-122"/>
              </a:rPr>
              <a:t>):</a:t>
            </a:r>
            <a:r>
              <a:rPr lang="zh-CN" altLang="en-US" sz="800" kern="100" dirty="0">
                <a:effectLst/>
                <a:latin typeface="+mn-ea"/>
                <a:cs typeface="江城圆体 400W" panose="020B0500000000000000" pitchFamily="34" charset="-122"/>
              </a:rPr>
              <a:t>痴呆及其分类诊断标准</a:t>
            </a:r>
            <a:r>
              <a:rPr lang="en-US" altLang="zh-CN" sz="800" kern="100" dirty="0">
                <a:effectLst/>
                <a:latin typeface="+mn-ea"/>
                <a:cs typeface="江城圆体 400W" panose="020B0500000000000000" pitchFamily="34" charset="-122"/>
              </a:rPr>
              <a:t>[J]. </a:t>
            </a:r>
            <a:r>
              <a:rPr lang="zh-CN" altLang="en-US" sz="800" kern="100" dirty="0">
                <a:effectLst/>
                <a:latin typeface="+mn-ea"/>
                <a:cs typeface="江城圆体 400W" panose="020B0500000000000000" pitchFamily="34" charset="-122"/>
              </a:rPr>
              <a:t>中华医学杂志</a:t>
            </a:r>
            <a:r>
              <a:rPr lang="en-US" altLang="zh-CN" sz="800" kern="100" dirty="0">
                <a:effectLst/>
                <a:latin typeface="+mn-ea"/>
                <a:cs typeface="江城圆体 400W" panose="020B0500000000000000" pitchFamily="34" charset="-122"/>
              </a:rPr>
              <a:t>,2018,98(13):965-970. </a:t>
            </a:r>
            <a:endParaRPr lang="en-US" altLang="zh-CN" sz="800" kern="100" dirty="0">
              <a:effectLst/>
              <a:latin typeface="+mn-ea"/>
              <a:cs typeface="江城圆体 400W" panose="020B0500000000000000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965440" y="4988560"/>
            <a:ext cx="24758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严重程度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82180" y="946785"/>
            <a:ext cx="3979545" cy="4451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ctr" fontAlgn="auto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痴呆类型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1600000">
            <a:off x="-19685" y="-26670"/>
            <a:ext cx="12217400" cy="842010"/>
            <a:chOff x="-19685" y="-26670"/>
            <a:chExt cx="12217400" cy="842010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12192000" cy="815340"/>
            </a:xfrm>
            <a:prstGeom prst="rect">
              <a:avLst/>
            </a:prstGeom>
          </p:spPr>
        </p:pic>
        <p:sp>
          <p:nvSpPr>
            <p:cNvPr id="16" name="textbox 16"/>
            <p:cNvSpPr/>
            <p:nvPr/>
          </p:nvSpPr>
          <p:spPr>
            <a:xfrm>
              <a:off x="-19685" y="-26670"/>
              <a:ext cx="12217400" cy="8413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90195" algn="l" rtl="0" eaLnBrk="0">
                <a:lnSpc>
                  <a:spcPct val="89000"/>
                </a:lnSpc>
                <a:spcBef>
                  <a:spcPts val="0"/>
                </a:spcBef>
              </a:pPr>
              <a:r>
                <a:rPr lang="zh-CN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基本信息（</a:t>
              </a:r>
              <a:r>
                <a:rPr lang="en-US" altLang="zh-CN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2/3</a:t>
              </a:r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）：脑内</a:t>
              </a:r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Aβ</a:t>
              </a:r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的异常沉积是</a:t>
              </a:r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AD</a:t>
              </a:r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最早发生的病理生理改变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-45085" y="1468120"/>
            <a:ext cx="1108710" cy="4051300"/>
            <a:chOff x="-71" y="2312"/>
            <a:chExt cx="1746" cy="6380"/>
          </a:xfrm>
        </p:grpSpPr>
        <p:sp>
          <p:nvSpPr>
            <p:cNvPr id="3" name="圆角矩形 2"/>
            <p:cNvSpPr/>
            <p:nvPr/>
          </p:nvSpPr>
          <p:spPr>
            <a:xfrm>
              <a:off x="-71" y="2312"/>
              <a:ext cx="1747" cy="93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基本信息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-71" y="3635"/>
              <a:ext cx="1747" cy="93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有效性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-71" y="4958"/>
              <a:ext cx="1747" cy="93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安全性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-71" y="6281"/>
              <a:ext cx="1747" cy="93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创新性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-71" y="7760"/>
              <a:ext cx="1747" cy="93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公平性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590" y="2378075"/>
            <a:ext cx="5012690" cy="383032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539230" y="2815590"/>
            <a:ext cx="5227955" cy="21120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研究显示，无生物标志物检测，仅使用临床标准诊断，</a:t>
            </a:r>
            <a:r>
              <a:rPr lang="en-US" altLang="zh-CN" sz="1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13%~29%</a:t>
            </a:r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发生漏诊，</a:t>
            </a:r>
            <a:r>
              <a:rPr lang="en-US" altLang="zh-CN" sz="1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29%~56%</a:t>
            </a:r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发生误诊</a:t>
            </a:r>
            <a:r>
              <a:rPr lang="en-US" altLang="zh-CN" sz="1600" b="1" baseline="30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[3]</a:t>
            </a:r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因此，最新阿尔茨海默病诊断标准建议，通过核心生物标志物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-AD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分子影像淀粉样蛋白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PET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检查，实现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AD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早期精准诊断</a:t>
            </a:r>
            <a:r>
              <a:rPr lang="en-US" altLang="zh-CN" sz="1600" b="1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[4]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761490" y="1129030"/>
            <a:ext cx="9864090" cy="1087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p>
            <a:pPr>
              <a:lnSpc>
                <a:spcPct val="200000"/>
              </a:lnSpc>
            </a:pPr>
            <a:endParaRPr lang="zh-CN" altLang="en-US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96240" y="6208395"/>
            <a:ext cx="10941685" cy="606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40000"/>
              </a:lnSpc>
            </a:pPr>
            <a:r>
              <a:rPr lang="en-US" sz="800" kern="100" dirty="0">
                <a:effectLst/>
                <a:latin typeface="微软雅黑" panose="020B0503020204020204" charset="-122"/>
                <a:ea typeface="微软雅黑" panose="020B0503020204020204" charset="-122"/>
                <a:cs typeface="江城圆体 400W" panose="020B0500000000000000" pitchFamily="34" charset="-122"/>
              </a:rPr>
              <a:t>[1]</a:t>
            </a:r>
            <a:r>
              <a:rPr lang="en-US" altLang="zh-CN" sz="800" kern="100" dirty="0">
                <a:effectLst/>
                <a:latin typeface="微软雅黑" panose="020B0503020204020204" charset="-122"/>
                <a:ea typeface="微软雅黑" panose="020B0503020204020204" charset="-122"/>
                <a:cs typeface="江城圆体 400W" panose="020B0500000000000000" pitchFamily="34" charset="-122"/>
              </a:rPr>
              <a:t>Jack CR Jr,et al.Hypothetical model of dynamic biomarkers of the Alzheimer's pathological cascade. Lancet Neurol. 2010;9(1):119-128. </a:t>
            </a:r>
            <a:endParaRPr lang="en-US" altLang="zh-CN" sz="800" kern="100" dirty="0">
              <a:effectLst/>
              <a:latin typeface="微软雅黑" panose="020B0503020204020204" charset="-122"/>
              <a:ea typeface="微软雅黑" panose="020B0503020204020204" charset="-122"/>
              <a:cs typeface="江城圆体 400W" panose="020B0500000000000000" pitchFamily="34" charset="-122"/>
            </a:endParaRPr>
          </a:p>
          <a:p>
            <a:pPr algn="l">
              <a:lnSpc>
                <a:spcPct val="140000"/>
              </a:lnSpc>
            </a:pPr>
            <a:r>
              <a:rPr lang="en-US" sz="800" kern="100" dirty="0">
                <a:effectLst/>
                <a:latin typeface="微软雅黑" panose="020B0503020204020204" charset="-122"/>
                <a:ea typeface="微软雅黑" panose="020B0503020204020204" charset="-122"/>
                <a:cs typeface="江城圆体 400W" panose="020B0500000000000000" pitchFamily="34" charset="-122"/>
              </a:rPr>
              <a:t>[2]</a:t>
            </a:r>
            <a:r>
              <a:rPr lang="en-US" altLang="zh-CN" sz="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Long JM, et al. </a:t>
            </a:r>
            <a:r>
              <a:rPr lang="en-US" altLang="zh-CN" sz="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Alzheimer disease: an update on pathobiology and treatment strategies. Cell. 2019;179(2):312-339.</a:t>
            </a:r>
            <a:endParaRPr lang="en-US" altLang="zh-CN" sz="8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lang="en-US" altLang="zh-CN" sz="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[3]</a:t>
            </a:r>
            <a:r>
              <a:rPr lang="en-US" altLang="zh-CN" sz="800" kern="100" dirty="0">
                <a:effectLst/>
                <a:latin typeface="微软雅黑" panose="020B0503020204020204" charset="-122"/>
                <a:ea typeface="微软雅黑" panose="020B0503020204020204" charset="-122"/>
                <a:cs typeface="江城圆体 400W" panose="020B0500000000000000" pitchFamily="34" charset="-122"/>
                <a:sym typeface="+mn-ea"/>
              </a:rPr>
              <a:t>Beach TG, et al. Accuracy of the clinical diagnosis of Alzheimer disease at National Institute on Aging Alzheimer Disease Centers, 2005-2010. J Neuropathol Exp Neurol. 2012;71(4):266-273. </a:t>
            </a:r>
            <a:endParaRPr lang="en-US" altLang="zh-CN" sz="800" kern="100" dirty="0">
              <a:effectLst/>
              <a:latin typeface="微软雅黑" panose="020B0503020204020204" charset="-122"/>
              <a:ea typeface="微软雅黑" panose="020B0503020204020204" charset="-122"/>
              <a:cs typeface="江城圆体 400W" panose="020B0500000000000000" pitchFamily="34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978025" y="1199515"/>
            <a:ext cx="93599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脑内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Aβ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异常沉积先于认知下降等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AD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临床症状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15-20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年出现，在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MCI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阶段可能已达沉积顶峰，在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AD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痴呆早期阶段进入平台期</a:t>
            </a:r>
            <a:r>
              <a:rPr lang="en-US" altLang="zh-CN" b="1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[1,2]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7147560" y="6198235"/>
            <a:ext cx="4619625" cy="4349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40000"/>
              </a:lnSpc>
            </a:pPr>
            <a:r>
              <a:rPr lang="en-US" altLang="zh-CN" sz="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[4]</a:t>
            </a:r>
            <a:r>
              <a:rPr lang="en-US" altLang="zh-CN" sz="800" kern="100" dirty="0">
                <a:effectLst/>
                <a:latin typeface="微软雅黑" panose="020B0503020204020204" charset="-122"/>
                <a:ea typeface="微软雅黑" panose="020B0503020204020204" charset="-122"/>
                <a:cs typeface="江城圆体 400W" panose="020B0500000000000000" pitchFamily="34" charset="-122"/>
              </a:rPr>
              <a:t>Jack Jr, et al. "Revised criteria for diagnosis and staging of Alzheimer's disease: Alzheimer's Association Workgroup." Alzheimer's &amp; Dementia 20.8 (2024): 5143-5169.</a:t>
            </a:r>
            <a:endParaRPr lang="en-US" altLang="zh-CN" sz="800" kern="100" dirty="0">
              <a:effectLst/>
              <a:latin typeface="微软雅黑" panose="020B0503020204020204" charset="-122"/>
              <a:ea typeface="微软雅黑" panose="020B0503020204020204" charset="-122"/>
              <a:cs typeface="江城圆体 400W" panose="020B0500000000000000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1600000">
            <a:off x="0" y="0"/>
            <a:ext cx="12192000" cy="815340"/>
            <a:chOff x="0" y="0"/>
            <a:chExt cx="12192000" cy="815340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12192000" cy="815340"/>
            </a:xfrm>
            <a:prstGeom prst="rect">
              <a:avLst/>
            </a:prstGeom>
          </p:spPr>
        </p:pic>
        <p:sp>
          <p:nvSpPr>
            <p:cNvPr id="16" name="textbox 16"/>
            <p:cNvSpPr/>
            <p:nvPr/>
          </p:nvSpPr>
          <p:spPr>
            <a:xfrm>
              <a:off x="-12700" y="-12700"/>
              <a:ext cx="12217400" cy="8413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90195" algn="l" rtl="0" eaLnBrk="0">
                <a:lnSpc>
                  <a:spcPct val="89000"/>
                </a:lnSpc>
                <a:spcBef>
                  <a:spcPts val="0"/>
                </a:spcBef>
              </a:pPr>
              <a:r>
                <a:rPr lang="zh-CN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有效性（</a:t>
              </a:r>
              <a:r>
                <a:rPr lang="en-US" altLang="zh-CN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1/3</a:t>
              </a:r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）：</a:t>
              </a:r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灵敏度、特异度高，有效识别</a:t>
              </a:r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Aβ</a:t>
              </a:r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斑块</a:t>
              </a:r>
              <a:endPara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90195" algn="l" rtl="0" eaLnBrk="0">
                <a:lnSpc>
                  <a:spcPct val="89000"/>
                </a:lnSpc>
                <a:spcBef>
                  <a:spcPts val="0"/>
                </a:spcBef>
              </a:pP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" name="圆角矩形 2"/>
          <p:cNvSpPr/>
          <p:nvPr/>
        </p:nvSpPr>
        <p:spPr>
          <a:xfrm>
            <a:off x="-45085" y="1468120"/>
            <a:ext cx="1109345" cy="5924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基本信息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-45085" y="2308225"/>
            <a:ext cx="1109345" cy="59245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有效性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-45085" y="3148330"/>
            <a:ext cx="1109345" cy="5924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安全性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-45085" y="3988435"/>
            <a:ext cx="1109345" cy="5924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创新性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-45085" y="4927600"/>
            <a:ext cx="1109345" cy="5924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公平性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33500" y="828675"/>
            <a:ext cx="1035113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fontAlgn="auto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氟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</a:t>
            </a:r>
            <a:r>
              <a:rPr lang="en-US" altLang="zh-CN" sz="1600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F]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贝他苯注射液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III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临床试验结果显示，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以尸检为参考标准，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氟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</a:t>
            </a:r>
            <a:r>
              <a:rPr lang="en-US" altLang="zh-CN" sz="1600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F]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贝他苯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PET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对于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Aβ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病变的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检测效能良好，视觉阅片检测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脑内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Aβ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沉积的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灵敏度高达</a:t>
            </a:r>
            <a:r>
              <a:rPr lang="en-US" altLang="zh-CN" sz="1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98%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，特异度为</a:t>
            </a:r>
            <a:r>
              <a:rPr lang="en-US" altLang="zh-CN" sz="1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89%</a:t>
            </a:r>
            <a:r>
              <a:rPr lang="en-US" altLang="zh-CN" sz="1600" b="1" baseline="30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[1]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16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endParaRPr lang="en-US" altLang="zh-CN" sz="16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8600" y="6599555"/>
            <a:ext cx="1190688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>
                <a:latin typeface="微软雅黑" panose="020B0503020204020204" charset="-122"/>
                <a:ea typeface="微软雅黑" panose="020B0503020204020204" charset="-122"/>
              </a:rPr>
              <a:t>[1]Jovalekic A, Bullich S, Ro</a:t>
            </a:r>
            <a:r>
              <a:rPr lang="en-US" altLang="en-US" sz="800">
                <a:latin typeface="微软雅黑" panose="020B0503020204020204" charset="-122"/>
                <a:ea typeface="微软雅黑" panose="020B0503020204020204" charset="-122"/>
              </a:rPr>
              <a:t>é</a:t>
            </a:r>
            <a:r>
              <a:rPr lang="en-US" altLang="zh-CN" sz="800">
                <a:latin typeface="微软雅黑" panose="020B0503020204020204" charset="-122"/>
                <a:ea typeface="微软雅黑" panose="020B0503020204020204" charset="-122"/>
              </a:rPr>
              <a:t>-Vellv</a:t>
            </a:r>
            <a:r>
              <a:rPr lang="en-US" altLang="en-US" sz="800">
                <a:latin typeface="微软雅黑" panose="020B0503020204020204" charset="-122"/>
                <a:ea typeface="微软雅黑" panose="020B0503020204020204" charset="-122"/>
              </a:rPr>
              <a:t>é</a:t>
            </a:r>
            <a:r>
              <a:rPr lang="en-US" altLang="zh-CN" sz="800">
                <a:latin typeface="微软雅黑" panose="020B0503020204020204" charset="-122"/>
                <a:ea typeface="微软雅黑" panose="020B0503020204020204" charset="-122"/>
              </a:rPr>
              <a:t> N, et al. Experiences from Clinical Research and Routine Use of Florbetaben Amyloid PET—A Decade of Post-Authorization Insights[J]. Pharmaceuticals, 2024, 17(12): 1648.</a:t>
            </a:r>
            <a:endParaRPr lang="en-US" altLang="zh-CN" sz="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54785" y="1816735"/>
            <a:ext cx="2874010" cy="901065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p>
            <a:pPr algn="ctr"/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3" name="文本占位符 2"/>
          <p:cNvSpPr>
            <a:spLocks noGrp="1"/>
          </p:cNvSpPr>
          <p:nvPr/>
        </p:nvSpPr>
        <p:spPr>
          <a:xfrm>
            <a:off x="5149215" y="1816735"/>
            <a:ext cx="2473325" cy="900430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zh-CN" altLang="en-US" sz="1400"/>
          </a:p>
        </p:txBody>
      </p:sp>
      <p:sp>
        <p:nvSpPr>
          <p:cNvPr id="44" name="文本占位符 2"/>
          <p:cNvSpPr>
            <a:spLocks noGrp="1"/>
          </p:cNvSpPr>
          <p:nvPr/>
        </p:nvSpPr>
        <p:spPr>
          <a:xfrm>
            <a:off x="8442960" y="1816735"/>
            <a:ext cx="3391535" cy="901065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zh-CN" sz="1000"/>
          </a:p>
        </p:txBody>
      </p:sp>
      <p:sp>
        <p:nvSpPr>
          <p:cNvPr id="45" name="右箭头 44"/>
          <p:cNvSpPr/>
          <p:nvPr/>
        </p:nvSpPr>
        <p:spPr>
          <a:xfrm>
            <a:off x="4467860" y="2222500"/>
            <a:ext cx="541655" cy="23685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右箭头 45"/>
          <p:cNvSpPr/>
          <p:nvPr/>
        </p:nvSpPr>
        <p:spPr>
          <a:xfrm>
            <a:off x="7762240" y="2222500"/>
            <a:ext cx="541655" cy="23685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7" name="燕尾形 56"/>
          <p:cNvSpPr/>
          <p:nvPr/>
        </p:nvSpPr>
        <p:spPr>
          <a:xfrm rot="5400000">
            <a:off x="9919970" y="2746375"/>
            <a:ext cx="304800" cy="269240"/>
          </a:xfrm>
          <a:prstGeom prst="chevr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9" name="组合 58"/>
          <p:cNvGrpSpPr/>
          <p:nvPr/>
        </p:nvGrpSpPr>
        <p:grpSpPr>
          <a:xfrm>
            <a:off x="1439545" y="2792095"/>
            <a:ext cx="10522585" cy="2824480"/>
            <a:chOff x="2267" y="4797"/>
            <a:chExt cx="16571" cy="4448"/>
          </a:xfrm>
        </p:grpSpPr>
        <p:sp>
          <p:nvSpPr>
            <p:cNvPr id="47" name="矩形 46"/>
            <p:cNvSpPr/>
            <p:nvPr/>
          </p:nvSpPr>
          <p:spPr>
            <a:xfrm>
              <a:off x="2267" y="5223"/>
              <a:ext cx="16371" cy="402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aphicFrame>
          <p:nvGraphicFramePr>
            <p:cNvPr id="48" name="图表 47"/>
            <p:cNvGraphicFramePr/>
            <p:nvPr/>
          </p:nvGraphicFramePr>
          <p:xfrm>
            <a:off x="2362" y="4797"/>
            <a:ext cx="7794" cy="43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49" name="文本占位符 2"/>
            <p:cNvSpPr>
              <a:spLocks noGrp="1"/>
            </p:cNvSpPr>
            <p:nvPr/>
          </p:nvSpPr>
          <p:spPr>
            <a:xfrm>
              <a:off x="7891" y="5245"/>
              <a:ext cx="4499" cy="839"/>
            </a:xfrm>
            <a:prstGeom prst="rect">
              <a:avLst/>
            </a:prstGeom>
          </p:spPr>
          <p:txBody>
            <a:bodyPr vert="horz" lIns="91440" tIns="45720" rIns="91440" bIns="45720" rtlCol="0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/>
                <a:t>研究结果：视觉评估的有效性</a:t>
              </a:r>
              <a:endParaRPr lang="zh-CN" altLang="en-US" sz="1600" b="1"/>
            </a:p>
            <a:p>
              <a:pPr marL="0" indent="0" algn="l" fontAlgn="auto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zh-CN" altLang="en-US" sz="1200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5918" y="6720"/>
              <a:ext cx="1335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marL="0" indent="0" algn="l" fontAlgn="auto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C00000"/>
                  </a:solidFill>
                  <a:sym typeface="+mn-ea"/>
                </a:rPr>
                <a:t>97.9%</a:t>
              </a:r>
              <a:endParaRPr lang="en-US" altLang="zh-CN" sz="1600" b="1">
                <a:solidFill>
                  <a:srgbClr val="C00000"/>
                </a:solidFill>
                <a:sym typeface="+mn-ea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2298" y="8430"/>
              <a:ext cx="8018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尸检</a:t>
              </a:r>
              <a:r>
                <a:rPr lang="zh-CN" altLang="en-US" sz="120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确认</a:t>
              </a:r>
              <a:r>
                <a:rPr lang="en-US" altLang="zh-CN" sz="12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47</a:t>
              </a:r>
              <a:r>
                <a:rPr lang="zh-CN" altLang="en-US" sz="12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名神经炎性</a:t>
              </a:r>
              <a:r>
                <a:rPr lang="en-US" altLang="zh-CN" sz="12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β-</a:t>
              </a:r>
              <a:r>
                <a:rPr lang="zh-CN" altLang="en-US" sz="12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淀粉样斑块阳性，其中</a:t>
              </a:r>
              <a:r>
                <a:rPr lang="en-US" altLang="zh-CN" sz="12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46</a:t>
              </a:r>
              <a:r>
                <a:rPr lang="zh-CN" altLang="en-US" sz="12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名</a:t>
              </a:r>
              <a:r>
                <a:rPr lang="en-US" altLang="zh-CN" sz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PET</a:t>
              </a:r>
              <a:r>
                <a:rPr lang="zh-CN" altLang="en-US" sz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扫描</a:t>
              </a:r>
              <a:r>
                <a:rPr lang="zh-CN" altLang="en-US" sz="12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确认为阳性</a:t>
              </a:r>
              <a:endPara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0328" y="8453"/>
              <a:ext cx="8334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marL="0" indent="0" algn="l" fontAlgn="auto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尸检</a:t>
              </a:r>
              <a:r>
                <a:rPr lang="zh-CN" altLang="en-US" sz="120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确认</a:t>
              </a:r>
              <a:r>
                <a:rPr lang="en-US" altLang="zh-CN" sz="12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27</a:t>
              </a:r>
              <a:r>
                <a:rPr lang="zh-CN" altLang="en-US" sz="12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名神经炎性</a:t>
              </a:r>
              <a:r>
                <a:rPr lang="en-US" altLang="zh-CN" sz="12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β-</a:t>
              </a:r>
              <a:r>
                <a:rPr lang="zh-CN" altLang="en-US" sz="12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淀粉样斑块阴性，其中</a:t>
              </a:r>
              <a:r>
                <a:rPr lang="en-US" altLang="zh-CN" sz="12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24</a:t>
              </a:r>
              <a:r>
                <a:rPr lang="zh-CN" altLang="en-US" sz="12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名被</a:t>
              </a:r>
              <a:r>
                <a:rPr lang="en-US" altLang="zh-CN" sz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PET</a:t>
              </a:r>
              <a:r>
                <a:rPr lang="zh-CN" altLang="en-US" sz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扫描确认</a:t>
              </a:r>
              <a:r>
                <a:rPr lang="zh-CN" altLang="en-US" sz="12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为阴性</a:t>
              </a:r>
              <a:endPara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2298" y="7712"/>
              <a:ext cx="1335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marL="0" indent="0" algn="l" fontAlgn="auto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灵敏度</a:t>
              </a:r>
              <a:endParaRPr lang="zh-CN" altLang="en-US" sz="1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graphicFrame>
          <p:nvGraphicFramePr>
            <p:cNvPr id="56" name="图表 55"/>
            <p:cNvGraphicFramePr/>
            <p:nvPr/>
          </p:nvGraphicFramePr>
          <p:xfrm>
            <a:off x="12898" y="5756"/>
            <a:ext cx="5940" cy="29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5" name="文本框 54"/>
            <p:cNvSpPr txBox="1"/>
            <p:nvPr/>
          </p:nvSpPr>
          <p:spPr>
            <a:xfrm>
              <a:off x="10312" y="7834"/>
              <a:ext cx="1387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marL="0" indent="0" algn="l" fontAlgn="auto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特异度</a:t>
              </a:r>
              <a:endParaRPr lang="zh-CN" altLang="en-US" sz="1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3612" y="6820"/>
              <a:ext cx="1301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marL="0" indent="0" algn="l" fontAlgn="auto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C00000"/>
                  </a:solidFill>
                  <a:sym typeface="+mn-ea"/>
                </a:rPr>
                <a:t>88.9%</a:t>
              </a:r>
              <a:endParaRPr lang="en-US" altLang="zh-CN" sz="1600" b="1">
                <a:solidFill>
                  <a:srgbClr val="C00000"/>
                </a:solidFill>
                <a:sym typeface="+mn-ea"/>
              </a:endParaRPr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1423035" y="5885180"/>
            <a:ext cx="10411460" cy="660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2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结论</a:t>
            </a:r>
            <a:endParaRPr lang="en-US" altLang="zh-CN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氟</a:t>
            </a:r>
            <a:r>
              <a:rPr lang="en-US" altLang="zh-CN" sz="14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</a:t>
            </a:r>
            <a:r>
              <a:rPr lang="en-US" altLang="zh-CN" sz="1400" baseline="300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18</a:t>
            </a:r>
            <a:r>
              <a:rPr lang="en-US" altLang="zh-CN" sz="14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F]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贝他苯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PET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显像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在检测</a:t>
            </a: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神经炎性</a:t>
            </a:r>
            <a:r>
              <a:rPr lang="en-US" altLang="zh-CN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β-</a:t>
            </a: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淀粉样斑块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方面具有</a:t>
            </a:r>
            <a:r>
              <a:rPr lang="zh-CN" altLang="en-US" sz="1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高灵敏度和特异性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，使阿尔茨海默病</a:t>
            </a: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诊断</a:t>
            </a:r>
            <a:r>
              <a:rPr lang="zh-CN" altLang="en-US" sz="1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更为精准</a:t>
            </a:r>
            <a:endParaRPr lang="en-US" altLang="zh-CN" sz="1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1" name="燕尾形 60"/>
          <p:cNvSpPr/>
          <p:nvPr/>
        </p:nvSpPr>
        <p:spPr>
          <a:xfrm rot="5400000">
            <a:off x="8869680" y="5635625"/>
            <a:ext cx="250825" cy="229870"/>
          </a:xfrm>
          <a:prstGeom prst="chevr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2" name="燕尾形 61"/>
          <p:cNvSpPr/>
          <p:nvPr/>
        </p:nvSpPr>
        <p:spPr>
          <a:xfrm rot="5400000">
            <a:off x="3878580" y="5631180"/>
            <a:ext cx="252095" cy="229870"/>
          </a:xfrm>
          <a:prstGeom prst="chevr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3" name="文本框 62"/>
          <p:cNvSpPr txBox="1"/>
          <p:nvPr/>
        </p:nvSpPr>
        <p:spPr>
          <a:xfrm>
            <a:off x="1292860" y="1760220"/>
            <a:ext cx="3213100" cy="1153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全球多中心非随机</a:t>
            </a:r>
            <a:r>
              <a:rPr lang="en-US" altLang="zh-CN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III</a:t>
            </a: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期研究</a:t>
            </a: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澳大利亚、欧洲、亚洲和北美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15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个中心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2010.2-2013.7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开展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141335" y="1388110"/>
            <a:ext cx="2184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66" name="文本框 65"/>
          <p:cNvSpPr txBox="1"/>
          <p:nvPr/>
        </p:nvSpPr>
        <p:spPr>
          <a:xfrm>
            <a:off x="5191760" y="1839595"/>
            <a:ext cx="2388235" cy="7886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氟</a:t>
            </a:r>
            <a:r>
              <a:rPr lang="en-US" altLang="zh-CN" sz="1400" b="1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</a:t>
            </a:r>
            <a:r>
              <a:rPr lang="en-US" altLang="zh-CN" sz="1400" b="1" baseline="300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18</a:t>
            </a:r>
            <a:r>
              <a:rPr lang="en-US" altLang="zh-CN" sz="1400" b="1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F]</a:t>
            </a: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贝他苯</a:t>
            </a:r>
            <a:r>
              <a:rPr lang="en-US" altLang="zh-CN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PET</a:t>
            </a: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检查</a:t>
            </a: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ctr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n=216</a:t>
            </a: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8413115" y="1772920"/>
            <a:ext cx="3606800" cy="1083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尸检病理（</a:t>
            </a:r>
            <a:r>
              <a:rPr lang="en-US" altLang="zh-CN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n=74</a:t>
            </a: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1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57</a:t>
            </a:r>
            <a:r>
              <a:rPr lang="zh-CN" altLang="en-US" sz="1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例临床诊断</a:t>
            </a:r>
            <a:r>
              <a:rPr lang="en-US" altLang="zh-CN" sz="1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AD</a:t>
            </a:r>
            <a:r>
              <a:rPr lang="zh-CN" altLang="en-US" sz="1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患者、</a:t>
            </a:r>
            <a:r>
              <a:rPr lang="en-US" altLang="zh-CN" sz="1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1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</a:t>
            </a:r>
            <a:r>
              <a:rPr lang="en-US" altLang="zh-CN" sz="1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DLB</a:t>
            </a:r>
            <a:r>
              <a:rPr lang="zh-CN" altLang="en-US" sz="1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1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zh-CN" altLang="en-US" sz="1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例其他痴呆患者</a:t>
            </a:r>
            <a:endParaRPr lang="zh-CN" alt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1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</a:t>
            </a:r>
            <a:r>
              <a:rPr lang="zh-CN" altLang="en-US" sz="1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例无痴呆受试者</a:t>
            </a:r>
            <a:r>
              <a:rPr lang="en-US" altLang="zh-CN" sz="1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zh-CN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1600000">
            <a:off x="0" y="0"/>
            <a:ext cx="12192000" cy="815340"/>
            <a:chOff x="0" y="0"/>
            <a:chExt cx="12192000" cy="815340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12192000" cy="815340"/>
            </a:xfrm>
            <a:prstGeom prst="rect">
              <a:avLst/>
            </a:prstGeom>
          </p:spPr>
        </p:pic>
        <p:sp>
          <p:nvSpPr>
            <p:cNvPr id="16" name="textbox 16"/>
            <p:cNvSpPr/>
            <p:nvPr/>
          </p:nvSpPr>
          <p:spPr>
            <a:xfrm>
              <a:off x="-12700" y="-12700"/>
              <a:ext cx="12217400" cy="8413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90195" algn="l" rtl="0" eaLnBrk="0">
                <a:lnSpc>
                  <a:spcPct val="89000"/>
                </a:lnSpc>
                <a:spcBef>
                  <a:spcPts val="0"/>
                </a:spcBef>
              </a:pPr>
              <a:r>
                <a:rPr lang="zh-CN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有效性（</a:t>
              </a:r>
              <a:r>
                <a:rPr lang="en-US" altLang="zh-CN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2/3</a:t>
              </a:r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）：</a:t>
              </a:r>
              <a:r>
                <a:rPr lang="zh-CN" altLang="en-US" sz="2800" b="1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显著提高</a:t>
              </a:r>
              <a:r>
                <a:rPr lang="en-US" altLang="zh-CN" sz="2800" b="1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AD</a:t>
              </a:r>
              <a:r>
                <a:rPr lang="zh-CN" altLang="en-US" sz="2800" b="1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诊断的准确性，提升医生诊断信心</a:t>
              </a:r>
              <a:endParaRPr lang="zh-CN" altLang="en-US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  <a:p>
              <a:pPr marL="290195" algn="l" rtl="0" eaLnBrk="0">
                <a:lnSpc>
                  <a:spcPct val="89000"/>
                </a:lnSpc>
                <a:spcBef>
                  <a:spcPts val="0"/>
                </a:spcBef>
              </a:pP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" name="圆角矩形 2"/>
          <p:cNvSpPr/>
          <p:nvPr/>
        </p:nvSpPr>
        <p:spPr>
          <a:xfrm>
            <a:off x="-45085" y="1468120"/>
            <a:ext cx="1109345" cy="5924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基本信息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-45085" y="2308225"/>
            <a:ext cx="1109345" cy="59245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有效性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-45085" y="3148330"/>
            <a:ext cx="1109345" cy="5924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安全性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-45085" y="3988435"/>
            <a:ext cx="1109345" cy="5924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创新性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-45085" y="4927600"/>
            <a:ext cx="1109345" cy="5924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公平性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6700" y="6482080"/>
            <a:ext cx="12095480" cy="33718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p>
            <a:r>
              <a:rPr lang="en-US" altLang="zh-CN" sz="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[1]Rabinovici, Gil D., et al. "Association of amyloid positron emission tomography with subsequent change in clinical management among medicare beneficiaries with mild cognitive impairment or dementia." Jama 321.13 (2019): 1286-1294.</a:t>
            </a:r>
            <a:endParaRPr lang="en-US" altLang="zh-CN" sz="8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da-DK" altLang="zh-CN" sz="800" b="0" i="0" dirty="0">
                <a:solidFill>
                  <a:srgbClr val="21212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da-DK" altLang="zh-CN" sz="800" b="0" i="0" dirty="0">
              <a:solidFill>
                <a:srgbClr val="212121"/>
              </a:solidFill>
              <a:effectLst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33805" y="5351145"/>
            <a:ext cx="10970895" cy="8940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ctr">
              <a:tabLst>
                <a:tab pos="1143000" algn="l"/>
                <a:tab pos="2286000" algn="l"/>
              </a:tabLst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美国多中心、大型真实世界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IDEAS</a:t>
            </a:r>
            <a:r>
              <a:rPr lang="zh-CN" altLang="en-US" sz="12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研究（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2016</a:t>
            </a:r>
            <a:r>
              <a:rPr lang="zh-CN" altLang="en-US" sz="12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年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12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月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-2017</a:t>
            </a:r>
            <a:r>
              <a:rPr lang="zh-CN" altLang="en-US" sz="12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年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9</a:t>
            </a:r>
            <a:r>
              <a:rPr lang="zh-CN" altLang="en-US" sz="12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月），从美国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595</a:t>
            </a:r>
            <a:r>
              <a:rPr lang="zh-CN" altLang="en-US" sz="12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个地点入选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16008</a:t>
            </a:r>
            <a:r>
              <a:rPr lang="zh-CN" altLang="en-US" sz="12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例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MCI</a:t>
            </a:r>
            <a:r>
              <a:rPr lang="zh-CN" altLang="en-US" sz="12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或痴呆患者，随访至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2018</a:t>
            </a:r>
            <a:r>
              <a:rPr lang="zh-CN" altLang="en-US" sz="12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年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12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月。共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11409</a:t>
            </a:r>
            <a:r>
              <a:rPr lang="zh-CN" altLang="en-US" sz="12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名例患者完成了研究并被纳入分析：</a:t>
            </a:r>
            <a:r>
              <a:rPr lang="zh-CN" altLang="en-US" sz="12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使</a:t>
            </a:r>
            <a:r>
              <a:rPr lang="en-US" altLang="zh-CN" sz="12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用</a:t>
            </a:r>
            <a:r>
              <a:rPr lang="en-US" altLang="zh-CN" sz="12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Aβ-</a:t>
            </a:r>
            <a:r>
              <a:rPr lang="en-US" altLang="zh-CN" sz="12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PET显像</a:t>
            </a:r>
            <a:r>
              <a:rPr lang="zh-CN" altLang="en-US" sz="12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（包含氟</a:t>
            </a:r>
            <a:r>
              <a:rPr lang="en-US" altLang="zh-CN" sz="12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[</a:t>
            </a:r>
            <a:r>
              <a:rPr lang="en-US" altLang="zh-CN" sz="1200" baseline="300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18</a:t>
            </a:r>
            <a:r>
              <a:rPr lang="en-US" altLang="zh-CN" sz="12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F]</a:t>
            </a:r>
            <a:r>
              <a:rPr lang="zh-CN" altLang="en-US" sz="12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贝他苯）后，</a:t>
            </a:r>
            <a:r>
              <a:rPr lang="en-US" altLang="zh-CN" sz="1200" dirty="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25.1%</a:t>
            </a:r>
            <a:r>
              <a:rPr lang="zh-CN" altLang="en-US" sz="1200" dirty="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患者的病因学诊断由阿尔茨海默病转变为非阿尔茨海默病，</a:t>
            </a:r>
            <a:r>
              <a:rPr lang="en-US" altLang="zh-CN" sz="1200" dirty="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10.5%</a:t>
            </a:r>
            <a:r>
              <a:rPr lang="zh-CN" altLang="en-US" sz="1200" dirty="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患者的病因学诊断由非阿尔茨海默病转变为阿尔茨海默病</a:t>
            </a:r>
            <a:r>
              <a:rPr lang="zh-CN" sz="1200" dirty="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，患者管理方案随之改变</a:t>
            </a:r>
            <a:r>
              <a:rPr lang="zh-CN" altLang="en-US" sz="12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kumimoji="0" lang="zh-CN" altLang="en-US" sz="12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graphicFrame>
        <p:nvGraphicFramePr>
          <p:cNvPr id="23" name="图表 22"/>
          <p:cNvGraphicFramePr/>
          <p:nvPr/>
        </p:nvGraphicFramePr>
        <p:xfrm>
          <a:off x="2194560" y="2160905"/>
          <a:ext cx="3993515" cy="3079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5" name="矩形: 圆角 34"/>
          <p:cNvSpPr/>
          <p:nvPr/>
        </p:nvSpPr>
        <p:spPr>
          <a:xfrm>
            <a:off x="1702435" y="1748155"/>
            <a:ext cx="4737100" cy="3470275"/>
          </a:xfrm>
          <a:prstGeom prst="roundRect">
            <a:avLst>
              <a:gd name="adj" fmla="val 3317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 rot="16200000">
            <a:off x="620395" y="3566160"/>
            <a:ext cx="1788795" cy="23812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ctr"/>
            <a:r>
              <a:rPr lang="zh-CN" altLang="en-US" sz="12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患者病因诊断改变比例</a:t>
            </a:r>
            <a:endParaRPr lang="zh-CN" altLang="en-US" sz="12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5" name="矩形: 圆角 44"/>
          <p:cNvSpPr/>
          <p:nvPr/>
        </p:nvSpPr>
        <p:spPr>
          <a:xfrm>
            <a:off x="2021840" y="1529080"/>
            <a:ext cx="3855720" cy="480060"/>
          </a:xfrm>
          <a:prstGeom prst="roundRect">
            <a:avLst>
              <a:gd name="adj" fmla="val 0"/>
            </a:avLst>
          </a:prstGeom>
          <a:gradFill>
            <a:gsLst>
              <a:gs pos="50000">
                <a:schemeClr val="accent2"/>
              </a:gs>
              <a:gs pos="0">
                <a:schemeClr val="accent2">
                  <a:lumMod val="25000"/>
                  <a:lumOff val="75000"/>
                </a:schemeClr>
              </a:gs>
              <a:gs pos="100000">
                <a:schemeClr val="accent2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133600" y="1595120"/>
            <a:ext cx="3594735" cy="34925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患者病因诊断变化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矩形: 圆角 7"/>
          <p:cNvSpPr/>
          <p:nvPr/>
        </p:nvSpPr>
        <p:spPr>
          <a:xfrm>
            <a:off x="7218680" y="1757680"/>
            <a:ext cx="4771390" cy="3470275"/>
          </a:xfrm>
          <a:prstGeom prst="roundRect">
            <a:avLst>
              <a:gd name="adj" fmla="val 404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矩形: 圆角 9"/>
          <p:cNvSpPr/>
          <p:nvPr/>
        </p:nvSpPr>
        <p:spPr>
          <a:xfrm>
            <a:off x="7649845" y="1536700"/>
            <a:ext cx="3855720" cy="480060"/>
          </a:xfrm>
          <a:prstGeom prst="roundRect">
            <a:avLst>
              <a:gd name="adj" fmla="val 0"/>
            </a:avLst>
          </a:prstGeom>
          <a:gradFill>
            <a:gsLst>
              <a:gs pos="50000">
                <a:schemeClr val="accent2"/>
              </a:gs>
              <a:gs pos="0">
                <a:schemeClr val="accent2">
                  <a:lumMod val="25000"/>
                  <a:lumOff val="75000"/>
                </a:schemeClr>
              </a:gs>
              <a:gs pos="100000">
                <a:schemeClr val="accent2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761605" y="1603375"/>
            <a:ext cx="3594735" cy="34925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患者管理方案改变情况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aphicFrame>
        <p:nvGraphicFramePr>
          <p:cNvPr id="13" name="图表 12"/>
          <p:cNvGraphicFramePr/>
          <p:nvPr/>
        </p:nvGraphicFramePr>
        <p:xfrm>
          <a:off x="7978775" y="2169795"/>
          <a:ext cx="3993515" cy="3079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文本框 14"/>
          <p:cNvSpPr txBox="1"/>
          <p:nvPr/>
        </p:nvSpPr>
        <p:spPr>
          <a:xfrm rot="16200000">
            <a:off x="6125845" y="3529965"/>
            <a:ext cx="1797050" cy="25908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ctr"/>
            <a:r>
              <a:rPr lang="zh-CN" altLang="en-US" sz="12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患者管理方案改变比例</a:t>
            </a:r>
            <a:endParaRPr lang="zh-CN" altLang="en-US" sz="12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702435" y="1000760"/>
            <a:ext cx="9032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真实世界研究：与使用</a:t>
            </a:r>
            <a:r>
              <a:rPr lang="da-DK" altLang="zh-CN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</a:t>
            </a:r>
            <a:r>
              <a:rPr lang="el-GR" altLang="zh-CN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β-</a:t>
            </a:r>
            <a:r>
              <a:rPr lang="da-DK" altLang="zh-CN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PET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前相比，使用</a:t>
            </a:r>
            <a:r>
              <a:rPr lang="da-DK" altLang="zh-CN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</a:t>
            </a:r>
            <a:r>
              <a:rPr lang="el-GR" altLang="zh-CN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β-</a:t>
            </a:r>
            <a:r>
              <a:rPr lang="da-DK" altLang="zh-CN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PET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后</a:t>
            </a:r>
            <a:endParaRPr lang="zh-CN" altLang="en-US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1600000">
            <a:off x="0" y="0"/>
            <a:ext cx="12192000" cy="815340"/>
            <a:chOff x="0" y="0"/>
            <a:chExt cx="12192000" cy="815340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12192000" cy="815340"/>
            </a:xfrm>
            <a:prstGeom prst="rect">
              <a:avLst/>
            </a:prstGeom>
          </p:spPr>
        </p:pic>
        <p:sp>
          <p:nvSpPr>
            <p:cNvPr id="16" name="textbox 16"/>
            <p:cNvSpPr/>
            <p:nvPr/>
          </p:nvSpPr>
          <p:spPr>
            <a:xfrm>
              <a:off x="-12700" y="-12700"/>
              <a:ext cx="12217400" cy="8413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90195" algn="l" rtl="0" eaLnBrk="0">
                <a:lnSpc>
                  <a:spcPct val="89000"/>
                </a:lnSpc>
                <a:spcBef>
                  <a:spcPts val="0"/>
                </a:spcBef>
              </a:pPr>
              <a:r>
                <a:rPr lang="zh-CN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有效性（</a:t>
              </a:r>
              <a:r>
                <a:rPr lang="en-US" altLang="zh-CN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3/3</a:t>
              </a:r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）：多个权威指南</a:t>
              </a:r>
              <a:r>
                <a:rPr lang="en-US" altLang="zh-CN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/</a:t>
              </a:r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共识一致推荐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" name="圆角矩形 2"/>
          <p:cNvSpPr/>
          <p:nvPr/>
        </p:nvSpPr>
        <p:spPr>
          <a:xfrm>
            <a:off x="-45085" y="1468120"/>
            <a:ext cx="1109345" cy="5924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基本信息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-45085" y="2308225"/>
            <a:ext cx="1109345" cy="59245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有效性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-45085" y="3148330"/>
            <a:ext cx="1109345" cy="5924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安全性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-45085" y="3988435"/>
            <a:ext cx="1109345" cy="5924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创新性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-45085" y="4927600"/>
            <a:ext cx="1109345" cy="5924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公平性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1" name="表格 20"/>
          <p:cNvGraphicFramePr/>
          <p:nvPr>
            <p:custDataLst>
              <p:tags r:id="rId2"/>
            </p:custDataLst>
          </p:nvPr>
        </p:nvGraphicFramePr>
        <p:xfrm>
          <a:off x="1155700" y="929005"/>
          <a:ext cx="10859770" cy="5721985"/>
        </p:xfrm>
        <a:graphic>
          <a:graphicData uri="http://schemas.openxmlformats.org/drawingml/2006/table">
            <a:tbl>
              <a:tblPr firstRow="1" lastRow="1">
                <a:tableStyleId>{0EDE92E7-8D68-40CC-9BB4-FEAE9A1AA901}</a:tableStyleId>
              </a:tblPr>
              <a:tblGrid>
                <a:gridCol w="695960"/>
                <a:gridCol w="2670810"/>
                <a:gridCol w="725805"/>
                <a:gridCol w="6767195"/>
              </a:tblGrid>
              <a:tr h="4133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1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地区</a:t>
                      </a:r>
                      <a:endParaRPr lang="zh-CN" altLang="en-US" sz="1400" b="1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8CDCD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诊疗指南/</a:t>
                      </a:r>
                      <a:r>
                        <a:rPr lang="zh-CN" altLang="en-US" sz="1400" b="1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专家共识</a:t>
                      </a:r>
                      <a:endParaRPr lang="zh-CN" altLang="en-US" sz="1400" b="1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8CDCD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年份</a:t>
                      </a:r>
                      <a:endParaRPr lang="en-US" sz="1400" b="1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8CDCD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1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推荐内容</a:t>
                      </a:r>
                      <a:endParaRPr lang="zh-CN" altLang="en-US" sz="1400" b="1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8CDCD"/>
                    </a:solidFill>
                  </a:tcPr>
                </a:tc>
              </a:tr>
              <a:tr h="894715">
                <a:tc rowSpan="4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中国</a:t>
                      </a:r>
                      <a:endParaRPr lang="zh-CN" altLang="en-US" sz="14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中国痴呆与认知障碍诊治指南（二）阿尔茨海默病诊治指南</a:t>
                      </a:r>
                      <a:endParaRPr lang="zh-CN" altLang="en-US" sz="14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2018</a:t>
                      </a:r>
                      <a:endParaRPr lang="en-US" altLang="zh-CN" sz="14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AD</a:t>
                      </a:r>
                      <a:r>
                        <a:rPr lang="zh-CN" altLang="en-US" sz="14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诊断标准的病理改变证据</a:t>
                      </a:r>
                      <a:r>
                        <a:rPr lang="zh-CN" altLang="en-US" sz="1400" b="0" spc="6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包括</a:t>
                      </a:r>
                      <a:r>
                        <a:rPr lang="zh-CN" sz="1400" b="0" spc="6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淀粉样蛋白</a:t>
                      </a:r>
                      <a:r>
                        <a:rPr lang="en-US" altLang="zh-CN" sz="1400" b="0" spc="6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PET</a:t>
                      </a:r>
                      <a:r>
                        <a:rPr lang="zh-CN" altLang="en-US" sz="1400" b="0" spc="6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显像剂摄取增加</a:t>
                      </a:r>
                      <a:endParaRPr lang="zh-CN" altLang="en-US" sz="14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406525">
                <a:tc vMerge="1">
                  <a:tcPr marL="107950" marR="107950" marT="63500" marB="6350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淀粉样蛋白</a:t>
                      </a:r>
                      <a:r>
                        <a:rPr lang="en-US" altLang="zh-CN" sz="14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PET</a:t>
                      </a:r>
                      <a:r>
                        <a:rPr lang="zh-CN" altLang="en-US" sz="14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显像在阿尔茨海默病诊断应用专家共识</a:t>
                      </a:r>
                      <a:endParaRPr lang="zh-CN" altLang="en-US" sz="14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4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2023</a:t>
                      </a:r>
                      <a:endParaRPr lang="en-US" altLang="zh-CN" sz="14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spc="6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推荐使用获批临床应用的淀粉样蛋白</a:t>
                      </a:r>
                      <a:r>
                        <a:rPr lang="en-US" altLang="zh-CN" sz="1400" b="0" spc="6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PET</a:t>
                      </a:r>
                      <a:r>
                        <a:rPr lang="zh-CN" altLang="en-US" sz="1400" b="0" spc="6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显像剂进行</a:t>
                      </a:r>
                      <a:r>
                        <a:rPr lang="en-US" altLang="zh-CN" sz="1400" b="0" spc="6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AD</a:t>
                      </a:r>
                      <a:r>
                        <a:rPr lang="zh-CN" altLang="en-US" sz="1400" b="0" spc="6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的诊断及鉴别诊断（</a:t>
                      </a:r>
                      <a:r>
                        <a:rPr lang="en-US" altLang="zh-CN" sz="1400" b="0" spc="6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ⅠA</a:t>
                      </a:r>
                      <a:r>
                        <a:rPr lang="zh-CN" altLang="en-US" sz="1400" b="0" spc="6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lang="zh-CN" altLang="en-US" sz="14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spc="6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淀粉样蛋白</a:t>
                      </a:r>
                      <a:r>
                        <a:rPr lang="en-US" altLang="zh-CN" sz="1400" b="0" spc="6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PET</a:t>
                      </a:r>
                      <a:r>
                        <a:rPr lang="zh-CN" altLang="en-US" sz="1400" b="0" spc="6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不仅用于诊断和鉴别诊断，也是疗效监测的一个重要指标</a:t>
                      </a:r>
                      <a:r>
                        <a:rPr lang="zh-CN" altLang="en-US" sz="14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。推荐使用淀粉样蛋白</a:t>
                      </a:r>
                      <a:r>
                        <a:rPr lang="en-US" altLang="zh-CN" sz="14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PET</a:t>
                      </a:r>
                      <a:r>
                        <a:rPr lang="zh-CN" altLang="en-US" sz="14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为</a:t>
                      </a:r>
                      <a:r>
                        <a:rPr lang="en-US" altLang="zh-CN" sz="14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AD</a:t>
                      </a:r>
                      <a:r>
                        <a:rPr lang="zh-CN" altLang="en-US" sz="14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精准诊断、疗效判断、疾病转归提供依据</a:t>
                      </a:r>
                      <a:r>
                        <a:rPr lang="zh-CN" altLang="en-US" sz="1400" b="0" spc="6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</a:t>
                      </a:r>
                      <a:r>
                        <a:rPr lang="en-US" altLang="zh-CN" sz="1400" spc="6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Ⅰ</a:t>
                      </a:r>
                      <a:r>
                        <a:rPr lang="en-US" altLang="zh-CN" sz="1400" b="0" spc="6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</a:t>
                      </a:r>
                      <a:r>
                        <a:rPr lang="zh-CN" altLang="en-US" sz="1400" b="0" spc="6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lang="zh-CN" altLang="en-US" sz="14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关注早期</a:t>
                      </a:r>
                      <a:r>
                        <a:rPr lang="en-US" altLang="zh-CN" sz="14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AD</a:t>
                      </a:r>
                      <a:r>
                        <a:rPr lang="zh-CN" altLang="en-US" sz="14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，提高诊断准确性，建议有条件的单位可实施淀粉样蛋白</a:t>
                      </a:r>
                      <a:r>
                        <a:rPr lang="en-US" altLang="zh-CN" sz="14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PET</a:t>
                      </a:r>
                      <a:r>
                        <a:rPr lang="zh-CN" altLang="en-US" sz="14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检测，以早期诊断</a:t>
                      </a:r>
                      <a:r>
                        <a:rPr lang="en-US" altLang="zh-CN" sz="14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AD</a:t>
                      </a:r>
                      <a:r>
                        <a:rPr lang="zh-CN" altLang="en-US" sz="14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（专家共识）</a:t>
                      </a:r>
                      <a:endParaRPr lang="zh-CN" altLang="en-US" sz="14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007110">
                <a:tc vMerge="1">
                  <a:tcPr marL="107950" marR="107950" marT="63500" marB="6350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痴呆症诊断的</a:t>
                      </a:r>
                      <a:r>
                        <a:rPr lang="en-US" altLang="zh-CN" sz="14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PET</a:t>
                      </a:r>
                      <a:r>
                        <a:rPr lang="zh-CN" altLang="en-US" sz="14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显像临床应用路径专家共识</a:t>
                      </a:r>
                      <a:endParaRPr lang="zh-CN" altLang="en-US" sz="14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4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2024</a:t>
                      </a:r>
                      <a:endParaRPr lang="en-US" altLang="zh-CN" sz="14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对于临床疑似</a:t>
                      </a:r>
                      <a:r>
                        <a:rPr lang="en-US" altLang="zh-CN" sz="14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AD</a:t>
                      </a:r>
                      <a:r>
                        <a:rPr lang="zh-CN" altLang="en-US" sz="14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患者，</a:t>
                      </a:r>
                      <a:r>
                        <a:rPr lang="zh-CN" altLang="en-US" sz="1400" b="0" spc="6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首先推荐进行脑淀粉样蛋白</a:t>
                      </a:r>
                      <a:r>
                        <a:rPr lang="en-US" altLang="zh-CN" sz="1400" b="0" spc="6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PET</a:t>
                      </a:r>
                      <a:r>
                        <a:rPr lang="zh-CN" altLang="en-US" sz="1400" b="0" spc="6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显像（</a:t>
                      </a:r>
                      <a:r>
                        <a:rPr lang="en-US" altLang="zh-CN" sz="1400" spc="6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Ⅰ</a:t>
                      </a:r>
                      <a:r>
                        <a:rPr lang="en-US" altLang="zh-CN" sz="1400" b="0" spc="6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</a:t>
                      </a:r>
                      <a:r>
                        <a:rPr lang="zh-CN" altLang="en-US" sz="1400" b="0" spc="6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lang="zh-CN" altLang="en-US" sz="1400" b="0" spc="60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993140">
                <a:tc vMerge="1">
                  <a:tcPr marL="107950" marR="107950" marT="63500" marB="6350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中国阿尔茨海默病报告</a:t>
                      </a:r>
                      <a:r>
                        <a:rPr lang="en-US" altLang="zh-CN" sz="14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2024</a:t>
                      </a:r>
                      <a:endParaRPr lang="en-US" altLang="zh-CN" sz="14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4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2024</a:t>
                      </a:r>
                      <a:endParaRPr lang="en-US" altLang="zh-CN" sz="14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4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Aβ-PET</a:t>
                      </a:r>
                      <a:r>
                        <a:rPr lang="zh-CN" altLang="en-US" sz="14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阳性预测非痴呆受试者进展为</a:t>
                      </a:r>
                      <a:r>
                        <a:rPr lang="en-US" altLang="zh-CN" sz="14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AD</a:t>
                      </a:r>
                      <a:r>
                        <a:rPr lang="zh-CN" altLang="en-US" sz="14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</a:t>
                      </a:r>
                      <a:r>
                        <a:rPr lang="zh-CN" altLang="en-US" sz="1400" b="0" spc="6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灵敏度可达</a:t>
                      </a:r>
                      <a:r>
                        <a:rPr lang="en-US" altLang="zh-CN" sz="1400" b="0" spc="6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95%</a:t>
                      </a:r>
                      <a:r>
                        <a:rPr lang="zh-CN" altLang="en-US" sz="14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，对于识别临床前</a:t>
                      </a:r>
                      <a:r>
                        <a:rPr lang="en-US" altLang="zh-CN" sz="14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AD</a:t>
                      </a:r>
                      <a:r>
                        <a:rPr lang="zh-CN" altLang="en-US" sz="14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患者的意义</a:t>
                      </a:r>
                      <a:r>
                        <a:rPr lang="zh-CN" altLang="en-US" sz="1400" b="0" spc="6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远非其他检查所能比拟</a:t>
                      </a:r>
                      <a:endParaRPr lang="zh-CN" altLang="en-US" sz="1400" b="0" spc="60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00711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美国</a:t>
                      </a:r>
                      <a:endParaRPr lang="zh-CN" altLang="en-US" sz="14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阿尔茨海默病诊断与分期标准（修订版）</a:t>
                      </a:r>
                      <a:endParaRPr lang="zh-CN" altLang="en-US" sz="14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4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2024</a:t>
                      </a:r>
                      <a:endParaRPr lang="en-US" altLang="zh-CN" sz="14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spc="6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核心</a:t>
                      </a:r>
                      <a:r>
                        <a:rPr lang="en-US" altLang="zh-CN" sz="1400" b="0" spc="6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lang="zh-CN" altLang="en-US" sz="1400" b="0" spc="6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类生物标志物结果（包含淀粉样蛋白</a:t>
                      </a:r>
                      <a:r>
                        <a:rPr lang="en-US" altLang="zh-CN" sz="1400" b="0" spc="6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PET</a:t>
                      </a:r>
                      <a:r>
                        <a:rPr lang="zh-CN" altLang="en-US" sz="1400" b="0" spc="6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）异常足以诊断</a:t>
                      </a:r>
                      <a:r>
                        <a:rPr lang="en-US" altLang="zh-CN" sz="1400" b="0" spc="6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AD</a:t>
                      </a:r>
                      <a:r>
                        <a:rPr lang="zh-CN" altLang="en-US" sz="14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，并为整个疾病连续性的临床决策提供信息</a:t>
                      </a:r>
                      <a:endParaRPr lang="zh-CN" altLang="en-US" sz="14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1600000">
            <a:off x="0" y="0"/>
            <a:ext cx="12192000" cy="815340"/>
            <a:chOff x="0" y="0"/>
            <a:chExt cx="12192000" cy="815340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12192000" cy="815340"/>
            </a:xfrm>
            <a:prstGeom prst="rect">
              <a:avLst/>
            </a:prstGeom>
          </p:spPr>
        </p:pic>
        <p:sp>
          <p:nvSpPr>
            <p:cNvPr id="16" name="textbox 16"/>
            <p:cNvSpPr/>
            <p:nvPr/>
          </p:nvSpPr>
          <p:spPr>
            <a:xfrm>
              <a:off x="-12700" y="-12700"/>
              <a:ext cx="12217400" cy="8413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90195" algn="l" rtl="0" eaLnBrk="0">
                <a:lnSpc>
                  <a:spcPct val="89000"/>
                </a:lnSpc>
                <a:spcBef>
                  <a:spcPts val="0"/>
                </a:spcBef>
              </a:pPr>
              <a:r>
                <a:rPr lang="zh-CN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安全性</a:t>
              </a:r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：辐射安全可控，常见不良反应均为注射部位反应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" name="圆角矩形 2"/>
          <p:cNvSpPr/>
          <p:nvPr/>
        </p:nvSpPr>
        <p:spPr>
          <a:xfrm>
            <a:off x="-45085" y="1468120"/>
            <a:ext cx="1109345" cy="5924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基本信息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-45085" y="2308225"/>
            <a:ext cx="1109345" cy="5924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有效性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-45085" y="3148330"/>
            <a:ext cx="1109345" cy="59245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安全性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-45085" y="3988435"/>
            <a:ext cx="1109345" cy="5924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创新性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-45085" y="4927600"/>
            <a:ext cx="1109345" cy="5924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公平性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72347" y="6508538"/>
            <a:ext cx="6929967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[1]</a:t>
            </a:r>
            <a:r>
              <a:rPr lang="zh-CN" altLang="en-US" sz="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氟</a:t>
            </a:r>
            <a:r>
              <a:rPr lang="en-US" altLang="zh-CN" sz="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</a:t>
            </a:r>
            <a:r>
              <a:rPr lang="en-US" altLang="zh-CN" sz="800" baseline="30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18</a:t>
            </a:r>
            <a:r>
              <a:rPr lang="en-US" altLang="zh-CN" sz="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F]</a:t>
            </a:r>
            <a:r>
              <a:rPr lang="zh-CN" altLang="en-US" sz="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贝他苯注射液说明书</a:t>
            </a:r>
            <a:r>
              <a:rPr lang="en-US" altLang="zh-CN" sz="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altLang="zh-CN" sz="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endParaRPr lang="en-US" altLang="zh-CN" sz="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78610" y="5626735"/>
            <a:ext cx="9171940" cy="8921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  <a:spcBef>
                <a:spcPts val="945"/>
              </a:spcBef>
              <a:spcAft>
                <a:spcPts val="0"/>
              </a:spcAft>
            </a:pPr>
            <a:r>
              <a:rPr lang="zh-CN" altLang="en-US" sz="1200" spc="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对原研开发研究</a:t>
            </a:r>
            <a:r>
              <a:rPr lang="en-US" altLang="zh-CN" sz="1200" spc="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I-III</a:t>
            </a:r>
            <a:r>
              <a:rPr lang="zh-CN" altLang="en-US" sz="1200" spc="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期中的</a:t>
            </a:r>
            <a:r>
              <a:rPr lang="en-US" altLang="zh-CN" sz="1200" spc="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872</a:t>
            </a:r>
            <a:r>
              <a:rPr lang="zh-CN" altLang="en-US" sz="1200" spc="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例受试者（接受</a:t>
            </a:r>
            <a:r>
              <a:rPr lang="en-US" altLang="zh-CN" sz="1200" spc="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1090</a:t>
            </a:r>
            <a:r>
              <a:rPr lang="zh-CN" altLang="en-US" sz="1200" spc="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次氟</a:t>
            </a:r>
            <a:r>
              <a:rPr lang="zh-CN" altLang="zh-CN" sz="1200" dirty="0"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[</a:t>
            </a:r>
            <a:r>
              <a:rPr lang="zh-CN" altLang="zh-CN" sz="1200" baseline="30000" dirty="0"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18</a:t>
            </a:r>
            <a:r>
              <a:rPr lang="zh-CN" altLang="zh-CN" sz="1200" dirty="0"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F]</a:t>
            </a:r>
            <a:r>
              <a:rPr lang="zh-CN" altLang="en-US" sz="1200" spc="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贝他苯给药）进行安全性汇总分析，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在这些受试者中，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724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人接受单次给药，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78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人接受了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次给药，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70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人接受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3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次给药（每年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次）。本品临床试验中最常报告的不良反应（发生率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≥1%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）见表格。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945"/>
              </a:spcBef>
              <a:spcAft>
                <a:spcPts val="0"/>
              </a:spcAft>
            </a:pPr>
            <a:endParaRPr lang="zh-CN" altLang="en-US" sz="1200" spc="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884680" y="3096895"/>
          <a:ext cx="7124700" cy="2376170"/>
        </p:xfrm>
        <a:graphic>
          <a:graphicData uri="http://schemas.openxmlformats.org/drawingml/2006/table">
            <a:tbl>
              <a:tblPr firstRow="1" bandRow="1">
                <a:tableStyleId>{21A8D124-6B92-4449-AB26-FA8E87BC887B}</a:tableStyleId>
              </a:tblPr>
              <a:tblGrid>
                <a:gridCol w="3666490"/>
                <a:gridCol w="3458210"/>
              </a:tblGrid>
              <a:tr h="649605">
                <a:tc>
                  <a:txBody>
                    <a:bodyPr/>
                    <a:p>
                      <a:pPr marL="66675" algn="l"/>
                      <a:r>
                        <a:rPr lang="zh-CN" altLang="en-US" sz="140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最常见的</a:t>
                      </a:r>
                      <a:r>
                        <a:rPr lang="en-US" sz="1400" kern="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不良反应</a:t>
                      </a:r>
                      <a:r>
                        <a:rPr lang="zh-CN" altLang="en-US" sz="140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（发生率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≥</a:t>
                      </a:r>
                      <a:r>
                        <a:rPr lang="en-US" altLang="zh-CN" sz="140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1%</a:t>
                      </a:r>
                      <a:r>
                        <a:rPr lang="zh-CN" altLang="en-US" sz="140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lang="zh-CN" altLang="en-US" sz="1400" kern="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marL="66675" algn="ctr"/>
                      <a:r>
                        <a:rPr lang="zh-CN" altLang="en-US" sz="140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发生率</a:t>
                      </a:r>
                      <a:endParaRPr lang="zh-CN" altLang="en-US" sz="1400" kern="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</a:tr>
              <a:tr h="547370">
                <a:tc>
                  <a:txBody>
                    <a:bodyPr/>
                    <a:p>
                      <a:pPr marL="426720" lvl="1" algn="l"/>
                      <a:r>
                        <a:rPr lang="en-US" sz="1400" kern="0" dirty="0" err="1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注射</a:t>
                      </a:r>
                      <a:r>
                        <a:rPr lang="en-US" sz="1400" kern="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en-US" sz="1400" kern="0" dirty="0" err="1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给药部位红斑</a:t>
                      </a:r>
                      <a:endParaRPr lang="en-US" sz="1400" kern="0" dirty="0" err="1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66675" algn="ctr"/>
                      <a:r>
                        <a:rPr lang="en-US" sz="1400" kern="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1.7%</a:t>
                      </a:r>
                      <a:endParaRPr lang="en-US" sz="1400" kern="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82295">
                <a:tc>
                  <a:txBody>
                    <a:bodyPr/>
                    <a:p>
                      <a:pPr marL="426720" lvl="1" algn="l"/>
                      <a:r>
                        <a:rPr lang="en-US" sz="1400" kern="0" dirty="0" err="1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注射部位刺激</a:t>
                      </a:r>
                      <a:endParaRPr lang="en-US" sz="1400" kern="0" dirty="0" err="1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66675" algn="ctr"/>
                      <a:r>
                        <a:rPr lang="en-US" sz="1400" kern="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 1.1%</a:t>
                      </a:r>
                      <a:endParaRPr lang="en-US" sz="1400" kern="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6900">
                <a:tc>
                  <a:txBody>
                    <a:bodyPr/>
                    <a:p>
                      <a:pPr marL="426720" lvl="1" algn="l"/>
                      <a:r>
                        <a:rPr lang="en-US" sz="1400" kern="0" spc="-15" dirty="0" err="1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注射部位疼痛</a:t>
                      </a:r>
                      <a:endParaRPr lang="en-US" sz="1400" kern="0" spc="-15" dirty="0" err="1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66675" algn="ctr"/>
                      <a:r>
                        <a:rPr lang="en-US" sz="1400" kern="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3.4%</a:t>
                      </a:r>
                      <a:endParaRPr lang="en-US" sz="1400" kern="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405890" y="2457618"/>
            <a:ext cx="10717984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未见严重不良事件报导；</a:t>
            </a:r>
            <a:r>
              <a:rPr lang="zh-CN" altLang="en-US" b="1" spc="-25" dirty="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常见不良反应</a:t>
            </a:r>
            <a:r>
              <a:rPr lang="zh-CN" altLang="zh-CN" b="1" spc="-25" dirty="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均为</a:t>
            </a:r>
            <a:r>
              <a:rPr lang="zh-CN" altLang="en-US" b="1" spc="-25" dirty="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注射部位反应</a:t>
            </a:r>
            <a:r>
              <a:rPr lang="zh-CN" altLang="en-US" b="1" spc="-25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，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持续时间短</a:t>
            </a:r>
            <a:endParaRPr lang="zh-CN" altLang="en-US" b="1" spc="-25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743075" y="1570355"/>
            <a:ext cx="7804150" cy="1224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成人受试者接受本品推荐注射剂量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300MBq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8.1mCi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）产生的有效剂量为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5.8mSv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摄入的放射性物质会在注射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小时后从体内清除。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05890" y="11582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ü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氟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[</a:t>
            </a:r>
            <a:r>
              <a:rPr lang="en-US" altLang="zh-CN" b="1" baseline="30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18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F]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贝他苯注射液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辐射安全可控</a:t>
            </a:r>
            <a:endParaRPr lang="zh-CN" altLang="en-US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389.2,&quot;left&quot;:97.7,&quot;top&quot;:104.05,&quot;width&quot;:789}"/>
</p:tagLst>
</file>

<file path=ppt/tags/tag11.xml><?xml version="1.0" encoding="utf-8"?>
<p:tagLst xmlns:p="http://schemas.openxmlformats.org/presentationml/2006/main">
  <p:tag name="KSO_WM_DIAGRAM_VIRTUALLY_FRAME" val="{&quot;height&quot;:389.2,&quot;left&quot;:97.7,&quot;top&quot;:104.05,&quot;width&quot;:789}"/>
</p:tagLst>
</file>

<file path=ppt/tags/tag12.xml><?xml version="1.0" encoding="utf-8"?>
<p:tagLst xmlns:p="http://schemas.openxmlformats.org/presentationml/2006/main">
  <p:tag name="KSO_WM_DIAGRAM_VIRTUALLY_FRAME" val="{&quot;height&quot;:389.2,&quot;left&quot;:97.7,&quot;top&quot;:104.05,&quot;width&quot;:789}"/>
</p:tagLst>
</file>

<file path=ppt/tags/tag13.xml><?xml version="1.0" encoding="utf-8"?>
<p:tagLst xmlns:p="http://schemas.openxmlformats.org/presentationml/2006/main">
  <p:tag name="KSO_WM_DIAGRAM_VIRTUALLY_FRAME" val="{&quot;height&quot;:389.2,&quot;left&quot;:97.7,&quot;top&quot;:104.05,&quot;width&quot;:789}"/>
</p:tagLst>
</file>

<file path=ppt/tags/tag14.xml><?xml version="1.0" encoding="utf-8"?>
<p:tagLst xmlns:p="http://schemas.openxmlformats.org/presentationml/2006/main">
  <p:tag name="KSO_WM_DIAGRAM_VIRTUALLY_FRAME" val="{&quot;height&quot;:389.2,&quot;left&quot;:97.7,&quot;top&quot;:104.05,&quot;width&quot;:789}"/>
</p:tagLst>
</file>

<file path=ppt/tags/tag15.xml><?xml version="1.0" encoding="utf-8"?>
<p:tagLst xmlns:p="http://schemas.openxmlformats.org/presentationml/2006/main">
  <p:tag name="KSO_WM_DIAGRAM_VIRTUALLY_FRAME" val="{&quot;height&quot;:389.2,&quot;left&quot;:97.7,&quot;top&quot;:104.05,&quot;width&quot;:789}"/>
</p:tagLst>
</file>

<file path=ppt/tags/tag16.xml><?xml version="1.0" encoding="utf-8"?>
<p:tagLst xmlns:p="http://schemas.openxmlformats.org/presentationml/2006/main">
  <p:tag name="KSO_WM_DIAGRAM_VIRTUALLY_FRAME" val="{&quot;height&quot;:389.2,&quot;left&quot;:97.7,&quot;top&quot;:104.05,&quot;width&quot;:789}"/>
</p:tagLst>
</file>

<file path=ppt/tags/tag17.xml><?xml version="1.0" encoding="utf-8"?>
<p:tagLst xmlns:p="http://schemas.openxmlformats.org/presentationml/2006/main">
  <p:tag name="KSO_WM_DIAGRAM_VIRTUALLY_FRAME" val="{&quot;height&quot;:389.2,&quot;left&quot;:97.7,&quot;top&quot;:104.05,&quot;width&quot;:789}"/>
</p:tagLst>
</file>

<file path=ppt/tags/tag18.xml><?xml version="1.0" encoding="utf-8"?>
<p:tagLst xmlns:p="http://schemas.openxmlformats.org/presentationml/2006/main">
  <p:tag name="KSO_WM_DIAGRAM_VIRTUALLY_FRAME" val="{&quot;height&quot;:389.2,&quot;left&quot;:97.7,&quot;top&quot;:104.05,&quot;width&quot;:789}"/>
</p:tagLst>
</file>

<file path=ppt/tags/tag19.xml><?xml version="1.0" encoding="utf-8"?>
<p:tagLst xmlns:p="http://schemas.openxmlformats.org/presentationml/2006/main">
  <p:tag name="KSO_WM_DIAGRAM_VIRTUALLY_FRAME" val="{&quot;height&quot;:389.2,&quot;left&quot;:97.7,&quot;top&quot;:104.05,&quot;width&quot;:789}"/>
</p:tagLst>
</file>

<file path=ppt/tags/tag2.xml><?xml version="1.0" encoding="utf-8"?>
<p:tagLst xmlns:p="http://schemas.openxmlformats.org/presentationml/2006/main">
  <p:tag name="KSO_WM_DIAGRAM_VIRTUALLY_FRAME" val="{&quot;height&quot;:389.2,&quot;left&quot;:97.7,&quot;top&quot;:104.05,&quot;width&quot;:789}"/>
</p:tagLst>
</file>

<file path=ppt/tags/tag20.xml><?xml version="1.0" encoding="utf-8"?>
<p:tagLst xmlns:p="http://schemas.openxmlformats.org/presentationml/2006/main">
  <p:tag name="KSO_WM_DIAGRAM_VIRTUALLY_FRAME" val="{&quot;height&quot;:389.2,&quot;left&quot;:97.7,&quot;top&quot;:104.05,&quot;width&quot;:789}"/>
</p:tagLst>
</file>

<file path=ppt/tags/tag21.xml><?xml version="1.0" encoding="utf-8"?>
<p:tagLst xmlns:p="http://schemas.openxmlformats.org/presentationml/2006/main">
  <p:tag name="KSO_WM_DIAGRAM_VIRTUALLY_FRAME" val="{&quot;height&quot;:389.2,&quot;left&quot;:97.7,&quot;top&quot;:104.05,&quot;width&quot;:789}"/>
</p:tagLst>
</file>

<file path=ppt/tags/tag22.xml><?xml version="1.0" encoding="utf-8"?>
<p:tagLst xmlns:p="http://schemas.openxmlformats.org/presentationml/2006/main">
  <p:tag name="KSO_WM_DIAGRAM_VIRTUALLY_FRAME" val="{&quot;height&quot;:389.2,&quot;left&quot;:97.7,&quot;top&quot;:104.05,&quot;width&quot;:789}"/>
</p:tagLst>
</file>

<file path=ppt/tags/tag23.xml><?xml version="1.0" encoding="utf-8"?>
<p:tagLst xmlns:p="http://schemas.openxmlformats.org/presentationml/2006/main">
  <p:tag name="KSO_WM_DIAGRAM_VIRTUALLY_FRAME" val="{&quot;height&quot;:389.2,&quot;left&quot;:97.7,&quot;top&quot;:104.05,&quot;width&quot;:789}"/>
</p:tagLst>
</file>

<file path=ppt/tags/tag24.xml><?xml version="1.0" encoding="utf-8"?>
<p:tagLst xmlns:p="http://schemas.openxmlformats.org/presentationml/2006/main">
  <p:tag name="KSO_WM_DIAGRAM_VIRTUALLY_FRAME" val="{&quot;height&quot;:389.2,&quot;left&quot;:97.7,&quot;top&quot;:104.05,&quot;width&quot;:789}"/>
</p:tagLst>
</file>

<file path=ppt/tags/tag25.xml><?xml version="1.0" encoding="utf-8"?>
<p:tagLst xmlns:p="http://schemas.openxmlformats.org/presentationml/2006/main">
  <p:tag name="KSO_WM_DIAGRAM_VIRTUALLY_FRAME" val="{&quot;height&quot;:389.2,&quot;left&quot;:97.7,&quot;top&quot;:104.05,&quot;width&quot;:789}"/>
</p:tagLst>
</file>

<file path=ppt/tags/tag26.xml><?xml version="1.0" encoding="utf-8"?>
<p:tagLst xmlns:p="http://schemas.openxmlformats.org/presentationml/2006/main">
  <p:tag name="KSO_WM_DIAGRAM_VIRTUALLY_FRAME" val="{&quot;height&quot;:389.2,&quot;left&quot;:97.7,&quot;top&quot;:104.05,&quot;width&quot;:789}"/>
</p:tagLst>
</file>

<file path=ppt/tags/tag27.xml><?xml version="1.0" encoding="utf-8"?>
<p:tagLst xmlns:p="http://schemas.openxmlformats.org/presentationml/2006/main">
  <p:tag name="KSO_WM_DIAGRAM_VIRTUALLY_FRAME" val="{&quot;height&quot;:389.2,&quot;left&quot;:97.7,&quot;top&quot;:104.05,&quot;width&quot;:789}"/>
</p:tagLst>
</file>

<file path=ppt/tags/tag28.xml><?xml version="1.0" encoding="utf-8"?>
<p:tagLst xmlns:p="http://schemas.openxmlformats.org/presentationml/2006/main">
  <p:tag name="KSO_WM_DIAGRAM_VIRTUALLY_FRAME" val="{&quot;height&quot;:389.2,&quot;left&quot;:97.7,&quot;top&quot;:104.05,&quot;width&quot;:789}"/>
</p:tagLst>
</file>

<file path=ppt/tags/tag29.xml><?xml version="1.0" encoding="utf-8"?>
<p:tagLst xmlns:p="http://schemas.openxmlformats.org/presentationml/2006/main">
  <p:tag name="KSO_WM_DIAGRAM_VIRTUALLY_FRAME" val="{&quot;height&quot;:389.2,&quot;left&quot;:97.7,&quot;top&quot;:104.05,&quot;width&quot;:789}"/>
</p:tagLst>
</file>

<file path=ppt/tags/tag3.xml><?xml version="1.0" encoding="utf-8"?>
<p:tagLst xmlns:p="http://schemas.openxmlformats.org/presentationml/2006/main">
  <p:tag name="KSO_WM_DIAGRAM_VIRTUALLY_FRAME" val="{&quot;height&quot;:389.2,&quot;left&quot;:97.7,&quot;top&quot;:104.05,&quot;width&quot;:789}"/>
</p:tagLst>
</file>

<file path=ppt/tags/tag30.xml><?xml version="1.0" encoding="utf-8"?>
<p:tagLst xmlns:p="http://schemas.openxmlformats.org/presentationml/2006/main">
  <p:tag name="KSO_WM_DIAGRAM_VIRTUALLY_FRAME" val="{&quot;height&quot;:389.2,&quot;left&quot;:97.7,&quot;top&quot;:104.05,&quot;width&quot;:789}"/>
</p:tagLst>
</file>

<file path=ppt/tags/tag31.xml><?xml version="1.0" encoding="utf-8"?>
<p:tagLst xmlns:p="http://schemas.openxmlformats.org/presentationml/2006/main">
  <p:tag name="TABLE_ENDDRAG_ORIGIN_RECT" val="775*438"/>
  <p:tag name="TABLE_ENDDRAG_RECT" val="133*81*775*438"/>
</p:tagLst>
</file>

<file path=ppt/tags/tag32.xml><?xml version="1.0" encoding="utf-8"?>
<p:tagLst xmlns:p="http://schemas.openxmlformats.org/presentationml/2006/main">
  <p:tag name="KSO_WM_DIAGRAM_VIRTUALLY_FRAME" val="{&quot;height&quot;:364.1,&quot;left&quot;:62.45,&quot;top&quot;:122.45,&quot;width&quot;:851.7}"/>
</p:tagLst>
</file>

<file path=ppt/tags/tag33.xml><?xml version="1.0" encoding="utf-8"?>
<p:tagLst xmlns:p="http://schemas.openxmlformats.org/presentationml/2006/main">
  <p:tag name="KSO_WM_DIAGRAM_VIRTUALLY_FRAME" val="{&quot;height&quot;:364.1,&quot;left&quot;:62.45,&quot;top&quot;:122.45,&quot;width&quot;:851.7}"/>
</p:tagLst>
</file>

<file path=ppt/tags/tag34.xml><?xml version="1.0" encoding="utf-8"?>
<p:tagLst xmlns:p="http://schemas.openxmlformats.org/presentationml/2006/main">
  <p:tag name="KSO_WM_DIAGRAM_VIRTUALLY_FRAME" val="{&quot;height&quot;:364.1,&quot;left&quot;:62.45,&quot;top&quot;:122.45,&quot;width&quot;:851.7}"/>
</p:tagLst>
</file>

<file path=ppt/tags/tag35.xml><?xml version="1.0" encoding="utf-8"?>
<p:tagLst xmlns:p="http://schemas.openxmlformats.org/presentationml/2006/main">
  <p:tag name="KSO_WM_DIAGRAM_VIRTUALLY_FRAME" val="{&quot;height&quot;:364.1,&quot;left&quot;:62.45,&quot;top&quot;:122.45,&quot;width&quot;:851.7}"/>
</p:tagLst>
</file>

<file path=ppt/tags/tag36.xml><?xml version="1.0" encoding="utf-8"?>
<p:tagLst xmlns:p="http://schemas.openxmlformats.org/presentationml/2006/main">
  <p:tag name="KSO_WM_UNIT_TABLE_BEAUTIFY" val="smartTable{ba0e087f-8d44-4722-b3f3-d5fa1aaf2db8}"/>
  <p:tag name="TABLE_ENDDRAG_ORIGIN_RECT" val="842*425"/>
  <p:tag name="TABLE_ENDDRAG_RECT" val="95*91*842*425"/>
  <p:tag name="TABLE_RECT" val="17*79.1384*873.05*389.85"/>
  <p:tag name="TABLE_ONEKEY_SKIN_IDX" val="0"/>
  <p:tag name="TABLE_SKINIDX" val="-1"/>
  <p:tag name="TABLE_COLORIDX" val="l"/>
  <p:tag name="TABLE_EMPHASIZE_COLOR" val="6579300"/>
</p:tagLst>
</file>

<file path=ppt/tags/tag37.xml><?xml version="1.0" encoding="utf-8"?>
<p:tagLst xmlns:p="http://schemas.openxmlformats.org/presentationml/2006/main">
  <p:tag name="KSO_WM_UNIT_TABLE_BEAUTIFY" val="smartTable{be63ce37-e91d-43a3-b6fe-350ce36f8179}"/>
  <p:tag name="KSO_WM_BEAUTIFY_FLAG" val=""/>
  <p:tag name="TABLE_ENDDRAG_ORIGIN_RECT" val="462*183"/>
  <p:tag name="TABLE_ENDDRAG_RECT" val="248*160*462*183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DIAGRAM_VIRTUALLY_FRAME" val="{&quot;height&quot;:371.25,&quot;left&quot;:93.8,&quot;top&quot;:114.6,&quot;width&quot;:869.8}"/>
</p:tagLst>
</file>

<file path=ppt/tags/tag4.xml><?xml version="1.0" encoding="utf-8"?>
<p:tagLst xmlns:p="http://schemas.openxmlformats.org/presentationml/2006/main">
  <p:tag name="KSO_WM_DIAGRAM_VIRTUALLY_FRAME" val="{&quot;height&quot;:389.2,&quot;left&quot;:97.7,&quot;top&quot;:104.05,&quot;width&quot;:789}"/>
</p:tagLst>
</file>

<file path=ppt/tags/tag4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684_1*l_h_f*1_1_1"/>
  <p:tag name="KSO_WM_TEMPLATE_CATEGORY" val="diagram"/>
  <p:tag name="KSO_WM_TEMPLATE_INDEX" val="2023168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71.25,&quot;left&quot;:93.8,&quot;top&quot;:114.6,&quot;width&quot;:869.8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PRESET_TEXT" val="单击此处输入你的智能图形项正文，文字是您思想的提炼，请尽量言简意赅"/>
  <p:tag name="KSO_WM_UNIT_LINE_FORE_SCHEMECOLOR_INDEX" val="5"/>
  <p:tag name="KSO_WM_UNIT_TEXT_TYPE" val="1"/>
  <p:tag name="KSO_WM_DIAGRAM_USE_COLOR_VALUE" val="{&quot;color_scheme&quot;:1,&quot;color_type&quot;:1,&quot;theme_color_indexes&quot;:[5,6,5,6,5,6]}"/>
</p:tagLst>
</file>

<file path=ppt/tags/tag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684_1*l_h_a*1_1_1"/>
  <p:tag name="KSO_WM_TEMPLATE_CATEGORY" val="diagram"/>
  <p:tag name="KSO_WM_TEMPLATE_INDEX" val="2023168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71.25,&quot;left&quot;:93.8,&quot;top&quot;:114.6,&quot;width&quot;:869.8}"/>
  <p:tag name="KSO_WM_DIAGRAM_COLOR_MATCH_VALUE" val="{&quot;shape&quot;:{&quot;fill&quot;:{&quot;gradient&quot;:[{&quot;brightness&quot;:0,&quot;colorType&quot;:1,&quot;foreColorIndex&quot;:5,&quot;pos&quot;:1,&quot;transparency&quot;:0},{&quot;brightness&quot;:0.30000001192092896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42.xml><?xml version="1.0" encoding="utf-8"?>
<p:tagLst xmlns:p="http://schemas.openxmlformats.org/presentationml/2006/main">
  <p:tag name="KSO_WM_DIAGRAM_VIRTUALLY_FRAME" val="{&quot;height&quot;:371.25,&quot;left&quot;:93.8,&quot;top&quot;:114.6,&quot;width&quot;:869.8}"/>
</p:tagLst>
</file>

<file path=ppt/tags/tag43.xml><?xml version="1.0" encoding="utf-8"?>
<p:tagLst xmlns:p="http://schemas.openxmlformats.org/presentationml/2006/main">
  <p:tag name="KSO_WM_DIAGRAM_VIRTUALLY_FRAME" val="{&quot;height&quot;:371.25,&quot;left&quot;:93.8,&quot;top&quot;:114.6,&quot;width&quot;:869.8}"/>
</p:tagLst>
</file>

<file path=ppt/tags/tag4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684_1*l_h_f*1_1_1"/>
  <p:tag name="KSO_WM_TEMPLATE_CATEGORY" val="diagram"/>
  <p:tag name="KSO_WM_TEMPLATE_INDEX" val="2023168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71.25,&quot;left&quot;:93.8,&quot;top&quot;:114.6,&quot;width&quot;:869.8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PRESET_TEXT" val="单击此处输入你的智能图形项正文，文字是您思想的提炼，请尽量言简意赅"/>
  <p:tag name="KSO_WM_UNIT_LINE_FORE_SCHEMECOLOR_INDEX" val="5"/>
  <p:tag name="KSO_WM_UNIT_TEXT_TYPE" val="1"/>
  <p:tag name="KSO_WM_DIAGRAM_USE_COLOR_VALUE" val="{&quot;color_scheme&quot;:1,&quot;color_type&quot;:1,&quot;theme_color_indexes&quot;:[5,6,5,6,5,6]}"/>
</p:tagLst>
</file>

<file path=ppt/tags/tag4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684_1*l_h_a*1_1_1"/>
  <p:tag name="KSO_WM_TEMPLATE_CATEGORY" val="diagram"/>
  <p:tag name="KSO_WM_TEMPLATE_INDEX" val="2023168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71.25,&quot;left&quot;:93.8,&quot;top&quot;:114.6,&quot;width&quot;:869.8}"/>
  <p:tag name="KSO_WM_DIAGRAM_COLOR_MATCH_VALUE" val="{&quot;shape&quot;:{&quot;fill&quot;:{&quot;gradient&quot;:[{&quot;brightness&quot;:0,&quot;colorType&quot;:1,&quot;foreColorIndex&quot;:5,&quot;pos&quot;:1,&quot;transparency&quot;:0},{&quot;brightness&quot;:0.30000001192092896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46.xml><?xml version="1.0" encoding="utf-8"?>
<p:tagLst xmlns:p="http://schemas.openxmlformats.org/presentationml/2006/main">
  <p:tag name="KSO_WM_DIAGRAM_VIRTUALLY_FRAME" val="{&quot;height&quot;:371.25,&quot;left&quot;:93.8,&quot;top&quot;:114.6,&quot;width&quot;:869.8}"/>
</p:tagLst>
</file>

<file path=ppt/tags/tag4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684_1*l_h_f*1_1_1"/>
  <p:tag name="KSO_WM_TEMPLATE_CATEGORY" val="diagram"/>
  <p:tag name="KSO_WM_TEMPLATE_INDEX" val="2023168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71.25,&quot;left&quot;:93.8,&quot;top&quot;:114.6,&quot;width&quot;:869.8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PRESET_TEXT" val="单击此处输入你的智能图形项正文，文字是您思想的提炼，请尽量言简意赅"/>
  <p:tag name="KSO_WM_UNIT_LINE_FORE_SCHEMECOLOR_INDEX" val="5"/>
  <p:tag name="KSO_WM_UNIT_TEXT_TYPE" val="1"/>
  <p:tag name="KSO_WM_DIAGRAM_USE_COLOR_VALUE" val="{&quot;color_scheme&quot;:1,&quot;color_type&quot;:1,&quot;theme_color_indexes&quot;:[5,6,5,6,5,6]}"/>
</p:tagLst>
</file>

<file path=ppt/tags/tag4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684_1*l_h_a*1_1_1"/>
  <p:tag name="KSO_WM_TEMPLATE_CATEGORY" val="diagram"/>
  <p:tag name="KSO_WM_TEMPLATE_INDEX" val="2023168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71.25,&quot;left&quot;:93.8,&quot;top&quot;:114.6,&quot;width&quot;:869.8}"/>
  <p:tag name="KSO_WM_DIAGRAM_COLOR_MATCH_VALUE" val="{&quot;shape&quot;:{&quot;fill&quot;:{&quot;gradient&quot;:[{&quot;brightness&quot;:0,&quot;colorType&quot;:1,&quot;foreColorIndex&quot;:5,&quot;pos&quot;:1,&quot;transparency&quot;:0},{&quot;brightness&quot;:0.30000001192092896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49.xml><?xml version="1.0" encoding="utf-8"?>
<p:tagLst xmlns:p="http://schemas.openxmlformats.org/presentationml/2006/main">
  <p:tag name="KSO_WM_DIAGRAM_VIRTUALLY_FRAME" val="{&quot;height&quot;:371.25,&quot;left&quot;:93.8,&quot;top&quot;:114.6,&quot;width&quot;:869.8}"/>
</p:tagLst>
</file>

<file path=ppt/tags/tag5.xml><?xml version="1.0" encoding="utf-8"?>
<p:tagLst xmlns:p="http://schemas.openxmlformats.org/presentationml/2006/main">
  <p:tag name="KSO_WM_DIAGRAM_VIRTUALLY_FRAME" val="{&quot;height&quot;:389.2,&quot;left&quot;:97.7,&quot;top&quot;:104.05,&quot;width&quot;:789}"/>
</p:tagLst>
</file>

<file path=ppt/tags/tag5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684_1*l_h_f*1_1_1"/>
  <p:tag name="KSO_WM_TEMPLATE_CATEGORY" val="diagram"/>
  <p:tag name="KSO_WM_TEMPLATE_INDEX" val="2023168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71.25,&quot;left&quot;:93.8,&quot;top&quot;:114.6,&quot;width&quot;:869.8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PRESET_TEXT" val="单击此处输入你的智能图形项正文，文字是您思想的提炼，请尽量言简意赅"/>
  <p:tag name="KSO_WM_UNIT_LINE_FORE_SCHEMECOLOR_INDEX" val="5"/>
  <p:tag name="KSO_WM_UNIT_TEXT_TYPE" val="1"/>
  <p:tag name="KSO_WM_DIAGRAM_USE_COLOR_VALUE" val="{&quot;color_scheme&quot;:1,&quot;color_type&quot;:1,&quot;theme_color_indexes&quot;:[5,6,5,6,5,6]}"/>
</p:tagLst>
</file>

<file path=ppt/tags/tag5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684_1*l_h_a*1_1_1"/>
  <p:tag name="KSO_WM_TEMPLATE_CATEGORY" val="diagram"/>
  <p:tag name="KSO_WM_TEMPLATE_INDEX" val="2023168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71.25,&quot;left&quot;:93.8,&quot;top&quot;:114.6,&quot;width&quot;:869.8}"/>
  <p:tag name="KSO_WM_DIAGRAM_COLOR_MATCH_VALUE" val="{&quot;shape&quot;:{&quot;fill&quot;:{&quot;gradient&quot;:[{&quot;brightness&quot;:0,&quot;colorType&quot;:1,&quot;foreColorIndex&quot;:5,&quot;pos&quot;:1,&quot;transparency&quot;:0},{&quot;brightness&quot;:0.30000001192092896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52.xml><?xml version="1.0" encoding="utf-8"?>
<p:tagLst xmlns:p="http://schemas.openxmlformats.org/presentationml/2006/main">
  <p:tag name="KSO_WM_DIAGRAM_VIRTUALLY_FRAME" val="{&quot;height&quot;:371.25,&quot;left&quot;:93.8,&quot;top&quot;:114.6,&quot;width&quot;:869.8}"/>
</p:tagLst>
</file>

<file path=ppt/tags/tag53.xml><?xml version="1.0" encoding="utf-8"?>
<p:tagLst xmlns:p="http://schemas.openxmlformats.org/presentationml/2006/main">
  <p:tag name="KSO_WM_DIAGRAM_VIRTUALLY_FRAME" val="{&quot;height&quot;:371.25,&quot;left&quot;:93.8,&quot;top&quot;:114.6,&quot;width&quot;:869.8}"/>
</p:tagLst>
</file>

<file path=ppt/tags/tag54.xml><?xml version="1.0" encoding="utf-8"?>
<p:tagLst xmlns:p="http://schemas.openxmlformats.org/presentationml/2006/main">
  <p:tag name="KSO_WM_DIAGRAM_VIRTUALLY_FRAME" val="{&quot;height&quot;:371.25,&quot;left&quot;:93.8,&quot;top&quot;:114.6,&quot;width&quot;:869.8}"/>
</p:tagLst>
</file>

<file path=ppt/tags/tag55.xml><?xml version="1.0" encoding="utf-8"?>
<p:tagLst xmlns:p="http://schemas.openxmlformats.org/presentationml/2006/main">
  <p:tag name="KSO_WM_DIAGRAM_VIRTUALLY_FRAME" val="{&quot;height&quot;:371.25,&quot;left&quot;:93.8,&quot;top&quot;:114.6,&quot;width&quot;:869.8}"/>
</p:tagLst>
</file>

<file path=ppt/tags/tag56.xml><?xml version="1.0" encoding="utf-8"?>
<p:tagLst xmlns:p="http://schemas.openxmlformats.org/presentationml/2006/main">
  <p:tag name="KSO_WM_DIAGRAM_VIRTUALLY_FRAME" val="{&quot;height&quot;:371.25,&quot;left&quot;:93.8,&quot;top&quot;:114.6,&quot;width&quot;:869.8}"/>
</p:tagLst>
</file>

<file path=ppt/tags/tag57.xml><?xml version="1.0" encoding="utf-8"?>
<p:tagLst xmlns:p="http://schemas.openxmlformats.org/presentationml/2006/main">
  <p:tag name="KSO_WM_DIAGRAM_VIRTUALLY_FRAME" val="{&quot;height&quot;:371.25,&quot;left&quot;:93.8,&quot;top&quot;:114.6,&quot;width&quot;:869.8}"/>
</p:tagLst>
</file>

<file path=ppt/tags/tag58.xml><?xml version="1.0" encoding="utf-8"?>
<p:tagLst xmlns:p="http://schemas.openxmlformats.org/presentationml/2006/main">
  <p:tag name="KSO_WM_DIAGRAM_VIRTUALLY_FRAME" val="{&quot;height&quot;:371.25,&quot;left&quot;:93.8,&quot;top&quot;:114.6,&quot;width&quot;:869.8}"/>
</p:tagLst>
</file>

<file path=ppt/tags/tag6.xml><?xml version="1.0" encoding="utf-8"?>
<p:tagLst xmlns:p="http://schemas.openxmlformats.org/presentationml/2006/main">
  <p:tag name="KSO_WM_DIAGRAM_VIRTUALLY_FRAME" val="{&quot;height&quot;:389.2,&quot;left&quot;:97.7,&quot;top&quot;:104.05,&quot;width&quot;:789}"/>
</p:tagLst>
</file>

<file path=ppt/tags/tag7.xml><?xml version="1.0" encoding="utf-8"?>
<p:tagLst xmlns:p="http://schemas.openxmlformats.org/presentationml/2006/main">
  <p:tag name="KSO_WM_DIAGRAM_VIRTUALLY_FRAME" val="{&quot;height&quot;:389.2,&quot;left&quot;:97.7,&quot;top&quot;:104.05,&quot;width&quot;:789}"/>
</p:tagLst>
</file>

<file path=ppt/tags/tag8.xml><?xml version="1.0" encoding="utf-8"?>
<p:tagLst xmlns:p="http://schemas.openxmlformats.org/presentationml/2006/main">
  <p:tag name="KSO_WM_DIAGRAM_VIRTUALLY_FRAME" val="{&quot;height&quot;:389.2,&quot;left&quot;:97.7,&quot;top&quot;:104.05,&quot;width&quot;:789}"/>
</p:tagLst>
</file>

<file path=ppt/tags/tag9.xml><?xml version="1.0" encoding="utf-8"?>
<p:tagLst xmlns:p="http://schemas.openxmlformats.org/presentationml/2006/main">
  <p:tag name="KSO_WM_DIAGRAM_VIRTUALLY_FRAME" val="{&quot;height&quot;:389.2,&quot;left&quot;:97.7,&quot;top&quot;:104.05,&quot;width&quot;:789}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5285</Words>
  <Application>WPS 演示</Application>
  <PresentationFormat/>
  <Paragraphs>439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楷体</vt:lpstr>
      <vt:lpstr>微软雅黑</vt:lpstr>
      <vt:lpstr>Arial</vt:lpstr>
      <vt:lpstr>江城圆体 400W</vt:lpstr>
      <vt:lpstr>Times New Roman</vt:lpstr>
      <vt:lpstr>Wingdings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Janie (Lijing) Yang</dc:creator>
  <cp:lastModifiedBy>mwz</cp:lastModifiedBy>
  <cp:revision>59</cp:revision>
  <dcterms:created xsi:type="dcterms:W3CDTF">2025-07-16T11:35:00Z</dcterms:created>
  <dcterms:modified xsi:type="dcterms:W3CDTF">2025-07-19T06:31:20Z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wqlLaW5nc29mdCBQREYgdG8gV1BTIDExMA</vt:lpwstr>
  </property>
  <property fmtid="{D5CDD505-2E9C-101B-9397-08002B2CF9AE}" pid="3" name="Created">
    <vt:filetime>2025-07-19T03:35:20Z</vt:filetime>
  </property>
  <property fmtid="{D5CDD505-2E9C-101B-9397-08002B2CF9AE}" pid="4" name="ICV">
    <vt:lpwstr>7E5AF0CD72F94194ABE77374D0BEE2A7_13</vt:lpwstr>
  </property>
  <property fmtid="{D5CDD505-2E9C-101B-9397-08002B2CF9AE}" pid="5" name="KSOProductBuildVer">
    <vt:lpwstr>2052-12.1.0.21541</vt:lpwstr>
  </property>
</Properties>
</file>