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4" r:id="rId3"/>
    <p:sldId id="272" r:id="rId4"/>
    <p:sldId id="295" r:id="rId5"/>
    <p:sldId id="273" r:id="rId6"/>
    <p:sldId id="296" r:id="rId7"/>
    <p:sldId id="301" r:id="rId8"/>
    <p:sldId id="294" r:id="rId9"/>
    <p:sldId id="300" r:id="rId10"/>
    <p:sldId id="299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9B9"/>
    <a:srgbClr val="D8EAF8"/>
    <a:srgbClr val="FFFFFF"/>
    <a:srgbClr val="58B6E5"/>
    <a:srgbClr val="D2DDF5"/>
    <a:srgbClr val="DAEAF6"/>
    <a:srgbClr val="008AFF"/>
    <a:srgbClr val="D9D9D9"/>
    <a:srgbClr val="FEFEFE"/>
    <a:srgbClr val="DB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488" y="104"/>
      </p:cViewPr>
      <p:guideLst>
        <p:guide orient="horz" pos="20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0" Type="http://schemas.openxmlformats.org/officeDocument/2006/relationships/slideLayout" Target="../slideLayouts/slideLayout11.xml"/><Relationship Id="rId2" Type="http://schemas.openxmlformats.org/officeDocument/2006/relationships/tags" Target="../tags/tag11.xml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7.xml"/><Relationship Id="rId2" Type="http://schemas.openxmlformats.org/officeDocument/2006/relationships/image" Target="../media/image2.jpeg"/><Relationship Id="rId1" Type="http://schemas.openxmlformats.org/officeDocument/2006/relationships/tags" Target="../tags/tag4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8" Type="http://schemas.openxmlformats.org/officeDocument/2006/relationships/slideLayout" Target="../slideLayouts/slideLayout11.xml"/><Relationship Id="rId37" Type="http://schemas.openxmlformats.org/officeDocument/2006/relationships/tags" Target="../tags/tag76.xml"/><Relationship Id="rId36" Type="http://schemas.openxmlformats.org/officeDocument/2006/relationships/image" Target="../media/image10.svg"/><Relationship Id="rId35" Type="http://schemas.openxmlformats.org/officeDocument/2006/relationships/image" Target="../media/image9.png"/><Relationship Id="rId34" Type="http://schemas.openxmlformats.org/officeDocument/2006/relationships/tags" Target="../tags/tag75.xml"/><Relationship Id="rId33" Type="http://schemas.openxmlformats.org/officeDocument/2006/relationships/image" Target="../media/image8.svg"/><Relationship Id="rId32" Type="http://schemas.openxmlformats.org/officeDocument/2006/relationships/image" Target="../media/image7.png"/><Relationship Id="rId31" Type="http://schemas.openxmlformats.org/officeDocument/2006/relationships/tags" Target="../tags/tag74.xml"/><Relationship Id="rId30" Type="http://schemas.openxmlformats.org/officeDocument/2006/relationships/image" Target="../media/image6.svg"/><Relationship Id="rId3" Type="http://schemas.openxmlformats.org/officeDocument/2006/relationships/tags" Target="../tags/tag50.xml"/><Relationship Id="rId29" Type="http://schemas.openxmlformats.org/officeDocument/2006/relationships/image" Target="../media/image5.png"/><Relationship Id="rId28" Type="http://schemas.openxmlformats.org/officeDocument/2006/relationships/tags" Target="../tags/tag73.xml"/><Relationship Id="rId27" Type="http://schemas.openxmlformats.org/officeDocument/2006/relationships/image" Target="../media/image4.svg"/><Relationship Id="rId26" Type="http://schemas.openxmlformats.org/officeDocument/2006/relationships/image" Target="../media/image3.png"/><Relationship Id="rId25" Type="http://schemas.openxmlformats.org/officeDocument/2006/relationships/tags" Target="../tags/tag72.xml"/><Relationship Id="rId24" Type="http://schemas.openxmlformats.org/officeDocument/2006/relationships/tags" Target="../tags/tag71.xml"/><Relationship Id="rId23" Type="http://schemas.openxmlformats.org/officeDocument/2006/relationships/tags" Target="../tags/tag70.xml"/><Relationship Id="rId22" Type="http://schemas.openxmlformats.org/officeDocument/2006/relationships/tags" Target="../tags/tag69.xml"/><Relationship Id="rId21" Type="http://schemas.openxmlformats.org/officeDocument/2006/relationships/tags" Target="../tags/tag68.xml"/><Relationship Id="rId20" Type="http://schemas.openxmlformats.org/officeDocument/2006/relationships/tags" Target="../tags/tag67.xml"/><Relationship Id="rId2" Type="http://schemas.openxmlformats.org/officeDocument/2006/relationships/tags" Target="../tags/tag49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9"/>
          <p:cNvGrpSpPr/>
          <p:nvPr/>
        </p:nvGrpSpPr>
        <p:grpSpPr>
          <a:xfrm>
            <a:off x="1263650" y="617855"/>
            <a:ext cx="9751695" cy="5800725"/>
            <a:chOff x="-2273" y="742"/>
            <a:chExt cx="7988" cy="9136"/>
          </a:xfrm>
        </p:grpSpPr>
        <p:sp>
          <p:nvSpPr>
            <p:cNvPr id="8" name="矩形 7"/>
            <p:cNvSpPr/>
            <p:nvPr/>
          </p:nvSpPr>
          <p:spPr>
            <a:xfrm>
              <a:off x="-2273" y="742"/>
              <a:ext cx="7989" cy="9136"/>
            </a:xfrm>
            <a:prstGeom prst="rect">
              <a:avLst/>
            </a:prstGeom>
            <a:solidFill>
              <a:srgbClr val="DBEBF7"/>
            </a:solidFill>
            <a:ln>
              <a:solidFill>
                <a:srgbClr val="DB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9" name="矩形 8"/>
            <p:cNvSpPr/>
            <p:nvPr/>
          </p:nvSpPr>
          <p:spPr>
            <a:xfrm>
              <a:off x="-1876" y="1161"/>
              <a:ext cx="7194" cy="82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054" name="object 8"/>
          <p:cNvSpPr/>
          <p:nvPr/>
        </p:nvSpPr>
        <p:spPr>
          <a:xfrm>
            <a:off x="4672013" y="1595438"/>
            <a:ext cx="2846387" cy="31496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lstStyle/>
          <a:p>
            <a:endParaRPr lang="zh-CN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55" name="文本框 12"/>
          <p:cNvSpPr txBox="1"/>
          <p:nvPr/>
        </p:nvSpPr>
        <p:spPr>
          <a:xfrm>
            <a:off x="4554855" y="4732655"/>
            <a:ext cx="3081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zh-CN" sz="2800" b="1">
                <a:latin typeface="微软雅黑" panose="020B0503020204020204" charset="-122"/>
                <a:ea typeface="微软雅黑" panose="020B0503020204020204" charset="-122"/>
              </a:rPr>
              <a:t>养血祛风止痛颗粒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54538" y="5443538"/>
            <a:ext cx="3081338" cy="374650"/>
          </a:xfrm>
          <a:prstGeom prst="roundRect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广东方盛健盟药业有限公司</a:t>
            </a:r>
            <a:endParaRPr lang="zh-CN" altLang="en-US" strike="noStrike" noProof="1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流程图: 终止 2"/>
          <p:cNvSpPr/>
          <p:nvPr/>
        </p:nvSpPr>
        <p:spPr>
          <a:xfrm>
            <a:off x="-482600" y="746125"/>
            <a:ext cx="3492500" cy="1314450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076" name="文本框 3"/>
          <p:cNvSpPr txBox="1"/>
          <p:nvPr/>
        </p:nvSpPr>
        <p:spPr>
          <a:xfrm>
            <a:off x="852488" y="938213"/>
            <a:ext cx="156686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目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录</a:t>
            </a:r>
            <a:endParaRPr lang="zh-CN" altLang="en-US" sz="400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7" name="文本框 4"/>
          <p:cNvSpPr txBox="1"/>
          <p:nvPr/>
        </p:nvSpPr>
        <p:spPr>
          <a:xfrm>
            <a:off x="908050" y="1603375"/>
            <a:ext cx="19192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</a:rPr>
              <a:t>CONTENTS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</a:endParaRPr>
          </a:p>
        </p:txBody>
      </p:sp>
      <p:grpSp>
        <p:nvGrpSpPr>
          <p:cNvPr id="3078" name="组合 7"/>
          <p:cNvGrpSpPr/>
          <p:nvPr/>
        </p:nvGrpSpPr>
        <p:grpSpPr>
          <a:xfrm>
            <a:off x="4214813" y="1338263"/>
            <a:ext cx="3535362" cy="1312862"/>
            <a:chOff x="6615" y="1177"/>
            <a:chExt cx="5568" cy="2067"/>
          </a:xfrm>
        </p:grpSpPr>
        <p:sp>
          <p:nvSpPr>
            <p:cNvPr id="6" name="矩形 5"/>
            <p:cNvSpPr/>
            <p:nvPr/>
          </p:nvSpPr>
          <p:spPr>
            <a:xfrm>
              <a:off x="6615" y="1177"/>
              <a:ext cx="5568" cy="2067"/>
            </a:xfrm>
            <a:prstGeom prst="rect">
              <a:avLst/>
            </a:prstGeom>
            <a:solidFill>
              <a:srgbClr val="DBEBF7"/>
            </a:solidFill>
            <a:ln>
              <a:solidFill>
                <a:srgbClr val="DB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33" y="1403"/>
              <a:ext cx="4932" cy="161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   </a:t>
              </a:r>
              <a:r>
                <a:rPr lang="zh-CN" altLang="zh-CN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药品基本信息</a:t>
              </a:r>
              <a:endParaRPr lang="zh-CN" altLang="zh-CN" sz="2400" strike="noStrike" noProof="1">
                <a:solidFill>
                  <a:srgbClr val="3959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81" name="组合 15"/>
          <p:cNvGrpSpPr/>
          <p:nvPr/>
        </p:nvGrpSpPr>
        <p:grpSpPr>
          <a:xfrm>
            <a:off x="4214813" y="3122613"/>
            <a:ext cx="3535362" cy="1312862"/>
            <a:chOff x="6615" y="1177"/>
            <a:chExt cx="5568" cy="2067"/>
          </a:xfrm>
        </p:grpSpPr>
        <p:sp>
          <p:nvSpPr>
            <p:cNvPr id="17" name="矩形 16"/>
            <p:cNvSpPr/>
            <p:nvPr/>
          </p:nvSpPr>
          <p:spPr>
            <a:xfrm>
              <a:off x="6615" y="1177"/>
              <a:ext cx="5568" cy="2067"/>
            </a:xfrm>
            <a:prstGeom prst="rect">
              <a:avLst/>
            </a:prstGeom>
            <a:solidFill>
              <a:srgbClr val="DBEBF7"/>
            </a:solidFill>
            <a:ln>
              <a:solidFill>
                <a:srgbClr val="DB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933" y="1403"/>
              <a:ext cx="4932" cy="161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03</a:t>
              </a:r>
              <a:r>
                <a:rPr lang="en-US" altLang="zh-CN" sz="2400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r>
                <a:rPr lang="zh-CN" altLang="en-US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有效性</a:t>
              </a:r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84" name="组合 18"/>
          <p:cNvGrpSpPr/>
          <p:nvPr/>
        </p:nvGrpSpPr>
        <p:grpSpPr>
          <a:xfrm>
            <a:off x="4214813" y="4762500"/>
            <a:ext cx="3535362" cy="1311275"/>
            <a:chOff x="6615" y="1177"/>
            <a:chExt cx="5568" cy="2067"/>
          </a:xfrm>
        </p:grpSpPr>
        <p:sp>
          <p:nvSpPr>
            <p:cNvPr id="20" name="矩形 19"/>
            <p:cNvSpPr/>
            <p:nvPr/>
          </p:nvSpPr>
          <p:spPr>
            <a:xfrm>
              <a:off x="6615" y="1177"/>
              <a:ext cx="5568" cy="2067"/>
            </a:xfrm>
            <a:prstGeom prst="rect">
              <a:avLst/>
            </a:prstGeom>
            <a:solidFill>
              <a:srgbClr val="DBEBF7"/>
            </a:solidFill>
            <a:ln>
              <a:solidFill>
                <a:srgbClr val="DB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933" y="1403"/>
              <a:ext cx="4932" cy="161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05</a:t>
              </a:r>
              <a:r>
                <a:rPr lang="en-US" altLang="zh-CN" sz="2400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r>
                <a:rPr lang="zh-CN" altLang="en-US" sz="2400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公平性</a:t>
              </a:r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87" name="组合 21"/>
          <p:cNvGrpSpPr/>
          <p:nvPr/>
        </p:nvGrpSpPr>
        <p:grpSpPr>
          <a:xfrm>
            <a:off x="8159750" y="1338263"/>
            <a:ext cx="3536950" cy="1312862"/>
            <a:chOff x="6615" y="1177"/>
            <a:chExt cx="5568" cy="2067"/>
          </a:xfrm>
        </p:grpSpPr>
        <p:sp>
          <p:nvSpPr>
            <p:cNvPr id="23" name="矩形 22"/>
            <p:cNvSpPr/>
            <p:nvPr/>
          </p:nvSpPr>
          <p:spPr>
            <a:xfrm>
              <a:off x="6615" y="1177"/>
              <a:ext cx="5568" cy="2067"/>
            </a:xfrm>
            <a:prstGeom prst="rect">
              <a:avLst/>
            </a:prstGeom>
            <a:solidFill>
              <a:srgbClr val="DBEBF7"/>
            </a:solidFill>
            <a:ln>
              <a:solidFill>
                <a:srgbClr val="DB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933" y="1403"/>
              <a:ext cx="4932" cy="161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    </a:t>
              </a:r>
              <a:r>
                <a:rPr lang="zh-CN" altLang="en-US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安全性</a:t>
              </a:r>
              <a:endParaRPr lang="zh-CN" altLang="en-US" sz="2400" strike="noStrike" noProof="1">
                <a:solidFill>
                  <a:srgbClr val="3959B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090" name="组合 24"/>
          <p:cNvGrpSpPr/>
          <p:nvPr/>
        </p:nvGrpSpPr>
        <p:grpSpPr>
          <a:xfrm>
            <a:off x="8159750" y="3122613"/>
            <a:ext cx="3536950" cy="1312862"/>
            <a:chOff x="6615" y="1177"/>
            <a:chExt cx="5568" cy="2067"/>
          </a:xfrm>
        </p:grpSpPr>
        <p:sp>
          <p:nvSpPr>
            <p:cNvPr id="26" name="矩形 25"/>
            <p:cNvSpPr/>
            <p:nvPr/>
          </p:nvSpPr>
          <p:spPr>
            <a:xfrm>
              <a:off x="6615" y="1177"/>
              <a:ext cx="5568" cy="2067"/>
            </a:xfrm>
            <a:prstGeom prst="rect">
              <a:avLst/>
            </a:prstGeom>
            <a:solidFill>
              <a:srgbClr val="DBEBF7"/>
            </a:solidFill>
            <a:ln>
              <a:solidFill>
                <a:srgbClr val="DB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933" y="1403"/>
              <a:ext cx="4932" cy="161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2400" strike="noStrike" noProof="1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04</a:t>
              </a:r>
              <a:r>
                <a:rPr lang="en-US" altLang="zh-CN" sz="2400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</a:t>
              </a:r>
              <a:r>
                <a:rPr lang="zh-CN" altLang="en-US" sz="2400">
                  <a:solidFill>
                    <a:srgbClr val="3959B9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创新性</a:t>
              </a:r>
              <a:endParaRPr lang="zh-CN" altLang="en-US" sz="24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96" name="object 38"/>
          <p:cNvSpPr/>
          <p:nvPr/>
        </p:nvSpPr>
        <p:spPr>
          <a:xfrm>
            <a:off x="669925" y="3216275"/>
            <a:ext cx="2895600" cy="3049588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square" lIns="0" tIns="0" rIns="0" bIns="0" anchor="t" anchorCtr="0"/>
          <a:lstStyle/>
          <a:p>
            <a:endParaRPr lang="zh-CN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-6350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</a:rPr>
              <a:t>药品基本信息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960755" y="2103120"/>
          <a:ext cx="10245725" cy="284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880000"/>
                <a:gridCol w="2199640"/>
                <a:gridCol w="2880000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申报目录类别</a:t>
                      </a:r>
                      <a:endParaRPr lang="en-US" altLang="zh-CN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0" dirty="0" err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基本医保目录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药品通用名称</a:t>
                      </a:r>
                      <a:endParaRPr lang="en-US" altLang="zh-CN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养血祛风止痛颗粒</a:t>
                      </a:r>
                      <a:endParaRPr lang="en-US" altLang="zh-CN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注册规格</a:t>
                      </a:r>
                      <a:endParaRPr lang="en-US" altLang="zh-CN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每袋装8g（相当于饮片32g）</a:t>
                      </a:r>
                      <a:endParaRPr lang="en-US" altLang="zh-CN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功能主治</a:t>
                      </a:r>
                      <a:endParaRPr lang="en-US" altLang="zh-CN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 fontAlgn="auto">
                        <a:lnSpc>
                          <a:spcPct val="13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补气养血，散风止痛。用于频发性紧张型头痛中医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辨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证属气血两虚证，症见头痛反复发作、头脑昏沉，以及食少纳呆、自汗、气短、神疲乏力、面色苍白，舌淡苔白、脉沉细而弱等。</a:t>
                      </a:r>
                      <a:endParaRPr lang="en-US" altLang="zh-CN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用法用量</a:t>
                      </a:r>
                      <a:endParaRPr lang="en-US" altLang="zh-CN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口服。一次2袋，一日2次。疗程12周。</a:t>
                      </a:r>
                      <a:endParaRPr lang="en-US" altLang="zh-CN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  <a:tc hMerge="1">
                  <a:tcPr anchor="ctr">
                    <a:solidFill>
                      <a:srgbClr val="DAEAF6"/>
                    </a:solidFill>
                  </a:tcPr>
                </a:tc>
              </a:tr>
              <a:tr h="522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全球首个上市国家/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地区及上市时间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中国，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2025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月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目前大陆地区同通用名药品的上市情况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无</a:t>
                      </a:r>
                      <a:endParaRPr lang="zh-CN" altLang="zh-CN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中国大陆首次上市时间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2025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</a:t>
                      </a:r>
                      <a:r>
                        <a:rPr lang="zh-CN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月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是否为OTC药品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65505" y="1642745"/>
            <a:ext cx="68262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国内首个获批治疗频发性紧张型头痛的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1.1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类创新中药</a:t>
            </a:r>
            <a:endParaRPr lang="zh-CN" altLang="en-US" sz="1600" b="1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0755" y="5205730"/>
            <a:ext cx="10260965" cy="1182370"/>
          </a:xfrm>
          <a:prstGeom prst="rect">
            <a:avLst/>
          </a:prstGeom>
          <a:ln>
            <a:solidFill>
              <a:srgbClr val="3959B9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3959B9"/>
                </a:solidFill>
                <a:latin typeface="微软雅黑" panose="020B0503020204020204" charset="-122"/>
                <a:sym typeface="+mn-ea"/>
              </a:rPr>
              <a:t>参照药品建议：通天口服液</a:t>
            </a:r>
            <a:endParaRPr lang="zh-CN" altLang="en-US" sz="1600" b="1">
              <a:solidFill>
                <a:srgbClr val="3959B9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/>
              <a:t>参照药品选择理由</a:t>
            </a:r>
            <a:r>
              <a:rPr lang="zh-CN" altLang="en-US" sz="1600"/>
              <a:t>：通天口服液是国家医保乙类及国家基药目录收录品种，临床应用广泛。与养血祛风止痛颗粒功能主治相近，均具备祛风止痛的功效，适用于原发性头痛的治疗。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22225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</a:rPr>
              <a:t>药品基本信息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43" name="组合 42"/>
          <p:cNvGrpSpPr/>
          <p:nvPr>
            <p:custDataLst>
              <p:tags r:id="rId1"/>
            </p:custDataLst>
          </p:nvPr>
        </p:nvGrpSpPr>
        <p:grpSpPr>
          <a:xfrm>
            <a:off x="690880" y="1649095"/>
            <a:ext cx="10810875" cy="1151890"/>
            <a:chOff x="1088" y="2317"/>
            <a:chExt cx="17025" cy="1814"/>
          </a:xfrm>
        </p:grpSpPr>
        <p:sp useBgFill="1">
          <p:nvSpPr>
            <p:cNvPr id="45" name="单圆角矩形 5"/>
            <p:cNvSpPr/>
            <p:nvPr>
              <p:custDataLst>
                <p:tags r:id="rId2"/>
              </p:custDataLst>
            </p:nvPr>
          </p:nvSpPr>
          <p:spPr>
            <a:xfrm>
              <a:off x="1088" y="2317"/>
              <a:ext cx="17025" cy="1814"/>
            </a:xfrm>
            <a:prstGeom prst="round1Rect">
              <a:avLst>
                <a:gd name="adj" fmla="val 0"/>
              </a:avLst>
            </a:prstGeom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 spc="3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>
              <a:off x="2167" y="2402"/>
              <a:ext cx="15494" cy="6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3959B9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疾病基本情况</a:t>
              </a:r>
              <a:endParaRPr lang="zh-CN" altLang="en-US" sz="2000" b="1">
                <a:solidFill>
                  <a:srgbClr val="3959B9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344" y="3097"/>
              <a:ext cx="16525" cy="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      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紧张型头痛是我国</a:t>
              </a:r>
              <a:r>
                <a:rPr lang="zh-CN" altLang="en-US" sz="1400" b="1" dirty="0">
                  <a:solidFill>
                    <a:srgbClr val="FF0000"/>
                  </a:solidFill>
                  <a:latin typeface="+mn-ea"/>
                  <a:cs typeface="+mn-ea"/>
                  <a:sym typeface="+mn-ea"/>
                </a:rPr>
                <a:t>最常见的原发性头痛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随着发作频率增加，患者常合并焦虑、抑郁等精神心理障碍，疾病负担随之进一步加重。流行病学数据显示，全球紧张型头痛患病率为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11%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～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45%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，</a:t>
              </a:r>
              <a:r>
                <a:rPr lang="zh-CN" altLang="en-US" sz="1400" b="1" dirty="0">
                  <a:solidFill>
                    <a:srgbClr val="FF0000"/>
                  </a:solidFill>
                  <a:latin typeface="+mn-ea"/>
                  <a:cs typeface="+mn-ea"/>
                  <a:sym typeface="+mn-ea"/>
                </a:rPr>
                <a:t>我国年患病率为</a:t>
              </a:r>
              <a:r>
                <a:rPr lang="en-US" altLang="zh-CN" sz="1400" b="1" dirty="0">
                  <a:solidFill>
                    <a:srgbClr val="FF0000"/>
                  </a:solidFill>
                  <a:latin typeface="+mn-ea"/>
                  <a:cs typeface="+mn-ea"/>
                  <a:sym typeface="+mn-ea"/>
                </a:rPr>
                <a:t>10.8%</a:t>
              </a:r>
              <a:r>
                <a:rPr lang="en-US" altLang="zh-CN" sz="1400" baseline="3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[1]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，</a:t>
              </a:r>
              <a:r>
                <a:rPr lang="zh-CN" altLang="en-US" sz="1400" b="1" dirty="0">
                  <a:solidFill>
                    <a:srgbClr val="FF0000"/>
                  </a:solidFill>
                  <a:latin typeface="+mn-ea"/>
                  <a:cs typeface="+mn-ea"/>
                  <a:sym typeface="+mn-ea"/>
                </a:rPr>
                <a:t>患病人数约</a:t>
              </a:r>
              <a:r>
                <a:rPr lang="en-US" altLang="zh-CN" sz="1400" b="1" dirty="0">
                  <a:solidFill>
                    <a:srgbClr val="FF0000"/>
                  </a:solidFill>
                  <a:latin typeface="+mn-ea"/>
                  <a:cs typeface="+mn-ea"/>
                  <a:sym typeface="+mn-ea"/>
                </a:rPr>
                <a:t>1.5</a:t>
              </a:r>
              <a:r>
                <a:rPr lang="zh-CN" altLang="en-US" sz="1400" b="1" dirty="0">
                  <a:solidFill>
                    <a:srgbClr val="FF0000"/>
                  </a:solidFill>
                  <a:latin typeface="+mn-ea"/>
                  <a:cs typeface="+mn-ea"/>
                  <a:sym typeface="+mn-ea"/>
                </a:rPr>
                <a:t>亿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ea"/>
                </a:rPr>
                <a:t>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8" name="圆角矩形 19"/>
            <p:cNvSpPr/>
            <p:nvPr>
              <p:custDataLst>
                <p:tags r:id="rId5"/>
              </p:custDataLst>
            </p:nvPr>
          </p:nvSpPr>
          <p:spPr>
            <a:xfrm rot="5400000">
              <a:off x="1092" y="2399"/>
              <a:ext cx="684" cy="691"/>
            </a:xfrm>
            <a:prstGeom prst="roundRect">
              <a:avLst>
                <a:gd name="adj" fmla="val 0"/>
              </a:avLst>
            </a:prstGeom>
            <a:solidFill>
              <a:srgbClr val="3959B9"/>
            </a:solidFill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 spc="3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9" name="燕尾形 20"/>
            <p:cNvSpPr/>
            <p:nvPr>
              <p:custDataLst>
                <p:tags r:id="rId6"/>
              </p:custDataLst>
            </p:nvPr>
          </p:nvSpPr>
          <p:spPr>
            <a:xfrm>
              <a:off x="1344" y="2612"/>
              <a:ext cx="179" cy="266"/>
            </a:xfrm>
            <a:prstGeom prst="chevron">
              <a:avLst>
                <a:gd name="adj" fmla="val 64013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7"/>
            </p:custDataLst>
          </p:nvPr>
        </p:nvGrpSpPr>
        <p:grpSpPr>
          <a:xfrm>
            <a:off x="690880" y="4435475"/>
            <a:ext cx="10810240" cy="1871980"/>
            <a:chOff x="1088" y="6900"/>
            <a:chExt cx="17024" cy="2948"/>
          </a:xfrm>
        </p:grpSpPr>
        <p:sp useBgFill="1">
          <p:nvSpPr>
            <p:cNvPr id="80" name="单圆角矩形 5"/>
            <p:cNvSpPr/>
            <p:nvPr>
              <p:custDataLst>
                <p:tags r:id="rId8"/>
              </p:custDataLst>
            </p:nvPr>
          </p:nvSpPr>
          <p:spPr>
            <a:xfrm>
              <a:off x="1088" y="6900"/>
              <a:ext cx="17025" cy="2948"/>
            </a:xfrm>
            <a:prstGeom prst="round1Rect">
              <a:avLst>
                <a:gd name="adj" fmla="val 0"/>
              </a:avLst>
            </a:prstGeom>
            <a:ln>
              <a:noFill/>
            </a:ln>
            <a:effectLst>
              <a:outerShdw blurRad="203200" dist="76200" dir="8100000" algn="tr" rotWithShape="0">
                <a:schemeClr val="accent2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 spc="3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9"/>
              </p:custDataLst>
            </p:nvPr>
          </p:nvSpPr>
          <p:spPr>
            <a:xfrm>
              <a:off x="2140" y="6996"/>
              <a:ext cx="15494" cy="6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3959B9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与同类药品相比的优势和不足</a:t>
              </a:r>
              <a:endParaRPr lang="zh-CN" altLang="en-US" sz="2000" b="1">
                <a:solidFill>
                  <a:srgbClr val="3959B9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0"/>
              </p:custDataLst>
            </p:nvPr>
          </p:nvSpPr>
          <p:spPr>
            <a:xfrm>
              <a:off x="1345" y="7779"/>
              <a:ext cx="16525" cy="18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285750" indent="-28575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9B9"/>
                </a:buClr>
                <a:buFont typeface="Wingdings" panose="05000000000000000000" charset="0"/>
                <a:buChar char="Ø"/>
              </a:pPr>
              <a:r>
                <a:rPr lang="zh-CN" altLang="en-US" sz="1400" b="1" dirty="0">
                  <a:solidFill>
                    <a:srgbClr val="FF0000"/>
                  </a:solidFill>
                  <a:sym typeface="+mn-ea"/>
                </a:rPr>
                <a:t>专用于频发性紧张型头痛</a:t>
              </a:r>
              <a:r>
                <a:rPr lang="zh-CN" altLang="en-US" sz="1400" dirty="0">
                  <a:sym typeface="+mn-ea"/>
                </a:rPr>
                <a:t>，精准提升治疗的有效率。</a:t>
              </a:r>
              <a:endParaRPr lang="en-US" altLang="zh-CN" sz="1400" dirty="0">
                <a:sym typeface="+mn-ea"/>
              </a:endParaRPr>
            </a:p>
            <a:p>
              <a:pPr marL="285750" indent="-28575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9B9"/>
                </a:buClr>
                <a:buFont typeface="Wingdings" panose="05000000000000000000" charset="0"/>
                <a:buChar char="Ø"/>
              </a:pPr>
              <a:r>
                <a:rPr lang="zh-CN" altLang="en-US" sz="1400" dirty="0">
                  <a:sym typeface="+mn-ea"/>
                </a:rPr>
                <a:t>说明书中用法用量明确</a:t>
              </a:r>
              <a:r>
                <a:rPr lang="zh-CN" altLang="en-US" sz="1400" dirty="0">
                  <a:sym typeface="+mn-ea"/>
                </a:rPr>
                <a:t>疗程为</a:t>
              </a:r>
              <a:r>
                <a:rPr lang="zh-CN" altLang="en-US" sz="1400" dirty="0">
                  <a:sym typeface="+mn-ea"/>
                </a:rPr>
                <a:t>12周，</a:t>
              </a:r>
              <a:r>
                <a:rPr lang="zh-CN" altLang="en-US" sz="1400" b="1" dirty="0">
                  <a:solidFill>
                    <a:srgbClr val="FF0000"/>
                  </a:solidFill>
                  <a:sym typeface="+mn-ea"/>
                </a:rPr>
                <a:t>契合频发性紧张型头痛患者长期用药的需求</a:t>
              </a:r>
              <a:r>
                <a:rPr lang="zh-CN" altLang="en-US" sz="1400" dirty="0">
                  <a:sym typeface="+mn-ea"/>
                </a:rPr>
                <a:t>。</a:t>
              </a:r>
              <a:endParaRPr lang="en-US" altLang="zh-CN" sz="1400" dirty="0">
                <a:sym typeface="+mn-ea"/>
              </a:endParaRPr>
            </a:p>
            <a:p>
              <a:pPr marL="285750" indent="-28575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9B9"/>
                </a:buClr>
                <a:buFont typeface="Wingdings" panose="05000000000000000000" charset="0"/>
                <a:buChar char="Ø"/>
              </a:pPr>
              <a:r>
                <a:rPr lang="zh-CN" altLang="en-US" sz="1400" dirty="0">
                  <a:sym typeface="+mn-ea"/>
                </a:rPr>
                <a:t>处方源自张锡纯</a:t>
              </a:r>
              <a:r>
                <a:rPr lang="en-US" altLang="zh-CN" sz="1400" dirty="0">
                  <a:sym typeface="+mn-ea"/>
                </a:rPr>
                <a:t>“</a:t>
              </a:r>
              <a:r>
                <a:rPr lang="zh-CN" altLang="en-US" sz="1400" dirty="0">
                  <a:sym typeface="+mn-ea"/>
                </a:rPr>
                <a:t>升陷汤</a:t>
              </a:r>
              <a:r>
                <a:rPr lang="en-US" altLang="zh-CN" sz="1400" dirty="0">
                  <a:sym typeface="+mn-ea"/>
                </a:rPr>
                <a:t>”</a:t>
              </a:r>
              <a:r>
                <a:rPr lang="zh-CN" altLang="en-US" sz="1400" dirty="0">
                  <a:sym typeface="+mn-ea"/>
                </a:rPr>
                <a:t>加减，以</a:t>
              </a:r>
              <a:r>
                <a:rPr lang="en-US" altLang="zh-CN" sz="1400" dirty="0">
                  <a:sym typeface="+mn-ea"/>
                </a:rPr>
                <a:t>“</a:t>
              </a:r>
              <a:r>
                <a:rPr lang="zh-CN" altLang="en-US" sz="1400" dirty="0">
                  <a:sym typeface="+mn-ea"/>
                </a:rPr>
                <a:t>补气养血、散风止痛</a:t>
              </a:r>
              <a:r>
                <a:rPr lang="en-US" altLang="zh-CN" sz="1400" dirty="0">
                  <a:sym typeface="+mn-ea"/>
                </a:rPr>
                <a:t>”</a:t>
              </a:r>
              <a:r>
                <a:rPr lang="zh-CN" altLang="en-US" sz="1400" dirty="0">
                  <a:sym typeface="+mn-ea"/>
                </a:rPr>
                <a:t>调理根源，</a:t>
              </a:r>
              <a:r>
                <a:rPr lang="zh-CN" altLang="en-US" sz="1400" b="1" dirty="0">
                  <a:solidFill>
                    <a:srgbClr val="FF0000"/>
                  </a:solidFill>
                  <a:sym typeface="+mn-ea"/>
                </a:rPr>
                <a:t>兼顾短期缓解症状与长期降低发作频率</a:t>
              </a:r>
              <a:r>
                <a:rPr lang="zh-CN" altLang="en-US" sz="1400" dirty="0">
                  <a:sym typeface="+mn-ea"/>
                </a:rPr>
                <a:t>。</a:t>
              </a:r>
              <a:endParaRPr lang="en-US" altLang="zh-CN" sz="1400" dirty="0">
                <a:sym typeface="+mn-ea"/>
              </a:endParaRPr>
            </a:p>
            <a:p>
              <a:pPr marL="285750" indent="-28575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59B9"/>
                </a:buClr>
                <a:buFont typeface="Wingdings" panose="05000000000000000000" charset="0"/>
                <a:buChar char="Ø"/>
              </a:pPr>
              <a:r>
                <a:rPr lang="zh-CN" altLang="en-US" sz="1400" dirty="0">
                  <a:sym typeface="+mn-ea"/>
                </a:rPr>
                <a:t>组方中</a:t>
              </a:r>
              <a:r>
                <a:rPr lang="zh-CN" altLang="en-US" sz="1400" b="1" dirty="0">
                  <a:solidFill>
                    <a:srgbClr val="FF0000"/>
                  </a:solidFill>
                  <a:sym typeface="+mn-ea"/>
                </a:rPr>
                <a:t>不含毒性中药材</a:t>
              </a:r>
              <a:r>
                <a:rPr lang="zh-CN" altLang="en-US" sz="1400" dirty="0">
                  <a:sym typeface="+mn-ea"/>
                </a:rPr>
                <a:t>，且</a:t>
              </a:r>
              <a:r>
                <a:rPr lang="zh-CN" altLang="en-US" sz="1400" b="1" dirty="0">
                  <a:solidFill>
                    <a:srgbClr val="FF0000"/>
                  </a:solidFill>
                  <a:sym typeface="+mn-ea"/>
                </a:rPr>
                <a:t>说明书有详实安全性信息</a:t>
              </a:r>
              <a:r>
                <a:rPr lang="zh-CN" altLang="en-US" sz="1400" dirty="0">
                  <a:sym typeface="+mn-ea"/>
                </a:rPr>
                <a:t>，为临床用药</a:t>
              </a:r>
              <a:r>
                <a:rPr lang="zh-CN" altLang="en-US" sz="1400" dirty="0">
                  <a:sym typeface="+mn-ea"/>
                </a:rPr>
                <a:t>提供</a:t>
              </a:r>
              <a:r>
                <a:rPr lang="zh-CN" altLang="en-US" sz="1400" dirty="0">
                  <a:sym typeface="+mn-ea"/>
                </a:rPr>
                <a:t>参考，助力医生评估风险。</a:t>
              </a:r>
              <a:endParaRPr lang="zh-CN" altLang="en-US" sz="1400" dirty="0">
                <a:sym typeface="+mn-ea"/>
              </a:endParaRPr>
            </a:p>
          </p:txBody>
        </p:sp>
        <p:grpSp>
          <p:nvGrpSpPr>
            <p:cNvPr id="10" name="组合 9"/>
            <p:cNvGrpSpPr/>
            <p:nvPr>
              <p:custDataLst>
                <p:tags r:id="rId11"/>
              </p:custDataLst>
            </p:nvPr>
          </p:nvGrpSpPr>
          <p:grpSpPr>
            <a:xfrm>
              <a:off x="1089" y="6989"/>
              <a:ext cx="690" cy="684"/>
              <a:chOff x="1089" y="5492"/>
              <a:chExt cx="690" cy="684"/>
            </a:xfrm>
          </p:grpSpPr>
          <p:sp>
            <p:nvSpPr>
              <p:cNvPr id="83" name="圆角矩形 19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1092" y="5489"/>
                <a:ext cx="684" cy="691"/>
              </a:xfrm>
              <a:prstGeom prst="roundRect">
                <a:avLst>
                  <a:gd name="adj" fmla="val 0"/>
                </a:avLst>
              </a:prstGeom>
              <a:solidFill>
                <a:srgbClr val="3959B9"/>
              </a:solidFill>
              <a:ln>
                <a:noFill/>
              </a:ln>
              <a:effectLst>
                <a:outerShdw blurRad="203200" dist="76200" dir="8100000" algn="tr" rotWithShape="0">
                  <a:schemeClr val="accent2">
                    <a:lumMod val="75000"/>
                    <a:alpha val="20000"/>
                  </a:scheme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b="1" spc="300">
                  <a:solidFill>
                    <a:schemeClr val="lt1">
                      <a:lumMod val="10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4" name="燕尾形 20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44" y="5702"/>
                <a:ext cx="179" cy="266"/>
              </a:xfrm>
              <a:prstGeom prst="chevron">
                <a:avLst>
                  <a:gd name="adj" fmla="val 64013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266700" y="6478905"/>
            <a:ext cx="117348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/>
              <a:t>[1]</a:t>
            </a:r>
            <a:r>
              <a:rPr lang="zh-CN" altLang="en-US" sz="1000"/>
              <a:t>中华医学会神经病学分会</a:t>
            </a:r>
            <a:r>
              <a:rPr lang="en-US" altLang="zh-CN" sz="1000"/>
              <a:t>, </a:t>
            </a:r>
            <a:r>
              <a:rPr lang="zh-CN" altLang="en-US" sz="1000"/>
              <a:t>中华医学会神经病学分会头痛协作组</a:t>
            </a:r>
            <a:r>
              <a:rPr lang="en-US" altLang="zh-CN" sz="1000"/>
              <a:t>. </a:t>
            </a:r>
            <a:r>
              <a:rPr lang="zh-CN" altLang="en-US" sz="1000"/>
              <a:t>中国紧张型头痛诊断与治疗指南（中华医学会神经病学分会第一版）</a:t>
            </a:r>
            <a:r>
              <a:rPr lang="en-US" altLang="zh-CN" sz="1000"/>
              <a:t>[J]. </a:t>
            </a:r>
            <a:r>
              <a:rPr lang="zh-CN" altLang="en-US" sz="1000"/>
              <a:t>中华神经科杂志</a:t>
            </a:r>
            <a:r>
              <a:rPr lang="en-US" altLang="zh-CN" sz="1000"/>
              <a:t>, 2023, 56(6): 614-625.</a:t>
            </a:r>
            <a:endParaRPr lang="en-US" altLang="zh-CN" sz="1000"/>
          </a:p>
        </p:txBody>
      </p:sp>
      <p:grpSp>
        <p:nvGrpSpPr>
          <p:cNvPr id="44" name="组合 43"/>
          <p:cNvGrpSpPr/>
          <p:nvPr/>
        </p:nvGrpSpPr>
        <p:grpSpPr>
          <a:xfrm>
            <a:off x="690880" y="3018155"/>
            <a:ext cx="10810875" cy="1188085"/>
            <a:chOff x="1088" y="4622"/>
            <a:chExt cx="17025" cy="1871"/>
          </a:xfrm>
        </p:grpSpPr>
        <p:sp useBgFill="1">
          <p:nvSpPr>
            <p:cNvPr id="37" name="单圆角矩形 5"/>
            <p:cNvSpPr/>
            <p:nvPr>
              <p:custDataLst>
                <p:tags r:id="rId14"/>
              </p:custDataLst>
            </p:nvPr>
          </p:nvSpPr>
          <p:spPr>
            <a:xfrm>
              <a:off x="1088" y="4622"/>
              <a:ext cx="17025" cy="1871"/>
            </a:xfrm>
            <a:prstGeom prst="round1Rect">
              <a:avLst>
                <a:gd name="adj" fmla="val 0"/>
              </a:avLst>
            </a:prstGeom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endParaRPr lang="zh-CN" altLang="en-US" sz="2400" b="1" spc="3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15"/>
              </p:custDataLst>
            </p:nvPr>
          </p:nvSpPr>
          <p:spPr>
            <a:xfrm>
              <a:off x="2167" y="4707"/>
              <a:ext cx="15494" cy="68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3959B9"/>
                  </a:solidFill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弥补未满足的治疗需求情况</a:t>
              </a:r>
              <a:endParaRPr lang="zh-CN" altLang="en-US" sz="2000" b="1">
                <a:solidFill>
                  <a:srgbClr val="3959B9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16"/>
              </p:custDataLst>
            </p:nvPr>
          </p:nvSpPr>
          <p:spPr>
            <a:xfrm>
              <a:off x="1344" y="5374"/>
              <a:ext cx="16525" cy="109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       </a:t>
              </a:r>
              <a:r>
                <a:rPr lang="zh-CN" altLang="en-US" sz="1400" dirty="0">
                  <a:latin typeface="微软雅黑" panose="020B0503020204020204" charset="-122"/>
                  <a:cs typeface="微软雅黑" panose="020B0503020204020204" charset="-122"/>
                  <a:sym typeface="+mn-ea"/>
                </a:rPr>
                <a:t>紧张型头痛易反复发作，给患者带来极大困扰。目前临床常用止痛、镇静类药物对症治疗，但长期用药副作用显著，还可能引发药物过度使用性头痛，加重病情。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endParaRPr>
            </a:p>
          </p:txBody>
        </p:sp>
        <p:sp>
          <p:nvSpPr>
            <p:cNvPr id="40" name="圆角矩形 19"/>
            <p:cNvSpPr/>
            <p:nvPr>
              <p:custDataLst>
                <p:tags r:id="rId17"/>
              </p:custDataLst>
            </p:nvPr>
          </p:nvSpPr>
          <p:spPr>
            <a:xfrm rot="5400000">
              <a:off x="1092" y="4704"/>
              <a:ext cx="684" cy="691"/>
            </a:xfrm>
            <a:prstGeom prst="roundRect">
              <a:avLst>
                <a:gd name="adj" fmla="val 0"/>
              </a:avLst>
            </a:prstGeom>
            <a:solidFill>
              <a:srgbClr val="3959B9"/>
            </a:solidFill>
            <a:ln>
              <a:noFill/>
            </a:ln>
            <a:effectLst>
              <a:outerShdw blurRad="203200" dist="76200" dir="8100000" algn="tr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endParaRPr lang="zh-CN" altLang="en-US" sz="2400" b="1" spc="3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1" name="燕尾形 20"/>
            <p:cNvSpPr/>
            <p:nvPr>
              <p:custDataLst>
                <p:tags r:id="rId18"/>
              </p:custDataLst>
            </p:nvPr>
          </p:nvSpPr>
          <p:spPr>
            <a:xfrm>
              <a:off x="1344" y="4917"/>
              <a:ext cx="179" cy="266"/>
            </a:xfrm>
            <a:prstGeom prst="chevron">
              <a:avLst>
                <a:gd name="adj" fmla="val 64013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custDataLst>
      <p:tags r:id="rId1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96398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</a:rPr>
              <a:t>安全性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156" name="文本框 1"/>
          <p:cNvSpPr txBox="1"/>
          <p:nvPr/>
        </p:nvSpPr>
        <p:spPr>
          <a:xfrm>
            <a:off x="865505" y="1577340"/>
            <a:ext cx="8229600" cy="450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>
                <a:solidFill>
                  <a:srgbClr val="3959B9"/>
                </a:solidFill>
                <a:sym typeface="+mn-ea"/>
              </a:rPr>
              <a:t>药品说明书收载的安全性信息</a:t>
            </a:r>
            <a:endParaRPr lang="zh-CN" altLang="en-US" sz="18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157" name="文本框 7"/>
          <p:cNvSpPr txBox="1"/>
          <p:nvPr/>
        </p:nvSpPr>
        <p:spPr>
          <a:xfrm>
            <a:off x="945515" y="5304155"/>
            <a:ext cx="10172700" cy="1097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b="1">
                <a:solidFill>
                  <a:srgbClr val="3959B9"/>
                </a:solidFill>
                <a:latin typeface="Arial" panose="020B0604020202020204" pitchFamily="34" charset="0"/>
                <a:ea typeface="微软雅黑" panose="020B0503020204020204" charset="-122"/>
              </a:rPr>
              <a:t>安全性方面优势和不足</a:t>
            </a:r>
            <a:endParaRPr lang="zh-CN" altLang="en-US" sz="18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59B9"/>
              </a:buClr>
              <a:buFont typeface="Wingdings" panose="05000000000000000000" charset="0"/>
              <a:buChar char="Ø"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charset="-122"/>
              </a:rPr>
              <a:t>组方</a:t>
            </a:r>
            <a:r>
              <a:rPr lang="zh-CN" altLang="en-US" sz="1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不含有毒的中药材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1400"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59B9"/>
              </a:buClr>
              <a:buFont typeface="Wingdings" panose="05000000000000000000" charset="0"/>
              <a:buChar char="Ø"/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charset="-122"/>
              </a:rPr>
              <a:t>说明书中对不良反应、禁忌、注意事项均进行了详细且明确的描述，</a:t>
            </a:r>
            <a:r>
              <a:rPr lang="zh-CN" altLang="en-US" sz="1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较同类药品用药指导更规范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charset="-122"/>
              </a:rPr>
              <a:t>，用药更安全。</a:t>
            </a:r>
            <a:endParaRPr lang="zh-CN" altLang="en-US" sz="1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946150" y="2117725"/>
          <a:ext cx="10171430" cy="297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15"/>
                <a:gridCol w="8857615"/>
              </a:tblGrid>
              <a:tr h="963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不良反应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临床试验期间共有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517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例受试者使用本品。临床试验中的不良反应：恶心、胃痛、胃胀、心悸以及丙氨酸氨基转移酶、天门冬氨酸氨基转移酶、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γ-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谷氨酰转肽酶、碱性磷酸酶、直接胆红素和总胆红素等肝生化指标升高，血肌酐升高、尿微量白蛋白检出、尿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β-N-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乙酰基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-D-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氨基葡糖苷酶（尿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NAG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酶）升高、尿红细胞增加、尿白细胞增加等肾脏生化指标异常，白细胞分类计数异常等。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</a:tr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禁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       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忌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严重肝肾功能不全者禁用。</a:t>
                      </a:r>
                      <a:r>
                        <a:rPr lang="en-US" altLang="zh-CN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2.</a:t>
                      </a:r>
                      <a:r>
                        <a:rPr lang="zh-CN" altLang="en-US" sz="13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对本品及所含成份过敏者禁用。</a:t>
                      </a:r>
                      <a:endParaRPr lang="zh-CN" altLang="en-US" sz="13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注意事项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有肝肾基础疾病者、肝肾功能异常者、肝肾功能不全者慎用。服药期间应定期检查肝、肾相关指标。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2.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过敏体质者慎用。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3.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本品尚无用于孕妇、哺乳期妇女、儿童人群的有效性和安全性数据。</a:t>
                      </a:r>
                      <a:endParaRPr lang="zh-CN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毒理研究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大鼠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26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周重复给药毒性试验中，经口给予本品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13.2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27.0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54.0g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饮片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/kg/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天（以体表面积计，约为人临床剂量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128g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饮片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/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天的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1.0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2.0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4.0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倍），连续给药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26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周，恢复期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周。给药中期和给药末期，低、中、高剂量组尿白细胞（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WBC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）、尿蛋白（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PRO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）和尿酮体（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KET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）阳性数量增加、尿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pH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和尿比重（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SG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）升高；中、高剂量组可见肝脏和肾脏的脏体系数与脏脑系数升高；恢复期可恢复。</a:t>
                      </a:r>
                      <a:endParaRPr lang="zh-CN" altLang="en-US" sz="13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D8EAF8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448810" y="1673225"/>
            <a:ext cx="615886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1600">
                <a:latin typeface="微软雅黑" panose="020B0503020204020204" charset="-122"/>
                <a:cs typeface="微软雅黑" panose="020B0503020204020204" charset="-122"/>
              </a:rPr>
              <a:t>Ⅱ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en-US" sz="1600">
                <a:latin typeface="微软雅黑" panose="020B0503020204020204" charset="-122"/>
                <a:cs typeface="微软雅黑" panose="020B0503020204020204" charset="-122"/>
              </a:rPr>
              <a:t>Ⅲ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期临床试验不良反应发生率为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1.9%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无严重不良反应</a:t>
            </a:r>
            <a:r>
              <a:rPr lang="zh-CN" altLang="en-US" sz="160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22225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sym typeface="+mn-ea"/>
              </a:rPr>
              <a:t>有效性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1"/>
            </p:custDataLst>
          </p:nvPr>
        </p:nvSpPr>
        <p:spPr>
          <a:xfrm>
            <a:off x="709930" y="1994535"/>
            <a:ext cx="10823575" cy="1677035"/>
          </a:xfrm>
          <a:prstGeom prst="roundRect">
            <a:avLst>
              <a:gd name="adj" fmla="val 10446"/>
            </a:avLst>
          </a:prstGeom>
          <a:solidFill>
            <a:srgbClr val="D8EAF8"/>
          </a:solidFill>
          <a:ln w="9525">
            <a:gradFill>
              <a:gsLst>
                <a:gs pos="100000">
                  <a:schemeClr val="accent1">
                    <a:alpha val="15000"/>
                  </a:schemeClr>
                </a:gs>
                <a:gs pos="0">
                  <a:schemeClr val="accent1"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44145" tIns="0" rIns="144145" bIns="0" numCol="1" spcCol="0" rtlCol="0" fromWordArt="0" anchor="ctr" anchorCtr="0" forceAA="0" compatLnSpc="1">
            <a:no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1400" kern="0" dirty="0">
              <a:ln>
                <a:noFill/>
                <a:prstDash val="sysDot"/>
              </a:ln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2"/>
            </p:custDataLst>
          </p:nvPr>
        </p:nvSpPr>
        <p:spPr>
          <a:xfrm>
            <a:off x="733108" y="1941513"/>
            <a:ext cx="728980" cy="90170"/>
          </a:xfrm>
          <a:prstGeom prst="roundRect">
            <a:avLst>
              <a:gd name="adj" fmla="val 50000"/>
            </a:avLst>
          </a:prstGeom>
          <a:solidFill>
            <a:srgbClr val="3959B9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715645" y="1406525"/>
            <a:ext cx="9838690" cy="43561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3959B9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Ⅲ期临床试验有效性结果</a:t>
            </a:r>
            <a:endParaRPr lang="zh-CN" altLang="en-US" sz="2000" b="1">
              <a:solidFill>
                <a:srgbClr val="3959B9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1210" y="2145665"/>
            <a:ext cx="106406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基于全分析集（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FAS</a:t>
            </a:r>
            <a:r>
              <a:rPr lang="zh-CN" altLang="en-US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集），</a:t>
            </a:r>
            <a:r>
              <a:rPr lang="en-US" altLang="zh-CN" sz="1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n-ea"/>
                <a:sym typeface="+mn-ea"/>
              </a:rPr>
              <a:t>主要疗效指标“用药12周后每4周头痛发作天数较基线变化值”：安慰剂组（N=119）为-2.17±2.932，试验组（N=355）为-5.63±2.920，试验组与安慰剂组组间差值LSMean及其95%CI为-3.30（95%CI:-3.73,-2.87）（P&lt;0.05）。符合方案集（PPS集）与FAS集结论一致。次要疗效指标中，用药12周后每4周头痛发作次数、每次发作头痛平均持续时间、每4周头痛发作日的最痛一次头痛强度平均值、中医证候积分以及头痛、头脑昏沉等中医证候单项指标消失率，试验组有改善。</a:t>
            </a:r>
            <a:endParaRPr lang="en-US" altLang="zh-CN" sz="1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710565" y="3837940"/>
          <a:ext cx="10822940" cy="263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950"/>
                <a:gridCol w="2753995"/>
                <a:gridCol w="2753995"/>
              </a:tblGrid>
              <a:tr h="3314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疗效指标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养血祛风止痛颗粒</a:t>
                      </a:r>
                      <a:endParaRPr lang="zh-CN" altLang="en-US" sz="12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3959B9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2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安慰剂</a:t>
                      </a:r>
                      <a:endParaRPr lang="en-US" altLang="zh-CN" sz="12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3959B9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头痛发作天数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较基线的变化值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-5.63</a:t>
                      </a: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2.920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-2.17</a:t>
                      </a:r>
                      <a:r>
                        <a:rPr lang="en-US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2.932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天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头痛发作次数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较基线的变化值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-6.49</a:t>
                      </a: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3.496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次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-2.46</a:t>
                      </a:r>
                      <a:r>
                        <a:rPr lang="en-US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3.475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次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每次发作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头痛平均持续时间（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较基线的变化值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-2.48</a:t>
                      </a: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2.58h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-0.50</a:t>
                      </a:r>
                      <a:r>
                        <a:rPr lang="en-US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1.93h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周头痛发作日的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最痛一次头痛强度（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VAS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评分）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平均值较基线的变化值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-2.50</a:t>
                      </a: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1.744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-0.61</a:t>
                      </a:r>
                      <a:r>
                        <a:rPr lang="en-US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1.111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周头痛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有效率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87.8%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23.7%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765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周头痛发作持续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消失率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51.8%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7.6%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中医证候积分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较基线的变化值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-7.48</a:t>
                      </a:r>
                      <a:r>
                        <a:rPr lang="en-US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3.472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-2.39</a:t>
                      </a:r>
                      <a:r>
                        <a:rPr lang="en-US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±</a:t>
                      </a: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2.880</a:t>
                      </a: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</a:t>
                      </a:r>
                      <a:endParaRPr lang="zh-CN" altLang="en-US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使用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止痛药情况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3.8%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14.0%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>
                    <a:solidFill>
                      <a:srgbClr val="D8EAF8"/>
                    </a:solidFill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22225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sym typeface="+mn-ea"/>
              </a:rPr>
              <a:t>有效性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5" name="单圆角矩形 5"/>
          <p:cNvSpPr/>
          <p:nvPr>
            <p:custDataLst>
              <p:tags r:id="rId1"/>
            </p:custDataLst>
          </p:nvPr>
        </p:nvSpPr>
        <p:spPr>
          <a:xfrm>
            <a:off x="690880" y="1716405"/>
            <a:ext cx="10810875" cy="1800000"/>
          </a:xfrm>
          <a:prstGeom prst="round1Rect">
            <a:avLst>
              <a:gd name="adj" fmla="val 0"/>
            </a:avLst>
          </a:prstGeom>
          <a:solidFill>
            <a:srgbClr val="D8EAF8"/>
          </a:soli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b="1" spc="300">
              <a:solidFill>
                <a:schemeClr val="lt1">
                  <a:lumMod val="10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376045" y="1714500"/>
            <a:ext cx="9838690" cy="435610"/>
          </a:xfrm>
          <a:prstGeom prst="rect">
            <a:avLst/>
          </a:prstGeom>
          <a:solidFill>
            <a:srgbClr val="D8EAF8"/>
          </a:solidFill>
        </p:spPr>
        <p:txBody>
          <a:bodyPr wrap="square" lIns="0" tIns="0" rIns="0" bIns="0" rtlCol="0" anchor="b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3959B9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组方合理性</a:t>
            </a:r>
            <a:endParaRPr lang="zh-CN" altLang="en-US" sz="2000" b="1">
              <a:solidFill>
                <a:srgbClr val="3959B9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953770" y="2304415"/>
            <a:ext cx="10360025" cy="13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lIns="0" tIns="0" rIns="0" bIns="0" rtlCol="0" anchor="t" anchorCtr="0">
            <a:noAutofit/>
          </a:bodyPr>
          <a:lstStyle/>
          <a:p>
            <a:pPr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     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养血祛风止痛颗粒以中国近代著名中医大家张锡纯代表性方剂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升陷汤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为基础加减化裁，以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“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补气养血，散风止痛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为治法。方中黄芪、当归共为君药，补气养血；党参、白术助黄芪补气，川芎助当归养血活血，防风与益气养血药配伍善止头痛，四者共为臣药；升麻、柴胡少量配伍以升举阳气，荆芥、薄荷、羌活协同防风祛风止痛，均为佐药；白芷引药上达巅顶为使药。全方诸药合用，各施其效、相辅相成，共奏补气养血、散风止痛之功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8" name="圆角矩形 19"/>
          <p:cNvSpPr/>
          <p:nvPr>
            <p:custDataLst>
              <p:tags r:id="rId4"/>
            </p:custDataLst>
          </p:nvPr>
        </p:nvSpPr>
        <p:spPr>
          <a:xfrm rot="5400000">
            <a:off x="693420" y="1768475"/>
            <a:ext cx="434340" cy="438785"/>
          </a:xfrm>
          <a:prstGeom prst="roundRect">
            <a:avLst>
              <a:gd name="adj" fmla="val 0"/>
            </a:avLst>
          </a:prstGeom>
          <a:solidFill>
            <a:srgbClr val="3959B9"/>
          </a:soli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b="1" spc="30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燕尾形 20"/>
          <p:cNvSpPr/>
          <p:nvPr>
            <p:custDataLst>
              <p:tags r:id="rId5"/>
            </p:custDataLst>
          </p:nvPr>
        </p:nvSpPr>
        <p:spPr>
          <a:xfrm>
            <a:off x="853440" y="1903730"/>
            <a:ext cx="113665" cy="168910"/>
          </a:xfrm>
          <a:prstGeom prst="chevron">
            <a:avLst>
              <a:gd name="adj" fmla="val 640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单圆角矩形 5"/>
          <p:cNvSpPr/>
          <p:nvPr>
            <p:custDataLst>
              <p:tags r:id="rId6"/>
            </p:custDataLst>
          </p:nvPr>
        </p:nvSpPr>
        <p:spPr>
          <a:xfrm>
            <a:off x="690880" y="3700145"/>
            <a:ext cx="10810875" cy="1800000"/>
          </a:xfrm>
          <a:prstGeom prst="round1Rect">
            <a:avLst>
              <a:gd name="adj" fmla="val 0"/>
            </a:avLst>
          </a:prstGeom>
          <a:solidFill>
            <a:srgbClr val="D8EAF8"/>
          </a:soli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b="1" spc="300">
              <a:solidFill>
                <a:schemeClr val="lt1">
                  <a:lumMod val="10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1376045" y="3698240"/>
            <a:ext cx="9838690" cy="435610"/>
          </a:xfrm>
          <a:prstGeom prst="rect">
            <a:avLst/>
          </a:prstGeom>
          <a:solidFill>
            <a:srgbClr val="D8EAF8"/>
          </a:solidFill>
        </p:spPr>
        <p:txBody>
          <a:bodyPr wrap="square" lIns="0" tIns="0" rIns="0" bIns="0" rtlCol="0" anchor="b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3959B9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发挥中成药治疗优势</a:t>
            </a:r>
            <a:endParaRPr lang="zh-CN" altLang="en-US" sz="2000" b="1">
              <a:solidFill>
                <a:srgbClr val="3959B9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圆角矩形 19"/>
          <p:cNvSpPr/>
          <p:nvPr>
            <p:custDataLst>
              <p:tags r:id="rId8"/>
            </p:custDataLst>
          </p:nvPr>
        </p:nvSpPr>
        <p:spPr>
          <a:xfrm rot="5400000">
            <a:off x="693420" y="3752215"/>
            <a:ext cx="434340" cy="438785"/>
          </a:xfrm>
          <a:prstGeom prst="roundRect">
            <a:avLst>
              <a:gd name="adj" fmla="val 0"/>
            </a:avLst>
          </a:prstGeom>
          <a:solidFill>
            <a:srgbClr val="3959B9"/>
          </a:soli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b="1" spc="300">
              <a:solidFill>
                <a:schemeClr val="lt1">
                  <a:lumMod val="10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燕尾形 20"/>
          <p:cNvSpPr/>
          <p:nvPr>
            <p:custDataLst>
              <p:tags r:id="rId9"/>
            </p:custDataLst>
          </p:nvPr>
        </p:nvSpPr>
        <p:spPr>
          <a:xfrm>
            <a:off x="853440" y="3887470"/>
            <a:ext cx="113665" cy="168910"/>
          </a:xfrm>
          <a:prstGeom prst="chevron">
            <a:avLst>
              <a:gd name="adj" fmla="val 640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4075" y="4290695"/>
            <a:ext cx="10460355" cy="1060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 dirty="0">
                <a:latin typeface="微软雅黑" panose="020B0503020204020204" charset="-122"/>
                <a:cs typeface="微软雅黑" panose="020B0503020204020204" charset="-122"/>
              </a:rPr>
              <a:t>养血祛风止痛颗粒遵循中医</a:t>
            </a:r>
            <a:r>
              <a:rPr lang="en-US" altLang="zh-CN" sz="1400" dirty="0"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dirty="0">
                <a:latin typeface="微软雅黑" panose="020B0503020204020204" charset="-122"/>
                <a:cs typeface="微软雅黑" panose="020B0503020204020204" charset="-122"/>
              </a:rPr>
              <a:t>急则治标，缓则治本</a:t>
            </a:r>
            <a:r>
              <a:rPr lang="en-US" altLang="zh-CN" sz="1400" dirty="0"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dirty="0">
                <a:latin typeface="微软雅黑" panose="020B0503020204020204" charset="-122"/>
                <a:cs typeface="微软雅黑" panose="020B0503020204020204" charset="-122"/>
              </a:rPr>
              <a:t>的原则，既能快速缓解短期头痛症状，又能有效降低头痛发作频率，实现了短期疗效与长期调理的兼顾。且成分中不含毒性药材，安全性高，契合慢性病长期管理的需求，为紧张型头痛气血两虚证患者提供了可靠有效的治疗选择。</a:t>
            </a:r>
            <a:endParaRPr lang="zh-CN" altLang="en-US" sz="14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6420" y="5721985"/>
            <a:ext cx="1093470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charset="-122"/>
                <a:sym typeface="+mn-ea"/>
              </a:rPr>
              <a:t>与同治疗领域药品相比的优势</a:t>
            </a:r>
            <a:endParaRPr lang="zh-CN" altLang="en-US" sz="1600" b="1" dirty="0">
              <a:latin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养血祛风止痛颗粒为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首个明确治疗频发性紧张型头痛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的1.1类创新中药，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填补了该疾病中成药治疗领域的空白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0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04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sym typeface="+mn-ea"/>
              </a:rPr>
              <a:t>创新性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165" y="1843405"/>
            <a:ext cx="89820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solidFill>
                  <a:srgbClr val="3959B9"/>
                </a:solidFill>
                <a:sym typeface="+mn-ea"/>
              </a:rPr>
              <a:t>药品注册分类：</a:t>
            </a:r>
            <a:r>
              <a:rPr lang="zh-CN" altLang="en-US" sz="1800" b="1">
                <a:solidFill>
                  <a:srgbClr val="FF0000"/>
                </a:solidFill>
                <a:sym typeface="+mn-ea"/>
              </a:rPr>
              <a:t>中药1.1类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45" name="矩形: 圆角 44"/>
          <p:cNvSpPr/>
          <p:nvPr>
            <p:custDataLst>
              <p:tags r:id="rId1"/>
            </p:custDataLst>
          </p:nvPr>
        </p:nvSpPr>
        <p:spPr>
          <a:xfrm>
            <a:off x="927100" y="3096260"/>
            <a:ext cx="7132320" cy="3070860"/>
          </a:xfrm>
          <a:prstGeom prst="roundRect">
            <a:avLst>
              <a:gd name="adj" fmla="val 5124"/>
            </a:avLst>
          </a:prstGeom>
          <a:solidFill>
            <a:srgbClr val="D8EAF8"/>
          </a:solidFill>
          <a:ln w="9525">
            <a:gradFill flip="none" rotWithShape="1"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100000">
                  <a:schemeClr val="accent1">
                    <a:lumMod val="60000"/>
                    <a:lumOff val="40000"/>
                    <a:alpha val="100000"/>
                  </a:schemeClr>
                </a:gs>
              </a:gsLst>
              <a:lin ang="10800000" scaled="1"/>
              <a:tileRect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8390" y="4504055"/>
            <a:ext cx="6805930" cy="140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700" b="1">
                <a:solidFill>
                  <a:schemeClr val="tx1"/>
                </a:solidFill>
                <a:sym typeface="+mn-ea"/>
              </a:rPr>
              <a:t>传承性</a:t>
            </a:r>
            <a:endParaRPr lang="zh-CN" altLang="en-US" sz="17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养血祛风止痛颗粒以近代名医张锡纯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升陷汤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为基础优化组方，君臣佐使配伍严谨，符合中医理论及紧张型头痛辨证施治原则，以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补气养血，散风止痛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rPr>
              <a:t>为治法，彰显中医药特色优势。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88390" y="3274695"/>
            <a:ext cx="6805930" cy="112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</a:pPr>
            <a:r>
              <a:rPr lang="zh-CN" altLang="en-US" sz="1700" b="1" dirty="0">
                <a:solidFill>
                  <a:schemeClr val="tx1"/>
                </a:solidFill>
                <a:sym typeface="+mn-ea"/>
              </a:rPr>
              <a:t>创新点</a:t>
            </a:r>
            <a:endParaRPr lang="zh-CN" altLang="en-US" sz="1700" b="1" dirty="0">
              <a:solidFill>
                <a:schemeClr val="tx1"/>
              </a:solidFill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59B9"/>
              </a:buClr>
              <a:buFont typeface="Wingdings" panose="05000000000000000000" charset="0"/>
              <a:buChar char="Ø"/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首个明确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治疗频发性紧张型头痛</a:t>
            </a:r>
            <a:r>
              <a:rPr lang="zh-CN" altLang="en-US" sz="1400">
                <a:latin typeface="微软雅黑" panose="020B0503020204020204" charset="-122"/>
                <a:cs typeface="微软雅黑" panose="020B0503020204020204" charset="-122"/>
                <a:sym typeface="+mn-ea"/>
              </a:rPr>
              <a:t>的1.1类创新中药</a:t>
            </a:r>
            <a:endParaRPr lang="zh-CN" altLang="en-US" sz="1400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59B9"/>
              </a:buClr>
              <a:buFont typeface="Wingdings" panose="05000000000000000000" charset="0"/>
              <a:buChar char="Ø"/>
            </a:pPr>
            <a:r>
              <a:rPr lang="zh-CN" altLang="en-US" sz="1400">
                <a:latin typeface="微软雅黑" panose="020B0503020204020204" charset="-122"/>
                <a:cs typeface="微软雅黑" panose="020B0503020204020204" charset="-122"/>
                <a:sym typeface="+mn-ea"/>
              </a:rPr>
              <a:t>填补了医保目录在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频发性紧张型头痛</a:t>
            </a:r>
            <a:r>
              <a:rPr lang="zh-CN" altLang="en-US" sz="1400">
                <a:latin typeface="微软雅黑" panose="020B0503020204020204" charset="-122"/>
                <a:cs typeface="微软雅黑" panose="020B0503020204020204" charset="-122"/>
                <a:sym typeface="+mn-ea"/>
              </a:rPr>
              <a:t>中成药治疗领域的空白</a:t>
            </a:r>
            <a:endParaRPr lang="zh-CN" altLang="en-US"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2024.03.01 药物组合物及其用于治疗紧张型头痛的药物中的用途-FSZY专利证书_01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05" y="1737360"/>
            <a:ext cx="3129915" cy="442912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812165" y="2350135"/>
            <a:ext cx="89820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发明专利</a:t>
            </a: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800" dirty="0">
                <a:latin typeface="微软雅黑" panose="020B0503020204020204" charset="-122"/>
                <a:cs typeface="微软雅黑" panose="020B0503020204020204" charset="-122"/>
              </a:rPr>
              <a:t>药物组合物及其用于治疗紧张型头痛的药物中的用途</a:t>
            </a:r>
            <a:endParaRPr lang="zh-CN" altLang="en-US" sz="18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" y="22225"/>
            <a:ext cx="11734800" cy="6794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zh-CN" altLang="en-US" strike="noStrike" noProof="1"/>
              <a:t>活⾎舒筋， 通脉⽌痛， 补肾健骨。⽤于轻中度膝关节炎中医辨证属筋脉淤滞证的症状改善，症见膝关节局部疼痛，活动不利，局部肿胀、压痛、痛有定处、僵硬，活动受限，⾆质暗红或有淤斑，苔薄或薄⽩，脉滑或弦。</a:t>
            </a:r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>
            <a:off x="4763" y="-6350"/>
            <a:ext cx="12238038" cy="6826250"/>
          </a:xfrm>
          <a:prstGeom prst="rect">
            <a:avLst/>
          </a:prstGeom>
          <a:noFill/>
          <a:ln w="349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流程图: 终止 4"/>
          <p:cNvSpPr/>
          <p:nvPr/>
        </p:nvSpPr>
        <p:spPr>
          <a:xfrm>
            <a:off x="-889000" y="528638"/>
            <a:ext cx="2247900" cy="741363"/>
          </a:xfrm>
          <a:prstGeom prst="flowChartTerminator">
            <a:avLst/>
          </a:prstGeom>
          <a:solidFill>
            <a:srgbClr val="3959B9"/>
          </a:solidFill>
          <a:ln>
            <a:solidFill>
              <a:srgbClr val="395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125" name="文本框 5"/>
          <p:cNvSpPr txBox="1"/>
          <p:nvPr/>
        </p:nvSpPr>
        <p:spPr>
          <a:xfrm>
            <a:off x="349250" y="547688"/>
            <a:ext cx="8572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05</a:t>
            </a:r>
            <a:endParaRPr lang="en-US" altLang="zh-CN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文本框 6"/>
          <p:cNvSpPr txBox="1"/>
          <p:nvPr/>
        </p:nvSpPr>
        <p:spPr>
          <a:xfrm>
            <a:off x="1517650" y="608013"/>
            <a:ext cx="2717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3959B9"/>
                </a:solidFill>
                <a:sym typeface="+mn-ea"/>
              </a:rPr>
              <a:t>公平性</a:t>
            </a:r>
            <a:endParaRPr lang="zh-CN" altLang="en-US" sz="3200" b="1">
              <a:solidFill>
                <a:srgbClr val="3959B9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"/>
            </p:custDataLst>
          </p:nvPr>
        </p:nvCxnSpPr>
        <p:spPr>
          <a:xfrm>
            <a:off x="2046013" y="5718266"/>
            <a:ext cx="363837" cy="0"/>
          </a:xfrm>
          <a:prstGeom prst="line">
            <a:avLst/>
          </a:prstGeom>
          <a:ln w="44450" cap="rnd">
            <a:solidFill>
              <a:srgbClr val="3959B9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>
            <p:custDataLst>
              <p:tags r:id="rId2"/>
            </p:custDataLst>
          </p:nvPr>
        </p:nvSpPr>
        <p:spPr>
          <a:xfrm>
            <a:off x="996835" y="2081708"/>
            <a:ext cx="2463924" cy="3826649"/>
          </a:xfrm>
          <a:prstGeom prst="roundRect">
            <a:avLst>
              <a:gd name="adj" fmla="val 2258"/>
            </a:avLst>
          </a:prstGeom>
          <a:noFill/>
          <a:ln w="25400">
            <a:solidFill>
              <a:srgbClr val="3959B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1078041" y="3235887"/>
            <a:ext cx="2303014" cy="22264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紧张型头痛患病率高，不仅严重影响患者工作与生活，还带来沉重的医疗经济负担。养血祛风止痛颗粒作为中药</a:t>
            </a:r>
            <a:r>
              <a:rPr lang="en-US" altLang="zh-CN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1.1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类新药，精准针对该病症，既能有效缓解症状，又能显著提升患者生活质量，为临床提供了可靠的治疗方案。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矩形 37"/>
          <p:cNvSpPr/>
          <p:nvPr>
            <p:custDataLst>
              <p:tags r:id="rId4"/>
            </p:custDataLst>
          </p:nvPr>
        </p:nvSpPr>
        <p:spPr>
          <a:xfrm>
            <a:off x="1076166" y="2719022"/>
            <a:ext cx="2305264" cy="4215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0">
                <a:solidFill>
                  <a:srgbClr val="3959B9"/>
                </a:solidFill>
                <a:latin typeface="+mn-ea"/>
                <a:cs typeface="+mn-ea"/>
              </a:rPr>
              <a:t>所治疗疾病对公共健康的影响</a:t>
            </a:r>
            <a:endParaRPr lang="zh-CN" altLang="en-US" sz="1800" b="1" kern="0">
              <a:solidFill>
                <a:srgbClr val="3959B9"/>
              </a:solidFill>
              <a:latin typeface="+mn-ea"/>
              <a:cs typeface="+mn-ea"/>
            </a:endParaRPr>
          </a:p>
        </p:txBody>
      </p:sp>
      <p:sp>
        <p:nvSpPr>
          <p:cNvPr id="39" name="椭圆 38"/>
          <p:cNvSpPr/>
          <p:nvPr>
            <p:custDataLst>
              <p:tags r:id="rId5"/>
            </p:custDataLst>
          </p:nvPr>
        </p:nvSpPr>
        <p:spPr>
          <a:xfrm>
            <a:off x="1863186" y="1690023"/>
            <a:ext cx="729491" cy="729491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2" name="椭圆 41"/>
          <p:cNvSpPr/>
          <p:nvPr>
            <p:custDataLst>
              <p:tags r:id="rId6"/>
            </p:custDataLst>
          </p:nvPr>
        </p:nvSpPr>
        <p:spPr>
          <a:xfrm>
            <a:off x="1888008" y="1689418"/>
            <a:ext cx="679849" cy="679849"/>
          </a:xfrm>
          <a:prstGeom prst="ellipse">
            <a:avLst/>
          </a:prstGeom>
          <a:solidFill>
            <a:srgbClr val="3959B9"/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43" name="直接连接符 42"/>
          <p:cNvCxnSpPr/>
          <p:nvPr>
            <p:custDataLst>
              <p:tags r:id="rId7"/>
            </p:custDataLst>
          </p:nvPr>
        </p:nvCxnSpPr>
        <p:spPr>
          <a:xfrm>
            <a:off x="4641914" y="5718266"/>
            <a:ext cx="363837" cy="0"/>
          </a:xfrm>
          <a:prstGeom prst="line">
            <a:avLst/>
          </a:prstGeom>
          <a:ln w="44450" cap="rnd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>
            <p:custDataLst>
              <p:tags r:id="rId8"/>
            </p:custDataLst>
          </p:nvPr>
        </p:nvSpPr>
        <p:spPr>
          <a:xfrm>
            <a:off x="3591567" y="2081708"/>
            <a:ext cx="2463924" cy="3826649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9" name="椭圆 58"/>
          <p:cNvSpPr/>
          <p:nvPr>
            <p:custDataLst>
              <p:tags r:id="rId9"/>
            </p:custDataLst>
          </p:nvPr>
        </p:nvSpPr>
        <p:spPr>
          <a:xfrm>
            <a:off x="4459087" y="1690023"/>
            <a:ext cx="729491" cy="729491"/>
          </a:xfrm>
          <a:prstGeom prst="ellipse">
            <a:avLst/>
          </a:prstGeom>
          <a:solidFill>
            <a:schemeClr val="accent2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1" name="椭圆 70"/>
          <p:cNvSpPr/>
          <p:nvPr>
            <p:custDataLst>
              <p:tags r:id="rId10"/>
            </p:custDataLst>
          </p:nvPr>
        </p:nvSpPr>
        <p:spPr>
          <a:xfrm>
            <a:off x="4483907" y="1689418"/>
            <a:ext cx="679849" cy="6798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2" name="矩形 71"/>
          <p:cNvSpPr/>
          <p:nvPr>
            <p:custDataLst>
              <p:tags r:id="rId11"/>
            </p:custDataLst>
          </p:nvPr>
        </p:nvSpPr>
        <p:spPr>
          <a:xfrm>
            <a:off x="3691255" y="3235960"/>
            <a:ext cx="2245360" cy="22263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养血祛风止痛颗粒是</a:t>
            </a:r>
            <a:r>
              <a:rPr lang="zh-CN" altLang="en-US" sz="1400" b="1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</a:rPr>
              <a:t>首个治疗频发性紧张型头痛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1.1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类创新中药</a:t>
            </a:r>
            <a:r>
              <a:rPr lang="zh-CN" alt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，纳入医保将为患者提供新选择。其临床有效性与安全性确切，对整体医保基金支出影响小，不会增加基本医疗保险基金额外负担，符合保基本原则。</a:t>
            </a:r>
            <a:endParaRPr lang="zh-CN" alt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3" name="矩形 72"/>
          <p:cNvSpPr/>
          <p:nvPr>
            <p:custDataLst>
              <p:tags r:id="rId12"/>
            </p:custDataLst>
          </p:nvPr>
        </p:nvSpPr>
        <p:spPr>
          <a:xfrm>
            <a:off x="3595603" y="2719022"/>
            <a:ext cx="2455298" cy="4215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0">
                <a:solidFill>
                  <a:schemeClr val="accent2"/>
                </a:solidFill>
                <a:latin typeface="+mn-ea"/>
                <a:cs typeface="+mn-ea"/>
              </a:rPr>
              <a:t>   </a:t>
            </a:r>
            <a:r>
              <a:rPr lang="zh-CN" altLang="en-US" sz="1800" b="1" kern="0">
                <a:solidFill>
                  <a:schemeClr val="accent2"/>
                </a:solidFill>
                <a:latin typeface="+mn-ea"/>
                <a:cs typeface="+mn-ea"/>
              </a:rPr>
              <a:t>符合</a:t>
            </a:r>
            <a:r>
              <a:rPr lang="en-US" altLang="zh-CN" sz="1800" b="1" kern="0">
                <a:solidFill>
                  <a:schemeClr val="accent2"/>
                </a:solidFill>
                <a:latin typeface="+mn-ea"/>
                <a:cs typeface="+mn-ea"/>
              </a:rPr>
              <a:t>“</a:t>
            </a:r>
            <a:r>
              <a:rPr lang="zh-CN" altLang="en-US" sz="1800" b="1" kern="0">
                <a:solidFill>
                  <a:schemeClr val="accent2"/>
                </a:solidFill>
                <a:latin typeface="+mn-ea"/>
                <a:cs typeface="+mn-ea"/>
              </a:rPr>
              <a:t>保基本</a:t>
            </a:r>
            <a:r>
              <a:rPr lang="en-US" altLang="zh-CN" sz="1800" b="1" kern="0">
                <a:solidFill>
                  <a:schemeClr val="accent2"/>
                </a:solidFill>
                <a:latin typeface="+mn-ea"/>
                <a:cs typeface="+mn-ea"/>
              </a:rPr>
              <a:t>”</a:t>
            </a:r>
            <a:endParaRPr lang="en-US" altLang="zh-CN" sz="1800" b="1" kern="0">
              <a:solidFill>
                <a:schemeClr val="accent2"/>
              </a:solidFill>
              <a:latin typeface="+mn-ea"/>
              <a:cs typeface="+mn-ea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0">
                <a:solidFill>
                  <a:schemeClr val="accent2"/>
                </a:solidFill>
                <a:latin typeface="+mn-ea"/>
                <a:cs typeface="+mn-ea"/>
              </a:rPr>
              <a:t>原则</a:t>
            </a:r>
            <a:endParaRPr lang="zh-CN" altLang="en-US" sz="1800" b="1" kern="0">
              <a:solidFill>
                <a:schemeClr val="accent2"/>
              </a:solidFill>
              <a:latin typeface="+mn-ea"/>
              <a:cs typeface="+mn-ea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13"/>
            </p:custDataLst>
          </p:nvPr>
        </p:nvCxnSpPr>
        <p:spPr>
          <a:xfrm>
            <a:off x="7237206" y="5718266"/>
            <a:ext cx="363837" cy="0"/>
          </a:xfrm>
          <a:prstGeom prst="line">
            <a:avLst/>
          </a:prstGeom>
          <a:ln w="44450" cap="rnd">
            <a:solidFill>
              <a:srgbClr val="3959B9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7" name="圆角矩形 76"/>
          <p:cNvSpPr/>
          <p:nvPr>
            <p:custDataLst>
              <p:tags r:id="rId14"/>
            </p:custDataLst>
          </p:nvPr>
        </p:nvSpPr>
        <p:spPr>
          <a:xfrm>
            <a:off x="6186860" y="2081708"/>
            <a:ext cx="2463924" cy="3826649"/>
          </a:xfrm>
          <a:prstGeom prst="roundRect">
            <a:avLst>
              <a:gd name="adj" fmla="val 2258"/>
            </a:avLst>
          </a:prstGeom>
          <a:noFill/>
          <a:ln w="25400">
            <a:solidFill>
              <a:srgbClr val="3959B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8" name="椭圆 77"/>
          <p:cNvSpPr/>
          <p:nvPr>
            <p:custDataLst>
              <p:tags r:id="rId15"/>
            </p:custDataLst>
          </p:nvPr>
        </p:nvSpPr>
        <p:spPr>
          <a:xfrm>
            <a:off x="7054379" y="1690023"/>
            <a:ext cx="729491" cy="729491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9" name="椭圆 78"/>
          <p:cNvSpPr/>
          <p:nvPr>
            <p:custDataLst>
              <p:tags r:id="rId16"/>
            </p:custDataLst>
          </p:nvPr>
        </p:nvSpPr>
        <p:spPr>
          <a:xfrm>
            <a:off x="7079201" y="1689418"/>
            <a:ext cx="679849" cy="679849"/>
          </a:xfrm>
          <a:prstGeom prst="ellipse">
            <a:avLst/>
          </a:prstGeom>
          <a:solidFill>
            <a:srgbClr val="3959B9"/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2" name="矩形 81"/>
          <p:cNvSpPr/>
          <p:nvPr>
            <p:custDataLst>
              <p:tags r:id="rId17"/>
            </p:custDataLst>
          </p:nvPr>
        </p:nvSpPr>
        <p:spPr>
          <a:xfrm>
            <a:off x="6283069" y="3235887"/>
            <a:ext cx="2271507" cy="22264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养血祛风止痛颗粒可精准用于</a:t>
            </a:r>
            <a:r>
              <a:rPr lang="zh-CN" altLang="en-US" sz="1400" b="1" dirty="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</a:rPr>
              <a:t>频发性紧张型头痛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患者的治疗，</a:t>
            </a:r>
            <a:r>
              <a:rPr lang="zh-CN" altLang="en-US" sz="1400" b="1" dirty="0">
                <a:ln>
                  <a:noFill/>
                  <a:prstDash val="sysDot"/>
                </a:ln>
                <a:solidFill>
                  <a:srgbClr val="FF0000"/>
                </a:solidFill>
                <a:latin typeface="+mn-ea"/>
                <a:cs typeface="+mn-ea"/>
              </a:rPr>
              <a:t>填补了医保目录在该病症中成药治疗领域的空白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</a:t>
            </a:r>
            <a:endParaRPr lang="zh-CN" altLang="en-US" sz="1400" b="1" dirty="0">
              <a:ln>
                <a:noFill/>
                <a:prstDash val="sysDot"/>
              </a:ln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83" name="矩形 82"/>
          <p:cNvSpPr/>
          <p:nvPr>
            <p:custDataLst>
              <p:tags r:id="rId18"/>
            </p:custDataLst>
          </p:nvPr>
        </p:nvSpPr>
        <p:spPr>
          <a:xfrm>
            <a:off x="6346682" y="2572135"/>
            <a:ext cx="2144281" cy="421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0">
                <a:solidFill>
                  <a:srgbClr val="3959B9"/>
                </a:solidFill>
                <a:latin typeface="+mn-ea"/>
                <a:cs typeface="+mn-ea"/>
              </a:rPr>
              <a:t>弥补目录短板</a:t>
            </a:r>
            <a:endParaRPr lang="zh-CN" altLang="en-US" sz="1800" b="1" kern="0">
              <a:solidFill>
                <a:srgbClr val="3959B9"/>
              </a:solidFill>
              <a:latin typeface="+mn-ea"/>
              <a:cs typeface="+mn-ea"/>
            </a:endParaRPr>
          </a:p>
        </p:txBody>
      </p:sp>
      <p:cxnSp>
        <p:nvCxnSpPr>
          <p:cNvPr id="84" name="直接连接符 83"/>
          <p:cNvCxnSpPr/>
          <p:nvPr>
            <p:custDataLst>
              <p:tags r:id="rId19"/>
            </p:custDataLst>
          </p:nvPr>
        </p:nvCxnSpPr>
        <p:spPr>
          <a:xfrm>
            <a:off x="9832499" y="5718266"/>
            <a:ext cx="363837" cy="0"/>
          </a:xfrm>
          <a:prstGeom prst="line">
            <a:avLst/>
          </a:prstGeom>
          <a:ln w="44450" cap="rnd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5" name="圆角矩形 84"/>
          <p:cNvSpPr/>
          <p:nvPr>
            <p:custDataLst>
              <p:tags r:id="rId20"/>
            </p:custDataLst>
          </p:nvPr>
        </p:nvSpPr>
        <p:spPr>
          <a:xfrm>
            <a:off x="8782154" y="2081708"/>
            <a:ext cx="2463924" cy="3826649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8" name="椭圆 87"/>
          <p:cNvSpPr/>
          <p:nvPr>
            <p:custDataLst>
              <p:tags r:id="rId21"/>
            </p:custDataLst>
          </p:nvPr>
        </p:nvSpPr>
        <p:spPr>
          <a:xfrm>
            <a:off x="9649672" y="1690023"/>
            <a:ext cx="729491" cy="729491"/>
          </a:xfrm>
          <a:prstGeom prst="ellipse">
            <a:avLst/>
          </a:prstGeom>
          <a:solidFill>
            <a:schemeClr val="accent2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9" name="椭圆 88"/>
          <p:cNvSpPr/>
          <p:nvPr>
            <p:custDataLst>
              <p:tags r:id="rId22"/>
            </p:custDataLst>
          </p:nvPr>
        </p:nvSpPr>
        <p:spPr>
          <a:xfrm>
            <a:off x="9674494" y="1689418"/>
            <a:ext cx="679849" cy="6798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90" name="矩形 89"/>
          <p:cNvSpPr/>
          <p:nvPr>
            <p:custDataLst>
              <p:tags r:id="rId23"/>
            </p:custDataLst>
          </p:nvPr>
        </p:nvSpPr>
        <p:spPr>
          <a:xfrm>
            <a:off x="8901430" y="3235960"/>
            <a:ext cx="2225675" cy="22263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养血祛风止痛为处方口服制剂，给药剂量与频次便捷。其说明书中功能主治、适应症明确，疗程清晰，不良反应、禁忌及注意事项等安全性信息详实，可降低临床滥用及超说明书用药风险，使用规范可控。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1" name="矩形 90"/>
          <p:cNvSpPr/>
          <p:nvPr>
            <p:custDataLst>
              <p:tags r:id="rId24"/>
            </p:custDataLst>
          </p:nvPr>
        </p:nvSpPr>
        <p:spPr>
          <a:xfrm>
            <a:off x="8945726" y="2579637"/>
            <a:ext cx="2144281" cy="4219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kern="0">
                <a:solidFill>
                  <a:schemeClr val="accent2"/>
                </a:solidFill>
                <a:latin typeface="+mn-ea"/>
                <a:cs typeface="+mn-ea"/>
              </a:rPr>
              <a:t>临床管理难度</a:t>
            </a:r>
            <a:endParaRPr lang="zh-CN" altLang="en-US" sz="1800" b="1" kern="0">
              <a:solidFill>
                <a:schemeClr val="accent2"/>
              </a:solidFill>
              <a:latin typeface="+mn-ea"/>
              <a:cs typeface="+mn-ea"/>
            </a:endParaRPr>
          </a:p>
        </p:txBody>
      </p:sp>
      <p:pic>
        <p:nvPicPr>
          <p:cNvPr id="92" name="图形 30" descr="333438303937363b333438313038303bd7e9d6afbcdcb9b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0207" y="1892222"/>
            <a:ext cx="274846" cy="274846"/>
          </a:xfrm>
          <a:prstGeom prst="rect">
            <a:avLst/>
          </a:prstGeom>
        </p:spPr>
      </p:pic>
      <p:pic>
        <p:nvPicPr>
          <p:cNvPr id="93" name="图形 31" descr="333438303937363b333438313039323bcfeec4bfbcc6bbae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669156" y="1874665"/>
            <a:ext cx="308748" cy="308748"/>
          </a:xfrm>
          <a:prstGeom prst="rect">
            <a:avLst/>
          </a:prstGeom>
        </p:spPr>
      </p:pic>
      <p:pic>
        <p:nvPicPr>
          <p:cNvPr id="94" name="图形 32" descr="333438303937363b333438313037333bcad0b3a1bebad5f9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64449" y="1874665"/>
            <a:ext cx="308748" cy="308748"/>
          </a:xfrm>
          <a:prstGeom prst="rect">
            <a:avLst/>
          </a:prstGeom>
        </p:spPr>
      </p:pic>
      <p:pic>
        <p:nvPicPr>
          <p:cNvPr id="95" name="图形 33" descr="333438303937363b333438313038383bcfeec4bfd0a7c2ca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859742" y="1874665"/>
            <a:ext cx="308748" cy="308748"/>
          </a:xfrm>
          <a:prstGeom prst="rect">
            <a:avLst/>
          </a:prstGeom>
        </p:spPr>
      </p:pic>
    </p:spTree>
    <p:custDataLst>
      <p:tags r:id="rId3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p="http://schemas.openxmlformats.org/presentationml/2006/main">
  <p:tag name="KSO_WM_DIAGRAM_VIRTUALLY_FRAME" val="{&quot;height&quot;:597.25,&quot;left&quot;:54.375,&quot;top&quot;:-0.5,&quot;width&quot;:1089.325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3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6_1*l_h_a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单击此处编辑添加项目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76_1*l_h_f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请单击此处输入你的正文具体内容，文字是您思想的重要提炼，为了最终演示发布的良好效果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2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DIAGRAM_VIRTUALLY_FRAME" val="{&quot;height&quot;:597.25,&quot;left&quot;:54.375,&quot;top&quot;:-0.5,&quot;width&quot;:1089.325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2_3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976_1*l_h_a*1_2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单击此处编辑添加项目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976_1*l_h_f*1_2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请单击此处输入你的正文内容，文字是您思想的提炼，为了最终演示发布的良好效果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p="http://schemas.openxmlformats.org/presentationml/2006/main">
  <p:tag name="KSO_WM_DIAGRAM_VIRTUALLY_FRAME" val="{&quot;height&quot;:597.25,&quot;left&quot;:54.375,&quot;top&quot;:-0.5,&quot;width&quot;:1089.325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2_2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2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3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6_1*l_h_a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此处编辑添加项目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76_1*l_h_f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UNIT_PRESET_TEXT" val="请单击此处输入你的正文具体内容，文字是您思想的重要提炼，为了最终演示发布的良好效果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2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MAX_ITEMCNT" val="6"/>
  <p:tag name="KSO_WM_DIAGRAM_MIN_ITEMCNT" val="3"/>
  <p:tag name="KSO_WM_DIAGRAM_VIRTUALLY_FRAME" val="{&quot;height&quot;:597.25,&quot;left&quot;:54.375,&quot;top&quot;:-0.5,&quot;width&quot;:1089.32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ags/tag29.xml><?xml version="1.0" encoding="utf-8"?>
<p:tagLst xmlns:p="http://schemas.openxmlformats.org/presentationml/2006/main">
  <p:tag name="TABLE_ENDDRAG_ORIGIN_RECT" val="800*223"/>
  <p:tag name="TABLE_ENDDRAG_RECT" val="74*166*800*22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ags/tag31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46_1*l_h_f*1_1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FILL_TYPE" val="1"/>
  <p:tag name="KSO_WM_UNIT_FILL_FORE_SCHEMECOLOR_INDEX" val="5"/>
  <p:tag name="KSO_WM_UNIT_FILL_FORE_SCHEMECOLOR_INDEX_BRIGHTNESS" val="0.4"/>
  <p:tag name="KSO_WM_UNIT_TEXT_FILL_FORE_SCHEMECOLOR_INDEX" val="1"/>
  <p:tag name="KSO_WM_UNIT_TEXT_FILL_TYPE" val="1"/>
  <p:tag name="KSO_WM_UNIT_TEXT_TYPE" val="1"/>
  <p:tag name="KSO_WM_DIAGRAM_MAX_ITEMCNT" val="4"/>
  <p:tag name="KSO_WM_DIAGRAM_MIN_ITEMCNT" val="2"/>
  <p:tag name="KSO_WM_DIAGRAM_VIRTUALLY_FRAME" val="{&quot;height&quot;:410.24998779296874,&quot;left&quot;:52.92503937007878,&quot;top&quot;:112.80000610351563,&quot;width&quot;:862.2249606299213}"/>
  <p:tag name="KSO_WM_DIAGRAM_COLOR_MATCH_VALUE" val="{&quot;shape&quot;:{&quot;fill&quot;:{&quot;solid&quot;:{&quot;brightness&quot;:0.4000000059604645,&quot;colorType&quot;:1,&quot;foreColorIndex&quot;:5,&quot;transparency&quot;:0.8799999952316284},&quot;type&quot;:1},&quot;glow&quot;:{&quot;colorType&quot;:0},&quot;line&quot;:{&quot;gradient&quot;:[{&quot;brightness&quot;:0,&quot;colorType&quot;:1,&quot;foreColorIndex&quot;:5,&quot;pos&quot;:1,&quot;transparency&quot;:0.8500000238418579},{&quot;brightness&quot;:0,&quot;colorType&quot;:1,&quot;foreColorIndex&quot;:5,&quot;pos&quot;:0,&quot;transparency&quot;:0.4000000059604645}],&quot;type&quot;:2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146_1*l_h_i*1_1_1"/>
  <p:tag name="KSO_WM_TEMPLATE_CATEGORY" val="diagram"/>
  <p:tag name="KSO_WM_TEMPLATE_INDEX" val="2023514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410.24998779296874,&quot;left&quot;:52.92503937007878,&quot;top&quot;:112.80000610351563,&quot;width&quot;:862.2249606299213}"/>
  <p:tag name="KSO_WM_DIAGRAM_COLOR_MATCH_VALUE" val="{&quot;shape&quot;:{&quot;fill&quot;:{&quot;gradient&quot;:[{&quot;brightness&quot;:0.4000000059604645,&quot;colorType&quot;:1,&quot;foreColorIndex&quot;:5,&quot;pos&quot;:1,&quot;transparency&quot;:0.28999999165534973},{&quot;brightness&quot;:0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6_1*l_h_a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384.35,&quot;left&quot;:54.375,&quot;top&quot;:130.77503937007873,&quot;width&quot;:851.250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PRESET_TEXT" val="单击此处编辑添加项目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TABLE_ENDDRAG_ORIGIN_RECT" val="852*130"/>
  <p:tag name="TABLE_ENDDRAG_RECT" val="55*307*852*130"/>
</p:tagLst>
</file>

<file path=ppt/tags/tag3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3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6_1*l_h_a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单击此处编辑添加项目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976_1*l_h_f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UNIT_TEXT_LAYER_COUNT" val="1"/>
  <p:tag name="KSO_WM_BEAUTIFY_FLAG" val="#wm#"/>
  <p:tag name="KSO_WM_UNIT_PRESET_TEXT" val="请单击此处输入你的正文具体内容，文字是您思想的重要提炼，为了最终演示发布的良好效果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2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3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type&quot;:0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976_1*l_h_a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TEXT_TYPE" val="1"/>
  <p:tag name="KSO_WM_BEAUTIFY_FLAG" val="#wm#"/>
  <p:tag name="KSO_WM_UNIT_PRESET_TEXT" val="单击此处编辑添加项目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2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976_1*l_h_i*1_1_1"/>
  <p:tag name="KSO_WM_TEMPLATE_CATEGORY" val="diagram"/>
  <p:tag name="KSO_WM_TEMPLATE_INDEX" val="20231976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MAX_ITEMCNT" val="6"/>
  <p:tag name="KSO_WM_DIAGRAM_MIN_ITEMCNT" val="3"/>
  <p:tag name="KSO_WM_DIAGRAM_VIRTUALLY_FRAME" val="{&quot;height&quot;:384.3500000000001,&quot;left&quot;:54.35,&quot;top&quot;:130.7750393700787,&quot;width&quot;:869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FORE_SCHEMECOLOR_INDEX" val="14"/>
  <p:tag name="KSO_WM_UNIT_FILL_FORE_SCHEMECOLOR_INDEX_BRIGHTNESS" val="0"/>
  <p:tag name="KSO_WM_BEAUTIFY_FLAG" val="#wm#"/>
  <p:tag name="KSO_WM_DIAGRAM_USE_COLOR_VALUE" val="{&quot;color_scheme&quot;:1,&quot;color_type&quot;:1,&quot;theme_color_indexes&quot;:[5,6,5,6,5,6]}"/>
</p:tagLst>
</file>

<file path=ppt/tags/tag4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638_1*l_h_i*1_1_2"/>
  <p:tag name="KSO_WM_TEMPLATE_CATEGORY" val="diagram"/>
  <p:tag name="KSO_WM_TEMPLATE_INDEX" val="20231638"/>
  <p:tag name="KSO_WM_UNIT_LAYERLEVEL" val="1_1_1"/>
  <p:tag name="KSO_WM_TAG_VERSION" val="3.0"/>
  <p:tag name="KSO_WM_DIAGRAM_MAX_ITEMCNT" val="3"/>
  <p:tag name="KSO_WM_DIAGRAM_MIN_ITEMCNT" val="2"/>
  <p:tag name="KSO_WM_DIAGRAM_VIRTUALLY_FRAME" val="{&quot;height&quot;:387.2000732421875,&quot;left&quot;:54.79998779296875,&quot;top&quot;:135.04996337890626,&quot;width&quot;:875.8500122070312}"/>
  <p:tag name="KSO_WM_DIAGRAM_COLOR_MATCH_VALUE" val="{&quot;shape&quot;:{&quot;fill&quot;:{&quot;gradient&quot;:[{&quot;brightness&quot;:0.949999988079071,&quot;colorType&quot;:1,&quot;foreColorIndex&quot;:5,&quot;pos&quot;:0,&quot;transparency&quot;:1},{&quot;brightness&quot;:0.800000011920929,&quot;colorType&quot;:1,&quot;foreColorIndex&quot;:5,&quot;pos&quot;:1,&quot;transparency&quot;:0.800000011920929}],&quot;type&quot;:3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4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ags/tag48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1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49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1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f*1_1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SUBTYPE" val="a"/>
  <p:tag name="KSO_WM_UNIT_NOCLEAR" val="0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12"/>
  <p:tag name="KSO_WM_BEAUTIFY_FLAG" val="#wm#"/>
  <p:tag name="KSO_WM_UNIT_PRESET_TEXT" val="单击此处添加你的文本具体内容，简明扼要地阐述您的观点。根据需要可酌情增减文字，以便观者准确地理解您传达的思想。单击此处添加你的文本具体内容，简明扼要地阐述您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5_3*l_h_a*1_1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2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1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3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1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4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2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5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2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56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2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2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f*1_2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SUBTYPE" val="a"/>
  <p:tag name="KSO_WM_UNIT_NOCLEAR" val="0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12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5_3*l_h_a*1_2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0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3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3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3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3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f*1_3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SUBTYPE" val="a"/>
  <p:tag name="KSO_WM_UNIT_NOCLEAR" val="0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12"/>
  <p:tag name="KSO_WM_BEAUTIFY_FLAG" val="#wm#"/>
  <p:tag name="KSO_WM_UNIT_PRESET_TEXT" val="单击此处添加你的文本具体内容，简明扼要地阐述您的观点。根据需要可酌情增减文字，以便观者准确地理解您传达的思想。单击此处添加你的文本具体内容，简明扼要地阐述您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205_3*l_h_a*1_3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4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4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4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4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69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i*1_4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0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HIGHLIGHT" val="0"/>
  <p:tag name="KSO_WM_UNIT_COMPATIBLE" val="0"/>
  <p:tag name="KSO_WM_UNIT_DIAGRAM_ISNUMVISUAL" val="0"/>
  <p:tag name="KSO_WM_UNIT_DIAGRAM_ISREFERUNIT" val="0"/>
  <p:tag name="KSO_WM_UNIT_ID" val="diagram20233205_3*l_h_f*1_4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SUBTYPE" val="a"/>
  <p:tag name="KSO_WM_UNIT_NOCLEAR" val="0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12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205_3*l_h_a*1_4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05_3*l_h_x*1_1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VALUE" val="80*69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3.xml><?xml version="1.0" encoding="utf-8"?>
<p:tagLst xmlns:p="http://schemas.openxmlformats.org/presentationml/2006/main">
  <p:tag name="KSO_WM_DIAGRAM_VIRTUALLY_FRAME" val="{&quot;height&quot;:332.19998779296884,&quot;left&quot;:78.49097271103702,&quot;top&quot;:133.02500610351564,&quot;width&quot;:818.2840211854474}"/>
  <p:tag name="KSO_WM_UNIT_VALUE" val="90*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3205_3*l_h_x*1_2_1"/>
  <p:tag name="KSO_WM_TEMPLATE_CATEGORY" val="diagram"/>
  <p:tag name="KSO_WM_TEMPLATE_INDEX" val="2023320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205_3*l_h_x*1_3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VALUE" val="64*80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205_3*l_h_x*1_4_1"/>
  <p:tag name="KSO_WM_TEMPLATE_CATEGORY" val="diagram"/>
  <p:tag name="KSO_WM_TEMPLATE_INDEX" val="20233205"/>
  <p:tag name="KSO_WM_UNIT_LAYERLEVEL" val="1_1_1"/>
  <p:tag name="KSO_WM_TAG_VERSION" val="3.0"/>
  <p:tag name="KSO_WM_UNIT_VALUE" val="80*80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32.19998779296884,&quot;left&quot;:78.49097271103702,&quot;top&quot;:133.02500610351564,&quot;width&quot;:818.2840211854474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ags/tag77.xml><?xml version="1.0" encoding="utf-8"?>
<p:tagLst xmlns:p="http://schemas.openxmlformats.org/presentationml/2006/main">
  <p:tag name="COMMONDATA" val="eyJoZGlkIjoiYTNmY2M3ODFkNDUyMmUyM2VlOTY3ZjAyOWI0YTc3NzUifQ=="/>
  <p:tag name="RESOURCE_RECORD_KEY" val="{&quot;65&quot;:[20205176],&quot;70&quot;:[3321502,3326237,3318988,3321442]}"/>
</p:tagLst>
</file>

<file path=ppt/tags/tag8.xml><?xml version="1.0" encoding="utf-8"?>
<p:tagLst xmlns:p="http://schemas.openxmlformats.org/presentationml/2006/main">
  <p:tag name="TABLE_ENDDRAG_ORIGIN_RECT" val="606*308"/>
  <p:tag name="TABLE_ENDDRAG_RECT" val="40*145*606*308"/>
</p:tagLst>
</file>

<file path=ppt/tags/tag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65&quot;:[20205176],&quot;70&quot;:[3321502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4031</Words>
  <Application>WPS 演示</Application>
  <PresentationFormat>宽屏</PresentationFormat>
  <Paragraphs>260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徐翔</cp:lastModifiedBy>
  <cp:revision>224</cp:revision>
  <dcterms:created xsi:type="dcterms:W3CDTF">2019-06-19T02:08:00Z</dcterms:created>
  <dcterms:modified xsi:type="dcterms:W3CDTF">2025-07-19T00:18:16Z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67EB04D80C2B4E2CB1F6D8E03CD71121_13</vt:lpwstr>
  </property>
</Properties>
</file>